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notesMasterIdLst>
    <p:notesMasterId r:id="rId15"/>
  </p:notesMasterIdLst>
  <p:sldIdLst>
    <p:sldId id="262" r:id="rId2"/>
    <p:sldId id="261" r:id="rId3"/>
    <p:sldId id="268" r:id="rId4"/>
    <p:sldId id="338" r:id="rId5"/>
    <p:sldId id="339" r:id="rId6"/>
    <p:sldId id="322" r:id="rId7"/>
    <p:sldId id="342" r:id="rId8"/>
    <p:sldId id="343" r:id="rId9"/>
    <p:sldId id="344" r:id="rId10"/>
    <p:sldId id="334" r:id="rId11"/>
    <p:sldId id="337" r:id="rId12"/>
    <p:sldId id="272" r:id="rId13"/>
    <p:sldId id="289" r:id="rId14"/>
  </p:sldIdLst>
  <p:sldSz cx="12192000" cy="6858000"/>
  <p:notesSz cx="6858000" cy="9144000"/>
  <p:embeddedFontLst>
    <p:embeddedFont>
      <p:font typeface="Calibri" panose="020F0502020204030204" pitchFamily="34" charset="0"/>
      <p:regular r:id="rId16"/>
      <p:bold r:id="rId17"/>
    </p:embeddedFont>
    <p:embeddedFont>
      <p:font typeface="Calibri Light" panose="020F0302020204030204" pitchFamily="34" charset="0"/>
      <p:regular r:id="rId18"/>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D5"/>
    <a:srgbClr val="FFD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نمط فاتح 2 - تميي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85294" autoAdjust="0"/>
  </p:normalViewPr>
  <p:slideViewPr>
    <p:cSldViewPr snapToGrid="0">
      <p:cViewPr varScale="1">
        <p:scale>
          <a:sx n="64" d="100"/>
          <a:sy n="64" d="100"/>
        </p:scale>
        <p:origin x="48" y="2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5E9B3EFC-AA00-4379-8D4D-DBED80AA5DE1}"/>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a:extLst>
              <a:ext uri="{FF2B5EF4-FFF2-40B4-BE49-F238E27FC236}">
                <a16:creationId xmlns:a16="http://schemas.microsoft.com/office/drawing/2014/main" id="{8A07A2D0-B1AA-40C3-813A-97DE5C6D8AFC}"/>
              </a:ext>
            </a:extLst>
          </p:cNvPr>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802822DE-7E27-4843-833D-ECF2A216345B}" type="datetimeFigureOut">
              <a:rPr lang="en-US" smtClean="0"/>
              <a:t>2/2/2021</a:t>
            </a:fld>
            <a:endParaRPr lang="en-US"/>
          </a:p>
        </p:txBody>
      </p:sp>
      <p:sp>
        <p:nvSpPr>
          <p:cNvPr id="4" name="عنصر نائب لصورة الشريحة 3">
            <a:extLst>
              <a:ext uri="{FF2B5EF4-FFF2-40B4-BE49-F238E27FC236}">
                <a16:creationId xmlns:a16="http://schemas.microsoft.com/office/drawing/2014/main" id="{2B0E5020-24C7-48CF-9BE0-8FB5C0942A1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a:extLst>
              <a:ext uri="{FF2B5EF4-FFF2-40B4-BE49-F238E27FC236}">
                <a16:creationId xmlns:a16="http://schemas.microsoft.com/office/drawing/2014/main" id="{EE186E1C-677F-4F7A-9D09-BB50B325F1A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a:extLst>
              <a:ext uri="{FF2B5EF4-FFF2-40B4-BE49-F238E27FC236}">
                <a16:creationId xmlns:a16="http://schemas.microsoft.com/office/drawing/2014/main" id="{DA36953B-5515-44E3-90F2-83AD3555952B}"/>
              </a:ext>
            </a:extLst>
          </p:cNvPr>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a:extLst>
              <a:ext uri="{FF2B5EF4-FFF2-40B4-BE49-F238E27FC236}">
                <a16:creationId xmlns:a16="http://schemas.microsoft.com/office/drawing/2014/main" id="{05373851-0BD3-4B58-A2BA-6CC109F40A63}"/>
              </a:ext>
            </a:extLst>
          </p:cNvPr>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48556555-635F-4070-937B-C1007CF4C295}" type="slidenum">
              <a:rPr lang="en-US" smtClean="0"/>
              <a:t>‹#›</a:t>
            </a:fld>
            <a:endParaRPr lang="en-US"/>
          </a:p>
        </p:txBody>
      </p:sp>
    </p:spTree>
    <p:extLst>
      <p:ext uri="{BB962C8B-B14F-4D97-AF65-F5344CB8AC3E}">
        <p14:creationId xmlns:p14="http://schemas.microsoft.com/office/powerpoint/2010/main" val="37278732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223A7D-7D1D-4758-B4FF-FCF28E2E06E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5CFAB8C-280E-4C17-AEB1-FD167D645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FFDAC1F-96A2-4514-B3C8-A4272C348CBA}"/>
              </a:ext>
            </a:extLst>
          </p:cNvPr>
          <p:cNvSpPr>
            <a:spLocks noGrp="1"/>
          </p:cNvSpPr>
          <p:nvPr>
            <p:ph type="dt" sz="half" idx="10"/>
          </p:nvPr>
        </p:nvSpPr>
        <p:spPr/>
        <p:txBody>
          <a:bodyPr/>
          <a:lstStyle/>
          <a:p>
            <a:fld id="{EE5510BF-BAEF-4C6D-895D-3744DBD2C488}" type="datetimeFigureOut">
              <a:rPr lang="ar-SA" smtClean="0"/>
              <a:t>20/06/42</a:t>
            </a:fld>
            <a:endParaRPr lang="ar-SA"/>
          </a:p>
        </p:txBody>
      </p:sp>
      <p:sp>
        <p:nvSpPr>
          <p:cNvPr id="5" name="عنصر نائب للتذييل 4">
            <a:extLst>
              <a:ext uri="{FF2B5EF4-FFF2-40B4-BE49-F238E27FC236}">
                <a16:creationId xmlns:a16="http://schemas.microsoft.com/office/drawing/2014/main" id="{CB07FF29-4023-450E-9ECE-1E9868C13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FB7812-87CD-4464-9A4E-48590ACB84A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44854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7FB76-A981-4509-90B3-6DC26D95B0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2ADBE1-159A-4C44-B806-200C330D28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432B0-09F5-4E45-A021-B132DFCAD264}"/>
              </a:ext>
            </a:extLst>
          </p:cNvPr>
          <p:cNvSpPr>
            <a:spLocks noGrp="1"/>
          </p:cNvSpPr>
          <p:nvPr>
            <p:ph type="dt" sz="half" idx="10"/>
          </p:nvPr>
        </p:nvSpPr>
        <p:spPr/>
        <p:txBody>
          <a:bodyPr/>
          <a:lstStyle/>
          <a:p>
            <a:fld id="{EE5510BF-BAEF-4C6D-895D-3744DBD2C488}" type="datetimeFigureOut">
              <a:rPr lang="ar-SA" smtClean="0"/>
              <a:t>20/06/42</a:t>
            </a:fld>
            <a:endParaRPr lang="ar-SA"/>
          </a:p>
        </p:txBody>
      </p:sp>
      <p:sp>
        <p:nvSpPr>
          <p:cNvPr id="5" name="عنصر نائب للتذييل 4">
            <a:extLst>
              <a:ext uri="{FF2B5EF4-FFF2-40B4-BE49-F238E27FC236}">
                <a16:creationId xmlns:a16="http://schemas.microsoft.com/office/drawing/2014/main" id="{F2F99CAC-D6B0-46B5-A98D-65AD3030D8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AA01AF-7955-4E55-9201-F5749D2C9531}"/>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59014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1CFC6E7-2639-4C91-BC64-061BE94581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E1F3F8D-4C2D-4A5E-B2CD-EBE3074B8A3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2DECF95-4072-48D8-8383-0CB64A4CF5DC}"/>
              </a:ext>
            </a:extLst>
          </p:cNvPr>
          <p:cNvSpPr>
            <a:spLocks noGrp="1"/>
          </p:cNvSpPr>
          <p:nvPr>
            <p:ph type="dt" sz="half" idx="10"/>
          </p:nvPr>
        </p:nvSpPr>
        <p:spPr/>
        <p:txBody>
          <a:bodyPr/>
          <a:lstStyle/>
          <a:p>
            <a:fld id="{EE5510BF-BAEF-4C6D-895D-3744DBD2C488}" type="datetimeFigureOut">
              <a:rPr lang="ar-SA" smtClean="0"/>
              <a:t>20/06/42</a:t>
            </a:fld>
            <a:endParaRPr lang="ar-SA"/>
          </a:p>
        </p:txBody>
      </p:sp>
      <p:sp>
        <p:nvSpPr>
          <p:cNvPr id="5" name="عنصر نائب للتذييل 4">
            <a:extLst>
              <a:ext uri="{FF2B5EF4-FFF2-40B4-BE49-F238E27FC236}">
                <a16:creationId xmlns:a16="http://schemas.microsoft.com/office/drawing/2014/main" id="{0939DD5A-6A91-40E8-B75E-5DD158F9A4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DDB9385-9725-4005-839C-FDD6C2E8723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8571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E220F3-A807-4ACA-9455-7E238BA9A5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B79697B-2905-4230-B0BE-0B2783E5B4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72CABA-ABEB-4415-8058-72C18A436C08}"/>
              </a:ext>
            </a:extLst>
          </p:cNvPr>
          <p:cNvSpPr>
            <a:spLocks noGrp="1"/>
          </p:cNvSpPr>
          <p:nvPr>
            <p:ph type="dt" sz="half" idx="10"/>
          </p:nvPr>
        </p:nvSpPr>
        <p:spPr/>
        <p:txBody>
          <a:bodyPr/>
          <a:lstStyle/>
          <a:p>
            <a:fld id="{EE5510BF-BAEF-4C6D-895D-3744DBD2C488}" type="datetimeFigureOut">
              <a:rPr lang="ar-SA" smtClean="0"/>
              <a:t>20/06/42</a:t>
            </a:fld>
            <a:endParaRPr lang="ar-SA"/>
          </a:p>
        </p:txBody>
      </p:sp>
      <p:sp>
        <p:nvSpPr>
          <p:cNvPr id="5" name="عنصر نائب للتذييل 4">
            <a:extLst>
              <a:ext uri="{FF2B5EF4-FFF2-40B4-BE49-F238E27FC236}">
                <a16:creationId xmlns:a16="http://schemas.microsoft.com/office/drawing/2014/main" id="{3E4E34AE-C319-4A3E-8AE1-AD04DB8F33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AF076A1-83D7-4B81-9D14-9D2B6AAF2913}"/>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38793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E0F0-B770-4320-A541-BE9F5BF73C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3D771A-0F82-4E36-BFFA-821F42A94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FEA0E1-B4ED-44A3-A7D4-E2DCE007A094}"/>
              </a:ext>
            </a:extLst>
          </p:cNvPr>
          <p:cNvSpPr>
            <a:spLocks noGrp="1"/>
          </p:cNvSpPr>
          <p:nvPr>
            <p:ph type="dt" sz="half" idx="10"/>
          </p:nvPr>
        </p:nvSpPr>
        <p:spPr/>
        <p:txBody>
          <a:bodyPr/>
          <a:lstStyle/>
          <a:p>
            <a:fld id="{EE5510BF-BAEF-4C6D-895D-3744DBD2C488}" type="datetimeFigureOut">
              <a:rPr lang="ar-SA" smtClean="0"/>
              <a:t>20/06/42</a:t>
            </a:fld>
            <a:endParaRPr lang="ar-SA"/>
          </a:p>
        </p:txBody>
      </p:sp>
      <p:sp>
        <p:nvSpPr>
          <p:cNvPr id="5" name="عنصر نائب للتذييل 4">
            <a:extLst>
              <a:ext uri="{FF2B5EF4-FFF2-40B4-BE49-F238E27FC236}">
                <a16:creationId xmlns:a16="http://schemas.microsoft.com/office/drawing/2014/main" id="{1F5189AE-0514-4F18-AB70-770351955B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E46958-4E6B-415E-88E0-853EE5C3ECB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67154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E7A03D-E157-47FE-B440-A8A025A5BAE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088E12D-FAB4-4519-B243-104D5BC72F1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0646911-7400-4FCA-B385-1EAD6E61CCF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5D00C7-3414-45BA-AB11-5985F1848104}"/>
              </a:ext>
            </a:extLst>
          </p:cNvPr>
          <p:cNvSpPr>
            <a:spLocks noGrp="1"/>
          </p:cNvSpPr>
          <p:nvPr>
            <p:ph type="dt" sz="half" idx="10"/>
          </p:nvPr>
        </p:nvSpPr>
        <p:spPr/>
        <p:txBody>
          <a:bodyPr/>
          <a:lstStyle/>
          <a:p>
            <a:fld id="{EE5510BF-BAEF-4C6D-895D-3744DBD2C488}" type="datetimeFigureOut">
              <a:rPr lang="ar-SA" smtClean="0"/>
              <a:t>20/06/42</a:t>
            </a:fld>
            <a:endParaRPr lang="ar-SA"/>
          </a:p>
        </p:txBody>
      </p:sp>
      <p:sp>
        <p:nvSpPr>
          <p:cNvPr id="6" name="عنصر نائب للتذييل 5">
            <a:extLst>
              <a:ext uri="{FF2B5EF4-FFF2-40B4-BE49-F238E27FC236}">
                <a16:creationId xmlns:a16="http://schemas.microsoft.com/office/drawing/2014/main" id="{F41227D6-70C7-410B-9012-8A55D7474E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BB041C-08C7-43C9-9F97-3C186FA167BE}"/>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826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7EF97C-6945-4A14-89AF-480D5F5CCB3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3E45DC-E27C-43B1-8C8A-8891A85CE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7F2ACA-EEBB-4D31-B855-BD5864E7E05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E4A0E5-27CD-4E1A-93CE-DE9AB5DA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0ECDB57-B723-4E1B-8118-E139102B57E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860485F-097A-4BD2-AC1C-5BBF8D5F3669}"/>
              </a:ext>
            </a:extLst>
          </p:cNvPr>
          <p:cNvSpPr>
            <a:spLocks noGrp="1"/>
          </p:cNvSpPr>
          <p:nvPr>
            <p:ph type="dt" sz="half" idx="10"/>
          </p:nvPr>
        </p:nvSpPr>
        <p:spPr/>
        <p:txBody>
          <a:bodyPr/>
          <a:lstStyle/>
          <a:p>
            <a:fld id="{EE5510BF-BAEF-4C6D-895D-3744DBD2C488}" type="datetimeFigureOut">
              <a:rPr lang="ar-SA" smtClean="0"/>
              <a:t>20/06/42</a:t>
            </a:fld>
            <a:endParaRPr lang="ar-SA"/>
          </a:p>
        </p:txBody>
      </p:sp>
      <p:sp>
        <p:nvSpPr>
          <p:cNvPr id="8" name="عنصر نائب للتذييل 7">
            <a:extLst>
              <a:ext uri="{FF2B5EF4-FFF2-40B4-BE49-F238E27FC236}">
                <a16:creationId xmlns:a16="http://schemas.microsoft.com/office/drawing/2014/main" id="{CBA46619-152D-4688-A906-DA9F038275F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10E1D3D-D49A-4D91-AE9D-4B45BBB926C2}"/>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38408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5FDD43-9D1E-4E4F-9F45-5DC99A36AC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694AF2A-63D3-4E5B-9E81-6675CCCBADAA}"/>
              </a:ext>
            </a:extLst>
          </p:cNvPr>
          <p:cNvSpPr>
            <a:spLocks noGrp="1"/>
          </p:cNvSpPr>
          <p:nvPr>
            <p:ph type="dt" sz="half" idx="10"/>
          </p:nvPr>
        </p:nvSpPr>
        <p:spPr/>
        <p:txBody>
          <a:bodyPr/>
          <a:lstStyle/>
          <a:p>
            <a:fld id="{EE5510BF-BAEF-4C6D-895D-3744DBD2C488}" type="datetimeFigureOut">
              <a:rPr lang="ar-SA" smtClean="0"/>
              <a:t>20/06/42</a:t>
            </a:fld>
            <a:endParaRPr lang="ar-SA"/>
          </a:p>
        </p:txBody>
      </p:sp>
      <p:sp>
        <p:nvSpPr>
          <p:cNvPr id="4" name="عنصر نائب للتذييل 3">
            <a:extLst>
              <a:ext uri="{FF2B5EF4-FFF2-40B4-BE49-F238E27FC236}">
                <a16:creationId xmlns:a16="http://schemas.microsoft.com/office/drawing/2014/main" id="{47A87CF0-09FB-4D53-AABF-BCD434461E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C289FDF-56FD-47DD-8F99-7547BFA0FDCB}"/>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95638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80AF65-1DCF-4A70-B5A7-7FCF4CEAEFD9}"/>
              </a:ext>
            </a:extLst>
          </p:cNvPr>
          <p:cNvSpPr>
            <a:spLocks noGrp="1"/>
          </p:cNvSpPr>
          <p:nvPr>
            <p:ph type="dt" sz="half" idx="10"/>
          </p:nvPr>
        </p:nvSpPr>
        <p:spPr/>
        <p:txBody>
          <a:bodyPr/>
          <a:lstStyle/>
          <a:p>
            <a:fld id="{EE5510BF-BAEF-4C6D-895D-3744DBD2C488}" type="datetimeFigureOut">
              <a:rPr lang="ar-SA" smtClean="0"/>
              <a:t>20/06/42</a:t>
            </a:fld>
            <a:endParaRPr lang="ar-SA"/>
          </a:p>
        </p:txBody>
      </p:sp>
      <p:sp>
        <p:nvSpPr>
          <p:cNvPr id="3" name="عنصر نائب للتذييل 2">
            <a:extLst>
              <a:ext uri="{FF2B5EF4-FFF2-40B4-BE49-F238E27FC236}">
                <a16:creationId xmlns:a16="http://schemas.microsoft.com/office/drawing/2014/main" id="{9D15FFB4-B2A7-43DC-9F83-0E1A99A1013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F5D37B-64F1-4B30-AE28-3486A9FD81AA}"/>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5894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3354FD-340A-40C6-B299-6ACE12643B8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BA581A-9FAF-4BF1-AEE1-C7C97A9FC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E0A1CCA-FE4F-4E21-96C0-F49D31BD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354EE0-443F-4DE9-B892-5D45A03ED79D}"/>
              </a:ext>
            </a:extLst>
          </p:cNvPr>
          <p:cNvSpPr>
            <a:spLocks noGrp="1"/>
          </p:cNvSpPr>
          <p:nvPr>
            <p:ph type="dt" sz="half" idx="10"/>
          </p:nvPr>
        </p:nvSpPr>
        <p:spPr/>
        <p:txBody>
          <a:bodyPr/>
          <a:lstStyle/>
          <a:p>
            <a:fld id="{EE5510BF-BAEF-4C6D-895D-3744DBD2C488}" type="datetimeFigureOut">
              <a:rPr lang="ar-SA" smtClean="0"/>
              <a:t>20/06/42</a:t>
            </a:fld>
            <a:endParaRPr lang="ar-SA"/>
          </a:p>
        </p:txBody>
      </p:sp>
      <p:sp>
        <p:nvSpPr>
          <p:cNvPr id="6" name="عنصر نائب للتذييل 5">
            <a:extLst>
              <a:ext uri="{FF2B5EF4-FFF2-40B4-BE49-F238E27FC236}">
                <a16:creationId xmlns:a16="http://schemas.microsoft.com/office/drawing/2014/main" id="{DD5E1DB2-78BD-406D-9E57-E17B07BE464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B3A5CE5-E89D-41B1-AB30-AF787DBCB3F7}"/>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93868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A88246-F80A-45F4-8DC6-44360F3737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49ACE98-03E7-4125-85DA-FBD120B0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F3D228D-9E29-4906-A241-93042693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835F3C-96C2-45C5-873D-4A79ABF4E640}"/>
              </a:ext>
            </a:extLst>
          </p:cNvPr>
          <p:cNvSpPr>
            <a:spLocks noGrp="1"/>
          </p:cNvSpPr>
          <p:nvPr>
            <p:ph type="dt" sz="half" idx="10"/>
          </p:nvPr>
        </p:nvSpPr>
        <p:spPr/>
        <p:txBody>
          <a:bodyPr/>
          <a:lstStyle/>
          <a:p>
            <a:fld id="{EE5510BF-BAEF-4C6D-895D-3744DBD2C488}" type="datetimeFigureOut">
              <a:rPr lang="ar-SA" smtClean="0"/>
              <a:t>20/06/42</a:t>
            </a:fld>
            <a:endParaRPr lang="ar-SA"/>
          </a:p>
        </p:txBody>
      </p:sp>
      <p:sp>
        <p:nvSpPr>
          <p:cNvPr id="6" name="عنصر نائب للتذييل 5">
            <a:extLst>
              <a:ext uri="{FF2B5EF4-FFF2-40B4-BE49-F238E27FC236}">
                <a16:creationId xmlns:a16="http://schemas.microsoft.com/office/drawing/2014/main" id="{7D0E8BD4-078A-4B1F-BB4E-C1FC0CA13BE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D55B33-20A4-4884-AC57-A16BCB043B9F}"/>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26980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A702FED-818C-4847-8E3E-A8F9FE722E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4E4933B-82BC-4CA0-943F-5C3D0508C0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2D6695-454F-4F44-AC26-8161B1A453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5510BF-BAEF-4C6D-895D-3744DBD2C488}" type="datetimeFigureOut">
              <a:rPr lang="ar-SA" smtClean="0"/>
              <a:t>20/06/42</a:t>
            </a:fld>
            <a:endParaRPr lang="ar-SA"/>
          </a:p>
        </p:txBody>
      </p:sp>
      <p:sp>
        <p:nvSpPr>
          <p:cNvPr id="5" name="عنصر نائب للتذييل 4">
            <a:extLst>
              <a:ext uri="{FF2B5EF4-FFF2-40B4-BE49-F238E27FC236}">
                <a16:creationId xmlns:a16="http://schemas.microsoft.com/office/drawing/2014/main" id="{3FB5A636-ADD5-4EE5-A0EE-CEB72C08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44B84FB-70EA-4BAD-B785-DAD3D4F919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E8F29A-6C61-47FD-900F-D444607EE9A8}" type="slidenum">
              <a:rPr lang="ar-SA" smtClean="0"/>
              <a:t>‹#›</a:t>
            </a:fld>
            <a:endParaRPr lang="ar-SA"/>
          </a:p>
        </p:txBody>
      </p:sp>
    </p:spTree>
    <p:extLst>
      <p:ext uri="{BB962C8B-B14F-4D97-AF65-F5344CB8AC3E}">
        <p14:creationId xmlns:p14="http://schemas.microsoft.com/office/powerpoint/2010/main" val="34508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12"/>
            <a:ext cx="12191999" cy="6858000"/>
          </a:xfrm>
          <a:prstGeom prst="rect">
            <a:avLst/>
          </a:prstGeom>
        </p:spPr>
      </p:pic>
      <p:sp>
        <p:nvSpPr>
          <p:cNvPr id="2" name="شكل بيضاوي 1">
            <a:extLst>
              <a:ext uri="{FF2B5EF4-FFF2-40B4-BE49-F238E27FC236}">
                <a16:creationId xmlns:a16="http://schemas.microsoft.com/office/drawing/2014/main" id="{2C6D4A62-1F2F-4AD9-A6B0-753CCE20C74A}"/>
              </a:ext>
            </a:extLst>
          </p:cNvPr>
          <p:cNvSpPr/>
          <p:nvPr/>
        </p:nvSpPr>
        <p:spPr>
          <a:xfrm rot="19700217">
            <a:off x="197171" y="625852"/>
            <a:ext cx="3365895" cy="1866679"/>
          </a:xfrm>
          <a:prstGeom prst="ellips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ln w="0"/>
                <a:solidFill>
                  <a:schemeClr val="tx1"/>
                </a:solidFill>
                <a:effectLst>
                  <a:outerShdw blurRad="38100" dist="19050" dir="2700000" algn="tl" rotWithShape="0">
                    <a:schemeClr val="dk1">
                      <a:alpha val="40000"/>
                    </a:schemeClr>
                  </a:outerShdw>
                </a:effectLst>
              </a:rPr>
              <a:t>الوحدة الرابعة</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6" name="مستطيل: زوايا مستديرة 5">
            <a:extLst>
              <a:ext uri="{FF2B5EF4-FFF2-40B4-BE49-F238E27FC236}">
                <a16:creationId xmlns:a16="http://schemas.microsoft.com/office/drawing/2014/main" id="{B637A62B-5301-4ED4-8060-28741677461D}"/>
              </a:ext>
            </a:extLst>
          </p:cNvPr>
          <p:cNvSpPr/>
          <p:nvPr/>
        </p:nvSpPr>
        <p:spPr>
          <a:xfrm>
            <a:off x="4285013" y="2919548"/>
            <a:ext cx="4872445" cy="101890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ln w="0"/>
                <a:solidFill>
                  <a:schemeClr val="tx1"/>
                </a:solidFill>
                <a:effectLst>
                  <a:outerShdw blurRad="38100" dist="19050" dir="2700000" algn="tl" rotWithShape="0">
                    <a:schemeClr val="dk1">
                      <a:alpha val="40000"/>
                    </a:schemeClr>
                  </a:outerShdw>
                </a:effectLst>
              </a:rPr>
              <a:t>التطير</a:t>
            </a:r>
          </a:p>
        </p:txBody>
      </p:sp>
    </p:spTree>
    <p:extLst>
      <p:ext uri="{BB962C8B-B14F-4D97-AF65-F5344CB8AC3E}">
        <p14:creationId xmlns:p14="http://schemas.microsoft.com/office/powerpoint/2010/main" val="182871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1773382" y="685511"/>
            <a:ext cx="10243357" cy="4536819"/>
          </a:xfrm>
          <a:prstGeom prst="rect">
            <a:avLst/>
          </a:prstGeom>
          <a:noFill/>
        </p:spPr>
        <p:txBody>
          <a:bodyPr wrap="square" rtlCol="0">
            <a:spAutoFit/>
          </a:bodyPr>
          <a:lstStyle/>
          <a:p>
            <a:pPr lvl="0">
              <a:lnSpc>
                <a:spcPct val="150000"/>
              </a:lnSpc>
            </a:pPr>
            <a:r>
              <a:rPr lang="ar-SA" sz="2800" b="1" dirty="0">
                <a:solidFill>
                  <a:srgbClr val="4472C4"/>
                </a:solidFill>
              </a:rPr>
              <a:t>• الدعاء بالأدعية النبوية مثل: </a:t>
            </a:r>
            <a:r>
              <a:rPr lang="ar-SA" sz="2800" b="1" dirty="0">
                <a:solidFill>
                  <a:prstClr val="black"/>
                </a:solidFill>
              </a:rPr>
              <a:t>حديث عروة بن عامر (رضي الله عنه)  قال: ذكرت </a:t>
            </a:r>
          </a:p>
          <a:p>
            <a:pPr lvl="0">
              <a:lnSpc>
                <a:spcPct val="150000"/>
              </a:lnSpc>
            </a:pPr>
            <a:r>
              <a:rPr lang="ar-SA" sz="2800" b="1" dirty="0">
                <a:solidFill>
                  <a:prstClr val="black"/>
                </a:solidFill>
              </a:rPr>
              <a:t>الطيرة عند رسول الله ﷺ فقال: ((</a:t>
            </a:r>
            <a:r>
              <a:rPr lang="ar-SA" sz="2800" b="1" dirty="0">
                <a:solidFill>
                  <a:srgbClr val="70AD47">
                    <a:lumMod val="75000"/>
                  </a:srgbClr>
                </a:solidFill>
              </a:rPr>
              <a:t>أحسنها الفأل، ولا ترد مسلماً فإذا رأى أحدكم ما يكره فليقل: اللهم لا يأتي بالحسنات إلا أنت، ولا يدفع السيئات إلا أنت، ولا حول ولا قوة إلا بك</a:t>
            </a:r>
            <a:r>
              <a:rPr lang="ar-SA" sz="2800" b="1" dirty="0">
                <a:solidFill>
                  <a:prstClr val="black"/>
                </a:solidFill>
              </a:rPr>
              <a:t>)) . </a:t>
            </a:r>
          </a:p>
          <a:p>
            <a:pPr lvl="0">
              <a:lnSpc>
                <a:spcPct val="150000"/>
              </a:lnSpc>
            </a:pPr>
            <a:r>
              <a:rPr lang="ar-SA" sz="2800" b="1" dirty="0">
                <a:solidFill>
                  <a:prstClr val="black"/>
                </a:solidFill>
              </a:rPr>
              <a:t> • أما من وقع التطير في قلبه فليقل ماورد في حديث عبدالله بن عمرو (رضي الله عنهما) قال: قال رسول الله ﷺ: «</a:t>
            </a:r>
            <a:r>
              <a:rPr lang="ar-SA" sz="2800" b="1" dirty="0">
                <a:solidFill>
                  <a:schemeClr val="accent6">
                    <a:lumMod val="75000"/>
                  </a:schemeClr>
                </a:solidFill>
              </a:rPr>
              <a:t>من ردته الطيرة عن حاجته فقد أشرك </a:t>
            </a:r>
            <a:r>
              <a:rPr lang="ar-SA" sz="2800" b="1" dirty="0">
                <a:solidFill>
                  <a:prstClr val="black"/>
                </a:solidFill>
              </a:rPr>
              <a:t>» قالوا: فما كفارة ذلك؟ قال: « </a:t>
            </a:r>
            <a:r>
              <a:rPr lang="ar-SA" sz="2800" b="1" dirty="0">
                <a:solidFill>
                  <a:schemeClr val="accent6">
                    <a:lumMod val="75000"/>
                  </a:schemeClr>
                </a:solidFill>
              </a:rPr>
              <a:t>أن تقول: اللهم لا خير إلا خيرك، ولا طير إلا طيرك، ولا إله غيرك </a:t>
            </a:r>
            <a:r>
              <a:rPr lang="ar-SA" sz="2800" b="1" dirty="0"/>
              <a:t>»</a:t>
            </a:r>
            <a:r>
              <a:rPr lang="ar-SA" sz="2800" b="1" dirty="0">
                <a:solidFill>
                  <a:prstClr val="black"/>
                </a:solidFill>
              </a:rPr>
              <a:t> .</a:t>
            </a:r>
          </a:p>
        </p:txBody>
      </p:sp>
      <p:sp>
        <p:nvSpPr>
          <p:cNvPr id="3" name="فقاعة التفكير: على شكل سحابة 2">
            <a:extLst>
              <a:ext uri="{FF2B5EF4-FFF2-40B4-BE49-F238E27FC236}">
                <a16:creationId xmlns:a16="http://schemas.microsoft.com/office/drawing/2014/main" id="{36B97425-A11D-4C94-BBA6-1326741C3A3C}"/>
              </a:ext>
            </a:extLst>
          </p:cNvPr>
          <p:cNvSpPr/>
          <p:nvPr/>
        </p:nvSpPr>
        <p:spPr>
          <a:xfrm>
            <a:off x="175261" y="344774"/>
            <a:ext cx="1998313" cy="133412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a:ln w="22225">
                  <a:solidFill>
                    <a:schemeClr val="accent2"/>
                  </a:solidFill>
                  <a:prstDash val="solid"/>
                </a:ln>
                <a:solidFill>
                  <a:schemeClr val="accent2">
                    <a:lumMod val="40000"/>
                    <a:lumOff val="60000"/>
                  </a:schemeClr>
                </a:solidFill>
              </a:rPr>
              <a:t>تابع </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627574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459773" y="817418"/>
            <a:ext cx="11286308" cy="5295999"/>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2800" b="1" dirty="0">
                <a:latin typeface="Calibri" panose="020F0502020204030204" pitchFamily="34" charset="0"/>
                <a:cs typeface="Calibri" panose="020F0502020204030204" pitchFamily="34" charset="0"/>
              </a:rPr>
              <a:t>الواجب على المسلم أن يُعلق أمله ورجاءه بربه وخالقه حتى يكون مطمئن القلب مستقر النفس، ف إذا أراد القيام بعمل من الأعمال كالسفر أو الدراسة أو الزواج صلى صلاة الاستخارة و ألح على الله بالدعاء أن يختار له الخير في أمره، وكذلك يستشير أهل الثقة والنصح ثم يتوكل على الله كما قال تعالى: </a:t>
            </a:r>
          </a:p>
          <a:p>
            <a:pPr algn="ctr">
              <a:lnSpc>
                <a:spcPct val="150000"/>
              </a:lnSpc>
            </a:pPr>
            <a:r>
              <a:rPr lang="ar-SA" sz="2800" b="1" dirty="0">
                <a:latin typeface="Calibri" panose="020F0502020204030204" pitchFamily="34" charset="0"/>
                <a:cs typeface="Calibri" panose="020F0502020204030204" pitchFamily="34" charset="0"/>
              </a:rPr>
              <a:t>((</a:t>
            </a:r>
            <a:r>
              <a:rPr lang="ar-SA" sz="2800" b="1" dirty="0">
                <a:solidFill>
                  <a:schemeClr val="accent6">
                    <a:lumMod val="75000"/>
                  </a:schemeClr>
                </a:solidFill>
                <a:latin typeface="Calibri" panose="020F0502020204030204" pitchFamily="34" charset="0"/>
                <a:cs typeface="Calibri" panose="020F0502020204030204" pitchFamily="34" charset="0"/>
              </a:rPr>
              <a:t>وَشَاوِرْهُمْ فِي الْأَمْرِ فَإِذَا عَزَمْتَ فَتَوَكَّلْ عَلَى اللَّهِ إِنَّ اللَّهَ يُحِبُّ الْمُتَوَكِّلِينَ</a:t>
            </a:r>
            <a:r>
              <a:rPr lang="ar-SA" sz="28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84127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4"/>
          <a:stretch>
            <a:fillRect/>
          </a:stretch>
        </p:blipFill>
        <p:spPr>
          <a:xfrm>
            <a:off x="638655" y="1382298"/>
            <a:ext cx="2737341" cy="4328535"/>
          </a:xfrm>
          <a:prstGeom prst="rect">
            <a:avLst/>
          </a:prstGeom>
        </p:spPr>
      </p:pic>
      <p:pic>
        <p:nvPicPr>
          <p:cNvPr id="4" name="صورة 3">
            <a:extLst>
              <a:ext uri="{FF2B5EF4-FFF2-40B4-BE49-F238E27FC236}">
                <a16:creationId xmlns:a16="http://schemas.microsoft.com/office/drawing/2014/main" id="{08D1D0C9-C3EE-48FC-8211-AD8A892FD643}"/>
              </a:ext>
            </a:extLst>
          </p:cNvPr>
          <p:cNvPicPr>
            <a:picLocks noChangeAspect="1"/>
          </p:cNvPicPr>
          <p:nvPr/>
        </p:nvPicPr>
        <p:blipFill>
          <a:blip r:embed="rId5"/>
          <a:stretch>
            <a:fillRect/>
          </a:stretch>
        </p:blipFill>
        <p:spPr>
          <a:xfrm>
            <a:off x="3375996" y="1510145"/>
            <a:ext cx="8469640" cy="4200688"/>
          </a:xfrm>
          <a:prstGeom prst="rect">
            <a:avLst/>
          </a:prstGeom>
        </p:spPr>
      </p:pic>
    </p:spTree>
    <p:extLst>
      <p:ext uri="{BB962C8B-B14F-4D97-AF65-F5344CB8AC3E}">
        <p14:creationId xmlns:p14="http://schemas.microsoft.com/office/powerpoint/2010/main" val="3599457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921665F2-1853-4423-8607-E9A36BFE4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مربع نص 1">
            <a:extLst>
              <a:ext uri="{FF2B5EF4-FFF2-40B4-BE49-F238E27FC236}">
                <a16:creationId xmlns:a16="http://schemas.microsoft.com/office/drawing/2014/main" id="{C15765D9-14F0-4EFF-AE37-EE30FCAAAEC1}"/>
              </a:ext>
            </a:extLst>
          </p:cNvPr>
          <p:cNvSpPr txBox="1"/>
          <p:nvPr/>
        </p:nvSpPr>
        <p:spPr>
          <a:xfrm>
            <a:off x="1075099" y="133306"/>
            <a:ext cx="10569845" cy="523220"/>
          </a:xfrm>
          <a:prstGeom prst="rect">
            <a:avLst/>
          </a:prstGeom>
          <a:noFill/>
        </p:spPr>
        <p:txBody>
          <a:bodyPr wrap="square" rtlCol="0">
            <a:spAutoFit/>
          </a:bodyPr>
          <a:lstStyle/>
          <a:p>
            <a:r>
              <a:rPr lang="ar-SA" sz="2800" b="1" dirty="0">
                <a:solidFill>
                  <a:schemeClr val="accent1"/>
                </a:solidFill>
              </a:rPr>
              <a:t>ما معنى التطير مع الأمثلة؟</a:t>
            </a:r>
            <a:endParaRPr lang="en-US" sz="2800" b="1" dirty="0">
              <a:solidFill>
                <a:schemeClr val="accent1"/>
              </a:solidFill>
            </a:endParaRPr>
          </a:p>
        </p:txBody>
      </p:sp>
      <p:sp>
        <p:nvSpPr>
          <p:cNvPr id="9" name="مربع نص 8">
            <a:extLst>
              <a:ext uri="{FF2B5EF4-FFF2-40B4-BE49-F238E27FC236}">
                <a16:creationId xmlns:a16="http://schemas.microsoft.com/office/drawing/2014/main" id="{F2BE32BB-DEA9-4C4D-89D8-5CD19D4B830C}"/>
              </a:ext>
            </a:extLst>
          </p:cNvPr>
          <p:cNvSpPr txBox="1"/>
          <p:nvPr/>
        </p:nvSpPr>
        <p:spPr>
          <a:xfrm>
            <a:off x="382036" y="656526"/>
            <a:ext cx="11699800" cy="1305165"/>
          </a:xfrm>
          <a:prstGeom prst="rect">
            <a:avLst/>
          </a:prstGeom>
          <a:noFill/>
        </p:spPr>
        <p:txBody>
          <a:bodyPr wrap="square" rtlCol="0">
            <a:spAutoFit/>
          </a:bodyPr>
          <a:lstStyle/>
          <a:p>
            <a:pPr>
              <a:lnSpc>
                <a:spcPct val="150000"/>
              </a:lnSpc>
            </a:pPr>
            <a:r>
              <a:rPr lang="ar-SA" sz="2800" b="1" dirty="0"/>
              <a:t>التطير // هو التشاؤم بمرئي، أو مسموع من الطيور و غيرها مثل التشاؤم بالغراب و البوم و نباح الكلب و بالثور المكسور قرنه و بعض الأرقام كالثالث عشر.  </a:t>
            </a:r>
          </a:p>
        </p:txBody>
      </p:sp>
      <p:sp>
        <p:nvSpPr>
          <p:cNvPr id="11" name="مربع نص 10">
            <a:extLst>
              <a:ext uri="{FF2B5EF4-FFF2-40B4-BE49-F238E27FC236}">
                <a16:creationId xmlns:a16="http://schemas.microsoft.com/office/drawing/2014/main" id="{FCFF284E-4902-485D-B402-8F133542C846}"/>
              </a:ext>
            </a:extLst>
          </p:cNvPr>
          <p:cNvSpPr txBox="1"/>
          <p:nvPr/>
        </p:nvSpPr>
        <p:spPr>
          <a:xfrm>
            <a:off x="135934" y="2668264"/>
            <a:ext cx="11945902" cy="1305165"/>
          </a:xfrm>
          <a:prstGeom prst="rect">
            <a:avLst/>
          </a:prstGeom>
          <a:noFill/>
        </p:spPr>
        <p:txBody>
          <a:bodyPr wrap="square" rtlCol="0">
            <a:spAutoFit/>
          </a:bodyPr>
          <a:lstStyle/>
          <a:p>
            <a:pPr>
              <a:lnSpc>
                <a:spcPct val="150000"/>
              </a:lnSpc>
            </a:pPr>
            <a:r>
              <a:rPr lang="ar-SA" sz="2800" b="1" dirty="0"/>
              <a:t>حكم التطير أن اعتقد ان حركة الطير أو غيره مجرد سبب لجلب الخير و دفع الشر فيكون شركاً أصغر </a:t>
            </a:r>
          </a:p>
          <a:p>
            <a:pPr>
              <a:lnSpc>
                <a:spcPct val="150000"/>
              </a:lnSpc>
            </a:pPr>
            <a:r>
              <a:rPr lang="ar-SA" sz="2800" b="1" dirty="0"/>
              <a:t>الطيرة أن اعتقد تأثير الطيرة بنفسها دون تقدير الله سبحانه كان هذا من الشرك الأكبر. </a:t>
            </a:r>
          </a:p>
        </p:txBody>
      </p:sp>
      <p:sp>
        <p:nvSpPr>
          <p:cNvPr id="12" name="مربع نص 11">
            <a:extLst>
              <a:ext uri="{FF2B5EF4-FFF2-40B4-BE49-F238E27FC236}">
                <a16:creationId xmlns:a16="http://schemas.microsoft.com/office/drawing/2014/main" id="{8715E552-382F-4BBE-8F2A-A18EC68E6E73}"/>
              </a:ext>
            </a:extLst>
          </p:cNvPr>
          <p:cNvSpPr txBox="1"/>
          <p:nvPr/>
        </p:nvSpPr>
        <p:spPr>
          <a:xfrm>
            <a:off x="638206" y="2145044"/>
            <a:ext cx="11443630" cy="523220"/>
          </a:xfrm>
          <a:prstGeom prst="rect">
            <a:avLst/>
          </a:prstGeom>
          <a:noFill/>
        </p:spPr>
        <p:txBody>
          <a:bodyPr wrap="square" rtlCol="0">
            <a:spAutoFit/>
          </a:bodyPr>
          <a:lstStyle/>
          <a:p>
            <a:r>
              <a:rPr lang="ar-SA" sz="2800" b="1" dirty="0">
                <a:solidFill>
                  <a:schemeClr val="accent1"/>
                </a:solidFill>
              </a:rPr>
              <a:t>يختلف حكم الطيرة باختلاف حال المتطير، أوضح ذلك مع التمثيل.</a:t>
            </a:r>
            <a:endParaRPr lang="en-US" sz="2800" b="1" dirty="0">
              <a:solidFill>
                <a:schemeClr val="accent1"/>
              </a:solidFill>
            </a:endParaRPr>
          </a:p>
        </p:txBody>
      </p:sp>
      <p:sp>
        <p:nvSpPr>
          <p:cNvPr id="13" name="مربع نص 12">
            <a:extLst>
              <a:ext uri="{FF2B5EF4-FFF2-40B4-BE49-F238E27FC236}">
                <a16:creationId xmlns:a16="http://schemas.microsoft.com/office/drawing/2014/main" id="{062A521C-EB93-42F9-B353-03BAE497B037}"/>
              </a:ext>
            </a:extLst>
          </p:cNvPr>
          <p:cNvSpPr txBox="1"/>
          <p:nvPr/>
        </p:nvSpPr>
        <p:spPr>
          <a:xfrm>
            <a:off x="1432968" y="4235039"/>
            <a:ext cx="10569845" cy="523220"/>
          </a:xfrm>
          <a:prstGeom prst="rect">
            <a:avLst/>
          </a:prstGeom>
          <a:noFill/>
        </p:spPr>
        <p:txBody>
          <a:bodyPr wrap="square" rtlCol="0">
            <a:spAutoFit/>
          </a:bodyPr>
          <a:lstStyle/>
          <a:p>
            <a:r>
              <a:rPr lang="ar-SA" sz="2800" b="1" dirty="0">
                <a:solidFill>
                  <a:srgbClr val="0070C0"/>
                </a:solidFill>
              </a:rPr>
              <a:t>ما علاج التطير؟</a:t>
            </a:r>
            <a:endParaRPr lang="en-US" sz="2800" b="1" dirty="0">
              <a:solidFill>
                <a:srgbClr val="0070C0"/>
              </a:solidFill>
            </a:endParaRPr>
          </a:p>
        </p:txBody>
      </p:sp>
      <p:sp>
        <p:nvSpPr>
          <p:cNvPr id="15" name="مربع نص 14">
            <a:extLst>
              <a:ext uri="{FF2B5EF4-FFF2-40B4-BE49-F238E27FC236}">
                <a16:creationId xmlns:a16="http://schemas.microsoft.com/office/drawing/2014/main" id="{D4F64FE9-AD1B-4F07-8C98-0CC56950FD38}"/>
              </a:ext>
            </a:extLst>
          </p:cNvPr>
          <p:cNvSpPr txBox="1"/>
          <p:nvPr/>
        </p:nvSpPr>
        <p:spPr>
          <a:xfrm>
            <a:off x="1432968" y="5019869"/>
            <a:ext cx="10569845" cy="1815882"/>
          </a:xfrm>
          <a:prstGeom prst="rect">
            <a:avLst/>
          </a:prstGeom>
          <a:noFill/>
        </p:spPr>
        <p:txBody>
          <a:bodyPr wrap="square" rtlCol="0">
            <a:spAutoFit/>
          </a:bodyPr>
          <a:lstStyle/>
          <a:p>
            <a:r>
              <a:rPr lang="ar-SA" sz="2800" b="1" dirty="0"/>
              <a:t>تقوية الإيمان بقضاء الله و قدره.</a:t>
            </a:r>
          </a:p>
          <a:p>
            <a:r>
              <a:rPr lang="ar-SA" sz="2800" b="1" dirty="0"/>
              <a:t>التوكل على الله سبحانه و تعالى.</a:t>
            </a:r>
          </a:p>
          <a:p>
            <a:r>
              <a:rPr lang="ar-SA" sz="2800" b="1" dirty="0"/>
              <a:t>صلاة الاستخارة قبل الشروع  في الأمر.</a:t>
            </a:r>
          </a:p>
          <a:p>
            <a:r>
              <a:rPr lang="ar-SA" sz="2800" b="1" dirty="0"/>
              <a:t>الاستعاذة بالله تعالى اذا شعر العبد بالتطير.</a:t>
            </a:r>
            <a:endParaRPr lang="en-US" sz="2800" b="1" dirty="0"/>
          </a:p>
        </p:txBody>
      </p:sp>
    </p:spTree>
    <p:extLst>
      <p:ext uri="{BB962C8B-B14F-4D97-AF65-F5344CB8AC3E}">
        <p14:creationId xmlns:p14="http://schemas.microsoft.com/office/powerpoint/2010/main" val="3985137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452844" y="1544188"/>
            <a:ext cx="11286308" cy="4569228"/>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ar-SA" sz="2800" b="1" dirty="0">
                <a:latin typeface="Calibri" panose="020F0502020204030204" pitchFamily="34" charset="0"/>
                <a:cs typeface="Calibri" panose="020F0502020204030204" pitchFamily="34" charset="0"/>
              </a:rPr>
              <a:t>كان من عادات الجاهلية أنه إذا قرر أحدهم السفر ومر بغراب ينعق فإنه يرجع ولا يمضي في سفره تشاؤماً</a:t>
            </a:r>
            <a:r>
              <a:rPr lang="en-US" sz="2800" b="1" dirty="0">
                <a:latin typeface="Calibri" panose="020F0502020204030204" pitchFamily="34" charset="0"/>
                <a:cs typeface="Calibri" panose="020F0502020204030204" pitchFamily="34" charset="0"/>
              </a:rPr>
              <a:t> </a:t>
            </a:r>
            <a:r>
              <a:rPr lang="ar-SA" sz="2800" b="1" dirty="0">
                <a:latin typeface="Calibri" panose="020F0502020204030204" pitchFamily="34" charset="0"/>
                <a:cs typeface="Calibri" panose="020F0502020204030204" pitchFamily="34" charset="0"/>
              </a:rPr>
              <a:t>بنعيق الغراب، وهذا من الفعل الذي بين الإسلام خطورته على عقيدة المسلم، ويُسمى بالتطير.</a:t>
            </a:r>
          </a:p>
          <a:p>
            <a:pPr>
              <a:lnSpc>
                <a:spcPct val="150000"/>
              </a:lnSpc>
            </a:pPr>
            <a:r>
              <a:rPr lang="ar-SA" sz="2800" b="1" dirty="0">
                <a:latin typeface="Calibri" panose="020F0502020204030204" pitchFamily="34" charset="0"/>
                <a:cs typeface="Calibri" panose="020F0502020204030204" pitchFamily="34" charset="0"/>
              </a:rPr>
              <a:t>قال الله تعالى</a:t>
            </a:r>
            <a:r>
              <a:rPr lang="ar-SA" sz="2800" b="1" dirty="0">
                <a:solidFill>
                  <a:schemeClr val="tx1"/>
                </a:solidFill>
                <a:latin typeface="Calibri" panose="020F0502020204030204" pitchFamily="34" charset="0"/>
                <a:cs typeface="Calibri" panose="020F0502020204030204" pitchFamily="34" charset="0"/>
              </a:rPr>
              <a:t>:</a:t>
            </a:r>
            <a:r>
              <a:rPr lang="en-US" sz="2800" b="1" dirty="0">
                <a:solidFill>
                  <a:schemeClr val="accent6">
                    <a:lumMod val="75000"/>
                  </a:schemeClr>
                </a:solidFill>
                <a:latin typeface="Calibri" panose="020F0502020204030204" pitchFamily="34" charset="0"/>
                <a:cs typeface="Calibri" panose="020F0502020204030204" pitchFamily="34" charset="0"/>
              </a:rPr>
              <a:t> </a:t>
            </a:r>
            <a:r>
              <a:rPr lang="ar-SA" sz="2800" b="1" dirty="0">
                <a:solidFill>
                  <a:schemeClr val="accent6">
                    <a:lumMod val="75000"/>
                  </a:schemeClr>
                </a:solidFill>
                <a:latin typeface="Calibri" panose="020F0502020204030204" pitchFamily="34" charset="0"/>
                <a:cs typeface="Calibri" panose="020F0502020204030204" pitchFamily="34" charset="0"/>
              </a:rPr>
              <a:t> </a:t>
            </a:r>
            <a:r>
              <a:rPr lang="en-US" sz="2800" b="1" dirty="0">
                <a:solidFill>
                  <a:schemeClr val="accent6">
                    <a:lumMod val="75000"/>
                  </a:schemeClr>
                </a:solidFill>
                <a:latin typeface="Calibri" panose="020F0502020204030204" pitchFamily="34" charset="0"/>
                <a:cs typeface="Calibri" panose="020F0502020204030204" pitchFamily="34" charset="0"/>
              </a:rPr>
              <a:t> </a:t>
            </a:r>
            <a:r>
              <a:rPr lang="en-US" sz="2800" b="1" dirty="0">
                <a:solidFill>
                  <a:schemeClr val="tx1"/>
                </a:solidFill>
                <a:latin typeface="Calibri" panose="020F0502020204030204" pitchFamily="34" charset="0"/>
                <a:cs typeface="Calibri" panose="020F0502020204030204" pitchFamily="34" charset="0"/>
              </a:rPr>
              <a:t>)</a:t>
            </a:r>
            <a:r>
              <a:rPr lang="en-US" sz="2800" b="1" dirty="0">
                <a:solidFill>
                  <a:schemeClr val="accent6">
                    <a:lumMod val="75000"/>
                  </a:schemeClr>
                </a:solidFill>
                <a:latin typeface="Calibri" panose="020F0502020204030204" pitchFamily="34" charset="0"/>
                <a:cs typeface="Calibri" panose="020F0502020204030204" pitchFamily="34" charset="0"/>
              </a:rPr>
              <a:t> </a:t>
            </a:r>
            <a:r>
              <a:rPr lang="ar-SA" sz="2800" b="1" dirty="0">
                <a:solidFill>
                  <a:schemeClr val="accent6">
                    <a:lumMod val="75000"/>
                  </a:schemeClr>
                </a:solidFill>
                <a:latin typeface="Calibri" panose="020F0502020204030204" pitchFamily="34" charset="0"/>
                <a:cs typeface="Calibri" panose="020F0502020204030204" pitchFamily="34" charset="0"/>
              </a:rPr>
              <a:t> أَلا إِنَّمَا طَائِرُهُمْ عِنْدَ اللَّهِ وَلَكِنَّ أَكْثَرَهُمْ لا يَعْلَمُونَ  </a:t>
            </a:r>
            <a:r>
              <a:rPr lang="ar-SA" sz="2800" b="1" dirty="0">
                <a:latin typeface="Calibri" panose="020F0502020204030204" pitchFamily="34" charset="0"/>
                <a:cs typeface="Calibri" panose="020F0502020204030204" pitchFamily="34" charset="0"/>
              </a:rPr>
              <a:t>) ،وقوله: ( </a:t>
            </a:r>
            <a:r>
              <a:rPr lang="ar-SA" sz="2800" b="1" dirty="0">
                <a:solidFill>
                  <a:schemeClr val="accent6">
                    <a:lumMod val="75000"/>
                  </a:schemeClr>
                </a:solidFill>
                <a:latin typeface="Calibri" panose="020F0502020204030204" pitchFamily="34" charset="0"/>
                <a:cs typeface="Calibri" panose="020F0502020204030204" pitchFamily="34" charset="0"/>
              </a:rPr>
              <a:t>قَالُوا طَائِرُكُمْ مَعَكُمْ </a:t>
            </a:r>
            <a:r>
              <a:rPr lang="ar-SA" sz="2800" b="1" dirty="0">
                <a:latin typeface="Calibri" panose="020F0502020204030204" pitchFamily="34" charset="0"/>
                <a:cs typeface="Calibri" panose="020F0502020204030204" pitchFamily="34" charset="0"/>
              </a:rPr>
              <a:t>)</a:t>
            </a:r>
          </a:p>
        </p:txBody>
      </p:sp>
      <p:sp>
        <p:nvSpPr>
          <p:cNvPr id="2" name="مخطط انسيابي: شريط مثقب 1">
            <a:extLst>
              <a:ext uri="{FF2B5EF4-FFF2-40B4-BE49-F238E27FC236}">
                <a16:creationId xmlns:a16="http://schemas.microsoft.com/office/drawing/2014/main" id="{BBF66729-7726-4EE4-8791-D95866679DCC}"/>
              </a:ext>
            </a:extLst>
          </p:cNvPr>
          <p:cNvSpPr/>
          <p:nvPr/>
        </p:nvSpPr>
        <p:spPr>
          <a:xfrm>
            <a:off x="4786744" y="197131"/>
            <a:ext cx="2618509" cy="1149927"/>
          </a:xfrm>
          <a:prstGeom prst="flowChartPunchedTap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rgbClr val="FF0000"/>
                </a:solidFill>
              </a:rPr>
              <a:t>تمهيد</a:t>
            </a:r>
            <a:endParaRPr lang="en-US" sz="4000" b="1" dirty="0">
              <a:solidFill>
                <a:srgbClr val="FF0000"/>
              </a:solidFill>
            </a:endParaRPr>
          </a:p>
        </p:txBody>
      </p:sp>
    </p:spTree>
    <p:extLst>
      <p:ext uri="{BB962C8B-B14F-4D97-AF65-F5344CB8AC3E}">
        <p14:creationId xmlns:p14="http://schemas.microsoft.com/office/powerpoint/2010/main" val="2867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810025" y="457758"/>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a:latin typeface="Calibri" panose="020F0502020204030204" pitchFamily="34" charset="0"/>
                <a:cs typeface="Calibri" panose="020F0502020204030204" pitchFamily="34" charset="0"/>
              </a:rPr>
              <a:t>معنى التطير</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0" y="1395483"/>
            <a:ext cx="11932371" cy="4536819"/>
          </a:xfrm>
          <a:prstGeom prst="rect">
            <a:avLst/>
          </a:prstGeom>
          <a:noFill/>
        </p:spPr>
        <p:txBody>
          <a:bodyPr wrap="square" rtlCol="0">
            <a:spAutoFit/>
          </a:bodyPr>
          <a:lstStyle/>
          <a:p>
            <a:pPr>
              <a:lnSpc>
                <a:spcPct val="150000"/>
              </a:lnSpc>
            </a:pPr>
            <a:r>
              <a:rPr lang="ar-SA" sz="2800" b="1" dirty="0">
                <a:solidFill>
                  <a:srgbClr val="C00000"/>
                </a:solidFill>
              </a:rPr>
              <a:t>التطير في اللغة: </a:t>
            </a:r>
            <a:r>
              <a:rPr lang="ar-SA" sz="2800" b="1" dirty="0"/>
              <a:t>ربط الحوادث بحركة الطير.</a:t>
            </a:r>
          </a:p>
          <a:p>
            <a:pPr>
              <a:lnSpc>
                <a:spcPct val="150000"/>
              </a:lnSpc>
            </a:pPr>
            <a:r>
              <a:rPr lang="ar-SA" sz="2800" b="1" dirty="0">
                <a:solidFill>
                  <a:srgbClr val="C00000"/>
                </a:solidFill>
              </a:rPr>
              <a:t>التطير: </a:t>
            </a:r>
            <a:r>
              <a:rPr lang="ar-SA" sz="2800" b="1" dirty="0"/>
              <a:t>هو التشاؤم بمرئي، أو مسموع، أو معلوم.</a:t>
            </a:r>
          </a:p>
          <a:p>
            <a:pPr>
              <a:lnSpc>
                <a:spcPct val="150000"/>
              </a:lnSpc>
            </a:pPr>
            <a:r>
              <a:rPr lang="ar-SA" sz="2800" b="1" dirty="0"/>
              <a:t>و سميت الطيرة بهذا الاسم؛ لأن أكثر ما يُتشاءم منه الطير، فيتشاءم بعضهم بأصواتها، أو طرقها أو يتفاءل.</a:t>
            </a:r>
          </a:p>
          <a:p>
            <a:pPr>
              <a:lnSpc>
                <a:spcPct val="150000"/>
              </a:lnSpc>
            </a:pPr>
            <a:r>
              <a:rPr lang="ar-SA" sz="2800" b="1" dirty="0">
                <a:solidFill>
                  <a:srgbClr val="C00000"/>
                </a:solidFill>
              </a:rPr>
              <a:t>مثال التشاؤم بمرئي: </a:t>
            </a:r>
            <a:r>
              <a:rPr lang="ar-SA" sz="2800" b="1" dirty="0"/>
              <a:t>لو رأى غراباً فتشاءم به.</a:t>
            </a:r>
          </a:p>
          <a:p>
            <a:pPr>
              <a:lnSpc>
                <a:spcPct val="150000"/>
              </a:lnSpc>
            </a:pPr>
            <a:r>
              <a:rPr lang="ar-SA" sz="2800" b="1" dirty="0">
                <a:solidFill>
                  <a:srgbClr val="C00000"/>
                </a:solidFill>
              </a:rPr>
              <a:t>مثال التشاؤم بمسموع: </a:t>
            </a:r>
            <a:r>
              <a:rPr lang="ar-SA" sz="2800" b="1" dirty="0"/>
              <a:t>مَنْ هَمَّ بأمرٍ، فسمع أحداً يقول لآخر: يا خسران، أو يا خائب، فيتشاءم.</a:t>
            </a:r>
          </a:p>
          <a:p>
            <a:pPr>
              <a:lnSpc>
                <a:spcPct val="150000"/>
              </a:lnSpc>
            </a:pPr>
            <a:r>
              <a:rPr lang="ar-SA" sz="2800" b="1" dirty="0">
                <a:solidFill>
                  <a:srgbClr val="C00000"/>
                </a:solidFill>
              </a:rPr>
              <a:t>مثال التشاؤم بمعلوم: </a:t>
            </a:r>
            <a:r>
              <a:rPr lang="ar-SA" sz="2800" b="1" dirty="0"/>
              <a:t>التشاؤم ببعض الأيام أو الشهور أو السنوات، أو الأعداد.</a:t>
            </a:r>
          </a:p>
        </p:txBody>
      </p:sp>
    </p:spTree>
    <p:extLst>
      <p:ext uri="{BB962C8B-B14F-4D97-AF65-F5344CB8AC3E}">
        <p14:creationId xmlns:p14="http://schemas.microsoft.com/office/powerpoint/2010/main" val="255023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629916" y="127828"/>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من صور التطير</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17566" y="937725"/>
            <a:ext cx="11690166" cy="5920275"/>
          </a:xfrm>
          <a:prstGeom prst="rect">
            <a:avLst/>
          </a:prstGeom>
          <a:noFill/>
        </p:spPr>
        <p:txBody>
          <a:bodyPr wrap="square" rtlCol="0">
            <a:spAutoFit/>
          </a:bodyPr>
          <a:lstStyle/>
          <a:p>
            <a:pPr>
              <a:lnSpc>
                <a:spcPct val="150000"/>
              </a:lnSpc>
            </a:pPr>
            <a:r>
              <a:rPr lang="ar-SA" sz="3200" b="1" dirty="0">
                <a:solidFill>
                  <a:schemeClr val="accent1"/>
                </a:solidFill>
              </a:rPr>
              <a:t>التطير له صور كثيرة ، منها: </a:t>
            </a:r>
            <a:r>
              <a:rPr lang="ar-SA" sz="3200" b="1" dirty="0"/>
              <a:t>التطير والتشاؤم بالغراب والبوم، وبنباح الكلب، وبالثور المكسور قرنه، أو النعل المقلوب، أو استفتاح البيع على رجل مُعَوَّق، وببعض الأزمان والشهور ك</a:t>
            </a:r>
            <a:r>
              <a:rPr lang="en-US" sz="3200" b="1" dirty="0"/>
              <a:t>َ</a:t>
            </a:r>
            <a:r>
              <a:rPr lang="ar-SA" sz="3200" b="1" dirty="0"/>
              <a:t>صفَر، وببعض الأرقام كالثالث عشر . </a:t>
            </a:r>
          </a:p>
          <a:p>
            <a:pPr>
              <a:lnSpc>
                <a:spcPct val="150000"/>
              </a:lnSpc>
            </a:pPr>
            <a:r>
              <a:rPr lang="ar-SA" sz="3200" b="1" dirty="0">
                <a:solidFill>
                  <a:schemeClr val="accent1"/>
                </a:solidFill>
              </a:rPr>
              <a:t>ومن التطير: </a:t>
            </a:r>
            <a:r>
              <a:rPr lang="ar-SA" sz="3200" b="1" dirty="0"/>
              <a:t>اعتقاد الشؤم في الأعراس وغيرها من المناسبات التي يتوافق معها حصول أحداث عامة مثل مَنْ وافق يوم زواجه خسوف، أو كسوف، أو غلاء أسعار، أو غرق سفينة، أو تحطم طائرة، أو موت قريبٍ له .</a:t>
            </a:r>
          </a:p>
          <a:p>
            <a:pPr>
              <a:lnSpc>
                <a:spcPct val="150000"/>
              </a:lnSpc>
            </a:pPr>
            <a:r>
              <a:rPr lang="ar-SA" sz="3200" b="1" dirty="0">
                <a:solidFill>
                  <a:srgbClr val="C00000"/>
                </a:solidFill>
              </a:rPr>
              <a:t>والطيرة المنهي عنها: </a:t>
            </a:r>
            <a:r>
              <a:rPr lang="ar-SA" sz="3200" b="1" dirty="0">
                <a:solidFill>
                  <a:schemeClr val="accent1"/>
                </a:solidFill>
              </a:rPr>
              <a:t>هي التي تدفع الإنسان إلى الفعل أو الترك</a:t>
            </a:r>
            <a:r>
              <a:rPr lang="ar-SA" sz="3200" b="1" dirty="0"/>
              <a:t>، وعن الفضل بن عباس ( رضي الله عنه)  عن النبي ﷺ: ((</a:t>
            </a:r>
            <a:r>
              <a:rPr lang="ar-SA" sz="3200" b="1" dirty="0">
                <a:solidFill>
                  <a:schemeClr val="accent6">
                    <a:lumMod val="75000"/>
                  </a:schemeClr>
                </a:solidFill>
              </a:rPr>
              <a:t>إنما الطيرة ما أمضاك أو ردك </a:t>
            </a:r>
            <a:r>
              <a:rPr lang="ar-SA" sz="3200" b="1" dirty="0"/>
              <a:t>)). </a:t>
            </a:r>
          </a:p>
        </p:txBody>
      </p:sp>
    </p:spTree>
    <p:extLst>
      <p:ext uri="{BB962C8B-B14F-4D97-AF65-F5344CB8AC3E}">
        <p14:creationId xmlns:p14="http://schemas.microsoft.com/office/powerpoint/2010/main" val="1603534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250916" y="0"/>
            <a:ext cx="11690166" cy="6660798"/>
          </a:xfrm>
          <a:prstGeom prst="rect">
            <a:avLst/>
          </a:prstGeom>
          <a:noFill/>
        </p:spPr>
        <p:txBody>
          <a:bodyPr wrap="square" rtlCol="0">
            <a:spAutoFit/>
          </a:bodyPr>
          <a:lstStyle/>
          <a:p>
            <a:pPr>
              <a:lnSpc>
                <a:spcPct val="150000"/>
              </a:lnSpc>
            </a:pPr>
            <a:r>
              <a:rPr lang="ar-SA" sz="3200" b="1" dirty="0"/>
              <a:t>وقد كان بعض العرب في الجاهلية يتشاءم بالطير إذا ذهب يساراً ويسمونه البارح، وكان بعضهم يتفاءل بالطير إذا ذهب يميناً ويسمونه بالسانح، وهذا اعتقاد باطل وهو من الطيرة المنهي عنها؛ فحركة الطير لا أثر لها في ملكوت الله وقضائه وقدره.</a:t>
            </a:r>
          </a:p>
          <a:p>
            <a:pPr>
              <a:lnSpc>
                <a:spcPct val="150000"/>
              </a:lnSpc>
            </a:pPr>
            <a:r>
              <a:rPr lang="ar-SA" sz="3200" b="1" dirty="0"/>
              <a:t>وينبغي التفريق بين الطيرة والرغبات أو الأذواق الشخصية الخاصة، ففرق بين مَنْ يتطير ويتشاءم باللون الأسود و آخر لا يحب اللون الأسود؛ فلو طَلب رجلان من صاحب معرض للسيارات أن يشتري لكل واحد منهما سيارة جديدة، فاشترى لهما وكان لون السيارتين أسودَ؛ فَرَدّ الأول منهما السيارة؛ لاعتقاده أنها ستجلب عليه شراً، ورَدَّ الثاني سيارته؛ لأنه لا يُجِّبُ اللون الأسود؛ فالأول وقع في الطيرة المذمومة، والثاني لا شيء عليه.</a:t>
            </a:r>
          </a:p>
        </p:txBody>
      </p:sp>
    </p:spTree>
    <p:extLst>
      <p:ext uri="{BB962C8B-B14F-4D97-AF65-F5344CB8AC3E}">
        <p14:creationId xmlns:p14="http://schemas.microsoft.com/office/powerpoint/2010/main" val="1830864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7093527"/>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9201714" y="235527"/>
            <a:ext cx="2657777"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solidFill>
                  <a:srgbClr val="C00000"/>
                </a:solidFill>
                <a:latin typeface="Calibri" panose="020F0502020204030204" pitchFamily="34" charset="0"/>
                <a:cs typeface="Calibri" panose="020F0502020204030204" pitchFamily="34" charset="0"/>
              </a:rPr>
              <a:t>نشاط</a:t>
            </a:r>
            <a:endParaRPr lang="en-US" sz="3200" b="1" dirty="0">
              <a:solidFill>
                <a:srgbClr val="C00000"/>
              </a:solidFill>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644455" y="1182050"/>
            <a:ext cx="11423466" cy="1478418"/>
          </a:xfrm>
          <a:prstGeom prst="rect">
            <a:avLst/>
          </a:prstGeom>
          <a:noFill/>
        </p:spPr>
        <p:txBody>
          <a:bodyPr wrap="square" rtlCol="0">
            <a:spAutoFit/>
          </a:bodyPr>
          <a:lstStyle/>
          <a:p>
            <a:pPr algn="ctr">
              <a:lnSpc>
                <a:spcPct val="150000"/>
              </a:lnSpc>
            </a:pPr>
            <a:r>
              <a:rPr lang="ar-SA" sz="3200" b="1" dirty="0">
                <a:solidFill>
                  <a:srgbClr val="FF0000"/>
                </a:solidFill>
              </a:rPr>
              <a:t>بالتعاون مع مجموعتك: </a:t>
            </a:r>
          </a:p>
          <a:p>
            <a:pPr>
              <a:lnSpc>
                <a:spcPct val="150000"/>
              </a:lnSpc>
            </a:pPr>
            <a:r>
              <a:rPr lang="ar-SA" sz="3200" b="1" dirty="0">
                <a:solidFill>
                  <a:schemeClr val="accent5">
                    <a:lumMod val="75000"/>
                  </a:schemeClr>
                </a:solidFill>
              </a:rPr>
              <a:t>تأمل في المواقف التالية، ثم بيِّن الحكم فيها من حيث كونها تطيراً أم لا:</a:t>
            </a:r>
          </a:p>
        </p:txBody>
      </p:sp>
      <p:graphicFrame>
        <p:nvGraphicFramePr>
          <p:cNvPr id="3" name="جدول 4">
            <a:extLst>
              <a:ext uri="{FF2B5EF4-FFF2-40B4-BE49-F238E27FC236}">
                <a16:creationId xmlns:a16="http://schemas.microsoft.com/office/drawing/2014/main" id="{90354A3C-6247-45CD-80E6-B2DB1EF54F28}"/>
              </a:ext>
            </a:extLst>
          </p:cNvPr>
          <p:cNvGraphicFramePr>
            <a:graphicFrameLocks noGrp="1"/>
          </p:cNvGraphicFramePr>
          <p:nvPr>
            <p:extLst>
              <p:ext uri="{D42A27DB-BD31-4B8C-83A1-F6EECF244321}">
                <p14:modId xmlns:p14="http://schemas.microsoft.com/office/powerpoint/2010/main" val="56768541"/>
              </p:ext>
            </p:extLst>
          </p:nvPr>
        </p:nvGraphicFramePr>
        <p:xfrm>
          <a:off x="1478663" y="2903913"/>
          <a:ext cx="9755050" cy="3596640"/>
        </p:xfrm>
        <a:graphic>
          <a:graphicData uri="http://schemas.openxmlformats.org/drawingml/2006/table">
            <a:tbl>
              <a:tblPr firstRow="1" bandRow="1">
                <a:tableStyleId>{72833802-FEF1-4C79-8D5D-14CF1EAF98D9}</a:tableStyleId>
              </a:tblPr>
              <a:tblGrid>
                <a:gridCol w="4023360">
                  <a:extLst>
                    <a:ext uri="{9D8B030D-6E8A-4147-A177-3AD203B41FA5}">
                      <a16:colId xmlns:a16="http://schemas.microsoft.com/office/drawing/2014/main" val="3747050125"/>
                    </a:ext>
                  </a:extLst>
                </a:gridCol>
                <a:gridCol w="4667213">
                  <a:extLst>
                    <a:ext uri="{9D8B030D-6E8A-4147-A177-3AD203B41FA5}">
                      <a16:colId xmlns:a16="http://schemas.microsoft.com/office/drawing/2014/main" val="629534993"/>
                    </a:ext>
                  </a:extLst>
                </a:gridCol>
                <a:gridCol w="1064477">
                  <a:extLst>
                    <a:ext uri="{9D8B030D-6E8A-4147-A177-3AD203B41FA5}">
                      <a16:colId xmlns:a16="http://schemas.microsoft.com/office/drawing/2014/main" val="3124377054"/>
                    </a:ext>
                  </a:extLst>
                </a:gridCol>
              </a:tblGrid>
              <a:tr h="370840">
                <a:tc>
                  <a:txBody>
                    <a:bodyPr/>
                    <a:lstStyle/>
                    <a:p>
                      <a:pPr algn="ctr"/>
                      <a:r>
                        <a:rPr lang="ar-SA" sz="3200" dirty="0"/>
                        <a:t>الحكم مع بيان السبب</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3200" dirty="0"/>
                        <a:t>الموقف</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4400" b="1" dirty="0"/>
                        <a:t>م</a:t>
                      </a:r>
                      <a:endParaRPr lang="en-US" sz="4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0612602"/>
                  </a:ext>
                </a:extLst>
              </a:tr>
              <a:tr h="608077">
                <a:tc>
                  <a:txBody>
                    <a:bodyPr/>
                    <a:lstStyle/>
                    <a:p>
                      <a:pPr algn="ctr"/>
                      <a:endParaRPr lang="en-US"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800" b="1" dirty="0">
                          <a:solidFill>
                            <a:schemeClr val="tx2"/>
                          </a:solidFill>
                        </a:rPr>
                        <a:t>قال لزميله: (من رأى وجهك لم ير الخير) !!</a:t>
                      </a:r>
                      <a:endParaRPr lang="en-US"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800" b="1" dirty="0"/>
                        <a:t>الاول</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418167697"/>
                  </a:ext>
                </a:extLst>
              </a:tr>
              <a:tr h="370840">
                <a:tc>
                  <a:txBody>
                    <a:bodyPr/>
                    <a:lstStyle/>
                    <a:p>
                      <a:pPr algn="ctr"/>
                      <a:endParaRPr lang="en-US"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800" b="1" dirty="0">
                          <a:solidFill>
                            <a:schemeClr val="tx2"/>
                          </a:solidFill>
                        </a:rPr>
                        <a:t>خرج من منزله فرأى عاصفة رعدية شديدة فعاد إلى منزله سريعاً.</a:t>
                      </a:r>
                      <a:endParaRPr lang="en-US"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800" b="1" dirty="0"/>
                        <a:t>الثاني</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937074177"/>
                  </a:ext>
                </a:extLst>
              </a:tr>
              <a:tr h="370840">
                <a:tc>
                  <a:txBody>
                    <a:bodyPr/>
                    <a:lstStyle/>
                    <a:p>
                      <a:pPr algn="ctr"/>
                      <a:endParaRPr lang="en-US"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800" b="1" dirty="0">
                          <a:solidFill>
                            <a:schemeClr val="tx2"/>
                          </a:solidFill>
                        </a:rPr>
                        <a:t>وجد حادث سير في طريقه إلى عمله؛ فعاد إلى بيته وغاب عن عمله.</a:t>
                      </a:r>
                      <a:endParaRPr lang="en-US"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3600" b="1" dirty="0"/>
                        <a:t>الثالث</a:t>
                      </a:r>
                      <a:endParaRPr 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31329596"/>
                  </a:ext>
                </a:extLst>
              </a:tr>
            </a:tbl>
          </a:graphicData>
        </a:graphic>
      </p:graphicFrame>
      <p:sp>
        <p:nvSpPr>
          <p:cNvPr id="5" name="مربع نص 4">
            <a:extLst>
              <a:ext uri="{FF2B5EF4-FFF2-40B4-BE49-F238E27FC236}">
                <a16:creationId xmlns:a16="http://schemas.microsoft.com/office/drawing/2014/main" id="{42F11EF3-F6AB-4210-8AA2-0F7260A37F01}"/>
              </a:ext>
            </a:extLst>
          </p:cNvPr>
          <p:cNvSpPr txBox="1"/>
          <p:nvPr/>
        </p:nvSpPr>
        <p:spPr>
          <a:xfrm flipH="1">
            <a:off x="1648690" y="3842518"/>
            <a:ext cx="3796146" cy="523220"/>
          </a:xfrm>
          <a:prstGeom prst="rect">
            <a:avLst/>
          </a:prstGeom>
          <a:noFill/>
        </p:spPr>
        <p:txBody>
          <a:bodyPr wrap="square" rtlCol="0">
            <a:spAutoFit/>
          </a:bodyPr>
          <a:lstStyle/>
          <a:p>
            <a:r>
              <a:rPr lang="ar-SA" sz="2800" b="1" dirty="0">
                <a:solidFill>
                  <a:schemeClr val="accent6">
                    <a:lumMod val="50000"/>
                  </a:schemeClr>
                </a:solidFill>
              </a:rPr>
              <a:t>نعم تطير لأنه اعتقد أنه تشاؤم</a:t>
            </a:r>
            <a:endParaRPr lang="en-US" sz="2800" b="1" dirty="0">
              <a:solidFill>
                <a:schemeClr val="accent6">
                  <a:lumMod val="50000"/>
                </a:schemeClr>
              </a:solidFill>
            </a:endParaRPr>
          </a:p>
        </p:txBody>
      </p:sp>
      <p:sp>
        <p:nvSpPr>
          <p:cNvPr id="6" name="مربع نص 5">
            <a:extLst>
              <a:ext uri="{FF2B5EF4-FFF2-40B4-BE49-F238E27FC236}">
                <a16:creationId xmlns:a16="http://schemas.microsoft.com/office/drawing/2014/main" id="{26A26644-F1D2-42CB-993B-A6A9A5FF44F8}"/>
              </a:ext>
            </a:extLst>
          </p:cNvPr>
          <p:cNvSpPr txBox="1"/>
          <p:nvPr/>
        </p:nvSpPr>
        <p:spPr>
          <a:xfrm>
            <a:off x="2074409" y="4719650"/>
            <a:ext cx="2677701" cy="800219"/>
          </a:xfrm>
          <a:prstGeom prst="rect">
            <a:avLst/>
          </a:prstGeom>
          <a:noFill/>
        </p:spPr>
        <p:txBody>
          <a:bodyPr wrap="square" rtlCol="0">
            <a:spAutoFit/>
          </a:bodyPr>
          <a:lstStyle/>
          <a:p>
            <a:pPr algn="ctr"/>
            <a:r>
              <a:rPr lang="ar-SA" sz="2800" b="1" dirty="0">
                <a:solidFill>
                  <a:schemeClr val="accent6">
                    <a:lumMod val="50000"/>
                  </a:schemeClr>
                </a:solidFill>
              </a:rPr>
              <a:t>لا</a:t>
            </a:r>
            <a:endParaRPr lang="en-US" sz="2800" b="1" dirty="0">
              <a:solidFill>
                <a:schemeClr val="accent6">
                  <a:lumMod val="50000"/>
                </a:schemeClr>
              </a:solidFill>
            </a:endParaRPr>
          </a:p>
          <a:p>
            <a:pPr algn="ctr"/>
            <a:endParaRPr lang="en-US" dirty="0">
              <a:solidFill>
                <a:schemeClr val="accent6">
                  <a:lumMod val="75000"/>
                </a:schemeClr>
              </a:solidFill>
            </a:endParaRPr>
          </a:p>
        </p:txBody>
      </p:sp>
      <p:sp>
        <p:nvSpPr>
          <p:cNvPr id="7" name="مربع نص 6">
            <a:extLst>
              <a:ext uri="{FF2B5EF4-FFF2-40B4-BE49-F238E27FC236}">
                <a16:creationId xmlns:a16="http://schemas.microsoft.com/office/drawing/2014/main" id="{7FCD3DB4-5A88-4280-84D5-A2526A47DE61}"/>
              </a:ext>
            </a:extLst>
          </p:cNvPr>
          <p:cNvSpPr txBox="1"/>
          <p:nvPr/>
        </p:nvSpPr>
        <p:spPr>
          <a:xfrm>
            <a:off x="1925783" y="5723402"/>
            <a:ext cx="3519054" cy="523220"/>
          </a:xfrm>
          <a:prstGeom prst="rect">
            <a:avLst/>
          </a:prstGeom>
          <a:noFill/>
        </p:spPr>
        <p:txBody>
          <a:bodyPr wrap="square" rtlCol="0">
            <a:spAutoFit/>
          </a:bodyPr>
          <a:lstStyle/>
          <a:p>
            <a:r>
              <a:rPr lang="ar-SA" sz="2800" b="1" dirty="0">
                <a:solidFill>
                  <a:schemeClr val="accent6">
                    <a:lumMod val="50000"/>
                  </a:schemeClr>
                </a:solidFill>
              </a:rPr>
              <a:t>نعم تطير لأنه تشاؤم</a:t>
            </a:r>
            <a:endParaRPr lang="en-US" sz="2800" b="1" dirty="0">
              <a:solidFill>
                <a:schemeClr val="accent6">
                  <a:lumMod val="50000"/>
                </a:schemeClr>
              </a:solidFill>
            </a:endParaRPr>
          </a:p>
        </p:txBody>
      </p:sp>
    </p:spTree>
    <p:extLst>
      <p:ext uri="{BB962C8B-B14F-4D97-AF65-F5344CB8AC3E}">
        <p14:creationId xmlns:p14="http://schemas.microsoft.com/office/powerpoint/2010/main" val="70386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629916" y="127828"/>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a:latin typeface="Calibri" panose="020F0502020204030204" pitchFamily="34" charset="0"/>
                <a:cs typeface="Calibri" panose="020F0502020204030204" pitchFamily="34" charset="0"/>
              </a:rPr>
              <a:t>حكم التطير:</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17566" y="937725"/>
            <a:ext cx="11963598" cy="5183150"/>
          </a:xfrm>
          <a:prstGeom prst="rect">
            <a:avLst/>
          </a:prstGeom>
          <a:noFill/>
        </p:spPr>
        <p:txBody>
          <a:bodyPr wrap="square" rtlCol="0">
            <a:spAutoFit/>
          </a:bodyPr>
          <a:lstStyle/>
          <a:p>
            <a:pPr>
              <a:lnSpc>
                <a:spcPct val="150000"/>
              </a:lnSpc>
            </a:pPr>
            <a:r>
              <a:rPr lang="ar-SA" sz="2800" b="1" dirty="0">
                <a:solidFill>
                  <a:srgbClr val="C00000"/>
                </a:solidFill>
              </a:rPr>
              <a:t>حكم التطير يختلف بحسب اعتقاد صاحبه:</a:t>
            </a:r>
            <a:endParaRPr lang="en-US" sz="2800" b="1" dirty="0">
              <a:solidFill>
                <a:srgbClr val="C00000"/>
              </a:solidFill>
            </a:endParaRPr>
          </a:p>
          <a:p>
            <a:pPr>
              <a:lnSpc>
                <a:spcPct val="150000"/>
              </a:lnSpc>
            </a:pPr>
            <a:r>
              <a:rPr lang="ar-SA" sz="2800" b="1" dirty="0">
                <a:solidFill>
                  <a:schemeClr val="accent1"/>
                </a:solidFill>
              </a:rPr>
              <a:t>- فإن اعتقد أن حركة الطير أو غيره مجرد سبب لجلب الخير ودفع الشر </a:t>
            </a:r>
            <a:r>
              <a:rPr lang="ar-SA" sz="2800" b="1" dirty="0"/>
              <a:t>فيكون شركاً أصغر، وذلك</a:t>
            </a:r>
            <a:r>
              <a:rPr lang="en-US" sz="2800" b="1" dirty="0"/>
              <a:t> </a:t>
            </a:r>
            <a:r>
              <a:rPr lang="ar-SA" sz="2800" b="1" dirty="0"/>
              <a:t>لأنه أثبت سببًا لم يثبت شرعاً ولا قدراً، حيث إن النبي نفى وجود أي تأثير لحركة الطير في فعل</a:t>
            </a:r>
            <a:r>
              <a:rPr lang="en-US" sz="2800" b="1" dirty="0"/>
              <a:t> </a:t>
            </a:r>
            <a:r>
              <a:rPr lang="ar-SA" sz="2800" b="1" dirty="0"/>
              <a:t>الإنسان سلباً أو إيجاباً، عَنْ أَبِي هُرَيْرَةَ رَضِيَ اللَّهُ عَنْهُ عَنْ النَّبِيِّ</a:t>
            </a:r>
            <a:r>
              <a:rPr lang="en-US" sz="2800" b="1" dirty="0"/>
              <a:t> </a:t>
            </a:r>
            <a:r>
              <a:rPr lang="ar-SA" sz="2800" b="1" dirty="0"/>
              <a:t> ﷺ</a:t>
            </a:r>
            <a:r>
              <a:rPr lang="en-US" sz="2800" b="1" dirty="0"/>
              <a:t> </a:t>
            </a:r>
            <a:r>
              <a:rPr lang="ar-SA" sz="2800" b="1" dirty="0"/>
              <a:t>قَالَ : “</a:t>
            </a:r>
            <a:r>
              <a:rPr lang="en-US" sz="2800" b="1" dirty="0"/>
              <a:t> </a:t>
            </a:r>
            <a:r>
              <a:rPr lang="ar-SA" sz="2800" b="1" dirty="0"/>
              <a:t> </a:t>
            </a:r>
            <a:r>
              <a:rPr lang="ar-SA" sz="2800" b="1" dirty="0">
                <a:solidFill>
                  <a:schemeClr val="accent6">
                    <a:lumMod val="75000"/>
                  </a:schemeClr>
                </a:solidFill>
              </a:rPr>
              <a:t>لا عَدْوَى وَلا طِيَرَةَ وَلا هَامَةَ وَلا صَفَرَ </a:t>
            </a:r>
            <a:r>
              <a:rPr lang="ar-SA" sz="2800" b="1" dirty="0"/>
              <a:t>“</a:t>
            </a:r>
            <a:r>
              <a:rPr lang="en-US" sz="2800" b="1" dirty="0"/>
              <a:t> </a:t>
            </a:r>
            <a:r>
              <a:rPr lang="ar-SA" sz="2800" b="1" dirty="0"/>
              <a:t>زاد مسلم:</a:t>
            </a:r>
            <a:r>
              <a:rPr lang="en-US" sz="2800" b="1" dirty="0"/>
              <a:t> </a:t>
            </a:r>
            <a:r>
              <a:rPr lang="ar-SA" sz="2800" b="1" dirty="0"/>
              <a:t>" </a:t>
            </a:r>
            <a:r>
              <a:rPr lang="ar-SA" sz="2800" b="1" dirty="0">
                <a:solidFill>
                  <a:schemeClr val="accent6">
                    <a:lumMod val="75000"/>
                  </a:schemeClr>
                </a:solidFill>
              </a:rPr>
              <a:t>ولا نَوء ولا غُول </a:t>
            </a:r>
            <a:r>
              <a:rPr lang="ar-SA" sz="2800" b="1" dirty="0"/>
              <a:t>"  عن أنس ( رضي الله عنه ) قال : قال رسول الله ﷺ: ((</a:t>
            </a:r>
            <a:r>
              <a:rPr lang="ar-SA" sz="2800" b="1" dirty="0">
                <a:solidFill>
                  <a:schemeClr val="accent6">
                    <a:lumMod val="75000"/>
                  </a:schemeClr>
                </a:solidFill>
              </a:rPr>
              <a:t>لا عدوى ولا طيرة ويعجبني الفأل</a:t>
            </a:r>
            <a:r>
              <a:rPr lang="en-US" sz="2800" b="1" dirty="0">
                <a:solidFill>
                  <a:schemeClr val="accent6">
                    <a:lumMod val="75000"/>
                  </a:schemeClr>
                </a:solidFill>
              </a:rPr>
              <a:t> </a:t>
            </a:r>
            <a:r>
              <a:rPr lang="ar-SA" sz="2800" b="1" dirty="0"/>
              <a:t>))</a:t>
            </a:r>
            <a:r>
              <a:rPr lang="en-US" sz="2800" b="1" dirty="0"/>
              <a:t> </a:t>
            </a:r>
            <a:r>
              <a:rPr lang="ar-SA" sz="2800" b="1" dirty="0"/>
              <a:t>قالوا: وما الفأل؟ قال: «</a:t>
            </a:r>
            <a:r>
              <a:rPr lang="ar-SA" sz="2800" b="1" dirty="0">
                <a:solidFill>
                  <a:schemeClr val="accent6">
                    <a:lumMod val="75000"/>
                  </a:schemeClr>
                </a:solidFill>
              </a:rPr>
              <a:t>الكلمة الطيبة</a:t>
            </a:r>
            <a:r>
              <a:rPr lang="ar-SA" sz="2800" b="1" dirty="0"/>
              <a:t>». </a:t>
            </a:r>
          </a:p>
          <a:p>
            <a:pPr>
              <a:lnSpc>
                <a:spcPct val="150000"/>
              </a:lnSpc>
            </a:pPr>
            <a:r>
              <a:rPr lang="ar-SA" sz="2800" b="1" dirty="0"/>
              <a:t>أي: لا حقيقة لما يعتقده المشركون من تأثير حركة الطير، فكل ذلك من خرافات الجاهلية و أوهامها وفيه سوء ظن بالله.</a:t>
            </a:r>
          </a:p>
        </p:txBody>
      </p:sp>
    </p:spTree>
    <p:extLst>
      <p:ext uri="{BB962C8B-B14F-4D97-AF65-F5344CB8AC3E}">
        <p14:creationId xmlns:p14="http://schemas.microsoft.com/office/powerpoint/2010/main" val="26550884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629916" y="127828"/>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a:latin typeface="Calibri" panose="020F0502020204030204" pitchFamily="34" charset="0"/>
                <a:cs typeface="Calibri" panose="020F0502020204030204" pitchFamily="34" charset="0"/>
              </a:rPr>
              <a:t>حكم التطير:</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235526" y="1672016"/>
            <a:ext cx="11842271" cy="2955746"/>
          </a:xfrm>
          <a:prstGeom prst="rect">
            <a:avLst/>
          </a:prstGeom>
          <a:noFill/>
        </p:spPr>
        <p:txBody>
          <a:bodyPr wrap="square" rtlCol="0">
            <a:spAutoFit/>
          </a:bodyPr>
          <a:lstStyle/>
          <a:p>
            <a:pPr>
              <a:lnSpc>
                <a:spcPct val="150000"/>
              </a:lnSpc>
            </a:pPr>
            <a:r>
              <a:rPr lang="ar-SA" sz="3200" b="1" dirty="0">
                <a:solidFill>
                  <a:schemeClr val="accent1"/>
                </a:solidFill>
              </a:rPr>
              <a:t>- و أما إن اعتقد تأثير الطيرة بنفسها دون تقدير الله سبحانه </a:t>
            </a:r>
            <a:r>
              <a:rPr lang="ar-SA" sz="3200" b="1" dirty="0"/>
              <a:t>كان هذا من الشرك الأكبر، لما فيها من اعتقاد جلب النفع، ودفع الضر بغير الله، ولما فيها من التعلق بغير الله فيما لا يقدر عليه إلا الله، وقد بيّن ﷺ أن التطير من الشرك، فعن عبدالله بن مسعود (رضي الله عنهما ) مرفوعاً: « </a:t>
            </a:r>
            <a:r>
              <a:rPr lang="ar-SA" sz="3200" b="1" dirty="0">
                <a:solidFill>
                  <a:schemeClr val="accent6">
                    <a:lumMod val="75000"/>
                  </a:schemeClr>
                </a:solidFill>
              </a:rPr>
              <a:t>الطيرة شرك، الطيرة شرك، وما منا إلا ولكن الله يذهبه بالتوكل </a:t>
            </a:r>
            <a:r>
              <a:rPr lang="ar-SA" sz="3200" b="1" dirty="0"/>
              <a:t>» . </a:t>
            </a:r>
          </a:p>
        </p:txBody>
      </p:sp>
    </p:spTree>
    <p:extLst>
      <p:ext uri="{BB962C8B-B14F-4D97-AF65-F5344CB8AC3E}">
        <p14:creationId xmlns:p14="http://schemas.microsoft.com/office/powerpoint/2010/main" val="15660307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629916" y="127828"/>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علاج التطير وكفارته:</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17566" y="937725"/>
            <a:ext cx="11963598" cy="4547079"/>
          </a:xfrm>
          <a:prstGeom prst="rect">
            <a:avLst/>
          </a:prstGeom>
          <a:noFill/>
        </p:spPr>
        <p:txBody>
          <a:bodyPr wrap="square" rtlCol="0">
            <a:spAutoFit/>
          </a:bodyPr>
          <a:lstStyle/>
          <a:p>
            <a:pPr>
              <a:lnSpc>
                <a:spcPct val="150000"/>
              </a:lnSpc>
            </a:pPr>
            <a:r>
              <a:rPr lang="ar-SA" sz="2800" b="1" dirty="0">
                <a:solidFill>
                  <a:srgbClr val="C00000"/>
                </a:solidFill>
              </a:rPr>
              <a:t>قد يقع في نفس الإنسان شيء من و سوسة الشياطين فتقوده إلى التطير، وعلاج ذلك يكون بأمور منها:</a:t>
            </a:r>
            <a:endParaRPr lang="en-US" sz="2800" b="1" dirty="0">
              <a:solidFill>
                <a:srgbClr val="C00000"/>
              </a:solidFill>
            </a:endParaRPr>
          </a:p>
          <a:p>
            <a:pPr>
              <a:lnSpc>
                <a:spcPct val="150000"/>
              </a:lnSpc>
            </a:pPr>
            <a:r>
              <a:rPr lang="ar-SA" sz="2800" b="1" dirty="0">
                <a:solidFill>
                  <a:schemeClr val="accent1"/>
                </a:solidFill>
              </a:rPr>
              <a:t>•تقوية الإيمان بقضاء الله وقدره، </a:t>
            </a:r>
            <a:r>
              <a:rPr lang="ar-SA" sz="2800" b="1" dirty="0"/>
              <a:t>فيعلم أن ما أصابه لم يكن ليخطئه، فيمضي في أمره الذي يقصده،</a:t>
            </a:r>
          </a:p>
          <a:p>
            <a:pPr>
              <a:lnSpc>
                <a:spcPct val="150000"/>
              </a:lnSpc>
            </a:pPr>
            <a:r>
              <a:rPr lang="ar-SA" sz="2800" b="1" dirty="0"/>
              <a:t>عالماً بأن الله كتب مقادير الخلائق قبل أن يخلق السماوات والأرض. </a:t>
            </a:r>
          </a:p>
          <a:p>
            <a:pPr>
              <a:lnSpc>
                <a:spcPct val="150000"/>
              </a:lnSpc>
            </a:pPr>
            <a:r>
              <a:rPr lang="ar-SA" sz="2800" b="1" dirty="0">
                <a:solidFill>
                  <a:schemeClr val="accent1"/>
                </a:solidFill>
              </a:rPr>
              <a:t>•قوة التوكل على الله سبحانه، </a:t>
            </a:r>
            <a:r>
              <a:rPr lang="ar-SA" sz="2800" b="1" dirty="0"/>
              <a:t>فمن توكل على الله فهو حسبه، فلا يتوجه بقلبه إلى غير الله.</a:t>
            </a:r>
          </a:p>
          <a:p>
            <a:pPr>
              <a:lnSpc>
                <a:spcPct val="150000"/>
              </a:lnSpc>
            </a:pPr>
            <a:r>
              <a:rPr lang="en-US" sz="2800" b="1" dirty="0">
                <a:solidFill>
                  <a:schemeClr val="accent1"/>
                </a:solidFill>
              </a:rPr>
              <a:t>•</a:t>
            </a:r>
            <a:r>
              <a:rPr lang="ar-SA" sz="2800" b="1" dirty="0">
                <a:solidFill>
                  <a:schemeClr val="accent1"/>
                </a:solidFill>
              </a:rPr>
              <a:t>صلاة الاستخارة قبل الشروع في الأمر، </a:t>
            </a:r>
            <a:r>
              <a:rPr lang="ar-SA" sz="2800" b="1" dirty="0"/>
              <a:t>فهذه الصلاة تجعله مطمئناً، لأنه استخار ربه ورجاه، وما</a:t>
            </a:r>
          </a:p>
          <a:p>
            <a:pPr>
              <a:lnSpc>
                <a:spcPct val="150000"/>
              </a:lnSpc>
            </a:pPr>
            <a:r>
              <a:rPr lang="ar-SA" sz="2800" b="1" dirty="0"/>
              <a:t>يكتبه الله هو الخير.</a:t>
            </a:r>
          </a:p>
          <a:p>
            <a:pPr>
              <a:lnSpc>
                <a:spcPct val="150000"/>
              </a:lnSpc>
            </a:pPr>
            <a:r>
              <a:rPr lang="ar-SA" sz="2800" b="1" dirty="0">
                <a:solidFill>
                  <a:schemeClr val="accent1"/>
                </a:solidFill>
              </a:rPr>
              <a:t>•الاستعاذة بالله تعالى </a:t>
            </a:r>
            <a:r>
              <a:rPr lang="ar-SA" sz="2800" b="1" dirty="0"/>
              <a:t>إذا عرض للعبد شعور بالتطير، و ألا يلتفت إليه.</a:t>
            </a:r>
          </a:p>
        </p:txBody>
      </p:sp>
    </p:spTree>
    <p:extLst>
      <p:ext uri="{BB962C8B-B14F-4D97-AF65-F5344CB8AC3E}">
        <p14:creationId xmlns:p14="http://schemas.microsoft.com/office/powerpoint/2010/main" val="16193169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TotalTime>
  <Words>1129</Words>
  <Application>Microsoft Office PowerPoint</Application>
  <PresentationFormat>شاشة عريضة</PresentationFormat>
  <Paragraphs>63</Paragraphs>
  <Slides>13</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13</vt:i4>
      </vt:variant>
    </vt:vector>
  </HeadingPairs>
  <TitlesOfParts>
    <vt:vector size="17" baseType="lpstr">
      <vt:lpstr>Arial</vt:lpstr>
      <vt:lpstr>Calibri</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HP</cp:lastModifiedBy>
  <cp:revision>261</cp:revision>
  <dcterms:created xsi:type="dcterms:W3CDTF">2019-10-26T22:01:45Z</dcterms:created>
  <dcterms:modified xsi:type="dcterms:W3CDTF">2021-02-02T14:40:02Z</dcterms:modified>
</cp:coreProperties>
</file>