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3" r:id="rId2"/>
    <p:sldId id="388" r:id="rId3"/>
    <p:sldId id="322" r:id="rId4"/>
    <p:sldId id="335" r:id="rId5"/>
    <p:sldId id="262" r:id="rId6"/>
    <p:sldId id="372" r:id="rId7"/>
    <p:sldId id="380" r:id="rId8"/>
    <p:sldId id="389" r:id="rId9"/>
    <p:sldId id="369" r:id="rId10"/>
    <p:sldId id="334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61"/>
    <a:srgbClr val="9FC91E"/>
    <a:srgbClr val="FCC500"/>
    <a:srgbClr val="F75D26"/>
    <a:srgbClr val="A21AB4"/>
    <a:srgbClr val="7844C2"/>
    <a:srgbClr val="009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8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374"/>
      </p:cViewPr>
      <p:guideLst>
        <p:guide orient="horz" pos="2160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5043469" y="3075057"/>
            <a:ext cx="2105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مناخ وطني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chemeClr val="bg1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chemeClr val="bg1"/>
                </a:solidFill>
              </a:rPr>
              <a:t>او نشرها في المواقع الاخرى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9"/>
            <a:ext cx="759656" cy="6936615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6761" y="796447"/>
            <a:ext cx="6347547" cy="1735147"/>
            <a:chOff x="2398487" y="739333"/>
            <a:chExt cx="5233525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313608" y="1113366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0" lang="ar-SY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مناخ وطني :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422854" y="2375122"/>
            <a:ext cx="6116234" cy="1735144"/>
            <a:chOff x="2244533" y="2800534"/>
            <a:chExt cx="5303058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376563" y="3264167"/>
              <a:ext cx="4922137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، </a:t>
              </a:r>
              <a:r>
                <a:rPr lang="ar-SY" sz="2000" b="1" dirty="0">
                  <a:solidFill>
                    <a:prstClr val="white"/>
                  </a:solidFill>
                </a:rPr>
                <a:t>وهـــو عمومـــا وبـــارد شـــتاءً حـــار صيفـــا، وتهطـــل الأمطـــار فـــي فصـــل الشـــتاء</a:t>
              </a:r>
              <a:endParaRPr kumimoji="0" lang="ar-SY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835004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أولا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085980" y="2114824"/>
            <a:ext cx="2473590" cy="1727752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430" y="2556489"/>
            <a:ext cx="2240780" cy="1725043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11509" y="1481634"/>
            <a:ext cx="2233342" cy="973873"/>
            <a:chOff x="711509" y="1481634"/>
            <a:chExt cx="2233342" cy="973873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509" y="1830513"/>
              <a:ext cx="2233342" cy="547554"/>
              <a:chOff x="3223148" y="5288304"/>
              <a:chExt cx="2233342" cy="547554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223148" y="5288304"/>
                <a:ext cx="22333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مناخ وطني 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7C4485-AAE0-4D7C-B442-7D52F641A46A}"/>
              </a:ext>
            </a:extLst>
          </p:cNvPr>
          <p:cNvGrpSpPr/>
          <p:nvPr/>
        </p:nvGrpSpPr>
        <p:grpSpPr>
          <a:xfrm>
            <a:off x="2621787" y="3679309"/>
            <a:ext cx="6917302" cy="1735144"/>
            <a:chOff x="1549970" y="2800534"/>
            <a:chExt cx="5997621" cy="175008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DB4AD2E-4DC7-46D4-9380-75A3681099D2}"/>
                </a:ext>
              </a:extLst>
            </p:cNvPr>
            <p:cNvGrpSpPr/>
            <p:nvPr/>
          </p:nvGrpSpPr>
          <p:grpSpPr>
            <a:xfrm>
              <a:off x="1549970" y="2800534"/>
              <a:ext cx="5997621" cy="1750082"/>
              <a:chOff x="1549970" y="2800534"/>
              <a:chExt cx="5997621" cy="1750082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03CCBF8D-D615-4C1B-89D0-05B000E8ABFF}"/>
                  </a:ext>
                </a:extLst>
              </p:cNvPr>
              <p:cNvSpPr/>
              <p:nvPr/>
            </p:nvSpPr>
            <p:spPr>
              <a:xfrm>
                <a:off x="1843368" y="2984755"/>
                <a:ext cx="5603880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B0582F98-009F-4BFF-8659-E389CEF9CF17}"/>
                  </a:ext>
                </a:extLst>
              </p:cNvPr>
              <p:cNvSpPr/>
              <p:nvPr/>
            </p:nvSpPr>
            <p:spPr>
              <a:xfrm>
                <a:off x="1549970" y="2800534"/>
                <a:ext cx="5997621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B2CE001-1172-4401-B85A-D33F24D90435}"/>
                </a:ext>
              </a:extLst>
            </p:cNvPr>
            <p:cNvSpPr txBox="1"/>
            <p:nvPr/>
          </p:nvSpPr>
          <p:spPr>
            <a:xfrm>
              <a:off x="1741246" y="3232058"/>
              <a:ext cx="5437808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كمـــا يتصـــف  منـــاخ وطنـــي المملكـــة العربيـــة الســـعودية بالتغيـــر مـــن منطقـــة لأخـــرى؛ لاختـــلاف التضاريـــس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5D4892-9043-49CD-A143-D0EC668B9620}"/>
              </a:ext>
            </a:extLst>
          </p:cNvPr>
          <p:cNvGrpSpPr/>
          <p:nvPr/>
        </p:nvGrpSpPr>
        <p:grpSpPr>
          <a:xfrm>
            <a:off x="9053830" y="3419011"/>
            <a:ext cx="2473590" cy="1727752"/>
            <a:chOff x="7179578" y="2539502"/>
            <a:chExt cx="2481547" cy="1742625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A3F527-913F-48DE-900C-2E70EB992FB2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8681163-5276-4190-B573-D4FE22610726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2" name="Graphic 51" descr="User network">
              <a:extLst>
                <a:ext uri="{FF2B5EF4-FFF2-40B4-BE49-F238E27FC236}">
                  <a16:creationId xmlns:a16="http://schemas.microsoft.com/office/drawing/2014/main" id="{402752E0-1312-4710-A850-D031EA79E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773DFA6-7596-4855-AA4F-EE5101958887}"/>
              </a:ext>
            </a:extLst>
          </p:cNvPr>
          <p:cNvGrpSpPr/>
          <p:nvPr/>
        </p:nvGrpSpPr>
        <p:grpSpPr>
          <a:xfrm>
            <a:off x="3422854" y="5122843"/>
            <a:ext cx="6116234" cy="1735144"/>
            <a:chOff x="2244533" y="2800534"/>
            <a:chExt cx="5303058" cy="1750082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B22F3D7-F761-464A-AA55-8788EE56B019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A29EF8F-2F3E-4A0C-BF83-795CB9138EA5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6F7E842-2923-4CE8-9F66-3F12A2E4C583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CABA9C2-E647-46AE-80E7-A92BCBB041A3}"/>
                </a:ext>
              </a:extLst>
            </p:cNvPr>
            <p:cNvSpPr txBox="1"/>
            <p:nvPr/>
          </p:nvSpPr>
          <p:spPr>
            <a:xfrm>
              <a:off x="2335901" y="3284044"/>
              <a:ext cx="4922137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تقـــع أجـــزاء واســـعة مـــن المملكـــة العربيـــة السعوديــــــة ضمــــــن الحــــــزام الصحـــــــراوي المــــداري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A23CB53-ABC9-4C7B-B794-7F31F7153F55}"/>
              </a:ext>
            </a:extLst>
          </p:cNvPr>
          <p:cNvGrpSpPr/>
          <p:nvPr/>
        </p:nvGrpSpPr>
        <p:grpSpPr>
          <a:xfrm>
            <a:off x="9085980" y="4862545"/>
            <a:ext cx="2473590" cy="1727752"/>
            <a:chOff x="7179578" y="2539502"/>
            <a:chExt cx="2481547" cy="174262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FD9D75D-ECD8-4BBB-95AA-734F1E71AEAB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14DAFDA-1E9C-4E72-9FD7-DE20AA6899CC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5" name="Graphic 64" descr="User network">
              <a:extLst>
                <a:ext uri="{FF2B5EF4-FFF2-40B4-BE49-F238E27FC236}">
                  <a16:creationId xmlns:a16="http://schemas.microsoft.com/office/drawing/2014/main" id="{305D7195-35EB-472B-B15E-562FEEA42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471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03389-E485-4C94-BACC-16E9A9DF41AC}"/>
              </a:ext>
            </a:extLst>
          </p:cNvPr>
          <p:cNvSpPr/>
          <p:nvPr/>
        </p:nvSpPr>
        <p:spPr>
          <a:xfrm rot="18870927" flipV="1">
            <a:off x="5249173" y="-731519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4E7231D-DCEE-4AD0-9927-C61C745C8990}"/>
              </a:ext>
            </a:extLst>
          </p:cNvPr>
          <p:cNvGrpSpPr/>
          <p:nvPr/>
        </p:nvGrpSpPr>
        <p:grpSpPr>
          <a:xfrm>
            <a:off x="5357907" y="2833335"/>
            <a:ext cx="1191239" cy="1299241"/>
            <a:chOff x="4135754" y="2355521"/>
            <a:chExt cx="1934913" cy="2110340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50D6828-7911-4911-B2EB-C8523944AA1B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F90ED11-D5B8-48D1-84BF-B357FC4E434F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8036772" y="713541"/>
            <a:ext cx="4244924" cy="635762"/>
            <a:chOff x="1437353" y="1240018"/>
            <a:chExt cx="4244924" cy="63576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3" y="1240018"/>
              <a:ext cx="4045747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465195" y="1475670"/>
              <a:ext cx="42170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ضع صح أو خطأ أمام العبارات بما يناسبها</a:t>
              </a:r>
              <a:endParaRPr lang="ar-SY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23FA0BC-7025-493D-A0EA-8D46B44D25D9}"/>
              </a:ext>
            </a:extLst>
          </p:cNvPr>
          <p:cNvSpPr txBox="1"/>
          <p:nvPr/>
        </p:nvSpPr>
        <p:spPr>
          <a:xfrm>
            <a:off x="9026940" y="-12971"/>
            <a:ext cx="3165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Y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نشاط :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8822B47-DCA8-4A19-A46F-D832274B29F1}"/>
              </a:ext>
            </a:extLst>
          </p:cNvPr>
          <p:cNvGrpSpPr/>
          <p:nvPr/>
        </p:nvGrpSpPr>
        <p:grpSpPr>
          <a:xfrm>
            <a:off x="3113894" y="632444"/>
            <a:ext cx="1191239" cy="1299241"/>
            <a:chOff x="4135754" y="2355521"/>
            <a:chExt cx="1934913" cy="211034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26920F0-7300-48B5-B7DE-0AB2C6888E09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D9C0488-AEB9-41A8-A81C-6A479CACDFB8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346AE6C-9FB6-4E5B-ACDB-50BE47455369}"/>
              </a:ext>
            </a:extLst>
          </p:cNvPr>
          <p:cNvGrpSpPr/>
          <p:nvPr/>
        </p:nvGrpSpPr>
        <p:grpSpPr>
          <a:xfrm>
            <a:off x="3207900" y="496196"/>
            <a:ext cx="1191239" cy="1181869"/>
            <a:chOff x="3303949" y="1353837"/>
            <a:chExt cx="1934913" cy="1919694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17F0B99-3F13-4680-A644-3BB3B7B4D022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B18E34D-BA29-416C-BFE9-3246CBC680E7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3C1340D-9D7D-4DD9-8463-51BA4F0EFA9D}"/>
              </a:ext>
            </a:extLst>
          </p:cNvPr>
          <p:cNvGrpSpPr/>
          <p:nvPr/>
        </p:nvGrpSpPr>
        <p:grpSpPr>
          <a:xfrm>
            <a:off x="4236473" y="664172"/>
            <a:ext cx="3265087" cy="638998"/>
            <a:chOff x="6467151" y="1458944"/>
            <a:chExt cx="3584370" cy="63899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26545B0-B733-48A6-9DA7-802A469E1713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المرتفعات الغربية والجنوبية الغربية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12F60C-9624-4B5B-B725-424277C64944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000066"/>
                  </a:solidFill>
                  <a:latin typeface="Century Gothic" panose="020B0502020202020204" pitchFamily="34" charset="0"/>
                </a:rPr>
                <a:t>المنطقة :</a:t>
              </a:r>
              <a:endParaRPr lang="en-US" b="1" dirty="0">
                <a:solidFill>
                  <a:srgbClr val="3333FF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742FB01-2D59-4682-8C00-5E509B618ED6}"/>
              </a:ext>
            </a:extLst>
          </p:cNvPr>
          <p:cNvGrpSpPr/>
          <p:nvPr/>
        </p:nvGrpSpPr>
        <p:grpSpPr>
          <a:xfrm>
            <a:off x="-661744" y="923177"/>
            <a:ext cx="3775638" cy="1114828"/>
            <a:chOff x="378709" y="2595063"/>
            <a:chExt cx="3775638" cy="111482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733DBC7-106B-4300-94D9-7702167EE2E8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المناخ :</a:t>
              </a:r>
              <a:endParaRPr lang="en-US" b="1" dirty="0">
                <a:solidFill>
                  <a:srgbClr val="FF99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7D43894-103C-4543-A8A9-07C7B1936A0E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مناخ معتدل (شبه جاف)</a:t>
              </a:r>
            </a:p>
            <a:p>
              <a:pPr algn="r"/>
              <a:endParaRPr lang="en-US" dirty="0">
                <a:latin typeface="Century Gothic" panose="020B0502020202020204" pitchFamily="34" charset="0"/>
              </a:endParaRPr>
            </a:p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BA74222-1A23-4599-9F11-6B903C89BF8B}"/>
              </a:ext>
            </a:extLst>
          </p:cNvPr>
          <p:cNvSpPr/>
          <p:nvPr/>
        </p:nvSpPr>
        <p:spPr>
          <a:xfrm rot="18870927" flipH="1">
            <a:off x="5769882" y="-998647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7B2C70D-B5EA-448A-A2CD-39916E12CF71}"/>
              </a:ext>
            </a:extLst>
          </p:cNvPr>
          <p:cNvGrpSpPr/>
          <p:nvPr/>
        </p:nvGrpSpPr>
        <p:grpSpPr>
          <a:xfrm>
            <a:off x="4265027" y="1750131"/>
            <a:ext cx="1191239" cy="1299241"/>
            <a:chOff x="4135754" y="2355521"/>
            <a:chExt cx="1934913" cy="211034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BED9B90-8B18-4C01-94D9-A96704CE9642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080B66B-CDEE-4568-9F85-EEF7CD037326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F77616A-240B-43D1-AB6C-FC66A3A967F9}"/>
              </a:ext>
            </a:extLst>
          </p:cNvPr>
          <p:cNvGrpSpPr/>
          <p:nvPr/>
        </p:nvGrpSpPr>
        <p:grpSpPr>
          <a:xfrm>
            <a:off x="4349769" y="1623764"/>
            <a:ext cx="1191239" cy="1181869"/>
            <a:chOff x="3303949" y="1353837"/>
            <a:chExt cx="1934913" cy="1919694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2A989FE-9D0B-4363-BC76-D0050B959517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DC27484-0C1F-4212-9CDB-DCBBB5F4F597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0EEAE78-A15B-40B0-A6FF-76C5D51CF7D6}"/>
              </a:ext>
            </a:extLst>
          </p:cNvPr>
          <p:cNvGrpSpPr/>
          <p:nvPr/>
        </p:nvGrpSpPr>
        <p:grpSpPr>
          <a:xfrm>
            <a:off x="5378342" y="1791740"/>
            <a:ext cx="3265087" cy="638998"/>
            <a:chOff x="6467151" y="1458944"/>
            <a:chExt cx="3584370" cy="63899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FEC7747-1CB3-4EFE-9691-8B6038B99535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المناطق الوسطى 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1692AC2-813C-4C22-B613-61D9659C4B15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000066"/>
                  </a:solidFill>
                  <a:latin typeface="Century Gothic" panose="020B0502020202020204" pitchFamily="34" charset="0"/>
                </a:rPr>
                <a:t>المنطقة :</a:t>
              </a:r>
              <a:endParaRPr lang="en-US" b="1" dirty="0">
                <a:solidFill>
                  <a:srgbClr val="3333FF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FCDCCB2-9FE5-44F5-975B-464E0D2BCD4E}"/>
              </a:ext>
            </a:extLst>
          </p:cNvPr>
          <p:cNvGrpSpPr/>
          <p:nvPr/>
        </p:nvGrpSpPr>
        <p:grpSpPr>
          <a:xfrm>
            <a:off x="436074" y="1771566"/>
            <a:ext cx="3775638" cy="676247"/>
            <a:chOff x="378709" y="2595063"/>
            <a:chExt cx="3775638" cy="67624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31157B8-43F8-4E25-B338-C31A4485796D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المناخ :</a:t>
              </a:r>
              <a:endParaRPr lang="en-US" b="1" dirty="0">
                <a:solidFill>
                  <a:srgbClr val="FF99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CD5D13B-090D-446C-AB6E-DF212E63F31D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حار صيفا (جاف)</a:t>
              </a:r>
              <a:r>
                <a:rPr lang="ar-SY" sz="1050" dirty="0">
                  <a:latin typeface="Century Gothic" panose="020B0502020202020204" pitchFamily="34" charset="0"/>
                </a:rPr>
                <a:t> </a:t>
              </a:r>
              <a:r>
                <a:rPr lang="ar-SY" dirty="0">
                  <a:latin typeface="Century Gothic" panose="020B0502020202020204" pitchFamily="34" charset="0"/>
                </a:rPr>
                <a:t>وبارد شتاء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44682E0-3BC4-42DC-9C55-198D4111D5A3}"/>
              </a:ext>
            </a:extLst>
          </p:cNvPr>
          <p:cNvGrpSpPr/>
          <p:nvPr/>
        </p:nvGrpSpPr>
        <p:grpSpPr>
          <a:xfrm>
            <a:off x="5461487" y="2750375"/>
            <a:ext cx="1191239" cy="1181869"/>
            <a:chOff x="3303949" y="1353837"/>
            <a:chExt cx="1934913" cy="1919694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FA70765-43ED-4814-90B0-456DC9D7226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722B703-94B8-481C-BC56-A7FC21AB1ADF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C8EC559-3DEA-48AE-A6EA-13527B059E82}"/>
              </a:ext>
            </a:extLst>
          </p:cNvPr>
          <p:cNvGrpSpPr/>
          <p:nvPr/>
        </p:nvGrpSpPr>
        <p:grpSpPr>
          <a:xfrm>
            <a:off x="6490060" y="2918351"/>
            <a:ext cx="3265087" cy="638998"/>
            <a:chOff x="6467151" y="1458944"/>
            <a:chExt cx="3584370" cy="63899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53ADA4B-2364-4B96-B3C8-2A1548BE3684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المناطق الشمالية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8DC00FE-6598-4FF0-85DD-FDB3BBA2FDA9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000066"/>
                  </a:solidFill>
                  <a:latin typeface="Century Gothic" panose="020B0502020202020204" pitchFamily="34" charset="0"/>
                </a:rPr>
                <a:t>المنطقة :</a:t>
              </a:r>
              <a:endParaRPr lang="en-US" b="1" dirty="0">
                <a:solidFill>
                  <a:srgbClr val="3333FF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5589C94-B206-439C-8963-08894275BE3E}"/>
              </a:ext>
            </a:extLst>
          </p:cNvPr>
          <p:cNvGrpSpPr/>
          <p:nvPr/>
        </p:nvGrpSpPr>
        <p:grpSpPr>
          <a:xfrm>
            <a:off x="1474218" y="2839326"/>
            <a:ext cx="3775638" cy="837830"/>
            <a:chOff x="378709" y="2595063"/>
            <a:chExt cx="3775638" cy="83783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BA0F339-71BC-4016-BF36-678705FC69F6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المناخ :</a:t>
              </a:r>
              <a:endParaRPr lang="en-US" b="1" dirty="0">
                <a:solidFill>
                  <a:srgbClr val="FF99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7D43D5E-23F2-47C1-A6D6-46F722C0E359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حار صيفا (جاف) وبارد شتاء</a:t>
              </a:r>
            </a:p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31A4347-68EF-418C-9075-62FAAA21B85D}"/>
              </a:ext>
            </a:extLst>
          </p:cNvPr>
          <p:cNvGrpSpPr/>
          <p:nvPr/>
        </p:nvGrpSpPr>
        <p:grpSpPr>
          <a:xfrm>
            <a:off x="6515969" y="3965937"/>
            <a:ext cx="1191239" cy="1299241"/>
            <a:chOff x="4135754" y="2355521"/>
            <a:chExt cx="1934913" cy="2110340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4E6279-BAF9-4FB4-9436-F3689C0DE63C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F506B8E-D9A1-48AA-9CDB-3261D86294A5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9EFA976-D8F0-4468-BCC0-E3C73F665C84}"/>
              </a:ext>
            </a:extLst>
          </p:cNvPr>
          <p:cNvGrpSpPr/>
          <p:nvPr/>
        </p:nvGrpSpPr>
        <p:grpSpPr>
          <a:xfrm>
            <a:off x="6599484" y="3862068"/>
            <a:ext cx="1191239" cy="1181869"/>
            <a:chOff x="3303949" y="1353837"/>
            <a:chExt cx="1934913" cy="1919694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481D4A4-649A-4676-B5D2-B0CB37264E5B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9299F88-14F4-45AD-814A-E680C457C79E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E1C9314-2EC7-4993-8EA9-CC2DF2F5A225}"/>
              </a:ext>
            </a:extLst>
          </p:cNvPr>
          <p:cNvGrpSpPr/>
          <p:nvPr/>
        </p:nvGrpSpPr>
        <p:grpSpPr>
          <a:xfrm>
            <a:off x="7505616" y="4051633"/>
            <a:ext cx="3265087" cy="638998"/>
            <a:chOff x="6467151" y="1458944"/>
            <a:chExt cx="3584370" cy="63899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354F742-7F8D-4178-A937-9BFDCC42E56B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الربع الخالي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FCCCE93-9B47-4D4B-868C-4C6897802982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000066"/>
                  </a:solidFill>
                  <a:latin typeface="Century Gothic" panose="020B0502020202020204" pitchFamily="34" charset="0"/>
                </a:rPr>
                <a:t>المنطقة :</a:t>
              </a:r>
              <a:endParaRPr lang="en-US" b="1" dirty="0">
                <a:solidFill>
                  <a:srgbClr val="3333FF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FAF20EC-4BC3-4A67-95B4-02F6FD21C6A8}"/>
              </a:ext>
            </a:extLst>
          </p:cNvPr>
          <p:cNvGrpSpPr/>
          <p:nvPr/>
        </p:nvGrpSpPr>
        <p:grpSpPr>
          <a:xfrm>
            <a:off x="2632810" y="3989841"/>
            <a:ext cx="3775638" cy="1114828"/>
            <a:chOff x="378709" y="2595063"/>
            <a:chExt cx="3775638" cy="111482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46E9941-EEF3-4971-92DD-3CB2C77129B8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المناخ :</a:t>
              </a:r>
              <a:endParaRPr lang="en-US" b="1" dirty="0">
                <a:solidFill>
                  <a:srgbClr val="FF99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6BF683D-69D1-4B52-ABC8-F6A64B8CDB12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حار صيفا (شديد الجفاف) وبارد شتاء</a:t>
              </a:r>
            </a:p>
            <a:p>
              <a:pPr algn="r"/>
              <a:endParaRPr lang="en-US" dirty="0">
                <a:latin typeface="Century Gothic" panose="020B0502020202020204" pitchFamily="34" charset="0"/>
              </a:endParaRPr>
            </a:p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277BC25-AA5E-4DBF-B78C-B68C79783406}"/>
              </a:ext>
            </a:extLst>
          </p:cNvPr>
          <p:cNvGrpSpPr/>
          <p:nvPr/>
        </p:nvGrpSpPr>
        <p:grpSpPr>
          <a:xfrm>
            <a:off x="7727360" y="4962200"/>
            <a:ext cx="1191239" cy="1181869"/>
            <a:chOff x="3303949" y="1353837"/>
            <a:chExt cx="1934913" cy="1919694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99C37F2-634A-4B29-875A-0ED37D87F1F4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6BE3135-AF06-4A25-A578-62CF8C6B6A81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C7F84BF-AEAB-4B1E-A6C5-DA1849F2F642}"/>
              </a:ext>
            </a:extLst>
          </p:cNvPr>
          <p:cNvGrpSpPr/>
          <p:nvPr/>
        </p:nvGrpSpPr>
        <p:grpSpPr>
          <a:xfrm>
            <a:off x="8633492" y="5151765"/>
            <a:ext cx="3265087" cy="638998"/>
            <a:chOff x="6467151" y="1458944"/>
            <a:chExt cx="3584370" cy="63899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B211D07-E263-4ACC-AB65-1F5319CC8BEC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السواحل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EA638AD-D1B4-4A74-A3BE-8F3FB144BDE1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000066"/>
                  </a:solidFill>
                  <a:latin typeface="Century Gothic" panose="020B0502020202020204" pitchFamily="34" charset="0"/>
                </a:rPr>
                <a:t>المنطقة :</a:t>
              </a:r>
              <a:endParaRPr lang="en-US" b="1" dirty="0">
                <a:solidFill>
                  <a:srgbClr val="3333FF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C3152AF-7E5C-48DE-A5B7-846D12B378E6}"/>
              </a:ext>
            </a:extLst>
          </p:cNvPr>
          <p:cNvGrpSpPr/>
          <p:nvPr/>
        </p:nvGrpSpPr>
        <p:grpSpPr>
          <a:xfrm>
            <a:off x="7643845" y="5075737"/>
            <a:ext cx="1191239" cy="1299241"/>
            <a:chOff x="4135754" y="2355521"/>
            <a:chExt cx="1934913" cy="2110340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52BE743-968B-44B4-9BC1-522440178E79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09D80DA-BADB-4CA4-A48C-01FA91F27D32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D45469A-2836-4C25-AB2B-3530642CDED9}"/>
              </a:ext>
            </a:extLst>
          </p:cNvPr>
          <p:cNvGrpSpPr/>
          <p:nvPr/>
        </p:nvGrpSpPr>
        <p:grpSpPr>
          <a:xfrm>
            <a:off x="3760686" y="5099641"/>
            <a:ext cx="3775638" cy="837830"/>
            <a:chOff x="378709" y="2595063"/>
            <a:chExt cx="3775638" cy="837830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2FA5378-F6C8-449A-A16D-564B21DBA048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المناخ :</a:t>
              </a:r>
              <a:endParaRPr lang="en-US" b="1" dirty="0">
                <a:solidFill>
                  <a:srgbClr val="FF99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12D6B7A5-A726-4340-A988-3DA80F9137F2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latin typeface="Century Gothic" panose="020B0502020202020204" pitchFamily="34" charset="0"/>
                </a:rPr>
                <a:t>حار صيفا (ترتفع فيها الرطوبة) و معتدل  شتاء</a:t>
              </a:r>
            </a:p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032A1096-2FED-4004-AA97-5944B74F3B8F}"/>
              </a:ext>
            </a:extLst>
          </p:cNvPr>
          <p:cNvSpPr/>
          <p:nvPr/>
        </p:nvSpPr>
        <p:spPr>
          <a:xfrm rot="5400000">
            <a:off x="321343" y="3343085"/>
            <a:ext cx="2998466" cy="283219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6783" t="15182" r="6783" b="15182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141DC90-C78A-4C2A-8BAD-95EA7FDCEC94}"/>
              </a:ext>
            </a:extLst>
          </p:cNvPr>
          <p:cNvGrpSpPr/>
          <p:nvPr/>
        </p:nvGrpSpPr>
        <p:grpSpPr>
          <a:xfrm>
            <a:off x="1656164" y="3397918"/>
            <a:ext cx="328823" cy="496579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20B92B3C-5AE2-4773-95CD-A4DE30F2F3B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0">
              <a:extLst>
                <a:ext uri="{FF2B5EF4-FFF2-40B4-BE49-F238E27FC236}">
                  <a16:creationId xmlns:a16="http://schemas.microsoft.com/office/drawing/2014/main" id="{0614826A-9F8E-4E94-A34C-C380CAAD7A5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3280FFA9-49F0-4EA6-B16C-3E640EF40167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092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60" dur="200" fill="hold"/>
                                        <p:tgtEl>
                                          <p:spTgt spid="1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15" grpId="0" animBg="1"/>
      <p:bldP spid="1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>
            <a:extLst>
              <a:ext uri="{FF2B5EF4-FFF2-40B4-BE49-F238E27FC236}">
                <a16:creationId xmlns:a16="http://schemas.microsoft.com/office/drawing/2014/main" id="{601B2600-D4D2-4206-93EE-F22D0E32DA51}"/>
              </a:ext>
            </a:extLst>
          </p:cNvPr>
          <p:cNvSpPr/>
          <p:nvPr/>
        </p:nvSpPr>
        <p:spPr>
          <a:xfrm>
            <a:off x="5118601" y="6603277"/>
            <a:ext cx="2080987" cy="179620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4000"/>
                </a:schemeClr>
              </a:gs>
              <a:gs pos="46000">
                <a:srgbClr val="686868">
                  <a:alpha val="38000"/>
                </a:srgbClr>
              </a:gs>
              <a:gs pos="100000">
                <a:schemeClr val="tx1">
                  <a:alpha val="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AA97B0-DD96-4EEF-A9D0-952AEE828DBE}"/>
              </a:ext>
            </a:extLst>
          </p:cNvPr>
          <p:cNvCxnSpPr>
            <a:cxnSpLocks/>
          </p:cNvCxnSpPr>
          <p:nvPr/>
        </p:nvCxnSpPr>
        <p:spPr>
          <a:xfrm>
            <a:off x="8855988" y="218286"/>
            <a:ext cx="0" cy="3202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5DD1F7EB-123D-4F60-B77D-AED0ADE39755}"/>
              </a:ext>
            </a:extLst>
          </p:cNvPr>
          <p:cNvGrpSpPr/>
          <p:nvPr/>
        </p:nvGrpSpPr>
        <p:grpSpPr>
          <a:xfrm>
            <a:off x="6138610" y="3056007"/>
            <a:ext cx="4655242" cy="3633430"/>
            <a:chOff x="6138610" y="3056007"/>
            <a:chExt cx="4655242" cy="363343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D99745-6210-4160-8DDC-A8770D4E0483}"/>
                </a:ext>
              </a:extLst>
            </p:cNvPr>
            <p:cNvSpPr/>
            <p:nvPr/>
          </p:nvSpPr>
          <p:spPr>
            <a:xfrm>
              <a:off x="6138610" y="3056007"/>
              <a:ext cx="2315700" cy="3633430"/>
            </a:xfrm>
            <a:custGeom>
              <a:avLst/>
              <a:gdLst>
                <a:gd name="connsiteX0" fmla="*/ 0 w 2315700"/>
                <a:gd name="connsiteY0" fmla="*/ 0 h 3633430"/>
                <a:gd name="connsiteX1" fmla="*/ 2315700 w 2315700"/>
                <a:gd name="connsiteY1" fmla="*/ 1336970 h 3633430"/>
                <a:gd name="connsiteX2" fmla="*/ 2232094 w 2315700"/>
                <a:gd name="connsiteY2" fmla="*/ 1474588 h 3633430"/>
                <a:gd name="connsiteX3" fmla="*/ 1826080 w 2315700"/>
                <a:gd name="connsiteY3" fmla="*/ 1949123 h 3633430"/>
                <a:gd name="connsiteX4" fmla="*/ 1617329 w 2315700"/>
                <a:gd name="connsiteY4" fmla="*/ 2122436 h 3633430"/>
                <a:gd name="connsiteX5" fmla="*/ 1633933 w 2315700"/>
                <a:gd name="connsiteY5" fmla="*/ 2122436 h 3633430"/>
                <a:gd name="connsiteX6" fmla="*/ 0 w 2315700"/>
                <a:gd name="connsiteY6" fmla="*/ 3633430 h 3633430"/>
                <a:gd name="connsiteX7" fmla="*/ 0 w 2315700"/>
                <a:gd name="connsiteY7" fmla="*/ 2682961 h 3633430"/>
                <a:gd name="connsiteX8" fmla="*/ 0 w 2315700"/>
                <a:gd name="connsiteY8" fmla="*/ 2122436 h 363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5700" h="3633430">
                  <a:moveTo>
                    <a:pt x="0" y="0"/>
                  </a:moveTo>
                  <a:lnTo>
                    <a:pt x="2315700" y="1336970"/>
                  </a:lnTo>
                  <a:lnTo>
                    <a:pt x="2232094" y="1474588"/>
                  </a:lnTo>
                  <a:cubicBezTo>
                    <a:pt x="2115013" y="1647891"/>
                    <a:pt x="1978649" y="1807096"/>
                    <a:pt x="1826080" y="1949123"/>
                  </a:cubicBezTo>
                  <a:lnTo>
                    <a:pt x="1617329" y="2122436"/>
                  </a:lnTo>
                  <a:lnTo>
                    <a:pt x="1633933" y="2122436"/>
                  </a:lnTo>
                  <a:lnTo>
                    <a:pt x="0" y="3633430"/>
                  </a:lnTo>
                  <a:lnTo>
                    <a:pt x="0" y="2682961"/>
                  </a:lnTo>
                  <a:lnTo>
                    <a:pt x="0" y="2122436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2ADCF7C-4502-4267-AE9D-62277C6AE7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350" t="9641" r="26808" b="23474"/>
            <a:stretch/>
          </p:blipFill>
          <p:spPr>
            <a:xfrm>
              <a:off x="6492383" y="4216644"/>
              <a:ext cx="208148" cy="340879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B2D0933-7749-4A2D-ABAA-81C7BAF032BD}"/>
                </a:ext>
              </a:extLst>
            </p:cNvPr>
            <p:cNvGrpSpPr/>
            <p:nvPr/>
          </p:nvGrpSpPr>
          <p:grpSpPr>
            <a:xfrm>
              <a:off x="7381232" y="4801723"/>
              <a:ext cx="3412620" cy="1692771"/>
              <a:chOff x="7381232" y="4801723"/>
              <a:chExt cx="3412620" cy="1692771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B7C4B7E-6681-45AF-AA8D-F87E8CD2D826}"/>
                  </a:ext>
                </a:extLst>
              </p:cNvPr>
              <p:cNvSpPr txBox="1"/>
              <p:nvPr/>
            </p:nvSpPr>
            <p:spPr>
              <a:xfrm>
                <a:off x="7381232" y="5171055"/>
                <a:ext cx="341262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kumimoji="0" lang="ar-S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SansSerif" panose="00000400000000000000" pitchFamily="2" charset="2"/>
                  </a:rPr>
                  <a:t>وقوعهـــا ضمـــن الإقليـــم الصحـــراوي المداري الجاف و هو ما جعلها في </a:t>
                </a:r>
                <a:r>
                  <a:rPr lang="ar-SY" sz="1600" dirty="0">
                    <a:solidFill>
                      <a:schemeClr val="bg1"/>
                    </a:solidFill>
                    <a:latin typeface="SansSerif" panose="00000400000000000000" pitchFamily="2" charset="2"/>
                  </a:rPr>
                  <a:t>مواجهة الريـــاح التجاريـــة الجافـــة شـــتاء والريـــاح القاريـــة الجافـــة صيفـــاً </a:t>
                </a:r>
                <a:r>
                  <a:rPr kumimoji="0" lang="ar-S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SansSerif" panose="00000400000000000000" pitchFamily="2" charset="2"/>
                  </a:rPr>
                  <a:t>لـــذا يتسم </a:t>
                </a:r>
                <a:r>
                  <a:rPr lang="ar-SY" sz="1600" dirty="0">
                    <a:solidFill>
                      <a:schemeClr val="bg1"/>
                    </a:solidFill>
                    <a:latin typeface="SansSerif" panose="00000400000000000000" pitchFamily="2" charset="2"/>
                  </a:rPr>
                  <a:t>منـــاخ المملكـــة </a:t>
                </a:r>
                <a:r>
                  <a:rPr kumimoji="0" lang="ar-SY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SansSerif" panose="00000400000000000000" pitchFamily="2" charset="2"/>
                  </a:rPr>
                  <a:t>بالجفـــاف علـــى مـــدار الســـنة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ansSerif" panose="00000400000000000000" pitchFamily="2" charset="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62E89F-6A0E-44DB-BA16-670935400216}"/>
                  </a:ext>
                </a:extLst>
              </p:cNvPr>
              <p:cNvSpPr txBox="1"/>
              <p:nvPr/>
            </p:nvSpPr>
            <p:spPr>
              <a:xfrm>
                <a:off x="8775879" y="4801723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SansSerif" panose="00000400000000000000" pitchFamily="2" charset="2"/>
                  </a:rPr>
                  <a:t> 1</a:t>
                </a: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0CB2035-09FF-4A36-8536-B6F19558A382}"/>
              </a:ext>
            </a:extLst>
          </p:cNvPr>
          <p:cNvGrpSpPr/>
          <p:nvPr/>
        </p:nvGrpSpPr>
        <p:grpSpPr>
          <a:xfrm>
            <a:off x="6160737" y="1670802"/>
            <a:ext cx="4951291" cy="2685750"/>
            <a:chOff x="6160737" y="1670802"/>
            <a:chExt cx="4951291" cy="268575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88625BA-15BD-468E-BCB8-03F217D2B087}"/>
                </a:ext>
              </a:extLst>
            </p:cNvPr>
            <p:cNvSpPr/>
            <p:nvPr/>
          </p:nvSpPr>
          <p:spPr>
            <a:xfrm>
              <a:off x="6160737" y="1670802"/>
              <a:ext cx="2678463" cy="2685750"/>
            </a:xfrm>
            <a:custGeom>
              <a:avLst/>
              <a:gdLst>
                <a:gd name="connsiteX0" fmla="*/ 2506596 w 2873882"/>
                <a:gd name="connsiteY0" fmla="*/ 0 h 2881700"/>
                <a:gd name="connsiteX1" fmla="*/ 2518637 w 2873882"/>
                <a:gd name="connsiteY1" fmla="*/ 19819 h 2881700"/>
                <a:gd name="connsiteX2" fmla="*/ 2873882 w 2873882"/>
                <a:gd name="connsiteY2" fmla="*/ 1422791 h 2881700"/>
                <a:gd name="connsiteX3" fmla="*/ 2518637 w 2873882"/>
                <a:gd name="connsiteY3" fmla="*/ 2825763 h 2881700"/>
                <a:gd name="connsiteX4" fmla="*/ 2484654 w 2873882"/>
                <a:gd name="connsiteY4" fmla="*/ 2881700 h 2881700"/>
                <a:gd name="connsiteX5" fmla="*/ 0 w 2873882"/>
                <a:gd name="connsiteY5" fmla="*/ 1447184 h 2881700"/>
                <a:gd name="connsiteX6" fmla="*/ 2506596 w 2873882"/>
                <a:gd name="connsiteY6" fmla="*/ 0 h 28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3882" h="2881700">
                  <a:moveTo>
                    <a:pt x="2506596" y="0"/>
                  </a:moveTo>
                  <a:lnTo>
                    <a:pt x="2518637" y="19819"/>
                  </a:lnTo>
                  <a:cubicBezTo>
                    <a:pt x="2745193" y="436871"/>
                    <a:pt x="2873882" y="914803"/>
                    <a:pt x="2873882" y="1422791"/>
                  </a:cubicBezTo>
                  <a:cubicBezTo>
                    <a:pt x="2873882" y="1930780"/>
                    <a:pt x="2745193" y="2408711"/>
                    <a:pt x="2518637" y="2825763"/>
                  </a:cubicBezTo>
                  <a:lnTo>
                    <a:pt x="2484654" y="2881700"/>
                  </a:lnTo>
                  <a:lnTo>
                    <a:pt x="0" y="1447184"/>
                  </a:lnTo>
                  <a:lnTo>
                    <a:pt x="2506596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547C559-2317-4FCC-BB33-460B0861B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604"/>
            <a:stretch/>
          </p:blipFill>
          <p:spPr>
            <a:xfrm>
              <a:off x="7154660" y="2948245"/>
              <a:ext cx="453145" cy="368842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0247168-B46D-4818-A670-A33F30F2BF71}"/>
                </a:ext>
              </a:extLst>
            </p:cNvPr>
            <p:cNvGrpSpPr/>
            <p:nvPr/>
          </p:nvGrpSpPr>
          <p:grpSpPr>
            <a:xfrm>
              <a:off x="8775879" y="2347591"/>
              <a:ext cx="2336149" cy="1446550"/>
              <a:chOff x="8775879" y="2347591"/>
              <a:chExt cx="2336149" cy="1446550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80A04CB-FE7C-4D83-BA75-D1B034248541}"/>
                  </a:ext>
                </a:extLst>
              </p:cNvPr>
              <p:cNvSpPr txBox="1"/>
              <p:nvPr/>
            </p:nvSpPr>
            <p:spPr>
              <a:xfrm>
                <a:off x="8775879" y="2716923"/>
                <a:ext cx="233614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Y" sz="1600" dirty="0">
                    <a:solidFill>
                      <a:schemeClr val="bg1"/>
                    </a:solidFill>
                    <a:latin typeface="SansSerif" panose="00000400000000000000" pitchFamily="2" charset="2"/>
                  </a:rPr>
                  <a:t>تعامد الشمس على مدار السرطان الذي يمر بأرض المملكة باتجاه شرقي غربي يقسمها إلى نصفين تقريبا </a:t>
                </a:r>
                <a:endParaRPr lang="en-US" sz="1600" dirty="0">
                  <a:solidFill>
                    <a:schemeClr val="bg1"/>
                  </a:solidFill>
                  <a:latin typeface="SansSerif" panose="00000400000000000000" pitchFamily="2" charset="2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E03223-A05D-4287-B627-AE72F265948E}"/>
                  </a:ext>
                </a:extLst>
              </p:cNvPr>
              <p:cNvSpPr txBox="1"/>
              <p:nvPr/>
            </p:nvSpPr>
            <p:spPr>
              <a:xfrm>
                <a:off x="9787500" y="234759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SansSerif" panose="00000400000000000000" pitchFamily="2" charset="2"/>
                  </a:rPr>
                  <a:t>2</a:t>
                </a:r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6C46D64-C90B-4C7E-8F6F-8A06E52212C4}"/>
              </a:ext>
            </a:extLst>
          </p:cNvPr>
          <p:cNvGrpSpPr/>
          <p:nvPr/>
        </p:nvGrpSpPr>
        <p:grpSpPr>
          <a:xfrm>
            <a:off x="2196217" y="3056955"/>
            <a:ext cx="3899784" cy="3632483"/>
            <a:chOff x="2196217" y="3056955"/>
            <a:chExt cx="3899784" cy="3632483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F4F715E-7382-4890-A6D3-1F81460208A4}"/>
                </a:ext>
              </a:extLst>
            </p:cNvPr>
            <p:cNvSpPr/>
            <p:nvPr/>
          </p:nvSpPr>
          <p:spPr>
            <a:xfrm flipH="1" flipV="1">
              <a:off x="3749182" y="3056955"/>
              <a:ext cx="2346819" cy="3632483"/>
            </a:xfrm>
            <a:custGeom>
              <a:avLst/>
              <a:gdLst>
                <a:gd name="connsiteX0" fmla="*/ 0 w 2346819"/>
                <a:gd name="connsiteY0" fmla="*/ 3632483 h 3632483"/>
                <a:gd name="connsiteX1" fmla="*/ 0 w 2346819"/>
                <a:gd name="connsiteY1" fmla="*/ 949392 h 3632483"/>
                <a:gd name="connsiteX2" fmla="*/ 1 w 2346819"/>
                <a:gd name="connsiteY2" fmla="*/ 949392 h 3632483"/>
                <a:gd name="connsiteX3" fmla="*/ 1 w 2346819"/>
                <a:gd name="connsiteY3" fmla="*/ 0 h 3632483"/>
                <a:gd name="connsiteX4" fmla="*/ 1642664 w 2346819"/>
                <a:gd name="connsiteY4" fmla="*/ 1499515 h 3632483"/>
                <a:gd name="connsiteX5" fmla="*/ 1844466 w 2346819"/>
                <a:gd name="connsiteY5" fmla="*/ 1662026 h 3632483"/>
                <a:gd name="connsiteX6" fmla="*/ 2274705 w 2346819"/>
                <a:gd name="connsiteY6" fmla="*/ 2158843 h 3632483"/>
                <a:gd name="connsiteX7" fmla="*/ 2346819 w 2346819"/>
                <a:gd name="connsiteY7" fmla="*/ 2277546 h 363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6819" h="3632483">
                  <a:moveTo>
                    <a:pt x="0" y="3632483"/>
                  </a:moveTo>
                  <a:lnTo>
                    <a:pt x="0" y="949392"/>
                  </a:lnTo>
                  <a:lnTo>
                    <a:pt x="1" y="949392"/>
                  </a:lnTo>
                  <a:lnTo>
                    <a:pt x="1" y="0"/>
                  </a:lnTo>
                  <a:lnTo>
                    <a:pt x="1642664" y="1499515"/>
                  </a:lnTo>
                  <a:lnTo>
                    <a:pt x="1844466" y="1662026"/>
                  </a:lnTo>
                  <a:cubicBezTo>
                    <a:pt x="2006852" y="1809616"/>
                    <a:pt x="2151461" y="1976419"/>
                    <a:pt x="2274705" y="2158843"/>
                  </a:cubicBezTo>
                  <a:lnTo>
                    <a:pt x="2346819" y="2277546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2A2EE35-95A9-4400-A646-1AE6540274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461"/>
            <a:stretch/>
          </p:blipFill>
          <p:spPr>
            <a:xfrm>
              <a:off x="5114954" y="4163912"/>
              <a:ext cx="556953" cy="476409"/>
            </a:xfrm>
            <a:prstGeom prst="rect">
              <a:avLst/>
            </a:prstGeom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9375CDA-4C8F-4192-8CED-981EE118FAA7}"/>
                </a:ext>
              </a:extLst>
            </p:cNvPr>
            <p:cNvGrpSpPr/>
            <p:nvPr/>
          </p:nvGrpSpPr>
          <p:grpSpPr>
            <a:xfrm>
              <a:off x="2196217" y="4872722"/>
              <a:ext cx="2336149" cy="1656830"/>
              <a:chOff x="2196217" y="4872722"/>
              <a:chExt cx="2336149" cy="1656830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A03FBD7-71C0-47D9-BC16-D639BED1C84E}"/>
                  </a:ext>
                </a:extLst>
              </p:cNvPr>
              <p:cNvSpPr txBox="1"/>
              <p:nvPr/>
            </p:nvSpPr>
            <p:spPr>
              <a:xfrm>
                <a:off x="2196217" y="5206113"/>
                <a:ext cx="233614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Y" sz="1600" dirty="0">
                    <a:solidFill>
                      <a:schemeClr val="bg1"/>
                    </a:solidFill>
                    <a:latin typeface="SansSerif" panose="00000400000000000000" pitchFamily="2" charset="2"/>
                  </a:rPr>
                  <a:t>اتساع مساحة وطني و خلوه من المسطحات المائية مثل الأنهار و البحيرات حيث ســـاعد ذلـــك علـــى ســـيادة الجفـــاف فـــي معظـــم أجزائهــا</a:t>
                </a:r>
                <a:endParaRPr lang="en-US" sz="1600" dirty="0">
                  <a:solidFill>
                    <a:schemeClr val="bg1"/>
                  </a:solidFill>
                  <a:latin typeface="SansSerif" panose="00000400000000000000" pitchFamily="2" charset="2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58160D2-6906-4A7C-B68F-8A6B083B3A4F}"/>
                  </a:ext>
                </a:extLst>
              </p:cNvPr>
              <p:cNvSpPr txBox="1"/>
              <p:nvPr/>
            </p:nvSpPr>
            <p:spPr>
              <a:xfrm>
                <a:off x="3039095" y="4872722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SansSerif" panose="00000400000000000000" pitchFamily="2" charset="2"/>
                  </a:rPr>
                  <a:t>A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7E10859-7DC7-4A81-8C3A-199923FCA3AD}"/>
              </a:ext>
            </a:extLst>
          </p:cNvPr>
          <p:cNvGrpSpPr/>
          <p:nvPr/>
        </p:nvGrpSpPr>
        <p:grpSpPr>
          <a:xfrm>
            <a:off x="26533" y="1651887"/>
            <a:ext cx="6048983" cy="2880918"/>
            <a:chOff x="26533" y="1651887"/>
            <a:chExt cx="6048983" cy="288091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58B26AE-683F-437C-848B-5D2F238A20FA}"/>
                </a:ext>
              </a:extLst>
            </p:cNvPr>
            <p:cNvSpPr/>
            <p:nvPr/>
          </p:nvSpPr>
          <p:spPr>
            <a:xfrm>
              <a:off x="3352800" y="1651887"/>
              <a:ext cx="2722716" cy="2723579"/>
            </a:xfrm>
            <a:custGeom>
              <a:avLst/>
              <a:gdLst>
                <a:gd name="connsiteX0" fmla="*/ 379615 w 2921364"/>
                <a:gd name="connsiteY0" fmla="*/ 0 h 2922290"/>
                <a:gd name="connsiteX1" fmla="*/ 2921364 w 2921364"/>
                <a:gd name="connsiteY1" fmla="*/ 1467479 h 2922290"/>
                <a:gd name="connsiteX2" fmla="*/ 401557 w 2921364"/>
                <a:gd name="connsiteY2" fmla="*/ 2922290 h 2922290"/>
                <a:gd name="connsiteX3" fmla="*/ 355245 w 2921364"/>
                <a:gd name="connsiteY3" fmla="*/ 2846058 h 2922290"/>
                <a:gd name="connsiteX4" fmla="*/ 0 w 2921364"/>
                <a:gd name="connsiteY4" fmla="*/ 1443086 h 2922290"/>
                <a:gd name="connsiteX5" fmla="*/ 355245 w 2921364"/>
                <a:gd name="connsiteY5" fmla="*/ 40114 h 2922290"/>
                <a:gd name="connsiteX6" fmla="*/ 379615 w 2921364"/>
                <a:gd name="connsiteY6" fmla="*/ 0 h 292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364" h="2922290">
                  <a:moveTo>
                    <a:pt x="379615" y="0"/>
                  </a:moveTo>
                  <a:lnTo>
                    <a:pt x="2921364" y="1467479"/>
                  </a:lnTo>
                  <a:lnTo>
                    <a:pt x="401557" y="2922290"/>
                  </a:lnTo>
                  <a:lnTo>
                    <a:pt x="355245" y="2846058"/>
                  </a:lnTo>
                  <a:cubicBezTo>
                    <a:pt x="128689" y="2429006"/>
                    <a:pt x="0" y="1951075"/>
                    <a:pt x="0" y="1443086"/>
                  </a:cubicBezTo>
                  <a:cubicBezTo>
                    <a:pt x="0" y="935098"/>
                    <a:pt x="128689" y="457166"/>
                    <a:pt x="355245" y="40114"/>
                  </a:cubicBezTo>
                  <a:lnTo>
                    <a:pt x="379615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FBEC279-A923-4A18-9D80-901BD3310C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051"/>
            <a:stretch/>
          </p:blipFill>
          <p:spPr>
            <a:xfrm>
              <a:off x="4504325" y="2862483"/>
              <a:ext cx="479084" cy="411767"/>
            </a:xfrm>
            <a:prstGeom prst="rect">
              <a:avLst/>
            </a:prstGeom>
          </p:spPr>
        </p:pic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9C61C37-AD9A-4630-A682-27A7124DEA81}"/>
                </a:ext>
              </a:extLst>
            </p:cNvPr>
            <p:cNvGrpSpPr/>
            <p:nvPr/>
          </p:nvGrpSpPr>
          <p:grpSpPr>
            <a:xfrm>
              <a:off x="26533" y="2347591"/>
              <a:ext cx="3227172" cy="2185214"/>
              <a:chOff x="26533" y="2347591"/>
              <a:chExt cx="3227172" cy="2185214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32660F-069A-44B2-8008-46C854F70C3F}"/>
                  </a:ext>
                </a:extLst>
              </p:cNvPr>
              <p:cNvSpPr txBox="1"/>
              <p:nvPr/>
            </p:nvSpPr>
            <p:spPr>
              <a:xfrm>
                <a:off x="26533" y="2716923"/>
                <a:ext cx="322717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SansSerif" panose="00000400000000000000" pitchFamily="2" charset="2"/>
                  </a:rPr>
                  <a:t> </a:t>
                </a:r>
                <a:r>
                  <a:rPr lang="ar-SY" sz="1600" dirty="0">
                    <a:solidFill>
                      <a:schemeClr val="bg1"/>
                    </a:solidFill>
                    <a:latin typeface="SansSerif" panose="00000400000000000000" pitchFamily="2" charset="2"/>
                  </a:rPr>
                  <a:t>اقتصـــار تأثيـــر الخليـــج العربـــي والبحـــر الأحمـــر علـــى الســـواحل المجـــاورة لهمـــا؛ لصغـــر مســـطحهما المائـــي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Y" sz="1600" dirty="0">
                    <a:solidFill>
                      <a:schemeClr val="bg1"/>
                    </a:solidFill>
                    <a:latin typeface="SansSerif" panose="00000400000000000000" pitchFamily="2" charset="2"/>
                  </a:rPr>
                  <a:t> - امتـــداد المرتفعـــات الغربيـــة والصحـــاري الرمليـــة الضخمـــة أدى إلـــى منـــع المؤثـــرات المناخيـــة مـــن التوغـــل إلـــى داخلهــا</a:t>
                </a:r>
                <a:endParaRPr lang="en-US" sz="1600" dirty="0">
                  <a:solidFill>
                    <a:schemeClr val="bg1"/>
                  </a:solidFill>
                  <a:latin typeface="SansSerif" panose="00000400000000000000" pitchFamily="2" charset="2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9C5804A-5203-48CD-991B-FE107C5591DC}"/>
                  </a:ext>
                </a:extLst>
              </p:cNvPr>
              <p:cNvSpPr txBox="1"/>
              <p:nvPr/>
            </p:nvSpPr>
            <p:spPr>
              <a:xfrm>
                <a:off x="1357028" y="2347591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SansSerif" panose="00000400000000000000" pitchFamily="2" charset="2"/>
                  </a:rPr>
                  <a:t>B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554833-3FEA-4796-AFA9-FA1B116D40D0}"/>
              </a:ext>
            </a:extLst>
          </p:cNvPr>
          <p:cNvGrpSpPr/>
          <p:nvPr/>
        </p:nvGrpSpPr>
        <p:grpSpPr>
          <a:xfrm>
            <a:off x="-123825" y="253646"/>
            <a:ext cx="6219826" cy="2728558"/>
            <a:chOff x="-123825" y="253646"/>
            <a:chExt cx="6219826" cy="272855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06B11A7-E74B-427B-915D-D6E43DB7A846}"/>
                </a:ext>
              </a:extLst>
            </p:cNvPr>
            <p:cNvSpPr/>
            <p:nvPr/>
          </p:nvSpPr>
          <p:spPr>
            <a:xfrm>
              <a:off x="3728732" y="253646"/>
              <a:ext cx="2367269" cy="2728558"/>
            </a:xfrm>
            <a:custGeom>
              <a:avLst/>
              <a:gdLst>
                <a:gd name="connsiteX0" fmla="*/ 2539983 w 2539983"/>
                <a:gd name="connsiteY0" fmla="*/ 0 h 2927632"/>
                <a:gd name="connsiteX1" fmla="*/ 2539983 w 2539983"/>
                <a:gd name="connsiteY1" fmla="*/ 2927632 h 2927632"/>
                <a:gd name="connsiteX2" fmla="*/ 0 w 2539983"/>
                <a:gd name="connsiteY2" fmla="*/ 1461172 h 2927632"/>
                <a:gd name="connsiteX3" fmla="*/ 99318 w 2539983"/>
                <a:gd name="connsiteY3" fmla="*/ 1297691 h 2927632"/>
                <a:gd name="connsiteX4" fmla="*/ 2539983 w 2539983"/>
                <a:gd name="connsiteY4" fmla="*/ 0 h 2927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9983" h="2927632">
                  <a:moveTo>
                    <a:pt x="2539983" y="0"/>
                  </a:moveTo>
                  <a:lnTo>
                    <a:pt x="2539983" y="2927632"/>
                  </a:lnTo>
                  <a:lnTo>
                    <a:pt x="0" y="1461172"/>
                  </a:lnTo>
                  <a:lnTo>
                    <a:pt x="99318" y="1297691"/>
                  </a:lnTo>
                  <a:cubicBezTo>
                    <a:pt x="628257" y="514757"/>
                    <a:pt x="1524006" y="0"/>
                    <a:pt x="2539983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4F9E0BA-A63D-455F-BFCC-D0471051CE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41" t="4156" r="8465" b="17656"/>
            <a:stretch/>
          </p:blipFill>
          <p:spPr>
            <a:xfrm>
              <a:off x="5252839" y="1575506"/>
              <a:ext cx="281181" cy="269112"/>
            </a:xfrm>
            <a:prstGeom prst="rect">
              <a:avLst/>
            </a:prstGeom>
          </p:spPr>
        </p:pic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CC5EDC5-B483-435B-B241-B34E9DB7299B}"/>
                </a:ext>
              </a:extLst>
            </p:cNvPr>
            <p:cNvGrpSpPr/>
            <p:nvPr/>
          </p:nvGrpSpPr>
          <p:grpSpPr>
            <a:xfrm>
              <a:off x="-123825" y="353850"/>
              <a:ext cx="3915741" cy="2101638"/>
              <a:chOff x="-123825" y="353850"/>
              <a:chExt cx="3915741" cy="2101638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F3F3D7D-190A-4842-8E33-0E8C4752CFE1}"/>
                  </a:ext>
                </a:extLst>
              </p:cNvPr>
              <p:cNvSpPr txBox="1"/>
              <p:nvPr/>
            </p:nvSpPr>
            <p:spPr>
              <a:xfrm>
                <a:off x="-123825" y="639606"/>
                <a:ext cx="3915741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dirty="0">
                    <a:solidFill>
                      <a:schemeClr val="bg1"/>
                    </a:solidFill>
                    <a:latin typeface="SansSerif" panose="00000400000000000000" pitchFamily="2" charset="2"/>
                  </a:rPr>
                  <a:t>انخفاض درجات الحرارة على المرتفعات الجبلية في غرب المملكة نتيجة للارتفاع</a:t>
                </a:r>
              </a:p>
              <a:p>
                <a:pPr lvl="0" algn="ctr">
                  <a:defRPr/>
                </a:pPr>
                <a:r>
                  <a:rPr lang="ar-SY" sz="1600" dirty="0">
                    <a:solidFill>
                      <a:schemeClr val="bg1"/>
                    </a:solidFill>
                    <a:latin typeface="SansSerif" panose="00000400000000000000" pitchFamily="2" charset="2"/>
                  </a:rPr>
                  <a:t>ارتفـــاع معـــدلات درجـــات الحـــرارة نســـبيا علـــى طـــول الســـاحل الجنوبـــي الغربـــي للمملكـــة لانخفـــاض ســـطحه ووقوعـــه بمحـــاذاة البحـــر الأحمـــر، وهبـــوب الريـــاح الموســـمية الجنوبيـــة .ًالغربيـــة الدفيئـــة عليـــه أحيانـــا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40D1E09-70DD-4789-9E81-B8A03D7F5E5C}"/>
                  </a:ext>
                </a:extLst>
              </p:cNvPr>
              <p:cNvSpPr txBox="1"/>
              <p:nvPr/>
            </p:nvSpPr>
            <p:spPr>
              <a:xfrm>
                <a:off x="1626765" y="353850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SansSerif" panose="00000400000000000000" pitchFamily="2" charset="2"/>
                  </a:rPr>
                  <a:t>C</a:t>
                </a:r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F691AFF5-6297-45C2-82EC-522DAF23EB64}"/>
              </a:ext>
            </a:extLst>
          </p:cNvPr>
          <p:cNvSpPr/>
          <p:nvPr/>
        </p:nvSpPr>
        <p:spPr>
          <a:xfrm>
            <a:off x="5181600" y="2067804"/>
            <a:ext cx="1828800" cy="1828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bg1"/>
            </a:solidFill>
          </a:ln>
          <a:effectLst>
            <a:innerShdw blurRad="152400" dist="1524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>
                <a:solidFill>
                  <a:srgbClr val="FF0000"/>
                </a:solidFill>
              </a:rPr>
              <a:t>العوامل المؤثرة في مناخ وطني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7EB6DF-A668-4474-833D-19B1DDA78BB1}"/>
              </a:ext>
            </a:extLst>
          </p:cNvPr>
          <p:cNvSpPr txBox="1"/>
          <p:nvPr/>
        </p:nvSpPr>
        <p:spPr>
          <a:xfrm>
            <a:off x="10673185" y="5605516"/>
            <a:ext cx="1518815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ar-SY" dirty="0"/>
              <a:t>العامل 1</a:t>
            </a:r>
          </a:p>
          <a:p>
            <a:pPr algn="r"/>
            <a:r>
              <a:rPr lang="ar-SY" dirty="0"/>
              <a:t>الموقع الفلكي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75B1764-E523-4651-BED1-4973C4F159EA}"/>
              </a:ext>
            </a:extLst>
          </p:cNvPr>
          <p:cNvSpPr txBox="1"/>
          <p:nvPr/>
        </p:nvSpPr>
        <p:spPr>
          <a:xfrm>
            <a:off x="-47824" y="5605516"/>
            <a:ext cx="1518815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ar-SY" dirty="0"/>
              <a:t>العامل 2</a:t>
            </a:r>
          </a:p>
          <a:p>
            <a:pPr algn="r"/>
            <a:r>
              <a:rPr lang="ar-SY" dirty="0"/>
              <a:t>الموقع الجغرافي</a:t>
            </a:r>
          </a:p>
        </p:txBody>
      </p:sp>
    </p:spTree>
    <p:extLst>
      <p:ext uri="{BB962C8B-B14F-4D97-AF65-F5344CB8AC3E}">
        <p14:creationId xmlns:p14="http://schemas.microsoft.com/office/powerpoint/2010/main" val="131870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9"/>
            <a:ext cx="759656" cy="6936615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6761" y="796447"/>
            <a:ext cx="6347547" cy="1735147"/>
            <a:chOff x="2398487" y="739333"/>
            <a:chExt cx="5233525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313608" y="1113366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0" lang="ar-SY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الأمطـــار :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422854" y="2375121"/>
            <a:ext cx="6116234" cy="1735144"/>
            <a:chOff x="2244533" y="2800534"/>
            <a:chExt cx="5303058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246618" y="3089371"/>
              <a:ext cx="4922137" cy="102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تهطـــل الأمطـــار فـــي المملكـــة العربيـــة الســـعودية </a:t>
              </a:r>
              <a:r>
                <a:rPr lang="ar-SY" sz="2000" b="1" dirty="0">
                  <a:solidFill>
                    <a:prstClr val="white"/>
                  </a:solidFill>
                </a:rPr>
                <a:t>بقلة إلا فـــي جنوبهـــا الغربـــي ويســـقطَّ معظمهـــا </a:t>
              </a:r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فـــي فصـــل الشـــتاء وأوائـــل الربيـــع وأواخـــر الخريـــف</a:t>
              </a: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835004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أولا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085980" y="2114824"/>
            <a:ext cx="2473590" cy="1727752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7C4485-AAE0-4D7C-B442-7D52F641A46A}"/>
              </a:ext>
            </a:extLst>
          </p:cNvPr>
          <p:cNvGrpSpPr/>
          <p:nvPr/>
        </p:nvGrpSpPr>
        <p:grpSpPr>
          <a:xfrm>
            <a:off x="2621787" y="3679309"/>
            <a:ext cx="6917302" cy="1735144"/>
            <a:chOff x="1549970" y="2800534"/>
            <a:chExt cx="5997621" cy="175008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DB4AD2E-4DC7-46D4-9380-75A3681099D2}"/>
                </a:ext>
              </a:extLst>
            </p:cNvPr>
            <p:cNvGrpSpPr/>
            <p:nvPr/>
          </p:nvGrpSpPr>
          <p:grpSpPr>
            <a:xfrm>
              <a:off x="1549970" y="2800534"/>
              <a:ext cx="5997621" cy="1750082"/>
              <a:chOff x="1549970" y="2800534"/>
              <a:chExt cx="5997621" cy="1750082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03CCBF8D-D615-4C1B-89D0-05B000E8ABFF}"/>
                  </a:ext>
                </a:extLst>
              </p:cNvPr>
              <p:cNvSpPr/>
              <p:nvPr/>
            </p:nvSpPr>
            <p:spPr>
              <a:xfrm>
                <a:off x="1843368" y="2984755"/>
                <a:ext cx="5603880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B0582F98-009F-4BFF-8659-E389CEF9CF17}"/>
                  </a:ext>
                </a:extLst>
              </p:cNvPr>
              <p:cNvSpPr/>
              <p:nvPr/>
            </p:nvSpPr>
            <p:spPr>
              <a:xfrm>
                <a:off x="1549970" y="2800534"/>
                <a:ext cx="5997621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B2CE001-1172-4401-B85A-D33F24D90435}"/>
                </a:ext>
              </a:extLst>
            </p:cNvPr>
            <p:cNvSpPr txBox="1"/>
            <p:nvPr/>
          </p:nvSpPr>
          <p:spPr>
            <a:xfrm>
              <a:off x="1741246" y="3232058"/>
              <a:ext cx="5437808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أمـــا فـــي الجنـــوب الغربـــي مـــن المملكـــة فتســـقط الأمطـــار فـــي جميـــع فصـــول الســـنة تقريبـــا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5D4892-9043-49CD-A143-D0EC668B9620}"/>
              </a:ext>
            </a:extLst>
          </p:cNvPr>
          <p:cNvGrpSpPr/>
          <p:nvPr/>
        </p:nvGrpSpPr>
        <p:grpSpPr>
          <a:xfrm>
            <a:off x="9053830" y="3419011"/>
            <a:ext cx="2473590" cy="1727752"/>
            <a:chOff x="7179578" y="2539502"/>
            <a:chExt cx="2481547" cy="1742625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A3F527-913F-48DE-900C-2E70EB992FB2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8681163-5276-4190-B573-D4FE22610726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2" name="Graphic 51" descr="User network">
              <a:extLst>
                <a:ext uri="{FF2B5EF4-FFF2-40B4-BE49-F238E27FC236}">
                  <a16:creationId xmlns:a16="http://schemas.microsoft.com/office/drawing/2014/main" id="{402752E0-1312-4710-A850-D031EA79E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773DFA6-7596-4855-AA4F-EE5101958887}"/>
              </a:ext>
            </a:extLst>
          </p:cNvPr>
          <p:cNvGrpSpPr/>
          <p:nvPr/>
        </p:nvGrpSpPr>
        <p:grpSpPr>
          <a:xfrm>
            <a:off x="3422854" y="5122843"/>
            <a:ext cx="6116234" cy="1735144"/>
            <a:chOff x="2244533" y="2800534"/>
            <a:chExt cx="5303058" cy="1750082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B22F3D7-F761-464A-AA55-8788EE56B019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A29EF8F-2F3E-4A0C-BF83-795CB9138EA5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6F7E842-2923-4CE8-9F66-3F12A2E4C583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CABA9C2-E647-46AE-80E7-A92BCBB041A3}"/>
                </a:ext>
              </a:extLst>
            </p:cNvPr>
            <p:cNvSpPr txBox="1"/>
            <p:nvPr/>
          </p:nvSpPr>
          <p:spPr>
            <a:xfrm>
              <a:off x="2287563" y="3364131"/>
              <a:ext cx="4922137" cy="403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وهـــي تتبايـــن فـــي كمياتهـــا مـــن فصـــل إلـــى آخـــر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A23CB53-ABC9-4C7B-B794-7F31F7153F55}"/>
              </a:ext>
            </a:extLst>
          </p:cNvPr>
          <p:cNvGrpSpPr/>
          <p:nvPr/>
        </p:nvGrpSpPr>
        <p:grpSpPr>
          <a:xfrm>
            <a:off x="9085980" y="4862545"/>
            <a:ext cx="2473590" cy="1727752"/>
            <a:chOff x="7179578" y="2539502"/>
            <a:chExt cx="2481547" cy="174262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FD9D75D-ECD8-4BBB-95AA-734F1E71AEAB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14DAFDA-1E9C-4E72-9FD7-DE20AA6899CC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5" name="Graphic 64" descr="User network">
              <a:extLst>
                <a:ext uri="{FF2B5EF4-FFF2-40B4-BE49-F238E27FC236}">
                  <a16:creationId xmlns:a16="http://schemas.microsoft.com/office/drawing/2014/main" id="{305D7195-35EB-472B-B15E-562FEEA42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095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B8622-F348-471A-97A8-AF6F07316725}"/>
              </a:ext>
            </a:extLst>
          </p:cNvPr>
          <p:cNvGrpSpPr/>
          <p:nvPr/>
        </p:nvGrpSpPr>
        <p:grpSpPr>
          <a:xfrm>
            <a:off x="10383" y="2473785"/>
            <a:ext cx="9428152" cy="2180160"/>
            <a:chOff x="3113876" y="2852253"/>
            <a:chExt cx="6519279" cy="21801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511CCB-44C3-44D0-92B5-937D69E7A2B1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23A8BC-19CD-4726-8D66-C80635C4AE27}"/>
                </a:ext>
              </a:extLst>
            </p:cNvPr>
            <p:cNvSpPr txBox="1"/>
            <p:nvPr/>
          </p:nvSpPr>
          <p:spPr>
            <a:xfrm>
              <a:off x="3113876" y="4219407"/>
              <a:ext cx="6378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1800" b="1" dirty="0">
                  <a:solidFill>
                    <a:schemeClr val="bg1"/>
                  </a:solidFill>
                </a:rPr>
                <a:t>لقربها من المسطحات المائية شرقا و الخليج العربي و غربا البحر الأحمر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3529" y="2291136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ارتفاع درجة الرطوبة في المناطق الساحلية الغربية والشرقية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6250" y="1242667"/>
              <a:ext cx="4318404" cy="40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علل ما يلي :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DCCA6F-7897-42CE-AA1F-293273CD5DA3}"/>
              </a:ext>
            </a:extLst>
          </p:cNvPr>
          <p:cNvGrpSpPr/>
          <p:nvPr/>
        </p:nvGrpSpPr>
        <p:grpSpPr>
          <a:xfrm>
            <a:off x="9371679" y="2205360"/>
            <a:ext cx="2301072" cy="2231506"/>
            <a:chOff x="9373576" y="2583828"/>
            <a:chExt cx="2301072" cy="223150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7D881E-3DC9-4285-81B6-8DBFC92574D0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38203" y="2030105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AFF487D-0AF3-40F1-BDA1-884956AFC1BD}"/>
              </a:ext>
            </a:extLst>
          </p:cNvPr>
          <p:cNvGrpSpPr/>
          <p:nvPr/>
        </p:nvGrpSpPr>
        <p:grpSpPr>
          <a:xfrm>
            <a:off x="192989" y="4615589"/>
            <a:ext cx="9253328" cy="2180160"/>
            <a:chOff x="3234761" y="2852253"/>
            <a:chExt cx="6398394" cy="218016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DE119B-119B-4AAA-929D-232990BEDEE6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BBAF612-56CC-4C05-B06D-3C0EA71196AB}"/>
                </a:ext>
              </a:extLst>
            </p:cNvPr>
            <p:cNvSpPr txBox="1"/>
            <p:nvPr/>
          </p:nvSpPr>
          <p:spPr>
            <a:xfrm>
              <a:off x="3234761" y="4275777"/>
              <a:ext cx="6378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1800" b="1" dirty="0">
                  <a:solidFill>
                    <a:schemeClr val="bg1"/>
                  </a:solidFill>
                </a:rPr>
                <a:t>لاختلاف التضارس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145E7B4-A6F5-45F5-8FD3-BC9B63C941AE}"/>
              </a:ext>
            </a:extLst>
          </p:cNvPr>
          <p:cNvGrpSpPr/>
          <p:nvPr/>
        </p:nvGrpSpPr>
        <p:grpSpPr>
          <a:xfrm>
            <a:off x="3681312" y="4432940"/>
            <a:ext cx="5877670" cy="1476344"/>
            <a:chOff x="3675426" y="2669604"/>
            <a:chExt cx="5877670" cy="1476344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1DFB174-5DEA-42F7-B258-08F39FAA77F3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8C14063-0F58-43A1-890E-6AC13B471AD9}"/>
                </a:ext>
              </a:extLst>
            </p:cNvPr>
            <p:cNvSpPr txBox="1"/>
            <p:nvPr/>
          </p:nvSpPr>
          <p:spPr>
            <a:xfrm>
              <a:off x="4075311" y="3325196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 تفاوت نزول الأمطار في مناطق المملكة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9968943-DBE6-465F-98B7-33F28F1B7928}"/>
              </a:ext>
            </a:extLst>
          </p:cNvPr>
          <p:cNvGrpSpPr/>
          <p:nvPr/>
        </p:nvGrpSpPr>
        <p:grpSpPr>
          <a:xfrm>
            <a:off x="9379462" y="4347164"/>
            <a:ext cx="2301072" cy="2231506"/>
            <a:chOff x="9373576" y="2583828"/>
            <a:chExt cx="2301072" cy="2231506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7EF087B-0622-47D3-8E3B-9BD804B9EA7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B3347E1-8745-4B9F-9386-658CAA8894CB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36144D3-9B06-4AC3-ABA1-D47659433CC6}"/>
              </a:ext>
            </a:extLst>
          </p:cNvPr>
          <p:cNvGrpSpPr/>
          <p:nvPr/>
        </p:nvGrpSpPr>
        <p:grpSpPr>
          <a:xfrm>
            <a:off x="9045986" y="4171909"/>
            <a:ext cx="2402089" cy="1552497"/>
            <a:chOff x="9040100" y="2408573"/>
            <a:chExt cx="2402089" cy="1552497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4ED3622-446E-4E27-9CFD-178C9AAF21A7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5" name="Graphic 84" descr="User network">
              <a:extLst>
                <a:ext uri="{FF2B5EF4-FFF2-40B4-BE49-F238E27FC236}">
                  <a16:creationId xmlns:a16="http://schemas.microsoft.com/office/drawing/2014/main" id="{BEDD4D85-D4E7-4004-8C79-0C3C41AC0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E866A70-13A1-4EDA-882C-61654DE80069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AC4538-B974-49C5-82CA-416E846D0F19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5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B8622-F348-471A-97A8-AF6F07316725}"/>
              </a:ext>
            </a:extLst>
          </p:cNvPr>
          <p:cNvGrpSpPr/>
          <p:nvPr/>
        </p:nvGrpSpPr>
        <p:grpSpPr>
          <a:xfrm>
            <a:off x="214246" y="2473785"/>
            <a:ext cx="9224289" cy="2180160"/>
            <a:chOff x="3254841" y="2852253"/>
            <a:chExt cx="6378314" cy="21801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511CCB-44C3-44D0-92B5-937D69E7A2B1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23A8BC-19CD-4726-8D66-C80635C4AE27}"/>
                </a:ext>
              </a:extLst>
            </p:cNvPr>
            <p:cNvSpPr txBox="1"/>
            <p:nvPr/>
          </p:nvSpPr>
          <p:spPr>
            <a:xfrm>
              <a:off x="3254841" y="4226850"/>
              <a:ext cx="6378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1800" b="1" dirty="0">
                  <a:solidFill>
                    <a:schemeClr val="bg1"/>
                  </a:solidFill>
                </a:rPr>
                <a:t>لأنها منطقة داخلية بعيدة عن المسطحات المائية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3529" y="2291136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311" y="3253624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جفاف مناخ المنطقة الوسطى في المملكة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6250" y="1242667"/>
              <a:ext cx="4318404" cy="40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علل ما يلي :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DCCA6F-7897-42CE-AA1F-293273CD5DA3}"/>
              </a:ext>
            </a:extLst>
          </p:cNvPr>
          <p:cNvGrpSpPr/>
          <p:nvPr/>
        </p:nvGrpSpPr>
        <p:grpSpPr>
          <a:xfrm>
            <a:off x="9371679" y="2205360"/>
            <a:ext cx="2301072" cy="2231506"/>
            <a:chOff x="9373576" y="2583828"/>
            <a:chExt cx="2301072" cy="223150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7D881E-3DC9-4285-81B6-8DBFC92574D0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38203" y="2030105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AFF487D-0AF3-40F1-BDA1-884956AFC1BD}"/>
              </a:ext>
            </a:extLst>
          </p:cNvPr>
          <p:cNvGrpSpPr/>
          <p:nvPr/>
        </p:nvGrpSpPr>
        <p:grpSpPr>
          <a:xfrm>
            <a:off x="190533" y="4615589"/>
            <a:ext cx="9255784" cy="2180160"/>
            <a:chOff x="3233063" y="2852253"/>
            <a:chExt cx="6400092" cy="218016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DE119B-119B-4AAA-929D-232990BEDEE6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BBAF612-56CC-4C05-B06D-3C0EA71196AB}"/>
                </a:ext>
              </a:extLst>
            </p:cNvPr>
            <p:cNvSpPr txBox="1"/>
            <p:nvPr/>
          </p:nvSpPr>
          <p:spPr>
            <a:xfrm>
              <a:off x="3233063" y="4245296"/>
              <a:ext cx="6378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1800" b="1" dirty="0">
                  <a:solidFill>
                    <a:schemeClr val="bg1"/>
                  </a:solidFill>
                </a:rPr>
                <a:t>لأنها منطقة مرتفعة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145E7B4-A6F5-45F5-8FD3-BC9B63C941AE}"/>
              </a:ext>
            </a:extLst>
          </p:cNvPr>
          <p:cNvGrpSpPr/>
          <p:nvPr/>
        </p:nvGrpSpPr>
        <p:grpSpPr>
          <a:xfrm>
            <a:off x="3681312" y="4432940"/>
            <a:ext cx="5877670" cy="1476344"/>
            <a:chOff x="3675426" y="2669604"/>
            <a:chExt cx="5877670" cy="1476344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1DFB174-5DEA-42F7-B258-08F39FAA77F3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8C14063-0F58-43A1-890E-6AC13B471AD9}"/>
                </a:ext>
              </a:extLst>
            </p:cNvPr>
            <p:cNvSpPr txBox="1"/>
            <p:nvPr/>
          </p:nvSpPr>
          <p:spPr>
            <a:xfrm>
              <a:off x="4075311" y="3325196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 اعتدال المناخ في المناطق الجنوبية الغربية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9968943-DBE6-465F-98B7-33F28F1B7928}"/>
              </a:ext>
            </a:extLst>
          </p:cNvPr>
          <p:cNvGrpSpPr/>
          <p:nvPr/>
        </p:nvGrpSpPr>
        <p:grpSpPr>
          <a:xfrm>
            <a:off x="9379462" y="4347164"/>
            <a:ext cx="2301072" cy="2231506"/>
            <a:chOff x="9373576" y="2583828"/>
            <a:chExt cx="2301072" cy="2231506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7EF087B-0622-47D3-8E3B-9BD804B9EA7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B3347E1-8745-4B9F-9386-658CAA8894CB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36144D3-9B06-4AC3-ABA1-D47659433CC6}"/>
              </a:ext>
            </a:extLst>
          </p:cNvPr>
          <p:cNvGrpSpPr/>
          <p:nvPr/>
        </p:nvGrpSpPr>
        <p:grpSpPr>
          <a:xfrm>
            <a:off x="9045986" y="4171909"/>
            <a:ext cx="2402089" cy="1552497"/>
            <a:chOff x="9040100" y="2408573"/>
            <a:chExt cx="2402089" cy="1552497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4ED3622-446E-4E27-9CFD-178C9AAF21A7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5" name="Graphic 84" descr="User network">
              <a:extLst>
                <a:ext uri="{FF2B5EF4-FFF2-40B4-BE49-F238E27FC236}">
                  <a16:creationId xmlns:a16="http://schemas.microsoft.com/office/drawing/2014/main" id="{BEDD4D85-D4E7-4004-8C79-0C3C41AC0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E866A70-13A1-4EDA-882C-61654DE80069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AC4538-B974-49C5-82CA-416E846D0F19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312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431</Words>
  <Application>Microsoft Office PowerPoint</Application>
  <PresentationFormat>شاشة عريضة</PresentationFormat>
  <Paragraphs>83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Economica</vt:lpstr>
      <vt:lpstr>Open Sans</vt:lpstr>
      <vt:lpstr>SansSerif</vt:lpstr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387</cp:revision>
  <dcterms:created xsi:type="dcterms:W3CDTF">2020-10-10T04:32:51Z</dcterms:created>
  <dcterms:modified xsi:type="dcterms:W3CDTF">2021-01-16T10:30:28Z</dcterms:modified>
</cp:coreProperties>
</file>