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292" r:id="rId3"/>
    <p:sldId id="312" r:id="rId4"/>
    <p:sldId id="305" r:id="rId5"/>
    <p:sldId id="306" r:id="rId6"/>
    <p:sldId id="313" r:id="rId7"/>
    <p:sldId id="314" r:id="rId8"/>
    <p:sldId id="293" r:id="rId9"/>
    <p:sldId id="315" r:id="rId10"/>
    <p:sldId id="319" r:id="rId11"/>
    <p:sldId id="307" r:id="rId12"/>
    <p:sldId id="322" r:id="rId13"/>
    <p:sldId id="309" r:id="rId14"/>
    <p:sldId id="324" r:id="rId15"/>
    <p:sldId id="325" r:id="rId16"/>
    <p:sldId id="310" r:id="rId17"/>
    <p:sldId id="294" r:id="rId18"/>
    <p:sldId id="304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</p:embeddedFont>
    <p:embeddedFont>
      <p:font typeface="Calibri Light" panose="020F0302020204030204" pitchFamily="34" charset="0"/>
      <p:regular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1495583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892221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3279282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2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885" y="4939315"/>
            <a:ext cx="27638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5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FCCABDD-D2DF-4D0F-B416-FD1485BA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275" y="1009934"/>
            <a:ext cx="6155139" cy="51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80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053377" y="1722302"/>
            <a:ext cx="159057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say </a:t>
            </a:r>
          </a:p>
          <a:p>
            <a:pPr algn="ctr"/>
            <a:endParaRPr lang="en-US" sz="2800" dirty="0">
              <a:solidFill>
                <a:srgbClr val="7030A0"/>
              </a:solidFill>
              <a:latin typeface="Comic Sans MS" panose="030F0702030302020204" pitchFamily="66" charset="0"/>
              <a:cs typeface="AGA Dimnah Regular" pitchFamily="2" charset="-78"/>
            </a:endParaRPr>
          </a:p>
          <a:p>
            <a:pPr algn="ctr"/>
            <a:r>
              <a:rPr lang="ar-SA" sz="2800" dirty="0">
                <a:solidFill>
                  <a:srgbClr val="FF0000"/>
                </a:solidFill>
                <a:latin typeface="Comic Sans MS" panose="030F0702030302020204" pitchFamily="66" charset="0"/>
                <a:cs typeface="+mj-cs"/>
              </a:rPr>
              <a:t>استمع ثم اقراء</a:t>
            </a:r>
            <a:endParaRPr lang="ar-SA" sz="28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575708" y="1111992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E8EE38C-5741-4FED-9254-995B86273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950" y="975512"/>
            <a:ext cx="6140874" cy="5297625"/>
          </a:xfrm>
          <a:prstGeom prst="rect">
            <a:avLst/>
          </a:prstGeom>
        </p:spPr>
      </p:pic>
      <p:pic>
        <p:nvPicPr>
          <p:cNvPr id="7" name="We Can 2 (2020) SB_CD 1_45">
            <a:hlinkClick r:id="" action="ppaction://media"/>
            <a:extLst>
              <a:ext uri="{FF2B5EF4-FFF2-40B4-BE49-F238E27FC236}">
                <a16:creationId xmlns:a16="http://schemas.microsoft.com/office/drawing/2014/main" id="{5F3994AE-1081-4EC0-8343-584A7FED0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599" y="4150976"/>
            <a:ext cx="970128" cy="97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44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99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537039" y="892254"/>
            <a:ext cx="52595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Practice the talks in pairs </a:t>
            </a:r>
            <a:endParaRPr lang="en-US" sz="2000" dirty="0">
              <a:solidFill>
                <a:srgbClr val="7030A0"/>
              </a:solidFill>
            </a:endParaRPr>
          </a:p>
          <a:p>
            <a:pPr algn="ctr"/>
            <a:r>
              <a:rPr lang="ar-SA" sz="2800" dirty="0">
                <a:solidFill>
                  <a:srgbClr val="FF0000"/>
                </a:solidFill>
                <a:cs typeface="+mj-cs"/>
              </a:rPr>
              <a:t>تدرب على المحادثة مع زملائك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248162" y="975513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72CA75F9-438D-47DE-813D-9F5BB350183D}"/>
              </a:ext>
            </a:extLst>
          </p:cNvPr>
          <p:cNvSpPr/>
          <p:nvPr/>
        </p:nvSpPr>
        <p:spPr>
          <a:xfrm>
            <a:off x="1264084" y="1946782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3062762-CABA-4F0F-B886-CFD9B022CEDC}"/>
              </a:ext>
            </a:extLst>
          </p:cNvPr>
          <p:cNvSpPr txBox="1"/>
          <p:nvPr/>
        </p:nvSpPr>
        <p:spPr>
          <a:xfrm>
            <a:off x="1698541" y="1937499"/>
            <a:ext cx="47704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Act out the talk in pairs .</a:t>
            </a:r>
          </a:p>
          <a:p>
            <a:pPr algn="ctr"/>
            <a:r>
              <a:rPr lang="ar-SA" sz="2800" dirty="0">
                <a:solidFill>
                  <a:srgbClr val="FF0000"/>
                </a:solidFill>
                <a:cs typeface="+mj-cs"/>
              </a:rPr>
              <a:t>مثل المحادثة مع زميلك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8574E2B-694D-4527-B200-951486CB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913" y="2982744"/>
            <a:ext cx="4448317" cy="300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3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29536CC-3D9C-4A31-BB4D-B3834041B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4" b="89474" l="9783" r="95290">
                        <a14:foregroundMark x1="95290" y1="60000" x2="95290" y2="60000"/>
                        <a14:foregroundMark x1="33333" y1="23158" x2="33333" y2="23158"/>
                        <a14:foregroundMark x1="19565" y1="28421" x2="19565" y2="28421"/>
                        <a14:foregroundMark x1="12681" y1="57895" x2="12681" y2="57895"/>
                        <a14:foregroundMark x1="10145" y1="64211" x2="10145" y2="64211"/>
                        <a14:foregroundMark x1="29710" y1="52632" x2="29710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7383" y="1309207"/>
            <a:ext cx="5309234" cy="182745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2891379" y="3297585"/>
            <a:ext cx="433523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2001071" y="971696"/>
            <a:ext cx="45804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Who’s happy ? </a:t>
            </a:r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من السعيد ؟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match . </a:t>
            </a:r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استمع ثم وصل 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1370996" y="1108176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4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1271624-B117-4A04-BDC4-B725C4050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49" y="2166869"/>
            <a:ext cx="7344863" cy="3924155"/>
          </a:xfrm>
          <a:prstGeom prst="rect">
            <a:avLst/>
          </a:prstGeom>
        </p:spPr>
      </p:pic>
      <p:pic>
        <p:nvPicPr>
          <p:cNvPr id="3" name="We Can 2 (2020) SB_CD 1_46">
            <a:hlinkClick r:id="" action="ppaction://media"/>
            <a:extLst>
              <a:ext uri="{FF2B5EF4-FFF2-40B4-BE49-F238E27FC236}">
                <a16:creationId xmlns:a16="http://schemas.microsoft.com/office/drawing/2014/main" id="{62F5198E-038E-4BC6-816D-B20081A7DA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29014" y="1108175"/>
            <a:ext cx="876605" cy="8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9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9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2001071" y="971696"/>
            <a:ext cx="64468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again and do </a:t>
            </a:r>
            <a:r>
              <a:rPr lang="ar-SA" sz="28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استمع ثم طبق </a:t>
            </a:r>
            <a:endParaRPr lang="en-US" sz="28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1370996" y="91710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5</a:t>
            </a:r>
            <a:endParaRPr lang="ar-SA" sz="32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A6EF07D-B4EF-4ECA-9AE6-C866F3B9A6AC}"/>
              </a:ext>
            </a:extLst>
          </p:cNvPr>
          <p:cNvSpPr txBox="1"/>
          <p:nvPr/>
        </p:nvSpPr>
        <p:spPr>
          <a:xfrm>
            <a:off x="2016991" y="1615414"/>
            <a:ext cx="51753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Point, ask, and answer in pairs </a:t>
            </a:r>
          </a:p>
          <a:p>
            <a:pPr algn="ctr"/>
            <a:r>
              <a:rPr lang="ar-SA" sz="28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تبع ثم اسأل وجاوب مع زميلك </a:t>
            </a:r>
            <a:endParaRPr lang="en-US" sz="28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260FF77E-AA0F-4B7D-B4A0-5B904132993A}"/>
              </a:ext>
            </a:extLst>
          </p:cNvPr>
          <p:cNvSpPr/>
          <p:nvPr/>
        </p:nvSpPr>
        <p:spPr>
          <a:xfrm>
            <a:off x="1386916" y="175189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6</a:t>
            </a:r>
            <a:endParaRPr lang="ar-SA" sz="3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6AD48C0-01A3-41EA-829C-DC8552235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16" y="3811493"/>
            <a:ext cx="7501209" cy="2261688"/>
          </a:xfrm>
          <a:prstGeom prst="rect">
            <a:avLst/>
          </a:prstGeom>
        </p:spPr>
      </p:pic>
      <p:pic>
        <p:nvPicPr>
          <p:cNvPr id="5" name="We Can 2 (2020) SB_CD 1_47">
            <a:hlinkClick r:id="" action="ppaction://media"/>
            <a:extLst>
              <a:ext uri="{FF2B5EF4-FFF2-40B4-BE49-F238E27FC236}">
                <a16:creationId xmlns:a16="http://schemas.microsoft.com/office/drawing/2014/main" id="{B3CA8C3C-B03B-458F-B34B-6063FD8548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9703" y="2683583"/>
            <a:ext cx="946245" cy="9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65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p"/>
      <p:bldP spid="7" grpId="0" animBg="1"/>
      <p:bldP spid="8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119" y="1132998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48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0367" y="2806791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3466531" y="1310185"/>
            <a:ext cx="5431810" cy="1733267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+mj-cs"/>
              </a:rPr>
              <a:t>الهدف</a:t>
            </a:r>
            <a:endParaRPr lang="ar-SA" sz="4800" dirty="0">
              <a:cs typeface="+mj-cs"/>
            </a:endParaRPr>
          </a:p>
          <a:p>
            <a:pPr algn="ctr"/>
            <a:r>
              <a:rPr lang="ar-SA" sz="2800" dirty="0">
                <a:cs typeface="+mj-cs"/>
              </a:rPr>
              <a:t>أن يسأل الطالب زميله ويحصل على الإجابة </a:t>
            </a:r>
          </a:p>
          <a:p>
            <a:pPr algn="ctr"/>
            <a:r>
              <a:rPr lang="ar-SA" sz="2800" dirty="0">
                <a:cs typeface="+mj-cs"/>
              </a:rPr>
              <a:t>أن يتحدث الطالب عن المشاعر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2374EDD-8DB1-497D-9D5B-B347ECC9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07" y="3449816"/>
            <a:ext cx="6686550" cy="19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378424" y="2151727"/>
            <a:ext cx="746532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rgbClr val="552579"/>
                </a:solidFill>
                <a:latin typeface="Comic Sans MS" panose="030F0702030302020204" pitchFamily="66" charset="0"/>
              </a:rPr>
              <a:t>Feelings and Things</a:t>
            </a:r>
          </a:p>
          <a:p>
            <a:pPr algn="ctr"/>
            <a:r>
              <a:rPr lang="ar-SA" sz="72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المشاعر والأشياء</a:t>
            </a:r>
            <a:endParaRPr lang="ar-SA" sz="72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801507" y="1982450"/>
            <a:ext cx="659186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Talk Time </a:t>
            </a:r>
          </a:p>
          <a:p>
            <a:pPr algn="ctr"/>
            <a:r>
              <a:rPr lang="ar-SA" sz="8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وقت التحدث</a:t>
            </a:r>
            <a:endParaRPr lang="ar-SA" sz="8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5694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2088108" y="1923801"/>
            <a:ext cx="6168788" cy="3010398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Classroom English poster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Food flashcards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Realia (a laptop, bottle or glass of water, biscuit or other snack)</a:t>
            </a:r>
            <a:endParaRPr lang="ar-SA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897039" y="1279478"/>
            <a:ext cx="6537277" cy="4299044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Strategy</a:t>
            </a:r>
            <a:r>
              <a:rPr lang="en-US" sz="2000" dirty="0">
                <a:latin typeface="Comic Sans MS" panose="030F0702030302020204" pitchFamily="66" charset="0"/>
              </a:rPr>
              <a:t>  :</a:t>
            </a: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The teacher is …. :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Ask students to write the words happy, thirsty, hungry, scared, sad, angry on the board and number them. Mime and have a student ask a classmate about you, “Is the teacher hungry?” The classmate has to answer, “Yes, he/ she is.” or “No, he/ she isn’t.” as quickly as possible. If the student takes too long, someone else takes his/ her turn. Then have students mime and talk in groups.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E0035755-1573-4213-9008-74049E7D7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1180" y="857732"/>
            <a:ext cx="1098940" cy="10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E3450C2-A09C-4345-9374-A31095E68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269" y="4067320"/>
            <a:ext cx="6617896" cy="217355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A43A0CF-85FC-4EDF-A168-72C6EA794666}"/>
              </a:ext>
            </a:extLst>
          </p:cNvPr>
          <p:cNvSpPr txBox="1"/>
          <p:nvPr/>
        </p:nvSpPr>
        <p:spPr>
          <a:xfrm>
            <a:off x="6141495" y="4312691"/>
            <a:ext cx="17059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أنا أستطيع ...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B6960FF-8348-440E-9E03-E77787188052}"/>
              </a:ext>
            </a:extLst>
          </p:cNvPr>
          <p:cNvSpPr txBox="1"/>
          <p:nvPr/>
        </p:nvSpPr>
        <p:spPr>
          <a:xfrm>
            <a:off x="3002506" y="4801652"/>
            <a:ext cx="4844959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b="1" dirty="0"/>
              <a:t>أسأل زميلي " ما الأمر " وأحصل على الإجابة </a:t>
            </a:r>
          </a:p>
          <a:p>
            <a:pPr algn="r">
              <a:lnSpc>
                <a:spcPct val="150000"/>
              </a:lnSpc>
            </a:pPr>
            <a:r>
              <a:rPr lang="ar-SA" sz="2400" b="1" dirty="0"/>
              <a:t>التحدث عن المشاعر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E418D33-ECF2-455D-93E7-1DF4087FE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907" y="2057741"/>
            <a:ext cx="66865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6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269242" y="1674674"/>
            <a:ext cx="7390262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unit  </a:t>
            </a:r>
          </a:p>
          <a:p>
            <a:pPr algn="ctr"/>
            <a:r>
              <a:rPr lang="ar-SA" sz="4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للوحدة السابقة </a:t>
            </a:r>
            <a:endParaRPr lang="ar-SA" sz="4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1269242" y="3429000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4B5204B0-832A-43CB-90EB-EB19D9789969}"/>
              </a:ext>
            </a:extLst>
          </p:cNvPr>
          <p:cNvSpPr txBox="1"/>
          <p:nvPr/>
        </p:nvSpPr>
        <p:spPr>
          <a:xfrm>
            <a:off x="1310185" y="982639"/>
            <a:ext cx="433998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day do you like ? </a:t>
            </a:r>
            <a:endParaRPr lang="ar-SA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days of the week - English is fun with Ghada Bisharat - 4th grade">
            <a:extLst>
              <a:ext uri="{FF2B5EF4-FFF2-40B4-BE49-F238E27FC236}">
                <a16:creationId xmlns:a16="http://schemas.microsoft.com/office/drawing/2014/main" id="{6D0A39E6-4F1E-4389-8464-70EFDC334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r="11314"/>
          <a:stretch/>
        </p:blipFill>
        <p:spPr bwMode="auto">
          <a:xfrm>
            <a:off x="4572000" y="1618456"/>
            <a:ext cx="417621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7ECCF95-D9C0-4C65-A3DE-BFBCFAD29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51" y="914402"/>
            <a:ext cx="5990798" cy="52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6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259</Words>
  <Application>Microsoft Office PowerPoint</Application>
  <PresentationFormat>عرض على الشاشة (4:3)</PresentationFormat>
  <Paragraphs>48</Paragraphs>
  <Slides>18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Comic Sans MS</vt:lpstr>
      <vt:lpstr>Arial</vt:lpstr>
      <vt:lpstr>Calibri Light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52</cp:revision>
  <dcterms:created xsi:type="dcterms:W3CDTF">2020-07-29T08:50:48Z</dcterms:created>
  <dcterms:modified xsi:type="dcterms:W3CDTF">2020-12-18T10:41:14Z</dcterms:modified>
</cp:coreProperties>
</file>