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70" r:id="rId7"/>
    <p:sldId id="271" r:id="rId8"/>
    <p:sldId id="264" r:id="rId9"/>
    <p:sldId id="265" r:id="rId10"/>
    <p:sldId id="266" r:id="rId11"/>
    <p:sldId id="267" r:id="rId12"/>
    <p:sldId id="268" r:id="rId13"/>
    <p:sldId id="269" r:id="rId14"/>
    <p:sldId id="278" r:id="rId15"/>
    <p:sldId id="279" r:id="rId16"/>
    <p:sldId id="287" r:id="rId17"/>
    <p:sldId id="280" r:id="rId18"/>
    <p:sldId id="288" r:id="rId19"/>
    <p:sldId id="281" r:id="rId20"/>
    <p:sldId id="289" r:id="rId21"/>
    <p:sldId id="283" r:id="rId22"/>
    <p:sldId id="282" r:id="rId23"/>
    <p:sldId id="284" r:id="rId24"/>
    <p:sldId id="285" r:id="rId25"/>
    <p:sldId id="290" r:id="rId26"/>
    <p:sldId id="291" r:id="rId27"/>
    <p:sldId id="286" r:id="rId28"/>
    <p:sldId id="292" r:id="rId29"/>
    <p:sldId id="275" r:id="rId30"/>
    <p:sldId id="276" r:id="rId31"/>
    <p:sldId id="277" r:id="rId32"/>
    <p:sldId id="272" r:id="rId33"/>
    <p:sldId id="273" r:id="rId34"/>
  </p:sldIdLst>
  <p:sldSz cx="12192000" cy="6858000"/>
  <p:notesSz cx="6858000" cy="9144000"/>
  <p:custDataLst>
    <p:tags r:id="rId35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gs" Target="tags/tag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015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724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4442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1635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14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2976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7446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22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286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456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08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243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94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756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523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91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C32B-1329-41FA-B40A-7A5B3ADC318F}" type="datetimeFigureOut">
              <a:rPr lang="ar-SA" smtClean="0"/>
              <a:t>04/08/1442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8F859-BB80-414E-986D-901FDEAA88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697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 /><Relationship Id="rId13" Type="http://schemas.openxmlformats.org/officeDocument/2006/relationships/image" Target="../media/image8.png" /><Relationship Id="rId3" Type="http://schemas.openxmlformats.org/officeDocument/2006/relationships/slideLayout" Target="../slideLayouts/slideLayout1.xml" /><Relationship Id="rId7" Type="http://schemas.openxmlformats.org/officeDocument/2006/relationships/image" Target="../media/image2.png" /><Relationship Id="rId12" Type="http://schemas.openxmlformats.org/officeDocument/2006/relationships/image" Target="../media/image7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hyperlink" Target="http://www.freeimages.com/search/floor" TargetMode="External" /><Relationship Id="rId11" Type="http://schemas.openxmlformats.org/officeDocument/2006/relationships/image" Target="../media/image6.gif" /><Relationship Id="rId5" Type="http://schemas.openxmlformats.org/officeDocument/2006/relationships/image" Target="../media/image1.jpeg" /><Relationship Id="rId10" Type="http://schemas.openxmlformats.org/officeDocument/2006/relationships/image" Target="../media/image5.png" /><Relationship Id="rId4" Type="http://schemas.openxmlformats.org/officeDocument/2006/relationships/audio" Target="../media/audio1.wav" /><Relationship Id="rId9" Type="http://schemas.openxmlformats.org/officeDocument/2006/relationships/image" Target="../media/image4.png" /><Relationship Id="rId14" Type="http://schemas.openxmlformats.org/officeDocument/2006/relationships/audio" Target="../media/audio1.wav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36.jpeg" /><Relationship Id="rId2" Type="http://schemas.openxmlformats.org/officeDocument/2006/relationships/audio" Target="../media/audio6.wav" /><Relationship Id="rId16" Type="http://schemas.openxmlformats.org/officeDocument/2006/relationships/audio" Target="NUL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35.pn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1.jpeg" /><Relationship Id="rId7" Type="http://schemas.openxmlformats.org/officeDocument/2006/relationships/image" Target="../media/image7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5" Type="http://schemas.openxmlformats.org/officeDocument/2006/relationships/image" Target="../media/image4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31.png" /><Relationship Id="rId14" Type="http://schemas.openxmlformats.org/officeDocument/2006/relationships/audio" Target="NUL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1.jpeg" /><Relationship Id="rId7" Type="http://schemas.openxmlformats.org/officeDocument/2006/relationships/image" Target="../media/image7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5" Type="http://schemas.openxmlformats.org/officeDocument/2006/relationships/image" Target="../media/image4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31.png" /><Relationship Id="rId14" Type="http://schemas.openxmlformats.org/officeDocument/2006/relationships/audio" Target="NUL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38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37.jpg" /><Relationship Id="rId5" Type="http://schemas.openxmlformats.org/officeDocument/2006/relationships/image" Target="../media/image2.png" /><Relationship Id="rId15" Type="http://schemas.openxmlformats.org/officeDocument/2006/relationships/audio" Target="NULL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12" Type="http://schemas.openxmlformats.org/officeDocument/2006/relationships/audio" Target="../media/audio6.wav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39.png" /><Relationship Id="rId5" Type="http://schemas.openxmlformats.org/officeDocument/2006/relationships/image" Target="../media/image2.png" /><Relationship Id="rId10" Type="http://schemas.openxmlformats.org/officeDocument/2006/relationships/image" Target="../media/image37.jp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6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6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8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8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5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5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6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13" Type="http://schemas.openxmlformats.org/officeDocument/2006/relationships/image" Target="../media/image11.png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10.jpe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9.pn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12" Type="http://schemas.openxmlformats.org/officeDocument/2006/relationships/audio" Target="../media/audio6.wav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image" Target="../media/image41.png" /><Relationship Id="rId5" Type="http://schemas.openxmlformats.org/officeDocument/2006/relationships/image" Target="../media/image2.png" /><Relationship Id="rId10" Type="http://schemas.openxmlformats.org/officeDocument/2006/relationships/image" Target="../media/image40.jp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6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audio" Target="../media/audio6.wav" /><Relationship Id="rId5" Type="http://schemas.openxmlformats.org/officeDocument/2006/relationships/image" Target="../media/image2.png" /><Relationship Id="rId10" Type="http://schemas.openxmlformats.org/officeDocument/2006/relationships/image" Target="../media/image31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5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5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audio" Target="../media/audio2.wav" /><Relationship Id="rId5" Type="http://schemas.openxmlformats.org/officeDocument/2006/relationships/image" Target="../media/image2.png" /><Relationship Id="rId10" Type="http://schemas.openxmlformats.org/officeDocument/2006/relationships/image" Target="../media/image31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9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9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10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5" Type="http://schemas.openxmlformats.org/officeDocument/2006/relationships/image" Target="../media/image2.png" /><Relationship Id="rId10" Type="http://schemas.openxmlformats.org/officeDocument/2006/relationships/audio" Target="../media/audio6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1.jpeg" /><Relationship Id="rId7" Type="http://schemas.openxmlformats.org/officeDocument/2006/relationships/image" Target="../media/image6.gif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png" /><Relationship Id="rId11" Type="http://schemas.openxmlformats.org/officeDocument/2006/relationships/audio" Target="../media/audio6.wav" /><Relationship Id="rId5" Type="http://schemas.openxmlformats.org/officeDocument/2006/relationships/image" Target="../media/image2.png" /><Relationship Id="rId10" Type="http://schemas.openxmlformats.org/officeDocument/2006/relationships/image" Target="../media/image42.jfif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8.png" 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1.jpeg" /><Relationship Id="rId7" Type="http://schemas.openxmlformats.org/officeDocument/2006/relationships/image" Target="../media/image7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11" Type="http://schemas.openxmlformats.org/officeDocument/2006/relationships/audio" Target="../media/audio1.wav" /><Relationship Id="rId5" Type="http://schemas.openxmlformats.org/officeDocument/2006/relationships/image" Target="../media/image4.png" /><Relationship Id="rId10" Type="http://schemas.openxmlformats.org/officeDocument/2006/relationships/image" Target="../media/image42.jfif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43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13" Type="http://schemas.openxmlformats.org/officeDocument/2006/relationships/image" Target="../media/image14.png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13.png" /><Relationship Id="rId17" Type="http://schemas.openxmlformats.org/officeDocument/2006/relationships/audio" Target="../media/audio3.wav" /><Relationship Id="rId2" Type="http://schemas.openxmlformats.org/officeDocument/2006/relationships/audio" Target="../media/audio3.wav" /><Relationship Id="rId16" Type="http://schemas.openxmlformats.org/officeDocument/2006/relationships/image" Target="../media/image17.jpe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12.png" /><Relationship Id="rId5" Type="http://schemas.openxmlformats.org/officeDocument/2006/relationships/image" Target="../media/image2.png" /><Relationship Id="rId15" Type="http://schemas.openxmlformats.org/officeDocument/2006/relationships/image" Target="../media/image16.jpe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Relationship Id="rId14" Type="http://schemas.openxmlformats.org/officeDocument/2006/relationships/image" Target="../media/image15.jpe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1.jpeg" /><Relationship Id="rId7" Type="http://schemas.openxmlformats.org/officeDocument/2006/relationships/image" Target="../media/image7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5" Type="http://schemas.openxmlformats.org/officeDocument/2006/relationships/image" Target="../media/image4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44.png" /><Relationship Id="rId14" Type="http://schemas.openxmlformats.org/officeDocument/2006/relationships/audio" Target="NULL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1.jpeg" /><Relationship Id="rId7" Type="http://schemas.openxmlformats.org/officeDocument/2006/relationships/image" Target="../media/image7.png" /><Relationship Id="rId2" Type="http://schemas.openxmlformats.org/officeDocument/2006/relationships/audio" Target="../media/audio1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gif" /><Relationship Id="rId5" Type="http://schemas.openxmlformats.org/officeDocument/2006/relationships/image" Target="../media/image4.png" /><Relationship Id="rId10" Type="http://schemas.openxmlformats.org/officeDocument/2006/relationships/audio" Target="../media/audio11.wav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45.png" 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47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46.jpe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Relationship Id="rId14" Type="http://schemas.openxmlformats.org/officeDocument/2006/relationships/audio" Target="NULL" 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audio" Target="../media/audio5.wav" /><Relationship Id="rId2" Type="http://schemas.openxmlformats.org/officeDocument/2006/relationships/audio" Target="../media/audio5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48.pn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13" Type="http://schemas.openxmlformats.org/officeDocument/2006/relationships/image" Target="../media/image20.jpg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19.png" /><Relationship Id="rId2" Type="http://schemas.openxmlformats.org/officeDocument/2006/relationships/audio" Target="../media/audio4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18.jpe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Relationship Id="rId14" Type="http://schemas.openxmlformats.org/officeDocument/2006/relationships/audio" Target="../media/audio4.wav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audio" Target="../media/audio5.wav" /><Relationship Id="rId2" Type="http://schemas.openxmlformats.org/officeDocument/2006/relationships/audio" Target="../media/audio5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21.pn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openxmlformats.org/officeDocument/2006/relationships/image" Target="../media/image23.jpeg" /><Relationship Id="rId18" Type="http://schemas.openxmlformats.org/officeDocument/2006/relationships/image" Target="../media/image28.jpg" /><Relationship Id="rId3" Type="http://schemas.openxmlformats.org/officeDocument/2006/relationships/audio" Target="../media/audio7.wav" /><Relationship Id="rId7" Type="http://schemas.openxmlformats.org/officeDocument/2006/relationships/image" Target="../media/image3.png" /><Relationship Id="rId12" Type="http://schemas.openxmlformats.org/officeDocument/2006/relationships/image" Target="../media/image22.gif" /><Relationship Id="rId17" Type="http://schemas.openxmlformats.org/officeDocument/2006/relationships/image" Target="../media/image27.jpg" /><Relationship Id="rId2" Type="http://schemas.openxmlformats.org/officeDocument/2006/relationships/audio" Target="../media/audio6.wav" /><Relationship Id="rId16" Type="http://schemas.openxmlformats.org/officeDocument/2006/relationships/image" Target="../media/image26.png" /><Relationship Id="rId20" Type="http://schemas.openxmlformats.org/officeDocument/2006/relationships/image" Target="../media/image30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.png" /><Relationship Id="rId11" Type="http://schemas.openxmlformats.org/officeDocument/2006/relationships/image" Target="../media/image8.png" /><Relationship Id="rId5" Type="http://schemas.openxmlformats.org/officeDocument/2006/relationships/hyperlink" Target="http://www.freeimages.com/search/floor" TargetMode="External" /><Relationship Id="rId15" Type="http://schemas.openxmlformats.org/officeDocument/2006/relationships/image" Target="../media/image25.png" /><Relationship Id="rId10" Type="http://schemas.openxmlformats.org/officeDocument/2006/relationships/image" Target="../media/image7.png" /><Relationship Id="rId19" Type="http://schemas.openxmlformats.org/officeDocument/2006/relationships/image" Target="../media/image29.jpeg" /><Relationship Id="rId4" Type="http://schemas.openxmlformats.org/officeDocument/2006/relationships/image" Target="../media/image1.jpeg" /><Relationship Id="rId9" Type="http://schemas.openxmlformats.org/officeDocument/2006/relationships/image" Target="../media/image6.gif" /><Relationship Id="rId14" Type="http://schemas.openxmlformats.org/officeDocument/2006/relationships/image" Target="../media/image24.jpeg" /><Relationship Id="rId22" Type="http://schemas.openxmlformats.org/officeDocument/2006/relationships/audio" Target="NUL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31.pn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Relationship Id="rId14" Type="http://schemas.openxmlformats.org/officeDocument/2006/relationships/audio" Target="NUL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2" Type="http://schemas.openxmlformats.org/officeDocument/2006/relationships/audio" Target="../media/audio6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32.jpe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Relationship Id="rId14" Type="http://schemas.openxmlformats.org/officeDocument/2006/relationships/audio" Target="NUL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 /><Relationship Id="rId3" Type="http://schemas.openxmlformats.org/officeDocument/2006/relationships/image" Target="../media/image1.jpeg" /><Relationship Id="rId7" Type="http://schemas.openxmlformats.org/officeDocument/2006/relationships/image" Target="../media/image4.png" /><Relationship Id="rId12" Type="http://schemas.openxmlformats.org/officeDocument/2006/relationships/image" Target="../media/image34.png" /><Relationship Id="rId2" Type="http://schemas.openxmlformats.org/officeDocument/2006/relationships/audio" Target="../media/audio6.wav" /><Relationship Id="rId16" Type="http://schemas.openxmlformats.org/officeDocument/2006/relationships/audio" Target="NUL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openxmlformats.org/officeDocument/2006/relationships/image" Target="../media/image33.jpg" /><Relationship Id="rId5" Type="http://schemas.openxmlformats.org/officeDocument/2006/relationships/image" Target="../media/image2.png" /><Relationship Id="rId10" Type="http://schemas.openxmlformats.org/officeDocument/2006/relationships/image" Target="../media/image8.png" /><Relationship Id="rId4" Type="http://schemas.openxmlformats.org/officeDocument/2006/relationships/hyperlink" Target="http://www.freeimages.com/search/floor" TargetMode="External" /><Relationship Id="rId9" Type="http://schemas.openxmlformats.org/officeDocument/2006/relationships/image" Target="../media/image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2485" r="4404" b="18012"/>
          <a:stretch/>
        </p:blipFill>
        <p:spPr>
          <a:xfrm>
            <a:off x="2120900" y="95795"/>
            <a:ext cx="10002584" cy="5155474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31" y="4312975"/>
            <a:ext cx="8015031" cy="3483320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41" y="4136058"/>
            <a:ext cx="2773931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1465689" y="1644038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/>
          <p:cNvSpPr/>
          <p:nvPr/>
        </p:nvSpPr>
        <p:spPr>
          <a:xfrm>
            <a:off x="176645" y="2976383"/>
            <a:ext cx="2402545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1543" y="530941"/>
            <a:ext cx="8530409" cy="3684008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356394" y="1715934"/>
            <a:ext cx="133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cs typeface="(AH) Manal Black" pitchFamily="2" charset="-78"/>
              </a:rPr>
              <a:t>النشيد</a:t>
            </a:r>
            <a:endParaRPr lang="ar-SA" sz="2400" b="1" dirty="0">
              <a:cs typeface="(AH) Manal Black" pitchFamily="2" charset="-78"/>
            </a:endParaRPr>
          </a:p>
          <a:p>
            <a:pPr algn="ctr"/>
            <a:r>
              <a:rPr lang="ar-SA" sz="2400" b="1" dirty="0">
                <a:cs typeface="(AH) Manal Black" pitchFamily="2" charset="-78"/>
              </a:rPr>
              <a:t> </a:t>
            </a:r>
            <a:r>
              <a:rPr lang="ar-AE" sz="2400" b="1" dirty="0">
                <a:cs typeface="(AH) Manal Black" pitchFamily="2" charset="-78"/>
              </a:rPr>
              <a:t>الوطني</a:t>
            </a:r>
            <a:endParaRPr lang="en-US" sz="2400" b="1" dirty="0">
              <a:cs typeface="(AH) Manal Black" pitchFamily="2" charset="-78"/>
            </a:endParaRPr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2416722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12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6800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voltage.wav"/>
          </p:stSnd>
        </p:sndAc>
      </p:transition>
    </mc:Choice>
    <mc:Fallback xmlns="">
      <p:transition spd="slow">
        <p:fade/>
        <p:sndAc>
          <p:stSnd>
            <p:snd r:embed="rId1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3816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23492" r="23357" b="68997"/>
          <a:stretch/>
        </p:blipFill>
        <p:spPr>
          <a:xfrm>
            <a:off x="4182788" y="355704"/>
            <a:ext cx="5171011" cy="6240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مستطيل 18"/>
          <p:cNvSpPr/>
          <p:nvPr/>
        </p:nvSpPr>
        <p:spPr>
          <a:xfrm>
            <a:off x="10369589" y="661561"/>
            <a:ext cx="1385535" cy="13845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تذكيري :</a:t>
            </a:r>
          </a:p>
          <a:p>
            <a:pPr algn="ct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مهارات ومستويات الفهم القرائي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CC380CB2-0A03-4D60-AA12-4ED34618C9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32286" r="47935" b="61624"/>
          <a:stretch/>
        </p:blipFill>
        <p:spPr>
          <a:xfrm>
            <a:off x="4338221" y="1141783"/>
            <a:ext cx="2418235" cy="59034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E0B9B21-E2EC-45A1-89EB-1FCAC72C9E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8" t="38375" r="29090" b="55535"/>
          <a:stretch/>
        </p:blipFill>
        <p:spPr>
          <a:xfrm>
            <a:off x="5717218" y="1839207"/>
            <a:ext cx="2418235" cy="6842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38692DE-9D18-4713-AD98-A3ED52633F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44400" r="43664" b="48089"/>
          <a:stretch/>
        </p:blipFill>
        <p:spPr>
          <a:xfrm>
            <a:off x="3833806" y="2630516"/>
            <a:ext cx="2600565" cy="69173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27C9B10-EB2F-4EDB-A33D-D9B99F77AAC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5" t="51969" r="32432" b="41941"/>
          <a:stretch/>
        </p:blipFill>
        <p:spPr>
          <a:xfrm>
            <a:off x="6096000" y="3409971"/>
            <a:ext cx="2328909" cy="6844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3CDA42E-862E-4581-8F85-7296CE9C03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5" t="58584" r="46047" b="35937"/>
          <a:stretch/>
        </p:blipFill>
        <p:spPr>
          <a:xfrm>
            <a:off x="3648722" y="4175571"/>
            <a:ext cx="2785649" cy="65526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D9A6100-DC80-4B7D-B63C-056E89090D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46" y="2615946"/>
            <a:ext cx="1566629" cy="1265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94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8540" r="26928" b="45904"/>
          <a:stretch/>
        </p:blipFill>
        <p:spPr>
          <a:xfrm>
            <a:off x="1777080" y="123065"/>
            <a:ext cx="10226837" cy="66150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6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53968" r="26928" b="9714"/>
          <a:stretch/>
        </p:blipFill>
        <p:spPr>
          <a:xfrm>
            <a:off x="1706548" y="191586"/>
            <a:ext cx="10259029" cy="641339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37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مستطيل 19"/>
          <p:cNvSpPr/>
          <p:nvPr/>
        </p:nvSpPr>
        <p:spPr>
          <a:xfrm>
            <a:off x="9858103" y="1744016"/>
            <a:ext cx="755924" cy="4830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B3973BD-5829-476A-805C-D33D7A2584D2}"/>
              </a:ext>
            </a:extLst>
          </p:cNvPr>
          <p:cNvSpPr txBox="1"/>
          <p:nvPr/>
        </p:nvSpPr>
        <p:spPr>
          <a:xfrm>
            <a:off x="2632017" y="1744016"/>
            <a:ext cx="6261806" cy="206210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مبدعتي المفكرة </a:t>
            </a:r>
            <a:r>
              <a:rPr lang="ar-SA" sz="3200" b="1" i="0" dirty="0">
                <a:effectLst/>
                <a:latin typeface="Segoe UI" panose="020B0502040204020203" pitchFamily="34" charset="0"/>
              </a:rPr>
              <a:t>بعد قراءتك</a:t>
            </a:r>
          </a:p>
          <a:p>
            <a:pPr algn="ctr"/>
            <a:r>
              <a:rPr lang="ar-SA" sz="3200" b="1" i="0" dirty="0">
                <a:effectLst/>
                <a:latin typeface="Segoe UI" panose="020B0502040204020203" pitchFamily="34" charset="0"/>
              </a:rPr>
              <a:t> للنص </a:t>
            </a:r>
            <a:r>
              <a:rPr lang="ar-SA" sz="3200" b="1" i="0" dirty="0">
                <a:solidFill>
                  <a:srgbClr val="7030A0"/>
                </a:solidFill>
                <a:effectLst/>
                <a:latin typeface="Segoe UI" panose="020B0502040204020203" pitchFamily="34" charset="0"/>
              </a:rPr>
              <a:t>تبوك حاضرة الشمال الغربي </a:t>
            </a:r>
            <a:r>
              <a:rPr lang="ar-SA" sz="3200" b="1" dirty="0">
                <a:latin typeface="Segoe UI" panose="020B0502040204020203" pitchFamily="34" charset="0"/>
              </a:rPr>
              <a:t>هيَّا بنا لنتناقش  في الأسئلة التالية المتضمنة مستويات الفهم القرائي .</a:t>
            </a:r>
            <a:r>
              <a:rPr lang="ar-SA" sz="3200" b="1" i="0" dirty="0">
                <a:effectLst/>
                <a:latin typeface="Segoe UI" panose="020B0502040204020203" pitchFamily="34" charset="0"/>
              </a:rPr>
              <a:t> </a:t>
            </a:r>
            <a:endParaRPr lang="ar-SA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DDB9D91-C16B-4BE4-BE5C-7634CE9A0B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1" y="2076234"/>
            <a:ext cx="2612539" cy="29452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F78CB7F-51EB-4B32-AB45-8367406F30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r="13950"/>
          <a:stretch/>
        </p:blipFill>
        <p:spPr>
          <a:xfrm>
            <a:off x="2519785" y="378962"/>
            <a:ext cx="7338318" cy="11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6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246ABD-B204-4325-BF09-15300CD34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70" y="238056"/>
            <a:ext cx="5120037" cy="48577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E87EA9-E6C1-4C1A-BCF2-3AE2593033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24" y="284086"/>
            <a:ext cx="4685128" cy="4811698"/>
          </a:xfrm>
          <a:prstGeom prst="rect">
            <a:avLst/>
          </a:prstGeom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7392817" y="5532390"/>
            <a:ext cx="4438835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الربط بالواقع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527D0F3-C886-483B-B61A-61706B62CFCB}"/>
              </a:ext>
            </a:extLst>
          </p:cNvPr>
          <p:cNvSpPr/>
          <p:nvPr/>
        </p:nvSpPr>
        <p:spPr>
          <a:xfrm>
            <a:off x="7121313" y="1083076"/>
            <a:ext cx="1241452" cy="9499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2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-26633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467112" y="5598591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الحرفي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3837412" y="817581"/>
            <a:ext cx="642139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ما الفكرة العامة للنص؟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2370338" y="1839207"/>
            <a:ext cx="7888473" cy="27159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وصف جمال مدينة تبوك وبيئتها المتنوعة . </a:t>
            </a:r>
          </a:p>
        </p:txBody>
      </p:sp>
    </p:spTree>
    <p:extLst>
      <p:ext uri="{BB962C8B-B14F-4D97-AF65-F5344CB8AC3E}">
        <p14:creationId xmlns:p14="http://schemas.microsoft.com/office/powerpoint/2010/main" val="12225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09043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467112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الحرفي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3837411" y="331602"/>
            <a:ext cx="642139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نوع النص...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8016537" y="2039865"/>
            <a:ext cx="3165552" cy="15171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قصصي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4D2CE6C-70C1-4A47-962A-24CE3B3A86ED}"/>
              </a:ext>
            </a:extLst>
          </p:cNvPr>
          <p:cNvSpPr/>
          <p:nvPr/>
        </p:nvSpPr>
        <p:spPr>
          <a:xfrm>
            <a:off x="2530136" y="2196483"/>
            <a:ext cx="3272901" cy="15171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معلوماتي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8ECF3B2-3A1F-4EBC-A427-7B83C81585F4}"/>
              </a:ext>
            </a:extLst>
          </p:cNvPr>
          <p:cNvSpPr/>
          <p:nvPr/>
        </p:nvSpPr>
        <p:spPr>
          <a:xfrm>
            <a:off x="2169110" y="1943037"/>
            <a:ext cx="3994952" cy="2066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754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314611" y="5598591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الإبداعي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3837412" y="817581"/>
            <a:ext cx="642139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 ماذا لو لم تكن رحلتنا بالسيارة؟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4D2CE6C-70C1-4A47-962A-24CE3B3A86ED}"/>
              </a:ext>
            </a:extLst>
          </p:cNvPr>
          <p:cNvSpPr/>
          <p:nvPr/>
        </p:nvSpPr>
        <p:spPr>
          <a:xfrm>
            <a:off x="3108894" y="2184836"/>
            <a:ext cx="7573432" cy="215634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لكانت رحلة شاقة ومرهقة ولم نستمتع بمشاهدة جمال بلادي. </a:t>
            </a:r>
          </a:p>
        </p:txBody>
      </p:sp>
    </p:spTree>
    <p:extLst>
      <p:ext uri="{BB962C8B-B14F-4D97-AF65-F5344CB8AC3E}">
        <p14:creationId xmlns:p14="http://schemas.microsoft.com/office/powerpoint/2010/main" val="38836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10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937822" y="5498615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الحرفي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3837411" y="475808"/>
            <a:ext cx="642139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ما مرادف كلمة تنهبُ؟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8250654" y="2184836"/>
            <a:ext cx="2357685" cy="15171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يقطع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4D2CE6C-70C1-4A47-962A-24CE3B3A86ED}"/>
              </a:ext>
            </a:extLst>
          </p:cNvPr>
          <p:cNvSpPr/>
          <p:nvPr/>
        </p:nvSpPr>
        <p:spPr>
          <a:xfrm>
            <a:off x="3357238" y="2184836"/>
            <a:ext cx="2357685" cy="15171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طاف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DDBB7737-A03B-40B3-9431-D1B602B104F0}"/>
              </a:ext>
            </a:extLst>
          </p:cNvPr>
          <p:cNvSpPr/>
          <p:nvPr/>
        </p:nvSpPr>
        <p:spPr>
          <a:xfrm>
            <a:off x="7500744" y="1644732"/>
            <a:ext cx="3599076" cy="266330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6EF33D2-10DD-4991-91D4-3C32005D951A}"/>
              </a:ext>
            </a:extLst>
          </p:cNvPr>
          <p:cNvSpPr/>
          <p:nvPr/>
        </p:nvSpPr>
        <p:spPr>
          <a:xfrm>
            <a:off x="5899210" y="4334348"/>
            <a:ext cx="4003829" cy="439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نهب الأرض  نهبا أي قطعها بسرعة كبيرة .</a:t>
            </a:r>
          </a:p>
        </p:txBody>
      </p:sp>
    </p:spTree>
    <p:extLst>
      <p:ext uri="{BB962C8B-B14F-4D97-AF65-F5344CB8AC3E}">
        <p14:creationId xmlns:p14="http://schemas.microsoft.com/office/powerpoint/2010/main" val="29466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0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7" grpId="0" animBg="1"/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923931" y="5532514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أساليب بلاغية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743200" y="509805"/>
            <a:ext cx="8966447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ما نوع الأسلوب في الجملة التالية: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</a:rPr>
              <a:t>( ما أجمل هذه الصحاري العربية الممتدة) !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3316473" y="2184836"/>
            <a:ext cx="6942338" cy="23703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أسلوب تعجب</a:t>
            </a:r>
          </a:p>
        </p:txBody>
      </p:sp>
    </p:spTree>
    <p:extLst>
      <p:ext uri="{BB962C8B-B14F-4D97-AF65-F5344CB8AC3E}">
        <p14:creationId xmlns:p14="http://schemas.microsoft.com/office/powerpoint/2010/main" val="3535716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-52252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C4DB35BA-2B11-4D52-BC43-30FF7D6F10EF}"/>
              </a:ext>
            </a:extLst>
          </p:cNvPr>
          <p:cNvSpPr/>
          <p:nvPr/>
        </p:nvSpPr>
        <p:spPr>
          <a:xfrm>
            <a:off x="10371909" y="393700"/>
            <a:ext cx="1222163" cy="859148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4" descr="دعاء للابناء للحفظ والتوفيق فى كل امور الحياة دعاء مستجاب باذن الله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77" y="328229"/>
            <a:ext cx="1294230" cy="19395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>
            <a:off x="3699915" y="793387"/>
            <a:ext cx="343277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اللهم يا معلم إبراهيم علمنا </a:t>
            </a:r>
          </a:p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 يا مفهم سليمان فهمنا </a:t>
            </a:r>
          </a:p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وعلمنا ما جهلنا </a:t>
            </a:r>
          </a:p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وانفعنا بما علمتنا </a:t>
            </a:r>
          </a:p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وزدنا علمًا </a:t>
            </a:r>
          </a:p>
          <a:p>
            <a:pPr algn="ctr"/>
            <a:r>
              <a:rPr lang="ar-SA" sz="32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اللهم افتح علينا فتحًا مبينًا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D1884BE-7BF6-416B-BC1F-C77C3B2F155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400"/>
          <a:stretch/>
        </p:blipFill>
        <p:spPr>
          <a:xfrm>
            <a:off x="7966383" y="1569051"/>
            <a:ext cx="3316296" cy="2763766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9305867" y="3043785"/>
            <a:ext cx="322217" cy="270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ء</a:t>
            </a:r>
          </a:p>
        </p:txBody>
      </p:sp>
    </p:spTree>
    <p:extLst>
      <p:ext uri="{BB962C8B-B14F-4D97-AF65-F5344CB8AC3E}">
        <p14:creationId xmlns:p14="http://schemas.microsoft.com/office/powerpoint/2010/main" val="962956654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507648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الاستنتاجي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605424" y="401809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ما المقصود بالذهب الأسود بالنص؟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5588709" y="1926568"/>
            <a:ext cx="5323889" cy="23703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/>
              <a:t>النفط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C54249A-AA1C-4C15-98DB-80D6324260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50" y="3045199"/>
            <a:ext cx="2798747" cy="1624584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8802E81-E0F2-449D-B19B-59B81C8451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 t="20174" r="70620" b="38818"/>
          <a:stretch/>
        </p:blipFill>
        <p:spPr>
          <a:xfrm>
            <a:off x="2745573" y="1379718"/>
            <a:ext cx="2274537" cy="135077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6647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645424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الناقد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1953087" y="367953"/>
            <a:ext cx="982040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أي التعبيرين أجمل؟ الذهب الأسود والذهب الأصفر,</a:t>
            </a:r>
          </a:p>
          <a:p>
            <a:pPr algn="ctr"/>
            <a:r>
              <a:rPr lang="ar-SA" sz="4000" b="1" dirty="0">
                <a:solidFill>
                  <a:srgbClr val="FF0000"/>
                </a:solidFill>
              </a:rPr>
              <a:t> أم الصحراء والنفط؟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2011250" y="2059345"/>
            <a:ext cx="9820402" cy="23703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7030A0"/>
                </a:solidFill>
              </a:rPr>
              <a:t>التعبير الأجمل </a:t>
            </a:r>
            <a:r>
              <a:rPr lang="ar-SA" sz="3600" b="1" dirty="0"/>
              <a:t>: الذهب الأسود والذهب الأصفر.</a:t>
            </a:r>
          </a:p>
          <a:p>
            <a:pPr algn="ctr"/>
            <a:r>
              <a:rPr lang="ar-SA" sz="3600" b="1" dirty="0"/>
              <a:t> لما لهما من قيمة عالية وفوائد عديدة  .  </a:t>
            </a:r>
          </a:p>
        </p:txBody>
      </p:sp>
    </p:spTree>
    <p:extLst>
      <p:ext uri="{BB962C8B-B14F-4D97-AF65-F5344CB8AC3E}">
        <p14:creationId xmlns:p14="http://schemas.microsoft.com/office/powerpoint/2010/main" val="385688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4669655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مهارة الفهم الاستنتاجي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743200" y="509805"/>
            <a:ext cx="8966447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** هل للمهندسين والعمال دور في بلادنا؟ استنتجي ذلك من النص .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953CCAE-2599-45B0-93F8-AB714E88E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42275" r="26928" b="45904"/>
          <a:stretch/>
        </p:blipFill>
        <p:spPr>
          <a:xfrm>
            <a:off x="2865783" y="2171341"/>
            <a:ext cx="7023941" cy="28376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2C6F46F-B0B4-4A82-9592-09CBAC7A3B3B}"/>
              </a:ext>
            </a:extLst>
          </p:cNvPr>
          <p:cNvSpPr/>
          <p:nvPr/>
        </p:nvSpPr>
        <p:spPr>
          <a:xfrm>
            <a:off x="10200443" y="2343049"/>
            <a:ext cx="1509204" cy="15453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dirty="0">
                <a:solidFill>
                  <a:schemeClr val="tx1"/>
                </a:solidFill>
              </a:rPr>
              <a:t>نعم</a:t>
            </a:r>
          </a:p>
        </p:txBody>
      </p:sp>
    </p:spTree>
    <p:extLst>
      <p:ext uri="{BB962C8B-B14F-4D97-AF65-F5344CB8AC3E}">
        <p14:creationId xmlns:p14="http://schemas.microsoft.com/office/powerpoint/2010/main" val="32857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482329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الإبداعي 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494626" y="393700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اقترحي عنوان للنص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3316473" y="1624614"/>
            <a:ext cx="6942338" cy="29305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مدينة تبوك .</a:t>
            </a:r>
          </a:p>
          <a:p>
            <a:pPr algn="ctr"/>
            <a:r>
              <a:rPr lang="ar-SA" sz="4400" b="1" dirty="0"/>
              <a:t>تبوك الورد.</a:t>
            </a:r>
          </a:p>
          <a:p>
            <a:pPr algn="ctr"/>
            <a:r>
              <a:rPr lang="ar-SA" sz="4400" b="1" dirty="0"/>
              <a:t>بوابة الشمال. </a:t>
            </a:r>
          </a:p>
        </p:txBody>
      </p:sp>
    </p:spTree>
    <p:extLst>
      <p:ext uri="{BB962C8B-B14F-4D97-AF65-F5344CB8AC3E}">
        <p14:creationId xmlns:p14="http://schemas.microsoft.com/office/powerpoint/2010/main" val="20313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0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4669655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</a:t>
            </a:r>
            <a:r>
              <a:rPr lang="ar-SA" sz="3200" dirty="0" err="1"/>
              <a:t>التذوقي</a:t>
            </a:r>
            <a:endParaRPr lang="ar-SA" sz="3200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618913" y="491776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صفي مدينة تبوك.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5C813C3-951F-4976-B327-9158BE4912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66624" r="26928" b="9714"/>
          <a:stretch/>
        </p:blipFill>
        <p:spPr>
          <a:xfrm>
            <a:off x="2059620" y="1760788"/>
            <a:ext cx="9772032" cy="32616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4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25646" y="-1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272520" y="5451758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الناقد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645545" y="415675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**تقع مدينة تبوك في الشمال الغربي من المملكة.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4545367" y="1839207"/>
            <a:ext cx="4088830" cy="13573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حقيقة 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650226D-5784-4D1D-8B34-1FA8B69E46CE}"/>
              </a:ext>
            </a:extLst>
          </p:cNvPr>
          <p:cNvSpPr/>
          <p:nvPr/>
        </p:nvSpPr>
        <p:spPr>
          <a:xfrm>
            <a:off x="4545367" y="3381888"/>
            <a:ext cx="4088830" cy="135735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600" b="1" dirty="0"/>
              <a:t>رأي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E41A4CD5-ACF5-4627-A319-CF6DA3CA4A03}"/>
              </a:ext>
            </a:extLst>
          </p:cNvPr>
          <p:cNvSpPr/>
          <p:nvPr/>
        </p:nvSpPr>
        <p:spPr>
          <a:xfrm>
            <a:off x="3984186" y="1633491"/>
            <a:ext cx="5211192" cy="164370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99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7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4163628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الربط بالواقع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359179" y="473768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ما واجبك </a:t>
            </a:r>
            <a:r>
              <a:rPr lang="ar-SA" sz="4000" b="1" dirty="0" err="1">
                <a:solidFill>
                  <a:srgbClr val="FF0000"/>
                </a:solidFill>
              </a:rPr>
              <a:t>إتجاه</a:t>
            </a:r>
            <a:r>
              <a:rPr lang="ar-SA" sz="4000" b="1" dirty="0">
                <a:solidFill>
                  <a:srgbClr val="FF0000"/>
                </a:solidFill>
              </a:rPr>
              <a:t> خيرات بلادك ؟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2865783" y="1984706"/>
            <a:ext cx="8579605" cy="23703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شكر الله على نعمة الأمن والأمان – </a:t>
            </a:r>
            <a:r>
              <a:rPr lang="ar-SA" sz="3200" b="1" dirty="0" err="1"/>
              <a:t>الإهتمام</a:t>
            </a:r>
            <a:r>
              <a:rPr lang="ar-SA" sz="3200" b="1" dirty="0"/>
              <a:t> والمحافظة على مدن بلادنا ومرافقها العامة  والتشجيع على السياحة في ربوع بلادي .  </a:t>
            </a:r>
          </a:p>
        </p:txBody>
      </p:sp>
    </p:spTree>
    <p:extLst>
      <p:ext uri="{BB962C8B-B14F-4D97-AF65-F5344CB8AC3E}">
        <p14:creationId xmlns:p14="http://schemas.microsoft.com/office/powerpoint/2010/main" val="379051962"/>
      </p:ext>
    </p:extLst>
  </p:cSld>
  <p:clrMapOvr>
    <a:masterClrMapping/>
  </p:clrMapOvr>
  <p:transition spd="slow">
    <p:comb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907204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</a:t>
            </a:r>
            <a:r>
              <a:rPr lang="ar-SA" sz="3200" dirty="0" err="1"/>
              <a:t>التذوقي</a:t>
            </a:r>
            <a:endParaRPr lang="ar-SA" sz="3200" dirty="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412386" y="393700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 القيمة الواردة في النص هي: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7568848" y="1765458"/>
            <a:ext cx="2650648" cy="281422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 </a:t>
            </a:r>
            <a:r>
              <a:rPr lang="ar-SA" sz="4000" b="1" dirty="0"/>
              <a:t>الانتماء للوطن 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6560C1E1-0BD7-4041-8ED4-77B7C1632D63}"/>
              </a:ext>
            </a:extLst>
          </p:cNvPr>
          <p:cNvSpPr/>
          <p:nvPr/>
        </p:nvSpPr>
        <p:spPr>
          <a:xfrm>
            <a:off x="3116471" y="1839207"/>
            <a:ext cx="2650648" cy="281422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تعدد مدن بلادي </a:t>
            </a:r>
            <a:endParaRPr lang="ar-SA" sz="4000" b="1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AA7DA4F-B69E-4558-8847-73617E58C944}"/>
              </a:ext>
            </a:extLst>
          </p:cNvPr>
          <p:cNvSpPr/>
          <p:nvPr/>
        </p:nvSpPr>
        <p:spPr>
          <a:xfrm>
            <a:off x="6719143" y="1495286"/>
            <a:ext cx="4350059" cy="3356259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18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7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8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شريط: منحني ومائل لأعلى 9">
            <a:extLst>
              <a:ext uri="{FF2B5EF4-FFF2-40B4-BE49-F238E27FC236}">
                <a16:creationId xmlns:a16="http://schemas.microsoft.com/office/drawing/2014/main" id="{D6E4E396-4187-4963-B10A-FA440721F1F9}"/>
              </a:ext>
            </a:extLst>
          </p:cNvPr>
          <p:cNvSpPr/>
          <p:nvPr/>
        </p:nvSpPr>
        <p:spPr>
          <a:xfrm>
            <a:off x="3799643" y="5532390"/>
            <a:ext cx="7161998" cy="815681"/>
          </a:xfrm>
          <a:prstGeom prst="ellipseRibbon2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/>
              <a:t>مستوى الفهم الإبداعي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D42A3517-FBB2-487A-BD9F-862B42D70798}"/>
              </a:ext>
            </a:extLst>
          </p:cNvPr>
          <p:cNvSpPr/>
          <p:nvPr/>
        </p:nvSpPr>
        <p:spPr>
          <a:xfrm>
            <a:off x="2743200" y="817581"/>
            <a:ext cx="896644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**ادعمي النص بصور وعبارات لمدينة تبوك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E802B78-9B76-438C-B484-02F767D90825}"/>
              </a:ext>
            </a:extLst>
          </p:cNvPr>
          <p:cNvSpPr/>
          <p:nvPr/>
        </p:nvSpPr>
        <p:spPr>
          <a:xfrm>
            <a:off x="3316473" y="2184836"/>
            <a:ext cx="6942338" cy="237033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/>
              <a:t>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3E1F7F8-B9DC-4234-B884-E24518C33F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36" y="2834019"/>
            <a:ext cx="38671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13841" r="32928" b="8317"/>
          <a:stretch/>
        </p:blipFill>
        <p:spPr>
          <a:xfrm>
            <a:off x="1846217" y="194035"/>
            <a:ext cx="9913861" cy="62245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8A56132-222B-422D-AE1F-D22355701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2715745"/>
            <a:ext cx="3222039" cy="11811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37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11" name="voltag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433280-3133-4082-A88A-654B27986A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250" t="19778" r="42333" b="53259"/>
          <a:stretch/>
        </p:blipFill>
        <p:spPr>
          <a:xfrm>
            <a:off x="6307120" y="1923612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87A685-6AAD-4475-AD02-631538143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666" t="24371" r="43334" b="48370"/>
          <a:stretch/>
        </p:blipFill>
        <p:spPr>
          <a:xfrm>
            <a:off x="2431747" y="1924343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0FB6896-57CA-49F6-BBD2-F668E09F59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000" t="54741" r="40500" b="18593"/>
          <a:stretch/>
        </p:blipFill>
        <p:spPr>
          <a:xfrm>
            <a:off x="4307098" y="3362456"/>
            <a:ext cx="1624303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EA58018-5555-44CD-8A05-9F66810754E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917" t="37111" r="41166" b="35333"/>
          <a:stretch/>
        </p:blipFill>
        <p:spPr>
          <a:xfrm>
            <a:off x="2418037" y="3394100"/>
            <a:ext cx="1537335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B057A2D-3591-4FC8-8765-FE87F1DA897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000" t="66148" r="40000" b="5259"/>
          <a:stretch/>
        </p:blipFill>
        <p:spPr>
          <a:xfrm>
            <a:off x="2470759" y="393700"/>
            <a:ext cx="4012460" cy="1182151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1F990C5E-CDC4-4E24-B054-D48D6807FB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083" t="49556" r="43584" b="22740"/>
          <a:stretch/>
        </p:blipFill>
        <p:spPr>
          <a:xfrm>
            <a:off x="4307098" y="1922810"/>
            <a:ext cx="1577340" cy="1195726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B4AD0A0-F6A9-448C-9AB7-C7BF7EFC10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496" y="396682"/>
            <a:ext cx="3572630" cy="1176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56A71419-EA6A-45CC-BA14-EA7F80CF6F80}"/>
              </a:ext>
            </a:extLst>
          </p:cNvPr>
          <p:cNvSpPr/>
          <p:nvPr/>
        </p:nvSpPr>
        <p:spPr>
          <a:xfrm>
            <a:off x="8165232" y="1965370"/>
            <a:ext cx="32777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التعليم عن بعد </a:t>
            </a:r>
          </a:p>
          <a:p>
            <a:pPr algn="ctr" rtl="1" eaLnBrk="1" hangingPunct="1">
              <a:defRPr/>
            </a:pPr>
            <a:r>
              <a:rPr lang="ar-SA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حفاظًا على صحة الجميع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2012690-B525-4E73-9378-F44FBC9B5BAC}"/>
              </a:ext>
            </a:extLst>
          </p:cNvPr>
          <p:cNvSpPr/>
          <p:nvPr/>
        </p:nvSpPr>
        <p:spPr>
          <a:xfrm>
            <a:off x="10180623" y="3713750"/>
            <a:ext cx="1145362" cy="650361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مستديرة 6">
            <a:extLst>
              <a:ext uri="{FF2B5EF4-FFF2-40B4-BE49-F238E27FC236}">
                <a16:creationId xmlns:a16="http://schemas.microsoft.com/office/drawing/2014/main" id="{A16BD9BB-A625-4DAA-B0BF-62BAAEDE48C4}"/>
              </a:ext>
            </a:extLst>
          </p:cNvPr>
          <p:cNvSpPr/>
          <p:nvPr/>
        </p:nvSpPr>
        <p:spPr>
          <a:xfrm>
            <a:off x="6249644" y="3420040"/>
            <a:ext cx="3525562" cy="1402098"/>
          </a:xfrm>
          <a:prstGeom prst="round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55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19556" r="34286" b="6667"/>
          <a:stretch/>
        </p:blipFill>
        <p:spPr>
          <a:xfrm>
            <a:off x="1845886" y="148044"/>
            <a:ext cx="10093565" cy="619179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7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34160" r="35357" b="19491"/>
          <a:stretch/>
        </p:blipFill>
        <p:spPr>
          <a:xfrm>
            <a:off x="1974359" y="198119"/>
            <a:ext cx="9779726" cy="616784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458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  <p:sndAc>
          <p:stSnd>
            <p:snd r:embed="rId2" name="arrow.wav"/>
          </p:stSnd>
        </p:sndAc>
      </p:transition>
    </mc:Choice>
    <mc:Fallback xmlns="">
      <p:transition spd="slow">
        <p:fade/>
        <p:sndAc>
          <p:stSnd>
            <p:snd r:embed="rId10" name="arrow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363BEB7-B046-467F-A22E-FFF1C24D4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74" y="345740"/>
            <a:ext cx="4175725" cy="174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3013937" y="2309335"/>
            <a:ext cx="6754068" cy="23322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طالبتي المبدعة ...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عليك ب</a:t>
            </a:r>
            <a:r>
              <a:rPr lang="ar-SA" sz="2400" b="1" dirty="0">
                <a:solidFill>
                  <a:srgbClr val="FFC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فهي غذاء للعقل والروح  ،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أقرأ 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قليلًا، ولكن استوعب كل كلمة قرأتها، لأن </a:t>
            </a:r>
            <a:r>
              <a:rPr lang="ar-SA" sz="2400" b="1" dirty="0">
                <a:solidFill>
                  <a:srgbClr val="C0000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القراءة</a:t>
            </a:r>
            <a:r>
              <a:rPr lang="ar-SA" sz="24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تجعل منك شخص أفضل كل يوم للتطور ولترتقي وتفهم ذاتك بعمق .</a:t>
            </a:r>
          </a:p>
          <a:p>
            <a:pPr algn="ctr"/>
            <a:endParaRPr lang="ar-SA" sz="2400" b="1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3510E92-F716-487C-9A6A-D05A18EA14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71" y="500131"/>
            <a:ext cx="4313708" cy="15957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52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ستطيل 10"/>
          <p:cNvSpPr/>
          <p:nvPr/>
        </p:nvSpPr>
        <p:spPr>
          <a:xfrm>
            <a:off x="8134894" y="297264"/>
            <a:ext cx="336913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بنيتي النجيبة ...</a:t>
            </a:r>
          </a:p>
          <a:p>
            <a:pPr algn="ctr">
              <a:defRPr/>
            </a:pP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j-cs"/>
              </a:rPr>
              <a:t> </a:t>
            </a:r>
            <a:r>
              <a:rPr lang="ar-SA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هيا بنا اقرائي الأسئلة وقومي بحلها :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D6D52D1-08D5-4705-98BA-13752DAF4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340" t="15756" r="11159" b="9169"/>
          <a:stretch/>
        </p:blipFill>
        <p:spPr>
          <a:xfrm>
            <a:off x="2332201" y="979790"/>
            <a:ext cx="9363409" cy="3475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 rot="21203203">
            <a:off x="3613504" y="1378153"/>
            <a:ext cx="3544571" cy="718220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endParaRPr lang="ar-SA" sz="1600" u="sng" dirty="0">
              <a:solidFill>
                <a:srgbClr val="C00000"/>
              </a:solidFill>
            </a:endParaRPr>
          </a:p>
          <a:p>
            <a:pPr algn="r">
              <a:defRPr/>
            </a:pPr>
            <a:r>
              <a:rPr lang="ar-SA" sz="1600" u="sng" dirty="0">
                <a:solidFill>
                  <a:srgbClr val="C00000"/>
                </a:solidFill>
              </a:rPr>
              <a:t> </a:t>
            </a:r>
            <a:r>
              <a:rPr lang="ar-SA" sz="1600" dirty="0">
                <a:solidFill>
                  <a:srgbClr val="C00000"/>
                </a:solidFill>
              </a:rPr>
              <a:t>                  </a:t>
            </a:r>
            <a:r>
              <a:rPr lang="ar-SA" sz="1600" dirty="0"/>
              <a:t>طالبتي المبدعة ...</a:t>
            </a:r>
          </a:p>
          <a:p>
            <a:pPr algn="ctr">
              <a:defRPr/>
            </a:pPr>
            <a:r>
              <a:rPr lang="ar-SA" sz="1600" dirty="0">
                <a:solidFill>
                  <a:srgbClr val="FF0000"/>
                </a:solidFill>
              </a:rPr>
              <a:t>     تم إضافة نشاط قصة </a:t>
            </a:r>
          </a:p>
          <a:p>
            <a:pPr algn="ctr">
              <a:defRPr/>
            </a:pPr>
            <a:r>
              <a:rPr lang="ar-SA" sz="1600" dirty="0">
                <a:solidFill>
                  <a:srgbClr val="FF0000"/>
                </a:solidFill>
              </a:rPr>
              <a:t>( تبوك حاضرة الشمال الغربي) </a:t>
            </a:r>
          </a:p>
          <a:p>
            <a:pPr algn="ctr">
              <a:defRPr/>
            </a:pPr>
            <a:r>
              <a:rPr lang="ar-SA" sz="1600" dirty="0">
                <a:solidFill>
                  <a:srgbClr val="FF0000"/>
                </a:solidFill>
              </a:rPr>
              <a:t>في المنصة توجهي لحل أسئلة. </a:t>
            </a:r>
            <a:endParaRPr lang="ar-SA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6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706548" y="137272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4C4A62B0-AAC6-4859-B6A8-2AC26B61B698}"/>
              </a:ext>
            </a:extLst>
          </p:cNvPr>
          <p:cNvSpPr txBox="1">
            <a:spLocks/>
          </p:cNvSpPr>
          <p:nvPr/>
        </p:nvSpPr>
        <p:spPr>
          <a:xfrm>
            <a:off x="10007417" y="318096"/>
            <a:ext cx="1734312" cy="686929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>
                <a:highlight>
                  <a:srgbClr val="FFFF00"/>
                </a:highlight>
              </a:rPr>
              <a:t>التمهيد: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252" y="456570"/>
            <a:ext cx="8399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</a:rPr>
              <a:t>مبدعتي المفكرة تأملي الصور  ومن خلال استراتيجية من أنا استنتجي المدينة التي سنتحدث عنها اليوم   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B6C1B59-BF3E-4FD7-8FED-912BE72FC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30" y="1525467"/>
            <a:ext cx="3684232" cy="3183334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CEADDB2-B52F-4C68-8795-BCA44E3C8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2" r="58786" b="48174"/>
          <a:stretch/>
        </p:blipFill>
        <p:spPr>
          <a:xfrm>
            <a:off x="8655728" y="1525467"/>
            <a:ext cx="3234647" cy="354805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A7B254A-E14C-47A7-8939-4FE9255A3F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76" y="1547949"/>
            <a:ext cx="2442862" cy="330359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3C7CF352-632C-4284-859C-9CAB2D1B0D89}"/>
              </a:ext>
            </a:extLst>
          </p:cNvPr>
          <p:cNvSpPr/>
          <p:nvPr/>
        </p:nvSpPr>
        <p:spPr>
          <a:xfrm>
            <a:off x="2868490" y="5290047"/>
            <a:ext cx="5405500" cy="12363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0" i="0" dirty="0">
                <a:solidFill>
                  <a:srgbClr val="202124"/>
                </a:solidFill>
                <a:effectLst/>
                <a:latin typeface="HelveticaNeue"/>
              </a:rPr>
              <a:t>  </a:t>
            </a:r>
            <a:r>
              <a:rPr lang="ar-SA" sz="2000" b="1" i="0" dirty="0">
                <a:solidFill>
                  <a:srgbClr val="202124"/>
                </a:solidFill>
                <a:effectLst/>
                <a:latin typeface="HelveticaNeue"/>
              </a:rPr>
              <a:t>أقع في شمال المملكة العربية السعودية  وأشتهر بخصوبة أرضي  وزراعتها واعتدال مناخي   واسمى بمدينة  الورد والفاكهة  فمن أنا ؟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245785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4" name="push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C3C3922F-FB6C-47BB-843B-DFE4C94303F0}"/>
              </a:ext>
            </a:extLst>
          </p:cNvPr>
          <p:cNvSpPr/>
          <p:nvPr/>
        </p:nvSpPr>
        <p:spPr>
          <a:xfrm>
            <a:off x="5729358" y="128857"/>
            <a:ext cx="544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بسم الله الرحمن الرحيم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A3F2A2-E580-41C5-81FA-C9A8B3D3A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493" y="959583"/>
            <a:ext cx="53619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</a:rPr>
              <a:t>التاريخ :   30   \     7   \1442 هـ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8E1DE85-20DD-4AD0-BAF6-03977CB45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126" y="1501919"/>
            <a:ext cx="872521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الموضوع:</a:t>
            </a:r>
          </a:p>
          <a:p>
            <a:pPr algn="ctr">
              <a:spcBef>
                <a:spcPct val="0"/>
              </a:spcBef>
              <a:buNone/>
            </a:pPr>
            <a:endParaRPr lang="ar-SA" altLang="ar-SA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( </a:t>
            </a:r>
            <a:r>
              <a:rPr lang="ar-SA" altLang="ar-SA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تبوك حاضرة الشمال الغربي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)</a:t>
            </a:r>
            <a:r>
              <a:rPr lang="ar-SA" altLang="ar-SA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( نص أدبي معلوماتي )</a:t>
            </a: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</a:p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ممارسة الفهم القرائي وتطبيق مستوياته والتدريب على اختبارات </a:t>
            </a:r>
            <a:r>
              <a:rPr lang="ar-SA" altLang="ar-SA" sz="3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بيرلز</a:t>
            </a:r>
            <a:r>
              <a:rPr lang="ar-SA" altLang="ar-SA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الدولية  .</a:t>
            </a: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4540" y="264038"/>
            <a:ext cx="2686215" cy="157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10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صورة 3" descr="aa_news[1]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3474" y="1763365"/>
            <a:ext cx="1095123" cy="684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www.sehha.com/diseases/physio/compsitting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70649" y="2148792"/>
            <a:ext cx="1100848" cy="89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Shack, free image hosting, free video hosting, image hosting, video hosting, photo image hosting site, video hosting s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73638" y="3748841"/>
            <a:ext cx="958180" cy="843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>
            <a:off x="7944742" y="1525467"/>
            <a:ext cx="189712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أجلس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جلسة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صحيحة</a:t>
            </a:r>
            <a:r>
              <a:rPr lang="ar-SA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2358464" y="2666271"/>
            <a:ext cx="368241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النظر بالعينين دون تحريك الشفتين 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7735348" y="3474656"/>
            <a:ext cx="36647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الإمساك بالقلم للإجابة عن المطلوب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5325114" y="648055"/>
            <a:ext cx="5387414" cy="646331"/>
          </a:xfrm>
          <a:prstGeom prst="rect">
            <a:avLst/>
          </a:prstGeom>
          <a:noFill/>
        </p:spPr>
        <p:txBody>
          <a:bodyPr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3600" b="1" spc="50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PT Bold Heading" pitchFamily="2" charset="-78"/>
              </a:rPr>
              <a:t>آداب القراءة الصامتة</a:t>
            </a:r>
          </a:p>
        </p:txBody>
      </p:sp>
      <p:grpSp>
        <p:nvGrpSpPr>
          <p:cNvPr id="22" name="مجموعة 14"/>
          <p:cNvGrpSpPr>
            <a:grpSpLocks/>
          </p:cNvGrpSpPr>
          <p:nvPr/>
        </p:nvGrpSpPr>
        <p:grpSpPr bwMode="auto">
          <a:xfrm>
            <a:off x="2085913" y="486803"/>
            <a:ext cx="1352893" cy="1159247"/>
            <a:chOff x="6557" y="-1330024"/>
            <a:chExt cx="2357422" cy="3801468"/>
          </a:xfrm>
        </p:grpSpPr>
        <p:pic>
          <p:nvPicPr>
            <p:cNvPr id="23" name="Picture 4" descr="http://dc11.arabsh.com/i/01477/8d0nwtz0u7d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" y="-1330024"/>
              <a:ext cx="2357422" cy="2928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مربع نص 23"/>
            <p:cNvSpPr txBox="1"/>
            <p:nvPr/>
          </p:nvSpPr>
          <p:spPr>
            <a:xfrm>
              <a:off x="214283" y="1714487"/>
              <a:ext cx="1928825" cy="7569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9F0577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SA" sz="9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FFFF"/>
                  </a:solidFill>
                </a:rPr>
                <a:t>قارئة اليوم هي قائدة الغد </a:t>
              </a:r>
            </a:p>
          </p:txBody>
        </p:sp>
      </p:grpSp>
      <p:pic>
        <p:nvPicPr>
          <p:cNvPr id="25" name="صورة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52" y="3636755"/>
            <a:ext cx="894985" cy="894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 b="8614"/>
          <a:stretch/>
        </p:blipFill>
        <p:spPr>
          <a:xfrm>
            <a:off x="3554045" y="366046"/>
            <a:ext cx="2049720" cy="9549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مستطيل 26"/>
          <p:cNvSpPr/>
          <p:nvPr/>
        </p:nvSpPr>
        <p:spPr>
          <a:xfrm>
            <a:off x="3827518" y="3853416"/>
            <a:ext cx="234070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الالتزام بالوقت المحدد</a:t>
            </a: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86" y="1737856"/>
            <a:ext cx="555147" cy="6994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855CA86-4B0A-414D-91C1-C97D2FE140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3150" y="405803"/>
            <a:ext cx="1105978" cy="736858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صورة 19">
            <a:extLst>
              <a:ext uri="{FF2B5EF4-FFF2-40B4-BE49-F238E27FC236}">
                <a16:creationId xmlns:a16="http://schemas.microsoft.com/office/drawing/2014/main" id="{42FC3D63-4585-C748-88B0-CA7BE6247D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19" y="1356811"/>
            <a:ext cx="1663661" cy="134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18540" r="26928" b="57460"/>
          <a:stretch/>
        </p:blipFill>
        <p:spPr>
          <a:xfrm>
            <a:off x="2534194" y="480786"/>
            <a:ext cx="9117875" cy="39408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73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667737" y="0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مستطيل 12"/>
          <p:cNvSpPr/>
          <p:nvPr/>
        </p:nvSpPr>
        <p:spPr>
          <a:xfrm>
            <a:off x="3157379" y="1206158"/>
            <a:ext cx="5996566" cy="1709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إلى أي مدينة اتجهت السيارة ؟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3157379" y="3051676"/>
            <a:ext cx="5996566" cy="14593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ماذا وهب الله أهل البلاد؟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E7DF1C-4246-4757-BC6F-253BA6121C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56" y="819063"/>
            <a:ext cx="2054317" cy="154073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موجة 6">
            <a:extLst>
              <a:ext uri="{FF2B5EF4-FFF2-40B4-BE49-F238E27FC236}">
                <a16:creationId xmlns:a16="http://schemas.microsoft.com/office/drawing/2014/main" id="{B2FB194D-A562-4475-BDED-B814691254A0}"/>
              </a:ext>
            </a:extLst>
          </p:cNvPr>
          <p:cNvSpPr/>
          <p:nvPr/>
        </p:nvSpPr>
        <p:spPr>
          <a:xfrm>
            <a:off x="4083727" y="316498"/>
            <a:ext cx="4755853" cy="821738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FF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مناقشة القراءة الصامتة </a:t>
            </a:r>
          </a:p>
        </p:txBody>
      </p:sp>
    </p:spTree>
    <p:extLst>
      <p:ext uri="{BB962C8B-B14F-4D97-AF65-F5344CB8AC3E}">
        <p14:creationId xmlns:p14="http://schemas.microsoft.com/office/powerpoint/2010/main" val="36239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itting, walking, floor, covered&#10;&#10;Description automatically generated">
            <a:extLst>
              <a:ext uri="{FF2B5EF4-FFF2-40B4-BE49-F238E27FC236}">
                <a16:creationId xmlns:a16="http://schemas.microsoft.com/office/drawing/2014/main" id="{D40E1FA6-8EB0-4EE8-A948-BF60B67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CE1E998-162C-4657-8AB3-B8C9993D3E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" t="2485" r="4404" b="21503"/>
          <a:stretch/>
        </p:blipFill>
        <p:spPr>
          <a:xfrm>
            <a:off x="1706548" y="86892"/>
            <a:ext cx="10455747" cy="5347063"/>
          </a:xfrm>
          <a:prstGeom prst="rect">
            <a:avLst/>
          </a:prstGeom>
        </p:spPr>
      </p:pic>
      <p:pic>
        <p:nvPicPr>
          <p:cNvPr id="6" name="Picture 53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4B4C261-03BF-4929-8948-6F71A6DBC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48" y="4334573"/>
            <a:ext cx="8015031" cy="3383345"/>
          </a:xfrm>
          <a:prstGeom prst="rect">
            <a:avLst/>
          </a:prstGeom>
          <a:scene3d>
            <a:camera prst="orthographicFront">
              <a:rot lat="4200000" lon="0" rev="0"/>
            </a:camera>
            <a:lightRig rig="threePt" dir="t"/>
          </a:scene3d>
        </p:spPr>
      </p:pic>
      <p:sp>
        <p:nvSpPr>
          <p:cNvPr id="8" name="مستطيل 7"/>
          <p:cNvSpPr/>
          <p:nvPr/>
        </p:nvSpPr>
        <p:spPr>
          <a:xfrm>
            <a:off x="232699" y="393700"/>
            <a:ext cx="1113501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06" y="4170700"/>
            <a:ext cx="1350695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6646" y="2976383"/>
            <a:ext cx="1021400" cy="1131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صورة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" y="3038933"/>
            <a:ext cx="1047826" cy="9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9"/>
          <a:srcRect l="35043" t="54248" r="1709" b="8015"/>
          <a:stretch/>
        </p:blipFill>
        <p:spPr>
          <a:xfrm>
            <a:off x="418510" y="661561"/>
            <a:ext cx="741878" cy="6364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348" y="1839207"/>
            <a:ext cx="795607" cy="691258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مستطيل 10"/>
          <p:cNvSpPr/>
          <p:nvPr/>
        </p:nvSpPr>
        <p:spPr>
          <a:xfrm>
            <a:off x="2263806" y="1519117"/>
            <a:ext cx="2738731" cy="6327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وضوح الصوت</a:t>
            </a:r>
            <a:r>
              <a:rPr lang="ar-SA" sz="20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3434636" y="319076"/>
            <a:ext cx="6881871" cy="98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C00000"/>
                </a:solidFill>
                <a:latin typeface="Andalus" panose="02020603050405020304" pitchFamily="18" charset="-78"/>
                <a:ea typeface="Microsoft YaHei Light" panose="020B0502040204020203" pitchFamily="34" charset="-122"/>
                <a:cs typeface="Andalus" panose="02020603050405020304" pitchFamily="18" charset="-78"/>
              </a:rPr>
              <a:t> مهارات القراءة الجهرية .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279961" y="2297355"/>
            <a:ext cx="2738731" cy="5193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7030A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الطلاقة</a:t>
            </a:r>
            <a:r>
              <a:rPr lang="ar-SA" sz="2000" dirty="0">
                <a:solidFill>
                  <a:srgbClr val="7030A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.</a:t>
            </a:r>
          </a:p>
        </p:txBody>
      </p:sp>
      <p:sp>
        <p:nvSpPr>
          <p:cNvPr id="18" name="مستطيل 17"/>
          <p:cNvSpPr/>
          <p:nvPr/>
        </p:nvSpPr>
        <p:spPr>
          <a:xfrm>
            <a:off x="2263806" y="2956913"/>
            <a:ext cx="2742682" cy="4292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تمثيل المعنى .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2277730" y="3610463"/>
            <a:ext cx="2742682" cy="4806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7030A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سلامة النطق .</a:t>
            </a:r>
          </a:p>
        </p:txBody>
      </p:sp>
      <p:sp>
        <p:nvSpPr>
          <p:cNvPr id="20" name="مستطيل 19"/>
          <p:cNvSpPr/>
          <p:nvPr/>
        </p:nvSpPr>
        <p:spPr>
          <a:xfrm>
            <a:off x="2277730" y="4256398"/>
            <a:ext cx="2742682" cy="46513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صحة</a:t>
            </a:r>
            <a:r>
              <a:rPr lang="ar-SA" sz="32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ar-SA" sz="3200" b="1" dirty="0">
                <a:solidFill>
                  <a:srgbClr val="002060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الضبط</a:t>
            </a:r>
            <a:r>
              <a:rPr lang="ar-SA" sz="3200" b="1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9BA6C12-67D0-4FE3-BC80-F5AA9E484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17881" r="22742" b="6201"/>
          <a:stretch/>
        </p:blipFill>
        <p:spPr>
          <a:xfrm>
            <a:off x="7471674" y="1209281"/>
            <a:ext cx="4409920" cy="392455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830C7B6-DBD0-4FD8-A35E-B1B992EADF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r="13798"/>
          <a:stretch/>
        </p:blipFill>
        <p:spPr>
          <a:xfrm>
            <a:off x="5527194" y="2449132"/>
            <a:ext cx="1618745" cy="20288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26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1763708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522</Words>
  <Application>Microsoft Office PowerPoint</Application>
  <PresentationFormat>شاشة عريضة</PresentationFormat>
  <Paragraphs>102</Paragraphs>
  <Slides>33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3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هدى عبدالله</cp:lastModifiedBy>
  <cp:revision>36</cp:revision>
  <dcterms:created xsi:type="dcterms:W3CDTF">2021-03-05T21:37:36Z</dcterms:created>
  <dcterms:modified xsi:type="dcterms:W3CDTF">2021-03-17T17:36:06Z</dcterms:modified>
</cp:coreProperties>
</file>