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720" r:id="rId1"/>
  </p:sldMasterIdLst>
  <p:sldIdLst>
    <p:sldId id="256" r:id="rId2"/>
    <p:sldId id="273" r:id="rId3"/>
    <p:sldId id="556" r:id="rId4"/>
    <p:sldId id="557" r:id="rId5"/>
    <p:sldId id="558" r:id="rId6"/>
    <p:sldId id="559" r:id="rId7"/>
    <p:sldId id="560" r:id="rId8"/>
    <p:sldId id="561" r:id="rId9"/>
    <p:sldId id="562" r:id="rId10"/>
    <p:sldId id="563" r:id="rId11"/>
    <p:sldId id="564" r:id="rId12"/>
    <p:sldId id="565" r:id="rId13"/>
    <p:sldId id="566" r:id="rId14"/>
    <p:sldId id="567" r:id="rId15"/>
    <p:sldId id="568" r:id="rId16"/>
    <p:sldId id="569" r:id="rId17"/>
    <p:sldId id="570" r:id="rId18"/>
    <p:sldId id="571" r:id="rId19"/>
    <p:sldId id="572" r:id="rId20"/>
    <p:sldId id="573" r:id="rId21"/>
    <p:sldId id="574" r:id="rId22"/>
    <p:sldId id="575" r:id="rId23"/>
    <p:sldId id="576" r:id="rId24"/>
    <p:sldId id="433" r:id="rId25"/>
    <p:sldId id="577" r:id="rId26"/>
    <p:sldId id="578" r:id="rId27"/>
    <p:sldId id="579" r:id="rId28"/>
    <p:sldId id="580" r:id="rId29"/>
    <p:sldId id="581" r:id="rId30"/>
    <p:sldId id="582" r:id="rId31"/>
    <p:sldId id="583" r:id="rId32"/>
    <p:sldId id="584" r:id="rId33"/>
    <p:sldId id="585" r:id="rId34"/>
    <p:sldId id="586" r:id="rId35"/>
    <p:sldId id="587" r:id="rId36"/>
    <p:sldId id="588" r:id="rId37"/>
    <p:sldId id="589" r:id="rId38"/>
    <p:sldId id="590" r:id="rId39"/>
    <p:sldId id="591" r:id="rId40"/>
    <p:sldId id="592" r:id="rId41"/>
    <p:sldId id="593" r:id="rId42"/>
    <p:sldId id="594" r:id="rId43"/>
    <p:sldId id="595" r:id="rId44"/>
    <p:sldId id="596" r:id="rId45"/>
    <p:sldId id="454" r:id="rId46"/>
    <p:sldId id="597" r:id="rId47"/>
    <p:sldId id="598" r:id="rId48"/>
    <p:sldId id="599" r:id="rId49"/>
    <p:sldId id="600" r:id="rId50"/>
    <p:sldId id="601" r:id="rId51"/>
    <p:sldId id="602" r:id="rId52"/>
    <p:sldId id="603" r:id="rId53"/>
    <p:sldId id="604" r:id="rId54"/>
    <p:sldId id="605" r:id="rId55"/>
    <p:sldId id="606" r:id="rId56"/>
    <p:sldId id="607" r:id="rId57"/>
    <p:sldId id="608" r:id="rId58"/>
    <p:sldId id="609" r:id="rId59"/>
    <p:sldId id="610" r:id="rId60"/>
    <p:sldId id="611" r:id="rId61"/>
    <p:sldId id="612" r:id="rId62"/>
    <p:sldId id="613" r:id="rId63"/>
    <p:sldId id="614" r:id="rId64"/>
    <p:sldId id="615" r:id="rId65"/>
    <p:sldId id="616" r:id="rId66"/>
    <p:sldId id="617" r:id="rId67"/>
    <p:sldId id="475" r:id="rId68"/>
    <p:sldId id="618" r:id="rId69"/>
    <p:sldId id="619" r:id="rId70"/>
    <p:sldId id="620" r:id="rId71"/>
    <p:sldId id="621" r:id="rId72"/>
    <p:sldId id="622" r:id="rId73"/>
    <p:sldId id="623" r:id="rId74"/>
    <p:sldId id="624" r:id="rId75"/>
    <p:sldId id="625" r:id="rId76"/>
    <p:sldId id="626" r:id="rId77"/>
    <p:sldId id="627" r:id="rId78"/>
    <p:sldId id="628" r:id="rId79"/>
    <p:sldId id="629" r:id="rId80"/>
    <p:sldId id="630" r:id="rId81"/>
    <p:sldId id="489" r:id="rId82"/>
    <p:sldId id="631" r:id="rId83"/>
    <p:sldId id="632" r:id="rId84"/>
    <p:sldId id="633" r:id="rId85"/>
    <p:sldId id="634" r:id="rId86"/>
    <p:sldId id="635" r:id="rId87"/>
    <p:sldId id="636" r:id="rId88"/>
    <p:sldId id="637" r:id="rId89"/>
    <p:sldId id="638" r:id="rId90"/>
    <p:sldId id="639" r:id="rId91"/>
    <p:sldId id="640" r:id="rId92"/>
    <p:sldId id="641" r:id="rId93"/>
    <p:sldId id="642" r:id="rId94"/>
    <p:sldId id="643" r:id="rId95"/>
    <p:sldId id="644" r:id="rId96"/>
    <p:sldId id="645" r:id="rId97"/>
    <p:sldId id="646" r:id="rId98"/>
    <p:sldId id="647" r:id="rId99"/>
    <p:sldId id="648" r:id="rId100"/>
    <p:sldId id="649" r:id="rId101"/>
    <p:sldId id="650" r:id="rId102"/>
    <p:sldId id="651" r:id="rId103"/>
    <p:sldId id="510" r:id="rId104"/>
    <p:sldId id="652" r:id="rId105"/>
    <p:sldId id="653" r:id="rId106"/>
    <p:sldId id="654" r:id="rId107"/>
    <p:sldId id="655" r:id="rId108"/>
    <p:sldId id="656" r:id="rId109"/>
    <p:sldId id="657" r:id="rId110"/>
    <p:sldId id="658" r:id="rId111"/>
    <p:sldId id="659" r:id="rId112"/>
    <p:sldId id="660" r:id="rId113"/>
    <p:sldId id="661" r:id="rId114"/>
    <p:sldId id="662" r:id="rId115"/>
    <p:sldId id="663" r:id="rId116"/>
    <p:sldId id="664" r:id="rId117"/>
    <p:sldId id="665" r:id="rId118"/>
    <p:sldId id="666" r:id="rId119"/>
    <p:sldId id="667" r:id="rId120"/>
    <p:sldId id="668" r:id="rId121"/>
    <p:sldId id="669" r:id="rId122"/>
    <p:sldId id="670" r:id="rId123"/>
    <p:sldId id="671" r:id="rId124"/>
    <p:sldId id="672" r:id="rId125"/>
    <p:sldId id="673" r:id="rId126"/>
    <p:sldId id="533" r:id="rId127"/>
    <p:sldId id="674" r:id="rId128"/>
    <p:sldId id="675" r:id="rId129"/>
    <p:sldId id="676" r:id="rId130"/>
    <p:sldId id="677" r:id="rId131"/>
    <p:sldId id="678" r:id="rId132"/>
    <p:sldId id="679" r:id="rId133"/>
    <p:sldId id="680" r:id="rId134"/>
    <p:sldId id="681" r:id="rId135"/>
    <p:sldId id="682" r:id="rId136"/>
    <p:sldId id="683" r:id="rId137"/>
    <p:sldId id="684" r:id="rId138"/>
    <p:sldId id="685" r:id="rId139"/>
    <p:sldId id="686" r:id="rId140"/>
    <p:sldId id="687" r:id="rId141"/>
    <p:sldId id="688" r:id="rId142"/>
    <p:sldId id="689" r:id="rId143"/>
    <p:sldId id="690" r:id="rId144"/>
    <p:sldId id="691" r:id="rId145"/>
    <p:sldId id="692" r:id="rId146"/>
    <p:sldId id="693" r:id="rId147"/>
    <p:sldId id="694" r:id="rId148"/>
    <p:sldId id="555" r:id="rId149"/>
    <p:sldId id="695" r:id="rId150"/>
    <p:sldId id="696" r:id="rId151"/>
    <p:sldId id="697" r:id="rId152"/>
    <p:sldId id="698" r:id="rId153"/>
    <p:sldId id="699" r:id="rId154"/>
    <p:sldId id="700" r:id="rId155"/>
    <p:sldId id="701" r:id="rId156"/>
    <p:sldId id="702" r:id="rId157"/>
    <p:sldId id="703" r:id="rId158"/>
    <p:sldId id="704" r:id="rId159"/>
    <p:sldId id="705" r:id="rId160"/>
    <p:sldId id="706" r:id="rId161"/>
    <p:sldId id="411" r:id="rId162"/>
  </p:sldIdLst>
  <p:sldSz cx="9144000" cy="6858000" type="screen4x3"/>
  <p:notesSz cx="6858000" cy="9144000"/>
  <p:embeddedFontLst>
    <p:embeddedFont>
      <p:font typeface="Arial Rounded MT Bold" panose="020F0704030504030204" pitchFamily="34" charset="0"/>
      <p:regular r:id="rId163"/>
    </p:embeddedFont>
    <p:embeddedFont>
      <p:font typeface="Bahnschrift SemiBold" panose="020B0502040204020203" pitchFamily="34" charset="0"/>
      <p:bold r:id="rId164"/>
    </p:embeddedFont>
    <p:embeddedFont>
      <p:font typeface="Berlin Sans FB Demi" panose="020E0802020502020306" pitchFamily="34" charset="0"/>
      <p:bold r:id="rId165"/>
    </p:embeddedFont>
    <p:embeddedFont>
      <p:font typeface="Calibri" panose="020F0502020204030204" pitchFamily="34" charset="0"/>
      <p:regular r:id="rId166"/>
      <p:bold r:id="rId167"/>
    </p:embeddedFont>
    <p:embeddedFont>
      <p:font typeface="Calibri Light" panose="020F0302020204030204" pitchFamily="34" charset="0"/>
      <p:regular r:id="rId168"/>
    </p:embeddedFont>
    <p:embeddedFont>
      <p:font typeface="Comic Sans MS" panose="030F0702030302020204" pitchFamily="66" charset="0"/>
      <p:regular r:id="rId169"/>
      <p:bold r:id="rId170"/>
      <p:italic r:id="rId171"/>
      <p:boldItalic r:id="rId172"/>
    </p:embeddedFont>
  </p:embeddedFont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ڪپړۑآء اڷٲﻣير" initials="ڪپړۑآء" lastIdx="1" clrIdx="0">
    <p:extLst>
      <p:ext uri="{19B8F6BF-5375-455C-9EA6-DF929625EA0E}">
        <p15:presenceInfo xmlns:p15="http://schemas.microsoft.com/office/powerpoint/2012/main" userId="bcf447b7e1b9d5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29" autoAdjust="0"/>
    <p:restoredTop sz="94660"/>
  </p:normalViewPr>
  <p:slideViewPr>
    <p:cSldViewPr snapToGrid="0">
      <p:cViewPr varScale="1">
        <p:scale>
          <a:sx n="90" d="100"/>
          <a:sy n="90" d="100"/>
        </p:scale>
        <p:origin x="11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font" Target="fonts/font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9.fntdata"/><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font" Target="fonts/font2.fntdata"/><Relationship Id="rId169" Type="http://schemas.openxmlformats.org/officeDocument/2006/relationships/font" Target="fonts/font7.fntdata"/><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10.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CA80236-E2BF-4B7C-9795-B77144EBE29F}"/>
              </a:ext>
            </a:extLst>
          </p:cNvPr>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1E474E5D-1310-4460-8E85-402407B6242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50139392-9E04-4A9D-A65E-A89DC9EFFE00}"/>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5" name="عنصر نائب للتذييل 4">
            <a:extLst>
              <a:ext uri="{FF2B5EF4-FFF2-40B4-BE49-F238E27FC236}">
                <a16:creationId xmlns:a16="http://schemas.microsoft.com/office/drawing/2014/main" id="{9EF6A927-CB4B-4EED-B839-6DA8B2FEF9A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7B9A6E8-D0EC-42EB-9F5E-CA8335A07B79}"/>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16332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853EE3-3B0A-4ECF-9052-371433D0EB6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D9524432-3F30-4E47-8E56-66A7037AC994}"/>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87E995B-51E8-437A-9CE6-E7A34C746CD6}"/>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5" name="عنصر نائب للتذييل 4">
            <a:extLst>
              <a:ext uri="{FF2B5EF4-FFF2-40B4-BE49-F238E27FC236}">
                <a16:creationId xmlns:a16="http://schemas.microsoft.com/office/drawing/2014/main" id="{1335CB4E-80D5-4F0D-9B86-8D33A88D3E0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0E94F3F-754D-43E6-9F7A-C7A14CD87105}"/>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98880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651B8CB-D592-49C1-B521-9F82477C9956}"/>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51C789B-FCF8-44E5-AC6E-20C55F29D0CF}"/>
              </a:ext>
            </a:extLst>
          </p:cNvPr>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D9ED5EE-F558-49C0-880E-398417243153}"/>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5" name="عنصر نائب للتذييل 4">
            <a:extLst>
              <a:ext uri="{FF2B5EF4-FFF2-40B4-BE49-F238E27FC236}">
                <a16:creationId xmlns:a16="http://schemas.microsoft.com/office/drawing/2014/main" id="{ACFC5D5B-CB67-4782-B592-193E2B8A997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00A96FE-5161-468C-8F92-96621359BF2A}"/>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01014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106AF13-FB10-4E00-BEA3-28A47655ED1F}"/>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F9FF948-C95B-46CE-BBD8-49F31685C58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E296F0B-6EC4-4C46-B9AD-43611E37C9D1}"/>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5" name="عنصر نائب للتذييل 4">
            <a:extLst>
              <a:ext uri="{FF2B5EF4-FFF2-40B4-BE49-F238E27FC236}">
                <a16:creationId xmlns:a16="http://schemas.microsoft.com/office/drawing/2014/main" id="{02C423B9-899B-4682-BCA1-15DCD310BD1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4D385E3-D4E5-4C65-84C0-D80D0DF4FFDE}"/>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25494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A08403-9A42-462A-8E24-51CA9C5999DB}"/>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B5779CEC-05D9-4CF4-82AD-D71CD51F19D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F7F8DC40-DF52-4F42-9682-AD5B8A08B36E}"/>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5" name="عنصر نائب للتذييل 4">
            <a:extLst>
              <a:ext uri="{FF2B5EF4-FFF2-40B4-BE49-F238E27FC236}">
                <a16:creationId xmlns:a16="http://schemas.microsoft.com/office/drawing/2014/main" id="{CA456F1A-62AA-4AEC-8198-165C61A939D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5CC5295-5C03-4732-BC0E-17AB72EFC1E4}"/>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24148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696F57-44AA-4EBE-B9DC-45D9012B5784}"/>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6F1EAAE-AB65-4419-B775-1DA7840A45AD}"/>
              </a:ext>
            </a:extLst>
          </p:cNvPr>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D54D7A0-D529-4D6F-8887-52CA23E301A9}"/>
              </a:ext>
            </a:extLst>
          </p:cNvPr>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83F7156-148C-4819-B3C4-F4D89AC76DCB}"/>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6" name="عنصر نائب للتذييل 5">
            <a:extLst>
              <a:ext uri="{FF2B5EF4-FFF2-40B4-BE49-F238E27FC236}">
                <a16:creationId xmlns:a16="http://schemas.microsoft.com/office/drawing/2014/main" id="{4E40388B-8C88-4078-8B4D-521B1D1205C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1058C7D-2FDA-482C-B1BD-FA11AD23C661}"/>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149678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E864F84-337C-4976-834C-8E299B3BD555}"/>
              </a:ext>
            </a:extLst>
          </p:cNvPr>
          <p:cNvSpPr>
            <a:spLocks noGrp="1"/>
          </p:cNvSpPr>
          <p:nvPr>
            <p:ph type="title"/>
          </p:nvPr>
        </p:nvSpPr>
        <p:spPr>
          <a:xfrm>
            <a:off x="629841" y="365126"/>
            <a:ext cx="78867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394F3AC-6354-49CF-BE98-E34BE76F50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ED2595F6-8769-4FDD-B80D-0E80478DE61A}"/>
              </a:ext>
            </a:extLst>
          </p:cNvPr>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798BD8BF-B4C3-4CAE-867B-2BE0BF0EF6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BCC51A51-58CE-476F-9827-06F4948E88E4}"/>
              </a:ext>
            </a:extLst>
          </p:cNvPr>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A5079C31-8181-4915-B778-4BE27131ADAB}"/>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8" name="عنصر نائب للتذييل 7">
            <a:extLst>
              <a:ext uri="{FF2B5EF4-FFF2-40B4-BE49-F238E27FC236}">
                <a16:creationId xmlns:a16="http://schemas.microsoft.com/office/drawing/2014/main" id="{008103DC-74B8-4B07-9324-2DF93BA8407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4FB9D15B-E7E1-4490-B11B-141CD3901F65}"/>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47115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470D594-AB71-4C59-8673-4512C7342C4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775C2C5-5015-43A4-B587-B25E47F73300}"/>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4" name="عنصر نائب للتذييل 3">
            <a:extLst>
              <a:ext uri="{FF2B5EF4-FFF2-40B4-BE49-F238E27FC236}">
                <a16:creationId xmlns:a16="http://schemas.microsoft.com/office/drawing/2014/main" id="{C2DDD4C7-DA00-459C-93BF-62D2D4D08374}"/>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BDAFA9BD-42E8-4736-A716-DAB707CADC18}"/>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36303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7743C7D-23AF-48BE-A713-76EFFC3CD3F3}"/>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3" name="عنصر نائب للتذييل 2">
            <a:extLst>
              <a:ext uri="{FF2B5EF4-FFF2-40B4-BE49-F238E27FC236}">
                <a16:creationId xmlns:a16="http://schemas.microsoft.com/office/drawing/2014/main" id="{F4451195-3C6F-48A9-8D41-9ABECC31F8D2}"/>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9074EDCD-F4DF-447E-93D3-E203FC339813}"/>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49974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5DF878-0B11-4AC5-95D7-F7B6D72D31D8}"/>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D33AD72-B9D4-4930-BAB1-3521991CBBA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898969FD-AB84-4072-A485-CF9A8E7B0D8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2632444-7116-4E12-ABD5-D43655CB2209}"/>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6" name="عنصر نائب للتذييل 5">
            <a:extLst>
              <a:ext uri="{FF2B5EF4-FFF2-40B4-BE49-F238E27FC236}">
                <a16:creationId xmlns:a16="http://schemas.microsoft.com/office/drawing/2014/main" id="{27FB89FD-9CEC-4A71-B292-4E20E6CB4BB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A3CB13E-B342-49CC-9474-1EAF96221A14}"/>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20729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C948B6-3A4E-4503-8F36-62F4ECE4FE55}"/>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514F0213-051F-483E-802F-09BA532EB5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a:extLst>
              <a:ext uri="{FF2B5EF4-FFF2-40B4-BE49-F238E27FC236}">
                <a16:creationId xmlns:a16="http://schemas.microsoft.com/office/drawing/2014/main" id="{C3F57263-C882-4582-A9F3-7AC09C17B5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85FD57A-B7CD-4984-B958-621252D2B7BB}"/>
              </a:ext>
            </a:extLst>
          </p:cNvPr>
          <p:cNvSpPr>
            <a:spLocks noGrp="1"/>
          </p:cNvSpPr>
          <p:nvPr>
            <p:ph type="dt" sz="half" idx="10"/>
          </p:nvPr>
        </p:nvSpPr>
        <p:spPr/>
        <p:txBody>
          <a:bodyPr/>
          <a:lstStyle/>
          <a:p>
            <a:fld id="{BBFD14DA-CEF3-4C85-81E1-1CBD26B63B09}" type="datetimeFigureOut">
              <a:rPr lang="ar-SA" smtClean="0"/>
              <a:t>03/03/42</a:t>
            </a:fld>
            <a:endParaRPr lang="ar-SA"/>
          </a:p>
        </p:txBody>
      </p:sp>
      <p:sp>
        <p:nvSpPr>
          <p:cNvPr id="6" name="عنصر نائب للتذييل 5">
            <a:extLst>
              <a:ext uri="{FF2B5EF4-FFF2-40B4-BE49-F238E27FC236}">
                <a16:creationId xmlns:a16="http://schemas.microsoft.com/office/drawing/2014/main" id="{48D464BD-4717-4323-AC4B-588767997C8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5F9DE3F-2401-4C3B-8010-CEC4C97ABFE9}"/>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19743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b="-1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A6C2E4EC-9591-4397-9A1C-EB66466114EB}"/>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5DBEDE1-D0D8-4800-B1F8-29234280BC9C}"/>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600C387-20F0-4A23-97A6-7084A7B88429}"/>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BBFD14DA-CEF3-4C85-81E1-1CBD26B63B09}" type="datetimeFigureOut">
              <a:rPr lang="ar-SA" smtClean="0"/>
              <a:t>03/03/42</a:t>
            </a:fld>
            <a:endParaRPr lang="ar-SA"/>
          </a:p>
        </p:txBody>
      </p:sp>
      <p:sp>
        <p:nvSpPr>
          <p:cNvPr id="5" name="عنصر نائب للتذييل 4">
            <a:extLst>
              <a:ext uri="{FF2B5EF4-FFF2-40B4-BE49-F238E27FC236}">
                <a16:creationId xmlns:a16="http://schemas.microsoft.com/office/drawing/2014/main" id="{663F0B3B-95BA-4BF8-A685-9389EBEB7C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E85A3C8E-62CA-40FF-A880-81496ED47561}"/>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36492A52-44B8-4E49-A9B9-3AB32F9D7739}" type="slidenum">
              <a:rPr lang="ar-SA" smtClean="0"/>
              <a:t>‹#›</a:t>
            </a:fld>
            <a:endParaRPr lang="ar-SA"/>
          </a:p>
        </p:txBody>
      </p:sp>
    </p:spTree>
    <p:extLst>
      <p:ext uri="{BB962C8B-B14F-4D97-AF65-F5344CB8AC3E}">
        <p14:creationId xmlns:p14="http://schemas.microsoft.com/office/powerpoint/2010/main" val="9554992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105.wdp"/><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18.png"/><Relationship Id="rId1" Type="http://schemas.openxmlformats.org/officeDocument/2006/relationships/slideLayout" Target="../slideLayouts/slideLayout2.xml"/><Relationship Id="rId5" Type="http://schemas.microsoft.com/office/2007/relationships/hdphoto" Target="../media/hdphoto115.wdp"/><Relationship Id="rId4" Type="http://schemas.openxmlformats.org/officeDocument/2006/relationships/image" Target="../media/image119.png"/></Relationships>
</file>

<file path=ppt/slides/_rels/slide125.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18.wdp"/><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20.wdp"/><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22.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23.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24.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25.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hdphoto" Target="../media/hdphoto126.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127.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128.wdp"/><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29.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130.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microsoft.com/office/2007/relationships/hdphoto" Target="../media/hdphoto131.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microsoft.com/office/2007/relationships/hdphoto" Target="../media/hdphoto132.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133.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microsoft.com/office/2007/relationships/hdphoto" Target="../media/hdphoto134.wdp"/><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135.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microsoft.com/office/2007/relationships/hdphoto" Target="../media/hdphoto136.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microsoft.com/office/2007/relationships/hdphoto" Target="../media/hdphoto137.wdp"/><Relationship Id="rId2" Type="http://schemas.openxmlformats.org/officeDocument/2006/relationships/image" Target="../media/image142.png"/><Relationship Id="rId1" Type="http://schemas.openxmlformats.org/officeDocument/2006/relationships/slideLayout" Target="../slideLayouts/slideLayout2.xml"/><Relationship Id="rId5" Type="http://schemas.microsoft.com/office/2007/relationships/hdphoto" Target="../media/hdphoto138.wdp"/><Relationship Id="rId4" Type="http://schemas.openxmlformats.org/officeDocument/2006/relationships/image" Target="../media/image143.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hdphoto" Target="../media/hdphoto139.wdp"/><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microsoft.com/office/2007/relationships/hdphoto" Target="../media/hdphoto140.wdp"/><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hdphoto" Target="../media/hdphoto141.wdp"/><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hdphoto" Target="../media/hdphoto142.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143.wdp"/><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55.xml.rels><?xml version="1.0" encoding="UTF-8" standalone="yes"?>
<Relationships xmlns="http://schemas.openxmlformats.org/package/2006/relationships"><Relationship Id="rId3" Type="http://schemas.microsoft.com/office/2007/relationships/hdphoto" Target="../media/hdphoto144.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145.wdp"/><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microsoft.com/office/2007/relationships/hdphoto" Target="../media/hdphoto146.wdp"/><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microsoft.com/office/2007/relationships/hdphoto" Target="../media/hdphoto147.wdp"/><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microsoft.com/office/2007/relationships/hdphoto" Target="../media/hdphoto148.wdp"/><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hdphoto" Target="../media/hdphoto149.wdp"/><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478465" y="2339161"/>
            <a:ext cx="8187069" cy="1908467"/>
          </a:xfrm>
        </p:spPr>
        <p:txBody>
          <a:bodyPr>
            <a:normAutofit/>
          </a:bodyPr>
          <a:lstStyle/>
          <a:p>
            <a:pPr rtl="0"/>
            <a:r>
              <a:rPr lang="en-US" sz="11500" dirty="0">
                <a:solidFill>
                  <a:schemeClr val="tx1"/>
                </a:solidFill>
                <a:latin typeface="Bahnschrift SemiBold" panose="020B0502040204020203" pitchFamily="34" charset="0"/>
                <a:cs typeface="Aharoni" panose="02010803020104030203" pitchFamily="2" charset="-79"/>
              </a:rPr>
              <a:t>Mega goal </a:t>
            </a:r>
            <a:r>
              <a:rPr lang="en-US" sz="11500" dirty="0">
                <a:latin typeface="Bahnschrift SemiBold" panose="020B0502040204020203" pitchFamily="34" charset="0"/>
                <a:cs typeface="Aharoni" panose="02010803020104030203" pitchFamily="2" charset="-79"/>
              </a:rPr>
              <a:t>4</a:t>
            </a:r>
            <a:endParaRPr lang="ar-SA" sz="11500" dirty="0">
              <a:solidFill>
                <a:schemeClr val="tx1"/>
              </a:solidFill>
              <a:latin typeface="Bahnschrift SemiBold" panose="020B0502040204020203" pitchFamily="34" charset="0"/>
            </a:endParaRPr>
          </a:p>
        </p:txBody>
      </p:sp>
    </p:spTree>
    <p:extLst>
      <p:ext uri="{BB962C8B-B14F-4D97-AF65-F5344CB8AC3E}">
        <p14:creationId xmlns:p14="http://schemas.microsoft.com/office/powerpoint/2010/main" val="27882358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9A03B49-72BD-4557-B1A5-BC93CC3A8A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24675" y="867803"/>
            <a:ext cx="3494650" cy="3155172"/>
          </a:xfrm>
          <a:prstGeom prst="rect">
            <a:avLst/>
          </a:prstGeom>
          <a:ln>
            <a:solidFill>
              <a:schemeClr val="bg2">
                <a:lumMod val="90000"/>
              </a:schemeClr>
            </a:solidFill>
          </a:ln>
        </p:spPr>
      </p:pic>
      <p:sp>
        <p:nvSpPr>
          <p:cNvPr id="5" name="مربع نص 4">
            <a:extLst>
              <a:ext uri="{FF2B5EF4-FFF2-40B4-BE49-F238E27FC236}">
                <a16:creationId xmlns:a16="http://schemas.microsoft.com/office/drawing/2014/main" id="{1CBB3EEF-9FE8-4F6D-957C-1DF4DDA765C2}"/>
              </a:ext>
            </a:extLst>
          </p:cNvPr>
          <p:cNvSpPr txBox="1"/>
          <p:nvPr/>
        </p:nvSpPr>
        <p:spPr>
          <a:xfrm>
            <a:off x="1206890" y="4022975"/>
            <a:ext cx="6730220" cy="2308324"/>
          </a:xfrm>
          <a:prstGeom prst="rect">
            <a:avLst/>
          </a:prstGeom>
          <a:solidFill>
            <a:schemeClr val="accent2">
              <a:lumMod val="40000"/>
              <a:lumOff val="60000"/>
            </a:schemeClr>
          </a:solidFill>
        </p:spPr>
        <p:txBody>
          <a:bodyPr wrap="square" rtlCol="1">
            <a:spAutoFit/>
          </a:bodyPr>
          <a:lstStyle/>
          <a:p>
            <a:pPr algn="l" rtl="0"/>
            <a:r>
              <a:rPr lang="en-US" b="1" dirty="0">
                <a:solidFill>
                  <a:srgbClr val="FF0000"/>
                </a:solidFill>
                <a:latin typeface="Comic Sans MS" panose="030F0702030302020204" pitchFamily="66" charset="0"/>
              </a:rPr>
              <a:t>1</a:t>
            </a:r>
            <a:r>
              <a:rPr lang="en-US" dirty="0">
                <a:solidFill>
                  <a:srgbClr val="FF0000"/>
                </a:solidFill>
                <a:latin typeface="Comic Sans MS" panose="030F0702030302020204" pitchFamily="66" charset="0"/>
              </a:rPr>
              <a:t>. He was too late to get on the airplane. </a:t>
            </a:r>
          </a:p>
          <a:p>
            <a:pPr algn="l" rtl="0"/>
            <a:r>
              <a:rPr lang="en-US" b="1" dirty="0">
                <a:solidFill>
                  <a:srgbClr val="0000CC"/>
                </a:solidFill>
                <a:latin typeface="Comic Sans MS" panose="030F0702030302020204" pitchFamily="66" charset="0"/>
              </a:rPr>
              <a:t>2. </a:t>
            </a:r>
            <a:r>
              <a:rPr lang="en-US" dirty="0">
                <a:solidFill>
                  <a:srgbClr val="0000CC"/>
                </a:solidFill>
                <a:latin typeface="Comic Sans MS" panose="030F0702030302020204" pitchFamily="66" charset="0"/>
              </a:rPr>
              <a:t>Do you have enough time to go to the store? </a:t>
            </a:r>
          </a:p>
          <a:p>
            <a:pPr algn="l" rtl="0"/>
            <a:r>
              <a:rPr lang="en-US" b="1" dirty="0">
                <a:solidFill>
                  <a:srgbClr val="FF0000"/>
                </a:solidFill>
                <a:latin typeface="Comic Sans MS" panose="030F0702030302020204" pitchFamily="66" charset="0"/>
              </a:rPr>
              <a:t>3. </a:t>
            </a:r>
            <a:r>
              <a:rPr lang="en-US" dirty="0">
                <a:solidFill>
                  <a:srgbClr val="FF0000"/>
                </a:solidFill>
                <a:latin typeface="Comic Sans MS" panose="030F0702030302020204" pitchFamily="66" charset="0"/>
              </a:rPr>
              <a:t>His friend bought him a big, new, modern watch. </a:t>
            </a:r>
          </a:p>
          <a:p>
            <a:pPr algn="l" rtl="0"/>
            <a:r>
              <a:rPr lang="en-US" b="1" dirty="0">
                <a:solidFill>
                  <a:srgbClr val="0000CC"/>
                </a:solidFill>
                <a:latin typeface="Comic Sans MS" panose="030F0702030302020204" pitchFamily="66" charset="0"/>
              </a:rPr>
              <a:t>4. </a:t>
            </a:r>
            <a:r>
              <a:rPr lang="en-US" dirty="0">
                <a:solidFill>
                  <a:srgbClr val="0000CC"/>
                </a:solidFill>
                <a:latin typeface="Comic Sans MS" panose="030F0702030302020204" pitchFamily="66" charset="0"/>
              </a:rPr>
              <a:t>There is a little Korean boy at the front door. </a:t>
            </a:r>
          </a:p>
          <a:p>
            <a:pPr algn="l" rtl="0"/>
            <a:r>
              <a:rPr lang="en-US" b="1" dirty="0">
                <a:solidFill>
                  <a:srgbClr val="FF0000"/>
                </a:solidFill>
                <a:latin typeface="Comic Sans MS" panose="030F0702030302020204" pitchFamily="66" charset="0"/>
              </a:rPr>
              <a:t>5. </a:t>
            </a:r>
            <a:r>
              <a:rPr lang="en-US" dirty="0">
                <a:solidFill>
                  <a:srgbClr val="FF0000"/>
                </a:solidFill>
                <a:latin typeface="Comic Sans MS" panose="030F0702030302020204" pitchFamily="66" charset="0"/>
              </a:rPr>
              <a:t>Ahmed is not fast enough to win the race. </a:t>
            </a:r>
          </a:p>
          <a:p>
            <a:pPr algn="l" rtl="0"/>
            <a:r>
              <a:rPr lang="en-US" b="1" dirty="0">
                <a:solidFill>
                  <a:srgbClr val="0000CC"/>
                </a:solidFill>
                <a:latin typeface="Comic Sans MS" panose="030F0702030302020204" pitchFamily="66" charset="0"/>
              </a:rPr>
              <a:t>6. </a:t>
            </a:r>
            <a:r>
              <a:rPr lang="en-US" dirty="0">
                <a:solidFill>
                  <a:srgbClr val="0000CC"/>
                </a:solidFill>
                <a:latin typeface="Comic Sans MS" panose="030F0702030302020204" pitchFamily="66" charset="0"/>
              </a:rPr>
              <a:t>We had a delicious, big, Indian feast for dinner last night. </a:t>
            </a:r>
          </a:p>
          <a:p>
            <a:pPr algn="l" rtl="0"/>
            <a:r>
              <a:rPr lang="en-US" b="1" dirty="0">
                <a:solidFill>
                  <a:srgbClr val="FF0000"/>
                </a:solidFill>
                <a:latin typeface="Comic Sans MS" panose="030F0702030302020204" pitchFamily="66" charset="0"/>
              </a:rPr>
              <a:t>7. </a:t>
            </a:r>
            <a:r>
              <a:rPr lang="en-US" dirty="0">
                <a:solidFill>
                  <a:srgbClr val="FF0000"/>
                </a:solidFill>
                <a:latin typeface="Comic Sans MS" panose="030F0702030302020204" pitchFamily="66" charset="0"/>
              </a:rPr>
              <a:t>He can’t go on the rollercoaster. He's too young. </a:t>
            </a:r>
          </a:p>
          <a:p>
            <a:pPr algn="l" rtl="0"/>
            <a:r>
              <a:rPr lang="en-US" b="1" dirty="0">
                <a:solidFill>
                  <a:srgbClr val="0000CC"/>
                </a:solidFill>
                <a:latin typeface="Comic Sans MS" panose="030F0702030302020204" pitchFamily="66" charset="0"/>
              </a:rPr>
              <a:t>8. </a:t>
            </a:r>
            <a:r>
              <a:rPr lang="en-US" dirty="0">
                <a:solidFill>
                  <a:srgbClr val="0000CC"/>
                </a:solidFill>
                <a:latin typeface="Comic Sans MS" panose="030F0702030302020204" pitchFamily="66" charset="0"/>
              </a:rPr>
              <a:t>Wagner drives a little, old, cheap car.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3455694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B8B48DB-FEF9-484A-A7F4-C459539D77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7401" y="1125415"/>
            <a:ext cx="8555977" cy="4965896"/>
          </a:xfrm>
          <a:prstGeom prst="rect">
            <a:avLst/>
          </a:prstGeom>
        </p:spPr>
      </p:pic>
      <p:sp>
        <p:nvSpPr>
          <p:cNvPr id="5" name="مربع نص 4">
            <a:extLst>
              <a:ext uri="{FF2B5EF4-FFF2-40B4-BE49-F238E27FC236}">
                <a16:creationId xmlns:a16="http://schemas.microsoft.com/office/drawing/2014/main" id="{84DF0D32-2D84-465A-9ADF-DFECF2CF9025}"/>
              </a:ext>
            </a:extLst>
          </p:cNvPr>
          <p:cNvSpPr txBox="1"/>
          <p:nvPr/>
        </p:nvSpPr>
        <p:spPr>
          <a:xfrm>
            <a:off x="1041006" y="3896751"/>
            <a:ext cx="3770142"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Is there any meat? </a:t>
            </a:r>
          </a:p>
          <a:p>
            <a:pPr algn="l" rtl="0"/>
            <a:r>
              <a:rPr lang="en-US" sz="2400" dirty="0">
                <a:solidFill>
                  <a:srgbClr val="0000CC"/>
                </a:solidFill>
                <a:latin typeface="Comic Sans MS" panose="030F0702030302020204" pitchFamily="66" charset="0"/>
              </a:rPr>
              <a:t>Yes, there is some meat.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A49D257-2E69-4EC4-A701-32984FEE87AE}"/>
              </a:ext>
            </a:extLst>
          </p:cNvPr>
          <p:cNvSpPr txBox="1"/>
          <p:nvPr/>
        </p:nvSpPr>
        <p:spPr>
          <a:xfrm>
            <a:off x="984738" y="5146432"/>
            <a:ext cx="3964740"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Are there any eggs?</a:t>
            </a:r>
          </a:p>
          <a:p>
            <a:pPr algn="l" rtl="0"/>
            <a:r>
              <a:rPr lang="en-US" sz="2400" dirty="0">
                <a:solidFill>
                  <a:srgbClr val="0000CC"/>
                </a:solidFill>
                <a:latin typeface="Comic Sans MS" panose="030F0702030302020204" pitchFamily="66" charset="0"/>
              </a:rPr>
              <a:t>Yes, there are some eggs.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788FA14-75B9-4D17-8A71-30DFC9FDE76D}"/>
              </a:ext>
            </a:extLst>
          </p:cNvPr>
          <p:cNvSpPr txBox="1"/>
          <p:nvPr/>
        </p:nvSpPr>
        <p:spPr>
          <a:xfrm>
            <a:off x="5312895" y="5172222"/>
            <a:ext cx="3770142"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Is there any sugar?</a:t>
            </a:r>
          </a:p>
          <a:p>
            <a:pPr algn="l" rtl="0"/>
            <a:r>
              <a:rPr lang="en-US" sz="2400" dirty="0">
                <a:solidFill>
                  <a:srgbClr val="0000CC"/>
                </a:solidFill>
                <a:latin typeface="Comic Sans MS" panose="030F0702030302020204" pitchFamily="66" charset="0"/>
              </a:rPr>
              <a:t>Yes, there is some sugar.</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9B10095-01D2-48BE-8984-5F1FC92145CE}"/>
              </a:ext>
            </a:extLst>
          </p:cNvPr>
          <p:cNvSpPr txBox="1"/>
          <p:nvPr/>
        </p:nvSpPr>
        <p:spPr>
          <a:xfrm>
            <a:off x="5366824" y="3805309"/>
            <a:ext cx="3594297" cy="1200329"/>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Is there any ice cream?</a:t>
            </a:r>
          </a:p>
          <a:p>
            <a:pPr algn="l" rtl="0"/>
            <a:r>
              <a:rPr lang="en-US" sz="2400" dirty="0">
                <a:solidFill>
                  <a:srgbClr val="0000CC"/>
                </a:solidFill>
                <a:latin typeface="Comic Sans MS" panose="030F0702030302020204" pitchFamily="66" charset="0"/>
              </a:rPr>
              <a:t>No, there isn’t any ice cream.</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14150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E41A017-DC21-4C7A-B167-3067166F80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3809" y="976312"/>
            <a:ext cx="7976381" cy="5470401"/>
          </a:xfrm>
          <a:prstGeom prst="rect">
            <a:avLst/>
          </a:prstGeom>
        </p:spPr>
      </p:pic>
      <p:sp>
        <p:nvSpPr>
          <p:cNvPr id="5" name="مربع نص 4">
            <a:extLst>
              <a:ext uri="{FF2B5EF4-FFF2-40B4-BE49-F238E27FC236}">
                <a16:creationId xmlns:a16="http://schemas.microsoft.com/office/drawing/2014/main" id="{A477DC6E-B983-4BEB-9A29-99AA49B14F70}"/>
              </a:ext>
            </a:extLst>
          </p:cNvPr>
          <p:cNvSpPr txBox="1"/>
          <p:nvPr/>
        </p:nvSpPr>
        <p:spPr>
          <a:xfrm>
            <a:off x="6738424" y="4881489"/>
            <a:ext cx="1308296" cy="1569660"/>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spoon </a:t>
            </a:r>
          </a:p>
          <a:p>
            <a:pPr algn="l" rtl="0"/>
            <a:r>
              <a:rPr lang="en-US" sz="2400" dirty="0">
                <a:solidFill>
                  <a:srgbClr val="FF0000"/>
                </a:solidFill>
                <a:latin typeface="Comic Sans MS" panose="030F0702030302020204" pitchFamily="66" charset="0"/>
              </a:rPr>
              <a:t>chop </a:t>
            </a:r>
          </a:p>
          <a:p>
            <a:pPr algn="l" rtl="0"/>
            <a:r>
              <a:rPr lang="en-US" sz="2400" dirty="0">
                <a:solidFill>
                  <a:srgbClr val="0000CC"/>
                </a:solidFill>
                <a:latin typeface="Comic Sans MS" panose="030F0702030302020204" pitchFamily="66" charset="0"/>
              </a:rPr>
              <a:t>eggs </a:t>
            </a:r>
          </a:p>
          <a:p>
            <a:pPr algn="l" rtl="0"/>
            <a:r>
              <a:rPr lang="en-US" sz="2400" dirty="0">
                <a:solidFill>
                  <a:srgbClr val="FF0000"/>
                </a:solidFill>
                <a:latin typeface="Comic Sans MS" panose="030F0702030302020204" pitchFamily="66" charset="0"/>
              </a:rPr>
              <a:t>taste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039329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5EC2018-E691-4052-B2FC-B41106440D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1199" y="984738"/>
            <a:ext cx="8501601" cy="5275385"/>
          </a:xfrm>
          <a:prstGeom prst="rect">
            <a:avLst/>
          </a:prstGeom>
        </p:spPr>
      </p:pic>
      <p:sp>
        <p:nvSpPr>
          <p:cNvPr id="5" name="مربع نص 4">
            <a:extLst>
              <a:ext uri="{FF2B5EF4-FFF2-40B4-BE49-F238E27FC236}">
                <a16:creationId xmlns:a16="http://schemas.microsoft.com/office/drawing/2014/main" id="{70417D67-7CA8-4BC2-B219-6E35662B8577}"/>
              </a:ext>
            </a:extLst>
          </p:cNvPr>
          <p:cNvSpPr txBox="1"/>
          <p:nvPr/>
        </p:nvSpPr>
        <p:spPr>
          <a:xfrm>
            <a:off x="3305908" y="3770140"/>
            <a:ext cx="126609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bowl</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765BE5B-A5C2-478D-9961-38F17FDA1999}"/>
              </a:ext>
            </a:extLst>
          </p:cNvPr>
          <p:cNvSpPr txBox="1"/>
          <p:nvPr/>
        </p:nvSpPr>
        <p:spPr>
          <a:xfrm>
            <a:off x="3458308" y="4232032"/>
            <a:ext cx="1113692"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add</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6AD5BB6B-C139-44B3-AA04-0B1A571E4F3B}"/>
              </a:ext>
            </a:extLst>
          </p:cNvPr>
          <p:cNvSpPr txBox="1"/>
          <p:nvPr/>
        </p:nvSpPr>
        <p:spPr>
          <a:xfrm>
            <a:off x="6790007" y="4651719"/>
            <a:ext cx="91910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pan</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A7A3149-52CA-4983-A6F0-288582DE9693}"/>
              </a:ext>
            </a:extLst>
          </p:cNvPr>
          <p:cNvSpPr txBox="1"/>
          <p:nvPr/>
        </p:nvSpPr>
        <p:spPr>
          <a:xfrm>
            <a:off x="4986998" y="5113608"/>
            <a:ext cx="1259057"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oven</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CEAA3A6-AECB-4D91-962A-8896CB43D914}"/>
              </a:ext>
            </a:extLst>
          </p:cNvPr>
          <p:cNvSpPr txBox="1"/>
          <p:nvPr/>
        </p:nvSpPr>
        <p:spPr>
          <a:xfrm>
            <a:off x="3859237" y="5519226"/>
            <a:ext cx="171156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minutes</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1249331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5 </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3753616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1BEF6ED-94E9-40A2-A6E0-DD090E0953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3133" y="882967"/>
            <a:ext cx="8257734" cy="5457825"/>
          </a:xfrm>
          <a:prstGeom prst="rect">
            <a:avLst/>
          </a:prstGeom>
        </p:spPr>
      </p:pic>
      <p:sp>
        <p:nvSpPr>
          <p:cNvPr id="5" name="مربع نص 4">
            <a:extLst>
              <a:ext uri="{FF2B5EF4-FFF2-40B4-BE49-F238E27FC236}">
                <a16:creationId xmlns:a16="http://schemas.microsoft.com/office/drawing/2014/main" id="{1FAFBB4B-5F7B-4111-BBD9-00F95040BDE4}"/>
              </a:ext>
            </a:extLst>
          </p:cNvPr>
          <p:cNvSpPr txBox="1"/>
          <p:nvPr/>
        </p:nvSpPr>
        <p:spPr>
          <a:xfrm>
            <a:off x="5683349" y="2574388"/>
            <a:ext cx="192727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residence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2531BDB-23EF-499E-9D87-473A544DD94B}"/>
              </a:ext>
            </a:extLst>
          </p:cNvPr>
          <p:cNvSpPr txBox="1"/>
          <p:nvPr/>
        </p:nvSpPr>
        <p:spPr>
          <a:xfrm>
            <a:off x="3852205" y="3050345"/>
            <a:ext cx="183114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pampered</a:t>
            </a:r>
            <a:r>
              <a:rPr lang="en-US" sz="2400" dirty="0">
                <a:solidFill>
                  <a:srgbClr val="0000CC"/>
                </a:solidFill>
                <a:latin typeface="Comic Sans MS" panose="030F0702030302020204" pitchFamily="66" charset="0"/>
              </a:rPr>
              <a:t>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74EB259-CE5A-4DE0-9933-6D32D33AB6F1}"/>
              </a:ext>
            </a:extLst>
          </p:cNvPr>
          <p:cNvSpPr txBox="1"/>
          <p:nvPr/>
        </p:nvSpPr>
        <p:spPr>
          <a:xfrm>
            <a:off x="4271891" y="3540371"/>
            <a:ext cx="169750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abstract </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5A6AC46-B14C-441E-B394-1C8811FE718D}"/>
              </a:ext>
            </a:extLst>
          </p:cNvPr>
          <p:cNvSpPr txBox="1"/>
          <p:nvPr/>
        </p:nvSpPr>
        <p:spPr>
          <a:xfrm>
            <a:off x="2890912" y="4030397"/>
            <a:ext cx="183114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released </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D6B7284-F861-4F2F-8EEE-0CED023729BC}"/>
              </a:ext>
            </a:extLst>
          </p:cNvPr>
          <p:cNvSpPr txBox="1"/>
          <p:nvPr/>
        </p:nvSpPr>
        <p:spPr>
          <a:xfrm>
            <a:off x="4042117" y="4492286"/>
            <a:ext cx="192727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embraced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38A2465-34B9-4635-9A19-79A12C90D359}"/>
              </a:ext>
            </a:extLst>
          </p:cNvPr>
          <p:cNvSpPr txBox="1"/>
          <p:nvPr/>
        </p:nvSpPr>
        <p:spPr>
          <a:xfrm>
            <a:off x="3547404" y="4996379"/>
            <a:ext cx="127078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bond </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7B97426-47E1-4DAE-A975-ED1B36119F73}"/>
              </a:ext>
            </a:extLst>
          </p:cNvPr>
          <p:cNvSpPr txBox="1"/>
          <p:nvPr/>
        </p:nvSpPr>
        <p:spPr>
          <a:xfrm>
            <a:off x="5247250" y="5247253"/>
            <a:ext cx="169750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duration </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42C8219-B7C5-4C2D-8FB5-2E95CC9058D7}"/>
              </a:ext>
            </a:extLst>
          </p:cNvPr>
          <p:cNvSpPr txBox="1"/>
          <p:nvPr/>
        </p:nvSpPr>
        <p:spPr>
          <a:xfrm>
            <a:off x="1488831" y="5737278"/>
            <a:ext cx="169750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adapted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634744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E5E18FA-DD15-4DF3-A6DD-B02FEC3AAE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0669" y="1392701"/>
            <a:ext cx="8442662" cy="4642338"/>
          </a:xfrm>
          <a:prstGeom prst="rect">
            <a:avLst/>
          </a:prstGeom>
        </p:spPr>
      </p:pic>
      <p:sp>
        <p:nvSpPr>
          <p:cNvPr id="5" name="مربع نص 4">
            <a:extLst>
              <a:ext uri="{FF2B5EF4-FFF2-40B4-BE49-F238E27FC236}">
                <a16:creationId xmlns:a16="http://schemas.microsoft.com/office/drawing/2014/main" id="{13226A99-BF5D-4BC9-92EE-406973873E1A}"/>
              </a:ext>
            </a:extLst>
          </p:cNvPr>
          <p:cNvSpPr txBox="1"/>
          <p:nvPr/>
        </p:nvSpPr>
        <p:spPr>
          <a:xfrm>
            <a:off x="5401994" y="242787"/>
            <a:ext cx="3235569" cy="523220"/>
          </a:xfrm>
          <a:prstGeom prst="rect">
            <a:avLst/>
          </a:prstGeom>
          <a:solidFill>
            <a:srgbClr val="FF0000"/>
          </a:solidFill>
        </p:spPr>
        <p:txBody>
          <a:bodyPr wrap="square" rtlCol="1">
            <a:spAutoFit/>
          </a:bodyPr>
          <a:lstStyle/>
          <a:p>
            <a:pPr algn="ctr"/>
            <a:r>
              <a:rPr lang="ar-SA" sz="2800" b="1" dirty="0">
                <a:solidFill>
                  <a:schemeClr val="bg1"/>
                </a:solidFill>
              </a:rPr>
              <a:t>كل طالب يجيب عن نفسه</a:t>
            </a:r>
          </a:p>
        </p:txBody>
      </p:sp>
    </p:spTree>
    <p:extLst>
      <p:ext uri="{BB962C8B-B14F-4D97-AF65-F5344CB8AC3E}">
        <p14:creationId xmlns:p14="http://schemas.microsoft.com/office/powerpoint/2010/main" val="2568926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A5E4992-B605-4A24-A1B3-CF39C22E81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0166" y="1012874"/>
            <a:ext cx="8423667" cy="5303520"/>
          </a:xfrm>
          <a:prstGeom prst="rect">
            <a:avLst/>
          </a:prstGeom>
        </p:spPr>
      </p:pic>
      <p:sp>
        <p:nvSpPr>
          <p:cNvPr id="5" name="مربع نص 4">
            <a:extLst>
              <a:ext uri="{FF2B5EF4-FFF2-40B4-BE49-F238E27FC236}">
                <a16:creationId xmlns:a16="http://schemas.microsoft.com/office/drawing/2014/main" id="{9DF1CFF2-EFF7-4561-A415-D54003C4D105}"/>
              </a:ext>
            </a:extLst>
          </p:cNvPr>
          <p:cNvSpPr txBox="1"/>
          <p:nvPr/>
        </p:nvSpPr>
        <p:spPr>
          <a:xfrm>
            <a:off x="3852205" y="2698651"/>
            <a:ext cx="150758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be fed</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DA3C1E7-FB93-4D1C-AD57-F02449F2D993}"/>
              </a:ext>
            </a:extLst>
          </p:cNvPr>
          <p:cNvSpPr txBox="1"/>
          <p:nvPr/>
        </p:nvSpPr>
        <p:spPr>
          <a:xfrm>
            <a:off x="2569701" y="3146473"/>
            <a:ext cx="88626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get</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63DBDA7-F7E3-4F7A-82FB-654884886700}"/>
              </a:ext>
            </a:extLst>
          </p:cNvPr>
          <p:cNvSpPr txBox="1"/>
          <p:nvPr/>
        </p:nvSpPr>
        <p:spPr>
          <a:xfrm>
            <a:off x="3650568" y="3566160"/>
            <a:ext cx="248385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be purchased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7654583-06A6-4782-A8DB-810772628EFC}"/>
              </a:ext>
            </a:extLst>
          </p:cNvPr>
          <p:cNvSpPr txBox="1"/>
          <p:nvPr/>
        </p:nvSpPr>
        <p:spPr>
          <a:xfrm>
            <a:off x="2804163" y="3999915"/>
            <a:ext cx="88626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buy</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3D2424E-1312-4FF7-98EC-82F6B9985781}"/>
              </a:ext>
            </a:extLst>
          </p:cNvPr>
          <p:cNvSpPr txBox="1"/>
          <p:nvPr/>
        </p:nvSpPr>
        <p:spPr>
          <a:xfrm>
            <a:off x="2956563" y="4461804"/>
            <a:ext cx="150758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be fed</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7BC2E64-506E-41FC-A381-9BCC53472255}"/>
              </a:ext>
            </a:extLst>
          </p:cNvPr>
          <p:cNvSpPr txBox="1"/>
          <p:nvPr/>
        </p:nvSpPr>
        <p:spPr>
          <a:xfrm>
            <a:off x="3376249" y="4909625"/>
            <a:ext cx="150758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be kept</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396007D4-2137-4AC0-8826-796550D2FCF6}"/>
              </a:ext>
            </a:extLst>
          </p:cNvPr>
          <p:cNvSpPr txBox="1"/>
          <p:nvPr/>
        </p:nvSpPr>
        <p:spPr>
          <a:xfrm>
            <a:off x="2797130" y="5315244"/>
            <a:ext cx="126843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clean</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D7124B4F-C8A7-44AD-941E-80505ACF95C5}"/>
              </a:ext>
            </a:extLst>
          </p:cNvPr>
          <p:cNvSpPr txBox="1"/>
          <p:nvPr/>
        </p:nvSpPr>
        <p:spPr>
          <a:xfrm>
            <a:off x="3455967" y="5791200"/>
            <a:ext cx="1116033"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open</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2366874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9C1096F-2523-4013-A261-0B8177B2F767}"/>
              </a:ext>
            </a:extLst>
          </p:cNvPr>
          <p:cNvPicPr>
            <a:picLocks noChangeAspect="1"/>
          </p:cNvPicPr>
          <p:nvPr/>
        </p:nvPicPr>
        <p:blipFill>
          <a:blip r:embed="rId2"/>
          <a:stretch>
            <a:fillRect/>
          </a:stretch>
        </p:blipFill>
        <p:spPr>
          <a:xfrm>
            <a:off x="544461" y="731991"/>
            <a:ext cx="7886261" cy="5505964"/>
          </a:xfrm>
          <a:prstGeom prst="rect">
            <a:avLst/>
          </a:prstGeom>
        </p:spPr>
      </p:pic>
      <p:sp>
        <p:nvSpPr>
          <p:cNvPr id="5" name="مربع نص 4">
            <a:extLst>
              <a:ext uri="{FF2B5EF4-FFF2-40B4-BE49-F238E27FC236}">
                <a16:creationId xmlns:a16="http://schemas.microsoft.com/office/drawing/2014/main" id="{A7D7EA6A-8D52-4464-AC68-4FDEF4DB8619}"/>
              </a:ext>
            </a:extLst>
          </p:cNvPr>
          <p:cNvSpPr txBox="1"/>
          <p:nvPr/>
        </p:nvSpPr>
        <p:spPr>
          <a:xfrm>
            <a:off x="1125412" y="1901585"/>
            <a:ext cx="7568419" cy="4878259"/>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Bear Spray can be used if a bear approaches you in the wild. </a:t>
            </a:r>
          </a:p>
          <a:p>
            <a:pPr algn="l" rtl="0"/>
            <a:endParaRPr lang="en-US" sz="1600" dirty="0">
              <a:latin typeface="Comic Sans MS" panose="030F0702030302020204" pitchFamily="66" charset="0"/>
            </a:endParaRPr>
          </a:p>
          <a:p>
            <a:pPr algn="l" rtl="0"/>
            <a:r>
              <a:rPr lang="en-US" sz="2000" dirty="0">
                <a:solidFill>
                  <a:srgbClr val="FF0000"/>
                </a:solidFill>
                <a:latin typeface="Comic Sans MS" panose="030F0702030302020204" pitchFamily="66" charset="0"/>
              </a:rPr>
              <a:t>Wild animals should not be fed. </a:t>
            </a:r>
          </a:p>
          <a:p>
            <a:pPr algn="l" rtl="0"/>
            <a:endParaRPr lang="en-US" sz="11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A bear may be warned by a bell. </a:t>
            </a:r>
          </a:p>
          <a:p>
            <a:pPr algn="l" rtl="0"/>
            <a:endParaRPr lang="en-US" sz="1200" dirty="0">
              <a:latin typeface="Comic Sans MS" panose="030F0702030302020204" pitchFamily="66" charset="0"/>
            </a:endParaRPr>
          </a:p>
          <a:p>
            <a:pPr algn="l" rtl="0"/>
            <a:r>
              <a:rPr lang="en-US" sz="2000" dirty="0">
                <a:solidFill>
                  <a:srgbClr val="FF0000"/>
                </a:solidFill>
                <a:latin typeface="Comic Sans MS" panose="030F0702030302020204" pitchFamily="66" charset="0"/>
              </a:rPr>
              <a:t>Food must be kept up in the trees. </a:t>
            </a:r>
          </a:p>
          <a:p>
            <a:pPr algn="l" rtl="0"/>
            <a:endParaRPr lang="en-US" sz="14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Food has to be cleaned up from your campsite. </a:t>
            </a:r>
          </a:p>
          <a:p>
            <a:pPr algn="l" rtl="0"/>
            <a:endParaRPr lang="en-US" sz="1200" dirty="0">
              <a:latin typeface="Comic Sans MS" panose="030F0702030302020204" pitchFamily="66" charset="0"/>
            </a:endParaRPr>
          </a:p>
          <a:p>
            <a:pPr algn="l" rtl="0"/>
            <a:r>
              <a:rPr lang="en-US" sz="2000" dirty="0">
                <a:solidFill>
                  <a:srgbClr val="FF0000"/>
                </a:solidFill>
                <a:latin typeface="Comic Sans MS" panose="030F0702030302020204" pitchFamily="66" charset="0"/>
              </a:rPr>
              <a:t>Garbage must not be left behind. </a:t>
            </a:r>
          </a:p>
          <a:p>
            <a:pPr algn="l" rtl="0"/>
            <a:endParaRPr lang="en-US" sz="12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It is said that bears follow the scent of food. </a:t>
            </a:r>
          </a:p>
          <a:p>
            <a:pPr algn="l" rtl="0"/>
            <a:endParaRPr lang="en-US" sz="1400" dirty="0">
              <a:latin typeface="Comic Sans MS" panose="030F0702030302020204" pitchFamily="66" charset="0"/>
            </a:endParaRPr>
          </a:p>
          <a:p>
            <a:pPr algn="l" rtl="0"/>
            <a:r>
              <a:rPr lang="en-US" sz="2000" dirty="0">
                <a:solidFill>
                  <a:srgbClr val="FF0000"/>
                </a:solidFill>
                <a:latin typeface="Comic Sans MS" panose="030F0702030302020204" pitchFamily="66" charset="0"/>
              </a:rPr>
              <a:t>The trail should not be left at any time. </a:t>
            </a:r>
          </a:p>
          <a:p>
            <a:pPr algn="l" rtl="0"/>
            <a:endParaRPr lang="en-US" sz="1100" dirty="0">
              <a:latin typeface="Comic Sans MS" panose="030F0702030302020204" pitchFamily="66" charset="0"/>
            </a:endParaRPr>
          </a:p>
          <a:p>
            <a:pPr algn="ctr" rtl="0"/>
            <a:r>
              <a:rPr lang="en-US" sz="2000" dirty="0">
                <a:solidFill>
                  <a:srgbClr val="0000CC"/>
                </a:solidFill>
                <a:latin typeface="Comic Sans MS" panose="030F0702030302020204" pitchFamily="66" charset="0"/>
              </a:rPr>
              <a:t>It is believed that running from bears is more dangerous than standing still.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379743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500"/>
                                        <p:tgtEl>
                                          <p:spTgt spid="5">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6" end="16"/>
                                            </p:txEl>
                                          </p:spTgt>
                                        </p:tgtEl>
                                        <p:attrNameLst>
                                          <p:attrName>style.visibility</p:attrName>
                                        </p:attrNameLst>
                                      </p:cBhvr>
                                      <p:to>
                                        <p:strVal val="visible"/>
                                      </p:to>
                                    </p:set>
                                    <p:animEffect transition="in" filter="fade">
                                      <p:cBhvr>
                                        <p:cTn id="52"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0295F90-F77D-4E78-97CD-54C1DEFE67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3296" y="995290"/>
            <a:ext cx="8397407" cy="5148775"/>
          </a:xfrm>
          <a:prstGeom prst="rect">
            <a:avLst/>
          </a:prstGeom>
        </p:spPr>
      </p:pic>
    </p:spTree>
    <p:extLst>
      <p:ext uri="{BB962C8B-B14F-4D97-AF65-F5344CB8AC3E}">
        <p14:creationId xmlns:p14="http://schemas.microsoft.com/office/powerpoint/2010/main" val="32921870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7FA1FBD-74C5-4501-A88A-DB6DB71EEF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5607" y="1159141"/>
            <a:ext cx="8418886" cy="4539717"/>
          </a:xfrm>
          <a:prstGeom prst="rect">
            <a:avLst/>
          </a:prstGeom>
        </p:spPr>
      </p:pic>
      <p:sp>
        <p:nvSpPr>
          <p:cNvPr id="5" name="مربع نص 4">
            <a:extLst>
              <a:ext uri="{FF2B5EF4-FFF2-40B4-BE49-F238E27FC236}">
                <a16:creationId xmlns:a16="http://schemas.microsoft.com/office/drawing/2014/main" id="{76C764AB-D3C3-4A66-969C-FF9857C1983F}"/>
              </a:ext>
            </a:extLst>
          </p:cNvPr>
          <p:cNvSpPr txBox="1"/>
          <p:nvPr/>
        </p:nvSpPr>
        <p:spPr>
          <a:xfrm>
            <a:off x="703386" y="1927274"/>
            <a:ext cx="8299939" cy="3785652"/>
          </a:xfrm>
          <a:prstGeom prst="rect">
            <a:avLst/>
          </a:prstGeom>
          <a:solidFill>
            <a:schemeClr val="accent4">
              <a:lumMod val="40000"/>
              <a:lumOff val="60000"/>
            </a:schemeClr>
          </a:solidFill>
        </p:spPr>
        <p:txBody>
          <a:bodyPr wrap="square" rtlCol="1">
            <a:spAutoFit/>
          </a:bodyPr>
          <a:lstStyle/>
          <a:p>
            <a:pPr algn="l" rtl="0"/>
            <a:r>
              <a:rPr lang="en-US" sz="2400" dirty="0">
                <a:solidFill>
                  <a:srgbClr val="FF0000"/>
                </a:solidFill>
                <a:latin typeface="Comic Sans MS" panose="030F0702030302020204" pitchFamily="66" charset="0"/>
              </a:rPr>
              <a:t>Polar bears must not be approached in the wild. </a:t>
            </a:r>
          </a:p>
          <a:p>
            <a:pPr algn="l" rtl="0"/>
            <a:r>
              <a:rPr lang="en-US" sz="2400" dirty="0">
                <a:solidFill>
                  <a:srgbClr val="FF0000"/>
                </a:solidFill>
                <a:latin typeface="Comic Sans MS" panose="030F0702030302020204" pitchFamily="66" charset="0"/>
              </a:rPr>
              <a:t>It is said that polar bears are very fierce. </a:t>
            </a:r>
          </a:p>
          <a:p>
            <a:pPr algn="l" rtl="0"/>
            <a:r>
              <a:rPr lang="en-US" sz="2400" dirty="0">
                <a:solidFill>
                  <a:srgbClr val="0000CC"/>
                </a:solidFill>
                <a:latin typeface="Comic Sans MS" panose="030F0702030302020204" pitchFamily="66" charset="0"/>
              </a:rPr>
              <a:t>Ostriches are said to be the largest birds </a:t>
            </a:r>
          </a:p>
          <a:p>
            <a:pPr algn="l" rtl="0"/>
            <a:r>
              <a:rPr lang="en-US" sz="2400" dirty="0">
                <a:solidFill>
                  <a:srgbClr val="0000CC"/>
                </a:solidFill>
                <a:latin typeface="Comic Sans MS" panose="030F0702030302020204" pitchFamily="66" charset="0"/>
              </a:rPr>
              <a:t>Ostriches must be given a lot of room to roam. </a:t>
            </a:r>
          </a:p>
          <a:p>
            <a:pPr algn="l" rtl="0"/>
            <a:r>
              <a:rPr lang="en-US" sz="2400" dirty="0">
                <a:solidFill>
                  <a:srgbClr val="FF0000"/>
                </a:solidFill>
                <a:latin typeface="Comic Sans MS" panose="030F0702030302020204" pitchFamily="66" charset="0"/>
              </a:rPr>
              <a:t>sharks are thought to be the most ferocious sea animals. </a:t>
            </a:r>
          </a:p>
          <a:p>
            <a:pPr algn="l" rtl="0"/>
            <a:r>
              <a:rPr lang="en-US" sz="2400" dirty="0">
                <a:solidFill>
                  <a:srgbClr val="FF0000"/>
                </a:solidFill>
                <a:latin typeface="Comic Sans MS" panose="030F0702030302020204" pitchFamily="66" charset="0"/>
              </a:rPr>
              <a:t>Areas where sharks swim should be avoided </a:t>
            </a:r>
          </a:p>
          <a:p>
            <a:pPr algn="l" rtl="0"/>
            <a:r>
              <a:rPr lang="en-US" sz="2400" dirty="0">
                <a:solidFill>
                  <a:srgbClr val="0000CC"/>
                </a:solidFill>
                <a:latin typeface="Comic Sans MS" panose="030F0702030302020204" pitchFamily="66" charset="0"/>
              </a:rPr>
              <a:t>Kittens should be kept with their mothers</a:t>
            </a:r>
          </a:p>
          <a:p>
            <a:pPr algn="l" rtl="0"/>
            <a:r>
              <a:rPr lang="en-US" sz="2400" dirty="0">
                <a:solidFill>
                  <a:srgbClr val="0000CC"/>
                </a:solidFill>
                <a:latin typeface="Comic Sans MS" panose="030F0702030302020204" pitchFamily="66" charset="0"/>
              </a:rPr>
              <a:t>Kittens are said to make good pets. </a:t>
            </a:r>
          </a:p>
          <a:p>
            <a:pPr algn="l" rtl="0"/>
            <a:r>
              <a:rPr lang="en-US" sz="2400" dirty="0">
                <a:solidFill>
                  <a:srgbClr val="FF0000"/>
                </a:solidFill>
                <a:latin typeface="Comic Sans MS" panose="030F0702030302020204" pitchFamily="66" charset="0"/>
              </a:rPr>
              <a:t>It is said that koala bears sleep up to 18 hours a day. </a:t>
            </a:r>
          </a:p>
          <a:p>
            <a:pPr algn="l" rtl="0"/>
            <a:r>
              <a:rPr lang="en-US" sz="2400" dirty="0">
                <a:solidFill>
                  <a:srgbClr val="FF0000"/>
                </a:solidFill>
                <a:latin typeface="Comic Sans MS" panose="030F0702030302020204" pitchFamily="66" charset="0"/>
              </a:rPr>
              <a:t>Koala bears are considered to be cute animals.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BB1D950-3BF0-4FFD-899A-3AB56ACDCEAB}"/>
              </a:ext>
            </a:extLst>
          </p:cNvPr>
          <p:cNvSpPr txBox="1"/>
          <p:nvPr/>
        </p:nvSpPr>
        <p:spPr>
          <a:xfrm>
            <a:off x="5401994" y="242787"/>
            <a:ext cx="3235569" cy="523220"/>
          </a:xfrm>
          <a:prstGeom prst="rect">
            <a:avLst/>
          </a:prstGeom>
          <a:solidFill>
            <a:srgbClr val="FF0000"/>
          </a:solidFill>
        </p:spPr>
        <p:txBody>
          <a:bodyPr wrap="square" rtlCol="1">
            <a:spAutoFit/>
          </a:bodyPr>
          <a:lstStyle/>
          <a:p>
            <a:pPr algn="ctr"/>
            <a:r>
              <a:rPr lang="ar-SA" sz="2800" b="1" dirty="0">
                <a:solidFill>
                  <a:schemeClr val="bg1"/>
                </a:solidFill>
              </a:rPr>
              <a:t>قد تختلف الاجابات</a:t>
            </a:r>
          </a:p>
        </p:txBody>
      </p:sp>
    </p:spTree>
    <p:extLst>
      <p:ext uri="{BB962C8B-B14F-4D97-AF65-F5344CB8AC3E}">
        <p14:creationId xmlns:p14="http://schemas.microsoft.com/office/powerpoint/2010/main" val="4022511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500"/>
                                        <p:tgtEl>
                                          <p:spTgt spid="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500"/>
                                        <p:tgtEl>
                                          <p:spTgt spid="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Effect transition="in" filter="fade">
                                      <p:cBhvr>
                                        <p:cTn id="57" dur="500"/>
                                        <p:tgtEl>
                                          <p:spTgt spid="5">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Effect transition="in" filter="fade">
                                      <p:cBhvr>
                                        <p:cTn id="62" dur="500"/>
                                        <p:tgtEl>
                                          <p:spTgt spid="5">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Effect transition="in" filter="fade">
                                      <p:cBhvr>
                                        <p:cTn id="6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F561AEE-134B-419C-989F-B6BDCC0D94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2708" y="888805"/>
            <a:ext cx="8018584" cy="5484269"/>
          </a:xfrm>
          <a:prstGeom prst="rect">
            <a:avLst/>
          </a:prstGeom>
        </p:spPr>
      </p:pic>
      <p:sp>
        <p:nvSpPr>
          <p:cNvPr id="5" name="مربع نص 4">
            <a:extLst>
              <a:ext uri="{FF2B5EF4-FFF2-40B4-BE49-F238E27FC236}">
                <a16:creationId xmlns:a16="http://schemas.microsoft.com/office/drawing/2014/main" id="{35A90446-AC3B-4458-AD5D-2487DF7D3D8E}"/>
              </a:ext>
            </a:extLst>
          </p:cNvPr>
          <p:cNvSpPr txBox="1"/>
          <p:nvPr/>
        </p:nvSpPr>
        <p:spPr>
          <a:xfrm>
            <a:off x="2897945" y="2940149"/>
            <a:ext cx="178659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hold on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02B9DAA-E35C-46E0-B2EF-5591704890DF}"/>
              </a:ext>
            </a:extLst>
          </p:cNvPr>
          <p:cNvSpPr txBox="1"/>
          <p:nvPr/>
        </p:nvSpPr>
        <p:spPr>
          <a:xfrm>
            <a:off x="3050343" y="3655256"/>
            <a:ext cx="259080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an arm and a leg</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5300E8E-8372-41F5-9C60-D4E27E15B660}"/>
              </a:ext>
            </a:extLst>
          </p:cNvPr>
          <p:cNvSpPr txBox="1"/>
          <p:nvPr/>
        </p:nvSpPr>
        <p:spPr>
          <a:xfrm>
            <a:off x="2965939" y="4372710"/>
            <a:ext cx="132470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grand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B590D49-0F34-4F4C-8A24-01C1F170488C}"/>
              </a:ext>
            </a:extLst>
          </p:cNvPr>
          <p:cNvSpPr txBox="1"/>
          <p:nvPr/>
        </p:nvSpPr>
        <p:spPr>
          <a:xfrm>
            <a:off x="3050345" y="4724398"/>
            <a:ext cx="105742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tiny</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7F1DDB5-2983-430B-9441-DC552B3FC991}"/>
              </a:ext>
            </a:extLst>
          </p:cNvPr>
          <p:cNvSpPr txBox="1"/>
          <p:nvPr/>
        </p:nvSpPr>
        <p:spPr>
          <a:xfrm>
            <a:off x="6370321" y="4738467"/>
            <a:ext cx="178659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megabucks</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F08DC45-D284-44E1-AAEC-59A0E8F48F41}"/>
              </a:ext>
            </a:extLst>
          </p:cNvPr>
          <p:cNvSpPr txBox="1"/>
          <p:nvPr/>
        </p:nvSpPr>
        <p:spPr>
          <a:xfrm>
            <a:off x="3627120" y="5329312"/>
            <a:ext cx="225317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reality check</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70F51FB-A34E-47FA-BCEB-F9A4CE88565B}"/>
              </a:ext>
            </a:extLst>
          </p:cNvPr>
          <p:cNvSpPr txBox="1"/>
          <p:nvPr/>
        </p:nvSpPr>
        <p:spPr>
          <a:xfrm>
            <a:off x="3993865" y="5681004"/>
            <a:ext cx="217302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out of touch</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005384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28729B5-CED6-4288-8B72-A9D5A064F6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1229" y="930870"/>
            <a:ext cx="8041541" cy="5328395"/>
          </a:xfrm>
          <a:prstGeom prst="rect">
            <a:avLst/>
          </a:prstGeom>
        </p:spPr>
      </p:pic>
      <p:sp>
        <p:nvSpPr>
          <p:cNvPr id="5" name="مربع نص 4">
            <a:extLst>
              <a:ext uri="{FF2B5EF4-FFF2-40B4-BE49-F238E27FC236}">
                <a16:creationId xmlns:a16="http://schemas.microsoft.com/office/drawing/2014/main" id="{D82220C2-8B48-4768-B2F9-2C8AB39B49DA}"/>
              </a:ext>
            </a:extLst>
          </p:cNvPr>
          <p:cNvSpPr txBox="1"/>
          <p:nvPr/>
        </p:nvSpPr>
        <p:spPr>
          <a:xfrm>
            <a:off x="1130594" y="2349307"/>
            <a:ext cx="7408496" cy="3785652"/>
          </a:xfrm>
          <a:prstGeom prst="rect">
            <a:avLst/>
          </a:prstGeom>
          <a:solidFill>
            <a:schemeClr val="accent4">
              <a:lumMod val="40000"/>
              <a:lumOff val="60000"/>
            </a:schemeClr>
          </a:solidFill>
        </p:spPr>
        <p:txBody>
          <a:bodyPr wrap="square" rtlCol="1">
            <a:spAutoFit/>
          </a:bodyPr>
          <a:lstStyle/>
          <a:p>
            <a:pPr algn="l" rtl="0"/>
            <a:r>
              <a:rPr lang="en-US" sz="2000" b="1" dirty="0">
                <a:solidFill>
                  <a:srgbClr val="FF0000"/>
                </a:solidFill>
                <a:latin typeface="Comic Sans MS" panose="030F0702030302020204" pitchFamily="66" charset="0"/>
              </a:rPr>
              <a:t>1. </a:t>
            </a:r>
            <a:r>
              <a:rPr lang="en-US" sz="2000" dirty="0">
                <a:solidFill>
                  <a:srgbClr val="FF0000"/>
                </a:solidFill>
                <a:latin typeface="Comic Sans MS" panose="030F0702030302020204" pitchFamily="66" charset="0"/>
              </a:rPr>
              <a:t>Dolphins </a:t>
            </a:r>
            <a:r>
              <a:rPr lang="en-US" sz="2000" b="1" u="sng" dirty="0">
                <a:solidFill>
                  <a:srgbClr val="FF0000"/>
                </a:solidFill>
                <a:latin typeface="Comic Sans MS" panose="030F0702030302020204" pitchFamily="66" charset="0"/>
              </a:rPr>
              <a:t>are</a:t>
            </a:r>
            <a:r>
              <a:rPr lang="en-US" sz="2000" b="1" dirty="0">
                <a:solidFill>
                  <a:srgbClr val="FF0000"/>
                </a:solidFill>
                <a:latin typeface="Comic Sans MS" panose="030F0702030302020204" pitchFamily="66" charset="0"/>
              </a:rPr>
              <a:t> </a:t>
            </a:r>
            <a:r>
              <a:rPr lang="en-US" sz="2000" dirty="0">
                <a:solidFill>
                  <a:srgbClr val="FF0000"/>
                </a:solidFill>
                <a:latin typeface="Comic Sans MS" panose="030F0702030302020204" pitchFamily="66" charset="0"/>
              </a:rPr>
              <a:t>considered to be one of the most intelligent animals. </a:t>
            </a:r>
          </a:p>
          <a:p>
            <a:pPr algn="l" rtl="0"/>
            <a:r>
              <a:rPr lang="en-US" sz="2000" b="1" dirty="0">
                <a:solidFill>
                  <a:srgbClr val="0000CC"/>
                </a:solidFill>
                <a:latin typeface="Comic Sans MS" panose="030F0702030302020204" pitchFamily="66" charset="0"/>
              </a:rPr>
              <a:t>2. </a:t>
            </a:r>
            <a:r>
              <a:rPr lang="en-US" sz="2000" dirty="0">
                <a:solidFill>
                  <a:srgbClr val="0000CC"/>
                </a:solidFill>
                <a:latin typeface="Comic Sans MS" panose="030F0702030302020204" pitchFamily="66" charset="0"/>
              </a:rPr>
              <a:t>It is </a:t>
            </a:r>
            <a:r>
              <a:rPr lang="en-US" sz="2000" b="1" u="sng" dirty="0">
                <a:solidFill>
                  <a:srgbClr val="0000CC"/>
                </a:solidFill>
                <a:latin typeface="Comic Sans MS" panose="030F0702030302020204" pitchFamily="66" charset="0"/>
              </a:rPr>
              <a:t>said</a:t>
            </a:r>
            <a:r>
              <a:rPr lang="en-US" sz="2000" b="1" dirty="0">
                <a:solidFill>
                  <a:srgbClr val="0000CC"/>
                </a:solidFill>
                <a:latin typeface="Comic Sans MS" panose="030F0702030302020204" pitchFamily="66" charset="0"/>
              </a:rPr>
              <a:t> </a:t>
            </a:r>
            <a:r>
              <a:rPr lang="en-US" sz="2000" dirty="0">
                <a:solidFill>
                  <a:srgbClr val="0000CC"/>
                </a:solidFill>
                <a:latin typeface="Comic Sans MS" panose="030F0702030302020204" pitchFamily="66" charset="0"/>
              </a:rPr>
              <a:t>that dolphins evolved 10 million years ago. </a:t>
            </a:r>
          </a:p>
          <a:p>
            <a:pPr algn="l" rtl="0"/>
            <a:r>
              <a:rPr lang="en-US" sz="2000" b="1" dirty="0">
                <a:solidFill>
                  <a:srgbClr val="FF0000"/>
                </a:solidFill>
                <a:latin typeface="Comic Sans MS" panose="030F0702030302020204" pitchFamily="66" charset="0"/>
              </a:rPr>
              <a:t>3. </a:t>
            </a:r>
            <a:r>
              <a:rPr lang="en-US" sz="2000" dirty="0">
                <a:solidFill>
                  <a:srgbClr val="FF0000"/>
                </a:solidFill>
                <a:latin typeface="Comic Sans MS" panose="030F0702030302020204" pitchFamily="66" charset="0"/>
              </a:rPr>
              <a:t>Even though dolphins are friendly, people should </a:t>
            </a:r>
            <a:r>
              <a:rPr lang="en-US" sz="2000" b="1" u="sng" dirty="0">
                <a:solidFill>
                  <a:srgbClr val="FF0000"/>
                </a:solidFill>
                <a:latin typeface="Comic Sans MS" panose="030F0702030302020204" pitchFamily="66" charset="0"/>
              </a:rPr>
              <a:t>be</a:t>
            </a:r>
            <a:r>
              <a:rPr lang="en-US" sz="2000" b="1" dirty="0">
                <a:solidFill>
                  <a:srgbClr val="FF0000"/>
                </a:solidFill>
                <a:latin typeface="Comic Sans MS" panose="030F0702030302020204" pitchFamily="66" charset="0"/>
              </a:rPr>
              <a:t> </a:t>
            </a:r>
            <a:r>
              <a:rPr lang="en-US" sz="2000" dirty="0">
                <a:solidFill>
                  <a:srgbClr val="FF0000"/>
                </a:solidFill>
                <a:latin typeface="Comic Sans MS" panose="030F0702030302020204" pitchFamily="66" charset="0"/>
              </a:rPr>
              <a:t>careful when swimming near them. </a:t>
            </a:r>
          </a:p>
          <a:p>
            <a:pPr algn="l" rtl="0"/>
            <a:r>
              <a:rPr lang="en-US" sz="2000" b="1" dirty="0">
                <a:solidFill>
                  <a:srgbClr val="0000CC"/>
                </a:solidFill>
                <a:latin typeface="Comic Sans MS" panose="030F0702030302020204" pitchFamily="66" charset="0"/>
              </a:rPr>
              <a:t>4. </a:t>
            </a:r>
            <a:r>
              <a:rPr lang="en-US" sz="2000" dirty="0">
                <a:solidFill>
                  <a:srgbClr val="0000CC"/>
                </a:solidFill>
                <a:latin typeface="Comic Sans MS" panose="030F0702030302020204" pitchFamily="66" charset="0"/>
              </a:rPr>
              <a:t>Sounds from very far away </a:t>
            </a:r>
            <a:r>
              <a:rPr lang="en-US" sz="2000" b="1" u="sng" dirty="0">
                <a:solidFill>
                  <a:srgbClr val="0000CC"/>
                </a:solidFill>
                <a:latin typeface="Comic Sans MS" panose="030F0702030302020204" pitchFamily="66" charset="0"/>
              </a:rPr>
              <a:t>can</a:t>
            </a:r>
            <a:r>
              <a:rPr lang="en-US" sz="2000" b="1" dirty="0">
                <a:solidFill>
                  <a:srgbClr val="0000CC"/>
                </a:solidFill>
                <a:latin typeface="Comic Sans MS" panose="030F0702030302020204" pitchFamily="66" charset="0"/>
              </a:rPr>
              <a:t> </a:t>
            </a:r>
            <a:r>
              <a:rPr lang="en-US" sz="2000" b="1" u="sng" dirty="0">
                <a:solidFill>
                  <a:srgbClr val="0000CC"/>
                </a:solidFill>
                <a:latin typeface="Comic Sans MS" panose="030F0702030302020204" pitchFamily="66" charset="0"/>
              </a:rPr>
              <a:t>be</a:t>
            </a:r>
            <a:r>
              <a:rPr lang="en-US" sz="2000" b="1" dirty="0">
                <a:solidFill>
                  <a:srgbClr val="0000CC"/>
                </a:solidFill>
                <a:latin typeface="Comic Sans MS" panose="030F0702030302020204" pitchFamily="66" charset="0"/>
              </a:rPr>
              <a:t> </a:t>
            </a:r>
            <a:r>
              <a:rPr lang="en-US" sz="2000" dirty="0">
                <a:solidFill>
                  <a:srgbClr val="0000CC"/>
                </a:solidFill>
                <a:latin typeface="Comic Sans MS" panose="030F0702030302020204" pitchFamily="66" charset="0"/>
              </a:rPr>
              <a:t>heard by dolphins. </a:t>
            </a:r>
          </a:p>
          <a:p>
            <a:pPr algn="l" rtl="0"/>
            <a:r>
              <a:rPr lang="en-US" sz="2000" b="1" dirty="0">
                <a:solidFill>
                  <a:srgbClr val="FF0000"/>
                </a:solidFill>
                <a:latin typeface="Comic Sans MS" panose="030F0702030302020204" pitchFamily="66" charset="0"/>
              </a:rPr>
              <a:t>5. </a:t>
            </a:r>
            <a:r>
              <a:rPr lang="en-US" sz="2000" dirty="0">
                <a:solidFill>
                  <a:srgbClr val="FF0000"/>
                </a:solidFill>
                <a:latin typeface="Comic Sans MS" panose="030F0702030302020204" pitchFamily="66" charset="0"/>
              </a:rPr>
              <a:t>It </a:t>
            </a:r>
            <a:r>
              <a:rPr lang="en-US" sz="2000" b="1" u="sng" dirty="0">
                <a:solidFill>
                  <a:srgbClr val="FF0000"/>
                </a:solidFill>
                <a:latin typeface="Comic Sans MS" panose="030F0702030302020204" pitchFamily="66" charset="0"/>
              </a:rPr>
              <a:t>is</a:t>
            </a:r>
            <a:r>
              <a:rPr lang="en-US" sz="2000" b="1" dirty="0">
                <a:solidFill>
                  <a:srgbClr val="FF0000"/>
                </a:solidFill>
                <a:latin typeface="Comic Sans MS" panose="030F0702030302020204" pitchFamily="66" charset="0"/>
              </a:rPr>
              <a:t> </a:t>
            </a:r>
            <a:r>
              <a:rPr lang="en-US" sz="2000" dirty="0">
                <a:solidFill>
                  <a:srgbClr val="FF0000"/>
                </a:solidFill>
                <a:latin typeface="Comic Sans MS" panose="030F0702030302020204" pitchFamily="66" charset="0"/>
              </a:rPr>
              <a:t>believed that dolphins need to live in groups to be happy. </a:t>
            </a:r>
          </a:p>
          <a:p>
            <a:pPr algn="l" rtl="0"/>
            <a:r>
              <a:rPr lang="en-US" sz="2000" b="1" dirty="0">
                <a:solidFill>
                  <a:srgbClr val="0000CC"/>
                </a:solidFill>
                <a:latin typeface="Comic Sans MS" panose="030F0702030302020204" pitchFamily="66" charset="0"/>
              </a:rPr>
              <a:t>6. </a:t>
            </a:r>
            <a:r>
              <a:rPr lang="en-US" sz="2000" dirty="0">
                <a:solidFill>
                  <a:srgbClr val="0000CC"/>
                </a:solidFill>
                <a:latin typeface="Comic Sans MS" panose="030F0702030302020204" pitchFamily="66" charset="0"/>
              </a:rPr>
              <a:t>Tricks can </a:t>
            </a:r>
            <a:r>
              <a:rPr lang="en-US" sz="2000" b="1" u="sng" dirty="0">
                <a:solidFill>
                  <a:srgbClr val="0000CC"/>
                </a:solidFill>
                <a:latin typeface="Comic Sans MS" panose="030F0702030302020204" pitchFamily="66" charset="0"/>
              </a:rPr>
              <a:t>be</a:t>
            </a:r>
            <a:r>
              <a:rPr lang="en-US" sz="2000" b="1" dirty="0">
                <a:solidFill>
                  <a:srgbClr val="0000CC"/>
                </a:solidFill>
                <a:latin typeface="Comic Sans MS" panose="030F0702030302020204" pitchFamily="66" charset="0"/>
              </a:rPr>
              <a:t> </a:t>
            </a:r>
            <a:r>
              <a:rPr lang="en-US" sz="2000" b="1" u="sng" dirty="0">
                <a:solidFill>
                  <a:srgbClr val="0000CC"/>
                </a:solidFill>
                <a:latin typeface="Comic Sans MS" panose="030F0702030302020204" pitchFamily="66" charset="0"/>
              </a:rPr>
              <a:t>taught</a:t>
            </a:r>
            <a:r>
              <a:rPr lang="en-US" sz="2000" b="1" dirty="0">
                <a:solidFill>
                  <a:srgbClr val="0000CC"/>
                </a:solidFill>
                <a:latin typeface="Comic Sans MS" panose="030F0702030302020204" pitchFamily="66" charset="0"/>
              </a:rPr>
              <a:t> </a:t>
            </a:r>
            <a:r>
              <a:rPr lang="en-US" sz="2000" dirty="0">
                <a:solidFill>
                  <a:srgbClr val="0000CC"/>
                </a:solidFill>
                <a:latin typeface="Comic Sans MS" panose="030F0702030302020204" pitchFamily="66" charset="0"/>
              </a:rPr>
              <a:t>to dolphins. </a:t>
            </a:r>
          </a:p>
          <a:p>
            <a:pPr algn="l" rtl="0"/>
            <a:r>
              <a:rPr lang="en-US" sz="2000" b="1" dirty="0">
                <a:solidFill>
                  <a:srgbClr val="FF0000"/>
                </a:solidFill>
                <a:latin typeface="Comic Sans MS" panose="030F0702030302020204" pitchFamily="66" charset="0"/>
              </a:rPr>
              <a:t>7. </a:t>
            </a:r>
            <a:r>
              <a:rPr lang="en-US" sz="2000" dirty="0">
                <a:solidFill>
                  <a:srgbClr val="FF0000"/>
                </a:solidFill>
                <a:latin typeface="Comic Sans MS" panose="030F0702030302020204" pitchFamily="66" charset="0"/>
              </a:rPr>
              <a:t>Dolphins must </a:t>
            </a:r>
            <a:r>
              <a:rPr lang="en-US" sz="2000" b="1" u="sng" dirty="0">
                <a:solidFill>
                  <a:srgbClr val="FF0000"/>
                </a:solidFill>
                <a:latin typeface="Comic Sans MS" panose="030F0702030302020204" pitchFamily="66" charset="0"/>
              </a:rPr>
              <a:t>be</a:t>
            </a:r>
            <a:r>
              <a:rPr lang="en-US" sz="2000" b="1" dirty="0">
                <a:solidFill>
                  <a:srgbClr val="FF0000"/>
                </a:solidFill>
                <a:latin typeface="Comic Sans MS" panose="030F0702030302020204" pitchFamily="66" charset="0"/>
              </a:rPr>
              <a:t> </a:t>
            </a:r>
            <a:r>
              <a:rPr lang="en-US" sz="2000" b="1" u="sng" dirty="0">
                <a:solidFill>
                  <a:srgbClr val="FF0000"/>
                </a:solidFill>
                <a:latin typeface="Comic Sans MS" panose="030F0702030302020204" pitchFamily="66" charset="0"/>
              </a:rPr>
              <a:t>kept</a:t>
            </a:r>
            <a:r>
              <a:rPr lang="en-US" sz="2000" b="1" dirty="0">
                <a:solidFill>
                  <a:srgbClr val="FF0000"/>
                </a:solidFill>
                <a:latin typeface="Comic Sans MS" panose="030F0702030302020204" pitchFamily="66" charset="0"/>
              </a:rPr>
              <a:t> </a:t>
            </a:r>
            <a:r>
              <a:rPr lang="en-US" sz="2000" dirty="0">
                <a:solidFill>
                  <a:srgbClr val="FF0000"/>
                </a:solidFill>
                <a:latin typeface="Comic Sans MS" panose="030F0702030302020204" pitchFamily="66" charset="0"/>
              </a:rPr>
              <a:t>in salt water. </a:t>
            </a:r>
          </a:p>
          <a:p>
            <a:pPr algn="l" rtl="0"/>
            <a:r>
              <a:rPr lang="en-US" sz="2000" b="1" dirty="0">
                <a:solidFill>
                  <a:srgbClr val="0000CC"/>
                </a:solidFill>
                <a:latin typeface="Comic Sans MS" panose="030F0702030302020204" pitchFamily="66" charset="0"/>
              </a:rPr>
              <a:t>8. </a:t>
            </a:r>
            <a:r>
              <a:rPr lang="en-US" sz="2000" dirty="0">
                <a:solidFill>
                  <a:srgbClr val="0000CC"/>
                </a:solidFill>
                <a:latin typeface="Comic Sans MS" panose="030F0702030302020204" pitchFamily="66" charset="0"/>
              </a:rPr>
              <a:t>Tuna should </a:t>
            </a:r>
            <a:r>
              <a:rPr lang="en-US" sz="2000" b="1" u="sng" dirty="0">
                <a:solidFill>
                  <a:srgbClr val="0000CC"/>
                </a:solidFill>
                <a:latin typeface="Comic Sans MS" panose="030F0702030302020204" pitchFamily="66" charset="0"/>
              </a:rPr>
              <a:t>be</a:t>
            </a:r>
            <a:r>
              <a:rPr lang="en-US" sz="2000" b="1" dirty="0">
                <a:solidFill>
                  <a:srgbClr val="0000CC"/>
                </a:solidFill>
                <a:latin typeface="Comic Sans MS" panose="030F0702030302020204" pitchFamily="66" charset="0"/>
              </a:rPr>
              <a:t> </a:t>
            </a:r>
            <a:r>
              <a:rPr lang="en-US" sz="2000" dirty="0">
                <a:solidFill>
                  <a:srgbClr val="0000CC"/>
                </a:solidFill>
                <a:latin typeface="Comic Sans MS" panose="030F0702030302020204" pitchFamily="66" charset="0"/>
              </a:rPr>
              <a:t>bought from companies that practice dolphin-safe fishing.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277336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3DC1C78-1F59-4CA1-A302-F1C1869BD7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5422" y="900335"/>
            <a:ext cx="8553156" cy="5471720"/>
          </a:xfrm>
          <a:prstGeom prst="rect">
            <a:avLst/>
          </a:prstGeom>
        </p:spPr>
      </p:pic>
      <p:sp>
        <p:nvSpPr>
          <p:cNvPr id="5" name="مربع نص 4">
            <a:extLst>
              <a:ext uri="{FF2B5EF4-FFF2-40B4-BE49-F238E27FC236}">
                <a16:creationId xmlns:a16="http://schemas.microsoft.com/office/drawing/2014/main" id="{676D31BD-BC9E-4E6C-B5AD-6722648B10ED}"/>
              </a:ext>
            </a:extLst>
          </p:cNvPr>
          <p:cNvSpPr txBox="1"/>
          <p:nvPr/>
        </p:nvSpPr>
        <p:spPr>
          <a:xfrm>
            <a:off x="5697419" y="2883880"/>
            <a:ext cx="333404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back to the drawing board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B3FEE45-94A6-49AD-9D1C-D5E693B58E51}"/>
              </a:ext>
            </a:extLst>
          </p:cNvPr>
          <p:cNvSpPr txBox="1"/>
          <p:nvPr/>
        </p:nvSpPr>
        <p:spPr>
          <a:xfrm>
            <a:off x="1924932" y="3908475"/>
            <a:ext cx="1029283"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24/7</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B3EF3BF-22CD-430B-B57D-E0A89F929424}"/>
              </a:ext>
            </a:extLst>
          </p:cNvPr>
          <p:cNvSpPr txBox="1"/>
          <p:nvPr/>
        </p:nvSpPr>
        <p:spPr>
          <a:xfrm>
            <a:off x="5056579" y="4553245"/>
            <a:ext cx="230115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calling the shots</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61097F4-838E-49B2-A246-793C4D793DE2}"/>
              </a:ext>
            </a:extLst>
          </p:cNvPr>
          <p:cNvSpPr txBox="1"/>
          <p:nvPr/>
        </p:nvSpPr>
        <p:spPr>
          <a:xfrm>
            <a:off x="3503680" y="5437166"/>
            <a:ext cx="2300066"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get to the point</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67CFE6FF-658A-41CF-8977-5F112B227126}"/>
              </a:ext>
            </a:extLst>
          </p:cNvPr>
          <p:cNvSpPr txBox="1"/>
          <p:nvPr/>
        </p:nvSpPr>
        <p:spPr>
          <a:xfrm>
            <a:off x="6251079" y="5758378"/>
            <a:ext cx="195071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hang in there</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287915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A9FAE2F-064C-4339-A4E5-F3ADB121C2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9655" y="886265"/>
            <a:ext cx="7624689" cy="5510278"/>
          </a:xfrm>
          <a:prstGeom prst="rect">
            <a:avLst/>
          </a:prstGeom>
        </p:spPr>
      </p:pic>
    </p:spTree>
    <p:extLst>
      <p:ext uri="{BB962C8B-B14F-4D97-AF65-F5344CB8AC3E}">
        <p14:creationId xmlns:p14="http://schemas.microsoft.com/office/powerpoint/2010/main" val="11935184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787350F-44FA-492A-BC49-FDA1C9753DA6}"/>
              </a:ext>
            </a:extLst>
          </p:cNvPr>
          <p:cNvPicPr>
            <a:picLocks noChangeAspect="1"/>
          </p:cNvPicPr>
          <p:nvPr/>
        </p:nvPicPr>
        <p:blipFill>
          <a:blip r:embed="rId2"/>
          <a:stretch>
            <a:fillRect/>
          </a:stretch>
        </p:blipFill>
        <p:spPr>
          <a:xfrm>
            <a:off x="606082" y="1997612"/>
            <a:ext cx="7615312" cy="3685736"/>
          </a:xfrm>
          <a:prstGeom prst="rect">
            <a:avLst/>
          </a:prstGeom>
        </p:spPr>
      </p:pic>
      <p:sp>
        <p:nvSpPr>
          <p:cNvPr id="5" name="مربع نص 4">
            <a:extLst>
              <a:ext uri="{FF2B5EF4-FFF2-40B4-BE49-F238E27FC236}">
                <a16:creationId xmlns:a16="http://schemas.microsoft.com/office/drawing/2014/main" id="{27C5513D-4823-4010-B2B8-4039C02200F0}"/>
              </a:ext>
            </a:extLst>
          </p:cNvPr>
          <p:cNvSpPr txBox="1"/>
          <p:nvPr/>
        </p:nvSpPr>
        <p:spPr>
          <a:xfrm>
            <a:off x="1139485" y="1786598"/>
            <a:ext cx="858129" cy="3785652"/>
          </a:xfrm>
          <a:prstGeom prst="rect">
            <a:avLst/>
          </a:prstGeom>
          <a:noFill/>
        </p:spPr>
        <p:txBody>
          <a:bodyPr wrap="square" rtlCol="1">
            <a:spAutoFit/>
          </a:bodyPr>
          <a:lstStyle/>
          <a:p>
            <a:pPr algn="l" rtl="0"/>
            <a:r>
              <a:rPr lang="en-US" sz="4000" dirty="0">
                <a:solidFill>
                  <a:srgbClr val="FF0000"/>
                </a:solidFill>
              </a:rPr>
              <a:t>F</a:t>
            </a:r>
            <a:r>
              <a:rPr lang="en-US" sz="4000" dirty="0"/>
              <a:t> </a:t>
            </a:r>
          </a:p>
          <a:p>
            <a:pPr algn="l" rtl="0"/>
            <a:r>
              <a:rPr lang="en-US" sz="4000" dirty="0">
                <a:solidFill>
                  <a:srgbClr val="0000CC"/>
                </a:solidFill>
              </a:rPr>
              <a:t>T</a:t>
            </a:r>
            <a:r>
              <a:rPr lang="en-US" sz="4000" dirty="0"/>
              <a:t> </a:t>
            </a:r>
          </a:p>
          <a:p>
            <a:pPr algn="l" rtl="0"/>
            <a:r>
              <a:rPr lang="en-US" sz="4000" dirty="0">
                <a:solidFill>
                  <a:srgbClr val="FF0000"/>
                </a:solidFill>
              </a:rPr>
              <a:t>F</a:t>
            </a:r>
            <a:r>
              <a:rPr lang="en-US" sz="4000" dirty="0"/>
              <a:t> </a:t>
            </a:r>
          </a:p>
          <a:p>
            <a:pPr algn="l" rtl="0"/>
            <a:r>
              <a:rPr lang="en-US" sz="4000" dirty="0">
                <a:solidFill>
                  <a:srgbClr val="FF0000"/>
                </a:solidFill>
              </a:rPr>
              <a:t>F</a:t>
            </a:r>
            <a:r>
              <a:rPr lang="en-US" sz="4000" dirty="0"/>
              <a:t> </a:t>
            </a:r>
          </a:p>
          <a:p>
            <a:pPr algn="l" rtl="0"/>
            <a:r>
              <a:rPr lang="en-US" sz="4000" dirty="0">
                <a:solidFill>
                  <a:srgbClr val="0000CC"/>
                </a:solidFill>
              </a:rPr>
              <a:t>T</a:t>
            </a:r>
            <a:r>
              <a:rPr lang="en-US" sz="4000" dirty="0"/>
              <a:t> </a:t>
            </a:r>
          </a:p>
          <a:p>
            <a:pPr algn="l" rtl="0"/>
            <a:r>
              <a:rPr lang="en-US" sz="4000" dirty="0">
                <a:solidFill>
                  <a:srgbClr val="FF0000"/>
                </a:solidFill>
              </a:rPr>
              <a:t>F</a:t>
            </a:r>
            <a:r>
              <a:rPr lang="en-US" sz="4000" dirty="0"/>
              <a:t> </a:t>
            </a:r>
            <a:endParaRPr lang="ar-SA" sz="4000" dirty="0"/>
          </a:p>
        </p:txBody>
      </p:sp>
    </p:spTree>
    <p:extLst>
      <p:ext uri="{BB962C8B-B14F-4D97-AF65-F5344CB8AC3E}">
        <p14:creationId xmlns:p14="http://schemas.microsoft.com/office/powerpoint/2010/main" val="3275184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1305346-C809-4EA3-BC4E-AA8B42B638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8879" y="1216540"/>
            <a:ext cx="8366242" cy="4902906"/>
          </a:xfrm>
          <a:prstGeom prst="rect">
            <a:avLst/>
          </a:prstGeom>
        </p:spPr>
      </p:pic>
      <p:sp>
        <p:nvSpPr>
          <p:cNvPr id="5" name="مربع نص 4">
            <a:extLst>
              <a:ext uri="{FF2B5EF4-FFF2-40B4-BE49-F238E27FC236}">
                <a16:creationId xmlns:a16="http://schemas.microsoft.com/office/drawing/2014/main" id="{EC8C8A2C-D302-4009-9730-5CBDAC0F4EEE}"/>
              </a:ext>
            </a:extLst>
          </p:cNvPr>
          <p:cNvSpPr txBox="1"/>
          <p:nvPr/>
        </p:nvSpPr>
        <p:spPr>
          <a:xfrm>
            <a:off x="787791" y="2940149"/>
            <a:ext cx="2138289" cy="3108543"/>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    Hydra </a:t>
            </a:r>
          </a:p>
          <a:p>
            <a:pPr algn="l" rtl="0"/>
            <a:endParaRPr lang="en-US" sz="24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The Sphinx </a:t>
            </a:r>
          </a:p>
          <a:p>
            <a:pPr algn="l" rtl="0"/>
            <a:r>
              <a:rPr lang="en-US" sz="2400" dirty="0">
                <a:solidFill>
                  <a:srgbClr val="0000CC"/>
                </a:solidFill>
                <a:latin typeface="Comic Sans MS" panose="030F0702030302020204" pitchFamily="66" charset="0"/>
              </a:rPr>
              <a:t>   Unicorns </a:t>
            </a:r>
          </a:p>
          <a:p>
            <a:pPr algn="l" rtl="0"/>
            <a:endParaRPr lang="en-US" sz="28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   Dragons </a:t>
            </a:r>
          </a:p>
          <a:p>
            <a:pPr algn="l" rtl="0"/>
            <a:endParaRPr lang="en-US" sz="24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    Pegasus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352625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0262C23-0156-45E1-809A-06C72C573D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9632" y="1617783"/>
            <a:ext cx="8724736" cy="4107766"/>
          </a:xfrm>
          <a:prstGeom prst="rect">
            <a:avLst/>
          </a:prstGeom>
        </p:spPr>
      </p:pic>
      <p:sp>
        <p:nvSpPr>
          <p:cNvPr id="5" name="مربع نص 4">
            <a:extLst>
              <a:ext uri="{FF2B5EF4-FFF2-40B4-BE49-F238E27FC236}">
                <a16:creationId xmlns:a16="http://schemas.microsoft.com/office/drawing/2014/main" id="{169B82AB-8352-4681-8BDE-F16104B94224}"/>
              </a:ext>
            </a:extLst>
          </p:cNvPr>
          <p:cNvSpPr txBox="1"/>
          <p:nvPr/>
        </p:nvSpPr>
        <p:spPr>
          <a:xfrm>
            <a:off x="2082018" y="3713866"/>
            <a:ext cx="6710290" cy="1938992"/>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	   poisonous, devour </a:t>
            </a:r>
          </a:p>
          <a:p>
            <a:pPr algn="l" rtl="0"/>
            <a:r>
              <a:rPr lang="en-US" sz="2400" dirty="0">
                <a:solidFill>
                  <a:srgbClr val="0000CC"/>
                </a:solidFill>
                <a:latin typeface="Comic Sans MS" panose="030F0702030302020204" pitchFamily="66" charset="0"/>
              </a:rPr>
              <a:t>mysterious, intellectual, guardian, riddles </a:t>
            </a:r>
          </a:p>
          <a:p>
            <a:pPr algn="l" rtl="0"/>
            <a:r>
              <a:rPr lang="en-US" sz="2400" dirty="0">
                <a:solidFill>
                  <a:srgbClr val="FF0000"/>
                </a:solidFill>
                <a:latin typeface="Comic Sans MS" panose="030F0702030302020204" pitchFamily="66" charset="0"/>
              </a:rPr>
              <a:t>gentle, horn, purity, goodness, rainbow </a:t>
            </a:r>
          </a:p>
          <a:p>
            <a:pPr algn="l" rtl="0"/>
            <a:r>
              <a:rPr lang="en-US" sz="2400" dirty="0">
                <a:solidFill>
                  <a:srgbClr val="0000CC"/>
                </a:solidFill>
                <a:latin typeface="Comic Sans MS" panose="030F0702030302020204" pitchFamily="66" charset="0"/>
              </a:rPr>
              <a:t>winged, protector, goodness, purity </a:t>
            </a:r>
          </a:p>
          <a:p>
            <a:pPr algn="l" rtl="0"/>
            <a:r>
              <a:rPr lang="en-US" sz="2400" dirty="0">
                <a:solidFill>
                  <a:srgbClr val="FF0000"/>
                </a:solidFill>
                <a:latin typeface="Comic Sans MS" panose="030F0702030302020204" pitchFamily="66" charset="0"/>
              </a:rPr>
              <a:t>wise, terrifying, guardian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679933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CB4113A-6F05-457B-94FE-58C804C24E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5544" y="1533378"/>
            <a:ext cx="8372911" cy="3263705"/>
          </a:xfrm>
          <a:prstGeom prst="rect">
            <a:avLst/>
          </a:prstGeom>
        </p:spPr>
      </p:pic>
      <p:sp>
        <p:nvSpPr>
          <p:cNvPr id="5" name="مربع نص 4">
            <a:extLst>
              <a:ext uri="{FF2B5EF4-FFF2-40B4-BE49-F238E27FC236}">
                <a16:creationId xmlns:a16="http://schemas.microsoft.com/office/drawing/2014/main" id="{2C355924-283B-47C1-8A83-CB84B55603DC}"/>
              </a:ext>
            </a:extLst>
          </p:cNvPr>
          <p:cNvSpPr txBox="1"/>
          <p:nvPr/>
        </p:nvSpPr>
        <p:spPr>
          <a:xfrm>
            <a:off x="815926" y="2166423"/>
            <a:ext cx="7942529" cy="2862322"/>
          </a:xfrm>
          <a:prstGeom prst="rect">
            <a:avLst/>
          </a:prstGeom>
          <a:noFill/>
        </p:spPr>
        <p:txBody>
          <a:bodyPr wrap="square" rtlCol="1">
            <a:spAutoFit/>
          </a:bodyPr>
          <a:lstStyle/>
          <a:p>
            <a:pPr algn="l" rtl="0"/>
            <a:r>
              <a:rPr lang="en-US" sz="3600" dirty="0">
                <a:solidFill>
                  <a:srgbClr val="0000CC"/>
                </a:solidFill>
                <a:latin typeface="Comic Sans MS" panose="030F0702030302020204" pitchFamily="66" charset="0"/>
              </a:rPr>
              <a:t>Hydra was a multi-headed creature that devoured anyone that came near her. Each of Hydra’s heads seemed to have a will and a movement of its own. </a:t>
            </a:r>
            <a:endParaRPr lang="ar-SA" sz="36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889EF8F-6B47-427D-A169-6E62EB6EC634}"/>
              </a:ext>
            </a:extLst>
          </p:cNvPr>
          <p:cNvSpPr txBox="1"/>
          <p:nvPr/>
        </p:nvSpPr>
        <p:spPr>
          <a:xfrm>
            <a:off x="5739617" y="168810"/>
            <a:ext cx="2799471"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Tree>
    <p:extLst>
      <p:ext uri="{BB962C8B-B14F-4D97-AF65-F5344CB8AC3E}">
        <p14:creationId xmlns:p14="http://schemas.microsoft.com/office/powerpoint/2010/main" val="30380560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02466C4-081D-40C0-A57C-ECCD4E082E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1760" y="998807"/>
            <a:ext cx="8040479" cy="5345723"/>
          </a:xfrm>
          <a:prstGeom prst="rect">
            <a:avLst/>
          </a:prstGeom>
        </p:spPr>
      </p:pic>
    </p:spTree>
    <p:extLst>
      <p:ext uri="{BB962C8B-B14F-4D97-AF65-F5344CB8AC3E}">
        <p14:creationId xmlns:p14="http://schemas.microsoft.com/office/powerpoint/2010/main" val="4047464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7ED1673-61EC-494C-AD0C-5CA54DA964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6526" y="1039985"/>
            <a:ext cx="8390948" cy="5374883"/>
          </a:xfrm>
          <a:prstGeom prst="rect">
            <a:avLst/>
          </a:prstGeom>
        </p:spPr>
      </p:pic>
      <p:sp>
        <p:nvSpPr>
          <p:cNvPr id="5" name="مربع نص 4">
            <a:extLst>
              <a:ext uri="{FF2B5EF4-FFF2-40B4-BE49-F238E27FC236}">
                <a16:creationId xmlns:a16="http://schemas.microsoft.com/office/drawing/2014/main" id="{5A2F206E-1D21-4B6D-8959-8D5F9CBD7224}"/>
              </a:ext>
            </a:extLst>
          </p:cNvPr>
          <p:cNvSpPr txBox="1"/>
          <p:nvPr/>
        </p:nvSpPr>
        <p:spPr>
          <a:xfrm>
            <a:off x="5739617" y="168810"/>
            <a:ext cx="2799471"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
        <p:nvSpPr>
          <p:cNvPr id="6" name="مربع نص 5">
            <a:extLst>
              <a:ext uri="{FF2B5EF4-FFF2-40B4-BE49-F238E27FC236}">
                <a16:creationId xmlns:a16="http://schemas.microsoft.com/office/drawing/2014/main" id="{D153B06B-B7C9-4851-819F-64BC954D68C9}"/>
              </a:ext>
            </a:extLst>
          </p:cNvPr>
          <p:cNvSpPr txBox="1"/>
          <p:nvPr/>
        </p:nvSpPr>
        <p:spPr>
          <a:xfrm>
            <a:off x="2222695" y="1617786"/>
            <a:ext cx="6288257"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Loyal, family-oriented, packs, support each other </a:t>
            </a:r>
          </a:p>
        </p:txBody>
      </p:sp>
      <p:sp>
        <p:nvSpPr>
          <p:cNvPr id="7" name="مربع نص 6">
            <a:extLst>
              <a:ext uri="{FF2B5EF4-FFF2-40B4-BE49-F238E27FC236}">
                <a16:creationId xmlns:a16="http://schemas.microsoft.com/office/drawing/2014/main" id="{B3D11863-F648-47EE-8493-65D9227E1BE2}"/>
              </a:ext>
            </a:extLst>
          </p:cNvPr>
          <p:cNvSpPr txBox="1"/>
          <p:nvPr/>
        </p:nvSpPr>
        <p:spPr>
          <a:xfrm>
            <a:off x="2234418" y="2220352"/>
            <a:ext cx="5629422"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Naughty, possessive, highly emotional, agile</a:t>
            </a:r>
          </a:p>
        </p:txBody>
      </p:sp>
      <p:sp>
        <p:nvSpPr>
          <p:cNvPr id="8" name="مربع نص 7">
            <a:extLst>
              <a:ext uri="{FF2B5EF4-FFF2-40B4-BE49-F238E27FC236}">
                <a16:creationId xmlns:a16="http://schemas.microsoft.com/office/drawing/2014/main" id="{D87F8C32-6E59-4796-86CE-2EAC6F371845}"/>
              </a:ext>
            </a:extLst>
          </p:cNvPr>
          <p:cNvSpPr txBox="1"/>
          <p:nvPr/>
        </p:nvSpPr>
        <p:spPr>
          <a:xfrm>
            <a:off x="2203936" y="2780716"/>
            <a:ext cx="6535402"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Dangerous when hungry, vicious when there are cubs</a:t>
            </a:r>
          </a:p>
        </p:txBody>
      </p:sp>
      <p:sp>
        <p:nvSpPr>
          <p:cNvPr id="9" name="مربع نص 8">
            <a:extLst>
              <a:ext uri="{FF2B5EF4-FFF2-40B4-BE49-F238E27FC236}">
                <a16:creationId xmlns:a16="http://schemas.microsoft.com/office/drawing/2014/main" id="{2FD76AD0-FA21-4A91-8E38-7452E2A68C64}"/>
              </a:ext>
            </a:extLst>
          </p:cNvPr>
          <p:cNvSpPr txBox="1"/>
          <p:nvPr/>
        </p:nvSpPr>
        <p:spPr>
          <a:xfrm>
            <a:off x="956603" y="3657599"/>
            <a:ext cx="7920111" cy="1738938"/>
          </a:xfrm>
          <a:prstGeom prst="rect">
            <a:avLst/>
          </a:prstGeom>
          <a:noFill/>
        </p:spPr>
        <p:txBody>
          <a:bodyPr wrap="square" rtlCol="1">
            <a:spAutoFit/>
          </a:bodyPr>
          <a:lstStyle/>
          <a:p>
            <a:pPr algn="l" rtl="0"/>
            <a:r>
              <a:rPr lang="en-US" sz="2400" dirty="0">
                <a:solidFill>
                  <a:srgbClr val="006600"/>
                </a:solidFill>
                <a:latin typeface="Comic Sans MS" panose="030F0702030302020204" pitchFamily="66" charset="0"/>
              </a:rPr>
              <a:t>Elephants are very loyal to their friends and family. </a:t>
            </a:r>
            <a:endParaRPr lang="en-US" sz="2400" b="1" dirty="0">
              <a:solidFill>
                <a:srgbClr val="006600"/>
              </a:solidFill>
              <a:latin typeface="Comic Sans MS" panose="030F0702030302020204" pitchFamily="66" charset="0"/>
            </a:endParaRPr>
          </a:p>
          <a:p>
            <a:pPr algn="l" rtl="0"/>
            <a:r>
              <a:rPr lang="en-US" sz="2400" dirty="0">
                <a:solidFill>
                  <a:srgbClr val="006600"/>
                </a:solidFill>
                <a:latin typeface="Comic Sans MS" panose="030F0702030302020204" pitchFamily="66" charset="0"/>
              </a:rPr>
              <a:t>They can lift heavy weights with their trunks. </a:t>
            </a:r>
          </a:p>
          <a:p>
            <a:pPr algn="l" rtl="0"/>
            <a:endParaRPr lang="en-US" sz="11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Chimps are very sociable animals </a:t>
            </a:r>
          </a:p>
          <a:p>
            <a:pPr algn="l" rtl="0"/>
            <a:r>
              <a:rPr lang="en-US" sz="2400" dirty="0">
                <a:solidFill>
                  <a:srgbClr val="0000CC"/>
                </a:solidFill>
                <a:latin typeface="Comic Sans MS" panose="030F0702030302020204" pitchFamily="66" charset="0"/>
              </a:rPr>
              <a:t>Like most monkeys chimps like to eat fruit and nuts.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1861038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fade">
                                      <p:cBhvr>
                                        <p:cTn id="4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4EFD344-19C5-4827-A6A3-EC9BC3F11B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198" y="937854"/>
            <a:ext cx="8347603" cy="5237863"/>
          </a:xfrm>
          <a:prstGeom prst="rect">
            <a:avLst/>
          </a:prstGeom>
        </p:spPr>
      </p:pic>
      <p:sp>
        <p:nvSpPr>
          <p:cNvPr id="5" name="مربع نص 4">
            <a:extLst>
              <a:ext uri="{FF2B5EF4-FFF2-40B4-BE49-F238E27FC236}">
                <a16:creationId xmlns:a16="http://schemas.microsoft.com/office/drawing/2014/main" id="{68D96447-DACA-41C0-9FCD-E7248BBDD463}"/>
              </a:ext>
            </a:extLst>
          </p:cNvPr>
          <p:cNvSpPr txBox="1"/>
          <p:nvPr/>
        </p:nvSpPr>
        <p:spPr>
          <a:xfrm>
            <a:off x="3362177" y="3826410"/>
            <a:ext cx="2799471" cy="1077218"/>
          </a:xfrm>
          <a:prstGeom prst="rect">
            <a:avLst/>
          </a:prstGeom>
          <a:solidFill>
            <a:srgbClr val="FF0000"/>
          </a:solidFill>
        </p:spPr>
        <p:txBody>
          <a:bodyPr wrap="square" rtlCol="1">
            <a:spAutoFit/>
          </a:bodyPr>
          <a:lstStyle/>
          <a:p>
            <a:pPr algn="ctr"/>
            <a:r>
              <a:rPr lang="ar-SA" sz="3200" b="1" dirty="0">
                <a:solidFill>
                  <a:schemeClr val="bg1"/>
                </a:solidFill>
              </a:rPr>
              <a:t>قم بالكتابة عن حيوان أسطوري</a:t>
            </a:r>
          </a:p>
        </p:txBody>
      </p:sp>
    </p:spTree>
    <p:extLst>
      <p:ext uri="{BB962C8B-B14F-4D97-AF65-F5344CB8AC3E}">
        <p14:creationId xmlns:p14="http://schemas.microsoft.com/office/powerpoint/2010/main" val="3086049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18922B5-B39C-45FF-8E30-DD1B814164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67251" y="1024848"/>
            <a:ext cx="7409497" cy="5339109"/>
          </a:xfrm>
          <a:prstGeom prst="rect">
            <a:avLst/>
          </a:prstGeom>
        </p:spPr>
      </p:pic>
    </p:spTree>
    <p:extLst>
      <p:ext uri="{BB962C8B-B14F-4D97-AF65-F5344CB8AC3E}">
        <p14:creationId xmlns:p14="http://schemas.microsoft.com/office/powerpoint/2010/main" val="4083712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EBEA1D2-E064-4ED9-995C-23F92D4DE3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303" y="978070"/>
            <a:ext cx="8287393" cy="5183579"/>
          </a:xfrm>
          <a:prstGeom prst="rect">
            <a:avLst/>
          </a:prstGeom>
        </p:spPr>
      </p:pic>
    </p:spTree>
    <p:extLst>
      <p:ext uri="{BB962C8B-B14F-4D97-AF65-F5344CB8AC3E}">
        <p14:creationId xmlns:p14="http://schemas.microsoft.com/office/powerpoint/2010/main" val="36734591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655557E-6583-41F0-A01E-E7A6F3C56F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3730" y="988255"/>
            <a:ext cx="8636539" cy="4881489"/>
          </a:xfrm>
          <a:prstGeom prst="rect">
            <a:avLst/>
          </a:prstGeom>
        </p:spPr>
      </p:pic>
    </p:spTree>
    <p:extLst>
      <p:ext uri="{BB962C8B-B14F-4D97-AF65-F5344CB8AC3E}">
        <p14:creationId xmlns:p14="http://schemas.microsoft.com/office/powerpoint/2010/main" val="42451931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9F55654-3354-4363-8A87-831B17856C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6472" y="1547446"/>
            <a:ext cx="8291055" cy="4332850"/>
          </a:xfrm>
          <a:prstGeom prst="rect">
            <a:avLst/>
          </a:prstGeom>
        </p:spPr>
      </p:pic>
      <p:sp>
        <p:nvSpPr>
          <p:cNvPr id="5" name="مربع نص 4">
            <a:extLst>
              <a:ext uri="{FF2B5EF4-FFF2-40B4-BE49-F238E27FC236}">
                <a16:creationId xmlns:a16="http://schemas.microsoft.com/office/drawing/2014/main" id="{2A16E862-B2F3-4A46-8A11-9EAE2E12543D}"/>
              </a:ext>
            </a:extLst>
          </p:cNvPr>
          <p:cNvSpPr txBox="1"/>
          <p:nvPr/>
        </p:nvSpPr>
        <p:spPr>
          <a:xfrm>
            <a:off x="998806" y="1969477"/>
            <a:ext cx="5767754"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The great white shark. </a:t>
            </a:r>
            <a:endParaRPr lang="ar-SA" sz="32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E5091F7-C0DC-450C-B6A9-7F504744C81C}"/>
              </a:ext>
            </a:extLst>
          </p:cNvPr>
          <p:cNvSpPr txBox="1"/>
          <p:nvPr/>
        </p:nvSpPr>
        <p:spPr>
          <a:xfrm>
            <a:off x="998806" y="3078478"/>
            <a:ext cx="620385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up to 20 feet (or 6 meters).</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14985FE-79AE-4DB3-8EB0-F8F15F209BB9}"/>
              </a:ext>
            </a:extLst>
          </p:cNvPr>
          <p:cNvSpPr txBox="1"/>
          <p:nvPr/>
        </p:nvSpPr>
        <p:spPr>
          <a:xfrm>
            <a:off x="937846" y="4159345"/>
            <a:ext cx="6911926"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up to 4,400 pounds (or 2,000 kg).</a:t>
            </a:r>
            <a:endParaRPr lang="ar-SA" sz="32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F1EC4AD-0167-40C0-9D4F-E71BDA13F0D8}"/>
              </a:ext>
            </a:extLst>
          </p:cNvPr>
          <p:cNvSpPr txBox="1"/>
          <p:nvPr/>
        </p:nvSpPr>
        <p:spPr>
          <a:xfrm>
            <a:off x="977703" y="5268347"/>
            <a:ext cx="6464105"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The sense of sound and smell.</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6566836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39409C37-A3B9-49BD-9FBD-459D3942C0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5338" y="1361592"/>
            <a:ext cx="8455930" cy="4771921"/>
          </a:xfrm>
          <a:prstGeom prst="rect">
            <a:avLst/>
          </a:prstGeom>
        </p:spPr>
      </p:pic>
      <p:sp>
        <p:nvSpPr>
          <p:cNvPr id="5" name="مربع نص 4">
            <a:extLst>
              <a:ext uri="{FF2B5EF4-FFF2-40B4-BE49-F238E27FC236}">
                <a16:creationId xmlns:a16="http://schemas.microsoft.com/office/drawing/2014/main" id="{6841E82C-3106-41C1-A0B4-E6EB8AB34A9E}"/>
              </a:ext>
            </a:extLst>
          </p:cNvPr>
          <p:cNvSpPr txBox="1"/>
          <p:nvPr/>
        </p:nvSpPr>
        <p:spPr>
          <a:xfrm>
            <a:off x="562708" y="3249638"/>
            <a:ext cx="5795890" cy="2246769"/>
          </a:xfrm>
          <a:prstGeom prst="rect">
            <a:avLst/>
          </a:prstGeom>
          <a:solidFill>
            <a:schemeClr val="bg1"/>
          </a:solidFill>
        </p:spPr>
        <p:txBody>
          <a:bodyPr wrap="square" rtlCol="1">
            <a:spAutoFit/>
          </a:bodyPr>
          <a:lstStyle/>
          <a:p>
            <a:pPr algn="l" rtl="0"/>
            <a:r>
              <a:rPr lang="en-US" sz="2800" dirty="0">
                <a:solidFill>
                  <a:srgbClr val="0000CC"/>
                </a:solidFill>
                <a:latin typeface="Comic Sans MS" panose="030F0702030302020204" pitchFamily="66" charset="0"/>
              </a:rPr>
              <a:t>A dolphin is a very intelligent animal. Even though it is quite a big animal, a dolphin can swim quite fast. It is not a dangerous animal; it is very friendly.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4F1538D-4795-4493-B404-4F45EB9FA910}"/>
              </a:ext>
            </a:extLst>
          </p:cNvPr>
          <p:cNvSpPr txBox="1"/>
          <p:nvPr/>
        </p:nvSpPr>
        <p:spPr>
          <a:xfrm>
            <a:off x="5739617" y="168810"/>
            <a:ext cx="2799471"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Tree>
    <p:extLst>
      <p:ext uri="{BB962C8B-B14F-4D97-AF65-F5344CB8AC3E}">
        <p14:creationId xmlns:p14="http://schemas.microsoft.com/office/powerpoint/2010/main" val="1826605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43AAE8C-3229-4309-937F-8D39656873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619" y="1255541"/>
            <a:ext cx="8504762" cy="4346917"/>
          </a:xfrm>
          <a:prstGeom prst="rect">
            <a:avLst/>
          </a:prstGeom>
        </p:spPr>
      </p:pic>
      <p:pic>
        <p:nvPicPr>
          <p:cNvPr id="5" name="صورة 4">
            <a:extLst>
              <a:ext uri="{FF2B5EF4-FFF2-40B4-BE49-F238E27FC236}">
                <a16:creationId xmlns:a16="http://schemas.microsoft.com/office/drawing/2014/main" id="{EA23E187-05B0-4E91-9F46-FD53D86ED74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45209" y="1916430"/>
            <a:ext cx="8179172" cy="4346916"/>
          </a:xfrm>
          <a:prstGeom prst="rect">
            <a:avLst/>
          </a:prstGeom>
        </p:spPr>
      </p:pic>
    </p:spTree>
    <p:extLst>
      <p:ext uri="{BB962C8B-B14F-4D97-AF65-F5344CB8AC3E}">
        <p14:creationId xmlns:p14="http://schemas.microsoft.com/office/powerpoint/2010/main" val="1892032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E9FF416-1DC0-4B36-A917-E6632458F4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3046" y="857867"/>
            <a:ext cx="7877908" cy="5528865"/>
          </a:xfrm>
          <a:prstGeom prst="rect">
            <a:avLst/>
          </a:prstGeom>
        </p:spPr>
      </p:pic>
      <p:sp>
        <p:nvSpPr>
          <p:cNvPr id="5" name="مربع نص 4">
            <a:extLst>
              <a:ext uri="{FF2B5EF4-FFF2-40B4-BE49-F238E27FC236}">
                <a16:creationId xmlns:a16="http://schemas.microsoft.com/office/drawing/2014/main" id="{68F7F18F-8EDC-4CF8-8E7B-64FC72D0032C}"/>
              </a:ext>
            </a:extLst>
          </p:cNvPr>
          <p:cNvSpPr txBox="1"/>
          <p:nvPr/>
        </p:nvSpPr>
        <p:spPr>
          <a:xfrm>
            <a:off x="1237957" y="3509757"/>
            <a:ext cx="523318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Both cats and mice can run fast.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0D21C4B-2707-4FAD-8B03-F71E43A40733}"/>
              </a:ext>
            </a:extLst>
          </p:cNvPr>
          <p:cNvSpPr txBox="1"/>
          <p:nvPr/>
        </p:nvSpPr>
        <p:spPr>
          <a:xfrm>
            <a:off x="1125416" y="4759438"/>
            <a:ext cx="7596554"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Neither Jon nor Adel joined the after-school Computer Club. They joined the after-school Creative Workshop instead.</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5E40B05-7AB4-466B-9761-5D510CF2B556}"/>
              </a:ext>
            </a:extLst>
          </p:cNvPr>
          <p:cNvSpPr txBox="1"/>
          <p:nvPr/>
        </p:nvSpPr>
        <p:spPr>
          <a:xfrm>
            <a:off x="900333" y="5713697"/>
            <a:ext cx="76950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Both Sam and Ali like fishing. Ali caught a fish but Sam didn’t.</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17125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6</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22130172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D666E6F-DA17-4CCD-9ADB-0A99F65B0F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5501" y="1097280"/>
            <a:ext cx="7272997" cy="5067596"/>
          </a:xfrm>
          <a:prstGeom prst="rect">
            <a:avLst/>
          </a:prstGeom>
        </p:spPr>
      </p:pic>
      <p:sp>
        <p:nvSpPr>
          <p:cNvPr id="6" name="مربع نص 5">
            <a:extLst>
              <a:ext uri="{FF2B5EF4-FFF2-40B4-BE49-F238E27FC236}">
                <a16:creationId xmlns:a16="http://schemas.microsoft.com/office/drawing/2014/main" id="{E3412FD8-3E6B-4B3C-9CB6-190EA1CB7EE7}"/>
              </a:ext>
            </a:extLst>
          </p:cNvPr>
          <p:cNvSpPr txBox="1"/>
          <p:nvPr/>
        </p:nvSpPr>
        <p:spPr>
          <a:xfrm>
            <a:off x="4445391" y="2194558"/>
            <a:ext cx="3995225" cy="3970318"/>
          </a:xfrm>
          <a:prstGeom prst="rect">
            <a:avLst/>
          </a:prstGeom>
          <a:noFill/>
        </p:spPr>
        <p:txBody>
          <a:bodyPr wrap="square" rtlCol="1">
            <a:spAutoFit/>
          </a:bodyPr>
          <a:lstStyle/>
          <a:p>
            <a:pPr algn="l" rtl="0"/>
            <a:r>
              <a:rPr lang="en-US" sz="3600" dirty="0">
                <a:solidFill>
                  <a:srgbClr val="0000CC"/>
                </a:solidFill>
                <a:latin typeface="Comic Sans MS" panose="030F0702030302020204" pitchFamily="66" charset="0"/>
              </a:rPr>
              <a:t>morally </a:t>
            </a:r>
          </a:p>
          <a:p>
            <a:pPr algn="l" rtl="0"/>
            <a:r>
              <a:rPr lang="en-US" sz="3600" dirty="0">
                <a:solidFill>
                  <a:srgbClr val="FF0000"/>
                </a:solidFill>
                <a:latin typeface="Comic Sans MS" panose="030F0702030302020204" pitchFamily="66" charset="0"/>
              </a:rPr>
              <a:t>motivate </a:t>
            </a:r>
          </a:p>
          <a:p>
            <a:pPr algn="l" rtl="0"/>
            <a:r>
              <a:rPr lang="en-US" sz="3600" dirty="0">
                <a:solidFill>
                  <a:srgbClr val="0000CC"/>
                </a:solidFill>
                <a:latin typeface="Comic Sans MS" panose="030F0702030302020204" pitchFamily="66" charset="0"/>
              </a:rPr>
              <a:t>vanish </a:t>
            </a:r>
          </a:p>
          <a:p>
            <a:pPr algn="l" rtl="0"/>
            <a:r>
              <a:rPr lang="en-US" sz="3600" dirty="0">
                <a:solidFill>
                  <a:srgbClr val="FF0000"/>
                </a:solidFill>
                <a:latin typeface="Comic Sans MS" panose="030F0702030302020204" pitchFamily="66" charset="0"/>
              </a:rPr>
              <a:t>dread </a:t>
            </a:r>
          </a:p>
          <a:p>
            <a:pPr algn="l" rtl="0"/>
            <a:r>
              <a:rPr lang="en-US" sz="3600" dirty="0">
                <a:solidFill>
                  <a:srgbClr val="0000CC"/>
                </a:solidFill>
                <a:latin typeface="Comic Sans MS" panose="030F0702030302020204" pitchFamily="66" charset="0"/>
              </a:rPr>
              <a:t>get away with it </a:t>
            </a:r>
          </a:p>
          <a:p>
            <a:pPr algn="l" rtl="0"/>
            <a:r>
              <a:rPr lang="en-US" sz="3600" dirty="0">
                <a:solidFill>
                  <a:srgbClr val="FF0000"/>
                </a:solidFill>
                <a:latin typeface="Comic Sans MS" panose="030F0702030302020204" pitchFamily="66" charset="0"/>
              </a:rPr>
              <a:t>responsible </a:t>
            </a:r>
          </a:p>
          <a:p>
            <a:pPr algn="l" rtl="0"/>
            <a:r>
              <a:rPr lang="en-US" sz="3600" dirty="0">
                <a:solidFill>
                  <a:srgbClr val="0000CC"/>
                </a:solidFill>
                <a:latin typeface="Comic Sans MS" panose="030F0702030302020204" pitchFamily="66" charset="0"/>
              </a:rPr>
              <a:t>reason </a:t>
            </a:r>
            <a:endParaRPr lang="ar-SA" sz="36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93097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9102339-1C06-4229-803B-C0A110235255}"/>
              </a:ext>
            </a:extLst>
          </p:cNvPr>
          <p:cNvPicPr>
            <a:picLocks noChangeAspect="1"/>
          </p:cNvPicPr>
          <p:nvPr/>
        </p:nvPicPr>
        <p:blipFill>
          <a:blip r:embed="rId2"/>
          <a:stretch>
            <a:fillRect/>
          </a:stretch>
        </p:blipFill>
        <p:spPr>
          <a:xfrm>
            <a:off x="376503" y="942534"/>
            <a:ext cx="8390993" cy="5275385"/>
          </a:xfrm>
          <a:prstGeom prst="rect">
            <a:avLst/>
          </a:prstGeom>
        </p:spPr>
      </p:pic>
      <p:sp>
        <p:nvSpPr>
          <p:cNvPr id="5" name="مربع نص 4">
            <a:extLst>
              <a:ext uri="{FF2B5EF4-FFF2-40B4-BE49-F238E27FC236}">
                <a16:creationId xmlns:a16="http://schemas.microsoft.com/office/drawing/2014/main" id="{BA296F74-F591-4E58-8658-B30B0E6BB185}"/>
              </a:ext>
            </a:extLst>
          </p:cNvPr>
          <p:cNvSpPr txBox="1"/>
          <p:nvPr/>
        </p:nvSpPr>
        <p:spPr>
          <a:xfrm>
            <a:off x="1139483" y="1969476"/>
            <a:ext cx="3995225" cy="4339650"/>
          </a:xfrm>
          <a:prstGeom prst="rect">
            <a:avLst/>
          </a:prstGeom>
          <a:noFill/>
        </p:spPr>
        <p:txBody>
          <a:bodyPr wrap="square" rtlCol="1">
            <a:spAutoFit/>
          </a:bodyPr>
          <a:lstStyle/>
          <a:p>
            <a:pPr algn="l" rtl="0"/>
            <a:r>
              <a:rPr lang="en-US" sz="3600" dirty="0">
                <a:solidFill>
                  <a:srgbClr val="0000CC"/>
                </a:solidFill>
                <a:latin typeface="Comic Sans MS" panose="030F0702030302020204" pitchFamily="66" charset="0"/>
              </a:rPr>
              <a:t>tempted </a:t>
            </a:r>
          </a:p>
          <a:p>
            <a:pPr algn="l" rtl="0"/>
            <a:r>
              <a:rPr lang="en-US" sz="3600" dirty="0">
                <a:solidFill>
                  <a:srgbClr val="FF0000"/>
                </a:solidFill>
                <a:latin typeface="Comic Sans MS" panose="030F0702030302020204" pitchFamily="66" charset="0"/>
              </a:rPr>
              <a:t>dread </a:t>
            </a:r>
          </a:p>
          <a:p>
            <a:pPr algn="l" rtl="0"/>
            <a:r>
              <a:rPr lang="en-US" sz="3600" dirty="0">
                <a:solidFill>
                  <a:srgbClr val="0000CC"/>
                </a:solidFill>
                <a:latin typeface="Comic Sans MS" panose="030F0702030302020204" pitchFamily="66" charset="0"/>
              </a:rPr>
              <a:t>vanish </a:t>
            </a:r>
          </a:p>
          <a:p>
            <a:pPr algn="l" rtl="0"/>
            <a:r>
              <a:rPr lang="en-US" sz="3600" dirty="0">
                <a:solidFill>
                  <a:srgbClr val="FF0000"/>
                </a:solidFill>
                <a:latin typeface="Comic Sans MS" panose="030F0702030302020204" pitchFamily="66" charset="0"/>
              </a:rPr>
              <a:t>reason </a:t>
            </a:r>
          </a:p>
          <a:p>
            <a:pPr algn="l" rtl="0"/>
            <a:r>
              <a:rPr lang="en-US" sz="3600" dirty="0">
                <a:solidFill>
                  <a:srgbClr val="0000CC"/>
                </a:solidFill>
                <a:latin typeface="Comic Sans MS" panose="030F0702030302020204" pitchFamily="66" charset="0"/>
              </a:rPr>
              <a:t>Motivate</a:t>
            </a:r>
          </a:p>
          <a:p>
            <a:pPr algn="l" rtl="0"/>
            <a:endParaRPr lang="en-US" sz="2400" dirty="0">
              <a:solidFill>
                <a:srgbClr val="0000CC"/>
              </a:solidFill>
              <a:latin typeface="Comic Sans MS" panose="030F0702030302020204" pitchFamily="66" charset="0"/>
            </a:endParaRPr>
          </a:p>
          <a:p>
            <a:pPr algn="l" rtl="0"/>
            <a:r>
              <a:rPr lang="en-US" sz="3600" dirty="0">
                <a:solidFill>
                  <a:srgbClr val="FF0000"/>
                </a:solidFill>
                <a:latin typeface="Comic Sans MS" panose="030F0702030302020204" pitchFamily="66" charset="0"/>
              </a:rPr>
              <a:t>get away with it </a:t>
            </a:r>
          </a:p>
          <a:p>
            <a:pPr algn="l" rtl="0"/>
            <a:r>
              <a:rPr lang="en-US" sz="3600" dirty="0">
                <a:solidFill>
                  <a:srgbClr val="0000CC"/>
                </a:solidFill>
                <a:latin typeface="Comic Sans MS" panose="030F0702030302020204" pitchFamily="66" charset="0"/>
              </a:rPr>
              <a:t>morally </a:t>
            </a:r>
            <a:endParaRPr lang="ar-SA" sz="36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492644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DEA3B44-630B-4826-B9D8-3E291478A1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455" y="984739"/>
            <a:ext cx="8287089" cy="5387926"/>
          </a:xfrm>
          <a:prstGeom prst="rect">
            <a:avLst/>
          </a:prstGeom>
        </p:spPr>
      </p:pic>
      <p:sp>
        <p:nvSpPr>
          <p:cNvPr id="5" name="مربع نص 4">
            <a:extLst>
              <a:ext uri="{FF2B5EF4-FFF2-40B4-BE49-F238E27FC236}">
                <a16:creationId xmlns:a16="http://schemas.microsoft.com/office/drawing/2014/main" id="{153E666E-A2F9-4755-BE1A-80E3E7ADE539}"/>
              </a:ext>
            </a:extLst>
          </p:cNvPr>
          <p:cNvSpPr txBox="1"/>
          <p:nvPr/>
        </p:nvSpPr>
        <p:spPr>
          <a:xfrm>
            <a:off x="1533379" y="2082018"/>
            <a:ext cx="112541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FE92A7C-F715-424B-B7EF-2EBA1D073B60}"/>
              </a:ext>
            </a:extLst>
          </p:cNvPr>
          <p:cNvSpPr txBox="1"/>
          <p:nvPr/>
        </p:nvSpPr>
        <p:spPr>
          <a:xfrm>
            <a:off x="3941300" y="2670516"/>
            <a:ext cx="3781863"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might not have been cancelled</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130417E-2D13-4A7A-A11A-46FD83F92CD8}"/>
              </a:ext>
            </a:extLst>
          </p:cNvPr>
          <p:cNvSpPr txBox="1"/>
          <p:nvPr/>
        </p:nvSpPr>
        <p:spPr>
          <a:xfrm>
            <a:off x="2021058" y="3048000"/>
            <a:ext cx="2199249"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 gotten</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412EF06-10A1-4896-8C2E-9135CEAC093C}"/>
              </a:ext>
            </a:extLst>
          </p:cNvPr>
          <p:cNvSpPr txBox="1"/>
          <p:nvPr/>
        </p:nvSpPr>
        <p:spPr>
          <a:xfrm>
            <a:off x="2173459" y="3538026"/>
            <a:ext cx="112541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were</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8E27664-E80C-48F5-B8D7-1DC12856CB07}"/>
              </a:ext>
            </a:extLst>
          </p:cNvPr>
          <p:cNvSpPr txBox="1"/>
          <p:nvPr/>
        </p:nvSpPr>
        <p:spPr>
          <a:xfrm>
            <a:off x="4318781" y="4028050"/>
            <a:ext cx="3601328"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could have remembered </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DA6AE1C-08D2-4433-B996-942209FD3AD3}"/>
              </a:ext>
            </a:extLst>
          </p:cNvPr>
          <p:cNvSpPr txBox="1"/>
          <p:nvPr/>
        </p:nvSpPr>
        <p:spPr>
          <a:xfrm>
            <a:off x="3601330" y="4869765"/>
            <a:ext cx="253218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would stay </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9E4B4B3-C3D7-42FF-AFD5-E31EC5B4BBF6}"/>
              </a:ext>
            </a:extLst>
          </p:cNvPr>
          <p:cNvSpPr txBox="1"/>
          <p:nvPr/>
        </p:nvSpPr>
        <p:spPr>
          <a:xfrm>
            <a:off x="2391506" y="5345724"/>
            <a:ext cx="253218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would learn </a:t>
            </a:r>
            <a:endParaRPr lang="ar-SA" sz="28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87BB76D-9C5D-454B-A2A7-BD5D18824E3D}"/>
              </a:ext>
            </a:extLst>
          </p:cNvPr>
          <p:cNvSpPr txBox="1"/>
          <p:nvPr/>
        </p:nvSpPr>
        <p:spPr>
          <a:xfrm>
            <a:off x="1432561" y="5821680"/>
            <a:ext cx="278774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hadn’t slept</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933588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00B8ACD-4B3D-4F50-A3BD-D97B73C3F2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95558" y="1505244"/>
            <a:ext cx="7752884" cy="4091568"/>
          </a:xfrm>
          <a:prstGeom prst="rect">
            <a:avLst/>
          </a:prstGeom>
        </p:spPr>
      </p:pic>
      <p:sp>
        <p:nvSpPr>
          <p:cNvPr id="5" name="مربع نص 4">
            <a:extLst>
              <a:ext uri="{FF2B5EF4-FFF2-40B4-BE49-F238E27FC236}">
                <a16:creationId xmlns:a16="http://schemas.microsoft.com/office/drawing/2014/main" id="{E7BA3647-F498-4C9E-82FA-D0BC02E2CE8D}"/>
              </a:ext>
            </a:extLst>
          </p:cNvPr>
          <p:cNvSpPr txBox="1"/>
          <p:nvPr/>
        </p:nvSpPr>
        <p:spPr>
          <a:xfrm>
            <a:off x="1302055" y="2110152"/>
            <a:ext cx="844062" cy="3416320"/>
          </a:xfrm>
          <a:prstGeom prst="rect">
            <a:avLst/>
          </a:prstGeom>
          <a:noFill/>
        </p:spPr>
        <p:txBody>
          <a:bodyPr wrap="square" rtlCol="1">
            <a:spAutoFit/>
          </a:bodyPr>
          <a:lstStyle/>
          <a:p>
            <a:pPr algn="l" rtl="0"/>
            <a:r>
              <a:rPr lang="en-US" sz="3600" dirty="0">
                <a:solidFill>
                  <a:srgbClr val="FF0000"/>
                </a:solidFill>
              </a:rPr>
              <a:t>F </a:t>
            </a:r>
          </a:p>
          <a:p>
            <a:pPr algn="l" rtl="0"/>
            <a:r>
              <a:rPr lang="en-US" sz="3600" dirty="0">
                <a:solidFill>
                  <a:srgbClr val="0000CC"/>
                </a:solidFill>
              </a:rPr>
              <a:t>T </a:t>
            </a:r>
          </a:p>
          <a:p>
            <a:pPr algn="l" rtl="0"/>
            <a:r>
              <a:rPr lang="en-US" sz="3600" dirty="0">
                <a:solidFill>
                  <a:srgbClr val="FF0000"/>
                </a:solidFill>
              </a:rPr>
              <a:t>F </a:t>
            </a:r>
          </a:p>
          <a:p>
            <a:pPr algn="l" rtl="0"/>
            <a:r>
              <a:rPr lang="en-US" sz="3600" dirty="0">
                <a:solidFill>
                  <a:srgbClr val="0000CC"/>
                </a:solidFill>
              </a:rPr>
              <a:t>T </a:t>
            </a:r>
          </a:p>
          <a:p>
            <a:pPr algn="l" rtl="0"/>
            <a:r>
              <a:rPr lang="en-US" sz="3600" dirty="0">
                <a:solidFill>
                  <a:srgbClr val="0000CC"/>
                </a:solidFill>
              </a:rPr>
              <a:t>T</a:t>
            </a:r>
            <a:r>
              <a:rPr lang="en-US" sz="3600" dirty="0"/>
              <a:t> </a:t>
            </a:r>
          </a:p>
          <a:p>
            <a:pPr algn="l" rtl="0"/>
            <a:r>
              <a:rPr lang="en-US" sz="3600" dirty="0">
                <a:solidFill>
                  <a:srgbClr val="FF0000"/>
                </a:solidFill>
              </a:rPr>
              <a:t>F </a:t>
            </a:r>
            <a:endParaRPr lang="ar-SA" sz="3600" dirty="0">
              <a:solidFill>
                <a:srgbClr val="FF0000"/>
              </a:solidFill>
            </a:endParaRPr>
          </a:p>
        </p:txBody>
      </p:sp>
    </p:spTree>
    <p:extLst>
      <p:ext uri="{BB962C8B-B14F-4D97-AF65-F5344CB8AC3E}">
        <p14:creationId xmlns:p14="http://schemas.microsoft.com/office/powerpoint/2010/main" val="2922079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0E5AFC5-40C4-41A7-8F62-B75CFB16EC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4292" y="924802"/>
            <a:ext cx="4576859" cy="5421320"/>
          </a:xfrm>
          <a:prstGeom prst="rect">
            <a:avLst/>
          </a:prstGeom>
          <a:ln>
            <a:solidFill>
              <a:schemeClr val="tx1">
                <a:lumMod val="50000"/>
                <a:lumOff val="50000"/>
              </a:schemeClr>
            </a:solidFill>
          </a:ln>
        </p:spPr>
      </p:pic>
      <p:sp>
        <p:nvSpPr>
          <p:cNvPr id="5" name="مربع نص 4">
            <a:extLst>
              <a:ext uri="{FF2B5EF4-FFF2-40B4-BE49-F238E27FC236}">
                <a16:creationId xmlns:a16="http://schemas.microsoft.com/office/drawing/2014/main" id="{26CE8A8B-46A8-4DB1-B6D8-BAA8A18D52A7}"/>
              </a:ext>
            </a:extLst>
          </p:cNvPr>
          <p:cNvSpPr txBox="1"/>
          <p:nvPr/>
        </p:nvSpPr>
        <p:spPr>
          <a:xfrm>
            <a:off x="4811151" y="1149883"/>
            <a:ext cx="4098557" cy="5016758"/>
          </a:xfrm>
          <a:prstGeom prst="rect">
            <a:avLst/>
          </a:prstGeom>
          <a:solidFill>
            <a:schemeClr val="bg2">
              <a:lumMod val="90000"/>
            </a:schemeClr>
          </a:solidFill>
        </p:spPr>
        <p:txBody>
          <a:bodyPr wrap="square" rtlCol="1">
            <a:spAutoFit/>
          </a:bodyPr>
          <a:lstStyle/>
          <a:p>
            <a:pPr algn="l"/>
            <a:r>
              <a:rPr lang="en-US" sz="2000" b="1" dirty="0">
                <a:solidFill>
                  <a:srgbClr val="0000CC"/>
                </a:solidFill>
                <a:latin typeface="Comic Sans MS" panose="030F0702030302020204" pitchFamily="66" charset="0"/>
              </a:rPr>
              <a:t>1. </a:t>
            </a:r>
            <a:r>
              <a:rPr lang="en-US" sz="2000" dirty="0">
                <a:solidFill>
                  <a:srgbClr val="0000CC"/>
                </a:solidFill>
                <a:latin typeface="Comic Sans MS" panose="030F0702030302020204" pitchFamily="66" charset="0"/>
              </a:rPr>
              <a:t>I wouldn’t be in this class </a:t>
            </a:r>
          </a:p>
          <a:p>
            <a:pPr algn="l"/>
            <a:r>
              <a:rPr lang="en-US" sz="2000" b="1" dirty="0">
                <a:solidFill>
                  <a:srgbClr val="FF0000"/>
                </a:solidFill>
                <a:latin typeface="Comic Sans MS" panose="030F0702030302020204" pitchFamily="66" charset="0"/>
              </a:rPr>
              <a:t>2. </a:t>
            </a:r>
            <a:r>
              <a:rPr lang="en-US" sz="2000" dirty="0">
                <a:solidFill>
                  <a:srgbClr val="FF0000"/>
                </a:solidFill>
                <a:latin typeface="Comic Sans MS" panose="030F0702030302020204" pitchFamily="66" charset="0"/>
              </a:rPr>
              <a:t>you would have done better on the test </a:t>
            </a:r>
          </a:p>
          <a:p>
            <a:pPr algn="l"/>
            <a:r>
              <a:rPr lang="en-US" sz="2000" b="1" dirty="0">
                <a:solidFill>
                  <a:srgbClr val="0000CC"/>
                </a:solidFill>
                <a:latin typeface="Comic Sans MS" panose="030F0702030302020204" pitchFamily="66" charset="0"/>
              </a:rPr>
              <a:t>3. </a:t>
            </a:r>
            <a:r>
              <a:rPr lang="en-US" sz="2000" dirty="0">
                <a:solidFill>
                  <a:srgbClr val="0000CC"/>
                </a:solidFill>
                <a:latin typeface="Comic Sans MS" panose="030F0702030302020204" pitchFamily="66" charset="0"/>
              </a:rPr>
              <a:t>If I could go anywhere </a:t>
            </a:r>
          </a:p>
          <a:p>
            <a:pPr algn="l"/>
            <a:r>
              <a:rPr lang="en-US" sz="2000" b="1" dirty="0">
                <a:solidFill>
                  <a:srgbClr val="FF0000"/>
                </a:solidFill>
                <a:latin typeface="Comic Sans MS" panose="030F0702030302020204" pitchFamily="66" charset="0"/>
              </a:rPr>
              <a:t>4. </a:t>
            </a:r>
            <a:r>
              <a:rPr lang="en-US" sz="2000" dirty="0">
                <a:solidFill>
                  <a:srgbClr val="FF0000"/>
                </a:solidFill>
                <a:latin typeface="Comic Sans MS" panose="030F0702030302020204" pitchFamily="66" charset="0"/>
              </a:rPr>
              <a:t>If she had worn a jacket </a:t>
            </a:r>
          </a:p>
          <a:p>
            <a:pPr algn="l"/>
            <a:r>
              <a:rPr lang="en-US" sz="2000" b="1" dirty="0">
                <a:solidFill>
                  <a:srgbClr val="0000CC"/>
                </a:solidFill>
                <a:latin typeface="Comic Sans MS" panose="030F0702030302020204" pitchFamily="66" charset="0"/>
              </a:rPr>
              <a:t>5. </a:t>
            </a:r>
            <a:r>
              <a:rPr lang="en-US" sz="2000" dirty="0">
                <a:solidFill>
                  <a:srgbClr val="0000CC"/>
                </a:solidFill>
                <a:latin typeface="Comic Sans MS" panose="030F0702030302020204" pitchFamily="66" charset="0"/>
              </a:rPr>
              <a:t>I would call him </a:t>
            </a:r>
          </a:p>
          <a:p>
            <a:pPr algn="l"/>
            <a:r>
              <a:rPr lang="en-US" sz="2000" b="1" dirty="0">
                <a:solidFill>
                  <a:srgbClr val="FF0000"/>
                </a:solidFill>
                <a:latin typeface="Comic Sans MS" panose="030F0702030302020204" pitchFamily="66" charset="0"/>
              </a:rPr>
              <a:t>6. </a:t>
            </a:r>
            <a:r>
              <a:rPr lang="en-US" sz="2000" dirty="0">
                <a:solidFill>
                  <a:srgbClr val="FF0000"/>
                </a:solidFill>
                <a:latin typeface="Comic Sans MS" panose="030F0702030302020204" pitchFamily="66" charset="0"/>
              </a:rPr>
              <a:t>he wouldn’t have been so full </a:t>
            </a:r>
          </a:p>
          <a:p>
            <a:pPr algn="l"/>
            <a:r>
              <a:rPr lang="en-US" sz="2000" b="1" dirty="0">
                <a:solidFill>
                  <a:srgbClr val="0000CC"/>
                </a:solidFill>
                <a:latin typeface="Comic Sans MS" panose="030F0702030302020204" pitchFamily="66" charset="0"/>
              </a:rPr>
              <a:t>7. </a:t>
            </a:r>
            <a:r>
              <a:rPr lang="en-US" sz="2000" dirty="0">
                <a:solidFill>
                  <a:srgbClr val="0000CC"/>
                </a:solidFill>
                <a:latin typeface="Comic Sans MS" panose="030F0702030302020204" pitchFamily="66" charset="0"/>
              </a:rPr>
              <a:t>I would be a gardener </a:t>
            </a:r>
          </a:p>
          <a:p>
            <a:pPr algn="l"/>
            <a:r>
              <a:rPr lang="en-US" sz="2000" b="1" dirty="0">
                <a:solidFill>
                  <a:srgbClr val="FF0000"/>
                </a:solidFill>
                <a:latin typeface="Comic Sans MS" panose="030F0702030302020204" pitchFamily="66" charset="0"/>
              </a:rPr>
              <a:t>8. </a:t>
            </a:r>
            <a:r>
              <a:rPr lang="en-US" sz="2000" dirty="0">
                <a:solidFill>
                  <a:srgbClr val="FF0000"/>
                </a:solidFill>
                <a:latin typeface="Comic Sans MS" panose="030F0702030302020204" pitchFamily="66" charset="0"/>
              </a:rPr>
              <a:t>she wouldn’t have gotten lost </a:t>
            </a:r>
          </a:p>
          <a:p>
            <a:pPr algn="l"/>
            <a:r>
              <a:rPr lang="en-US" sz="2000" b="1" dirty="0">
                <a:solidFill>
                  <a:srgbClr val="0000CC"/>
                </a:solidFill>
                <a:latin typeface="Comic Sans MS" panose="030F0702030302020204" pitchFamily="66" charset="0"/>
              </a:rPr>
              <a:t>9. </a:t>
            </a:r>
            <a:r>
              <a:rPr lang="en-US" sz="2000" dirty="0">
                <a:solidFill>
                  <a:srgbClr val="0000CC"/>
                </a:solidFill>
                <a:latin typeface="Comic Sans MS" panose="030F0702030302020204" pitchFamily="66" charset="0"/>
              </a:rPr>
              <a:t>If I had studied </a:t>
            </a:r>
          </a:p>
          <a:p>
            <a:pPr algn="l"/>
            <a:r>
              <a:rPr lang="en-US" sz="2000" b="1" dirty="0">
                <a:solidFill>
                  <a:srgbClr val="FF0000"/>
                </a:solidFill>
                <a:latin typeface="Comic Sans MS" panose="030F0702030302020204" pitchFamily="66" charset="0"/>
              </a:rPr>
              <a:t>10. </a:t>
            </a:r>
            <a:r>
              <a:rPr lang="en-US" sz="2000" dirty="0">
                <a:solidFill>
                  <a:srgbClr val="FF0000"/>
                </a:solidFill>
                <a:latin typeface="Comic Sans MS" panose="030F0702030302020204" pitchFamily="66" charset="0"/>
              </a:rPr>
              <a:t>I would call the police </a:t>
            </a:r>
          </a:p>
          <a:p>
            <a:pPr algn="l"/>
            <a:r>
              <a:rPr lang="en-US" sz="2000" b="1" dirty="0">
                <a:solidFill>
                  <a:srgbClr val="0000CC"/>
                </a:solidFill>
                <a:latin typeface="Comic Sans MS" panose="030F0702030302020204" pitchFamily="66" charset="0"/>
              </a:rPr>
              <a:t>11. </a:t>
            </a:r>
            <a:r>
              <a:rPr lang="en-US" sz="2000" dirty="0">
                <a:solidFill>
                  <a:srgbClr val="0000CC"/>
                </a:solidFill>
                <a:latin typeface="Comic Sans MS" panose="030F0702030302020204" pitchFamily="66" charset="0"/>
              </a:rPr>
              <a:t>I would have returned it to you </a:t>
            </a:r>
          </a:p>
          <a:p>
            <a:pPr algn="l"/>
            <a:r>
              <a:rPr lang="en-US" sz="2000" b="1" dirty="0">
                <a:solidFill>
                  <a:srgbClr val="FF0000"/>
                </a:solidFill>
                <a:latin typeface="Comic Sans MS" panose="030F0702030302020204" pitchFamily="66" charset="0"/>
              </a:rPr>
              <a:t>12. </a:t>
            </a:r>
            <a:r>
              <a:rPr lang="en-US" sz="2000" dirty="0">
                <a:solidFill>
                  <a:srgbClr val="FF0000"/>
                </a:solidFill>
                <a:latin typeface="Comic Sans MS" panose="030F0702030302020204" pitchFamily="66" charset="0"/>
              </a:rPr>
              <a:t>there wouldn’t be any crime </a:t>
            </a:r>
          </a:p>
          <a:p>
            <a:pPr algn="l"/>
            <a:r>
              <a:rPr lang="en-US" sz="2000" b="1" dirty="0">
                <a:solidFill>
                  <a:srgbClr val="0000CC"/>
                </a:solidFill>
                <a:latin typeface="Comic Sans MS" panose="030F0702030302020204" pitchFamily="66" charset="0"/>
              </a:rPr>
              <a:t>13. </a:t>
            </a:r>
            <a:r>
              <a:rPr lang="en-US" sz="2000" dirty="0">
                <a:solidFill>
                  <a:srgbClr val="0000CC"/>
                </a:solidFill>
                <a:latin typeface="Comic Sans MS" panose="030F0702030302020204" pitchFamily="66" charset="0"/>
              </a:rPr>
              <a:t>I would have been on time </a:t>
            </a:r>
          </a:p>
          <a:p>
            <a:pPr algn="l"/>
            <a:r>
              <a:rPr lang="en-US" sz="2000" b="1" dirty="0">
                <a:solidFill>
                  <a:srgbClr val="FF0000"/>
                </a:solidFill>
                <a:latin typeface="Comic Sans MS" panose="030F0702030302020204" pitchFamily="66" charset="0"/>
              </a:rPr>
              <a:t>14. </a:t>
            </a:r>
            <a:r>
              <a:rPr lang="en-US" sz="2000" dirty="0">
                <a:solidFill>
                  <a:srgbClr val="FF0000"/>
                </a:solidFill>
                <a:latin typeface="Comic Sans MS" panose="030F0702030302020204" pitchFamily="66" charset="0"/>
              </a:rPr>
              <a:t>If I were rich </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839471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fade">
                                      <p:cBhvr>
                                        <p:cTn id="57" dur="5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Effect transition="in" filter="fade">
                                      <p:cBhvr>
                                        <p:cTn id="62" dur="500"/>
                                        <p:tgtEl>
                                          <p:spTgt spid="5">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Effect transition="in" filter="fade">
                                      <p:cBhvr>
                                        <p:cTn id="67" dur="500"/>
                                        <p:tgtEl>
                                          <p:spTgt spid="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1" end="11"/>
                                            </p:txEl>
                                          </p:spTgt>
                                        </p:tgtEl>
                                        <p:attrNameLst>
                                          <p:attrName>style.visibility</p:attrName>
                                        </p:attrNameLst>
                                      </p:cBhvr>
                                      <p:to>
                                        <p:strVal val="visible"/>
                                      </p:to>
                                    </p:set>
                                    <p:animEffect transition="in" filter="fade">
                                      <p:cBhvr>
                                        <p:cTn id="72" dur="500"/>
                                        <p:tgtEl>
                                          <p:spTgt spid="5">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2" end="12"/>
                                            </p:txEl>
                                          </p:spTgt>
                                        </p:tgtEl>
                                        <p:attrNameLst>
                                          <p:attrName>style.visibility</p:attrName>
                                        </p:attrNameLst>
                                      </p:cBhvr>
                                      <p:to>
                                        <p:strVal val="visible"/>
                                      </p:to>
                                    </p:set>
                                    <p:animEffect transition="in" filter="fade">
                                      <p:cBhvr>
                                        <p:cTn id="77" dur="500"/>
                                        <p:tgtEl>
                                          <p:spTgt spid="5">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xEl>
                                              <p:pRg st="13" end="13"/>
                                            </p:txEl>
                                          </p:spTgt>
                                        </p:tgtEl>
                                        <p:attrNameLst>
                                          <p:attrName>style.visibility</p:attrName>
                                        </p:attrNameLst>
                                      </p:cBhvr>
                                      <p:to>
                                        <p:strVal val="visible"/>
                                      </p:to>
                                    </p:set>
                                    <p:animEffect transition="in" filter="fade">
                                      <p:cBhvr>
                                        <p:cTn id="82"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23BCF58-7F78-4710-806B-39E607F120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7887" y="1012875"/>
            <a:ext cx="8248225" cy="5176910"/>
          </a:xfrm>
          <a:prstGeom prst="rect">
            <a:avLst/>
          </a:prstGeom>
        </p:spPr>
      </p:pic>
      <p:sp>
        <p:nvSpPr>
          <p:cNvPr id="5" name="مربع نص 4">
            <a:extLst>
              <a:ext uri="{FF2B5EF4-FFF2-40B4-BE49-F238E27FC236}">
                <a16:creationId xmlns:a16="http://schemas.microsoft.com/office/drawing/2014/main" id="{92CFE0EB-B382-4F1A-AA89-C7360EFBFDEF}"/>
              </a:ext>
            </a:extLst>
          </p:cNvPr>
          <p:cNvSpPr txBox="1"/>
          <p:nvPr/>
        </p:nvSpPr>
        <p:spPr>
          <a:xfrm>
            <a:off x="3727938" y="2194558"/>
            <a:ext cx="2325859"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 known</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FC7CE7A-6630-407B-B89F-C44FF8C56385}"/>
              </a:ext>
            </a:extLst>
          </p:cNvPr>
          <p:cNvSpPr txBox="1"/>
          <p:nvPr/>
        </p:nvSpPr>
        <p:spPr>
          <a:xfrm>
            <a:off x="3176953" y="2670516"/>
            <a:ext cx="241964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hadn’t been </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4FA0112-D148-452A-B97E-9772C74FB646}"/>
              </a:ext>
            </a:extLst>
          </p:cNvPr>
          <p:cNvSpPr txBox="1"/>
          <p:nvPr/>
        </p:nvSpPr>
        <p:spPr>
          <a:xfrm>
            <a:off x="3329353" y="3174609"/>
            <a:ext cx="108790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was</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CB0FA8D-F1DE-49BE-A7A4-80CFD46542EB}"/>
              </a:ext>
            </a:extLst>
          </p:cNvPr>
          <p:cNvSpPr txBox="1"/>
          <p:nvPr/>
        </p:nvSpPr>
        <p:spPr>
          <a:xfrm>
            <a:off x="3481753" y="3706837"/>
            <a:ext cx="1087902"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was</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9408ED0-D5BD-4AAE-BF95-A1CAC1B44B27}"/>
              </a:ext>
            </a:extLst>
          </p:cNvPr>
          <p:cNvSpPr txBox="1"/>
          <p:nvPr/>
        </p:nvSpPr>
        <p:spPr>
          <a:xfrm>
            <a:off x="3155850" y="4154659"/>
            <a:ext cx="241964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 thought</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346CA44-CB8E-47D4-9984-66BC668B0B47}"/>
              </a:ext>
            </a:extLst>
          </p:cNvPr>
          <p:cNvSpPr txBox="1"/>
          <p:nvPr/>
        </p:nvSpPr>
        <p:spPr>
          <a:xfrm>
            <a:off x="5249592" y="4658752"/>
            <a:ext cx="232585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had rained</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71A3801-282A-45CA-98C6-093CED6D6568}"/>
              </a:ext>
            </a:extLst>
          </p:cNvPr>
          <p:cNvSpPr txBox="1"/>
          <p:nvPr/>
        </p:nvSpPr>
        <p:spPr>
          <a:xfrm>
            <a:off x="4839283" y="5148777"/>
            <a:ext cx="1899140"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 lived</a:t>
            </a:r>
            <a:endParaRPr lang="ar-SA" sz="28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ED2F46D2-B23D-4154-AD9F-3A5183962EA8}"/>
              </a:ext>
            </a:extLst>
          </p:cNvPr>
          <p:cNvSpPr txBox="1"/>
          <p:nvPr/>
        </p:nvSpPr>
        <p:spPr>
          <a:xfrm>
            <a:off x="3247291" y="5666937"/>
            <a:ext cx="208670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had been</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732298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97DE6B7-4D75-4107-9365-56AFB8BB10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9064" y="964589"/>
            <a:ext cx="8285871" cy="5486721"/>
          </a:xfrm>
          <a:prstGeom prst="rect">
            <a:avLst/>
          </a:prstGeom>
        </p:spPr>
      </p:pic>
      <p:sp>
        <p:nvSpPr>
          <p:cNvPr id="5" name="مربع نص 4">
            <a:extLst>
              <a:ext uri="{FF2B5EF4-FFF2-40B4-BE49-F238E27FC236}">
                <a16:creationId xmlns:a16="http://schemas.microsoft.com/office/drawing/2014/main" id="{9BAAC261-8F3B-40E6-8277-322C700BC9A2}"/>
              </a:ext>
            </a:extLst>
          </p:cNvPr>
          <p:cNvSpPr txBox="1"/>
          <p:nvPr/>
        </p:nvSpPr>
        <p:spPr>
          <a:xfrm>
            <a:off x="5078439" y="2602523"/>
            <a:ext cx="3727937"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He acts as if he were a baby.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B115B33-5E1D-4144-97DC-5D8263303ACC}"/>
              </a:ext>
            </a:extLst>
          </p:cNvPr>
          <p:cNvSpPr txBox="1"/>
          <p:nvPr/>
        </p:nvSpPr>
        <p:spPr>
          <a:xfrm>
            <a:off x="5078439" y="4344574"/>
            <a:ext cx="3765448"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It smelled as if we were in a garden</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FEFAA96-FAD7-4E3C-A53C-5BDD8874211C}"/>
              </a:ext>
            </a:extLst>
          </p:cNvPr>
          <p:cNvSpPr txBox="1"/>
          <p:nvPr/>
        </p:nvSpPr>
        <p:spPr>
          <a:xfrm>
            <a:off x="5158156" y="6114760"/>
            <a:ext cx="3727937"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It looked as if it had snowed.</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E7D62DF-B4CC-4980-8343-5EE1DA624FA2}"/>
              </a:ext>
            </a:extLst>
          </p:cNvPr>
          <p:cNvSpPr txBox="1"/>
          <p:nvPr/>
        </p:nvSpPr>
        <p:spPr>
          <a:xfrm>
            <a:off x="876888" y="4342229"/>
            <a:ext cx="3765448"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He drives as if he were a race driver</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F6A6988-1C3F-4B9C-9C00-3F8B148D799C}"/>
              </a:ext>
            </a:extLst>
          </p:cNvPr>
          <p:cNvSpPr txBox="1"/>
          <p:nvPr/>
        </p:nvSpPr>
        <p:spPr>
          <a:xfrm>
            <a:off x="1090247" y="6042073"/>
            <a:ext cx="3481753"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He acts as though he were the king</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481EB0F-A7CC-463B-B5CF-E59C7520A938}"/>
              </a:ext>
            </a:extLst>
          </p:cNvPr>
          <p:cNvSpPr txBox="1"/>
          <p:nvPr/>
        </p:nvSpPr>
        <p:spPr>
          <a:xfrm>
            <a:off x="5655214" y="168809"/>
            <a:ext cx="2827604" cy="584775"/>
          </a:xfrm>
          <a:prstGeom prst="rect">
            <a:avLst/>
          </a:prstGeom>
          <a:solidFill>
            <a:srgbClr val="FF0000"/>
          </a:solidFill>
        </p:spPr>
        <p:txBody>
          <a:bodyPr wrap="square" rtlCol="1">
            <a:spAutoFit/>
          </a:bodyPr>
          <a:lstStyle/>
          <a:p>
            <a:r>
              <a:rPr lang="ar-SA" sz="3200" b="1" dirty="0">
                <a:solidFill>
                  <a:schemeClr val="bg1"/>
                </a:solidFill>
              </a:rPr>
              <a:t>قد تختلف الإجابات </a:t>
            </a:r>
          </a:p>
        </p:txBody>
      </p:sp>
    </p:spTree>
    <p:extLst>
      <p:ext uri="{BB962C8B-B14F-4D97-AF65-F5344CB8AC3E}">
        <p14:creationId xmlns:p14="http://schemas.microsoft.com/office/powerpoint/2010/main" val="6731462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957AE1D-E4DC-45E5-9C99-B097524119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4997" y="918940"/>
            <a:ext cx="8314006" cy="5436594"/>
          </a:xfrm>
          <a:prstGeom prst="rect">
            <a:avLst/>
          </a:prstGeom>
        </p:spPr>
      </p:pic>
      <p:sp>
        <p:nvSpPr>
          <p:cNvPr id="5" name="مربع نص 4">
            <a:extLst>
              <a:ext uri="{FF2B5EF4-FFF2-40B4-BE49-F238E27FC236}">
                <a16:creationId xmlns:a16="http://schemas.microsoft.com/office/drawing/2014/main" id="{B6B5A7E7-9789-4647-AFEE-C394EF590B5D}"/>
              </a:ext>
            </a:extLst>
          </p:cNvPr>
          <p:cNvSpPr txBox="1"/>
          <p:nvPr/>
        </p:nvSpPr>
        <p:spPr>
          <a:xfrm>
            <a:off x="5655214" y="168809"/>
            <a:ext cx="2827604" cy="584775"/>
          </a:xfrm>
          <a:prstGeom prst="rect">
            <a:avLst/>
          </a:prstGeom>
          <a:solidFill>
            <a:srgbClr val="FF0000"/>
          </a:solidFill>
        </p:spPr>
        <p:txBody>
          <a:bodyPr wrap="square" rtlCol="1">
            <a:spAutoFit/>
          </a:bodyPr>
          <a:lstStyle/>
          <a:p>
            <a:r>
              <a:rPr lang="ar-SA" sz="3200" b="1" dirty="0">
                <a:solidFill>
                  <a:schemeClr val="bg1"/>
                </a:solidFill>
              </a:rPr>
              <a:t>قد تختلف الإجابات </a:t>
            </a:r>
          </a:p>
        </p:txBody>
      </p:sp>
      <p:sp>
        <p:nvSpPr>
          <p:cNvPr id="6" name="مربع نص 5">
            <a:extLst>
              <a:ext uri="{FF2B5EF4-FFF2-40B4-BE49-F238E27FC236}">
                <a16:creationId xmlns:a16="http://schemas.microsoft.com/office/drawing/2014/main" id="{7379D956-FBBC-4C90-9DC3-99C5CB09A6D9}"/>
              </a:ext>
            </a:extLst>
          </p:cNvPr>
          <p:cNvSpPr txBox="1"/>
          <p:nvPr/>
        </p:nvSpPr>
        <p:spPr>
          <a:xfrm>
            <a:off x="1083212" y="3784209"/>
            <a:ext cx="7104185"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If I hadn’t driven so fast, I would still have a new car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4EE5404-A14A-4129-861F-F99B7EAD697A}"/>
              </a:ext>
            </a:extLst>
          </p:cNvPr>
          <p:cNvSpPr txBox="1"/>
          <p:nvPr/>
        </p:nvSpPr>
        <p:spPr>
          <a:xfrm>
            <a:off x="464236" y="4344573"/>
            <a:ext cx="8314007"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If you hadn’t driven so recklessly, you wouldn’t have broken your leg.</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C3D8B31-A506-4B1A-89B5-4CC00FA8B7BB}"/>
              </a:ext>
            </a:extLst>
          </p:cNvPr>
          <p:cNvSpPr txBox="1"/>
          <p:nvPr/>
        </p:nvSpPr>
        <p:spPr>
          <a:xfrm>
            <a:off x="1176997" y="5144086"/>
            <a:ext cx="452042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 would ask if I could wash dishes.</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8D8B94D-44A8-4CD2-B4D4-74D56CB98D69}"/>
              </a:ext>
            </a:extLst>
          </p:cNvPr>
          <p:cNvSpPr txBox="1"/>
          <p:nvPr/>
        </p:nvSpPr>
        <p:spPr>
          <a:xfrm>
            <a:off x="1287193" y="5957668"/>
            <a:ext cx="3017521"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 would drive away.</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778234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8737BA6B-22D6-4A43-9470-C5152FE0C9EE}"/>
              </a:ext>
            </a:extLst>
          </p:cNvPr>
          <p:cNvSpPr txBox="1"/>
          <p:nvPr/>
        </p:nvSpPr>
        <p:spPr>
          <a:xfrm>
            <a:off x="5655214" y="168809"/>
            <a:ext cx="2827604" cy="584775"/>
          </a:xfrm>
          <a:prstGeom prst="rect">
            <a:avLst/>
          </a:prstGeom>
          <a:solidFill>
            <a:srgbClr val="FF0000"/>
          </a:solidFill>
        </p:spPr>
        <p:txBody>
          <a:bodyPr wrap="square" rtlCol="1">
            <a:spAutoFit/>
          </a:bodyPr>
          <a:lstStyle/>
          <a:p>
            <a:r>
              <a:rPr lang="ar-SA" sz="3200" b="1" dirty="0">
                <a:solidFill>
                  <a:schemeClr val="bg1"/>
                </a:solidFill>
              </a:rPr>
              <a:t>قد تختلف الإجابات </a:t>
            </a:r>
          </a:p>
        </p:txBody>
      </p:sp>
      <p:pic>
        <p:nvPicPr>
          <p:cNvPr id="5" name="صورة 4">
            <a:extLst>
              <a:ext uri="{FF2B5EF4-FFF2-40B4-BE49-F238E27FC236}">
                <a16:creationId xmlns:a16="http://schemas.microsoft.com/office/drawing/2014/main" id="{60EBA9D4-91FC-41ED-9C56-A8C3A6A5A2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0188" y="1026942"/>
            <a:ext cx="8283624" cy="5233181"/>
          </a:xfrm>
          <a:prstGeom prst="rect">
            <a:avLst/>
          </a:prstGeom>
        </p:spPr>
      </p:pic>
      <p:sp>
        <p:nvSpPr>
          <p:cNvPr id="6" name="مربع نص 5">
            <a:extLst>
              <a:ext uri="{FF2B5EF4-FFF2-40B4-BE49-F238E27FC236}">
                <a16:creationId xmlns:a16="http://schemas.microsoft.com/office/drawing/2014/main" id="{11BC988E-7394-4895-A7DF-27E019F1E76B}"/>
              </a:ext>
            </a:extLst>
          </p:cNvPr>
          <p:cNvSpPr txBox="1"/>
          <p:nvPr/>
        </p:nvSpPr>
        <p:spPr>
          <a:xfrm>
            <a:off x="1083212" y="1885070"/>
            <a:ext cx="7256585"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If I hadn’t driven away, I wouldn’t have gotten arrested.</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1487319-F9CE-461E-9CF3-DC1EC2D98FB9}"/>
              </a:ext>
            </a:extLst>
          </p:cNvPr>
          <p:cNvSpPr txBox="1"/>
          <p:nvPr/>
        </p:nvSpPr>
        <p:spPr>
          <a:xfrm>
            <a:off x="1083213" y="3108960"/>
            <a:ext cx="3587262"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 would tell the teacher.</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5C8E37E-0F3E-49B5-BB18-074E96546D4C}"/>
              </a:ext>
            </a:extLst>
          </p:cNvPr>
          <p:cNvSpPr txBox="1"/>
          <p:nvPr/>
        </p:nvSpPr>
        <p:spPr>
          <a:xfrm>
            <a:off x="1083212" y="4642336"/>
            <a:ext cx="5627077"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 would ask the woman if she lost something</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1F56B48-AA5B-4E87-B3CC-F69143891A2F}"/>
              </a:ext>
            </a:extLst>
          </p:cNvPr>
          <p:cNvSpPr txBox="1"/>
          <p:nvPr/>
        </p:nvSpPr>
        <p:spPr>
          <a:xfrm>
            <a:off x="576776" y="5849811"/>
            <a:ext cx="8137036"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I would tell my friend that he can only copy my homework during football season.</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44894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6FFFC28-DD99-45C9-89E0-6E64D47943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7027" y="829994"/>
            <a:ext cx="7469945" cy="5598941"/>
          </a:xfrm>
          <a:prstGeom prst="rect">
            <a:avLst/>
          </a:prstGeom>
        </p:spPr>
      </p:pic>
    </p:spTree>
    <p:extLst>
      <p:ext uri="{BB962C8B-B14F-4D97-AF65-F5344CB8AC3E}">
        <p14:creationId xmlns:p14="http://schemas.microsoft.com/office/powerpoint/2010/main" val="8756701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BC04DAA-096F-49E3-B8FF-6B13444FA7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8426" y="1899138"/>
            <a:ext cx="8667148" cy="2897945"/>
          </a:xfrm>
          <a:prstGeom prst="rect">
            <a:avLst/>
          </a:prstGeom>
        </p:spPr>
      </p:pic>
      <p:sp>
        <p:nvSpPr>
          <p:cNvPr id="5" name="مربع نص 4">
            <a:extLst>
              <a:ext uri="{FF2B5EF4-FFF2-40B4-BE49-F238E27FC236}">
                <a16:creationId xmlns:a16="http://schemas.microsoft.com/office/drawing/2014/main" id="{021FB7F5-E032-4B8E-A215-D90281DC7D06}"/>
              </a:ext>
            </a:extLst>
          </p:cNvPr>
          <p:cNvSpPr txBox="1"/>
          <p:nvPr/>
        </p:nvSpPr>
        <p:spPr>
          <a:xfrm>
            <a:off x="548640" y="2433711"/>
            <a:ext cx="8356934" cy="1077218"/>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If I were Heinz, I would also probably try to steal the drug for my wife </a:t>
            </a:r>
            <a:endParaRPr lang="ar-SA" sz="32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BA41C42-7E5E-46E0-8CE4-C818EAAE9F49}"/>
              </a:ext>
            </a:extLst>
          </p:cNvPr>
          <p:cNvSpPr txBox="1"/>
          <p:nvPr/>
        </p:nvSpPr>
        <p:spPr>
          <a:xfrm>
            <a:off x="701040" y="4189829"/>
            <a:ext cx="8356934" cy="1200329"/>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I think that I am in Stage 2: Self-Interest. I think it is more important that Heinz first saves his wife and worries about the consequences later.</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469858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7234DA5-16C4-4F80-AB36-C474D1AB39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6695" y="952719"/>
            <a:ext cx="8130610" cy="5391810"/>
          </a:xfrm>
          <a:prstGeom prst="rect">
            <a:avLst/>
          </a:prstGeom>
        </p:spPr>
      </p:pic>
    </p:spTree>
    <p:extLst>
      <p:ext uri="{BB962C8B-B14F-4D97-AF65-F5344CB8AC3E}">
        <p14:creationId xmlns:p14="http://schemas.microsoft.com/office/powerpoint/2010/main" val="2313984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71D9BB4-085D-4467-8101-7A76BD8082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1810" y="928467"/>
            <a:ext cx="8240379" cy="1772530"/>
          </a:xfrm>
          <a:prstGeom prst="rect">
            <a:avLst/>
          </a:prstGeom>
          <a:ln>
            <a:solidFill>
              <a:schemeClr val="tx1">
                <a:lumMod val="50000"/>
                <a:lumOff val="50000"/>
              </a:schemeClr>
            </a:solidFill>
          </a:ln>
        </p:spPr>
      </p:pic>
      <p:sp>
        <p:nvSpPr>
          <p:cNvPr id="5" name="مربع نص 4">
            <a:extLst>
              <a:ext uri="{FF2B5EF4-FFF2-40B4-BE49-F238E27FC236}">
                <a16:creationId xmlns:a16="http://schemas.microsoft.com/office/drawing/2014/main" id="{3C2A4948-F5C7-48BC-ACAF-DADCBEA55E43}"/>
              </a:ext>
            </a:extLst>
          </p:cNvPr>
          <p:cNvSpPr txBox="1"/>
          <p:nvPr/>
        </p:nvSpPr>
        <p:spPr>
          <a:xfrm>
            <a:off x="451810" y="2869808"/>
            <a:ext cx="8340498" cy="3416320"/>
          </a:xfrm>
          <a:prstGeom prst="rect">
            <a:avLst/>
          </a:prstGeom>
          <a:solidFill>
            <a:schemeClr val="tx2">
              <a:lumMod val="20000"/>
              <a:lumOff val="80000"/>
            </a:schemeClr>
          </a:solidFill>
        </p:spPr>
        <p:txBody>
          <a:bodyPr wrap="square" rtlCol="1">
            <a:spAutoFit/>
          </a:bodyPr>
          <a:lstStyle/>
          <a:p>
            <a:pPr algn="l" rtl="0"/>
            <a:r>
              <a:rPr lang="en-US" sz="2400" b="1" dirty="0">
                <a:solidFill>
                  <a:srgbClr val="0000CC"/>
                </a:solidFill>
                <a:latin typeface="Comic Sans MS" panose="030F0702030302020204" pitchFamily="66" charset="0"/>
              </a:rPr>
              <a:t>1. </a:t>
            </a:r>
            <a:r>
              <a:rPr lang="en-US" sz="2400" dirty="0">
                <a:solidFill>
                  <a:srgbClr val="0000CC"/>
                </a:solidFill>
                <a:latin typeface="Comic Sans MS" panose="030F0702030302020204" pitchFamily="66" charset="0"/>
              </a:rPr>
              <a:t>She assumed that Sid had taken the car without telling Carl. </a:t>
            </a:r>
          </a:p>
          <a:p>
            <a:pPr algn="l" rtl="0"/>
            <a:r>
              <a:rPr lang="en-US" sz="2400" b="1" dirty="0">
                <a:solidFill>
                  <a:srgbClr val="FF0000"/>
                </a:solidFill>
                <a:latin typeface="Comic Sans MS" panose="030F0702030302020204" pitchFamily="66" charset="0"/>
              </a:rPr>
              <a:t>2. </a:t>
            </a:r>
            <a:r>
              <a:rPr lang="en-US" sz="2400" dirty="0">
                <a:solidFill>
                  <a:srgbClr val="FF0000"/>
                </a:solidFill>
                <a:latin typeface="Comic Sans MS" panose="030F0702030302020204" pitchFamily="66" charset="0"/>
              </a:rPr>
              <a:t>Whether he should tell his mother that he had given the model car to Sid himself. </a:t>
            </a:r>
          </a:p>
          <a:p>
            <a:pPr algn="l" rtl="0"/>
            <a:r>
              <a:rPr lang="en-US" sz="2400" b="1" dirty="0">
                <a:solidFill>
                  <a:srgbClr val="0000CC"/>
                </a:solidFill>
                <a:latin typeface="Comic Sans MS" panose="030F0702030302020204" pitchFamily="66" charset="0"/>
              </a:rPr>
              <a:t>3. </a:t>
            </a:r>
            <a:r>
              <a:rPr lang="en-US" sz="2400" dirty="0">
                <a:solidFill>
                  <a:srgbClr val="0000CC"/>
                </a:solidFill>
                <a:latin typeface="Comic Sans MS" panose="030F0702030302020204" pitchFamily="66" charset="0"/>
              </a:rPr>
              <a:t>He did, partly. He kept an eye on Sid and tried to feed him and then put him to bed but was not prepared to take the time needed </a:t>
            </a:r>
          </a:p>
          <a:p>
            <a:pPr algn="l" rtl="0"/>
            <a:r>
              <a:rPr lang="en-US" sz="2400" b="1" dirty="0">
                <a:solidFill>
                  <a:srgbClr val="FF0000"/>
                </a:solidFill>
                <a:latin typeface="Comic Sans MS" panose="030F0702030302020204" pitchFamily="66" charset="0"/>
              </a:rPr>
              <a:t>4. </a:t>
            </a:r>
            <a:r>
              <a:rPr lang="en-US" sz="2400" dirty="0">
                <a:solidFill>
                  <a:srgbClr val="FF0000"/>
                </a:solidFill>
                <a:latin typeface="Comic Sans MS" panose="030F0702030302020204" pitchFamily="66" charset="0"/>
              </a:rPr>
              <a:t>In Sid’s eyes he probably didn’t, because he had given him the car.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310297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B314E03-8D99-4575-87C3-543D348BFF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1378" y="1519311"/>
            <a:ext cx="8401243" cy="4206240"/>
          </a:xfrm>
          <a:prstGeom prst="rect">
            <a:avLst/>
          </a:prstGeom>
        </p:spPr>
      </p:pic>
      <p:sp>
        <p:nvSpPr>
          <p:cNvPr id="5" name="مربع نص 4">
            <a:extLst>
              <a:ext uri="{FF2B5EF4-FFF2-40B4-BE49-F238E27FC236}">
                <a16:creationId xmlns:a16="http://schemas.microsoft.com/office/drawing/2014/main" id="{8C73F659-4785-4F0F-B6F9-09D9D98F512F}"/>
              </a:ext>
            </a:extLst>
          </p:cNvPr>
          <p:cNvSpPr txBox="1"/>
          <p:nvPr/>
        </p:nvSpPr>
        <p:spPr>
          <a:xfrm>
            <a:off x="1378634" y="3165233"/>
            <a:ext cx="2982351"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gave Sid milk </a:t>
            </a:r>
          </a:p>
          <a:p>
            <a:pPr algn="l" rtl="0"/>
            <a:r>
              <a:rPr lang="en-US" dirty="0">
                <a:solidFill>
                  <a:srgbClr val="FF0000"/>
                </a:solidFill>
                <a:latin typeface="Comic Sans MS" panose="030F0702030302020204" pitchFamily="66" charset="0"/>
              </a:rPr>
              <a:t>Carl gave him a model car</a:t>
            </a:r>
            <a:endParaRPr lang="ar-SA"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0AA6249-9B09-4289-A343-BA3AFD26D95D}"/>
              </a:ext>
            </a:extLst>
          </p:cNvPr>
          <p:cNvSpPr txBox="1"/>
          <p:nvPr/>
        </p:nvSpPr>
        <p:spPr>
          <a:xfrm>
            <a:off x="4372708" y="3134753"/>
            <a:ext cx="4011637"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Sid dropped the cup on Carpet </a:t>
            </a:r>
          </a:p>
          <a:p>
            <a:pPr algn="l" rtl="0"/>
            <a:r>
              <a:rPr lang="en-US" sz="2000" dirty="0">
                <a:solidFill>
                  <a:srgbClr val="0000CC"/>
                </a:solidFill>
                <a:latin typeface="Comic Sans MS" panose="030F0702030302020204" pitchFamily="66" charset="0"/>
              </a:rPr>
              <a:t>Sid choked on a small part</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15DF528-4211-4C8E-889F-5D0085725F39}"/>
              </a:ext>
            </a:extLst>
          </p:cNvPr>
          <p:cNvSpPr txBox="1"/>
          <p:nvPr/>
        </p:nvSpPr>
        <p:spPr>
          <a:xfrm>
            <a:off x="2716238" y="5046301"/>
            <a:ext cx="3312939" cy="584775"/>
          </a:xfrm>
          <a:prstGeom prst="rect">
            <a:avLst/>
          </a:prstGeom>
          <a:solidFill>
            <a:srgbClr val="FF0000"/>
          </a:solidFill>
        </p:spPr>
        <p:txBody>
          <a:bodyPr wrap="square" rtlCol="1">
            <a:spAutoFit/>
          </a:bodyPr>
          <a:lstStyle/>
          <a:p>
            <a:pPr algn="ctr"/>
            <a:r>
              <a:rPr lang="ar-SA" sz="3200" b="1" dirty="0">
                <a:solidFill>
                  <a:schemeClr val="bg1"/>
                </a:solidFill>
              </a:rPr>
              <a:t>كل طالب يجيب بعباراته</a:t>
            </a:r>
          </a:p>
        </p:txBody>
      </p:sp>
    </p:spTree>
    <p:extLst>
      <p:ext uri="{BB962C8B-B14F-4D97-AF65-F5344CB8AC3E}">
        <p14:creationId xmlns:p14="http://schemas.microsoft.com/office/powerpoint/2010/main" val="17739821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BC7F557-5B97-4A50-8655-B09423E33D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6598" y="956383"/>
            <a:ext cx="8210804" cy="5464652"/>
          </a:xfrm>
          <a:prstGeom prst="rect">
            <a:avLst/>
          </a:prstGeom>
        </p:spPr>
      </p:pic>
    </p:spTree>
    <p:extLst>
      <p:ext uri="{BB962C8B-B14F-4D97-AF65-F5344CB8AC3E}">
        <p14:creationId xmlns:p14="http://schemas.microsoft.com/office/powerpoint/2010/main" val="41666521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6F0FC39-B58C-4BE6-AD68-EAB9290ED7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80559" y="914399"/>
            <a:ext cx="7582882" cy="5368411"/>
          </a:xfrm>
          <a:prstGeom prst="rect">
            <a:avLst/>
          </a:prstGeom>
        </p:spPr>
      </p:pic>
    </p:spTree>
    <p:extLst>
      <p:ext uri="{BB962C8B-B14F-4D97-AF65-F5344CB8AC3E}">
        <p14:creationId xmlns:p14="http://schemas.microsoft.com/office/powerpoint/2010/main" val="25567459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2BD9444-9DAC-48C3-8652-F2E334AA40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5428" y="1047368"/>
            <a:ext cx="8073144" cy="5240891"/>
          </a:xfrm>
          <a:prstGeom prst="rect">
            <a:avLst/>
          </a:prstGeom>
        </p:spPr>
      </p:pic>
      <p:sp>
        <p:nvSpPr>
          <p:cNvPr id="5" name="مربع نص 4">
            <a:extLst>
              <a:ext uri="{FF2B5EF4-FFF2-40B4-BE49-F238E27FC236}">
                <a16:creationId xmlns:a16="http://schemas.microsoft.com/office/drawing/2014/main" id="{1DE016C9-01E6-4B0F-BA19-E6AF09BCC4F1}"/>
              </a:ext>
            </a:extLst>
          </p:cNvPr>
          <p:cNvSpPr txBox="1"/>
          <p:nvPr/>
        </p:nvSpPr>
        <p:spPr>
          <a:xfrm>
            <a:off x="675248" y="1505245"/>
            <a:ext cx="4135902" cy="1569660"/>
          </a:xfrm>
          <a:prstGeom prst="rect">
            <a:avLst/>
          </a:prstGeom>
          <a:noFill/>
        </p:spPr>
        <p:txBody>
          <a:bodyPr wrap="square" rtlCol="1">
            <a:spAutoFit/>
          </a:bodyPr>
          <a:lstStyle/>
          <a:p>
            <a:pPr algn="l" rtl="0">
              <a:lnSpc>
                <a:spcPct val="150000"/>
              </a:lnSpc>
            </a:pPr>
            <a:r>
              <a:rPr lang="en-US" sz="2400" dirty="0">
                <a:solidFill>
                  <a:srgbClr val="0000CC"/>
                </a:solidFill>
                <a:latin typeface="Comic Sans MS" panose="030F0702030302020204" pitchFamily="66" charset="0"/>
              </a:rPr>
              <a:t>Didn’t pay attention </a:t>
            </a:r>
          </a:p>
          <a:p>
            <a:pPr algn="l" rtl="0">
              <a:lnSpc>
                <a:spcPct val="150000"/>
              </a:lnSpc>
            </a:pPr>
            <a:r>
              <a:rPr lang="en-US" sz="2400" dirty="0">
                <a:solidFill>
                  <a:srgbClr val="0000CC"/>
                </a:solidFill>
                <a:latin typeface="Comic Sans MS" panose="030F0702030302020204" pitchFamily="66" charset="0"/>
              </a:rPr>
              <a:t>Didn’t study </a:t>
            </a:r>
            <a:endParaRPr lang="en-US" sz="1100" dirty="0">
              <a:solidFill>
                <a:srgbClr val="0000CC"/>
              </a:solidFill>
              <a:latin typeface="Comic Sans MS" panose="030F0702030302020204" pitchFamily="66" charset="0"/>
            </a:endParaRPr>
          </a:p>
          <a:p>
            <a:pPr algn="l" rtl="0"/>
            <a:r>
              <a:rPr lang="en-US" sz="2400" dirty="0">
                <a:solidFill>
                  <a:srgbClr val="0000CC"/>
                </a:solidFill>
                <a:latin typeface="Comic Sans MS" panose="030F0702030302020204" pitchFamily="66" charset="0"/>
              </a:rPr>
              <a:t>Studied through the night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4F9CC4F-62B5-4706-BCC7-DFDC09F6C4AF}"/>
              </a:ext>
            </a:extLst>
          </p:cNvPr>
          <p:cNvSpPr txBox="1"/>
          <p:nvPr/>
        </p:nvSpPr>
        <p:spPr>
          <a:xfrm>
            <a:off x="4893212" y="1545101"/>
            <a:ext cx="3688080" cy="1569660"/>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Found the test difficult</a:t>
            </a:r>
          </a:p>
          <a:p>
            <a:pPr algn="l" rtl="0">
              <a:lnSpc>
                <a:spcPct val="150000"/>
              </a:lnSpc>
            </a:pPr>
            <a:r>
              <a:rPr lang="en-US" sz="2400" dirty="0">
                <a:solidFill>
                  <a:srgbClr val="FF0000"/>
                </a:solidFill>
                <a:latin typeface="Comic Sans MS" panose="030F0702030302020204" pitchFamily="66" charset="0"/>
              </a:rPr>
              <a:t>Failed the test </a:t>
            </a:r>
            <a:endParaRPr lang="en-US" sz="1100" dirty="0">
              <a:solidFill>
                <a:srgbClr val="FF0000"/>
              </a:solidFill>
              <a:latin typeface="Comic Sans MS" panose="030F0702030302020204" pitchFamily="66" charset="0"/>
            </a:endParaRPr>
          </a:p>
          <a:p>
            <a:pPr algn="l" rtl="0"/>
            <a:r>
              <a:rPr lang="en-US" sz="2400" dirty="0">
                <a:solidFill>
                  <a:srgbClr val="FF0000"/>
                </a:solidFill>
                <a:latin typeface="Comic Sans MS" panose="030F0702030302020204" pitchFamily="66" charset="0"/>
              </a:rPr>
              <a:t>Made mistakes </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C670D7D-00CA-425B-9A6E-859298325C97}"/>
              </a:ext>
            </a:extLst>
          </p:cNvPr>
          <p:cNvSpPr txBox="1"/>
          <p:nvPr/>
        </p:nvSpPr>
        <p:spPr>
          <a:xfrm>
            <a:off x="998806" y="3545057"/>
            <a:ext cx="7723163" cy="1815882"/>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If they had studied, they would have answered more questions. </a:t>
            </a:r>
          </a:p>
          <a:p>
            <a:pPr algn="l" rtl="0"/>
            <a:r>
              <a:rPr lang="en-US" sz="2800" dirty="0">
                <a:solidFill>
                  <a:srgbClr val="0000CC"/>
                </a:solidFill>
                <a:latin typeface="Comic Sans MS" panose="030F0702030302020204" pitchFamily="66" charset="0"/>
              </a:rPr>
              <a:t>If they hadn’t stayed up through the night they wouldn't be sleepy.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10ED46F-6213-439E-8F08-4B7D127F94DA}"/>
              </a:ext>
            </a:extLst>
          </p:cNvPr>
          <p:cNvSpPr txBox="1"/>
          <p:nvPr/>
        </p:nvSpPr>
        <p:spPr>
          <a:xfrm>
            <a:off x="5268353" y="163037"/>
            <a:ext cx="3312939"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Tree>
    <p:extLst>
      <p:ext uri="{BB962C8B-B14F-4D97-AF65-F5344CB8AC3E}">
        <p14:creationId xmlns:p14="http://schemas.microsoft.com/office/powerpoint/2010/main" val="3907536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FA9C127-6067-4208-ACEE-526DAC26C4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8726" y="898109"/>
            <a:ext cx="8426547" cy="5305744"/>
          </a:xfrm>
          <a:prstGeom prst="rect">
            <a:avLst/>
          </a:prstGeom>
        </p:spPr>
      </p:pic>
      <p:sp>
        <p:nvSpPr>
          <p:cNvPr id="5" name="مربع نص 4">
            <a:extLst>
              <a:ext uri="{FF2B5EF4-FFF2-40B4-BE49-F238E27FC236}">
                <a16:creationId xmlns:a16="http://schemas.microsoft.com/office/drawing/2014/main" id="{EEA34AD8-5A5A-42BE-AA4F-09AFCD339793}"/>
              </a:ext>
            </a:extLst>
          </p:cNvPr>
          <p:cNvSpPr txBox="1"/>
          <p:nvPr/>
        </p:nvSpPr>
        <p:spPr>
          <a:xfrm>
            <a:off x="4684543" y="3583748"/>
            <a:ext cx="3312939" cy="1077218"/>
          </a:xfrm>
          <a:prstGeom prst="rect">
            <a:avLst/>
          </a:prstGeom>
          <a:solidFill>
            <a:srgbClr val="FF0000"/>
          </a:solidFill>
        </p:spPr>
        <p:txBody>
          <a:bodyPr wrap="square" rtlCol="1">
            <a:spAutoFit/>
          </a:bodyPr>
          <a:lstStyle/>
          <a:p>
            <a:pPr algn="ctr"/>
            <a:r>
              <a:rPr lang="ar-SA" sz="3200" b="1" dirty="0">
                <a:solidFill>
                  <a:schemeClr val="bg1"/>
                </a:solidFill>
              </a:rPr>
              <a:t>قم بالكتابة عن مأزق وقعت فيه </a:t>
            </a:r>
          </a:p>
        </p:txBody>
      </p:sp>
    </p:spTree>
    <p:extLst>
      <p:ext uri="{BB962C8B-B14F-4D97-AF65-F5344CB8AC3E}">
        <p14:creationId xmlns:p14="http://schemas.microsoft.com/office/powerpoint/2010/main" val="3097786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83729D2-179F-4685-B030-EF618C73C8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8860" y="1030718"/>
            <a:ext cx="8326279" cy="5074659"/>
          </a:xfrm>
          <a:prstGeom prst="rect">
            <a:avLst/>
          </a:prstGeom>
        </p:spPr>
      </p:pic>
    </p:spTree>
    <p:extLst>
      <p:ext uri="{BB962C8B-B14F-4D97-AF65-F5344CB8AC3E}">
        <p14:creationId xmlns:p14="http://schemas.microsoft.com/office/powerpoint/2010/main" val="1347242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0CB8C49-4442-45F9-A269-417F69846B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3471" y="873668"/>
            <a:ext cx="8117058" cy="5470861"/>
          </a:xfrm>
          <a:prstGeom prst="rect">
            <a:avLst/>
          </a:prstGeom>
        </p:spPr>
      </p:pic>
      <p:sp>
        <p:nvSpPr>
          <p:cNvPr id="5" name="مربع نص 4">
            <a:extLst>
              <a:ext uri="{FF2B5EF4-FFF2-40B4-BE49-F238E27FC236}">
                <a16:creationId xmlns:a16="http://schemas.microsoft.com/office/drawing/2014/main" id="{CB0ED8D2-5FFA-44CD-B7E5-4A2334D56DF7}"/>
              </a:ext>
            </a:extLst>
          </p:cNvPr>
          <p:cNvSpPr txBox="1"/>
          <p:nvPr/>
        </p:nvSpPr>
        <p:spPr>
          <a:xfrm>
            <a:off x="4853354" y="4262511"/>
            <a:ext cx="3460652" cy="1938992"/>
          </a:xfrm>
          <a:prstGeom prst="rect">
            <a:avLst/>
          </a:prstGeom>
          <a:solidFill>
            <a:schemeClr val="tx2">
              <a:lumMod val="20000"/>
              <a:lumOff val="80000"/>
            </a:schemeClr>
          </a:solidFill>
          <a:ln>
            <a:solidFill>
              <a:schemeClr val="tx1"/>
            </a:solidFill>
          </a:ln>
        </p:spPr>
        <p:txBody>
          <a:bodyPr wrap="square" rtlCol="1">
            <a:spAutoFit/>
          </a:bodyPr>
          <a:lstStyle/>
          <a:p>
            <a:pPr algn="l" rtl="0"/>
            <a:r>
              <a:rPr lang="en-US" sz="2400" b="1" dirty="0">
                <a:solidFill>
                  <a:srgbClr val="0000CC"/>
                </a:solidFill>
                <a:latin typeface="Comic Sans MS" panose="030F0702030302020204" pitchFamily="66" charset="0"/>
              </a:rPr>
              <a:t>2. </a:t>
            </a:r>
            <a:r>
              <a:rPr lang="en-US" sz="2400" dirty="0">
                <a:solidFill>
                  <a:srgbClr val="0000CC"/>
                </a:solidFill>
                <a:latin typeface="Comic Sans MS" panose="030F0702030302020204" pitchFamily="66" charset="0"/>
              </a:rPr>
              <a:t>will have become </a:t>
            </a:r>
          </a:p>
          <a:p>
            <a:pPr algn="l" rtl="0"/>
            <a:r>
              <a:rPr lang="en-US" sz="2400" b="1" dirty="0">
                <a:solidFill>
                  <a:srgbClr val="FF0000"/>
                </a:solidFill>
                <a:latin typeface="Comic Sans MS" panose="030F0702030302020204" pitchFamily="66" charset="0"/>
              </a:rPr>
              <a:t>3. </a:t>
            </a:r>
            <a:r>
              <a:rPr lang="en-US" sz="2400" dirty="0">
                <a:solidFill>
                  <a:srgbClr val="FF0000"/>
                </a:solidFill>
                <a:latin typeface="Comic Sans MS" panose="030F0702030302020204" pitchFamily="66" charset="0"/>
              </a:rPr>
              <a:t>will be attending </a:t>
            </a:r>
          </a:p>
          <a:p>
            <a:pPr algn="l" rtl="0"/>
            <a:r>
              <a:rPr lang="en-US" sz="2400" b="1" dirty="0">
                <a:solidFill>
                  <a:srgbClr val="0000CC"/>
                </a:solidFill>
                <a:latin typeface="Comic Sans MS" panose="030F0702030302020204" pitchFamily="66" charset="0"/>
              </a:rPr>
              <a:t>4. </a:t>
            </a:r>
            <a:r>
              <a:rPr lang="en-US" sz="2400" dirty="0">
                <a:solidFill>
                  <a:srgbClr val="0000CC"/>
                </a:solidFill>
                <a:latin typeface="Comic Sans MS" panose="030F0702030302020204" pitchFamily="66" charset="0"/>
              </a:rPr>
              <a:t>will be using </a:t>
            </a:r>
          </a:p>
          <a:p>
            <a:pPr algn="l" rtl="0"/>
            <a:r>
              <a:rPr lang="en-US" sz="2400" b="1" dirty="0">
                <a:solidFill>
                  <a:srgbClr val="FF0000"/>
                </a:solidFill>
                <a:latin typeface="Comic Sans MS" panose="030F0702030302020204" pitchFamily="66" charset="0"/>
              </a:rPr>
              <a:t>5. </a:t>
            </a:r>
            <a:r>
              <a:rPr lang="en-US" sz="2400" dirty="0">
                <a:solidFill>
                  <a:srgbClr val="FF0000"/>
                </a:solidFill>
                <a:latin typeface="Comic Sans MS" panose="030F0702030302020204" pitchFamily="66" charset="0"/>
              </a:rPr>
              <a:t>will have developed </a:t>
            </a:r>
          </a:p>
          <a:p>
            <a:pPr algn="l" rtl="0"/>
            <a:r>
              <a:rPr lang="en-US" sz="2400" b="1" dirty="0">
                <a:solidFill>
                  <a:srgbClr val="0000CC"/>
                </a:solidFill>
                <a:latin typeface="Comic Sans MS" panose="030F0702030302020204" pitchFamily="66" charset="0"/>
              </a:rPr>
              <a:t>6. </a:t>
            </a:r>
            <a:r>
              <a:rPr lang="en-US" sz="2400" dirty="0">
                <a:solidFill>
                  <a:srgbClr val="0000CC"/>
                </a:solidFill>
                <a:latin typeface="Comic Sans MS" panose="030F0702030302020204" pitchFamily="66" charset="0"/>
              </a:rPr>
              <a:t>will have reached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810386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A960797-4FEE-4762-B6D1-9704EE63BC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8752" y="1519311"/>
            <a:ext cx="8446496" cy="4445391"/>
          </a:xfrm>
          <a:prstGeom prst="rect">
            <a:avLst/>
          </a:prstGeom>
        </p:spPr>
      </p:pic>
      <p:sp>
        <p:nvSpPr>
          <p:cNvPr id="5" name="مربع نص 4">
            <a:extLst>
              <a:ext uri="{FF2B5EF4-FFF2-40B4-BE49-F238E27FC236}">
                <a16:creationId xmlns:a16="http://schemas.microsoft.com/office/drawing/2014/main" id="{0F75C7C6-C2C2-4E1F-972E-C0B98148DE87}"/>
              </a:ext>
            </a:extLst>
          </p:cNvPr>
          <p:cNvSpPr txBox="1"/>
          <p:nvPr/>
        </p:nvSpPr>
        <p:spPr>
          <a:xfrm>
            <a:off x="1055077" y="2504049"/>
            <a:ext cx="5852160" cy="954107"/>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By 2022, many households will have bought a smart robot. </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C8EC33C-0610-4AEE-9489-8AD0116D4EE2}"/>
              </a:ext>
            </a:extLst>
          </p:cNvPr>
          <p:cNvSpPr txBox="1"/>
          <p:nvPr/>
        </p:nvSpPr>
        <p:spPr>
          <a:xfrm>
            <a:off x="1882725" y="4625927"/>
            <a:ext cx="4180449" cy="584775"/>
          </a:xfrm>
          <a:prstGeom prst="rect">
            <a:avLst/>
          </a:prstGeom>
          <a:solidFill>
            <a:srgbClr val="FF0000"/>
          </a:solidFill>
        </p:spPr>
        <p:txBody>
          <a:bodyPr wrap="square" rtlCol="1">
            <a:spAutoFit/>
          </a:bodyPr>
          <a:lstStyle/>
          <a:p>
            <a:pPr algn="ctr"/>
            <a:r>
              <a:rPr lang="ar-SA" sz="3200" b="1" dirty="0">
                <a:solidFill>
                  <a:schemeClr val="bg1"/>
                </a:solidFill>
                <a:latin typeface="Comic Sans MS" panose="030F0702030302020204" pitchFamily="66" charset="0"/>
              </a:rPr>
              <a:t>كل طالب يجيب عن نفسه </a:t>
            </a:r>
          </a:p>
        </p:txBody>
      </p:sp>
    </p:spTree>
    <p:extLst>
      <p:ext uri="{BB962C8B-B14F-4D97-AF65-F5344CB8AC3E}">
        <p14:creationId xmlns:p14="http://schemas.microsoft.com/office/powerpoint/2010/main" val="1746672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11C7838-8424-44C5-B63D-CB52C26255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8302" y="956602"/>
            <a:ext cx="8187396" cy="5387713"/>
          </a:xfrm>
          <a:prstGeom prst="rect">
            <a:avLst/>
          </a:prstGeom>
        </p:spPr>
      </p:pic>
      <p:sp>
        <p:nvSpPr>
          <p:cNvPr id="5" name="مربع نص 4">
            <a:extLst>
              <a:ext uri="{FF2B5EF4-FFF2-40B4-BE49-F238E27FC236}">
                <a16:creationId xmlns:a16="http://schemas.microsoft.com/office/drawing/2014/main" id="{E14AEF76-62AE-4791-8DE5-2D4F7B8E581A}"/>
              </a:ext>
            </a:extLst>
          </p:cNvPr>
          <p:cNvSpPr txBox="1"/>
          <p:nvPr/>
        </p:nvSpPr>
        <p:spPr>
          <a:xfrm>
            <a:off x="5219113" y="2025748"/>
            <a:ext cx="170219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used to be</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EB277A9-37CD-4199-8379-CFD18933EFA5}"/>
              </a:ext>
            </a:extLst>
          </p:cNvPr>
          <p:cNvSpPr txBox="1"/>
          <p:nvPr/>
        </p:nvSpPr>
        <p:spPr>
          <a:xfrm>
            <a:off x="2093741" y="2202848"/>
            <a:ext cx="2450123"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would always listen</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CB2B21D-0CCD-4250-A48E-46A3A25BDCAC}"/>
              </a:ext>
            </a:extLst>
          </p:cNvPr>
          <p:cNvSpPr txBox="1"/>
          <p:nvPr/>
        </p:nvSpPr>
        <p:spPr>
          <a:xfrm>
            <a:off x="6286897" y="2422153"/>
            <a:ext cx="1938999"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wasn’t going to</a:t>
            </a:r>
            <a:endParaRPr lang="ar-SA"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990FC70-AA5B-466A-BB81-0E0F396AF8E8}"/>
              </a:ext>
            </a:extLst>
          </p:cNvPr>
          <p:cNvSpPr txBox="1"/>
          <p:nvPr/>
        </p:nvSpPr>
        <p:spPr>
          <a:xfrm>
            <a:off x="5676316" y="3045657"/>
            <a:ext cx="170219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used to be</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3B17BFC-0333-4A74-926E-D5443E3372AD}"/>
              </a:ext>
            </a:extLst>
          </p:cNvPr>
          <p:cNvSpPr txBox="1"/>
          <p:nvPr/>
        </p:nvSpPr>
        <p:spPr>
          <a:xfrm>
            <a:off x="1873241" y="4872111"/>
            <a:ext cx="2063260"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are used to him</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649869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285AFA1-63A6-4227-BDE1-5D5642AD65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6886" y="1192237"/>
            <a:ext cx="8410227" cy="4744329"/>
          </a:xfrm>
          <a:prstGeom prst="rect">
            <a:avLst/>
          </a:prstGeom>
        </p:spPr>
      </p:pic>
      <p:sp>
        <p:nvSpPr>
          <p:cNvPr id="5" name="مربع نص 4">
            <a:extLst>
              <a:ext uri="{FF2B5EF4-FFF2-40B4-BE49-F238E27FC236}">
                <a16:creationId xmlns:a16="http://schemas.microsoft.com/office/drawing/2014/main" id="{6BC92755-64FC-49C5-9C9F-8A593DC35313}"/>
              </a:ext>
            </a:extLst>
          </p:cNvPr>
          <p:cNvSpPr txBox="1"/>
          <p:nvPr/>
        </p:nvSpPr>
        <p:spPr>
          <a:xfrm>
            <a:off x="602566" y="4654063"/>
            <a:ext cx="3266050" cy="1077218"/>
          </a:xfrm>
          <a:prstGeom prst="rect">
            <a:avLst/>
          </a:prstGeom>
          <a:solidFill>
            <a:srgbClr val="FF0000"/>
          </a:solidFill>
        </p:spPr>
        <p:txBody>
          <a:bodyPr wrap="square" rtlCol="1">
            <a:spAutoFit/>
          </a:bodyPr>
          <a:lstStyle/>
          <a:p>
            <a:pPr algn="ctr"/>
            <a:r>
              <a:rPr lang="ar-SA" sz="3200" b="1" dirty="0">
                <a:solidFill>
                  <a:schemeClr val="bg1"/>
                </a:solidFill>
                <a:latin typeface="Comic Sans MS" panose="030F0702030302020204" pitchFamily="66" charset="0"/>
              </a:rPr>
              <a:t>قم بكتابة محادثة مشابهة </a:t>
            </a:r>
          </a:p>
        </p:txBody>
      </p:sp>
    </p:spTree>
    <p:extLst>
      <p:ext uri="{BB962C8B-B14F-4D97-AF65-F5344CB8AC3E}">
        <p14:creationId xmlns:p14="http://schemas.microsoft.com/office/powerpoint/2010/main" val="10794917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A48E8618-41C7-48C4-AA35-1159040BF0D6}"/>
              </a:ext>
            </a:extLst>
          </p:cNvPr>
          <p:cNvSpPr txBox="1">
            <a:spLocks/>
          </p:cNvSpPr>
          <p:nvPr/>
        </p:nvSpPr>
        <p:spPr>
          <a:xfrm>
            <a:off x="384628" y="2401963"/>
            <a:ext cx="8374743"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8800" dirty="0">
                <a:latin typeface="Berlin Sans FB Demi" panose="020E0802020502020306" pitchFamily="34" charset="0"/>
              </a:rPr>
              <a:t>Expansion 4 – 6</a:t>
            </a:r>
            <a:endParaRPr lang="ar-SA" sz="8800" dirty="0">
              <a:latin typeface="Berlin Sans FB Demi" panose="020E0802020502020306" pitchFamily="34" charset="0"/>
            </a:endParaRPr>
          </a:p>
        </p:txBody>
      </p:sp>
    </p:spTree>
    <p:extLst>
      <p:ext uri="{BB962C8B-B14F-4D97-AF65-F5344CB8AC3E}">
        <p14:creationId xmlns:p14="http://schemas.microsoft.com/office/powerpoint/2010/main" val="913247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90DE49D-707B-4581-B5A2-0A68F489B7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8187" y="2053884"/>
            <a:ext cx="8427626" cy="3713869"/>
          </a:xfrm>
          <a:prstGeom prst="rect">
            <a:avLst/>
          </a:prstGeom>
        </p:spPr>
      </p:pic>
      <p:pic>
        <p:nvPicPr>
          <p:cNvPr id="5" name="صورة 4">
            <a:extLst>
              <a:ext uri="{FF2B5EF4-FFF2-40B4-BE49-F238E27FC236}">
                <a16:creationId xmlns:a16="http://schemas.microsoft.com/office/drawing/2014/main" id="{AB317FB1-DA05-4F90-BAD1-31BAA7C26A5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58187" y="1090247"/>
            <a:ext cx="6502972" cy="583808"/>
          </a:xfrm>
          <a:prstGeom prst="rect">
            <a:avLst/>
          </a:prstGeom>
        </p:spPr>
      </p:pic>
    </p:spTree>
    <p:extLst>
      <p:ext uri="{BB962C8B-B14F-4D97-AF65-F5344CB8AC3E}">
        <p14:creationId xmlns:p14="http://schemas.microsoft.com/office/powerpoint/2010/main" val="20702388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5DFDAC3-AF6E-437C-81F8-466A599ADB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0290" y="984737"/>
            <a:ext cx="8563419" cy="5345724"/>
          </a:xfrm>
          <a:prstGeom prst="rect">
            <a:avLst/>
          </a:prstGeom>
        </p:spPr>
      </p:pic>
      <p:sp>
        <p:nvSpPr>
          <p:cNvPr id="5" name="مربع نص 4">
            <a:extLst>
              <a:ext uri="{FF2B5EF4-FFF2-40B4-BE49-F238E27FC236}">
                <a16:creationId xmlns:a16="http://schemas.microsoft.com/office/drawing/2014/main" id="{2D82B3BB-C722-48CA-8687-DA7A81FE1A31}"/>
              </a:ext>
            </a:extLst>
          </p:cNvPr>
          <p:cNvSpPr txBox="1"/>
          <p:nvPr/>
        </p:nvSpPr>
        <p:spPr>
          <a:xfrm>
            <a:off x="4107766" y="858127"/>
            <a:ext cx="4881489"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a circular minaret which rests on an octagonal base.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201BF9F-CC73-49E9-AB3F-60067B980D14}"/>
              </a:ext>
            </a:extLst>
          </p:cNvPr>
          <p:cNvSpPr txBox="1"/>
          <p:nvPr/>
        </p:nvSpPr>
        <p:spPr>
          <a:xfrm>
            <a:off x="349347" y="1854586"/>
            <a:ext cx="8330419" cy="400110"/>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The section for visitors and the section for the family members.</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B140AF5-B6F5-4BFC-A30E-384B2B7780AE}"/>
              </a:ext>
            </a:extLst>
          </p:cNvPr>
          <p:cNvSpPr txBox="1"/>
          <p:nvPr/>
        </p:nvSpPr>
        <p:spPr>
          <a:xfrm>
            <a:off x="332935" y="2696303"/>
            <a:ext cx="8330419" cy="400110"/>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828 meters , because its top section gets as thin as a needle</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2BAAAD2-576C-484C-A4D7-EA58D328DA6C}"/>
              </a:ext>
            </a:extLst>
          </p:cNvPr>
          <p:cNvSpPr txBox="1"/>
          <p:nvPr/>
        </p:nvSpPr>
        <p:spPr>
          <a:xfrm>
            <a:off x="5557233" y="3374935"/>
            <a:ext cx="3118938" cy="1938992"/>
          </a:xfrm>
          <a:prstGeom prst="rect">
            <a:avLst/>
          </a:prstGeom>
          <a:solidFill>
            <a:schemeClr val="accent2">
              <a:lumMod val="40000"/>
              <a:lumOff val="60000"/>
            </a:schemeClr>
          </a:solidFill>
        </p:spPr>
        <p:txBody>
          <a:bodyPr wrap="square" rtlCol="1">
            <a:spAutoFit/>
          </a:bodyPr>
          <a:lstStyle/>
          <a:p>
            <a:pPr algn="l" rtl="0"/>
            <a:r>
              <a:rPr lang="en-US" sz="2000" dirty="0">
                <a:latin typeface="Comic Sans MS" panose="030F0702030302020204" pitchFamily="66" charset="0"/>
              </a:rPr>
              <a:t>a. remote, </a:t>
            </a:r>
          </a:p>
          <a:p>
            <a:pPr algn="l" rtl="0"/>
            <a:r>
              <a:rPr lang="en-US" sz="2000" dirty="0">
                <a:latin typeface="Comic Sans MS" panose="030F0702030302020204" pitchFamily="66" charset="0"/>
              </a:rPr>
              <a:t>b. barren Qavam House</a:t>
            </a:r>
          </a:p>
          <a:p>
            <a:pPr algn="l" rtl="0"/>
            <a:r>
              <a:rPr lang="en-US" sz="2000" dirty="0">
                <a:latin typeface="Comic Sans MS" panose="030F0702030302020204" pitchFamily="66" charset="0"/>
              </a:rPr>
              <a:t>c. a detention house</a:t>
            </a:r>
          </a:p>
          <a:p>
            <a:pPr algn="l" rtl="0"/>
            <a:r>
              <a:rPr lang="en-US" sz="2000" dirty="0">
                <a:latin typeface="Comic Sans MS" panose="030F0702030302020204" pitchFamily="66" charset="0"/>
              </a:rPr>
              <a:t>d. porch Burj Khalifa</a:t>
            </a:r>
          </a:p>
          <a:p>
            <a:pPr algn="l" rtl="0"/>
            <a:r>
              <a:rPr lang="en-US" sz="2000" dirty="0">
                <a:latin typeface="Comic Sans MS" panose="030F0702030302020204" pitchFamily="66" charset="0"/>
              </a:rPr>
              <a:t>e. taper</a:t>
            </a:r>
          </a:p>
          <a:p>
            <a:pPr algn="l" rtl="0"/>
            <a:r>
              <a:rPr lang="en-US" sz="2000" dirty="0">
                <a:latin typeface="Comic Sans MS" panose="030F0702030302020204" pitchFamily="66" charset="0"/>
              </a:rPr>
              <a:t>f. accommodate </a:t>
            </a:r>
            <a:endParaRPr lang="ar-SA" sz="2000" dirty="0">
              <a:latin typeface="Comic Sans MS" panose="030F0702030302020204" pitchFamily="66" charset="0"/>
            </a:endParaRPr>
          </a:p>
        </p:txBody>
      </p:sp>
    </p:spTree>
    <p:extLst>
      <p:ext uri="{BB962C8B-B14F-4D97-AF65-F5344CB8AC3E}">
        <p14:creationId xmlns:p14="http://schemas.microsoft.com/office/powerpoint/2010/main" val="3526700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fade">
                                      <p:cBhvr>
                                        <p:cTn id="27" dur="500"/>
                                        <p:tgtEl>
                                          <p:spTgt spid="8">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5" end="5"/>
                                            </p:txEl>
                                          </p:spTgt>
                                        </p:tgtEl>
                                        <p:attrNameLst>
                                          <p:attrName>style.visibility</p:attrName>
                                        </p:attrNameLst>
                                      </p:cBhvr>
                                      <p:to>
                                        <p:strVal val="visible"/>
                                      </p:to>
                                    </p:set>
                                    <p:animEffect transition="in" filter="fade">
                                      <p:cBhvr>
                                        <p:cTn id="5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build="p"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E22A58C-1703-49BB-876E-A5F2157FB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913" y="886266"/>
            <a:ext cx="4419088" cy="5462355"/>
          </a:xfrm>
          <a:prstGeom prst="rect">
            <a:avLst/>
          </a:prstGeom>
        </p:spPr>
      </p:pic>
      <p:sp>
        <p:nvSpPr>
          <p:cNvPr id="5" name="مربع نص 4">
            <a:extLst>
              <a:ext uri="{FF2B5EF4-FFF2-40B4-BE49-F238E27FC236}">
                <a16:creationId xmlns:a16="http://schemas.microsoft.com/office/drawing/2014/main" id="{27876D38-D79D-49DA-B01C-9425A0A884BF}"/>
              </a:ext>
            </a:extLst>
          </p:cNvPr>
          <p:cNvSpPr txBox="1"/>
          <p:nvPr/>
        </p:nvSpPr>
        <p:spPr>
          <a:xfrm>
            <a:off x="4051496" y="886266"/>
            <a:ext cx="2419641" cy="4278094"/>
          </a:xfrm>
          <a:prstGeom prst="rect">
            <a:avLst/>
          </a:prstGeom>
          <a:solidFill>
            <a:schemeClr val="bg2">
              <a:lumMod val="90000"/>
            </a:schemeClr>
          </a:solidFill>
        </p:spPr>
        <p:txBody>
          <a:bodyPr wrap="square" rtlCol="1">
            <a:spAutoFit/>
          </a:bodyPr>
          <a:lstStyle/>
          <a:p>
            <a:pPr algn="ctr" rtl="0"/>
            <a:r>
              <a:rPr lang="en-US" sz="3200" b="1" dirty="0"/>
              <a:t>Across</a:t>
            </a:r>
          </a:p>
          <a:p>
            <a:pPr algn="l" rtl="0"/>
            <a:r>
              <a:rPr lang="en-US" sz="2400" dirty="0">
                <a:solidFill>
                  <a:srgbClr val="FF0000"/>
                </a:solidFill>
                <a:latin typeface="Comic Sans MS" panose="030F0702030302020204" pitchFamily="66" charset="0"/>
              </a:rPr>
              <a:t>3. substitute </a:t>
            </a:r>
          </a:p>
          <a:p>
            <a:pPr algn="l" rtl="0"/>
            <a:r>
              <a:rPr lang="en-US" sz="2400" dirty="0">
                <a:solidFill>
                  <a:srgbClr val="FF0000"/>
                </a:solidFill>
                <a:latin typeface="Comic Sans MS" panose="030F0702030302020204" pitchFamily="66" charset="0"/>
              </a:rPr>
              <a:t>4. toxins </a:t>
            </a:r>
          </a:p>
          <a:p>
            <a:pPr algn="l" rtl="0"/>
            <a:r>
              <a:rPr lang="en-US" sz="2400" dirty="0">
                <a:solidFill>
                  <a:srgbClr val="FF0000"/>
                </a:solidFill>
                <a:latin typeface="Comic Sans MS" panose="030F0702030302020204" pitchFamily="66" charset="0"/>
              </a:rPr>
              <a:t>6. controversial </a:t>
            </a:r>
          </a:p>
          <a:p>
            <a:pPr algn="l" rtl="0"/>
            <a:r>
              <a:rPr lang="en-US" sz="2400" dirty="0">
                <a:solidFill>
                  <a:srgbClr val="FF0000"/>
                </a:solidFill>
                <a:latin typeface="Comic Sans MS" panose="030F0702030302020204" pitchFamily="66" charset="0"/>
              </a:rPr>
              <a:t>8. hassle </a:t>
            </a:r>
          </a:p>
          <a:p>
            <a:pPr algn="l" rtl="0"/>
            <a:r>
              <a:rPr lang="en-US" sz="2400" dirty="0">
                <a:solidFill>
                  <a:srgbClr val="FF0000"/>
                </a:solidFill>
                <a:latin typeface="Comic Sans MS" panose="030F0702030302020204" pitchFamily="66" charset="0"/>
              </a:rPr>
              <a:t>9. disturbed  </a:t>
            </a:r>
          </a:p>
          <a:p>
            <a:pPr algn="l" rtl="0"/>
            <a:r>
              <a:rPr lang="en-US" sz="2400" dirty="0">
                <a:solidFill>
                  <a:srgbClr val="FF0000"/>
                </a:solidFill>
                <a:latin typeface="Comic Sans MS" panose="030F0702030302020204" pitchFamily="66" charset="0"/>
              </a:rPr>
              <a:t>10. delectable </a:t>
            </a:r>
          </a:p>
          <a:p>
            <a:pPr algn="l" rtl="0"/>
            <a:r>
              <a:rPr lang="en-US" sz="2400" dirty="0">
                <a:solidFill>
                  <a:srgbClr val="FF0000"/>
                </a:solidFill>
                <a:latin typeface="Comic Sans MS" panose="030F0702030302020204" pitchFamily="66" charset="0"/>
              </a:rPr>
              <a:t>12. delicacy </a:t>
            </a:r>
          </a:p>
          <a:p>
            <a:pPr algn="l" rtl="0"/>
            <a:r>
              <a:rPr lang="en-US" sz="2400" dirty="0">
                <a:solidFill>
                  <a:srgbClr val="FF0000"/>
                </a:solidFill>
                <a:latin typeface="Comic Sans MS" panose="030F0702030302020204" pitchFamily="66" charset="0"/>
              </a:rPr>
              <a:t>14. vendor </a:t>
            </a:r>
          </a:p>
          <a:p>
            <a:pPr algn="l" rtl="0"/>
            <a:r>
              <a:rPr lang="en-US" sz="2400" dirty="0">
                <a:solidFill>
                  <a:srgbClr val="FF0000"/>
                </a:solidFill>
                <a:latin typeface="Comic Sans MS" panose="030F0702030302020204" pitchFamily="66" charset="0"/>
              </a:rPr>
              <a:t>15. duration </a:t>
            </a:r>
          </a:p>
          <a:p>
            <a:pPr algn="l" rtl="0"/>
            <a:r>
              <a:rPr lang="en-US" sz="2400" dirty="0">
                <a:solidFill>
                  <a:srgbClr val="FF0000"/>
                </a:solidFill>
                <a:latin typeface="Comic Sans MS" panose="030F0702030302020204" pitchFamily="66" charset="0"/>
              </a:rPr>
              <a:t>16. aroma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5B07C5B-CC4B-46FE-BDCD-25A03C3E9078}"/>
              </a:ext>
            </a:extLst>
          </p:cNvPr>
          <p:cNvSpPr txBox="1"/>
          <p:nvPr/>
        </p:nvSpPr>
        <p:spPr>
          <a:xfrm>
            <a:off x="6302326" y="3683389"/>
            <a:ext cx="2642380" cy="2800767"/>
          </a:xfrm>
          <a:prstGeom prst="rect">
            <a:avLst/>
          </a:prstGeom>
          <a:solidFill>
            <a:schemeClr val="bg2">
              <a:lumMod val="90000"/>
            </a:schemeClr>
          </a:solidFill>
        </p:spPr>
        <p:txBody>
          <a:bodyPr wrap="square" rtlCol="1">
            <a:spAutoFit/>
          </a:bodyPr>
          <a:lstStyle/>
          <a:p>
            <a:pPr algn="ctr" rtl="0"/>
            <a:r>
              <a:rPr lang="en-US" sz="3200" b="1" dirty="0"/>
              <a:t>Down</a:t>
            </a:r>
          </a:p>
          <a:p>
            <a:pPr algn="l" rtl="0"/>
            <a:r>
              <a:rPr lang="en-US" sz="2400" dirty="0">
                <a:solidFill>
                  <a:srgbClr val="0000CC"/>
                </a:solidFill>
                <a:latin typeface="Comic Sans MS" panose="030F0702030302020204" pitchFamily="66" charset="0"/>
              </a:rPr>
              <a:t>1. inherited</a:t>
            </a:r>
          </a:p>
          <a:p>
            <a:pPr algn="l" rtl="0"/>
            <a:r>
              <a:rPr lang="en-US" sz="2400" dirty="0">
                <a:solidFill>
                  <a:srgbClr val="0000CC"/>
                </a:solidFill>
                <a:latin typeface="Comic Sans MS" panose="030F0702030302020204" pitchFamily="66" charset="0"/>
              </a:rPr>
              <a:t>2. deliberately</a:t>
            </a:r>
          </a:p>
          <a:p>
            <a:pPr algn="l" rtl="0"/>
            <a:r>
              <a:rPr lang="en-US" sz="2400" dirty="0">
                <a:solidFill>
                  <a:srgbClr val="0000CC"/>
                </a:solidFill>
                <a:latin typeface="Comic Sans MS" panose="030F0702030302020204" pitchFamily="66" charset="0"/>
              </a:rPr>
              <a:t>5. vanish</a:t>
            </a:r>
          </a:p>
          <a:p>
            <a:pPr algn="l" rtl="0"/>
            <a:r>
              <a:rPr lang="en-US" sz="2400" dirty="0">
                <a:solidFill>
                  <a:srgbClr val="0000CC"/>
                </a:solidFill>
                <a:latin typeface="Comic Sans MS" panose="030F0702030302020204" pitchFamily="66" charset="0"/>
              </a:rPr>
              <a:t>7. quandary</a:t>
            </a:r>
          </a:p>
          <a:p>
            <a:pPr algn="l" rtl="0"/>
            <a:r>
              <a:rPr lang="en-US" sz="2400" dirty="0">
                <a:solidFill>
                  <a:srgbClr val="0000CC"/>
                </a:solidFill>
                <a:latin typeface="Comic Sans MS" panose="030F0702030302020204" pitchFamily="66" charset="0"/>
              </a:rPr>
              <a:t>11. domesticated</a:t>
            </a:r>
          </a:p>
          <a:p>
            <a:pPr algn="l" rtl="0"/>
            <a:r>
              <a:rPr lang="en-US" sz="2400" dirty="0">
                <a:solidFill>
                  <a:srgbClr val="0000CC"/>
                </a:solidFill>
                <a:latin typeface="Comic Sans MS" panose="030F0702030302020204" pitchFamily="66" charset="0"/>
              </a:rPr>
              <a:t>13. crummy</a:t>
            </a:r>
          </a:p>
        </p:txBody>
      </p:sp>
    </p:spTree>
    <p:extLst>
      <p:ext uri="{BB962C8B-B14F-4D97-AF65-F5344CB8AC3E}">
        <p14:creationId xmlns:p14="http://schemas.microsoft.com/office/powerpoint/2010/main" val="28394089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fade">
                                      <p:cBhvr>
                                        <p:cTn id="57" dur="5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Effect transition="in" filter="fade">
                                      <p:cBhvr>
                                        <p:cTn id="62" dur="500"/>
                                        <p:tgtEl>
                                          <p:spTgt spid="5">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Effect transition="in" filter="fade">
                                      <p:cBhvr>
                                        <p:cTn id="67" dur="500"/>
                                        <p:tgtEl>
                                          <p:spTgt spid="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bg/>
                                          </p:spTgt>
                                        </p:tgtEl>
                                        <p:attrNameLst>
                                          <p:attrName>style.visibility</p:attrName>
                                        </p:attrNameLst>
                                      </p:cBhvr>
                                      <p:to>
                                        <p:strVal val="visible"/>
                                      </p:to>
                                    </p:set>
                                    <p:animEffect transition="in" filter="fade">
                                      <p:cBhvr>
                                        <p:cTn id="72" dur="500"/>
                                        <p:tgtEl>
                                          <p:spTgt spid="6">
                                            <p:bg/>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animEffect transition="in" filter="fade">
                                      <p:cBhvr>
                                        <p:cTn id="77" dur="500"/>
                                        <p:tgtEl>
                                          <p:spTgt spid="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1" end="1"/>
                                            </p:txEl>
                                          </p:spTgt>
                                        </p:tgtEl>
                                        <p:attrNameLst>
                                          <p:attrName>style.visibility</p:attrName>
                                        </p:attrNameLst>
                                      </p:cBhvr>
                                      <p:to>
                                        <p:strVal val="visible"/>
                                      </p:to>
                                    </p:set>
                                    <p:animEffect transition="in" filter="fade">
                                      <p:cBhvr>
                                        <p:cTn id="82" dur="500"/>
                                        <p:tgtEl>
                                          <p:spTgt spid="6">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xEl>
                                              <p:pRg st="2" end="2"/>
                                            </p:txEl>
                                          </p:spTgt>
                                        </p:tgtEl>
                                        <p:attrNameLst>
                                          <p:attrName>style.visibility</p:attrName>
                                        </p:attrNameLst>
                                      </p:cBhvr>
                                      <p:to>
                                        <p:strVal val="visible"/>
                                      </p:to>
                                    </p:set>
                                    <p:animEffect transition="in" filter="fade">
                                      <p:cBhvr>
                                        <p:cTn id="87" dur="500"/>
                                        <p:tgtEl>
                                          <p:spTgt spid="6">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txEl>
                                              <p:pRg st="3" end="3"/>
                                            </p:txEl>
                                          </p:spTgt>
                                        </p:tgtEl>
                                        <p:attrNameLst>
                                          <p:attrName>style.visibility</p:attrName>
                                        </p:attrNameLst>
                                      </p:cBhvr>
                                      <p:to>
                                        <p:strVal val="visible"/>
                                      </p:to>
                                    </p:set>
                                    <p:animEffect transition="in" filter="fade">
                                      <p:cBhvr>
                                        <p:cTn id="92" dur="500"/>
                                        <p:tgtEl>
                                          <p:spTgt spid="6">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
                                            <p:txEl>
                                              <p:pRg st="4" end="4"/>
                                            </p:txEl>
                                          </p:spTgt>
                                        </p:tgtEl>
                                        <p:attrNameLst>
                                          <p:attrName>style.visibility</p:attrName>
                                        </p:attrNameLst>
                                      </p:cBhvr>
                                      <p:to>
                                        <p:strVal val="visible"/>
                                      </p:to>
                                    </p:set>
                                    <p:animEffect transition="in" filter="fade">
                                      <p:cBhvr>
                                        <p:cTn id="97" dur="500"/>
                                        <p:tgtEl>
                                          <p:spTgt spid="6">
                                            <p:txEl>
                                              <p:pRg st="4" end="4"/>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
                                            <p:txEl>
                                              <p:pRg st="5" end="5"/>
                                            </p:txEl>
                                          </p:spTgt>
                                        </p:tgtEl>
                                        <p:attrNameLst>
                                          <p:attrName>style.visibility</p:attrName>
                                        </p:attrNameLst>
                                      </p:cBhvr>
                                      <p:to>
                                        <p:strVal val="visible"/>
                                      </p:to>
                                    </p:set>
                                    <p:animEffect transition="in" filter="fade">
                                      <p:cBhvr>
                                        <p:cTn id="102" dur="500"/>
                                        <p:tgtEl>
                                          <p:spTgt spid="6">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
                                            <p:txEl>
                                              <p:pRg st="6" end="6"/>
                                            </p:txEl>
                                          </p:spTgt>
                                        </p:tgtEl>
                                        <p:attrNameLst>
                                          <p:attrName>style.visibility</p:attrName>
                                        </p:attrNameLst>
                                      </p:cBhvr>
                                      <p:to>
                                        <p:strVal val="visible"/>
                                      </p:to>
                                    </p:set>
                                    <p:animEffect transition="in" filter="fade">
                                      <p:cBhvr>
                                        <p:cTn id="10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716A2C7-9E17-47A7-A6DA-18D74F331B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5913" y="1195754"/>
            <a:ext cx="8212174" cy="4784457"/>
          </a:xfrm>
          <a:prstGeom prst="rect">
            <a:avLst/>
          </a:prstGeom>
        </p:spPr>
      </p:pic>
      <p:sp>
        <p:nvSpPr>
          <p:cNvPr id="5" name="مربع نص 4">
            <a:extLst>
              <a:ext uri="{FF2B5EF4-FFF2-40B4-BE49-F238E27FC236}">
                <a16:creationId xmlns:a16="http://schemas.microsoft.com/office/drawing/2014/main" id="{096A75A8-749C-4EC2-B87D-552AAEC68B41}"/>
              </a:ext>
            </a:extLst>
          </p:cNvPr>
          <p:cNvSpPr txBox="1"/>
          <p:nvPr/>
        </p:nvSpPr>
        <p:spPr>
          <a:xfrm>
            <a:off x="1955410" y="2194559"/>
            <a:ext cx="3460653" cy="3785652"/>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looks down on people </a:t>
            </a:r>
          </a:p>
          <a:p>
            <a:pPr algn="l" rtl="0"/>
            <a:r>
              <a:rPr lang="en-US" sz="2400" dirty="0">
                <a:solidFill>
                  <a:srgbClr val="FF0000"/>
                </a:solidFill>
                <a:latin typeface="Comic Sans MS" panose="030F0702030302020204" pitchFamily="66" charset="0"/>
              </a:rPr>
              <a:t>figure it out </a:t>
            </a:r>
          </a:p>
          <a:p>
            <a:pPr algn="l" rtl="0"/>
            <a:r>
              <a:rPr lang="en-US" sz="2400" dirty="0">
                <a:solidFill>
                  <a:srgbClr val="0000CC"/>
                </a:solidFill>
                <a:latin typeface="Comic Sans MS" panose="030F0702030302020204" pitchFamily="66" charset="0"/>
              </a:rPr>
              <a:t>talk the problem over</a:t>
            </a:r>
          </a:p>
          <a:p>
            <a:pPr algn="l" rtl="0"/>
            <a:r>
              <a:rPr lang="en-US" sz="2400" dirty="0">
                <a:solidFill>
                  <a:srgbClr val="FF0000"/>
                </a:solidFill>
                <a:latin typeface="Comic Sans MS" panose="030F0702030302020204" pitchFamily="66" charset="0"/>
              </a:rPr>
              <a:t>take care of him </a:t>
            </a:r>
          </a:p>
          <a:p>
            <a:pPr algn="l" rtl="0"/>
            <a:r>
              <a:rPr lang="en-US" sz="2400" dirty="0">
                <a:solidFill>
                  <a:srgbClr val="0000CC"/>
                </a:solidFill>
                <a:latin typeface="Comic Sans MS" panose="030F0702030302020204" pitchFamily="66" charset="0"/>
              </a:rPr>
              <a:t>burn that big meal off</a:t>
            </a:r>
          </a:p>
          <a:p>
            <a:pPr algn="l" rtl="0"/>
            <a:r>
              <a:rPr lang="en-US" sz="2400" dirty="0">
                <a:solidFill>
                  <a:srgbClr val="FF0000"/>
                </a:solidFill>
                <a:latin typeface="Comic Sans MS" panose="030F0702030302020204" pitchFamily="66" charset="0"/>
              </a:rPr>
              <a:t>run into her</a:t>
            </a:r>
          </a:p>
          <a:p>
            <a:pPr algn="l" rtl="0"/>
            <a:r>
              <a:rPr lang="en-US" sz="2400" dirty="0">
                <a:solidFill>
                  <a:srgbClr val="0000CC"/>
                </a:solidFill>
                <a:latin typeface="Comic Sans MS" panose="030F0702030302020204" pitchFamily="66" charset="0"/>
              </a:rPr>
              <a:t>figure him out </a:t>
            </a:r>
          </a:p>
          <a:p>
            <a:pPr algn="l" rtl="0"/>
            <a:r>
              <a:rPr lang="en-US" sz="2400" dirty="0">
                <a:solidFill>
                  <a:srgbClr val="FF0000"/>
                </a:solidFill>
                <a:latin typeface="Comic Sans MS" panose="030F0702030302020204" pitchFamily="66" charset="0"/>
              </a:rPr>
              <a:t>take the butter out</a:t>
            </a:r>
          </a:p>
          <a:p>
            <a:pPr algn="l" rtl="0"/>
            <a:r>
              <a:rPr lang="en-US" sz="2400" dirty="0">
                <a:solidFill>
                  <a:srgbClr val="0000CC"/>
                </a:solidFill>
                <a:latin typeface="Comic Sans MS" panose="030F0702030302020204" pitchFamily="66" charset="0"/>
              </a:rPr>
              <a:t>throw it out </a:t>
            </a:r>
          </a:p>
          <a:p>
            <a:pPr algn="l" rtl="0"/>
            <a:r>
              <a:rPr lang="en-US" sz="2400" dirty="0">
                <a:solidFill>
                  <a:srgbClr val="FF0000"/>
                </a:solidFill>
                <a:latin typeface="Comic Sans MS" panose="030F0702030302020204" pitchFamily="66" charset="0"/>
              </a:rPr>
              <a:t>ran into them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5747583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5D0C5BA-3DFA-4D4F-8074-1961E37789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6862" y="1252024"/>
            <a:ext cx="8370276" cy="4760335"/>
          </a:xfrm>
          <a:prstGeom prst="rect">
            <a:avLst/>
          </a:prstGeom>
        </p:spPr>
      </p:pic>
      <p:sp>
        <p:nvSpPr>
          <p:cNvPr id="5" name="مربع نص 4">
            <a:extLst>
              <a:ext uri="{FF2B5EF4-FFF2-40B4-BE49-F238E27FC236}">
                <a16:creationId xmlns:a16="http://schemas.microsoft.com/office/drawing/2014/main" id="{2EFA27FE-9651-4876-B4A9-58AF76D12F91}"/>
              </a:ext>
            </a:extLst>
          </p:cNvPr>
          <p:cNvSpPr txBox="1"/>
          <p:nvPr/>
        </p:nvSpPr>
        <p:spPr>
          <a:xfrm>
            <a:off x="1097279" y="2278966"/>
            <a:ext cx="7385539" cy="3733394"/>
          </a:xfrm>
          <a:prstGeom prst="rect">
            <a:avLst/>
          </a:prstGeom>
          <a:noFill/>
        </p:spPr>
        <p:txBody>
          <a:bodyPr wrap="square" rtlCol="1">
            <a:spAutoFit/>
          </a:bodyPr>
          <a:lstStyle/>
          <a:p>
            <a:pPr algn="l" rtl="0">
              <a:lnSpc>
                <a:spcPct val="150000"/>
              </a:lnSpc>
            </a:pPr>
            <a:r>
              <a:rPr lang="en-US" sz="2000" dirty="0">
                <a:solidFill>
                  <a:srgbClr val="FF0000"/>
                </a:solidFill>
                <a:latin typeface="Comic Sans MS" panose="030F0702030302020204" pitchFamily="66" charset="0"/>
              </a:rPr>
              <a:t>Milk must be stored in the refrigerator. </a:t>
            </a:r>
          </a:p>
          <a:p>
            <a:pPr algn="l" rtl="0">
              <a:lnSpc>
                <a:spcPct val="150000"/>
              </a:lnSpc>
            </a:pPr>
            <a:r>
              <a:rPr lang="en-US" sz="2000" dirty="0">
                <a:solidFill>
                  <a:srgbClr val="0000CC"/>
                </a:solidFill>
                <a:latin typeface="Comic Sans MS" panose="030F0702030302020204" pitchFamily="66" charset="0"/>
              </a:rPr>
              <a:t>Yogurt can be made at home. </a:t>
            </a:r>
          </a:p>
          <a:p>
            <a:pPr algn="l" rtl="0">
              <a:lnSpc>
                <a:spcPct val="150000"/>
              </a:lnSpc>
            </a:pPr>
            <a:r>
              <a:rPr lang="en-US" sz="2000" dirty="0">
                <a:solidFill>
                  <a:srgbClr val="FF0000"/>
                </a:solidFill>
                <a:latin typeface="Comic Sans MS" panose="030F0702030302020204" pitchFamily="66" charset="0"/>
              </a:rPr>
              <a:t>Unwashed fruit should not be eaten. </a:t>
            </a:r>
          </a:p>
          <a:p>
            <a:pPr algn="l" rtl="0">
              <a:lnSpc>
                <a:spcPct val="150000"/>
              </a:lnSpc>
            </a:pPr>
            <a:r>
              <a:rPr lang="en-US" sz="2000" dirty="0">
                <a:solidFill>
                  <a:srgbClr val="0000CC"/>
                </a:solidFill>
                <a:latin typeface="Comic Sans MS" panose="030F0702030302020204" pitchFamily="66" charset="0"/>
              </a:rPr>
              <a:t>Meats don't have to be fried in oil. </a:t>
            </a:r>
          </a:p>
          <a:p>
            <a:pPr algn="l" rtl="0">
              <a:lnSpc>
                <a:spcPct val="150000"/>
              </a:lnSpc>
            </a:pPr>
            <a:r>
              <a:rPr lang="en-US" sz="2000" dirty="0">
                <a:solidFill>
                  <a:srgbClr val="FF0000"/>
                </a:solidFill>
                <a:latin typeface="Comic Sans MS" panose="030F0702030302020204" pitchFamily="66" charset="0"/>
              </a:rPr>
              <a:t>Butter may be kept out of the refrigerator for a few days. </a:t>
            </a:r>
          </a:p>
          <a:p>
            <a:pPr algn="l" rtl="0">
              <a:lnSpc>
                <a:spcPct val="150000"/>
              </a:lnSpc>
            </a:pPr>
            <a:r>
              <a:rPr lang="en-US" sz="2000" dirty="0">
                <a:solidFill>
                  <a:srgbClr val="0000CC"/>
                </a:solidFill>
                <a:latin typeface="Comic Sans MS" panose="030F0702030302020204" pitchFamily="66" charset="0"/>
              </a:rPr>
              <a:t>The doughnuts should be served with coffee or orange juice. </a:t>
            </a:r>
          </a:p>
          <a:p>
            <a:pPr algn="l" rtl="0">
              <a:lnSpc>
                <a:spcPct val="150000"/>
              </a:lnSpc>
            </a:pPr>
            <a:r>
              <a:rPr lang="en-US" sz="2000" dirty="0">
                <a:solidFill>
                  <a:srgbClr val="FF0000"/>
                </a:solidFill>
                <a:latin typeface="Comic Sans MS" panose="030F0702030302020204" pitchFamily="66" charset="0"/>
              </a:rPr>
              <a:t>Ice cream shouldn’t be eaten every day. </a:t>
            </a:r>
          </a:p>
          <a:p>
            <a:pPr algn="l" rtl="0">
              <a:lnSpc>
                <a:spcPct val="150000"/>
              </a:lnSpc>
            </a:pPr>
            <a:r>
              <a:rPr lang="en-US" sz="2000" dirty="0">
                <a:solidFill>
                  <a:srgbClr val="0000CC"/>
                </a:solidFill>
                <a:latin typeface="Comic Sans MS" panose="030F0702030302020204" pitchFamily="66" charset="0"/>
              </a:rPr>
              <a:t>Soy milk can be drunk as a substitute for milk.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408512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3FDA4B-9530-430B-B163-0B152D3B57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4996" y="1659989"/>
            <a:ext cx="8356633" cy="3959604"/>
          </a:xfrm>
          <a:prstGeom prst="rect">
            <a:avLst/>
          </a:prstGeom>
        </p:spPr>
      </p:pic>
      <p:sp>
        <p:nvSpPr>
          <p:cNvPr id="5" name="مربع نص 4">
            <a:extLst>
              <a:ext uri="{FF2B5EF4-FFF2-40B4-BE49-F238E27FC236}">
                <a16:creationId xmlns:a16="http://schemas.microsoft.com/office/drawing/2014/main" id="{CF707C23-FA65-4882-A32B-4FC8DECCD0E5}"/>
              </a:ext>
            </a:extLst>
          </p:cNvPr>
          <p:cNvSpPr txBox="1"/>
          <p:nvPr/>
        </p:nvSpPr>
        <p:spPr>
          <a:xfrm>
            <a:off x="5556738" y="178878"/>
            <a:ext cx="3094891" cy="584775"/>
          </a:xfrm>
          <a:prstGeom prst="rect">
            <a:avLst/>
          </a:prstGeom>
          <a:solidFill>
            <a:srgbClr val="FF0000"/>
          </a:solidFill>
        </p:spPr>
        <p:txBody>
          <a:bodyPr wrap="square" rtlCol="1">
            <a:spAutoFit/>
          </a:bodyPr>
          <a:lstStyle/>
          <a:p>
            <a:pPr algn="ctr"/>
            <a:r>
              <a:rPr lang="ar-SA" sz="3200" b="1" dirty="0">
                <a:solidFill>
                  <a:schemeClr val="bg1"/>
                </a:solidFill>
                <a:latin typeface="Comic Sans MS" panose="030F0702030302020204" pitchFamily="66" charset="0"/>
              </a:rPr>
              <a:t>قد تختلف الإجابات </a:t>
            </a:r>
          </a:p>
        </p:txBody>
      </p:sp>
      <p:sp>
        <p:nvSpPr>
          <p:cNvPr id="6" name="مربع نص 5">
            <a:extLst>
              <a:ext uri="{FF2B5EF4-FFF2-40B4-BE49-F238E27FC236}">
                <a16:creationId xmlns:a16="http://schemas.microsoft.com/office/drawing/2014/main" id="{CE0A0D71-88A5-4E8F-BC30-B849F5AE40E9}"/>
              </a:ext>
            </a:extLst>
          </p:cNvPr>
          <p:cNvSpPr txBox="1"/>
          <p:nvPr/>
        </p:nvSpPr>
        <p:spPr>
          <a:xfrm>
            <a:off x="3305908" y="2757271"/>
            <a:ext cx="5543095" cy="286232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 wouldn’t tell anybody else </a:t>
            </a:r>
          </a:p>
          <a:p>
            <a:pPr algn="l" rtl="0"/>
            <a:r>
              <a:rPr lang="en-US" dirty="0">
                <a:solidFill>
                  <a:srgbClr val="FF0000"/>
                </a:solidFill>
                <a:latin typeface="Comic Sans MS" panose="030F0702030302020204" pitchFamily="66" charset="0"/>
              </a:rPr>
              <a:t>I would not have learned how to use a computer </a:t>
            </a:r>
          </a:p>
          <a:p>
            <a:pPr algn="l" rtl="0"/>
            <a:r>
              <a:rPr lang="en-US" dirty="0">
                <a:solidFill>
                  <a:srgbClr val="0000CC"/>
                </a:solidFill>
                <a:latin typeface="Comic Sans MS" panose="030F0702030302020204" pitchFamily="66" charset="0"/>
              </a:rPr>
              <a:t>I would give it to the principal </a:t>
            </a:r>
          </a:p>
          <a:p>
            <a:pPr algn="l" rtl="0"/>
            <a:r>
              <a:rPr lang="en-US" dirty="0">
                <a:solidFill>
                  <a:srgbClr val="FF0000"/>
                </a:solidFill>
                <a:latin typeface="Comic Sans MS" panose="030F0702030302020204" pitchFamily="66" charset="0"/>
              </a:rPr>
              <a:t>I would be a bear </a:t>
            </a:r>
          </a:p>
          <a:p>
            <a:pPr algn="l" rtl="0"/>
            <a:r>
              <a:rPr lang="en-US" dirty="0">
                <a:solidFill>
                  <a:srgbClr val="0000CC"/>
                </a:solidFill>
                <a:latin typeface="Comic Sans MS" panose="030F0702030302020204" pitchFamily="66" charset="0"/>
              </a:rPr>
              <a:t>I would have called the police </a:t>
            </a:r>
          </a:p>
          <a:p>
            <a:pPr algn="l" rtl="0"/>
            <a:r>
              <a:rPr lang="en-US" dirty="0">
                <a:solidFill>
                  <a:srgbClr val="FF0000"/>
                </a:solidFill>
                <a:latin typeface="Comic Sans MS" panose="030F0702030302020204" pitchFamily="66" charset="0"/>
              </a:rPr>
              <a:t>I would tell the teacher </a:t>
            </a:r>
          </a:p>
          <a:p>
            <a:pPr algn="l" rtl="0"/>
            <a:r>
              <a:rPr lang="en-US" dirty="0">
                <a:solidFill>
                  <a:srgbClr val="0000CC"/>
                </a:solidFill>
                <a:latin typeface="Comic Sans MS" panose="030F0702030302020204" pitchFamily="66" charset="0"/>
              </a:rPr>
              <a:t>I would have worn my blue shoes </a:t>
            </a:r>
          </a:p>
          <a:p>
            <a:pPr algn="l" rtl="0"/>
            <a:r>
              <a:rPr lang="en-US" dirty="0">
                <a:solidFill>
                  <a:srgbClr val="FF0000"/>
                </a:solidFill>
                <a:latin typeface="Comic Sans MS" panose="030F0702030302020204" pitchFamily="66" charset="0"/>
              </a:rPr>
              <a:t>I wouldn’t have gotten in trouble </a:t>
            </a:r>
          </a:p>
          <a:p>
            <a:pPr algn="l" rtl="0"/>
            <a:r>
              <a:rPr lang="en-US" dirty="0">
                <a:solidFill>
                  <a:srgbClr val="0000CC"/>
                </a:solidFill>
                <a:latin typeface="Comic Sans MS" panose="030F0702030302020204" pitchFamily="66" charset="0"/>
              </a:rPr>
              <a:t>you, I would be very careful </a:t>
            </a:r>
          </a:p>
          <a:p>
            <a:pPr algn="l" rtl="0"/>
            <a:r>
              <a:rPr lang="en-US" dirty="0">
                <a:solidFill>
                  <a:srgbClr val="FF0000"/>
                </a:solidFill>
                <a:latin typeface="Comic Sans MS" panose="030F0702030302020204" pitchFamily="66" charset="0"/>
              </a:rPr>
              <a:t>gotten up early, I would have been very tired </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944802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500"/>
                                        <p:tgtEl>
                                          <p:spTgt spid="6">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fade">
                                      <p:cBhvr>
                                        <p:cTn id="6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7C23A79-D1F4-4B2F-AD3E-F7F0B4FFD5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90820" y="910588"/>
            <a:ext cx="6562360" cy="5578562"/>
          </a:xfrm>
          <a:prstGeom prst="rect">
            <a:avLst/>
          </a:prstGeom>
          <a:ln>
            <a:solidFill>
              <a:schemeClr val="tx1">
                <a:lumMod val="50000"/>
                <a:lumOff val="50000"/>
              </a:schemeClr>
            </a:solidFill>
          </a:ln>
        </p:spPr>
      </p:pic>
      <p:pic>
        <p:nvPicPr>
          <p:cNvPr id="5" name="صورة 4">
            <a:extLst>
              <a:ext uri="{FF2B5EF4-FFF2-40B4-BE49-F238E27FC236}">
                <a16:creationId xmlns:a16="http://schemas.microsoft.com/office/drawing/2014/main" id="{D53B159C-3D0F-4060-80B5-12C27978B119}"/>
              </a:ext>
            </a:extLst>
          </p:cNvPr>
          <p:cNvPicPr>
            <a:picLocks noChangeAspect="1"/>
          </p:cNvPicPr>
          <p:nvPr/>
        </p:nvPicPr>
        <p:blipFill>
          <a:blip r:embed="rId4">
            <a:duotone>
              <a:prstClr val="black"/>
              <a:schemeClr val="accent1">
                <a:lumMod val="20000"/>
                <a:lumOff val="80000"/>
                <a:tint val="45000"/>
                <a:satMod val="400000"/>
              </a:schemeClr>
            </a:duotone>
          </a:blip>
          <a:stretch>
            <a:fillRect/>
          </a:stretch>
        </p:blipFill>
        <p:spPr>
          <a:xfrm>
            <a:off x="1290820" y="2111400"/>
            <a:ext cx="6562360" cy="4377750"/>
          </a:xfrm>
          <a:prstGeom prst="rect">
            <a:avLst/>
          </a:prstGeom>
        </p:spPr>
      </p:pic>
    </p:spTree>
    <p:extLst>
      <p:ext uri="{BB962C8B-B14F-4D97-AF65-F5344CB8AC3E}">
        <p14:creationId xmlns:p14="http://schemas.microsoft.com/office/powerpoint/2010/main" val="9654371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921AEF3-21F0-48A6-A8B1-1588F2447D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1299" y="961130"/>
            <a:ext cx="8061401" cy="5425602"/>
          </a:xfrm>
          <a:prstGeom prst="rect">
            <a:avLst/>
          </a:prstGeom>
        </p:spPr>
      </p:pic>
      <p:sp>
        <p:nvSpPr>
          <p:cNvPr id="5" name="مربع نص 4">
            <a:extLst>
              <a:ext uri="{FF2B5EF4-FFF2-40B4-BE49-F238E27FC236}">
                <a16:creationId xmlns:a16="http://schemas.microsoft.com/office/drawing/2014/main" id="{BB0F8DFD-7067-4B5A-8672-B8059A099ACD}"/>
              </a:ext>
            </a:extLst>
          </p:cNvPr>
          <p:cNvSpPr txBox="1"/>
          <p:nvPr/>
        </p:nvSpPr>
        <p:spPr>
          <a:xfrm>
            <a:off x="3151163" y="2152357"/>
            <a:ext cx="1266092"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tested</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3E6601B-C518-47C4-8CFF-4361EC1178FB}"/>
              </a:ext>
            </a:extLst>
          </p:cNvPr>
          <p:cNvSpPr txBox="1"/>
          <p:nvPr/>
        </p:nvSpPr>
        <p:spPr>
          <a:xfrm>
            <a:off x="4330504" y="2600179"/>
            <a:ext cx="1591995"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destroyed</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47FF243-ABB5-4E17-BEDF-D9FBFA0A2331}"/>
              </a:ext>
            </a:extLst>
          </p:cNvPr>
          <p:cNvSpPr txBox="1"/>
          <p:nvPr/>
        </p:nvSpPr>
        <p:spPr>
          <a:xfrm>
            <a:off x="1134792" y="2780714"/>
            <a:ext cx="1859277"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demonstrated</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FE31FA2-BDD3-4922-9922-F380928EDF95}"/>
              </a:ext>
            </a:extLst>
          </p:cNvPr>
          <p:cNvSpPr txBox="1"/>
          <p:nvPr/>
        </p:nvSpPr>
        <p:spPr>
          <a:xfrm>
            <a:off x="5591908" y="3045657"/>
            <a:ext cx="1591995"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substance</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7989277-690B-4C28-8CB4-3CA843C0F482}"/>
              </a:ext>
            </a:extLst>
          </p:cNvPr>
          <p:cNvSpPr txBox="1"/>
          <p:nvPr/>
        </p:nvSpPr>
        <p:spPr>
          <a:xfrm>
            <a:off x="5026854" y="3746698"/>
            <a:ext cx="1266092"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noticed</a:t>
            </a:r>
            <a:endParaRPr lang="ar-SA" sz="20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A7CC0F7-2A8A-4B17-B56F-FF08A4251760}"/>
              </a:ext>
            </a:extLst>
          </p:cNvPr>
          <p:cNvSpPr txBox="1"/>
          <p:nvPr/>
        </p:nvSpPr>
        <p:spPr>
          <a:xfrm>
            <a:off x="1999955" y="4433670"/>
            <a:ext cx="1266092"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referred</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D78B415-7718-4E56-9FBF-5F7E6A8AF7EF}"/>
              </a:ext>
            </a:extLst>
          </p:cNvPr>
          <p:cNvSpPr txBox="1"/>
          <p:nvPr/>
        </p:nvSpPr>
        <p:spPr>
          <a:xfrm>
            <a:off x="4951826" y="4881491"/>
            <a:ext cx="1266092"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nutrition</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B43B4B6-F441-4369-B822-09948C1A6D4B}"/>
              </a:ext>
            </a:extLst>
          </p:cNvPr>
          <p:cNvSpPr txBox="1"/>
          <p:nvPr/>
        </p:nvSpPr>
        <p:spPr>
          <a:xfrm>
            <a:off x="2135941" y="5104230"/>
            <a:ext cx="99880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yield</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873153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BDF0348-A894-485D-9092-C9D3F39632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0924" y="1012875"/>
            <a:ext cx="8582151" cy="5430128"/>
          </a:xfrm>
          <a:prstGeom prst="rect">
            <a:avLst/>
          </a:prstGeom>
        </p:spPr>
      </p:pic>
      <p:sp>
        <p:nvSpPr>
          <p:cNvPr id="5" name="مربع نص 4">
            <a:extLst>
              <a:ext uri="{FF2B5EF4-FFF2-40B4-BE49-F238E27FC236}">
                <a16:creationId xmlns:a16="http://schemas.microsoft.com/office/drawing/2014/main" id="{90038B9E-0149-4473-928A-AD3E02FCB7DA}"/>
              </a:ext>
            </a:extLst>
          </p:cNvPr>
          <p:cNvSpPr txBox="1"/>
          <p:nvPr/>
        </p:nvSpPr>
        <p:spPr>
          <a:xfrm>
            <a:off x="1181686" y="1519310"/>
            <a:ext cx="7399606" cy="2348400"/>
          </a:xfrm>
          <a:prstGeom prst="rect">
            <a:avLst/>
          </a:prstGeom>
          <a:noFill/>
        </p:spPr>
        <p:txBody>
          <a:bodyPr wrap="square" rtlCol="1">
            <a:spAutoFit/>
          </a:bodyPr>
          <a:lstStyle/>
          <a:p>
            <a:pPr algn="l" rtl="0">
              <a:lnSpc>
                <a:spcPct val="150000"/>
              </a:lnSpc>
            </a:pPr>
            <a:r>
              <a:rPr lang="en-US" sz="2000" dirty="0">
                <a:solidFill>
                  <a:srgbClr val="0000CC"/>
                </a:solidFill>
                <a:latin typeface="Comic Sans MS" panose="030F0702030302020204" pitchFamily="66" charset="0"/>
              </a:rPr>
              <a:t>Penicillin was originally tested </a:t>
            </a:r>
          </a:p>
          <a:p>
            <a:pPr algn="l" rtl="0">
              <a:lnSpc>
                <a:spcPct val="150000"/>
              </a:lnSpc>
            </a:pPr>
            <a:r>
              <a:rPr lang="en-US" sz="2000" dirty="0">
                <a:solidFill>
                  <a:srgbClr val="FF0000"/>
                </a:solidFill>
                <a:latin typeface="Comic Sans MS" panose="030F0702030302020204" pitchFamily="66" charset="0"/>
              </a:rPr>
              <a:t>Penicillin was rediscovered </a:t>
            </a:r>
          </a:p>
          <a:p>
            <a:pPr algn="l" rtl="0">
              <a:lnSpc>
                <a:spcPct val="150000"/>
              </a:lnSpc>
            </a:pPr>
            <a:r>
              <a:rPr lang="en-US" sz="2000" dirty="0">
                <a:solidFill>
                  <a:srgbClr val="0000CC"/>
                </a:solidFill>
                <a:latin typeface="Comic Sans MS" panose="030F0702030302020204" pitchFamily="66" charset="0"/>
              </a:rPr>
              <a:t>Penicillin's ability to kill infectious bacteria was noticed </a:t>
            </a:r>
          </a:p>
          <a:p>
            <a:pPr algn="l" rtl="0">
              <a:lnSpc>
                <a:spcPct val="150000"/>
              </a:lnSpc>
            </a:pPr>
            <a:r>
              <a:rPr lang="en-US" sz="2000" dirty="0">
                <a:solidFill>
                  <a:srgbClr val="FF0000"/>
                </a:solidFill>
                <a:latin typeface="Comic Sans MS" panose="030F0702030302020204" pitchFamily="66" charset="0"/>
              </a:rPr>
              <a:t>the yield of penicillin was increased ten times. </a:t>
            </a:r>
          </a:p>
          <a:p>
            <a:pPr algn="l" rtl="0">
              <a:lnSpc>
                <a:spcPct val="150000"/>
              </a:lnSpc>
            </a:pPr>
            <a:r>
              <a:rPr lang="en-US" sz="2000" dirty="0">
                <a:solidFill>
                  <a:srgbClr val="0000CC"/>
                </a:solidFill>
                <a:latin typeface="Comic Sans MS" panose="030F0702030302020204" pitchFamily="66" charset="0"/>
              </a:rPr>
              <a:t>penicillin was proved the most effective antibacterial agent.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655D6B7-6140-4AF0-965D-C1A7E8CE16DC}"/>
              </a:ext>
            </a:extLst>
          </p:cNvPr>
          <p:cNvSpPr txBox="1"/>
          <p:nvPr/>
        </p:nvSpPr>
        <p:spPr>
          <a:xfrm>
            <a:off x="280924" y="4473527"/>
            <a:ext cx="858215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because microbes have developed a resistance to Penicillin.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8126077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4F6601B-1D5E-42A8-ADC9-9E6EAA3040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2982" y="1014984"/>
            <a:ext cx="7898035" cy="5273274"/>
          </a:xfrm>
          <a:prstGeom prst="rect">
            <a:avLst/>
          </a:prstGeom>
        </p:spPr>
      </p:pic>
    </p:spTree>
    <p:extLst>
      <p:ext uri="{BB962C8B-B14F-4D97-AF65-F5344CB8AC3E}">
        <p14:creationId xmlns:p14="http://schemas.microsoft.com/office/powerpoint/2010/main" val="30506274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417549D-E3CB-47D8-B2FD-C61FE3A061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1415" y="872078"/>
            <a:ext cx="8081169" cy="5331773"/>
          </a:xfrm>
          <a:prstGeom prst="rect">
            <a:avLst/>
          </a:prstGeom>
        </p:spPr>
      </p:pic>
      <p:sp>
        <p:nvSpPr>
          <p:cNvPr id="5" name="مربع نص 4">
            <a:extLst>
              <a:ext uri="{FF2B5EF4-FFF2-40B4-BE49-F238E27FC236}">
                <a16:creationId xmlns:a16="http://schemas.microsoft.com/office/drawing/2014/main" id="{04169184-5140-44ED-9696-AEDED98854CC}"/>
              </a:ext>
            </a:extLst>
          </p:cNvPr>
          <p:cNvSpPr txBox="1"/>
          <p:nvPr/>
        </p:nvSpPr>
        <p:spPr>
          <a:xfrm>
            <a:off x="5556738" y="178878"/>
            <a:ext cx="3094891" cy="584775"/>
          </a:xfrm>
          <a:prstGeom prst="rect">
            <a:avLst/>
          </a:prstGeom>
          <a:solidFill>
            <a:srgbClr val="FF0000"/>
          </a:solidFill>
        </p:spPr>
        <p:txBody>
          <a:bodyPr wrap="square" rtlCol="1">
            <a:spAutoFit/>
          </a:bodyPr>
          <a:lstStyle/>
          <a:p>
            <a:pPr algn="ctr"/>
            <a:r>
              <a:rPr lang="ar-SA" sz="3200" b="1" dirty="0">
                <a:solidFill>
                  <a:schemeClr val="bg1"/>
                </a:solidFill>
                <a:latin typeface="Comic Sans MS" panose="030F0702030302020204" pitchFamily="66" charset="0"/>
              </a:rPr>
              <a:t>قد تختلف الإجابات </a:t>
            </a:r>
          </a:p>
        </p:txBody>
      </p:sp>
      <p:sp>
        <p:nvSpPr>
          <p:cNvPr id="6" name="مربع نص 5">
            <a:extLst>
              <a:ext uri="{FF2B5EF4-FFF2-40B4-BE49-F238E27FC236}">
                <a16:creationId xmlns:a16="http://schemas.microsoft.com/office/drawing/2014/main" id="{1878B3A3-C3C8-4C81-89ED-A9B06F2D5913}"/>
              </a:ext>
            </a:extLst>
          </p:cNvPr>
          <p:cNvSpPr txBox="1"/>
          <p:nvPr/>
        </p:nvSpPr>
        <p:spPr>
          <a:xfrm>
            <a:off x="942535" y="1491175"/>
            <a:ext cx="7258930" cy="1938992"/>
          </a:xfrm>
          <a:prstGeom prst="rect">
            <a:avLst/>
          </a:prstGeom>
          <a:noFill/>
        </p:spPr>
        <p:txBody>
          <a:bodyPr wrap="square" rtlCol="1">
            <a:spAutoFit/>
          </a:bodyPr>
          <a:lstStyle/>
          <a:p>
            <a:pPr algn="ctr" rtl="0"/>
            <a:r>
              <a:rPr lang="en-US" sz="4000" dirty="0">
                <a:solidFill>
                  <a:srgbClr val="0000CC"/>
                </a:solidFill>
                <a:latin typeface="Comic Sans MS" panose="030F0702030302020204" pitchFamily="66" charset="0"/>
              </a:rPr>
              <a:t>change one’s mind </a:t>
            </a:r>
          </a:p>
          <a:p>
            <a:pPr algn="ctr" rtl="0"/>
            <a:r>
              <a:rPr lang="en-US" sz="4000" dirty="0">
                <a:solidFill>
                  <a:srgbClr val="FF0000"/>
                </a:solidFill>
                <a:latin typeface="Comic Sans MS" panose="030F0702030302020204" pitchFamily="66" charset="0"/>
              </a:rPr>
              <a:t>call to mind </a:t>
            </a:r>
          </a:p>
          <a:p>
            <a:pPr algn="ctr" rtl="0"/>
            <a:r>
              <a:rPr lang="en-US" sz="4000" dirty="0">
                <a:solidFill>
                  <a:srgbClr val="0000CC"/>
                </a:solidFill>
                <a:latin typeface="Comic Sans MS" panose="030F0702030302020204" pitchFamily="66" charset="0"/>
              </a:rPr>
              <a:t>be of two minds </a:t>
            </a:r>
            <a:endParaRPr lang="ar-SA" sz="4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19F571D-11E6-4895-9118-AF290DFF836E}"/>
              </a:ext>
            </a:extLst>
          </p:cNvPr>
          <p:cNvSpPr txBox="1"/>
          <p:nvPr/>
        </p:nvSpPr>
        <p:spPr>
          <a:xfrm>
            <a:off x="942535" y="3727938"/>
            <a:ext cx="7877908" cy="1815882"/>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men are trying to make up their minds whether to go ahead with the project. </a:t>
            </a:r>
          </a:p>
          <a:p>
            <a:pPr algn="l" rtl="0"/>
            <a:r>
              <a:rPr lang="en-US" sz="2800" dirty="0">
                <a:solidFill>
                  <a:srgbClr val="0000CC"/>
                </a:solidFill>
                <a:latin typeface="Comic Sans MS" panose="030F0702030302020204" pitchFamily="66" charset="0"/>
              </a:rPr>
              <a:t>The men must have in mind the business plan when coming to important decisions.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7874786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0657271-7253-4AF6-B851-2A8774F5BE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0395" y="1030204"/>
            <a:ext cx="8363209" cy="5089242"/>
          </a:xfrm>
          <a:prstGeom prst="rect">
            <a:avLst/>
          </a:prstGeom>
        </p:spPr>
      </p:pic>
      <p:sp>
        <p:nvSpPr>
          <p:cNvPr id="5" name="مربع نص 4">
            <a:extLst>
              <a:ext uri="{FF2B5EF4-FFF2-40B4-BE49-F238E27FC236}">
                <a16:creationId xmlns:a16="http://schemas.microsoft.com/office/drawing/2014/main" id="{7B15434A-5F7E-45DA-94B6-A479429FA247}"/>
              </a:ext>
            </a:extLst>
          </p:cNvPr>
          <p:cNvSpPr txBox="1"/>
          <p:nvPr/>
        </p:nvSpPr>
        <p:spPr>
          <a:xfrm>
            <a:off x="4375051" y="4244441"/>
            <a:ext cx="3319976" cy="1077218"/>
          </a:xfrm>
          <a:prstGeom prst="rect">
            <a:avLst/>
          </a:prstGeom>
          <a:solidFill>
            <a:srgbClr val="FF0000"/>
          </a:solidFill>
        </p:spPr>
        <p:txBody>
          <a:bodyPr wrap="square" rtlCol="1">
            <a:spAutoFit/>
          </a:bodyPr>
          <a:lstStyle/>
          <a:p>
            <a:pPr algn="ctr"/>
            <a:r>
              <a:rPr lang="ar-SA" sz="3200" b="1" dirty="0">
                <a:solidFill>
                  <a:schemeClr val="bg1"/>
                </a:solidFill>
                <a:latin typeface="Comic Sans MS" panose="030F0702030302020204" pitchFamily="66" charset="0"/>
              </a:rPr>
              <a:t>قم بالكتابة عن عقار أو لقاح تم تطويره مؤخراً </a:t>
            </a:r>
          </a:p>
        </p:txBody>
      </p:sp>
    </p:spTree>
    <p:extLst>
      <p:ext uri="{BB962C8B-B14F-4D97-AF65-F5344CB8AC3E}">
        <p14:creationId xmlns:p14="http://schemas.microsoft.com/office/powerpoint/2010/main" val="14058326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8D46F92-2AA1-43FF-9F60-B4FBA31071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6436" y="997405"/>
            <a:ext cx="8131127" cy="5324809"/>
          </a:xfrm>
          <a:prstGeom prst="rect">
            <a:avLst/>
          </a:prstGeom>
        </p:spPr>
      </p:pic>
    </p:spTree>
    <p:extLst>
      <p:ext uri="{BB962C8B-B14F-4D97-AF65-F5344CB8AC3E}">
        <p14:creationId xmlns:p14="http://schemas.microsoft.com/office/powerpoint/2010/main" val="3422933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9CCACCB-ECF6-444E-ABB2-49B524EF0E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6775" y="1057274"/>
            <a:ext cx="7990449" cy="5088547"/>
          </a:xfrm>
          <a:prstGeom prst="rect">
            <a:avLst/>
          </a:prstGeom>
        </p:spPr>
      </p:pic>
    </p:spTree>
    <p:extLst>
      <p:ext uri="{BB962C8B-B14F-4D97-AF65-F5344CB8AC3E}">
        <p14:creationId xmlns:p14="http://schemas.microsoft.com/office/powerpoint/2010/main" val="22298722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1">
            <a:extLst>
              <a:ext uri="{FF2B5EF4-FFF2-40B4-BE49-F238E27FC236}">
                <a16:creationId xmlns:a16="http://schemas.microsoft.com/office/drawing/2014/main" id="{C5DF954B-7635-4BF8-A704-F23CA9B32995}"/>
              </a:ext>
            </a:extLst>
          </p:cNvPr>
          <p:cNvSpPr>
            <a:spLocks noGrp="1"/>
          </p:cNvSpPr>
          <p:nvPr>
            <p:ph idx="1"/>
          </p:nvPr>
        </p:nvSpPr>
        <p:spPr>
          <a:xfrm>
            <a:off x="685800" y="1451344"/>
            <a:ext cx="7772399" cy="3955312"/>
          </a:xfrm>
        </p:spPr>
        <p:txBody>
          <a:bodyPr>
            <a:noAutofit/>
          </a:bodyPr>
          <a:lstStyle/>
          <a:p>
            <a:pPr algn="ctr" rtl="0">
              <a:buNone/>
            </a:pPr>
            <a:r>
              <a:rPr lang="en-US" sz="7200" b="1" dirty="0">
                <a:ln w="22225">
                  <a:solidFill>
                    <a:schemeClr val="accent2"/>
                  </a:solidFill>
                  <a:prstDash val="solid"/>
                </a:ln>
                <a:solidFill>
                  <a:srgbClr val="C00000"/>
                </a:solidFill>
                <a:effectLst>
                  <a:glow rad="228600">
                    <a:schemeClr val="accent5">
                      <a:satMod val="175000"/>
                      <a:alpha val="40000"/>
                    </a:schemeClr>
                  </a:glow>
                </a:effectLst>
                <a:latin typeface="Arial Rounded MT Bold" panose="020F0704030504030204" pitchFamily="34" charset="0"/>
              </a:rPr>
              <a:t>Prepared by</a:t>
            </a:r>
          </a:p>
          <a:p>
            <a:pPr algn="ctr" rtl="0">
              <a:buNone/>
            </a:pPr>
            <a:endParaRPr lang="en-US"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Rounded MT Bold" panose="020F0704030504030204" pitchFamily="34" charset="0"/>
            </a:endParaRPr>
          </a:p>
          <a:p>
            <a:pPr algn="ctr" rtl="0">
              <a:buNone/>
            </a:pPr>
            <a:r>
              <a:rPr lang="en-US" sz="54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rPr>
              <a:t>Teacher :</a:t>
            </a:r>
            <a:endParaRPr lang="en-US" sz="5400" b="1" dirty="0">
              <a:ln w="12700">
                <a:solidFill>
                  <a:schemeClr val="tx2">
                    <a:satMod val="155000"/>
                  </a:schemeClr>
                </a:solidFill>
                <a:prstDash val="solid"/>
              </a:ln>
              <a:solidFill>
                <a:srgbClr val="00B0F0"/>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endParaRPr>
          </a:p>
          <a:p>
            <a:pPr algn="ctr" rtl="0">
              <a:buNone/>
            </a:pPr>
            <a:r>
              <a:rPr lang="en-US" sz="4800" b="1" dirty="0">
                <a:ln w="9525">
                  <a:solidFill>
                    <a:schemeClr val="bg1"/>
                  </a:solidFill>
                  <a:prstDash val="solid"/>
                </a:ln>
                <a:solidFill>
                  <a:schemeClr val="tx1">
                    <a:lumMod val="75000"/>
                  </a:schemeClr>
                </a:solidFill>
                <a:effectLst>
                  <a:glow rad="228600">
                    <a:schemeClr val="accent5">
                      <a:satMod val="175000"/>
                      <a:alpha val="40000"/>
                    </a:schemeClr>
                  </a:glow>
                  <a:outerShdw blurRad="12700" dist="38100" dir="2700000" algn="tl" rotWithShape="0">
                    <a:schemeClr val="bg1">
                      <a:lumMod val="50000"/>
                    </a:schemeClr>
                  </a:outerShdw>
                </a:effectLst>
                <a:latin typeface="Arial Rounded MT Bold" panose="020F0704030504030204" pitchFamily="34" charset="0"/>
              </a:rPr>
              <a:t>Badr Sayid Al-Shehri </a:t>
            </a:r>
          </a:p>
        </p:txBody>
      </p:sp>
    </p:spTree>
    <p:extLst>
      <p:ext uri="{BB962C8B-B14F-4D97-AF65-F5344CB8AC3E}">
        <p14:creationId xmlns:p14="http://schemas.microsoft.com/office/powerpoint/2010/main" val="2357822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108E506-6373-4AB0-AE94-8104243D79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9828" y="998806"/>
            <a:ext cx="8426547" cy="5191111"/>
          </a:xfrm>
          <a:prstGeom prst="rect">
            <a:avLst/>
          </a:prstGeom>
        </p:spPr>
      </p:pic>
      <p:sp>
        <p:nvSpPr>
          <p:cNvPr id="5" name="مربع نص 4">
            <a:extLst>
              <a:ext uri="{FF2B5EF4-FFF2-40B4-BE49-F238E27FC236}">
                <a16:creationId xmlns:a16="http://schemas.microsoft.com/office/drawing/2014/main" id="{EE6B58C7-1B98-405E-83F9-7D2E420817EB}"/>
              </a:ext>
            </a:extLst>
          </p:cNvPr>
          <p:cNvSpPr txBox="1"/>
          <p:nvPr/>
        </p:nvSpPr>
        <p:spPr>
          <a:xfrm>
            <a:off x="590843" y="1561514"/>
            <a:ext cx="2363372" cy="1938992"/>
          </a:xfrm>
          <a:prstGeom prst="rect">
            <a:avLst/>
          </a:prstGeom>
          <a:noFill/>
        </p:spPr>
        <p:txBody>
          <a:bodyPr wrap="square" rtlCol="1">
            <a:spAutoFit/>
          </a:bodyPr>
          <a:lstStyle/>
          <a:p>
            <a:pPr algn="l" rtl="0"/>
            <a:r>
              <a:rPr lang="en-US" sz="4000" dirty="0">
                <a:solidFill>
                  <a:srgbClr val="FF0000"/>
                </a:solidFill>
                <a:latin typeface="Comic Sans MS" panose="030F0702030302020204" pitchFamily="66" charset="0"/>
              </a:rPr>
              <a:t>Door </a:t>
            </a:r>
          </a:p>
          <a:p>
            <a:pPr algn="l" rtl="0"/>
            <a:r>
              <a:rPr lang="en-US" sz="4000" dirty="0">
                <a:solidFill>
                  <a:srgbClr val="0000CC"/>
                </a:solidFill>
                <a:latin typeface="Comic Sans MS" panose="030F0702030302020204" pitchFamily="66" charset="0"/>
              </a:rPr>
              <a:t>Columns </a:t>
            </a:r>
          </a:p>
          <a:p>
            <a:pPr algn="l" rtl="0"/>
            <a:r>
              <a:rPr lang="en-US" sz="4000" dirty="0">
                <a:solidFill>
                  <a:srgbClr val="FF0000"/>
                </a:solidFill>
                <a:latin typeface="Comic Sans MS" panose="030F0702030302020204" pitchFamily="66" charset="0"/>
              </a:rPr>
              <a:t>Turret </a:t>
            </a:r>
          </a:p>
        </p:txBody>
      </p:sp>
      <p:sp>
        <p:nvSpPr>
          <p:cNvPr id="6" name="مربع نص 5">
            <a:extLst>
              <a:ext uri="{FF2B5EF4-FFF2-40B4-BE49-F238E27FC236}">
                <a16:creationId xmlns:a16="http://schemas.microsoft.com/office/drawing/2014/main" id="{F248CE1D-E030-42D1-8F33-15309C9ED2B7}"/>
              </a:ext>
            </a:extLst>
          </p:cNvPr>
          <p:cNvSpPr txBox="1"/>
          <p:nvPr/>
        </p:nvSpPr>
        <p:spPr>
          <a:xfrm>
            <a:off x="3601329" y="1561514"/>
            <a:ext cx="4445391"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heavy – wooden – ornate </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2436336-F49F-4E0D-B5D3-64B3E104C5EE}"/>
              </a:ext>
            </a:extLst>
          </p:cNvPr>
          <p:cNvSpPr txBox="1"/>
          <p:nvPr/>
        </p:nvSpPr>
        <p:spPr>
          <a:xfrm>
            <a:off x="3613052" y="2220351"/>
            <a:ext cx="344893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slim – tall – white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4B0F88D-4C44-4276-9047-4E61C62E4ECD}"/>
              </a:ext>
            </a:extLst>
          </p:cNvPr>
          <p:cNvSpPr txBox="1"/>
          <p:nvPr/>
        </p:nvSpPr>
        <p:spPr>
          <a:xfrm>
            <a:off x="3418451" y="2923735"/>
            <a:ext cx="530117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narrow – beautiful - intricate</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2C69CBA-39C2-45CA-85DB-1F8FBAB6E5FA}"/>
              </a:ext>
            </a:extLst>
          </p:cNvPr>
          <p:cNvSpPr txBox="1"/>
          <p:nvPr/>
        </p:nvSpPr>
        <p:spPr>
          <a:xfrm>
            <a:off x="844062" y="3840479"/>
            <a:ext cx="8173328" cy="2308324"/>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palace walls are dotted with small, white-framed, square windows. </a:t>
            </a:r>
          </a:p>
          <a:p>
            <a:pPr algn="l" rtl="0"/>
            <a:r>
              <a:rPr lang="en-US" sz="2400" dirty="0">
                <a:solidFill>
                  <a:srgbClr val="FF0000"/>
                </a:solidFill>
                <a:latin typeface="Comic Sans MS" panose="030F0702030302020204" pitchFamily="66" charset="0"/>
              </a:rPr>
              <a:t>An ornate, heavy wooden door is placed in the middle of the structure. </a:t>
            </a:r>
          </a:p>
          <a:p>
            <a:pPr algn="l" rtl="0"/>
            <a:r>
              <a:rPr lang="en-US" sz="2400" dirty="0">
                <a:solidFill>
                  <a:srgbClr val="0000CC"/>
                </a:solidFill>
                <a:latin typeface="Comic Sans MS" panose="030F0702030302020204" pitchFamily="66" charset="0"/>
              </a:rPr>
              <a:t>Elegant, slim, white columns hold a series of arches along the façade.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986305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fade">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805B05C-780A-40B2-8BF1-AA2D8EAEAE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73723" y="984428"/>
            <a:ext cx="7596554" cy="5368819"/>
          </a:xfrm>
          <a:prstGeom prst="rect">
            <a:avLst/>
          </a:prstGeom>
        </p:spPr>
      </p:pic>
      <p:sp>
        <p:nvSpPr>
          <p:cNvPr id="5" name="مربع نص 4">
            <a:extLst>
              <a:ext uri="{FF2B5EF4-FFF2-40B4-BE49-F238E27FC236}">
                <a16:creationId xmlns:a16="http://schemas.microsoft.com/office/drawing/2014/main" id="{E7BADA04-878A-4550-8246-043CCC99A642}"/>
              </a:ext>
            </a:extLst>
          </p:cNvPr>
          <p:cNvSpPr txBox="1"/>
          <p:nvPr/>
        </p:nvSpPr>
        <p:spPr>
          <a:xfrm>
            <a:off x="4572000" y="3136612"/>
            <a:ext cx="2700997" cy="1077218"/>
          </a:xfrm>
          <a:prstGeom prst="rect">
            <a:avLst/>
          </a:prstGeom>
          <a:solidFill>
            <a:srgbClr val="FF0000"/>
          </a:solidFill>
        </p:spPr>
        <p:txBody>
          <a:bodyPr wrap="square" rtlCol="1">
            <a:spAutoFit/>
          </a:bodyPr>
          <a:lstStyle/>
          <a:p>
            <a:pPr algn="ctr"/>
            <a:r>
              <a:rPr lang="ar-SA" sz="3200" b="1" dirty="0">
                <a:solidFill>
                  <a:schemeClr val="bg1"/>
                </a:solidFill>
              </a:rPr>
              <a:t>قم بالكتابة عن منزل مشهور</a:t>
            </a:r>
          </a:p>
        </p:txBody>
      </p:sp>
    </p:spTree>
    <p:extLst>
      <p:ext uri="{BB962C8B-B14F-4D97-AF65-F5344CB8AC3E}">
        <p14:creationId xmlns:p14="http://schemas.microsoft.com/office/powerpoint/2010/main" val="26236773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C6F07EE-66DC-45BE-B516-D63BE45A4E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1940" y="1055076"/>
            <a:ext cx="8480119" cy="4994031"/>
          </a:xfrm>
          <a:prstGeom prst="rect">
            <a:avLst/>
          </a:prstGeom>
        </p:spPr>
      </p:pic>
    </p:spTree>
    <p:extLst>
      <p:ext uri="{BB962C8B-B14F-4D97-AF65-F5344CB8AC3E}">
        <p14:creationId xmlns:p14="http://schemas.microsoft.com/office/powerpoint/2010/main" val="18038917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1 </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17910077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AFB22CA-4373-48D9-B3CA-ABDDEABC3A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5192" y="928468"/>
            <a:ext cx="7773616" cy="5403082"/>
          </a:xfrm>
          <a:prstGeom prst="rect">
            <a:avLst/>
          </a:prstGeom>
        </p:spPr>
      </p:pic>
    </p:spTree>
    <p:extLst>
      <p:ext uri="{BB962C8B-B14F-4D97-AF65-F5344CB8AC3E}">
        <p14:creationId xmlns:p14="http://schemas.microsoft.com/office/powerpoint/2010/main" val="9842320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11EA334-BF0C-441F-BF57-C5B11D210B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2621" y="928467"/>
            <a:ext cx="8198758" cy="5401994"/>
          </a:xfrm>
          <a:prstGeom prst="rect">
            <a:avLst/>
          </a:prstGeom>
        </p:spPr>
      </p:pic>
      <p:sp>
        <p:nvSpPr>
          <p:cNvPr id="5" name="مربع نص 4">
            <a:extLst>
              <a:ext uri="{FF2B5EF4-FFF2-40B4-BE49-F238E27FC236}">
                <a16:creationId xmlns:a16="http://schemas.microsoft.com/office/drawing/2014/main" id="{842A3C0E-AE5E-4FA9-82A6-471EE538AB1A}"/>
              </a:ext>
            </a:extLst>
          </p:cNvPr>
          <p:cNvSpPr txBox="1"/>
          <p:nvPr/>
        </p:nvSpPr>
        <p:spPr>
          <a:xfrm>
            <a:off x="4360985" y="942535"/>
            <a:ext cx="4459458" cy="1323439"/>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Tom is going to the park. </a:t>
            </a:r>
          </a:p>
          <a:p>
            <a:pPr algn="l" rtl="0"/>
            <a:r>
              <a:rPr lang="en-US" sz="2000" dirty="0">
                <a:solidFill>
                  <a:srgbClr val="0000CC"/>
                </a:solidFill>
                <a:latin typeface="Comic Sans MS" panose="030F0702030302020204" pitchFamily="66" charset="0"/>
              </a:rPr>
              <a:t>The bus number is 20. </a:t>
            </a:r>
          </a:p>
          <a:p>
            <a:pPr algn="l" rtl="0"/>
            <a:r>
              <a:rPr lang="en-US" sz="2000" dirty="0">
                <a:solidFill>
                  <a:srgbClr val="FF0000"/>
                </a:solidFill>
                <a:latin typeface="Comic Sans MS" panose="030F0702030302020204" pitchFamily="66" charset="0"/>
              </a:rPr>
              <a:t>The park is 15 minutes away. </a:t>
            </a:r>
          </a:p>
          <a:p>
            <a:pPr algn="l" rtl="0"/>
            <a:r>
              <a:rPr lang="en-US" sz="2000" dirty="0">
                <a:solidFill>
                  <a:srgbClr val="0000CC"/>
                </a:solidFill>
                <a:latin typeface="Comic Sans MS" panose="030F0702030302020204" pitchFamily="66" charset="0"/>
              </a:rPr>
              <a:t>The subway line to the park is F.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7A12734-381D-4CAA-AF08-773BAB8FB57C}"/>
              </a:ext>
            </a:extLst>
          </p:cNvPr>
          <p:cNvSpPr txBox="1"/>
          <p:nvPr/>
        </p:nvSpPr>
        <p:spPr>
          <a:xfrm>
            <a:off x="872197" y="3418448"/>
            <a:ext cx="7680960" cy="1938992"/>
          </a:xfrm>
          <a:prstGeom prst="rect">
            <a:avLst/>
          </a:prstGeom>
          <a:solidFill>
            <a:schemeClr val="accent2">
              <a:lumMod val="40000"/>
              <a:lumOff val="60000"/>
            </a:schemeClr>
          </a:solidFill>
        </p:spPr>
        <p:txBody>
          <a:bodyPr wrap="square" rtlCol="1">
            <a:spAutoFit/>
          </a:bodyPr>
          <a:lstStyle/>
          <a:p>
            <a:pPr algn="l" rtl="0"/>
            <a:r>
              <a:rPr lang="en-US" sz="2400" dirty="0">
                <a:solidFill>
                  <a:srgbClr val="002060"/>
                </a:solidFill>
                <a:latin typeface="Comic Sans MS" panose="030F0702030302020204" pitchFamily="66" charset="0"/>
              </a:rPr>
              <a:t>Turn left and walk to the end of the road. Turn right and walk down Franklin Street. Keep going until you see the restaurant. When you get to the restaurant, take a right and walk down Park Avenue. The park entrance is on Park Avenue. </a:t>
            </a:r>
            <a:endParaRPr lang="ar-SA" sz="24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694510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8F2E131-DBF4-4E9B-A526-D09F145C78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58129" y="933449"/>
            <a:ext cx="7427742" cy="5470465"/>
          </a:xfrm>
          <a:prstGeom prst="rect">
            <a:avLst/>
          </a:prstGeom>
        </p:spPr>
      </p:pic>
      <p:sp>
        <p:nvSpPr>
          <p:cNvPr id="5" name="مربع نص 4">
            <a:extLst>
              <a:ext uri="{FF2B5EF4-FFF2-40B4-BE49-F238E27FC236}">
                <a16:creationId xmlns:a16="http://schemas.microsoft.com/office/drawing/2014/main" id="{F22CD9A3-301A-4A8E-9186-76925E7C29D1}"/>
              </a:ext>
            </a:extLst>
          </p:cNvPr>
          <p:cNvSpPr txBox="1"/>
          <p:nvPr/>
        </p:nvSpPr>
        <p:spPr>
          <a:xfrm>
            <a:off x="6386733" y="5190977"/>
            <a:ext cx="562708" cy="584775"/>
          </a:xfrm>
          <a:prstGeom prst="rect">
            <a:avLst/>
          </a:prstGeom>
          <a:noFill/>
        </p:spPr>
        <p:txBody>
          <a:bodyPr wrap="square" rtlCol="1">
            <a:spAutoFit/>
          </a:bodyPr>
          <a:lstStyle/>
          <a:p>
            <a:pPr algn="l" rtl="0"/>
            <a:r>
              <a:rPr lang="en-US" sz="3200" dirty="0">
                <a:solidFill>
                  <a:srgbClr val="0000CC"/>
                </a:solidFill>
              </a:rPr>
              <a:t>R </a:t>
            </a:r>
            <a:endParaRPr lang="ar-SA" sz="3200" dirty="0">
              <a:solidFill>
                <a:srgbClr val="0000CC"/>
              </a:solidFill>
            </a:endParaRPr>
          </a:p>
        </p:txBody>
      </p:sp>
      <p:sp>
        <p:nvSpPr>
          <p:cNvPr id="6" name="مربع نص 5">
            <a:extLst>
              <a:ext uri="{FF2B5EF4-FFF2-40B4-BE49-F238E27FC236}">
                <a16:creationId xmlns:a16="http://schemas.microsoft.com/office/drawing/2014/main" id="{0F3056DD-17A8-4D3D-AC9C-091062791BCC}"/>
              </a:ext>
            </a:extLst>
          </p:cNvPr>
          <p:cNvSpPr txBox="1"/>
          <p:nvPr/>
        </p:nvSpPr>
        <p:spPr>
          <a:xfrm>
            <a:off x="6539133" y="5877948"/>
            <a:ext cx="562708" cy="584775"/>
          </a:xfrm>
          <a:prstGeom prst="rect">
            <a:avLst/>
          </a:prstGeom>
          <a:noFill/>
        </p:spPr>
        <p:txBody>
          <a:bodyPr wrap="square" rtlCol="1">
            <a:spAutoFit/>
          </a:bodyPr>
          <a:lstStyle/>
          <a:p>
            <a:pPr algn="l" rtl="0"/>
            <a:r>
              <a:rPr lang="en-US" sz="3200" dirty="0">
                <a:solidFill>
                  <a:srgbClr val="0000CC"/>
                </a:solidFill>
              </a:rPr>
              <a:t>R </a:t>
            </a:r>
            <a:endParaRPr lang="ar-SA" sz="3200" dirty="0">
              <a:solidFill>
                <a:srgbClr val="0000CC"/>
              </a:solidFill>
            </a:endParaRPr>
          </a:p>
        </p:txBody>
      </p:sp>
      <p:sp>
        <p:nvSpPr>
          <p:cNvPr id="7" name="مربع نص 6">
            <a:extLst>
              <a:ext uri="{FF2B5EF4-FFF2-40B4-BE49-F238E27FC236}">
                <a16:creationId xmlns:a16="http://schemas.microsoft.com/office/drawing/2014/main" id="{1046B1D1-65A6-41FB-815A-4C98F90D192D}"/>
              </a:ext>
            </a:extLst>
          </p:cNvPr>
          <p:cNvSpPr txBox="1"/>
          <p:nvPr/>
        </p:nvSpPr>
        <p:spPr>
          <a:xfrm>
            <a:off x="4975275" y="5552045"/>
            <a:ext cx="562708" cy="584775"/>
          </a:xfrm>
          <a:prstGeom prst="rect">
            <a:avLst/>
          </a:prstGeom>
          <a:noFill/>
        </p:spPr>
        <p:txBody>
          <a:bodyPr wrap="square" rtlCol="1">
            <a:spAutoFit/>
          </a:bodyPr>
          <a:lstStyle/>
          <a:p>
            <a:pPr algn="l" rtl="0"/>
            <a:r>
              <a:rPr lang="en-US" sz="3200" dirty="0">
                <a:solidFill>
                  <a:srgbClr val="FF0000"/>
                </a:solidFill>
              </a:rPr>
              <a:t>O </a:t>
            </a:r>
            <a:endParaRPr lang="ar-SA" sz="3200" dirty="0">
              <a:solidFill>
                <a:srgbClr val="FF0000"/>
              </a:solidFill>
            </a:endParaRPr>
          </a:p>
        </p:txBody>
      </p:sp>
    </p:spTree>
    <p:extLst>
      <p:ext uri="{BB962C8B-B14F-4D97-AF65-F5344CB8AC3E}">
        <p14:creationId xmlns:p14="http://schemas.microsoft.com/office/powerpoint/2010/main" val="8122193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42DE3E6-0B20-4BC9-B0BC-9B4E90E420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2186" y="1097280"/>
            <a:ext cx="8360433" cy="5078437"/>
          </a:xfrm>
          <a:prstGeom prst="rect">
            <a:avLst/>
          </a:prstGeom>
        </p:spPr>
      </p:pic>
      <p:sp>
        <p:nvSpPr>
          <p:cNvPr id="5" name="مربع نص 4">
            <a:extLst>
              <a:ext uri="{FF2B5EF4-FFF2-40B4-BE49-F238E27FC236}">
                <a16:creationId xmlns:a16="http://schemas.microsoft.com/office/drawing/2014/main" id="{C5DA075C-42AA-4F5D-BD3F-C4AE531DDD73}"/>
              </a:ext>
            </a:extLst>
          </p:cNvPr>
          <p:cNvSpPr txBox="1"/>
          <p:nvPr/>
        </p:nvSpPr>
        <p:spPr>
          <a:xfrm>
            <a:off x="1659988" y="2377439"/>
            <a:ext cx="3924886"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Let me get that for you. </a:t>
            </a:r>
          </a:p>
          <a:p>
            <a:pPr algn="l" rtl="0"/>
            <a:r>
              <a:rPr lang="en-US" sz="2400" dirty="0">
                <a:solidFill>
                  <a:srgbClr val="0000CC"/>
                </a:solidFill>
                <a:latin typeface="Comic Sans MS" panose="030F0702030302020204" pitchFamily="66" charset="0"/>
              </a:rPr>
              <a:t>Thanks!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96C5799-4F17-49C0-AA9E-09D7140FCE01}"/>
              </a:ext>
            </a:extLst>
          </p:cNvPr>
          <p:cNvSpPr txBox="1"/>
          <p:nvPr/>
        </p:nvSpPr>
        <p:spPr>
          <a:xfrm>
            <a:off x="1671711" y="3866270"/>
            <a:ext cx="3575538"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I’ll pay the check.</a:t>
            </a:r>
          </a:p>
          <a:p>
            <a:pPr algn="l" rtl="0"/>
            <a:r>
              <a:rPr lang="en-US" sz="2400" dirty="0">
                <a:solidFill>
                  <a:srgbClr val="0000CC"/>
                </a:solidFill>
                <a:latin typeface="Comic Sans MS" panose="030F0702030302020204" pitchFamily="66" charset="0"/>
              </a:rPr>
              <a:t>Thank you very much!</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7A84655-E3AD-4069-84CF-82CCDFC9861D}"/>
              </a:ext>
            </a:extLst>
          </p:cNvPr>
          <p:cNvSpPr txBox="1"/>
          <p:nvPr/>
        </p:nvSpPr>
        <p:spPr>
          <a:xfrm>
            <a:off x="1824111" y="5326967"/>
            <a:ext cx="4684542"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Can I help you with that?</a:t>
            </a:r>
          </a:p>
          <a:p>
            <a:pPr algn="l" rtl="0"/>
            <a:r>
              <a:rPr lang="en-US" sz="2400" dirty="0">
                <a:solidFill>
                  <a:srgbClr val="0000CC"/>
                </a:solidFill>
                <a:latin typeface="Comic Sans MS" panose="030F0702030302020204" pitchFamily="66" charset="0"/>
              </a:rPr>
              <a:t>No, that’s all right. Thank you.</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82301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a:t>
            </a:r>
            <a:r>
              <a:rPr lang="en-US" sz="16600" dirty="0">
                <a:latin typeface="Berlin Sans FB Demi" panose="020E0802020502020306" pitchFamily="34" charset="0"/>
              </a:rPr>
              <a:t>2</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25481444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D5FAB9B-4E94-4B1D-AA64-1D3C32E3E5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9741" y="1083211"/>
            <a:ext cx="8004517" cy="4851555"/>
          </a:xfrm>
          <a:prstGeom prst="rect">
            <a:avLst/>
          </a:prstGeom>
        </p:spPr>
      </p:pic>
      <p:sp>
        <p:nvSpPr>
          <p:cNvPr id="5" name="مربع نص 4">
            <a:extLst>
              <a:ext uri="{FF2B5EF4-FFF2-40B4-BE49-F238E27FC236}">
                <a16:creationId xmlns:a16="http://schemas.microsoft.com/office/drawing/2014/main" id="{2913F01A-B1F2-4D45-AF7A-67357F1D701C}"/>
              </a:ext>
            </a:extLst>
          </p:cNvPr>
          <p:cNvSpPr txBox="1"/>
          <p:nvPr/>
        </p:nvSpPr>
        <p:spPr>
          <a:xfrm>
            <a:off x="1364566" y="1969477"/>
            <a:ext cx="618979" cy="3970318"/>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e</a:t>
            </a:r>
            <a:r>
              <a:rPr lang="en-US" sz="2800" dirty="0">
                <a:latin typeface="Comic Sans MS" panose="030F0702030302020204" pitchFamily="66" charset="0"/>
              </a:rPr>
              <a:t> </a:t>
            </a:r>
          </a:p>
          <a:p>
            <a:pPr algn="l" rtl="0"/>
            <a:r>
              <a:rPr lang="en-US" sz="2800" dirty="0">
                <a:solidFill>
                  <a:srgbClr val="FF0000"/>
                </a:solidFill>
                <a:latin typeface="Comic Sans MS" panose="030F0702030302020204" pitchFamily="66" charset="0"/>
              </a:rPr>
              <a:t>g </a:t>
            </a:r>
          </a:p>
          <a:p>
            <a:pPr algn="l" rtl="0"/>
            <a:r>
              <a:rPr lang="en-US" sz="2800" dirty="0">
                <a:solidFill>
                  <a:srgbClr val="0000CC"/>
                </a:solidFill>
                <a:latin typeface="Comic Sans MS" panose="030F0702030302020204" pitchFamily="66" charset="0"/>
              </a:rPr>
              <a:t>a </a:t>
            </a:r>
          </a:p>
          <a:p>
            <a:pPr algn="l" rtl="0"/>
            <a:r>
              <a:rPr lang="en-US" sz="2800" dirty="0">
                <a:solidFill>
                  <a:srgbClr val="FF0000"/>
                </a:solidFill>
                <a:latin typeface="Comic Sans MS" panose="030F0702030302020204" pitchFamily="66" charset="0"/>
              </a:rPr>
              <a:t>c </a:t>
            </a:r>
          </a:p>
          <a:p>
            <a:pPr algn="l" rtl="0"/>
            <a:r>
              <a:rPr lang="en-US" sz="2800" dirty="0">
                <a:solidFill>
                  <a:srgbClr val="0000CC"/>
                </a:solidFill>
                <a:latin typeface="Comic Sans MS" panose="030F0702030302020204" pitchFamily="66" charset="0"/>
              </a:rPr>
              <a:t>b </a:t>
            </a:r>
          </a:p>
          <a:p>
            <a:pPr algn="l" rtl="0"/>
            <a:r>
              <a:rPr lang="en-US" sz="2800" dirty="0">
                <a:solidFill>
                  <a:srgbClr val="FF0000"/>
                </a:solidFill>
                <a:latin typeface="Comic Sans MS" panose="030F0702030302020204" pitchFamily="66" charset="0"/>
              </a:rPr>
              <a:t>d </a:t>
            </a:r>
          </a:p>
          <a:p>
            <a:pPr algn="l" rtl="0"/>
            <a:r>
              <a:rPr lang="en-US" sz="2800" dirty="0">
                <a:solidFill>
                  <a:srgbClr val="0000CC"/>
                </a:solidFill>
                <a:latin typeface="Comic Sans MS" panose="030F0702030302020204" pitchFamily="66" charset="0"/>
              </a:rPr>
              <a:t>j </a:t>
            </a:r>
          </a:p>
          <a:p>
            <a:pPr algn="l" rtl="0"/>
            <a:r>
              <a:rPr lang="en-US" sz="2800" dirty="0">
                <a:solidFill>
                  <a:srgbClr val="FF0000"/>
                </a:solidFill>
                <a:latin typeface="Comic Sans MS" panose="030F0702030302020204" pitchFamily="66" charset="0"/>
              </a:rPr>
              <a:t>g </a:t>
            </a:r>
          </a:p>
          <a:p>
            <a:pPr algn="l" rtl="0"/>
            <a:r>
              <a:rPr lang="en-US" sz="2800" dirty="0">
                <a:solidFill>
                  <a:srgbClr val="0000CC"/>
                </a:solidFill>
                <a:latin typeface="Comic Sans MS" panose="030F0702030302020204" pitchFamily="66" charset="0"/>
              </a:rPr>
              <a:t>h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98365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C092C97-9CDA-4A52-9238-EBFFECE425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9225" y="956603"/>
            <a:ext cx="8225550" cy="5388166"/>
          </a:xfrm>
          <a:prstGeom prst="rect">
            <a:avLst/>
          </a:prstGeom>
        </p:spPr>
      </p:pic>
      <p:sp>
        <p:nvSpPr>
          <p:cNvPr id="5" name="مربع نص 4">
            <a:extLst>
              <a:ext uri="{FF2B5EF4-FFF2-40B4-BE49-F238E27FC236}">
                <a16:creationId xmlns:a16="http://schemas.microsoft.com/office/drawing/2014/main" id="{A3F78F16-0C25-4C96-8F02-8FA519EF9A93}"/>
              </a:ext>
            </a:extLst>
          </p:cNvPr>
          <p:cNvSpPr txBox="1"/>
          <p:nvPr/>
        </p:nvSpPr>
        <p:spPr>
          <a:xfrm>
            <a:off x="900331" y="1856934"/>
            <a:ext cx="7953257" cy="4616648"/>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practice playing football and playing tennis. </a:t>
            </a:r>
          </a:p>
          <a:p>
            <a:pPr algn="l" rtl="0"/>
            <a:endParaRPr lang="en-US" sz="32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My friend Pat ran a marathon. He trained for it for months. </a:t>
            </a:r>
          </a:p>
          <a:p>
            <a:pPr algn="l" rtl="0"/>
            <a:endParaRPr lang="en-US" sz="1600" dirty="0">
              <a:latin typeface="Comic Sans MS" panose="030F0702030302020204" pitchFamily="66" charset="0"/>
            </a:endParaRPr>
          </a:p>
          <a:p>
            <a:pPr algn="l" rtl="0"/>
            <a:endParaRPr lang="en-US" sz="14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Chocolate originated from my country. </a:t>
            </a:r>
          </a:p>
          <a:p>
            <a:pPr algn="l" rtl="0"/>
            <a:endParaRPr lang="en-US" sz="32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A way to commemorate someone is to have a parade or a party. </a:t>
            </a:r>
          </a:p>
          <a:p>
            <a:pPr algn="l" rtl="0"/>
            <a:endParaRPr lang="en-US" sz="2000" dirty="0">
              <a:latin typeface="Comic Sans MS" panose="030F0702030302020204" pitchFamily="66" charset="0"/>
            </a:endParaRPr>
          </a:p>
          <a:p>
            <a:pPr algn="l" rtl="0"/>
            <a:endParaRPr lang="en-US" sz="1400" dirty="0">
              <a:latin typeface="Comic Sans MS" panose="030F0702030302020204" pitchFamily="66" charset="0"/>
            </a:endParaRPr>
          </a:p>
          <a:p>
            <a:pPr algn="l" rtl="0"/>
            <a:r>
              <a:rPr lang="en-US" dirty="0">
                <a:solidFill>
                  <a:srgbClr val="FF0000"/>
                </a:solidFill>
                <a:latin typeface="Comic Sans MS" panose="030F0702030302020204" pitchFamily="66" charset="0"/>
              </a:rPr>
              <a:t>I dropped playing video games because I didn’t have time for it anymore. </a:t>
            </a:r>
          </a:p>
          <a:p>
            <a:pPr algn="l" rtl="0"/>
            <a:endParaRPr lang="en-US" dirty="0">
              <a:latin typeface="Comic Sans MS" panose="030F0702030302020204" pitchFamily="66" charset="0"/>
            </a:endParaRPr>
          </a:p>
          <a:p>
            <a:pPr algn="l" rtl="0"/>
            <a:endParaRPr lang="en-US" sz="16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I have seen pigeons in the city square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228961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animEffect transition="in" filter="fade">
                                      <p:cBhvr>
                                        <p:cTn id="37"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DAEA09F-7585-4F1A-8147-D9B07B2444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8216" y="1237956"/>
            <a:ext cx="7807568" cy="4522807"/>
          </a:xfrm>
          <a:prstGeom prst="rect">
            <a:avLst/>
          </a:prstGeom>
        </p:spPr>
      </p:pic>
      <p:sp>
        <p:nvSpPr>
          <p:cNvPr id="5" name="مربع نص 4">
            <a:extLst>
              <a:ext uri="{FF2B5EF4-FFF2-40B4-BE49-F238E27FC236}">
                <a16:creationId xmlns:a16="http://schemas.microsoft.com/office/drawing/2014/main" id="{392DAEFB-D32B-42A8-856C-F7E03E08C19F}"/>
              </a:ext>
            </a:extLst>
          </p:cNvPr>
          <p:cNvSpPr txBox="1"/>
          <p:nvPr/>
        </p:nvSpPr>
        <p:spPr>
          <a:xfrm>
            <a:off x="1223890" y="2405575"/>
            <a:ext cx="5964701" cy="3369256"/>
          </a:xfrm>
          <a:prstGeom prst="rect">
            <a:avLst/>
          </a:prstGeom>
          <a:noFill/>
        </p:spPr>
        <p:txBody>
          <a:bodyPr wrap="square" rtlCol="1">
            <a:spAutoFit/>
          </a:bodyPr>
          <a:lstStyle/>
          <a:p>
            <a:pPr algn="l" rtl="0">
              <a:lnSpc>
                <a:spcPct val="150000"/>
              </a:lnSpc>
            </a:pPr>
            <a:r>
              <a:rPr lang="en-US" dirty="0">
                <a:solidFill>
                  <a:srgbClr val="0000CC"/>
                </a:solidFill>
                <a:latin typeface="Comic Sans MS" panose="030F0702030302020204" pitchFamily="66" charset="0"/>
              </a:rPr>
              <a:t>Roller skating is good exercise. </a:t>
            </a:r>
          </a:p>
          <a:p>
            <a:pPr algn="l" rtl="0">
              <a:lnSpc>
                <a:spcPct val="150000"/>
              </a:lnSpc>
            </a:pPr>
            <a:r>
              <a:rPr lang="en-US" dirty="0">
                <a:solidFill>
                  <a:srgbClr val="FF0000"/>
                </a:solidFill>
                <a:latin typeface="Comic Sans MS" panose="030F0702030302020204" pitchFamily="66" charset="0"/>
              </a:rPr>
              <a:t>Playing team sports has many benefits. </a:t>
            </a:r>
          </a:p>
          <a:p>
            <a:pPr algn="l" rtl="0">
              <a:lnSpc>
                <a:spcPct val="150000"/>
              </a:lnSpc>
            </a:pPr>
            <a:r>
              <a:rPr lang="en-US" dirty="0">
                <a:solidFill>
                  <a:srgbClr val="0000CC"/>
                </a:solidFill>
                <a:latin typeface="Comic Sans MS" panose="030F0702030302020204" pitchFamily="66" charset="0"/>
              </a:rPr>
              <a:t>Practicing is an important part of playing a sport. </a:t>
            </a:r>
          </a:p>
          <a:p>
            <a:pPr algn="l" rtl="0">
              <a:lnSpc>
                <a:spcPct val="150000"/>
              </a:lnSpc>
            </a:pPr>
            <a:r>
              <a:rPr lang="en-US" dirty="0">
                <a:solidFill>
                  <a:srgbClr val="FF0000"/>
                </a:solidFill>
                <a:latin typeface="Comic Sans MS" panose="030F0702030302020204" pitchFamily="66" charset="0"/>
              </a:rPr>
              <a:t>Car racing takes a lot of courage. </a:t>
            </a:r>
          </a:p>
          <a:p>
            <a:pPr algn="l" rtl="0">
              <a:lnSpc>
                <a:spcPct val="150000"/>
              </a:lnSpc>
            </a:pPr>
            <a:r>
              <a:rPr lang="en-US" dirty="0">
                <a:solidFill>
                  <a:srgbClr val="0000CC"/>
                </a:solidFill>
                <a:latin typeface="Comic Sans MS" panose="030F0702030302020204" pitchFamily="66" charset="0"/>
              </a:rPr>
              <a:t>Playing sports is a good way to stay in shape. </a:t>
            </a:r>
          </a:p>
          <a:p>
            <a:pPr algn="l" rtl="0">
              <a:lnSpc>
                <a:spcPct val="150000"/>
              </a:lnSpc>
            </a:pPr>
            <a:r>
              <a:rPr lang="en-US" dirty="0">
                <a:solidFill>
                  <a:srgbClr val="FF0000"/>
                </a:solidFill>
                <a:latin typeface="Comic Sans MS" panose="030F0702030302020204" pitchFamily="66" charset="0"/>
              </a:rPr>
              <a:t>Walking is easy, but it’s a good form of exercise. </a:t>
            </a:r>
          </a:p>
          <a:p>
            <a:pPr algn="l" rtl="0">
              <a:lnSpc>
                <a:spcPct val="150000"/>
              </a:lnSpc>
            </a:pPr>
            <a:r>
              <a:rPr lang="en-US" dirty="0">
                <a:solidFill>
                  <a:srgbClr val="0000CC"/>
                </a:solidFill>
                <a:latin typeface="Comic Sans MS" panose="030F0702030302020204" pitchFamily="66" charset="0"/>
              </a:rPr>
              <a:t>Bike racing requires a lot of leg strength. </a:t>
            </a:r>
          </a:p>
          <a:p>
            <a:pPr algn="l" rtl="0">
              <a:lnSpc>
                <a:spcPct val="150000"/>
              </a:lnSpc>
            </a:pPr>
            <a:r>
              <a:rPr lang="en-US" dirty="0">
                <a:solidFill>
                  <a:srgbClr val="FF0000"/>
                </a:solidFill>
                <a:latin typeface="Comic Sans MS" panose="030F0702030302020204" pitchFamily="66" charset="0"/>
              </a:rPr>
              <a:t>Not missing practice is essential for learning a sport.</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564648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31B8C7-EFB6-495A-84B1-5CC0A21CFC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6067" y="1350498"/>
            <a:ext cx="8280557" cy="4566372"/>
          </a:xfrm>
          <a:prstGeom prst="rect">
            <a:avLst/>
          </a:prstGeom>
        </p:spPr>
      </p:pic>
      <p:sp>
        <p:nvSpPr>
          <p:cNvPr id="5" name="مربع نص 4">
            <a:extLst>
              <a:ext uri="{FF2B5EF4-FFF2-40B4-BE49-F238E27FC236}">
                <a16:creationId xmlns:a16="http://schemas.microsoft.com/office/drawing/2014/main" id="{D8495CFA-7097-4E29-9FCF-4B87A8311E77}"/>
              </a:ext>
            </a:extLst>
          </p:cNvPr>
          <p:cNvSpPr txBox="1"/>
          <p:nvPr/>
        </p:nvSpPr>
        <p:spPr>
          <a:xfrm>
            <a:off x="2518117" y="2377440"/>
            <a:ext cx="5992837" cy="353943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requires two people </a:t>
            </a:r>
          </a:p>
          <a:p>
            <a:pPr algn="l" rtl="0"/>
            <a:r>
              <a:rPr lang="en-US" sz="2800" dirty="0">
                <a:solidFill>
                  <a:srgbClr val="0000CC"/>
                </a:solidFill>
                <a:latin typeface="Comic Sans MS" panose="030F0702030302020204" pitchFamily="66" charset="0"/>
              </a:rPr>
              <a:t>is difficult but fun </a:t>
            </a:r>
          </a:p>
          <a:p>
            <a:pPr algn="l" rtl="0"/>
            <a:r>
              <a:rPr lang="en-US" sz="2800" dirty="0">
                <a:solidFill>
                  <a:srgbClr val="FF0000"/>
                </a:solidFill>
                <a:latin typeface="Comic Sans MS" panose="030F0702030302020204" pitchFamily="66" charset="0"/>
              </a:rPr>
              <a:t>takes a lot of patience </a:t>
            </a:r>
          </a:p>
          <a:p>
            <a:pPr algn="l" rtl="0"/>
            <a:r>
              <a:rPr lang="en-US" sz="2800" dirty="0">
                <a:solidFill>
                  <a:srgbClr val="0000CC"/>
                </a:solidFill>
                <a:latin typeface="Comic Sans MS" panose="030F0702030302020204" pitchFamily="66" charset="0"/>
              </a:rPr>
              <a:t>is difficult </a:t>
            </a:r>
          </a:p>
          <a:p>
            <a:pPr algn="l" rtl="0"/>
            <a:r>
              <a:rPr lang="en-US" sz="2800" dirty="0">
                <a:solidFill>
                  <a:srgbClr val="FF0000"/>
                </a:solidFill>
                <a:latin typeface="Comic Sans MS" panose="030F0702030302020204" pitchFamily="66" charset="0"/>
              </a:rPr>
              <a:t>is so much fun </a:t>
            </a:r>
          </a:p>
          <a:p>
            <a:pPr algn="l" rtl="0"/>
            <a:r>
              <a:rPr lang="en-US" sz="2800" dirty="0">
                <a:solidFill>
                  <a:srgbClr val="0000CC"/>
                </a:solidFill>
                <a:latin typeface="Comic Sans MS" panose="030F0702030302020204" pitchFamily="66" charset="0"/>
              </a:rPr>
              <a:t>requires training and certification </a:t>
            </a:r>
          </a:p>
          <a:p>
            <a:pPr algn="l" rtl="0"/>
            <a:r>
              <a:rPr lang="en-US" sz="2800" dirty="0">
                <a:solidFill>
                  <a:srgbClr val="FF0000"/>
                </a:solidFill>
                <a:latin typeface="Comic Sans MS" panose="030F0702030302020204" pitchFamily="66" charset="0"/>
              </a:rPr>
              <a:t>is exhausting </a:t>
            </a:r>
          </a:p>
          <a:p>
            <a:pPr algn="l" rtl="0"/>
            <a:r>
              <a:rPr lang="en-US" sz="2800" dirty="0">
                <a:solidFill>
                  <a:srgbClr val="0000CC"/>
                </a:solidFill>
                <a:latin typeface="Comic Sans MS" panose="030F0702030302020204" pitchFamily="66" charset="0"/>
              </a:rPr>
              <a:t>is my favorite sport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E441BCE-E2BC-4870-9E77-43C1E2A2C6BC}"/>
              </a:ext>
            </a:extLst>
          </p:cNvPr>
          <p:cNvSpPr txBox="1"/>
          <p:nvPr/>
        </p:nvSpPr>
        <p:spPr>
          <a:xfrm>
            <a:off x="6063175" y="168811"/>
            <a:ext cx="2700997"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Tree>
    <p:extLst>
      <p:ext uri="{BB962C8B-B14F-4D97-AF65-F5344CB8AC3E}">
        <p14:creationId xmlns:p14="http://schemas.microsoft.com/office/powerpoint/2010/main" val="3936810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47E520E-E8D4-4E73-BCF8-F04EE13387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5760" y="942535"/>
            <a:ext cx="8412480" cy="5401994"/>
          </a:xfrm>
          <a:prstGeom prst="rect">
            <a:avLst/>
          </a:prstGeom>
        </p:spPr>
      </p:pic>
      <p:sp>
        <p:nvSpPr>
          <p:cNvPr id="5" name="مربع نص 4">
            <a:extLst>
              <a:ext uri="{FF2B5EF4-FFF2-40B4-BE49-F238E27FC236}">
                <a16:creationId xmlns:a16="http://schemas.microsoft.com/office/drawing/2014/main" id="{91CA42AB-91B9-4278-BF19-96897E584365}"/>
              </a:ext>
            </a:extLst>
          </p:cNvPr>
          <p:cNvSpPr txBox="1"/>
          <p:nvPr/>
        </p:nvSpPr>
        <p:spPr>
          <a:xfrm>
            <a:off x="956603" y="1856935"/>
            <a:ext cx="527538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hardest 	 have taken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FF90D26-EE5B-4690-B5AE-FE4BC8517F05}"/>
              </a:ext>
            </a:extLst>
          </p:cNvPr>
          <p:cNvSpPr txBox="1"/>
          <p:nvPr/>
        </p:nvSpPr>
        <p:spPr>
          <a:xfrm>
            <a:off x="968323" y="2276622"/>
            <a:ext cx="527538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longest		      has taken</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7B0E318-D69A-4726-8BD5-9F609D0558B2}"/>
              </a:ext>
            </a:extLst>
          </p:cNvPr>
          <p:cNvSpPr txBox="1"/>
          <p:nvPr/>
        </p:nvSpPr>
        <p:spPr>
          <a:xfrm>
            <a:off x="1542754" y="2752579"/>
            <a:ext cx="5744311"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scariest		  have ever seen </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DCDB86B-B150-4282-A062-B1810691535E}"/>
              </a:ext>
            </a:extLst>
          </p:cNvPr>
          <p:cNvSpPr txBox="1"/>
          <p:nvPr/>
        </p:nvSpPr>
        <p:spPr>
          <a:xfrm>
            <a:off x="1695154" y="3172266"/>
            <a:ext cx="527538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sickest 		has been</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DF1C505-E4BC-4897-8680-2005E4C2C644}"/>
              </a:ext>
            </a:extLst>
          </p:cNvPr>
          <p:cNvSpPr txBox="1"/>
          <p:nvPr/>
        </p:nvSpPr>
        <p:spPr>
          <a:xfrm>
            <a:off x="1613092" y="3591954"/>
            <a:ext cx="567397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worst		      have watched</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03DA4DA-1896-4A8F-81FE-CD2C10845EC6}"/>
              </a:ext>
            </a:extLst>
          </p:cNvPr>
          <p:cNvSpPr txBox="1"/>
          <p:nvPr/>
        </p:nvSpPr>
        <p:spPr>
          <a:xfrm>
            <a:off x="2225036" y="4053844"/>
            <a:ext cx="604677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most famous 		has ever been</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E3BE059-52DC-42D5-8D3F-998365B6F7EF}"/>
              </a:ext>
            </a:extLst>
          </p:cNvPr>
          <p:cNvSpPr txBox="1"/>
          <p:nvPr/>
        </p:nvSpPr>
        <p:spPr>
          <a:xfrm>
            <a:off x="872194" y="4501665"/>
            <a:ext cx="527538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longest 		  have ever read</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5A2C79F-A2C6-47C2-B8B2-4F3F773074E1}"/>
              </a:ext>
            </a:extLst>
          </p:cNvPr>
          <p:cNvSpPr txBox="1"/>
          <p:nvPr/>
        </p:nvSpPr>
        <p:spPr>
          <a:xfrm>
            <a:off x="1643572" y="4949487"/>
            <a:ext cx="630467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most exciting 		 have ever seen</a:t>
            </a:r>
            <a:endParaRPr lang="ar-SA" sz="2400" dirty="0">
              <a:solidFill>
                <a:srgbClr val="FF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C298A19C-4402-4BDB-9CDD-BFA091CBC1E1}"/>
              </a:ext>
            </a:extLst>
          </p:cNvPr>
          <p:cNvSpPr txBox="1"/>
          <p:nvPr/>
        </p:nvSpPr>
        <p:spPr>
          <a:xfrm>
            <a:off x="1613092" y="5383240"/>
            <a:ext cx="557549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tastiest 		 have ever eaten</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14317D2F-5261-4909-B3A3-B53ED00EC829}"/>
              </a:ext>
            </a:extLst>
          </p:cNvPr>
          <p:cNvSpPr txBox="1"/>
          <p:nvPr/>
        </p:nvSpPr>
        <p:spPr>
          <a:xfrm>
            <a:off x="1765492" y="5802926"/>
            <a:ext cx="630467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strangest 		    has ever had</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671945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66D083F-517E-4DDF-A88E-F6A80D8461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50831" y="856653"/>
            <a:ext cx="4768948" cy="5521636"/>
          </a:xfrm>
          <a:prstGeom prst="rect">
            <a:avLst/>
          </a:prstGeom>
        </p:spPr>
      </p:pic>
      <p:sp>
        <p:nvSpPr>
          <p:cNvPr id="5" name="مربع نص 4">
            <a:extLst>
              <a:ext uri="{FF2B5EF4-FFF2-40B4-BE49-F238E27FC236}">
                <a16:creationId xmlns:a16="http://schemas.microsoft.com/office/drawing/2014/main" id="{64BD1127-B01D-4609-93A2-901DAD2A8FB4}"/>
              </a:ext>
            </a:extLst>
          </p:cNvPr>
          <p:cNvSpPr txBox="1"/>
          <p:nvPr/>
        </p:nvSpPr>
        <p:spPr>
          <a:xfrm>
            <a:off x="3390313" y="1448971"/>
            <a:ext cx="2377440"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u     n       h </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E7960F8-A1DC-4C47-8362-3590BC0F1FEE}"/>
              </a:ext>
            </a:extLst>
          </p:cNvPr>
          <p:cNvSpPr txBox="1"/>
          <p:nvPr/>
        </p:nvSpPr>
        <p:spPr>
          <a:xfrm>
            <a:off x="3402034" y="1938997"/>
            <a:ext cx="3251983"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       o       h    e</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C7E560F-E586-4233-B74A-F4167C4D8381}"/>
              </a:ext>
            </a:extLst>
          </p:cNvPr>
          <p:cNvSpPr txBox="1"/>
          <p:nvPr/>
        </p:nvSpPr>
        <p:spPr>
          <a:xfrm>
            <a:off x="3188673" y="2414954"/>
            <a:ext cx="2579079"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l       y         </a:t>
            </a:r>
            <a:r>
              <a:rPr lang="en-US" sz="2800" dirty="0" err="1">
                <a:solidFill>
                  <a:srgbClr val="FF0000"/>
                </a:solidFill>
                <a:latin typeface="Comic Sans MS" panose="030F0702030302020204" pitchFamily="66" charset="0"/>
              </a:rPr>
              <a:t>y</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E5FDB2F-E68E-493B-B11A-37F2E94129F5}"/>
              </a:ext>
            </a:extLst>
          </p:cNvPr>
          <p:cNvSpPr txBox="1"/>
          <p:nvPr/>
        </p:nvSpPr>
        <p:spPr>
          <a:xfrm>
            <a:off x="3439550" y="2890912"/>
            <a:ext cx="237744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      t      </a:t>
            </a:r>
            <a:r>
              <a:rPr lang="en-US" sz="2800" dirty="0" err="1">
                <a:solidFill>
                  <a:srgbClr val="0000CC"/>
                </a:solidFill>
                <a:latin typeface="Comic Sans MS" panose="030F0702030302020204" pitchFamily="66" charset="0"/>
              </a:rPr>
              <a:t>i</a:t>
            </a:r>
            <a:r>
              <a:rPr lang="en-US" sz="2800" dirty="0">
                <a:solidFill>
                  <a:srgbClr val="0000CC"/>
                </a:solidFill>
                <a:latin typeface="Comic Sans MS" panose="030F0702030302020204" pitchFamily="66" charset="0"/>
              </a:rPr>
              <a:t>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D67BC23-F8FC-4861-A74A-13F41598B3DA}"/>
              </a:ext>
            </a:extLst>
          </p:cNvPr>
          <p:cNvSpPr txBox="1"/>
          <p:nvPr/>
        </p:nvSpPr>
        <p:spPr>
          <a:xfrm>
            <a:off x="3634153" y="3395005"/>
            <a:ext cx="162716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r       w</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E357B02-49C9-4629-87CE-26CD5F64C2A6}"/>
              </a:ext>
            </a:extLst>
          </p:cNvPr>
          <p:cNvSpPr txBox="1"/>
          <p:nvPr/>
        </p:nvSpPr>
        <p:spPr>
          <a:xfrm>
            <a:off x="3488788" y="3880525"/>
            <a:ext cx="162716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e      l</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60F32EF-0D70-41F4-8004-D48927486504}"/>
              </a:ext>
            </a:extLst>
          </p:cNvPr>
          <p:cNvSpPr txBox="1"/>
          <p:nvPr/>
        </p:nvSpPr>
        <p:spPr>
          <a:xfrm>
            <a:off x="3207434" y="4375057"/>
            <a:ext cx="223676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m   n        l</a:t>
            </a:r>
            <a:endParaRPr lang="ar-SA" sz="28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E16DDB7-1549-49A8-8D86-E5150C201114}"/>
              </a:ext>
            </a:extLst>
          </p:cNvPr>
          <p:cNvSpPr txBox="1"/>
          <p:nvPr/>
        </p:nvSpPr>
        <p:spPr>
          <a:xfrm>
            <a:off x="3205088" y="4851014"/>
            <a:ext cx="162716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       n</a:t>
            </a:r>
            <a:endParaRPr lang="ar-SA" sz="28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37D3CC6E-C192-4A81-9633-99A55FB7623A}"/>
              </a:ext>
            </a:extLst>
          </p:cNvPr>
          <p:cNvSpPr txBox="1"/>
          <p:nvPr/>
        </p:nvSpPr>
        <p:spPr>
          <a:xfrm>
            <a:off x="3610708" y="5326973"/>
            <a:ext cx="2377440"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m     o      t</a:t>
            </a:r>
            <a:endParaRPr lang="ar-SA" sz="2800" dirty="0">
              <a:solidFill>
                <a:srgbClr val="FF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B5A4E326-111B-48A2-9501-FFA439A1D792}"/>
              </a:ext>
            </a:extLst>
          </p:cNvPr>
          <p:cNvSpPr txBox="1"/>
          <p:nvPr/>
        </p:nvSpPr>
        <p:spPr>
          <a:xfrm>
            <a:off x="3411416" y="5831065"/>
            <a:ext cx="237744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h      l      e</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839056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26C6EA2-3FC9-4D6E-9979-DB68AB4D74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9066" y="1125415"/>
            <a:ext cx="6777999" cy="5086518"/>
          </a:xfrm>
          <a:prstGeom prst="rect">
            <a:avLst/>
          </a:prstGeom>
        </p:spPr>
      </p:pic>
      <p:sp>
        <p:nvSpPr>
          <p:cNvPr id="5" name="مربع نص 4">
            <a:extLst>
              <a:ext uri="{FF2B5EF4-FFF2-40B4-BE49-F238E27FC236}">
                <a16:creationId xmlns:a16="http://schemas.microsoft.com/office/drawing/2014/main" id="{A45248D2-6F36-4167-9729-8FB9B695A128}"/>
              </a:ext>
            </a:extLst>
          </p:cNvPr>
          <p:cNvSpPr txBox="1"/>
          <p:nvPr/>
        </p:nvSpPr>
        <p:spPr>
          <a:xfrm>
            <a:off x="2926080" y="2011680"/>
            <a:ext cx="6035040" cy="4200252"/>
          </a:xfrm>
          <a:prstGeom prst="rect">
            <a:avLst/>
          </a:prstGeom>
          <a:noFill/>
        </p:spPr>
        <p:txBody>
          <a:bodyPr wrap="square" rtlCol="1">
            <a:spAutoFit/>
          </a:bodyPr>
          <a:lstStyle/>
          <a:p>
            <a:pPr algn="l" rtl="0">
              <a:lnSpc>
                <a:spcPct val="150000"/>
              </a:lnSpc>
            </a:pPr>
            <a:r>
              <a:rPr lang="en-US" dirty="0">
                <a:solidFill>
                  <a:srgbClr val="FF0000"/>
                </a:solidFill>
                <a:latin typeface="Comic Sans MS" panose="030F0702030302020204" pitchFamily="66" charset="0"/>
              </a:rPr>
              <a:t>The longest game I’ve watched was the tennis game</a:t>
            </a:r>
          </a:p>
          <a:p>
            <a:pPr algn="l" rtl="0">
              <a:lnSpc>
                <a:spcPct val="150000"/>
              </a:lnSpc>
            </a:pPr>
            <a:r>
              <a:rPr lang="en-US" dirty="0">
                <a:solidFill>
                  <a:srgbClr val="0000CC"/>
                </a:solidFill>
                <a:latin typeface="Comic Sans MS" panose="030F0702030302020204" pitchFamily="66" charset="0"/>
              </a:rPr>
              <a:t>The hardest sport I’ve ever played is tennis. </a:t>
            </a:r>
          </a:p>
          <a:p>
            <a:pPr algn="l" rtl="0">
              <a:lnSpc>
                <a:spcPct val="150000"/>
              </a:lnSpc>
            </a:pPr>
            <a:r>
              <a:rPr lang="en-US" dirty="0">
                <a:solidFill>
                  <a:srgbClr val="FF0000"/>
                </a:solidFill>
                <a:latin typeface="Comic Sans MS" panose="030F0702030302020204" pitchFamily="66" charset="0"/>
              </a:rPr>
              <a:t>The most interesting book I’ve read was about Africa. </a:t>
            </a:r>
          </a:p>
          <a:p>
            <a:pPr algn="l" rtl="0">
              <a:lnSpc>
                <a:spcPct val="150000"/>
              </a:lnSpc>
            </a:pPr>
            <a:r>
              <a:rPr lang="en-US" dirty="0">
                <a:solidFill>
                  <a:srgbClr val="0000CC"/>
                </a:solidFill>
                <a:latin typeface="Comic Sans MS" panose="030F0702030302020204" pitchFamily="66" charset="0"/>
              </a:rPr>
              <a:t>This is the best dinner I’ve ever been to. </a:t>
            </a:r>
          </a:p>
          <a:p>
            <a:pPr algn="l" rtl="0">
              <a:lnSpc>
                <a:spcPct val="150000"/>
              </a:lnSpc>
            </a:pPr>
            <a:r>
              <a:rPr lang="en-US" dirty="0">
                <a:solidFill>
                  <a:srgbClr val="FF0000"/>
                </a:solidFill>
                <a:latin typeface="Comic Sans MS" panose="030F0702030302020204" pitchFamily="66" charset="0"/>
              </a:rPr>
              <a:t>The easiest class I’ve ever taken is Health. </a:t>
            </a:r>
          </a:p>
          <a:p>
            <a:pPr algn="l" rtl="0">
              <a:lnSpc>
                <a:spcPct val="150000"/>
              </a:lnSpc>
            </a:pPr>
            <a:r>
              <a:rPr lang="en-US" dirty="0">
                <a:solidFill>
                  <a:srgbClr val="0000CC"/>
                </a:solidFill>
                <a:latin typeface="Comic Sans MS" panose="030F0702030302020204" pitchFamily="66" charset="0"/>
              </a:rPr>
              <a:t>Egypt is the farthest place I’ve ever been. </a:t>
            </a:r>
          </a:p>
          <a:p>
            <a:pPr algn="l" rtl="0">
              <a:lnSpc>
                <a:spcPct val="150000"/>
              </a:lnSpc>
            </a:pPr>
            <a:r>
              <a:rPr lang="en-US" dirty="0">
                <a:solidFill>
                  <a:srgbClr val="FF0000"/>
                </a:solidFill>
                <a:latin typeface="Comic Sans MS" panose="030F0702030302020204" pitchFamily="66" charset="0"/>
              </a:rPr>
              <a:t>The most interesting person I’ve ever met is Aguilar. </a:t>
            </a:r>
          </a:p>
          <a:p>
            <a:pPr algn="l" rtl="0">
              <a:lnSpc>
                <a:spcPct val="150000"/>
              </a:lnSpc>
            </a:pPr>
            <a:r>
              <a:rPr lang="en-US" dirty="0">
                <a:solidFill>
                  <a:srgbClr val="0000CC"/>
                </a:solidFill>
                <a:latin typeface="Comic Sans MS" panose="030F0702030302020204" pitchFamily="66" charset="0"/>
              </a:rPr>
              <a:t>My trip to Tokyo was the best vacation I’ve ever had</a:t>
            </a:r>
          </a:p>
          <a:p>
            <a:pPr algn="l" rtl="0">
              <a:lnSpc>
                <a:spcPct val="150000"/>
              </a:lnSpc>
            </a:pPr>
            <a:r>
              <a:rPr lang="en-US" dirty="0">
                <a:solidFill>
                  <a:srgbClr val="FF0000"/>
                </a:solidFill>
                <a:latin typeface="Comic Sans MS" panose="030F0702030302020204" pitchFamily="66" charset="0"/>
              </a:rPr>
              <a:t>The funniest person I’ve ever known is Eric. </a:t>
            </a:r>
          </a:p>
          <a:p>
            <a:pPr algn="l" rtl="0">
              <a:lnSpc>
                <a:spcPct val="150000"/>
              </a:lnSpc>
            </a:pPr>
            <a:r>
              <a:rPr lang="en-US" dirty="0">
                <a:solidFill>
                  <a:srgbClr val="0000CC"/>
                </a:solidFill>
                <a:latin typeface="Comic Sans MS" panose="030F0702030302020204" pitchFamily="66" charset="0"/>
              </a:rPr>
              <a:t>The most boring film I’ve ever watched was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690893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828FD12-3517-4B3A-8FEE-A47F46070F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2030" y="966660"/>
            <a:ext cx="8299939" cy="5351943"/>
          </a:xfrm>
          <a:prstGeom prst="rect">
            <a:avLst/>
          </a:prstGeom>
        </p:spPr>
      </p:pic>
      <p:sp>
        <p:nvSpPr>
          <p:cNvPr id="5" name="مربع نص 4">
            <a:extLst>
              <a:ext uri="{FF2B5EF4-FFF2-40B4-BE49-F238E27FC236}">
                <a16:creationId xmlns:a16="http://schemas.microsoft.com/office/drawing/2014/main" id="{AE64F511-37C3-4B38-96DC-7103CF2A9DCD}"/>
              </a:ext>
            </a:extLst>
          </p:cNvPr>
          <p:cNvSpPr txBox="1"/>
          <p:nvPr/>
        </p:nvSpPr>
        <p:spPr>
          <a:xfrm>
            <a:off x="1153551" y="3316456"/>
            <a:ext cx="3770141"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This is the most exciting tennis match I’ve ever seen.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EC3FEF9-D6D5-4F86-A4F8-D9243C8BAE4F}"/>
              </a:ext>
            </a:extLst>
          </p:cNvPr>
          <p:cNvSpPr txBox="1"/>
          <p:nvPr/>
        </p:nvSpPr>
        <p:spPr>
          <a:xfrm>
            <a:off x="5188633" y="3285976"/>
            <a:ext cx="3770141"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Watching football at home can be really fun.</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4DFBC96-98C2-4265-824C-E0135B873E4B}"/>
              </a:ext>
            </a:extLst>
          </p:cNvPr>
          <p:cNvSpPr txBox="1"/>
          <p:nvPr/>
        </p:nvSpPr>
        <p:spPr>
          <a:xfrm>
            <a:off x="1080867" y="5747822"/>
            <a:ext cx="3770141"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He’s the best goalie we’ve had for years.</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A147D5E-CDBC-46C9-9A92-C6AE940B5DCE}"/>
              </a:ext>
            </a:extLst>
          </p:cNvPr>
          <p:cNvSpPr txBox="1"/>
          <p:nvPr/>
        </p:nvSpPr>
        <p:spPr>
          <a:xfrm>
            <a:off x="5160502" y="5733754"/>
            <a:ext cx="3770141"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Running is a great way to stay in shape.</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EDE59D3-7D30-4371-8084-7049C09A5960}"/>
              </a:ext>
            </a:extLst>
          </p:cNvPr>
          <p:cNvSpPr txBox="1"/>
          <p:nvPr/>
        </p:nvSpPr>
        <p:spPr>
          <a:xfrm>
            <a:off x="6063175" y="168811"/>
            <a:ext cx="2700997"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Tree>
    <p:extLst>
      <p:ext uri="{BB962C8B-B14F-4D97-AF65-F5344CB8AC3E}">
        <p14:creationId xmlns:p14="http://schemas.microsoft.com/office/powerpoint/2010/main" val="322278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E375A9B-A3D4-4B2E-B1B5-CFF7BB134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0429" y="874865"/>
            <a:ext cx="8323142" cy="5524844"/>
          </a:xfrm>
          <a:prstGeom prst="rect">
            <a:avLst/>
          </a:prstGeom>
        </p:spPr>
      </p:pic>
      <p:sp>
        <p:nvSpPr>
          <p:cNvPr id="5" name="مربع نص 4">
            <a:extLst>
              <a:ext uri="{FF2B5EF4-FFF2-40B4-BE49-F238E27FC236}">
                <a16:creationId xmlns:a16="http://schemas.microsoft.com/office/drawing/2014/main" id="{98272AC4-AC4D-44A3-A7E1-BBF4E016FFDC}"/>
              </a:ext>
            </a:extLst>
          </p:cNvPr>
          <p:cNvSpPr txBox="1"/>
          <p:nvPr/>
        </p:nvSpPr>
        <p:spPr>
          <a:xfrm>
            <a:off x="3221501" y="2307101"/>
            <a:ext cx="135049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up for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0A574A8-536D-479F-A0D1-C73205B768DA}"/>
              </a:ext>
            </a:extLst>
          </p:cNvPr>
          <p:cNvSpPr txBox="1"/>
          <p:nvPr/>
        </p:nvSpPr>
        <p:spPr>
          <a:xfrm>
            <a:off x="2672860" y="3022209"/>
            <a:ext cx="150289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psyched</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EB3F4E0-DDD0-4D2E-9585-D1F704C43655}"/>
              </a:ext>
            </a:extLst>
          </p:cNvPr>
          <p:cNvSpPr txBox="1"/>
          <p:nvPr/>
        </p:nvSpPr>
        <p:spPr>
          <a:xfrm>
            <a:off x="2332893" y="4103078"/>
            <a:ext cx="150289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down pat</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E2A93D3-4B7F-4BCD-9369-F9982910DDB1}"/>
              </a:ext>
            </a:extLst>
          </p:cNvPr>
          <p:cNvSpPr txBox="1"/>
          <p:nvPr/>
        </p:nvSpPr>
        <p:spPr>
          <a:xfrm>
            <a:off x="2841674" y="4832253"/>
            <a:ext cx="374200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knocked their socks off</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0057AA9-2F0F-4CC9-9102-5E922C80E8A6}"/>
              </a:ext>
            </a:extLst>
          </p:cNvPr>
          <p:cNvSpPr txBox="1"/>
          <p:nvPr/>
        </p:nvSpPr>
        <p:spPr>
          <a:xfrm>
            <a:off x="1322361" y="5938044"/>
            <a:ext cx="135049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guts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76782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C42F0C3-F3F5-40BE-BD52-23FB88C273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1520" y="942537"/>
            <a:ext cx="7680960" cy="5399567"/>
          </a:xfrm>
          <a:prstGeom prst="rect">
            <a:avLst/>
          </a:prstGeom>
        </p:spPr>
      </p:pic>
    </p:spTree>
    <p:extLst>
      <p:ext uri="{BB962C8B-B14F-4D97-AF65-F5344CB8AC3E}">
        <p14:creationId xmlns:p14="http://schemas.microsoft.com/office/powerpoint/2010/main" val="584650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0016432-554C-4AB9-B8D3-287C068DE0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5020" y="1083212"/>
            <a:ext cx="8573960" cy="5078437"/>
          </a:xfrm>
          <a:prstGeom prst="rect">
            <a:avLst/>
          </a:prstGeom>
        </p:spPr>
      </p:pic>
      <p:sp>
        <p:nvSpPr>
          <p:cNvPr id="5" name="مربع نص 4">
            <a:extLst>
              <a:ext uri="{FF2B5EF4-FFF2-40B4-BE49-F238E27FC236}">
                <a16:creationId xmlns:a16="http://schemas.microsoft.com/office/drawing/2014/main" id="{79B33807-1544-435F-96C2-91B0EA8D4CC4}"/>
              </a:ext>
            </a:extLst>
          </p:cNvPr>
          <p:cNvSpPr txBox="1"/>
          <p:nvPr/>
        </p:nvSpPr>
        <p:spPr>
          <a:xfrm>
            <a:off x="633046" y="1434905"/>
            <a:ext cx="8370277" cy="4739759"/>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name of the Red Sox home stadium is Fenway Park. </a:t>
            </a:r>
          </a:p>
          <a:p>
            <a:pPr algn="l" rtl="0"/>
            <a:endParaRPr lang="en-US" sz="2400" dirty="0">
              <a:latin typeface="Comic Sans MS" panose="030F0702030302020204" pitchFamily="66" charset="0"/>
            </a:endParaRPr>
          </a:p>
          <a:p>
            <a:pPr algn="l" rtl="0"/>
            <a:endParaRPr lang="en-US" sz="24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They did well. They won the World Series five times. </a:t>
            </a:r>
          </a:p>
          <a:p>
            <a:pPr algn="l" rtl="0"/>
            <a:endParaRPr lang="en-US" sz="2400" dirty="0">
              <a:latin typeface="Comic Sans MS" panose="030F0702030302020204" pitchFamily="66" charset="0"/>
            </a:endParaRPr>
          </a:p>
          <a:p>
            <a:pPr algn="l" rtl="0"/>
            <a:endParaRPr lang="en-US" dirty="0">
              <a:latin typeface="Comic Sans MS" panose="030F0702030302020204" pitchFamily="66" charset="0"/>
            </a:endParaRPr>
          </a:p>
          <a:p>
            <a:pPr algn="ctr" rtl="0"/>
            <a:r>
              <a:rPr lang="en-US" sz="2400" dirty="0">
                <a:solidFill>
                  <a:srgbClr val="FF0000"/>
                </a:solidFill>
                <a:latin typeface="Comic Sans MS" panose="030F0702030302020204" pitchFamily="66" charset="0"/>
              </a:rPr>
              <a:t>Selling Babe Ruth to the New York Yankees started the curse</a:t>
            </a:r>
          </a:p>
          <a:p>
            <a:pPr algn="ctr" rtl="0"/>
            <a:endParaRPr lang="en-US" sz="2000" dirty="0">
              <a:latin typeface="Comic Sans MS" panose="030F0702030302020204" pitchFamily="66" charset="0"/>
            </a:endParaRPr>
          </a:p>
          <a:p>
            <a:pPr algn="l" rtl="0"/>
            <a:r>
              <a:rPr lang="en-US" sz="2400" b="1" dirty="0">
                <a:solidFill>
                  <a:srgbClr val="0000CC"/>
                </a:solidFill>
                <a:latin typeface="Comic Sans MS" panose="030F0702030302020204" pitchFamily="66" charset="0"/>
              </a:rPr>
              <a:t>T</a:t>
            </a:r>
            <a:r>
              <a:rPr lang="en-US" sz="2400" dirty="0">
                <a:solidFill>
                  <a:srgbClr val="0000CC"/>
                </a:solidFill>
                <a:latin typeface="Comic Sans MS" panose="030F0702030302020204" pitchFamily="66" charset="0"/>
              </a:rPr>
              <a:t>he ball rolled through the first baseman’s legs. </a:t>
            </a:r>
          </a:p>
          <a:p>
            <a:pPr algn="l" rtl="0"/>
            <a:endParaRPr lang="en-US" sz="2400" dirty="0">
              <a:latin typeface="Comic Sans MS" panose="030F0702030302020204" pitchFamily="66" charset="0"/>
            </a:endParaRPr>
          </a:p>
          <a:p>
            <a:pPr algn="l" rtl="0"/>
            <a:endParaRPr lang="en-US" dirty="0">
              <a:latin typeface="Comic Sans MS" panose="030F0702030302020204" pitchFamily="66" charset="0"/>
            </a:endParaRPr>
          </a:p>
          <a:p>
            <a:pPr algn="l" rtl="0"/>
            <a:r>
              <a:rPr lang="en-US" sz="2400" dirty="0">
                <a:solidFill>
                  <a:srgbClr val="FF0000"/>
                </a:solidFill>
                <a:latin typeface="Comic Sans MS" panose="030F0702030302020204" pitchFamily="66" charset="0"/>
              </a:rPr>
              <a:t>It finally ended in 2004.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8521037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fade">
                                      <p:cBhvr>
                                        <p:cTn id="3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3906AA5-0BB6-45B2-B890-BC3E710292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0843" y="914398"/>
            <a:ext cx="7962314" cy="5400265"/>
          </a:xfrm>
          <a:prstGeom prst="rect">
            <a:avLst/>
          </a:prstGeom>
        </p:spPr>
      </p:pic>
      <p:sp>
        <p:nvSpPr>
          <p:cNvPr id="5" name="مربع نص 4">
            <a:extLst>
              <a:ext uri="{FF2B5EF4-FFF2-40B4-BE49-F238E27FC236}">
                <a16:creationId xmlns:a16="http://schemas.microsoft.com/office/drawing/2014/main" id="{F7564AA3-BCEC-4EE2-A974-7DE49A632D7E}"/>
              </a:ext>
            </a:extLst>
          </p:cNvPr>
          <p:cNvSpPr txBox="1"/>
          <p:nvPr/>
        </p:nvSpPr>
        <p:spPr>
          <a:xfrm>
            <a:off x="1266092" y="2138289"/>
            <a:ext cx="18991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baseball</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59C3135-9851-46CE-970E-ECCD2AAF838B}"/>
              </a:ext>
            </a:extLst>
          </p:cNvPr>
          <p:cNvSpPr txBox="1"/>
          <p:nvPr/>
        </p:nvSpPr>
        <p:spPr>
          <a:xfrm>
            <a:off x="1277815" y="3781866"/>
            <a:ext cx="18991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basketball</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10BCEDC-60DE-4A5E-BB32-C5FF3FE5E8B6}"/>
              </a:ext>
            </a:extLst>
          </p:cNvPr>
          <p:cNvSpPr txBox="1"/>
          <p:nvPr/>
        </p:nvSpPr>
        <p:spPr>
          <a:xfrm>
            <a:off x="1247333" y="4989341"/>
            <a:ext cx="369042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ping pong/table tennis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226240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3B5E67F-7031-4A3D-B262-74E94837DF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4270" y="1354015"/>
            <a:ext cx="8155460" cy="4149969"/>
          </a:xfrm>
          <a:prstGeom prst="rect">
            <a:avLst/>
          </a:prstGeom>
        </p:spPr>
      </p:pic>
      <p:sp>
        <p:nvSpPr>
          <p:cNvPr id="5" name="مربع نص 4">
            <a:extLst>
              <a:ext uri="{FF2B5EF4-FFF2-40B4-BE49-F238E27FC236}">
                <a16:creationId xmlns:a16="http://schemas.microsoft.com/office/drawing/2014/main" id="{BD0A46AE-FD95-4EBC-AA53-A6FC50ADB8E1}"/>
              </a:ext>
            </a:extLst>
          </p:cNvPr>
          <p:cNvSpPr txBox="1"/>
          <p:nvPr/>
        </p:nvSpPr>
        <p:spPr>
          <a:xfrm>
            <a:off x="954258" y="3155962"/>
            <a:ext cx="1899139"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Tennis </a:t>
            </a:r>
            <a:endParaRPr lang="ar-SA" sz="32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D003F41-FFB9-432D-9914-6B0196DCEBB8}"/>
              </a:ext>
            </a:extLst>
          </p:cNvPr>
          <p:cNvSpPr txBox="1"/>
          <p:nvPr/>
        </p:nvSpPr>
        <p:spPr>
          <a:xfrm>
            <a:off x="740897" y="1296680"/>
            <a:ext cx="2705688"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Taekwondo  </a:t>
            </a:r>
            <a:endParaRPr lang="ar-SA"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6637705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FACDE0C-C6A6-45C0-9222-D34B806CBE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24486" y="928468"/>
            <a:ext cx="7695027" cy="5514535"/>
          </a:xfrm>
          <a:prstGeom prst="rect">
            <a:avLst/>
          </a:prstGeom>
        </p:spPr>
      </p:pic>
    </p:spTree>
    <p:extLst>
      <p:ext uri="{BB962C8B-B14F-4D97-AF65-F5344CB8AC3E}">
        <p14:creationId xmlns:p14="http://schemas.microsoft.com/office/powerpoint/2010/main" val="33808987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9F08F51-24B8-4961-8CD4-1D16F56BB3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1692" y="935597"/>
            <a:ext cx="8440616" cy="5397593"/>
          </a:xfrm>
          <a:prstGeom prst="rect">
            <a:avLst/>
          </a:prstGeom>
        </p:spPr>
      </p:pic>
      <p:sp>
        <p:nvSpPr>
          <p:cNvPr id="5" name="مربع نص 4">
            <a:extLst>
              <a:ext uri="{FF2B5EF4-FFF2-40B4-BE49-F238E27FC236}">
                <a16:creationId xmlns:a16="http://schemas.microsoft.com/office/drawing/2014/main" id="{600864F7-24E1-42A3-9461-21740C129AE5}"/>
              </a:ext>
            </a:extLst>
          </p:cNvPr>
          <p:cNvSpPr txBox="1"/>
          <p:nvPr/>
        </p:nvSpPr>
        <p:spPr>
          <a:xfrm>
            <a:off x="1434906" y="1516972"/>
            <a:ext cx="2461846" cy="1938992"/>
          </a:xfrm>
          <a:prstGeom prst="rect">
            <a:avLst/>
          </a:prstGeom>
          <a:noFill/>
        </p:spPr>
        <p:txBody>
          <a:bodyPr wrap="square" rtlCol="1">
            <a:spAutoFit/>
          </a:bodyPr>
          <a:lstStyle/>
          <a:p>
            <a:pPr algn="l" rtl="0"/>
            <a:r>
              <a:rPr lang="en-US" sz="4000" dirty="0">
                <a:solidFill>
                  <a:srgbClr val="FF0000"/>
                </a:solidFill>
                <a:latin typeface="Comic Sans MS" panose="030F0702030302020204" pitchFamily="66" charset="0"/>
              </a:rPr>
              <a:t>Sit </a:t>
            </a:r>
          </a:p>
          <a:p>
            <a:pPr algn="l" rtl="0"/>
            <a:r>
              <a:rPr lang="en-US" sz="4000" dirty="0">
                <a:solidFill>
                  <a:srgbClr val="FF0000"/>
                </a:solidFill>
                <a:latin typeface="Comic Sans MS" panose="030F0702030302020204" pitchFamily="66" charset="0"/>
              </a:rPr>
              <a:t>Smile </a:t>
            </a:r>
          </a:p>
          <a:p>
            <a:pPr algn="l" rtl="0"/>
            <a:r>
              <a:rPr lang="en-US" sz="4000" dirty="0">
                <a:solidFill>
                  <a:srgbClr val="FF0000"/>
                </a:solidFill>
                <a:latin typeface="Comic Sans MS" panose="030F0702030302020204" pitchFamily="66" charset="0"/>
              </a:rPr>
              <a:t>Look </a:t>
            </a:r>
            <a:endParaRPr lang="ar-SA" sz="4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023E1D5-0164-429C-A769-F6B298EB945C}"/>
              </a:ext>
            </a:extLst>
          </p:cNvPr>
          <p:cNvSpPr txBox="1"/>
          <p:nvPr/>
        </p:nvSpPr>
        <p:spPr>
          <a:xfrm>
            <a:off x="5498126" y="1490006"/>
            <a:ext cx="2461846" cy="1938992"/>
          </a:xfrm>
          <a:prstGeom prst="rect">
            <a:avLst/>
          </a:prstGeom>
          <a:noFill/>
        </p:spPr>
        <p:txBody>
          <a:bodyPr wrap="square" rtlCol="1">
            <a:spAutoFit/>
          </a:bodyPr>
          <a:lstStyle/>
          <a:p>
            <a:pPr algn="l" rtl="0"/>
            <a:r>
              <a:rPr lang="en-US" sz="4000" dirty="0">
                <a:solidFill>
                  <a:srgbClr val="0000CC"/>
                </a:solidFill>
                <a:latin typeface="Comic Sans MS" panose="030F0702030302020204" pitchFamily="66" charset="0"/>
              </a:rPr>
              <a:t>Sitting </a:t>
            </a:r>
          </a:p>
          <a:p>
            <a:pPr algn="l" rtl="0"/>
            <a:r>
              <a:rPr lang="en-US" sz="4000" dirty="0">
                <a:solidFill>
                  <a:srgbClr val="0000CC"/>
                </a:solidFill>
                <a:latin typeface="Comic Sans MS" panose="030F0702030302020204" pitchFamily="66" charset="0"/>
              </a:rPr>
              <a:t>Smiling </a:t>
            </a:r>
          </a:p>
          <a:p>
            <a:pPr algn="l" rtl="0"/>
            <a:r>
              <a:rPr lang="en-US" sz="4000" dirty="0">
                <a:solidFill>
                  <a:srgbClr val="0000CC"/>
                </a:solidFill>
                <a:latin typeface="Comic Sans MS" panose="030F0702030302020204" pitchFamily="66" charset="0"/>
              </a:rPr>
              <a:t>Looking </a:t>
            </a:r>
            <a:endParaRPr lang="ar-SA" sz="4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0BF2A9E-79C2-40E0-9D4B-FB806E47FE04}"/>
              </a:ext>
            </a:extLst>
          </p:cNvPr>
          <p:cNvSpPr txBox="1"/>
          <p:nvPr/>
        </p:nvSpPr>
        <p:spPr>
          <a:xfrm>
            <a:off x="731520" y="3896750"/>
            <a:ext cx="8243668" cy="707886"/>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Sitting on the grass and watching the children play on a sunny morning is one of the most enjoyable things for parents. </a:t>
            </a:r>
            <a:endParaRPr lang="ar-SA" sz="2000" dirty="0">
              <a:solidFill>
                <a:srgbClr val="0066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43E909D-6334-45F4-9B77-051CF909BE7C}"/>
              </a:ext>
            </a:extLst>
          </p:cNvPr>
          <p:cNvSpPr txBox="1"/>
          <p:nvPr/>
        </p:nvSpPr>
        <p:spPr>
          <a:xfrm>
            <a:off x="701040" y="4682193"/>
            <a:ext cx="8091268" cy="830997"/>
          </a:xfrm>
          <a:prstGeom prst="rect">
            <a:avLst/>
          </a:prstGeom>
          <a:noFill/>
        </p:spPr>
        <p:txBody>
          <a:bodyPr wrap="square" rtlCol="1">
            <a:spAutoFit/>
          </a:bodyPr>
          <a:lstStyle/>
          <a:p>
            <a:pPr algn="l" rtl="0"/>
            <a:r>
              <a:rPr lang="en-US" sz="2400" dirty="0">
                <a:solidFill>
                  <a:srgbClr val="7030A0"/>
                </a:solidFill>
                <a:latin typeface="Comic Sans MS" panose="030F0702030302020204" pitchFamily="66" charset="0"/>
              </a:rPr>
              <a:t>Playing with my sister when we were little used to be a lot of fun.</a:t>
            </a:r>
            <a:endParaRPr lang="ar-SA" sz="2400" dirty="0">
              <a:solidFill>
                <a:srgbClr val="7030A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DBDAEFB-52FA-4493-8A3B-B8EE36791899}"/>
              </a:ext>
            </a:extLst>
          </p:cNvPr>
          <p:cNvSpPr txBox="1"/>
          <p:nvPr/>
        </p:nvSpPr>
        <p:spPr>
          <a:xfrm>
            <a:off x="6063175" y="168811"/>
            <a:ext cx="2700997"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Tree>
    <p:extLst>
      <p:ext uri="{BB962C8B-B14F-4D97-AF65-F5344CB8AC3E}">
        <p14:creationId xmlns:p14="http://schemas.microsoft.com/office/powerpoint/2010/main" val="41814287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40874D9-B931-47E2-84DB-949941993F8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4591" y="915013"/>
            <a:ext cx="7774818" cy="5396545"/>
          </a:xfrm>
          <a:prstGeom prst="rect">
            <a:avLst/>
          </a:prstGeom>
        </p:spPr>
      </p:pic>
      <p:sp>
        <p:nvSpPr>
          <p:cNvPr id="5" name="مربع نص 4">
            <a:extLst>
              <a:ext uri="{FF2B5EF4-FFF2-40B4-BE49-F238E27FC236}">
                <a16:creationId xmlns:a16="http://schemas.microsoft.com/office/drawing/2014/main" id="{53091B40-2D6F-4DD7-9A1E-20222EEF317E}"/>
              </a:ext>
            </a:extLst>
          </p:cNvPr>
          <p:cNvSpPr txBox="1"/>
          <p:nvPr/>
        </p:nvSpPr>
        <p:spPr>
          <a:xfrm>
            <a:off x="5978770" y="3770141"/>
            <a:ext cx="2982350" cy="1077218"/>
          </a:xfrm>
          <a:prstGeom prst="rect">
            <a:avLst/>
          </a:prstGeom>
          <a:solidFill>
            <a:srgbClr val="FF0000"/>
          </a:solidFill>
        </p:spPr>
        <p:txBody>
          <a:bodyPr wrap="square" rtlCol="1">
            <a:spAutoFit/>
          </a:bodyPr>
          <a:lstStyle/>
          <a:p>
            <a:pPr algn="ctr"/>
            <a:r>
              <a:rPr lang="ar-SA" sz="3200" b="1" dirty="0">
                <a:solidFill>
                  <a:schemeClr val="bg1"/>
                </a:solidFill>
              </a:rPr>
              <a:t>قم بالكتابة عن حدث رياضي شاهدته</a:t>
            </a:r>
          </a:p>
        </p:txBody>
      </p:sp>
    </p:spTree>
    <p:extLst>
      <p:ext uri="{BB962C8B-B14F-4D97-AF65-F5344CB8AC3E}">
        <p14:creationId xmlns:p14="http://schemas.microsoft.com/office/powerpoint/2010/main" val="2756508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AECE1B9-A356-4FCA-996E-75F8C43842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0504" y="900334"/>
            <a:ext cx="8102991" cy="5458264"/>
          </a:xfrm>
          <a:prstGeom prst="rect">
            <a:avLst/>
          </a:prstGeom>
        </p:spPr>
      </p:pic>
      <p:sp>
        <p:nvSpPr>
          <p:cNvPr id="5" name="مربع نص 4">
            <a:extLst>
              <a:ext uri="{FF2B5EF4-FFF2-40B4-BE49-F238E27FC236}">
                <a16:creationId xmlns:a16="http://schemas.microsoft.com/office/drawing/2014/main" id="{27732E09-9D23-414D-BD0F-2F1CA98869E1}"/>
              </a:ext>
            </a:extLst>
          </p:cNvPr>
          <p:cNvSpPr txBox="1"/>
          <p:nvPr/>
        </p:nvSpPr>
        <p:spPr>
          <a:xfrm>
            <a:off x="1336431" y="1406766"/>
            <a:ext cx="2588455" cy="5016758"/>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minimal </a:t>
            </a:r>
          </a:p>
          <a:p>
            <a:pPr algn="l" rtl="0"/>
            <a:r>
              <a:rPr lang="en-US" sz="3200" dirty="0">
                <a:solidFill>
                  <a:srgbClr val="FF0000"/>
                </a:solidFill>
                <a:latin typeface="Comic Sans MS" panose="030F0702030302020204" pitchFamily="66" charset="0"/>
              </a:rPr>
              <a:t>furnish </a:t>
            </a:r>
          </a:p>
          <a:p>
            <a:pPr algn="l" rtl="0"/>
            <a:r>
              <a:rPr lang="en-US" sz="3200" dirty="0">
                <a:solidFill>
                  <a:srgbClr val="0000CC"/>
                </a:solidFill>
                <a:latin typeface="Comic Sans MS" panose="030F0702030302020204" pitchFamily="66" charset="0"/>
              </a:rPr>
              <a:t>loyalty </a:t>
            </a:r>
          </a:p>
          <a:p>
            <a:pPr algn="l" rtl="0"/>
            <a:r>
              <a:rPr lang="en-US" sz="3200" dirty="0">
                <a:solidFill>
                  <a:srgbClr val="FF0000"/>
                </a:solidFill>
                <a:latin typeface="Comic Sans MS" panose="030F0702030302020204" pitchFamily="66" charset="0"/>
              </a:rPr>
              <a:t>sorrow </a:t>
            </a:r>
          </a:p>
          <a:p>
            <a:pPr algn="l" rtl="0"/>
            <a:r>
              <a:rPr lang="en-US" sz="3200" dirty="0">
                <a:solidFill>
                  <a:srgbClr val="0000CC"/>
                </a:solidFill>
                <a:latin typeface="Comic Sans MS" panose="030F0702030302020204" pitchFamily="66" charset="0"/>
              </a:rPr>
              <a:t>shelter </a:t>
            </a:r>
          </a:p>
          <a:p>
            <a:pPr algn="l" rtl="0"/>
            <a:r>
              <a:rPr lang="en-US" sz="3200" dirty="0">
                <a:solidFill>
                  <a:srgbClr val="FF0000"/>
                </a:solidFill>
                <a:latin typeface="Comic Sans MS" panose="030F0702030302020204" pitchFamily="66" charset="0"/>
              </a:rPr>
              <a:t>maintain </a:t>
            </a:r>
          </a:p>
          <a:p>
            <a:pPr algn="l" rtl="0"/>
            <a:r>
              <a:rPr lang="en-US" sz="3200" dirty="0">
                <a:solidFill>
                  <a:srgbClr val="0000CC"/>
                </a:solidFill>
                <a:latin typeface="Comic Sans MS" panose="030F0702030302020204" pitchFamily="66" charset="0"/>
              </a:rPr>
              <a:t>comfort </a:t>
            </a:r>
          </a:p>
          <a:p>
            <a:pPr algn="l" rtl="0"/>
            <a:r>
              <a:rPr lang="en-US" sz="3200" dirty="0">
                <a:solidFill>
                  <a:srgbClr val="FF0000"/>
                </a:solidFill>
                <a:latin typeface="Comic Sans MS" panose="030F0702030302020204" pitchFamily="66" charset="0"/>
              </a:rPr>
              <a:t>soul </a:t>
            </a:r>
          </a:p>
          <a:p>
            <a:pPr algn="l" rtl="0"/>
            <a:r>
              <a:rPr lang="en-US" sz="3200" dirty="0">
                <a:solidFill>
                  <a:srgbClr val="0000CC"/>
                </a:solidFill>
                <a:latin typeface="Comic Sans MS" panose="030F0702030302020204" pitchFamily="66" charset="0"/>
              </a:rPr>
              <a:t>worn </a:t>
            </a:r>
          </a:p>
          <a:p>
            <a:pPr algn="l" rtl="0"/>
            <a:r>
              <a:rPr lang="en-US" sz="3200" dirty="0">
                <a:solidFill>
                  <a:srgbClr val="FF0000"/>
                </a:solidFill>
                <a:latin typeface="Comic Sans MS" panose="030F0702030302020204" pitchFamily="66" charset="0"/>
              </a:rPr>
              <a:t>atmosphere </a:t>
            </a:r>
            <a:endParaRPr lang="ar-SA"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158474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462E26A-14B3-48D5-BF92-94A97ED349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7375" y="1266092"/>
            <a:ext cx="8129250" cy="4811150"/>
          </a:xfrm>
          <a:prstGeom prst="rect">
            <a:avLst/>
          </a:prstGeom>
        </p:spPr>
      </p:pic>
    </p:spTree>
    <p:extLst>
      <p:ext uri="{BB962C8B-B14F-4D97-AF65-F5344CB8AC3E}">
        <p14:creationId xmlns:p14="http://schemas.microsoft.com/office/powerpoint/2010/main" val="16738340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CAEEF31-7F0D-4EE4-B354-1028C8863B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1752" y="930570"/>
            <a:ext cx="8260496" cy="5343620"/>
          </a:xfrm>
          <a:prstGeom prst="rect">
            <a:avLst/>
          </a:prstGeom>
        </p:spPr>
      </p:pic>
    </p:spTree>
    <p:extLst>
      <p:ext uri="{BB962C8B-B14F-4D97-AF65-F5344CB8AC3E}">
        <p14:creationId xmlns:p14="http://schemas.microsoft.com/office/powerpoint/2010/main" val="1753623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AC883BA-C4A9-4FA4-8E7D-B273B2BD09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6775" y="942535"/>
            <a:ext cx="7990449" cy="5457836"/>
          </a:xfrm>
          <a:prstGeom prst="rect">
            <a:avLst/>
          </a:prstGeom>
        </p:spPr>
      </p:pic>
      <p:sp>
        <p:nvSpPr>
          <p:cNvPr id="5" name="مربع نص 4">
            <a:extLst>
              <a:ext uri="{FF2B5EF4-FFF2-40B4-BE49-F238E27FC236}">
                <a16:creationId xmlns:a16="http://schemas.microsoft.com/office/drawing/2014/main" id="{E571111F-E275-4818-BC49-E71F7F1A7273}"/>
              </a:ext>
            </a:extLst>
          </p:cNvPr>
          <p:cNvSpPr txBox="1"/>
          <p:nvPr/>
        </p:nvSpPr>
        <p:spPr>
          <a:xfrm>
            <a:off x="1688123" y="1280162"/>
            <a:ext cx="7160455" cy="5355312"/>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Yes, he has taken a computer science class. </a:t>
            </a:r>
          </a:p>
          <a:p>
            <a:pPr algn="l" rtl="0"/>
            <a:endParaRPr lang="en-US" sz="2800" dirty="0">
              <a:latin typeface="Comic Sans MS" panose="030F0702030302020204" pitchFamily="66" charset="0"/>
            </a:endParaRPr>
          </a:p>
          <a:p>
            <a:pPr algn="l" rtl="0"/>
            <a:r>
              <a:rPr lang="en-US" sz="2000" dirty="0">
                <a:solidFill>
                  <a:srgbClr val="FF0000"/>
                </a:solidFill>
                <a:latin typeface="Comic Sans MS" panose="030F0702030302020204" pitchFamily="66" charset="0"/>
              </a:rPr>
              <a:t>Yes, he does. He has been speaking Spanish for 3 years. </a:t>
            </a:r>
          </a:p>
          <a:p>
            <a:pPr algn="l" rtl="0"/>
            <a:endParaRPr lang="en-US" sz="32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Yes, he can. He has been studying French for 2 years. </a:t>
            </a:r>
          </a:p>
          <a:p>
            <a:pPr algn="l" rtl="0"/>
            <a:endParaRPr lang="en-US" sz="2800" dirty="0">
              <a:latin typeface="Comic Sans MS" panose="030F0702030302020204" pitchFamily="66" charset="0"/>
            </a:endParaRPr>
          </a:p>
          <a:p>
            <a:pPr algn="l" rtl="0"/>
            <a:r>
              <a:rPr lang="en-US" sz="2000" dirty="0">
                <a:solidFill>
                  <a:srgbClr val="FF0000"/>
                </a:solidFill>
                <a:latin typeface="Comic Sans MS" panose="030F0702030302020204" pitchFamily="66" charset="0"/>
              </a:rPr>
              <a:t>Yes, he does. He has been playing basketball in the school team for 4 years. </a:t>
            </a:r>
          </a:p>
          <a:p>
            <a:pPr algn="l" rtl="0"/>
            <a:endParaRPr lang="en-US" sz="12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No, he hasn’t worked as a football coach. He’s the captain of the school football team. </a:t>
            </a:r>
          </a:p>
          <a:p>
            <a:pPr algn="l" rtl="0"/>
            <a:endParaRPr lang="en-US" sz="1400" dirty="0">
              <a:latin typeface="Comic Sans MS" panose="030F0702030302020204" pitchFamily="66" charset="0"/>
            </a:endParaRPr>
          </a:p>
          <a:p>
            <a:pPr algn="l" rtl="0"/>
            <a:r>
              <a:rPr lang="en-US" sz="2000" dirty="0">
                <a:solidFill>
                  <a:srgbClr val="FF0000"/>
                </a:solidFill>
                <a:latin typeface="Comic Sans MS" panose="030F0702030302020204" pitchFamily="66" charset="0"/>
              </a:rPr>
              <a:t>Yes, he does. He has been playing football for 6 years. </a:t>
            </a:r>
          </a:p>
          <a:p>
            <a:pPr algn="l" rtl="0"/>
            <a:endParaRPr lang="en-US" sz="28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Yes, he has. He has coached 30 primary children in swimming.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8913060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3D98E2B-B320-454C-8DF5-B5B113C582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6073" y="1336430"/>
            <a:ext cx="7993528" cy="4337639"/>
          </a:xfrm>
          <a:prstGeom prst="rect">
            <a:avLst/>
          </a:prstGeom>
        </p:spPr>
      </p:pic>
      <p:sp>
        <p:nvSpPr>
          <p:cNvPr id="5" name="مربع نص 4">
            <a:extLst>
              <a:ext uri="{FF2B5EF4-FFF2-40B4-BE49-F238E27FC236}">
                <a16:creationId xmlns:a16="http://schemas.microsoft.com/office/drawing/2014/main" id="{9DD12A83-895B-4765-90C5-CA94DDE3DA50}"/>
              </a:ext>
            </a:extLst>
          </p:cNvPr>
          <p:cNvSpPr txBox="1"/>
          <p:nvPr/>
        </p:nvSpPr>
        <p:spPr>
          <a:xfrm>
            <a:off x="3671668" y="2110154"/>
            <a:ext cx="5067233" cy="353943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Badr drives aggressively. </a:t>
            </a:r>
          </a:p>
          <a:p>
            <a:pPr algn="l" rtl="0"/>
            <a:r>
              <a:rPr lang="en-US" sz="2800" dirty="0">
                <a:solidFill>
                  <a:srgbClr val="0000CC"/>
                </a:solidFill>
                <a:latin typeface="Comic Sans MS" panose="030F0702030302020204" pitchFamily="66" charset="0"/>
              </a:rPr>
              <a:t>Stunt pilots fly dangerously. </a:t>
            </a:r>
          </a:p>
          <a:p>
            <a:pPr algn="l" rtl="0"/>
            <a:r>
              <a:rPr lang="en-US" sz="2800" dirty="0">
                <a:solidFill>
                  <a:srgbClr val="FF0000"/>
                </a:solidFill>
                <a:latin typeface="Comic Sans MS" panose="030F0702030302020204" pitchFamily="66" charset="0"/>
              </a:rPr>
              <a:t>Ali and Majid run slowly. </a:t>
            </a:r>
          </a:p>
          <a:p>
            <a:pPr algn="l" rtl="0"/>
            <a:r>
              <a:rPr lang="en-US" sz="2800" dirty="0">
                <a:solidFill>
                  <a:srgbClr val="0000CC"/>
                </a:solidFill>
                <a:latin typeface="Comic Sans MS" panose="030F0702030302020204" pitchFamily="66" charset="0"/>
              </a:rPr>
              <a:t>Saeed plays well. </a:t>
            </a:r>
          </a:p>
          <a:p>
            <a:pPr algn="l" rtl="0"/>
            <a:r>
              <a:rPr lang="en-US" sz="2800" dirty="0">
                <a:solidFill>
                  <a:srgbClr val="FF0000"/>
                </a:solidFill>
                <a:latin typeface="Comic Sans MS" panose="030F0702030302020204" pitchFamily="66" charset="0"/>
              </a:rPr>
              <a:t>Sabah talks quietly. </a:t>
            </a:r>
          </a:p>
          <a:p>
            <a:pPr algn="l" rtl="0"/>
            <a:r>
              <a:rPr lang="en-US" sz="2800" dirty="0">
                <a:solidFill>
                  <a:srgbClr val="0000CC"/>
                </a:solidFill>
                <a:latin typeface="Comic Sans MS" panose="030F0702030302020204" pitchFamily="66" charset="0"/>
              </a:rPr>
              <a:t>Khalid works hard. </a:t>
            </a:r>
          </a:p>
          <a:p>
            <a:pPr algn="l" rtl="0"/>
            <a:r>
              <a:rPr lang="en-US" sz="2800" dirty="0">
                <a:solidFill>
                  <a:srgbClr val="FF0000"/>
                </a:solidFill>
                <a:latin typeface="Comic Sans MS" panose="030F0702030302020204" pitchFamily="66" charset="0"/>
              </a:rPr>
              <a:t>Fadwa reads enthusiastically. </a:t>
            </a:r>
          </a:p>
          <a:p>
            <a:pPr algn="l" rtl="0"/>
            <a:r>
              <a:rPr lang="en-US" sz="2800" dirty="0">
                <a:solidFill>
                  <a:srgbClr val="0000CC"/>
                </a:solidFill>
                <a:latin typeface="Comic Sans MS" panose="030F0702030302020204" pitchFamily="66" charset="0"/>
              </a:rPr>
              <a:t>Adel surfs well.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325085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4D8E486-0C3E-4566-AD85-812F0E1308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4997" y="901431"/>
            <a:ext cx="8314006" cy="5422796"/>
          </a:xfrm>
          <a:prstGeom prst="rect">
            <a:avLst/>
          </a:prstGeom>
        </p:spPr>
      </p:pic>
      <p:sp>
        <p:nvSpPr>
          <p:cNvPr id="5" name="مربع نص 4">
            <a:extLst>
              <a:ext uri="{FF2B5EF4-FFF2-40B4-BE49-F238E27FC236}">
                <a16:creationId xmlns:a16="http://schemas.microsoft.com/office/drawing/2014/main" id="{2E41FC39-2ED5-496A-B2C6-2368DC0EAC2F}"/>
              </a:ext>
            </a:extLst>
          </p:cNvPr>
          <p:cNvSpPr txBox="1"/>
          <p:nvPr/>
        </p:nvSpPr>
        <p:spPr>
          <a:xfrm>
            <a:off x="5289453" y="168811"/>
            <a:ext cx="3474720" cy="584775"/>
          </a:xfrm>
          <a:prstGeom prst="rect">
            <a:avLst/>
          </a:prstGeom>
          <a:solidFill>
            <a:srgbClr val="FF0000"/>
          </a:solidFill>
        </p:spPr>
        <p:txBody>
          <a:bodyPr wrap="square" rtlCol="1">
            <a:spAutoFit/>
          </a:bodyPr>
          <a:lstStyle/>
          <a:p>
            <a:pPr algn="ctr"/>
            <a:r>
              <a:rPr lang="ar-SA" sz="3200" b="1" dirty="0">
                <a:solidFill>
                  <a:schemeClr val="bg1"/>
                </a:solidFill>
              </a:rPr>
              <a:t>كل طالب يجيب بعباراته </a:t>
            </a:r>
          </a:p>
        </p:txBody>
      </p:sp>
    </p:spTree>
    <p:extLst>
      <p:ext uri="{BB962C8B-B14F-4D97-AF65-F5344CB8AC3E}">
        <p14:creationId xmlns:p14="http://schemas.microsoft.com/office/powerpoint/2010/main" val="1747168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a:t>
            </a:r>
            <a:r>
              <a:rPr lang="en-US" sz="16600" dirty="0">
                <a:latin typeface="Berlin Sans FB Demi" panose="020E0802020502020306" pitchFamily="34" charset="0"/>
              </a:rPr>
              <a:t>3</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4210011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292723B-1D0C-4F25-89F7-CE8DAB3BEC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371" y="946052"/>
            <a:ext cx="8511257" cy="5426613"/>
          </a:xfrm>
          <a:prstGeom prst="rect">
            <a:avLst/>
          </a:prstGeom>
        </p:spPr>
      </p:pic>
      <p:sp>
        <p:nvSpPr>
          <p:cNvPr id="5" name="مربع نص 4">
            <a:extLst>
              <a:ext uri="{FF2B5EF4-FFF2-40B4-BE49-F238E27FC236}">
                <a16:creationId xmlns:a16="http://schemas.microsoft.com/office/drawing/2014/main" id="{7F0EC9E0-9BF9-4BA9-9AA3-907A95EB466B}"/>
              </a:ext>
            </a:extLst>
          </p:cNvPr>
          <p:cNvSpPr txBox="1"/>
          <p:nvPr/>
        </p:nvSpPr>
        <p:spPr>
          <a:xfrm>
            <a:off x="1688123" y="2672861"/>
            <a:ext cx="18991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bilingual</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6C57D72-6012-4153-BB06-5EED99A7A4AF}"/>
              </a:ext>
            </a:extLst>
          </p:cNvPr>
          <p:cNvSpPr txBox="1"/>
          <p:nvPr/>
        </p:nvSpPr>
        <p:spPr>
          <a:xfrm>
            <a:off x="1882727" y="3345767"/>
            <a:ext cx="18991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irritated</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9C19672-AC69-4E7C-82FE-50EC2CE7E2E9}"/>
              </a:ext>
            </a:extLst>
          </p:cNvPr>
          <p:cNvSpPr txBox="1"/>
          <p:nvPr/>
        </p:nvSpPr>
        <p:spPr>
          <a:xfrm>
            <a:off x="3695115" y="4004605"/>
            <a:ext cx="20726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remarkable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B2A2811-4770-4DB3-94BB-835BEE6CB2EA}"/>
              </a:ext>
            </a:extLst>
          </p:cNvPr>
          <p:cNvSpPr txBox="1"/>
          <p:nvPr/>
        </p:nvSpPr>
        <p:spPr>
          <a:xfrm>
            <a:off x="1427873" y="4663442"/>
            <a:ext cx="18991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astonished</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2D84A2D-6AAD-4E8E-BC67-10DD70D91DFA}"/>
              </a:ext>
            </a:extLst>
          </p:cNvPr>
          <p:cNvSpPr txBox="1"/>
          <p:nvPr/>
        </p:nvSpPr>
        <p:spPr>
          <a:xfrm>
            <a:off x="4072598" y="5310555"/>
            <a:ext cx="18991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puzzled</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929643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C5491EB-AA5C-427E-A2DB-83996A096D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4320" y="900332"/>
            <a:ext cx="8595360" cy="5426384"/>
          </a:xfrm>
          <a:prstGeom prst="rect">
            <a:avLst/>
          </a:prstGeom>
        </p:spPr>
      </p:pic>
      <p:sp>
        <p:nvSpPr>
          <p:cNvPr id="5" name="مربع نص 4">
            <a:extLst>
              <a:ext uri="{FF2B5EF4-FFF2-40B4-BE49-F238E27FC236}">
                <a16:creationId xmlns:a16="http://schemas.microsoft.com/office/drawing/2014/main" id="{D12499CA-E0B6-458B-8F8C-EF7B2EF7724E}"/>
              </a:ext>
            </a:extLst>
          </p:cNvPr>
          <p:cNvSpPr txBox="1"/>
          <p:nvPr/>
        </p:nvSpPr>
        <p:spPr>
          <a:xfrm>
            <a:off x="956602" y="1631852"/>
            <a:ext cx="7913077" cy="4678204"/>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 Internet fascinates me. I don’t understand how it works! </a:t>
            </a:r>
          </a:p>
          <a:p>
            <a:pPr algn="l" rtl="0"/>
            <a:endParaRPr lang="en-US" sz="20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My friend can speak Spanish and English. </a:t>
            </a:r>
          </a:p>
          <a:p>
            <a:pPr algn="l" rtl="0"/>
            <a:endParaRPr lang="en-US" dirty="0">
              <a:latin typeface="Comic Sans MS" panose="030F0702030302020204" pitchFamily="66" charset="0"/>
            </a:endParaRPr>
          </a:p>
          <a:p>
            <a:pPr algn="l" rtl="0"/>
            <a:r>
              <a:rPr lang="en-US" sz="2000" dirty="0">
                <a:solidFill>
                  <a:srgbClr val="FF0000"/>
                </a:solidFill>
                <a:latin typeface="Comic Sans MS" panose="030F0702030302020204" pitchFamily="66" charset="0"/>
              </a:rPr>
              <a:t>I was puzzled this morning when I couldn’t find my car keys. </a:t>
            </a:r>
          </a:p>
          <a:p>
            <a:pPr algn="l" rtl="0"/>
            <a:endParaRPr lang="en-US" sz="2000" dirty="0">
              <a:latin typeface="Comic Sans MS" panose="030F0702030302020204" pitchFamily="66" charset="0"/>
            </a:endParaRPr>
          </a:p>
          <a:p>
            <a:pPr algn="ctr" rtl="0"/>
            <a:r>
              <a:rPr lang="en-US" sz="2000" dirty="0">
                <a:solidFill>
                  <a:srgbClr val="0000CC"/>
                </a:solidFill>
                <a:latin typeface="Comic Sans MS" panose="030F0702030302020204" pitchFamily="66" charset="0"/>
              </a:rPr>
              <a:t>I was irritated last night when I wanted to watch TV, but my sister was already watching a game show. </a:t>
            </a:r>
          </a:p>
          <a:p>
            <a:pPr algn="l" rtl="0"/>
            <a:r>
              <a:rPr lang="en-US" sz="2000" dirty="0">
                <a:solidFill>
                  <a:srgbClr val="FF0000"/>
                </a:solidFill>
                <a:latin typeface="Comic Sans MS" panose="030F0702030302020204" pitchFamily="66" charset="0"/>
              </a:rPr>
              <a:t>It hopes. </a:t>
            </a:r>
          </a:p>
          <a:p>
            <a:pPr algn="l" rtl="0"/>
            <a:endParaRPr lang="en-US" sz="2000" dirty="0">
              <a:latin typeface="Comic Sans MS" panose="030F0702030302020204" pitchFamily="66" charset="0"/>
            </a:endParaRPr>
          </a:p>
          <a:p>
            <a:pPr algn="ctr" rtl="0"/>
            <a:r>
              <a:rPr lang="en-US" sz="2000" dirty="0">
                <a:solidFill>
                  <a:srgbClr val="0000CC"/>
                </a:solidFill>
                <a:latin typeface="Comic Sans MS" panose="030F0702030302020204" pitchFamily="66" charset="0"/>
              </a:rPr>
              <a:t>Penguins are black and white. They live in cold places, such as Antarctica. </a:t>
            </a:r>
          </a:p>
          <a:p>
            <a:pPr algn="l" rtl="0"/>
            <a:r>
              <a:rPr lang="en-US" sz="2000" dirty="0">
                <a:solidFill>
                  <a:srgbClr val="FF0000"/>
                </a:solidFill>
                <a:latin typeface="Comic Sans MS" panose="030F0702030302020204" pitchFamily="66" charset="0"/>
              </a:rPr>
              <a:t>Some centipedes have 100 legs, but not all of them. </a:t>
            </a:r>
          </a:p>
          <a:p>
            <a:pPr algn="l" rtl="0"/>
            <a:endParaRPr lang="en-US" sz="20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Snails move very slowly.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9430594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fade">
                                      <p:cBhvr>
                                        <p:cTn id="37" dur="500"/>
                                        <p:tgtEl>
                                          <p:spTgt spid="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500"/>
                                        <p:tgtEl>
                                          <p:spTgt spid="5">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1089212-6DD4-42FA-B9F0-52200B458D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5422" y="914400"/>
            <a:ext cx="8567224" cy="5391666"/>
          </a:xfrm>
          <a:prstGeom prst="rect">
            <a:avLst/>
          </a:prstGeom>
        </p:spPr>
      </p:pic>
      <p:sp>
        <p:nvSpPr>
          <p:cNvPr id="5" name="مربع نص 4">
            <a:extLst>
              <a:ext uri="{FF2B5EF4-FFF2-40B4-BE49-F238E27FC236}">
                <a16:creationId xmlns:a16="http://schemas.microsoft.com/office/drawing/2014/main" id="{0CA9BDDF-2477-4572-B60C-01D32F9DB33F}"/>
              </a:ext>
            </a:extLst>
          </p:cNvPr>
          <p:cNvSpPr txBox="1"/>
          <p:nvPr/>
        </p:nvSpPr>
        <p:spPr>
          <a:xfrm>
            <a:off x="4220307" y="1674055"/>
            <a:ext cx="223676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disappointing</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57449B7-C880-42DA-8788-A8214C597DDD}"/>
              </a:ext>
            </a:extLst>
          </p:cNvPr>
          <p:cNvSpPr txBox="1"/>
          <p:nvPr/>
        </p:nvSpPr>
        <p:spPr>
          <a:xfrm>
            <a:off x="2602523" y="2293033"/>
            <a:ext cx="1420838"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boring</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A5FEAC6-8F67-4FBB-81F7-AD889C91DBBE}"/>
              </a:ext>
            </a:extLst>
          </p:cNvPr>
          <p:cNvSpPr txBox="1"/>
          <p:nvPr/>
        </p:nvSpPr>
        <p:spPr>
          <a:xfrm>
            <a:off x="4164037" y="2912014"/>
            <a:ext cx="18991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frustrated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729F9AE-C03C-41FE-A527-047EC29306D9}"/>
              </a:ext>
            </a:extLst>
          </p:cNvPr>
          <p:cNvSpPr txBox="1"/>
          <p:nvPr/>
        </p:nvSpPr>
        <p:spPr>
          <a:xfrm>
            <a:off x="5852160" y="3221500"/>
            <a:ext cx="18991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irritating</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B233823-770D-4A35-8E9E-75E6E658E996}"/>
              </a:ext>
            </a:extLst>
          </p:cNvPr>
          <p:cNvSpPr txBox="1"/>
          <p:nvPr/>
        </p:nvSpPr>
        <p:spPr>
          <a:xfrm>
            <a:off x="6736079" y="3528646"/>
            <a:ext cx="18991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annoyed</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EACE110-B114-45A9-8264-575A6B7CA008}"/>
              </a:ext>
            </a:extLst>
          </p:cNvPr>
          <p:cNvSpPr txBox="1"/>
          <p:nvPr/>
        </p:nvSpPr>
        <p:spPr>
          <a:xfrm>
            <a:off x="1697500" y="4243753"/>
            <a:ext cx="18991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relieved</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012D91C1-F075-4112-8647-863703E9A117}"/>
              </a:ext>
            </a:extLst>
          </p:cNvPr>
          <p:cNvSpPr txBox="1"/>
          <p:nvPr/>
        </p:nvSpPr>
        <p:spPr>
          <a:xfrm>
            <a:off x="1936651" y="4567310"/>
            <a:ext cx="18991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exciting</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60350DA0-26CB-4013-BF5F-2CD626ADEA54}"/>
              </a:ext>
            </a:extLst>
          </p:cNvPr>
          <p:cNvSpPr txBox="1"/>
          <p:nvPr/>
        </p:nvSpPr>
        <p:spPr>
          <a:xfrm>
            <a:off x="6761870" y="4567310"/>
            <a:ext cx="18991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interesting</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C489B0A0-89D6-477F-9AF0-34C76D6DC771}"/>
              </a:ext>
            </a:extLst>
          </p:cNvPr>
          <p:cNvSpPr txBox="1"/>
          <p:nvPr/>
        </p:nvSpPr>
        <p:spPr>
          <a:xfrm>
            <a:off x="3596640" y="4862734"/>
            <a:ext cx="18991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fascinating</a:t>
            </a:r>
            <a:endParaRPr lang="ar-SA" sz="2400" dirty="0">
              <a:solidFill>
                <a:srgbClr val="FF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85762C51-82EE-41D7-A10E-5E847C01451D}"/>
              </a:ext>
            </a:extLst>
          </p:cNvPr>
          <p:cNvSpPr txBox="1"/>
          <p:nvPr/>
        </p:nvSpPr>
        <p:spPr>
          <a:xfrm>
            <a:off x="6185094" y="5172221"/>
            <a:ext cx="216173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entertaining</a:t>
            </a:r>
            <a:endParaRPr lang="ar-SA" sz="2400" dirty="0">
              <a:solidFill>
                <a:srgbClr val="FF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6001C6F2-CADD-4634-979F-63B9138F5BED}"/>
              </a:ext>
            </a:extLst>
          </p:cNvPr>
          <p:cNvSpPr txBox="1"/>
          <p:nvPr/>
        </p:nvSpPr>
        <p:spPr>
          <a:xfrm>
            <a:off x="3512234" y="5481712"/>
            <a:ext cx="189913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welcoming</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1EE405AD-5DB3-46C1-B2B9-62B8268ABF52}"/>
              </a:ext>
            </a:extLst>
          </p:cNvPr>
          <p:cNvSpPr txBox="1"/>
          <p:nvPr/>
        </p:nvSpPr>
        <p:spPr>
          <a:xfrm>
            <a:off x="1795974" y="5805267"/>
            <a:ext cx="18991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satisfying</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4942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8E87830-DF83-4C7C-B6EA-751D9408B1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7877" y="924230"/>
            <a:ext cx="7948246" cy="5308100"/>
          </a:xfrm>
          <a:prstGeom prst="rect">
            <a:avLst/>
          </a:prstGeom>
        </p:spPr>
      </p:pic>
      <p:sp>
        <p:nvSpPr>
          <p:cNvPr id="5" name="مربع نص 4">
            <a:extLst>
              <a:ext uri="{FF2B5EF4-FFF2-40B4-BE49-F238E27FC236}">
                <a16:creationId xmlns:a16="http://schemas.microsoft.com/office/drawing/2014/main" id="{F52CEEE8-58CC-4702-ACF5-9272F485CB55}"/>
              </a:ext>
            </a:extLst>
          </p:cNvPr>
          <p:cNvSpPr txBox="1"/>
          <p:nvPr/>
        </p:nvSpPr>
        <p:spPr>
          <a:xfrm>
            <a:off x="1913205" y="2307101"/>
            <a:ext cx="4923693" cy="3897092"/>
          </a:xfrm>
          <a:prstGeom prst="rect">
            <a:avLst/>
          </a:prstGeom>
          <a:noFill/>
        </p:spPr>
        <p:txBody>
          <a:bodyPr wrap="square" rtlCol="1">
            <a:spAutoFit/>
          </a:bodyPr>
          <a:lstStyle/>
          <a:p>
            <a:pPr algn="l" rtl="0">
              <a:lnSpc>
                <a:spcPct val="150000"/>
              </a:lnSpc>
            </a:pPr>
            <a:r>
              <a:rPr lang="en-US" sz="2800" dirty="0">
                <a:solidFill>
                  <a:srgbClr val="FF0000"/>
                </a:solidFill>
                <a:latin typeface="Comic Sans MS" panose="030F0702030302020204" pitchFamily="66" charset="0"/>
              </a:rPr>
              <a:t>My teacher will get angry </a:t>
            </a:r>
          </a:p>
          <a:p>
            <a:pPr algn="l" rtl="0">
              <a:lnSpc>
                <a:spcPct val="150000"/>
              </a:lnSpc>
            </a:pPr>
            <a:r>
              <a:rPr lang="en-US" sz="2800" dirty="0">
                <a:solidFill>
                  <a:srgbClr val="0000CC"/>
                </a:solidFill>
                <a:latin typeface="Comic Sans MS" panose="030F0702030302020204" pitchFamily="66" charset="0"/>
              </a:rPr>
              <a:t>I will get upset </a:t>
            </a:r>
          </a:p>
          <a:p>
            <a:pPr algn="l" rtl="0">
              <a:lnSpc>
                <a:spcPct val="150000"/>
              </a:lnSpc>
            </a:pPr>
            <a:r>
              <a:rPr lang="en-US" sz="2800" dirty="0">
                <a:solidFill>
                  <a:srgbClr val="FF0000"/>
                </a:solidFill>
                <a:latin typeface="Comic Sans MS" panose="030F0702030302020204" pitchFamily="66" charset="0"/>
              </a:rPr>
              <a:t>I got excited </a:t>
            </a:r>
          </a:p>
          <a:p>
            <a:pPr algn="l" rtl="0">
              <a:lnSpc>
                <a:spcPct val="150000"/>
              </a:lnSpc>
            </a:pPr>
            <a:r>
              <a:rPr lang="en-US" sz="2800" dirty="0">
                <a:solidFill>
                  <a:srgbClr val="0000CC"/>
                </a:solidFill>
                <a:latin typeface="Comic Sans MS" panose="030F0702030302020204" pitchFamily="66" charset="0"/>
              </a:rPr>
              <a:t>I get bored </a:t>
            </a:r>
          </a:p>
          <a:p>
            <a:pPr algn="l" rtl="0">
              <a:lnSpc>
                <a:spcPct val="150000"/>
              </a:lnSpc>
            </a:pPr>
            <a:r>
              <a:rPr lang="en-US" sz="2800" dirty="0">
                <a:solidFill>
                  <a:srgbClr val="FF0000"/>
                </a:solidFill>
                <a:latin typeface="Comic Sans MS" panose="030F0702030302020204" pitchFamily="66" charset="0"/>
              </a:rPr>
              <a:t>She’ll get dirty </a:t>
            </a:r>
          </a:p>
          <a:p>
            <a:pPr algn="l" rtl="0">
              <a:lnSpc>
                <a:spcPct val="150000"/>
              </a:lnSpc>
            </a:pPr>
            <a:r>
              <a:rPr lang="en-US" sz="2800" dirty="0">
                <a:solidFill>
                  <a:srgbClr val="0000CC"/>
                </a:solidFill>
                <a:latin typeface="Comic Sans MS" panose="030F0702030302020204" pitchFamily="66" charset="0"/>
              </a:rPr>
              <a:t>I’ll get embarrassed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1AE728B-D21A-4C07-A7D4-58651D47775B}"/>
              </a:ext>
            </a:extLst>
          </p:cNvPr>
          <p:cNvSpPr txBox="1"/>
          <p:nvPr/>
        </p:nvSpPr>
        <p:spPr>
          <a:xfrm>
            <a:off x="5725551" y="168811"/>
            <a:ext cx="3038622"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الاجابات</a:t>
            </a:r>
          </a:p>
        </p:txBody>
      </p:sp>
    </p:spTree>
    <p:extLst>
      <p:ext uri="{BB962C8B-B14F-4D97-AF65-F5344CB8AC3E}">
        <p14:creationId xmlns:p14="http://schemas.microsoft.com/office/powerpoint/2010/main" val="32427912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57E2B8A-808B-4E1F-B36A-4090EC491E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0317" y="942536"/>
            <a:ext cx="8063366" cy="5359790"/>
          </a:xfrm>
          <a:prstGeom prst="rect">
            <a:avLst/>
          </a:prstGeom>
        </p:spPr>
      </p:pic>
      <p:sp>
        <p:nvSpPr>
          <p:cNvPr id="5" name="مربع نص 4">
            <a:extLst>
              <a:ext uri="{FF2B5EF4-FFF2-40B4-BE49-F238E27FC236}">
                <a16:creationId xmlns:a16="http://schemas.microsoft.com/office/drawing/2014/main" id="{BFA64C1B-C729-41F9-ABB5-0267C3605C68}"/>
              </a:ext>
            </a:extLst>
          </p:cNvPr>
          <p:cNvSpPr txBox="1"/>
          <p:nvPr/>
        </p:nvSpPr>
        <p:spPr>
          <a:xfrm>
            <a:off x="6527409" y="2180491"/>
            <a:ext cx="1308296" cy="523220"/>
          </a:xfrm>
          <a:prstGeom prst="rect">
            <a:avLst/>
          </a:prstGeom>
          <a:noFill/>
        </p:spPr>
        <p:txBody>
          <a:bodyPr wrap="square" rtlCol="1">
            <a:spAutoFit/>
          </a:bodyPr>
          <a:lstStyle/>
          <a:p>
            <a:pPr algn="l" rtl="0"/>
            <a:r>
              <a:rPr lang="en-US" sz="2800" dirty="0">
                <a:solidFill>
                  <a:srgbClr val="FF0000"/>
                </a:solidFill>
              </a:rPr>
              <a:t>2 	1 </a:t>
            </a:r>
            <a:endParaRPr lang="ar-SA" sz="2800" dirty="0">
              <a:solidFill>
                <a:srgbClr val="FF0000"/>
              </a:solidFill>
            </a:endParaRPr>
          </a:p>
        </p:txBody>
      </p:sp>
      <p:sp>
        <p:nvSpPr>
          <p:cNvPr id="6" name="مربع نص 5">
            <a:extLst>
              <a:ext uri="{FF2B5EF4-FFF2-40B4-BE49-F238E27FC236}">
                <a16:creationId xmlns:a16="http://schemas.microsoft.com/office/drawing/2014/main" id="{0244FE49-B7DF-44B3-9CD5-78CE3CF9A8D5}"/>
              </a:ext>
            </a:extLst>
          </p:cNvPr>
          <p:cNvSpPr txBox="1"/>
          <p:nvPr/>
        </p:nvSpPr>
        <p:spPr>
          <a:xfrm>
            <a:off x="2206282" y="2754923"/>
            <a:ext cx="1308296" cy="523220"/>
          </a:xfrm>
          <a:prstGeom prst="rect">
            <a:avLst/>
          </a:prstGeom>
          <a:noFill/>
        </p:spPr>
        <p:txBody>
          <a:bodyPr wrap="square" rtlCol="1">
            <a:spAutoFit/>
          </a:bodyPr>
          <a:lstStyle/>
          <a:p>
            <a:pPr algn="l" rtl="0"/>
            <a:r>
              <a:rPr lang="en-US" sz="2800" dirty="0">
                <a:solidFill>
                  <a:srgbClr val="0000CC"/>
                </a:solidFill>
              </a:rPr>
              <a:t>1    2</a:t>
            </a:r>
            <a:endParaRPr lang="ar-SA" sz="2800" dirty="0">
              <a:solidFill>
                <a:srgbClr val="0000CC"/>
              </a:solidFill>
            </a:endParaRPr>
          </a:p>
        </p:txBody>
      </p:sp>
      <p:sp>
        <p:nvSpPr>
          <p:cNvPr id="7" name="مربع نص 6">
            <a:extLst>
              <a:ext uri="{FF2B5EF4-FFF2-40B4-BE49-F238E27FC236}">
                <a16:creationId xmlns:a16="http://schemas.microsoft.com/office/drawing/2014/main" id="{4B2CDCDD-0B98-40D4-8C2F-F45E59C95B8E}"/>
              </a:ext>
            </a:extLst>
          </p:cNvPr>
          <p:cNvSpPr txBox="1"/>
          <p:nvPr/>
        </p:nvSpPr>
        <p:spPr>
          <a:xfrm>
            <a:off x="5678657" y="2752577"/>
            <a:ext cx="2579077" cy="523220"/>
          </a:xfrm>
          <a:prstGeom prst="rect">
            <a:avLst/>
          </a:prstGeom>
          <a:noFill/>
        </p:spPr>
        <p:txBody>
          <a:bodyPr wrap="square" rtlCol="1">
            <a:spAutoFit/>
          </a:bodyPr>
          <a:lstStyle/>
          <a:p>
            <a:pPr algn="l" rtl="0"/>
            <a:r>
              <a:rPr lang="en-US" sz="2800" dirty="0">
                <a:solidFill>
                  <a:srgbClr val="0000CC"/>
                </a:solidFill>
              </a:rPr>
              <a:t>2 	1	3</a:t>
            </a:r>
            <a:endParaRPr lang="ar-SA" sz="2800" dirty="0">
              <a:solidFill>
                <a:srgbClr val="0000CC"/>
              </a:solidFill>
            </a:endParaRPr>
          </a:p>
        </p:txBody>
      </p:sp>
      <p:sp>
        <p:nvSpPr>
          <p:cNvPr id="8" name="مربع نص 7">
            <a:extLst>
              <a:ext uri="{FF2B5EF4-FFF2-40B4-BE49-F238E27FC236}">
                <a16:creationId xmlns:a16="http://schemas.microsoft.com/office/drawing/2014/main" id="{948B7B60-8529-4321-A6CB-6F9A84D6E359}"/>
              </a:ext>
            </a:extLst>
          </p:cNvPr>
          <p:cNvSpPr txBox="1"/>
          <p:nvPr/>
        </p:nvSpPr>
        <p:spPr>
          <a:xfrm>
            <a:off x="3259012" y="3301218"/>
            <a:ext cx="2241455" cy="523220"/>
          </a:xfrm>
          <a:prstGeom prst="rect">
            <a:avLst/>
          </a:prstGeom>
          <a:noFill/>
        </p:spPr>
        <p:txBody>
          <a:bodyPr wrap="square" rtlCol="1">
            <a:spAutoFit/>
          </a:bodyPr>
          <a:lstStyle/>
          <a:p>
            <a:pPr algn="l" rtl="0"/>
            <a:r>
              <a:rPr lang="en-US" sz="2800" dirty="0">
                <a:solidFill>
                  <a:srgbClr val="FF0000"/>
                </a:solidFill>
              </a:rPr>
              <a:t>1	3	2</a:t>
            </a:r>
            <a:endParaRPr lang="ar-SA" sz="2800" dirty="0">
              <a:solidFill>
                <a:srgbClr val="FF0000"/>
              </a:solidFill>
            </a:endParaRPr>
          </a:p>
        </p:txBody>
      </p:sp>
      <p:sp>
        <p:nvSpPr>
          <p:cNvPr id="9" name="مربع نص 8">
            <a:extLst>
              <a:ext uri="{FF2B5EF4-FFF2-40B4-BE49-F238E27FC236}">
                <a16:creationId xmlns:a16="http://schemas.microsoft.com/office/drawing/2014/main" id="{5F6441A7-3CF0-4BBF-84FA-C734128BDF4F}"/>
              </a:ext>
            </a:extLst>
          </p:cNvPr>
          <p:cNvSpPr txBox="1"/>
          <p:nvPr/>
        </p:nvSpPr>
        <p:spPr>
          <a:xfrm>
            <a:off x="7619999" y="3301218"/>
            <a:ext cx="983684" cy="523220"/>
          </a:xfrm>
          <a:prstGeom prst="rect">
            <a:avLst/>
          </a:prstGeom>
          <a:noFill/>
        </p:spPr>
        <p:txBody>
          <a:bodyPr wrap="square" rtlCol="1">
            <a:spAutoFit/>
          </a:bodyPr>
          <a:lstStyle/>
          <a:p>
            <a:pPr algn="l" rtl="0"/>
            <a:r>
              <a:rPr lang="en-US" sz="2800" dirty="0">
                <a:solidFill>
                  <a:srgbClr val="FF0000"/>
                </a:solidFill>
              </a:rPr>
              <a:t>2   1</a:t>
            </a:r>
            <a:endParaRPr lang="ar-SA" sz="2800" dirty="0">
              <a:solidFill>
                <a:srgbClr val="FF0000"/>
              </a:solidFill>
            </a:endParaRPr>
          </a:p>
        </p:txBody>
      </p:sp>
      <p:sp>
        <p:nvSpPr>
          <p:cNvPr id="10" name="مربع نص 9">
            <a:extLst>
              <a:ext uri="{FF2B5EF4-FFF2-40B4-BE49-F238E27FC236}">
                <a16:creationId xmlns:a16="http://schemas.microsoft.com/office/drawing/2014/main" id="{3D537ABC-F20B-458A-83E3-196CB3D8C723}"/>
              </a:ext>
            </a:extLst>
          </p:cNvPr>
          <p:cNvSpPr txBox="1"/>
          <p:nvPr/>
        </p:nvSpPr>
        <p:spPr>
          <a:xfrm>
            <a:off x="5594250" y="3835791"/>
            <a:ext cx="1608408" cy="523220"/>
          </a:xfrm>
          <a:prstGeom prst="rect">
            <a:avLst/>
          </a:prstGeom>
          <a:noFill/>
        </p:spPr>
        <p:txBody>
          <a:bodyPr wrap="square" rtlCol="1">
            <a:spAutoFit/>
          </a:bodyPr>
          <a:lstStyle/>
          <a:p>
            <a:pPr algn="l" rtl="0"/>
            <a:r>
              <a:rPr lang="en-US" sz="2800" dirty="0">
                <a:solidFill>
                  <a:srgbClr val="0000CC"/>
                </a:solidFill>
              </a:rPr>
              <a:t>2     3    1</a:t>
            </a:r>
            <a:endParaRPr lang="ar-SA" sz="2800" dirty="0">
              <a:solidFill>
                <a:srgbClr val="0000CC"/>
              </a:solidFill>
            </a:endParaRPr>
          </a:p>
        </p:txBody>
      </p:sp>
      <p:sp>
        <p:nvSpPr>
          <p:cNvPr id="11" name="مربع نص 10">
            <a:extLst>
              <a:ext uri="{FF2B5EF4-FFF2-40B4-BE49-F238E27FC236}">
                <a16:creationId xmlns:a16="http://schemas.microsoft.com/office/drawing/2014/main" id="{45EF80F4-B683-471C-BE25-D63F53466425}"/>
              </a:ext>
            </a:extLst>
          </p:cNvPr>
          <p:cNvSpPr txBox="1"/>
          <p:nvPr/>
        </p:nvSpPr>
        <p:spPr>
          <a:xfrm>
            <a:off x="3160538" y="4426633"/>
            <a:ext cx="2691621" cy="523220"/>
          </a:xfrm>
          <a:prstGeom prst="rect">
            <a:avLst/>
          </a:prstGeom>
          <a:noFill/>
        </p:spPr>
        <p:txBody>
          <a:bodyPr wrap="square" rtlCol="1">
            <a:spAutoFit/>
          </a:bodyPr>
          <a:lstStyle/>
          <a:p>
            <a:pPr algn="l" rtl="0"/>
            <a:r>
              <a:rPr lang="en-US" sz="2800" dirty="0">
                <a:solidFill>
                  <a:srgbClr val="FF0000"/>
                </a:solidFill>
              </a:rPr>
              <a:t>3       	1	2</a:t>
            </a:r>
            <a:endParaRPr lang="ar-SA" sz="2800" dirty="0">
              <a:solidFill>
                <a:srgbClr val="FF0000"/>
              </a:solidFill>
            </a:endParaRPr>
          </a:p>
        </p:txBody>
      </p:sp>
      <p:sp>
        <p:nvSpPr>
          <p:cNvPr id="12" name="مربع نص 11">
            <a:extLst>
              <a:ext uri="{FF2B5EF4-FFF2-40B4-BE49-F238E27FC236}">
                <a16:creationId xmlns:a16="http://schemas.microsoft.com/office/drawing/2014/main" id="{AA210E15-A208-429C-A4C3-AF5612D3C7C7}"/>
              </a:ext>
            </a:extLst>
          </p:cNvPr>
          <p:cNvSpPr txBox="1"/>
          <p:nvPr/>
        </p:nvSpPr>
        <p:spPr>
          <a:xfrm>
            <a:off x="1430212" y="4989340"/>
            <a:ext cx="1509935" cy="523220"/>
          </a:xfrm>
          <a:prstGeom prst="rect">
            <a:avLst/>
          </a:prstGeom>
          <a:noFill/>
        </p:spPr>
        <p:txBody>
          <a:bodyPr wrap="square" rtlCol="1">
            <a:spAutoFit/>
          </a:bodyPr>
          <a:lstStyle/>
          <a:p>
            <a:pPr algn="l" rtl="0"/>
            <a:r>
              <a:rPr lang="en-US" sz="2800" dirty="0">
                <a:solidFill>
                  <a:srgbClr val="0000CC"/>
                </a:solidFill>
              </a:rPr>
              <a:t>1    	2</a:t>
            </a:r>
            <a:endParaRPr lang="ar-SA" sz="2800" dirty="0">
              <a:solidFill>
                <a:srgbClr val="0000CC"/>
              </a:solidFill>
            </a:endParaRPr>
          </a:p>
        </p:txBody>
      </p:sp>
      <p:sp>
        <p:nvSpPr>
          <p:cNvPr id="13" name="مربع نص 12">
            <a:extLst>
              <a:ext uri="{FF2B5EF4-FFF2-40B4-BE49-F238E27FC236}">
                <a16:creationId xmlns:a16="http://schemas.microsoft.com/office/drawing/2014/main" id="{F301B804-1D15-4DEC-9997-65F03FC44C6D}"/>
              </a:ext>
            </a:extLst>
          </p:cNvPr>
          <p:cNvSpPr txBox="1"/>
          <p:nvPr/>
        </p:nvSpPr>
        <p:spPr>
          <a:xfrm>
            <a:off x="4933068" y="5003406"/>
            <a:ext cx="2269589" cy="523220"/>
          </a:xfrm>
          <a:prstGeom prst="rect">
            <a:avLst/>
          </a:prstGeom>
          <a:noFill/>
        </p:spPr>
        <p:txBody>
          <a:bodyPr wrap="square" rtlCol="1">
            <a:spAutoFit/>
          </a:bodyPr>
          <a:lstStyle/>
          <a:p>
            <a:pPr algn="l" rtl="0"/>
            <a:r>
              <a:rPr lang="en-US" sz="2800" dirty="0">
                <a:solidFill>
                  <a:srgbClr val="0000CC"/>
                </a:solidFill>
              </a:rPr>
              <a:t>3       2       1</a:t>
            </a:r>
            <a:endParaRPr lang="ar-SA" sz="2800" dirty="0">
              <a:solidFill>
                <a:srgbClr val="0000CC"/>
              </a:solidFill>
            </a:endParaRPr>
          </a:p>
        </p:txBody>
      </p:sp>
    </p:spTree>
    <p:extLst>
      <p:ext uri="{BB962C8B-B14F-4D97-AF65-F5344CB8AC3E}">
        <p14:creationId xmlns:p14="http://schemas.microsoft.com/office/powerpoint/2010/main" val="24666753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0BB1C7F-662D-4E2B-814B-E5A6EF41FD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5908" y="1080254"/>
            <a:ext cx="8358265" cy="5200171"/>
          </a:xfrm>
          <a:prstGeom prst="rect">
            <a:avLst/>
          </a:prstGeom>
        </p:spPr>
      </p:pic>
    </p:spTree>
    <p:extLst>
      <p:ext uri="{BB962C8B-B14F-4D97-AF65-F5344CB8AC3E}">
        <p14:creationId xmlns:p14="http://schemas.microsoft.com/office/powerpoint/2010/main" val="10981165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FEA780D-320B-4828-8EA6-B151D25C88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6087" y="1167618"/>
            <a:ext cx="8247069" cy="4884471"/>
          </a:xfrm>
          <a:prstGeom prst="rect">
            <a:avLst/>
          </a:prstGeom>
        </p:spPr>
      </p:pic>
      <p:sp>
        <p:nvSpPr>
          <p:cNvPr id="5" name="مربع نص 4">
            <a:extLst>
              <a:ext uri="{FF2B5EF4-FFF2-40B4-BE49-F238E27FC236}">
                <a16:creationId xmlns:a16="http://schemas.microsoft.com/office/drawing/2014/main" id="{B4E5D1C9-5149-4C44-A964-B0BCF493E585}"/>
              </a:ext>
            </a:extLst>
          </p:cNvPr>
          <p:cNvSpPr txBox="1"/>
          <p:nvPr/>
        </p:nvSpPr>
        <p:spPr>
          <a:xfrm>
            <a:off x="5683347" y="182878"/>
            <a:ext cx="3038622"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الاجابات</a:t>
            </a:r>
          </a:p>
        </p:txBody>
      </p:sp>
      <p:sp>
        <p:nvSpPr>
          <p:cNvPr id="6" name="مربع نص 5">
            <a:extLst>
              <a:ext uri="{FF2B5EF4-FFF2-40B4-BE49-F238E27FC236}">
                <a16:creationId xmlns:a16="http://schemas.microsoft.com/office/drawing/2014/main" id="{9913F2F8-85D7-4791-A21F-5E7F98994FAB}"/>
              </a:ext>
            </a:extLst>
          </p:cNvPr>
          <p:cNvSpPr txBox="1"/>
          <p:nvPr/>
        </p:nvSpPr>
        <p:spPr>
          <a:xfrm>
            <a:off x="1041008" y="2039816"/>
            <a:ext cx="7863840" cy="4047262"/>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The older you get, the happier you get. </a:t>
            </a:r>
          </a:p>
          <a:p>
            <a:pPr algn="l" rtl="0"/>
            <a:r>
              <a:rPr lang="en-US" sz="2000" dirty="0">
                <a:solidFill>
                  <a:srgbClr val="0000CC"/>
                </a:solidFill>
                <a:latin typeface="Comic Sans MS" panose="030F0702030302020204" pitchFamily="66" charset="0"/>
              </a:rPr>
              <a:t>The more time you spend with your family, the happier you are</a:t>
            </a:r>
            <a:r>
              <a:rPr lang="en-US" sz="2000" dirty="0">
                <a:latin typeface="Comic Sans MS" panose="030F0702030302020204" pitchFamily="66" charset="0"/>
              </a:rPr>
              <a:t>. </a:t>
            </a:r>
          </a:p>
          <a:p>
            <a:pPr algn="l" rtl="0"/>
            <a:endParaRPr lang="en-US" sz="1100" dirty="0">
              <a:latin typeface="Comic Sans MS" panose="030F0702030302020204" pitchFamily="66" charset="0"/>
            </a:endParaRPr>
          </a:p>
          <a:p>
            <a:pPr algn="l" rtl="0"/>
            <a:r>
              <a:rPr lang="en-US" sz="2000" dirty="0">
                <a:solidFill>
                  <a:srgbClr val="006600"/>
                </a:solidFill>
                <a:latin typeface="Comic Sans MS" panose="030F0702030302020204" pitchFamily="66" charset="0"/>
              </a:rPr>
              <a:t>The more you read, the smarter you get. </a:t>
            </a:r>
          </a:p>
          <a:p>
            <a:pPr algn="l" rtl="0"/>
            <a:r>
              <a:rPr lang="en-US" sz="2000" dirty="0">
                <a:solidFill>
                  <a:srgbClr val="006600"/>
                </a:solidFill>
                <a:latin typeface="Comic Sans MS" panose="030F0702030302020204" pitchFamily="66" charset="0"/>
              </a:rPr>
              <a:t>The more you study, the more bored you get. </a:t>
            </a:r>
          </a:p>
          <a:p>
            <a:pPr algn="l" rtl="0"/>
            <a:endParaRPr lang="en-US" sz="1200" dirty="0">
              <a:latin typeface="Comic Sans MS" panose="030F0702030302020204" pitchFamily="66" charset="0"/>
            </a:endParaRPr>
          </a:p>
          <a:p>
            <a:pPr algn="l" rtl="0"/>
            <a:r>
              <a:rPr lang="en-US" sz="2000" dirty="0">
                <a:solidFill>
                  <a:srgbClr val="FF0000"/>
                </a:solidFill>
                <a:latin typeface="Comic Sans MS" panose="030F0702030302020204" pitchFamily="66" charset="0"/>
              </a:rPr>
              <a:t>The faster you ride, the better it feels. </a:t>
            </a:r>
          </a:p>
          <a:p>
            <a:pPr algn="l" rtl="0"/>
            <a:r>
              <a:rPr lang="en-US" sz="2000" dirty="0">
                <a:solidFill>
                  <a:srgbClr val="FF0000"/>
                </a:solidFill>
                <a:latin typeface="Comic Sans MS" panose="030F0702030302020204" pitchFamily="66" charset="0"/>
              </a:rPr>
              <a:t>The warmer it gets, the less you want to ride. </a:t>
            </a:r>
          </a:p>
          <a:p>
            <a:pPr algn="l" rtl="0"/>
            <a:endParaRPr lang="en-US" sz="1400" dirty="0">
              <a:latin typeface="Comic Sans MS" panose="030F0702030302020204" pitchFamily="66" charset="0"/>
            </a:endParaRPr>
          </a:p>
          <a:p>
            <a:pPr algn="l" rtl="0"/>
            <a:r>
              <a:rPr lang="en-US" sz="2000" dirty="0">
                <a:solidFill>
                  <a:srgbClr val="0000CC"/>
                </a:solidFill>
                <a:latin typeface="Comic Sans MS" panose="030F0702030302020204" pitchFamily="66" charset="0"/>
              </a:rPr>
              <a:t>The more you cycle, the stronger you get. </a:t>
            </a:r>
          </a:p>
          <a:p>
            <a:pPr algn="l" rtl="0"/>
            <a:r>
              <a:rPr lang="en-US" sz="2000" dirty="0">
                <a:solidFill>
                  <a:srgbClr val="0000CC"/>
                </a:solidFill>
                <a:latin typeface="Comic Sans MS" panose="030F0702030302020204" pitchFamily="66" charset="0"/>
              </a:rPr>
              <a:t>The less it rains, the more you can cycle. </a:t>
            </a:r>
          </a:p>
          <a:p>
            <a:pPr algn="l" rtl="0"/>
            <a:endParaRPr lang="en-US" sz="1400" dirty="0">
              <a:latin typeface="Comic Sans MS" panose="030F0702030302020204" pitchFamily="66" charset="0"/>
            </a:endParaRPr>
          </a:p>
          <a:p>
            <a:pPr algn="l" rtl="0"/>
            <a:r>
              <a:rPr lang="en-US" sz="2000" dirty="0">
                <a:solidFill>
                  <a:srgbClr val="006600"/>
                </a:solidFill>
                <a:latin typeface="Comic Sans MS" panose="030F0702030302020204" pitchFamily="66" charset="0"/>
              </a:rPr>
              <a:t>The lower the sun gets, the prettier the sunset. </a:t>
            </a:r>
          </a:p>
          <a:p>
            <a:pPr algn="l" rtl="0"/>
            <a:r>
              <a:rPr lang="en-US" sz="2000" dirty="0">
                <a:solidFill>
                  <a:srgbClr val="006600"/>
                </a:solidFill>
                <a:latin typeface="Comic Sans MS" panose="030F0702030302020204" pitchFamily="66" charset="0"/>
              </a:rPr>
              <a:t>The later it gets, the lower the sun gets. </a:t>
            </a:r>
            <a:endParaRPr lang="ar-SA" sz="20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9503462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2" end="12"/>
                                            </p:txEl>
                                          </p:spTgt>
                                        </p:tgtEl>
                                        <p:attrNameLst>
                                          <p:attrName>style.visibility</p:attrName>
                                        </p:attrNameLst>
                                      </p:cBhvr>
                                      <p:to>
                                        <p:strVal val="visible"/>
                                      </p:to>
                                    </p:set>
                                    <p:animEffect transition="in" filter="fade">
                                      <p:cBhvr>
                                        <p:cTn id="57" dur="500"/>
                                        <p:tgtEl>
                                          <p:spTgt spid="6">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3" end="13"/>
                                            </p:txEl>
                                          </p:spTgt>
                                        </p:tgtEl>
                                        <p:attrNameLst>
                                          <p:attrName>style.visibility</p:attrName>
                                        </p:attrNameLst>
                                      </p:cBhvr>
                                      <p:to>
                                        <p:strVal val="visible"/>
                                      </p:to>
                                    </p:set>
                                    <p:animEffect transition="in" filter="fade">
                                      <p:cBhvr>
                                        <p:cTn id="62"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EC1434A-8E7A-426D-913E-0437908152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0369" y="1125415"/>
            <a:ext cx="8483261" cy="4882933"/>
          </a:xfrm>
          <a:prstGeom prst="rect">
            <a:avLst/>
          </a:prstGeom>
        </p:spPr>
      </p:pic>
      <p:sp>
        <p:nvSpPr>
          <p:cNvPr id="5" name="مربع نص 4">
            <a:extLst>
              <a:ext uri="{FF2B5EF4-FFF2-40B4-BE49-F238E27FC236}">
                <a16:creationId xmlns:a16="http://schemas.microsoft.com/office/drawing/2014/main" id="{E608C421-8234-4E73-A7D1-171D5397DF40}"/>
              </a:ext>
            </a:extLst>
          </p:cNvPr>
          <p:cNvSpPr txBox="1"/>
          <p:nvPr/>
        </p:nvSpPr>
        <p:spPr>
          <a:xfrm>
            <a:off x="3179298" y="2222696"/>
            <a:ext cx="4107767" cy="3785652"/>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Roller coasters </a:t>
            </a:r>
            <a:endParaRPr lang="ar-SA" sz="2400" dirty="0">
              <a:solidFill>
                <a:srgbClr val="FF0000"/>
              </a:solidFill>
              <a:latin typeface="Comic Sans MS" panose="030F0702030302020204" pitchFamily="66" charset="0"/>
            </a:endParaRPr>
          </a:p>
          <a:p>
            <a:pPr algn="l" rtl="0"/>
            <a:r>
              <a:rPr lang="en-US" sz="2400" dirty="0">
                <a:solidFill>
                  <a:srgbClr val="0000CC"/>
                </a:solidFill>
                <a:latin typeface="Comic Sans MS" panose="030F0702030302020204" pitchFamily="66" charset="0"/>
              </a:rPr>
              <a:t>the more tired I get </a:t>
            </a:r>
            <a:endParaRPr lang="ar-SA" sz="2400" dirty="0">
              <a:solidFill>
                <a:srgbClr val="0000CC"/>
              </a:solidFill>
              <a:latin typeface="Comic Sans MS" panose="030F0702030302020204" pitchFamily="66" charset="0"/>
            </a:endParaRPr>
          </a:p>
          <a:p>
            <a:pPr algn="l" rtl="0"/>
            <a:r>
              <a:rPr lang="en-US" sz="2400" dirty="0">
                <a:solidFill>
                  <a:srgbClr val="FF0000"/>
                </a:solidFill>
                <a:latin typeface="Comic Sans MS" panose="030F0702030302020204" pitchFamily="66" charset="0"/>
              </a:rPr>
              <a:t>by my homework </a:t>
            </a:r>
            <a:endParaRPr lang="ar-SA" sz="2400" dirty="0">
              <a:solidFill>
                <a:srgbClr val="FF0000"/>
              </a:solidFill>
              <a:latin typeface="Comic Sans MS" panose="030F0702030302020204" pitchFamily="66" charset="0"/>
            </a:endParaRPr>
          </a:p>
          <a:p>
            <a:pPr algn="l" rtl="0"/>
            <a:r>
              <a:rPr lang="en-US" sz="2400" dirty="0">
                <a:solidFill>
                  <a:srgbClr val="0000CC"/>
                </a:solidFill>
                <a:latin typeface="Comic Sans MS" panose="030F0702030302020204" pitchFamily="66" charset="0"/>
              </a:rPr>
              <a:t>are entertaining </a:t>
            </a:r>
            <a:endParaRPr lang="ar-SA" sz="2400" dirty="0">
              <a:solidFill>
                <a:srgbClr val="0000CC"/>
              </a:solidFill>
              <a:latin typeface="Comic Sans MS" panose="030F0702030302020204" pitchFamily="66" charset="0"/>
            </a:endParaRPr>
          </a:p>
          <a:p>
            <a:pPr algn="l" rtl="0"/>
            <a:r>
              <a:rPr lang="en-US" sz="2400" dirty="0">
                <a:solidFill>
                  <a:srgbClr val="FF0000"/>
                </a:solidFill>
                <a:latin typeface="Comic Sans MS" panose="030F0702030302020204" pitchFamily="66" charset="0"/>
              </a:rPr>
              <a:t>if I stay out late </a:t>
            </a:r>
            <a:endParaRPr lang="ar-SA" sz="2400" dirty="0">
              <a:solidFill>
                <a:srgbClr val="FF0000"/>
              </a:solidFill>
              <a:latin typeface="Comic Sans MS" panose="030F0702030302020204" pitchFamily="66" charset="0"/>
            </a:endParaRPr>
          </a:p>
          <a:p>
            <a:pPr algn="l" rtl="0"/>
            <a:r>
              <a:rPr lang="en-US" sz="2400" dirty="0">
                <a:solidFill>
                  <a:srgbClr val="0000CC"/>
                </a:solidFill>
                <a:latin typeface="Comic Sans MS" panose="030F0702030302020204" pitchFamily="66" charset="0"/>
              </a:rPr>
              <a:t>Cold, snowy weather </a:t>
            </a:r>
            <a:endParaRPr lang="ar-SA" sz="2400" dirty="0">
              <a:solidFill>
                <a:srgbClr val="0000CC"/>
              </a:solidFill>
              <a:latin typeface="Comic Sans MS" panose="030F0702030302020204" pitchFamily="66" charset="0"/>
            </a:endParaRPr>
          </a:p>
          <a:p>
            <a:pPr algn="l" rtl="0"/>
            <a:r>
              <a:rPr lang="en-US" sz="2400" dirty="0">
                <a:solidFill>
                  <a:srgbClr val="FF0000"/>
                </a:solidFill>
                <a:latin typeface="Comic Sans MS" panose="030F0702030302020204" pitchFamily="66" charset="0"/>
              </a:rPr>
              <a:t>the more frustrated I get </a:t>
            </a:r>
            <a:endParaRPr lang="ar-SA" sz="2400" dirty="0">
              <a:solidFill>
                <a:srgbClr val="FF0000"/>
              </a:solidFill>
              <a:latin typeface="Comic Sans MS" panose="030F0702030302020204" pitchFamily="66" charset="0"/>
            </a:endParaRPr>
          </a:p>
          <a:p>
            <a:pPr algn="l" rtl="0"/>
            <a:r>
              <a:rPr lang="en-US" sz="2400" dirty="0">
                <a:solidFill>
                  <a:srgbClr val="0000CC"/>
                </a:solidFill>
                <a:latin typeface="Comic Sans MS" panose="030F0702030302020204" pitchFamily="66" charset="0"/>
              </a:rPr>
              <a:t>is boring </a:t>
            </a:r>
            <a:endParaRPr lang="ar-SA" sz="2400" dirty="0">
              <a:solidFill>
                <a:srgbClr val="0000CC"/>
              </a:solidFill>
              <a:latin typeface="Comic Sans MS" panose="030F0702030302020204" pitchFamily="66" charset="0"/>
            </a:endParaRPr>
          </a:p>
          <a:p>
            <a:pPr algn="l" rtl="0"/>
            <a:r>
              <a:rPr lang="en-US" sz="2400" dirty="0">
                <a:solidFill>
                  <a:srgbClr val="FF0000"/>
                </a:solidFill>
                <a:latin typeface="Comic Sans MS" panose="030F0702030302020204" pitchFamily="66" charset="0"/>
              </a:rPr>
              <a:t>the smarter I get </a:t>
            </a:r>
            <a:endParaRPr lang="ar-SA" sz="2400" dirty="0">
              <a:solidFill>
                <a:srgbClr val="FF0000"/>
              </a:solidFill>
              <a:latin typeface="Comic Sans MS" panose="030F0702030302020204" pitchFamily="66" charset="0"/>
            </a:endParaRPr>
          </a:p>
          <a:p>
            <a:pPr algn="l" rtl="0"/>
            <a:r>
              <a:rPr lang="en-US" sz="2400" dirty="0">
                <a:solidFill>
                  <a:srgbClr val="0000CC"/>
                </a:solidFill>
                <a:latin typeface="Comic Sans MS" panose="030F0702030302020204" pitchFamily="66" charset="0"/>
              </a:rPr>
              <a:t>are frightening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D5AF736-54E1-4B59-8672-26B00B78BDD1}"/>
              </a:ext>
            </a:extLst>
          </p:cNvPr>
          <p:cNvSpPr txBox="1"/>
          <p:nvPr/>
        </p:nvSpPr>
        <p:spPr>
          <a:xfrm>
            <a:off x="5683347" y="182878"/>
            <a:ext cx="3038622"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الاجابات</a:t>
            </a:r>
          </a:p>
        </p:txBody>
      </p:sp>
    </p:spTree>
    <p:extLst>
      <p:ext uri="{BB962C8B-B14F-4D97-AF65-F5344CB8AC3E}">
        <p14:creationId xmlns:p14="http://schemas.microsoft.com/office/powerpoint/2010/main" val="24196297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fade">
                                      <p:cBhvr>
                                        <p:cTn id="57" dur="5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Effect transition="in" filter="fade">
                                      <p:cBhvr>
                                        <p:cTn id="6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4E89242-C6BF-453D-9217-AA35CCBCFA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9064" y="872198"/>
            <a:ext cx="8285871" cy="5453920"/>
          </a:xfrm>
          <a:prstGeom prst="rect">
            <a:avLst/>
          </a:prstGeom>
        </p:spPr>
      </p:pic>
      <p:sp>
        <p:nvSpPr>
          <p:cNvPr id="5" name="مربع نص 4">
            <a:extLst>
              <a:ext uri="{FF2B5EF4-FFF2-40B4-BE49-F238E27FC236}">
                <a16:creationId xmlns:a16="http://schemas.microsoft.com/office/drawing/2014/main" id="{038DB24A-3B92-4FC2-B151-9A329CBEB0EB}"/>
              </a:ext>
            </a:extLst>
          </p:cNvPr>
          <p:cNvSpPr txBox="1"/>
          <p:nvPr/>
        </p:nvSpPr>
        <p:spPr>
          <a:xfrm>
            <a:off x="5781822" y="2461846"/>
            <a:ext cx="147710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killer</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18C5B4F-CE37-47E0-A08B-DE3073A95445}"/>
              </a:ext>
            </a:extLst>
          </p:cNvPr>
          <p:cNvSpPr txBox="1"/>
          <p:nvPr/>
        </p:nvSpPr>
        <p:spPr>
          <a:xfrm>
            <a:off x="4991686" y="3528645"/>
            <a:ext cx="2028092"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cheer him up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C8ABF7D-6D6E-4EA5-BB6C-0DFD8FE5BBC2}"/>
              </a:ext>
            </a:extLst>
          </p:cNvPr>
          <p:cNvSpPr txBox="1"/>
          <p:nvPr/>
        </p:nvSpPr>
        <p:spPr>
          <a:xfrm>
            <a:off x="2039814" y="3259012"/>
            <a:ext cx="183818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getting to</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0787BA6-B8AF-4240-874F-58134E1B3B72}"/>
              </a:ext>
            </a:extLst>
          </p:cNvPr>
          <p:cNvSpPr txBox="1"/>
          <p:nvPr/>
        </p:nvSpPr>
        <p:spPr>
          <a:xfrm>
            <a:off x="2609557" y="4058525"/>
            <a:ext cx="267989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have a good one</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12D79DD0-6108-48DF-A6F1-F40148B1B4CE}"/>
              </a:ext>
            </a:extLst>
          </p:cNvPr>
          <p:cNvSpPr txBox="1"/>
          <p:nvPr/>
        </p:nvSpPr>
        <p:spPr>
          <a:xfrm>
            <a:off x="6236676" y="4843970"/>
            <a:ext cx="243605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Do you get it?</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13B0D43-3FB0-4897-8030-42ECCDF72D07}"/>
              </a:ext>
            </a:extLst>
          </p:cNvPr>
          <p:cNvSpPr txBox="1"/>
          <p:nvPr/>
        </p:nvSpPr>
        <p:spPr>
          <a:xfrm>
            <a:off x="4461804" y="5333994"/>
            <a:ext cx="279712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You blow me away</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371C077-B742-4F08-9EF2-D96F42B93B4D}"/>
              </a:ext>
            </a:extLst>
          </p:cNvPr>
          <p:cNvSpPr txBox="1"/>
          <p:nvPr/>
        </p:nvSpPr>
        <p:spPr>
          <a:xfrm>
            <a:off x="1420834" y="5739616"/>
            <a:ext cx="313709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To tell you the truth</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7100738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EB6539F-4B2F-4977-A019-8CB672E8F6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88720" y="858129"/>
            <a:ext cx="6766560" cy="5514535"/>
          </a:xfrm>
          <a:prstGeom prst="rect">
            <a:avLst/>
          </a:prstGeom>
        </p:spPr>
      </p:pic>
    </p:spTree>
    <p:extLst>
      <p:ext uri="{BB962C8B-B14F-4D97-AF65-F5344CB8AC3E}">
        <p14:creationId xmlns:p14="http://schemas.microsoft.com/office/powerpoint/2010/main" val="2635464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79B34CE-0E2B-4E7B-A93F-46B529CE07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3746" y="1927274"/>
            <a:ext cx="8296507" cy="2912012"/>
          </a:xfrm>
          <a:prstGeom prst="rect">
            <a:avLst/>
          </a:prstGeom>
        </p:spPr>
      </p:pic>
      <p:sp>
        <p:nvSpPr>
          <p:cNvPr id="5" name="مربع نص 4">
            <a:extLst>
              <a:ext uri="{FF2B5EF4-FFF2-40B4-BE49-F238E27FC236}">
                <a16:creationId xmlns:a16="http://schemas.microsoft.com/office/drawing/2014/main" id="{2680E4B9-123E-4CF4-8565-0F9771407757}"/>
              </a:ext>
            </a:extLst>
          </p:cNvPr>
          <p:cNvSpPr txBox="1"/>
          <p:nvPr/>
        </p:nvSpPr>
        <p:spPr>
          <a:xfrm>
            <a:off x="787791" y="2039815"/>
            <a:ext cx="407963" cy="2677656"/>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b</a:t>
            </a:r>
            <a:r>
              <a:rPr lang="en-US" sz="2800" dirty="0">
                <a:latin typeface="Comic Sans MS" panose="030F0702030302020204" pitchFamily="66" charset="0"/>
              </a:rPr>
              <a:t> </a:t>
            </a:r>
          </a:p>
          <a:p>
            <a:pPr algn="l" rtl="0"/>
            <a:r>
              <a:rPr lang="en-US" sz="2800" dirty="0">
                <a:solidFill>
                  <a:srgbClr val="0000CC"/>
                </a:solidFill>
                <a:latin typeface="Comic Sans MS" panose="030F0702030302020204" pitchFamily="66" charset="0"/>
              </a:rPr>
              <a:t>c</a:t>
            </a:r>
            <a:r>
              <a:rPr lang="en-US" sz="2800" dirty="0">
                <a:latin typeface="Comic Sans MS" panose="030F0702030302020204" pitchFamily="66" charset="0"/>
              </a:rPr>
              <a:t> </a:t>
            </a:r>
          </a:p>
          <a:p>
            <a:pPr algn="l" rtl="0"/>
            <a:r>
              <a:rPr lang="en-US" sz="2800" dirty="0">
                <a:solidFill>
                  <a:srgbClr val="FF0000"/>
                </a:solidFill>
                <a:latin typeface="Comic Sans MS" panose="030F0702030302020204" pitchFamily="66" charset="0"/>
              </a:rPr>
              <a:t>e</a:t>
            </a:r>
            <a:r>
              <a:rPr lang="en-US" sz="2800" dirty="0">
                <a:latin typeface="Comic Sans MS" panose="030F0702030302020204" pitchFamily="66" charset="0"/>
              </a:rPr>
              <a:t> </a:t>
            </a:r>
          </a:p>
          <a:p>
            <a:pPr algn="l" rtl="0"/>
            <a:r>
              <a:rPr lang="en-US" sz="2800" dirty="0">
                <a:solidFill>
                  <a:srgbClr val="0000CC"/>
                </a:solidFill>
                <a:latin typeface="Comic Sans MS" panose="030F0702030302020204" pitchFamily="66" charset="0"/>
              </a:rPr>
              <a:t>f</a:t>
            </a:r>
            <a:r>
              <a:rPr lang="en-US" sz="2800" dirty="0">
                <a:latin typeface="Comic Sans MS" panose="030F0702030302020204" pitchFamily="66" charset="0"/>
              </a:rPr>
              <a:t> </a:t>
            </a:r>
          </a:p>
          <a:p>
            <a:pPr algn="l" rtl="0"/>
            <a:r>
              <a:rPr lang="en-US" sz="2800" dirty="0">
                <a:solidFill>
                  <a:srgbClr val="FF0000"/>
                </a:solidFill>
                <a:latin typeface="Comic Sans MS" panose="030F0702030302020204" pitchFamily="66" charset="0"/>
              </a:rPr>
              <a:t>a</a:t>
            </a:r>
            <a:r>
              <a:rPr lang="en-US" sz="2800" dirty="0">
                <a:latin typeface="Comic Sans MS" panose="030F0702030302020204" pitchFamily="66" charset="0"/>
              </a:rPr>
              <a:t> </a:t>
            </a:r>
          </a:p>
          <a:p>
            <a:pPr algn="l" rtl="0"/>
            <a:r>
              <a:rPr lang="en-US" sz="2800" dirty="0">
                <a:solidFill>
                  <a:srgbClr val="0000CC"/>
                </a:solidFill>
                <a:latin typeface="Comic Sans MS" panose="030F0702030302020204" pitchFamily="66" charset="0"/>
              </a:rPr>
              <a:t>d</a:t>
            </a:r>
            <a:r>
              <a:rPr lang="en-US" sz="2800" dirty="0">
                <a:latin typeface="Comic Sans MS" panose="030F0702030302020204" pitchFamily="66" charset="0"/>
              </a:rPr>
              <a:t> </a:t>
            </a:r>
            <a:endParaRPr lang="ar-SA" sz="2800" dirty="0">
              <a:latin typeface="Comic Sans MS" panose="030F0702030302020204" pitchFamily="66" charset="0"/>
            </a:endParaRPr>
          </a:p>
        </p:txBody>
      </p:sp>
    </p:spTree>
    <p:extLst>
      <p:ext uri="{BB962C8B-B14F-4D97-AF65-F5344CB8AC3E}">
        <p14:creationId xmlns:p14="http://schemas.microsoft.com/office/powerpoint/2010/main" val="1441738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8BD51FCB-00CF-4BE1-9C52-1C5CE53D76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9746" y="933450"/>
            <a:ext cx="8468355" cy="5368876"/>
          </a:xfrm>
          <a:prstGeom prst="rect">
            <a:avLst/>
          </a:prstGeom>
        </p:spPr>
      </p:pic>
      <p:sp>
        <p:nvSpPr>
          <p:cNvPr id="5" name="مربع نص 4">
            <a:extLst>
              <a:ext uri="{FF2B5EF4-FFF2-40B4-BE49-F238E27FC236}">
                <a16:creationId xmlns:a16="http://schemas.microsoft.com/office/drawing/2014/main" id="{966FB368-1B94-4FB1-8EC4-86F4BB1AFDC6}"/>
              </a:ext>
            </a:extLst>
          </p:cNvPr>
          <p:cNvSpPr txBox="1"/>
          <p:nvPr/>
        </p:nvSpPr>
        <p:spPr>
          <a:xfrm>
            <a:off x="1336432" y="5261318"/>
            <a:ext cx="2475913"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Who was driving?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63D210F-01A5-45BD-8DFD-9E927FEFB0D6}"/>
              </a:ext>
            </a:extLst>
          </p:cNvPr>
          <p:cNvSpPr txBox="1"/>
          <p:nvPr/>
        </p:nvSpPr>
        <p:spPr>
          <a:xfrm>
            <a:off x="5219113" y="3936611"/>
            <a:ext cx="3542716"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Well, you told us it’s H to O.</a:t>
            </a:r>
            <a:endParaRPr lang="ar-SA" sz="2000" dirty="0">
              <a:solidFill>
                <a:srgbClr val="0066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E06D8B7-9C0E-4AC1-BB3F-C34F02E9F7F6}"/>
              </a:ext>
            </a:extLst>
          </p:cNvPr>
          <p:cNvSpPr txBox="1"/>
          <p:nvPr/>
        </p:nvSpPr>
        <p:spPr>
          <a:xfrm>
            <a:off x="4375053" y="5791203"/>
            <a:ext cx="4623584"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 am the ninth letter of the alphabet</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596191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5349E20-E4C4-42CD-8419-B042401025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8822" y="1209823"/>
            <a:ext cx="8526356" cy="4614202"/>
          </a:xfrm>
          <a:prstGeom prst="rect">
            <a:avLst/>
          </a:prstGeom>
        </p:spPr>
      </p:pic>
      <p:sp>
        <p:nvSpPr>
          <p:cNvPr id="5" name="مربع نص 4">
            <a:extLst>
              <a:ext uri="{FF2B5EF4-FFF2-40B4-BE49-F238E27FC236}">
                <a16:creationId xmlns:a16="http://schemas.microsoft.com/office/drawing/2014/main" id="{3ED2EBAB-F930-4F80-A204-9EC5B9FD32D2}"/>
              </a:ext>
            </a:extLst>
          </p:cNvPr>
          <p:cNvSpPr txBox="1"/>
          <p:nvPr/>
        </p:nvSpPr>
        <p:spPr>
          <a:xfrm>
            <a:off x="450167" y="4867422"/>
            <a:ext cx="3910817"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 won’t have to write anything, right?</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7A6942A-B21F-4C7A-8968-AE6D8E972067}"/>
              </a:ext>
            </a:extLst>
          </p:cNvPr>
          <p:cNvSpPr txBox="1"/>
          <p:nvPr/>
        </p:nvSpPr>
        <p:spPr>
          <a:xfrm>
            <a:off x="5357450" y="4372711"/>
            <a:ext cx="3378588"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What happened to all the books?</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26945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2CFF024-459A-4D00-83B2-3629F9C2E3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6897" y="1617785"/>
            <a:ext cx="8310206" cy="3938953"/>
          </a:xfrm>
          <a:prstGeom prst="rect">
            <a:avLst/>
          </a:prstGeom>
        </p:spPr>
      </p:pic>
      <p:sp>
        <p:nvSpPr>
          <p:cNvPr id="5" name="مربع نص 4">
            <a:extLst>
              <a:ext uri="{FF2B5EF4-FFF2-40B4-BE49-F238E27FC236}">
                <a16:creationId xmlns:a16="http://schemas.microsoft.com/office/drawing/2014/main" id="{7B268D2A-73AD-44AD-8FBF-F96E080A657A}"/>
              </a:ext>
            </a:extLst>
          </p:cNvPr>
          <p:cNvSpPr txBox="1"/>
          <p:nvPr/>
        </p:nvSpPr>
        <p:spPr>
          <a:xfrm>
            <a:off x="4839286" y="182878"/>
            <a:ext cx="3882683" cy="584775"/>
          </a:xfrm>
          <a:prstGeom prst="rect">
            <a:avLst/>
          </a:prstGeom>
          <a:solidFill>
            <a:srgbClr val="FF0000"/>
          </a:solidFill>
        </p:spPr>
        <p:txBody>
          <a:bodyPr wrap="square" rtlCol="1">
            <a:spAutoFit/>
          </a:bodyPr>
          <a:lstStyle/>
          <a:p>
            <a:pPr algn="ctr"/>
            <a:r>
              <a:rPr lang="ar-SA" sz="3200" b="1" dirty="0">
                <a:solidFill>
                  <a:schemeClr val="bg1"/>
                </a:solidFill>
              </a:rPr>
              <a:t>كل طالب يجاوب عن نفسه</a:t>
            </a:r>
          </a:p>
        </p:txBody>
      </p:sp>
    </p:spTree>
    <p:extLst>
      <p:ext uri="{BB962C8B-B14F-4D97-AF65-F5344CB8AC3E}">
        <p14:creationId xmlns:p14="http://schemas.microsoft.com/office/powerpoint/2010/main" val="1089411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0264D47-95AB-4EA2-A8EA-F8FCAB44B0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22960" y="900331"/>
            <a:ext cx="7498080" cy="5498591"/>
          </a:xfrm>
          <a:prstGeom prst="rect">
            <a:avLst/>
          </a:prstGeom>
        </p:spPr>
      </p:pic>
    </p:spTree>
    <p:extLst>
      <p:ext uri="{BB962C8B-B14F-4D97-AF65-F5344CB8AC3E}">
        <p14:creationId xmlns:p14="http://schemas.microsoft.com/office/powerpoint/2010/main" val="13217146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5F1761B-0200-4A64-888C-0F936193AB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3470" y="1181685"/>
            <a:ext cx="8117059" cy="4853355"/>
          </a:xfrm>
          <a:prstGeom prst="rect">
            <a:avLst/>
          </a:prstGeom>
        </p:spPr>
      </p:pic>
      <p:sp>
        <p:nvSpPr>
          <p:cNvPr id="5" name="مربع نص 4">
            <a:extLst>
              <a:ext uri="{FF2B5EF4-FFF2-40B4-BE49-F238E27FC236}">
                <a16:creationId xmlns:a16="http://schemas.microsoft.com/office/drawing/2014/main" id="{9E039416-6420-4CC7-9B12-17942280C36D}"/>
              </a:ext>
            </a:extLst>
          </p:cNvPr>
          <p:cNvSpPr txBox="1"/>
          <p:nvPr/>
        </p:nvSpPr>
        <p:spPr>
          <a:xfrm>
            <a:off x="6063175" y="168811"/>
            <a:ext cx="2700997"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
        <p:nvSpPr>
          <p:cNvPr id="6" name="مربع نص 5">
            <a:extLst>
              <a:ext uri="{FF2B5EF4-FFF2-40B4-BE49-F238E27FC236}">
                <a16:creationId xmlns:a16="http://schemas.microsoft.com/office/drawing/2014/main" id="{B35DC65F-9306-4660-BE55-DF68FBD4A816}"/>
              </a:ext>
            </a:extLst>
          </p:cNvPr>
          <p:cNvSpPr txBox="1"/>
          <p:nvPr/>
        </p:nvSpPr>
        <p:spPr>
          <a:xfrm>
            <a:off x="1097280" y="3024554"/>
            <a:ext cx="7188591" cy="1323439"/>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 live in a house with a beautiful, new, swimming pool. </a:t>
            </a:r>
          </a:p>
          <a:p>
            <a:pPr algn="l" rtl="0"/>
            <a:r>
              <a:rPr lang="en-US" sz="2000" dirty="0">
                <a:solidFill>
                  <a:srgbClr val="0000CC"/>
                </a:solidFill>
                <a:latin typeface="Comic Sans MS" panose="030F0702030302020204" pitchFamily="66" charset="0"/>
              </a:rPr>
              <a:t>I have an ugly, old, leather couch. </a:t>
            </a:r>
          </a:p>
          <a:p>
            <a:pPr algn="l" rtl="0"/>
            <a:r>
              <a:rPr lang="en-US" sz="2000" dirty="0">
                <a:solidFill>
                  <a:srgbClr val="FF0000"/>
                </a:solidFill>
                <a:latin typeface="Comic Sans MS" panose="030F0702030302020204" pitchFamily="66" charset="0"/>
              </a:rPr>
              <a:t>There was a delicious, tall, white cake at the wedding. </a:t>
            </a:r>
          </a:p>
          <a:p>
            <a:pPr algn="l" rtl="0"/>
            <a:r>
              <a:rPr lang="en-US" sz="2000" dirty="0">
                <a:solidFill>
                  <a:srgbClr val="0000CC"/>
                </a:solidFill>
                <a:latin typeface="Comic Sans MS" panose="030F0702030302020204" pitchFamily="66" charset="0"/>
              </a:rPr>
              <a:t>That’s a big, fat, old cat.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5531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0535BA4-DB4B-4668-A20F-D96A5FD98F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5985" y="998806"/>
            <a:ext cx="8092029" cy="5345724"/>
          </a:xfrm>
          <a:prstGeom prst="rect">
            <a:avLst/>
          </a:prstGeom>
        </p:spPr>
      </p:pic>
      <p:sp>
        <p:nvSpPr>
          <p:cNvPr id="5" name="مربع نص 4">
            <a:extLst>
              <a:ext uri="{FF2B5EF4-FFF2-40B4-BE49-F238E27FC236}">
                <a16:creationId xmlns:a16="http://schemas.microsoft.com/office/drawing/2014/main" id="{272E07CC-6328-4F9A-BFE9-F81485DEE44B}"/>
              </a:ext>
            </a:extLst>
          </p:cNvPr>
          <p:cNvSpPr txBox="1"/>
          <p:nvPr/>
        </p:nvSpPr>
        <p:spPr>
          <a:xfrm>
            <a:off x="1885070" y="1601370"/>
            <a:ext cx="1983545" cy="1754326"/>
          </a:xfrm>
          <a:prstGeom prst="rect">
            <a:avLst/>
          </a:prstGeom>
          <a:noFill/>
        </p:spPr>
        <p:txBody>
          <a:bodyPr wrap="square" rtlCol="1">
            <a:spAutoFit/>
          </a:bodyPr>
          <a:lstStyle/>
          <a:p>
            <a:pPr algn="l" rtl="0"/>
            <a:r>
              <a:rPr lang="en-US" sz="3600" dirty="0">
                <a:solidFill>
                  <a:srgbClr val="FF0000"/>
                </a:solidFill>
                <a:latin typeface="Comic Sans MS" panose="030F0702030302020204" pitchFamily="66" charset="0"/>
              </a:rPr>
              <a:t>Sit </a:t>
            </a:r>
          </a:p>
          <a:p>
            <a:pPr algn="l" rtl="0"/>
            <a:r>
              <a:rPr lang="en-US" sz="3600" dirty="0">
                <a:solidFill>
                  <a:srgbClr val="FF0000"/>
                </a:solidFill>
                <a:latin typeface="Comic Sans MS" panose="030F0702030302020204" pitchFamily="66" charset="0"/>
              </a:rPr>
              <a:t>Think </a:t>
            </a:r>
          </a:p>
          <a:p>
            <a:pPr algn="l" rtl="0"/>
            <a:r>
              <a:rPr lang="en-US" sz="3600" dirty="0">
                <a:solidFill>
                  <a:srgbClr val="FF0000"/>
                </a:solidFill>
                <a:latin typeface="Comic Sans MS" panose="030F0702030302020204" pitchFamily="66" charset="0"/>
              </a:rPr>
              <a:t>Study </a:t>
            </a:r>
            <a:endParaRPr lang="ar-SA" sz="36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FE34716-5F0A-4553-BF55-D9D3445B40C7}"/>
              </a:ext>
            </a:extLst>
          </p:cNvPr>
          <p:cNvSpPr txBox="1"/>
          <p:nvPr/>
        </p:nvSpPr>
        <p:spPr>
          <a:xfrm>
            <a:off x="5779478" y="1587303"/>
            <a:ext cx="1983545" cy="1754326"/>
          </a:xfrm>
          <a:prstGeom prst="rect">
            <a:avLst/>
          </a:prstGeom>
          <a:noFill/>
        </p:spPr>
        <p:txBody>
          <a:bodyPr wrap="square" rtlCol="1">
            <a:spAutoFit/>
          </a:bodyPr>
          <a:lstStyle/>
          <a:p>
            <a:pPr algn="l" rtl="0"/>
            <a:r>
              <a:rPr lang="en-US" sz="3600" dirty="0">
                <a:solidFill>
                  <a:srgbClr val="0000CC"/>
                </a:solidFill>
                <a:latin typeface="Comic Sans MS" panose="030F0702030302020204" pitchFamily="66" charset="0"/>
              </a:rPr>
              <a:t>Careful  </a:t>
            </a:r>
          </a:p>
          <a:p>
            <a:pPr algn="l" rtl="0"/>
            <a:r>
              <a:rPr lang="en-US" sz="3600" dirty="0">
                <a:solidFill>
                  <a:srgbClr val="0000CC"/>
                </a:solidFill>
                <a:latin typeface="Comic Sans MS" panose="030F0702030302020204" pitchFamily="66" charset="0"/>
              </a:rPr>
              <a:t>Quiet  </a:t>
            </a:r>
          </a:p>
          <a:p>
            <a:pPr algn="l" rtl="0"/>
            <a:r>
              <a:rPr lang="en-US" sz="3600" dirty="0">
                <a:solidFill>
                  <a:srgbClr val="0000CC"/>
                </a:solidFill>
                <a:latin typeface="Comic Sans MS" panose="030F0702030302020204" pitchFamily="66" charset="0"/>
              </a:rPr>
              <a:t>Empty  </a:t>
            </a:r>
            <a:endParaRPr lang="ar-SA" sz="36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310B373-59D4-438F-B947-E9A26047B813}"/>
              </a:ext>
            </a:extLst>
          </p:cNvPr>
          <p:cNvSpPr txBox="1"/>
          <p:nvPr/>
        </p:nvSpPr>
        <p:spPr>
          <a:xfrm>
            <a:off x="872197" y="3784204"/>
            <a:ext cx="7877908" cy="2677656"/>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The more I study physics the more questions I have. </a:t>
            </a:r>
          </a:p>
          <a:p>
            <a:pPr algn="l" rtl="0"/>
            <a:r>
              <a:rPr lang="en-US" sz="2800" dirty="0">
                <a:solidFill>
                  <a:srgbClr val="0000CC"/>
                </a:solidFill>
                <a:latin typeface="Comic Sans MS" panose="030F0702030302020204" pitchFamily="66" charset="0"/>
              </a:rPr>
              <a:t>The more challenging the topic, the more interested I get. </a:t>
            </a:r>
          </a:p>
          <a:p>
            <a:pPr algn="l" rtl="0"/>
            <a:r>
              <a:rPr lang="en-US" sz="2800" dirty="0">
                <a:solidFill>
                  <a:srgbClr val="FF0000"/>
                </a:solidFill>
                <a:latin typeface="Comic Sans MS" panose="030F0702030302020204" pitchFamily="66" charset="0"/>
              </a:rPr>
              <a:t>The more I concentrate, the more analytical I become. </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D464585-87F0-4E83-A8E6-96555C35ABBC}"/>
              </a:ext>
            </a:extLst>
          </p:cNvPr>
          <p:cNvSpPr txBox="1"/>
          <p:nvPr/>
        </p:nvSpPr>
        <p:spPr>
          <a:xfrm>
            <a:off x="5500468" y="182878"/>
            <a:ext cx="3221501"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الاجابات</a:t>
            </a:r>
          </a:p>
        </p:txBody>
      </p:sp>
    </p:spTree>
    <p:extLst>
      <p:ext uri="{BB962C8B-B14F-4D97-AF65-F5344CB8AC3E}">
        <p14:creationId xmlns:p14="http://schemas.microsoft.com/office/powerpoint/2010/main" val="2884562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DABAC82-17FE-4A6B-B00D-F901F49654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3895" y="900331"/>
            <a:ext cx="8356209" cy="5492330"/>
          </a:xfrm>
          <a:prstGeom prst="rect">
            <a:avLst/>
          </a:prstGeom>
        </p:spPr>
      </p:pic>
      <p:sp>
        <p:nvSpPr>
          <p:cNvPr id="5" name="مربع نص 4">
            <a:extLst>
              <a:ext uri="{FF2B5EF4-FFF2-40B4-BE49-F238E27FC236}">
                <a16:creationId xmlns:a16="http://schemas.microsoft.com/office/drawing/2014/main" id="{943C5215-B8C8-4DEA-83A0-F898C936A488}"/>
              </a:ext>
            </a:extLst>
          </p:cNvPr>
          <p:cNvSpPr txBox="1"/>
          <p:nvPr/>
        </p:nvSpPr>
        <p:spPr>
          <a:xfrm>
            <a:off x="4571999" y="3136612"/>
            <a:ext cx="3221501" cy="1077218"/>
          </a:xfrm>
          <a:prstGeom prst="rect">
            <a:avLst/>
          </a:prstGeom>
          <a:solidFill>
            <a:srgbClr val="FF0000"/>
          </a:solidFill>
        </p:spPr>
        <p:txBody>
          <a:bodyPr wrap="square" rtlCol="1">
            <a:spAutoFit/>
          </a:bodyPr>
          <a:lstStyle/>
          <a:p>
            <a:pPr algn="ctr"/>
            <a:r>
              <a:rPr lang="ar-SA" sz="3200" b="1" dirty="0">
                <a:solidFill>
                  <a:schemeClr val="bg1"/>
                </a:solidFill>
              </a:rPr>
              <a:t>فكر في نكتة ثم قم بالكتابة عنها</a:t>
            </a:r>
          </a:p>
        </p:txBody>
      </p:sp>
    </p:spTree>
    <p:extLst>
      <p:ext uri="{BB962C8B-B14F-4D97-AF65-F5344CB8AC3E}">
        <p14:creationId xmlns:p14="http://schemas.microsoft.com/office/powerpoint/2010/main" val="496521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9588554-66AC-45E6-8FE9-ABB4FCB83B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8842" y="1153549"/>
            <a:ext cx="8566316" cy="5064369"/>
          </a:xfrm>
          <a:prstGeom prst="rect">
            <a:avLst/>
          </a:prstGeom>
        </p:spPr>
      </p:pic>
    </p:spTree>
    <p:extLst>
      <p:ext uri="{BB962C8B-B14F-4D97-AF65-F5344CB8AC3E}">
        <p14:creationId xmlns:p14="http://schemas.microsoft.com/office/powerpoint/2010/main" val="4173262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18288A3-E90F-478C-AC33-62876C89BC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9065" y="814387"/>
            <a:ext cx="8285870" cy="5558278"/>
          </a:xfrm>
          <a:prstGeom prst="rect">
            <a:avLst/>
          </a:prstGeom>
        </p:spPr>
      </p:pic>
      <p:sp>
        <p:nvSpPr>
          <p:cNvPr id="5" name="مربع نص 4">
            <a:extLst>
              <a:ext uri="{FF2B5EF4-FFF2-40B4-BE49-F238E27FC236}">
                <a16:creationId xmlns:a16="http://schemas.microsoft.com/office/drawing/2014/main" id="{656F96BE-D38D-42B3-A9D8-663169E2FA50}"/>
              </a:ext>
            </a:extLst>
          </p:cNvPr>
          <p:cNvSpPr txBox="1"/>
          <p:nvPr/>
        </p:nvSpPr>
        <p:spPr>
          <a:xfrm>
            <a:off x="2138289" y="2250832"/>
            <a:ext cx="548874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Fatima wishes she knew some funny jokes.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240B985-C619-4A1D-A31D-750390F692DA}"/>
              </a:ext>
            </a:extLst>
          </p:cNvPr>
          <p:cNvSpPr txBox="1"/>
          <p:nvPr/>
        </p:nvSpPr>
        <p:spPr>
          <a:xfrm>
            <a:off x="2023403" y="3486445"/>
            <a:ext cx="5488745"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Nawal regrets telling her sister the joke.</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1C1B192-521F-4E01-8E61-C2674BE67294}"/>
              </a:ext>
            </a:extLst>
          </p:cNvPr>
          <p:cNvSpPr txBox="1"/>
          <p:nvPr/>
        </p:nvSpPr>
        <p:spPr>
          <a:xfrm>
            <a:off x="1950719" y="4707990"/>
            <a:ext cx="6602437"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Aisha wishes her father would tell her funny stories</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0253EEC-3D18-40B3-8570-FC345F906B20}"/>
              </a:ext>
            </a:extLst>
          </p:cNvPr>
          <p:cNvSpPr txBox="1"/>
          <p:nvPr/>
        </p:nvSpPr>
        <p:spPr>
          <a:xfrm>
            <a:off x="2046848" y="5929535"/>
            <a:ext cx="5580186"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Badria wishes she could feel happy again</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833656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FE061C1-F346-42CE-9BAD-B3AF428D61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3717" y="1167618"/>
            <a:ext cx="8476566" cy="4881489"/>
          </a:xfrm>
          <a:prstGeom prst="rect">
            <a:avLst/>
          </a:prstGeom>
        </p:spPr>
      </p:pic>
      <p:sp>
        <p:nvSpPr>
          <p:cNvPr id="5" name="مربع نص 4">
            <a:extLst>
              <a:ext uri="{FF2B5EF4-FFF2-40B4-BE49-F238E27FC236}">
                <a16:creationId xmlns:a16="http://schemas.microsoft.com/office/drawing/2014/main" id="{5224674E-83CA-4F1F-AE09-6B2F8C95094B}"/>
              </a:ext>
            </a:extLst>
          </p:cNvPr>
          <p:cNvSpPr txBox="1"/>
          <p:nvPr/>
        </p:nvSpPr>
        <p:spPr>
          <a:xfrm>
            <a:off x="1767838" y="5552048"/>
            <a:ext cx="6940064" cy="830997"/>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Khaled wishes Hameed and Jassem would stop telling terrible jokes</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73217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74F1B5F-6FDE-4198-A909-44FBF46DE7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4147" y="945199"/>
            <a:ext cx="7835705" cy="5371195"/>
          </a:xfrm>
          <a:prstGeom prst="rect">
            <a:avLst/>
          </a:prstGeom>
        </p:spPr>
      </p:pic>
      <p:sp>
        <p:nvSpPr>
          <p:cNvPr id="5" name="شكل بيضاوي 4">
            <a:extLst>
              <a:ext uri="{FF2B5EF4-FFF2-40B4-BE49-F238E27FC236}">
                <a16:creationId xmlns:a16="http://schemas.microsoft.com/office/drawing/2014/main" id="{A788C190-B0AA-4585-A301-4454185D4BBF}"/>
              </a:ext>
            </a:extLst>
          </p:cNvPr>
          <p:cNvSpPr/>
          <p:nvPr/>
        </p:nvSpPr>
        <p:spPr>
          <a:xfrm>
            <a:off x="2447778" y="2208629"/>
            <a:ext cx="548640" cy="3235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7B946921-DF3B-4665-B408-84360FEC3B4B}"/>
              </a:ext>
            </a:extLst>
          </p:cNvPr>
          <p:cNvSpPr/>
          <p:nvPr/>
        </p:nvSpPr>
        <p:spPr>
          <a:xfrm>
            <a:off x="1899137" y="2754926"/>
            <a:ext cx="433755" cy="3235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ECFC2952-846D-414F-8BE5-6C82819EE670}"/>
              </a:ext>
            </a:extLst>
          </p:cNvPr>
          <p:cNvSpPr/>
          <p:nvPr/>
        </p:nvSpPr>
        <p:spPr>
          <a:xfrm>
            <a:off x="2290688" y="3289494"/>
            <a:ext cx="719797" cy="3235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F9077974-EA39-47A5-A5BE-BEF7F04E8950}"/>
              </a:ext>
            </a:extLst>
          </p:cNvPr>
          <p:cNvSpPr/>
          <p:nvPr/>
        </p:nvSpPr>
        <p:spPr>
          <a:xfrm>
            <a:off x="2358680" y="3835790"/>
            <a:ext cx="848754" cy="3235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DC8D9C65-176F-4AD7-82E8-047FABE65E70}"/>
              </a:ext>
            </a:extLst>
          </p:cNvPr>
          <p:cNvSpPr/>
          <p:nvPr/>
        </p:nvSpPr>
        <p:spPr>
          <a:xfrm>
            <a:off x="2314132" y="4846319"/>
            <a:ext cx="541610" cy="3235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E0C84804-ABB9-4886-B1F3-29832FA6F52C}"/>
              </a:ext>
            </a:extLst>
          </p:cNvPr>
          <p:cNvSpPr/>
          <p:nvPr/>
        </p:nvSpPr>
        <p:spPr>
          <a:xfrm>
            <a:off x="2297721" y="5392615"/>
            <a:ext cx="541610" cy="3235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شكل بيضاوي 10">
            <a:extLst>
              <a:ext uri="{FF2B5EF4-FFF2-40B4-BE49-F238E27FC236}">
                <a16:creationId xmlns:a16="http://schemas.microsoft.com/office/drawing/2014/main" id="{E7BB5C94-D90B-47DE-A6C3-1A9278ECA43C}"/>
              </a:ext>
            </a:extLst>
          </p:cNvPr>
          <p:cNvSpPr/>
          <p:nvPr/>
        </p:nvSpPr>
        <p:spPr>
          <a:xfrm>
            <a:off x="1873346" y="5957346"/>
            <a:ext cx="417342" cy="2910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644350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E3CE5E4-A540-4087-9E36-3590A48D70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4061" y="942535"/>
            <a:ext cx="8535877" cy="5345723"/>
          </a:xfrm>
          <a:prstGeom prst="rect">
            <a:avLst/>
          </a:prstGeom>
        </p:spPr>
      </p:pic>
      <p:sp>
        <p:nvSpPr>
          <p:cNvPr id="5" name="مربع نص 4">
            <a:extLst>
              <a:ext uri="{FF2B5EF4-FFF2-40B4-BE49-F238E27FC236}">
                <a16:creationId xmlns:a16="http://schemas.microsoft.com/office/drawing/2014/main" id="{2B6A1312-8048-4DE5-8C86-92ADBD4E4B01}"/>
              </a:ext>
            </a:extLst>
          </p:cNvPr>
          <p:cNvSpPr txBox="1"/>
          <p:nvPr/>
        </p:nvSpPr>
        <p:spPr>
          <a:xfrm>
            <a:off x="5275386" y="182878"/>
            <a:ext cx="3446584" cy="584775"/>
          </a:xfrm>
          <a:prstGeom prst="rect">
            <a:avLst/>
          </a:prstGeom>
          <a:solidFill>
            <a:srgbClr val="FF0000"/>
          </a:solidFill>
        </p:spPr>
        <p:txBody>
          <a:bodyPr wrap="square" rtlCol="1">
            <a:spAutoFit/>
          </a:bodyPr>
          <a:lstStyle/>
          <a:p>
            <a:pPr algn="ctr"/>
            <a:r>
              <a:rPr lang="ar-SA" sz="3200" b="1" dirty="0">
                <a:solidFill>
                  <a:schemeClr val="bg1"/>
                </a:solidFill>
              </a:rPr>
              <a:t>كل طالب يجيب بعباراته </a:t>
            </a:r>
          </a:p>
        </p:txBody>
      </p:sp>
    </p:spTree>
    <p:extLst>
      <p:ext uri="{BB962C8B-B14F-4D97-AF65-F5344CB8AC3E}">
        <p14:creationId xmlns:p14="http://schemas.microsoft.com/office/powerpoint/2010/main" val="11077509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4F6DEDB-6327-45DD-BB71-0044590FCF3C}"/>
              </a:ext>
            </a:extLst>
          </p:cNvPr>
          <p:cNvSpPr txBox="1">
            <a:spLocks/>
          </p:cNvSpPr>
          <p:nvPr/>
        </p:nvSpPr>
        <p:spPr>
          <a:xfrm>
            <a:off x="259307" y="2300363"/>
            <a:ext cx="859809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9600" dirty="0">
                <a:latin typeface="Berlin Sans FB Demi" panose="020E0802020502020306" pitchFamily="34" charset="0"/>
              </a:rPr>
              <a:t>Expansion 1- 3</a:t>
            </a:r>
            <a:endParaRPr lang="ar-SA" sz="9600" dirty="0">
              <a:latin typeface="Berlin Sans FB Demi" panose="020E0802020502020306" pitchFamily="34" charset="0"/>
            </a:endParaRPr>
          </a:p>
        </p:txBody>
      </p:sp>
    </p:spTree>
    <p:extLst>
      <p:ext uri="{BB962C8B-B14F-4D97-AF65-F5344CB8AC3E}">
        <p14:creationId xmlns:p14="http://schemas.microsoft.com/office/powerpoint/2010/main" val="40286970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0DD7065-0A87-45D8-A2AA-5D33EF83BB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5060" y="838043"/>
            <a:ext cx="8393880" cy="5520554"/>
          </a:xfrm>
          <a:prstGeom prst="rect">
            <a:avLst/>
          </a:prstGeom>
        </p:spPr>
      </p:pic>
      <p:sp>
        <p:nvSpPr>
          <p:cNvPr id="5" name="مربع نص 4">
            <a:extLst>
              <a:ext uri="{FF2B5EF4-FFF2-40B4-BE49-F238E27FC236}">
                <a16:creationId xmlns:a16="http://schemas.microsoft.com/office/drawing/2014/main" id="{EE9742FD-EDEB-4220-83FC-FB29C497357C}"/>
              </a:ext>
            </a:extLst>
          </p:cNvPr>
          <p:cNvSpPr txBox="1"/>
          <p:nvPr/>
        </p:nvSpPr>
        <p:spPr>
          <a:xfrm>
            <a:off x="928468" y="3207434"/>
            <a:ext cx="205388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downsize</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604966F-9242-4388-A22D-0B7BBCA20ECB}"/>
              </a:ext>
            </a:extLst>
          </p:cNvPr>
          <p:cNvSpPr txBox="1"/>
          <p:nvPr/>
        </p:nvSpPr>
        <p:spPr>
          <a:xfrm>
            <a:off x="6018630" y="3641187"/>
            <a:ext cx="239385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claustrophobic</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F36D5B3-070D-487F-AC64-88B850C332B7}"/>
              </a:ext>
            </a:extLst>
          </p:cNvPr>
          <p:cNvSpPr txBox="1"/>
          <p:nvPr/>
        </p:nvSpPr>
        <p:spPr>
          <a:xfrm>
            <a:off x="1022255" y="4764256"/>
            <a:ext cx="231179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reality check</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3F3E7E6-4D7F-4544-8992-43C5A7327209}"/>
              </a:ext>
            </a:extLst>
          </p:cNvPr>
          <p:cNvSpPr txBox="1"/>
          <p:nvPr/>
        </p:nvSpPr>
        <p:spPr>
          <a:xfrm>
            <a:off x="4860390" y="5141739"/>
            <a:ext cx="175142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psyched</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3E15613-6423-4834-BAA0-6BE48C4D17CB}"/>
              </a:ext>
            </a:extLst>
          </p:cNvPr>
          <p:cNvSpPr txBox="1"/>
          <p:nvPr/>
        </p:nvSpPr>
        <p:spPr>
          <a:xfrm>
            <a:off x="2353994" y="5575492"/>
            <a:ext cx="205388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spectators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097467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8BDA54E-1F46-49C8-BD3A-AE95BF3EEC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6069" y="956603"/>
            <a:ext cx="8351862" cy="5317588"/>
          </a:xfrm>
          <a:prstGeom prst="rect">
            <a:avLst/>
          </a:prstGeom>
        </p:spPr>
      </p:pic>
      <p:sp>
        <p:nvSpPr>
          <p:cNvPr id="5" name="مربع نص 4">
            <a:extLst>
              <a:ext uri="{FF2B5EF4-FFF2-40B4-BE49-F238E27FC236}">
                <a16:creationId xmlns:a16="http://schemas.microsoft.com/office/drawing/2014/main" id="{4178B5A2-FF05-4ECF-A261-177FC7E59198}"/>
              </a:ext>
            </a:extLst>
          </p:cNvPr>
          <p:cNvSpPr txBox="1"/>
          <p:nvPr/>
        </p:nvSpPr>
        <p:spPr>
          <a:xfrm>
            <a:off x="1868659" y="869851"/>
            <a:ext cx="15357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quirky</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FFBFC14-0621-40BB-8856-25AC4B97033C}"/>
              </a:ext>
            </a:extLst>
          </p:cNvPr>
          <p:cNvSpPr txBox="1"/>
          <p:nvPr/>
        </p:nvSpPr>
        <p:spPr>
          <a:xfrm>
            <a:off x="6736083" y="1376289"/>
            <a:ext cx="1831142"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irritated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A1AD11C-A10C-45D1-967A-6F56767CB081}"/>
              </a:ext>
            </a:extLst>
          </p:cNvPr>
          <p:cNvSpPr txBox="1"/>
          <p:nvPr/>
        </p:nvSpPr>
        <p:spPr>
          <a:xfrm>
            <a:off x="2206284" y="2361030"/>
            <a:ext cx="136691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killer</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6668E0F-B17C-492F-AABF-78815E45D531}"/>
              </a:ext>
            </a:extLst>
          </p:cNvPr>
          <p:cNvSpPr txBox="1"/>
          <p:nvPr/>
        </p:nvSpPr>
        <p:spPr>
          <a:xfrm>
            <a:off x="954260" y="3824068"/>
            <a:ext cx="174673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pediatric</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64227314-5C6B-422A-9B0B-14A71A6788AD}"/>
              </a:ext>
            </a:extLst>
          </p:cNvPr>
          <p:cNvSpPr txBox="1"/>
          <p:nvPr/>
        </p:nvSpPr>
        <p:spPr>
          <a:xfrm>
            <a:off x="1657645" y="4316438"/>
            <a:ext cx="163419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genuine</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C3E00EDC-ACEF-489C-8131-0D36C697EE7D}"/>
              </a:ext>
            </a:extLst>
          </p:cNvPr>
          <p:cNvSpPr txBox="1"/>
          <p:nvPr/>
        </p:nvSpPr>
        <p:spPr>
          <a:xfrm>
            <a:off x="6356254" y="5293082"/>
            <a:ext cx="154978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shelter</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647820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5750989-2B47-42A7-A58B-308E3DE2D4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8824" y="858128"/>
            <a:ext cx="8306351" cy="2764375"/>
          </a:xfrm>
          <a:prstGeom prst="rect">
            <a:avLst/>
          </a:prstGeom>
        </p:spPr>
      </p:pic>
      <p:sp>
        <p:nvSpPr>
          <p:cNvPr id="5" name="مربع نص 4">
            <a:extLst>
              <a:ext uri="{FF2B5EF4-FFF2-40B4-BE49-F238E27FC236}">
                <a16:creationId xmlns:a16="http://schemas.microsoft.com/office/drawing/2014/main" id="{59974466-FF5A-493C-BFC6-615284345341}"/>
              </a:ext>
            </a:extLst>
          </p:cNvPr>
          <p:cNvSpPr txBox="1"/>
          <p:nvPr/>
        </p:nvSpPr>
        <p:spPr>
          <a:xfrm>
            <a:off x="537778" y="3629609"/>
            <a:ext cx="8187397" cy="2677656"/>
          </a:xfrm>
          <a:prstGeom prst="rect">
            <a:avLst/>
          </a:prstGeom>
          <a:solidFill>
            <a:schemeClr val="accent2">
              <a:lumMod val="40000"/>
              <a:lumOff val="60000"/>
            </a:schemeClr>
          </a:solidFill>
        </p:spPr>
        <p:txBody>
          <a:bodyPr wrap="square" rtlCol="1">
            <a:spAutoFit/>
          </a:bodyPr>
          <a:lstStyle/>
          <a:p>
            <a:pPr algn="l" rtl="0"/>
            <a:r>
              <a:rPr lang="en-US" sz="2800" b="1" dirty="0">
                <a:solidFill>
                  <a:srgbClr val="FF0000"/>
                </a:solidFill>
                <a:latin typeface="Comic Sans MS" panose="030F0702030302020204" pitchFamily="66" charset="0"/>
              </a:rPr>
              <a:t>1. </a:t>
            </a:r>
            <a:r>
              <a:rPr lang="en-US" sz="2800" dirty="0">
                <a:solidFill>
                  <a:srgbClr val="FF0000"/>
                </a:solidFill>
                <a:latin typeface="Comic Sans MS" panose="030F0702030302020204" pitchFamily="66" charset="0"/>
              </a:rPr>
              <a:t>You’re driving quickly </a:t>
            </a:r>
            <a:r>
              <a:rPr lang="en-US" sz="2800" b="1" dirty="0">
                <a:solidFill>
                  <a:srgbClr val="FF0000"/>
                </a:solidFill>
                <a:latin typeface="Comic Sans MS" panose="030F0702030302020204" pitchFamily="66" charset="0"/>
              </a:rPr>
              <a:t>enough</a:t>
            </a:r>
            <a:r>
              <a:rPr lang="en-US" sz="2800" dirty="0">
                <a:solidFill>
                  <a:srgbClr val="FF0000"/>
                </a:solidFill>
                <a:latin typeface="Comic Sans MS" panose="030F0702030302020204" pitchFamily="66" charset="0"/>
              </a:rPr>
              <a:t>. </a:t>
            </a:r>
          </a:p>
          <a:p>
            <a:pPr algn="l" rtl="0"/>
            <a:r>
              <a:rPr lang="en-US" sz="2800" b="1" dirty="0">
                <a:solidFill>
                  <a:srgbClr val="0000CC"/>
                </a:solidFill>
                <a:latin typeface="Comic Sans MS" panose="030F0702030302020204" pitchFamily="66" charset="0"/>
              </a:rPr>
              <a:t>2. </a:t>
            </a:r>
            <a:r>
              <a:rPr lang="en-US" sz="2800" dirty="0">
                <a:solidFill>
                  <a:srgbClr val="0000CC"/>
                </a:solidFill>
                <a:latin typeface="Comic Sans MS" panose="030F0702030302020204" pitchFamily="66" charset="0"/>
              </a:rPr>
              <a:t>They have </a:t>
            </a:r>
            <a:r>
              <a:rPr lang="en-US" sz="2800" b="1" dirty="0">
                <a:solidFill>
                  <a:srgbClr val="0000CC"/>
                </a:solidFill>
                <a:latin typeface="Comic Sans MS" panose="030F0702030302020204" pitchFamily="66" charset="0"/>
              </a:rPr>
              <a:t>enough </a:t>
            </a:r>
            <a:r>
              <a:rPr lang="en-US" sz="2800" dirty="0">
                <a:solidFill>
                  <a:srgbClr val="0000CC"/>
                </a:solidFill>
                <a:latin typeface="Comic Sans MS" panose="030F0702030302020204" pitchFamily="66" charset="0"/>
              </a:rPr>
              <a:t>bathrooms for everybody. </a:t>
            </a:r>
          </a:p>
          <a:p>
            <a:pPr algn="l" rtl="0"/>
            <a:r>
              <a:rPr lang="en-US" sz="2800" b="1" dirty="0">
                <a:solidFill>
                  <a:srgbClr val="FF0000"/>
                </a:solidFill>
                <a:latin typeface="Comic Sans MS" panose="030F0702030302020204" pitchFamily="66" charset="0"/>
              </a:rPr>
              <a:t>3. </a:t>
            </a:r>
            <a:r>
              <a:rPr lang="en-US" sz="2800" dirty="0">
                <a:solidFill>
                  <a:srgbClr val="FF0000"/>
                </a:solidFill>
                <a:latin typeface="Comic Sans MS" panose="030F0702030302020204" pitchFamily="66" charset="0"/>
              </a:rPr>
              <a:t>I’m not rich </a:t>
            </a:r>
            <a:r>
              <a:rPr lang="en-US" sz="2800" b="1" dirty="0">
                <a:solidFill>
                  <a:srgbClr val="FF0000"/>
                </a:solidFill>
                <a:latin typeface="Comic Sans MS" panose="030F0702030302020204" pitchFamily="66" charset="0"/>
              </a:rPr>
              <a:t>enough </a:t>
            </a:r>
            <a:r>
              <a:rPr lang="en-US" sz="2800" dirty="0">
                <a:solidFill>
                  <a:srgbClr val="FF0000"/>
                </a:solidFill>
                <a:latin typeface="Comic Sans MS" panose="030F0702030302020204" pitchFamily="66" charset="0"/>
              </a:rPr>
              <a:t>to buy that house. </a:t>
            </a:r>
          </a:p>
          <a:p>
            <a:pPr algn="l" rtl="0"/>
            <a:r>
              <a:rPr lang="en-US" sz="2800" b="1" dirty="0">
                <a:solidFill>
                  <a:srgbClr val="0000CC"/>
                </a:solidFill>
                <a:latin typeface="Comic Sans MS" panose="030F0702030302020204" pitchFamily="66" charset="0"/>
              </a:rPr>
              <a:t>4. </a:t>
            </a:r>
            <a:r>
              <a:rPr lang="en-US" sz="2800" dirty="0">
                <a:solidFill>
                  <a:srgbClr val="0000CC"/>
                </a:solidFill>
                <a:latin typeface="Comic Sans MS" panose="030F0702030302020204" pitchFamily="66" charset="0"/>
              </a:rPr>
              <a:t>You’re walking </a:t>
            </a:r>
            <a:r>
              <a:rPr lang="en-US" sz="2800" b="1" dirty="0">
                <a:solidFill>
                  <a:srgbClr val="0000CC"/>
                </a:solidFill>
                <a:latin typeface="Comic Sans MS" panose="030F0702030302020204" pitchFamily="66" charset="0"/>
              </a:rPr>
              <a:t>too </a:t>
            </a:r>
            <a:r>
              <a:rPr lang="en-US" sz="2800" dirty="0">
                <a:solidFill>
                  <a:srgbClr val="0000CC"/>
                </a:solidFill>
                <a:latin typeface="Comic Sans MS" panose="030F0702030302020204" pitchFamily="66" charset="0"/>
              </a:rPr>
              <a:t>slowly. </a:t>
            </a:r>
          </a:p>
          <a:p>
            <a:pPr algn="l" rtl="0"/>
            <a:r>
              <a:rPr lang="en-US" sz="2800" b="1" dirty="0">
                <a:solidFill>
                  <a:srgbClr val="FF0000"/>
                </a:solidFill>
                <a:latin typeface="Comic Sans MS" panose="030F0702030302020204" pitchFamily="66" charset="0"/>
              </a:rPr>
              <a:t>5. </a:t>
            </a:r>
            <a:r>
              <a:rPr lang="en-US" sz="2800" dirty="0">
                <a:solidFill>
                  <a:srgbClr val="FF0000"/>
                </a:solidFill>
                <a:latin typeface="Comic Sans MS" panose="030F0702030302020204" pitchFamily="66" charset="0"/>
              </a:rPr>
              <a:t>That couch isn’t big </a:t>
            </a:r>
            <a:r>
              <a:rPr lang="en-US" sz="2800" b="1" dirty="0">
                <a:solidFill>
                  <a:srgbClr val="FF0000"/>
                </a:solidFill>
                <a:latin typeface="Comic Sans MS" panose="030F0702030302020204" pitchFamily="66" charset="0"/>
              </a:rPr>
              <a:t>enough</a:t>
            </a:r>
            <a:r>
              <a:rPr lang="en-US" sz="2800" dirty="0">
                <a:solidFill>
                  <a:srgbClr val="FF0000"/>
                </a:solidFill>
                <a:latin typeface="Comic Sans MS" panose="030F0702030302020204" pitchFamily="66" charset="0"/>
              </a:rPr>
              <a:t>. </a:t>
            </a:r>
          </a:p>
          <a:p>
            <a:pPr algn="l" rtl="0"/>
            <a:r>
              <a:rPr lang="en-US" sz="2800" b="1" dirty="0">
                <a:solidFill>
                  <a:srgbClr val="0000CC"/>
                </a:solidFill>
                <a:latin typeface="Comic Sans MS" panose="030F0702030302020204" pitchFamily="66" charset="0"/>
              </a:rPr>
              <a:t>6. </a:t>
            </a:r>
            <a:r>
              <a:rPr lang="en-US" sz="2800" dirty="0">
                <a:solidFill>
                  <a:srgbClr val="0000CC"/>
                </a:solidFill>
                <a:latin typeface="Comic Sans MS" panose="030F0702030302020204" pitchFamily="66" charset="0"/>
              </a:rPr>
              <a:t>You’re </a:t>
            </a:r>
            <a:r>
              <a:rPr lang="en-US" sz="2800" b="1" dirty="0">
                <a:solidFill>
                  <a:srgbClr val="0000CC"/>
                </a:solidFill>
                <a:latin typeface="Comic Sans MS" panose="030F0702030302020204" pitchFamily="66" charset="0"/>
              </a:rPr>
              <a:t>too </a:t>
            </a:r>
            <a:r>
              <a:rPr lang="en-US" sz="2800" dirty="0">
                <a:solidFill>
                  <a:srgbClr val="0000CC"/>
                </a:solidFill>
                <a:latin typeface="Comic Sans MS" panose="030F0702030302020204" pitchFamily="66" charset="0"/>
              </a:rPr>
              <a:t>short to play basketball.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01254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581F2F8-FC7A-4BD2-AB9A-96ED3B04FA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6439" y="1181686"/>
            <a:ext cx="8551122" cy="4881489"/>
          </a:xfrm>
          <a:prstGeom prst="rect">
            <a:avLst/>
          </a:prstGeom>
        </p:spPr>
      </p:pic>
      <p:sp>
        <p:nvSpPr>
          <p:cNvPr id="5" name="مربع نص 4">
            <a:extLst>
              <a:ext uri="{FF2B5EF4-FFF2-40B4-BE49-F238E27FC236}">
                <a16:creationId xmlns:a16="http://schemas.microsoft.com/office/drawing/2014/main" id="{0BF7C71A-7BEA-4986-AB7D-B4E47B906251}"/>
              </a:ext>
            </a:extLst>
          </p:cNvPr>
          <p:cNvSpPr txBox="1"/>
          <p:nvPr/>
        </p:nvSpPr>
        <p:spPr>
          <a:xfrm>
            <a:off x="3137096" y="2560321"/>
            <a:ext cx="440318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That’s a nice, new car!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8C05DAD-6562-4034-81A9-7F2962A1ECFA}"/>
              </a:ext>
            </a:extLst>
          </p:cNvPr>
          <p:cNvSpPr txBox="1"/>
          <p:nvPr/>
        </p:nvSpPr>
        <p:spPr>
          <a:xfrm>
            <a:off x="4133555" y="3134753"/>
            <a:ext cx="471400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 can’t find my black, leather shoes.</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76E8610-681D-47A7-882D-47E77B25E791}"/>
              </a:ext>
            </a:extLst>
          </p:cNvPr>
          <p:cNvSpPr txBox="1"/>
          <p:nvPr/>
        </p:nvSpPr>
        <p:spPr>
          <a:xfrm>
            <a:off x="965980" y="4046808"/>
            <a:ext cx="7798194"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The cute, little, black and white penguin jumped into the water</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656AE71-4D53-4141-8645-40C4457E3B68}"/>
              </a:ext>
            </a:extLst>
          </p:cNvPr>
          <p:cNvSpPr txBox="1"/>
          <p:nvPr/>
        </p:nvSpPr>
        <p:spPr>
          <a:xfrm>
            <a:off x="3812345" y="4426634"/>
            <a:ext cx="5187615"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 bought a beautiful, French, velvet chair.</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F808EF0-5A94-4052-BFEB-1867C9CF7046}"/>
              </a:ext>
            </a:extLst>
          </p:cNvPr>
          <p:cNvSpPr txBox="1"/>
          <p:nvPr/>
        </p:nvSpPr>
        <p:spPr>
          <a:xfrm>
            <a:off x="2827606" y="4874456"/>
            <a:ext cx="609967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The frightened, little, gray mouse ran into a hole.</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39BC7E7-B483-44B6-9BCB-328EE563E8F4}"/>
              </a:ext>
            </a:extLst>
          </p:cNvPr>
          <p:cNvSpPr txBox="1"/>
          <p:nvPr/>
        </p:nvSpPr>
        <p:spPr>
          <a:xfrm>
            <a:off x="3685737" y="5350414"/>
            <a:ext cx="5275384"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My old, blue, racing bike is ready to retire.</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185894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24ED813-1C45-4886-AEC7-D5FC2738D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4386" y="970671"/>
            <a:ext cx="8144366" cy="5289452"/>
          </a:xfrm>
          <a:prstGeom prst="rect">
            <a:avLst/>
          </a:prstGeom>
        </p:spPr>
      </p:pic>
      <p:sp>
        <p:nvSpPr>
          <p:cNvPr id="5" name="مربع نص 4">
            <a:extLst>
              <a:ext uri="{FF2B5EF4-FFF2-40B4-BE49-F238E27FC236}">
                <a16:creationId xmlns:a16="http://schemas.microsoft.com/office/drawing/2014/main" id="{26E3EF6B-D09A-4C43-A9AE-56362009282F}"/>
              </a:ext>
            </a:extLst>
          </p:cNvPr>
          <p:cNvSpPr txBox="1"/>
          <p:nvPr/>
        </p:nvSpPr>
        <p:spPr>
          <a:xfrm>
            <a:off x="1097281" y="3615397"/>
            <a:ext cx="7722334"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There are too many practices</a:t>
            </a:r>
            <a:r>
              <a:rPr lang="en-US" dirty="0">
                <a:solidFill>
                  <a:srgbClr val="0000CC"/>
                </a:solidFill>
                <a:latin typeface="Comic Sans MS" panose="030F0702030302020204" pitchFamily="66" charset="0"/>
              </a:rPr>
              <a:t>.      I don’t have enough time to study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6F7AC5D-29B4-4BFC-8785-F3BA13F42EB8}"/>
              </a:ext>
            </a:extLst>
          </p:cNvPr>
          <p:cNvSpPr txBox="1"/>
          <p:nvPr/>
        </p:nvSpPr>
        <p:spPr>
          <a:xfrm>
            <a:off x="1151207" y="4710333"/>
            <a:ext cx="7722334"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He tells too many jokes. 		    </a:t>
            </a:r>
            <a:r>
              <a:rPr lang="en-US" dirty="0">
                <a:solidFill>
                  <a:srgbClr val="0000CC"/>
                </a:solidFill>
                <a:latin typeface="Comic Sans MS" panose="030F0702030302020204" pitchFamily="66" charset="0"/>
              </a:rPr>
              <a:t>He’s not serious enough</a:t>
            </a:r>
            <a:r>
              <a:rPr lang="en-US" dirty="0">
                <a:solidFill>
                  <a:srgbClr val="FF0000"/>
                </a:solidFill>
                <a:latin typeface="Comic Sans MS" panose="030F0702030302020204" pitchFamily="66" charset="0"/>
              </a:rPr>
              <a:t>.</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98CAE11-7D37-4B05-A802-2D612DBD8465}"/>
              </a:ext>
            </a:extLst>
          </p:cNvPr>
          <p:cNvSpPr txBox="1"/>
          <p:nvPr/>
        </p:nvSpPr>
        <p:spPr>
          <a:xfrm>
            <a:off x="1176996" y="5791198"/>
            <a:ext cx="7722334"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The house is too big. 	           </a:t>
            </a:r>
            <a:r>
              <a:rPr lang="en-US" dirty="0">
                <a:solidFill>
                  <a:srgbClr val="0000CC"/>
                </a:solidFill>
                <a:latin typeface="Comic Sans MS" panose="030F0702030302020204" pitchFamily="66" charset="0"/>
              </a:rPr>
              <a:t>My parents aren’t close enough to me</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2490942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A1B93D1-4E81-43F1-A3F3-CF2541AA28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5885" y="1107831"/>
            <a:ext cx="8732229" cy="4555748"/>
          </a:xfrm>
          <a:prstGeom prst="rect">
            <a:avLst/>
          </a:prstGeom>
        </p:spPr>
      </p:pic>
      <p:sp>
        <p:nvSpPr>
          <p:cNvPr id="5" name="مربع نص 4">
            <a:extLst>
              <a:ext uri="{FF2B5EF4-FFF2-40B4-BE49-F238E27FC236}">
                <a16:creationId xmlns:a16="http://schemas.microsoft.com/office/drawing/2014/main" id="{5E23DFDF-67A5-47B6-8153-2DA609D10F9A}"/>
              </a:ext>
            </a:extLst>
          </p:cNvPr>
          <p:cNvSpPr txBox="1"/>
          <p:nvPr/>
        </p:nvSpPr>
        <p:spPr>
          <a:xfrm>
            <a:off x="5500468" y="182878"/>
            <a:ext cx="3221501"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الاجابات</a:t>
            </a:r>
          </a:p>
        </p:txBody>
      </p:sp>
      <p:sp>
        <p:nvSpPr>
          <p:cNvPr id="6" name="مربع نص 5">
            <a:extLst>
              <a:ext uri="{FF2B5EF4-FFF2-40B4-BE49-F238E27FC236}">
                <a16:creationId xmlns:a16="http://schemas.microsoft.com/office/drawing/2014/main" id="{C4209969-156E-4997-9EF2-8E25A4C7B5E0}"/>
              </a:ext>
            </a:extLst>
          </p:cNvPr>
          <p:cNvSpPr txBox="1"/>
          <p:nvPr/>
        </p:nvSpPr>
        <p:spPr>
          <a:xfrm>
            <a:off x="3207434" y="2616591"/>
            <a:ext cx="4065563" cy="3046988"/>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is exciting </a:t>
            </a:r>
          </a:p>
          <a:p>
            <a:pPr algn="l" rtl="0"/>
            <a:r>
              <a:rPr lang="en-US" sz="3200" dirty="0">
                <a:solidFill>
                  <a:srgbClr val="FF0000"/>
                </a:solidFill>
                <a:latin typeface="Comic Sans MS" panose="030F0702030302020204" pitchFamily="66" charset="0"/>
              </a:rPr>
              <a:t>is entertaining </a:t>
            </a:r>
          </a:p>
          <a:p>
            <a:pPr algn="l" rtl="0"/>
            <a:r>
              <a:rPr lang="en-US" sz="3200" dirty="0">
                <a:solidFill>
                  <a:srgbClr val="0000CC"/>
                </a:solidFill>
                <a:latin typeface="Comic Sans MS" panose="030F0702030302020204" pitchFamily="66" charset="0"/>
              </a:rPr>
              <a:t>falling down </a:t>
            </a:r>
          </a:p>
          <a:p>
            <a:pPr algn="l" rtl="0"/>
            <a:r>
              <a:rPr lang="en-US" sz="3200" dirty="0">
                <a:solidFill>
                  <a:srgbClr val="FF0000"/>
                </a:solidFill>
                <a:latin typeface="Comic Sans MS" panose="030F0702030302020204" pitchFamily="66" charset="0"/>
              </a:rPr>
              <a:t>getting a bad grade </a:t>
            </a:r>
          </a:p>
          <a:p>
            <a:pPr algn="l" rtl="0"/>
            <a:r>
              <a:rPr lang="en-US" sz="3200" dirty="0">
                <a:solidFill>
                  <a:srgbClr val="0000CC"/>
                </a:solidFill>
                <a:latin typeface="Comic Sans MS" panose="030F0702030302020204" pitchFamily="66" charset="0"/>
              </a:rPr>
              <a:t>is amazing </a:t>
            </a:r>
          </a:p>
          <a:p>
            <a:pPr algn="l" rtl="0"/>
            <a:r>
              <a:rPr lang="en-US" sz="3200" dirty="0">
                <a:solidFill>
                  <a:srgbClr val="FF0000"/>
                </a:solidFill>
                <a:latin typeface="Comic Sans MS" panose="030F0702030302020204" pitchFamily="66" charset="0"/>
              </a:rPr>
              <a:t>watching news </a:t>
            </a:r>
            <a:endParaRPr lang="ar-SA"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728101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FCEC974-2A8C-41BE-BBC5-D119A57FA7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5247" y="998805"/>
            <a:ext cx="8273506" cy="5219114"/>
          </a:xfrm>
          <a:prstGeom prst="rect">
            <a:avLst/>
          </a:prstGeom>
        </p:spPr>
      </p:pic>
      <p:sp>
        <p:nvSpPr>
          <p:cNvPr id="5" name="مربع نص 4">
            <a:extLst>
              <a:ext uri="{FF2B5EF4-FFF2-40B4-BE49-F238E27FC236}">
                <a16:creationId xmlns:a16="http://schemas.microsoft.com/office/drawing/2014/main" id="{BC4BB37E-0864-422B-A511-27BCC16FF7C7}"/>
              </a:ext>
            </a:extLst>
          </p:cNvPr>
          <p:cNvSpPr txBox="1"/>
          <p:nvPr/>
        </p:nvSpPr>
        <p:spPr>
          <a:xfrm>
            <a:off x="1406769" y="2138289"/>
            <a:ext cx="558487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biggest                 have ever seen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0FFE668-B0EA-401F-AD57-656A07E74FB8}"/>
              </a:ext>
            </a:extLst>
          </p:cNvPr>
          <p:cNvSpPr txBox="1"/>
          <p:nvPr/>
        </p:nvSpPr>
        <p:spPr>
          <a:xfrm>
            <a:off x="1671710" y="2656450"/>
            <a:ext cx="558487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most irritated     	has felt</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8E1769F-D880-4641-AEA0-FB51DD2C1596}"/>
              </a:ext>
            </a:extLst>
          </p:cNvPr>
          <p:cNvSpPr txBox="1"/>
          <p:nvPr/>
        </p:nvSpPr>
        <p:spPr>
          <a:xfrm>
            <a:off x="1669365" y="3160542"/>
            <a:ext cx="584512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most annoying 		has ever met</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D506493-6C5C-49A2-881C-FD6BDF92D038}"/>
              </a:ext>
            </a:extLst>
          </p:cNvPr>
          <p:cNvSpPr txBox="1"/>
          <p:nvPr/>
        </p:nvSpPr>
        <p:spPr>
          <a:xfrm>
            <a:off x="1821766" y="3678703"/>
            <a:ext cx="558487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coolest 	        have ever seen</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ABC9A64-A6B0-44B7-9BDB-D7EC2514D0C0}"/>
              </a:ext>
            </a:extLst>
          </p:cNvPr>
          <p:cNvSpPr txBox="1"/>
          <p:nvPr/>
        </p:nvSpPr>
        <p:spPr>
          <a:xfrm>
            <a:off x="1397390" y="4182796"/>
            <a:ext cx="611710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most uncomfortable 	    have owned</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DFBD6DF-ECDB-43DD-ABB8-B09515657F66}"/>
              </a:ext>
            </a:extLst>
          </p:cNvPr>
          <p:cNvSpPr txBox="1"/>
          <p:nvPr/>
        </p:nvSpPr>
        <p:spPr>
          <a:xfrm>
            <a:off x="1929619" y="4700956"/>
            <a:ext cx="558487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worst 		      has ever been</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35E80E97-1145-44F1-9258-E9F66BF164B5}"/>
              </a:ext>
            </a:extLst>
          </p:cNvPr>
          <p:cNvSpPr txBox="1"/>
          <p:nvPr/>
        </p:nvSpPr>
        <p:spPr>
          <a:xfrm>
            <a:off x="1561513" y="5233184"/>
            <a:ext cx="558487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most tired 	have been</a:t>
            </a:r>
            <a:endParaRPr lang="ar-SA" sz="24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1A714400-157D-4CDF-9831-70DA6CB8C5F9}"/>
              </a:ext>
            </a:extLst>
          </p:cNvPr>
          <p:cNvSpPr txBox="1"/>
          <p:nvPr/>
        </p:nvSpPr>
        <p:spPr>
          <a:xfrm>
            <a:off x="1545100" y="5709141"/>
            <a:ext cx="558487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most frustrated have ever seen</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257481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56FCC0A-AE83-4BB3-977E-77A8CD19E4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7538" y="928466"/>
            <a:ext cx="8088923" cy="5376346"/>
          </a:xfrm>
          <a:prstGeom prst="rect">
            <a:avLst/>
          </a:prstGeom>
        </p:spPr>
      </p:pic>
      <p:sp>
        <p:nvSpPr>
          <p:cNvPr id="5" name="شكل بيضاوي 4">
            <a:extLst>
              <a:ext uri="{FF2B5EF4-FFF2-40B4-BE49-F238E27FC236}">
                <a16:creationId xmlns:a16="http://schemas.microsoft.com/office/drawing/2014/main" id="{12DE46AB-DF21-4E78-ABC4-EF90C9CAE0D0}"/>
              </a:ext>
            </a:extLst>
          </p:cNvPr>
          <p:cNvSpPr/>
          <p:nvPr/>
        </p:nvSpPr>
        <p:spPr>
          <a:xfrm>
            <a:off x="2729132" y="2222695"/>
            <a:ext cx="844062" cy="281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7D8199D8-A955-41F9-ABBB-CCB9D25950A0}"/>
              </a:ext>
            </a:extLst>
          </p:cNvPr>
          <p:cNvSpPr/>
          <p:nvPr/>
        </p:nvSpPr>
        <p:spPr>
          <a:xfrm>
            <a:off x="4035080" y="2642381"/>
            <a:ext cx="987085" cy="281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8EF7C59C-E6F6-43E7-9131-DF5881EF192F}"/>
              </a:ext>
            </a:extLst>
          </p:cNvPr>
          <p:cNvSpPr/>
          <p:nvPr/>
        </p:nvSpPr>
        <p:spPr>
          <a:xfrm>
            <a:off x="3880335" y="2895600"/>
            <a:ext cx="844062" cy="281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7B9C1B34-A02F-4F8E-AAC9-666339DE7B56}"/>
              </a:ext>
            </a:extLst>
          </p:cNvPr>
          <p:cNvSpPr/>
          <p:nvPr/>
        </p:nvSpPr>
        <p:spPr>
          <a:xfrm>
            <a:off x="2096086" y="3582571"/>
            <a:ext cx="1191060" cy="281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E406A866-08DF-4CAF-B125-52CE8DC434D7}"/>
              </a:ext>
            </a:extLst>
          </p:cNvPr>
          <p:cNvSpPr/>
          <p:nvPr/>
        </p:nvSpPr>
        <p:spPr>
          <a:xfrm>
            <a:off x="5751341" y="4016326"/>
            <a:ext cx="1191060" cy="281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B87C5704-BFD8-4931-B638-37825A1DF043}"/>
              </a:ext>
            </a:extLst>
          </p:cNvPr>
          <p:cNvSpPr/>
          <p:nvPr/>
        </p:nvSpPr>
        <p:spPr>
          <a:xfrm>
            <a:off x="2091396" y="4689233"/>
            <a:ext cx="1191060" cy="281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04CB38A3-5AD5-4E5C-B229-E9A5169B5C3F}"/>
              </a:ext>
            </a:extLst>
          </p:cNvPr>
          <p:cNvSpPr/>
          <p:nvPr/>
        </p:nvSpPr>
        <p:spPr>
          <a:xfrm>
            <a:off x="3889716" y="5137054"/>
            <a:ext cx="844062" cy="281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5122B36E-90F3-4817-9B61-85ABAA0742C5}"/>
              </a:ext>
            </a:extLst>
          </p:cNvPr>
          <p:cNvSpPr/>
          <p:nvPr/>
        </p:nvSpPr>
        <p:spPr>
          <a:xfrm>
            <a:off x="4759566" y="5809959"/>
            <a:ext cx="844062" cy="2813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5986850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4F85E74-BA80-449F-8C3C-5CD79BBFA5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7200" y="956603"/>
            <a:ext cx="8229600" cy="5421988"/>
          </a:xfrm>
          <a:prstGeom prst="rect">
            <a:avLst/>
          </a:prstGeom>
        </p:spPr>
      </p:pic>
    </p:spTree>
    <p:extLst>
      <p:ext uri="{BB962C8B-B14F-4D97-AF65-F5344CB8AC3E}">
        <p14:creationId xmlns:p14="http://schemas.microsoft.com/office/powerpoint/2010/main" val="2962268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31BFA81-69F7-4BF7-8385-3F9FEF423B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0929" y="944845"/>
            <a:ext cx="8342141" cy="5399685"/>
          </a:xfrm>
          <a:prstGeom prst="rect">
            <a:avLst/>
          </a:prstGeom>
        </p:spPr>
      </p:pic>
      <p:sp>
        <p:nvSpPr>
          <p:cNvPr id="5" name="مربع نص 4">
            <a:extLst>
              <a:ext uri="{FF2B5EF4-FFF2-40B4-BE49-F238E27FC236}">
                <a16:creationId xmlns:a16="http://schemas.microsoft.com/office/drawing/2014/main" id="{22921D30-EAB3-4E83-918B-6A2E53A18137}"/>
              </a:ext>
            </a:extLst>
          </p:cNvPr>
          <p:cNvSpPr txBox="1"/>
          <p:nvPr/>
        </p:nvSpPr>
        <p:spPr>
          <a:xfrm>
            <a:off x="689317" y="1167617"/>
            <a:ext cx="8173329" cy="5293757"/>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At a doctor’s office. </a:t>
            </a:r>
          </a:p>
          <a:p>
            <a:pPr algn="l" rtl="0"/>
            <a:endParaRPr lang="en-US" sz="20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The doctor and a patient. </a:t>
            </a:r>
          </a:p>
          <a:p>
            <a:pPr algn="l" rtl="0"/>
            <a:endParaRPr lang="en-US" sz="20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The banging on the desk and a loose nail. </a:t>
            </a:r>
          </a:p>
          <a:p>
            <a:pPr algn="l" rtl="0"/>
            <a:endParaRPr lang="en-US" sz="20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No, not really. </a:t>
            </a:r>
          </a:p>
          <a:p>
            <a:pPr algn="l" rtl="0"/>
            <a:endParaRPr lang="en-US" sz="20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He was livid with anger. </a:t>
            </a:r>
          </a:p>
          <a:p>
            <a:pPr algn="l" rtl="0"/>
            <a:endParaRPr lang="en-US" dirty="0">
              <a:latin typeface="Comic Sans MS" panose="030F0702030302020204" pitchFamily="66" charset="0"/>
            </a:endParaRPr>
          </a:p>
          <a:p>
            <a:pPr algn="ctr" rtl="0"/>
            <a:r>
              <a:rPr lang="en-US" sz="2400" dirty="0">
                <a:solidFill>
                  <a:srgbClr val="FF0000"/>
                </a:solidFill>
                <a:latin typeface="Comic Sans MS" panose="030F0702030302020204" pitchFamily="66" charset="0"/>
              </a:rPr>
              <a:t>Seeing himself in the mirror, collared by the painting with his head sticking out. </a:t>
            </a:r>
          </a:p>
          <a:p>
            <a:pPr algn="l" rtl="0"/>
            <a:r>
              <a:rPr lang="en-US" sz="2400" dirty="0">
                <a:solidFill>
                  <a:srgbClr val="0000CC"/>
                </a:solidFill>
                <a:latin typeface="Comic Sans MS" panose="030F0702030302020204" pitchFamily="66" charset="0"/>
              </a:rPr>
              <a:t>to remind him of the incident </a:t>
            </a:r>
          </a:p>
          <a:p>
            <a:pPr algn="l" rtl="0"/>
            <a:endParaRPr lang="en-US" dirty="0">
              <a:solidFill>
                <a:srgbClr val="0000CC"/>
              </a:solidFill>
              <a:latin typeface="Comic Sans MS" panose="030F0702030302020204" pitchFamily="66" charset="0"/>
            </a:endParaRPr>
          </a:p>
          <a:p>
            <a:pPr algn="l" rtl="0"/>
            <a:r>
              <a:rPr lang="ar-SA" sz="2400" b="1" dirty="0">
                <a:solidFill>
                  <a:srgbClr val="006600"/>
                </a:solidFill>
                <a:latin typeface="Comic Sans MS" panose="030F0702030302020204" pitchFamily="66" charset="0"/>
              </a:rPr>
              <a:t>كل طالب يجيب عن نفسه </a:t>
            </a:r>
          </a:p>
        </p:txBody>
      </p:sp>
    </p:spTree>
    <p:extLst>
      <p:ext uri="{BB962C8B-B14F-4D97-AF65-F5344CB8AC3E}">
        <p14:creationId xmlns:p14="http://schemas.microsoft.com/office/powerpoint/2010/main" val="3966610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animEffect transition="in" filter="fade">
                                      <p:cBhvr>
                                        <p:cTn id="47"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A1190CA-27E2-4BD4-A3F2-F1B6E9520EF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8640" y="914400"/>
            <a:ext cx="8046720" cy="5421068"/>
          </a:xfrm>
          <a:prstGeom prst="rect">
            <a:avLst/>
          </a:prstGeom>
        </p:spPr>
      </p:pic>
    </p:spTree>
    <p:extLst>
      <p:ext uri="{BB962C8B-B14F-4D97-AF65-F5344CB8AC3E}">
        <p14:creationId xmlns:p14="http://schemas.microsoft.com/office/powerpoint/2010/main" val="5521762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8016C1B-FD0F-4FDD-8DE7-C3FB85E440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1692" y="998805"/>
            <a:ext cx="8440616" cy="5373860"/>
          </a:xfrm>
          <a:prstGeom prst="rect">
            <a:avLst/>
          </a:prstGeom>
        </p:spPr>
      </p:pic>
      <p:sp>
        <p:nvSpPr>
          <p:cNvPr id="5" name="مربع نص 4">
            <a:extLst>
              <a:ext uri="{FF2B5EF4-FFF2-40B4-BE49-F238E27FC236}">
                <a16:creationId xmlns:a16="http://schemas.microsoft.com/office/drawing/2014/main" id="{2734B3B4-9A03-48B6-A3F0-C4E4828A4E88}"/>
              </a:ext>
            </a:extLst>
          </p:cNvPr>
          <p:cNvSpPr txBox="1"/>
          <p:nvPr/>
        </p:nvSpPr>
        <p:spPr>
          <a:xfrm>
            <a:off x="618978" y="1659988"/>
            <a:ext cx="1463040" cy="1958100"/>
          </a:xfrm>
          <a:prstGeom prst="rect">
            <a:avLst/>
          </a:prstGeom>
          <a:noFill/>
        </p:spPr>
        <p:txBody>
          <a:bodyPr wrap="square" rtlCol="1">
            <a:spAutoFit/>
          </a:bodyPr>
          <a:lstStyle/>
          <a:p>
            <a:pPr algn="l" rtl="0">
              <a:lnSpc>
                <a:spcPct val="150000"/>
              </a:lnSpc>
            </a:pPr>
            <a:r>
              <a:rPr lang="en-US" sz="2800" dirty="0">
                <a:solidFill>
                  <a:srgbClr val="FF0000"/>
                </a:solidFill>
                <a:latin typeface="Comic Sans MS" panose="030F0702030302020204" pitchFamily="66" charset="0"/>
              </a:rPr>
              <a:t>People </a:t>
            </a:r>
          </a:p>
          <a:p>
            <a:pPr algn="l" rtl="0">
              <a:lnSpc>
                <a:spcPct val="150000"/>
              </a:lnSpc>
            </a:pPr>
            <a:r>
              <a:rPr lang="en-US" sz="2800" dirty="0">
                <a:solidFill>
                  <a:srgbClr val="FF0000"/>
                </a:solidFill>
                <a:latin typeface="Comic Sans MS" panose="030F0702030302020204" pitchFamily="66" charset="0"/>
              </a:rPr>
              <a:t>Crowd </a:t>
            </a:r>
          </a:p>
          <a:p>
            <a:pPr algn="l" rtl="0">
              <a:lnSpc>
                <a:spcPct val="150000"/>
              </a:lnSpc>
            </a:pPr>
            <a:r>
              <a:rPr lang="en-US" sz="2800" dirty="0">
                <a:solidFill>
                  <a:srgbClr val="FF0000"/>
                </a:solidFill>
                <a:latin typeface="Comic Sans MS" panose="030F0702030302020204" pitchFamily="66" charset="0"/>
              </a:rPr>
              <a:t>Stores </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55A19AA-C2B1-4F3E-A471-E0DD0BE6D215}"/>
              </a:ext>
            </a:extLst>
          </p:cNvPr>
          <p:cNvSpPr txBox="1"/>
          <p:nvPr/>
        </p:nvSpPr>
        <p:spPr>
          <a:xfrm>
            <a:off x="2220349" y="1643574"/>
            <a:ext cx="1463040" cy="1958100"/>
          </a:xfrm>
          <a:prstGeom prst="rect">
            <a:avLst/>
          </a:prstGeom>
          <a:noFill/>
        </p:spPr>
        <p:txBody>
          <a:bodyPr wrap="square" rtlCol="1">
            <a:spAutoFit/>
          </a:bodyPr>
          <a:lstStyle/>
          <a:p>
            <a:pPr algn="l" rtl="0">
              <a:lnSpc>
                <a:spcPct val="150000"/>
              </a:lnSpc>
            </a:pPr>
            <a:r>
              <a:rPr lang="en-US" sz="2800" dirty="0">
                <a:solidFill>
                  <a:srgbClr val="0000CC"/>
                </a:solidFill>
                <a:latin typeface="Comic Sans MS" panose="030F0702030302020204" pitchFamily="66" charset="0"/>
              </a:rPr>
              <a:t>Walk </a:t>
            </a:r>
          </a:p>
          <a:p>
            <a:pPr algn="l" rtl="0">
              <a:lnSpc>
                <a:spcPct val="150000"/>
              </a:lnSpc>
            </a:pPr>
            <a:r>
              <a:rPr lang="en-US" sz="2800" dirty="0">
                <a:solidFill>
                  <a:srgbClr val="0000CC"/>
                </a:solidFill>
                <a:latin typeface="Comic Sans MS" panose="030F0702030302020204" pitchFamily="66" charset="0"/>
              </a:rPr>
              <a:t>Look at</a:t>
            </a:r>
          </a:p>
          <a:p>
            <a:pPr algn="l" rtl="0">
              <a:lnSpc>
                <a:spcPct val="150000"/>
              </a:lnSpc>
            </a:pPr>
            <a:r>
              <a:rPr lang="en-US" sz="2800" dirty="0">
                <a:solidFill>
                  <a:srgbClr val="0000CC"/>
                </a:solidFill>
                <a:latin typeface="Comic Sans MS" panose="030F0702030302020204" pitchFamily="66" charset="0"/>
              </a:rPr>
              <a:t>Watch</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188A59C-6574-4DAF-9EE8-145BA466C6C9}"/>
              </a:ext>
            </a:extLst>
          </p:cNvPr>
          <p:cNvSpPr txBox="1"/>
          <p:nvPr/>
        </p:nvSpPr>
        <p:spPr>
          <a:xfrm>
            <a:off x="3821721" y="1613094"/>
            <a:ext cx="1699846" cy="1876283"/>
          </a:xfrm>
          <a:prstGeom prst="rect">
            <a:avLst/>
          </a:prstGeom>
          <a:noFill/>
        </p:spPr>
        <p:txBody>
          <a:bodyPr wrap="square" rtlCol="1">
            <a:spAutoFit/>
          </a:bodyPr>
          <a:lstStyle/>
          <a:p>
            <a:pPr algn="l" rtl="0">
              <a:lnSpc>
                <a:spcPct val="150000"/>
              </a:lnSpc>
            </a:pPr>
            <a:r>
              <a:rPr lang="en-US" sz="2800" dirty="0">
                <a:solidFill>
                  <a:srgbClr val="FF0000"/>
                </a:solidFill>
                <a:latin typeface="Comic Sans MS" panose="030F0702030302020204" pitchFamily="66" charset="0"/>
              </a:rPr>
              <a:t>Busy</a:t>
            </a:r>
          </a:p>
          <a:p>
            <a:pPr algn="l" rtl="0">
              <a:lnSpc>
                <a:spcPct val="150000"/>
              </a:lnSpc>
            </a:pPr>
            <a:r>
              <a:rPr lang="en-US" sz="2800" dirty="0">
                <a:solidFill>
                  <a:srgbClr val="FF0000"/>
                </a:solidFill>
                <a:latin typeface="Comic Sans MS" panose="030F0702030302020204" pitchFamily="66" charset="0"/>
              </a:rPr>
              <a:t>Noisy</a:t>
            </a:r>
          </a:p>
          <a:p>
            <a:pPr algn="l" rtl="0">
              <a:lnSpc>
                <a:spcPct val="150000"/>
              </a:lnSpc>
            </a:pPr>
            <a:r>
              <a:rPr lang="en-US" sz="2400" dirty="0">
                <a:solidFill>
                  <a:srgbClr val="FF0000"/>
                </a:solidFill>
                <a:latin typeface="Comic Sans MS" panose="030F0702030302020204" pitchFamily="66" charset="0"/>
              </a:rPr>
              <a:t>Expensive</a:t>
            </a:r>
            <a:endParaRPr lang="ar-SA" sz="2800" dirty="0">
              <a:latin typeface="Comic Sans MS" panose="030F0702030302020204" pitchFamily="66" charset="0"/>
            </a:endParaRPr>
          </a:p>
        </p:txBody>
      </p:sp>
      <p:sp>
        <p:nvSpPr>
          <p:cNvPr id="8" name="مربع نص 7">
            <a:extLst>
              <a:ext uri="{FF2B5EF4-FFF2-40B4-BE49-F238E27FC236}">
                <a16:creationId xmlns:a16="http://schemas.microsoft.com/office/drawing/2014/main" id="{C852F72F-8E5B-48A2-B5C4-706FF2AFE3A8}"/>
              </a:ext>
            </a:extLst>
          </p:cNvPr>
          <p:cNvSpPr txBox="1"/>
          <p:nvPr/>
        </p:nvSpPr>
        <p:spPr>
          <a:xfrm>
            <a:off x="5507501" y="1652952"/>
            <a:ext cx="1699846" cy="1876283"/>
          </a:xfrm>
          <a:prstGeom prst="rect">
            <a:avLst/>
          </a:prstGeom>
          <a:noFill/>
        </p:spPr>
        <p:txBody>
          <a:bodyPr wrap="square" rtlCol="1">
            <a:spAutoFit/>
          </a:bodyPr>
          <a:lstStyle/>
          <a:p>
            <a:pPr algn="l" rtl="0">
              <a:lnSpc>
                <a:spcPct val="150000"/>
              </a:lnSpc>
            </a:pPr>
            <a:r>
              <a:rPr lang="en-US" sz="2800" dirty="0">
                <a:solidFill>
                  <a:srgbClr val="0000CC"/>
                </a:solidFill>
                <a:latin typeface="Comic Sans MS" panose="030F0702030302020204" pitchFamily="66" charset="0"/>
              </a:rPr>
              <a:t>Mall</a:t>
            </a:r>
          </a:p>
          <a:p>
            <a:pPr algn="l" rtl="0">
              <a:lnSpc>
                <a:spcPct val="150000"/>
              </a:lnSpc>
            </a:pPr>
            <a:r>
              <a:rPr lang="en-US" sz="2800" dirty="0">
                <a:solidFill>
                  <a:srgbClr val="0000CC"/>
                </a:solidFill>
                <a:latin typeface="Comic Sans MS" panose="030F0702030302020204" pitchFamily="66" charset="0"/>
              </a:rPr>
              <a:t>Stores</a:t>
            </a:r>
          </a:p>
          <a:p>
            <a:pPr algn="l" rtl="0">
              <a:lnSpc>
                <a:spcPct val="150000"/>
              </a:lnSpc>
            </a:pPr>
            <a:r>
              <a:rPr lang="en-US" sz="2400" dirty="0">
                <a:solidFill>
                  <a:srgbClr val="0000CC"/>
                </a:solidFill>
                <a:latin typeface="Comic Sans MS" panose="030F0702030302020204" pitchFamily="66" charset="0"/>
              </a:rPr>
              <a:t>Staircase</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0A1A9AC-0832-40F5-8855-3105D0C31AE1}"/>
              </a:ext>
            </a:extLst>
          </p:cNvPr>
          <p:cNvSpPr txBox="1"/>
          <p:nvPr/>
        </p:nvSpPr>
        <p:spPr>
          <a:xfrm>
            <a:off x="7080738" y="1678741"/>
            <a:ext cx="1699846" cy="1958100"/>
          </a:xfrm>
          <a:prstGeom prst="rect">
            <a:avLst/>
          </a:prstGeom>
          <a:noFill/>
        </p:spPr>
        <p:txBody>
          <a:bodyPr wrap="square" rtlCol="1">
            <a:spAutoFit/>
          </a:bodyPr>
          <a:lstStyle/>
          <a:p>
            <a:pPr algn="l" rtl="0">
              <a:lnSpc>
                <a:spcPct val="150000"/>
              </a:lnSpc>
            </a:pPr>
            <a:r>
              <a:rPr lang="en-US" sz="2800" dirty="0">
                <a:solidFill>
                  <a:srgbClr val="FF0000"/>
                </a:solidFill>
                <a:latin typeface="Comic Sans MS" panose="030F0702030302020204" pitchFamily="66" charset="0"/>
              </a:rPr>
              <a:t>Midday</a:t>
            </a:r>
          </a:p>
          <a:p>
            <a:pPr algn="l" rtl="0">
              <a:lnSpc>
                <a:spcPct val="150000"/>
              </a:lnSpc>
            </a:pPr>
            <a:r>
              <a:rPr lang="en-US" sz="2800" dirty="0">
                <a:solidFill>
                  <a:srgbClr val="FF0000"/>
                </a:solidFill>
                <a:latin typeface="Comic Sans MS" panose="030F0702030302020204" pitchFamily="66" charset="0"/>
              </a:rPr>
              <a:t>Early</a:t>
            </a:r>
          </a:p>
          <a:p>
            <a:pPr algn="l" rtl="0">
              <a:lnSpc>
                <a:spcPct val="150000"/>
              </a:lnSpc>
            </a:pPr>
            <a:r>
              <a:rPr lang="en-US" sz="2800" dirty="0">
                <a:solidFill>
                  <a:srgbClr val="FF0000"/>
                </a:solidFill>
                <a:latin typeface="Comic Sans MS" panose="030F0702030302020204" pitchFamily="66" charset="0"/>
              </a:rPr>
              <a:t>Late</a:t>
            </a:r>
            <a:r>
              <a:rPr lang="en-US" sz="2400" dirty="0">
                <a:solidFill>
                  <a:srgbClr val="FF0000"/>
                </a:solidFill>
                <a:latin typeface="Comic Sans MS" panose="030F0702030302020204" pitchFamily="66" charset="0"/>
              </a:rPr>
              <a:t> </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90A3DF3-17EA-4E54-A9F2-7B3B589EA78C}"/>
              </a:ext>
            </a:extLst>
          </p:cNvPr>
          <p:cNvSpPr txBox="1"/>
          <p:nvPr/>
        </p:nvSpPr>
        <p:spPr>
          <a:xfrm>
            <a:off x="731520" y="3995227"/>
            <a:ext cx="8215532" cy="2308324"/>
          </a:xfrm>
          <a:prstGeom prst="rect">
            <a:avLst/>
          </a:prstGeom>
          <a:noFill/>
        </p:spPr>
        <p:txBody>
          <a:bodyPr wrap="square" rtlCol="1">
            <a:spAutoFit/>
          </a:bodyPr>
          <a:lstStyle/>
          <a:p>
            <a:pPr algn="l" rtl="0"/>
            <a:r>
              <a:rPr lang="en-US" sz="2400" dirty="0">
                <a:solidFill>
                  <a:srgbClr val="006600"/>
                </a:solidFill>
                <a:latin typeface="Comic Sans MS" panose="030F0702030302020204" pitchFamily="66" charset="0"/>
              </a:rPr>
              <a:t>The shopping mall was very crowded last Saturday at midday. </a:t>
            </a:r>
            <a:endParaRPr lang="en-US" sz="2400" b="1" dirty="0">
              <a:solidFill>
                <a:srgbClr val="006600"/>
              </a:solidFill>
              <a:latin typeface="Comic Sans MS" panose="030F0702030302020204" pitchFamily="66" charset="0"/>
            </a:endParaRPr>
          </a:p>
          <a:p>
            <a:pPr algn="l" rtl="0"/>
            <a:r>
              <a:rPr lang="en-US" sz="2400" dirty="0">
                <a:solidFill>
                  <a:srgbClr val="FF0000"/>
                </a:solidFill>
                <a:latin typeface="Comic Sans MS" panose="030F0702030302020204" pitchFamily="66" charset="0"/>
              </a:rPr>
              <a:t>There were people standing, walking, talking, and hurrying about.</a:t>
            </a:r>
            <a:endParaRPr lang="en-US" sz="2400" b="1" dirty="0">
              <a:solidFill>
                <a:srgbClr val="FF0000"/>
              </a:solidFill>
              <a:latin typeface="Comic Sans MS" panose="030F0702030302020204" pitchFamily="66" charset="0"/>
            </a:endParaRPr>
          </a:p>
          <a:p>
            <a:pPr algn="l" rtl="0"/>
            <a:r>
              <a:rPr lang="en-US" sz="2400" dirty="0">
                <a:solidFill>
                  <a:srgbClr val="0000CC"/>
                </a:solidFill>
                <a:latin typeface="Comic Sans MS" panose="030F0702030302020204" pitchFamily="66" charset="0"/>
              </a:rPr>
              <a:t>The mall has been decorated with lots of twinkling lights. Even the palm trees are covered in lights.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9762085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94A7B8C-4C20-4448-B620-68C3D4EA5DB3}"/>
              </a:ext>
            </a:extLst>
          </p:cNvPr>
          <p:cNvPicPr>
            <a:picLocks noChangeAspect="1"/>
          </p:cNvPicPr>
          <p:nvPr/>
        </p:nvPicPr>
        <p:blipFill>
          <a:blip r:embed="rId2"/>
          <a:stretch>
            <a:fillRect/>
          </a:stretch>
        </p:blipFill>
        <p:spPr>
          <a:xfrm>
            <a:off x="231784" y="1448972"/>
            <a:ext cx="8680432" cy="4346917"/>
          </a:xfrm>
          <a:prstGeom prst="rect">
            <a:avLst/>
          </a:prstGeom>
        </p:spPr>
      </p:pic>
    </p:spTree>
    <p:extLst>
      <p:ext uri="{BB962C8B-B14F-4D97-AF65-F5344CB8AC3E}">
        <p14:creationId xmlns:p14="http://schemas.microsoft.com/office/powerpoint/2010/main" val="544125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B5328E-1196-489F-A005-5F86D3687C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0591" y="970670"/>
            <a:ext cx="8162818" cy="5247249"/>
          </a:xfrm>
          <a:prstGeom prst="rect">
            <a:avLst/>
          </a:prstGeom>
        </p:spPr>
      </p:pic>
      <p:sp>
        <p:nvSpPr>
          <p:cNvPr id="5" name="مربع نص 4">
            <a:extLst>
              <a:ext uri="{FF2B5EF4-FFF2-40B4-BE49-F238E27FC236}">
                <a16:creationId xmlns:a16="http://schemas.microsoft.com/office/drawing/2014/main" id="{D6C10CFC-724F-414F-A1E2-715F804172F5}"/>
              </a:ext>
            </a:extLst>
          </p:cNvPr>
          <p:cNvSpPr txBox="1"/>
          <p:nvPr/>
        </p:nvSpPr>
        <p:spPr>
          <a:xfrm>
            <a:off x="5275385" y="2616590"/>
            <a:ext cx="362946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She’s not tall enough.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3620128-4CF4-4778-8FA4-1AB407D80356}"/>
              </a:ext>
            </a:extLst>
          </p:cNvPr>
          <p:cNvSpPr txBox="1"/>
          <p:nvPr/>
        </p:nvSpPr>
        <p:spPr>
          <a:xfrm>
            <a:off x="1390356" y="3064411"/>
            <a:ext cx="362946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car is too old.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C7ECF14-CF6F-4783-92DE-D1BEC25310E6}"/>
              </a:ext>
            </a:extLst>
          </p:cNvPr>
          <p:cNvSpPr txBox="1"/>
          <p:nvPr/>
        </p:nvSpPr>
        <p:spPr>
          <a:xfrm>
            <a:off x="1402078" y="3934263"/>
            <a:ext cx="362946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dress is too small.</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A6FC902-464C-4689-B21E-C715FF32F3E4}"/>
              </a:ext>
            </a:extLst>
          </p:cNvPr>
          <p:cNvSpPr txBox="1"/>
          <p:nvPr/>
        </p:nvSpPr>
        <p:spPr>
          <a:xfrm>
            <a:off x="759655" y="4775977"/>
            <a:ext cx="429767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He’s driving too dangerously.</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09328F4-FC88-4EFA-B4E0-444F7F4EC654}"/>
              </a:ext>
            </a:extLst>
          </p:cNvPr>
          <p:cNvSpPr txBox="1"/>
          <p:nvPr/>
        </p:nvSpPr>
        <p:spPr>
          <a:xfrm>
            <a:off x="1411456" y="5659896"/>
            <a:ext cx="362946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That film is too boring.</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ADEC371-905D-44A2-896E-1461216DC306}"/>
              </a:ext>
            </a:extLst>
          </p:cNvPr>
          <p:cNvSpPr txBox="1"/>
          <p:nvPr/>
        </p:nvSpPr>
        <p:spPr>
          <a:xfrm>
            <a:off x="4600133" y="3423134"/>
            <a:ext cx="4407873" cy="369332"/>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The Internet isn’t running fast enough.</a:t>
            </a:r>
            <a:endParaRPr lang="ar-SA"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3FB649A-D8E8-4A7A-8162-76ECCB50B546}"/>
              </a:ext>
            </a:extLst>
          </p:cNvPr>
          <p:cNvSpPr txBox="1"/>
          <p:nvPr/>
        </p:nvSpPr>
        <p:spPr>
          <a:xfrm>
            <a:off x="5207387" y="4349257"/>
            <a:ext cx="362946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It’s not cheap enough.</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DCBCC9FD-BA96-40BE-80DF-12C8248A18F7}"/>
              </a:ext>
            </a:extLst>
          </p:cNvPr>
          <p:cNvSpPr txBox="1"/>
          <p:nvPr/>
        </p:nvSpPr>
        <p:spPr>
          <a:xfrm>
            <a:off x="4811151" y="5205043"/>
            <a:ext cx="402335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test isn’t easy enough.</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066752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AAE473E-5A94-499E-BE7D-A9591F1BCB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7538" y="942537"/>
            <a:ext cx="8088923" cy="5352390"/>
          </a:xfrm>
          <a:prstGeom prst="rect">
            <a:avLst/>
          </a:prstGeom>
        </p:spPr>
      </p:pic>
    </p:spTree>
    <p:extLst>
      <p:ext uri="{BB962C8B-B14F-4D97-AF65-F5344CB8AC3E}">
        <p14:creationId xmlns:p14="http://schemas.microsoft.com/office/powerpoint/2010/main" val="32902625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4 </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91747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6799019-E512-4DEC-AED8-1922DC1965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7024" y="970670"/>
            <a:ext cx="8429951" cy="5316815"/>
          </a:xfrm>
          <a:prstGeom prst="rect">
            <a:avLst/>
          </a:prstGeom>
        </p:spPr>
      </p:pic>
      <p:sp>
        <p:nvSpPr>
          <p:cNvPr id="5" name="مربع نص 4">
            <a:extLst>
              <a:ext uri="{FF2B5EF4-FFF2-40B4-BE49-F238E27FC236}">
                <a16:creationId xmlns:a16="http://schemas.microsoft.com/office/drawing/2014/main" id="{0809EE9B-1AB7-4418-A933-8EB6EC5E97E8}"/>
              </a:ext>
            </a:extLst>
          </p:cNvPr>
          <p:cNvSpPr txBox="1"/>
          <p:nvPr/>
        </p:nvSpPr>
        <p:spPr>
          <a:xfrm>
            <a:off x="2208628" y="2827606"/>
            <a:ext cx="147710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toxins</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9956403-A35B-4F6C-8A3D-662946ADCA73}"/>
              </a:ext>
            </a:extLst>
          </p:cNvPr>
          <p:cNvSpPr txBox="1"/>
          <p:nvPr/>
        </p:nvSpPr>
        <p:spPr>
          <a:xfrm>
            <a:off x="2361028" y="3205089"/>
            <a:ext cx="195540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licensed</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609FAD5-14AD-493F-A4BC-2ACCB3A97B0F}"/>
              </a:ext>
            </a:extLst>
          </p:cNvPr>
          <p:cNvSpPr txBox="1"/>
          <p:nvPr/>
        </p:nvSpPr>
        <p:spPr>
          <a:xfrm>
            <a:off x="6255436" y="3526303"/>
            <a:ext cx="120044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peak</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A4FA25D-C420-47D7-B33F-F1DB14DE9570}"/>
              </a:ext>
            </a:extLst>
          </p:cNvPr>
          <p:cNvSpPr txBox="1"/>
          <p:nvPr/>
        </p:nvSpPr>
        <p:spPr>
          <a:xfrm>
            <a:off x="6407835" y="4171074"/>
            <a:ext cx="154041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bitter</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6A72140-E291-4A5B-A7FE-12EE61827F6F}"/>
              </a:ext>
            </a:extLst>
          </p:cNvPr>
          <p:cNvSpPr txBox="1"/>
          <p:nvPr/>
        </p:nvSpPr>
        <p:spPr>
          <a:xfrm>
            <a:off x="1270782" y="4829911"/>
            <a:ext cx="162716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locks in</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E769517-9575-4934-9210-5B1F0A7C7171}"/>
              </a:ext>
            </a:extLst>
          </p:cNvPr>
          <p:cNvSpPr txBox="1"/>
          <p:nvPr/>
        </p:nvSpPr>
        <p:spPr>
          <a:xfrm>
            <a:off x="1423182" y="5207393"/>
            <a:ext cx="1474763"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aroma</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7E16BDAD-5B65-43AB-A447-F4A178AFF86A}"/>
              </a:ext>
            </a:extLst>
          </p:cNvPr>
          <p:cNvSpPr txBox="1"/>
          <p:nvPr/>
        </p:nvSpPr>
        <p:spPr>
          <a:xfrm>
            <a:off x="4811151" y="5542674"/>
            <a:ext cx="2307101"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distinguish</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449346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6B3B527-3E0B-4BDB-B758-5C28129FE1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9403" y="1055077"/>
            <a:ext cx="8145194" cy="5006284"/>
          </a:xfrm>
          <a:prstGeom prst="rect">
            <a:avLst/>
          </a:prstGeom>
        </p:spPr>
      </p:pic>
      <p:sp>
        <p:nvSpPr>
          <p:cNvPr id="5" name="مربع نص 4">
            <a:extLst>
              <a:ext uri="{FF2B5EF4-FFF2-40B4-BE49-F238E27FC236}">
                <a16:creationId xmlns:a16="http://schemas.microsoft.com/office/drawing/2014/main" id="{02D2D566-A634-40F1-AE76-8E3D9C9A25FB}"/>
              </a:ext>
            </a:extLst>
          </p:cNvPr>
          <p:cNvSpPr txBox="1"/>
          <p:nvPr/>
        </p:nvSpPr>
        <p:spPr>
          <a:xfrm>
            <a:off x="267286" y="1645921"/>
            <a:ext cx="8595360" cy="4415440"/>
          </a:xfrm>
          <a:prstGeom prst="rect">
            <a:avLst/>
          </a:prstGeom>
          <a:noFill/>
        </p:spPr>
        <p:txBody>
          <a:bodyPr wrap="square" rtlCol="1">
            <a:spAutoFit/>
          </a:bodyPr>
          <a:lstStyle/>
          <a:p>
            <a:pPr algn="l" rtl="0">
              <a:lnSpc>
                <a:spcPct val="200000"/>
              </a:lnSpc>
            </a:pPr>
            <a:r>
              <a:rPr lang="en-US" sz="2400" dirty="0">
                <a:solidFill>
                  <a:srgbClr val="0000CC"/>
                </a:solidFill>
                <a:latin typeface="Comic Sans MS" panose="030F0702030302020204" pitchFamily="66" charset="0"/>
              </a:rPr>
              <a:t>	People need to be licensed to fish and drive. </a:t>
            </a:r>
          </a:p>
          <a:p>
            <a:pPr algn="l" rtl="0">
              <a:lnSpc>
                <a:spcPct val="200000"/>
              </a:lnSpc>
            </a:pPr>
            <a:r>
              <a:rPr lang="en-US" sz="2400" dirty="0">
                <a:solidFill>
                  <a:srgbClr val="FF0000"/>
                </a:solidFill>
                <a:latin typeface="Comic Sans MS" panose="030F0702030302020204" pitchFamily="66" charset="0"/>
              </a:rPr>
              <a:t>I like the aroma of roses. I don’t like the aroma of gas. </a:t>
            </a:r>
          </a:p>
          <a:p>
            <a:pPr algn="l" rtl="0">
              <a:lnSpc>
                <a:spcPct val="200000"/>
              </a:lnSpc>
            </a:pPr>
            <a:r>
              <a:rPr lang="en-US" sz="2400" dirty="0">
                <a:solidFill>
                  <a:srgbClr val="0000CC"/>
                </a:solidFill>
                <a:latin typeface="Comic Sans MS" panose="030F0702030302020204" pitchFamily="66" charset="0"/>
              </a:rPr>
              <a:t>	Coffee and dark chocolate are bitter foods. </a:t>
            </a:r>
          </a:p>
          <a:p>
            <a:pPr algn="l" rtl="0">
              <a:lnSpc>
                <a:spcPct val="200000"/>
              </a:lnSpc>
            </a:pPr>
            <a:r>
              <a:rPr lang="en-US" sz="2400" dirty="0">
                <a:solidFill>
                  <a:srgbClr val="FF0000"/>
                </a:solidFill>
                <a:latin typeface="Comic Sans MS" panose="030F0702030302020204" pitchFamily="66" charset="0"/>
              </a:rPr>
              <a:t>	Lemons and limes are sour foods </a:t>
            </a:r>
          </a:p>
          <a:p>
            <a:pPr algn="l" rtl="0">
              <a:lnSpc>
                <a:spcPct val="200000"/>
              </a:lnSpc>
            </a:pPr>
            <a:r>
              <a:rPr lang="en-US" sz="2400" dirty="0">
                <a:solidFill>
                  <a:srgbClr val="0000CC"/>
                </a:solidFill>
                <a:latin typeface="Comic Sans MS" panose="030F0702030302020204" pitchFamily="66" charset="0"/>
              </a:rPr>
              <a:t>Two examples of delicacies are fish eggs and chicken feet. </a:t>
            </a:r>
          </a:p>
          <a:p>
            <a:pPr algn="l" rtl="0">
              <a:lnSpc>
                <a:spcPct val="200000"/>
              </a:lnSpc>
            </a:pPr>
            <a:r>
              <a:rPr lang="en-US" sz="2400" dirty="0">
                <a:solidFill>
                  <a:srgbClr val="FF0000"/>
                </a:solidFill>
                <a:latin typeface="Comic Sans MS" panose="030F0702030302020204" pitchFamily="66" charset="0"/>
              </a:rPr>
              <a:t>	Toxins are poisons.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776228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D4F43DB-7589-4BA2-99E9-DBADF65FAC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9489" y="836845"/>
            <a:ext cx="8525022" cy="5535819"/>
          </a:xfrm>
          <a:prstGeom prst="rect">
            <a:avLst/>
          </a:prstGeom>
        </p:spPr>
      </p:pic>
      <p:sp>
        <p:nvSpPr>
          <p:cNvPr id="5" name="مربع نص 4">
            <a:extLst>
              <a:ext uri="{FF2B5EF4-FFF2-40B4-BE49-F238E27FC236}">
                <a16:creationId xmlns:a16="http://schemas.microsoft.com/office/drawing/2014/main" id="{882008EE-E85C-4AC3-A510-5815A2FD0A48}"/>
              </a:ext>
            </a:extLst>
          </p:cNvPr>
          <p:cNvSpPr txBox="1"/>
          <p:nvPr/>
        </p:nvSpPr>
        <p:spPr>
          <a:xfrm>
            <a:off x="2771335" y="2236763"/>
            <a:ext cx="604911" cy="523220"/>
          </a:xfrm>
          <a:prstGeom prst="rect">
            <a:avLst/>
          </a:prstGeom>
          <a:noFill/>
        </p:spPr>
        <p:txBody>
          <a:bodyPr wrap="square" rtlCol="1">
            <a:spAutoFit/>
          </a:bodyPr>
          <a:lstStyle/>
          <a:p>
            <a:pPr algn="l" rtl="0"/>
            <a:r>
              <a:rPr lang="en-US" sz="2800" b="1" dirty="0">
                <a:solidFill>
                  <a:srgbClr val="FF0000"/>
                </a:solidFill>
              </a:rPr>
              <a:t>V </a:t>
            </a:r>
            <a:endParaRPr lang="ar-SA" sz="2800" b="1" dirty="0">
              <a:solidFill>
                <a:srgbClr val="FF0000"/>
              </a:solidFill>
            </a:endParaRPr>
          </a:p>
        </p:txBody>
      </p:sp>
      <p:sp>
        <p:nvSpPr>
          <p:cNvPr id="6" name="مربع نص 5">
            <a:extLst>
              <a:ext uri="{FF2B5EF4-FFF2-40B4-BE49-F238E27FC236}">
                <a16:creationId xmlns:a16="http://schemas.microsoft.com/office/drawing/2014/main" id="{864317D0-81D7-4FAF-B4A9-41E1CE299B5C}"/>
              </a:ext>
            </a:extLst>
          </p:cNvPr>
          <p:cNvSpPr txBox="1"/>
          <p:nvPr/>
        </p:nvSpPr>
        <p:spPr>
          <a:xfrm>
            <a:off x="3542712" y="2726789"/>
            <a:ext cx="604911" cy="523220"/>
          </a:xfrm>
          <a:prstGeom prst="rect">
            <a:avLst/>
          </a:prstGeom>
          <a:noFill/>
        </p:spPr>
        <p:txBody>
          <a:bodyPr wrap="square" rtlCol="1">
            <a:spAutoFit/>
          </a:bodyPr>
          <a:lstStyle/>
          <a:p>
            <a:pPr algn="l" rtl="0"/>
            <a:r>
              <a:rPr lang="en-US" sz="2800" b="1" dirty="0">
                <a:solidFill>
                  <a:srgbClr val="FF0000"/>
                </a:solidFill>
              </a:rPr>
              <a:t>V </a:t>
            </a:r>
            <a:endParaRPr lang="ar-SA" sz="2800" b="1" dirty="0">
              <a:solidFill>
                <a:srgbClr val="FF0000"/>
              </a:solidFill>
            </a:endParaRPr>
          </a:p>
        </p:txBody>
      </p:sp>
      <p:sp>
        <p:nvSpPr>
          <p:cNvPr id="7" name="مربع نص 6">
            <a:extLst>
              <a:ext uri="{FF2B5EF4-FFF2-40B4-BE49-F238E27FC236}">
                <a16:creationId xmlns:a16="http://schemas.microsoft.com/office/drawing/2014/main" id="{6EC0ADC6-0051-4A71-8616-5FA985FE4D99}"/>
              </a:ext>
            </a:extLst>
          </p:cNvPr>
          <p:cNvSpPr txBox="1"/>
          <p:nvPr/>
        </p:nvSpPr>
        <p:spPr>
          <a:xfrm>
            <a:off x="2035124" y="3230882"/>
            <a:ext cx="604911" cy="523220"/>
          </a:xfrm>
          <a:prstGeom prst="rect">
            <a:avLst/>
          </a:prstGeom>
          <a:noFill/>
        </p:spPr>
        <p:txBody>
          <a:bodyPr wrap="square" rtlCol="1">
            <a:spAutoFit/>
          </a:bodyPr>
          <a:lstStyle/>
          <a:p>
            <a:pPr algn="l" rtl="0"/>
            <a:r>
              <a:rPr lang="en-US" sz="2800" b="1" dirty="0">
                <a:solidFill>
                  <a:srgbClr val="FF0000"/>
                </a:solidFill>
              </a:rPr>
              <a:t>V </a:t>
            </a:r>
            <a:endParaRPr lang="ar-SA" sz="2800" b="1" dirty="0">
              <a:solidFill>
                <a:srgbClr val="FF0000"/>
              </a:solidFill>
            </a:endParaRPr>
          </a:p>
        </p:txBody>
      </p:sp>
      <p:sp>
        <p:nvSpPr>
          <p:cNvPr id="8" name="مربع نص 7">
            <a:extLst>
              <a:ext uri="{FF2B5EF4-FFF2-40B4-BE49-F238E27FC236}">
                <a16:creationId xmlns:a16="http://schemas.microsoft.com/office/drawing/2014/main" id="{F2BFE2F2-44AF-42B9-9FBC-9CC6B20B2ADC}"/>
              </a:ext>
            </a:extLst>
          </p:cNvPr>
          <p:cNvSpPr txBox="1"/>
          <p:nvPr/>
        </p:nvSpPr>
        <p:spPr>
          <a:xfrm>
            <a:off x="1582613" y="3706839"/>
            <a:ext cx="604911" cy="523220"/>
          </a:xfrm>
          <a:prstGeom prst="rect">
            <a:avLst/>
          </a:prstGeom>
          <a:noFill/>
        </p:spPr>
        <p:txBody>
          <a:bodyPr wrap="square" rtlCol="1">
            <a:spAutoFit/>
          </a:bodyPr>
          <a:lstStyle/>
          <a:p>
            <a:pPr algn="l" rtl="0"/>
            <a:r>
              <a:rPr lang="en-US" sz="2800" b="1" dirty="0">
                <a:solidFill>
                  <a:srgbClr val="FF0000"/>
                </a:solidFill>
              </a:rPr>
              <a:t>V </a:t>
            </a:r>
            <a:endParaRPr lang="ar-SA" sz="2800" b="1" dirty="0">
              <a:solidFill>
                <a:srgbClr val="FF0000"/>
              </a:solidFill>
            </a:endParaRPr>
          </a:p>
        </p:txBody>
      </p:sp>
      <p:sp>
        <p:nvSpPr>
          <p:cNvPr id="9" name="مربع نص 8">
            <a:extLst>
              <a:ext uri="{FF2B5EF4-FFF2-40B4-BE49-F238E27FC236}">
                <a16:creationId xmlns:a16="http://schemas.microsoft.com/office/drawing/2014/main" id="{28ED5152-9963-45AC-957B-244AECB7ADA8}"/>
              </a:ext>
            </a:extLst>
          </p:cNvPr>
          <p:cNvSpPr txBox="1"/>
          <p:nvPr/>
        </p:nvSpPr>
        <p:spPr>
          <a:xfrm>
            <a:off x="5322275" y="4239066"/>
            <a:ext cx="604911" cy="523220"/>
          </a:xfrm>
          <a:prstGeom prst="rect">
            <a:avLst/>
          </a:prstGeom>
          <a:noFill/>
        </p:spPr>
        <p:txBody>
          <a:bodyPr wrap="square" rtlCol="1">
            <a:spAutoFit/>
          </a:bodyPr>
          <a:lstStyle/>
          <a:p>
            <a:pPr algn="l" rtl="0"/>
            <a:r>
              <a:rPr lang="en-US" sz="2800" b="1" dirty="0">
                <a:solidFill>
                  <a:srgbClr val="FF0000"/>
                </a:solidFill>
              </a:rPr>
              <a:t>V </a:t>
            </a:r>
            <a:endParaRPr lang="ar-SA" sz="2800" b="1" dirty="0">
              <a:solidFill>
                <a:srgbClr val="FF0000"/>
              </a:solidFill>
            </a:endParaRPr>
          </a:p>
        </p:txBody>
      </p:sp>
      <p:sp>
        <p:nvSpPr>
          <p:cNvPr id="10" name="مربع نص 9">
            <a:extLst>
              <a:ext uri="{FF2B5EF4-FFF2-40B4-BE49-F238E27FC236}">
                <a16:creationId xmlns:a16="http://schemas.microsoft.com/office/drawing/2014/main" id="{51560055-81D6-4AB0-AFD1-39D0B358B8A2}"/>
              </a:ext>
            </a:extLst>
          </p:cNvPr>
          <p:cNvSpPr txBox="1"/>
          <p:nvPr/>
        </p:nvSpPr>
        <p:spPr>
          <a:xfrm>
            <a:off x="1282501" y="4743157"/>
            <a:ext cx="604911" cy="523220"/>
          </a:xfrm>
          <a:prstGeom prst="rect">
            <a:avLst/>
          </a:prstGeom>
          <a:noFill/>
        </p:spPr>
        <p:txBody>
          <a:bodyPr wrap="square" rtlCol="1">
            <a:spAutoFit/>
          </a:bodyPr>
          <a:lstStyle/>
          <a:p>
            <a:pPr algn="l" rtl="0"/>
            <a:r>
              <a:rPr lang="en-US" sz="2800" b="1" dirty="0">
                <a:solidFill>
                  <a:srgbClr val="FF0000"/>
                </a:solidFill>
              </a:rPr>
              <a:t>V </a:t>
            </a:r>
            <a:endParaRPr lang="ar-SA" sz="2800" b="1" dirty="0">
              <a:solidFill>
                <a:srgbClr val="FF0000"/>
              </a:solidFill>
            </a:endParaRPr>
          </a:p>
        </p:txBody>
      </p:sp>
      <p:sp>
        <p:nvSpPr>
          <p:cNvPr id="11" name="مربع نص 10">
            <a:extLst>
              <a:ext uri="{FF2B5EF4-FFF2-40B4-BE49-F238E27FC236}">
                <a16:creationId xmlns:a16="http://schemas.microsoft.com/office/drawing/2014/main" id="{695C2BC7-D6DC-4DD1-AE84-96092C3E6597}"/>
              </a:ext>
            </a:extLst>
          </p:cNvPr>
          <p:cNvSpPr txBox="1"/>
          <p:nvPr/>
        </p:nvSpPr>
        <p:spPr>
          <a:xfrm>
            <a:off x="3123022" y="5219114"/>
            <a:ext cx="604911" cy="523220"/>
          </a:xfrm>
          <a:prstGeom prst="rect">
            <a:avLst/>
          </a:prstGeom>
          <a:noFill/>
        </p:spPr>
        <p:txBody>
          <a:bodyPr wrap="square" rtlCol="1">
            <a:spAutoFit/>
          </a:bodyPr>
          <a:lstStyle/>
          <a:p>
            <a:pPr algn="l" rtl="0"/>
            <a:r>
              <a:rPr lang="en-US" sz="2800" b="1" dirty="0">
                <a:solidFill>
                  <a:srgbClr val="FF0000"/>
                </a:solidFill>
              </a:rPr>
              <a:t>V </a:t>
            </a:r>
            <a:endParaRPr lang="ar-SA" sz="2800" b="1" dirty="0">
              <a:solidFill>
                <a:srgbClr val="FF0000"/>
              </a:solidFill>
            </a:endParaRPr>
          </a:p>
        </p:txBody>
      </p:sp>
      <p:sp>
        <p:nvSpPr>
          <p:cNvPr id="12" name="مربع نص 11">
            <a:extLst>
              <a:ext uri="{FF2B5EF4-FFF2-40B4-BE49-F238E27FC236}">
                <a16:creationId xmlns:a16="http://schemas.microsoft.com/office/drawing/2014/main" id="{1834B130-D7C4-45E7-B9EF-6A83427ADA71}"/>
              </a:ext>
            </a:extLst>
          </p:cNvPr>
          <p:cNvSpPr txBox="1"/>
          <p:nvPr/>
        </p:nvSpPr>
        <p:spPr>
          <a:xfrm>
            <a:off x="4710327" y="5723208"/>
            <a:ext cx="604911" cy="523220"/>
          </a:xfrm>
          <a:prstGeom prst="rect">
            <a:avLst/>
          </a:prstGeom>
          <a:noFill/>
        </p:spPr>
        <p:txBody>
          <a:bodyPr wrap="square" rtlCol="1">
            <a:spAutoFit/>
          </a:bodyPr>
          <a:lstStyle/>
          <a:p>
            <a:pPr algn="l" rtl="0"/>
            <a:r>
              <a:rPr lang="en-US" sz="2800" b="1" dirty="0">
                <a:solidFill>
                  <a:srgbClr val="FF0000"/>
                </a:solidFill>
              </a:rPr>
              <a:t>V </a:t>
            </a:r>
            <a:endParaRPr lang="ar-SA" sz="2800" b="1" dirty="0">
              <a:solidFill>
                <a:srgbClr val="FF0000"/>
              </a:solidFill>
            </a:endParaRPr>
          </a:p>
        </p:txBody>
      </p:sp>
      <p:sp>
        <p:nvSpPr>
          <p:cNvPr id="13" name="مربع نص 12">
            <a:extLst>
              <a:ext uri="{FF2B5EF4-FFF2-40B4-BE49-F238E27FC236}">
                <a16:creationId xmlns:a16="http://schemas.microsoft.com/office/drawing/2014/main" id="{F996E46A-E6A8-477E-9A05-55981AD31F22}"/>
              </a:ext>
            </a:extLst>
          </p:cNvPr>
          <p:cNvSpPr txBox="1"/>
          <p:nvPr/>
        </p:nvSpPr>
        <p:spPr>
          <a:xfrm>
            <a:off x="3216805" y="2246142"/>
            <a:ext cx="604911" cy="523220"/>
          </a:xfrm>
          <a:prstGeom prst="rect">
            <a:avLst/>
          </a:prstGeom>
          <a:noFill/>
        </p:spPr>
        <p:txBody>
          <a:bodyPr wrap="square" rtlCol="1">
            <a:spAutoFit/>
          </a:bodyPr>
          <a:lstStyle/>
          <a:p>
            <a:pPr algn="l" rtl="0"/>
            <a:r>
              <a:rPr lang="en-US" sz="2800" b="1" dirty="0">
                <a:solidFill>
                  <a:srgbClr val="0000CC"/>
                </a:solidFill>
              </a:rPr>
              <a:t>P </a:t>
            </a:r>
            <a:endParaRPr lang="ar-SA" sz="2800" b="1" dirty="0">
              <a:solidFill>
                <a:srgbClr val="0000CC"/>
              </a:solidFill>
            </a:endParaRPr>
          </a:p>
        </p:txBody>
      </p:sp>
      <p:sp>
        <p:nvSpPr>
          <p:cNvPr id="14" name="مربع نص 13">
            <a:extLst>
              <a:ext uri="{FF2B5EF4-FFF2-40B4-BE49-F238E27FC236}">
                <a16:creationId xmlns:a16="http://schemas.microsoft.com/office/drawing/2014/main" id="{F9C2F558-0FBC-4725-90E5-E22C4F4A981B}"/>
              </a:ext>
            </a:extLst>
          </p:cNvPr>
          <p:cNvSpPr txBox="1"/>
          <p:nvPr/>
        </p:nvSpPr>
        <p:spPr>
          <a:xfrm>
            <a:off x="4171061" y="2736167"/>
            <a:ext cx="604911" cy="523220"/>
          </a:xfrm>
          <a:prstGeom prst="rect">
            <a:avLst/>
          </a:prstGeom>
          <a:noFill/>
        </p:spPr>
        <p:txBody>
          <a:bodyPr wrap="square" rtlCol="1">
            <a:spAutoFit/>
          </a:bodyPr>
          <a:lstStyle/>
          <a:p>
            <a:pPr algn="l" rtl="0"/>
            <a:r>
              <a:rPr lang="en-US" sz="2800" b="1" dirty="0">
                <a:solidFill>
                  <a:srgbClr val="0000CC"/>
                </a:solidFill>
              </a:rPr>
              <a:t>P </a:t>
            </a:r>
            <a:endParaRPr lang="ar-SA" sz="2800" b="1" dirty="0">
              <a:solidFill>
                <a:srgbClr val="0000CC"/>
              </a:solidFill>
            </a:endParaRPr>
          </a:p>
        </p:txBody>
      </p:sp>
      <p:sp>
        <p:nvSpPr>
          <p:cNvPr id="15" name="مربع نص 14">
            <a:extLst>
              <a:ext uri="{FF2B5EF4-FFF2-40B4-BE49-F238E27FC236}">
                <a16:creationId xmlns:a16="http://schemas.microsoft.com/office/drawing/2014/main" id="{B8ED2771-DD94-451F-B7B3-565EE69320B7}"/>
              </a:ext>
            </a:extLst>
          </p:cNvPr>
          <p:cNvSpPr txBox="1"/>
          <p:nvPr/>
        </p:nvSpPr>
        <p:spPr>
          <a:xfrm>
            <a:off x="2536865" y="3226193"/>
            <a:ext cx="604911" cy="523220"/>
          </a:xfrm>
          <a:prstGeom prst="rect">
            <a:avLst/>
          </a:prstGeom>
          <a:noFill/>
        </p:spPr>
        <p:txBody>
          <a:bodyPr wrap="square" rtlCol="1">
            <a:spAutoFit/>
          </a:bodyPr>
          <a:lstStyle/>
          <a:p>
            <a:pPr algn="l" rtl="0"/>
            <a:r>
              <a:rPr lang="en-US" sz="2800" b="1" dirty="0">
                <a:solidFill>
                  <a:srgbClr val="0000CC"/>
                </a:solidFill>
              </a:rPr>
              <a:t>P </a:t>
            </a:r>
            <a:endParaRPr lang="ar-SA" sz="2800" b="1" dirty="0">
              <a:solidFill>
                <a:srgbClr val="0000CC"/>
              </a:solidFill>
            </a:endParaRPr>
          </a:p>
        </p:txBody>
      </p:sp>
      <p:sp>
        <p:nvSpPr>
          <p:cNvPr id="16" name="مربع نص 15">
            <a:extLst>
              <a:ext uri="{FF2B5EF4-FFF2-40B4-BE49-F238E27FC236}">
                <a16:creationId xmlns:a16="http://schemas.microsoft.com/office/drawing/2014/main" id="{5AB67761-7A1F-45A1-A9AB-8BFB582642F1}"/>
              </a:ext>
            </a:extLst>
          </p:cNvPr>
          <p:cNvSpPr txBox="1"/>
          <p:nvPr/>
        </p:nvSpPr>
        <p:spPr>
          <a:xfrm>
            <a:off x="2042154" y="3730285"/>
            <a:ext cx="604911" cy="523220"/>
          </a:xfrm>
          <a:prstGeom prst="rect">
            <a:avLst/>
          </a:prstGeom>
          <a:noFill/>
        </p:spPr>
        <p:txBody>
          <a:bodyPr wrap="square" rtlCol="1">
            <a:spAutoFit/>
          </a:bodyPr>
          <a:lstStyle/>
          <a:p>
            <a:pPr algn="l" rtl="0"/>
            <a:r>
              <a:rPr lang="en-US" sz="2800" b="1" dirty="0">
                <a:solidFill>
                  <a:srgbClr val="0000CC"/>
                </a:solidFill>
              </a:rPr>
              <a:t>P </a:t>
            </a:r>
            <a:endParaRPr lang="ar-SA" sz="2800" b="1" dirty="0">
              <a:solidFill>
                <a:srgbClr val="0000CC"/>
              </a:solidFill>
            </a:endParaRPr>
          </a:p>
        </p:txBody>
      </p:sp>
      <p:sp>
        <p:nvSpPr>
          <p:cNvPr id="17" name="مربع نص 16">
            <a:extLst>
              <a:ext uri="{FF2B5EF4-FFF2-40B4-BE49-F238E27FC236}">
                <a16:creationId xmlns:a16="http://schemas.microsoft.com/office/drawing/2014/main" id="{34A3DC04-8FAC-40FD-8723-969D5C199728}"/>
              </a:ext>
            </a:extLst>
          </p:cNvPr>
          <p:cNvSpPr txBox="1"/>
          <p:nvPr/>
        </p:nvSpPr>
        <p:spPr>
          <a:xfrm>
            <a:off x="5922494" y="4234377"/>
            <a:ext cx="604911" cy="523220"/>
          </a:xfrm>
          <a:prstGeom prst="rect">
            <a:avLst/>
          </a:prstGeom>
          <a:noFill/>
        </p:spPr>
        <p:txBody>
          <a:bodyPr wrap="square" rtlCol="1">
            <a:spAutoFit/>
          </a:bodyPr>
          <a:lstStyle/>
          <a:p>
            <a:pPr algn="l" rtl="0"/>
            <a:r>
              <a:rPr lang="en-US" sz="2800" b="1" dirty="0">
                <a:solidFill>
                  <a:srgbClr val="0000CC"/>
                </a:solidFill>
              </a:rPr>
              <a:t>P </a:t>
            </a:r>
            <a:endParaRPr lang="ar-SA" sz="2800" b="1" dirty="0">
              <a:solidFill>
                <a:srgbClr val="0000CC"/>
              </a:solidFill>
            </a:endParaRPr>
          </a:p>
        </p:txBody>
      </p:sp>
      <p:sp>
        <p:nvSpPr>
          <p:cNvPr id="18" name="مربع نص 17">
            <a:extLst>
              <a:ext uri="{FF2B5EF4-FFF2-40B4-BE49-F238E27FC236}">
                <a16:creationId xmlns:a16="http://schemas.microsoft.com/office/drawing/2014/main" id="{A4ECEB10-F48A-40E3-9599-D5B5A870E587}"/>
              </a:ext>
            </a:extLst>
          </p:cNvPr>
          <p:cNvSpPr txBox="1"/>
          <p:nvPr/>
        </p:nvSpPr>
        <p:spPr>
          <a:xfrm>
            <a:off x="1756111" y="4724401"/>
            <a:ext cx="604911" cy="523220"/>
          </a:xfrm>
          <a:prstGeom prst="rect">
            <a:avLst/>
          </a:prstGeom>
          <a:noFill/>
        </p:spPr>
        <p:txBody>
          <a:bodyPr wrap="square" rtlCol="1">
            <a:spAutoFit/>
          </a:bodyPr>
          <a:lstStyle/>
          <a:p>
            <a:pPr algn="l" rtl="0"/>
            <a:r>
              <a:rPr lang="en-US" sz="2800" b="1" dirty="0">
                <a:solidFill>
                  <a:srgbClr val="0000CC"/>
                </a:solidFill>
              </a:rPr>
              <a:t>P </a:t>
            </a:r>
            <a:endParaRPr lang="ar-SA" sz="2800" b="1" dirty="0">
              <a:solidFill>
                <a:srgbClr val="0000CC"/>
              </a:solidFill>
            </a:endParaRPr>
          </a:p>
        </p:txBody>
      </p:sp>
      <p:sp>
        <p:nvSpPr>
          <p:cNvPr id="19" name="مربع نص 18">
            <a:extLst>
              <a:ext uri="{FF2B5EF4-FFF2-40B4-BE49-F238E27FC236}">
                <a16:creationId xmlns:a16="http://schemas.microsoft.com/office/drawing/2014/main" id="{DCDBE7CE-74D6-44FD-874F-7DE024B76814}"/>
              </a:ext>
            </a:extLst>
          </p:cNvPr>
          <p:cNvSpPr txBox="1"/>
          <p:nvPr/>
        </p:nvSpPr>
        <p:spPr>
          <a:xfrm>
            <a:off x="3610703" y="5228495"/>
            <a:ext cx="604911" cy="523220"/>
          </a:xfrm>
          <a:prstGeom prst="rect">
            <a:avLst/>
          </a:prstGeom>
          <a:noFill/>
        </p:spPr>
        <p:txBody>
          <a:bodyPr wrap="square" rtlCol="1">
            <a:spAutoFit/>
          </a:bodyPr>
          <a:lstStyle/>
          <a:p>
            <a:pPr algn="l" rtl="0"/>
            <a:r>
              <a:rPr lang="en-US" sz="2800" b="1" dirty="0">
                <a:solidFill>
                  <a:srgbClr val="0000CC"/>
                </a:solidFill>
              </a:rPr>
              <a:t>P </a:t>
            </a:r>
            <a:endParaRPr lang="ar-SA" sz="2800" b="1" dirty="0">
              <a:solidFill>
                <a:srgbClr val="0000CC"/>
              </a:solidFill>
            </a:endParaRPr>
          </a:p>
        </p:txBody>
      </p:sp>
      <p:sp>
        <p:nvSpPr>
          <p:cNvPr id="20" name="مربع نص 19">
            <a:extLst>
              <a:ext uri="{FF2B5EF4-FFF2-40B4-BE49-F238E27FC236}">
                <a16:creationId xmlns:a16="http://schemas.microsoft.com/office/drawing/2014/main" id="{94BBABFF-AE57-438A-8D92-0DCE7465EE08}"/>
              </a:ext>
            </a:extLst>
          </p:cNvPr>
          <p:cNvSpPr txBox="1"/>
          <p:nvPr/>
        </p:nvSpPr>
        <p:spPr>
          <a:xfrm>
            <a:off x="5240211" y="5732587"/>
            <a:ext cx="604911" cy="523220"/>
          </a:xfrm>
          <a:prstGeom prst="rect">
            <a:avLst/>
          </a:prstGeom>
          <a:noFill/>
        </p:spPr>
        <p:txBody>
          <a:bodyPr wrap="square" rtlCol="1">
            <a:spAutoFit/>
          </a:bodyPr>
          <a:lstStyle/>
          <a:p>
            <a:pPr algn="l" rtl="0"/>
            <a:r>
              <a:rPr lang="en-US" sz="2800" b="1" dirty="0">
                <a:solidFill>
                  <a:srgbClr val="0000CC"/>
                </a:solidFill>
              </a:rPr>
              <a:t>P </a:t>
            </a:r>
            <a:endParaRPr lang="ar-SA" sz="2800" b="1" dirty="0">
              <a:solidFill>
                <a:srgbClr val="0000CC"/>
              </a:solidFill>
            </a:endParaRPr>
          </a:p>
        </p:txBody>
      </p:sp>
      <p:sp>
        <p:nvSpPr>
          <p:cNvPr id="21" name="مربع نص 20">
            <a:extLst>
              <a:ext uri="{FF2B5EF4-FFF2-40B4-BE49-F238E27FC236}">
                <a16:creationId xmlns:a16="http://schemas.microsoft.com/office/drawing/2014/main" id="{E5D182FE-75C5-40CD-A154-0981189EF9F3}"/>
              </a:ext>
            </a:extLst>
          </p:cNvPr>
          <p:cNvSpPr txBox="1"/>
          <p:nvPr/>
        </p:nvSpPr>
        <p:spPr>
          <a:xfrm>
            <a:off x="3606014" y="2241455"/>
            <a:ext cx="604911" cy="523220"/>
          </a:xfrm>
          <a:prstGeom prst="rect">
            <a:avLst/>
          </a:prstGeom>
          <a:noFill/>
        </p:spPr>
        <p:txBody>
          <a:bodyPr wrap="square" rtlCol="1">
            <a:spAutoFit/>
          </a:bodyPr>
          <a:lstStyle/>
          <a:p>
            <a:pPr algn="l" rtl="0"/>
            <a:r>
              <a:rPr lang="en-US" sz="2800" b="1" dirty="0">
                <a:solidFill>
                  <a:srgbClr val="006600"/>
                </a:solidFill>
              </a:rPr>
              <a:t>O  </a:t>
            </a:r>
            <a:endParaRPr lang="ar-SA" sz="2800" b="1" dirty="0">
              <a:solidFill>
                <a:srgbClr val="006600"/>
              </a:solidFill>
            </a:endParaRPr>
          </a:p>
        </p:txBody>
      </p:sp>
      <p:sp>
        <p:nvSpPr>
          <p:cNvPr id="22" name="مربع نص 21">
            <a:extLst>
              <a:ext uri="{FF2B5EF4-FFF2-40B4-BE49-F238E27FC236}">
                <a16:creationId xmlns:a16="http://schemas.microsoft.com/office/drawing/2014/main" id="{07055714-9815-4E07-B36A-692198FECFC5}"/>
              </a:ext>
            </a:extLst>
          </p:cNvPr>
          <p:cNvSpPr txBox="1"/>
          <p:nvPr/>
        </p:nvSpPr>
        <p:spPr>
          <a:xfrm>
            <a:off x="3828754" y="2717413"/>
            <a:ext cx="604911" cy="523220"/>
          </a:xfrm>
          <a:prstGeom prst="rect">
            <a:avLst/>
          </a:prstGeom>
          <a:noFill/>
        </p:spPr>
        <p:txBody>
          <a:bodyPr wrap="square" rtlCol="1">
            <a:spAutoFit/>
          </a:bodyPr>
          <a:lstStyle/>
          <a:p>
            <a:pPr algn="l" rtl="0"/>
            <a:r>
              <a:rPr lang="en-US" sz="2800" b="1" dirty="0">
                <a:solidFill>
                  <a:srgbClr val="006600"/>
                </a:solidFill>
              </a:rPr>
              <a:t>O  </a:t>
            </a:r>
            <a:endParaRPr lang="ar-SA" sz="2800" b="1" dirty="0">
              <a:solidFill>
                <a:srgbClr val="006600"/>
              </a:solidFill>
            </a:endParaRPr>
          </a:p>
        </p:txBody>
      </p:sp>
      <p:sp>
        <p:nvSpPr>
          <p:cNvPr id="23" name="مربع نص 22">
            <a:extLst>
              <a:ext uri="{FF2B5EF4-FFF2-40B4-BE49-F238E27FC236}">
                <a16:creationId xmlns:a16="http://schemas.microsoft.com/office/drawing/2014/main" id="{6CBABE86-3E8D-4654-B743-E13B31E61063}"/>
              </a:ext>
            </a:extLst>
          </p:cNvPr>
          <p:cNvSpPr txBox="1"/>
          <p:nvPr/>
        </p:nvSpPr>
        <p:spPr>
          <a:xfrm>
            <a:off x="3981154" y="3221505"/>
            <a:ext cx="604911" cy="523220"/>
          </a:xfrm>
          <a:prstGeom prst="rect">
            <a:avLst/>
          </a:prstGeom>
          <a:noFill/>
        </p:spPr>
        <p:txBody>
          <a:bodyPr wrap="square" rtlCol="1">
            <a:spAutoFit/>
          </a:bodyPr>
          <a:lstStyle/>
          <a:p>
            <a:pPr algn="l" rtl="0"/>
            <a:r>
              <a:rPr lang="en-US" sz="2800" b="1" dirty="0">
                <a:solidFill>
                  <a:srgbClr val="006600"/>
                </a:solidFill>
              </a:rPr>
              <a:t>O  </a:t>
            </a:r>
            <a:endParaRPr lang="ar-SA" sz="2800" b="1" dirty="0">
              <a:solidFill>
                <a:srgbClr val="006600"/>
              </a:solidFill>
            </a:endParaRPr>
          </a:p>
        </p:txBody>
      </p:sp>
      <p:sp>
        <p:nvSpPr>
          <p:cNvPr id="24" name="مربع نص 23">
            <a:extLst>
              <a:ext uri="{FF2B5EF4-FFF2-40B4-BE49-F238E27FC236}">
                <a16:creationId xmlns:a16="http://schemas.microsoft.com/office/drawing/2014/main" id="{B6831213-372F-4C16-AC7A-EEC941FCA58F}"/>
              </a:ext>
            </a:extLst>
          </p:cNvPr>
          <p:cNvSpPr txBox="1"/>
          <p:nvPr/>
        </p:nvSpPr>
        <p:spPr>
          <a:xfrm>
            <a:off x="2712717" y="3725598"/>
            <a:ext cx="604911" cy="523220"/>
          </a:xfrm>
          <a:prstGeom prst="rect">
            <a:avLst/>
          </a:prstGeom>
          <a:noFill/>
        </p:spPr>
        <p:txBody>
          <a:bodyPr wrap="square" rtlCol="1">
            <a:spAutoFit/>
          </a:bodyPr>
          <a:lstStyle/>
          <a:p>
            <a:pPr algn="l" rtl="0"/>
            <a:r>
              <a:rPr lang="en-US" sz="2800" b="1" dirty="0">
                <a:solidFill>
                  <a:srgbClr val="006600"/>
                </a:solidFill>
              </a:rPr>
              <a:t>O  </a:t>
            </a:r>
            <a:endParaRPr lang="ar-SA" sz="2800" b="1" dirty="0">
              <a:solidFill>
                <a:srgbClr val="006600"/>
              </a:solidFill>
            </a:endParaRPr>
          </a:p>
        </p:txBody>
      </p:sp>
      <p:sp>
        <p:nvSpPr>
          <p:cNvPr id="25" name="مربع نص 24">
            <a:extLst>
              <a:ext uri="{FF2B5EF4-FFF2-40B4-BE49-F238E27FC236}">
                <a16:creationId xmlns:a16="http://schemas.microsoft.com/office/drawing/2014/main" id="{4E667983-0BED-4D20-8F06-6DDF56B55F49}"/>
              </a:ext>
            </a:extLst>
          </p:cNvPr>
          <p:cNvSpPr txBox="1"/>
          <p:nvPr/>
        </p:nvSpPr>
        <p:spPr>
          <a:xfrm>
            <a:off x="5608318" y="4201557"/>
            <a:ext cx="604911" cy="523220"/>
          </a:xfrm>
          <a:prstGeom prst="rect">
            <a:avLst/>
          </a:prstGeom>
          <a:noFill/>
        </p:spPr>
        <p:txBody>
          <a:bodyPr wrap="square" rtlCol="1">
            <a:spAutoFit/>
          </a:bodyPr>
          <a:lstStyle/>
          <a:p>
            <a:pPr algn="l" rtl="0"/>
            <a:r>
              <a:rPr lang="en-US" sz="2800" b="1" dirty="0">
                <a:solidFill>
                  <a:srgbClr val="006600"/>
                </a:solidFill>
              </a:rPr>
              <a:t>O  </a:t>
            </a:r>
            <a:endParaRPr lang="ar-SA" sz="2800" b="1" dirty="0">
              <a:solidFill>
                <a:srgbClr val="006600"/>
              </a:solidFill>
            </a:endParaRPr>
          </a:p>
        </p:txBody>
      </p:sp>
      <p:sp>
        <p:nvSpPr>
          <p:cNvPr id="26" name="مربع نص 25">
            <a:extLst>
              <a:ext uri="{FF2B5EF4-FFF2-40B4-BE49-F238E27FC236}">
                <a16:creationId xmlns:a16="http://schemas.microsoft.com/office/drawing/2014/main" id="{56C253D7-212E-49F9-88BC-95912F9FA228}"/>
              </a:ext>
            </a:extLst>
          </p:cNvPr>
          <p:cNvSpPr txBox="1"/>
          <p:nvPr/>
        </p:nvSpPr>
        <p:spPr>
          <a:xfrm>
            <a:off x="2468877" y="4705650"/>
            <a:ext cx="604911" cy="523220"/>
          </a:xfrm>
          <a:prstGeom prst="rect">
            <a:avLst/>
          </a:prstGeom>
          <a:noFill/>
        </p:spPr>
        <p:txBody>
          <a:bodyPr wrap="square" rtlCol="1">
            <a:spAutoFit/>
          </a:bodyPr>
          <a:lstStyle/>
          <a:p>
            <a:pPr algn="l" rtl="0"/>
            <a:r>
              <a:rPr lang="en-US" sz="2800" b="1" dirty="0">
                <a:solidFill>
                  <a:srgbClr val="006600"/>
                </a:solidFill>
              </a:rPr>
              <a:t>O  </a:t>
            </a:r>
            <a:endParaRPr lang="ar-SA" sz="2800" b="1" dirty="0">
              <a:solidFill>
                <a:srgbClr val="006600"/>
              </a:solidFill>
            </a:endParaRPr>
          </a:p>
        </p:txBody>
      </p:sp>
      <p:sp>
        <p:nvSpPr>
          <p:cNvPr id="27" name="مربع نص 26">
            <a:extLst>
              <a:ext uri="{FF2B5EF4-FFF2-40B4-BE49-F238E27FC236}">
                <a16:creationId xmlns:a16="http://schemas.microsoft.com/office/drawing/2014/main" id="{37458444-475B-4D37-AC2F-B591C91F81D2}"/>
              </a:ext>
            </a:extLst>
          </p:cNvPr>
          <p:cNvSpPr txBox="1"/>
          <p:nvPr/>
        </p:nvSpPr>
        <p:spPr>
          <a:xfrm>
            <a:off x="4520415" y="5223811"/>
            <a:ext cx="604911" cy="523220"/>
          </a:xfrm>
          <a:prstGeom prst="rect">
            <a:avLst/>
          </a:prstGeom>
          <a:noFill/>
        </p:spPr>
        <p:txBody>
          <a:bodyPr wrap="square" rtlCol="1">
            <a:spAutoFit/>
          </a:bodyPr>
          <a:lstStyle/>
          <a:p>
            <a:pPr algn="l" rtl="0"/>
            <a:r>
              <a:rPr lang="en-US" sz="2800" b="1" dirty="0">
                <a:solidFill>
                  <a:srgbClr val="006600"/>
                </a:solidFill>
              </a:rPr>
              <a:t>O  </a:t>
            </a:r>
            <a:endParaRPr lang="ar-SA" sz="2800" b="1" dirty="0">
              <a:solidFill>
                <a:srgbClr val="006600"/>
              </a:solidFill>
            </a:endParaRPr>
          </a:p>
        </p:txBody>
      </p:sp>
      <p:sp>
        <p:nvSpPr>
          <p:cNvPr id="28" name="مربع نص 27">
            <a:extLst>
              <a:ext uri="{FF2B5EF4-FFF2-40B4-BE49-F238E27FC236}">
                <a16:creationId xmlns:a16="http://schemas.microsoft.com/office/drawing/2014/main" id="{19B58D83-597B-419A-ACDD-A2397B39C80B}"/>
              </a:ext>
            </a:extLst>
          </p:cNvPr>
          <p:cNvSpPr txBox="1"/>
          <p:nvPr/>
        </p:nvSpPr>
        <p:spPr>
          <a:xfrm>
            <a:off x="5727891" y="5699768"/>
            <a:ext cx="604911" cy="523220"/>
          </a:xfrm>
          <a:prstGeom prst="rect">
            <a:avLst/>
          </a:prstGeom>
          <a:noFill/>
        </p:spPr>
        <p:txBody>
          <a:bodyPr wrap="square" rtlCol="1">
            <a:spAutoFit/>
          </a:bodyPr>
          <a:lstStyle/>
          <a:p>
            <a:pPr algn="l" rtl="0"/>
            <a:r>
              <a:rPr lang="en-US" sz="2800" b="1" dirty="0">
                <a:solidFill>
                  <a:srgbClr val="006600"/>
                </a:solidFill>
              </a:rPr>
              <a:t>O  </a:t>
            </a:r>
            <a:endParaRPr lang="ar-SA" sz="2800" b="1" dirty="0">
              <a:solidFill>
                <a:srgbClr val="006600"/>
              </a:solidFill>
            </a:endParaRPr>
          </a:p>
        </p:txBody>
      </p:sp>
      <p:sp>
        <p:nvSpPr>
          <p:cNvPr id="29" name="مربع نص 28">
            <a:extLst>
              <a:ext uri="{FF2B5EF4-FFF2-40B4-BE49-F238E27FC236}">
                <a16:creationId xmlns:a16="http://schemas.microsoft.com/office/drawing/2014/main" id="{AAE0EE58-0CFF-41B9-8859-F7A0D8FBB1C5}"/>
              </a:ext>
            </a:extLst>
          </p:cNvPr>
          <p:cNvSpPr txBox="1"/>
          <p:nvPr/>
        </p:nvSpPr>
        <p:spPr>
          <a:xfrm>
            <a:off x="7108876" y="2997777"/>
            <a:ext cx="956607" cy="584775"/>
          </a:xfrm>
          <a:prstGeom prst="rect">
            <a:avLst/>
          </a:prstGeom>
          <a:solidFill>
            <a:schemeClr val="accent4">
              <a:lumMod val="40000"/>
              <a:lumOff val="60000"/>
            </a:schemeClr>
          </a:solidFill>
        </p:spPr>
        <p:txBody>
          <a:bodyPr wrap="square" rtlCol="1">
            <a:spAutoFit/>
          </a:bodyPr>
          <a:lstStyle/>
          <a:p>
            <a:pPr algn="ctr" rtl="0"/>
            <a:r>
              <a:rPr lang="en-US" sz="2800" b="1" u="sng" dirty="0">
                <a:solidFill>
                  <a:srgbClr val="7030A0"/>
                </a:solidFill>
              </a:rPr>
              <a:t>Prep</a:t>
            </a:r>
            <a:r>
              <a:rPr lang="en-US" sz="3200" b="1" dirty="0">
                <a:solidFill>
                  <a:srgbClr val="006600"/>
                </a:solidFill>
              </a:rPr>
              <a:t>   </a:t>
            </a:r>
            <a:endParaRPr lang="ar-SA" sz="3200" b="1" dirty="0">
              <a:solidFill>
                <a:srgbClr val="006600"/>
              </a:solidFill>
            </a:endParaRPr>
          </a:p>
        </p:txBody>
      </p:sp>
      <p:cxnSp>
        <p:nvCxnSpPr>
          <p:cNvPr id="31" name="رابط مستقيم 30">
            <a:extLst>
              <a:ext uri="{FF2B5EF4-FFF2-40B4-BE49-F238E27FC236}">
                <a16:creationId xmlns:a16="http://schemas.microsoft.com/office/drawing/2014/main" id="{356E2A98-0B51-457A-8361-519870802D91}"/>
              </a:ext>
            </a:extLst>
          </p:cNvPr>
          <p:cNvCxnSpPr/>
          <p:nvPr/>
        </p:nvCxnSpPr>
        <p:spPr>
          <a:xfrm>
            <a:off x="2794779" y="3801982"/>
            <a:ext cx="3962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رابط مستقيم 31">
            <a:extLst>
              <a:ext uri="{FF2B5EF4-FFF2-40B4-BE49-F238E27FC236}">
                <a16:creationId xmlns:a16="http://schemas.microsoft.com/office/drawing/2014/main" id="{61FF9707-D19B-4801-B207-8027EA16B0D8}"/>
              </a:ext>
            </a:extLst>
          </p:cNvPr>
          <p:cNvCxnSpPr/>
          <p:nvPr/>
        </p:nvCxnSpPr>
        <p:spPr>
          <a:xfrm>
            <a:off x="3917849" y="5797251"/>
            <a:ext cx="3962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رابط مستقيم 32">
            <a:extLst>
              <a:ext uri="{FF2B5EF4-FFF2-40B4-BE49-F238E27FC236}">
                <a16:creationId xmlns:a16="http://schemas.microsoft.com/office/drawing/2014/main" id="{17AA40C7-D694-48F5-B8C7-05332871BADF}"/>
              </a:ext>
            </a:extLst>
          </p:cNvPr>
          <p:cNvCxnSpPr/>
          <p:nvPr/>
        </p:nvCxnSpPr>
        <p:spPr>
          <a:xfrm>
            <a:off x="5533288" y="6301343"/>
            <a:ext cx="3962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136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par>
                                <p:cTn id="91" presetID="10" presetClass="entr" presetSubtype="0"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par>
                                <p:cTn id="94" presetID="10" presetClass="entr" presetSubtype="0" fill="hold"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par>
                                <p:cTn id="97" presetID="10" presetClass="entr" presetSubtype="0" fill="hold" nodeType="with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1A9BBFF-D7A1-40D9-8CB2-8F398A9173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1692" y="858128"/>
            <a:ext cx="8440615" cy="5522988"/>
          </a:xfrm>
          <a:prstGeom prst="rect">
            <a:avLst/>
          </a:prstGeom>
        </p:spPr>
      </p:pic>
      <p:sp>
        <p:nvSpPr>
          <p:cNvPr id="5" name="مربع نص 4">
            <a:extLst>
              <a:ext uri="{FF2B5EF4-FFF2-40B4-BE49-F238E27FC236}">
                <a16:creationId xmlns:a16="http://schemas.microsoft.com/office/drawing/2014/main" id="{83D3FBE9-06D1-43CC-B90D-CAAAEE02DA51}"/>
              </a:ext>
            </a:extLst>
          </p:cNvPr>
          <p:cNvSpPr txBox="1"/>
          <p:nvPr/>
        </p:nvSpPr>
        <p:spPr>
          <a:xfrm>
            <a:off x="6231986" y="2025747"/>
            <a:ext cx="226489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give up meat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8A8F2B7-CBB2-49A0-92F8-500C713826AC}"/>
              </a:ext>
            </a:extLst>
          </p:cNvPr>
          <p:cNvSpPr txBox="1"/>
          <p:nvPr/>
        </p:nvSpPr>
        <p:spPr>
          <a:xfrm>
            <a:off x="1334084" y="2712718"/>
            <a:ext cx="282995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cut down on foods</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B5620D2-5308-4E31-9347-F8757A537085}"/>
              </a:ext>
            </a:extLst>
          </p:cNvPr>
          <p:cNvSpPr txBox="1"/>
          <p:nvPr/>
        </p:nvSpPr>
        <p:spPr>
          <a:xfrm>
            <a:off x="5355100" y="3132404"/>
            <a:ext cx="282995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run out of energy</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752E643-D32E-466C-8402-853AA21C8140}"/>
              </a:ext>
            </a:extLst>
          </p:cNvPr>
          <p:cNvSpPr txBox="1"/>
          <p:nvPr/>
        </p:nvSpPr>
        <p:spPr>
          <a:xfrm>
            <a:off x="4044459" y="3538023"/>
            <a:ext cx="3024552"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come down with a cold</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B66902D3-453A-4DE0-AE4A-BC139C8B171F}"/>
              </a:ext>
            </a:extLst>
          </p:cNvPr>
          <p:cNvSpPr txBox="1"/>
          <p:nvPr/>
        </p:nvSpPr>
        <p:spPr>
          <a:xfrm>
            <a:off x="5936568" y="4084317"/>
            <a:ext cx="3024552"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load up on other foods</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1B03E1E-05EA-4E42-830F-74153F786B44}"/>
              </a:ext>
            </a:extLst>
          </p:cNvPr>
          <p:cNvSpPr txBox="1"/>
          <p:nvPr/>
        </p:nvSpPr>
        <p:spPr>
          <a:xfrm>
            <a:off x="5556737" y="4729087"/>
            <a:ext cx="333404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turn into a health nut</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9FEDFA1B-6CDA-49B8-904B-CDD49B5A9690}"/>
              </a:ext>
            </a:extLst>
          </p:cNvPr>
          <p:cNvSpPr txBox="1"/>
          <p:nvPr/>
        </p:nvSpPr>
        <p:spPr>
          <a:xfrm>
            <a:off x="4586067" y="5444198"/>
            <a:ext cx="382641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whip up lots of delicious foods</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11F4B08-1187-433E-8412-DDABE554D370}"/>
              </a:ext>
            </a:extLst>
          </p:cNvPr>
          <p:cNvSpPr txBox="1"/>
          <p:nvPr/>
        </p:nvSpPr>
        <p:spPr>
          <a:xfrm>
            <a:off x="5793543" y="5821679"/>
            <a:ext cx="226489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think it over</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937611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F426C4A-262C-462B-8B93-260AEFFADC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9403" y="940609"/>
            <a:ext cx="8145193" cy="5389853"/>
          </a:xfrm>
          <a:prstGeom prst="rect">
            <a:avLst/>
          </a:prstGeom>
        </p:spPr>
      </p:pic>
      <p:sp>
        <p:nvSpPr>
          <p:cNvPr id="5" name="مربع نص 4">
            <a:extLst>
              <a:ext uri="{FF2B5EF4-FFF2-40B4-BE49-F238E27FC236}">
                <a16:creationId xmlns:a16="http://schemas.microsoft.com/office/drawing/2014/main" id="{4E43C6CC-92A2-4EF6-A125-FB1BC3843D4F}"/>
              </a:ext>
            </a:extLst>
          </p:cNvPr>
          <p:cNvSpPr txBox="1"/>
          <p:nvPr/>
        </p:nvSpPr>
        <p:spPr>
          <a:xfrm>
            <a:off x="1266094" y="2293035"/>
            <a:ext cx="7462909" cy="3897092"/>
          </a:xfrm>
          <a:prstGeom prst="rect">
            <a:avLst/>
          </a:prstGeom>
          <a:noFill/>
        </p:spPr>
        <p:txBody>
          <a:bodyPr wrap="square" rtlCol="1">
            <a:spAutoFit/>
          </a:bodyPr>
          <a:lstStyle/>
          <a:p>
            <a:pPr algn="l" rtl="0">
              <a:lnSpc>
                <a:spcPct val="150000"/>
              </a:lnSpc>
            </a:pPr>
            <a:r>
              <a:rPr lang="en-US" sz="2800" dirty="0">
                <a:solidFill>
                  <a:srgbClr val="0000CC"/>
                </a:solidFill>
                <a:latin typeface="Comic Sans MS" panose="030F0702030302020204" pitchFamily="66" charset="0"/>
              </a:rPr>
              <a:t>Bill’s tired of it. </a:t>
            </a:r>
          </a:p>
          <a:p>
            <a:pPr algn="l" rtl="0">
              <a:lnSpc>
                <a:spcPct val="150000"/>
              </a:lnSpc>
            </a:pPr>
            <a:r>
              <a:rPr lang="en-US" sz="2800" dirty="0">
                <a:solidFill>
                  <a:srgbClr val="FF0000"/>
                </a:solidFill>
                <a:latin typeface="Comic Sans MS" panose="030F0702030302020204" pitchFamily="66" charset="0"/>
              </a:rPr>
              <a:t>It’s difficult to tell them apart. </a:t>
            </a:r>
          </a:p>
          <a:p>
            <a:pPr algn="l" rtl="0">
              <a:lnSpc>
                <a:spcPct val="150000"/>
              </a:lnSpc>
            </a:pPr>
            <a:r>
              <a:rPr lang="en-US" sz="2800" dirty="0">
                <a:solidFill>
                  <a:srgbClr val="0000CC"/>
                </a:solidFill>
                <a:latin typeface="Comic Sans MS" panose="030F0702030302020204" pitchFamily="66" charset="0"/>
              </a:rPr>
              <a:t>She’s trying to cut down on it. </a:t>
            </a:r>
          </a:p>
          <a:p>
            <a:pPr algn="l" rtl="0">
              <a:lnSpc>
                <a:spcPct val="150000"/>
              </a:lnSpc>
            </a:pPr>
            <a:r>
              <a:rPr lang="en-US" sz="2800" dirty="0">
                <a:solidFill>
                  <a:srgbClr val="FF0000"/>
                </a:solidFill>
                <a:latin typeface="Comic Sans MS" panose="030F0702030302020204" pitchFamily="66" charset="0"/>
              </a:rPr>
              <a:t>Tom sent them back to the kitchen. </a:t>
            </a:r>
          </a:p>
          <a:p>
            <a:pPr algn="l" rtl="0">
              <a:lnSpc>
                <a:spcPct val="150000"/>
              </a:lnSpc>
            </a:pPr>
            <a:r>
              <a:rPr lang="en-US" sz="2800" dirty="0">
                <a:solidFill>
                  <a:srgbClr val="0000CC"/>
                </a:solidFill>
                <a:latin typeface="Comic Sans MS" panose="030F0702030302020204" pitchFamily="66" charset="0"/>
              </a:rPr>
              <a:t>Yesterday, I came across it. </a:t>
            </a:r>
          </a:p>
          <a:p>
            <a:pPr algn="l" rtl="0">
              <a:lnSpc>
                <a:spcPct val="150000"/>
              </a:lnSpc>
            </a:pPr>
            <a:r>
              <a:rPr lang="en-US" sz="2800" dirty="0">
                <a:solidFill>
                  <a:srgbClr val="FF0000"/>
                </a:solidFill>
                <a:latin typeface="Comic Sans MS" panose="030F0702030302020204" pitchFamily="66" charset="0"/>
              </a:rPr>
              <a:t>Jake is taking them out for dinner tonight. </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846759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51DA89D-1225-45BC-A954-CF82228F24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0928" y="986859"/>
            <a:ext cx="8342143" cy="5351301"/>
          </a:xfrm>
          <a:prstGeom prst="rect">
            <a:avLst/>
          </a:prstGeom>
        </p:spPr>
      </p:pic>
      <p:sp>
        <p:nvSpPr>
          <p:cNvPr id="5" name="مربع نص 4">
            <a:extLst>
              <a:ext uri="{FF2B5EF4-FFF2-40B4-BE49-F238E27FC236}">
                <a16:creationId xmlns:a16="http://schemas.microsoft.com/office/drawing/2014/main" id="{E89FB1AB-06E3-4B2A-BA48-898313A8B4E6}"/>
              </a:ext>
            </a:extLst>
          </p:cNvPr>
          <p:cNvSpPr txBox="1"/>
          <p:nvPr/>
        </p:nvSpPr>
        <p:spPr>
          <a:xfrm>
            <a:off x="4178103" y="2869808"/>
            <a:ext cx="226489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put you out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C49DB04-E08A-419D-9D2F-780C533B584C}"/>
              </a:ext>
            </a:extLst>
          </p:cNvPr>
          <p:cNvSpPr txBox="1"/>
          <p:nvPr/>
        </p:nvSpPr>
        <p:spPr>
          <a:xfrm>
            <a:off x="3305909" y="3345108"/>
            <a:ext cx="3137094"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whip them up in no time</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5DA6B36-51A5-4FE3-9608-6DDC1BF43F54}"/>
              </a:ext>
            </a:extLst>
          </p:cNvPr>
          <p:cNvSpPr txBox="1"/>
          <p:nvPr/>
        </p:nvSpPr>
        <p:spPr>
          <a:xfrm>
            <a:off x="5156359" y="3938026"/>
            <a:ext cx="2637311"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have a sweet tooth</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E2610FF-48DD-44C1-8B0E-592C8BC1D4CA}"/>
              </a:ext>
            </a:extLst>
          </p:cNvPr>
          <p:cNvSpPr txBox="1"/>
          <p:nvPr/>
        </p:nvSpPr>
        <p:spPr>
          <a:xfrm>
            <a:off x="2890909" y="4438357"/>
            <a:ext cx="2553288"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come to think of it</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3B3C01C-6044-48D1-8C8C-CBC5B77E15C5}"/>
              </a:ext>
            </a:extLst>
          </p:cNvPr>
          <p:cNvSpPr txBox="1"/>
          <p:nvPr/>
        </p:nvSpPr>
        <p:spPr>
          <a:xfrm>
            <a:off x="3634154" y="5125326"/>
            <a:ext cx="145835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spread</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4D2BD51-A66C-4967-B31D-81C435AE375E}"/>
              </a:ext>
            </a:extLst>
          </p:cNvPr>
          <p:cNvSpPr txBox="1"/>
          <p:nvPr/>
        </p:nvSpPr>
        <p:spPr>
          <a:xfrm>
            <a:off x="1718602" y="5390269"/>
            <a:ext cx="1924931"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quite the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742208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2B12841-1BC5-4F21-B0A0-1EF138C87C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5303" y="914399"/>
            <a:ext cx="8253393" cy="5323263"/>
          </a:xfrm>
          <a:prstGeom prst="rect">
            <a:avLst/>
          </a:prstGeom>
        </p:spPr>
      </p:pic>
    </p:spTree>
    <p:extLst>
      <p:ext uri="{BB962C8B-B14F-4D97-AF65-F5344CB8AC3E}">
        <p14:creationId xmlns:p14="http://schemas.microsoft.com/office/powerpoint/2010/main" val="1399755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68D6975-9498-4348-846E-D90DB250DB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5657" y="1342023"/>
            <a:ext cx="8103195" cy="4539714"/>
          </a:xfrm>
          <a:prstGeom prst="rect">
            <a:avLst/>
          </a:prstGeom>
        </p:spPr>
      </p:pic>
      <p:sp>
        <p:nvSpPr>
          <p:cNvPr id="5" name="مربع نص 4">
            <a:extLst>
              <a:ext uri="{FF2B5EF4-FFF2-40B4-BE49-F238E27FC236}">
                <a16:creationId xmlns:a16="http://schemas.microsoft.com/office/drawing/2014/main" id="{F5252631-6897-4EAF-B5F7-D6D39D4202A2}"/>
              </a:ext>
            </a:extLst>
          </p:cNvPr>
          <p:cNvSpPr txBox="1"/>
          <p:nvPr/>
        </p:nvSpPr>
        <p:spPr>
          <a:xfrm>
            <a:off x="5500468" y="182878"/>
            <a:ext cx="3221501"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الاجابات</a:t>
            </a:r>
          </a:p>
        </p:txBody>
      </p:sp>
      <p:sp>
        <p:nvSpPr>
          <p:cNvPr id="6" name="مربع نص 5">
            <a:extLst>
              <a:ext uri="{FF2B5EF4-FFF2-40B4-BE49-F238E27FC236}">
                <a16:creationId xmlns:a16="http://schemas.microsoft.com/office/drawing/2014/main" id="{C65275A4-E70A-4E3F-99CE-751E47DFF2D5}"/>
              </a:ext>
            </a:extLst>
          </p:cNvPr>
          <p:cNvSpPr txBox="1"/>
          <p:nvPr/>
        </p:nvSpPr>
        <p:spPr>
          <a:xfrm>
            <a:off x="1181688" y="2096085"/>
            <a:ext cx="7582486" cy="3785652"/>
          </a:xfrm>
          <a:prstGeom prst="rect">
            <a:avLst/>
          </a:prstGeom>
          <a:noFill/>
        </p:spPr>
        <p:txBody>
          <a:bodyPr wrap="square" rtlCol="1">
            <a:spAutoFit/>
          </a:bodyPr>
          <a:lstStyle/>
          <a:p>
            <a:pPr algn="l" rtl="0"/>
            <a:r>
              <a:rPr lang="en-US" sz="2400" dirty="0">
                <a:solidFill>
                  <a:srgbClr val="7030A0"/>
                </a:solidFill>
                <a:latin typeface="Comic Sans MS" panose="030F0702030302020204" pitchFamily="66" charset="0"/>
              </a:rPr>
              <a:t>Please turn the volume down! </a:t>
            </a:r>
          </a:p>
          <a:p>
            <a:pPr algn="l" rtl="0"/>
            <a:r>
              <a:rPr lang="en-US" sz="2400" dirty="0">
                <a:solidFill>
                  <a:srgbClr val="7030A0"/>
                </a:solidFill>
                <a:latin typeface="Comic Sans MS" panose="030F0702030302020204" pitchFamily="66" charset="0"/>
              </a:rPr>
              <a:t>Please turn it down! </a:t>
            </a:r>
          </a:p>
          <a:p>
            <a:pPr algn="l" rtl="0"/>
            <a:r>
              <a:rPr lang="en-US" sz="2400" dirty="0">
                <a:solidFill>
                  <a:srgbClr val="006600"/>
                </a:solidFill>
                <a:latin typeface="Comic Sans MS" panose="030F0702030302020204" pitchFamily="66" charset="0"/>
              </a:rPr>
              <a:t>Adel is on the phone talking the problem with Greg. </a:t>
            </a:r>
          </a:p>
          <a:p>
            <a:pPr algn="l" rtl="0"/>
            <a:r>
              <a:rPr lang="en-US" sz="2400" dirty="0">
                <a:solidFill>
                  <a:srgbClr val="006600"/>
                </a:solidFill>
                <a:latin typeface="Comic Sans MS" panose="030F0702030302020204" pitchFamily="66" charset="0"/>
              </a:rPr>
              <a:t>Adel is on the phone talking it with Greg. </a:t>
            </a:r>
          </a:p>
          <a:p>
            <a:pPr algn="l" rtl="0"/>
            <a:r>
              <a:rPr lang="en-US" sz="2400" dirty="0">
                <a:solidFill>
                  <a:srgbClr val="0000CC"/>
                </a:solidFill>
                <a:latin typeface="Comic Sans MS" panose="030F0702030302020204" pitchFamily="66" charset="0"/>
              </a:rPr>
              <a:t>She is trying to give up sweets. </a:t>
            </a:r>
          </a:p>
          <a:p>
            <a:pPr algn="l" rtl="0"/>
            <a:r>
              <a:rPr lang="en-US" sz="2400" dirty="0">
                <a:solidFill>
                  <a:srgbClr val="0000CC"/>
                </a:solidFill>
                <a:latin typeface="Comic Sans MS" panose="030F0702030302020204" pitchFamily="66" charset="0"/>
              </a:rPr>
              <a:t>She is trying to give them up. </a:t>
            </a:r>
          </a:p>
          <a:p>
            <a:pPr algn="l" rtl="0"/>
            <a:r>
              <a:rPr lang="en-US" sz="2400" dirty="0">
                <a:solidFill>
                  <a:srgbClr val="C00000"/>
                </a:solidFill>
                <a:latin typeface="Comic Sans MS" panose="030F0702030302020204" pitchFamily="66" charset="0"/>
              </a:rPr>
              <a:t>Tom is trying to figure out the answer. </a:t>
            </a:r>
          </a:p>
          <a:p>
            <a:pPr algn="l" rtl="0"/>
            <a:r>
              <a:rPr lang="en-US" sz="2400" dirty="0">
                <a:solidFill>
                  <a:srgbClr val="C00000"/>
                </a:solidFill>
                <a:latin typeface="Comic Sans MS" panose="030F0702030302020204" pitchFamily="66" charset="0"/>
              </a:rPr>
              <a:t>Tom is trying to figure it out. </a:t>
            </a:r>
          </a:p>
          <a:p>
            <a:pPr algn="l" rtl="0"/>
            <a:r>
              <a:rPr lang="en-US" sz="2400" dirty="0">
                <a:solidFill>
                  <a:schemeClr val="tx2">
                    <a:lumMod val="50000"/>
                  </a:schemeClr>
                </a:solidFill>
                <a:latin typeface="Comic Sans MS" panose="030F0702030302020204" pitchFamily="66" charset="0"/>
              </a:rPr>
              <a:t>Ali ran into Omar while walking towards his office. </a:t>
            </a:r>
          </a:p>
          <a:p>
            <a:pPr algn="l" rtl="0"/>
            <a:r>
              <a:rPr lang="en-US" sz="2400" dirty="0">
                <a:solidFill>
                  <a:schemeClr val="tx2">
                    <a:lumMod val="50000"/>
                  </a:schemeClr>
                </a:solidFill>
                <a:latin typeface="Comic Sans MS" panose="030F0702030302020204" pitchFamily="66" charset="0"/>
              </a:rPr>
              <a:t>Ali ran into him while walking towards his office. </a:t>
            </a:r>
            <a:endParaRPr lang="ar-SA" sz="24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val="17728273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500"/>
                                        <p:tgtEl>
                                          <p:spTgt spid="6">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fade">
                                      <p:cBhvr>
                                        <p:cTn id="6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0CC9E20-A139-485D-A676-8775CEBFE1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7283" y="1083212"/>
            <a:ext cx="8469434" cy="4951828"/>
          </a:xfrm>
          <a:prstGeom prst="rect">
            <a:avLst/>
          </a:prstGeom>
        </p:spPr>
      </p:pic>
      <p:sp>
        <p:nvSpPr>
          <p:cNvPr id="5" name="مربع نص 4">
            <a:extLst>
              <a:ext uri="{FF2B5EF4-FFF2-40B4-BE49-F238E27FC236}">
                <a16:creationId xmlns:a16="http://schemas.microsoft.com/office/drawing/2014/main" id="{8BBE8DC5-FB9E-47B7-91A7-A3176C9E4F76}"/>
              </a:ext>
            </a:extLst>
          </p:cNvPr>
          <p:cNvSpPr txBox="1"/>
          <p:nvPr/>
        </p:nvSpPr>
        <p:spPr>
          <a:xfrm>
            <a:off x="6063175" y="168811"/>
            <a:ext cx="2700997" cy="584775"/>
          </a:xfrm>
          <a:prstGeom prst="rect">
            <a:avLst/>
          </a:prstGeom>
          <a:solidFill>
            <a:srgbClr val="FF0000"/>
          </a:solidFill>
        </p:spPr>
        <p:txBody>
          <a:bodyPr wrap="square" rtlCol="1">
            <a:spAutoFit/>
          </a:bodyPr>
          <a:lstStyle/>
          <a:p>
            <a:pPr algn="ctr"/>
            <a:r>
              <a:rPr lang="ar-SA" sz="3200" b="1" dirty="0">
                <a:solidFill>
                  <a:schemeClr val="bg1"/>
                </a:solidFill>
              </a:rPr>
              <a:t>قد تختلف الإجابات </a:t>
            </a:r>
          </a:p>
        </p:txBody>
      </p:sp>
      <p:sp>
        <p:nvSpPr>
          <p:cNvPr id="6" name="مربع نص 5">
            <a:extLst>
              <a:ext uri="{FF2B5EF4-FFF2-40B4-BE49-F238E27FC236}">
                <a16:creationId xmlns:a16="http://schemas.microsoft.com/office/drawing/2014/main" id="{0AC25F53-F329-40B9-B29E-F891BB17AC9C}"/>
              </a:ext>
            </a:extLst>
          </p:cNvPr>
          <p:cNvSpPr txBox="1"/>
          <p:nvPr/>
        </p:nvSpPr>
        <p:spPr>
          <a:xfrm>
            <a:off x="1856935" y="2180494"/>
            <a:ext cx="5205047" cy="3733394"/>
          </a:xfrm>
          <a:prstGeom prst="rect">
            <a:avLst/>
          </a:prstGeom>
          <a:noFill/>
        </p:spPr>
        <p:txBody>
          <a:bodyPr wrap="square" rtlCol="1">
            <a:spAutoFit/>
          </a:bodyPr>
          <a:lstStyle/>
          <a:p>
            <a:pPr algn="l" rtl="0">
              <a:lnSpc>
                <a:spcPct val="150000"/>
              </a:lnSpc>
            </a:pPr>
            <a:r>
              <a:rPr lang="en-US" sz="2000" dirty="0">
                <a:solidFill>
                  <a:srgbClr val="0000CC"/>
                </a:solidFill>
                <a:latin typeface="Comic Sans MS" panose="030F0702030302020204" pitchFamily="66" charset="0"/>
              </a:rPr>
              <a:t>The earrings are not big enough. </a:t>
            </a:r>
          </a:p>
          <a:p>
            <a:pPr algn="l" rtl="0">
              <a:lnSpc>
                <a:spcPct val="150000"/>
              </a:lnSpc>
            </a:pPr>
            <a:r>
              <a:rPr lang="en-US" sz="2000" dirty="0">
                <a:solidFill>
                  <a:srgbClr val="FF0000"/>
                </a:solidFill>
                <a:latin typeface="Comic Sans MS" panose="030F0702030302020204" pitchFamily="66" charset="0"/>
              </a:rPr>
              <a:t>That house is too old. </a:t>
            </a:r>
          </a:p>
          <a:p>
            <a:pPr algn="l" rtl="0">
              <a:lnSpc>
                <a:spcPct val="150000"/>
              </a:lnSpc>
            </a:pPr>
            <a:r>
              <a:rPr lang="en-US" sz="2000" dirty="0">
                <a:solidFill>
                  <a:srgbClr val="0000CC"/>
                </a:solidFill>
                <a:latin typeface="Comic Sans MS" panose="030F0702030302020204" pitchFamily="66" charset="0"/>
              </a:rPr>
              <a:t>You aren’t walking quickly enough. </a:t>
            </a:r>
          </a:p>
          <a:p>
            <a:pPr algn="l" rtl="0">
              <a:lnSpc>
                <a:spcPct val="150000"/>
              </a:lnSpc>
            </a:pPr>
            <a:r>
              <a:rPr lang="en-US" sz="2000" dirty="0">
                <a:solidFill>
                  <a:srgbClr val="FF0000"/>
                </a:solidFill>
                <a:latin typeface="Comic Sans MS" panose="030F0702030302020204" pitchFamily="66" charset="0"/>
              </a:rPr>
              <a:t>The test was too difficult for me. </a:t>
            </a:r>
          </a:p>
          <a:p>
            <a:pPr algn="l" rtl="0">
              <a:lnSpc>
                <a:spcPct val="150000"/>
              </a:lnSpc>
            </a:pPr>
            <a:r>
              <a:rPr lang="en-US" sz="2000" dirty="0">
                <a:solidFill>
                  <a:srgbClr val="0000CC"/>
                </a:solidFill>
                <a:latin typeface="Comic Sans MS" panose="030F0702030302020204" pitchFamily="66" charset="0"/>
              </a:rPr>
              <a:t>This film is too boring to watch. </a:t>
            </a:r>
          </a:p>
          <a:p>
            <a:pPr algn="l" rtl="0">
              <a:lnSpc>
                <a:spcPct val="150000"/>
              </a:lnSpc>
            </a:pPr>
            <a:r>
              <a:rPr lang="en-US" sz="2000" dirty="0">
                <a:solidFill>
                  <a:srgbClr val="FF0000"/>
                </a:solidFill>
                <a:latin typeface="Comic Sans MS" panose="030F0702030302020204" pitchFamily="66" charset="0"/>
              </a:rPr>
              <a:t>I don’t have enough time to play today. </a:t>
            </a:r>
          </a:p>
          <a:p>
            <a:pPr algn="l" rtl="0">
              <a:lnSpc>
                <a:spcPct val="150000"/>
              </a:lnSpc>
            </a:pPr>
            <a:r>
              <a:rPr lang="en-US" sz="2000" dirty="0">
                <a:solidFill>
                  <a:srgbClr val="0000CC"/>
                </a:solidFill>
                <a:latin typeface="Comic Sans MS" panose="030F0702030302020204" pitchFamily="66" charset="0"/>
              </a:rPr>
              <a:t>You’re talking too quietly. </a:t>
            </a:r>
          </a:p>
          <a:p>
            <a:pPr algn="l" rtl="0">
              <a:lnSpc>
                <a:spcPct val="150000"/>
              </a:lnSpc>
            </a:pPr>
            <a:r>
              <a:rPr lang="en-US" sz="2000" dirty="0">
                <a:solidFill>
                  <a:srgbClr val="FF0000"/>
                </a:solidFill>
                <a:latin typeface="Comic Sans MS" panose="030F0702030302020204" pitchFamily="66" charset="0"/>
              </a:rPr>
              <a:t>This dress is fancy enough for the dance. </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6604750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85B0DF8-F8EE-4A3C-987D-1C6EA2C242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58801" y="963637"/>
            <a:ext cx="7226398" cy="5528090"/>
          </a:xfrm>
          <a:prstGeom prst="rect">
            <a:avLst/>
          </a:prstGeom>
        </p:spPr>
      </p:pic>
    </p:spTree>
    <p:extLst>
      <p:ext uri="{BB962C8B-B14F-4D97-AF65-F5344CB8AC3E}">
        <p14:creationId xmlns:p14="http://schemas.microsoft.com/office/powerpoint/2010/main" val="4048727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22E9B2E-4CB1-4E07-971C-03DD22E4AD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63398" y="849247"/>
            <a:ext cx="6617203" cy="2579753"/>
          </a:xfrm>
          <a:prstGeom prst="rect">
            <a:avLst/>
          </a:prstGeom>
          <a:ln>
            <a:solidFill>
              <a:schemeClr val="tx1">
                <a:lumMod val="50000"/>
                <a:lumOff val="50000"/>
              </a:schemeClr>
            </a:solidFill>
          </a:ln>
        </p:spPr>
      </p:pic>
      <p:sp>
        <p:nvSpPr>
          <p:cNvPr id="5" name="مربع نص 4">
            <a:extLst>
              <a:ext uri="{FF2B5EF4-FFF2-40B4-BE49-F238E27FC236}">
                <a16:creationId xmlns:a16="http://schemas.microsoft.com/office/drawing/2014/main" id="{ECB1DD44-A40D-40AB-90B6-1ECEED513602}"/>
              </a:ext>
            </a:extLst>
          </p:cNvPr>
          <p:cNvSpPr txBox="1"/>
          <p:nvPr/>
        </p:nvSpPr>
        <p:spPr>
          <a:xfrm>
            <a:off x="295420" y="3475537"/>
            <a:ext cx="8567225" cy="3046988"/>
          </a:xfrm>
          <a:prstGeom prst="rect">
            <a:avLst/>
          </a:prstGeom>
          <a:solidFill>
            <a:schemeClr val="accent4">
              <a:lumMod val="40000"/>
              <a:lumOff val="60000"/>
            </a:schemeClr>
          </a:solidFill>
        </p:spPr>
        <p:txBody>
          <a:bodyPr wrap="square" rtlCol="1">
            <a:spAutoFit/>
          </a:bodyPr>
          <a:lstStyle/>
          <a:p>
            <a:pPr algn="l" rtl="0"/>
            <a:r>
              <a:rPr lang="en-US" sz="2400" dirty="0">
                <a:solidFill>
                  <a:srgbClr val="0000CC"/>
                </a:solidFill>
                <a:latin typeface="Comic Sans MS" panose="030F0702030302020204" pitchFamily="66" charset="0"/>
              </a:rPr>
              <a:t>1- They were from New Hampshire, U.S.A. </a:t>
            </a:r>
          </a:p>
          <a:p>
            <a:pPr algn="l" rtl="0"/>
            <a:r>
              <a:rPr lang="en-US" sz="2400" dirty="0">
                <a:solidFill>
                  <a:srgbClr val="FF0000"/>
                </a:solidFill>
                <a:latin typeface="Comic Sans MS" panose="030F0702030302020204" pitchFamily="66" charset="0"/>
              </a:rPr>
              <a:t>2- They served beef burgers </a:t>
            </a:r>
          </a:p>
          <a:p>
            <a:pPr algn="l" rtl="0"/>
            <a:r>
              <a:rPr lang="en-US" sz="2400" dirty="0">
                <a:solidFill>
                  <a:srgbClr val="0000CC"/>
                </a:solidFill>
                <a:latin typeface="Comic Sans MS" panose="030F0702030302020204" pitchFamily="66" charset="0"/>
              </a:rPr>
              <a:t>3- They only served food that could be eaten without utensils, had no variations, and required only paper products. They used an assembly line like in a factory. </a:t>
            </a:r>
          </a:p>
          <a:p>
            <a:pPr algn="l" rtl="0"/>
            <a:r>
              <a:rPr lang="en-US" sz="2400" dirty="0">
                <a:solidFill>
                  <a:srgbClr val="FF0000"/>
                </a:solidFill>
                <a:latin typeface="Comic Sans MS" panose="030F0702030302020204" pitchFamily="66" charset="0"/>
              </a:rPr>
              <a:t>4- Ray Kroc</a:t>
            </a:r>
          </a:p>
          <a:p>
            <a:pPr algn="l" rtl="0"/>
            <a:r>
              <a:rPr lang="en-US" sz="2400" dirty="0">
                <a:solidFill>
                  <a:srgbClr val="0000CC"/>
                </a:solidFill>
                <a:latin typeface="Comic Sans MS" panose="030F0702030302020204" pitchFamily="66" charset="0"/>
              </a:rPr>
              <a:t>5- That they serve fattening food and target children in their advertising.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294324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CA32849-BEA0-4CD1-A091-89658ABC66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4560" y="1058594"/>
            <a:ext cx="8214880" cy="4740811"/>
          </a:xfrm>
          <a:prstGeom prst="rect">
            <a:avLst/>
          </a:prstGeom>
        </p:spPr>
      </p:pic>
    </p:spTree>
    <p:extLst>
      <p:ext uri="{BB962C8B-B14F-4D97-AF65-F5344CB8AC3E}">
        <p14:creationId xmlns:p14="http://schemas.microsoft.com/office/powerpoint/2010/main" val="3583536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4027D3A-1E12-4183-986D-BA3A4E9978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6853" y="1223889"/>
            <a:ext cx="8450294" cy="4909623"/>
          </a:xfrm>
          <a:prstGeom prst="rect">
            <a:avLst/>
          </a:prstGeom>
        </p:spPr>
      </p:pic>
      <p:sp>
        <p:nvSpPr>
          <p:cNvPr id="5" name="مربع نص 4">
            <a:extLst>
              <a:ext uri="{FF2B5EF4-FFF2-40B4-BE49-F238E27FC236}">
                <a16:creationId xmlns:a16="http://schemas.microsoft.com/office/drawing/2014/main" id="{4193DC13-788C-48DC-A6DD-78E4CAAEFCBC}"/>
              </a:ext>
            </a:extLst>
          </p:cNvPr>
          <p:cNvSpPr txBox="1"/>
          <p:nvPr/>
        </p:nvSpPr>
        <p:spPr>
          <a:xfrm>
            <a:off x="886263" y="1561512"/>
            <a:ext cx="787791" cy="4524315"/>
          </a:xfrm>
          <a:prstGeom prst="rect">
            <a:avLst/>
          </a:prstGeom>
          <a:noFill/>
        </p:spPr>
        <p:txBody>
          <a:bodyPr wrap="square" rtlCol="1">
            <a:spAutoFit/>
          </a:bodyPr>
          <a:lstStyle/>
          <a:p>
            <a:pPr algn="l" rtl="0"/>
            <a:r>
              <a:rPr lang="en-US" sz="3200" dirty="0">
                <a:solidFill>
                  <a:srgbClr val="FF0000"/>
                </a:solidFill>
              </a:rPr>
              <a:t>5 </a:t>
            </a:r>
          </a:p>
          <a:p>
            <a:pPr algn="l" rtl="0"/>
            <a:r>
              <a:rPr lang="en-US" sz="3200" dirty="0">
                <a:solidFill>
                  <a:srgbClr val="0000CC"/>
                </a:solidFill>
              </a:rPr>
              <a:t>6 </a:t>
            </a:r>
          </a:p>
          <a:p>
            <a:pPr algn="l" rtl="0"/>
            <a:endParaRPr lang="en-US" sz="3200" dirty="0"/>
          </a:p>
          <a:p>
            <a:pPr algn="l" rtl="0"/>
            <a:r>
              <a:rPr lang="en-US" sz="3200" dirty="0">
                <a:solidFill>
                  <a:srgbClr val="FF0000"/>
                </a:solidFill>
              </a:rPr>
              <a:t>9 </a:t>
            </a:r>
          </a:p>
          <a:p>
            <a:pPr algn="l" rtl="0"/>
            <a:r>
              <a:rPr lang="en-US" sz="3200" dirty="0">
                <a:solidFill>
                  <a:srgbClr val="0000CC"/>
                </a:solidFill>
              </a:rPr>
              <a:t>2 </a:t>
            </a:r>
          </a:p>
          <a:p>
            <a:pPr algn="l" rtl="0"/>
            <a:r>
              <a:rPr lang="en-US" sz="3200" dirty="0">
                <a:solidFill>
                  <a:srgbClr val="FF0000"/>
                </a:solidFill>
              </a:rPr>
              <a:t>8 </a:t>
            </a:r>
          </a:p>
          <a:p>
            <a:pPr algn="l" rtl="0"/>
            <a:r>
              <a:rPr lang="en-US" sz="3200" dirty="0">
                <a:solidFill>
                  <a:srgbClr val="0000CC"/>
                </a:solidFill>
              </a:rPr>
              <a:t>3 </a:t>
            </a:r>
          </a:p>
          <a:p>
            <a:pPr algn="l" rtl="0"/>
            <a:r>
              <a:rPr lang="en-US" sz="3200" dirty="0">
                <a:solidFill>
                  <a:srgbClr val="FF0000"/>
                </a:solidFill>
              </a:rPr>
              <a:t>7 </a:t>
            </a:r>
          </a:p>
          <a:p>
            <a:pPr algn="l" rtl="0"/>
            <a:r>
              <a:rPr lang="en-US" sz="3200" dirty="0">
                <a:solidFill>
                  <a:srgbClr val="0000CC"/>
                </a:solidFill>
              </a:rPr>
              <a:t>4 </a:t>
            </a:r>
            <a:endParaRPr lang="ar-SA" sz="3200" dirty="0">
              <a:solidFill>
                <a:srgbClr val="0000CC"/>
              </a:solidFill>
            </a:endParaRPr>
          </a:p>
        </p:txBody>
      </p:sp>
    </p:spTree>
    <p:extLst>
      <p:ext uri="{BB962C8B-B14F-4D97-AF65-F5344CB8AC3E}">
        <p14:creationId xmlns:p14="http://schemas.microsoft.com/office/powerpoint/2010/main" val="17627487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F669BC3-499A-4DFC-9AF3-D213920B06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4054" y="1266093"/>
            <a:ext cx="8395891" cy="4655762"/>
          </a:xfrm>
          <a:prstGeom prst="rect">
            <a:avLst/>
          </a:prstGeom>
        </p:spPr>
      </p:pic>
      <p:sp>
        <p:nvSpPr>
          <p:cNvPr id="5" name="مربع نص 4">
            <a:extLst>
              <a:ext uri="{FF2B5EF4-FFF2-40B4-BE49-F238E27FC236}">
                <a16:creationId xmlns:a16="http://schemas.microsoft.com/office/drawing/2014/main" id="{80BFAB9E-AA37-4C0B-8345-B09CA6F8BEA4}"/>
              </a:ext>
            </a:extLst>
          </p:cNvPr>
          <p:cNvSpPr txBox="1"/>
          <p:nvPr/>
        </p:nvSpPr>
        <p:spPr>
          <a:xfrm>
            <a:off x="5148776" y="182878"/>
            <a:ext cx="3573194" cy="584775"/>
          </a:xfrm>
          <a:prstGeom prst="rect">
            <a:avLst/>
          </a:prstGeom>
          <a:solidFill>
            <a:srgbClr val="FF0000"/>
          </a:solidFill>
        </p:spPr>
        <p:txBody>
          <a:bodyPr wrap="square" rtlCol="1">
            <a:spAutoFit/>
          </a:bodyPr>
          <a:lstStyle/>
          <a:p>
            <a:pPr algn="ctr"/>
            <a:r>
              <a:rPr lang="ar-SA" sz="3200" b="1" dirty="0">
                <a:solidFill>
                  <a:schemeClr val="bg1"/>
                </a:solidFill>
              </a:rPr>
              <a:t>كل طالب يجيب عن نفسه </a:t>
            </a:r>
          </a:p>
        </p:txBody>
      </p:sp>
    </p:spTree>
    <p:extLst>
      <p:ext uri="{BB962C8B-B14F-4D97-AF65-F5344CB8AC3E}">
        <p14:creationId xmlns:p14="http://schemas.microsoft.com/office/powerpoint/2010/main" val="4442336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5A8BC22-8D34-47F4-9241-413BEF69D5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10144" y="998807"/>
            <a:ext cx="7523711" cy="5308840"/>
          </a:xfrm>
          <a:prstGeom prst="rect">
            <a:avLst/>
          </a:prstGeom>
        </p:spPr>
      </p:pic>
    </p:spTree>
    <p:extLst>
      <p:ext uri="{BB962C8B-B14F-4D97-AF65-F5344CB8AC3E}">
        <p14:creationId xmlns:p14="http://schemas.microsoft.com/office/powerpoint/2010/main" val="4032118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6D5C11F-11C7-4C2B-A8C4-6CB6EE2522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2853" y="1139481"/>
            <a:ext cx="8098294" cy="4981189"/>
          </a:xfrm>
          <a:prstGeom prst="rect">
            <a:avLst/>
          </a:prstGeom>
        </p:spPr>
      </p:pic>
      <p:sp>
        <p:nvSpPr>
          <p:cNvPr id="5" name="مربع نص 4">
            <a:extLst>
              <a:ext uri="{FF2B5EF4-FFF2-40B4-BE49-F238E27FC236}">
                <a16:creationId xmlns:a16="http://schemas.microsoft.com/office/drawing/2014/main" id="{74045AD4-3D2C-4F55-A026-E23A78B31123}"/>
              </a:ext>
            </a:extLst>
          </p:cNvPr>
          <p:cNvSpPr txBox="1"/>
          <p:nvPr/>
        </p:nvSpPr>
        <p:spPr>
          <a:xfrm>
            <a:off x="1477107" y="1603718"/>
            <a:ext cx="2560320" cy="1938992"/>
          </a:xfrm>
          <a:prstGeom prst="rect">
            <a:avLst/>
          </a:prstGeom>
          <a:noFill/>
        </p:spPr>
        <p:txBody>
          <a:bodyPr wrap="square" rtlCol="1">
            <a:spAutoFit/>
          </a:bodyPr>
          <a:lstStyle/>
          <a:p>
            <a:pPr algn="l" rtl="0"/>
            <a:r>
              <a:rPr lang="en-US" sz="4000" dirty="0">
                <a:solidFill>
                  <a:srgbClr val="0000CC"/>
                </a:solidFill>
                <a:latin typeface="Comic Sans MS" panose="030F0702030302020204" pitchFamily="66" charset="0"/>
              </a:rPr>
              <a:t>Go out </a:t>
            </a:r>
          </a:p>
          <a:p>
            <a:pPr algn="l" rtl="0"/>
            <a:r>
              <a:rPr lang="en-US" sz="4000" dirty="0">
                <a:solidFill>
                  <a:srgbClr val="0000CC"/>
                </a:solidFill>
                <a:latin typeface="Comic Sans MS" panose="030F0702030302020204" pitchFamily="66" charset="0"/>
              </a:rPr>
              <a:t>Dig into </a:t>
            </a:r>
          </a:p>
          <a:p>
            <a:pPr algn="l" rtl="0"/>
            <a:r>
              <a:rPr lang="en-US" sz="4000" dirty="0">
                <a:solidFill>
                  <a:srgbClr val="0000CC"/>
                </a:solidFill>
                <a:latin typeface="Comic Sans MS" panose="030F0702030302020204" pitchFamily="66" charset="0"/>
              </a:rPr>
              <a:t>Drink up </a:t>
            </a:r>
            <a:endParaRPr lang="ar-SA" sz="4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343E6B2-05C6-4E5D-8256-94A4FCCC3FEA}"/>
              </a:ext>
            </a:extLst>
          </p:cNvPr>
          <p:cNvSpPr txBox="1"/>
          <p:nvPr/>
        </p:nvSpPr>
        <p:spPr>
          <a:xfrm>
            <a:off x="4668129" y="1587306"/>
            <a:ext cx="3603674" cy="1938992"/>
          </a:xfrm>
          <a:prstGeom prst="rect">
            <a:avLst/>
          </a:prstGeom>
          <a:noFill/>
        </p:spPr>
        <p:txBody>
          <a:bodyPr wrap="square" rtlCol="1">
            <a:spAutoFit/>
          </a:bodyPr>
          <a:lstStyle/>
          <a:p>
            <a:pPr algn="l" rtl="0"/>
            <a:r>
              <a:rPr lang="en-US" sz="4000" dirty="0">
                <a:solidFill>
                  <a:srgbClr val="FF0000"/>
                </a:solidFill>
                <a:latin typeface="Comic Sans MS" panose="030F0702030302020204" pitchFamily="66" charset="0"/>
              </a:rPr>
              <a:t>Sit down to </a:t>
            </a:r>
          </a:p>
          <a:p>
            <a:pPr algn="l" rtl="0"/>
            <a:r>
              <a:rPr lang="en-US" sz="4000" dirty="0">
                <a:solidFill>
                  <a:srgbClr val="FF0000"/>
                </a:solidFill>
                <a:latin typeface="Comic Sans MS" panose="030F0702030302020204" pitchFamily="66" charset="0"/>
              </a:rPr>
              <a:t>Get taken out </a:t>
            </a:r>
          </a:p>
          <a:p>
            <a:pPr algn="l" rtl="0"/>
            <a:r>
              <a:rPr lang="en-US" sz="4000" dirty="0">
                <a:solidFill>
                  <a:srgbClr val="FF0000"/>
                </a:solidFill>
                <a:latin typeface="Comic Sans MS" panose="030F0702030302020204" pitchFamily="66" charset="0"/>
              </a:rPr>
              <a:t>Catch up over</a:t>
            </a:r>
            <a:endParaRPr lang="ar-SA" sz="4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FE7222C-8C2A-47AF-A8EE-31C955B8F441}"/>
              </a:ext>
            </a:extLst>
          </p:cNvPr>
          <p:cNvSpPr txBox="1"/>
          <p:nvPr/>
        </p:nvSpPr>
        <p:spPr>
          <a:xfrm>
            <a:off x="773725" y="3854550"/>
            <a:ext cx="8098294" cy="2308324"/>
          </a:xfrm>
          <a:prstGeom prst="rect">
            <a:avLst/>
          </a:prstGeom>
          <a:noFill/>
        </p:spPr>
        <p:txBody>
          <a:bodyPr wrap="square" rtlCol="1">
            <a:spAutoFit/>
          </a:bodyPr>
          <a:lstStyle/>
          <a:p>
            <a:pPr algn="l" rtl="0"/>
            <a:r>
              <a:rPr lang="en-US" sz="2400" dirty="0">
                <a:solidFill>
                  <a:srgbClr val="006600"/>
                </a:solidFill>
                <a:latin typeface="Comic Sans MS" panose="030F0702030302020204" pitchFamily="66" charset="0"/>
              </a:rPr>
              <a:t>The boy’s father suggested they go out and catch up over dinner. </a:t>
            </a:r>
          </a:p>
          <a:p>
            <a:pPr algn="l" rtl="0"/>
            <a:r>
              <a:rPr lang="en-US" sz="2400" dirty="0">
                <a:solidFill>
                  <a:srgbClr val="0000CC"/>
                </a:solidFill>
                <a:latin typeface="Comic Sans MS" panose="030F0702030302020204" pitchFamily="66" charset="0"/>
              </a:rPr>
              <a:t>The boy’s father expected him to pick at his food, but he was hungry and dug in with enthusiasm. </a:t>
            </a:r>
          </a:p>
          <a:p>
            <a:pPr algn="l" rtl="0"/>
            <a:r>
              <a:rPr lang="en-US" sz="2400" dirty="0">
                <a:solidFill>
                  <a:srgbClr val="FF0000"/>
                </a:solidFill>
                <a:latin typeface="Comic Sans MS" panose="030F0702030302020204" pitchFamily="66" charset="0"/>
              </a:rPr>
              <a:t>When they had eaten up and drank up, they paid the check and left.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658263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E3521DC-72B4-4A3F-AA8D-274B5EFA2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0678" y="952499"/>
            <a:ext cx="7652824" cy="5377355"/>
          </a:xfrm>
          <a:prstGeom prst="rect">
            <a:avLst/>
          </a:prstGeom>
        </p:spPr>
      </p:pic>
      <p:sp>
        <p:nvSpPr>
          <p:cNvPr id="5" name="مربع نص 4">
            <a:extLst>
              <a:ext uri="{FF2B5EF4-FFF2-40B4-BE49-F238E27FC236}">
                <a16:creationId xmlns:a16="http://schemas.microsoft.com/office/drawing/2014/main" id="{1FF2BF3B-171E-4CB0-B1E6-8706427BB3C4}"/>
              </a:ext>
            </a:extLst>
          </p:cNvPr>
          <p:cNvSpPr txBox="1"/>
          <p:nvPr/>
        </p:nvSpPr>
        <p:spPr>
          <a:xfrm>
            <a:off x="6091310" y="2563958"/>
            <a:ext cx="2912013" cy="954107"/>
          </a:xfrm>
          <a:prstGeom prst="rect">
            <a:avLst/>
          </a:prstGeom>
          <a:solidFill>
            <a:srgbClr val="FF0000"/>
          </a:solidFill>
        </p:spPr>
        <p:txBody>
          <a:bodyPr wrap="square" rtlCol="1">
            <a:spAutoFit/>
          </a:bodyPr>
          <a:lstStyle/>
          <a:p>
            <a:pPr algn="ctr"/>
            <a:r>
              <a:rPr lang="ar-SA" sz="2800" b="1" dirty="0">
                <a:solidFill>
                  <a:schemeClr val="bg1"/>
                </a:solidFill>
              </a:rPr>
              <a:t>قم بالكتابة عن طبق مشهور في دولتك </a:t>
            </a:r>
          </a:p>
        </p:txBody>
      </p:sp>
    </p:spTree>
    <p:extLst>
      <p:ext uri="{BB962C8B-B14F-4D97-AF65-F5344CB8AC3E}">
        <p14:creationId xmlns:p14="http://schemas.microsoft.com/office/powerpoint/2010/main" val="2092651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92BA584-AAB2-47D3-A28F-9F10598094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4320" y="1069144"/>
            <a:ext cx="8595359" cy="5162843"/>
          </a:xfrm>
          <a:prstGeom prst="rect">
            <a:avLst/>
          </a:prstGeom>
        </p:spPr>
      </p:pic>
    </p:spTree>
    <p:extLst>
      <p:ext uri="{BB962C8B-B14F-4D97-AF65-F5344CB8AC3E}">
        <p14:creationId xmlns:p14="http://schemas.microsoft.com/office/powerpoint/2010/main" val="3824414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C6CF61C-1E9D-4A1A-91DA-C9ECA52F79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10418" y="941215"/>
            <a:ext cx="7723163" cy="5164163"/>
          </a:xfrm>
          <a:prstGeom prst="rect">
            <a:avLst/>
          </a:prstGeom>
        </p:spPr>
      </p:pic>
      <p:sp>
        <p:nvSpPr>
          <p:cNvPr id="5" name="مربع نص 4">
            <a:extLst>
              <a:ext uri="{FF2B5EF4-FFF2-40B4-BE49-F238E27FC236}">
                <a16:creationId xmlns:a16="http://schemas.microsoft.com/office/drawing/2014/main" id="{356F39B4-669D-4610-B45F-401B8BF696F8}"/>
              </a:ext>
            </a:extLst>
          </p:cNvPr>
          <p:cNvSpPr txBox="1"/>
          <p:nvPr/>
        </p:nvSpPr>
        <p:spPr>
          <a:xfrm>
            <a:off x="1392703" y="1280160"/>
            <a:ext cx="478301" cy="1015663"/>
          </a:xfrm>
          <a:prstGeom prst="rect">
            <a:avLst/>
          </a:prstGeom>
          <a:noFill/>
        </p:spPr>
        <p:txBody>
          <a:bodyPr wrap="square" rtlCol="1">
            <a:spAutoFit/>
          </a:bodyPr>
          <a:lstStyle/>
          <a:p>
            <a:pPr algn="l" rtl="0"/>
            <a:r>
              <a:rPr lang="en-US" sz="2000" b="1" dirty="0">
                <a:solidFill>
                  <a:srgbClr val="FF0000"/>
                </a:solidFill>
              </a:rPr>
              <a:t>N</a:t>
            </a:r>
            <a:r>
              <a:rPr lang="en-US" sz="2000" b="1" dirty="0"/>
              <a:t> </a:t>
            </a:r>
          </a:p>
          <a:p>
            <a:pPr algn="l" rtl="0"/>
            <a:r>
              <a:rPr lang="en-US" sz="2000" b="1" dirty="0">
                <a:solidFill>
                  <a:srgbClr val="0000CC"/>
                </a:solidFill>
              </a:rPr>
              <a:t>C </a:t>
            </a:r>
          </a:p>
          <a:p>
            <a:pPr algn="l" rtl="0"/>
            <a:r>
              <a:rPr lang="en-US" sz="2000" b="1" dirty="0">
                <a:solidFill>
                  <a:srgbClr val="0000CC"/>
                </a:solidFill>
              </a:rPr>
              <a:t>C </a:t>
            </a:r>
            <a:endParaRPr lang="ar-SA" sz="2000" b="1" dirty="0">
              <a:solidFill>
                <a:srgbClr val="0000CC"/>
              </a:solidFill>
            </a:endParaRPr>
          </a:p>
        </p:txBody>
      </p:sp>
      <p:sp>
        <p:nvSpPr>
          <p:cNvPr id="6" name="مربع نص 5">
            <a:extLst>
              <a:ext uri="{FF2B5EF4-FFF2-40B4-BE49-F238E27FC236}">
                <a16:creationId xmlns:a16="http://schemas.microsoft.com/office/drawing/2014/main" id="{7E0D33DE-C565-4F41-AF32-59E9D431BC0D}"/>
              </a:ext>
            </a:extLst>
          </p:cNvPr>
          <p:cNvSpPr txBox="1"/>
          <p:nvPr/>
        </p:nvSpPr>
        <p:spPr>
          <a:xfrm>
            <a:off x="4189830" y="1305950"/>
            <a:ext cx="478301" cy="1015663"/>
          </a:xfrm>
          <a:prstGeom prst="rect">
            <a:avLst/>
          </a:prstGeom>
          <a:noFill/>
        </p:spPr>
        <p:txBody>
          <a:bodyPr wrap="square" rtlCol="1">
            <a:spAutoFit/>
          </a:bodyPr>
          <a:lstStyle/>
          <a:p>
            <a:pPr algn="l" rtl="0"/>
            <a:r>
              <a:rPr lang="en-US" sz="2000" b="1" dirty="0">
                <a:solidFill>
                  <a:srgbClr val="FF0000"/>
                </a:solidFill>
              </a:rPr>
              <a:t>N</a:t>
            </a:r>
            <a:r>
              <a:rPr lang="en-US" sz="2000" b="1" dirty="0"/>
              <a:t> </a:t>
            </a:r>
          </a:p>
          <a:p>
            <a:pPr algn="l" rtl="0"/>
            <a:r>
              <a:rPr lang="en-US" sz="2000" b="1" dirty="0">
                <a:solidFill>
                  <a:srgbClr val="FF0000"/>
                </a:solidFill>
              </a:rPr>
              <a:t>N</a:t>
            </a:r>
            <a:r>
              <a:rPr lang="en-US" sz="2000" b="1" dirty="0"/>
              <a:t>  </a:t>
            </a:r>
          </a:p>
          <a:p>
            <a:pPr algn="l" rtl="0"/>
            <a:r>
              <a:rPr lang="en-US" sz="2000" b="1" dirty="0">
                <a:solidFill>
                  <a:srgbClr val="0000CC"/>
                </a:solidFill>
              </a:rPr>
              <a:t>C</a:t>
            </a:r>
            <a:r>
              <a:rPr lang="en-US" sz="2000" b="1" dirty="0"/>
              <a:t> </a:t>
            </a:r>
            <a:endParaRPr lang="ar-SA" sz="2000" b="1" dirty="0"/>
          </a:p>
        </p:txBody>
      </p:sp>
      <p:sp>
        <p:nvSpPr>
          <p:cNvPr id="7" name="مربع نص 6">
            <a:extLst>
              <a:ext uri="{FF2B5EF4-FFF2-40B4-BE49-F238E27FC236}">
                <a16:creationId xmlns:a16="http://schemas.microsoft.com/office/drawing/2014/main" id="{6A5C1A0F-831C-411A-8E25-23326770DF2E}"/>
              </a:ext>
            </a:extLst>
          </p:cNvPr>
          <p:cNvSpPr txBox="1"/>
          <p:nvPr/>
        </p:nvSpPr>
        <p:spPr>
          <a:xfrm>
            <a:off x="6944753" y="1289536"/>
            <a:ext cx="478301" cy="1015663"/>
          </a:xfrm>
          <a:prstGeom prst="rect">
            <a:avLst/>
          </a:prstGeom>
          <a:noFill/>
        </p:spPr>
        <p:txBody>
          <a:bodyPr wrap="square" rtlCol="1">
            <a:spAutoFit/>
          </a:bodyPr>
          <a:lstStyle/>
          <a:p>
            <a:pPr algn="l" rtl="0"/>
            <a:r>
              <a:rPr lang="en-US" sz="2000" b="1" dirty="0">
                <a:solidFill>
                  <a:srgbClr val="FF0000"/>
                </a:solidFill>
              </a:rPr>
              <a:t>N</a:t>
            </a:r>
            <a:r>
              <a:rPr lang="en-US" sz="2000" b="1" dirty="0"/>
              <a:t> </a:t>
            </a:r>
          </a:p>
          <a:p>
            <a:pPr algn="l" rtl="0"/>
            <a:r>
              <a:rPr lang="en-US" sz="2000" b="1" dirty="0">
                <a:solidFill>
                  <a:srgbClr val="FF0000"/>
                </a:solidFill>
              </a:rPr>
              <a:t>N</a:t>
            </a:r>
            <a:r>
              <a:rPr lang="en-US" sz="2000" b="1" dirty="0"/>
              <a:t>  </a:t>
            </a:r>
          </a:p>
          <a:p>
            <a:pPr algn="l" rtl="0"/>
            <a:r>
              <a:rPr lang="en-US" sz="2000" b="1" dirty="0">
                <a:solidFill>
                  <a:srgbClr val="0000CC"/>
                </a:solidFill>
              </a:rPr>
              <a:t>C</a:t>
            </a:r>
            <a:r>
              <a:rPr lang="en-US" sz="2000" b="1" dirty="0"/>
              <a:t> </a:t>
            </a:r>
            <a:endParaRPr lang="ar-SA" sz="2000" b="1" dirty="0"/>
          </a:p>
        </p:txBody>
      </p:sp>
    </p:spTree>
    <p:extLst>
      <p:ext uri="{BB962C8B-B14F-4D97-AF65-F5344CB8AC3E}">
        <p14:creationId xmlns:p14="http://schemas.microsoft.com/office/powerpoint/2010/main" val="2226309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6268</TotalTime>
  <Words>3874</Words>
  <Application>Microsoft Office PowerPoint</Application>
  <PresentationFormat>عرض على الشاشة (4:3)</PresentationFormat>
  <Paragraphs>790</Paragraphs>
  <Slides>161</Slides>
  <Notes>0</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161</vt:i4>
      </vt:variant>
    </vt:vector>
  </HeadingPairs>
  <TitlesOfParts>
    <vt:vector size="169" baseType="lpstr">
      <vt:lpstr>Arial Rounded MT Bold</vt:lpstr>
      <vt:lpstr>Berlin Sans FB Demi</vt:lpstr>
      <vt:lpstr>Calibri</vt:lpstr>
      <vt:lpstr>Comic Sans MS</vt:lpstr>
      <vt:lpstr>Bahnschrift SemiBold</vt:lpstr>
      <vt:lpstr>Arial</vt:lpstr>
      <vt:lpstr>Calibri Light</vt:lpstr>
      <vt:lpstr>نسق Office</vt:lpstr>
      <vt:lpstr>Mega goal 4</vt:lpstr>
      <vt:lpstr>Unit 1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2</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3</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 goal 1</dc:title>
  <dc:creator>ڪپړۑآء اڷٲﻣير</dc:creator>
  <cp:lastModifiedBy>ڪپړۑآء اڷٲﻣير</cp:lastModifiedBy>
  <cp:revision>339</cp:revision>
  <dcterms:created xsi:type="dcterms:W3CDTF">2020-06-13T17:51:59Z</dcterms:created>
  <dcterms:modified xsi:type="dcterms:W3CDTF">2020-10-19T20:32:27Z</dcterms:modified>
</cp:coreProperties>
</file>