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311" r:id="rId2"/>
    <p:sldId id="280" r:id="rId3"/>
    <p:sldId id="258" r:id="rId4"/>
    <p:sldId id="306" r:id="rId5"/>
    <p:sldId id="307" r:id="rId6"/>
    <p:sldId id="305" r:id="rId7"/>
    <p:sldId id="279" r:id="rId8"/>
    <p:sldId id="308" r:id="rId9"/>
    <p:sldId id="309" r:id="rId10"/>
    <p:sldId id="281" r:id="rId11"/>
    <p:sldId id="282" r:id="rId12"/>
    <p:sldId id="283" r:id="rId13"/>
    <p:sldId id="290" r:id="rId14"/>
    <p:sldId id="29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292" r:id="rId24"/>
    <p:sldId id="310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8" d="100"/>
          <a:sy n="68" d="100"/>
        </p:scale>
        <p:origin x="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435F79-4090-4101-89A7-431452577512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74268A-5901-41B8-9CA2-6A5F4F6B6BF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4268A-5901-41B8-9CA2-6A5F4F6B6BFD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5653-19B4-4BF9-A447-D9BAE83A34BD}" type="datetimeFigureOut">
              <a:rPr lang="ar-SA" smtClean="0"/>
              <a:pPr/>
              <a:t>08/12/1433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5715008" y="2928934"/>
            <a:ext cx="3214710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ما ناتج  ( س + 3 ) ( س ــ 3 )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786182" y="2928934"/>
            <a:ext cx="1714512" cy="71438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س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 ــ  9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715008" y="4071942"/>
            <a:ext cx="3214710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ما ناتج  ( س  ــ  6 ) ( س  +  6 )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3786182" y="4071942"/>
            <a:ext cx="1714512" cy="71438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س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 ــ  36</a:t>
            </a:r>
            <a:endParaRPr lang="ar-SA" sz="2000" b="1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14290"/>
            <a:ext cx="4391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857232"/>
            <a:ext cx="422910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847718"/>
            <a:ext cx="24955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مستطيل مستدير الزوايا 16"/>
          <p:cNvSpPr/>
          <p:nvPr/>
        </p:nvSpPr>
        <p:spPr>
          <a:xfrm>
            <a:off x="5715008" y="5214950"/>
            <a:ext cx="3214710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ما ناتج  ( أ  +  ب ) ( أ  ــ  ب )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3786182" y="5214950"/>
            <a:ext cx="1714512" cy="71438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أ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000" b="1" dirty="0" smtClean="0">
                <a:solidFill>
                  <a:schemeClr val="tx1"/>
                </a:solidFill>
              </a:rPr>
              <a:t>  ــ   ب</a:t>
            </a:r>
            <a:r>
              <a:rPr lang="ar-SA" sz="3000" b="1" spc="-100" baseline="30000" dirty="0" smtClean="0">
                <a:solidFill>
                  <a:schemeClr val="tx1"/>
                </a:solidFill>
              </a:rPr>
              <a:t>2</a:t>
            </a:r>
            <a:endParaRPr lang="ar-SA" sz="3000" b="1" spc="-100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مجموعة 41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43" name="مستطيل ذو زوايا قطرية مستديرة 42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4" name="مستطيل ذو زوايا قطرية مستديرة 43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4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48" name="مربع نص 47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 كثيرة الحدود التالية  :</a:t>
            </a:r>
            <a:endParaRPr lang="ar-SA" sz="2400" b="1" baseline="30000" dirty="0"/>
          </a:p>
        </p:txBody>
      </p:sp>
      <p:sp>
        <p:nvSpPr>
          <p:cNvPr id="49" name="مستطيل مستدير الزوايا 48"/>
          <p:cNvSpPr/>
          <p:nvPr/>
        </p:nvSpPr>
        <p:spPr>
          <a:xfrm>
            <a:off x="3714744" y="1714488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81  ــ   س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52" name="مستطيل 51"/>
          <p:cNvSpPr/>
          <p:nvPr/>
        </p:nvSpPr>
        <p:spPr>
          <a:xfrm>
            <a:off x="1428728" y="2571744"/>
            <a:ext cx="6357982" cy="3615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2214546" y="2857496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9   ×   9   × 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×   س</a:t>
            </a:r>
            <a:r>
              <a:rPr lang="ar-SA" sz="3600" b="1" spc="-100" baseline="30000" dirty="0" smtClean="0"/>
              <a:t>2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3286116" y="3643314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+           ) </a:t>
            </a:r>
            <a:r>
              <a:rPr lang="ar-SA" sz="2400" b="1" dirty="0" smtClean="0">
                <a:solidFill>
                  <a:srgbClr val="FF0000"/>
                </a:solidFill>
              </a:rPr>
              <a:t>(        ــ           )  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55" name="مربع نص 54"/>
          <p:cNvSpPr txBox="1"/>
          <p:nvPr/>
        </p:nvSpPr>
        <p:spPr>
          <a:xfrm>
            <a:off x="6643702" y="3675253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3600" b="1" spc="-100" baseline="30000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5643570" y="3643314"/>
            <a:ext cx="6429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4615302" y="3671450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9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3643306" y="3672548"/>
            <a:ext cx="6429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3600" b="1" spc="-100" baseline="30000" dirty="0" smtClean="0">
                <a:solidFill>
                  <a:srgbClr val="FF0000"/>
                </a:solidFill>
              </a:rPr>
              <a:t>2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5500694" y="4514638"/>
            <a:ext cx="20002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9  + 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)</a:t>
            </a:r>
            <a:endParaRPr lang="ar-SA" sz="3600" b="1" spc="-100" baseline="30000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1571604" y="5429264"/>
            <a:ext cx="40005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(        +         ) (       ــ          )  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4671574" y="5461203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3800250" y="542926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2814186" y="5457400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64" name="مربع نص 63"/>
          <p:cNvSpPr txBox="1"/>
          <p:nvPr/>
        </p:nvSpPr>
        <p:spPr>
          <a:xfrm>
            <a:off x="1970998" y="545849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65" name="مربع نص 64"/>
          <p:cNvSpPr txBox="1"/>
          <p:nvPr/>
        </p:nvSpPr>
        <p:spPr>
          <a:xfrm>
            <a:off x="5500694" y="5429264"/>
            <a:ext cx="20002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( 9  + 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)</a:t>
            </a:r>
            <a:endParaRPr lang="ar-SA" sz="3600" b="1" spc="-100" baseline="30000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1571604" y="4528706"/>
            <a:ext cx="392909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( </a:t>
            </a:r>
            <a:r>
              <a:rPr lang="ar-SA" sz="2400" b="1" dirty="0" smtClean="0">
                <a:solidFill>
                  <a:srgbClr val="FF0000"/>
                </a:solidFill>
              </a:rPr>
              <a:t>3   </a:t>
            </a:r>
            <a:r>
              <a:rPr lang="ar-SA" sz="2400" b="1" dirty="0" smtClean="0">
                <a:solidFill>
                  <a:srgbClr val="FF0000"/>
                </a:solidFill>
              </a:rPr>
              <a:t>×   </a:t>
            </a:r>
            <a:r>
              <a:rPr lang="ar-SA" sz="2400" b="1" dirty="0" smtClean="0">
                <a:solidFill>
                  <a:srgbClr val="FF0000"/>
                </a:solidFill>
              </a:rPr>
              <a:t>3   </a:t>
            </a:r>
            <a:r>
              <a:rPr lang="ar-SA" sz="2400" b="1" dirty="0" smtClean="0">
                <a:solidFill>
                  <a:srgbClr val="FF0000"/>
                </a:solidFill>
              </a:rPr>
              <a:t>ــ    س   ×   س  )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 كثيرة الحدود التالية  :</a:t>
            </a:r>
            <a:endParaRPr lang="ar-SA" sz="2400" b="1" baseline="300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428860" y="1428736"/>
            <a:ext cx="4371786" cy="18292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2 ص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 ــ   50</a:t>
            </a: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500430" y="2395831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/>
              <a:t> (  ص</a:t>
            </a:r>
            <a:r>
              <a:rPr lang="ar-SA" sz="3600" b="1" spc="-100" baseline="30000" dirty="0" smtClean="0"/>
              <a:t>4</a:t>
            </a:r>
            <a:r>
              <a:rPr lang="ar-SA" sz="2400" b="1" dirty="0" smtClean="0"/>
              <a:t>  ــ  25 )</a:t>
            </a:r>
            <a:endParaRPr lang="ar-SA" sz="2400" b="1" baseline="30000" dirty="0"/>
          </a:p>
        </p:txBody>
      </p:sp>
      <p:sp>
        <p:nvSpPr>
          <p:cNvPr id="9" name="مستطيل 8"/>
          <p:cNvSpPr/>
          <p:nvPr/>
        </p:nvSpPr>
        <p:spPr>
          <a:xfrm>
            <a:off x="1428728" y="3329426"/>
            <a:ext cx="6357982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357422" y="3782387"/>
            <a:ext cx="500066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/>
              <a:t>  [ 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×   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ــ   5   ×   5  ]</a:t>
            </a:r>
            <a:endParaRPr lang="ar-SA" sz="2400" b="1" baseline="300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643174" y="4868025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/>
              <a:t>  (          +       ) (           ــ       )  </a:t>
            </a:r>
            <a:endParaRPr lang="ar-SA" sz="2400" b="1" baseline="300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915254" y="4899964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ص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185708" y="4896161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028632" y="4896161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ص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257980" y="492539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مجموعة 54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56" name="مستطيل ذو زوايا قطرية مستديرة 55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7" name="مستطيل ذو زوايا قطرية مستديرة 56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59" name="مربع نص 58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 كثيرة الحدود التالية  :</a:t>
            </a:r>
            <a:endParaRPr lang="ar-SA" sz="2400" b="1" baseline="30000" dirty="0"/>
          </a:p>
        </p:txBody>
      </p:sp>
      <p:sp>
        <p:nvSpPr>
          <p:cNvPr id="60" name="مستطيل مستدير الزوايا 59"/>
          <p:cNvSpPr/>
          <p:nvPr/>
        </p:nvSpPr>
        <p:spPr>
          <a:xfrm>
            <a:off x="2428860" y="1500174"/>
            <a:ext cx="4371786" cy="13291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6 س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 ــ   96</a:t>
            </a: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3500430" y="218151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r>
              <a:rPr lang="ar-SA" sz="2400" b="1" dirty="0" smtClean="0"/>
              <a:t> (  س</a:t>
            </a:r>
            <a:r>
              <a:rPr lang="ar-SA" sz="3600" b="1" spc="-100" baseline="30000" dirty="0" smtClean="0"/>
              <a:t>4</a:t>
            </a:r>
            <a:r>
              <a:rPr lang="ar-SA" sz="2400" b="1" dirty="0" smtClean="0"/>
              <a:t>  ــ  16 )</a:t>
            </a:r>
            <a:endParaRPr lang="ar-SA" sz="2400" b="1" baseline="30000" dirty="0"/>
          </a:p>
        </p:txBody>
      </p:sp>
      <p:sp>
        <p:nvSpPr>
          <p:cNvPr id="62" name="مستطيل 61"/>
          <p:cNvSpPr/>
          <p:nvPr/>
        </p:nvSpPr>
        <p:spPr>
          <a:xfrm>
            <a:off x="1428728" y="2900798"/>
            <a:ext cx="6357982" cy="37429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2357422" y="3143248"/>
            <a:ext cx="500066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r>
              <a:rPr lang="ar-SA" sz="2400" b="1" dirty="0" smtClean="0"/>
              <a:t>  [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×  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ــ   4   ×   4  ]</a:t>
            </a:r>
            <a:endParaRPr lang="ar-SA" sz="24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2643174" y="4071942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r>
              <a:rPr lang="ar-SA" sz="2400" b="1" dirty="0" smtClean="0"/>
              <a:t>  (          +       )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(           ــ       )  </a:t>
            </a:r>
            <a:endParaRPr lang="ar-SA" sz="24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5" name="مربع نص 64"/>
          <p:cNvSpPr txBox="1"/>
          <p:nvPr/>
        </p:nvSpPr>
        <p:spPr>
          <a:xfrm>
            <a:off x="6000760" y="4103881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5185708" y="410007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baseline="30000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098972" y="4100078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س</a:t>
            </a:r>
            <a:r>
              <a:rPr lang="ar-SA" sz="3600" b="1" spc="-100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ar-SA" sz="3600" b="1" spc="-1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3257980" y="4129312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ar-SA" sz="24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5214942" y="500063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r>
              <a:rPr lang="ar-SA" sz="2400" b="1" dirty="0" smtClean="0"/>
              <a:t> (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4 )</a:t>
            </a:r>
            <a:endParaRPr lang="ar-SA" sz="2400" b="1" baseline="30000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1857356" y="5010901"/>
            <a:ext cx="371477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( س   ×   س   ×   2   ×   2 )</a:t>
            </a:r>
            <a:endParaRPr lang="ar-SA" sz="24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1" name="مربع نص 70"/>
          <p:cNvSpPr txBox="1"/>
          <p:nvPr/>
        </p:nvSpPr>
        <p:spPr>
          <a:xfrm>
            <a:off x="1500166" y="5838923"/>
            <a:ext cx="407196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 (          +       ) </a:t>
            </a:r>
            <a:r>
              <a:rPr lang="ar-SA" sz="2400" b="1" dirty="0" smtClean="0">
                <a:solidFill>
                  <a:schemeClr val="tx1"/>
                </a:solidFill>
              </a:rPr>
              <a:t>(           ــ       )  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2" name="مربع نص 71"/>
          <p:cNvSpPr txBox="1"/>
          <p:nvPr/>
        </p:nvSpPr>
        <p:spPr>
          <a:xfrm>
            <a:off x="4500562" y="5870862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endParaRPr lang="ar-SA" sz="3600" b="1" spc="-100" baseline="30000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3628140" y="586705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baseline="300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2643174" y="5867059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75" name="مربع نص 74"/>
          <p:cNvSpPr txBox="1"/>
          <p:nvPr/>
        </p:nvSpPr>
        <p:spPr>
          <a:xfrm>
            <a:off x="1714480" y="589629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6" name="مربع نص 75"/>
          <p:cNvSpPr txBox="1"/>
          <p:nvPr/>
        </p:nvSpPr>
        <p:spPr>
          <a:xfrm>
            <a:off x="5214942" y="5838923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r>
              <a:rPr lang="ar-SA" sz="2400" b="1" dirty="0" smtClean="0"/>
              <a:t> (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4 )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animBg="1"/>
      <p:bldP spid="61" grpId="0"/>
      <p:bldP spid="62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 كثيرة الحدود التالية  :</a:t>
            </a:r>
            <a:endParaRPr lang="ar-SA" sz="2400" b="1" baseline="300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000364" y="1643050"/>
            <a:ext cx="3214710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 م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 + م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50 </a:t>
            </a:r>
            <a:r>
              <a:rPr lang="ar-SA" sz="2400" b="1" dirty="0" err="1" smtClean="0">
                <a:solidFill>
                  <a:schemeClr val="tx1"/>
                </a:solidFill>
              </a:rPr>
              <a:t>م</a:t>
            </a:r>
            <a:r>
              <a:rPr lang="ar-SA" sz="2400" b="1" dirty="0" smtClean="0">
                <a:solidFill>
                  <a:schemeClr val="tx1"/>
                </a:solidFill>
              </a:rPr>
              <a:t>  ــ  25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428728" y="2357430"/>
            <a:ext cx="6357982" cy="3615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2214546" y="2643182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( 2م</a:t>
            </a:r>
            <a:r>
              <a:rPr lang="ar-SA" sz="3600" b="1" spc="-100" baseline="30000" dirty="0" smtClean="0"/>
              <a:t>3</a:t>
            </a:r>
            <a:r>
              <a:rPr lang="ar-SA" sz="2400" b="1" dirty="0" smtClean="0"/>
              <a:t>  +  م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)  ــ  ( 50 </a:t>
            </a:r>
            <a:r>
              <a:rPr lang="ar-SA" sz="2400" b="1" dirty="0" smtClean="0"/>
              <a:t>م</a:t>
            </a:r>
            <a:r>
              <a:rPr lang="ar-SA" sz="2400" b="1" dirty="0" smtClean="0"/>
              <a:t>  +  25 )</a:t>
            </a:r>
            <a:endParaRPr lang="ar-SA" sz="2400" b="1" baseline="30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000364" y="3467401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م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( 2 </a:t>
            </a:r>
            <a:r>
              <a:rPr lang="ar-SA" sz="2400" b="1" dirty="0" smtClean="0"/>
              <a:t>م</a:t>
            </a:r>
            <a:r>
              <a:rPr lang="ar-SA" sz="2400" b="1" dirty="0" smtClean="0"/>
              <a:t>  +  1 )  ــ  25 ( 2 </a:t>
            </a:r>
            <a:r>
              <a:rPr lang="ar-SA" sz="2400" b="1" dirty="0" smtClean="0"/>
              <a:t>م</a:t>
            </a:r>
            <a:r>
              <a:rPr lang="ar-SA" sz="2400" b="1" dirty="0" smtClean="0"/>
              <a:t>  +  1 )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143372" y="4324657"/>
            <a:ext cx="33575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</a:t>
            </a:r>
            <a:r>
              <a:rPr lang="ar-SA" sz="2400" b="1" dirty="0" smtClean="0"/>
              <a:t>م</a:t>
            </a:r>
            <a:r>
              <a:rPr lang="ar-SA" sz="2400" b="1" dirty="0" smtClean="0"/>
              <a:t>  +  1 )  </a:t>
            </a:r>
            <a:r>
              <a:rPr lang="ar-SA" sz="2400" b="1" dirty="0" smtClean="0">
                <a:solidFill>
                  <a:srgbClr val="FF0000"/>
                </a:solidFill>
              </a:rPr>
              <a:t>( م</a:t>
            </a:r>
            <a:r>
              <a:rPr lang="ar-SA" sz="3600" b="1" spc="-100" baseline="30000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>
                <a:solidFill>
                  <a:srgbClr val="FF0000"/>
                </a:solidFill>
              </a:rPr>
              <a:t>  ــ  25 )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143240" y="5214950"/>
            <a:ext cx="43577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</a:t>
            </a:r>
            <a:r>
              <a:rPr lang="ar-SA" sz="2400" b="1" dirty="0" smtClean="0"/>
              <a:t>م</a:t>
            </a:r>
            <a:r>
              <a:rPr lang="ar-SA" sz="2400" b="1" dirty="0" smtClean="0"/>
              <a:t>  +  1 ) </a:t>
            </a:r>
            <a:r>
              <a:rPr lang="ar-SA" sz="2400" b="1" dirty="0" smtClean="0">
                <a:solidFill>
                  <a:srgbClr val="FF0000"/>
                </a:solidFill>
              </a:rPr>
              <a:t>( </a:t>
            </a:r>
            <a:r>
              <a:rPr lang="ar-SA" sz="2400" b="1" dirty="0" smtClean="0">
                <a:solidFill>
                  <a:srgbClr val="FF0000"/>
                </a:solidFill>
              </a:rPr>
              <a:t>م</a:t>
            </a:r>
            <a:r>
              <a:rPr lang="ar-SA" sz="2400" b="1" dirty="0" smtClean="0">
                <a:solidFill>
                  <a:srgbClr val="FF0000"/>
                </a:solidFill>
              </a:rPr>
              <a:t>  +  5 ) ( </a:t>
            </a:r>
            <a:r>
              <a:rPr lang="ar-SA" sz="2400" b="1" dirty="0" smtClean="0">
                <a:solidFill>
                  <a:srgbClr val="FF0000"/>
                </a:solidFill>
              </a:rPr>
              <a:t>م</a:t>
            </a:r>
            <a:r>
              <a:rPr lang="ar-SA" sz="2400" b="1" dirty="0" smtClean="0">
                <a:solidFill>
                  <a:srgbClr val="FF0000"/>
                </a:solidFill>
              </a:rPr>
              <a:t>  ــ  5 )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/>
      <p:bldP spid="15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مجموعة 34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36" name="مستطيل ذو زوايا قطرية مستديرة 35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ستطيل ذو زوايا قطرية مستديرة 36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39" name="مربع نص 38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 كثيرة الحدود التالية  :</a:t>
            </a:r>
            <a:endParaRPr lang="ar-SA" sz="2400" b="1" baseline="30000" dirty="0"/>
          </a:p>
        </p:txBody>
      </p:sp>
      <p:sp>
        <p:nvSpPr>
          <p:cNvPr id="40" name="مستطيل مستدير الزوايا 39"/>
          <p:cNvSpPr/>
          <p:nvPr/>
        </p:nvSpPr>
        <p:spPr>
          <a:xfrm>
            <a:off x="2857488" y="1643050"/>
            <a:ext cx="3429024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ر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 + 6 ر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+ 11 </a:t>
            </a:r>
            <a:r>
              <a:rPr lang="ar-SA" sz="2400" b="1" dirty="0" smtClean="0">
                <a:solidFill>
                  <a:schemeClr val="tx1"/>
                </a:solidFill>
              </a:rPr>
              <a:t>ر</a:t>
            </a:r>
            <a:r>
              <a:rPr lang="ar-SA" sz="2400" b="1" dirty="0" smtClean="0">
                <a:solidFill>
                  <a:schemeClr val="tx1"/>
                </a:solidFill>
              </a:rPr>
              <a:t>  +  66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428728" y="2357430"/>
            <a:ext cx="6357982" cy="3615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2214546" y="2643182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ر</a:t>
            </a:r>
            <a:r>
              <a:rPr lang="ar-SA" sz="3600" b="1" spc="-100" baseline="30000" dirty="0" smtClean="0"/>
              <a:t>3</a:t>
            </a:r>
            <a:r>
              <a:rPr lang="ar-SA" sz="2400" b="1" dirty="0" smtClean="0"/>
              <a:t>  + 6 ر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)  +  ( 11 </a:t>
            </a:r>
            <a:r>
              <a:rPr lang="ar-SA" sz="2400" b="1" dirty="0" smtClean="0"/>
              <a:t>ر</a:t>
            </a:r>
            <a:r>
              <a:rPr lang="ar-SA" sz="2400" b="1" dirty="0" smtClean="0"/>
              <a:t>  +  66 )</a:t>
            </a:r>
            <a:endParaRPr lang="ar-SA" sz="2400" b="1" baseline="30000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3000364" y="3681715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ر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( </a:t>
            </a:r>
            <a:r>
              <a:rPr lang="ar-SA" sz="2400" b="1" dirty="0" smtClean="0"/>
              <a:t>ر</a:t>
            </a:r>
            <a:r>
              <a:rPr lang="ar-SA" sz="2400" b="1" dirty="0" smtClean="0"/>
              <a:t>  +  6 )  +  11( </a:t>
            </a:r>
            <a:r>
              <a:rPr lang="ar-SA" sz="2400" b="1" dirty="0" smtClean="0"/>
              <a:t>ر</a:t>
            </a:r>
            <a:r>
              <a:rPr lang="ar-SA" sz="2400" b="1" dirty="0" smtClean="0"/>
              <a:t>  +  6 )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4143372" y="4681847"/>
            <a:ext cx="33575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ر</a:t>
            </a:r>
            <a:r>
              <a:rPr lang="ar-SA" sz="2400" b="1" dirty="0" smtClean="0"/>
              <a:t>  +  6 )  </a:t>
            </a:r>
            <a:r>
              <a:rPr lang="ar-SA" sz="2400" b="1" dirty="0" smtClean="0">
                <a:solidFill>
                  <a:schemeClr val="tx1"/>
                </a:solidFill>
              </a:rPr>
              <a:t>( ر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+  11 )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مجموعة 6"/>
          <p:cNvGrpSpPr/>
          <p:nvPr/>
        </p:nvGrpSpPr>
        <p:grpSpPr>
          <a:xfrm>
            <a:off x="3929058" y="357166"/>
            <a:ext cx="4658636" cy="785818"/>
            <a:chOff x="3929058" y="142852"/>
            <a:chExt cx="4658636" cy="785818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3929058" y="142852"/>
              <a:ext cx="321471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158934" y="142852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360835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4071934" y="500042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كثيرة الحدود التالية  :</a:t>
            </a:r>
            <a:endParaRPr lang="ar-SA" sz="2400" b="1" baseline="30000" dirty="0"/>
          </a:p>
        </p:txBody>
      </p:sp>
      <p:sp>
        <p:nvSpPr>
          <p:cNvPr id="8" name="مستطيل 7"/>
          <p:cNvSpPr/>
          <p:nvPr/>
        </p:nvSpPr>
        <p:spPr>
          <a:xfrm>
            <a:off x="1643042" y="2671318"/>
            <a:ext cx="6000792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643438" y="1956938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4 أ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  </a:t>
            </a:r>
            <a:r>
              <a:rPr lang="ar-SA" sz="2400" b="1" dirty="0" smtClean="0">
                <a:solidFill>
                  <a:schemeClr val="tx1"/>
                </a:solidFill>
              </a:rPr>
              <a:t>25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571868" y="3124279"/>
            <a:ext cx="40005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</a:t>
            </a:r>
            <a:r>
              <a:rPr lang="ar-SA" sz="2400" b="1" dirty="0" smtClean="0"/>
              <a:t>أ</a:t>
            </a:r>
            <a:r>
              <a:rPr lang="ar-SA" sz="2400" b="1" dirty="0" smtClean="0"/>
              <a:t>   </a:t>
            </a:r>
            <a:r>
              <a:rPr lang="ar-SA" sz="2400" b="1" dirty="0" smtClean="0"/>
              <a:t>×   </a:t>
            </a:r>
            <a:r>
              <a:rPr lang="ar-SA" sz="2400" b="1" dirty="0" smtClean="0"/>
              <a:t>2 </a:t>
            </a:r>
            <a:r>
              <a:rPr lang="ar-SA" sz="2400" b="1" dirty="0" smtClean="0"/>
              <a:t>أ</a:t>
            </a:r>
            <a:r>
              <a:rPr lang="ar-SA" sz="2400" b="1" dirty="0" smtClean="0"/>
              <a:t>    </a:t>
            </a:r>
            <a:r>
              <a:rPr lang="ar-SA" sz="2400" b="1" dirty="0" smtClean="0"/>
              <a:t>ــ </a:t>
            </a:r>
            <a:r>
              <a:rPr lang="ar-SA" sz="2400" b="1" dirty="0" smtClean="0"/>
              <a:t>   5   </a:t>
            </a:r>
            <a:r>
              <a:rPr lang="ar-SA" sz="2400" b="1" dirty="0" smtClean="0"/>
              <a:t>×   </a:t>
            </a:r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643306" y="4209917"/>
            <a:ext cx="371477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+       ) (         ــ       )</a:t>
            </a:r>
            <a:endParaRPr lang="ar-SA" sz="2400" b="1" baseline="300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6485660" y="4223985"/>
            <a:ext cx="72954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</a:t>
            </a:r>
            <a:r>
              <a:rPr lang="ar-SA" sz="2400" b="1" dirty="0" smtClean="0"/>
              <a:t>أ</a:t>
            </a:r>
            <a:endParaRPr lang="ar-SA" sz="2400" b="1" baseline="30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644668" y="422508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685642" y="4220182"/>
            <a:ext cx="72954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</a:t>
            </a:r>
            <a:r>
              <a:rPr lang="ar-SA" sz="2400" b="1" dirty="0" smtClean="0"/>
              <a:t>أ</a:t>
            </a:r>
            <a:endParaRPr lang="ar-SA" sz="2400" b="1" baseline="30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858718" y="422508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3929058" y="357166"/>
            <a:ext cx="4658636" cy="785818"/>
            <a:chOff x="3929058" y="142852"/>
            <a:chExt cx="4658636" cy="785818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3929058" y="142852"/>
              <a:ext cx="321471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158934" y="142852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360835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4071934" y="500042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كثيرة الحدود التالية  :</a:t>
            </a:r>
            <a:endParaRPr lang="ar-SA" sz="2400" b="1" baseline="30000" dirty="0"/>
          </a:p>
        </p:txBody>
      </p:sp>
      <p:sp>
        <p:nvSpPr>
          <p:cNvPr id="7" name="مستطيل 6"/>
          <p:cNvSpPr/>
          <p:nvPr/>
        </p:nvSpPr>
        <p:spPr>
          <a:xfrm>
            <a:off x="1428728" y="3329426"/>
            <a:ext cx="6357982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2428860" y="1428736"/>
            <a:ext cx="4371786" cy="18292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2 ل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 ــ  162 </a:t>
            </a:r>
            <a:r>
              <a:rPr lang="ar-SA" sz="2400" b="1" dirty="0" err="1" smtClean="0">
                <a:solidFill>
                  <a:schemeClr val="tx1"/>
                </a:solidFill>
              </a:rPr>
              <a:t>ل</a:t>
            </a:r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214546" y="3782387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 2 </a:t>
            </a:r>
            <a:r>
              <a:rPr lang="ar-SA" sz="2400" b="1" dirty="0" smtClean="0">
                <a:solidFill>
                  <a:srgbClr val="FF0000"/>
                </a:solidFill>
              </a:rPr>
              <a:t>ل</a:t>
            </a:r>
            <a:r>
              <a:rPr lang="ar-SA" sz="2400" b="1" dirty="0" smtClean="0"/>
              <a:t>  [  </a:t>
            </a:r>
            <a:r>
              <a:rPr lang="ar-SA" sz="2400" b="1" dirty="0" smtClean="0"/>
              <a:t>ل</a:t>
            </a:r>
            <a:r>
              <a:rPr lang="ar-SA" sz="2400" b="1" dirty="0" smtClean="0"/>
              <a:t>   </a:t>
            </a:r>
            <a:r>
              <a:rPr lang="ar-SA" sz="2400" b="1" dirty="0" smtClean="0"/>
              <a:t>× </a:t>
            </a:r>
            <a:r>
              <a:rPr lang="ar-SA" sz="2400" b="1" dirty="0" smtClean="0"/>
              <a:t>  </a:t>
            </a:r>
            <a:r>
              <a:rPr lang="ar-SA" sz="2400" b="1" dirty="0" smtClean="0"/>
              <a:t>ل</a:t>
            </a:r>
            <a:r>
              <a:rPr lang="ar-SA" sz="2400" b="1" dirty="0" smtClean="0"/>
              <a:t>    </a:t>
            </a:r>
            <a:r>
              <a:rPr lang="ar-SA" sz="2400" b="1" dirty="0" smtClean="0"/>
              <a:t>ــ   </a:t>
            </a:r>
            <a:r>
              <a:rPr lang="ar-SA" sz="2400" b="1" dirty="0" smtClean="0"/>
              <a:t>9   </a:t>
            </a:r>
            <a:r>
              <a:rPr lang="ar-SA" sz="2400" b="1" dirty="0" smtClean="0"/>
              <a:t>×   </a:t>
            </a:r>
            <a:r>
              <a:rPr lang="ar-SA" sz="2400" b="1" dirty="0" smtClean="0"/>
              <a:t>9  </a:t>
            </a:r>
            <a:r>
              <a:rPr lang="ar-SA" sz="2400" b="1" dirty="0" smtClean="0"/>
              <a:t>]</a:t>
            </a:r>
            <a:endParaRPr lang="ar-SA" sz="2400" b="1" baseline="30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428860" y="4868025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 </a:t>
            </a:r>
            <a:r>
              <a:rPr lang="ar-SA" sz="2400" b="1" dirty="0" smtClean="0">
                <a:solidFill>
                  <a:srgbClr val="FF0000"/>
                </a:solidFill>
              </a:rPr>
              <a:t>ل</a:t>
            </a:r>
            <a:r>
              <a:rPr lang="ar-SA" sz="2400" b="1" dirty="0" smtClean="0"/>
              <a:t>  </a:t>
            </a:r>
            <a:r>
              <a:rPr lang="ar-SA" sz="2400" b="1" dirty="0" smtClean="0"/>
              <a:t>(        </a:t>
            </a:r>
            <a:r>
              <a:rPr lang="ar-SA" sz="2400" b="1" dirty="0" smtClean="0"/>
              <a:t>+      ) </a:t>
            </a:r>
            <a:r>
              <a:rPr lang="ar-SA" sz="2400" b="1" dirty="0" smtClean="0"/>
              <a:t>(        </a:t>
            </a:r>
            <a:r>
              <a:rPr lang="ar-SA" sz="2400" b="1" dirty="0" smtClean="0"/>
              <a:t>ــ       )  </a:t>
            </a:r>
            <a:endParaRPr lang="ar-SA" sz="2400" b="1" baseline="300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643570" y="4871828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ل</a:t>
            </a:r>
            <a:endParaRPr lang="ar-SA" sz="2400" b="1" baseline="300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929190" y="4896161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baseline="30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043798" y="4896161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ل</a:t>
            </a:r>
            <a:endParaRPr lang="ar-SA" sz="2400" b="1" baseline="300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3357554" y="492539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baseline="30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214678" y="2357430"/>
            <a:ext cx="264320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 2 </a:t>
            </a:r>
            <a:r>
              <a:rPr lang="ar-SA" sz="2400" b="1" dirty="0" smtClean="0">
                <a:solidFill>
                  <a:srgbClr val="FF0000"/>
                </a:solidFill>
              </a:rPr>
              <a:t>ل</a:t>
            </a:r>
            <a:r>
              <a:rPr lang="ar-SA" sz="2400" b="1" dirty="0" smtClean="0">
                <a:solidFill>
                  <a:srgbClr val="FF0000"/>
                </a:solidFill>
              </a:rPr>
              <a:t>  </a:t>
            </a:r>
            <a:r>
              <a:rPr lang="ar-SA" sz="2400" b="1" dirty="0" smtClean="0"/>
              <a:t>(  </a:t>
            </a:r>
            <a:r>
              <a:rPr lang="ar-SA" sz="2400" b="1" dirty="0" smtClean="0"/>
              <a:t>ل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/>
              <a:t>ــ  </a:t>
            </a:r>
            <a:r>
              <a:rPr lang="ar-SA" sz="2400" b="1" dirty="0" smtClean="0"/>
              <a:t>81 )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3929058" y="357166"/>
            <a:ext cx="4658636" cy="785818"/>
            <a:chOff x="3929058" y="142852"/>
            <a:chExt cx="4658636" cy="785818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3929058" y="142852"/>
              <a:ext cx="321471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158934" y="142852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360835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4071934" y="500042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كثيرة الحدود التالية  :</a:t>
            </a:r>
            <a:endParaRPr lang="ar-SA" sz="2400" b="1" baseline="300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714744" y="1714488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و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spc="-100" dirty="0" smtClean="0">
                <a:solidFill>
                  <a:schemeClr val="tx1"/>
                </a:solidFill>
              </a:rPr>
              <a:t>  </a:t>
            </a:r>
            <a:r>
              <a:rPr lang="ar-SA" sz="2400" b="1" spc="-100" dirty="0" smtClean="0">
                <a:solidFill>
                  <a:schemeClr val="tx1"/>
                </a:solidFill>
              </a:rPr>
              <a:t>ــ   </a:t>
            </a:r>
            <a:r>
              <a:rPr lang="ar-SA" sz="2400" b="1" spc="-100" dirty="0" smtClean="0">
                <a:solidFill>
                  <a:schemeClr val="tx1"/>
                </a:solidFill>
              </a:rPr>
              <a:t>81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428728" y="2571744"/>
            <a:ext cx="6357982" cy="3615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2214546" y="2857496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و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</a:t>
            </a:r>
            <a:r>
              <a:rPr lang="ar-SA" sz="2400" b="1" dirty="0" smtClean="0"/>
              <a:t>×   </a:t>
            </a:r>
            <a:r>
              <a:rPr lang="ar-SA" sz="2400" b="1" dirty="0" smtClean="0"/>
              <a:t>و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</a:t>
            </a:r>
            <a:r>
              <a:rPr lang="ar-SA" sz="2400" b="1" dirty="0" smtClean="0"/>
              <a:t>ــ    </a:t>
            </a:r>
            <a:r>
              <a:rPr lang="ar-SA" sz="2400" b="1" dirty="0" smtClean="0"/>
              <a:t>9   </a:t>
            </a:r>
            <a:r>
              <a:rPr lang="ar-SA" sz="2400" b="1" dirty="0" smtClean="0"/>
              <a:t>×   </a:t>
            </a:r>
            <a:r>
              <a:rPr lang="ar-SA" sz="2400" b="1" dirty="0" smtClean="0"/>
              <a:t>9</a:t>
            </a:r>
            <a:endParaRPr lang="ar-SA" sz="2400" b="1" baseline="30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500430" y="3643314"/>
            <a:ext cx="40005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+       ) </a:t>
            </a:r>
            <a:r>
              <a:rPr lang="ar-SA" sz="2400" b="1" dirty="0" smtClean="0">
                <a:solidFill>
                  <a:srgbClr val="FF0000"/>
                </a:solidFill>
              </a:rPr>
              <a:t>(           ــ       )  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486758" y="3675253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و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643570" y="3671450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baseline="30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543864" y="3671450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و</a:t>
            </a:r>
            <a:r>
              <a:rPr lang="ar-SA" sz="3600" b="1" spc="-100" baseline="30000" dirty="0" smtClean="0">
                <a:solidFill>
                  <a:srgbClr val="FF0000"/>
                </a:solidFill>
              </a:rPr>
              <a:t>2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714744" y="370068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9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500694" y="4514638"/>
            <a:ext cx="20002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</a:t>
            </a:r>
            <a:r>
              <a:rPr lang="ar-SA" sz="2400" b="1" dirty="0" smtClean="0"/>
              <a:t>و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/>
              <a:t>+   </a:t>
            </a:r>
            <a:r>
              <a:rPr lang="ar-SA" sz="2400" b="1" dirty="0" smtClean="0"/>
              <a:t>9  </a:t>
            </a:r>
            <a:r>
              <a:rPr lang="ar-SA" sz="2400" b="1" dirty="0" smtClean="0"/>
              <a:t>)</a:t>
            </a:r>
            <a:endParaRPr lang="ar-SA" sz="3600" b="1" spc="-100" baseline="300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571604" y="5429264"/>
            <a:ext cx="40005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smtClean="0">
                <a:solidFill>
                  <a:srgbClr val="FF0000"/>
                </a:solidFill>
              </a:rPr>
              <a:t>(          +       ) (           </a:t>
            </a:r>
            <a:r>
              <a:rPr lang="ar-SA" sz="2400" b="1" dirty="0" smtClean="0">
                <a:solidFill>
                  <a:srgbClr val="FF0000"/>
                </a:solidFill>
              </a:rPr>
              <a:t>ــ       )  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557932" y="5461203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و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714744" y="5457400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615038" y="5457400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و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785918" y="548663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500694" y="5429264"/>
            <a:ext cx="20002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</a:t>
            </a:r>
            <a:r>
              <a:rPr lang="ar-SA" sz="2400" b="1" dirty="0" smtClean="0"/>
              <a:t>و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/>
              <a:t>+   </a:t>
            </a:r>
            <a:r>
              <a:rPr lang="ar-SA" sz="2400" b="1" dirty="0" smtClean="0"/>
              <a:t>9  </a:t>
            </a:r>
            <a:r>
              <a:rPr lang="ar-SA" sz="2400" b="1" dirty="0" smtClean="0"/>
              <a:t>)</a:t>
            </a:r>
            <a:endParaRPr lang="ar-SA" sz="3600" b="1" spc="-100" baseline="300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1857356" y="4528706"/>
            <a:ext cx="364333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( </a:t>
            </a:r>
            <a:r>
              <a:rPr lang="ar-SA" sz="2400" b="1" dirty="0" err="1" smtClean="0">
                <a:solidFill>
                  <a:srgbClr val="FF0000"/>
                </a:solidFill>
              </a:rPr>
              <a:t>و</a:t>
            </a:r>
            <a:r>
              <a:rPr lang="ar-SA" sz="2400" b="1" dirty="0" smtClean="0">
                <a:solidFill>
                  <a:srgbClr val="FF0000"/>
                </a:solidFill>
              </a:rPr>
              <a:t>   </a:t>
            </a:r>
            <a:r>
              <a:rPr lang="ar-SA" sz="2400" b="1" dirty="0" smtClean="0">
                <a:solidFill>
                  <a:srgbClr val="FF0000"/>
                </a:solidFill>
              </a:rPr>
              <a:t>×   </a:t>
            </a:r>
            <a:r>
              <a:rPr lang="ar-SA" sz="2400" b="1" dirty="0" err="1" smtClean="0">
                <a:solidFill>
                  <a:srgbClr val="FF0000"/>
                </a:solidFill>
              </a:rPr>
              <a:t>و</a:t>
            </a:r>
            <a:r>
              <a:rPr lang="ar-SA" sz="2400" b="1" dirty="0" smtClean="0">
                <a:solidFill>
                  <a:srgbClr val="FF0000"/>
                </a:solidFill>
              </a:rPr>
              <a:t>   </a:t>
            </a:r>
            <a:r>
              <a:rPr lang="ar-SA" sz="2400" b="1" dirty="0" smtClean="0">
                <a:solidFill>
                  <a:srgbClr val="FF0000"/>
                </a:solidFill>
              </a:rPr>
              <a:t>ــ   </a:t>
            </a:r>
            <a:r>
              <a:rPr lang="ar-SA" sz="2400" b="1" dirty="0" smtClean="0">
                <a:solidFill>
                  <a:srgbClr val="FF0000"/>
                </a:solidFill>
              </a:rPr>
              <a:t>3   </a:t>
            </a:r>
            <a:r>
              <a:rPr lang="ar-SA" sz="2400" b="1" dirty="0" smtClean="0">
                <a:solidFill>
                  <a:srgbClr val="FF0000"/>
                </a:solidFill>
              </a:rPr>
              <a:t>×   </a:t>
            </a:r>
            <a:r>
              <a:rPr lang="ar-SA" sz="2400" b="1" dirty="0" smtClean="0">
                <a:solidFill>
                  <a:srgbClr val="FF0000"/>
                </a:solidFill>
              </a:rPr>
              <a:t>3 </a:t>
            </a:r>
            <a:r>
              <a:rPr lang="ar-SA" sz="2400" b="1" dirty="0" smtClean="0">
                <a:solidFill>
                  <a:srgbClr val="FF0000"/>
                </a:solidFill>
              </a:rPr>
              <a:t>)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مجموعة 23"/>
          <p:cNvGrpSpPr/>
          <p:nvPr/>
        </p:nvGrpSpPr>
        <p:grpSpPr>
          <a:xfrm>
            <a:off x="3929058" y="357166"/>
            <a:ext cx="4658636" cy="785818"/>
            <a:chOff x="3929058" y="142852"/>
            <a:chExt cx="4658636" cy="785818"/>
          </a:xfrm>
        </p:grpSpPr>
        <p:sp>
          <p:nvSpPr>
            <p:cNvPr id="25" name="مستطيل ذو زوايا قطرية مستديرة 24"/>
            <p:cNvSpPr/>
            <p:nvPr/>
          </p:nvSpPr>
          <p:spPr>
            <a:xfrm>
              <a:off x="3929058" y="142852"/>
              <a:ext cx="321471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6" name="مستطيل ذو زوايا قطرية مستديرة 25"/>
            <p:cNvSpPr/>
            <p:nvPr/>
          </p:nvSpPr>
          <p:spPr>
            <a:xfrm>
              <a:off x="7158934" y="142852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360835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28" name="مربع نص 27"/>
          <p:cNvSpPr txBox="1"/>
          <p:nvPr/>
        </p:nvSpPr>
        <p:spPr>
          <a:xfrm>
            <a:off x="4071934" y="500042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كثيرة الحدود التالية  :</a:t>
            </a:r>
            <a:endParaRPr lang="ar-SA" sz="2400" b="1" baseline="30000" dirty="0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2428860" y="1500174"/>
            <a:ext cx="4371786" cy="13291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2 د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 </a:t>
            </a:r>
            <a:r>
              <a:rPr lang="ar-SA" sz="2400" b="1" dirty="0" smtClean="0">
                <a:solidFill>
                  <a:schemeClr val="tx1"/>
                </a:solidFill>
              </a:rPr>
              <a:t>ــ   </a:t>
            </a:r>
            <a:r>
              <a:rPr lang="ar-SA" sz="2400" b="1" dirty="0" smtClean="0">
                <a:solidFill>
                  <a:schemeClr val="tx1"/>
                </a:solidFill>
              </a:rPr>
              <a:t>32 ف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endParaRPr lang="ar-SA" sz="3600" b="1" spc="-100" baseline="30000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357554" y="2181517"/>
            <a:ext cx="250033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(  </a:t>
            </a:r>
            <a:r>
              <a:rPr lang="ar-SA" sz="2400" b="1" dirty="0" smtClean="0"/>
              <a:t>د</a:t>
            </a:r>
            <a:r>
              <a:rPr lang="ar-SA" sz="3600" b="1" spc="-100" baseline="30000" dirty="0" smtClean="0"/>
              <a:t>4</a:t>
            </a:r>
            <a:r>
              <a:rPr lang="ar-SA" sz="2400" b="1" dirty="0" smtClean="0"/>
              <a:t>  </a:t>
            </a:r>
            <a:r>
              <a:rPr lang="ar-SA" sz="2400" b="1" dirty="0" smtClean="0"/>
              <a:t>ــ  </a:t>
            </a:r>
            <a:r>
              <a:rPr lang="ar-SA" sz="2400" b="1" dirty="0" smtClean="0"/>
              <a:t>16 ف</a:t>
            </a:r>
            <a:r>
              <a:rPr lang="ar-SA" sz="3600" b="1" spc="-100" baseline="30000" dirty="0" smtClean="0"/>
              <a:t>4 </a:t>
            </a:r>
            <a:r>
              <a:rPr lang="ar-SA" sz="2400" b="1" dirty="0" smtClean="0"/>
              <a:t>)</a:t>
            </a:r>
            <a:endParaRPr lang="ar-SA" sz="2400" b="1" baseline="30000" dirty="0"/>
          </a:p>
        </p:txBody>
      </p:sp>
      <p:sp>
        <p:nvSpPr>
          <p:cNvPr id="31" name="مستطيل 30"/>
          <p:cNvSpPr/>
          <p:nvPr/>
        </p:nvSpPr>
        <p:spPr>
          <a:xfrm>
            <a:off x="1428728" y="2900798"/>
            <a:ext cx="6357982" cy="37429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ربع نص 31"/>
          <p:cNvSpPr txBox="1"/>
          <p:nvPr/>
        </p:nvSpPr>
        <p:spPr>
          <a:xfrm>
            <a:off x="2214546" y="3143248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/>
              <a:t>  </a:t>
            </a:r>
            <a:r>
              <a:rPr lang="ar-SA" sz="2400" b="1" dirty="0" smtClean="0"/>
              <a:t>[  </a:t>
            </a:r>
            <a:r>
              <a:rPr lang="ar-SA" sz="2400" b="1" dirty="0" smtClean="0"/>
              <a:t>د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</a:t>
            </a:r>
            <a:r>
              <a:rPr lang="ar-SA" sz="2400" b="1" dirty="0" smtClean="0"/>
              <a:t>×    </a:t>
            </a:r>
            <a:r>
              <a:rPr lang="ar-SA" sz="2400" b="1" dirty="0" smtClean="0"/>
              <a:t>د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</a:t>
            </a:r>
            <a:r>
              <a:rPr lang="ar-SA" sz="2400" b="1" dirty="0" smtClean="0"/>
              <a:t>ــ   </a:t>
            </a:r>
            <a:r>
              <a:rPr lang="ar-SA" sz="2400" b="1" dirty="0" smtClean="0"/>
              <a:t>4 ف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</a:t>
            </a:r>
            <a:r>
              <a:rPr lang="ar-SA" sz="2400" b="1" dirty="0" smtClean="0"/>
              <a:t>×   </a:t>
            </a:r>
            <a:r>
              <a:rPr lang="ar-SA" sz="2400" b="1" dirty="0" smtClean="0"/>
              <a:t>4 ف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/>
              <a:t>]</a:t>
            </a:r>
            <a:endParaRPr lang="ar-SA" sz="2400" b="1" baseline="30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2643174" y="4071942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/>
              <a:t>  </a:t>
            </a:r>
            <a:r>
              <a:rPr lang="ar-SA" sz="2400" b="1" dirty="0" smtClean="0"/>
              <a:t>(       </a:t>
            </a:r>
            <a:r>
              <a:rPr lang="ar-SA" sz="2400" b="1" dirty="0" smtClean="0"/>
              <a:t>+           </a:t>
            </a:r>
            <a:r>
              <a:rPr lang="ar-SA" sz="2400" b="1" dirty="0" smtClean="0"/>
              <a:t>)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(    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ــ         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)  </a:t>
            </a:r>
            <a:endParaRPr lang="ar-SA" sz="24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6143636" y="4103881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د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157572" y="4100078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4ف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4171508" y="4100078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د</a:t>
            </a:r>
            <a:r>
              <a:rPr lang="ar-SA" sz="3600" b="1" spc="-100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ar-SA" sz="3600" b="1" spc="-1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143240" y="4129312"/>
            <a:ext cx="88539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4 ف</a:t>
            </a:r>
            <a:r>
              <a:rPr lang="ar-SA" sz="3600" b="1" spc="-100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ar-SA" sz="3600" b="1" spc="-1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5214942" y="5000636"/>
            <a:ext cx="242889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(  </a:t>
            </a:r>
            <a:r>
              <a:rPr lang="ar-SA" sz="2400" b="1" dirty="0" smtClean="0"/>
              <a:t>د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 4 ف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)</a:t>
            </a:r>
            <a:endParaRPr lang="ar-SA" sz="2400" b="1" baseline="30000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1428728" y="5010901"/>
            <a:ext cx="40005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(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د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×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د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×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ف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×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2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ف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 )</a:t>
            </a:r>
            <a:endParaRPr lang="ar-SA" sz="24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1500166" y="5838923"/>
            <a:ext cx="407196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 (      </a:t>
            </a:r>
            <a:r>
              <a:rPr lang="ar-SA" sz="2400" b="1" dirty="0" smtClean="0"/>
              <a:t> </a:t>
            </a:r>
            <a:r>
              <a:rPr lang="ar-SA" sz="2400" b="1" dirty="0" smtClean="0"/>
              <a:t>+ </a:t>
            </a:r>
            <a:r>
              <a:rPr lang="ar-SA" sz="2400" b="1" dirty="0" smtClean="0"/>
              <a:t>         </a:t>
            </a:r>
            <a:r>
              <a:rPr lang="ar-SA" sz="2400" b="1" dirty="0" smtClean="0"/>
              <a:t>) </a:t>
            </a:r>
            <a:r>
              <a:rPr lang="ar-SA" sz="2400" b="1" dirty="0" smtClean="0">
                <a:solidFill>
                  <a:schemeClr val="tx1"/>
                </a:solidFill>
              </a:rPr>
              <a:t>(      </a:t>
            </a:r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ــ </a:t>
            </a:r>
            <a:r>
              <a:rPr lang="ar-SA" sz="2400" b="1" dirty="0" smtClean="0">
                <a:solidFill>
                  <a:schemeClr val="tx1"/>
                </a:solidFill>
              </a:rPr>
              <a:t>          </a:t>
            </a:r>
            <a:r>
              <a:rPr lang="ar-SA" sz="2400" b="1" dirty="0" smtClean="0">
                <a:solidFill>
                  <a:schemeClr val="tx1"/>
                </a:solidFill>
              </a:rPr>
              <a:t>)  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4643438" y="5870862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د</a:t>
            </a:r>
            <a:endParaRPr lang="ar-SA" sz="3600" b="1" spc="-100" baseline="300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3699578" y="5867059"/>
            <a:ext cx="72954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</a:t>
            </a:r>
            <a:r>
              <a:rPr lang="ar-SA" sz="2400" b="1" dirty="0" smtClean="0"/>
              <a:t>ف</a:t>
            </a:r>
            <a:endParaRPr lang="ar-SA" sz="2400" b="1" baseline="30000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2786050" y="5867059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د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1785918" y="5896293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 </a:t>
            </a:r>
            <a:r>
              <a:rPr lang="ar-SA" sz="2400" b="1" dirty="0" smtClean="0">
                <a:solidFill>
                  <a:schemeClr val="tx1"/>
                </a:solidFill>
              </a:rPr>
              <a:t>ف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5214942" y="5838923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(  </a:t>
            </a:r>
            <a:r>
              <a:rPr lang="ar-SA" sz="2400" b="1" dirty="0" smtClean="0"/>
              <a:t>د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/>
              <a:t>+  4 )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23"/>
          <p:cNvGrpSpPr/>
          <p:nvPr/>
        </p:nvGrpSpPr>
        <p:grpSpPr>
          <a:xfrm>
            <a:off x="3929058" y="357166"/>
            <a:ext cx="4658636" cy="785818"/>
            <a:chOff x="3929058" y="142852"/>
            <a:chExt cx="4658636" cy="785818"/>
          </a:xfrm>
        </p:grpSpPr>
        <p:sp>
          <p:nvSpPr>
            <p:cNvPr id="25" name="مستطيل ذو زوايا قطرية مستديرة 24"/>
            <p:cNvSpPr/>
            <p:nvPr/>
          </p:nvSpPr>
          <p:spPr>
            <a:xfrm>
              <a:off x="3929058" y="142852"/>
              <a:ext cx="321471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6" name="مستطيل ذو زوايا قطرية مستديرة 25"/>
            <p:cNvSpPr/>
            <p:nvPr/>
          </p:nvSpPr>
          <p:spPr>
            <a:xfrm>
              <a:off x="7158934" y="142852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360835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28" name="مربع نص 27"/>
          <p:cNvSpPr txBox="1"/>
          <p:nvPr/>
        </p:nvSpPr>
        <p:spPr>
          <a:xfrm>
            <a:off x="4071934" y="500042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كثيرة الحدود التالية  :</a:t>
            </a:r>
            <a:endParaRPr lang="ar-SA" sz="2400" b="1" baseline="30000" dirty="0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2786050" y="1928802"/>
            <a:ext cx="4371786" cy="13291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20 ر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dirty="0" smtClean="0">
                <a:solidFill>
                  <a:schemeClr val="tx1"/>
                </a:solidFill>
              </a:rPr>
              <a:t>  </a:t>
            </a:r>
            <a:r>
              <a:rPr lang="ar-SA" sz="2400" b="1" dirty="0" smtClean="0">
                <a:solidFill>
                  <a:schemeClr val="tx1"/>
                </a:solidFill>
              </a:rPr>
              <a:t>ــ   </a:t>
            </a:r>
            <a:r>
              <a:rPr lang="ar-SA" sz="2400" b="1" dirty="0" smtClean="0">
                <a:solidFill>
                  <a:schemeClr val="tx1"/>
                </a:solidFill>
              </a:rPr>
              <a:t>45 ن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endParaRPr lang="ar-SA" sz="3600" b="1" spc="-100" baseline="30000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643306" y="2610145"/>
            <a:ext cx="257176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5</a:t>
            </a:r>
            <a:r>
              <a:rPr lang="ar-SA" sz="2400" b="1" dirty="0" smtClean="0"/>
              <a:t> </a:t>
            </a:r>
            <a:r>
              <a:rPr lang="ar-SA" sz="2400" b="1" dirty="0" smtClean="0"/>
              <a:t>( </a:t>
            </a:r>
            <a:r>
              <a:rPr lang="ar-SA" sz="2400" b="1" dirty="0" smtClean="0"/>
              <a:t>4 </a:t>
            </a:r>
            <a:r>
              <a:rPr lang="ar-SA" sz="2400" b="1" dirty="0" smtClean="0"/>
              <a:t>ر</a:t>
            </a:r>
            <a:r>
              <a:rPr lang="ar-SA" sz="3600" b="1" spc="-100" baseline="30000" dirty="0" smtClean="0"/>
              <a:t>4</a:t>
            </a:r>
            <a:r>
              <a:rPr lang="ar-SA" sz="2400" b="1" dirty="0" smtClean="0"/>
              <a:t>  </a:t>
            </a:r>
            <a:r>
              <a:rPr lang="ar-SA" sz="2400" b="1" dirty="0" smtClean="0"/>
              <a:t>ــ  </a:t>
            </a:r>
            <a:r>
              <a:rPr lang="ar-SA" sz="2400" b="1" dirty="0" smtClean="0"/>
              <a:t>9 ن</a:t>
            </a:r>
            <a:r>
              <a:rPr lang="ar-SA" sz="3600" b="1" spc="-100" baseline="30000" dirty="0" smtClean="0"/>
              <a:t>4 </a:t>
            </a:r>
            <a:r>
              <a:rPr lang="ar-SA" sz="2400" b="1" dirty="0" smtClean="0"/>
              <a:t>)</a:t>
            </a:r>
            <a:endParaRPr lang="ar-SA" sz="2400" b="1" baseline="30000" dirty="0"/>
          </a:p>
        </p:txBody>
      </p:sp>
      <p:sp>
        <p:nvSpPr>
          <p:cNvPr id="31" name="مستطيل 30"/>
          <p:cNvSpPr/>
          <p:nvPr/>
        </p:nvSpPr>
        <p:spPr>
          <a:xfrm>
            <a:off x="1071538" y="3329426"/>
            <a:ext cx="7072362" cy="23855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ربع نص 31"/>
          <p:cNvSpPr txBox="1"/>
          <p:nvPr/>
        </p:nvSpPr>
        <p:spPr>
          <a:xfrm>
            <a:off x="2214546" y="3571876"/>
            <a:ext cx="57150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5</a:t>
            </a:r>
            <a:r>
              <a:rPr lang="ar-SA" sz="2400" b="1" dirty="0" smtClean="0"/>
              <a:t>  </a:t>
            </a:r>
            <a:r>
              <a:rPr lang="ar-SA" sz="2400" b="1" dirty="0" smtClean="0"/>
              <a:t>[  </a:t>
            </a:r>
            <a:r>
              <a:rPr lang="ar-SA" sz="2400" b="1" dirty="0" smtClean="0"/>
              <a:t>2 ر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</a:t>
            </a:r>
            <a:r>
              <a:rPr lang="ar-SA" sz="2400" b="1" dirty="0" smtClean="0"/>
              <a:t>×    </a:t>
            </a:r>
            <a:r>
              <a:rPr lang="ar-SA" sz="2400" b="1" dirty="0" smtClean="0"/>
              <a:t>2 ر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ــ     3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</a:t>
            </a:r>
            <a:r>
              <a:rPr lang="ar-SA" sz="2400" b="1" dirty="0" smtClean="0"/>
              <a:t>×   </a:t>
            </a:r>
            <a:r>
              <a:rPr lang="ar-SA" sz="2400" b="1" dirty="0" smtClean="0"/>
              <a:t>3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</a:t>
            </a:r>
            <a:r>
              <a:rPr lang="ar-SA" sz="2400" b="1" dirty="0" smtClean="0"/>
              <a:t>]</a:t>
            </a:r>
            <a:endParaRPr lang="ar-SA" sz="2400" b="1" baseline="300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2500298" y="4695915"/>
            <a:ext cx="52149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5</a:t>
            </a:r>
            <a:r>
              <a:rPr lang="ar-SA" sz="2400" b="1" dirty="0" smtClean="0"/>
              <a:t>  (         </a:t>
            </a:r>
            <a:r>
              <a:rPr lang="ar-SA" sz="2400" b="1" smtClean="0"/>
              <a:t>+           ) </a:t>
            </a:r>
            <a:r>
              <a:rPr lang="ar-SA" sz="2400" b="1" smtClean="0">
                <a:solidFill>
                  <a:schemeClr val="tx1"/>
                </a:solidFill>
              </a:rPr>
              <a:t>(         ــ            )  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6429388" y="4727854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ر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5357818" y="4724051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ن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4214810" y="4724051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 ر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143240" y="4753285"/>
            <a:ext cx="88539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 ن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مستطيل 70"/>
          <p:cNvSpPr/>
          <p:nvPr/>
        </p:nvSpPr>
        <p:spPr>
          <a:xfrm>
            <a:off x="4714876" y="2143116"/>
            <a:ext cx="4143404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642910" y="285728"/>
            <a:ext cx="7944784" cy="857256"/>
            <a:chOff x="642910" y="500042"/>
            <a:chExt cx="7944784" cy="928694"/>
          </a:xfrm>
        </p:grpSpPr>
        <p:sp>
          <p:nvSpPr>
            <p:cNvPr id="24" name="مستطيل ذو زوايا قطرية مستديرة 23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26" name="مستطيل ذو زوايا قطرية مستديرة 25"/>
            <p:cNvSpPr/>
            <p:nvPr/>
          </p:nvSpPr>
          <p:spPr>
            <a:xfrm>
              <a:off x="7215206" y="500042"/>
              <a:ext cx="137248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grpSp>
          <p:nvGrpSpPr>
            <p:cNvPr id="28" name="مجموعة 33"/>
            <p:cNvGrpSpPr/>
            <p:nvPr/>
          </p:nvGrpSpPr>
          <p:grpSpPr>
            <a:xfrm>
              <a:off x="7243342" y="542246"/>
              <a:ext cx="1290637" cy="714380"/>
              <a:chOff x="3143240" y="1857364"/>
              <a:chExt cx="1362075" cy="714380"/>
            </a:xfrm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143240" y="1857364"/>
                <a:ext cx="1362075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</p:pic>
          <p:sp>
            <p:nvSpPr>
              <p:cNvPr id="39" name="مربع نص 38"/>
              <p:cNvSpPr txBox="1"/>
              <p:nvPr/>
            </p:nvSpPr>
            <p:spPr>
              <a:xfrm>
                <a:off x="3300184" y="1928802"/>
                <a:ext cx="1071570" cy="46166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مثال</a:t>
                </a:r>
                <a:endParaRPr lang="ar-SA" sz="2400" b="1" baseline="30000" dirty="0"/>
              </a:p>
            </p:txBody>
          </p:sp>
        </p:grpSp>
      </p:grpSp>
      <p:sp>
        <p:nvSpPr>
          <p:cNvPr id="40" name="مربع نص 39"/>
          <p:cNvSpPr txBox="1"/>
          <p:nvPr/>
        </p:nvSpPr>
        <p:spPr>
          <a:xfrm>
            <a:off x="928662" y="428604"/>
            <a:ext cx="614366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كلا من العبارتين  :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4     ،    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4 </a:t>
            </a:r>
            <a:endParaRPr lang="ar-SA" sz="2400" b="1" baseline="30000" dirty="0"/>
          </a:p>
        </p:txBody>
      </p:sp>
      <p:sp>
        <p:nvSpPr>
          <p:cNvPr id="60" name="سهم منحني 59"/>
          <p:cNvSpPr/>
          <p:nvPr/>
        </p:nvSpPr>
        <p:spPr>
          <a:xfrm rot="5400000">
            <a:off x="6303429" y="2753975"/>
            <a:ext cx="1194680" cy="687342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5143504" y="3681715"/>
            <a:ext cx="364333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   +     0 س     ــ       4</a:t>
            </a:r>
            <a:endParaRPr lang="ar-SA" sz="2400" b="1" baseline="30000" dirty="0"/>
          </a:p>
        </p:txBody>
      </p:sp>
      <p:grpSp>
        <p:nvGrpSpPr>
          <p:cNvPr id="42" name="مجموعة 41"/>
          <p:cNvGrpSpPr/>
          <p:nvPr/>
        </p:nvGrpSpPr>
        <p:grpSpPr>
          <a:xfrm>
            <a:off x="4772246" y="3052044"/>
            <a:ext cx="1714512" cy="642942"/>
            <a:chOff x="1857356" y="2786058"/>
            <a:chExt cx="2214578" cy="714380"/>
          </a:xfrm>
        </p:grpSpPr>
        <p:sp>
          <p:nvSpPr>
            <p:cNvPr id="43" name="مستطيل مستدير الزوايا 42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4" name="مستطيل مستدير الزوايا 43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4772246" y="2308430"/>
            <a:ext cx="1714512" cy="642942"/>
            <a:chOff x="1857356" y="2786058"/>
            <a:chExt cx="2214578" cy="714380"/>
          </a:xfrm>
        </p:grpSpPr>
        <p:sp>
          <p:nvSpPr>
            <p:cNvPr id="47" name="مستطيل مستدير الزوايا 46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8" name="مستطيل مستدير الزوايا 47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sp>
        <p:nvSpPr>
          <p:cNvPr id="52" name="مربع نص 51"/>
          <p:cNvSpPr txBox="1"/>
          <p:nvPr/>
        </p:nvSpPr>
        <p:spPr>
          <a:xfrm>
            <a:off x="4771148" y="3123482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، 2</a:t>
            </a:r>
            <a:endParaRPr lang="ar-SA" sz="24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4771148" y="238096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، 2</a:t>
            </a:r>
            <a:endParaRPr lang="ar-SA" sz="2400" b="1" baseline="30000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5971526" y="3123482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baseline="30000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5985594" y="239503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sp>
        <p:nvSpPr>
          <p:cNvPr id="72" name="مستطيل مستدير الزوايا 71"/>
          <p:cNvSpPr/>
          <p:nvPr/>
        </p:nvSpPr>
        <p:spPr>
          <a:xfrm>
            <a:off x="5857884" y="1428736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r>
              <a:rPr lang="ar-SA" sz="34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 4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3" name="مربع نص 72"/>
          <p:cNvSpPr txBox="1"/>
          <p:nvPr/>
        </p:nvSpPr>
        <p:spPr>
          <a:xfrm>
            <a:off x="5143504" y="4286256"/>
            <a:ext cx="364333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س  +  2 ) ( س  ــ  2 )</a:t>
            </a:r>
            <a:endParaRPr lang="ar-SA" sz="2400" b="1" baseline="30000" dirty="0"/>
          </a:p>
        </p:txBody>
      </p:sp>
      <p:sp>
        <p:nvSpPr>
          <p:cNvPr id="74" name="مستطيل 73"/>
          <p:cNvSpPr/>
          <p:nvPr/>
        </p:nvSpPr>
        <p:spPr>
          <a:xfrm>
            <a:off x="285720" y="2148017"/>
            <a:ext cx="4143404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714348" y="3686616"/>
            <a:ext cx="364333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400" b="1" spc="-100" baseline="30000" dirty="0" smtClean="0"/>
              <a:t>2</a:t>
            </a:r>
            <a:r>
              <a:rPr lang="ar-SA" sz="2400" b="1" dirty="0" smtClean="0"/>
              <a:t>     +     0 س     +       4</a:t>
            </a:r>
            <a:endParaRPr lang="ar-SA" sz="2400" b="1" baseline="30000" dirty="0"/>
          </a:p>
        </p:txBody>
      </p:sp>
      <p:grpSp>
        <p:nvGrpSpPr>
          <p:cNvPr id="77" name="مجموعة 76"/>
          <p:cNvGrpSpPr/>
          <p:nvPr/>
        </p:nvGrpSpPr>
        <p:grpSpPr>
          <a:xfrm>
            <a:off x="343090" y="3056945"/>
            <a:ext cx="1714512" cy="642942"/>
            <a:chOff x="1857356" y="2786058"/>
            <a:chExt cx="2214578" cy="714380"/>
          </a:xfrm>
        </p:grpSpPr>
        <p:sp>
          <p:nvSpPr>
            <p:cNvPr id="78" name="مستطيل مستدير الزوايا 7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79" name="مستطيل مستدير الزوايا 7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grpSp>
        <p:nvGrpSpPr>
          <p:cNvPr id="80" name="مجموعة 79"/>
          <p:cNvGrpSpPr/>
          <p:nvPr/>
        </p:nvGrpSpPr>
        <p:grpSpPr>
          <a:xfrm>
            <a:off x="343090" y="2313331"/>
            <a:ext cx="1714512" cy="642942"/>
            <a:chOff x="1857356" y="2786058"/>
            <a:chExt cx="2214578" cy="714380"/>
          </a:xfrm>
        </p:grpSpPr>
        <p:sp>
          <p:nvSpPr>
            <p:cNvPr id="81" name="مستطيل مستدير الزوايا 8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82" name="مستطيل مستدير الزوايا 81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sp>
        <p:nvSpPr>
          <p:cNvPr id="83" name="مربع نص 82"/>
          <p:cNvSpPr txBox="1"/>
          <p:nvPr/>
        </p:nvSpPr>
        <p:spPr>
          <a:xfrm>
            <a:off x="341992" y="3128383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، 2</a:t>
            </a:r>
            <a:endParaRPr lang="ar-SA" sz="2400" b="1" baseline="30000" dirty="0"/>
          </a:p>
        </p:txBody>
      </p:sp>
      <p:sp>
        <p:nvSpPr>
          <p:cNvPr id="84" name="مربع نص 83"/>
          <p:cNvSpPr txBox="1"/>
          <p:nvPr/>
        </p:nvSpPr>
        <p:spPr>
          <a:xfrm>
            <a:off x="341992" y="2385867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، 2</a:t>
            </a:r>
            <a:endParaRPr lang="ar-SA" sz="2400" b="1" baseline="30000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1542370" y="3128383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1556438" y="2399935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baseline="30000" dirty="0"/>
          </a:p>
        </p:txBody>
      </p:sp>
      <p:sp>
        <p:nvSpPr>
          <p:cNvPr id="87" name="مستطيل مستدير الزوايا 86"/>
          <p:cNvSpPr/>
          <p:nvPr/>
        </p:nvSpPr>
        <p:spPr>
          <a:xfrm>
            <a:off x="1428728" y="1433637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r>
              <a:rPr lang="ar-SA" sz="34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+  4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88" name="مربع نص 87"/>
          <p:cNvSpPr txBox="1"/>
          <p:nvPr/>
        </p:nvSpPr>
        <p:spPr>
          <a:xfrm>
            <a:off x="2571736" y="2214554"/>
            <a:ext cx="1785950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لا يوجد عاملان مجموعهما يساوي صفر</a:t>
            </a:r>
            <a:endParaRPr lang="ar-SA" sz="2200" b="1" baseline="30000" dirty="0"/>
          </a:p>
        </p:txBody>
      </p:sp>
      <p:sp>
        <p:nvSpPr>
          <p:cNvPr id="89" name="مربع نص 88"/>
          <p:cNvSpPr txBox="1"/>
          <p:nvPr/>
        </p:nvSpPr>
        <p:spPr>
          <a:xfrm>
            <a:off x="1928794" y="4355435"/>
            <a:ext cx="1357322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العبارة </a:t>
            </a:r>
            <a:r>
              <a:rPr lang="ar-SA" sz="2200" b="1" dirty="0" smtClean="0">
                <a:solidFill>
                  <a:srgbClr val="FF0000"/>
                </a:solidFill>
              </a:rPr>
              <a:t>أولية</a:t>
            </a:r>
            <a:endParaRPr lang="ar-SA" sz="2200" b="1" baseline="30000" dirty="0">
              <a:solidFill>
                <a:srgbClr val="FF0000"/>
              </a:solidFill>
            </a:endParaRPr>
          </a:p>
        </p:txBody>
      </p:sp>
      <p:sp>
        <p:nvSpPr>
          <p:cNvPr id="90" name="وسيلة شرح مع سهم إلى الأعلى 89"/>
          <p:cNvSpPr/>
          <p:nvPr/>
        </p:nvSpPr>
        <p:spPr>
          <a:xfrm>
            <a:off x="5929322" y="5158678"/>
            <a:ext cx="1857388" cy="1143008"/>
          </a:xfrm>
          <a:prstGeom prst="up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قابلة للتحليل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91" name="وسيلة شرح مع سهم إلى الأعلى 90"/>
          <p:cNvSpPr/>
          <p:nvPr/>
        </p:nvSpPr>
        <p:spPr>
          <a:xfrm>
            <a:off x="1500166" y="5158678"/>
            <a:ext cx="1857388" cy="1143008"/>
          </a:xfrm>
          <a:prstGeom prst="up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غير قابلة للتحليل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40" grpId="0"/>
      <p:bldP spid="60" grpId="0" animBg="1"/>
      <p:bldP spid="41" grpId="0"/>
      <p:bldP spid="52" grpId="0"/>
      <p:bldP spid="53" grpId="0"/>
      <p:bldP spid="57" grpId="0"/>
      <p:bldP spid="58" grpId="0"/>
      <p:bldP spid="72" grpId="0" animBg="1"/>
      <p:bldP spid="73" grpId="0"/>
      <p:bldP spid="74" grpId="0" animBg="1"/>
      <p:bldP spid="76" grpId="0"/>
      <p:bldP spid="83" grpId="0"/>
      <p:bldP spid="84" grpId="0"/>
      <p:bldP spid="85" grpId="0"/>
      <p:bldP spid="86" grpId="0"/>
      <p:bldP spid="87" grpId="0" animBg="1"/>
      <p:bldP spid="88" grpId="0"/>
      <p:bldP spid="89" grpId="0"/>
      <p:bldP spid="90" grpId="0" animBg="1"/>
      <p:bldP spid="9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23"/>
          <p:cNvGrpSpPr/>
          <p:nvPr/>
        </p:nvGrpSpPr>
        <p:grpSpPr>
          <a:xfrm>
            <a:off x="3929058" y="357166"/>
            <a:ext cx="4658636" cy="785818"/>
            <a:chOff x="3929058" y="142852"/>
            <a:chExt cx="4658636" cy="785818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3929058" y="142852"/>
              <a:ext cx="321471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158934" y="142852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360835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4071934" y="500042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كثيرة الحدود التالية  :</a:t>
            </a:r>
            <a:endParaRPr lang="ar-SA" sz="2400" b="1" baseline="300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714744" y="1714488"/>
            <a:ext cx="2071702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256 ن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spc="-100" dirty="0" smtClean="0">
                <a:solidFill>
                  <a:schemeClr val="tx1"/>
                </a:solidFill>
              </a:rPr>
              <a:t>  </a:t>
            </a:r>
            <a:r>
              <a:rPr lang="ar-SA" sz="2400" b="1" spc="-100" dirty="0" smtClean="0">
                <a:solidFill>
                  <a:schemeClr val="tx1"/>
                </a:solidFill>
              </a:rPr>
              <a:t>ــ   </a:t>
            </a:r>
            <a:r>
              <a:rPr lang="ar-SA" sz="2400" b="1" spc="-100" dirty="0" smtClean="0">
                <a:solidFill>
                  <a:schemeClr val="tx1"/>
                </a:solidFill>
              </a:rPr>
              <a:t>جـ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28596" y="2571744"/>
            <a:ext cx="7358114" cy="39290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2214546" y="2857496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16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</a:t>
            </a:r>
            <a:r>
              <a:rPr lang="ar-SA" sz="2400" b="1" dirty="0" smtClean="0"/>
              <a:t>×   </a:t>
            </a:r>
            <a:r>
              <a:rPr lang="ar-SA" sz="2400" b="1" dirty="0" smtClean="0"/>
              <a:t>16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</a:t>
            </a:r>
            <a:r>
              <a:rPr lang="ar-SA" sz="2400" b="1" dirty="0" smtClean="0"/>
              <a:t>ــ     </a:t>
            </a:r>
            <a:r>
              <a:rPr lang="ar-SA" sz="2400" b="1" spc="-100" dirty="0" smtClean="0">
                <a:solidFill>
                  <a:schemeClr val="tx1"/>
                </a:solidFill>
              </a:rPr>
              <a:t>جـ</a:t>
            </a:r>
            <a:r>
              <a:rPr lang="ar-SA" sz="3600" b="1" baseline="30000" dirty="0" smtClean="0"/>
              <a:t>2</a:t>
            </a:r>
            <a:r>
              <a:rPr lang="ar-SA" sz="2400" b="1" dirty="0" smtClean="0"/>
              <a:t>   </a:t>
            </a:r>
            <a:r>
              <a:rPr lang="ar-SA" sz="2400" b="1" dirty="0" smtClean="0"/>
              <a:t>×   </a:t>
            </a:r>
            <a:r>
              <a:rPr lang="ar-SA" sz="2400" b="1" spc="-100" dirty="0" smtClean="0">
                <a:solidFill>
                  <a:schemeClr val="tx1"/>
                </a:solidFill>
              </a:rPr>
              <a:t>جـ</a:t>
            </a:r>
            <a:r>
              <a:rPr lang="ar-SA" sz="3600" b="1" baseline="30000" dirty="0" smtClean="0"/>
              <a:t>2</a:t>
            </a:r>
            <a:endParaRPr lang="ar-SA" sz="3600" b="1" baseline="30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857488" y="3857628"/>
            <a:ext cx="457203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+        )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(            ــ      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)  </a:t>
            </a:r>
            <a:endParaRPr lang="ar-SA" sz="24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215074" y="3889567"/>
            <a:ext cx="9860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 ن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357818" y="388576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spc="-100" dirty="0" smtClean="0">
                <a:solidFill>
                  <a:schemeClr val="tx1"/>
                </a:solidFill>
              </a:rPr>
              <a:t>جـ</a:t>
            </a:r>
            <a:r>
              <a:rPr lang="ar-SA" sz="3600" b="1" baseline="30000" dirty="0" smtClean="0"/>
              <a:t>2</a:t>
            </a:r>
            <a:endParaRPr lang="ar-SA" sz="3600" b="1" baseline="30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028632" y="3885764"/>
            <a:ext cx="10715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16 ن</a:t>
            </a:r>
            <a:r>
              <a:rPr lang="ar-SA" sz="3600" b="1" spc="-100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ar-SA" sz="3600" b="1" spc="-1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214678" y="391499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spc="-100" dirty="0" smtClean="0">
                <a:solidFill>
                  <a:schemeClr val="accent4">
                    <a:lumMod val="75000"/>
                  </a:schemeClr>
                </a:solidFill>
              </a:rPr>
              <a:t>جـ</a:t>
            </a:r>
            <a:r>
              <a:rPr lang="ar-SA" sz="3600" b="1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endParaRPr lang="ar-SA" sz="36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72066" y="4857760"/>
            <a:ext cx="257176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( 16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 جـ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)</a:t>
            </a:r>
            <a:endParaRPr lang="ar-SA" sz="2400" b="1" baseline="300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928662" y="4868025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(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4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ن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×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4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ن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×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  جـ    ×    جـ   )</a:t>
            </a:r>
            <a:endParaRPr lang="ar-SA" sz="24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142976" y="5838923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 (      </a:t>
            </a:r>
            <a:r>
              <a:rPr lang="ar-SA" sz="2400" b="1" dirty="0" smtClean="0"/>
              <a:t>  +        ) </a:t>
            </a:r>
            <a:r>
              <a:rPr lang="ar-SA" sz="2400" b="1" dirty="0" smtClean="0">
                <a:solidFill>
                  <a:schemeClr val="tx1"/>
                </a:solidFill>
              </a:rPr>
              <a:t>(      </a:t>
            </a:r>
            <a:r>
              <a:rPr lang="ar-SA" sz="2400" b="1" dirty="0" smtClean="0">
                <a:solidFill>
                  <a:schemeClr val="tx1"/>
                </a:solidFill>
              </a:rPr>
              <a:t>   ــ        )  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429124" y="5870862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</a:t>
            </a:r>
            <a:r>
              <a:rPr lang="ar-SA" sz="2400" b="1" dirty="0" smtClean="0"/>
              <a:t>ن</a:t>
            </a:r>
            <a:endParaRPr lang="ar-SA" sz="3600" b="1" spc="-100" baseline="300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3556702" y="5867059"/>
            <a:ext cx="72954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جـ</a:t>
            </a:r>
            <a:endParaRPr lang="ar-SA" sz="2400" b="1" baseline="30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571736" y="5867059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4 </a:t>
            </a:r>
            <a:r>
              <a:rPr lang="ar-SA" sz="2400" b="1" dirty="0" smtClean="0">
                <a:solidFill>
                  <a:schemeClr val="tx1"/>
                </a:solidFill>
              </a:rPr>
              <a:t>ن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643042" y="5896293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جـ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143504" y="5838923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( 16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 جـ2 </a:t>
            </a:r>
            <a:r>
              <a:rPr lang="ar-SA" sz="2400" b="1" dirty="0" smtClean="0"/>
              <a:t>)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مجموعة 23"/>
          <p:cNvGrpSpPr/>
          <p:nvPr/>
        </p:nvGrpSpPr>
        <p:grpSpPr>
          <a:xfrm>
            <a:off x="3929058" y="357166"/>
            <a:ext cx="4658636" cy="785818"/>
            <a:chOff x="3929058" y="142852"/>
            <a:chExt cx="4658636" cy="785818"/>
          </a:xfrm>
        </p:grpSpPr>
        <p:sp>
          <p:nvSpPr>
            <p:cNvPr id="9" name="مستطيل ذو زوايا قطرية مستديرة 8"/>
            <p:cNvSpPr/>
            <p:nvPr/>
          </p:nvSpPr>
          <p:spPr>
            <a:xfrm>
              <a:off x="3929058" y="142852"/>
              <a:ext cx="321471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" name="مستطيل ذو زوايا قطرية مستديرة 9"/>
            <p:cNvSpPr/>
            <p:nvPr/>
          </p:nvSpPr>
          <p:spPr>
            <a:xfrm>
              <a:off x="7158934" y="142852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360835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12" name="مربع نص 11"/>
          <p:cNvSpPr txBox="1"/>
          <p:nvPr/>
        </p:nvSpPr>
        <p:spPr>
          <a:xfrm>
            <a:off x="4071934" y="500042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كثيرة الحدود التالية  :</a:t>
            </a:r>
            <a:endParaRPr lang="ar-SA" sz="2400" b="1" baseline="30000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3000364" y="1643050"/>
            <a:ext cx="3929090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 جـ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 + 3 جـ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2 جـ  ــ  3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428728" y="2357430"/>
            <a:ext cx="6357982" cy="3615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2214546" y="2643182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جـ</a:t>
            </a:r>
            <a:r>
              <a:rPr lang="ar-SA" sz="3600" b="1" spc="-100" baseline="30000" dirty="0" smtClean="0"/>
              <a:t>3</a:t>
            </a:r>
            <a:r>
              <a:rPr lang="ar-SA" sz="2400" b="1" dirty="0" smtClean="0"/>
              <a:t>  +  3 جـ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)  ــ  ( 2 جـ  +  3 )</a:t>
            </a:r>
            <a:endParaRPr lang="ar-SA" sz="2400" b="1" baseline="300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000364" y="3467401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جـ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( 2 جـ  +  3 )  ــ   ( 2 جـ  +  3 )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000496" y="4324657"/>
            <a:ext cx="350046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جـ  +  3 )  </a:t>
            </a:r>
            <a:r>
              <a:rPr lang="ar-SA" sz="2400" b="1" dirty="0" smtClean="0">
                <a:solidFill>
                  <a:srgbClr val="FF0000"/>
                </a:solidFill>
              </a:rPr>
              <a:t>( جـ</a:t>
            </a:r>
            <a:r>
              <a:rPr lang="ar-SA" sz="3600" b="1" spc="-100" baseline="30000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>
                <a:solidFill>
                  <a:srgbClr val="FF0000"/>
                </a:solidFill>
              </a:rPr>
              <a:t>  ــ   1 )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2857488" y="5214950"/>
            <a:ext cx="46434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( 2 جـ  +  3 ) </a:t>
            </a:r>
            <a:r>
              <a:rPr lang="ar-SA" sz="2400" b="1" dirty="0" smtClean="0">
                <a:solidFill>
                  <a:srgbClr val="FF0000"/>
                </a:solidFill>
              </a:rPr>
              <a:t>( جـ  +  1 ) ( جـ  ــ  1 )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23"/>
          <p:cNvGrpSpPr/>
          <p:nvPr/>
        </p:nvGrpSpPr>
        <p:grpSpPr>
          <a:xfrm>
            <a:off x="3929058" y="357166"/>
            <a:ext cx="4658636" cy="785818"/>
            <a:chOff x="3929058" y="142852"/>
            <a:chExt cx="4658636" cy="785818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3929058" y="142852"/>
              <a:ext cx="321471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158934" y="142852"/>
              <a:ext cx="1428760" cy="785818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360835"/>
              <a:ext cx="1228723" cy="42313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4071934" y="500042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كثيرة الحدود التالية  :</a:t>
            </a:r>
            <a:endParaRPr lang="ar-SA" sz="2400" b="1" baseline="300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000364" y="1643050"/>
            <a:ext cx="3929090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 ن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 + 2 ن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 48 </a:t>
            </a:r>
            <a:r>
              <a:rPr lang="ar-SA" sz="2400" b="1" dirty="0" smtClean="0">
                <a:solidFill>
                  <a:schemeClr val="tx1"/>
                </a:solidFill>
              </a:rPr>
              <a:t>ن</a:t>
            </a:r>
            <a:r>
              <a:rPr lang="ar-SA" sz="2400" b="1" dirty="0" smtClean="0">
                <a:solidFill>
                  <a:schemeClr val="tx1"/>
                </a:solidFill>
              </a:rPr>
              <a:t>  ــ  32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428728" y="2357430"/>
            <a:ext cx="6357982" cy="3615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2214546" y="2643182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( 3 ن</a:t>
            </a:r>
            <a:r>
              <a:rPr lang="ar-SA" sz="3600" b="1" spc="-100" baseline="30000" dirty="0" smtClean="0"/>
              <a:t>3</a:t>
            </a:r>
            <a:r>
              <a:rPr lang="ar-SA" sz="2400" b="1" dirty="0" smtClean="0"/>
              <a:t>  +  2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)  ــ  ( 48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+  32 )</a:t>
            </a:r>
            <a:endParaRPr lang="ar-SA" sz="2400" b="1" baseline="30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000364" y="3467401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( 3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+  2 )  ــ  16 ( 3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+  2 )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000496" y="4324657"/>
            <a:ext cx="350046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( 3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+  2 )  </a:t>
            </a:r>
            <a:r>
              <a:rPr lang="ar-SA" sz="2400" b="1" dirty="0" smtClean="0">
                <a:solidFill>
                  <a:srgbClr val="FF0000"/>
                </a:solidFill>
              </a:rPr>
              <a:t>( ن</a:t>
            </a:r>
            <a:r>
              <a:rPr lang="ar-SA" sz="3600" b="1" spc="-100" baseline="30000" dirty="0" smtClean="0">
                <a:solidFill>
                  <a:srgbClr val="FF0000"/>
                </a:solidFill>
              </a:rPr>
              <a:t>2</a:t>
            </a:r>
            <a:r>
              <a:rPr lang="ar-SA" sz="2400" b="1" dirty="0" smtClean="0">
                <a:solidFill>
                  <a:srgbClr val="FF0000"/>
                </a:solidFill>
              </a:rPr>
              <a:t>  ــ   16 )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857488" y="5214950"/>
            <a:ext cx="46434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( 3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+  2 ) </a:t>
            </a:r>
            <a:r>
              <a:rPr lang="ar-SA" sz="2400" b="1" dirty="0" smtClean="0">
                <a:solidFill>
                  <a:srgbClr val="FF0000"/>
                </a:solidFill>
              </a:rPr>
              <a:t>( </a:t>
            </a:r>
            <a:r>
              <a:rPr lang="ar-SA" sz="2400" b="1" dirty="0" smtClean="0">
                <a:solidFill>
                  <a:srgbClr val="FF0000"/>
                </a:solidFill>
              </a:rPr>
              <a:t>ن</a:t>
            </a:r>
            <a:r>
              <a:rPr lang="ar-SA" sz="2400" b="1" dirty="0" smtClean="0">
                <a:solidFill>
                  <a:srgbClr val="FF0000"/>
                </a:solidFill>
              </a:rPr>
              <a:t>  +  4 ) ( </a:t>
            </a:r>
            <a:r>
              <a:rPr lang="ar-SA" sz="2400" b="1" dirty="0" smtClean="0">
                <a:solidFill>
                  <a:srgbClr val="FF0000"/>
                </a:solidFill>
              </a:rPr>
              <a:t>ن</a:t>
            </a:r>
            <a:r>
              <a:rPr lang="ar-SA" sz="2400" b="1" dirty="0" smtClean="0">
                <a:solidFill>
                  <a:srgbClr val="FF0000"/>
                </a:solidFill>
              </a:rPr>
              <a:t>  ــ  4 )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مجموعة 54"/>
          <p:cNvGrpSpPr/>
          <p:nvPr/>
        </p:nvGrpSpPr>
        <p:grpSpPr>
          <a:xfrm>
            <a:off x="285720" y="1155954"/>
            <a:ext cx="8429683" cy="5643602"/>
            <a:chOff x="285720" y="1155954"/>
            <a:chExt cx="8429683" cy="5643602"/>
          </a:xfrm>
        </p:grpSpPr>
        <p:grpSp>
          <p:nvGrpSpPr>
            <p:cNvPr id="52" name="مجموعة 51"/>
            <p:cNvGrpSpPr/>
            <p:nvPr/>
          </p:nvGrpSpPr>
          <p:grpSpPr>
            <a:xfrm>
              <a:off x="285720" y="1155954"/>
              <a:ext cx="8429683" cy="5643602"/>
              <a:chOff x="285720" y="1155954"/>
              <a:chExt cx="8429683" cy="5643602"/>
            </a:xfrm>
          </p:grpSpPr>
          <p:sp>
            <p:nvSpPr>
              <p:cNvPr id="30" name="سداسي 29"/>
              <p:cNvSpPr/>
              <p:nvPr/>
            </p:nvSpPr>
            <p:spPr>
              <a:xfrm>
                <a:off x="285720" y="1155954"/>
                <a:ext cx="8429683" cy="2571768"/>
              </a:xfrm>
              <a:prstGeom prst="hexagon">
                <a:avLst>
                  <a:gd name="adj" fmla="val 9362"/>
                  <a:gd name="vf" fmla="val 11547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1" name="مستطيل 2"/>
              <p:cNvSpPr/>
              <p:nvPr/>
            </p:nvSpPr>
            <p:spPr>
              <a:xfrm>
                <a:off x="6199985" y="3870598"/>
                <a:ext cx="2303110" cy="21431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2" name="مستطيل 3"/>
              <p:cNvSpPr/>
              <p:nvPr/>
            </p:nvSpPr>
            <p:spPr>
              <a:xfrm>
                <a:off x="3396125" y="3870598"/>
                <a:ext cx="2303110" cy="21431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3" name="مستطيل 4"/>
              <p:cNvSpPr/>
              <p:nvPr/>
            </p:nvSpPr>
            <p:spPr>
              <a:xfrm>
                <a:off x="500034" y="6085176"/>
                <a:ext cx="8003060" cy="7143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29" name="مستطيل مستدير الزوايا 28"/>
            <p:cNvSpPr/>
            <p:nvPr/>
          </p:nvSpPr>
          <p:spPr>
            <a:xfrm>
              <a:off x="5767646" y="3828394"/>
              <a:ext cx="363773" cy="21431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مستطيل 3"/>
            <p:cNvSpPr/>
            <p:nvPr/>
          </p:nvSpPr>
          <p:spPr>
            <a:xfrm>
              <a:off x="554378" y="3857628"/>
              <a:ext cx="2303110" cy="2143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مستطيل مستدير الزوايا 48"/>
            <p:cNvSpPr/>
            <p:nvPr/>
          </p:nvSpPr>
          <p:spPr>
            <a:xfrm>
              <a:off x="2942994" y="3857628"/>
              <a:ext cx="363773" cy="21431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642910" y="142852"/>
            <a:ext cx="7944784" cy="785818"/>
            <a:chOff x="642910" y="500042"/>
            <a:chExt cx="7944784" cy="928694"/>
          </a:xfrm>
        </p:grpSpPr>
        <p:sp>
          <p:nvSpPr>
            <p:cNvPr id="23" name="مستطيل ذو زوايا قطرية مستديرة 22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4" name="مستطيل ذو زوايا قطرية مستديرة 23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26" name="مربع نص 25"/>
          <p:cNvSpPr txBox="1"/>
          <p:nvPr/>
        </p:nvSpPr>
        <p:spPr>
          <a:xfrm>
            <a:off x="1714480" y="285728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</a:t>
            </a:r>
            <a:r>
              <a:rPr lang="ar-SA" sz="2400" b="1" dirty="0" smtClean="0"/>
              <a:t>18 س</a:t>
            </a:r>
            <a:r>
              <a:rPr lang="ar-SA" sz="3600" b="1" spc="-100" baseline="30000" dirty="0" smtClean="0"/>
              <a:t>3</a:t>
            </a: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chemeClr val="tx1"/>
                </a:solidFill>
              </a:rPr>
              <a:t>ــ  </a:t>
            </a:r>
            <a:r>
              <a:rPr lang="ar-SA" sz="2400" b="1" dirty="0" smtClean="0">
                <a:solidFill>
                  <a:schemeClr val="tx1"/>
                </a:solidFill>
              </a:rPr>
              <a:t>50 </a:t>
            </a:r>
            <a:r>
              <a:rPr lang="ar-SA" sz="2400" b="1" dirty="0" err="1" smtClean="0">
                <a:solidFill>
                  <a:schemeClr val="tx1"/>
                </a:solidFill>
              </a:rPr>
              <a:t>س</a:t>
            </a:r>
            <a:r>
              <a:rPr lang="ar-SA" sz="2400" b="1" dirty="0" smtClean="0">
                <a:solidFill>
                  <a:schemeClr val="tx1"/>
                </a:solidFill>
              </a:rPr>
              <a:t>  </a:t>
            </a:r>
            <a:r>
              <a:rPr lang="ar-SA" sz="2400" b="1" dirty="0" smtClean="0"/>
              <a:t>=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5987790" y="4084912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=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6044062" y="4980569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</a:t>
            </a:r>
            <a:r>
              <a:rPr lang="ar-SA" sz="2400" b="1" dirty="0" smtClean="0"/>
              <a:t>= 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6357950" y="6156614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3385690" y="4084912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</a:t>
            </a:r>
            <a:r>
              <a:rPr lang="ar-SA" sz="2400" b="1" dirty="0" smtClean="0"/>
              <a:t>+  </a:t>
            </a:r>
            <a:r>
              <a:rPr lang="ar-SA" sz="2400" b="1" dirty="0" smtClean="0"/>
              <a:t>5  =  0</a:t>
            </a:r>
            <a:endParaRPr lang="ar-SA" sz="2400" b="1" baseline="30000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2543600" y="1265793"/>
            <a:ext cx="52149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18 س</a:t>
            </a:r>
            <a:r>
              <a:rPr lang="ar-SA" sz="3600" b="1" spc="-100" baseline="30000" dirty="0" smtClean="0"/>
              <a:t>3</a:t>
            </a:r>
            <a:r>
              <a:rPr lang="ar-SA" sz="2400" b="1" dirty="0" smtClean="0"/>
              <a:t>  </a:t>
            </a:r>
            <a:r>
              <a:rPr lang="ar-SA" sz="2400" b="1" dirty="0" smtClean="0">
                <a:solidFill>
                  <a:schemeClr val="tx1"/>
                </a:solidFill>
              </a:rPr>
              <a:t>ــ  </a:t>
            </a:r>
            <a:r>
              <a:rPr lang="ar-SA" sz="2400" b="1" dirty="0" smtClean="0">
                <a:solidFill>
                  <a:schemeClr val="tx1"/>
                </a:solidFill>
              </a:rPr>
              <a:t>50 </a:t>
            </a:r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r>
              <a:rPr lang="ar-SA" sz="2400" b="1" dirty="0" smtClean="0">
                <a:solidFill>
                  <a:schemeClr val="tx1"/>
                </a:solidFill>
              </a:rPr>
              <a:t>   </a:t>
            </a:r>
            <a:r>
              <a:rPr lang="ar-SA" sz="2400" b="1" dirty="0" smtClean="0"/>
              <a:t>=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857488" y="2038641"/>
            <a:ext cx="54292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( 9 </a:t>
            </a:r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</a:t>
            </a:r>
            <a:r>
              <a:rPr lang="ar-SA" sz="2400" b="1" dirty="0" smtClean="0"/>
              <a:t>25  )   </a:t>
            </a:r>
            <a:r>
              <a:rPr lang="ar-SA" sz="2400" b="1" dirty="0" smtClean="0"/>
              <a:t>=  0</a:t>
            </a:r>
            <a:endParaRPr lang="ar-SA" sz="2400" b="1" baseline="300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2857488" y="2895897"/>
            <a:ext cx="542928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س ( </a:t>
            </a:r>
            <a:r>
              <a:rPr lang="ar-SA" sz="2400" b="1" dirty="0" smtClean="0"/>
              <a:t>3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+  5  ) ( 3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</a:t>
            </a:r>
            <a:r>
              <a:rPr lang="ar-SA" sz="2400" b="1" dirty="0" smtClean="0"/>
              <a:t>ــ   </a:t>
            </a:r>
            <a:r>
              <a:rPr lang="ar-SA" sz="2400" b="1" dirty="0" smtClean="0"/>
              <a:t>5 </a:t>
            </a:r>
            <a:r>
              <a:rPr lang="ar-SA" sz="2400" b="1" dirty="0" smtClean="0"/>
              <a:t>)  =  0</a:t>
            </a:r>
            <a:endParaRPr lang="ar-SA" sz="2400" b="1" baseline="300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3357554" y="4694817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</a:t>
            </a:r>
            <a:r>
              <a:rPr lang="ar-SA" sz="2400" b="1" dirty="0" err="1" smtClean="0"/>
              <a:t>س</a:t>
            </a:r>
            <a:r>
              <a:rPr lang="ar-SA" sz="2400" b="1" dirty="0" smtClean="0"/>
              <a:t>      </a:t>
            </a:r>
            <a:r>
              <a:rPr lang="ar-SA" sz="2400" b="1" dirty="0" smtClean="0"/>
              <a:t>  =  ــ  </a:t>
            </a:r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  <p:grpSp>
        <p:nvGrpSpPr>
          <p:cNvPr id="43" name="مجموعة 42"/>
          <p:cNvGrpSpPr/>
          <p:nvPr/>
        </p:nvGrpSpPr>
        <p:grpSpPr>
          <a:xfrm>
            <a:off x="3443092" y="5129444"/>
            <a:ext cx="2271916" cy="785818"/>
            <a:chOff x="1800018" y="5045036"/>
            <a:chExt cx="2271916" cy="785818"/>
          </a:xfrm>
        </p:grpSpPr>
        <p:sp>
          <p:nvSpPr>
            <p:cNvPr id="44" name="مربع نص 43"/>
            <p:cNvSpPr txBox="1"/>
            <p:nvPr/>
          </p:nvSpPr>
          <p:spPr>
            <a:xfrm>
              <a:off x="1928794" y="5181913"/>
              <a:ext cx="21431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س         </a:t>
              </a:r>
              <a:r>
                <a:rPr lang="ar-SA" sz="2400" b="1" dirty="0" smtClean="0"/>
                <a:t>  =  ــ  </a:t>
              </a:r>
              <a:endParaRPr lang="ar-SA" sz="2400" b="1" baseline="30000" dirty="0"/>
            </a:p>
          </p:txBody>
        </p:sp>
        <p:grpSp>
          <p:nvGrpSpPr>
            <p:cNvPr id="45" name="مجموعة 31"/>
            <p:cNvGrpSpPr/>
            <p:nvPr/>
          </p:nvGrpSpPr>
          <p:grpSpPr>
            <a:xfrm>
              <a:off x="1800018" y="5045036"/>
              <a:ext cx="428596" cy="785818"/>
              <a:chOff x="8443752" y="3801356"/>
              <a:chExt cx="428596" cy="785818"/>
            </a:xfrm>
          </p:grpSpPr>
          <p:sp>
            <p:nvSpPr>
              <p:cNvPr id="46" name="مربع نص 27"/>
              <p:cNvSpPr txBox="1"/>
              <p:nvPr/>
            </p:nvSpPr>
            <p:spPr>
              <a:xfrm>
                <a:off x="8443752" y="3801356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baseline="30000" dirty="0"/>
              </a:p>
            </p:txBody>
          </p:sp>
          <p:sp>
            <p:nvSpPr>
              <p:cNvPr id="50" name="مربع نص 49"/>
              <p:cNvSpPr txBox="1"/>
              <p:nvPr/>
            </p:nvSpPr>
            <p:spPr>
              <a:xfrm>
                <a:off x="8443752" y="4125509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cxnSp>
            <p:nvCxnSpPr>
              <p:cNvPr id="51" name="رابط مستقيم 50"/>
              <p:cNvCxnSpPr/>
              <p:nvPr/>
            </p:nvCxnSpPr>
            <p:spPr>
              <a:xfrm rot="10800000">
                <a:off x="8529226" y="4157448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مربع نص 56"/>
          <p:cNvSpPr txBox="1"/>
          <p:nvPr/>
        </p:nvSpPr>
        <p:spPr>
          <a:xfrm>
            <a:off x="443762" y="4086010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</a:t>
            </a:r>
            <a:r>
              <a:rPr lang="ar-SA" sz="2400" b="1" dirty="0" smtClean="0"/>
              <a:t>س  ــ  5  =  0</a:t>
            </a:r>
            <a:endParaRPr lang="ar-SA" sz="2400" b="1" baseline="30000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500034" y="4695915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</a:t>
            </a:r>
            <a:r>
              <a:rPr lang="ar-SA" sz="2400" b="1" dirty="0" smtClean="0"/>
              <a:t>س          =   5</a:t>
            </a:r>
            <a:endParaRPr lang="ar-SA" sz="2400" b="1" baseline="30000" dirty="0"/>
          </a:p>
        </p:txBody>
      </p:sp>
      <p:grpSp>
        <p:nvGrpSpPr>
          <p:cNvPr id="62" name="مجموعة 61"/>
          <p:cNvGrpSpPr/>
          <p:nvPr/>
        </p:nvGrpSpPr>
        <p:grpSpPr>
          <a:xfrm>
            <a:off x="642942" y="5130542"/>
            <a:ext cx="2214546" cy="785818"/>
            <a:chOff x="1857388" y="5045036"/>
            <a:chExt cx="2214546" cy="785818"/>
          </a:xfrm>
        </p:grpSpPr>
        <p:sp>
          <p:nvSpPr>
            <p:cNvPr id="63" name="مربع نص 62"/>
            <p:cNvSpPr txBox="1"/>
            <p:nvPr/>
          </p:nvSpPr>
          <p:spPr>
            <a:xfrm>
              <a:off x="1928794" y="5181913"/>
              <a:ext cx="214314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س             =  </a:t>
              </a:r>
              <a:endParaRPr lang="ar-SA" sz="2400" b="1" baseline="30000" dirty="0"/>
            </a:p>
          </p:txBody>
        </p:sp>
        <p:grpSp>
          <p:nvGrpSpPr>
            <p:cNvPr id="64" name="مجموعة 31"/>
            <p:cNvGrpSpPr/>
            <p:nvPr/>
          </p:nvGrpSpPr>
          <p:grpSpPr>
            <a:xfrm>
              <a:off x="1857388" y="5045036"/>
              <a:ext cx="428596" cy="785818"/>
              <a:chOff x="8501122" y="3801356"/>
              <a:chExt cx="428596" cy="785818"/>
            </a:xfrm>
          </p:grpSpPr>
          <p:sp>
            <p:nvSpPr>
              <p:cNvPr id="65" name="مربع نص 27"/>
              <p:cNvSpPr txBox="1"/>
              <p:nvPr/>
            </p:nvSpPr>
            <p:spPr>
              <a:xfrm>
                <a:off x="8501122" y="3801356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baseline="30000" dirty="0"/>
              </a:p>
            </p:txBody>
          </p:sp>
          <p:sp>
            <p:nvSpPr>
              <p:cNvPr id="66" name="مربع نص 65"/>
              <p:cNvSpPr txBox="1"/>
              <p:nvPr/>
            </p:nvSpPr>
            <p:spPr>
              <a:xfrm>
                <a:off x="8501122" y="4125509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cxnSp>
            <p:nvCxnSpPr>
              <p:cNvPr id="67" name="رابط مستقيم 66"/>
              <p:cNvCxnSpPr/>
              <p:nvPr/>
            </p:nvCxnSpPr>
            <p:spPr>
              <a:xfrm rot="10800000">
                <a:off x="8586596" y="4157448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مجموعة 71"/>
          <p:cNvGrpSpPr/>
          <p:nvPr/>
        </p:nvGrpSpPr>
        <p:grpSpPr>
          <a:xfrm>
            <a:off x="2500298" y="6072182"/>
            <a:ext cx="3233509" cy="785818"/>
            <a:chOff x="2500298" y="6072182"/>
            <a:chExt cx="3233509" cy="785818"/>
          </a:xfrm>
        </p:grpSpPr>
        <p:sp>
          <p:nvSpPr>
            <p:cNvPr id="54" name="مربع نص 53"/>
            <p:cNvSpPr txBox="1"/>
            <p:nvPr/>
          </p:nvSpPr>
          <p:spPr>
            <a:xfrm>
              <a:off x="2500298" y="6156614"/>
              <a:ext cx="3233509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  </a:t>
              </a:r>
              <a:r>
                <a:rPr lang="ar-SA" sz="2400" b="1" dirty="0" smtClean="0"/>
                <a:t>0    ،    ــ         ،            </a:t>
              </a:r>
              <a:endParaRPr lang="ar-SA" sz="2400" b="1" baseline="30000" dirty="0"/>
            </a:p>
          </p:txBody>
        </p:sp>
        <p:grpSp>
          <p:nvGrpSpPr>
            <p:cNvPr id="56" name="مجموعة 32"/>
            <p:cNvGrpSpPr/>
            <p:nvPr/>
          </p:nvGrpSpPr>
          <p:grpSpPr>
            <a:xfrm>
              <a:off x="3929058" y="6072182"/>
              <a:ext cx="428596" cy="785818"/>
              <a:chOff x="8572560" y="3857628"/>
              <a:chExt cx="428596" cy="785818"/>
            </a:xfrm>
          </p:grpSpPr>
          <p:sp>
            <p:nvSpPr>
              <p:cNvPr id="58" name="مربع نص 57"/>
              <p:cNvSpPr txBox="1"/>
              <p:nvPr/>
            </p:nvSpPr>
            <p:spPr>
              <a:xfrm>
                <a:off x="8572560" y="3857628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baseline="30000" dirty="0"/>
              </a:p>
            </p:txBody>
          </p:sp>
          <p:sp>
            <p:nvSpPr>
              <p:cNvPr id="60" name="مربع نص 59"/>
              <p:cNvSpPr txBox="1"/>
              <p:nvPr/>
            </p:nvSpPr>
            <p:spPr>
              <a:xfrm>
                <a:off x="8572560" y="4181781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cxnSp>
            <p:nvCxnSpPr>
              <p:cNvPr id="61" name="رابط مستقيم 60"/>
              <p:cNvCxnSpPr/>
              <p:nvPr/>
            </p:nvCxnSpPr>
            <p:spPr>
              <a:xfrm rot="10800000">
                <a:off x="8658066" y="421372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مجموعة 32"/>
            <p:cNvGrpSpPr/>
            <p:nvPr/>
          </p:nvGrpSpPr>
          <p:grpSpPr>
            <a:xfrm>
              <a:off x="2857488" y="6072182"/>
              <a:ext cx="428596" cy="785818"/>
              <a:chOff x="8572560" y="3857628"/>
              <a:chExt cx="428596" cy="785818"/>
            </a:xfrm>
          </p:grpSpPr>
          <p:sp>
            <p:nvSpPr>
              <p:cNvPr id="69" name="مربع نص 68"/>
              <p:cNvSpPr txBox="1"/>
              <p:nvPr/>
            </p:nvSpPr>
            <p:spPr>
              <a:xfrm>
                <a:off x="8572560" y="3857628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baseline="30000" dirty="0"/>
              </a:p>
            </p:txBody>
          </p:sp>
          <p:sp>
            <p:nvSpPr>
              <p:cNvPr id="70" name="مربع نص 69"/>
              <p:cNvSpPr txBox="1"/>
              <p:nvPr/>
            </p:nvSpPr>
            <p:spPr>
              <a:xfrm>
                <a:off x="8572560" y="4181781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baseline="30000" dirty="0"/>
              </a:p>
            </p:txBody>
          </p:sp>
          <p:cxnSp>
            <p:nvCxnSpPr>
              <p:cNvPr id="71" name="رابط مستقيم 70"/>
              <p:cNvCxnSpPr/>
              <p:nvPr/>
            </p:nvCxnSpPr>
            <p:spPr>
              <a:xfrm rot="10800000">
                <a:off x="8658066" y="421372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57" grpId="0"/>
      <p:bldP spid="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مجموعة 67"/>
          <p:cNvGrpSpPr/>
          <p:nvPr/>
        </p:nvGrpSpPr>
        <p:grpSpPr>
          <a:xfrm>
            <a:off x="142844" y="285728"/>
            <a:ext cx="8858312" cy="1928826"/>
            <a:chOff x="142844" y="285728"/>
            <a:chExt cx="8858312" cy="1928826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142844" y="285728"/>
              <a:ext cx="7401416" cy="1928826"/>
            </a:xfrm>
            <a:prstGeom prst="round2DiagRect">
              <a:avLst>
                <a:gd name="adj1" fmla="val 32667"/>
                <a:gd name="adj2" fmla="val 0"/>
              </a:avLst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572396" y="285728"/>
              <a:ext cx="1428760" cy="1928826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771544" y="933320"/>
              <a:ext cx="1228723" cy="75083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22" name="مستطيل 21"/>
          <p:cNvSpPr/>
          <p:nvPr/>
        </p:nvSpPr>
        <p:spPr>
          <a:xfrm>
            <a:off x="6429388" y="2428868"/>
            <a:ext cx="2500330" cy="3929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7215206" y="2571744"/>
            <a:ext cx="16430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ف   =   54 </a:t>
            </a:r>
            <a:endParaRPr lang="ar-SA" sz="2400" b="1" baseline="30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143636" y="5039037"/>
            <a:ext cx="271464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=  24  ×  54</a:t>
            </a:r>
            <a:endParaRPr lang="ar-SA" sz="24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6143636" y="5814972"/>
            <a:ext cx="271464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=  1296</a:t>
            </a:r>
            <a:endParaRPr lang="ar-SA" sz="2400" b="1" baseline="30000" dirty="0"/>
          </a:p>
        </p:txBody>
      </p:sp>
      <p:sp>
        <p:nvSpPr>
          <p:cNvPr id="39" name="مستطيل 38"/>
          <p:cNvSpPr/>
          <p:nvPr/>
        </p:nvSpPr>
        <p:spPr>
          <a:xfrm>
            <a:off x="285720" y="2428868"/>
            <a:ext cx="5857916" cy="3929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50" name="مجموعة 49"/>
          <p:cNvGrpSpPr/>
          <p:nvPr/>
        </p:nvGrpSpPr>
        <p:grpSpPr>
          <a:xfrm>
            <a:off x="6643702" y="3214686"/>
            <a:ext cx="2071702" cy="785818"/>
            <a:chOff x="1928794" y="4286256"/>
            <a:chExt cx="1714512" cy="785818"/>
          </a:xfrm>
        </p:grpSpPr>
        <p:grpSp>
          <p:nvGrpSpPr>
            <p:cNvPr id="43" name="مجموعة 32"/>
            <p:cNvGrpSpPr/>
            <p:nvPr/>
          </p:nvGrpSpPr>
          <p:grpSpPr>
            <a:xfrm>
              <a:off x="3071802" y="4286256"/>
              <a:ext cx="571504" cy="785818"/>
              <a:chOff x="8501122" y="3857628"/>
              <a:chExt cx="571504" cy="785818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8572560" y="3857628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</a:t>
                </a:r>
                <a:endParaRPr lang="ar-SA" sz="2400" b="1" baseline="30000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8501122" y="4181781"/>
                <a:ext cx="571504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24</a:t>
                </a:r>
                <a:endParaRPr lang="ar-SA" sz="2400" b="1" baseline="30000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rot="10800000">
                <a:off x="8658066" y="421372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مربع نص 29"/>
            <p:cNvSpPr txBox="1"/>
            <p:nvPr/>
          </p:nvSpPr>
          <p:spPr>
            <a:xfrm>
              <a:off x="1928794" y="4429132"/>
              <a:ext cx="1214446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ع</a:t>
              </a:r>
              <a:r>
                <a:rPr lang="ar-SA" sz="3600" b="1" spc="-100" baseline="30000" dirty="0" smtClean="0"/>
                <a:t>2</a:t>
              </a:r>
              <a:r>
                <a:rPr lang="ar-SA" sz="2000" b="1" dirty="0" smtClean="0"/>
                <a:t>   =   </a:t>
              </a:r>
              <a:r>
                <a:rPr lang="ar-SA" sz="2400" b="1" dirty="0" smtClean="0"/>
                <a:t>ف</a:t>
              </a:r>
              <a:endParaRPr lang="ar-SA" sz="2400" b="1" baseline="30000" dirty="0"/>
            </a:p>
          </p:txBody>
        </p:sp>
      </p:grpSp>
      <p:grpSp>
        <p:nvGrpSpPr>
          <p:cNvPr id="51" name="مجموعة 50"/>
          <p:cNvGrpSpPr/>
          <p:nvPr/>
        </p:nvGrpSpPr>
        <p:grpSpPr>
          <a:xfrm>
            <a:off x="6544128" y="4071942"/>
            <a:ext cx="2143140" cy="785818"/>
            <a:chOff x="1785918" y="4286256"/>
            <a:chExt cx="1857388" cy="785818"/>
          </a:xfrm>
        </p:grpSpPr>
        <p:grpSp>
          <p:nvGrpSpPr>
            <p:cNvPr id="52" name="مجموعة 32"/>
            <p:cNvGrpSpPr/>
            <p:nvPr/>
          </p:nvGrpSpPr>
          <p:grpSpPr>
            <a:xfrm>
              <a:off x="3071802" y="4286256"/>
              <a:ext cx="571504" cy="785818"/>
              <a:chOff x="8501122" y="3857628"/>
              <a:chExt cx="571504" cy="785818"/>
            </a:xfrm>
          </p:grpSpPr>
          <p:sp>
            <p:nvSpPr>
              <p:cNvPr id="54" name="مربع نص 53"/>
              <p:cNvSpPr txBox="1"/>
              <p:nvPr/>
            </p:nvSpPr>
            <p:spPr>
              <a:xfrm>
                <a:off x="8572560" y="3857628"/>
                <a:ext cx="428596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</a:t>
                </a:r>
                <a:endParaRPr lang="ar-SA" sz="2400" b="1" baseline="30000" dirty="0"/>
              </a:p>
            </p:txBody>
          </p:sp>
          <p:sp>
            <p:nvSpPr>
              <p:cNvPr id="55" name="مربع نص 54"/>
              <p:cNvSpPr txBox="1"/>
              <p:nvPr/>
            </p:nvSpPr>
            <p:spPr>
              <a:xfrm>
                <a:off x="8501122" y="4181781"/>
                <a:ext cx="571504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24</a:t>
                </a:r>
                <a:endParaRPr lang="ar-SA" sz="2400" b="1" baseline="30000" dirty="0"/>
              </a:p>
            </p:txBody>
          </p:sp>
          <p:cxnSp>
            <p:nvCxnSpPr>
              <p:cNvPr id="56" name="رابط مستقيم 55"/>
              <p:cNvCxnSpPr/>
              <p:nvPr/>
            </p:nvCxnSpPr>
            <p:spPr>
              <a:xfrm rot="10800000">
                <a:off x="8658066" y="4213720"/>
                <a:ext cx="285752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مربع نص 52"/>
            <p:cNvSpPr txBox="1"/>
            <p:nvPr/>
          </p:nvSpPr>
          <p:spPr>
            <a:xfrm>
              <a:off x="1785918" y="4429132"/>
              <a:ext cx="1357322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ع</a:t>
              </a:r>
              <a:r>
                <a:rPr lang="ar-SA" sz="3600" b="1" spc="-100" baseline="30000" dirty="0" smtClean="0"/>
                <a:t>2</a:t>
              </a:r>
              <a:r>
                <a:rPr lang="ar-SA" sz="2000" b="1" dirty="0" smtClean="0"/>
                <a:t>   =   </a:t>
              </a:r>
              <a:r>
                <a:rPr lang="ar-SA" sz="2400" b="1" dirty="0" smtClean="0"/>
                <a:t>54</a:t>
              </a:r>
              <a:endParaRPr lang="ar-SA" sz="2400" b="1" baseline="30000" dirty="0"/>
            </a:p>
          </p:txBody>
        </p:sp>
      </p:grpSp>
      <p:sp>
        <p:nvSpPr>
          <p:cNvPr id="57" name="مربع نص 56"/>
          <p:cNvSpPr txBox="1"/>
          <p:nvPr/>
        </p:nvSpPr>
        <p:spPr>
          <a:xfrm>
            <a:off x="3357554" y="2643182"/>
            <a:ext cx="271464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ــ   1296  =  0</a:t>
            </a:r>
            <a:endParaRPr lang="ar-SA" sz="2400" b="1" baseline="30000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2285984" y="3357562"/>
            <a:ext cx="378621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+  36 ) (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ــ  36 )  =  0</a:t>
            </a:r>
            <a:endParaRPr lang="ar-SA" sz="2400" b="1" baseline="30000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4071934" y="4181781"/>
            <a:ext cx="20002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+  36  = </a:t>
            </a:r>
            <a:r>
              <a:rPr lang="ar-SA" sz="2400" b="1" dirty="0" smtClean="0"/>
              <a:t>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3643306" y="4896161"/>
            <a:ext cx="242889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           = </a:t>
            </a:r>
            <a:r>
              <a:rPr lang="ar-SA" sz="2400" b="1" dirty="0" smtClean="0"/>
              <a:t> ــ  36</a:t>
            </a:r>
            <a:endParaRPr lang="ar-SA" sz="2400" b="1" baseline="30000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1357290" y="4181781"/>
            <a:ext cx="20002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ــ  36  = </a:t>
            </a:r>
            <a:r>
              <a:rPr lang="ar-SA" sz="2400" b="1" dirty="0" smtClean="0"/>
              <a:t>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928662" y="4896161"/>
            <a:ext cx="242889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          = </a:t>
            </a:r>
            <a:r>
              <a:rPr lang="ar-SA" sz="2400" b="1" dirty="0" smtClean="0"/>
              <a:t>  36</a:t>
            </a:r>
            <a:endParaRPr lang="ar-SA" sz="2400" b="1" baseline="30000" dirty="0"/>
          </a:p>
        </p:txBody>
      </p:sp>
      <p:cxnSp>
        <p:nvCxnSpPr>
          <p:cNvPr id="64" name="رابط مستقيم 63"/>
          <p:cNvCxnSpPr/>
          <p:nvPr/>
        </p:nvCxnSpPr>
        <p:spPr>
          <a:xfrm rot="5400000">
            <a:off x="2929720" y="4929198"/>
            <a:ext cx="1143008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مربع نص 64"/>
          <p:cNvSpPr txBox="1"/>
          <p:nvPr/>
        </p:nvSpPr>
        <p:spPr>
          <a:xfrm>
            <a:off x="1857356" y="5643578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سرعة السيارة عند استعمال الكوابح  =</a:t>
            </a:r>
            <a:endParaRPr lang="ar-SA" sz="2400" b="1" baseline="30000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285752" y="5671714"/>
            <a:ext cx="18573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36 ميل / ساعة</a:t>
            </a:r>
            <a:r>
              <a:rPr lang="ar-SA" sz="2400" b="1" dirty="0" smtClean="0"/>
              <a:t>  </a:t>
            </a:r>
            <a:endParaRPr lang="ar-SA" sz="2400" b="1" baseline="30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69013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7" name="مجموعة 76"/>
          <p:cNvGrpSpPr/>
          <p:nvPr/>
        </p:nvGrpSpPr>
        <p:grpSpPr>
          <a:xfrm rot="21432280">
            <a:off x="3786182" y="4714884"/>
            <a:ext cx="2286016" cy="785818"/>
            <a:chOff x="3786182" y="4714884"/>
            <a:chExt cx="2286016" cy="785818"/>
          </a:xfrm>
        </p:grpSpPr>
        <p:cxnSp>
          <p:nvCxnSpPr>
            <p:cNvPr id="71" name="رابط مستقيم 70"/>
            <p:cNvCxnSpPr/>
            <p:nvPr/>
          </p:nvCxnSpPr>
          <p:spPr>
            <a:xfrm rot="10800000" flipV="1">
              <a:off x="3786182" y="4857760"/>
              <a:ext cx="2286016" cy="500066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رابط مستقيم 72"/>
            <p:cNvCxnSpPr/>
            <p:nvPr/>
          </p:nvCxnSpPr>
          <p:spPr>
            <a:xfrm>
              <a:off x="3857620" y="4714884"/>
              <a:ext cx="2214578" cy="785818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/>
      <p:bldP spid="26" grpId="0"/>
      <p:bldP spid="39" grpId="0" animBg="1"/>
      <p:bldP spid="57" grpId="0"/>
      <p:bldP spid="58" grpId="0"/>
      <p:bldP spid="59" grpId="0"/>
      <p:bldP spid="60" grpId="0"/>
      <p:bldP spid="61" grpId="0"/>
      <p:bldP spid="62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مستطيل مستدير الزوايا 53"/>
          <p:cNvSpPr/>
          <p:nvPr/>
        </p:nvSpPr>
        <p:spPr>
          <a:xfrm>
            <a:off x="2643174" y="1285860"/>
            <a:ext cx="4101200" cy="785818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لتحليل الفرق بين مربعين نتبع الآتي :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2" name="مستطيل مستدير الزوايا 51"/>
          <p:cNvSpPr/>
          <p:nvPr/>
        </p:nvSpPr>
        <p:spPr>
          <a:xfrm>
            <a:off x="3571868" y="2571744"/>
            <a:ext cx="2315250" cy="785818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 ص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55" name="مستطيل مستدير الزوايا 54"/>
          <p:cNvSpPr/>
          <p:nvPr/>
        </p:nvSpPr>
        <p:spPr>
          <a:xfrm>
            <a:off x="2643174" y="3857628"/>
            <a:ext cx="4101200" cy="785818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  ×  س    ــ    ص  ×  ص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4" name="مستطيل مستدير الزوايا 73"/>
          <p:cNvSpPr/>
          <p:nvPr/>
        </p:nvSpPr>
        <p:spPr>
          <a:xfrm>
            <a:off x="2643174" y="5214950"/>
            <a:ext cx="4101200" cy="785818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(        +        )  (        ــ        )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5758310" y="4024837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4972492" y="4024837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3871688" y="4024837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ص</a:t>
            </a:r>
            <a:endParaRPr lang="ar-SA" sz="2400" b="1" baseline="30000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3042568" y="4023276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ص</a:t>
            </a:r>
            <a:endParaRPr lang="ar-SA" sz="2400" b="1" baseline="30000" dirty="0"/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1456"/>
            <a:ext cx="4391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40518E-7 L 0.01216 0.193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9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40518E-7 L -0.10503 0.193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208 L 0.11823 0.1972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11841E-6 L 0.00782 0.19935 " pathEditMode="relative" ptsTypes="AA">
                                      <p:cBhvr>
                                        <p:cTn id="6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2" grpId="0" animBg="1"/>
      <p:bldP spid="55" grpId="0" animBg="1"/>
      <p:bldP spid="74" grpId="0" animBg="1"/>
      <p:bldP spid="51" grpId="0"/>
      <p:bldP spid="51" grpId="1"/>
      <p:bldP spid="61" grpId="0"/>
      <p:bldP spid="61" grpId="1"/>
      <p:bldP spid="62" grpId="0"/>
      <p:bldP spid="62" grpId="1"/>
      <p:bldP spid="63" grpId="0"/>
      <p:bldP spid="6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مجموعة 46"/>
          <p:cNvGrpSpPr/>
          <p:nvPr/>
        </p:nvGrpSpPr>
        <p:grpSpPr>
          <a:xfrm>
            <a:off x="642910" y="285728"/>
            <a:ext cx="7944784" cy="857256"/>
            <a:chOff x="642910" y="500042"/>
            <a:chExt cx="7944784" cy="928694"/>
          </a:xfrm>
        </p:grpSpPr>
        <p:sp>
          <p:nvSpPr>
            <p:cNvPr id="49" name="مستطيل ذو زوايا قطرية مستديرة 48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2" name="مستطيل ذو زوايا قطرية مستديرة 51"/>
            <p:cNvSpPr/>
            <p:nvPr/>
          </p:nvSpPr>
          <p:spPr>
            <a:xfrm>
              <a:off x="7215206" y="500042"/>
              <a:ext cx="137248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grpSp>
          <p:nvGrpSpPr>
            <p:cNvPr id="53" name="مجموعة 33"/>
            <p:cNvGrpSpPr/>
            <p:nvPr/>
          </p:nvGrpSpPr>
          <p:grpSpPr>
            <a:xfrm>
              <a:off x="7243342" y="542246"/>
              <a:ext cx="1290637" cy="714380"/>
              <a:chOff x="3143240" y="1857364"/>
              <a:chExt cx="1362075" cy="714380"/>
            </a:xfrm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</p:grpSpPr>
          <p:pic>
            <p:nvPicPr>
              <p:cNvPr id="54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143240" y="1857364"/>
                <a:ext cx="1362075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</p:pic>
          <p:sp>
            <p:nvSpPr>
              <p:cNvPr id="57" name="مربع نص 56"/>
              <p:cNvSpPr txBox="1"/>
              <p:nvPr/>
            </p:nvSpPr>
            <p:spPr>
              <a:xfrm>
                <a:off x="3300184" y="1928802"/>
                <a:ext cx="1071570" cy="46166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مثال</a:t>
                </a:r>
                <a:endParaRPr lang="ar-SA" sz="2400" b="1" baseline="30000" dirty="0"/>
              </a:p>
            </p:txBody>
          </p:sp>
        </p:grpSp>
      </p:grpSp>
      <p:sp>
        <p:nvSpPr>
          <p:cNvPr id="58" name="مربع نص 57"/>
          <p:cNvSpPr txBox="1"/>
          <p:nvPr/>
        </p:nvSpPr>
        <p:spPr>
          <a:xfrm>
            <a:off x="928662" y="428604"/>
            <a:ext cx="614366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كلا مما يلي :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9     ،    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25 </a:t>
            </a:r>
            <a:endParaRPr lang="ar-SA" sz="2400" b="1" baseline="30000" dirty="0"/>
          </a:p>
        </p:txBody>
      </p:sp>
      <p:sp>
        <p:nvSpPr>
          <p:cNvPr id="59" name="مستطيل 58"/>
          <p:cNvSpPr/>
          <p:nvPr/>
        </p:nvSpPr>
        <p:spPr>
          <a:xfrm>
            <a:off x="4714876" y="2643182"/>
            <a:ext cx="4143404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4" name="مستطيل مستدير الزوايا 63"/>
          <p:cNvSpPr/>
          <p:nvPr/>
        </p:nvSpPr>
        <p:spPr>
          <a:xfrm>
            <a:off x="5857884" y="1928802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r>
              <a:rPr lang="ar-SA" sz="34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 9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5072066" y="3096143"/>
            <a:ext cx="33575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×   س    ــ   3   ×   3</a:t>
            </a:r>
            <a:endParaRPr lang="ar-SA" sz="2400" b="1" baseline="300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7901450" y="309614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6943522" y="309614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6028896" y="309614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5171640" y="3091242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4857752" y="4181781"/>
            <a:ext cx="371477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+        ) (        ــ        )</a:t>
            </a:r>
            <a:endParaRPr lang="ar-SA" sz="2400" b="1" baseline="30000" dirty="0"/>
          </a:p>
        </p:txBody>
      </p:sp>
      <p:sp>
        <p:nvSpPr>
          <p:cNvPr id="98" name="مستطيل 97"/>
          <p:cNvSpPr/>
          <p:nvPr/>
        </p:nvSpPr>
        <p:spPr>
          <a:xfrm>
            <a:off x="357158" y="2671318"/>
            <a:ext cx="4143404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9" name="مستطيل مستدير الزوايا 98"/>
          <p:cNvSpPr/>
          <p:nvPr/>
        </p:nvSpPr>
        <p:spPr>
          <a:xfrm>
            <a:off x="1500166" y="1956938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r>
              <a:rPr lang="ar-SA" sz="34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 25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00" name="مربع نص 99"/>
          <p:cNvSpPr txBox="1"/>
          <p:nvPr/>
        </p:nvSpPr>
        <p:spPr>
          <a:xfrm>
            <a:off x="714348" y="3124279"/>
            <a:ext cx="33575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×   س    ــ   5   ×   5</a:t>
            </a:r>
            <a:endParaRPr lang="ar-SA" sz="2400" b="1" baseline="30000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3543732" y="312427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102" name="مربع نص 101"/>
          <p:cNvSpPr txBox="1"/>
          <p:nvPr/>
        </p:nvSpPr>
        <p:spPr>
          <a:xfrm>
            <a:off x="2585804" y="312427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</a:t>
            </a:r>
            <a:endParaRPr lang="ar-SA" sz="2400" b="1" baseline="30000" dirty="0"/>
          </a:p>
        </p:txBody>
      </p:sp>
      <p:sp>
        <p:nvSpPr>
          <p:cNvPr id="103" name="مربع نص 102"/>
          <p:cNvSpPr txBox="1"/>
          <p:nvPr/>
        </p:nvSpPr>
        <p:spPr>
          <a:xfrm>
            <a:off x="1671178" y="312001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  <p:sp>
        <p:nvSpPr>
          <p:cNvPr id="104" name="مربع نص 103"/>
          <p:cNvSpPr txBox="1"/>
          <p:nvPr/>
        </p:nvSpPr>
        <p:spPr>
          <a:xfrm>
            <a:off x="813922" y="3115112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500034" y="4209917"/>
            <a:ext cx="371477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+        ) (        ــ        )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417 L -0.01563 0.153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7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208 L -0.10226 0.1551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0995 L 0.09601 0.1579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84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416 L -0.00798 0.1637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417 L -0.01563 0.153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79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208 L -0.10226 0.1551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0995 L 0.09601 0.15795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84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416 L -0.00798 0.16374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64" grpId="0" animBg="1"/>
      <p:bldP spid="67" grpId="0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97" grpId="0"/>
      <p:bldP spid="98" grpId="0" animBg="1"/>
      <p:bldP spid="99" grpId="0" animBg="1"/>
      <p:bldP spid="100" grpId="0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مجموعة 46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49" name="مستطيل ذو زوايا قطرية مستديرة 48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2" name="مستطيل ذو زوايا قطرية مستديرة 51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5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54" name="مربع نص 53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كل كثيرة حدود مما يأتي  :</a:t>
            </a:r>
            <a:endParaRPr lang="ar-SA" sz="2400" b="1" baseline="30000" dirty="0"/>
          </a:p>
        </p:txBody>
      </p:sp>
      <p:sp>
        <p:nvSpPr>
          <p:cNvPr id="57" name="مستطيل 56"/>
          <p:cNvSpPr/>
          <p:nvPr/>
        </p:nvSpPr>
        <p:spPr>
          <a:xfrm>
            <a:off x="4714876" y="2643182"/>
            <a:ext cx="4143404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8" name="مستطيل مستدير الزوايا 57"/>
          <p:cNvSpPr/>
          <p:nvPr/>
        </p:nvSpPr>
        <p:spPr>
          <a:xfrm>
            <a:off x="5857884" y="1928802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81  ــ  جـ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5072066" y="3096143"/>
            <a:ext cx="335758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9  ×   9    ــ     جـ   ×   جـ</a:t>
            </a:r>
            <a:endParaRPr lang="ar-SA" sz="2400" b="1" baseline="300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857752" y="4181781"/>
            <a:ext cx="371477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+        ) (        ــ        )</a:t>
            </a:r>
            <a:endParaRPr lang="ar-SA" sz="2400" b="1" baseline="30000" dirty="0"/>
          </a:p>
        </p:txBody>
      </p:sp>
      <p:sp>
        <p:nvSpPr>
          <p:cNvPr id="69" name="مستطيل 68"/>
          <p:cNvSpPr/>
          <p:nvPr/>
        </p:nvSpPr>
        <p:spPr>
          <a:xfrm>
            <a:off x="357158" y="2671318"/>
            <a:ext cx="4143404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0" name="مستطيل مستدير الزوايا 69"/>
          <p:cNvSpPr/>
          <p:nvPr/>
        </p:nvSpPr>
        <p:spPr>
          <a:xfrm>
            <a:off x="1500166" y="1956938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64 جـ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r>
              <a:rPr lang="ar-SA" sz="2400" b="1" dirty="0" smtClean="0">
                <a:solidFill>
                  <a:schemeClr val="tx1"/>
                </a:solidFill>
              </a:rPr>
              <a:t>  ــ  هـ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71" name="مربع نص 70"/>
          <p:cNvSpPr txBox="1"/>
          <p:nvPr/>
        </p:nvSpPr>
        <p:spPr>
          <a:xfrm>
            <a:off x="428596" y="3124279"/>
            <a:ext cx="40005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8 جـ   ×   8 جـ    ــ   هـ   ×   هـ</a:t>
            </a:r>
            <a:endParaRPr lang="ar-SA" sz="2400" b="1" baseline="300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500034" y="4209917"/>
            <a:ext cx="371477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+       ) (         ــ       )</a:t>
            </a:r>
            <a:endParaRPr lang="ar-SA" sz="2400" b="1" baseline="30000" dirty="0"/>
          </a:p>
        </p:txBody>
      </p:sp>
      <p:sp>
        <p:nvSpPr>
          <p:cNvPr id="98" name="مربع نص 97"/>
          <p:cNvSpPr txBox="1"/>
          <p:nvPr/>
        </p:nvSpPr>
        <p:spPr>
          <a:xfrm>
            <a:off x="7772642" y="4213720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baseline="30000" dirty="0"/>
          </a:p>
        </p:txBody>
      </p:sp>
      <p:sp>
        <p:nvSpPr>
          <p:cNvPr id="99" name="مربع نص 98"/>
          <p:cNvSpPr txBox="1"/>
          <p:nvPr/>
        </p:nvSpPr>
        <p:spPr>
          <a:xfrm>
            <a:off x="6886152" y="417261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جـ</a:t>
            </a:r>
            <a:endParaRPr lang="ar-SA" sz="2400" b="1" baseline="30000" dirty="0"/>
          </a:p>
        </p:txBody>
      </p:sp>
      <p:sp>
        <p:nvSpPr>
          <p:cNvPr id="100" name="مربع نص 99"/>
          <p:cNvSpPr txBox="1"/>
          <p:nvPr/>
        </p:nvSpPr>
        <p:spPr>
          <a:xfrm>
            <a:off x="5986692" y="4209917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baseline="30000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5100202" y="4168811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جـ</a:t>
            </a:r>
            <a:endParaRPr lang="ar-SA" sz="2400" b="1" baseline="30000" dirty="0"/>
          </a:p>
        </p:txBody>
      </p:sp>
      <p:sp>
        <p:nvSpPr>
          <p:cNvPr id="102" name="مربع نص 101"/>
          <p:cNvSpPr txBox="1"/>
          <p:nvPr/>
        </p:nvSpPr>
        <p:spPr>
          <a:xfrm>
            <a:off x="3342388" y="4223985"/>
            <a:ext cx="72954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 جـ</a:t>
            </a:r>
            <a:endParaRPr lang="ar-SA" sz="2400" b="1" baseline="30000" dirty="0"/>
          </a:p>
        </p:txBody>
      </p:sp>
      <p:sp>
        <p:nvSpPr>
          <p:cNvPr id="103" name="مربع نص 102"/>
          <p:cNvSpPr txBox="1"/>
          <p:nvPr/>
        </p:nvSpPr>
        <p:spPr>
          <a:xfrm>
            <a:off x="2501396" y="422508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هـ</a:t>
            </a:r>
            <a:endParaRPr lang="ar-SA" sz="2400" b="1" baseline="30000" dirty="0"/>
          </a:p>
        </p:txBody>
      </p:sp>
      <p:sp>
        <p:nvSpPr>
          <p:cNvPr id="104" name="مربع نص 103"/>
          <p:cNvSpPr txBox="1"/>
          <p:nvPr/>
        </p:nvSpPr>
        <p:spPr>
          <a:xfrm>
            <a:off x="1542370" y="4220182"/>
            <a:ext cx="72954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 جـ</a:t>
            </a:r>
            <a:endParaRPr lang="ar-SA" sz="2400" b="1" baseline="30000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715446" y="422508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هـ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 animBg="1"/>
      <p:bldP spid="58" grpId="0" animBg="1"/>
      <p:bldP spid="59" grpId="0"/>
      <p:bldP spid="68" grpId="0"/>
      <p:bldP spid="69" grpId="0" animBg="1"/>
      <p:bldP spid="70" grpId="0" animBg="1"/>
      <p:bldP spid="71" grpId="0"/>
      <p:bldP spid="96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مجموعة 29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31" name="مستطيل ذو زوايا قطرية مستديرة 30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2" name="مستطيل ذو زوايا قطرية مستديرة 31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34" name="مربع نص 33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 كثيرة الحدود التالية  :</a:t>
            </a:r>
            <a:endParaRPr lang="ar-SA" sz="2400" b="1" baseline="30000" dirty="0"/>
          </a:p>
        </p:txBody>
      </p:sp>
      <p:sp>
        <p:nvSpPr>
          <p:cNvPr id="35" name="مستطيل 34"/>
          <p:cNvSpPr/>
          <p:nvPr/>
        </p:nvSpPr>
        <p:spPr>
          <a:xfrm>
            <a:off x="1428728" y="3329426"/>
            <a:ext cx="6357982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6" name="مستطيل مستدير الزوايا 35"/>
          <p:cNvSpPr/>
          <p:nvPr/>
        </p:nvSpPr>
        <p:spPr>
          <a:xfrm>
            <a:off x="2428860" y="1428736"/>
            <a:ext cx="4371786" cy="18292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9 س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 ــ  4 س</a:t>
            </a: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2357422" y="3782387"/>
            <a:ext cx="500066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[  3 س   ×   3 س    ــ   2   ×   2  ]</a:t>
            </a:r>
            <a:endParaRPr lang="ar-SA" sz="2400" b="1" baseline="30000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643174" y="4868025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 (          +       ) (           ــ       )  </a:t>
            </a:r>
            <a:endParaRPr lang="ar-SA" sz="2400" b="1" baseline="30000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915254" y="4899964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س</a:t>
            </a:r>
            <a:endParaRPr lang="ar-SA" sz="2400" b="1" baseline="30000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5072066" y="4896161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4028632" y="4896161"/>
            <a:ext cx="7143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س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3143240" y="492539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baseline="30000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3500430" y="2395831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س</a:t>
            </a:r>
            <a:r>
              <a:rPr lang="ar-SA" sz="2400" b="1" dirty="0" smtClean="0"/>
              <a:t> ( 9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4 )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 animBg="1"/>
      <p:bldP spid="39" grpId="0"/>
      <p:bldP spid="40" grpId="0"/>
      <p:bldP spid="49" grpId="0"/>
      <p:bldP spid="50" grpId="0"/>
      <p:bldP spid="53" grpId="0"/>
      <p:bldP spid="54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مجموعة 41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43" name="مستطيل ذو زوايا قطرية مستديرة 42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47" name="مستطيل ذو زوايا قطرية مستديرة 46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49" name="مربع نص 48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 كثيرة الحدود التالية  :</a:t>
            </a:r>
            <a:endParaRPr lang="ar-SA" sz="2400" b="1" baseline="30000" dirty="0"/>
          </a:p>
        </p:txBody>
      </p:sp>
      <p:sp>
        <p:nvSpPr>
          <p:cNvPr id="52" name="مستطيل 51"/>
          <p:cNvSpPr/>
          <p:nvPr/>
        </p:nvSpPr>
        <p:spPr>
          <a:xfrm>
            <a:off x="1428728" y="3329426"/>
            <a:ext cx="6357982" cy="2857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3" name="مستطيل مستدير الزوايا 52"/>
          <p:cNvSpPr/>
          <p:nvPr/>
        </p:nvSpPr>
        <p:spPr>
          <a:xfrm>
            <a:off x="2428860" y="1428736"/>
            <a:ext cx="4371786" cy="18292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 ــ 4 ص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3</a:t>
            </a:r>
            <a:r>
              <a:rPr lang="ar-SA" sz="2400" b="1" dirty="0" smtClean="0">
                <a:solidFill>
                  <a:schemeClr val="tx1"/>
                </a:solidFill>
              </a:rPr>
              <a:t>  +  9 ص</a:t>
            </a: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2214546" y="3782387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ــ  ص</a:t>
            </a:r>
            <a:r>
              <a:rPr lang="ar-SA" sz="2400" b="1" dirty="0" smtClean="0"/>
              <a:t>  [  2 ص   ×   2 ص    ــ   3   ×   3  ]</a:t>
            </a:r>
            <a:endParaRPr lang="ar-SA" sz="2400" b="1" baseline="30000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643174" y="4868025"/>
            <a:ext cx="471490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ــ  ص</a:t>
            </a:r>
            <a:r>
              <a:rPr lang="ar-SA" sz="2400" b="1" dirty="0" smtClean="0"/>
              <a:t>  (          +       ) (           ــ       )  </a:t>
            </a:r>
            <a:endParaRPr lang="ar-SA" sz="2400" b="1" baseline="30000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5600268" y="4899964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ص</a:t>
            </a:r>
            <a:endParaRPr lang="ar-SA" sz="2400" b="1" baseline="30000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4786314" y="4896161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3671442" y="4896161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ص</a:t>
            </a:r>
            <a:endParaRPr lang="ar-SA" sz="24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2857488" y="492539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baseline="300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3214678" y="2357430"/>
            <a:ext cx="264320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ــ  ص </a:t>
            </a:r>
            <a:r>
              <a:rPr lang="ar-SA" sz="2400" b="1" dirty="0" smtClean="0"/>
              <a:t>( 4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9 )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2" grpId="0" animBg="1"/>
      <p:bldP spid="53" grpId="0" animBg="1"/>
      <p:bldP spid="54" grpId="0"/>
      <p:bldP spid="55" grpId="0"/>
      <p:bldP spid="57" grpId="0"/>
      <p:bldP spid="58" grpId="0"/>
      <p:bldP spid="59" grpId="0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مجموعة 28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30" name="مستطيل ذو زوايا قطرية مستديرة 29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1" name="مستطيل ذو زوايا قطرية مستديرة 30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35" name="مربع نص 34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 كثيرة الحدود التالية  :</a:t>
            </a:r>
            <a:endParaRPr lang="ar-SA" sz="2400" b="1" baseline="30000" dirty="0"/>
          </a:p>
        </p:txBody>
      </p:sp>
      <p:sp>
        <p:nvSpPr>
          <p:cNvPr id="36" name="مستطيل مستدير الزوايا 35"/>
          <p:cNvSpPr/>
          <p:nvPr/>
        </p:nvSpPr>
        <p:spPr>
          <a:xfrm>
            <a:off x="3714744" y="1714488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ص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spc="-100" dirty="0" smtClean="0">
                <a:solidFill>
                  <a:schemeClr val="tx1"/>
                </a:solidFill>
              </a:rPr>
              <a:t>  ــ   1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1428728" y="2571744"/>
            <a:ext cx="6357982" cy="3615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2214546" y="2857496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×  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ــ    1   ×   1</a:t>
            </a:r>
            <a:endParaRPr lang="ar-SA" sz="2400" b="1" baseline="30000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3500430" y="3643314"/>
            <a:ext cx="40005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+       ) </a:t>
            </a:r>
            <a:r>
              <a:rPr lang="ar-SA" sz="2400" b="1" dirty="0" smtClean="0">
                <a:solidFill>
                  <a:srgbClr val="FF0000"/>
                </a:solidFill>
              </a:rPr>
              <a:t>(           ــ       )  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6486758" y="3675253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ص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643570" y="3671450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baseline="30000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4543864" y="3671450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ص</a:t>
            </a:r>
            <a:r>
              <a:rPr lang="ar-SA" sz="3600" b="1" spc="-100" baseline="30000" dirty="0" smtClean="0">
                <a:solidFill>
                  <a:srgbClr val="FF0000"/>
                </a:solidFill>
              </a:rPr>
              <a:t>2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3714744" y="370068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5500694" y="4514638"/>
            <a:ext cx="20002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 1  )</a:t>
            </a:r>
            <a:endParaRPr lang="ar-SA" sz="3600" b="1" spc="-100" baseline="30000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1571604" y="5429264"/>
            <a:ext cx="400052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(          +       ) (           ــ       )  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4557932" y="5461203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ص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3714744" y="5457400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55" name="مربع نص 54"/>
          <p:cNvSpPr txBox="1"/>
          <p:nvPr/>
        </p:nvSpPr>
        <p:spPr>
          <a:xfrm>
            <a:off x="2615038" y="5457400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ص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  <p:sp>
        <p:nvSpPr>
          <p:cNvPr id="56" name="مربع نص 55"/>
          <p:cNvSpPr txBox="1"/>
          <p:nvPr/>
        </p:nvSpPr>
        <p:spPr>
          <a:xfrm>
            <a:off x="1785918" y="548663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</a:t>
            </a:r>
            <a:endParaRPr lang="ar-SA" sz="2400" b="1" baseline="30000" dirty="0">
              <a:solidFill>
                <a:srgbClr val="FF0000"/>
              </a:solidFill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5500694" y="5429264"/>
            <a:ext cx="200026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( 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 1  )</a:t>
            </a:r>
            <a:endParaRPr lang="ar-SA" sz="3600" b="1" spc="-100" baseline="30000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1857356" y="4528706"/>
            <a:ext cx="364333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( ص   ×   ص   ــ   1   ×   1 )</a:t>
            </a:r>
            <a:endParaRPr lang="ar-SA" sz="3600" b="1" spc="-1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 animBg="1"/>
      <p:bldP spid="38" grpId="0"/>
      <p:bldP spid="39" grpId="0"/>
      <p:bldP spid="40" grpId="0"/>
      <p:bldP spid="41" grpId="0"/>
      <p:bldP spid="44" grpId="0"/>
      <p:bldP spid="45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مجموعة 34"/>
          <p:cNvGrpSpPr/>
          <p:nvPr/>
        </p:nvGrpSpPr>
        <p:grpSpPr>
          <a:xfrm>
            <a:off x="3786182" y="285728"/>
            <a:ext cx="5000660" cy="928694"/>
            <a:chOff x="3929058" y="214290"/>
            <a:chExt cx="5000660" cy="928694"/>
          </a:xfrm>
        </p:grpSpPr>
        <p:sp>
          <p:nvSpPr>
            <p:cNvPr id="36" name="مستطيل ذو زوايا قطرية مستديرة 35"/>
            <p:cNvSpPr/>
            <p:nvPr/>
          </p:nvSpPr>
          <p:spPr>
            <a:xfrm>
              <a:off x="3929058" y="214290"/>
              <a:ext cx="3556734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37" name="مستطيل ذو زوايا قطرية مستديرة 36"/>
            <p:cNvSpPr/>
            <p:nvPr/>
          </p:nvSpPr>
          <p:spPr>
            <a:xfrm>
              <a:off x="7500958" y="21429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8668" y="50004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39" name="مربع نص 38"/>
          <p:cNvSpPr txBox="1"/>
          <p:nvPr/>
        </p:nvSpPr>
        <p:spPr>
          <a:xfrm>
            <a:off x="3714744" y="514110"/>
            <a:ext cx="355673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 كثيرة الحدود التالية  :</a:t>
            </a:r>
            <a:endParaRPr lang="ar-SA" sz="2400" b="1" baseline="30000" dirty="0"/>
          </a:p>
        </p:txBody>
      </p:sp>
      <p:sp>
        <p:nvSpPr>
          <p:cNvPr id="40" name="مستطيل مستدير الزوايا 39"/>
          <p:cNvSpPr/>
          <p:nvPr/>
        </p:nvSpPr>
        <p:spPr>
          <a:xfrm>
            <a:off x="3714744" y="1714488"/>
            <a:ext cx="192882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4 أ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r>
              <a:rPr lang="ar-SA" sz="2400" b="1" spc="-100" dirty="0" smtClean="0">
                <a:solidFill>
                  <a:schemeClr val="tx1"/>
                </a:solidFill>
              </a:rPr>
              <a:t>  ــ   ب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4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1428728" y="2571744"/>
            <a:ext cx="6357982" cy="2500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2214546" y="2857496"/>
            <a:ext cx="514353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2 أ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×   2 أ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  ــ     ب</a:t>
            </a:r>
            <a:r>
              <a:rPr lang="ar-SA" sz="3600" b="1" baseline="30000" dirty="0" smtClean="0"/>
              <a:t>2</a:t>
            </a:r>
            <a:r>
              <a:rPr lang="ar-SA" sz="2400" b="1" dirty="0" smtClean="0"/>
              <a:t>   ×   ب</a:t>
            </a:r>
            <a:r>
              <a:rPr lang="ar-SA" sz="3600" b="1" baseline="30000" dirty="0" smtClean="0"/>
              <a:t>2</a:t>
            </a:r>
            <a:endParaRPr lang="ar-SA" sz="3600" b="1" baseline="30000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3214678" y="3910097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+        ) </a:t>
            </a:r>
            <a:r>
              <a:rPr lang="ar-SA" sz="2400" b="1" dirty="0" smtClean="0">
                <a:solidFill>
                  <a:schemeClr val="tx1"/>
                </a:solidFill>
              </a:rPr>
              <a:t>(           ــ        )  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6415320" y="3942036"/>
            <a:ext cx="785818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أ</a:t>
            </a:r>
            <a:r>
              <a:rPr lang="ar-SA" sz="3600" b="1" spc="-100" baseline="30000" dirty="0" smtClean="0"/>
              <a:t>2</a:t>
            </a:r>
            <a:endParaRPr lang="ar-SA" sz="3600" b="1" spc="-100" baseline="300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486626" y="393823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ب</a:t>
            </a:r>
            <a:r>
              <a:rPr lang="ar-SA" sz="3600" b="1" baseline="30000" dirty="0" smtClean="0"/>
              <a:t>2</a:t>
            </a:r>
            <a:endParaRPr lang="ar-SA" sz="3600" b="1" baseline="30000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4472426" y="3938233"/>
            <a:ext cx="8139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 أ</a:t>
            </a:r>
            <a:r>
              <a:rPr lang="ar-SA" sz="3600" b="1" spc="-100" baseline="30000" dirty="0" smtClean="0">
                <a:solidFill>
                  <a:schemeClr val="tx1"/>
                </a:solidFill>
              </a:rPr>
              <a:t>2</a:t>
            </a:r>
            <a:endParaRPr lang="ar-SA" sz="3600" b="1" spc="-100" baseline="30000" dirty="0">
              <a:solidFill>
                <a:schemeClr val="tx1"/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3472294" y="3967467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ب</a:t>
            </a:r>
            <a:r>
              <a:rPr lang="ar-SA" sz="3600" b="1" baseline="30000" dirty="0" smtClean="0">
                <a:solidFill>
                  <a:schemeClr val="tx1"/>
                </a:solidFill>
              </a:rPr>
              <a:t>2</a:t>
            </a:r>
            <a:endParaRPr lang="ar-SA" sz="3600" b="1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سمة Office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4819</TotalTime>
  <Words>1321</Words>
  <Application>Microsoft Office PowerPoint</Application>
  <PresentationFormat>عرض على الشاشة (3:4)‏</PresentationFormat>
  <Paragraphs>290</Paragraphs>
  <Slides>24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579</cp:revision>
  <dcterms:created xsi:type="dcterms:W3CDTF">2012-10-01T13:49:55Z</dcterms:created>
  <dcterms:modified xsi:type="dcterms:W3CDTF">2012-10-23T17:32:30Z</dcterms:modified>
</cp:coreProperties>
</file>