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4" r:id="rId23"/>
    <p:sldId id="285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00"/>
    <a:srgbClr val="79A445"/>
    <a:srgbClr val="4C432E"/>
    <a:srgbClr val="288A23"/>
    <a:srgbClr val="CEE275"/>
    <a:srgbClr val="BFF6F3"/>
    <a:srgbClr val="E0E9BC"/>
    <a:srgbClr val="112818"/>
    <a:srgbClr val="FBFFDB"/>
    <a:srgbClr val="EC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27F56B-A20B-4D3A-9A63-796017735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F8187D3-0848-433B-A2DE-07BA59079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E12FFF-7D0E-4CA8-A106-B62EDAA8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9F209B-3BDE-4614-BB07-962259B2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A9E1F0-862A-4F4A-801D-EFC83234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5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87D89-7E79-4DED-ADC4-30252D64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493D4C-D620-4B7E-8694-105297218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DAA915-6063-4FD8-B1E2-32B7C807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FBF797-170D-485C-AD13-B8CCB054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50E9C-B1D1-48A5-99C3-7C975D7D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0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C68F845-4662-4150-84EE-5C9339213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E47BC6-4D03-4453-9ED3-2A4071609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05429D-556B-4154-96EE-7650E8AF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08E487-AC0A-4F43-8A15-653D53BD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F92B83-D929-46E6-942C-43FC1DA7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5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AB8D12-6D80-4075-BADD-6201884F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9D3267-812C-4F73-A9FF-825A6696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B30F01-637A-4EE7-9F29-E08FF985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81FF0A-CED0-48C0-B118-DA5125B8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291B2F-E802-4C4F-B3CB-E93EF7AC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3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FF9B11-32E0-48F1-82E0-F2E11459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0DF80A-0796-45C1-B203-F2414B2F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760D9A-0AFA-465F-BDF1-2C482DB3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0EF242-93DA-44C6-8A86-31C408A0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0A63E4-FB7D-4E6F-99AA-6D2915FF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16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7037-DE40-47B2-9C59-37893F90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529F0A-09B4-4430-B2FA-3C3440A39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F33CB7-9714-421A-868C-42A7B220B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BFA6E6-0ABD-4956-AEF5-071B22D9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F3934F-387D-45FE-959F-5A17D797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75EDE4-DF81-4C9B-B8B4-DE36F9B3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01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5C270A-0735-4E3B-A1DE-039D8564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49DD74-C486-421A-9A4D-67360C759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901DD1-8F86-4A25-B3DB-902B37FD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77B8633-172F-4F4C-879F-6E6D2355E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1F0BEA4-46C9-4481-BBA1-F8F8160D9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08B12E-FF13-41AA-9503-49320645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83FBC1-6D01-4EA4-BDB8-D169E891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230FB5D-2ECC-4BAE-90C0-6B1C6B9E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17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7D9CA-438B-4F2E-879A-06E67C2F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702E7E-8352-40BC-9AAC-1F426803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C04125D-B3DB-407C-8D9B-46F7EC59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8D36D0-2BE3-4DA0-AD15-414D2E2A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D968C7-E69B-4582-BBA6-6E1A6B08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8603CD-47EF-4998-A3BB-07FE4B18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DBF3D3-2758-4FA7-B29A-25A3B312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97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26371E-D04F-4090-8D81-6BB9A20F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21B8E6-D35C-4AD7-A727-A98617E5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832FBE-663C-4D1B-BBA2-A5730300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9FE9A-EE4D-4A2B-884C-54A03B9C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BB86C4-3B94-4208-8931-099B3EE2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A32A65-7BC8-4347-BF34-3C1D9CC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9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6FC8CE-F8DE-408A-A093-4A272B6F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FDE4C6-8CCA-45A8-81E7-8883EB001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9DF401-9EBA-434E-BFF2-4B19FF3D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653FA4-8FAA-47C9-9626-ECF99944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D8B016-0826-46CB-9087-3B8A8F72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CAF2BD-559A-46D4-B3B4-69365AE9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4266EC1-0822-4373-989F-A5279113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B368F1-984A-4126-ADD0-9CD845410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7F968A-3CFD-4FC3-B0A1-94FE2368F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53E2-4FC6-41B5-AE2E-E574B2DCE9FF}" type="datetimeFigureOut">
              <a:rPr lang="ar-SA" smtClean="0"/>
              <a:t>21/07/42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F8B3FD-5CAF-4B5A-B5B3-A0EA429BC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64EAA3-D5A8-48BA-9283-DDEB02EB4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51C-F9EB-42D5-B9F7-B94AB8C7B8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5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31BE996-BF4E-47CE-87EB-87942E04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CDAE6F3-F1AD-4608-A73A-DACBD0D061CE}"/>
              </a:ext>
            </a:extLst>
          </p:cNvPr>
          <p:cNvSpPr txBox="1"/>
          <p:nvPr/>
        </p:nvSpPr>
        <p:spPr>
          <a:xfrm>
            <a:off x="2350654" y="2253673"/>
            <a:ext cx="7490691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96FD6"/>
                </a:solidFill>
                <a:cs typeface="AdvertisingBold" pitchFamily="2" charset="-78"/>
              </a:rPr>
              <a:t>مرحبًا بكن </a:t>
            </a:r>
            <a:r>
              <a:rPr lang="ar-SA" sz="4000" dirty="0" err="1">
                <a:solidFill>
                  <a:srgbClr val="096FD6"/>
                </a:solidFill>
                <a:cs typeface="AdvertisingBold" pitchFamily="2" charset="-78"/>
              </a:rPr>
              <a:t>ياصغيراتي</a:t>
            </a:r>
            <a:endParaRPr lang="ar-SA" sz="4000" dirty="0">
              <a:solidFill>
                <a:srgbClr val="096FD6"/>
              </a:solidFill>
              <a:cs typeface="AdvertisingBold" pitchFamily="2" charset="-78"/>
            </a:endParaRPr>
          </a:p>
          <a:p>
            <a:pPr algn="ctr"/>
            <a:r>
              <a:rPr lang="ar-SA" sz="4000" dirty="0">
                <a:solidFill>
                  <a:srgbClr val="096FD6"/>
                </a:solidFill>
                <a:cs typeface="AdvertisingBold" pitchFamily="2" charset="-78"/>
              </a:rPr>
              <a:t> في حصة الفهم القرائي </a:t>
            </a:r>
          </a:p>
          <a:p>
            <a:pPr algn="ctr"/>
            <a:r>
              <a:rPr lang="ar-SA" sz="4000" dirty="0">
                <a:solidFill>
                  <a:srgbClr val="096FD6"/>
                </a:solidFill>
                <a:cs typeface="AdvertisingBold" pitchFamily="2" charset="-78"/>
              </a:rPr>
              <a:t>مع أبله فاطمة </a:t>
            </a:r>
          </a:p>
          <a:p>
            <a:pPr algn="ctr"/>
            <a:r>
              <a:rPr lang="ar-SA" sz="3200" dirty="0">
                <a:solidFill>
                  <a:srgbClr val="B80002"/>
                </a:solidFill>
                <a:cs typeface="AdvertisingBold" pitchFamily="2" charset="-78"/>
              </a:rPr>
              <a:t>اليوم /</a:t>
            </a:r>
            <a:r>
              <a:rPr lang="ar-SA" sz="3200" dirty="0">
                <a:solidFill>
                  <a:srgbClr val="004B00"/>
                </a:solidFill>
                <a:cs typeface="AdvertisingBold" pitchFamily="2" charset="-78"/>
              </a:rPr>
              <a:t>الخميس 20 / 7 / 1442</a:t>
            </a:r>
          </a:p>
          <a:p>
            <a:pPr algn="ctr"/>
            <a:r>
              <a:rPr lang="ar-SA" sz="3200" dirty="0">
                <a:solidFill>
                  <a:srgbClr val="EC5C01"/>
                </a:solidFill>
                <a:cs typeface="AdvertisingBold" pitchFamily="2" charset="-78"/>
              </a:rPr>
              <a:t>الحصة / الأولى</a:t>
            </a:r>
          </a:p>
        </p:txBody>
      </p:sp>
    </p:spTree>
    <p:extLst>
      <p:ext uri="{BB962C8B-B14F-4D97-AF65-F5344CB8AC3E}">
        <p14:creationId xmlns:p14="http://schemas.microsoft.com/office/powerpoint/2010/main" val="29481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68359" y="1299463"/>
            <a:ext cx="6724619" cy="1200329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ماهي العبارة التي تدل على أن الأسد وافق على </a:t>
            </a:r>
            <a:r>
              <a:rPr lang="ar-SA" sz="3600" dirty="0" err="1">
                <a:solidFill>
                  <a:srgbClr val="4C432E"/>
                </a:solidFill>
              </a:rPr>
              <a:t>ماقاله</a:t>
            </a:r>
            <a:r>
              <a:rPr lang="ar-SA" sz="3600" dirty="0">
                <a:solidFill>
                  <a:srgbClr val="4C432E"/>
                </a:solidFill>
              </a:rPr>
              <a:t> الطبيب: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طبيب هيا عالج الأسد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3" y="344256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لابد من خلع كل الأسنان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الآن تستريح، وتستريح الغابة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 اخلعها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4C432E"/>
                </a:solidFill>
              </a:rPr>
              <a:t>رتب أحداث القصة: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ar-SA" sz="2400" dirty="0"/>
              <a:t> كانت حيوانات الغابة تشكو من الأسد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19011" y="3447249"/>
            <a:ext cx="4165598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ar-SA" sz="2400" dirty="0"/>
              <a:t> وذات مرة مرض الأسد وقعد في عرينه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ar-SA" sz="2400"/>
              <a:t>راح القرد يشد بقوة حتى خلعها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ar-SA" sz="2400"/>
              <a:t>فرح الفيل وقال : طبيب هيا عالج الأسد </a:t>
            </a:r>
            <a:endParaRPr lang="ar-SA" sz="2400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2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 كلمة (نحتجب) تعني: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 نهرب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نختبئ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نجري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نترك</a:t>
            </a:r>
            <a:endParaRPr lang="ar-SA" sz="2400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العرين هو: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كرسي الأسد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شجرة الأسد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بيت القرد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بيت الأسد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كلمة ( جَسَّ) تعني 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فحص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قتل 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ضرب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طعن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  عكس (فرصة نادرة) هو: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فرصة قليلة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فرصة جيدة 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فرصة بعيدة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فرصة متوفرة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غاب القرد عن الغابة مدة كي: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يتعلم الطب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يهرب من الأسد 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تشتاق له الحيوانات 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يخدع الأسد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6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أظهرت أحداث القصة أن القرد: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طبيب ماهر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شرير ومحتال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ذكي ويساعد الضعفاء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طيب ويحب مساعدة الآخرين </a:t>
            </a:r>
            <a:endParaRPr lang="ar-SA" sz="2400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8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نوع النص: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قصة خيالية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2" y="3447249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قصة واقعية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47003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نص شعري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نص معلوماتي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الجو السائد في نهاية النص: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147124" y="2766269"/>
            <a:ext cx="4488872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جو من الحزن والألم لمرض الأسد المسكين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147124" y="3431085"/>
            <a:ext cx="4488872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جو من الخوف من افتراس الأسد للحيوانات 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3891654" y="4823099"/>
            <a:ext cx="4744342" cy="830997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جو من الفرح والسرور لخداع الأسد والتخلص </a:t>
            </a:r>
          </a:p>
          <a:p>
            <a:pPr algn="ctr"/>
            <a:r>
              <a:rPr lang="ar-SA" sz="2400" dirty="0"/>
              <a:t>من شره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276432" y="4132845"/>
            <a:ext cx="42302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 جو من الغيرة بسبب أن القرد أصبح طبيبًا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5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EFF8DA-D102-4123-ABCD-DAA2E2C6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2945"/>
          </a:xfrm>
          <a:prstGeom prst="rect">
            <a:avLst/>
          </a:prstGeom>
        </p:spPr>
      </p:pic>
      <p:pic>
        <p:nvPicPr>
          <p:cNvPr id="1026" name="Picture 2" descr="chameleon ">
            <a:extLst>
              <a:ext uri="{FF2B5EF4-FFF2-40B4-BE49-F238E27FC236}">
                <a16:creationId xmlns:a16="http://schemas.microsoft.com/office/drawing/2014/main" id="{8E97F1A5-8F00-4C7E-A34D-845ABDB9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9" y="2683724"/>
            <a:ext cx="4269220" cy="42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F1A81220-93B8-47E7-89A2-BCBF481C1B01}"/>
              </a:ext>
            </a:extLst>
          </p:cNvPr>
          <p:cNvSpPr/>
          <p:nvPr/>
        </p:nvSpPr>
        <p:spPr>
          <a:xfrm>
            <a:off x="7921193" y="184727"/>
            <a:ext cx="3458008" cy="2890982"/>
          </a:xfrm>
          <a:prstGeom prst="wedgeEllipseCallout">
            <a:avLst>
              <a:gd name="adj1" fmla="val 33253"/>
              <a:gd name="adj2" fmla="val 76405"/>
            </a:avLst>
          </a:prstGeom>
          <a:solidFill>
            <a:srgbClr val="FB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112818"/>
                </a:solidFill>
                <a:cs typeface="AdvertisingBold" pitchFamily="2" charset="-78"/>
              </a:rPr>
              <a:t>مبدعتي المفكرة تأملي الصورة وتوقعي في أي مكان سوف تدور أحداث قصتنا لهذا اليوم</a:t>
            </a:r>
          </a:p>
          <a:p>
            <a:pPr algn="ctr"/>
            <a:r>
              <a:rPr lang="ar-SA" sz="2000" dirty="0">
                <a:solidFill>
                  <a:srgbClr val="112818"/>
                </a:solidFill>
                <a:cs typeface="AdvertisingBold" pitchFamily="2" charset="-78"/>
              </a:rPr>
              <a:t>ومن الشخصية التي ستكون بطلة قصتنا اليوم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AD55ABC-8D2E-4D01-BCDF-7EA9F74265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5"/>
          <a:stretch/>
        </p:blipFill>
        <p:spPr>
          <a:xfrm>
            <a:off x="4029293" y="-110982"/>
            <a:ext cx="3147361" cy="45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6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49886" y="1687831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كلمات تحوي (ال ) شمسية: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276432" y="2768258"/>
            <a:ext cx="4257960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الأرنب ، الأسد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276432" y="3431085"/>
            <a:ext cx="4257960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الصغيرات ، الوحشي 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276432" y="4132845"/>
            <a:ext cx="42302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الزرافة، الطبيب 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6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421654" y="1820700"/>
            <a:ext cx="590286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جمع ( حمار وحشي) هو: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387271" y="2748881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 حمير وحشي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79152" y="3469022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حمير وحشية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379152" y="421253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حمارة وحشية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495BFE-5BD5-474F-9B53-3F743C750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" b="97013" l="1917" r="96486">
                        <a14:foregroundMark x1="28275" y1="29161" x2="30831" y2="44523"/>
                        <a14:foregroundMark x1="30831" y1="44523" x2="35144" y2="50782"/>
                        <a14:foregroundMark x1="35144" y1="50782" x2="73003" y2="55334"/>
                        <a14:foregroundMark x1="48722" y1="48080" x2="69010" y2="46515"/>
                        <a14:foregroundMark x1="69010" y1="46515" x2="73482" y2="47795"/>
                        <a14:foregroundMark x1="54633" y1="63016" x2="36102" y2="65718"/>
                        <a14:foregroundMark x1="36102" y1="65718" x2="26677" y2="63869"/>
                        <a14:foregroundMark x1="26677" y1="63869" x2="21246" y2="57468"/>
                        <a14:foregroundMark x1="21246" y1="57468" x2="22204" y2="49360"/>
                        <a14:foregroundMark x1="22204" y1="49360" x2="20927" y2="41394"/>
                        <a14:foregroundMark x1="37859" y1="50925" x2="36901" y2="58464"/>
                        <a14:foregroundMark x1="36901" y1="58464" x2="37220" y2="60313"/>
                        <a14:foregroundMark x1="69968" y1="71266" x2="73323" y2="77809"/>
                        <a14:foregroundMark x1="73323" y1="77809" x2="73003" y2="85775"/>
                        <a14:foregroundMark x1="73003" y1="85775" x2="66613" y2="97013"/>
                        <a14:foregroundMark x1="78435" y1="73826" x2="77955" y2="96586"/>
                        <a14:foregroundMark x1="77955" y1="96586" x2="79712" y2="97297"/>
                        <a14:foregroundMark x1="78754" y1="61309" x2="82748" y2="68848"/>
                        <a14:foregroundMark x1="82748" y1="68848" x2="93450" y2="77809"/>
                        <a14:foregroundMark x1="58147" y1="54481" x2="58946" y2="67852"/>
                        <a14:foregroundMark x1="16294" y1="30868" x2="11022" y2="25462"/>
                        <a14:foregroundMark x1="11022" y1="25462" x2="12141" y2="16358"/>
                        <a14:foregroundMark x1="12141" y1="16358" x2="19329" y2="22333"/>
                        <a14:foregroundMark x1="19329" y1="22333" x2="18850" y2="27738"/>
                        <a14:foregroundMark x1="23163" y1="27738" x2="25719" y2="19630"/>
                        <a14:foregroundMark x1="25719" y1="19630" x2="24281" y2="12091"/>
                        <a14:foregroundMark x1="24281" y1="12091" x2="23642" y2="10811"/>
                        <a14:foregroundMark x1="23642" y1="10811" x2="26997" y2="3983"/>
                        <a14:foregroundMark x1="26997" y1="3983" x2="31629" y2="996"/>
                        <a14:foregroundMark x1="26997" y1="13656" x2="32268" y2="7397"/>
                        <a14:foregroundMark x1="32268" y1="7397" x2="32428" y2="5832"/>
                        <a14:foregroundMark x1="33387" y1="1991" x2="32109" y2="9673"/>
                        <a14:foregroundMark x1="32109" y1="9673" x2="29553" y2="12091"/>
                        <a14:foregroundMark x1="29233" y1="16501" x2="24441" y2="22048"/>
                        <a14:foregroundMark x1="28115" y1="24040" x2="31470" y2="21195"/>
                        <a14:foregroundMark x1="35783" y1="40683" x2="42332" y2="44950"/>
                        <a14:foregroundMark x1="42332" y1="44950" x2="42332" y2="44950"/>
                        <a14:foregroundMark x1="55911" y1="47368" x2="64377" y2="47084"/>
                        <a14:foregroundMark x1="64377" y1="47084" x2="64377" y2="47084"/>
                        <a14:foregroundMark x1="58307" y1="46799" x2="64217" y2="45519"/>
                        <a14:foregroundMark x1="67891" y1="69701" x2="69010" y2="72404"/>
                        <a14:foregroundMark x1="29712" y1="65718" x2="25559" y2="97297"/>
                        <a14:foregroundMark x1="21406" y1="60028" x2="23802" y2="83073"/>
                        <a14:foregroundMark x1="23802" y1="83073" x2="21885" y2="95448"/>
                        <a14:foregroundMark x1="4952" y1="38691" x2="4952" y2="42532"/>
                        <a14:foregroundMark x1="7668" y1="33997" x2="6550" y2="26600"/>
                        <a14:foregroundMark x1="6550" y1="26600" x2="8307" y2="20910"/>
                        <a14:foregroundMark x1="5431" y1="24040" x2="5272" y2="32006"/>
                        <a14:foregroundMark x1="5272" y1="32006" x2="6390" y2="33713"/>
                        <a14:foregroundMark x1="6550" y1="20626" x2="9265" y2="13940"/>
                        <a14:foregroundMark x1="9265" y1="13940" x2="3834" y2="7824"/>
                        <a14:foregroundMark x1="3834" y1="7824" x2="3195" y2="4694"/>
                        <a14:foregroundMark x1="6709" y1="15363" x2="2077" y2="7824"/>
                        <a14:foregroundMark x1="2077" y1="7824" x2="10064" y2="10100"/>
                        <a14:foregroundMark x1="10064" y1="10100" x2="10863" y2="11238"/>
                        <a14:foregroundMark x1="18850" y1="9815" x2="16294" y2="14367"/>
                        <a14:foregroundMark x1="15016" y1="22333" x2="9585" y2="37980"/>
                        <a14:foregroundMark x1="9585" y1="37980" x2="13578" y2="36984"/>
                        <a14:foregroundMark x1="8946" y1="18208" x2="11342" y2="34139"/>
                        <a14:foregroundMark x1="11342" y1="34139" x2="19808" y2="15078"/>
                        <a14:foregroundMark x1="19808" y1="15078" x2="19169" y2="22475"/>
                        <a14:foregroundMark x1="19169" y1="22475" x2="14217" y2="31579"/>
                        <a14:foregroundMark x1="8626" y1="41394" x2="16294" y2="37696"/>
                        <a14:foregroundMark x1="16294" y1="37696" x2="8946" y2="40541"/>
                        <a14:foregroundMark x1="8946" y1="40541" x2="10863" y2="43528"/>
                        <a14:foregroundMark x1="30192" y1="20199" x2="31949" y2="34993"/>
                        <a14:foregroundMark x1="31949" y1="34993" x2="36901" y2="43243"/>
                        <a14:foregroundMark x1="21565" y1="33570" x2="29872" y2="55477"/>
                        <a14:foregroundMark x1="29872" y1="55477" x2="35463" y2="61309"/>
                        <a14:foregroundMark x1="35463" y1="61309" x2="44569" y2="61735"/>
                        <a14:foregroundMark x1="44569" y1="61735" x2="47444" y2="61024"/>
                        <a14:foregroundMark x1="21565" y1="31721" x2="26837" y2="39545"/>
                        <a14:foregroundMark x1="26837" y1="39545" x2="49201" y2="53201"/>
                        <a14:foregroundMark x1="49201" y1="53201" x2="58466" y2="56046"/>
                        <a14:foregroundMark x1="58466" y1="56046" x2="65335" y2="60597"/>
                        <a14:foregroundMark x1="65335" y1="60597" x2="70288" y2="60171"/>
                        <a14:foregroundMark x1="53994" y1="59886" x2="37220" y2="67283"/>
                        <a14:foregroundMark x1="37220" y1="67283" x2="25719" y2="67852"/>
                        <a14:foregroundMark x1="25719" y1="67852" x2="56550" y2="65007"/>
                        <a14:foregroundMark x1="56550" y1="65007" x2="33227" y2="65292"/>
                        <a14:foregroundMark x1="33227" y1="65292" x2="61182" y2="63016"/>
                        <a14:foregroundMark x1="61182" y1="63016" x2="46166" y2="58037"/>
                        <a14:foregroundMark x1="46166" y1="58037" x2="57348" y2="60882"/>
                        <a14:foregroundMark x1="57348" y1="60882" x2="48882" y2="60171"/>
                        <a14:foregroundMark x1="48882" y1="60171" x2="59585" y2="65434"/>
                        <a14:foregroundMark x1="59585" y1="65434" x2="60383" y2="62731"/>
                        <a14:foregroundMark x1="32109" y1="67425" x2="50799" y2="68848"/>
                        <a14:foregroundMark x1="50799" y1="68848" x2="59744" y2="68279"/>
                        <a14:foregroundMark x1="59744" y1="68279" x2="61342" y2="67710"/>
                        <a14:foregroundMark x1="70288" y1="62304" x2="76997" y2="75960"/>
                        <a14:foregroundMark x1="74601" y1="52774" x2="75879" y2="67283"/>
                        <a14:foregroundMark x1="92492" y1="76956" x2="96486" y2="83926"/>
                        <a14:foregroundMark x1="64377" y1="62589" x2="72045" y2="70413"/>
                        <a14:foregroundMark x1="67252" y1="46942" x2="76038" y2="48649"/>
                        <a14:foregroundMark x1="76038" y1="48649" x2="78435" y2="57041"/>
                        <a14:foregroundMark x1="78435" y1="57041" x2="78115" y2="60597"/>
                        <a14:foregroundMark x1="64377" y1="44950" x2="72843" y2="46515"/>
                        <a14:foregroundMark x1="72843" y1="46515" x2="73482" y2="47084"/>
                        <a14:foregroundMark x1="78115" y1="71550" x2="79073" y2="74964"/>
                        <a14:foregroundMark x1="28754" y1="61735" x2="34984" y2="62447"/>
                        <a14:foregroundMark x1="44728" y1="47368" x2="52556" y2="47226"/>
                        <a14:foregroundMark x1="17572" y1="34424" x2="21086" y2="53912"/>
                        <a14:foregroundMark x1="20927" y1="26031" x2="23642" y2="32717"/>
                        <a14:foregroundMark x1="13898" y1="18919" x2="13738" y2="25462"/>
                        <a14:foregroundMark x1="6070" y1="21337" x2="5911" y2="24467"/>
                        <a14:foregroundMark x1="11022" y1="12945" x2="17252" y2="16501"/>
                        <a14:foregroundMark x1="15176" y1="10242" x2="23163" y2="10811"/>
                        <a14:foregroundMark x1="13578" y1="9531" x2="15815" y2="10669"/>
                        <a14:foregroundMark x1="1917" y1="2703" x2="7668" y2="7966"/>
                        <a14:foregroundMark x1="7668" y1="7966" x2="7668" y2="7966"/>
                        <a14:foregroundMark x1="26997" y1="84922" x2="27316" y2="93883"/>
                        <a14:foregroundMark x1="27796" y1="84211" x2="28115" y2="93030"/>
                        <a14:foregroundMark x1="74760" y1="91181" x2="67891" y2="95164"/>
                        <a14:foregroundMark x1="67891" y1="95164" x2="67891" y2="95164"/>
                        <a14:foregroundMark x1="79073" y1="90612" x2="79233" y2="95021"/>
                        <a14:foregroundMark x1="76358" y1="66430" x2="78115" y2="72262"/>
                        <a14:foregroundMark x1="78115" y1="70413" x2="78115" y2="70413"/>
                        <a14:foregroundMark x1="18690" y1="48222" x2="20288" y2="56472"/>
                        <a14:foregroundMark x1="16454" y1="9104" x2="17093" y2="10384"/>
                        <a14:foregroundMark x1="15335" y1="9673" x2="16933" y2="9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0" y="2467031"/>
            <a:ext cx="3643402" cy="40915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847E71C-B289-4772-B166-FC4ACED47D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3" y="-100090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1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421654" y="1820700"/>
            <a:ext cx="590286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>
                <a:solidFill>
                  <a:srgbClr val="4C432E"/>
                </a:solidFill>
              </a:rPr>
              <a:t>جملة تحوي فعل مضارع</a:t>
            </a:r>
            <a:endParaRPr lang="ar-SA" sz="3600" dirty="0">
              <a:solidFill>
                <a:srgbClr val="4C432E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387271" y="2748881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غاب مدة عن الغابة 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79152" y="3469022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هيا عالج الأسد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379152" y="421253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الآن تستريح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495BFE-5BD5-474F-9B53-3F743C750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" b="97013" l="1917" r="96486">
                        <a14:foregroundMark x1="28275" y1="29161" x2="30831" y2="44523"/>
                        <a14:foregroundMark x1="30831" y1="44523" x2="35144" y2="50782"/>
                        <a14:foregroundMark x1="35144" y1="50782" x2="73003" y2="55334"/>
                        <a14:foregroundMark x1="48722" y1="48080" x2="69010" y2="46515"/>
                        <a14:foregroundMark x1="69010" y1="46515" x2="73482" y2="47795"/>
                        <a14:foregroundMark x1="54633" y1="63016" x2="36102" y2="65718"/>
                        <a14:foregroundMark x1="36102" y1="65718" x2="26677" y2="63869"/>
                        <a14:foregroundMark x1="26677" y1="63869" x2="21246" y2="57468"/>
                        <a14:foregroundMark x1="21246" y1="57468" x2="22204" y2="49360"/>
                        <a14:foregroundMark x1="22204" y1="49360" x2="20927" y2="41394"/>
                        <a14:foregroundMark x1="37859" y1="50925" x2="36901" y2="58464"/>
                        <a14:foregroundMark x1="36901" y1="58464" x2="37220" y2="60313"/>
                        <a14:foregroundMark x1="69968" y1="71266" x2="73323" y2="77809"/>
                        <a14:foregroundMark x1="73323" y1="77809" x2="73003" y2="85775"/>
                        <a14:foregroundMark x1="73003" y1="85775" x2="66613" y2="97013"/>
                        <a14:foregroundMark x1="78435" y1="73826" x2="77955" y2="96586"/>
                        <a14:foregroundMark x1="77955" y1="96586" x2="79712" y2="97297"/>
                        <a14:foregroundMark x1="78754" y1="61309" x2="82748" y2="68848"/>
                        <a14:foregroundMark x1="82748" y1="68848" x2="93450" y2="77809"/>
                        <a14:foregroundMark x1="58147" y1="54481" x2="58946" y2="67852"/>
                        <a14:foregroundMark x1="16294" y1="30868" x2="11022" y2="25462"/>
                        <a14:foregroundMark x1="11022" y1="25462" x2="12141" y2="16358"/>
                        <a14:foregroundMark x1="12141" y1="16358" x2="19329" y2="22333"/>
                        <a14:foregroundMark x1="19329" y1="22333" x2="18850" y2="27738"/>
                        <a14:foregroundMark x1="23163" y1="27738" x2="25719" y2="19630"/>
                        <a14:foregroundMark x1="25719" y1="19630" x2="24281" y2="12091"/>
                        <a14:foregroundMark x1="24281" y1="12091" x2="23642" y2="10811"/>
                        <a14:foregroundMark x1="23642" y1="10811" x2="26997" y2="3983"/>
                        <a14:foregroundMark x1="26997" y1="3983" x2="31629" y2="996"/>
                        <a14:foregroundMark x1="26997" y1="13656" x2="32268" y2="7397"/>
                        <a14:foregroundMark x1="32268" y1="7397" x2="32428" y2="5832"/>
                        <a14:foregroundMark x1="33387" y1="1991" x2="32109" y2="9673"/>
                        <a14:foregroundMark x1="32109" y1="9673" x2="29553" y2="12091"/>
                        <a14:foregroundMark x1="29233" y1="16501" x2="24441" y2="22048"/>
                        <a14:foregroundMark x1="28115" y1="24040" x2="31470" y2="21195"/>
                        <a14:foregroundMark x1="35783" y1="40683" x2="42332" y2="44950"/>
                        <a14:foregroundMark x1="42332" y1="44950" x2="42332" y2="44950"/>
                        <a14:foregroundMark x1="55911" y1="47368" x2="64377" y2="47084"/>
                        <a14:foregroundMark x1="64377" y1="47084" x2="64377" y2="47084"/>
                        <a14:foregroundMark x1="58307" y1="46799" x2="64217" y2="45519"/>
                        <a14:foregroundMark x1="67891" y1="69701" x2="69010" y2="72404"/>
                        <a14:foregroundMark x1="29712" y1="65718" x2="25559" y2="97297"/>
                        <a14:foregroundMark x1="21406" y1="60028" x2="23802" y2="83073"/>
                        <a14:foregroundMark x1="23802" y1="83073" x2="21885" y2="95448"/>
                        <a14:foregroundMark x1="4952" y1="38691" x2="4952" y2="42532"/>
                        <a14:foregroundMark x1="7668" y1="33997" x2="6550" y2="26600"/>
                        <a14:foregroundMark x1="6550" y1="26600" x2="8307" y2="20910"/>
                        <a14:foregroundMark x1="5431" y1="24040" x2="5272" y2="32006"/>
                        <a14:foregroundMark x1="5272" y1="32006" x2="6390" y2="33713"/>
                        <a14:foregroundMark x1="6550" y1="20626" x2="9265" y2="13940"/>
                        <a14:foregroundMark x1="9265" y1="13940" x2="3834" y2="7824"/>
                        <a14:foregroundMark x1="3834" y1="7824" x2="3195" y2="4694"/>
                        <a14:foregroundMark x1="6709" y1="15363" x2="2077" y2="7824"/>
                        <a14:foregroundMark x1="2077" y1="7824" x2="10064" y2="10100"/>
                        <a14:foregroundMark x1="10064" y1="10100" x2="10863" y2="11238"/>
                        <a14:foregroundMark x1="18850" y1="9815" x2="16294" y2="14367"/>
                        <a14:foregroundMark x1="15016" y1="22333" x2="9585" y2="37980"/>
                        <a14:foregroundMark x1="9585" y1="37980" x2="13578" y2="36984"/>
                        <a14:foregroundMark x1="8946" y1="18208" x2="11342" y2="34139"/>
                        <a14:foregroundMark x1="11342" y1="34139" x2="19808" y2="15078"/>
                        <a14:foregroundMark x1="19808" y1="15078" x2="19169" y2="22475"/>
                        <a14:foregroundMark x1="19169" y1="22475" x2="14217" y2="31579"/>
                        <a14:foregroundMark x1="8626" y1="41394" x2="16294" y2="37696"/>
                        <a14:foregroundMark x1="16294" y1="37696" x2="8946" y2="40541"/>
                        <a14:foregroundMark x1="8946" y1="40541" x2="10863" y2="43528"/>
                        <a14:foregroundMark x1="30192" y1="20199" x2="31949" y2="34993"/>
                        <a14:foregroundMark x1="31949" y1="34993" x2="36901" y2="43243"/>
                        <a14:foregroundMark x1="21565" y1="33570" x2="29872" y2="55477"/>
                        <a14:foregroundMark x1="29872" y1="55477" x2="35463" y2="61309"/>
                        <a14:foregroundMark x1="35463" y1="61309" x2="44569" y2="61735"/>
                        <a14:foregroundMark x1="44569" y1="61735" x2="47444" y2="61024"/>
                        <a14:foregroundMark x1="21565" y1="31721" x2="26837" y2="39545"/>
                        <a14:foregroundMark x1="26837" y1="39545" x2="49201" y2="53201"/>
                        <a14:foregroundMark x1="49201" y1="53201" x2="58466" y2="56046"/>
                        <a14:foregroundMark x1="58466" y1="56046" x2="65335" y2="60597"/>
                        <a14:foregroundMark x1="65335" y1="60597" x2="70288" y2="60171"/>
                        <a14:foregroundMark x1="53994" y1="59886" x2="37220" y2="67283"/>
                        <a14:foregroundMark x1="37220" y1="67283" x2="25719" y2="67852"/>
                        <a14:foregroundMark x1="25719" y1="67852" x2="56550" y2="65007"/>
                        <a14:foregroundMark x1="56550" y1="65007" x2="33227" y2="65292"/>
                        <a14:foregroundMark x1="33227" y1="65292" x2="61182" y2="63016"/>
                        <a14:foregroundMark x1="61182" y1="63016" x2="46166" y2="58037"/>
                        <a14:foregroundMark x1="46166" y1="58037" x2="57348" y2="60882"/>
                        <a14:foregroundMark x1="57348" y1="60882" x2="48882" y2="60171"/>
                        <a14:foregroundMark x1="48882" y1="60171" x2="59585" y2="65434"/>
                        <a14:foregroundMark x1="59585" y1="65434" x2="60383" y2="62731"/>
                        <a14:foregroundMark x1="32109" y1="67425" x2="50799" y2="68848"/>
                        <a14:foregroundMark x1="50799" y1="68848" x2="59744" y2="68279"/>
                        <a14:foregroundMark x1="59744" y1="68279" x2="61342" y2="67710"/>
                        <a14:foregroundMark x1="70288" y1="62304" x2="76997" y2="75960"/>
                        <a14:foregroundMark x1="74601" y1="52774" x2="75879" y2="67283"/>
                        <a14:foregroundMark x1="92492" y1="76956" x2="96486" y2="83926"/>
                        <a14:foregroundMark x1="64377" y1="62589" x2="72045" y2="70413"/>
                        <a14:foregroundMark x1="67252" y1="46942" x2="76038" y2="48649"/>
                        <a14:foregroundMark x1="76038" y1="48649" x2="78435" y2="57041"/>
                        <a14:foregroundMark x1="78435" y1="57041" x2="78115" y2="60597"/>
                        <a14:foregroundMark x1="64377" y1="44950" x2="72843" y2="46515"/>
                        <a14:foregroundMark x1="72843" y1="46515" x2="73482" y2="47084"/>
                        <a14:foregroundMark x1="78115" y1="71550" x2="79073" y2="74964"/>
                        <a14:foregroundMark x1="28754" y1="61735" x2="34984" y2="62447"/>
                        <a14:foregroundMark x1="44728" y1="47368" x2="52556" y2="47226"/>
                        <a14:foregroundMark x1="17572" y1="34424" x2="21086" y2="53912"/>
                        <a14:foregroundMark x1="20927" y1="26031" x2="23642" y2="32717"/>
                        <a14:foregroundMark x1="13898" y1="18919" x2="13738" y2="25462"/>
                        <a14:foregroundMark x1="6070" y1="21337" x2="5911" y2="24467"/>
                        <a14:foregroundMark x1="11022" y1="12945" x2="17252" y2="16501"/>
                        <a14:foregroundMark x1="15176" y1="10242" x2="23163" y2="10811"/>
                        <a14:foregroundMark x1="13578" y1="9531" x2="15815" y2="10669"/>
                        <a14:foregroundMark x1="1917" y1="2703" x2="7668" y2="7966"/>
                        <a14:foregroundMark x1="7668" y1="7966" x2="7668" y2="7966"/>
                        <a14:foregroundMark x1="26997" y1="84922" x2="27316" y2="93883"/>
                        <a14:foregroundMark x1="27796" y1="84211" x2="28115" y2="93030"/>
                        <a14:foregroundMark x1="74760" y1="91181" x2="67891" y2="95164"/>
                        <a14:foregroundMark x1="67891" y1="95164" x2="67891" y2="95164"/>
                        <a14:foregroundMark x1="79073" y1="90612" x2="79233" y2="95021"/>
                        <a14:foregroundMark x1="76358" y1="66430" x2="78115" y2="72262"/>
                        <a14:foregroundMark x1="78115" y1="70413" x2="78115" y2="70413"/>
                        <a14:foregroundMark x1="18690" y1="48222" x2="20288" y2="56472"/>
                        <a14:foregroundMark x1="16454" y1="9104" x2="17093" y2="10384"/>
                        <a14:foregroundMark x1="15335" y1="9673" x2="16933" y2="9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0" y="2467031"/>
            <a:ext cx="3643402" cy="40915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847E71C-B289-4772-B166-FC4ACED47D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3" y="-100090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7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421654" y="1820700"/>
            <a:ext cx="590286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>
                <a:solidFill>
                  <a:srgbClr val="4C432E"/>
                </a:solidFill>
              </a:rPr>
              <a:t>الهاء في (أظفاره) تعود على</a:t>
            </a:r>
            <a:endParaRPr lang="ar-SA" sz="3600" dirty="0">
              <a:solidFill>
                <a:srgbClr val="4C432E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387271" y="2748881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الحمار الوحشي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79152" y="3469022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الأسد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379152" y="421253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القرد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495BFE-5BD5-474F-9B53-3F743C750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" b="97013" l="1917" r="96486">
                        <a14:foregroundMark x1="28275" y1="29161" x2="30831" y2="44523"/>
                        <a14:foregroundMark x1="30831" y1="44523" x2="35144" y2="50782"/>
                        <a14:foregroundMark x1="35144" y1="50782" x2="73003" y2="55334"/>
                        <a14:foregroundMark x1="48722" y1="48080" x2="69010" y2="46515"/>
                        <a14:foregroundMark x1="69010" y1="46515" x2="73482" y2="47795"/>
                        <a14:foregroundMark x1="54633" y1="63016" x2="36102" y2="65718"/>
                        <a14:foregroundMark x1="36102" y1="65718" x2="26677" y2="63869"/>
                        <a14:foregroundMark x1="26677" y1="63869" x2="21246" y2="57468"/>
                        <a14:foregroundMark x1="21246" y1="57468" x2="22204" y2="49360"/>
                        <a14:foregroundMark x1="22204" y1="49360" x2="20927" y2="41394"/>
                        <a14:foregroundMark x1="37859" y1="50925" x2="36901" y2="58464"/>
                        <a14:foregroundMark x1="36901" y1="58464" x2="37220" y2="60313"/>
                        <a14:foregroundMark x1="69968" y1="71266" x2="73323" y2="77809"/>
                        <a14:foregroundMark x1="73323" y1="77809" x2="73003" y2="85775"/>
                        <a14:foregroundMark x1="73003" y1="85775" x2="66613" y2="97013"/>
                        <a14:foregroundMark x1="78435" y1="73826" x2="77955" y2="96586"/>
                        <a14:foregroundMark x1="77955" y1="96586" x2="79712" y2="97297"/>
                        <a14:foregroundMark x1="78754" y1="61309" x2="82748" y2="68848"/>
                        <a14:foregroundMark x1="82748" y1="68848" x2="93450" y2="77809"/>
                        <a14:foregroundMark x1="58147" y1="54481" x2="58946" y2="67852"/>
                        <a14:foregroundMark x1="16294" y1="30868" x2="11022" y2="25462"/>
                        <a14:foregroundMark x1="11022" y1="25462" x2="12141" y2="16358"/>
                        <a14:foregroundMark x1="12141" y1="16358" x2="19329" y2="22333"/>
                        <a14:foregroundMark x1="19329" y1="22333" x2="18850" y2="27738"/>
                        <a14:foregroundMark x1="23163" y1="27738" x2="25719" y2="19630"/>
                        <a14:foregroundMark x1="25719" y1="19630" x2="24281" y2="12091"/>
                        <a14:foregroundMark x1="24281" y1="12091" x2="23642" y2="10811"/>
                        <a14:foregroundMark x1="23642" y1="10811" x2="26997" y2="3983"/>
                        <a14:foregroundMark x1="26997" y1="3983" x2="31629" y2="996"/>
                        <a14:foregroundMark x1="26997" y1="13656" x2="32268" y2="7397"/>
                        <a14:foregroundMark x1="32268" y1="7397" x2="32428" y2="5832"/>
                        <a14:foregroundMark x1="33387" y1="1991" x2="32109" y2="9673"/>
                        <a14:foregroundMark x1="32109" y1="9673" x2="29553" y2="12091"/>
                        <a14:foregroundMark x1="29233" y1="16501" x2="24441" y2="22048"/>
                        <a14:foregroundMark x1="28115" y1="24040" x2="31470" y2="21195"/>
                        <a14:foregroundMark x1="35783" y1="40683" x2="42332" y2="44950"/>
                        <a14:foregroundMark x1="42332" y1="44950" x2="42332" y2="44950"/>
                        <a14:foregroundMark x1="55911" y1="47368" x2="64377" y2="47084"/>
                        <a14:foregroundMark x1="64377" y1="47084" x2="64377" y2="47084"/>
                        <a14:foregroundMark x1="58307" y1="46799" x2="64217" y2="45519"/>
                        <a14:foregroundMark x1="67891" y1="69701" x2="69010" y2="72404"/>
                        <a14:foregroundMark x1="29712" y1="65718" x2="25559" y2="97297"/>
                        <a14:foregroundMark x1="21406" y1="60028" x2="23802" y2="83073"/>
                        <a14:foregroundMark x1="23802" y1="83073" x2="21885" y2="95448"/>
                        <a14:foregroundMark x1="4952" y1="38691" x2="4952" y2="42532"/>
                        <a14:foregroundMark x1="7668" y1="33997" x2="6550" y2="26600"/>
                        <a14:foregroundMark x1="6550" y1="26600" x2="8307" y2="20910"/>
                        <a14:foregroundMark x1="5431" y1="24040" x2="5272" y2="32006"/>
                        <a14:foregroundMark x1="5272" y1="32006" x2="6390" y2="33713"/>
                        <a14:foregroundMark x1="6550" y1="20626" x2="9265" y2="13940"/>
                        <a14:foregroundMark x1="9265" y1="13940" x2="3834" y2="7824"/>
                        <a14:foregroundMark x1="3834" y1="7824" x2="3195" y2="4694"/>
                        <a14:foregroundMark x1="6709" y1="15363" x2="2077" y2="7824"/>
                        <a14:foregroundMark x1="2077" y1="7824" x2="10064" y2="10100"/>
                        <a14:foregroundMark x1="10064" y1="10100" x2="10863" y2="11238"/>
                        <a14:foregroundMark x1="18850" y1="9815" x2="16294" y2="14367"/>
                        <a14:foregroundMark x1="15016" y1="22333" x2="9585" y2="37980"/>
                        <a14:foregroundMark x1="9585" y1="37980" x2="13578" y2="36984"/>
                        <a14:foregroundMark x1="8946" y1="18208" x2="11342" y2="34139"/>
                        <a14:foregroundMark x1="11342" y1="34139" x2="19808" y2="15078"/>
                        <a14:foregroundMark x1="19808" y1="15078" x2="19169" y2="22475"/>
                        <a14:foregroundMark x1="19169" y1="22475" x2="14217" y2="31579"/>
                        <a14:foregroundMark x1="8626" y1="41394" x2="16294" y2="37696"/>
                        <a14:foregroundMark x1="16294" y1="37696" x2="8946" y2="40541"/>
                        <a14:foregroundMark x1="8946" y1="40541" x2="10863" y2="43528"/>
                        <a14:foregroundMark x1="30192" y1="20199" x2="31949" y2="34993"/>
                        <a14:foregroundMark x1="31949" y1="34993" x2="36901" y2="43243"/>
                        <a14:foregroundMark x1="21565" y1="33570" x2="29872" y2="55477"/>
                        <a14:foregroundMark x1="29872" y1="55477" x2="35463" y2="61309"/>
                        <a14:foregroundMark x1="35463" y1="61309" x2="44569" y2="61735"/>
                        <a14:foregroundMark x1="44569" y1="61735" x2="47444" y2="61024"/>
                        <a14:foregroundMark x1="21565" y1="31721" x2="26837" y2="39545"/>
                        <a14:foregroundMark x1="26837" y1="39545" x2="49201" y2="53201"/>
                        <a14:foregroundMark x1="49201" y1="53201" x2="58466" y2="56046"/>
                        <a14:foregroundMark x1="58466" y1="56046" x2="65335" y2="60597"/>
                        <a14:foregroundMark x1="65335" y1="60597" x2="70288" y2="60171"/>
                        <a14:foregroundMark x1="53994" y1="59886" x2="37220" y2="67283"/>
                        <a14:foregroundMark x1="37220" y1="67283" x2="25719" y2="67852"/>
                        <a14:foregroundMark x1="25719" y1="67852" x2="56550" y2="65007"/>
                        <a14:foregroundMark x1="56550" y1="65007" x2="33227" y2="65292"/>
                        <a14:foregroundMark x1="33227" y1="65292" x2="61182" y2="63016"/>
                        <a14:foregroundMark x1="61182" y1="63016" x2="46166" y2="58037"/>
                        <a14:foregroundMark x1="46166" y1="58037" x2="57348" y2="60882"/>
                        <a14:foregroundMark x1="57348" y1="60882" x2="48882" y2="60171"/>
                        <a14:foregroundMark x1="48882" y1="60171" x2="59585" y2="65434"/>
                        <a14:foregroundMark x1="59585" y1="65434" x2="60383" y2="62731"/>
                        <a14:foregroundMark x1="32109" y1="67425" x2="50799" y2="68848"/>
                        <a14:foregroundMark x1="50799" y1="68848" x2="59744" y2="68279"/>
                        <a14:foregroundMark x1="59744" y1="68279" x2="61342" y2="67710"/>
                        <a14:foregroundMark x1="70288" y1="62304" x2="76997" y2="75960"/>
                        <a14:foregroundMark x1="74601" y1="52774" x2="75879" y2="67283"/>
                        <a14:foregroundMark x1="92492" y1="76956" x2="96486" y2="83926"/>
                        <a14:foregroundMark x1="64377" y1="62589" x2="72045" y2="70413"/>
                        <a14:foregroundMark x1="67252" y1="46942" x2="76038" y2="48649"/>
                        <a14:foregroundMark x1="76038" y1="48649" x2="78435" y2="57041"/>
                        <a14:foregroundMark x1="78435" y1="57041" x2="78115" y2="60597"/>
                        <a14:foregroundMark x1="64377" y1="44950" x2="72843" y2="46515"/>
                        <a14:foregroundMark x1="72843" y1="46515" x2="73482" y2="47084"/>
                        <a14:foregroundMark x1="78115" y1="71550" x2="79073" y2="74964"/>
                        <a14:foregroundMark x1="28754" y1="61735" x2="34984" y2="62447"/>
                        <a14:foregroundMark x1="44728" y1="47368" x2="52556" y2="47226"/>
                        <a14:foregroundMark x1="17572" y1="34424" x2="21086" y2="53912"/>
                        <a14:foregroundMark x1="20927" y1="26031" x2="23642" y2="32717"/>
                        <a14:foregroundMark x1="13898" y1="18919" x2="13738" y2="25462"/>
                        <a14:foregroundMark x1="6070" y1="21337" x2="5911" y2="24467"/>
                        <a14:foregroundMark x1="11022" y1="12945" x2="17252" y2="16501"/>
                        <a14:foregroundMark x1="15176" y1="10242" x2="23163" y2="10811"/>
                        <a14:foregroundMark x1="13578" y1="9531" x2="15815" y2="10669"/>
                        <a14:foregroundMark x1="1917" y1="2703" x2="7668" y2="7966"/>
                        <a14:foregroundMark x1="7668" y1="7966" x2="7668" y2="7966"/>
                        <a14:foregroundMark x1="26997" y1="84922" x2="27316" y2="93883"/>
                        <a14:foregroundMark x1="27796" y1="84211" x2="28115" y2="93030"/>
                        <a14:foregroundMark x1="74760" y1="91181" x2="67891" y2="95164"/>
                        <a14:foregroundMark x1="67891" y1="95164" x2="67891" y2="95164"/>
                        <a14:foregroundMark x1="79073" y1="90612" x2="79233" y2="95021"/>
                        <a14:foregroundMark x1="76358" y1="66430" x2="78115" y2="72262"/>
                        <a14:foregroundMark x1="78115" y1="70413" x2="78115" y2="70413"/>
                        <a14:foregroundMark x1="18690" y1="48222" x2="20288" y2="56472"/>
                        <a14:foregroundMark x1="16454" y1="9104" x2="17093" y2="10384"/>
                        <a14:foregroundMark x1="15335" y1="9673" x2="16933" y2="9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0" y="2467031"/>
            <a:ext cx="3643402" cy="40915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847E71C-B289-4772-B166-FC4ACED47D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3" y="-100090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421654" y="1820700"/>
            <a:ext cx="590286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>
                <a:solidFill>
                  <a:srgbClr val="4C432E"/>
                </a:solidFill>
              </a:rPr>
              <a:t>٠٠٠ هربت منه قبل أن يمسكني</a:t>
            </a:r>
            <a:endParaRPr lang="ar-SA" sz="3600" dirty="0">
              <a:solidFill>
                <a:srgbClr val="4C432E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28834" y="2748881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أنا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79152" y="3469022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هو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379152" y="421253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نحن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8DDAE3-5D56-4838-91CA-A1B67B943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1" b="95431" l="4633" r="92812">
                        <a14:foregroundMark x1="34185" y1="60281" x2="44888" y2="15114"/>
                        <a14:foregroundMark x1="44888" y1="15114" x2="52875" y2="13708"/>
                        <a14:foregroundMark x1="52875" y1="13708" x2="54952" y2="17575"/>
                        <a14:foregroundMark x1="49201" y1="6854" x2="48722" y2="4921"/>
                        <a14:foregroundMark x1="36901" y1="55712" x2="44888" y2="55185"/>
                        <a14:foregroundMark x1="44888" y1="55185" x2="44569" y2="73638"/>
                        <a14:foregroundMark x1="33866" y1="36907" x2="28594" y2="49561"/>
                        <a14:foregroundMark x1="28594" y1="49561" x2="13419" y2="59402"/>
                        <a14:foregroundMark x1="13419" y1="59402" x2="10703" y2="66960"/>
                        <a14:foregroundMark x1="23482" y1="23550" x2="23482" y2="24253"/>
                        <a14:foregroundMark x1="23482" y1="24253" x2="23642" y2="25132"/>
                        <a14:foregroundMark x1="20767" y1="24605" x2="21885" y2="26011"/>
                        <a14:foregroundMark x1="6230" y1="61687" x2="4633" y2="70826"/>
                        <a14:foregroundMark x1="4633" y1="70826" x2="5431" y2="75220"/>
                        <a14:foregroundMark x1="4952" y1="76626" x2="5911" y2="74341"/>
                        <a14:foregroundMark x1="42332" y1="52373" x2="47444" y2="44640"/>
                        <a14:foregroundMark x1="47444" y1="44640" x2="46166" y2="63972"/>
                        <a14:foregroundMark x1="46166" y1="63972" x2="50160" y2="71880"/>
                        <a14:foregroundMark x1="50160" y1="71880" x2="56709" y2="71178"/>
                        <a14:foregroundMark x1="43291" y1="62917" x2="42013" y2="72408"/>
                        <a14:foregroundMark x1="42013" y1="72408" x2="49042" y2="77856"/>
                        <a14:foregroundMark x1="49042" y1="77856" x2="58466" y2="77329"/>
                        <a14:foregroundMark x1="48882" y1="66784" x2="48882" y2="75747"/>
                        <a14:foregroundMark x1="48882" y1="75747" x2="48722" y2="76098"/>
                        <a14:foregroundMark x1="48243" y1="50967" x2="48403" y2="60281"/>
                        <a14:foregroundMark x1="48403" y1="60281" x2="48403" y2="60281"/>
                        <a14:foregroundMark x1="50000" y1="51142" x2="51278" y2="49912"/>
                        <a14:foregroundMark x1="65335" y1="25483" x2="73482" y2="30931"/>
                        <a14:foregroundMark x1="73802" y1="44991" x2="76837" y2="46397"/>
                        <a14:foregroundMark x1="90895" y1="46573" x2="90735" y2="51142"/>
                        <a14:foregroundMark x1="69169" y1="29350" x2="70767" y2="36555"/>
                        <a14:foregroundMark x1="68530" y1="26538" x2="71246" y2="27944"/>
                        <a14:foregroundMark x1="87274" y1="86995" x2="88658" y2="82425"/>
                        <a14:foregroundMark x1="87167" y1="87346" x2="87274" y2="86995"/>
                        <a14:foregroundMark x1="87114" y1="87522" x2="87167" y2="87346"/>
                        <a14:foregroundMark x1="86262" y1="90334" x2="87114" y2="87522"/>
                        <a14:foregroundMark x1="90096" y1="87346" x2="91214" y2="87522"/>
                        <a14:foregroundMark x1="62141" y1="87522" x2="53355" y2="90158"/>
                        <a14:foregroundMark x1="53355" y1="90158" x2="45208" y2="89807"/>
                        <a14:foregroundMark x1="45208" y1="89807" x2="44569" y2="89455"/>
                        <a14:foregroundMark x1="54792" y1="88049" x2="59585" y2="87170"/>
                        <a14:foregroundMark x1="52396" y1="80316" x2="53994" y2="86116"/>
                        <a14:foregroundMark x1="46805" y1="79086" x2="47444" y2="85237"/>
                        <a14:foregroundMark x1="43359" y1="82250" x2="43930" y2="84886"/>
                        <a14:foregroundMark x1="42332" y1="77504" x2="43359" y2="82250"/>
                        <a14:foregroundMark x1="49840" y1="68190" x2="57508" y2="68893"/>
                        <a14:foregroundMark x1="49681" y1="67135" x2="55751" y2="68366"/>
                        <a14:foregroundMark x1="53514" y1="80492" x2="54153" y2="83831"/>
                        <a14:foregroundMark x1="57508" y1="79965" x2="60543" y2="81722"/>
                        <a14:foregroundMark x1="69329" y1="89982" x2="77476" y2="89631"/>
                        <a14:foregroundMark x1="77476" y1="89631" x2="77796" y2="89455"/>
                        <a14:foregroundMark x1="77476" y1="95606" x2="77316" y2="89807"/>
                        <a14:foregroundMark x1="73323" y1="93673" x2="76198" y2="88752"/>
                        <a14:foregroundMark x1="89776" y1="89279" x2="89776" y2="89279"/>
                        <a14:foregroundMark x1="90895" y1="64323" x2="90895" y2="64323"/>
                        <a14:foregroundMark x1="92812" y1="63445" x2="92812" y2="63445"/>
                        <a14:foregroundMark x1="92332" y1="65905" x2="92332" y2="65905"/>
                        <a14:foregroundMark x1="43610" y1="54130" x2="43610" y2="54130"/>
                        <a14:foregroundMark x1="42492" y1="65729" x2="42492" y2="65729"/>
                        <a14:foregroundMark x1="42492" y1="63796" x2="42492" y2="63796"/>
                        <a14:foregroundMark x1="76518" y1="39367" x2="76997" y2="41828"/>
                        <a14:backgroundMark x1="42013" y1="82250" x2="42013" y2="82250"/>
                        <a14:backgroundMark x1="73323" y1="81019" x2="73323" y2="81019"/>
                        <a14:backgroundMark x1="73003" y1="78735" x2="73003" y2="78735"/>
                        <a14:backgroundMark x1="75559" y1="78207" x2="75559" y2="78207"/>
                        <a14:backgroundMark x1="69968" y1="82601" x2="69968" y2="82601"/>
                        <a14:backgroundMark x1="86741" y1="86995" x2="86741" y2="86995"/>
                        <a14:backgroundMark x1="88019" y1="87522" x2="88019" y2="87522"/>
                        <a14:backgroundMark x1="87540" y1="87522" x2="87540" y2="87522"/>
                        <a14:backgroundMark x1="87859" y1="87346" x2="87859" y2="87346"/>
                        <a14:backgroundMark x1="87380" y1="87346" x2="87380" y2="87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09" y="1367429"/>
            <a:ext cx="6260236" cy="56902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05A078E-0478-4BBA-9853-D3DFA8B809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9029" y="-100090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421654" y="1820700"/>
            <a:ext cx="590286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٠٠٠ نهرب منه كي لا يأكلنا: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387271" y="2748881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أنا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379152" y="3469022"/>
            <a:ext cx="3979756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هو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379152" y="421253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نحن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8DDAE3-5D56-4838-91CA-A1B67B943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1" b="95431" l="4633" r="92812">
                        <a14:foregroundMark x1="34185" y1="60281" x2="44888" y2="15114"/>
                        <a14:foregroundMark x1="44888" y1="15114" x2="52875" y2="13708"/>
                        <a14:foregroundMark x1="52875" y1="13708" x2="54952" y2="17575"/>
                        <a14:foregroundMark x1="49201" y1="6854" x2="48722" y2="4921"/>
                        <a14:foregroundMark x1="36901" y1="55712" x2="44888" y2="55185"/>
                        <a14:foregroundMark x1="44888" y1="55185" x2="44569" y2="73638"/>
                        <a14:foregroundMark x1="33866" y1="36907" x2="28594" y2="49561"/>
                        <a14:foregroundMark x1="28594" y1="49561" x2="13419" y2="59402"/>
                        <a14:foregroundMark x1="13419" y1="59402" x2="10703" y2="66960"/>
                        <a14:foregroundMark x1="23482" y1="23550" x2="23482" y2="24253"/>
                        <a14:foregroundMark x1="23482" y1="24253" x2="23642" y2="25132"/>
                        <a14:foregroundMark x1="20767" y1="24605" x2="21885" y2="26011"/>
                        <a14:foregroundMark x1="6230" y1="61687" x2="4633" y2="70826"/>
                        <a14:foregroundMark x1="4633" y1="70826" x2="5431" y2="75220"/>
                        <a14:foregroundMark x1="4952" y1="76626" x2="5911" y2="74341"/>
                        <a14:foregroundMark x1="42332" y1="52373" x2="47444" y2="44640"/>
                        <a14:foregroundMark x1="47444" y1="44640" x2="46166" y2="63972"/>
                        <a14:foregroundMark x1="46166" y1="63972" x2="50160" y2="71880"/>
                        <a14:foregroundMark x1="50160" y1="71880" x2="56709" y2="71178"/>
                        <a14:foregroundMark x1="43291" y1="62917" x2="42013" y2="72408"/>
                        <a14:foregroundMark x1="42013" y1="72408" x2="49042" y2="77856"/>
                        <a14:foregroundMark x1="49042" y1="77856" x2="58466" y2="77329"/>
                        <a14:foregroundMark x1="48882" y1="66784" x2="48882" y2="75747"/>
                        <a14:foregroundMark x1="48882" y1="75747" x2="48722" y2="76098"/>
                        <a14:foregroundMark x1="48243" y1="50967" x2="48403" y2="60281"/>
                        <a14:foregroundMark x1="48403" y1="60281" x2="48403" y2="60281"/>
                        <a14:foregroundMark x1="50000" y1="51142" x2="51278" y2="49912"/>
                        <a14:foregroundMark x1="65335" y1="25483" x2="73482" y2="30931"/>
                        <a14:foregroundMark x1="73802" y1="44991" x2="76837" y2="46397"/>
                        <a14:foregroundMark x1="90895" y1="46573" x2="90735" y2="51142"/>
                        <a14:foregroundMark x1="69169" y1="29350" x2="70767" y2="36555"/>
                        <a14:foregroundMark x1="68530" y1="26538" x2="71246" y2="27944"/>
                        <a14:foregroundMark x1="87274" y1="86995" x2="88658" y2="82425"/>
                        <a14:foregroundMark x1="87167" y1="87346" x2="87274" y2="86995"/>
                        <a14:foregroundMark x1="87114" y1="87522" x2="87167" y2="87346"/>
                        <a14:foregroundMark x1="86262" y1="90334" x2="87114" y2="87522"/>
                        <a14:foregroundMark x1="90096" y1="87346" x2="91214" y2="87522"/>
                        <a14:foregroundMark x1="62141" y1="87522" x2="53355" y2="90158"/>
                        <a14:foregroundMark x1="53355" y1="90158" x2="45208" y2="89807"/>
                        <a14:foregroundMark x1="45208" y1="89807" x2="44569" y2="89455"/>
                        <a14:foregroundMark x1="54792" y1="88049" x2="59585" y2="87170"/>
                        <a14:foregroundMark x1="52396" y1="80316" x2="53994" y2="86116"/>
                        <a14:foregroundMark x1="46805" y1="79086" x2="47444" y2="85237"/>
                        <a14:foregroundMark x1="43359" y1="82250" x2="43930" y2="84886"/>
                        <a14:foregroundMark x1="42332" y1="77504" x2="43359" y2="82250"/>
                        <a14:foregroundMark x1="49840" y1="68190" x2="57508" y2="68893"/>
                        <a14:foregroundMark x1="49681" y1="67135" x2="55751" y2="68366"/>
                        <a14:foregroundMark x1="53514" y1="80492" x2="54153" y2="83831"/>
                        <a14:foregroundMark x1="57508" y1="79965" x2="60543" y2="81722"/>
                        <a14:foregroundMark x1="69329" y1="89982" x2="77476" y2="89631"/>
                        <a14:foregroundMark x1="77476" y1="89631" x2="77796" y2="89455"/>
                        <a14:foregroundMark x1="77476" y1="95606" x2="77316" y2="89807"/>
                        <a14:foregroundMark x1="73323" y1="93673" x2="76198" y2="88752"/>
                        <a14:foregroundMark x1="89776" y1="89279" x2="89776" y2="89279"/>
                        <a14:foregroundMark x1="90895" y1="64323" x2="90895" y2="64323"/>
                        <a14:foregroundMark x1="92812" y1="63445" x2="92812" y2="63445"/>
                        <a14:foregroundMark x1="92332" y1="65905" x2="92332" y2="65905"/>
                        <a14:foregroundMark x1="43610" y1="54130" x2="43610" y2="54130"/>
                        <a14:foregroundMark x1="42492" y1="65729" x2="42492" y2="65729"/>
                        <a14:foregroundMark x1="42492" y1="63796" x2="42492" y2="63796"/>
                        <a14:foregroundMark x1="76518" y1="39367" x2="76997" y2="41828"/>
                        <a14:backgroundMark x1="42013" y1="82250" x2="42013" y2="82250"/>
                        <a14:backgroundMark x1="73323" y1="81019" x2="73323" y2="81019"/>
                        <a14:backgroundMark x1="73003" y1="78735" x2="73003" y2="78735"/>
                        <a14:backgroundMark x1="75559" y1="78207" x2="75559" y2="78207"/>
                        <a14:backgroundMark x1="69968" y1="82601" x2="69968" y2="82601"/>
                        <a14:backgroundMark x1="86741" y1="86995" x2="86741" y2="86995"/>
                        <a14:backgroundMark x1="88019" y1="87522" x2="88019" y2="87522"/>
                        <a14:backgroundMark x1="87540" y1="87522" x2="87540" y2="87522"/>
                        <a14:backgroundMark x1="87859" y1="87346" x2="87859" y2="87346"/>
                        <a14:backgroundMark x1="87380" y1="87346" x2="87380" y2="87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09" y="1367429"/>
            <a:ext cx="6260236" cy="56902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E57A99-098B-437C-94D9-F8C5B1F4D6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437" y="-96934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6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5D1F400-EB43-48EB-9A32-0704D953ACA1}"/>
              </a:ext>
            </a:extLst>
          </p:cNvPr>
          <p:cNvSpPr txBox="1"/>
          <p:nvPr/>
        </p:nvSpPr>
        <p:spPr>
          <a:xfrm>
            <a:off x="4276436" y="1838036"/>
            <a:ext cx="4747491" cy="1200329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ما رأيك في القصة </a:t>
            </a:r>
            <a:r>
              <a:rPr lang="ar-SA" sz="3600" dirty="0" err="1"/>
              <a:t>ياصغيرتي</a:t>
            </a:r>
            <a:r>
              <a:rPr lang="ar-SA" sz="3600" dirty="0"/>
              <a:t> ؟</a:t>
            </a:r>
          </a:p>
          <a:p>
            <a:pPr algn="ctr"/>
            <a:r>
              <a:rPr lang="ar-SA" sz="3600" dirty="0"/>
              <a:t>وماذا </a:t>
            </a:r>
            <a:r>
              <a:rPr lang="ar-SA" sz="3600" dirty="0" err="1"/>
              <a:t>استفدتي</a:t>
            </a:r>
            <a:r>
              <a:rPr lang="ar-SA" sz="3600" dirty="0"/>
              <a:t> منها ؟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8DDAE3-5D56-4838-91CA-A1B67B943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1" b="95431" l="4633" r="92812">
                        <a14:foregroundMark x1="34185" y1="60281" x2="44888" y2="15114"/>
                        <a14:foregroundMark x1="44888" y1="15114" x2="52875" y2="13708"/>
                        <a14:foregroundMark x1="52875" y1="13708" x2="54952" y2="17575"/>
                        <a14:foregroundMark x1="49201" y1="6854" x2="48722" y2="4921"/>
                        <a14:foregroundMark x1="36901" y1="55712" x2="44888" y2="55185"/>
                        <a14:foregroundMark x1="44888" y1="55185" x2="44569" y2="73638"/>
                        <a14:foregroundMark x1="33866" y1="36907" x2="28594" y2="49561"/>
                        <a14:foregroundMark x1="28594" y1="49561" x2="13419" y2="59402"/>
                        <a14:foregroundMark x1="13419" y1="59402" x2="10703" y2="66960"/>
                        <a14:foregroundMark x1="23482" y1="23550" x2="23482" y2="24253"/>
                        <a14:foregroundMark x1="23482" y1="24253" x2="23642" y2="25132"/>
                        <a14:foregroundMark x1="20767" y1="24605" x2="21885" y2="26011"/>
                        <a14:foregroundMark x1="6230" y1="61687" x2="4633" y2="70826"/>
                        <a14:foregroundMark x1="4633" y1="70826" x2="5431" y2="75220"/>
                        <a14:foregroundMark x1="4952" y1="76626" x2="5911" y2="74341"/>
                        <a14:foregroundMark x1="42332" y1="52373" x2="47444" y2="44640"/>
                        <a14:foregroundMark x1="47444" y1="44640" x2="46166" y2="63972"/>
                        <a14:foregroundMark x1="46166" y1="63972" x2="50160" y2="71880"/>
                        <a14:foregroundMark x1="50160" y1="71880" x2="56709" y2="71178"/>
                        <a14:foregroundMark x1="43291" y1="62917" x2="42013" y2="72408"/>
                        <a14:foregroundMark x1="42013" y1="72408" x2="49042" y2="77856"/>
                        <a14:foregroundMark x1="49042" y1="77856" x2="58466" y2="77329"/>
                        <a14:foregroundMark x1="48882" y1="66784" x2="48882" y2="75747"/>
                        <a14:foregroundMark x1="48882" y1="75747" x2="48722" y2="76098"/>
                        <a14:foregroundMark x1="48243" y1="50967" x2="48403" y2="60281"/>
                        <a14:foregroundMark x1="48403" y1="60281" x2="48403" y2="60281"/>
                        <a14:foregroundMark x1="50000" y1="51142" x2="51278" y2="49912"/>
                        <a14:foregroundMark x1="65335" y1="25483" x2="73482" y2="30931"/>
                        <a14:foregroundMark x1="73802" y1="44991" x2="76837" y2="46397"/>
                        <a14:foregroundMark x1="90895" y1="46573" x2="90735" y2="51142"/>
                        <a14:foregroundMark x1="69169" y1="29350" x2="70767" y2="36555"/>
                        <a14:foregroundMark x1="68530" y1="26538" x2="71246" y2="27944"/>
                        <a14:foregroundMark x1="87274" y1="86995" x2="88658" y2="82425"/>
                        <a14:foregroundMark x1="87167" y1="87346" x2="87274" y2="86995"/>
                        <a14:foregroundMark x1="87114" y1="87522" x2="87167" y2="87346"/>
                        <a14:foregroundMark x1="86262" y1="90334" x2="87114" y2="87522"/>
                        <a14:foregroundMark x1="90096" y1="87346" x2="91214" y2="87522"/>
                        <a14:foregroundMark x1="62141" y1="87522" x2="53355" y2="90158"/>
                        <a14:foregroundMark x1="53355" y1="90158" x2="45208" y2="89807"/>
                        <a14:foregroundMark x1="45208" y1="89807" x2="44569" y2="89455"/>
                        <a14:foregroundMark x1="54792" y1="88049" x2="59585" y2="87170"/>
                        <a14:foregroundMark x1="52396" y1="80316" x2="53994" y2="86116"/>
                        <a14:foregroundMark x1="46805" y1="79086" x2="47444" y2="85237"/>
                        <a14:foregroundMark x1="43359" y1="82250" x2="43930" y2="84886"/>
                        <a14:foregroundMark x1="42332" y1="77504" x2="43359" y2="82250"/>
                        <a14:foregroundMark x1="49840" y1="68190" x2="57508" y2="68893"/>
                        <a14:foregroundMark x1="49681" y1="67135" x2="55751" y2="68366"/>
                        <a14:foregroundMark x1="53514" y1="80492" x2="54153" y2="83831"/>
                        <a14:foregroundMark x1="57508" y1="79965" x2="60543" y2="81722"/>
                        <a14:foregroundMark x1="69329" y1="89982" x2="77476" y2="89631"/>
                        <a14:foregroundMark x1="77476" y1="89631" x2="77796" y2="89455"/>
                        <a14:foregroundMark x1="77476" y1="95606" x2="77316" y2="89807"/>
                        <a14:foregroundMark x1="73323" y1="93673" x2="76198" y2="88752"/>
                        <a14:foregroundMark x1="89776" y1="89279" x2="89776" y2="89279"/>
                        <a14:foregroundMark x1="90895" y1="64323" x2="90895" y2="64323"/>
                        <a14:foregroundMark x1="92812" y1="63445" x2="92812" y2="63445"/>
                        <a14:foregroundMark x1="92332" y1="65905" x2="92332" y2="65905"/>
                        <a14:foregroundMark x1="43610" y1="54130" x2="43610" y2="54130"/>
                        <a14:foregroundMark x1="42492" y1="65729" x2="42492" y2="65729"/>
                        <a14:foregroundMark x1="42492" y1="63796" x2="42492" y2="63796"/>
                        <a14:foregroundMark x1="76518" y1="39367" x2="76997" y2="41828"/>
                        <a14:backgroundMark x1="42013" y1="82250" x2="42013" y2="82250"/>
                        <a14:backgroundMark x1="73323" y1="81019" x2="73323" y2="81019"/>
                        <a14:backgroundMark x1="73003" y1="78735" x2="73003" y2="78735"/>
                        <a14:backgroundMark x1="75559" y1="78207" x2="75559" y2="78207"/>
                        <a14:backgroundMark x1="69968" y1="82601" x2="69968" y2="82601"/>
                        <a14:backgroundMark x1="86741" y1="86995" x2="86741" y2="86995"/>
                        <a14:backgroundMark x1="88019" y1="87522" x2="88019" y2="87522"/>
                        <a14:backgroundMark x1="87540" y1="87522" x2="87540" y2="87522"/>
                        <a14:backgroundMark x1="87859" y1="87346" x2="87859" y2="87346"/>
                        <a14:backgroundMark x1="87380" y1="87346" x2="87380" y2="87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09" y="1367429"/>
            <a:ext cx="6260236" cy="56902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4E0645-C13E-49E5-8381-59E6257A4E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437" y="-96934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7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5D1F400-EB43-48EB-9A32-0704D953ACA1}"/>
              </a:ext>
            </a:extLst>
          </p:cNvPr>
          <p:cNvSpPr txBox="1"/>
          <p:nvPr/>
        </p:nvSpPr>
        <p:spPr>
          <a:xfrm>
            <a:off x="4276436" y="1526727"/>
            <a:ext cx="4747491" cy="1754326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والآن </a:t>
            </a:r>
            <a:r>
              <a:rPr lang="ar-SA" sz="3600" dirty="0" err="1"/>
              <a:t>ياصغيرتي</a:t>
            </a:r>
            <a:r>
              <a:rPr lang="ar-SA" sz="3600" dirty="0"/>
              <a:t> المبدعة المفكرة لنجيب على الأسئلة التالية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4E0645-C13E-49E5-8381-59E6257A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5" y="-133772"/>
            <a:ext cx="2716612" cy="5697941"/>
          </a:xfrm>
          <a:prstGeom prst="rect">
            <a:avLst/>
          </a:prstGeom>
        </p:spPr>
      </p:pic>
      <p:pic>
        <p:nvPicPr>
          <p:cNvPr id="3076" name="Picture 4" descr="chameleon ">
            <a:extLst>
              <a:ext uri="{FF2B5EF4-FFF2-40B4-BE49-F238E27FC236}">
                <a16:creationId xmlns:a16="http://schemas.microsoft.com/office/drawing/2014/main" id="{EEB9D251-510E-4FDA-B21A-2B37F5BB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18" y="2644489"/>
            <a:ext cx="4213511" cy="42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6A4C7C-89A5-4597-A3AD-4BB12FA4C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8" y="3429000"/>
            <a:ext cx="2076995" cy="20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65627D1-9279-4F9C-A115-B6FBCF2B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5D1F400-EB43-48EB-9A32-0704D953ACA1}"/>
              </a:ext>
            </a:extLst>
          </p:cNvPr>
          <p:cNvSpPr txBox="1"/>
          <p:nvPr/>
        </p:nvSpPr>
        <p:spPr>
          <a:xfrm>
            <a:off x="4110181" y="2311818"/>
            <a:ext cx="4747491" cy="1754326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إلى اللقاء </a:t>
            </a:r>
            <a:r>
              <a:rPr lang="ar-SA" sz="3600" dirty="0" err="1"/>
              <a:t>ياصغيراتي</a:t>
            </a:r>
            <a:r>
              <a:rPr lang="ar-SA" sz="3600" dirty="0"/>
              <a:t> نلتقي بكن الأسبوع القادم في قصة جديدة </a:t>
            </a:r>
          </a:p>
          <a:p>
            <a:pPr algn="ctr"/>
            <a:r>
              <a:rPr lang="ar-SA" sz="3600" dirty="0"/>
              <a:t>انتظرونا ....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4E0645-C13E-49E5-8381-59E6257A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5" y="-119911"/>
            <a:ext cx="2716612" cy="5697941"/>
          </a:xfrm>
          <a:prstGeom prst="rect">
            <a:avLst/>
          </a:prstGeom>
        </p:spPr>
      </p:pic>
      <p:pic>
        <p:nvPicPr>
          <p:cNvPr id="5122" name="Picture 2" descr="best wishes">
            <a:extLst>
              <a:ext uri="{FF2B5EF4-FFF2-40B4-BE49-F238E27FC236}">
                <a16:creationId xmlns:a16="http://schemas.microsoft.com/office/drawing/2014/main" id="{224245B6-7A44-4633-A02C-BFE12587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8" y="2733964"/>
            <a:ext cx="4243947" cy="42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76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31BE996-BF4E-47CE-87EB-87942E04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D79D029-DB30-4D15-AD9E-178F1B8E9F8A}"/>
              </a:ext>
            </a:extLst>
          </p:cNvPr>
          <p:cNvSpPr txBox="1"/>
          <p:nvPr/>
        </p:nvSpPr>
        <p:spPr>
          <a:xfrm>
            <a:off x="2369125" y="3346287"/>
            <a:ext cx="729672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>
                <a:solidFill>
                  <a:srgbClr val="704120"/>
                </a:solidFill>
                <a:cs typeface="AdvertisingBold" pitchFamily="2" charset="-78"/>
              </a:rPr>
              <a:t>الْقِرْدُ الطَّبِيبُ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57D828-C58D-4293-BA01-87A87A37B22A}"/>
              </a:ext>
            </a:extLst>
          </p:cNvPr>
          <p:cNvSpPr txBox="1"/>
          <p:nvPr/>
        </p:nvSpPr>
        <p:spPr>
          <a:xfrm>
            <a:off x="3445163" y="2327563"/>
            <a:ext cx="51446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AF663D"/>
                </a:solidFill>
              </a:rPr>
              <a:t>قصة الفهم القرائي لهذا اليوم</a:t>
            </a:r>
          </a:p>
        </p:txBody>
      </p:sp>
    </p:spTree>
    <p:extLst>
      <p:ext uri="{BB962C8B-B14F-4D97-AF65-F5344CB8AC3E}">
        <p14:creationId xmlns:p14="http://schemas.microsoft.com/office/powerpoint/2010/main" val="298339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EFD601-F4C0-4B29-BC4B-D412D614A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0"/>
          <a:stretch/>
        </p:blipFill>
        <p:spPr>
          <a:xfrm>
            <a:off x="2212381" y="1321142"/>
            <a:ext cx="8138790" cy="4532448"/>
          </a:xfrm>
          <a:prstGeom prst="rect">
            <a:avLst/>
          </a:prstGeom>
          <a:solidFill>
            <a:srgbClr val="E0E9BC"/>
          </a:solidFill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56C0C0-8AAA-4FF6-9BF0-7FAE4562C5E4}"/>
              </a:ext>
            </a:extLst>
          </p:cNvPr>
          <p:cNvSpPr txBox="1"/>
          <p:nvPr/>
        </p:nvSpPr>
        <p:spPr>
          <a:xfrm>
            <a:off x="3164304" y="1321142"/>
            <a:ext cx="1690254" cy="1791855"/>
          </a:xfrm>
          <a:prstGeom prst="rect">
            <a:avLst/>
          </a:prstGeom>
          <a:solidFill>
            <a:srgbClr val="E0E9BC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B095750-DE11-4DF5-BA48-8D17C288C5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-110836"/>
            <a:ext cx="2642177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FE8BCE5-A601-48BC-88D5-8C245083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8" b="-102"/>
          <a:stretch/>
        </p:blipFill>
        <p:spPr>
          <a:xfrm>
            <a:off x="2100656" y="2133599"/>
            <a:ext cx="7979911" cy="3315855"/>
          </a:xfrm>
          <a:prstGeom prst="rect">
            <a:avLst/>
          </a:prstGeom>
          <a:solidFill>
            <a:srgbClr val="E0E9BC"/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095750-DE11-4DF5-BA48-8D17C288C5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7" y="-92364"/>
            <a:ext cx="2642177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4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31BE996-BF4E-47CE-87EB-87942E04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257D828-C58D-4293-BA01-87A87A37B22A}"/>
              </a:ext>
            </a:extLst>
          </p:cNvPr>
          <p:cNvSpPr txBox="1"/>
          <p:nvPr/>
        </p:nvSpPr>
        <p:spPr>
          <a:xfrm>
            <a:off x="3740726" y="2660072"/>
            <a:ext cx="514465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F663D"/>
                </a:solidFill>
              </a:rPr>
              <a:t>والآن </a:t>
            </a:r>
            <a:r>
              <a:rPr lang="ar-SA" sz="4800" b="1" dirty="0" err="1">
                <a:solidFill>
                  <a:srgbClr val="AF663D"/>
                </a:solidFill>
              </a:rPr>
              <a:t>ياصغيرتي</a:t>
            </a:r>
            <a:r>
              <a:rPr lang="ar-SA" sz="4800" b="1" dirty="0">
                <a:solidFill>
                  <a:srgbClr val="AF663D"/>
                </a:solidFill>
              </a:rPr>
              <a:t> المبدعة وبعد قراءة النص لنجيب على الأسئلة التالية </a:t>
            </a:r>
          </a:p>
        </p:txBody>
      </p:sp>
    </p:spTree>
    <p:extLst>
      <p:ext uri="{BB962C8B-B14F-4D97-AF65-F5344CB8AC3E}">
        <p14:creationId xmlns:p14="http://schemas.microsoft.com/office/powerpoint/2010/main" val="4252147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275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3CFAB4B9-F7DB-4FEF-9FA4-2C87BD91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99" y="1803762"/>
            <a:ext cx="8756450" cy="5119586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B14ED2F2-8D23-4CC4-A92D-7120DD3E23CB}"/>
              </a:ext>
            </a:extLst>
          </p:cNvPr>
          <p:cNvSpPr/>
          <p:nvPr/>
        </p:nvSpPr>
        <p:spPr>
          <a:xfrm>
            <a:off x="7693891" y="3759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081F4E1-6A64-455D-8485-9C8AAC659629}"/>
              </a:ext>
            </a:extLst>
          </p:cNvPr>
          <p:cNvSpPr/>
          <p:nvPr/>
        </p:nvSpPr>
        <p:spPr>
          <a:xfrm>
            <a:off x="4881418" y="267854"/>
            <a:ext cx="2429164" cy="923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خارطة القصة</a:t>
            </a: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895BA223-3342-4FB3-B082-3E632652BE81}"/>
              </a:ext>
            </a:extLst>
          </p:cNvPr>
          <p:cNvSpPr/>
          <p:nvPr/>
        </p:nvSpPr>
        <p:spPr>
          <a:xfrm>
            <a:off x="5163316" y="2299855"/>
            <a:ext cx="1330037" cy="812800"/>
          </a:xfrm>
          <a:prstGeom prst="flowChartAlternateProcess">
            <a:avLst/>
          </a:prstGeom>
          <a:solidFill>
            <a:srgbClr val="288A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+mj-cs"/>
              </a:rPr>
              <a:t>الشخصيات</a:t>
            </a:r>
          </a:p>
        </p:txBody>
      </p:sp>
      <p:sp>
        <p:nvSpPr>
          <p:cNvPr id="19" name="مخطط انسيابي: معالجة متعاقبة 18">
            <a:extLst>
              <a:ext uri="{FF2B5EF4-FFF2-40B4-BE49-F238E27FC236}">
                <a16:creationId xmlns:a16="http://schemas.microsoft.com/office/drawing/2014/main" id="{12A86208-0884-45CD-9C8E-B951C9527054}"/>
              </a:ext>
            </a:extLst>
          </p:cNvPr>
          <p:cNvSpPr/>
          <p:nvPr/>
        </p:nvSpPr>
        <p:spPr>
          <a:xfrm>
            <a:off x="10589774" y="2503055"/>
            <a:ext cx="1330037" cy="812800"/>
          </a:xfrm>
          <a:prstGeom prst="flowChartAlternateProcess">
            <a:avLst/>
          </a:prstGeom>
          <a:solidFill>
            <a:srgbClr val="288A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+mj-cs"/>
              </a:rPr>
              <a:t>الزمان</a:t>
            </a:r>
          </a:p>
        </p:txBody>
      </p:sp>
      <p:sp>
        <p:nvSpPr>
          <p:cNvPr id="20" name="مخطط انسيابي: معالجة متعاقبة 19">
            <a:extLst>
              <a:ext uri="{FF2B5EF4-FFF2-40B4-BE49-F238E27FC236}">
                <a16:creationId xmlns:a16="http://schemas.microsoft.com/office/drawing/2014/main" id="{E7E2221C-5540-41D2-8119-791AF5ECBFE2}"/>
              </a:ext>
            </a:extLst>
          </p:cNvPr>
          <p:cNvSpPr/>
          <p:nvPr/>
        </p:nvSpPr>
        <p:spPr>
          <a:xfrm>
            <a:off x="10647549" y="3957155"/>
            <a:ext cx="1330037" cy="812800"/>
          </a:xfrm>
          <a:prstGeom prst="flowChartAlternateProcess">
            <a:avLst/>
          </a:prstGeom>
          <a:solidFill>
            <a:srgbClr val="288A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+mj-cs"/>
              </a:rPr>
              <a:t>المكان</a:t>
            </a:r>
          </a:p>
        </p:txBody>
      </p:sp>
      <p:sp>
        <p:nvSpPr>
          <p:cNvPr id="21" name="مخطط انسيابي: معالجة متعاقبة 20">
            <a:extLst>
              <a:ext uri="{FF2B5EF4-FFF2-40B4-BE49-F238E27FC236}">
                <a16:creationId xmlns:a16="http://schemas.microsoft.com/office/drawing/2014/main" id="{23DFD2C9-DC1D-4F5E-AB35-4EC5BD14C60B}"/>
              </a:ext>
            </a:extLst>
          </p:cNvPr>
          <p:cNvSpPr/>
          <p:nvPr/>
        </p:nvSpPr>
        <p:spPr>
          <a:xfrm>
            <a:off x="669730" y="2503055"/>
            <a:ext cx="1330037" cy="812800"/>
          </a:xfrm>
          <a:prstGeom prst="flowChartAlternateProcess">
            <a:avLst/>
          </a:prstGeom>
          <a:solidFill>
            <a:srgbClr val="288A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+mj-cs"/>
              </a:rPr>
              <a:t>المشكلة</a:t>
            </a:r>
          </a:p>
        </p:txBody>
      </p:sp>
      <p:sp>
        <p:nvSpPr>
          <p:cNvPr id="22" name="مخطط انسيابي: معالجة متعاقبة 21">
            <a:extLst>
              <a:ext uri="{FF2B5EF4-FFF2-40B4-BE49-F238E27FC236}">
                <a16:creationId xmlns:a16="http://schemas.microsoft.com/office/drawing/2014/main" id="{6D8A845B-89F7-47CD-B66E-AB2540C9311B}"/>
              </a:ext>
            </a:extLst>
          </p:cNvPr>
          <p:cNvSpPr/>
          <p:nvPr/>
        </p:nvSpPr>
        <p:spPr>
          <a:xfrm>
            <a:off x="644283" y="3957155"/>
            <a:ext cx="1330037" cy="812800"/>
          </a:xfrm>
          <a:prstGeom prst="flowChartAlternateProcess">
            <a:avLst/>
          </a:prstGeom>
          <a:solidFill>
            <a:srgbClr val="288A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+mj-cs"/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931867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03418" y="1768825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4C432E"/>
                </a:solidFill>
              </a:rPr>
              <a:t>لماذا كانت حيوانات الغابة تشكو من الأسد: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لأنه يساعدها في الحصول على الطعام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3" y="344256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لأنه يحاول افتراسها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8164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لأنه أكل الزرافات الصغيرة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لأنه مرض وقعد في عرينه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053F7FC-3BF1-4030-8577-F0971B9A30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7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7FE4162-3CE6-4026-8F71-33334229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CE7AEC-6408-4928-A617-CCD25347018A}"/>
              </a:ext>
            </a:extLst>
          </p:cNvPr>
          <p:cNvSpPr txBox="1"/>
          <p:nvPr/>
        </p:nvSpPr>
        <p:spPr>
          <a:xfrm>
            <a:off x="3103418" y="1768825"/>
            <a:ext cx="6724619" cy="646331"/>
          </a:xfrm>
          <a:prstGeom prst="rect">
            <a:avLst/>
          </a:prstGeom>
          <a:solidFill>
            <a:srgbClr val="79A4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4C432E"/>
                </a:solidFill>
              </a:rPr>
              <a:t>عالج القرد الأسد المريض بـ: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40A6F4-B073-4B00-AA86-1B946C8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" b="97097" l="2236" r="38179">
                        <a14:foregroundMark x1="38179" y1="34839" x2="37700" y2="27742"/>
                        <a14:foregroundMark x1="21246" y1="6452" x2="22204" y2="6129"/>
                        <a14:foregroundMark x1="3035" y1="50000" x2="3834" y2="52258"/>
                        <a14:foregroundMark x1="4473" y1="53871" x2="2556" y2="47419"/>
                        <a14:foregroundMark x1="10543" y1="92903" x2="11502" y2="88387"/>
                        <a14:foregroundMark x1="14696" y1="96452" x2="17252" y2="96452"/>
                        <a14:foregroundMark x1="21565" y1="33548" x2="21406" y2="34839"/>
                        <a14:foregroundMark x1="4473" y1="51613" x2="4747" y2="54289"/>
                        <a14:foregroundMark x1="4010" y1="55459" x2="3674" y2="52581"/>
                        <a14:foregroundMark x1="2236" y1="76452" x2="2236" y2="76452"/>
                        <a14:foregroundMark x1="4473" y1="63871" x2="4473" y2="63871"/>
                        <a14:foregroundMark x1="5591" y1="57419" x2="5591" y2="57419"/>
                        <a14:foregroundMark x1="5431" y1="60000" x2="5431" y2="60000"/>
                        <a14:foregroundMark x1="4473" y1="64839" x2="4473" y2="64839"/>
                        <a14:foregroundMark x1="3994" y1="64839" x2="4792" y2="54194"/>
                        <a14:foregroundMark x1="4473" y1="64194" x2="5431" y2="59355"/>
                        <a14:foregroundMark x1="3834" y1="66774" x2="5272" y2="59032"/>
                        <a14:backgroundMark x1="26677" y1="98710" x2="26677" y2="98710"/>
                        <a14:backgroundMark x1="26677" y1="97742" x2="26677" y2="97742"/>
                        <a14:backgroundMark x1="27476" y1="98387" x2="27476" y2="98387"/>
                        <a14:backgroundMark x1="27476" y1="98387" x2="27476" y2="98387"/>
                        <a14:backgroundMark x1="27476" y1="98387" x2="26518" y2="98065"/>
                        <a14:backgroundMark x1="26518" y1="98065" x2="27796" y2="98387"/>
                        <a14:backgroundMark x1="26837" y1="97742" x2="25719" y2="98387"/>
                        <a14:backgroundMark x1="4313" y1="57097" x2="4633" y2="56774"/>
                        <a14:backgroundMark x1="4633" y1="56774" x2="4792" y2="56774"/>
                        <a14:backgroundMark x1="4450" y1="60000" x2="4313" y2="61290"/>
                        <a14:backgroundMark x1="4724" y1="57419" x2="4450" y2="60000"/>
                        <a14:backgroundMark x1="4792" y1="56774" x2="4724" y2="57419"/>
                        <a14:backgroundMark x1="5154" y1="57827" x2="5354" y2="58231"/>
                        <a14:backgroundMark x1="4952" y1="57419" x2="5114" y2="57747"/>
                        <a14:backgroundMark x1="3994" y1="55484" x2="4952" y2="57419"/>
                        <a14:backgroundMark x1="3925" y1="57419" x2="3834" y2="55484"/>
                        <a14:backgroundMark x1="3939" y1="57722" x2="3925" y2="57419"/>
                        <a14:backgroundMark x1="4047" y1="60000" x2="3999" y2="58987"/>
                        <a14:backgroundMark x1="4153" y1="62258" x2="4047" y2="60000"/>
                        <a14:backgroundMark x1="4240" y1="63871" x2="4153" y2="64194"/>
                        <a14:backgroundMark x1="5112" y1="60645" x2="4240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>
          <a:xfrm>
            <a:off x="8591838" y="2736485"/>
            <a:ext cx="3193761" cy="39607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4E5FDF-8C0E-4BDE-A6B2-93041C00B2CC}"/>
              </a:ext>
            </a:extLst>
          </p:cNvPr>
          <p:cNvSpPr txBox="1"/>
          <p:nvPr/>
        </p:nvSpPr>
        <p:spPr>
          <a:xfrm>
            <a:off x="4405744" y="273648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إعطائه الدواء المناسب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98FA2-08E5-470E-AD87-A53797348BE5}"/>
              </a:ext>
            </a:extLst>
          </p:cNvPr>
          <p:cNvSpPr txBox="1"/>
          <p:nvPr/>
        </p:nvSpPr>
        <p:spPr>
          <a:xfrm>
            <a:off x="4405743" y="3442565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خلع </a:t>
            </a:r>
            <a:r>
              <a:rPr lang="ar-SA" sz="2400" dirty="0" err="1"/>
              <a:t>مخالبه</a:t>
            </a:r>
            <a:r>
              <a:rPr lang="ar-SA" sz="2400" dirty="0"/>
              <a:t> كلها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3752A6-5346-454F-AAD5-29964815D2A1}"/>
              </a:ext>
            </a:extLst>
          </p:cNvPr>
          <p:cNvSpPr txBox="1"/>
          <p:nvPr/>
        </p:nvSpPr>
        <p:spPr>
          <a:xfrm>
            <a:off x="4405742" y="4881647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/>
              <a:t>إطعامه حيوانات الغابة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EF5EA7-717B-4DCD-AD82-B4216D7FB672}"/>
              </a:ext>
            </a:extLst>
          </p:cNvPr>
          <p:cNvSpPr txBox="1"/>
          <p:nvPr/>
        </p:nvSpPr>
        <p:spPr>
          <a:xfrm>
            <a:off x="4405743" y="4147126"/>
            <a:ext cx="3971637" cy="461665"/>
          </a:xfrm>
          <a:prstGeom prst="rect">
            <a:avLst/>
          </a:prstGeom>
          <a:solidFill>
            <a:srgbClr val="79A44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خلع اسنانه كلها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391C6C-FFF1-425B-9016-A0B623E31F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2" y="-112486"/>
            <a:ext cx="2716612" cy="5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407</Words>
  <Application>Microsoft Office PowerPoint</Application>
  <PresentationFormat>شاشة عريضة</PresentationFormat>
  <Paragraphs>106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فاطمة العمري</dc:creator>
  <cp:lastModifiedBy>فاطمة العمري</cp:lastModifiedBy>
  <cp:revision>22</cp:revision>
  <dcterms:created xsi:type="dcterms:W3CDTF">2021-03-04T00:27:20Z</dcterms:created>
  <dcterms:modified xsi:type="dcterms:W3CDTF">2021-03-04T03:59:09Z</dcterms:modified>
</cp:coreProperties>
</file>