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71" r:id="rId1"/>
  </p:sldMasterIdLst>
  <p:notesMasterIdLst>
    <p:notesMasterId r:id="rId26"/>
  </p:notesMasterIdLst>
  <p:sldIdLst>
    <p:sldId id="303" r:id="rId2"/>
    <p:sldId id="304" r:id="rId3"/>
    <p:sldId id="278" r:id="rId4"/>
    <p:sldId id="305" r:id="rId5"/>
    <p:sldId id="322" r:id="rId6"/>
    <p:sldId id="323" r:id="rId7"/>
    <p:sldId id="306" r:id="rId8"/>
    <p:sldId id="324" r:id="rId9"/>
    <p:sldId id="325" r:id="rId10"/>
    <p:sldId id="326" r:id="rId11"/>
    <p:sldId id="327" r:id="rId12"/>
    <p:sldId id="328" r:id="rId13"/>
    <p:sldId id="329" r:id="rId14"/>
    <p:sldId id="330" r:id="rId15"/>
    <p:sldId id="331" r:id="rId16"/>
    <p:sldId id="332" r:id="rId17"/>
    <p:sldId id="333" r:id="rId18"/>
    <p:sldId id="334" r:id="rId19"/>
    <p:sldId id="319" r:id="rId20"/>
    <p:sldId id="335" r:id="rId21"/>
    <p:sldId id="336" r:id="rId22"/>
    <p:sldId id="337" r:id="rId23"/>
    <p:sldId id="338" r:id="rId24"/>
    <p:sldId id="307" r:id="rId25"/>
  </p:sldIdLst>
  <p:sldSz cx="9144000" cy="5143500" type="screen16x9"/>
  <p:notesSz cx="6858000" cy="9144000"/>
  <p:embeddedFontLst>
    <p:embeddedFont>
      <p:font typeface="Rakkas" panose="020B0604020202020204" charset="-78"/>
      <p:regular r:id="rId27"/>
    </p:embeddedFont>
    <p:embeddedFont>
      <p:font typeface="Calibri" panose="020F0502020204030204" pitchFamily="34" charset="0"/>
      <p:regular r:id="rId28"/>
      <p:bold r:id="rId29"/>
      <p:italic r:id="rId30"/>
      <p:boldItalic r:id="rId31"/>
    </p:embeddedFont>
    <p:embeddedFont>
      <p:font typeface="Dubai" panose="020B0604020202020204" charset="-78"/>
      <p:regular r:id="rId32"/>
      <p:bold r:id="rId33"/>
    </p:embeddedFont>
    <p:embeddedFont>
      <p:font typeface="Hacen Casablanca" panose="020B0604020202020204" charset="-78"/>
      <p:regular r:id="rId34"/>
    </p:embeddedFont>
    <p:embeddedFont>
      <p:font typeface="Mikhak Bold" panose="020B0604020202020204" charset="-78"/>
      <p:bold r:id="rId35"/>
    </p:embeddedFont>
    <p:embeddedFont>
      <p:font typeface="BoutrosNewsH1" panose="020B0604020202020204" charset="-78"/>
      <p:bold r:id="rId36"/>
    </p:embeddedFont>
    <p:embeddedFont>
      <p:font typeface="Taviraj" panose="020B0604020202020204" charset="-34"/>
      <p:regular r:id="rId37"/>
      <p:bold r:id="rId38"/>
      <p:italic r:id="rId39"/>
      <p:boldItalic r:id="rId40"/>
    </p:embeddedFont>
    <p:embeddedFont>
      <p:font typeface="Hacen Algeria Hd" panose="020B0604020202020204" charset="-78"/>
      <p:regular r:id="rId41"/>
    </p:embeddedFont>
    <p:embeddedFont>
      <p:font typeface="Hayah" panose="020B0800040000020004" charset="-78"/>
      <p:regular r:id="rId42"/>
    </p:embeddedFont>
    <p:embeddedFont>
      <p:font typeface="Sanchez" panose="020B0604020202020204" charset="0"/>
      <p:regular r:id="rId43"/>
      <p:italic r:id="rId44"/>
    </p:embeddedFont>
    <p:embeddedFont>
      <p:font typeface="Berkshire Swash" panose="020B0604020202020204" charset="0"/>
      <p:regular r:id="rId45"/>
    </p:embeddedFont>
    <p:embeddedFont>
      <p:font typeface="Segoe UI Semibold" panose="020B0702040204020203" pitchFamily="34" charset="0"/>
      <p:bold r:id="rId46"/>
      <p:boldItalic r:id="rId47"/>
    </p:embeddedFont>
    <p:embeddedFont>
      <p:font typeface="Hacen Tunisia Bold" panose="020B0604020202020204" charset="-78"/>
      <p:regular r:id="rId48"/>
    </p:embeddedFont>
    <p:embeddedFont>
      <p:font typeface="Questv1" panose="020B0604020202020204" charset="-78"/>
      <p:bold r:id="rId49"/>
    </p:embeddedFont>
    <p:embeddedFont>
      <p:font typeface="Kodchasan" panose="020B0604020202020204" charset="-34"/>
      <p:regular r:id="rId50"/>
      <p:bold r:id="rId51"/>
      <p:italic r:id="rId52"/>
      <p:boldItalic r:id="rId53"/>
    </p:embeddedFont>
    <p:embeddedFont>
      <p:font typeface="Dante" panose="020B0604020202020204" charset="0"/>
      <p:regular r:id="rId54"/>
    </p:embeddedFont>
    <p:embeddedFont>
      <p:font typeface="STC Bold" panose="020B0604020202020204" charset="-78"/>
      <p:bold r:id="rId55"/>
    </p:embeddedFont>
    <p:embeddedFont>
      <p:font typeface="Hacen Liner XL" panose="020B0604020202020204" charset="-78"/>
      <p:regular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93"/>
    <a:srgbClr val="FFBC89"/>
    <a:srgbClr val="872D5E"/>
    <a:srgbClr val="EBC3D9"/>
    <a:srgbClr val="D3F5CB"/>
    <a:srgbClr val="F4B174"/>
    <a:srgbClr val="EBC3DA"/>
    <a:srgbClr val="C5D6E9"/>
    <a:srgbClr val="FFC497"/>
    <a:srgbClr val="FFCF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99872C-FC81-420D-8984-7931245BD08B}">
  <a:tblStyle styleId="{1199872C-FC81-420D-8984-7931245BD08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3C7D925-5CF2-4FE9-BB1F-DCF9AF07178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294" autoAdjust="0"/>
    <p:restoredTop sz="94259" autoAdjust="0"/>
  </p:normalViewPr>
  <p:slideViewPr>
    <p:cSldViewPr snapToGrid="0">
      <p:cViewPr>
        <p:scale>
          <a:sx n="162" d="100"/>
          <a:sy n="162" d="100"/>
        </p:scale>
        <p:origin x="114" y="-24"/>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font" Target="fonts/font2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54"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font" Target="fonts/font27.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a5c40259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a5c40259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57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846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2295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7738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554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3623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214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9535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802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426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7771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a832c37a21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a832c37a21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411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b09ba95993_0_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b09ba95993_0_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628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292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1639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b09ba95993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b09ba95993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7686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b09ba95993_0_1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b09ba95993_0_1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602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397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918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804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5526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952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90725" y="1437700"/>
            <a:ext cx="5166300" cy="1719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ar-SA" smtClean="0"/>
              <a:t>انقر لتحرير نمط العنوان الرئيسي</a:t>
            </a:r>
            <a:endParaRPr/>
          </a:p>
        </p:txBody>
      </p:sp>
      <p:sp>
        <p:nvSpPr>
          <p:cNvPr id="10" name="Google Shape;10;p2"/>
          <p:cNvSpPr txBox="1">
            <a:spLocks noGrp="1"/>
          </p:cNvSpPr>
          <p:nvPr>
            <p:ph type="subTitle" idx="1"/>
          </p:nvPr>
        </p:nvSpPr>
        <p:spPr>
          <a:xfrm>
            <a:off x="1986675" y="3193725"/>
            <a:ext cx="5166300" cy="51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Kodchasan"/>
                <a:ea typeface="Kodchasan"/>
                <a:cs typeface="Kodchasan"/>
                <a:sym typeface="Kodchas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ar-SA" smtClean="0"/>
              <a:t>انقر لتحرير نمط العنوان الثانوي الرئيسي</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16150" y="2124075"/>
            <a:ext cx="3154800" cy="105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rPr lang="ar-SA" smtClean="0"/>
              <a:t>انقر لتحرير نمط العنوان الرئيسي</a:t>
            </a:r>
            <a:endParaRPr/>
          </a:p>
        </p:txBody>
      </p:sp>
      <p:sp>
        <p:nvSpPr>
          <p:cNvPr id="13" name="Google Shape;13;p3"/>
          <p:cNvSpPr txBox="1">
            <a:spLocks noGrp="1"/>
          </p:cNvSpPr>
          <p:nvPr>
            <p:ph type="title" idx="2" hasCustomPrompt="1"/>
          </p:nvPr>
        </p:nvSpPr>
        <p:spPr>
          <a:xfrm>
            <a:off x="3182850" y="1109225"/>
            <a:ext cx="1088100" cy="841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6000"/>
              <a:buNone/>
              <a:defRPr sz="6000">
                <a:solidFill>
                  <a:schemeClr val="accent5"/>
                </a:solidFill>
              </a:defRPr>
            </a:lvl1pPr>
            <a:lvl2pPr lvl="1" algn="ctr" rtl="0">
              <a:spcBef>
                <a:spcPts val="0"/>
              </a:spcBef>
              <a:spcAft>
                <a:spcPts val="0"/>
              </a:spcAft>
              <a:buClr>
                <a:schemeClr val="accent5"/>
              </a:buClr>
              <a:buSzPts val="6000"/>
              <a:buNone/>
              <a:defRPr sz="6000">
                <a:solidFill>
                  <a:schemeClr val="accent5"/>
                </a:solidFill>
              </a:defRPr>
            </a:lvl2pPr>
            <a:lvl3pPr lvl="2" algn="ctr" rtl="0">
              <a:spcBef>
                <a:spcPts val="0"/>
              </a:spcBef>
              <a:spcAft>
                <a:spcPts val="0"/>
              </a:spcAft>
              <a:buClr>
                <a:schemeClr val="accent5"/>
              </a:buClr>
              <a:buSzPts val="6000"/>
              <a:buNone/>
              <a:defRPr sz="6000">
                <a:solidFill>
                  <a:schemeClr val="accent5"/>
                </a:solidFill>
              </a:defRPr>
            </a:lvl3pPr>
            <a:lvl4pPr lvl="3" algn="ctr" rtl="0">
              <a:spcBef>
                <a:spcPts val="0"/>
              </a:spcBef>
              <a:spcAft>
                <a:spcPts val="0"/>
              </a:spcAft>
              <a:buClr>
                <a:schemeClr val="accent5"/>
              </a:buClr>
              <a:buSzPts val="6000"/>
              <a:buNone/>
              <a:defRPr sz="6000">
                <a:solidFill>
                  <a:schemeClr val="accent5"/>
                </a:solidFill>
              </a:defRPr>
            </a:lvl4pPr>
            <a:lvl5pPr lvl="4" algn="ctr" rtl="0">
              <a:spcBef>
                <a:spcPts val="0"/>
              </a:spcBef>
              <a:spcAft>
                <a:spcPts val="0"/>
              </a:spcAft>
              <a:buClr>
                <a:schemeClr val="accent5"/>
              </a:buClr>
              <a:buSzPts val="6000"/>
              <a:buNone/>
              <a:defRPr sz="6000">
                <a:solidFill>
                  <a:schemeClr val="accent5"/>
                </a:solidFill>
              </a:defRPr>
            </a:lvl5pPr>
            <a:lvl6pPr lvl="5" algn="ctr" rtl="0">
              <a:spcBef>
                <a:spcPts val="0"/>
              </a:spcBef>
              <a:spcAft>
                <a:spcPts val="0"/>
              </a:spcAft>
              <a:buClr>
                <a:schemeClr val="accent5"/>
              </a:buClr>
              <a:buSzPts val="6000"/>
              <a:buNone/>
              <a:defRPr sz="6000">
                <a:solidFill>
                  <a:schemeClr val="accent5"/>
                </a:solidFill>
              </a:defRPr>
            </a:lvl6pPr>
            <a:lvl7pPr lvl="6" algn="ctr" rtl="0">
              <a:spcBef>
                <a:spcPts val="0"/>
              </a:spcBef>
              <a:spcAft>
                <a:spcPts val="0"/>
              </a:spcAft>
              <a:buClr>
                <a:schemeClr val="accent5"/>
              </a:buClr>
              <a:buSzPts val="6000"/>
              <a:buNone/>
              <a:defRPr sz="6000">
                <a:solidFill>
                  <a:schemeClr val="accent5"/>
                </a:solidFill>
              </a:defRPr>
            </a:lvl7pPr>
            <a:lvl8pPr lvl="7" algn="ctr" rtl="0">
              <a:spcBef>
                <a:spcPts val="0"/>
              </a:spcBef>
              <a:spcAft>
                <a:spcPts val="0"/>
              </a:spcAft>
              <a:buClr>
                <a:schemeClr val="accent5"/>
              </a:buClr>
              <a:buSzPts val="6000"/>
              <a:buNone/>
              <a:defRPr sz="6000">
                <a:solidFill>
                  <a:schemeClr val="accent5"/>
                </a:solidFill>
              </a:defRPr>
            </a:lvl8pPr>
            <a:lvl9pPr lvl="8" algn="ctr" rtl="0">
              <a:spcBef>
                <a:spcPts val="0"/>
              </a:spcBef>
              <a:spcAft>
                <a:spcPts val="0"/>
              </a:spcAft>
              <a:buClr>
                <a:schemeClr val="accent5"/>
              </a:buClr>
              <a:buSzPts val="6000"/>
              <a:buNone/>
              <a:defRPr sz="6000">
                <a:solidFill>
                  <a:schemeClr val="accent5"/>
                </a:solidFill>
              </a:defRPr>
            </a:lvl9pPr>
          </a:lstStyle>
          <a:p>
            <a:r>
              <a:t>xx%</a:t>
            </a:r>
          </a:p>
        </p:txBody>
      </p:sp>
      <p:sp>
        <p:nvSpPr>
          <p:cNvPr id="14" name="Google Shape;14;p3"/>
          <p:cNvSpPr txBox="1">
            <a:spLocks noGrp="1"/>
          </p:cNvSpPr>
          <p:nvPr>
            <p:ph type="subTitle" idx="1"/>
          </p:nvPr>
        </p:nvSpPr>
        <p:spPr>
          <a:xfrm>
            <a:off x="1120050" y="3208375"/>
            <a:ext cx="31509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grpSp>
        <p:nvGrpSpPr>
          <p:cNvPr id="19" name="Google Shape;19;p5"/>
          <p:cNvGrpSpPr/>
          <p:nvPr/>
        </p:nvGrpSpPr>
        <p:grpSpPr>
          <a:xfrm>
            <a:off x="9" y="2804016"/>
            <a:ext cx="9144293" cy="2324707"/>
            <a:chOff x="9" y="2804016"/>
            <a:chExt cx="9144293" cy="2324707"/>
          </a:xfrm>
        </p:grpSpPr>
        <p:sp>
          <p:nvSpPr>
            <p:cNvPr id="20" name="Google Shape;20;p5"/>
            <p:cNvSpPr/>
            <p:nvPr/>
          </p:nvSpPr>
          <p:spPr>
            <a:xfrm>
              <a:off x="3850641"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5"/>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5"/>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5"/>
            <p:cNvSpPr/>
            <p:nvPr/>
          </p:nvSpPr>
          <p:spPr>
            <a:xfrm>
              <a:off x="2889788" y="2804398"/>
              <a:ext cx="478740" cy="464744"/>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p:nvPr/>
          </p:nvSpPr>
          <p:spPr>
            <a:xfrm>
              <a:off x="3850641" y="3733822"/>
              <a:ext cx="478740" cy="464744"/>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p:nvPr/>
          </p:nvSpPr>
          <p:spPr>
            <a:xfrm>
              <a:off x="3371932" y="2804016"/>
              <a:ext cx="478740" cy="464744"/>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
            <p:cNvSpPr/>
            <p:nvPr/>
          </p:nvSpPr>
          <p:spPr>
            <a:xfrm>
              <a:off x="3850641" y="3268728"/>
              <a:ext cx="478740" cy="465508"/>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3372282"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7228227" y="2804398"/>
              <a:ext cx="473460" cy="464744"/>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6262825" y="4198916"/>
              <a:ext cx="478740" cy="465094"/>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a:off x="6262825" y="3269110"/>
              <a:ext cx="478740" cy="465126"/>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6262825" y="3734204"/>
              <a:ext cx="478740" cy="464744"/>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6745319" y="2804398"/>
              <a:ext cx="478772" cy="464744"/>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6262825" y="2804398"/>
              <a:ext cx="478740" cy="464744"/>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5"/>
            <p:cNvSpPr/>
            <p:nvPr/>
          </p:nvSpPr>
          <p:spPr>
            <a:xfrm>
              <a:off x="6262444"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6745319" y="4198916"/>
              <a:ext cx="478391" cy="465094"/>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7228227" y="3733822"/>
              <a:ext cx="473460" cy="464744"/>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7227845" y="3269110"/>
              <a:ext cx="473460" cy="465126"/>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7228227" y="4663629"/>
              <a:ext cx="473460" cy="464744"/>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7228227" y="4198535"/>
              <a:ext cx="473460" cy="465126"/>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6745319" y="3269110"/>
              <a:ext cx="478391" cy="465126"/>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6745319" y="3734204"/>
              <a:ext cx="478391" cy="464744"/>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5780299"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6745319" y="4663629"/>
              <a:ext cx="478391" cy="464744"/>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4815661"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4815661"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4815661"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4815661"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4815661"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4333167" y="4198916"/>
              <a:ext cx="478740" cy="465094"/>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4333167"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5780299"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4333167"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4333167"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5780299" y="4663629"/>
              <a:ext cx="478772" cy="464744"/>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5780299"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5780299" y="4198916"/>
              <a:ext cx="478772" cy="465094"/>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5298187"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a:off x="5297805" y="4198916"/>
              <a:ext cx="478740" cy="465094"/>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5297805" y="3734204"/>
              <a:ext cx="478740" cy="464744"/>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5297424" y="3269110"/>
              <a:ext cx="479122" cy="465126"/>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5297805" y="4663629"/>
              <a:ext cx="478740" cy="464744"/>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8665530"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8183036"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7700510" y="2804398"/>
              <a:ext cx="478772" cy="464744"/>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7700510"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7700510" y="4198916"/>
              <a:ext cx="478772" cy="465094"/>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7700510"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8665530"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8665530" y="4198916"/>
              <a:ext cx="478391" cy="465094"/>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8665530"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8665530" y="2804398"/>
              <a:ext cx="478772" cy="464744"/>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8183036"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8183036"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8183036" y="4198916"/>
              <a:ext cx="478740" cy="465094"/>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8183036"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7700510" y="4663629"/>
              <a:ext cx="478772" cy="464744"/>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5"/>
          <p:cNvSpPr txBox="1">
            <a:spLocks noGrp="1"/>
          </p:cNvSpPr>
          <p:nvPr>
            <p:ph type="subTitle" idx="1"/>
          </p:nvPr>
        </p:nvSpPr>
        <p:spPr>
          <a:xfrm>
            <a:off x="14272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6" name="Google Shape;116;p5"/>
          <p:cNvSpPr txBox="1">
            <a:spLocks noGrp="1"/>
          </p:cNvSpPr>
          <p:nvPr>
            <p:ph type="subTitle" idx="2"/>
          </p:nvPr>
        </p:nvSpPr>
        <p:spPr>
          <a:xfrm>
            <a:off x="54946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7" name="Google Shape;117;p5"/>
          <p:cNvSpPr txBox="1">
            <a:spLocks noGrp="1"/>
          </p:cNvSpPr>
          <p:nvPr>
            <p:ph type="subTitle" idx="3"/>
          </p:nvPr>
        </p:nvSpPr>
        <p:spPr>
          <a:xfrm>
            <a:off x="14272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8" name="Google Shape;118;p5"/>
          <p:cNvSpPr txBox="1">
            <a:spLocks noGrp="1"/>
          </p:cNvSpPr>
          <p:nvPr>
            <p:ph type="subTitle" idx="4"/>
          </p:nvPr>
        </p:nvSpPr>
        <p:spPr>
          <a:xfrm>
            <a:off x="54946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9" name="Google Shape;119;p5"/>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gradFill>
          <a:gsLst>
            <a:gs pos="0">
              <a:schemeClr val="accent3"/>
            </a:gs>
            <a:gs pos="100000">
              <a:schemeClr val="accent4"/>
            </a:gs>
          </a:gsLst>
          <a:lin ang="5400700" scaled="0"/>
        </a:gradFill>
        <a:effectLst/>
      </p:bgPr>
    </p:bg>
    <p:spTree>
      <p:nvGrpSpPr>
        <p:cNvPr id="1" name="Shape 125"/>
        <p:cNvGrpSpPr/>
        <p:nvPr/>
      </p:nvGrpSpPr>
      <p:grpSpPr>
        <a:xfrm>
          <a:off x="0" y="0"/>
          <a:ext cx="0" cy="0"/>
          <a:chOff x="0" y="0"/>
          <a:chExt cx="0" cy="0"/>
        </a:xfrm>
      </p:grpSpPr>
      <p:grpSp>
        <p:nvGrpSpPr>
          <p:cNvPr id="126" name="Google Shape;126;p8"/>
          <p:cNvGrpSpPr/>
          <p:nvPr/>
        </p:nvGrpSpPr>
        <p:grpSpPr>
          <a:xfrm>
            <a:off x="9" y="15011"/>
            <a:ext cx="9144293" cy="5113712"/>
            <a:chOff x="216975" y="846375"/>
            <a:chExt cx="7186650" cy="4018950"/>
          </a:xfrm>
        </p:grpSpPr>
        <p:sp>
          <p:nvSpPr>
            <p:cNvPr id="127" name="Google Shape;127;p8"/>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8"/>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8"/>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8"/>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8"/>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8"/>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8"/>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8"/>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8"/>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8"/>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8"/>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8"/>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8"/>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8"/>
          <p:cNvSpPr txBox="1">
            <a:spLocks noGrp="1"/>
          </p:cNvSpPr>
          <p:nvPr>
            <p:ph type="title"/>
          </p:nvPr>
        </p:nvSpPr>
        <p:spPr>
          <a:xfrm>
            <a:off x="2048475" y="1217900"/>
            <a:ext cx="5047500" cy="183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ar-SA" smtClean="0"/>
              <a:t>انقر لتحرير نمط العنوان الرئيسي</a:t>
            </a:r>
            <a:endParaRPr/>
          </a:p>
        </p:txBody>
      </p:sp>
      <p:sp>
        <p:nvSpPr>
          <p:cNvPr id="337" name="Google Shape;337;p8"/>
          <p:cNvSpPr txBox="1">
            <a:spLocks noGrp="1"/>
          </p:cNvSpPr>
          <p:nvPr>
            <p:ph type="subTitle" idx="1"/>
          </p:nvPr>
        </p:nvSpPr>
        <p:spPr>
          <a:xfrm>
            <a:off x="2066875" y="3605050"/>
            <a:ext cx="50292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chemeClr val="accent3"/>
            </a:gs>
            <a:gs pos="100000">
              <a:schemeClr val="accent4"/>
            </a:gs>
          </a:gsLst>
          <a:lin ang="5400700" scaled="0"/>
        </a:gradFill>
        <a:effectLst/>
      </p:bgPr>
    </p:bg>
    <p:spTree>
      <p:nvGrpSpPr>
        <p:cNvPr id="1" name="Shape 400"/>
        <p:cNvGrpSpPr/>
        <p:nvPr/>
      </p:nvGrpSpPr>
      <p:grpSpPr>
        <a:xfrm>
          <a:off x="0" y="0"/>
          <a:ext cx="0" cy="0"/>
          <a:chOff x="0" y="0"/>
          <a:chExt cx="0" cy="0"/>
        </a:xfrm>
      </p:grpSpPr>
      <p:grpSp>
        <p:nvGrpSpPr>
          <p:cNvPr id="401" name="Google Shape;401;p11"/>
          <p:cNvGrpSpPr/>
          <p:nvPr/>
        </p:nvGrpSpPr>
        <p:grpSpPr>
          <a:xfrm>
            <a:off x="9" y="15011"/>
            <a:ext cx="9144293" cy="5113712"/>
            <a:chOff x="216975" y="846375"/>
            <a:chExt cx="7186650" cy="4018950"/>
          </a:xfrm>
        </p:grpSpPr>
        <p:sp>
          <p:nvSpPr>
            <p:cNvPr id="402" name="Google Shape;402;p11"/>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1"/>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1"/>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1"/>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1"/>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12" name="Google Shape;612;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فارغ">
    <p:bg>
      <p:bgPr>
        <a:noFill/>
        <a:effectLst/>
      </p:bgPr>
    </p:bg>
    <p:spTree>
      <p:nvGrpSpPr>
        <p:cNvPr id="1" name="Shape 61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8_1">
    <p:spTree>
      <p:nvGrpSpPr>
        <p:cNvPr id="1" name="Shape 866"/>
        <p:cNvGrpSpPr/>
        <p:nvPr/>
      </p:nvGrpSpPr>
      <p:grpSpPr>
        <a:xfrm>
          <a:off x="0" y="0"/>
          <a:ext cx="0" cy="0"/>
          <a:chOff x="0" y="0"/>
          <a:chExt cx="0" cy="0"/>
        </a:xfrm>
      </p:grpSpPr>
      <p:sp>
        <p:nvSpPr>
          <p:cNvPr id="867" name="Google Shape;867;p18"/>
          <p:cNvSpPr txBox="1">
            <a:spLocks noGrp="1"/>
          </p:cNvSpPr>
          <p:nvPr>
            <p:ph type="title"/>
          </p:nvPr>
        </p:nvSpPr>
        <p:spPr>
          <a:xfrm>
            <a:off x="1989676"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68" name="Google Shape;868;p18"/>
          <p:cNvSpPr txBox="1">
            <a:spLocks noGrp="1"/>
          </p:cNvSpPr>
          <p:nvPr>
            <p:ph type="subTitle" idx="1"/>
          </p:nvPr>
        </p:nvSpPr>
        <p:spPr>
          <a:xfrm>
            <a:off x="1989681"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869" name="Google Shape;869;p18"/>
          <p:cNvSpPr txBox="1">
            <a:spLocks noGrp="1"/>
          </p:cNvSpPr>
          <p:nvPr>
            <p:ph type="title" idx="2"/>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
        <p:nvSpPr>
          <p:cNvPr id="870" name="Google Shape;870;p18"/>
          <p:cNvSpPr txBox="1">
            <a:spLocks noGrp="1"/>
          </p:cNvSpPr>
          <p:nvPr>
            <p:ph type="title" idx="3"/>
          </p:nvPr>
        </p:nvSpPr>
        <p:spPr>
          <a:xfrm>
            <a:off x="5075575"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71" name="Google Shape;871;p18"/>
          <p:cNvSpPr txBox="1">
            <a:spLocks noGrp="1"/>
          </p:cNvSpPr>
          <p:nvPr>
            <p:ph type="subTitle" idx="4"/>
          </p:nvPr>
        </p:nvSpPr>
        <p:spPr>
          <a:xfrm>
            <a:off x="5075575"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849"/>
        <p:cNvGrpSpPr/>
        <p:nvPr/>
      </p:nvGrpSpPr>
      <p:grpSpPr>
        <a:xfrm>
          <a:off x="0" y="0"/>
          <a:ext cx="0" cy="0"/>
          <a:chOff x="0" y="0"/>
          <a:chExt cx="0" cy="0"/>
        </a:xfrm>
      </p:grpSpPr>
      <p:grpSp>
        <p:nvGrpSpPr>
          <p:cNvPr id="850" name="Google Shape;850;p16"/>
          <p:cNvGrpSpPr/>
          <p:nvPr/>
        </p:nvGrpSpPr>
        <p:grpSpPr>
          <a:xfrm>
            <a:off x="7853321" y="4242106"/>
            <a:ext cx="2565009" cy="1800573"/>
            <a:chOff x="1074165" y="1907849"/>
            <a:chExt cx="1594361" cy="931299"/>
          </a:xfrm>
        </p:grpSpPr>
        <p:sp>
          <p:nvSpPr>
            <p:cNvPr id="851" name="Google Shape;851;p16"/>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3" name="Google Shape;853;p16"/>
          <p:cNvSpPr txBox="1">
            <a:spLocks noGrp="1"/>
          </p:cNvSpPr>
          <p:nvPr>
            <p:ph type="title"/>
          </p:nvPr>
        </p:nvSpPr>
        <p:spPr>
          <a:xfrm>
            <a:off x="5061425" y="360400"/>
            <a:ext cx="33846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
        <p:nvSpPr>
          <p:cNvPr id="854" name="Google Shape;854;p16"/>
          <p:cNvSpPr txBox="1">
            <a:spLocks noGrp="1"/>
          </p:cNvSpPr>
          <p:nvPr>
            <p:ph type="body" idx="1"/>
          </p:nvPr>
        </p:nvSpPr>
        <p:spPr>
          <a:xfrm>
            <a:off x="5061375" y="1707550"/>
            <a:ext cx="3077700" cy="2515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000"/>
              </a:spcBef>
              <a:spcAft>
                <a:spcPts val="0"/>
              </a:spcAft>
              <a:buSzPts val="1400"/>
              <a:buChar char="○"/>
              <a:defRPr/>
            </a:lvl2pPr>
            <a:lvl3pPr marL="1371600" lvl="2" indent="-317500" rtl="0">
              <a:lnSpc>
                <a:spcPct val="100000"/>
              </a:lnSpc>
              <a:spcBef>
                <a:spcPts val="1000"/>
              </a:spcBef>
              <a:spcAft>
                <a:spcPts val="0"/>
              </a:spcAft>
              <a:buSzPts val="1400"/>
              <a:buChar char="■"/>
              <a:defRPr/>
            </a:lvl3pPr>
            <a:lvl4pPr marL="1828800" lvl="3" indent="-317500" rtl="0">
              <a:lnSpc>
                <a:spcPct val="100000"/>
              </a:lnSpc>
              <a:spcBef>
                <a:spcPts val="1000"/>
              </a:spcBef>
              <a:spcAft>
                <a:spcPts val="0"/>
              </a:spcAft>
              <a:buSzPts val="1400"/>
              <a:buChar char="●"/>
              <a:defRPr/>
            </a:lvl4pPr>
            <a:lvl5pPr marL="2286000" lvl="4" indent="-317500" rtl="0">
              <a:lnSpc>
                <a:spcPct val="100000"/>
              </a:lnSpc>
              <a:spcBef>
                <a:spcPts val="1000"/>
              </a:spcBef>
              <a:spcAft>
                <a:spcPts val="0"/>
              </a:spcAft>
              <a:buSzPts val="1400"/>
              <a:buChar char="○"/>
              <a:defRPr/>
            </a:lvl5pPr>
            <a:lvl6pPr marL="2743200" lvl="5" indent="-317500" rtl="0">
              <a:lnSpc>
                <a:spcPct val="100000"/>
              </a:lnSpc>
              <a:spcBef>
                <a:spcPts val="1000"/>
              </a:spcBef>
              <a:spcAft>
                <a:spcPts val="0"/>
              </a:spcAft>
              <a:buSzPts val="1400"/>
              <a:buChar char="■"/>
              <a:defRPr/>
            </a:lvl6pPr>
            <a:lvl7pPr marL="3200400" lvl="6" indent="-317500" rtl="0">
              <a:lnSpc>
                <a:spcPct val="100000"/>
              </a:lnSpc>
              <a:spcBef>
                <a:spcPts val="1000"/>
              </a:spcBef>
              <a:spcAft>
                <a:spcPts val="0"/>
              </a:spcAft>
              <a:buSzPts val="1400"/>
              <a:buChar char="●"/>
              <a:defRPr/>
            </a:lvl7pPr>
            <a:lvl8pPr marL="3657600" lvl="7" indent="-317500" rtl="0">
              <a:lnSpc>
                <a:spcPct val="100000"/>
              </a:lnSpc>
              <a:spcBef>
                <a:spcPts val="1000"/>
              </a:spcBef>
              <a:spcAft>
                <a:spcPts val="0"/>
              </a:spcAft>
              <a:buSzPts val="1400"/>
              <a:buChar char="○"/>
              <a:defRPr/>
            </a:lvl8pPr>
            <a:lvl9pPr marL="4114800" lvl="8" indent="-317500" rtl="0">
              <a:lnSpc>
                <a:spcPct val="100000"/>
              </a:lnSpc>
              <a:spcBef>
                <a:spcPts val="1000"/>
              </a:spcBef>
              <a:spcAft>
                <a:spcPts val="1000"/>
              </a:spcAft>
              <a:buSzPts val="1400"/>
              <a:buChar char="■"/>
              <a:defRPr/>
            </a:lvl9pPr>
          </a:lstStyle>
          <a:p>
            <a:pPr lvl="0"/>
            <a:r>
              <a:rPr lang="ar-SA" smtClean="0"/>
              <a:t>تحرير أنماط النص الرئيسي</a:t>
            </a:r>
          </a:p>
        </p:txBody>
      </p:sp>
    </p:spTree>
    <p:extLst>
      <p:ext uri="{BB962C8B-B14F-4D97-AF65-F5344CB8AC3E}">
        <p14:creationId xmlns:p14="http://schemas.microsoft.com/office/powerpoint/2010/main" val="2619146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6"/>
            </a:gs>
            <a:gs pos="100000">
              <a:srgbClr val="FEEADB"/>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1pPr>
            <a:lvl2pPr lvl="1">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2pPr>
            <a:lvl3pPr lvl="2">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3pPr>
            <a:lvl4pPr lvl="3">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4pPr>
            <a:lvl5pPr lvl="4">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5pPr>
            <a:lvl6pPr lvl="5">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6pPr>
            <a:lvl7pPr lvl="6">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7pPr>
            <a:lvl8pPr lvl="7">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8pPr>
            <a:lvl9pPr lvl="8">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1pPr>
            <a:lvl2pPr marL="914400" lvl="1"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2pPr>
            <a:lvl3pPr marL="1371600" lvl="2"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3pPr>
            <a:lvl4pPr marL="1828800" lvl="3"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4pPr>
            <a:lvl5pPr marL="2286000" lvl="4"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5pPr>
            <a:lvl6pPr marL="2743200" lvl="5"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6pPr>
            <a:lvl7pPr marL="3200400" lvl="6"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7pPr>
            <a:lvl8pPr marL="3657600" lvl="7"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8pPr>
            <a:lvl9pPr marL="4114800" lvl="8"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4" r:id="rId4"/>
    <p:sldLayoutId id="2147483657" r:id="rId5"/>
    <p:sldLayoutId id="2147483658" r:id="rId6"/>
    <p:sldLayoutId id="2147483664" r:id="rId7"/>
    <p:sldLayoutId id="2147483672" r:id="rId8"/>
  </p:sldLayoutIdLst>
  <p:hf sldNum="0" hdr="0" ftr="0" dt="0"/>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07/relationships/media" Target="../media/media7.mp3"/><Relationship Id="rId7" Type="http://schemas.openxmlformats.org/officeDocument/2006/relationships/image" Target="../media/image6.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notesSlide" Target="../notesSlides/notesSlide18.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4"/>
        <p:cNvGrpSpPr/>
        <p:nvPr/>
      </p:nvGrpSpPr>
      <p:grpSpPr>
        <a:xfrm>
          <a:off x="0" y="0"/>
          <a:ext cx="0" cy="0"/>
          <a:chOff x="0" y="0"/>
          <a:chExt cx="0" cy="0"/>
        </a:xfrm>
      </p:grpSpPr>
      <p:grpSp>
        <p:nvGrpSpPr>
          <p:cNvPr id="1035" name="Google Shape;1035;p26"/>
          <p:cNvGrpSpPr/>
          <p:nvPr/>
        </p:nvGrpSpPr>
        <p:grpSpPr>
          <a:xfrm>
            <a:off x="997007" y="483524"/>
            <a:ext cx="7149986" cy="4176452"/>
            <a:chOff x="997007" y="483524"/>
            <a:chExt cx="7149986" cy="4176452"/>
          </a:xfrm>
        </p:grpSpPr>
        <p:sp>
          <p:nvSpPr>
            <p:cNvPr id="1036" name="Google Shape;1036;p26"/>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80975" dir="552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 name="Google Shape;1037;p26"/>
            <p:cNvGrpSpPr/>
            <p:nvPr/>
          </p:nvGrpSpPr>
          <p:grpSpPr>
            <a:xfrm>
              <a:off x="1184751" y="540069"/>
              <a:ext cx="6822196" cy="4063363"/>
              <a:chOff x="5930800" y="-1718525"/>
              <a:chExt cx="2767625" cy="1649025"/>
            </a:xfrm>
          </p:grpSpPr>
          <p:sp>
            <p:nvSpPr>
              <p:cNvPr id="1038" name="Google Shape;1038;p26"/>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6"/>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6"/>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6"/>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6"/>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6"/>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6"/>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6"/>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6"/>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6"/>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6"/>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6"/>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6"/>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6"/>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6"/>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6"/>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6"/>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6"/>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6"/>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6"/>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6"/>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6"/>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6"/>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6"/>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6"/>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6"/>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6"/>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6"/>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6"/>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6"/>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6"/>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6"/>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6"/>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6"/>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6"/>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6"/>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6"/>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6"/>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6"/>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6"/>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6"/>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6"/>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6"/>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6"/>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6"/>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6"/>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6"/>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6"/>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6"/>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6"/>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26"/>
            <p:cNvGrpSpPr/>
            <p:nvPr/>
          </p:nvGrpSpPr>
          <p:grpSpPr>
            <a:xfrm>
              <a:off x="2999644" y="2503296"/>
              <a:ext cx="3144711" cy="2100136"/>
              <a:chOff x="2265450" y="-2416250"/>
              <a:chExt cx="1130825" cy="755200"/>
            </a:xfrm>
          </p:grpSpPr>
          <p:sp>
            <p:nvSpPr>
              <p:cNvPr id="1089" name="Google Shape;1089;p26"/>
              <p:cNvSpPr/>
              <p:nvPr/>
            </p:nvSpPr>
            <p:spPr>
              <a:xfrm>
                <a:off x="2480650" y="-2416250"/>
                <a:ext cx="701000" cy="755200"/>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50000">
                    <a:srgbClr val="592D5F"/>
                  </a:gs>
                  <a:gs pos="79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6"/>
              <p:cNvSpPr/>
              <p:nvPr/>
            </p:nvSpPr>
            <p:spPr>
              <a:xfrm>
                <a:off x="2265450" y="-2201025"/>
                <a:ext cx="86050" cy="539975"/>
              </a:xfrm>
              <a:custGeom>
                <a:avLst/>
                <a:gdLst/>
                <a:ahLst/>
                <a:cxnLst/>
                <a:rect l="l" t="t" r="r" b="b"/>
                <a:pathLst>
                  <a:path w="3442" h="21599" extrusionOk="0">
                    <a:moveTo>
                      <a:pt x="1048" y="2608"/>
                    </a:moveTo>
                    <a:cubicBezTo>
                      <a:pt x="1048" y="2608"/>
                      <a:pt x="1215" y="2620"/>
                      <a:pt x="1215" y="3036"/>
                    </a:cubicBezTo>
                    <a:lnTo>
                      <a:pt x="1215" y="3798"/>
                    </a:lnTo>
                    <a:lnTo>
                      <a:pt x="882" y="3798"/>
                    </a:lnTo>
                    <a:lnTo>
                      <a:pt x="882" y="3036"/>
                    </a:lnTo>
                    <a:cubicBezTo>
                      <a:pt x="882" y="2620"/>
                      <a:pt x="1048" y="2608"/>
                      <a:pt x="1048" y="2608"/>
                    </a:cubicBezTo>
                    <a:close/>
                    <a:moveTo>
                      <a:pt x="1715" y="2477"/>
                    </a:moveTo>
                    <a:cubicBezTo>
                      <a:pt x="1715" y="2477"/>
                      <a:pt x="1965" y="2489"/>
                      <a:pt x="1965" y="2905"/>
                    </a:cubicBezTo>
                    <a:lnTo>
                      <a:pt x="1965" y="3798"/>
                    </a:lnTo>
                    <a:lnTo>
                      <a:pt x="1465" y="3798"/>
                    </a:lnTo>
                    <a:lnTo>
                      <a:pt x="1465" y="2905"/>
                    </a:lnTo>
                    <a:cubicBezTo>
                      <a:pt x="1465" y="2489"/>
                      <a:pt x="1715" y="2477"/>
                      <a:pt x="1715" y="2477"/>
                    </a:cubicBezTo>
                    <a:close/>
                    <a:moveTo>
                      <a:pt x="2406" y="2608"/>
                    </a:moveTo>
                    <a:cubicBezTo>
                      <a:pt x="2406" y="2608"/>
                      <a:pt x="2560" y="2620"/>
                      <a:pt x="2560" y="3036"/>
                    </a:cubicBezTo>
                    <a:lnTo>
                      <a:pt x="2560" y="3798"/>
                    </a:lnTo>
                    <a:lnTo>
                      <a:pt x="2239" y="3798"/>
                    </a:lnTo>
                    <a:lnTo>
                      <a:pt x="2239" y="3036"/>
                    </a:lnTo>
                    <a:cubicBezTo>
                      <a:pt x="2239" y="2620"/>
                      <a:pt x="2406" y="2608"/>
                      <a:pt x="2406" y="2608"/>
                    </a:cubicBezTo>
                    <a:close/>
                    <a:moveTo>
                      <a:pt x="1715" y="0"/>
                    </a:moveTo>
                    <a:lnTo>
                      <a:pt x="1679" y="48"/>
                    </a:lnTo>
                    <a:lnTo>
                      <a:pt x="1703" y="48"/>
                    </a:lnTo>
                    <a:lnTo>
                      <a:pt x="1703" y="60"/>
                    </a:lnTo>
                    <a:lnTo>
                      <a:pt x="1679" y="72"/>
                    </a:lnTo>
                    <a:cubicBezTo>
                      <a:pt x="1679" y="95"/>
                      <a:pt x="1679" y="95"/>
                      <a:pt x="1703" y="95"/>
                    </a:cubicBezTo>
                    <a:lnTo>
                      <a:pt x="1703" y="119"/>
                    </a:lnTo>
                    <a:cubicBezTo>
                      <a:pt x="1667" y="119"/>
                      <a:pt x="1655" y="95"/>
                      <a:pt x="1644" y="60"/>
                    </a:cubicBezTo>
                    <a:lnTo>
                      <a:pt x="1644" y="72"/>
                    </a:lnTo>
                    <a:cubicBezTo>
                      <a:pt x="1644" y="107"/>
                      <a:pt x="1667" y="131"/>
                      <a:pt x="1703" y="131"/>
                    </a:cubicBezTo>
                    <a:lnTo>
                      <a:pt x="1703" y="179"/>
                    </a:lnTo>
                    <a:cubicBezTo>
                      <a:pt x="1679" y="179"/>
                      <a:pt x="1667" y="191"/>
                      <a:pt x="1667" y="214"/>
                    </a:cubicBezTo>
                    <a:cubicBezTo>
                      <a:pt x="1667" y="226"/>
                      <a:pt x="1679" y="238"/>
                      <a:pt x="1703" y="238"/>
                    </a:cubicBezTo>
                    <a:lnTo>
                      <a:pt x="1703" y="274"/>
                    </a:lnTo>
                    <a:cubicBezTo>
                      <a:pt x="1679" y="274"/>
                      <a:pt x="1679" y="274"/>
                      <a:pt x="1679" y="286"/>
                    </a:cubicBezTo>
                    <a:lnTo>
                      <a:pt x="1703" y="298"/>
                    </a:lnTo>
                    <a:lnTo>
                      <a:pt x="1703" y="345"/>
                    </a:lnTo>
                    <a:cubicBezTo>
                      <a:pt x="1679" y="345"/>
                      <a:pt x="1679" y="345"/>
                      <a:pt x="1679" y="357"/>
                    </a:cubicBezTo>
                    <a:cubicBezTo>
                      <a:pt x="1655" y="369"/>
                      <a:pt x="1644" y="393"/>
                      <a:pt x="1644" y="417"/>
                    </a:cubicBezTo>
                    <a:cubicBezTo>
                      <a:pt x="1644" y="453"/>
                      <a:pt x="1667" y="476"/>
                      <a:pt x="1703" y="476"/>
                    </a:cubicBezTo>
                    <a:lnTo>
                      <a:pt x="1703" y="488"/>
                    </a:lnTo>
                    <a:cubicBezTo>
                      <a:pt x="1679" y="488"/>
                      <a:pt x="1667" y="512"/>
                      <a:pt x="1667" y="536"/>
                    </a:cubicBezTo>
                    <a:cubicBezTo>
                      <a:pt x="1667" y="548"/>
                      <a:pt x="1679" y="572"/>
                      <a:pt x="1703" y="584"/>
                    </a:cubicBezTo>
                    <a:lnTo>
                      <a:pt x="1703" y="595"/>
                    </a:lnTo>
                    <a:cubicBezTo>
                      <a:pt x="1679" y="595"/>
                      <a:pt x="1655" y="607"/>
                      <a:pt x="1655" y="643"/>
                    </a:cubicBezTo>
                    <a:cubicBezTo>
                      <a:pt x="1655" y="643"/>
                      <a:pt x="1644" y="643"/>
                      <a:pt x="1644" y="655"/>
                    </a:cubicBezTo>
                    <a:cubicBezTo>
                      <a:pt x="1644" y="655"/>
                      <a:pt x="1644" y="667"/>
                      <a:pt x="1655" y="667"/>
                    </a:cubicBezTo>
                    <a:cubicBezTo>
                      <a:pt x="1655" y="667"/>
                      <a:pt x="1620" y="667"/>
                      <a:pt x="1620" y="691"/>
                    </a:cubicBezTo>
                    <a:cubicBezTo>
                      <a:pt x="1620" y="691"/>
                      <a:pt x="1560" y="703"/>
                      <a:pt x="1584" y="715"/>
                    </a:cubicBezTo>
                    <a:lnTo>
                      <a:pt x="1596" y="715"/>
                    </a:lnTo>
                    <a:lnTo>
                      <a:pt x="1358" y="941"/>
                    </a:lnTo>
                    <a:cubicBezTo>
                      <a:pt x="1346" y="941"/>
                      <a:pt x="1346" y="941"/>
                      <a:pt x="1322" y="953"/>
                    </a:cubicBezTo>
                    <a:cubicBezTo>
                      <a:pt x="1239" y="1000"/>
                      <a:pt x="1251" y="1048"/>
                      <a:pt x="1251" y="1048"/>
                    </a:cubicBezTo>
                    <a:cubicBezTo>
                      <a:pt x="1251" y="1048"/>
                      <a:pt x="572" y="1405"/>
                      <a:pt x="632" y="2131"/>
                    </a:cubicBezTo>
                    <a:cubicBezTo>
                      <a:pt x="417" y="2155"/>
                      <a:pt x="310" y="2191"/>
                      <a:pt x="310" y="2191"/>
                    </a:cubicBezTo>
                    <a:lnTo>
                      <a:pt x="751" y="2358"/>
                    </a:lnTo>
                    <a:lnTo>
                      <a:pt x="751" y="3798"/>
                    </a:lnTo>
                    <a:lnTo>
                      <a:pt x="346" y="3798"/>
                    </a:lnTo>
                    <a:lnTo>
                      <a:pt x="346" y="4275"/>
                    </a:lnTo>
                    <a:lnTo>
                      <a:pt x="608" y="4572"/>
                    </a:lnTo>
                    <a:lnTo>
                      <a:pt x="477" y="10132"/>
                    </a:lnTo>
                    <a:lnTo>
                      <a:pt x="191" y="10132"/>
                    </a:lnTo>
                    <a:lnTo>
                      <a:pt x="191" y="10609"/>
                    </a:lnTo>
                    <a:lnTo>
                      <a:pt x="465" y="10894"/>
                    </a:lnTo>
                    <a:lnTo>
                      <a:pt x="346" y="15824"/>
                    </a:lnTo>
                    <a:lnTo>
                      <a:pt x="0" y="15824"/>
                    </a:lnTo>
                    <a:lnTo>
                      <a:pt x="0" y="16300"/>
                    </a:lnTo>
                    <a:lnTo>
                      <a:pt x="334" y="16586"/>
                    </a:lnTo>
                    <a:lnTo>
                      <a:pt x="215" y="21598"/>
                    </a:lnTo>
                    <a:lnTo>
                      <a:pt x="3227" y="21598"/>
                    </a:lnTo>
                    <a:lnTo>
                      <a:pt x="3108" y="16586"/>
                    </a:lnTo>
                    <a:lnTo>
                      <a:pt x="3441" y="16300"/>
                    </a:lnTo>
                    <a:lnTo>
                      <a:pt x="3441" y="15824"/>
                    </a:lnTo>
                    <a:lnTo>
                      <a:pt x="3096" y="15824"/>
                    </a:lnTo>
                    <a:lnTo>
                      <a:pt x="2965" y="10894"/>
                    </a:lnTo>
                    <a:lnTo>
                      <a:pt x="3227" y="10609"/>
                    </a:lnTo>
                    <a:lnTo>
                      <a:pt x="3227" y="10132"/>
                    </a:lnTo>
                    <a:lnTo>
                      <a:pt x="2953" y="10132"/>
                    </a:lnTo>
                    <a:lnTo>
                      <a:pt x="2810" y="4572"/>
                    </a:lnTo>
                    <a:lnTo>
                      <a:pt x="3084" y="4275"/>
                    </a:lnTo>
                    <a:lnTo>
                      <a:pt x="3084" y="3798"/>
                    </a:lnTo>
                    <a:lnTo>
                      <a:pt x="2679" y="3798"/>
                    </a:lnTo>
                    <a:lnTo>
                      <a:pt x="2679" y="2358"/>
                    </a:lnTo>
                    <a:lnTo>
                      <a:pt x="3108" y="2191"/>
                    </a:lnTo>
                    <a:cubicBezTo>
                      <a:pt x="3108" y="2191"/>
                      <a:pt x="3013" y="2155"/>
                      <a:pt x="2798" y="2131"/>
                    </a:cubicBezTo>
                    <a:cubicBezTo>
                      <a:pt x="2870" y="1381"/>
                      <a:pt x="2179" y="1048"/>
                      <a:pt x="2179" y="1048"/>
                    </a:cubicBezTo>
                    <a:cubicBezTo>
                      <a:pt x="2179" y="1048"/>
                      <a:pt x="2191" y="988"/>
                      <a:pt x="2096" y="953"/>
                    </a:cubicBezTo>
                    <a:cubicBezTo>
                      <a:pt x="2084" y="953"/>
                      <a:pt x="2084" y="953"/>
                      <a:pt x="2072" y="941"/>
                    </a:cubicBezTo>
                    <a:lnTo>
                      <a:pt x="1834" y="715"/>
                    </a:lnTo>
                    <a:lnTo>
                      <a:pt x="1846" y="715"/>
                    </a:lnTo>
                    <a:cubicBezTo>
                      <a:pt x="1882" y="703"/>
                      <a:pt x="1798" y="691"/>
                      <a:pt x="1798" y="691"/>
                    </a:cubicBezTo>
                    <a:cubicBezTo>
                      <a:pt x="1798" y="667"/>
                      <a:pt x="1775" y="667"/>
                      <a:pt x="1775" y="667"/>
                    </a:cubicBezTo>
                    <a:cubicBezTo>
                      <a:pt x="1775" y="667"/>
                      <a:pt x="1786" y="667"/>
                      <a:pt x="1786" y="655"/>
                    </a:cubicBezTo>
                    <a:cubicBezTo>
                      <a:pt x="1786" y="655"/>
                      <a:pt x="1786" y="643"/>
                      <a:pt x="1775" y="643"/>
                    </a:cubicBezTo>
                    <a:cubicBezTo>
                      <a:pt x="1775" y="607"/>
                      <a:pt x="1763" y="595"/>
                      <a:pt x="1727" y="595"/>
                    </a:cubicBezTo>
                    <a:lnTo>
                      <a:pt x="1727" y="584"/>
                    </a:lnTo>
                    <a:cubicBezTo>
                      <a:pt x="1739" y="584"/>
                      <a:pt x="1763" y="572"/>
                      <a:pt x="1763" y="536"/>
                    </a:cubicBezTo>
                    <a:cubicBezTo>
                      <a:pt x="1763" y="524"/>
                      <a:pt x="1739" y="512"/>
                      <a:pt x="1727" y="488"/>
                    </a:cubicBezTo>
                    <a:lnTo>
                      <a:pt x="1727" y="476"/>
                    </a:lnTo>
                    <a:cubicBezTo>
                      <a:pt x="1763" y="476"/>
                      <a:pt x="1786" y="453"/>
                      <a:pt x="1786" y="417"/>
                    </a:cubicBezTo>
                    <a:cubicBezTo>
                      <a:pt x="1786" y="393"/>
                      <a:pt x="1775" y="369"/>
                      <a:pt x="1739" y="357"/>
                    </a:cubicBezTo>
                    <a:lnTo>
                      <a:pt x="1727" y="345"/>
                    </a:lnTo>
                    <a:lnTo>
                      <a:pt x="1727" y="298"/>
                    </a:lnTo>
                    <a:cubicBezTo>
                      <a:pt x="1739" y="298"/>
                      <a:pt x="1739" y="298"/>
                      <a:pt x="1739" y="286"/>
                    </a:cubicBezTo>
                    <a:lnTo>
                      <a:pt x="1727" y="274"/>
                    </a:lnTo>
                    <a:lnTo>
                      <a:pt x="1727" y="238"/>
                    </a:lnTo>
                    <a:cubicBezTo>
                      <a:pt x="1739" y="238"/>
                      <a:pt x="1763" y="226"/>
                      <a:pt x="1763" y="214"/>
                    </a:cubicBezTo>
                    <a:cubicBezTo>
                      <a:pt x="1763" y="191"/>
                      <a:pt x="1739" y="179"/>
                      <a:pt x="1727" y="179"/>
                    </a:cubicBezTo>
                    <a:lnTo>
                      <a:pt x="1727" y="131"/>
                    </a:lnTo>
                    <a:cubicBezTo>
                      <a:pt x="1763" y="131"/>
                      <a:pt x="1786" y="107"/>
                      <a:pt x="1786" y="72"/>
                    </a:cubicBezTo>
                    <a:lnTo>
                      <a:pt x="1786" y="60"/>
                    </a:lnTo>
                    <a:cubicBezTo>
                      <a:pt x="1786" y="95"/>
                      <a:pt x="1763" y="107"/>
                      <a:pt x="1727" y="119"/>
                    </a:cubicBezTo>
                    <a:lnTo>
                      <a:pt x="1727" y="95"/>
                    </a:lnTo>
                    <a:lnTo>
                      <a:pt x="1739" y="72"/>
                    </a:lnTo>
                    <a:cubicBezTo>
                      <a:pt x="1739" y="60"/>
                      <a:pt x="1739" y="60"/>
                      <a:pt x="1727" y="60"/>
                    </a:cubicBezTo>
                    <a:lnTo>
                      <a:pt x="1727" y="48"/>
                    </a:lnTo>
                    <a:lnTo>
                      <a:pt x="1739" y="48"/>
                    </a:lnTo>
                    <a:lnTo>
                      <a:pt x="1715"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6"/>
              <p:cNvSpPr/>
              <p:nvPr/>
            </p:nvSpPr>
            <p:spPr>
              <a:xfrm>
                <a:off x="3310225" y="-2201025"/>
                <a:ext cx="86050" cy="539975"/>
              </a:xfrm>
              <a:custGeom>
                <a:avLst/>
                <a:gdLst/>
                <a:ahLst/>
                <a:cxnLst/>
                <a:rect l="l" t="t" r="r" b="b"/>
                <a:pathLst>
                  <a:path w="3442" h="21599" extrusionOk="0">
                    <a:moveTo>
                      <a:pt x="1036" y="2608"/>
                    </a:moveTo>
                    <a:cubicBezTo>
                      <a:pt x="1036" y="2608"/>
                      <a:pt x="1191" y="2620"/>
                      <a:pt x="1191" y="3036"/>
                    </a:cubicBezTo>
                    <a:lnTo>
                      <a:pt x="1191" y="3798"/>
                    </a:lnTo>
                    <a:lnTo>
                      <a:pt x="870" y="3798"/>
                    </a:lnTo>
                    <a:lnTo>
                      <a:pt x="870" y="3036"/>
                    </a:lnTo>
                    <a:cubicBezTo>
                      <a:pt x="870" y="2620"/>
                      <a:pt x="1036" y="2608"/>
                      <a:pt x="1036" y="2608"/>
                    </a:cubicBezTo>
                    <a:close/>
                    <a:moveTo>
                      <a:pt x="1703" y="2477"/>
                    </a:moveTo>
                    <a:cubicBezTo>
                      <a:pt x="1703" y="2477"/>
                      <a:pt x="1953" y="2489"/>
                      <a:pt x="1953" y="2905"/>
                    </a:cubicBezTo>
                    <a:lnTo>
                      <a:pt x="1953" y="3798"/>
                    </a:lnTo>
                    <a:lnTo>
                      <a:pt x="1453" y="3798"/>
                    </a:lnTo>
                    <a:lnTo>
                      <a:pt x="1453" y="2905"/>
                    </a:lnTo>
                    <a:cubicBezTo>
                      <a:pt x="1453" y="2489"/>
                      <a:pt x="1703" y="2477"/>
                      <a:pt x="1703" y="2477"/>
                    </a:cubicBezTo>
                    <a:close/>
                    <a:moveTo>
                      <a:pt x="2382" y="2608"/>
                    </a:moveTo>
                    <a:cubicBezTo>
                      <a:pt x="2382" y="2608"/>
                      <a:pt x="2548" y="2620"/>
                      <a:pt x="2548" y="3036"/>
                    </a:cubicBezTo>
                    <a:lnTo>
                      <a:pt x="2548" y="3798"/>
                    </a:lnTo>
                    <a:lnTo>
                      <a:pt x="2227" y="3798"/>
                    </a:lnTo>
                    <a:lnTo>
                      <a:pt x="2227" y="3036"/>
                    </a:lnTo>
                    <a:cubicBezTo>
                      <a:pt x="2227" y="2620"/>
                      <a:pt x="2382" y="2608"/>
                      <a:pt x="2382" y="2608"/>
                    </a:cubicBezTo>
                    <a:close/>
                    <a:moveTo>
                      <a:pt x="1703" y="0"/>
                    </a:moveTo>
                    <a:lnTo>
                      <a:pt x="1667" y="48"/>
                    </a:lnTo>
                    <a:lnTo>
                      <a:pt x="1679" y="48"/>
                    </a:lnTo>
                    <a:lnTo>
                      <a:pt x="1679" y="60"/>
                    </a:lnTo>
                    <a:lnTo>
                      <a:pt x="1667" y="72"/>
                    </a:lnTo>
                    <a:cubicBezTo>
                      <a:pt x="1667" y="95"/>
                      <a:pt x="1667" y="95"/>
                      <a:pt x="1679" y="95"/>
                    </a:cubicBezTo>
                    <a:lnTo>
                      <a:pt x="1679" y="119"/>
                    </a:lnTo>
                    <a:cubicBezTo>
                      <a:pt x="1655" y="119"/>
                      <a:pt x="1643" y="95"/>
                      <a:pt x="1620" y="60"/>
                    </a:cubicBezTo>
                    <a:lnTo>
                      <a:pt x="1620" y="72"/>
                    </a:lnTo>
                    <a:cubicBezTo>
                      <a:pt x="1620" y="107"/>
                      <a:pt x="1655" y="131"/>
                      <a:pt x="1679" y="131"/>
                    </a:cubicBezTo>
                    <a:lnTo>
                      <a:pt x="1679" y="179"/>
                    </a:lnTo>
                    <a:cubicBezTo>
                      <a:pt x="1667" y="179"/>
                      <a:pt x="1655" y="191"/>
                      <a:pt x="1655" y="214"/>
                    </a:cubicBezTo>
                    <a:cubicBezTo>
                      <a:pt x="1655" y="226"/>
                      <a:pt x="1667" y="238"/>
                      <a:pt x="1679" y="238"/>
                    </a:cubicBezTo>
                    <a:lnTo>
                      <a:pt x="1679" y="274"/>
                    </a:lnTo>
                    <a:cubicBezTo>
                      <a:pt x="1667" y="274"/>
                      <a:pt x="1667" y="274"/>
                      <a:pt x="1667" y="286"/>
                    </a:cubicBezTo>
                    <a:lnTo>
                      <a:pt x="1679" y="298"/>
                    </a:lnTo>
                    <a:lnTo>
                      <a:pt x="1679" y="345"/>
                    </a:lnTo>
                    <a:cubicBezTo>
                      <a:pt x="1667" y="345"/>
                      <a:pt x="1667" y="345"/>
                      <a:pt x="1667" y="357"/>
                    </a:cubicBezTo>
                    <a:cubicBezTo>
                      <a:pt x="1643" y="369"/>
                      <a:pt x="1620" y="393"/>
                      <a:pt x="1620" y="417"/>
                    </a:cubicBezTo>
                    <a:cubicBezTo>
                      <a:pt x="1620" y="453"/>
                      <a:pt x="1655" y="476"/>
                      <a:pt x="1679" y="476"/>
                    </a:cubicBezTo>
                    <a:lnTo>
                      <a:pt x="1679" y="488"/>
                    </a:lnTo>
                    <a:cubicBezTo>
                      <a:pt x="1667" y="488"/>
                      <a:pt x="1655" y="512"/>
                      <a:pt x="1655" y="536"/>
                    </a:cubicBezTo>
                    <a:cubicBezTo>
                      <a:pt x="1655" y="548"/>
                      <a:pt x="1667" y="572"/>
                      <a:pt x="1679" y="584"/>
                    </a:cubicBezTo>
                    <a:lnTo>
                      <a:pt x="1679" y="595"/>
                    </a:lnTo>
                    <a:cubicBezTo>
                      <a:pt x="1667" y="595"/>
                      <a:pt x="1643" y="607"/>
                      <a:pt x="1643" y="643"/>
                    </a:cubicBezTo>
                    <a:cubicBezTo>
                      <a:pt x="1643" y="643"/>
                      <a:pt x="1620" y="643"/>
                      <a:pt x="1620" y="655"/>
                    </a:cubicBezTo>
                    <a:cubicBezTo>
                      <a:pt x="1620" y="655"/>
                      <a:pt x="1620" y="667"/>
                      <a:pt x="1643" y="667"/>
                    </a:cubicBezTo>
                    <a:cubicBezTo>
                      <a:pt x="1643" y="667"/>
                      <a:pt x="1608" y="667"/>
                      <a:pt x="1608" y="691"/>
                    </a:cubicBezTo>
                    <a:cubicBezTo>
                      <a:pt x="1608" y="691"/>
                      <a:pt x="1548" y="703"/>
                      <a:pt x="1572" y="715"/>
                    </a:cubicBezTo>
                    <a:lnTo>
                      <a:pt x="1584" y="715"/>
                    </a:lnTo>
                    <a:lnTo>
                      <a:pt x="1346" y="941"/>
                    </a:lnTo>
                    <a:cubicBezTo>
                      <a:pt x="1322" y="941"/>
                      <a:pt x="1322" y="941"/>
                      <a:pt x="1310" y="953"/>
                    </a:cubicBezTo>
                    <a:cubicBezTo>
                      <a:pt x="1227" y="1000"/>
                      <a:pt x="1239" y="1048"/>
                      <a:pt x="1239" y="1048"/>
                    </a:cubicBezTo>
                    <a:cubicBezTo>
                      <a:pt x="1239" y="1048"/>
                      <a:pt x="548" y="1405"/>
                      <a:pt x="608" y="2131"/>
                    </a:cubicBezTo>
                    <a:cubicBezTo>
                      <a:pt x="405" y="2155"/>
                      <a:pt x="298" y="2191"/>
                      <a:pt x="298" y="2191"/>
                    </a:cubicBezTo>
                    <a:lnTo>
                      <a:pt x="727" y="2358"/>
                    </a:lnTo>
                    <a:lnTo>
                      <a:pt x="727" y="3798"/>
                    </a:lnTo>
                    <a:lnTo>
                      <a:pt x="346" y="3798"/>
                    </a:lnTo>
                    <a:lnTo>
                      <a:pt x="346" y="4275"/>
                    </a:lnTo>
                    <a:lnTo>
                      <a:pt x="620" y="4572"/>
                    </a:lnTo>
                    <a:lnTo>
                      <a:pt x="477" y="10132"/>
                    </a:lnTo>
                    <a:lnTo>
                      <a:pt x="203" y="10132"/>
                    </a:lnTo>
                    <a:lnTo>
                      <a:pt x="203" y="10609"/>
                    </a:lnTo>
                    <a:lnTo>
                      <a:pt x="465" y="10894"/>
                    </a:lnTo>
                    <a:lnTo>
                      <a:pt x="346" y="15824"/>
                    </a:lnTo>
                    <a:lnTo>
                      <a:pt x="0" y="15824"/>
                    </a:lnTo>
                    <a:lnTo>
                      <a:pt x="0" y="16300"/>
                    </a:lnTo>
                    <a:lnTo>
                      <a:pt x="334" y="16586"/>
                    </a:lnTo>
                    <a:lnTo>
                      <a:pt x="215" y="21598"/>
                    </a:lnTo>
                    <a:lnTo>
                      <a:pt x="3239" y="21598"/>
                    </a:lnTo>
                    <a:lnTo>
                      <a:pt x="3120" y="16586"/>
                    </a:lnTo>
                    <a:lnTo>
                      <a:pt x="3441" y="16300"/>
                    </a:lnTo>
                    <a:lnTo>
                      <a:pt x="3441" y="15824"/>
                    </a:lnTo>
                    <a:lnTo>
                      <a:pt x="3072" y="15824"/>
                    </a:lnTo>
                    <a:lnTo>
                      <a:pt x="2953" y="10894"/>
                    </a:lnTo>
                    <a:lnTo>
                      <a:pt x="3215" y="10609"/>
                    </a:lnTo>
                    <a:lnTo>
                      <a:pt x="3215" y="10132"/>
                    </a:lnTo>
                    <a:lnTo>
                      <a:pt x="2941" y="10132"/>
                    </a:lnTo>
                    <a:lnTo>
                      <a:pt x="2798" y="4572"/>
                    </a:lnTo>
                    <a:lnTo>
                      <a:pt x="3072" y="4275"/>
                    </a:lnTo>
                    <a:lnTo>
                      <a:pt x="3072" y="3798"/>
                    </a:lnTo>
                    <a:lnTo>
                      <a:pt x="2667" y="3798"/>
                    </a:lnTo>
                    <a:lnTo>
                      <a:pt x="2667" y="2358"/>
                    </a:lnTo>
                    <a:lnTo>
                      <a:pt x="3096" y="2191"/>
                    </a:lnTo>
                    <a:cubicBezTo>
                      <a:pt x="3096" y="2191"/>
                      <a:pt x="3001" y="2155"/>
                      <a:pt x="2786" y="2131"/>
                    </a:cubicBezTo>
                    <a:cubicBezTo>
                      <a:pt x="2858" y="1381"/>
                      <a:pt x="2167" y="1048"/>
                      <a:pt x="2167" y="1048"/>
                    </a:cubicBezTo>
                    <a:cubicBezTo>
                      <a:pt x="2167" y="1048"/>
                      <a:pt x="2179" y="988"/>
                      <a:pt x="2084" y="953"/>
                    </a:cubicBezTo>
                    <a:cubicBezTo>
                      <a:pt x="2072" y="953"/>
                      <a:pt x="2072" y="953"/>
                      <a:pt x="2060" y="941"/>
                    </a:cubicBezTo>
                    <a:lnTo>
                      <a:pt x="1822" y="715"/>
                    </a:lnTo>
                    <a:lnTo>
                      <a:pt x="1834" y="715"/>
                    </a:lnTo>
                    <a:cubicBezTo>
                      <a:pt x="1870" y="703"/>
                      <a:pt x="1786" y="691"/>
                      <a:pt x="1786" y="691"/>
                    </a:cubicBezTo>
                    <a:cubicBezTo>
                      <a:pt x="1786" y="667"/>
                      <a:pt x="1763" y="667"/>
                      <a:pt x="1763" y="667"/>
                    </a:cubicBezTo>
                    <a:cubicBezTo>
                      <a:pt x="1763" y="667"/>
                      <a:pt x="1774" y="667"/>
                      <a:pt x="1774" y="655"/>
                    </a:cubicBezTo>
                    <a:cubicBezTo>
                      <a:pt x="1774" y="655"/>
                      <a:pt x="1774" y="643"/>
                      <a:pt x="1763" y="643"/>
                    </a:cubicBezTo>
                    <a:cubicBezTo>
                      <a:pt x="1763" y="607"/>
                      <a:pt x="1739" y="595"/>
                      <a:pt x="1715" y="595"/>
                    </a:cubicBezTo>
                    <a:lnTo>
                      <a:pt x="1715" y="584"/>
                    </a:lnTo>
                    <a:cubicBezTo>
                      <a:pt x="1727" y="584"/>
                      <a:pt x="1751" y="572"/>
                      <a:pt x="1751" y="536"/>
                    </a:cubicBezTo>
                    <a:cubicBezTo>
                      <a:pt x="1751" y="524"/>
                      <a:pt x="1727" y="512"/>
                      <a:pt x="1715" y="488"/>
                    </a:cubicBezTo>
                    <a:lnTo>
                      <a:pt x="1715" y="476"/>
                    </a:lnTo>
                    <a:cubicBezTo>
                      <a:pt x="1751" y="476"/>
                      <a:pt x="1774" y="453"/>
                      <a:pt x="1774" y="417"/>
                    </a:cubicBezTo>
                    <a:cubicBezTo>
                      <a:pt x="1774" y="393"/>
                      <a:pt x="1763" y="369"/>
                      <a:pt x="1727" y="357"/>
                    </a:cubicBezTo>
                    <a:lnTo>
                      <a:pt x="1715" y="345"/>
                    </a:lnTo>
                    <a:lnTo>
                      <a:pt x="1715" y="298"/>
                    </a:lnTo>
                    <a:cubicBezTo>
                      <a:pt x="1727" y="298"/>
                      <a:pt x="1727" y="298"/>
                      <a:pt x="1727" y="286"/>
                    </a:cubicBezTo>
                    <a:lnTo>
                      <a:pt x="1715" y="274"/>
                    </a:lnTo>
                    <a:lnTo>
                      <a:pt x="1715" y="238"/>
                    </a:lnTo>
                    <a:cubicBezTo>
                      <a:pt x="1727" y="238"/>
                      <a:pt x="1751" y="226"/>
                      <a:pt x="1751" y="214"/>
                    </a:cubicBezTo>
                    <a:cubicBezTo>
                      <a:pt x="1751" y="191"/>
                      <a:pt x="1727" y="179"/>
                      <a:pt x="1715" y="179"/>
                    </a:cubicBezTo>
                    <a:lnTo>
                      <a:pt x="1715" y="131"/>
                    </a:lnTo>
                    <a:cubicBezTo>
                      <a:pt x="1751" y="131"/>
                      <a:pt x="1774" y="107"/>
                      <a:pt x="1774" y="72"/>
                    </a:cubicBezTo>
                    <a:lnTo>
                      <a:pt x="1774" y="60"/>
                    </a:lnTo>
                    <a:cubicBezTo>
                      <a:pt x="1774" y="95"/>
                      <a:pt x="1739" y="107"/>
                      <a:pt x="1715" y="119"/>
                    </a:cubicBezTo>
                    <a:lnTo>
                      <a:pt x="1715" y="95"/>
                    </a:lnTo>
                    <a:lnTo>
                      <a:pt x="1727" y="72"/>
                    </a:lnTo>
                    <a:cubicBezTo>
                      <a:pt x="1727" y="60"/>
                      <a:pt x="1727" y="60"/>
                      <a:pt x="1715" y="60"/>
                    </a:cubicBezTo>
                    <a:lnTo>
                      <a:pt x="1715" y="48"/>
                    </a:lnTo>
                    <a:lnTo>
                      <a:pt x="1727" y="48"/>
                    </a:lnTo>
                    <a:lnTo>
                      <a:pt x="1703"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6"/>
              <p:cNvSpPr/>
              <p:nvPr/>
            </p:nvSpPr>
            <p:spPr>
              <a:xfrm>
                <a:off x="2388975" y="-2063225"/>
                <a:ext cx="62825" cy="397700"/>
              </a:xfrm>
              <a:custGeom>
                <a:avLst/>
                <a:gdLst/>
                <a:ahLst/>
                <a:cxnLst/>
                <a:rect l="l" t="t" r="r" b="b"/>
                <a:pathLst>
                  <a:path w="2513" h="15908" extrusionOk="0">
                    <a:moveTo>
                      <a:pt x="1263" y="1"/>
                    </a:moveTo>
                    <a:lnTo>
                      <a:pt x="1251" y="25"/>
                    </a:lnTo>
                    <a:lnTo>
                      <a:pt x="1286" y="25"/>
                    </a:lnTo>
                    <a:lnTo>
                      <a:pt x="1263" y="1"/>
                    </a:lnTo>
                    <a:close/>
                    <a:moveTo>
                      <a:pt x="1263" y="25"/>
                    </a:moveTo>
                    <a:lnTo>
                      <a:pt x="1251" y="36"/>
                    </a:lnTo>
                    <a:cubicBezTo>
                      <a:pt x="1251" y="36"/>
                      <a:pt x="1251" y="60"/>
                      <a:pt x="1263" y="60"/>
                    </a:cubicBezTo>
                    <a:lnTo>
                      <a:pt x="1286" y="36"/>
                    </a:lnTo>
                    <a:cubicBezTo>
                      <a:pt x="1286" y="36"/>
                      <a:pt x="1286" y="25"/>
                      <a:pt x="1263" y="25"/>
                    </a:cubicBezTo>
                    <a:close/>
                    <a:moveTo>
                      <a:pt x="1227" y="25"/>
                    </a:moveTo>
                    <a:lnTo>
                      <a:pt x="1227" y="36"/>
                    </a:lnTo>
                    <a:cubicBezTo>
                      <a:pt x="1227" y="72"/>
                      <a:pt x="1239" y="84"/>
                      <a:pt x="1263" y="84"/>
                    </a:cubicBezTo>
                    <a:cubicBezTo>
                      <a:pt x="1298" y="84"/>
                      <a:pt x="1310" y="60"/>
                      <a:pt x="1310" y="36"/>
                    </a:cubicBezTo>
                    <a:lnTo>
                      <a:pt x="1310" y="25"/>
                    </a:lnTo>
                    <a:cubicBezTo>
                      <a:pt x="1310" y="36"/>
                      <a:pt x="1298" y="60"/>
                      <a:pt x="1263" y="72"/>
                    </a:cubicBezTo>
                    <a:cubicBezTo>
                      <a:pt x="1251" y="72"/>
                      <a:pt x="1239" y="60"/>
                      <a:pt x="1227" y="25"/>
                    </a:cubicBezTo>
                    <a:close/>
                    <a:moveTo>
                      <a:pt x="1263" y="120"/>
                    </a:moveTo>
                    <a:cubicBezTo>
                      <a:pt x="1251" y="120"/>
                      <a:pt x="1251" y="132"/>
                      <a:pt x="1251" y="144"/>
                    </a:cubicBezTo>
                    <a:cubicBezTo>
                      <a:pt x="1251" y="156"/>
                      <a:pt x="1263" y="179"/>
                      <a:pt x="1263" y="179"/>
                    </a:cubicBezTo>
                    <a:cubicBezTo>
                      <a:pt x="1286" y="179"/>
                      <a:pt x="1286" y="156"/>
                      <a:pt x="1286" y="144"/>
                    </a:cubicBezTo>
                    <a:cubicBezTo>
                      <a:pt x="1286" y="132"/>
                      <a:pt x="1263" y="120"/>
                      <a:pt x="1263" y="120"/>
                    </a:cubicBezTo>
                    <a:close/>
                    <a:moveTo>
                      <a:pt x="1251" y="215"/>
                    </a:moveTo>
                    <a:cubicBezTo>
                      <a:pt x="1239" y="239"/>
                      <a:pt x="1227" y="251"/>
                      <a:pt x="1227" y="263"/>
                    </a:cubicBezTo>
                    <a:cubicBezTo>
                      <a:pt x="1227" y="298"/>
                      <a:pt x="1239" y="310"/>
                      <a:pt x="1263" y="310"/>
                    </a:cubicBezTo>
                    <a:cubicBezTo>
                      <a:pt x="1286" y="310"/>
                      <a:pt x="1310" y="298"/>
                      <a:pt x="1310" y="263"/>
                    </a:cubicBezTo>
                    <a:cubicBezTo>
                      <a:pt x="1310" y="251"/>
                      <a:pt x="1298" y="239"/>
                      <a:pt x="1286" y="215"/>
                    </a:cubicBezTo>
                    <a:close/>
                    <a:moveTo>
                      <a:pt x="1263" y="322"/>
                    </a:moveTo>
                    <a:cubicBezTo>
                      <a:pt x="1251" y="322"/>
                      <a:pt x="1239" y="334"/>
                      <a:pt x="1239" y="358"/>
                    </a:cubicBezTo>
                    <a:cubicBezTo>
                      <a:pt x="1239" y="370"/>
                      <a:pt x="1251" y="382"/>
                      <a:pt x="1263" y="382"/>
                    </a:cubicBezTo>
                    <a:cubicBezTo>
                      <a:pt x="1286" y="382"/>
                      <a:pt x="1298" y="370"/>
                      <a:pt x="1298" y="358"/>
                    </a:cubicBezTo>
                    <a:cubicBezTo>
                      <a:pt x="1298" y="334"/>
                      <a:pt x="1286" y="322"/>
                      <a:pt x="1263" y="322"/>
                    </a:cubicBezTo>
                    <a:close/>
                    <a:moveTo>
                      <a:pt x="1286" y="1787"/>
                    </a:moveTo>
                    <a:cubicBezTo>
                      <a:pt x="1286" y="1787"/>
                      <a:pt x="1465" y="1799"/>
                      <a:pt x="1465" y="2096"/>
                    </a:cubicBezTo>
                    <a:lnTo>
                      <a:pt x="1465" y="2751"/>
                    </a:lnTo>
                    <a:lnTo>
                      <a:pt x="1096" y="2751"/>
                    </a:lnTo>
                    <a:lnTo>
                      <a:pt x="1096" y="2096"/>
                    </a:lnTo>
                    <a:cubicBezTo>
                      <a:pt x="1096" y="1799"/>
                      <a:pt x="1286" y="1787"/>
                      <a:pt x="1286" y="1787"/>
                    </a:cubicBezTo>
                    <a:close/>
                    <a:moveTo>
                      <a:pt x="774" y="1882"/>
                    </a:moveTo>
                    <a:cubicBezTo>
                      <a:pt x="774" y="1882"/>
                      <a:pt x="894" y="1906"/>
                      <a:pt x="894" y="2203"/>
                    </a:cubicBezTo>
                    <a:lnTo>
                      <a:pt x="894" y="2763"/>
                    </a:lnTo>
                    <a:lnTo>
                      <a:pt x="655" y="2763"/>
                    </a:lnTo>
                    <a:lnTo>
                      <a:pt x="655" y="2203"/>
                    </a:lnTo>
                    <a:cubicBezTo>
                      <a:pt x="655" y="1906"/>
                      <a:pt x="774" y="1882"/>
                      <a:pt x="774" y="1882"/>
                    </a:cubicBezTo>
                    <a:close/>
                    <a:moveTo>
                      <a:pt x="1775" y="1882"/>
                    </a:moveTo>
                    <a:cubicBezTo>
                      <a:pt x="1775" y="1882"/>
                      <a:pt x="1894" y="1906"/>
                      <a:pt x="1894" y="2203"/>
                    </a:cubicBezTo>
                    <a:lnTo>
                      <a:pt x="1894" y="2763"/>
                    </a:lnTo>
                    <a:lnTo>
                      <a:pt x="1656" y="2763"/>
                    </a:lnTo>
                    <a:lnTo>
                      <a:pt x="1656" y="2203"/>
                    </a:lnTo>
                    <a:cubicBezTo>
                      <a:pt x="1656" y="1906"/>
                      <a:pt x="1775" y="1882"/>
                      <a:pt x="1775" y="1882"/>
                    </a:cubicBezTo>
                    <a:close/>
                    <a:moveTo>
                      <a:pt x="1263" y="394"/>
                    </a:moveTo>
                    <a:cubicBezTo>
                      <a:pt x="1251" y="394"/>
                      <a:pt x="1239" y="417"/>
                      <a:pt x="1239" y="429"/>
                    </a:cubicBezTo>
                    <a:cubicBezTo>
                      <a:pt x="1239" y="429"/>
                      <a:pt x="1227" y="429"/>
                      <a:pt x="1227" y="441"/>
                    </a:cubicBezTo>
                    <a:cubicBezTo>
                      <a:pt x="1227" y="441"/>
                      <a:pt x="1179" y="465"/>
                      <a:pt x="1191" y="477"/>
                    </a:cubicBezTo>
                    <a:lnTo>
                      <a:pt x="1203" y="477"/>
                    </a:lnTo>
                    <a:lnTo>
                      <a:pt x="1025" y="644"/>
                    </a:lnTo>
                    <a:lnTo>
                      <a:pt x="1001" y="644"/>
                    </a:lnTo>
                    <a:cubicBezTo>
                      <a:pt x="941" y="668"/>
                      <a:pt x="941" y="715"/>
                      <a:pt x="941" y="715"/>
                    </a:cubicBezTo>
                    <a:cubicBezTo>
                      <a:pt x="941" y="715"/>
                      <a:pt x="429" y="977"/>
                      <a:pt x="477" y="1513"/>
                    </a:cubicBezTo>
                    <a:cubicBezTo>
                      <a:pt x="334" y="1537"/>
                      <a:pt x="239" y="1560"/>
                      <a:pt x="239" y="1560"/>
                    </a:cubicBezTo>
                    <a:lnTo>
                      <a:pt x="548" y="1680"/>
                    </a:lnTo>
                    <a:lnTo>
                      <a:pt x="548" y="2751"/>
                    </a:lnTo>
                    <a:lnTo>
                      <a:pt x="251" y="2751"/>
                    </a:lnTo>
                    <a:lnTo>
                      <a:pt x="251" y="3108"/>
                    </a:lnTo>
                    <a:lnTo>
                      <a:pt x="465" y="3334"/>
                    </a:lnTo>
                    <a:lnTo>
                      <a:pt x="358" y="7442"/>
                    </a:lnTo>
                    <a:lnTo>
                      <a:pt x="155" y="7442"/>
                    </a:lnTo>
                    <a:lnTo>
                      <a:pt x="155" y="7799"/>
                    </a:lnTo>
                    <a:lnTo>
                      <a:pt x="346" y="8002"/>
                    </a:lnTo>
                    <a:lnTo>
                      <a:pt x="251" y="11633"/>
                    </a:lnTo>
                    <a:lnTo>
                      <a:pt x="1" y="11633"/>
                    </a:lnTo>
                    <a:lnTo>
                      <a:pt x="1" y="11990"/>
                    </a:lnTo>
                    <a:lnTo>
                      <a:pt x="239" y="12205"/>
                    </a:lnTo>
                    <a:lnTo>
                      <a:pt x="155" y="15907"/>
                    </a:lnTo>
                    <a:lnTo>
                      <a:pt x="2370" y="15907"/>
                    </a:lnTo>
                    <a:lnTo>
                      <a:pt x="2275" y="12205"/>
                    </a:lnTo>
                    <a:lnTo>
                      <a:pt x="2513" y="11990"/>
                    </a:lnTo>
                    <a:lnTo>
                      <a:pt x="2513" y="11633"/>
                    </a:lnTo>
                    <a:lnTo>
                      <a:pt x="2263" y="11633"/>
                    </a:lnTo>
                    <a:lnTo>
                      <a:pt x="2191" y="8002"/>
                    </a:lnTo>
                    <a:lnTo>
                      <a:pt x="2382" y="7799"/>
                    </a:lnTo>
                    <a:lnTo>
                      <a:pt x="2382" y="7442"/>
                    </a:lnTo>
                    <a:lnTo>
                      <a:pt x="2179" y="7442"/>
                    </a:lnTo>
                    <a:lnTo>
                      <a:pt x="2072" y="3334"/>
                    </a:lnTo>
                    <a:lnTo>
                      <a:pt x="2275" y="3108"/>
                    </a:lnTo>
                    <a:lnTo>
                      <a:pt x="2275" y="2751"/>
                    </a:lnTo>
                    <a:lnTo>
                      <a:pt x="1977" y="2751"/>
                    </a:lnTo>
                    <a:lnTo>
                      <a:pt x="1977" y="1680"/>
                    </a:lnTo>
                    <a:lnTo>
                      <a:pt x="2298" y="1560"/>
                    </a:lnTo>
                    <a:cubicBezTo>
                      <a:pt x="2298" y="1560"/>
                      <a:pt x="2215" y="1549"/>
                      <a:pt x="2060" y="1513"/>
                    </a:cubicBezTo>
                    <a:cubicBezTo>
                      <a:pt x="2096" y="965"/>
                      <a:pt x="1596" y="715"/>
                      <a:pt x="1596" y="715"/>
                    </a:cubicBezTo>
                    <a:cubicBezTo>
                      <a:pt x="1596" y="715"/>
                      <a:pt x="1608" y="668"/>
                      <a:pt x="1536" y="644"/>
                    </a:cubicBezTo>
                    <a:lnTo>
                      <a:pt x="1501" y="644"/>
                    </a:lnTo>
                    <a:lnTo>
                      <a:pt x="1322" y="477"/>
                    </a:lnTo>
                    <a:lnTo>
                      <a:pt x="1346" y="477"/>
                    </a:lnTo>
                    <a:cubicBezTo>
                      <a:pt x="1358" y="477"/>
                      <a:pt x="1310" y="441"/>
                      <a:pt x="1310" y="441"/>
                    </a:cubicBezTo>
                    <a:cubicBezTo>
                      <a:pt x="1310" y="429"/>
                      <a:pt x="1298" y="429"/>
                      <a:pt x="1298" y="429"/>
                    </a:cubicBezTo>
                    <a:cubicBezTo>
                      <a:pt x="1298" y="417"/>
                      <a:pt x="1286"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6"/>
              <p:cNvSpPr/>
              <p:nvPr/>
            </p:nvSpPr>
            <p:spPr>
              <a:xfrm>
                <a:off x="3208425" y="-2063225"/>
                <a:ext cx="62825" cy="397700"/>
              </a:xfrm>
              <a:custGeom>
                <a:avLst/>
                <a:gdLst/>
                <a:ahLst/>
                <a:cxnLst/>
                <a:rect l="l" t="t" r="r" b="b"/>
                <a:pathLst>
                  <a:path w="2513" h="15908" extrusionOk="0">
                    <a:moveTo>
                      <a:pt x="1263" y="1"/>
                    </a:moveTo>
                    <a:lnTo>
                      <a:pt x="1251" y="25"/>
                    </a:lnTo>
                    <a:lnTo>
                      <a:pt x="1274" y="25"/>
                    </a:lnTo>
                    <a:lnTo>
                      <a:pt x="1263" y="1"/>
                    </a:lnTo>
                    <a:close/>
                    <a:moveTo>
                      <a:pt x="1263" y="25"/>
                    </a:moveTo>
                    <a:lnTo>
                      <a:pt x="1251" y="36"/>
                    </a:lnTo>
                    <a:cubicBezTo>
                      <a:pt x="1251" y="36"/>
                      <a:pt x="1251" y="60"/>
                      <a:pt x="1263" y="60"/>
                    </a:cubicBezTo>
                    <a:lnTo>
                      <a:pt x="1274" y="36"/>
                    </a:lnTo>
                    <a:cubicBezTo>
                      <a:pt x="1274" y="36"/>
                      <a:pt x="1274" y="25"/>
                      <a:pt x="1263" y="25"/>
                    </a:cubicBezTo>
                    <a:close/>
                    <a:moveTo>
                      <a:pt x="1215" y="25"/>
                    </a:moveTo>
                    <a:lnTo>
                      <a:pt x="1215" y="36"/>
                    </a:lnTo>
                    <a:cubicBezTo>
                      <a:pt x="1215" y="72"/>
                      <a:pt x="1227" y="84"/>
                      <a:pt x="1263" y="84"/>
                    </a:cubicBezTo>
                    <a:cubicBezTo>
                      <a:pt x="1286" y="84"/>
                      <a:pt x="1310" y="60"/>
                      <a:pt x="1310" y="36"/>
                    </a:cubicBezTo>
                    <a:lnTo>
                      <a:pt x="1310" y="25"/>
                    </a:lnTo>
                    <a:cubicBezTo>
                      <a:pt x="1310" y="36"/>
                      <a:pt x="1286" y="60"/>
                      <a:pt x="1263" y="72"/>
                    </a:cubicBezTo>
                    <a:cubicBezTo>
                      <a:pt x="1251" y="72"/>
                      <a:pt x="1227" y="60"/>
                      <a:pt x="1215" y="25"/>
                    </a:cubicBezTo>
                    <a:close/>
                    <a:moveTo>
                      <a:pt x="1263" y="120"/>
                    </a:moveTo>
                    <a:cubicBezTo>
                      <a:pt x="1251" y="120"/>
                      <a:pt x="1251" y="132"/>
                      <a:pt x="1251" y="144"/>
                    </a:cubicBezTo>
                    <a:cubicBezTo>
                      <a:pt x="1251" y="156"/>
                      <a:pt x="1263" y="179"/>
                      <a:pt x="1263" y="179"/>
                    </a:cubicBezTo>
                    <a:cubicBezTo>
                      <a:pt x="1274" y="179"/>
                      <a:pt x="1274" y="156"/>
                      <a:pt x="1274" y="144"/>
                    </a:cubicBezTo>
                    <a:cubicBezTo>
                      <a:pt x="1274" y="132"/>
                      <a:pt x="1263" y="120"/>
                      <a:pt x="1263" y="120"/>
                    </a:cubicBezTo>
                    <a:close/>
                    <a:moveTo>
                      <a:pt x="1251" y="215"/>
                    </a:moveTo>
                    <a:cubicBezTo>
                      <a:pt x="1227" y="239"/>
                      <a:pt x="1215" y="251"/>
                      <a:pt x="1215" y="263"/>
                    </a:cubicBezTo>
                    <a:cubicBezTo>
                      <a:pt x="1215" y="298"/>
                      <a:pt x="1227" y="310"/>
                      <a:pt x="1263" y="310"/>
                    </a:cubicBezTo>
                    <a:cubicBezTo>
                      <a:pt x="1274" y="310"/>
                      <a:pt x="1310" y="298"/>
                      <a:pt x="1310" y="263"/>
                    </a:cubicBezTo>
                    <a:cubicBezTo>
                      <a:pt x="1310" y="251"/>
                      <a:pt x="1286" y="239"/>
                      <a:pt x="1274" y="215"/>
                    </a:cubicBezTo>
                    <a:close/>
                    <a:moveTo>
                      <a:pt x="1263" y="322"/>
                    </a:moveTo>
                    <a:cubicBezTo>
                      <a:pt x="1251" y="322"/>
                      <a:pt x="1227" y="334"/>
                      <a:pt x="1227" y="358"/>
                    </a:cubicBezTo>
                    <a:cubicBezTo>
                      <a:pt x="1227" y="370"/>
                      <a:pt x="1251" y="382"/>
                      <a:pt x="1263" y="382"/>
                    </a:cubicBezTo>
                    <a:cubicBezTo>
                      <a:pt x="1274" y="382"/>
                      <a:pt x="1286" y="370"/>
                      <a:pt x="1286" y="358"/>
                    </a:cubicBezTo>
                    <a:cubicBezTo>
                      <a:pt x="1286" y="334"/>
                      <a:pt x="1274" y="322"/>
                      <a:pt x="1263" y="322"/>
                    </a:cubicBezTo>
                    <a:close/>
                    <a:moveTo>
                      <a:pt x="1274" y="1787"/>
                    </a:moveTo>
                    <a:cubicBezTo>
                      <a:pt x="1274" y="1787"/>
                      <a:pt x="1453" y="1799"/>
                      <a:pt x="1453" y="2096"/>
                    </a:cubicBezTo>
                    <a:lnTo>
                      <a:pt x="1453" y="2751"/>
                    </a:lnTo>
                    <a:lnTo>
                      <a:pt x="1084" y="2751"/>
                    </a:lnTo>
                    <a:lnTo>
                      <a:pt x="1084" y="2096"/>
                    </a:lnTo>
                    <a:cubicBezTo>
                      <a:pt x="1084" y="1799"/>
                      <a:pt x="1274" y="1787"/>
                      <a:pt x="1274" y="1787"/>
                    </a:cubicBezTo>
                    <a:close/>
                    <a:moveTo>
                      <a:pt x="774" y="1882"/>
                    </a:moveTo>
                    <a:cubicBezTo>
                      <a:pt x="774" y="1882"/>
                      <a:pt x="893" y="1906"/>
                      <a:pt x="893" y="2203"/>
                    </a:cubicBezTo>
                    <a:lnTo>
                      <a:pt x="893" y="2763"/>
                    </a:lnTo>
                    <a:lnTo>
                      <a:pt x="655" y="2763"/>
                    </a:lnTo>
                    <a:lnTo>
                      <a:pt x="655" y="2203"/>
                    </a:lnTo>
                    <a:cubicBezTo>
                      <a:pt x="655" y="1906"/>
                      <a:pt x="774" y="1882"/>
                      <a:pt x="774" y="1882"/>
                    </a:cubicBezTo>
                    <a:close/>
                    <a:moveTo>
                      <a:pt x="1775" y="1882"/>
                    </a:moveTo>
                    <a:cubicBezTo>
                      <a:pt x="1775" y="1882"/>
                      <a:pt x="1882" y="1906"/>
                      <a:pt x="1882" y="2203"/>
                    </a:cubicBezTo>
                    <a:lnTo>
                      <a:pt x="1882" y="2763"/>
                    </a:lnTo>
                    <a:lnTo>
                      <a:pt x="1655" y="2763"/>
                    </a:lnTo>
                    <a:lnTo>
                      <a:pt x="1655" y="2203"/>
                    </a:lnTo>
                    <a:cubicBezTo>
                      <a:pt x="1655" y="1906"/>
                      <a:pt x="1775" y="1882"/>
                      <a:pt x="1775" y="1882"/>
                    </a:cubicBezTo>
                    <a:close/>
                    <a:moveTo>
                      <a:pt x="1263" y="394"/>
                    </a:moveTo>
                    <a:cubicBezTo>
                      <a:pt x="1251" y="394"/>
                      <a:pt x="1227" y="417"/>
                      <a:pt x="1227" y="429"/>
                    </a:cubicBezTo>
                    <a:cubicBezTo>
                      <a:pt x="1227" y="429"/>
                      <a:pt x="1215" y="429"/>
                      <a:pt x="1215" y="441"/>
                    </a:cubicBezTo>
                    <a:cubicBezTo>
                      <a:pt x="1215" y="441"/>
                      <a:pt x="1167" y="465"/>
                      <a:pt x="1191" y="477"/>
                    </a:cubicBezTo>
                    <a:lnTo>
                      <a:pt x="1203" y="477"/>
                    </a:lnTo>
                    <a:lnTo>
                      <a:pt x="1024" y="644"/>
                    </a:lnTo>
                    <a:lnTo>
                      <a:pt x="989" y="644"/>
                    </a:lnTo>
                    <a:cubicBezTo>
                      <a:pt x="929" y="668"/>
                      <a:pt x="929" y="715"/>
                      <a:pt x="929" y="715"/>
                    </a:cubicBezTo>
                    <a:cubicBezTo>
                      <a:pt x="929" y="715"/>
                      <a:pt x="429" y="977"/>
                      <a:pt x="477" y="1513"/>
                    </a:cubicBezTo>
                    <a:cubicBezTo>
                      <a:pt x="322" y="1537"/>
                      <a:pt x="239" y="1560"/>
                      <a:pt x="239" y="1560"/>
                    </a:cubicBezTo>
                    <a:lnTo>
                      <a:pt x="548" y="1680"/>
                    </a:lnTo>
                    <a:lnTo>
                      <a:pt x="548" y="2751"/>
                    </a:lnTo>
                    <a:lnTo>
                      <a:pt x="251" y="2751"/>
                    </a:lnTo>
                    <a:lnTo>
                      <a:pt x="251" y="3108"/>
                    </a:lnTo>
                    <a:lnTo>
                      <a:pt x="453" y="3334"/>
                    </a:lnTo>
                    <a:lnTo>
                      <a:pt x="358" y="7442"/>
                    </a:lnTo>
                    <a:lnTo>
                      <a:pt x="143" y="7442"/>
                    </a:lnTo>
                    <a:lnTo>
                      <a:pt x="143" y="7799"/>
                    </a:lnTo>
                    <a:lnTo>
                      <a:pt x="334" y="8002"/>
                    </a:lnTo>
                    <a:lnTo>
                      <a:pt x="251" y="11633"/>
                    </a:lnTo>
                    <a:lnTo>
                      <a:pt x="0" y="11633"/>
                    </a:lnTo>
                    <a:lnTo>
                      <a:pt x="0" y="11990"/>
                    </a:lnTo>
                    <a:lnTo>
                      <a:pt x="239" y="12205"/>
                    </a:lnTo>
                    <a:lnTo>
                      <a:pt x="143" y="15907"/>
                    </a:lnTo>
                    <a:lnTo>
                      <a:pt x="2358" y="15907"/>
                    </a:lnTo>
                    <a:lnTo>
                      <a:pt x="2275" y="12205"/>
                    </a:lnTo>
                    <a:lnTo>
                      <a:pt x="2513" y="11990"/>
                    </a:lnTo>
                    <a:lnTo>
                      <a:pt x="2513" y="11633"/>
                    </a:lnTo>
                    <a:lnTo>
                      <a:pt x="2263" y="11633"/>
                    </a:lnTo>
                    <a:lnTo>
                      <a:pt x="2191" y="8002"/>
                    </a:lnTo>
                    <a:lnTo>
                      <a:pt x="2382" y="7799"/>
                    </a:lnTo>
                    <a:lnTo>
                      <a:pt x="2382" y="7442"/>
                    </a:lnTo>
                    <a:lnTo>
                      <a:pt x="2167" y="7442"/>
                    </a:lnTo>
                    <a:lnTo>
                      <a:pt x="2072" y="3334"/>
                    </a:lnTo>
                    <a:lnTo>
                      <a:pt x="2275" y="3108"/>
                    </a:lnTo>
                    <a:lnTo>
                      <a:pt x="2275" y="2751"/>
                    </a:lnTo>
                    <a:lnTo>
                      <a:pt x="1977" y="2751"/>
                    </a:lnTo>
                    <a:lnTo>
                      <a:pt x="1977" y="1680"/>
                    </a:lnTo>
                    <a:lnTo>
                      <a:pt x="2286" y="1560"/>
                    </a:lnTo>
                    <a:cubicBezTo>
                      <a:pt x="2286" y="1560"/>
                      <a:pt x="2215" y="1549"/>
                      <a:pt x="2048" y="1513"/>
                    </a:cubicBezTo>
                    <a:cubicBezTo>
                      <a:pt x="2096" y="965"/>
                      <a:pt x="1584" y="715"/>
                      <a:pt x="1584" y="715"/>
                    </a:cubicBezTo>
                    <a:cubicBezTo>
                      <a:pt x="1584" y="715"/>
                      <a:pt x="1608" y="668"/>
                      <a:pt x="1524" y="644"/>
                    </a:cubicBezTo>
                    <a:lnTo>
                      <a:pt x="1501" y="644"/>
                    </a:lnTo>
                    <a:lnTo>
                      <a:pt x="1322" y="477"/>
                    </a:lnTo>
                    <a:lnTo>
                      <a:pt x="1334" y="477"/>
                    </a:lnTo>
                    <a:cubicBezTo>
                      <a:pt x="1346" y="477"/>
                      <a:pt x="1310" y="441"/>
                      <a:pt x="1310" y="441"/>
                    </a:cubicBezTo>
                    <a:cubicBezTo>
                      <a:pt x="1310" y="429"/>
                      <a:pt x="1286" y="429"/>
                      <a:pt x="1286" y="429"/>
                    </a:cubicBezTo>
                    <a:cubicBezTo>
                      <a:pt x="1286" y="417"/>
                      <a:pt x="1274"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26"/>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E7A3"/>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 name="Google Shape;1097;p26"/>
          <p:cNvGrpSpPr/>
          <p:nvPr/>
        </p:nvGrpSpPr>
        <p:grpSpPr>
          <a:xfrm>
            <a:off x="4287263" y="701570"/>
            <a:ext cx="558125" cy="536100"/>
            <a:chOff x="6535925" y="-2669850"/>
            <a:chExt cx="558125" cy="536100"/>
          </a:xfrm>
        </p:grpSpPr>
        <p:sp>
          <p:nvSpPr>
            <p:cNvPr id="1098" name="Google Shape;1098;p2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6" name="صورة 65" descr="صورة تحتوي على نص&#10;&#10;تم إنشاء الوصف تلقائياً">
            <a:extLst>
              <a:ext uri="{FF2B5EF4-FFF2-40B4-BE49-F238E27FC236}">
                <a16:creationId xmlns:a16="http://schemas.microsoft.com/office/drawing/2014/main" id="{6A7046B3-68CD-47CA-9AA7-A8D9B17F32A2}"/>
              </a:ext>
            </a:extLst>
          </p:cNvPr>
          <p:cNvPicPr>
            <a:picLocks noChangeAspect="1"/>
          </p:cNvPicPr>
          <p:nvPr/>
        </p:nvPicPr>
        <p:blipFill>
          <a:blip r:embed="rId4"/>
          <a:stretch>
            <a:fillRect/>
          </a:stretch>
        </p:blipFill>
        <p:spPr>
          <a:xfrm>
            <a:off x="50967" y="21852"/>
            <a:ext cx="2052316" cy="1212731"/>
          </a:xfrm>
          <a:prstGeom prst="rect">
            <a:avLst/>
          </a:prstGeom>
          <a:effectLst/>
        </p:spPr>
      </p:pic>
      <p:pic>
        <p:nvPicPr>
          <p:cNvPr id="67" name="صورة 66" descr="صورة تحتوي على طعام, رسم&#10;&#10;تم إنشاء الوصف تلقائياً">
            <a:extLst>
              <a:ext uri="{FF2B5EF4-FFF2-40B4-BE49-F238E27FC236}">
                <a16:creationId xmlns:a16="http://schemas.microsoft.com/office/drawing/2014/main" id="{70B99AAA-FF0D-4205-B56E-04BCB3885540}"/>
              </a:ext>
            </a:extLst>
          </p:cNvPr>
          <p:cNvPicPr>
            <a:picLocks noChangeAspect="1"/>
          </p:cNvPicPr>
          <p:nvPr/>
        </p:nvPicPr>
        <p:blipFill>
          <a:blip r:embed="rId5"/>
          <a:stretch>
            <a:fillRect/>
          </a:stretch>
        </p:blipFill>
        <p:spPr>
          <a:xfrm>
            <a:off x="6961468" y="73796"/>
            <a:ext cx="2080932" cy="1115379"/>
          </a:xfrm>
          <a:prstGeom prst="rect">
            <a:avLst/>
          </a:prstGeom>
          <a:effectLst/>
        </p:spPr>
      </p:pic>
      <p:sp>
        <p:nvSpPr>
          <p:cNvPr id="69" name="Google Shape;126;p26">
            <a:extLst>
              <a:ext uri="{FF2B5EF4-FFF2-40B4-BE49-F238E27FC236}">
                <a16:creationId xmlns:a16="http://schemas.microsoft.com/office/drawing/2014/main" id="{B23A5DFD-AFC9-4340-8E0A-5132DCE17E1F}"/>
              </a:ext>
            </a:extLst>
          </p:cNvPr>
          <p:cNvSpPr txBox="1">
            <a:spLocks/>
          </p:cNvSpPr>
          <p:nvPr/>
        </p:nvSpPr>
        <p:spPr>
          <a:xfrm>
            <a:off x="2061319" y="2053624"/>
            <a:ext cx="5022960" cy="5975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الوحدة: </a:t>
            </a:r>
            <a:r>
              <a:rPr lang="ar-SA" sz="24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الأولى (مدخل التفسير)</a:t>
            </a:r>
          </a:p>
        </p:txBody>
      </p:sp>
      <p:sp>
        <p:nvSpPr>
          <p:cNvPr id="70" name="Google Shape;126;p26">
            <a:extLst>
              <a:ext uri="{FF2B5EF4-FFF2-40B4-BE49-F238E27FC236}">
                <a16:creationId xmlns:a16="http://schemas.microsoft.com/office/drawing/2014/main" id="{CE08FB5C-615D-4029-84AF-8C367624B1E9}"/>
              </a:ext>
            </a:extLst>
          </p:cNvPr>
          <p:cNvSpPr txBox="1">
            <a:spLocks/>
          </p:cNvSpPr>
          <p:nvPr/>
        </p:nvSpPr>
        <p:spPr>
          <a:xfrm>
            <a:off x="4234927" y="4225794"/>
            <a:ext cx="5022960" cy="9951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معلم المادة:</a:t>
            </a:r>
          </a:p>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a:t>
            </a:r>
            <a:r>
              <a:rPr lang="ar-SA" sz="2400" dirty="0">
                <a:solidFill>
                  <a:schemeClr val="accent6">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أستاذ أحمد جمعان الغامدي</a:t>
            </a:r>
          </a:p>
        </p:txBody>
      </p:sp>
      <p:sp>
        <p:nvSpPr>
          <p:cNvPr id="71" name="Google Shape;126;p26">
            <a:extLst>
              <a:ext uri="{FF2B5EF4-FFF2-40B4-BE49-F238E27FC236}">
                <a16:creationId xmlns:a16="http://schemas.microsoft.com/office/drawing/2014/main" id="{34A8024B-9A00-4056-93DC-8CCD860DB183}"/>
              </a:ext>
            </a:extLst>
          </p:cNvPr>
          <p:cNvSpPr txBox="1">
            <a:spLocks/>
          </p:cNvSpPr>
          <p:nvPr/>
        </p:nvSpPr>
        <p:spPr>
          <a:xfrm>
            <a:off x="1999296" y="3646957"/>
            <a:ext cx="5022960" cy="9490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الصفحة: </a:t>
            </a:r>
          </a:p>
          <a:p>
            <a:r>
              <a:rPr lang="ar-SA" sz="28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17</a:t>
            </a:r>
          </a:p>
        </p:txBody>
      </p:sp>
      <p:sp>
        <p:nvSpPr>
          <p:cNvPr id="72" name="Google Shape;126;p26">
            <a:extLst>
              <a:ext uri="{FF2B5EF4-FFF2-40B4-BE49-F238E27FC236}">
                <a16:creationId xmlns:a16="http://schemas.microsoft.com/office/drawing/2014/main" id="{31E2BF89-FA4D-4CEC-8E38-ADE9C41D259E}"/>
              </a:ext>
            </a:extLst>
          </p:cNvPr>
          <p:cNvSpPr txBox="1">
            <a:spLocks/>
          </p:cNvSpPr>
          <p:nvPr/>
        </p:nvSpPr>
        <p:spPr>
          <a:xfrm>
            <a:off x="1652739" y="1334146"/>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200" dirty="0">
                <a:solidFill>
                  <a:schemeClr val="accent6">
                    <a:lumMod val="90000"/>
                  </a:schemeClr>
                </a:solidFill>
                <a:effectLst>
                  <a:glow rad="76200">
                    <a:schemeClr val="accent6">
                      <a:lumMod val="25000"/>
                    </a:schemeClr>
                  </a:glow>
                </a:effectLst>
                <a:latin typeface="Mikhak Bold" panose="02000803000000000000" pitchFamily="2" charset="-78"/>
                <a:cs typeface="Mikhak Bold" panose="02000803000000000000" pitchFamily="2" charset="-78"/>
              </a:rPr>
              <a:t>ضوابط التفسير</a:t>
            </a:r>
          </a:p>
        </p:txBody>
      </p:sp>
    </p:spTree>
    <p:extLst>
      <p:ext uri="{BB962C8B-B14F-4D97-AF65-F5344CB8AC3E}">
        <p14:creationId xmlns:p14="http://schemas.microsoft.com/office/powerpoint/2010/main" val="309726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72">
                                            <p:txEl>
                                              <p:pRg st="0" end="0"/>
                                            </p:txEl>
                                          </p:spTgt>
                                        </p:tgtEl>
                                        <p:attrNameLst>
                                          <p:attrName>style.color</p:attrName>
                                        </p:attrNameLst>
                                      </p:cBhvr>
                                      <p:to>
                                        <a:srgbClr val="FFB075"/>
                                      </p:to>
                                    </p:animClr>
                                    <p:animClr clrSpc="rgb" dir="cw">
                                      <p:cBhvr>
                                        <p:cTn id="7" dur="500" fill="hold"/>
                                        <p:tgtEl>
                                          <p:spTgt spid="72">
                                            <p:txEl>
                                              <p:pRg st="0" end="0"/>
                                            </p:txEl>
                                          </p:spTgt>
                                        </p:tgtEl>
                                        <p:attrNameLst>
                                          <p:attrName>fillcolor</p:attrName>
                                        </p:attrNameLst>
                                      </p:cBhvr>
                                      <p:to>
                                        <a:srgbClr val="FFB075"/>
                                      </p:to>
                                    </p:animClr>
                                    <p:set>
                                      <p:cBhvr>
                                        <p:cTn id="8" dur="500" fill="hold"/>
                                        <p:tgtEl>
                                          <p:spTgt spid="72">
                                            <p:txEl>
                                              <p:pRg st="0" end="0"/>
                                            </p:txEl>
                                          </p:spTgt>
                                        </p:tgtEl>
                                        <p:attrNameLst>
                                          <p:attrName>fill.type</p:attrName>
                                        </p:attrNameLst>
                                      </p:cBhvr>
                                      <p:to>
                                        <p:strVal val="solid"/>
                                      </p:to>
                                    </p:set>
                                    <p:set>
                                      <p:cBhvr>
                                        <p:cTn id="9" dur="500" fill="hold"/>
                                        <p:tgtEl>
                                          <p:spTgt spid="7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1625261" y="105543"/>
            <a:ext cx="6160083" cy="1282336"/>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1739476" y="512775"/>
            <a:ext cx="6028246"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34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rPr>
              <a:t>ثالثاً / الاعتماد على أصح طرق التفسير</a:t>
            </a:r>
            <a:endParaRPr lang="en-US" sz="34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23087" y="1455668"/>
            <a:ext cx="9159454" cy="421654"/>
          </a:xfrm>
          <a:prstGeom prst="rect">
            <a:avLst/>
          </a:prstGeom>
          <a:noFill/>
        </p:spPr>
        <p:txBody>
          <a:bodyPr wrap="square">
            <a:spAutoFit/>
          </a:bodyPr>
          <a:lstStyle/>
          <a:p>
            <a:pPr algn="r" rtl="1">
              <a:lnSpc>
                <a:spcPct val="107000"/>
              </a:lnSpc>
              <a:spcAft>
                <a:spcPts val="800"/>
              </a:spcAft>
            </a:pPr>
            <a:r>
              <a:rPr lang="ar-SA" sz="2000" dirty="0">
                <a:solidFill>
                  <a:srgbClr val="FFBC89"/>
                </a:solidFill>
                <a:effectLst>
                  <a:glow rad="101600">
                    <a:srgbClr val="602900"/>
                  </a:glow>
                </a:effectLst>
                <a:latin typeface="Hacen Algeria Hd" panose="02000500000000000000" pitchFamily="2" charset="-78"/>
                <a:cs typeface="Hacen Algeria Hd" panose="02000500000000000000" pitchFamily="2" charset="-78"/>
              </a:rPr>
              <a:t>إن أصح طرق التفسير التي يعتمد عليها المفسر هي:</a:t>
            </a:r>
            <a:endParaRPr lang="en-US" sz="2000" dirty="0">
              <a:solidFill>
                <a:srgbClr val="FFBC89"/>
              </a:solidFill>
              <a:effectLst>
                <a:glow rad="101600">
                  <a:srgbClr val="602900"/>
                </a:glow>
              </a:effectLst>
              <a:latin typeface="Hacen Algeria Hd" panose="02000500000000000000" pitchFamily="2" charset="-78"/>
              <a:cs typeface="Hacen Algeria Hd" panose="020005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sp>
        <p:nvSpPr>
          <p:cNvPr id="32" name="مربع نص 31">
            <a:extLst>
              <a:ext uri="{FF2B5EF4-FFF2-40B4-BE49-F238E27FC236}">
                <a16:creationId xmlns:a16="http://schemas.microsoft.com/office/drawing/2014/main" id="{7E8481AF-C7B9-4B4B-94F4-C010C1152828}"/>
              </a:ext>
            </a:extLst>
          </p:cNvPr>
          <p:cNvSpPr txBox="1"/>
          <p:nvPr/>
        </p:nvSpPr>
        <p:spPr>
          <a:xfrm>
            <a:off x="23087" y="2319135"/>
            <a:ext cx="9159454" cy="651973"/>
          </a:xfrm>
          <a:prstGeom prst="rect">
            <a:avLst/>
          </a:prstGeom>
          <a:noFill/>
        </p:spPr>
        <p:txBody>
          <a:bodyPr wrap="square">
            <a:spAutoFit/>
          </a:bodyPr>
          <a:lstStyle/>
          <a:p>
            <a:pPr algn="r" rtl="1">
              <a:lnSpc>
                <a:spcPct val="80000"/>
              </a:lnSpc>
              <a:spcAft>
                <a:spcPts val="800"/>
              </a:spcAft>
            </a:pPr>
            <a:r>
              <a:rPr lang="ar-SA" sz="18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ومثاله قوله تعالى: </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(وَأَمْطَرْنَا عَلَيْهِمْ حِجَارَةً مِّن سِجِّيلٍ) </a:t>
            </a:r>
            <a:r>
              <a:rPr lang="ar-SA" sz="16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(الحجر:74) </a:t>
            </a:r>
            <a:endParaRPr lang="ar-SA" sz="18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endParaRPr>
          </a:p>
          <a:p>
            <a:pPr algn="r" rtl="1">
              <a:lnSpc>
                <a:spcPct val="80000"/>
              </a:lnSpc>
              <a:spcAft>
                <a:spcPts val="800"/>
              </a:spcAft>
            </a:pPr>
            <a:r>
              <a:rPr lang="ar-SA" sz="18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فقد جاء تفسير السجيل بالطين في قوله تعالى: </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 لِنُرْسِلَ عَلَيْهِمْ حِجَارَةً مِّن طِينٍ) </a:t>
            </a:r>
            <a:r>
              <a:rPr lang="ar-SA" sz="16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 الذاريات :33)</a:t>
            </a:r>
            <a:endParaRPr lang="en-US" sz="18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endParaRPr>
          </a:p>
        </p:txBody>
      </p:sp>
      <p:sp>
        <p:nvSpPr>
          <p:cNvPr id="33" name="مربع نص 32">
            <a:extLst>
              <a:ext uri="{FF2B5EF4-FFF2-40B4-BE49-F238E27FC236}">
                <a16:creationId xmlns:a16="http://schemas.microsoft.com/office/drawing/2014/main" id="{706BABD0-9117-441D-AE32-00B1FDC34AF1}"/>
              </a:ext>
            </a:extLst>
          </p:cNvPr>
          <p:cNvSpPr txBox="1"/>
          <p:nvPr/>
        </p:nvSpPr>
        <p:spPr>
          <a:xfrm>
            <a:off x="23429" y="3311746"/>
            <a:ext cx="9159454" cy="646331"/>
          </a:xfrm>
          <a:prstGeom prst="rect">
            <a:avLst/>
          </a:prstGeom>
          <a:noFill/>
        </p:spPr>
        <p:txBody>
          <a:bodyPr wrap="square">
            <a:spAutoFit/>
          </a:bodyPr>
          <a:lstStyle/>
          <a:p>
            <a:pPr algn="r" rtl="1">
              <a:spcAft>
                <a:spcPts val="800"/>
              </a:spcAft>
            </a:pPr>
            <a:r>
              <a:rPr lang="ar-SA" sz="18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ومثاله قوله تعالى: </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(وَأَعِدُّوا لَهُم مَّا اسْتَطَعْتُم مِّن قُوَّةٍ) </a:t>
            </a:r>
            <a:r>
              <a:rPr lang="ar-SA" sz="16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(الأنفال:60) </a:t>
            </a:r>
            <a:r>
              <a:rPr lang="ar-SA" sz="18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 فقد جاء عن عقبة بن عامر رضي الله عنه قال سمعت رسول الله </a:t>
            </a:r>
            <a:r>
              <a:rPr lang="ar-SA" sz="1800" dirty="0">
                <a:solidFill>
                  <a:schemeClr val="accent6">
                    <a:lumMod val="90000"/>
                  </a:schemeClr>
                </a:solidFill>
                <a:effectLst>
                  <a:glow rad="88900">
                    <a:srgbClr val="602900"/>
                  </a:glow>
                </a:effectLst>
                <a:latin typeface="Dante" panose="02020502050200020203" pitchFamily="18" charset="0"/>
                <a:cs typeface="Hacen Casablanca" panose="02000000000000000000" pitchFamily="2" charset="-78"/>
              </a:rPr>
              <a:t>ﷺ</a:t>
            </a:r>
            <a:r>
              <a:rPr lang="ar-SA" sz="18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 يقول وهو على المنبر: </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(وَأَعِدُّوا لَهُم مَّا اسْتَطَعْتُم مِّن قُوَّةٍ) </a:t>
            </a:r>
            <a:r>
              <a:rPr lang="ar-SA"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a:t>
            </a:r>
            <a:r>
              <a:rPr lang="ar-SA" sz="18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 </a:t>
            </a:r>
            <a:r>
              <a:rPr lang="ar-SA" sz="1800" dirty="0">
                <a:solidFill>
                  <a:srgbClr val="C5D6E9"/>
                </a:solidFill>
                <a:effectLst>
                  <a:glow rad="88900">
                    <a:srgbClr val="002060"/>
                  </a:glow>
                </a:effectLst>
                <a:latin typeface="Hacen Casablanca" panose="02000000000000000000" pitchFamily="2" charset="-78"/>
                <a:cs typeface="Hacen Casablanca" panose="02000000000000000000" pitchFamily="2" charset="-78"/>
              </a:rPr>
              <a:t>ألا إن القوة الرمي ألا إن القوة الرمي </a:t>
            </a:r>
            <a:r>
              <a:rPr lang="ar-SA"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a:t>
            </a:r>
            <a:r>
              <a:rPr lang="ar-SA" sz="18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 </a:t>
            </a:r>
            <a:endParaRPr lang="en-US" sz="18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endParaRPr>
          </a:p>
        </p:txBody>
      </p:sp>
      <p:sp>
        <p:nvSpPr>
          <p:cNvPr id="37" name="مربع نص 36">
            <a:extLst>
              <a:ext uri="{FF2B5EF4-FFF2-40B4-BE49-F238E27FC236}">
                <a16:creationId xmlns:a16="http://schemas.microsoft.com/office/drawing/2014/main" id="{C206006C-32AF-4DFC-8B87-E53216D42218}"/>
              </a:ext>
            </a:extLst>
          </p:cNvPr>
          <p:cNvSpPr txBox="1"/>
          <p:nvPr/>
        </p:nvSpPr>
        <p:spPr>
          <a:xfrm>
            <a:off x="4521825" y="1933282"/>
            <a:ext cx="4662376" cy="419346"/>
          </a:xfrm>
          <a:prstGeom prst="rect">
            <a:avLst/>
          </a:prstGeom>
          <a:noFill/>
        </p:spPr>
        <p:txBody>
          <a:bodyPr wrap="square">
            <a:spAutoFit/>
          </a:bodyPr>
          <a:lstStyle/>
          <a:p>
            <a:pPr algn="r" rtl="1">
              <a:lnSpc>
                <a:spcPct val="80000"/>
              </a:lnSpc>
              <a:spcAft>
                <a:spcPts val="800"/>
              </a:spcAft>
            </a:pPr>
            <a:r>
              <a:rPr lang="ar-SA" sz="2500" dirty="0">
                <a:solidFill>
                  <a:srgbClr val="FFCFAB"/>
                </a:solidFill>
                <a:effectLst>
                  <a:glow rad="88900">
                    <a:srgbClr val="602900"/>
                  </a:glow>
                </a:effectLst>
                <a:latin typeface="Hacen Casablanca" panose="02000000000000000000" pitchFamily="2" charset="-78"/>
                <a:cs typeface="Hacen Casablanca" panose="02000000000000000000" pitchFamily="2" charset="-78"/>
              </a:rPr>
              <a:t>1- تفسير القرآن بالقرآن</a:t>
            </a:r>
          </a:p>
        </p:txBody>
      </p:sp>
      <p:sp>
        <p:nvSpPr>
          <p:cNvPr id="39" name="مربع نص 38">
            <a:extLst>
              <a:ext uri="{FF2B5EF4-FFF2-40B4-BE49-F238E27FC236}">
                <a16:creationId xmlns:a16="http://schemas.microsoft.com/office/drawing/2014/main" id="{0904F1AA-8727-4CB2-B5DE-BFEEF63F41EF}"/>
              </a:ext>
            </a:extLst>
          </p:cNvPr>
          <p:cNvSpPr txBox="1"/>
          <p:nvPr/>
        </p:nvSpPr>
        <p:spPr>
          <a:xfrm>
            <a:off x="4543214" y="2903562"/>
            <a:ext cx="4662376" cy="477054"/>
          </a:xfrm>
          <a:prstGeom prst="rect">
            <a:avLst/>
          </a:prstGeom>
          <a:noFill/>
        </p:spPr>
        <p:txBody>
          <a:bodyPr wrap="square">
            <a:spAutoFit/>
          </a:bodyPr>
          <a:lstStyle/>
          <a:p>
            <a:pPr algn="r" rtl="1">
              <a:spcAft>
                <a:spcPts val="800"/>
              </a:spcAft>
            </a:pPr>
            <a:r>
              <a:rPr lang="ar-SA" sz="2500" dirty="0">
                <a:solidFill>
                  <a:srgbClr val="FFCFAB"/>
                </a:solidFill>
                <a:effectLst>
                  <a:glow rad="88900">
                    <a:srgbClr val="602900"/>
                  </a:glow>
                </a:effectLst>
                <a:latin typeface="Hacen Casablanca" panose="02000000000000000000" pitchFamily="2" charset="-78"/>
                <a:cs typeface="Hacen Casablanca" panose="02000000000000000000" pitchFamily="2" charset="-78"/>
              </a:rPr>
              <a:t>2- تفسير القرآن بالسنة</a:t>
            </a:r>
          </a:p>
        </p:txBody>
      </p:sp>
    </p:spTree>
    <p:extLst>
      <p:ext uri="{BB962C8B-B14F-4D97-AF65-F5344CB8AC3E}">
        <p14:creationId xmlns:p14="http://schemas.microsoft.com/office/powerpoint/2010/main" val="229912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wd">
                                    <p:tmPct val="20000"/>
                                  </p:iterate>
                                  <p:childTnLst>
                                    <p:set>
                                      <p:cBhvr>
                                        <p:cTn id="6" dur="1" fill="hold">
                                          <p:stCondLst>
                                            <p:cond delay="0"/>
                                          </p:stCondLst>
                                        </p:cTn>
                                        <p:tgtEl>
                                          <p:spTgt spid="65"/>
                                        </p:tgtEl>
                                        <p:attrNameLst>
                                          <p:attrName>style.visibility</p:attrName>
                                        </p:attrNameLst>
                                      </p:cBhvr>
                                      <p:to>
                                        <p:strVal val="visible"/>
                                      </p:to>
                                    </p:set>
                                    <p:set>
                                      <p:cBhvr>
                                        <p:cTn id="7" dur="569" fill="hold">
                                          <p:stCondLst>
                                            <p:cond delay="0"/>
                                          </p:stCondLst>
                                        </p:cTn>
                                        <p:tgtEl>
                                          <p:spTgt spid="65"/>
                                        </p:tgtEl>
                                        <p:attrNameLst>
                                          <p:attrName>style.rotation</p:attrName>
                                        </p:attrNameLst>
                                      </p:cBhvr>
                                      <p:to>
                                        <p:strVal val="-45.0"/>
                                      </p:to>
                                    </p:set>
                                    <p:anim calcmode="lin" valueType="num">
                                      <p:cBhvr>
                                        <p:cTn id="8" dur="569" fill="hold">
                                          <p:stCondLst>
                                            <p:cond delay="569"/>
                                          </p:stCondLst>
                                        </p:cTn>
                                        <p:tgtEl>
                                          <p:spTgt spid="65"/>
                                        </p:tgtEl>
                                        <p:attrNameLst>
                                          <p:attrName>style.rotation</p:attrName>
                                        </p:attrNameLst>
                                      </p:cBhvr>
                                      <p:tavLst>
                                        <p:tav tm="0">
                                          <p:val>
                                            <p:fltVal val="-45"/>
                                          </p:val>
                                        </p:tav>
                                        <p:tav tm="69900">
                                          <p:val>
                                            <p:fltVal val="45"/>
                                          </p:val>
                                        </p:tav>
                                        <p:tav tm="100000">
                                          <p:val>
                                            <p:fltVal val="0"/>
                                          </p:val>
                                        </p:tav>
                                      </p:tavLst>
                                    </p:anim>
                                    <p:anim calcmode="lin" valueType="num">
                                      <p:cBhvr>
                                        <p:cTn id="9" dur="569" fill="hold">
                                          <p:stCondLst>
                                            <p:cond delay="0"/>
                                          </p:stCondLst>
                                        </p:cTn>
                                        <p:tgtEl>
                                          <p:spTgt spid="65"/>
                                        </p:tgtEl>
                                        <p:attrNameLst>
                                          <p:attrName>ppt_y</p:attrName>
                                        </p:attrNameLst>
                                      </p:cBhvr>
                                      <p:tavLst>
                                        <p:tav tm="0">
                                          <p:val>
                                            <p:strVal val="#ppt_y-1"/>
                                          </p:val>
                                        </p:tav>
                                        <p:tav tm="100000">
                                          <p:val>
                                            <p:strVal val="#ppt_y-(0.354*#ppt_w-0.172*#ppt_h)"/>
                                          </p:val>
                                        </p:tav>
                                      </p:tavLst>
                                    </p:anim>
                                    <p:anim calcmode="lin" valueType="num">
                                      <p:cBhvr>
                                        <p:cTn id="10" dur="195" decel="50000" autoRev="1" fill="hold">
                                          <p:stCondLst>
                                            <p:cond delay="569"/>
                                          </p:stCondLst>
                                        </p:cTn>
                                        <p:tgtEl>
                                          <p:spTgt spid="65"/>
                                        </p:tgtEl>
                                        <p:attrNameLst>
                                          <p:attrName>ppt_y</p:attrName>
                                        </p:attrNameLst>
                                      </p:cBhvr>
                                      <p:tavLst>
                                        <p:tav tm="0">
                                          <p:val>
                                            <p:strVal val="#ppt_y-(0.354*#ppt_w-0.172*#ppt_h)"/>
                                          </p:val>
                                        </p:tav>
                                        <p:tav tm="100000">
                                          <p:val>
                                            <p:strVal val="#ppt_y-(0.354*#ppt_w-0.172*#ppt_h)-#ppt_h/2"/>
                                          </p:val>
                                        </p:tav>
                                      </p:tavLst>
                                    </p:anim>
                                    <p:anim calcmode="lin" valueType="num">
                                      <p:cBhvr>
                                        <p:cTn id="11" dur="170" fill="hold">
                                          <p:stCondLst>
                                            <p:cond delay="1080"/>
                                          </p:stCondLst>
                                        </p:cTn>
                                        <p:tgtEl>
                                          <p:spTgt spid="6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iterate type="wd">
                                    <p:tmPct val="20000"/>
                                  </p:iterate>
                                  <p:childTnLst>
                                    <p:set>
                                      <p:cBhvr>
                                        <p:cTn id="15" dur="1" fill="hold">
                                          <p:stCondLst>
                                            <p:cond delay="0"/>
                                          </p:stCondLst>
                                        </p:cTn>
                                        <p:tgtEl>
                                          <p:spTgt spid="37"/>
                                        </p:tgtEl>
                                        <p:attrNameLst>
                                          <p:attrName>style.visibility</p:attrName>
                                        </p:attrNameLst>
                                      </p:cBhvr>
                                      <p:to>
                                        <p:strVal val="visible"/>
                                      </p:to>
                                    </p:set>
                                    <p:animEffect transition="in" filter="dissolv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wd">
                                    <p:tmPct val="10000"/>
                                  </p:iterate>
                                  <p:childTnLst>
                                    <p:set>
                                      <p:cBhvr>
                                        <p:cTn id="20" dur="1" fill="hold">
                                          <p:stCondLst>
                                            <p:cond delay="0"/>
                                          </p:stCondLst>
                                        </p:cTn>
                                        <p:tgtEl>
                                          <p:spTgt spid="32"/>
                                        </p:tgtEl>
                                        <p:attrNameLst>
                                          <p:attrName>style.visibility</p:attrName>
                                        </p:attrNameLst>
                                      </p:cBhvr>
                                      <p:to>
                                        <p:strVal val="visible"/>
                                      </p:to>
                                    </p:set>
                                    <p:anim calcmode="lin" valueType="num">
                                      <p:cBhvr>
                                        <p:cTn id="21" dur="75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2" dur="750" fill="hold"/>
                                        <p:tgtEl>
                                          <p:spTgt spid="32"/>
                                        </p:tgtEl>
                                        <p:attrNameLst>
                                          <p:attrName>ppt_y</p:attrName>
                                        </p:attrNameLst>
                                      </p:cBhvr>
                                      <p:tavLst>
                                        <p:tav tm="0">
                                          <p:val>
                                            <p:strVal val="#ppt_y"/>
                                          </p:val>
                                        </p:tav>
                                        <p:tav tm="100000">
                                          <p:val>
                                            <p:strVal val="#ppt_y"/>
                                          </p:val>
                                        </p:tav>
                                      </p:tavLst>
                                    </p:anim>
                                    <p:anim calcmode="lin" valueType="num">
                                      <p:cBhvr>
                                        <p:cTn id="23" dur="75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4" dur="75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5" dur="750" tmFilter="0,0; .5, 1; 1, 1"/>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iterate type="wd">
                                    <p:tmPct val="20000"/>
                                  </p:iterate>
                                  <p:childTnLst>
                                    <p:set>
                                      <p:cBhvr>
                                        <p:cTn id="29" dur="1" fill="hold">
                                          <p:stCondLst>
                                            <p:cond delay="0"/>
                                          </p:stCondLst>
                                        </p:cTn>
                                        <p:tgtEl>
                                          <p:spTgt spid="39"/>
                                        </p:tgtEl>
                                        <p:attrNameLst>
                                          <p:attrName>style.visibility</p:attrName>
                                        </p:attrNameLst>
                                      </p:cBhvr>
                                      <p:to>
                                        <p:strVal val="visible"/>
                                      </p:to>
                                    </p:set>
                                    <p:animEffect transition="in" filter="dissolv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wd">
                                    <p:tmPct val="10000"/>
                                  </p:iterate>
                                  <p:childTnLst>
                                    <p:set>
                                      <p:cBhvr>
                                        <p:cTn id="34" dur="1" fill="hold">
                                          <p:stCondLst>
                                            <p:cond delay="0"/>
                                          </p:stCondLst>
                                        </p:cTn>
                                        <p:tgtEl>
                                          <p:spTgt spid="33"/>
                                        </p:tgtEl>
                                        <p:attrNameLst>
                                          <p:attrName>style.visibility</p:attrName>
                                        </p:attrNameLst>
                                      </p:cBhvr>
                                      <p:to>
                                        <p:strVal val="visible"/>
                                      </p:to>
                                    </p:set>
                                    <p:anim calcmode="lin" valueType="num">
                                      <p:cBhvr>
                                        <p:cTn id="35" dur="75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36" dur="750" fill="hold"/>
                                        <p:tgtEl>
                                          <p:spTgt spid="33"/>
                                        </p:tgtEl>
                                        <p:attrNameLst>
                                          <p:attrName>ppt_y</p:attrName>
                                        </p:attrNameLst>
                                      </p:cBhvr>
                                      <p:tavLst>
                                        <p:tav tm="0">
                                          <p:val>
                                            <p:strVal val="#ppt_y"/>
                                          </p:val>
                                        </p:tav>
                                        <p:tav tm="100000">
                                          <p:val>
                                            <p:strVal val="#ppt_y"/>
                                          </p:val>
                                        </p:tav>
                                      </p:tavLst>
                                    </p:anim>
                                    <p:anim calcmode="lin" valueType="num">
                                      <p:cBhvr>
                                        <p:cTn id="37" dur="75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38" dur="75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39" dur="75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32" grpId="0"/>
      <p:bldP spid="33" grpId="0"/>
      <p:bldP spid="37"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1625261" y="105543"/>
            <a:ext cx="6160083" cy="1282336"/>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1739476" y="512775"/>
            <a:ext cx="6028246"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34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rPr>
              <a:t>ثالثاً / الاعتماد على أصح طرق التفسير</a:t>
            </a:r>
            <a:endParaRPr lang="en-US" sz="34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23087" y="1455668"/>
            <a:ext cx="9159454" cy="421654"/>
          </a:xfrm>
          <a:prstGeom prst="rect">
            <a:avLst/>
          </a:prstGeom>
          <a:noFill/>
        </p:spPr>
        <p:txBody>
          <a:bodyPr wrap="square">
            <a:spAutoFit/>
          </a:bodyPr>
          <a:lstStyle/>
          <a:p>
            <a:pPr algn="r" rtl="1">
              <a:lnSpc>
                <a:spcPct val="107000"/>
              </a:lnSpc>
              <a:spcAft>
                <a:spcPts val="800"/>
              </a:spcAft>
            </a:pPr>
            <a:r>
              <a:rPr lang="ar-SA" sz="2000" dirty="0">
                <a:solidFill>
                  <a:srgbClr val="FFBC89"/>
                </a:solidFill>
                <a:effectLst>
                  <a:glow rad="101600">
                    <a:srgbClr val="602900"/>
                  </a:glow>
                </a:effectLst>
                <a:latin typeface="Hacen Algeria Hd" panose="02000500000000000000" pitchFamily="2" charset="-78"/>
                <a:cs typeface="Hacen Algeria Hd" panose="02000500000000000000" pitchFamily="2" charset="-78"/>
              </a:rPr>
              <a:t>إن أصح طرق التفسير التي يعتمد عليها المفسر هي:</a:t>
            </a:r>
            <a:endParaRPr lang="en-US" sz="2000" dirty="0">
              <a:solidFill>
                <a:srgbClr val="FFBC89"/>
              </a:solidFill>
              <a:effectLst>
                <a:glow rad="101600">
                  <a:srgbClr val="602900"/>
                </a:glow>
              </a:effectLst>
              <a:latin typeface="Hacen Algeria Hd" panose="02000500000000000000" pitchFamily="2" charset="-78"/>
              <a:cs typeface="Hacen Algeria Hd" panose="020005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sp>
        <p:nvSpPr>
          <p:cNvPr id="32" name="مربع نص 31">
            <a:extLst>
              <a:ext uri="{FF2B5EF4-FFF2-40B4-BE49-F238E27FC236}">
                <a16:creationId xmlns:a16="http://schemas.microsoft.com/office/drawing/2014/main" id="{7E8481AF-C7B9-4B4B-94F4-C010C1152828}"/>
              </a:ext>
            </a:extLst>
          </p:cNvPr>
          <p:cNvSpPr txBox="1"/>
          <p:nvPr/>
        </p:nvSpPr>
        <p:spPr>
          <a:xfrm>
            <a:off x="4991" y="2881583"/>
            <a:ext cx="9159454" cy="419346"/>
          </a:xfrm>
          <a:prstGeom prst="rect">
            <a:avLst/>
          </a:prstGeom>
          <a:noFill/>
        </p:spPr>
        <p:txBody>
          <a:bodyPr wrap="square">
            <a:spAutoFit/>
          </a:bodyPr>
          <a:lstStyle/>
          <a:p>
            <a:pPr algn="r" rtl="1">
              <a:lnSpc>
                <a:spcPct val="80000"/>
              </a:lnSpc>
              <a:spcAft>
                <a:spcPts val="800"/>
              </a:spcAft>
            </a:pPr>
            <a:r>
              <a:rPr lang="ar-SA" sz="2500" dirty="0">
                <a:solidFill>
                  <a:srgbClr val="FFCFAB"/>
                </a:solidFill>
                <a:effectLst>
                  <a:glow rad="88900">
                    <a:srgbClr val="602900"/>
                  </a:glow>
                </a:effectLst>
                <a:latin typeface="Hacen Casablanca" panose="02000000000000000000" pitchFamily="2" charset="-78"/>
                <a:cs typeface="Hacen Casablanca" panose="02000000000000000000" pitchFamily="2" charset="-78"/>
              </a:rPr>
              <a:t>3- تفسير القرآن بأقوال الصحابة</a:t>
            </a:r>
          </a:p>
        </p:txBody>
      </p:sp>
      <p:sp>
        <p:nvSpPr>
          <p:cNvPr id="33" name="مربع نص 32">
            <a:extLst>
              <a:ext uri="{FF2B5EF4-FFF2-40B4-BE49-F238E27FC236}">
                <a16:creationId xmlns:a16="http://schemas.microsoft.com/office/drawing/2014/main" id="{706BABD0-9117-441D-AE32-00B1FDC34AF1}"/>
              </a:ext>
            </a:extLst>
          </p:cNvPr>
          <p:cNvSpPr txBox="1"/>
          <p:nvPr/>
        </p:nvSpPr>
        <p:spPr>
          <a:xfrm>
            <a:off x="23087" y="3296742"/>
            <a:ext cx="9159454" cy="477054"/>
          </a:xfrm>
          <a:prstGeom prst="rect">
            <a:avLst/>
          </a:prstGeom>
          <a:noFill/>
        </p:spPr>
        <p:txBody>
          <a:bodyPr wrap="square">
            <a:spAutoFit/>
          </a:bodyPr>
          <a:lstStyle/>
          <a:p>
            <a:pPr algn="r" rtl="1">
              <a:spcAft>
                <a:spcPts val="800"/>
              </a:spcAft>
            </a:pPr>
            <a:r>
              <a:rPr lang="ar-SA" sz="2500" dirty="0">
                <a:solidFill>
                  <a:srgbClr val="FFCFAB"/>
                </a:solidFill>
                <a:effectLst>
                  <a:glow rad="88900">
                    <a:srgbClr val="602900"/>
                  </a:glow>
                </a:effectLst>
                <a:latin typeface="Hacen Casablanca" panose="02000000000000000000" pitchFamily="2" charset="-78"/>
                <a:cs typeface="Hacen Casablanca" panose="02000000000000000000" pitchFamily="2" charset="-78"/>
              </a:rPr>
              <a:t>4- تفسير القرآن بأقوال التابعين</a:t>
            </a:r>
          </a:p>
        </p:txBody>
      </p:sp>
      <p:sp>
        <p:nvSpPr>
          <p:cNvPr id="38" name="مربع نص 37">
            <a:extLst>
              <a:ext uri="{FF2B5EF4-FFF2-40B4-BE49-F238E27FC236}">
                <a16:creationId xmlns:a16="http://schemas.microsoft.com/office/drawing/2014/main" id="{04E20A96-58E0-43B5-A9C0-32A9B6F970F1}"/>
              </a:ext>
            </a:extLst>
          </p:cNvPr>
          <p:cNvSpPr txBox="1"/>
          <p:nvPr/>
        </p:nvSpPr>
        <p:spPr>
          <a:xfrm>
            <a:off x="4519089" y="2382749"/>
            <a:ext cx="4662376" cy="477054"/>
          </a:xfrm>
          <a:prstGeom prst="rect">
            <a:avLst/>
          </a:prstGeom>
          <a:noFill/>
        </p:spPr>
        <p:txBody>
          <a:bodyPr wrap="square">
            <a:spAutoFit/>
          </a:bodyPr>
          <a:lstStyle/>
          <a:p>
            <a:pPr algn="r" rtl="1">
              <a:spcAft>
                <a:spcPts val="800"/>
              </a:spcAft>
            </a:pPr>
            <a:r>
              <a:rPr lang="ar-SA" sz="2500" dirty="0">
                <a:solidFill>
                  <a:srgbClr val="FFCFAB"/>
                </a:solidFill>
                <a:effectLst>
                  <a:glow rad="88900">
                    <a:srgbClr val="602900"/>
                  </a:glow>
                </a:effectLst>
                <a:latin typeface="Hacen Casablanca" panose="02000000000000000000" pitchFamily="2" charset="-78"/>
                <a:cs typeface="Hacen Casablanca" panose="02000000000000000000" pitchFamily="2" charset="-78"/>
              </a:rPr>
              <a:t>2- تفسير القرآن بالسنة</a:t>
            </a:r>
          </a:p>
        </p:txBody>
      </p:sp>
      <p:sp>
        <p:nvSpPr>
          <p:cNvPr id="39" name="مربع نص 38">
            <a:extLst>
              <a:ext uri="{FF2B5EF4-FFF2-40B4-BE49-F238E27FC236}">
                <a16:creationId xmlns:a16="http://schemas.microsoft.com/office/drawing/2014/main" id="{8CD1C106-E4A6-41D9-9794-E8E42DADFA7F}"/>
              </a:ext>
            </a:extLst>
          </p:cNvPr>
          <p:cNvSpPr txBox="1"/>
          <p:nvPr/>
        </p:nvSpPr>
        <p:spPr>
          <a:xfrm>
            <a:off x="4519089" y="2029311"/>
            <a:ext cx="4662376" cy="419346"/>
          </a:xfrm>
          <a:prstGeom prst="rect">
            <a:avLst/>
          </a:prstGeom>
          <a:noFill/>
        </p:spPr>
        <p:txBody>
          <a:bodyPr wrap="square">
            <a:spAutoFit/>
          </a:bodyPr>
          <a:lstStyle/>
          <a:p>
            <a:pPr algn="r" rtl="1">
              <a:lnSpc>
                <a:spcPct val="80000"/>
              </a:lnSpc>
              <a:spcAft>
                <a:spcPts val="800"/>
              </a:spcAft>
            </a:pPr>
            <a:r>
              <a:rPr lang="ar-SA" sz="2500" dirty="0">
                <a:solidFill>
                  <a:srgbClr val="FFCFAB"/>
                </a:solidFill>
                <a:effectLst>
                  <a:glow rad="88900">
                    <a:srgbClr val="602900"/>
                  </a:glow>
                </a:effectLst>
                <a:latin typeface="Hacen Casablanca" panose="02000000000000000000" pitchFamily="2" charset="-78"/>
                <a:cs typeface="Hacen Casablanca" panose="02000000000000000000" pitchFamily="2" charset="-78"/>
              </a:rPr>
              <a:t>1- تفسير القرآن بالقرآن</a:t>
            </a:r>
          </a:p>
        </p:txBody>
      </p:sp>
    </p:spTree>
    <p:extLst>
      <p:ext uri="{BB962C8B-B14F-4D97-AF65-F5344CB8AC3E}">
        <p14:creationId xmlns:p14="http://schemas.microsoft.com/office/powerpoint/2010/main" val="15781639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type="wd">
                                    <p:tmPct val="20000"/>
                                  </p:iterate>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iterate type="wd">
                                    <p:tmPct val="20000"/>
                                  </p:iterate>
                                  <p:childTnLst>
                                    <p:set>
                                      <p:cBhvr>
                                        <p:cTn id="11" dur="1" fill="hold">
                                          <p:stCondLst>
                                            <p:cond delay="0"/>
                                          </p:stCondLst>
                                        </p:cTn>
                                        <p:tgtEl>
                                          <p:spTgt spid="33"/>
                                        </p:tgtEl>
                                        <p:attrNameLst>
                                          <p:attrName>style.visibility</p:attrName>
                                        </p:attrNameLst>
                                      </p:cBhvr>
                                      <p:to>
                                        <p:strVal val="visible"/>
                                      </p:to>
                                    </p:set>
                                    <p:animEffect transition="in" filter="dissolve">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1625261" y="105543"/>
            <a:ext cx="6160083" cy="1282336"/>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1739476" y="512775"/>
            <a:ext cx="6028246"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34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rPr>
              <a:t>ثالثاً / الاعتماد على أصح طرق التفسير</a:t>
            </a:r>
            <a:endParaRPr lang="en-US" sz="34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23087" y="1455668"/>
            <a:ext cx="9159454" cy="421654"/>
          </a:xfrm>
          <a:prstGeom prst="rect">
            <a:avLst/>
          </a:prstGeom>
          <a:noFill/>
        </p:spPr>
        <p:txBody>
          <a:bodyPr wrap="square">
            <a:spAutoFit/>
          </a:bodyPr>
          <a:lstStyle/>
          <a:p>
            <a:pPr algn="r" rtl="1">
              <a:lnSpc>
                <a:spcPct val="107000"/>
              </a:lnSpc>
              <a:spcAft>
                <a:spcPts val="800"/>
              </a:spcAft>
            </a:pPr>
            <a:r>
              <a:rPr lang="ar-SA" sz="2000" dirty="0">
                <a:solidFill>
                  <a:srgbClr val="FFBC89"/>
                </a:solidFill>
                <a:effectLst>
                  <a:glow rad="101600">
                    <a:srgbClr val="602900"/>
                  </a:glow>
                </a:effectLst>
                <a:latin typeface="Hacen Algeria Hd" panose="02000500000000000000" pitchFamily="2" charset="-78"/>
                <a:cs typeface="Hacen Algeria Hd" panose="02000500000000000000" pitchFamily="2" charset="-78"/>
              </a:rPr>
              <a:t>إن أصح طرق التفسير التي يعتمد عليها المفسر هي:</a:t>
            </a:r>
            <a:endParaRPr lang="en-US" sz="2000" dirty="0">
              <a:solidFill>
                <a:srgbClr val="FFBC89"/>
              </a:solidFill>
              <a:effectLst>
                <a:glow rad="101600">
                  <a:srgbClr val="602900"/>
                </a:glow>
              </a:effectLst>
              <a:latin typeface="Hacen Algeria Hd" panose="02000500000000000000" pitchFamily="2" charset="-78"/>
              <a:cs typeface="Hacen Algeria Hd" panose="020005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grpSp>
        <p:nvGrpSpPr>
          <p:cNvPr id="2" name="مجموعة 1">
            <a:extLst>
              <a:ext uri="{FF2B5EF4-FFF2-40B4-BE49-F238E27FC236}">
                <a16:creationId xmlns:a16="http://schemas.microsoft.com/office/drawing/2014/main" id="{347B31D9-FFA7-4F6B-81C8-19FC7E431184}"/>
              </a:ext>
            </a:extLst>
          </p:cNvPr>
          <p:cNvGrpSpPr/>
          <p:nvPr/>
        </p:nvGrpSpPr>
        <p:grpSpPr>
          <a:xfrm>
            <a:off x="3234442" y="2180450"/>
            <a:ext cx="2525994" cy="1521924"/>
            <a:chOff x="2964488" y="2157309"/>
            <a:chExt cx="2988475" cy="1800573"/>
          </a:xfrm>
        </p:grpSpPr>
        <p:grpSp>
          <p:nvGrpSpPr>
            <p:cNvPr id="35" name="Google Shape;1842;p46">
              <a:extLst>
                <a:ext uri="{FF2B5EF4-FFF2-40B4-BE49-F238E27FC236}">
                  <a16:creationId xmlns:a16="http://schemas.microsoft.com/office/drawing/2014/main" id="{A70186EE-3EAA-403C-A81F-8A813E571CDE}"/>
                </a:ext>
              </a:extLst>
            </p:cNvPr>
            <p:cNvGrpSpPr/>
            <p:nvPr/>
          </p:nvGrpSpPr>
          <p:grpSpPr>
            <a:xfrm>
              <a:off x="2964488" y="2250084"/>
              <a:ext cx="2988475" cy="1643025"/>
              <a:chOff x="3037625" y="2179118"/>
              <a:chExt cx="2988475" cy="1643025"/>
            </a:xfrm>
          </p:grpSpPr>
          <p:cxnSp>
            <p:nvCxnSpPr>
              <p:cNvPr id="36" name="Google Shape;1843;p46">
                <a:extLst>
                  <a:ext uri="{FF2B5EF4-FFF2-40B4-BE49-F238E27FC236}">
                    <a16:creationId xmlns:a16="http://schemas.microsoft.com/office/drawing/2014/main" id="{CAB2BA23-5937-45F3-9E4B-2FCCAD39E7C9}"/>
                  </a:ext>
                </a:extLst>
              </p:cNvPr>
              <p:cNvCxnSpPr/>
              <p:nvPr/>
            </p:nvCxnSpPr>
            <p:spPr>
              <a:xfrm>
                <a:off x="3037625" y="2179118"/>
                <a:ext cx="783600" cy="266100"/>
              </a:xfrm>
              <a:prstGeom prst="bentConnector3">
                <a:avLst>
                  <a:gd name="adj1" fmla="val 49999"/>
                </a:avLst>
              </a:prstGeom>
              <a:noFill/>
              <a:ln w="19050" cap="flat" cmpd="sng">
                <a:solidFill>
                  <a:schemeClr val="accent5">
                    <a:lumMod val="75000"/>
                  </a:schemeClr>
                </a:solidFill>
                <a:prstDash val="solid"/>
                <a:round/>
                <a:headEnd type="oval" w="med" len="med"/>
                <a:tailEnd type="oval" w="med" len="med"/>
              </a:ln>
            </p:spPr>
          </p:cxnSp>
          <p:cxnSp>
            <p:nvCxnSpPr>
              <p:cNvPr id="37" name="Google Shape;1844;p46">
                <a:extLst>
                  <a:ext uri="{FF2B5EF4-FFF2-40B4-BE49-F238E27FC236}">
                    <a16:creationId xmlns:a16="http://schemas.microsoft.com/office/drawing/2014/main" id="{EBFA6EF9-6F2F-482C-AA9E-4A6073EAAB21}"/>
                  </a:ext>
                </a:extLst>
              </p:cNvPr>
              <p:cNvCxnSpPr/>
              <p:nvPr/>
            </p:nvCxnSpPr>
            <p:spPr>
              <a:xfrm flipH="1">
                <a:off x="5242500" y="2179118"/>
                <a:ext cx="783600" cy="266100"/>
              </a:xfrm>
              <a:prstGeom prst="bentConnector3">
                <a:avLst>
                  <a:gd name="adj1" fmla="val 49999"/>
                </a:avLst>
              </a:prstGeom>
              <a:noFill/>
              <a:ln w="19050" cap="flat" cmpd="sng">
                <a:solidFill>
                  <a:schemeClr val="accent5">
                    <a:lumMod val="75000"/>
                  </a:schemeClr>
                </a:solidFill>
                <a:prstDash val="solid"/>
                <a:round/>
                <a:headEnd type="oval" w="med" len="med"/>
                <a:tailEnd type="oval" w="med" len="med"/>
              </a:ln>
            </p:spPr>
          </p:cxnSp>
          <p:cxnSp>
            <p:nvCxnSpPr>
              <p:cNvPr id="40" name="Google Shape;1845;p46">
                <a:extLst>
                  <a:ext uri="{FF2B5EF4-FFF2-40B4-BE49-F238E27FC236}">
                    <a16:creationId xmlns:a16="http://schemas.microsoft.com/office/drawing/2014/main" id="{372C8112-2A33-4098-8D6C-5E884959E1AF}"/>
                  </a:ext>
                </a:extLst>
              </p:cNvPr>
              <p:cNvCxnSpPr/>
              <p:nvPr/>
            </p:nvCxnSpPr>
            <p:spPr>
              <a:xfrm rot="10800000" flipH="1">
                <a:off x="3037625" y="3556043"/>
                <a:ext cx="783600" cy="266100"/>
              </a:xfrm>
              <a:prstGeom prst="bentConnector3">
                <a:avLst>
                  <a:gd name="adj1" fmla="val 49999"/>
                </a:avLst>
              </a:prstGeom>
              <a:noFill/>
              <a:ln w="19050" cap="flat" cmpd="sng">
                <a:solidFill>
                  <a:schemeClr val="accent5">
                    <a:lumMod val="75000"/>
                  </a:schemeClr>
                </a:solidFill>
                <a:prstDash val="solid"/>
                <a:round/>
                <a:headEnd type="oval" w="med" len="med"/>
                <a:tailEnd type="oval" w="med" len="med"/>
              </a:ln>
            </p:spPr>
          </p:cxnSp>
          <p:cxnSp>
            <p:nvCxnSpPr>
              <p:cNvPr id="41" name="Google Shape;1846;p46">
                <a:extLst>
                  <a:ext uri="{FF2B5EF4-FFF2-40B4-BE49-F238E27FC236}">
                    <a16:creationId xmlns:a16="http://schemas.microsoft.com/office/drawing/2014/main" id="{7EB5DD6B-47E8-4B6E-B5DC-2BFD2E83A7BC}"/>
                  </a:ext>
                </a:extLst>
              </p:cNvPr>
              <p:cNvCxnSpPr/>
              <p:nvPr/>
            </p:nvCxnSpPr>
            <p:spPr>
              <a:xfrm rot="10800000">
                <a:off x="5242500" y="3556043"/>
                <a:ext cx="783600" cy="266100"/>
              </a:xfrm>
              <a:prstGeom prst="bentConnector3">
                <a:avLst>
                  <a:gd name="adj1" fmla="val 49999"/>
                </a:avLst>
              </a:prstGeom>
              <a:noFill/>
              <a:ln w="19050" cap="flat" cmpd="sng">
                <a:solidFill>
                  <a:schemeClr val="accent5">
                    <a:lumMod val="75000"/>
                  </a:schemeClr>
                </a:solidFill>
                <a:prstDash val="solid"/>
                <a:round/>
                <a:headEnd type="oval" w="med" len="med"/>
                <a:tailEnd type="oval" w="med" len="med"/>
              </a:ln>
            </p:spPr>
          </p:cxnSp>
        </p:grpSp>
        <p:grpSp>
          <p:nvGrpSpPr>
            <p:cNvPr id="42" name="Google Shape;1848;p46">
              <a:extLst>
                <a:ext uri="{FF2B5EF4-FFF2-40B4-BE49-F238E27FC236}">
                  <a16:creationId xmlns:a16="http://schemas.microsoft.com/office/drawing/2014/main" id="{4A1D4D12-66FF-4D3F-96FD-06A87CAE03C3}"/>
                </a:ext>
              </a:extLst>
            </p:cNvPr>
            <p:cNvGrpSpPr/>
            <p:nvPr/>
          </p:nvGrpSpPr>
          <p:grpSpPr>
            <a:xfrm>
              <a:off x="3177571" y="2157309"/>
              <a:ext cx="2565009" cy="1800573"/>
              <a:chOff x="1074165" y="1907849"/>
              <a:chExt cx="1594361" cy="931299"/>
            </a:xfrm>
          </p:grpSpPr>
          <p:sp>
            <p:nvSpPr>
              <p:cNvPr id="44" name="Google Shape;1849;p46">
                <a:extLst>
                  <a:ext uri="{FF2B5EF4-FFF2-40B4-BE49-F238E27FC236}">
                    <a16:creationId xmlns:a16="http://schemas.microsoft.com/office/drawing/2014/main" id="{5CDB7C20-01D2-4194-AED8-C89C83C7ABF6}"/>
                  </a:ext>
                </a:extLst>
              </p:cNvPr>
              <p:cNvSpPr/>
              <p:nvPr/>
            </p:nvSpPr>
            <p:spPr>
              <a:xfrm rot="5400000">
                <a:off x="1409776" y="1585896"/>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50;p46">
                <a:extLst>
                  <a:ext uri="{FF2B5EF4-FFF2-40B4-BE49-F238E27FC236}">
                    <a16:creationId xmlns:a16="http://schemas.microsoft.com/office/drawing/2014/main" id="{FA5404DF-557F-4C76-9592-CE1B99A2C7CD}"/>
                  </a:ext>
                </a:extLst>
              </p:cNvPr>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1851;p46">
              <a:extLst>
                <a:ext uri="{FF2B5EF4-FFF2-40B4-BE49-F238E27FC236}">
                  <a16:creationId xmlns:a16="http://schemas.microsoft.com/office/drawing/2014/main" id="{89D5FE89-808E-49FD-AAB5-927D12CF9A2A}"/>
                </a:ext>
              </a:extLst>
            </p:cNvPr>
            <p:cNvGrpSpPr/>
            <p:nvPr/>
          </p:nvGrpSpPr>
          <p:grpSpPr>
            <a:xfrm>
              <a:off x="4051856" y="2649611"/>
              <a:ext cx="816141" cy="816082"/>
              <a:chOff x="5442025" y="3021925"/>
              <a:chExt cx="345925" cy="345900"/>
            </a:xfrm>
          </p:grpSpPr>
          <p:sp>
            <p:nvSpPr>
              <p:cNvPr id="47" name="Google Shape;1852;p46">
                <a:extLst>
                  <a:ext uri="{FF2B5EF4-FFF2-40B4-BE49-F238E27FC236}">
                    <a16:creationId xmlns:a16="http://schemas.microsoft.com/office/drawing/2014/main" id="{DC69AB29-24DA-404D-A3A9-B39185C94C73}"/>
                  </a:ext>
                </a:extLst>
              </p:cNvPr>
              <p:cNvSpPr/>
              <p:nvPr/>
            </p:nvSpPr>
            <p:spPr>
              <a:xfrm>
                <a:off x="5442025" y="3021925"/>
                <a:ext cx="345925" cy="345900"/>
              </a:xfrm>
              <a:custGeom>
                <a:avLst/>
                <a:gdLst/>
                <a:ahLst/>
                <a:cxnLst/>
                <a:rect l="l" t="t" r="r" b="b"/>
                <a:pathLst>
                  <a:path w="13837" h="13836" extrusionOk="0">
                    <a:moveTo>
                      <a:pt x="13038" y="798"/>
                    </a:moveTo>
                    <a:lnTo>
                      <a:pt x="13038" y="13014"/>
                    </a:lnTo>
                    <a:lnTo>
                      <a:pt x="811" y="13014"/>
                    </a:lnTo>
                    <a:lnTo>
                      <a:pt x="811" y="798"/>
                    </a:lnTo>
                    <a:close/>
                    <a:moveTo>
                      <a:pt x="1" y="1"/>
                    </a:moveTo>
                    <a:lnTo>
                      <a:pt x="1" y="13836"/>
                    </a:lnTo>
                    <a:lnTo>
                      <a:pt x="13836" y="13836"/>
                    </a:lnTo>
                    <a:lnTo>
                      <a:pt x="138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53;p46">
                <a:extLst>
                  <a:ext uri="{FF2B5EF4-FFF2-40B4-BE49-F238E27FC236}">
                    <a16:creationId xmlns:a16="http://schemas.microsoft.com/office/drawing/2014/main" id="{0DC87832-F3D3-499F-BA30-E9BD1314CEEE}"/>
                  </a:ext>
                </a:extLst>
              </p:cNvPr>
              <p:cNvSpPr/>
              <p:nvPr/>
            </p:nvSpPr>
            <p:spPr>
              <a:xfrm>
                <a:off x="5630150" y="3145750"/>
                <a:ext cx="73550" cy="69600"/>
              </a:xfrm>
              <a:custGeom>
                <a:avLst/>
                <a:gdLst/>
                <a:ahLst/>
                <a:cxnLst/>
                <a:rect l="l" t="t" r="r" b="b"/>
                <a:pathLst>
                  <a:path w="2942" h="2784" extrusionOk="0">
                    <a:moveTo>
                      <a:pt x="644" y="1"/>
                    </a:moveTo>
                    <a:cubicBezTo>
                      <a:pt x="1" y="632"/>
                      <a:pt x="1" y="1668"/>
                      <a:pt x="644" y="2310"/>
                    </a:cubicBezTo>
                    <a:cubicBezTo>
                      <a:pt x="959" y="2626"/>
                      <a:pt x="1376" y="2784"/>
                      <a:pt x="1793" y="2784"/>
                    </a:cubicBezTo>
                    <a:cubicBezTo>
                      <a:pt x="2209" y="2784"/>
                      <a:pt x="2626" y="2626"/>
                      <a:pt x="2942" y="2310"/>
                    </a:cubicBezTo>
                    <a:lnTo>
                      <a:pt x="2370" y="1727"/>
                    </a:lnTo>
                    <a:cubicBezTo>
                      <a:pt x="2215" y="1882"/>
                      <a:pt x="2007" y="1959"/>
                      <a:pt x="1799" y="1959"/>
                    </a:cubicBezTo>
                    <a:cubicBezTo>
                      <a:pt x="1590" y="1959"/>
                      <a:pt x="1382" y="1882"/>
                      <a:pt x="1227" y="1727"/>
                    </a:cubicBezTo>
                    <a:cubicBezTo>
                      <a:pt x="906" y="1418"/>
                      <a:pt x="906" y="894"/>
                      <a:pt x="1227" y="572"/>
                    </a:cubicBezTo>
                    <a:lnTo>
                      <a:pt x="6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54;p46">
                <a:extLst>
                  <a:ext uri="{FF2B5EF4-FFF2-40B4-BE49-F238E27FC236}">
                    <a16:creationId xmlns:a16="http://schemas.microsoft.com/office/drawing/2014/main" id="{870B522D-D880-4A36-97F6-17C198EE1B34}"/>
                  </a:ext>
                </a:extLst>
              </p:cNvPr>
              <p:cNvSpPr/>
              <p:nvPr/>
            </p:nvSpPr>
            <p:spPr>
              <a:xfrm>
                <a:off x="5604850" y="3123425"/>
                <a:ext cx="20575" cy="20575"/>
              </a:xfrm>
              <a:custGeom>
                <a:avLst/>
                <a:gdLst/>
                <a:ahLst/>
                <a:cxnLst/>
                <a:rect l="l" t="t" r="r" b="b"/>
                <a:pathLst>
                  <a:path w="823" h="823" extrusionOk="0">
                    <a:moveTo>
                      <a:pt x="1" y="1"/>
                    </a:moveTo>
                    <a:lnTo>
                      <a:pt x="1" y="822"/>
                    </a:lnTo>
                    <a:lnTo>
                      <a:pt x="822" y="822"/>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55;p46">
                <a:extLst>
                  <a:ext uri="{FF2B5EF4-FFF2-40B4-BE49-F238E27FC236}">
                    <a16:creationId xmlns:a16="http://schemas.microsoft.com/office/drawing/2014/main" id="{33A0BD8A-8F48-48EA-94BA-F17C8D39B34C}"/>
                  </a:ext>
                </a:extLst>
              </p:cNvPr>
              <p:cNvSpPr/>
              <p:nvPr/>
            </p:nvSpPr>
            <p:spPr>
              <a:xfrm>
                <a:off x="5564375" y="3143975"/>
                <a:ext cx="20550" cy="20250"/>
              </a:xfrm>
              <a:custGeom>
                <a:avLst/>
                <a:gdLst/>
                <a:ahLst/>
                <a:cxnLst/>
                <a:rect l="l" t="t" r="r" b="b"/>
                <a:pathLst>
                  <a:path w="822" h="810" extrusionOk="0">
                    <a:moveTo>
                      <a:pt x="0" y="0"/>
                    </a:moveTo>
                    <a:lnTo>
                      <a:pt x="0" y="810"/>
                    </a:lnTo>
                    <a:lnTo>
                      <a:pt x="822" y="810"/>
                    </a:lnTo>
                    <a:lnTo>
                      <a:pt x="8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56;p46">
                <a:extLst>
                  <a:ext uri="{FF2B5EF4-FFF2-40B4-BE49-F238E27FC236}">
                    <a16:creationId xmlns:a16="http://schemas.microsoft.com/office/drawing/2014/main" id="{0A38756B-0E04-4B2B-9ED7-C39F7D874DC6}"/>
                  </a:ext>
                </a:extLst>
              </p:cNvPr>
              <p:cNvSpPr/>
              <p:nvPr/>
            </p:nvSpPr>
            <p:spPr>
              <a:xfrm>
                <a:off x="5533725" y="3184450"/>
                <a:ext cx="20550" cy="20275"/>
              </a:xfrm>
              <a:custGeom>
                <a:avLst/>
                <a:gdLst/>
                <a:ahLst/>
                <a:cxnLst/>
                <a:rect l="l" t="t" r="r" b="b"/>
                <a:pathLst>
                  <a:path w="822" h="811" extrusionOk="0">
                    <a:moveTo>
                      <a:pt x="0" y="0"/>
                    </a:moveTo>
                    <a:lnTo>
                      <a:pt x="0" y="810"/>
                    </a:lnTo>
                    <a:lnTo>
                      <a:pt x="822" y="810"/>
                    </a:lnTo>
                    <a:lnTo>
                      <a:pt x="8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57;p46">
                <a:extLst>
                  <a:ext uri="{FF2B5EF4-FFF2-40B4-BE49-F238E27FC236}">
                    <a16:creationId xmlns:a16="http://schemas.microsoft.com/office/drawing/2014/main" id="{F27B453B-DE35-4656-8761-84420281835D}"/>
                  </a:ext>
                </a:extLst>
              </p:cNvPr>
              <p:cNvSpPr/>
              <p:nvPr/>
            </p:nvSpPr>
            <p:spPr>
              <a:xfrm>
                <a:off x="5482225" y="3062400"/>
                <a:ext cx="265825" cy="264950"/>
              </a:xfrm>
              <a:custGeom>
                <a:avLst/>
                <a:gdLst/>
                <a:ahLst/>
                <a:cxnLst/>
                <a:rect l="l" t="t" r="r" b="b"/>
                <a:pathLst>
                  <a:path w="10633" h="10598" extrusionOk="0">
                    <a:moveTo>
                      <a:pt x="4084" y="7347"/>
                    </a:moveTo>
                    <a:lnTo>
                      <a:pt x="5441" y="9776"/>
                    </a:lnTo>
                    <a:lnTo>
                      <a:pt x="2751" y="9776"/>
                    </a:lnTo>
                    <a:lnTo>
                      <a:pt x="4084" y="7347"/>
                    </a:lnTo>
                    <a:close/>
                    <a:moveTo>
                      <a:pt x="6549" y="8038"/>
                    </a:moveTo>
                    <a:lnTo>
                      <a:pt x="7799" y="9776"/>
                    </a:lnTo>
                    <a:lnTo>
                      <a:pt x="6382" y="9776"/>
                    </a:lnTo>
                    <a:lnTo>
                      <a:pt x="5906" y="8931"/>
                    </a:lnTo>
                    <a:lnTo>
                      <a:pt x="6549" y="8038"/>
                    </a:lnTo>
                    <a:close/>
                    <a:moveTo>
                      <a:pt x="5311" y="1084"/>
                    </a:moveTo>
                    <a:cubicBezTo>
                      <a:pt x="6311" y="2311"/>
                      <a:pt x="8847" y="2727"/>
                      <a:pt x="9597" y="5061"/>
                    </a:cubicBezTo>
                    <a:cubicBezTo>
                      <a:pt x="9823" y="5764"/>
                      <a:pt x="9621" y="6514"/>
                      <a:pt x="9109" y="7038"/>
                    </a:cubicBezTo>
                    <a:lnTo>
                      <a:pt x="8823" y="7323"/>
                    </a:lnTo>
                    <a:lnTo>
                      <a:pt x="9228" y="7728"/>
                    </a:lnTo>
                    <a:cubicBezTo>
                      <a:pt x="9597" y="8097"/>
                      <a:pt x="9799" y="8585"/>
                      <a:pt x="9799" y="9121"/>
                    </a:cubicBezTo>
                    <a:lnTo>
                      <a:pt x="9799" y="9776"/>
                    </a:lnTo>
                    <a:lnTo>
                      <a:pt x="8787" y="9776"/>
                    </a:lnTo>
                    <a:lnTo>
                      <a:pt x="6549" y="6633"/>
                    </a:lnTo>
                    <a:lnTo>
                      <a:pt x="5477" y="8145"/>
                    </a:lnTo>
                    <a:lnTo>
                      <a:pt x="4108" y="5680"/>
                    </a:lnTo>
                    <a:lnTo>
                      <a:pt x="1822" y="9776"/>
                    </a:lnTo>
                    <a:lnTo>
                      <a:pt x="846" y="9776"/>
                    </a:lnTo>
                    <a:lnTo>
                      <a:pt x="846" y="9133"/>
                    </a:lnTo>
                    <a:cubicBezTo>
                      <a:pt x="846" y="8621"/>
                      <a:pt x="1048" y="8109"/>
                      <a:pt x="1429" y="7740"/>
                    </a:cubicBezTo>
                    <a:lnTo>
                      <a:pt x="1822" y="7335"/>
                    </a:lnTo>
                    <a:lnTo>
                      <a:pt x="1512" y="7026"/>
                    </a:lnTo>
                    <a:cubicBezTo>
                      <a:pt x="1036" y="6549"/>
                      <a:pt x="834" y="5835"/>
                      <a:pt x="989" y="5168"/>
                    </a:cubicBezTo>
                    <a:cubicBezTo>
                      <a:pt x="1643" y="2466"/>
                      <a:pt x="4287" y="2275"/>
                      <a:pt x="5311" y="1084"/>
                    </a:cubicBezTo>
                    <a:close/>
                    <a:moveTo>
                      <a:pt x="4906" y="1"/>
                    </a:moveTo>
                    <a:cubicBezTo>
                      <a:pt x="4906" y="1453"/>
                      <a:pt x="1048" y="1382"/>
                      <a:pt x="191" y="4966"/>
                    </a:cubicBezTo>
                    <a:cubicBezTo>
                      <a:pt x="0" y="5787"/>
                      <a:pt x="191" y="6645"/>
                      <a:pt x="679" y="7323"/>
                    </a:cubicBezTo>
                    <a:cubicBezTo>
                      <a:pt x="250" y="7823"/>
                      <a:pt x="12" y="8466"/>
                      <a:pt x="12" y="9133"/>
                    </a:cubicBezTo>
                    <a:lnTo>
                      <a:pt x="12" y="10597"/>
                    </a:lnTo>
                    <a:lnTo>
                      <a:pt x="10597" y="10597"/>
                    </a:lnTo>
                    <a:lnTo>
                      <a:pt x="10597" y="9121"/>
                    </a:lnTo>
                    <a:lnTo>
                      <a:pt x="10609" y="9121"/>
                    </a:lnTo>
                    <a:cubicBezTo>
                      <a:pt x="10609" y="8454"/>
                      <a:pt x="10371" y="7811"/>
                      <a:pt x="9942" y="7299"/>
                    </a:cubicBezTo>
                    <a:cubicBezTo>
                      <a:pt x="10478" y="6585"/>
                      <a:pt x="10633" y="5668"/>
                      <a:pt x="10371" y="4799"/>
                    </a:cubicBezTo>
                    <a:cubicBezTo>
                      <a:pt x="9799" y="3013"/>
                      <a:pt x="8406" y="2204"/>
                      <a:pt x="7275" y="1525"/>
                    </a:cubicBezTo>
                    <a:cubicBezTo>
                      <a:pt x="6323" y="965"/>
                      <a:pt x="5727" y="596"/>
                      <a:pt x="5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1858;p46">
              <a:extLst>
                <a:ext uri="{FF2B5EF4-FFF2-40B4-BE49-F238E27FC236}">
                  <a16:creationId xmlns:a16="http://schemas.microsoft.com/office/drawing/2014/main" id="{442CC6B1-9A38-480F-8D1B-9D89E5BA9F9A}"/>
                </a:ext>
              </a:extLst>
            </p:cNvPr>
            <p:cNvSpPr/>
            <p:nvPr/>
          </p:nvSpPr>
          <p:spPr>
            <a:xfrm>
              <a:off x="3493125" y="2893549"/>
              <a:ext cx="334525" cy="328206"/>
            </a:xfrm>
            <a:custGeom>
              <a:avLst/>
              <a:gdLst/>
              <a:ahLst/>
              <a:cxnLst/>
              <a:rect l="l" t="t" r="r" b="b"/>
              <a:pathLst>
                <a:path w="25837" h="25349" extrusionOk="0">
                  <a:moveTo>
                    <a:pt x="8466" y="2227"/>
                  </a:moveTo>
                  <a:lnTo>
                    <a:pt x="12311" y="4394"/>
                  </a:lnTo>
                  <a:lnTo>
                    <a:pt x="12311" y="10955"/>
                  </a:lnTo>
                  <a:lnTo>
                    <a:pt x="7382" y="6180"/>
                  </a:lnTo>
                  <a:lnTo>
                    <a:pt x="8466" y="2227"/>
                  </a:lnTo>
                  <a:close/>
                  <a:moveTo>
                    <a:pt x="17431" y="2156"/>
                  </a:moveTo>
                  <a:lnTo>
                    <a:pt x="18574" y="6323"/>
                  </a:lnTo>
                  <a:lnTo>
                    <a:pt x="13788" y="10966"/>
                  </a:lnTo>
                  <a:lnTo>
                    <a:pt x="13788" y="4192"/>
                  </a:lnTo>
                  <a:lnTo>
                    <a:pt x="17431" y="2156"/>
                  </a:lnTo>
                  <a:close/>
                  <a:moveTo>
                    <a:pt x="6489" y="7299"/>
                  </a:moveTo>
                  <a:lnTo>
                    <a:pt x="11288" y="11966"/>
                  </a:lnTo>
                  <a:lnTo>
                    <a:pt x="4299" y="11966"/>
                  </a:lnTo>
                  <a:lnTo>
                    <a:pt x="2203" y="8418"/>
                  </a:lnTo>
                  <a:lnTo>
                    <a:pt x="6489" y="7299"/>
                  </a:lnTo>
                  <a:close/>
                  <a:moveTo>
                    <a:pt x="19753" y="7168"/>
                  </a:moveTo>
                  <a:lnTo>
                    <a:pt x="23813" y="8228"/>
                  </a:lnTo>
                  <a:lnTo>
                    <a:pt x="21598" y="11966"/>
                  </a:lnTo>
                  <a:lnTo>
                    <a:pt x="14824" y="11966"/>
                  </a:lnTo>
                  <a:lnTo>
                    <a:pt x="19753" y="7168"/>
                  </a:lnTo>
                  <a:close/>
                  <a:moveTo>
                    <a:pt x="21789" y="13371"/>
                  </a:moveTo>
                  <a:lnTo>
                    <a:pt x="23884" y="16919"/>
                  </a:lnTo>
                  <a:lnTo>
                    <a:pt x="19598" y="18038"/>
                  </a:lnTo>
                  <a:lnTo>
                    <a:pt x="14812" y="13371"/>
                  </a:lnTo>
                  <a:close/>
                  <a:moveTo>
                    <a:pt x="11299" y="13371"/>
                  </a:moveTo>
                  <a:lnTo>
                    <a:pt x="6358" y="18169"/>
                  </a:lnTo>
                  <a:lnTo>
                    <a:pt x="2298" y="17110"/>
                  </a:lnTo>
                  <a:lnTo>
                    <a:pt x="4513" y="13371"/>
                  </a:lnTo>
                  <a:close/>
                  <a:moveTo>
                    <a:pt x="13788" y="14383"/>
                  </a:moveTo>
                  <a:lnTo>
                    <a:pt x="18705" y="19181"/>
                  </a:lnTo>
                  <a:lnTo>
                    <a:pt x="17622" y="23111"/>
                  </a:lnTo>
                  <a:lnTo>
                    <a:pt x="13788" y="20967"/>
                  </a:lnTo>
                  <a:lnTo>
                    <a:pt x="13788" y="14383"/>
                  </a:lnTo>
                  <a:close/>
                  <a:moveTo>
                    <a:pt x="12323" y="14371"/>
                  </a:moveTo>
                  <a:lnTo>
                    <a:pt x="12323" y="21158"/>
                  </a:lnTo>
                  <a:lnTo>
                    <a:pt x="8680" y="23194"/>
                  </a:lnTo>
                  <a:lnTo>
                    <a:pt x="7537" y="19027"/>
                  </a:lnTo>
                  <a:lnTo>
                    <a:pt x="12323" y="14371"/>
                  </a:lnTo>
                  <a:close/>
                  <a:moveTo>
                    <a:pt x="18348" y="1"/>
                  </a:moveTo>
                  <a:lnTo>
                    <a:pt x="17038" y="727"/>
                  </a:lnTo>
                  <a:lnTo>
                    <a:pt x="12895" y="3049"/>
                  </a:lnTo>
                  <a:lnTo>
                    <a:pt x="8871" y="798"/>
                  </a:lnTo>
                  <a:lnTo>
                    <a:pt x="7561" y="72"/>
                  </a:lnTo>
                  <a:lnTo>
                    <a:pt x="7180" y="1489"/>
                  </a:lnTo>
                  <a:lnTo>
                    <a:pt x="5942" y="5977"/>
                  </a:lnTo>
                  <a:lnTo>
                    <a:pt x="1465" y="7144"/>
                  </a:lnTo>
                  <a:lnTo>
                    <a:pt x="0" y="7525"/>
                  </a:lnTo>
                  <a:lnTo>
                    <a:pt x="762" y="8787"/>
                  </a:lnTo>
                  <a:lnTo>
                    <a:pt x="3156" y="12824"/>
                  </a:lnTo>
                  <a:lnTo>
                    <a:pt x="834" y="16729"/>
                  </a:lnTo>
                  <a:lnTo>
                    <a:pt x="72" y="17991"/>
                  </a:lnTo>
                  <a:lnTo>
                    <a:pt x="1536" y="18384"/>
                  </a:lnTo>
                  <a:lnTo>
                    <a:pt x="6156" y="19586"/>
                  </a:lnTo>
                  <a:lnTo>
                    <a:pt x="7370" y="23932"/>
                  </a:lnTo>
                  <a:lnTo>
                    <a:pt x="7751" y="25349"/>
                  </a:lnTo>
                  <a:lnTo>
                    <a:pt x="9061" y="24611"/>
                  </a:lnTo>
                  <a:lnTo>
                    <a:pt x="13216" y="22289"/>
                  </a:lnTo>
                  <a:lnTo>
                    <a:pt x="17241" y="24539"/>
                  </a:lnTo>
                  <a:lnTo>
                    <a:pt x="18538" y="25266"/>
                  </a:lnTo>
                  <a:lnTo>
                    <a:pt x="18931" y="23861"/>
                  </a:lnTo>
                  <a:lnTo>
                    <a:pt x="20170" y="19360"/>
                  </a:lnTo>
                  <a:lnTo>
                    <a:pt x="24646" y="18205"/>
                  </a:lnTo>
                  <a:lnTo>
                    <a:pt x="25837" y="17884"/>
                  </a:lnTo>
                  <a:lnTo>
                    <a:pt x="25837" y="17348"/>
                  </a:lnTo>
                  <a:lnTo>
                    <a:pt x="25361" y="16526"/>
                  </a:lnTo>
                  <a:lnTo>
                    <a:pt x="22968" y="12502"/>
                  </a:lnTo>
                  <a:lnTo>
                    <a:pt x="25289" y="8597"/>
                  </a:lnTo>
                  <a:lnTo>
                    <a:pt x="25837" y="7668"/>
                  </a:lnTo>
                  <a:lnTo>
                    <a:pt x="25837" y="7287"/>
                  </a:lnTo>
                  <a:lnTo>
                    <a:pt x="24575" y="6966"/>
                  </a:lnTo>
                  <a:lnTo>
                    <a:pt x="19943" y="5751"/>
                  </a:lnTo>
                  <a:lnTo>
                    <a:pt x="18741" y="1405"/>
                  </a:lnTo>
                  <a:lnTo>
                    <a:pt x="183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59;p46">
              <a:extLst>
                <a:ext uri="{FF2B5EF4-FFF2-40B4-BE49-F238E27FC236}">
                  <a16:creationId xmlns:a16="http://schemas.microsoft.com/office/drawing/2014/main" id="{03D914AC-F1C7-48D7-8B99-C1B715C3FF24}"/>
                </a:ext>
              </a:extLst>
            </p:cNvPr>
            <p:cNvSpPr/>
            <p:nvPr/>
          </p:nvSpPr>
          <p:spPr>
            <a:xfrm>
              <a:off x="5092200" y="2893549"/>
              <a:ext cx="334525" cy="328206"/>
            </a:xfrm>
            <a:custGeom>
              <a:avLst/>
              <a:gdLst/>
              <a:ahLst/>
              <a:cxnLst/>
              <a:rect l="l" t="t" r="r" b="b"/>
              <a:pathLst>
                <a:path w="25837" h="25349" extrusionOk="0">
                  <a:moveTo>
                    <a:pt x="8466" y="2227"/>
                  </a:moveTo>
                  <a:lnTo>
                    <a:pt x="12311" y="4394"/>
                  </a:lnTo>
                  <a:lnTo>
                    <a:pt x="12311" y="10955"/>
                  </a:lnTo>
                  <a:lnTo>
                    <a:pt x="7382" y="6180"/>
                  </a:lnTo>
                  <a:lnTo>
                    <a:pt x="8466" y="2227"/>
                  </a:lnTo>
                  <a:close/>
                  <a:moveTo>
                    <a:pt x="17431" y="2156"/>
                  </a:moveTo>
                  <a:lnTo>
                    <a:pt x="18574" y="6323"/>
                  </a:lnTo>
                  <a:lnTo>
                    <a:pt x="13788" y="10966"/>
                  </a:lnTo>
                  <a:lnTo>
                    <a:pt x="13788" y="4192"/>
                  </a:lnTo>
                  <a:lnTo>
                    <a:pt x="17431" y="2156"/>
                  </a:lnTo>
                  <a:close/>
                  <a:moveTo>
                    <a:pt x="6489" y="7299"/>
                  </a:moveTo>
                  <a:lnTo>
                    <a:pt x="11288" y="11966"/>
                  </a:lnTo>
                  <a:lnTo>
                    <a:pt x="4299" y="11966"/>
                  </a:lnTo>
                  <a:lnTo>
                    <a:pt x="2203" y="8418"/>
                  </a:lnTo>
                  <a:lnTo>
                    <a:pt x="6489" y="7299"/>
                  </a:lnTo>
                  <a:close/>
                  <a:moveTo>
                    <a:pt x="19753" y="7168"/>
                  </a:moveTo>
                  <a:lnTo>
                    <a:pt x="23813" y="8228"/>
                  </a:lnTo>
                  <a:lnTo>
                    <a:pt x="21598" y="11966"/>
                  </a:lnTo>
                  <a:lnTo>
                    <a:pt x="14824" y="11966"/>
                  </a:lnTo>
                  <a:lnTo>
                    <a:pt x="19753" y="7168"/>
                  </a:lnTo>
                  <a:close/>
                  <a:moveTo>
                    <a:pt x="21789" y="13371"/>
                  </a:moveTo>
                  <a:lnTo>
                    <a:pt x="23884" y="16919"/>
                  </a:lnTo>
                  <a:lnTo>
                    <a:pt x="19598" y="18038"/>
                  </a:lnTo>
                  <a:lnTo>
                    <a:pt x="14812" y="13371"/>
                  </a:lnTo>
                  <a:close/>
                  <a:moveTo>
                    <a:pt x="11299" y="13371"/>
                  </a:moveTo>
                  <a:lnTo>
                    <a:pt x="6358" y="18169"/>
                  </a:lnTo>
                  <a:lnTo>
                    <a:pt x="2298" y="17110"/>
                  </a:lnTo>
                  <a:lnTo>
                    <a:pt x="4513" y="13371"/>
                  </a:lnTo>
                  <a:close/>
                  <a:moveTo>
                    <a:pt x="13788" y="14383"/>
                  </a:moveTo>
                  <a:lnTo>
                    <a:pt x="18705" y="19181"/>
                  </a:lnTo>
                  <a:lnTo>
                    <a:pt x="17622" y="23111"/>
                  </a:lnTo>
                  <a:lnTo>
                    <a:pt x="13788" y="20967"/>
                  </a:lnTo>
                  <a:lnTo>
                    <a:pt x="13788" y="14383"/>
                  </a:lnTo>
                  <a:close/>
                  <a:moveTo>
                    <a:pt x="12323" y="14371"/>
                  </a:moveTo>
                  <a:lnTo>
                    <a:pt x="12323" y="21158"/>
                  </a:lnTo>
                  <a:lnTo>
                    <a:pt x="8680" y="23194"/>
                  </a:lnTo>
                  <a:lnTo>
                    <a:pt x="7537" y="19027"/>
                  </a:lnTo>
                  <a:lnTo>
                    <a:pt x="12323" y="14371"/>
                  </a:lnTo>
                  <a:close/>
                  <a:moveTo>
                    <a:pt x="18348" y="1"/>
                  </a:moveTo>
                  <a:lnTo>
                    <a:pt x="17038" y="727"/>
                  </a:lnTo>
                  <a:lnTo>
                    <a:pt x="12895" y="3049"/>
                  </a:lnTo>
                  <a:lnTo>
                    <a:pt x="8871" y="798"/>
                  </a:lnTo>
                  <a:lnTo>
                    <a:pt x="7561" y="72"/>
                  </a:lnTo>
                  <a:lnTo>
                    <a:pt x="7180" y="1489"/>
                  </a:lnTo>
                  <a:lnTo>
                    <a:pt x="5942" y="5977"/>
                  </a:lnTo>
                  <a:lnTo>
                    <a:pt x="1465" y="7144"/>
                  </a:lnTo>
                  <a:lnTo>
                    <a:pt x="0" y="7525"/>
                  </a:lnTo>
                  <a:lnTo>
                    <a:pt x="762" y="8787"/>
                  </a:lnTo>
                  <a:lnTo>
                    <a:pt x="3156" y="12824"/>
                  </a:lnTo>
                  <a:lnTo>
                    <a:pt x="834" y="16729"/>
                  </a:lnTo>
                  <a:lnTo>
                    <a:pt x="72" y="17991"/>
                  </a:lnTo>
                  <a:lnTo>
                    <a:pt x="1536" y="18384"/>
                  </a:lnTo>
                  <a:lnTo>
                    <a:pt x="6156" y="19586"/>
                  </a:lnTo>
                  <a:lnTo>
                    <a:pt x="7370" y="23932"/>
                  </a:lnTo>
                  <a:lnTo>
                    <a:pt x="7751" y="25349"/>
                  </a:lnTo>
                  <a:lnTo>
                    <a:pt x="9061" y="24611"/>
                  </a:lnTo>
                  <a:lnTo>
                    <a:pt x="13216" y="22289"/>
                  </a:lnTo>
                  <a:lnTo>
                    <a:pt x="17241" y="24539"/>
                  </a:lnTo>
                  <a:lnTo>
                    <a:pt x="18538" y="25266"/>
                  </a:lnTo>
                  <a:lnTo>
                    <a:pt x="18931" y="23861"/>
                  </a:lnTo>
                  <a:lnTo>
                    <a:pt x="20170" y="19360"/>
                  </a:lnTo>
                  <a:lnTo>
                    <a:pt x="24646" y="18205"/>
                  </a:lnTo>
                  <a:lnTo>
                    <a:pt x="25837" y="17884"/>
                  </a:lnTo>
                  <a:lnTo>
                    <a:pt x="25837" y="17348"/>
                  </a:lnTo>
                  <a:lnTo>
                    <a:pt x="25361" y="16526"/>
                  </a:lnTo>
                  <a:lnTo>
                    <a:pt x="22968" y="12502"/>
                  </a:lnTo>
                  <a:lnTo>
                    <a:pt x="25289" y="8597"/>
                  </a:lnTo>
                  <a:lnTo>
                    <a:pt x="25837" y="7668"/>
                  </a:lnTo>
                  <a:lnTo>
                    <a:pt x="25837" y="7287"/>
                  </a:lnTo>
                  <a:lnTo>
                    <a:pt x="24575" y="6966"/>
                  </a:lnTo>
                  <a:lnTo>
                    <a:pt x="19943" y="5751"/>
                  </a:lnTo>
                  <a:lnTo>
                    <a:pt x="18741" y="1405"/>
                  </a:lnTo>
                  <a:lnTo>
                    <a:pt x="183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مربع نص 89">
            <a:extLst>
              <a:ext uri="{FF2B5EF4-FFF2-40B4-BE49-F238E27FC236}">
                <a16:creationId xmlns:a16="http://schemas.microsoft.com/office/drawing/2014/main" id="{C27284CC-1702-4E60-BBF2-750FF1F21D58}"/>
              </a:ext>
            </a:extLst>
          </p:cNvPr>
          <p:cNvSpPr txBox="1"/>
          <p:nvPr/>
        </p:nvSpPr>
        <p:spPr>
          <a:xfrm>
            <a:off x="5625183" y="2043792"/>
            <a:ext cx="2626258" cy="458587"/>
          </a:xfrm>
          <a:prstGeom prst="rect">
            <a:avLst/>
          </a:prstGeom>
          <a:noFill/>
        </p:spPr>
        <p:txBody>
          <a:bodyPr wrap="square">
            <a:spAutoFit/>
          </a:bodyPr>
          <a:lstStyle/>
          <a:p>
            <a:pPr algn="r" rtl="1">
              <a:lnSpc>
                <a:spcPct val="80000"/>
              </a:lnSpc>
              <a:spcAft>
                <a:spcPts val="800"/>
              </a:spcAft>
            </a:pPr>
            <a:r>
              <a:rPr lang="ar-SA" sz="2800" b="1" dirty="0">
                <a:solidFill>
                  <a:srgbClr val="FFCFAB"/>
                </a:solidFill>
                <a:effectLst>
                  <a:glow rad="88900">
                    <a:srgbClr val="602900"/>
                  </a:glow>
                </a:effectLst>
                <a:latin typeface="Hayah" panose="020B0800040000020004" pitchFamily="34" charset="-78"/>
                <a:ea typeface="Hayah" panose="020B0800040000020004" pitchFamily="34" charset="-78"/>
                <a:cs typeface="Hayah" panose="020B0800040000020004" pitchFamily="34" charset="-78"/>
              </a:rPr>
              <a:t>1- تفسير القرآن بالقرآن</a:t>
            </a:r>
          </a:p>
        </p:txBody>
      </p:sp>
      <p:sp>
        <p:nvSpPr>
          <p:cNvPr id="91" name="مربع نص 90">
            <a:extLst>
              <a:ext uri="{FF2B5EF4-FFF2-40B4-BE49-F238E27FC236}">
                <a16:creationId xmlns:a16="http://schemas.microsoft.com/office/drawing/2014/main" id="{75F1A120-1EC1-4A5D-AAA8-4B3C934F03C4}"/>
              </a:ext>
            </a:extLst>
          </p:cNvPr>
          <p:cNvSpPr txBox="1"/>
          <p:nvPr/>
        </p:nvSpPr>
        <p:spPr>
          <a:xfrm>
            <a:off x="743437" y="2056872"/>
            <a:ext cx="2475560" cy="432426"/>
          </a:xfrm>
          <a:prstGeom prst="rect">
            <a:avLst/>
          </a:prstGeom>
          <a:noFill/>
        </p:spPr>
        <p:txBody>
          <a:bodyPr wrap="square">
            <a:spAutoFit/>
          </a:bodyPr>
          <a:lstStyle>
            <a:defPPr marR="0" lvl="0" algn="l" rtl="0">
              <a:lnSpc>
                <a:spcPct val="100000"/>
              </a:lnSpc>
              <a:spcBef>
                <a:spcPts val="0"/>
              </a:spcBef>
              <a:spcAft>
                <a:spcPts val="0"/>
              </a:spcAft>
              <a:defRPr/>
            </a:defPPr>
            <a:lvl1pPr algn="r" rtl="1">
              <a:lnSpc>
                <a:spcPct val="80000"/>
              </a:lnSpc>
              <a:spcAft>
                <a:spcPts val="800"/>
              </a:spcAft>
              <a:defRPr sz="2600" b="1">
                <a:solidFill>
                  <a:srgbClr val="FFCFAB"/>
                </a:solidFill>
                <a:effectLst>
                  <a:glow rad="88900">
                    <a:srgbClr val="602900"/>
                  </a:glow>
                </a:effectLst>
                <a:latin typeface="Hayah" panose="020B0800040000020004" pitchFamily="34" charset="-78"/>
                <a:ea typeface="Hayah" panose="020B0800040000020004" pitchFamily="34" charset="-78"/>
                <a:cs typeface="Hayah" panose="020B0800040000020004" pitchFamily="34" charset="-78"/>
              </a:defRPr>
            </a:lvl1pPr>
          </a:lstStyle>
          <a:p>
            <a:r>
              <a:rPr lang="ar-SA" dirty="0"/>
              <a:t>2- تفسير القرآن بالسنة</a:t>
            </a:r>
          </a:p>
        </p:txBody>
      </p:sp>
      <p:sp>
        <p:nvSpPr>
          <p:cNvPr id="92" name="مربع نص 91">
            <a:extLst>
              <a:ext uri="{FF2B5EF4-FFF2-40B4-BE49-F238E27FC236}">
                <a16:creationId xmlns:a16="http://schemas.microsoft.com/office/drawing/2014/main" id="{0CE90211-BD18-4A26-A9E0-0BB7DEA20A0A}"/>
              </a:ext>
            </a:extLst>
          </p:cNvPr>
          <p:cNvSpPr txBox="1"/>
          <p:nvPr/>
        </p:nvSpPr>
        <p:spPr>
          <a:xfrm>
            <a:off x="5625182" y="3466490"/>
            <a:ext cx="3393049" cy="432426"/>
          </a:xfrm>
          <a:prstGeom prst="rect">
            <a:avLst/>
          </a:prstGeom>
          <a:noFill/>
        </p:spPr>
        <p:txBody>
          <a:bodyPr wrap="square">
            <a:spAutoFit/>
          </a:bodyPr>
          <a:lstStyle>
            <a:defPPr marR="0" lvl="0" algn="l" rtl="0">
              <a:lnSpc>
                <a:spcPct val="100000"/>
              </a:lnSpc>
              <a:spcBef>
                <a:spcPts val="0"/>
              </a:spcBef>
              <a:spcAft>
                <a:spcPts val="0"/>
              </a:spcAft>
            </a:defPPr>
            <a:lvl1pPr algn="r" rtl="1">
              <a:lnSpc>
                <a:spcPct val="80000"/>
              </a:lnSpc>
              <a:spcAft>
                <a:spcPts val="800"/>
              </a:spcAft>
              <a:defRPr sz="2800" b="1">
                <a:solidFill>
                  <a:srgbClr val="FFCFAB"/>
                </a:solidFill>
                <a:effectLst>
                  <a:glow rad="88900">
                    <a:srgbClr val="602900"/>
                  </a:glow>
                </a:effectLst>
                <a:latin typeface="Hayah" panose="020B0800040000020004" pitchFamily="34" charset="-78"/>
                <a:ea typeface="Hayah" panose="020B0800040000020004" pitchFamily="34" charset="-78"/>
                <a:cs typeface="Hayah" panose="020B0800040000020004" pitchFamily="34" charset="-78"/>
              </a:defRPr>
            </a:lvl1pPr>
          </a:lstStyle>
          <a:p>
            <a:r>
              <a:rPr lang="ar-SA" sz="2600" dirty="0"/>
              <a:t>3- تفسير القرآن بأقوال الصحابة</a:t>
            </a:r>
          </a:p>
        </p:txBody>
      </p:sp>
      <p:sp>
        <p:nvSpPr>
          <p:cNvPr id="93" name="مربع نص 92">
            <a:extLst>
              <a:ext uri="{FF2B5EF4-FFF2-40B4-BE49-F238E27FC236}">
                <a16:creationId xmlns:a16="http://schemas.microsoft.com/office/drawing/2014/main" id="{D84CED73-FA70-44D8-8FFB-3F304E7537B1}"/>
              </a:ext>
            </a:extLst>
          </p:cNvPr>
          <p:cNvSpPr txBox="1"/>
          <p:nvPr/>
        </p:nvSpPr>
        <p:spPr>
          <a:xfrm>
            <a:off x="-265814" y="3464045"/>
            <a:ext cx="3488316" cy="432426"/>
          </a:xfrm>
          <a:prstGeom prst="rect">
            <a:avLst/>
          </a:prstGeom>
          <a:noFill/>
        </p:spPr>
        <p:txBody>
          <a:bodyPr wrap="square">
            <a:spAutoFit/>
          </a:bodyPr>
          <a:lstStyle>
            <a:defPPr marR="0" lvl="0" algn="l" rtl="0">
              <a:lnSpc>
                <a:spcPct val="100000"/>
              </a:lnSpc>
              <a:spcBef>
                <a:spcPts val="0"/>
              </a:spcBef>
              <a:spcAft>
                <a:spcPts val="0"/>
              </a:spcAft>
              <a:defRPr/>
            </a:defPPr>
            <a:lvl1pPr algn="r" rtl="1">
              <a:lnSpc>
                <a:spcPct val="80000"/>
              </a:lnSpc>
              <a:spcAft>
                <a:spcPts val="800"/>
              </a:spcAft>
              <a:defRPr sz="2600" b="1">
                <a:solidFill>
                  <a:srgbClr val="FFCFAB"/>
                </a:solidFill>
                <a:effectLst>
                  <a:glow rad="88900">
                    <a:srgbClr val="602900"/>
                  </a:glow>
                </a:effectLst>
                <a:latin typeface="Hayah" panose="020B0800040000020004" pitchFamily="34" charset="-78"/>
                <a:ea typeface="Hayah" panose="020B0800040000020004" pitchFamily="34" charset="-78"/>
                <a:cs typeface="Hayah" panose="020B0800040000020004" pitchFamily="34" charset="-78"/>
              </a:defRPr>
            </a:lvl1pPr>
          </a:lstStyle>
          <a:p>
            <a:r>
              <a:rPr lang="ar-SA" dirty="0"/>
              <a:t>4- تفسير القرآن بأقوال التابعين</a:t>
            </a:r>
          </a:p>
        </p:txBody>
      </p:sp>
    </p:spTree>
    <p:extLst>
      <p:ext uri="{BB962C8B-B14F-4D97-AF65-F5344CB8AC3E}">
        <p14:creationId xmlns:p14="http://schemas.microsoft.com/office/powerpoint/2010/main" val="340157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iterate type="wd">
                                    <p:tmPct val="10000"/>
                                  </p:iterate>
                                  <p:childTnLst>
                                    <p:set>
                                      <p:cBhvr>
                                        <p:cTn id="11" dur="1" fill="hold">
                                          <p:stCondLst>
                                            <p:cond delay="0"/>
                                          </p:stCondLst>
                                        </p:cTn>
                                        <p:tgtEl>
                                          <p:spTgt spid="90"/>
                                        </p:tgtEl>
                                        <p:attrNameLst>
                                          <p:attrName>style.visibility</p:attrName>
                                        </p:attrNameLst>
                                      </p:cBhvr>
                                      <p:to>
                                        <p:strVal val="visible"/>
                                      </p:to>
                                    </p:set>
                                    <p:anim calcmode="lin" valueType="num">
                                      <p:cBhvr>
                                        <p:cTn id="12" dur="1000" fill="hold"/>
                                        <p:tgtEl>
                                          <p:spTgt spid="90"/>
                                        </p:tgtEl>
                                        <p:attrNameLst>
                                          <p:attrName>ppt_w</p:attrName>
                                        </p:attrNameLst>
                                      </p:cBhvr>
                                      <p:tavLst>
                                        <p:tav tm="0">
                                          <p:val>
                                            <p:fltVal val="0"/>
                                          </p:val>
                                        </p:tav>
                                        <p:tav tm="100000">
                                          <p:val>
                                            <p:strVal val="#ppt_w"/>
                                          </p:val>
                                        </p:tav>
                                      </p:tavLst>
                                    </p:anim>
                                    <p:anim calcmode="lin" valueType="num">
                                      <p:cBhvr>
                                        <p:cTn id="13" dur="1000" fill="hold"/>
                                        <p:tgtEl>
                                          <p:spTgt spid="90"/>
                                        </p:tgtEl>
                                        <p:attrNameLst>
                                          <p:attrName>ppt_h</p:attrName>
                                        </p:attrNameLst>
                                      </p:cBhvr>
                                      <p:tavLst>
                                        <p:tav tm="0">
                                          <p:val>
                                            <p:fltVal val="0"/>
                                          </p:val>
                                        </p:tav>
                                        <p:tav tm="100000">
                                          <p:val>
                                            <p:strVal val="#ppt_h"/>
                                          </p:val>
                                        </p:tav>
                                      </p:tavLst>
                                    </p:anim>
                                    <p:anim calcmode="lin" valueType="num">
                                      <p:cBhvr>
                                        <p:cTn id="14" dur="1000" fill="hold"/>
                                        <p:tgtEl>
                                          <p:spTgt spid="9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grpId="0" nodeType="clickEffect">
                                  <p:stCondLst>
                                    <p:cond delay="0"/>
                                  </p:stCondLst>
                                  <p:iterate type="wd">
                                    <p:tmPct val="10000"/>
                                  </p:iterate>
                                  <p:childTnLst>
                                    <p:set>
                                      <p:cBhvr>
                                        <p:cTn id="19" dur="1" fill="hold">
                                          <p:stCondLst>
                                            <p:cond delay="0"/>
                                          </p:stCondLst>
                                        </p:cTn>
                                        <p:tgtEl>
                                          <p:spTgt spid="91"/>
                                        </p:tgtEl>
                                        <p:attrNameLst>
                                          <p:attrName>style.visibility</p:attrName>
                                        </p:attrNameLst>
                                      </p:cBhvr>
                                      <p:to>
                                        <p:strVal val="visible"/>
                                      </p:to>
                                    </p:set>
                                    <p:anim calcmode="lin" valueType="num">
                                      <p:cBhvr>
                                        <p:cTn id="20" dur="1000" fill="hold"/>
                                        <p:tgtEl>
                                          <p:spTgt spid="91"/>
                                        </p:tgtEl>
                                        <p:attrNameLst>
                                          <p:attrName>ppt_w</p:attrName>
                                        </p:attrNameLst>
                                      </p:cBhvr>
                                      <p:tavLst>
                                        <p:tav tm="0">
                                          <p:val>
                                            <p:fltVal val="0"/>
                                          </p:val>
                                        </p:tav>
                                        <p:tav tm="100000">
                                          <p:val>
                                            <p:strVal val="#ppt_w"/>
                                          </p:val>
                                        </p:tav>
                                      </p:tavLst>
                                    </p:anim>
                                    <p:anim calcmode="lin" valueType="num">
                                      <p:cBhvr>
                                        <p:cTn id="21" dur="1000" fill="hold"/>
                                        <p:tgtEl>
                                          <p:spTgt spid="91"/>
                                        </p:tgtEl>
                                        <p:attrNameLst>
                                          <p:attrName>ppt_h</p:attrName>
                                        </p:attrNameLst>
                                      </p:cBhvr>
                                      <p:tavLst>
                                        <p:tav tm="0">
                                          <p:val>
                                            <p:fltVal val="0"/>
                                          </p:val>
                                        </p:tav>
                                        <p:tav tm="100000">
                                          <p:val>
                                            <p:strVal val="#ppt_h"/>
                                          </p:val>
                                        </p:tav>
                                      </p:tavLst>
                                    </p:anim>
                                    <p:anim calcmode="lin" valueType="num">
                                      <p:cBhvr>
                                        <p:cTn id="22" dur="1000" fill="hold"/>
                                        <p:tgtEl>
                                          <p:spTgt spid="91"/>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grpId="0" nodeType="clickEffect">
                                  <p:stCondLst>
                                    <p:cond delay="0"/>
                                  </p:stCondLst>
                                  <p:iterate type="wd">
                                    <p:tmPct val="10000"/>
                                  </p:iterate>
                                  <p:childTnLst>
                                    <p:set>
                                      <p:cBhvr>
                                        <p:cTn id="27" dur="1" fill="hold">
                                          <p:stCondLst>
                                            <p:cond delay="0"/>
                                          </p:stCondLst>
                                        </p:cTn>
                                        <p:tgtEl>
                                          <p:spTgt spid="92"/>
                                        </p:tgtEl>
                                        <p:attrNameLst>
                                          <p:attrName>style.visibility</p:attrName>
                                        </p:attrNameLst>
                                      </p:cBhvr>
                                      <p:to>
                                        <p:strVal val="visible"/>
                                      </p:to>
                                    </p:set>
                                    <p:anim calcmode="lin" valueType="num">
                                      <p:cBhvr>
                                        <p:cTn id="28" dur="1000" fill="hold"/>
                                        <p:tgtEl>
                                          <p:spTgt spid="92"/>
                                        </p:tgtEl>
                                        <p:attrNameLst>
                                          <p:attrName>ppt_w</p:attrName>
                                        </p:attrNameLst>
                                      </p:cBhvr>
                                      <p:tavLst>
                                        <p:tav tm="0">
                                          <p:val>
                                            <p:fltVal val="0"/>
                                          </p:val>
                                        </p:tav>
                                        <p:tav tm="100000">
                                          <p:val>
                                            <p:strVal val="#ppt_w"/>
                                          </p:val>
                                        </p:tav>
                                      </p:tavLst>
                                    </p:anim>
                                    <p:anim calcmode="lin" valueType="num">
                                      <p:cBhvr>
                                        <p:cTn id="29" dur="1000" fill="hold"/>
                                        <p:tgtEl>
                                          <p:spTgt spid="92"/>
                                        </p:tgtEl>
                                        <p:attrNameLst>
                                          <p:attrName>ppt_h</p:attrName>
                                        </p:attrNameLst>
                                      </p:cBhvr>
                                      <p:tavLst>
                                        <p:tav tm="0">
                                          <p:val>
                                            <p:fltVal val="0"/>
                                          </p:val>
                                        </p:tav>
                                        <p:tav tm="100000">
                                          <p:val>
                                            <p:strVal val="#ppt_h"/>
                                          </p:val>
                                        </p:tav>
                                      </p:tavLst>
                                    </p:anim>
                                    <p:anim calcmode="lin" valueType="num">
                                      <p:cBhvr>
                                        <p:cTn id="30" dur="1000" fill="hold"/>
                                        <p:tgtEl>
                                          <p:spTgt spid="92"/>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iterate type="wd">
                                    <p:tmPct val="10000"/>
                                  </p:iterate>
                                  <p:childTnLst>
                                    <p:set>
                                      <p:cBhvr>
                                        <p:cTn id="35" dur="1" fill="hold">
                                          <p:stCondLst>
                                            <p:cond delay="0"/>
                                          </p:stCondLst>
                                        </p:cTn>
                                        <p:tgtEl>
                                          <p:spTgt spid="93"/>
                                        </p:tgtEl>
                                        <p:attrNameLst>
                                          <p:attrName>style.visibility</p:attrName>
                                        </p:attrNameLst>
                                      </p:cBhvr>
                                      <p:to>
                                        <p:strVal val="visible"/>
                                      </p:to>
                                    </p:set>
                                    <p:anim calcmode="lin" valueType="num">
                                      <p:cBhvr>
                                        <p:cTn id="36" dur="1000" fill="hold"/>
                                        <p:tgtEl>
                                          <p:spTgt spid="93"/>
                                        </p:tgtEl>
                                        <p:attrNameLst>
                                          <p:attrName>ppt_w</p:attrName>
                                        </p:attrNameLst>
                                      </p:cBhvr>
                                      <p:tavLst>
                                        <p:tav tm="0">
                                          <p:val>
                                            <p:fltVal val="0"/>
                                          </p:val>
                                        </p:tav>
                                        <p:tav tm="100000">
                                          <p:val>
                                            <p:strVal val="#ppt_w"/>
                                          </p:val>
                                        </p:tav>
                                      </p:tavLst>
                                    </p:anim>
                                    <p:anim calcmode="lin" valueType="num">
                                      <p:cBhvr>
                                        <p:cTn id="37" dur="1000" fill="hold"/>
                                        <p:tgtEl>
                                          <p:spTgt spid="93"/>
                                        </p:tgtEl>
                                        <p:attrNameLst>
                                          <p:attrName>ppt_h</p:attrName>
                                        </p:attrNameLst>
                                      </p:cBhvr>
                                      <p:tavLst>
                                        <p:tav tm="0">
                                          <p:val>
                                            <p:fltVal val="0"/>
                                          </p:val>
                                        </p:tav>
                                        <p:tav tm="100000">
                                          <p:val>
                                            <p:strVal val="#ppt_h"/>
                                          </p:val>
                                        </p:tav>
                                      </p:tavLst>
                                    </p:anim>
                                    <p:anim calcmode="lin" valueType="num">
                                      <p:cBhvr>
                                        <p:cTn id="38" dur="1000" fill="hold"/>
                                        <p:tgtEl>
                                          <p:spTgt spid="93"/>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P spid="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4">
              <a:lumMod val="40000"/>
              <a:lumOff val="60000"/>
            </a:schemeClr>
          </a:solidFill>
          <a:effectLst>
            <a:glow rad="127000">
              <a:schemeClr val="accent4">
                <a:lumMod val="50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6;p52">
            <a:extLst>
              <a:ext uri="{FF2B5EF4-FFF2-40B4-BE49-F238E27FC236}">
                <a16:creationId xmlns:a16="http://schemas.microsoft.com/office/drawing/2014/main" id="{5D333CEC-B67A-489E-B450-F06C30B999CC}"/>
              </a:ext>
            </a:extLst>
          </p:cNvPr>
          <p:cNvSpPr txBox="1">
            <a:spLocks/>
          </p:cNvSpPr>
          <p:nvPr/>
        </p:nvSpPr>
        <p:spPr>
          <a:xfrm>
            <a:off x="1233735" y="1225353"/>
            <a:ext cx="6518428" cy="9071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200"/>
              <a:buFont typeface="Berkshire Swash"/>
              <a:buNone/>
              <a:defRPr sz="1200" b="0" i="0" u="none" strike="noStrike" cap="none">
                <a:solidFill>
                  <a:srgbClr val="FFFFFF"/>
                </a:solidFill>
                <a:latin typeface="Berkshire Swash"/>
                <a:ea typeface="Berkshire Swash"/>
                <a:cs typeface="Berkshire Swash"/>
                <a:sym typeface="Berkshire Swash"/>
              </a:defRPr>
            </a:lvl1pPr>
            <a:lvl2pPr marR="0" lvl="1"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2pPr>
            <a:lvl3pPr marR="0" lvl="2"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3pPr>
            <a:lvl4pPr marR="0" lvl="3"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4pPr>
            <a:lvl5pPr marR="0" lvl="4"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5pPr>
            <a:lvl6pPr marR="0" lvl="5"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6pPr>
            <a:lvl7pPr marR="0" lvl="6"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7pPr>
            <a:lvl8pPr marR="0" lvl="7"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8pPr>
            <a:lvl9pPr marR="0" lvl="8"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9pPr>
          </a:lstStyle>
          <a:p>
            <a:pPr rtl="1"/>
            <a:r>
              <a:rPr lang="ar-SA" sz="40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sym typeface="Taviraj"/>
              </a:rPr>
              <a:t>رابعاً:</a:t>
            </a: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019992" y="2036090"/>
            <a:ext cx="7097353"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36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rPr>
              <a:t>معرفة لغة العرب ومعاني الألفاظ ومن ذلك مراعاة سياق الآية</a:t>
            </a:r>
            <a:endParaRPr lang="ar-SA" sz="36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endParaRPr>
          </a:p>
        </p:txBody>
      </p:sp>
      <p:grpSp>
        <p:nvGrpSpPr>
          <p:cNvPr id="84" name="Google Shape;1097;p26">
            <a:extLst>
              <a:ext uri="{FF2B5EF4-FFF2-40B4-BE49-F238E27FC236}">
                <a16:creationId xmlns:a16="http://schemas.microsoft.com/office/drawing/2014/main" id="{685B1B24-474D-4457-AA19-7DFD11B80F59}"/>
              </a:ext>
            </a:extLst>
          </p:cNvPr>
          <p:cNvGrpSpPr/>
          <p:nvPr/>
        </p:nvGrpSpPr>
        <p:grpSpPr>
          <a:xfrm>
            <a:off x="3910584" y="3081173"/>
            <a:ext cx="1167212" cy="1018410"/>
            <a:chOff x="6535925" y="-2669850"/>
            <a:chExt cx="558125" cy="536100"/>
          </a:xfrm>
        </p:grpSpPr>
        <p:sp>
          <p:nvSpPr>
            <p:cNvPr id="85" name="Google Shape;1098;p26">
              <a:extLst>
                <a:ext uri="{FF2B5EF4-FFF2-40B4-BE49-F238E27FC236}">
                  <a16:creationId xmlns:a16="http://schemas.microsoft.com/office/drawing/2014/main" id="{B00824AA-0951-4EA0-A0D8-9EA6FD79393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6">
                    <a:lumMod val="50000"/>
                  </a:schemeClr>
                </a:gs>
                <a:gs pos="50000">
                  <a:srgbClr val="FFC193"/>
                </a:gs>
                <a:gs pos="100000">
                  <a:schemeClr val="accent6">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99;p26">
              <a:extLst>
                <a:ext uri="{FF2B5EF4-FFF2-40B4-BE49-F238E27FC236}">
                  <a16:creationId xmlns:a16="http://schemas.microsoft.com/office/drawing/2014/main" id="{472C4769-7524-4397-9156-12DCE62D016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5">
                    <a:lumMod val="50000"/>
                  </a:schemeClr>
                </a:gs>
                <a:gs pos="50000">
                  <a:srgbClr val="FFF2C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00;p26">
              <a:extLst>
                <a:ext uri="{FF2B5EF4-FFF2-40B4-BE49-F238E27FC236}">
                  <a16:creationId xmlns:a16="http://schemas.microsoft.com/office/drawing/2014/main" id="{2A36EB78-BD21-4A40-9CB4-6EB8C06E6CF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5">
                    <a:lumMod val="50000"/>
                  </a:schemeClr>
                </a:gs>
                <a:gs pos="50000">
                  <a:srgbClr val="F9CB9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49274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46" name="مربع نص 45">
            <a:extLst>
              <a:ext uri="{FF2B5EF4-FFF2-40B4-BE49-F238E27FC236}">
                <a16:creationId xmlns:a16="http://schemas.microsoft.com/office/drawing/2014/main" id="{D0561E9F-2EDB-4493-837C-B3E6B0536059}"/>
              </a:ext>
            </a:extLst>
          </p:cNvPr>
          <p:cNvSpPr txBox="1"/>
          <p:nvPr/>
        </p:nvSpPr>
        <p:spPr>
          <a:xfrm>
            <a:off x="-25809" y="1589530"/>
            <a:ext cx="9633877" cy="800219"/>
          </a:xfrm>
          <a:prstGeom prst="rect">
            <a:avLst/>
          </a:prstGeom>
          <a:noFill/>
        </p:spPr>
        <p:txBody>
          <a:bodyPr wrap="square">
            <a:spAutoFit/>
          </a:bodyPr>
          <a:lstStyle/>
          <a:p>
            <a:pPr marL="457200" algn="r" rtl="1">
              <a:spcAft>
                <a:spcPts val="800"/>
              </a:spcAft>
            </a:pPr>
            <a:r>
              <a:rPr lang="ar-SA" sz="23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rPr>
              <a:t>                                                                                                                 فإن السياق دل على أن هذه الآية جاءت على سبيل التحقير والإذلال.   </a:t>
            </a:r>
            <a:endParaRPr lang="en-US" sz="23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endParaRPr>
          </a:p>
        </p:txBody>
      </p:sp>
      <p:grpSp>
        <p:nvGrpSpPr>
          <p:cNvPr id="1418" name="Google Shape;1418;p36"/>
          <p:cNvGrpSpPr/>
          <p:nvPr/>
        </p:nvGrpSpPr>
        <p:grpSpPr>
          <a:xfrm>
            <a:off x="1526941" y="99505"/>
            <a:ext cx="6160083" cy="1038867"/>
            <a:chOff x="463764" y="1472422"/>
            <a:chExt cx="41070639" cy="3283008"/>
          </a:xfrm>
          <a:solidFill>
            <a:schemeClr val="accent4">
              <a:lumMod val="40000"/>
              <a:lumOff val="60000"/>
            </a:schemeClr>
          </a:solidFill>
          <a:effectLst>
            <a:glow rad="88900">
              <a:schemeClr val="accent4">
                <a:lumMod val="50000"/>
              </a:schemeClr>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1569088" y="374980"/>
            <a:ext cx="6083659"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3100" dirty="0">
                <a:solidFill>
                  <a:schemeClr val="accent4">
                    <a:lumMod val="20000"/>
                    <a:lumOff val="80000"/>
                  </a:schemeClr>
                </a:solidFill>
                <a:effectLst>
                  <a:glow rad="101600">
                    <a:srgbClr val="812B5A"/>
                  </a:glow>
                </a:effectLst>
                <a:latin typeface="Questv1" panose="01000500000000020006" pitchFamily="50" charset="-78"/>
                <a:cs typeface="Questv1" panose="01000500000000020006" pitchFamily="50" charset="-78"/>
              </a:rPr>
              <a:t>رابعاً / معرفة لغة العرب ومعاني الألفاظ ومن ذلك مراعاة سياق الآية</a:t>
            </a:r>
            <a:endParaRPr lang="en-US" sz="3100" dirty="0">
              <a:solidFill>
                <a:schemeClr val="accent4">
                  <a:lumMod val="20000"/>
                  <a:lumOff val="80000"/>
                </a:schemeClr>
              </a:solidFill>
              <a:effectLst>
                <a:glow rad="101600">
                  <a:srgbClr val="812B5A"/>
                </a:glow>
              </a:effectLst>
              <a:latin typeface="Questv1" panose="01000500000000020006" pitchFamily="50" charset="-78"/>
              <a:cs typeface="Questv1" panose="01000500000000020006" pitchFamily="50"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5"/>
          <a:stretch>
            <a:fillRect/>
          </a:stretch>
        </p:blipFill>
        <p:spPr>
          <a:xfrm>
            <a:off x="7711079" y="4298716"/>
            <a:ext cx="1403187" cy="829155"/>
          </a:xfrm>
          <a:prstGeom prst="rect">
            <a:avLst/>
          </a:prstGeom>
          <a:effectLst/>
        </p:spPr>
      </p:pic>
      <p:grpSp>
        <p:nvGrpSpPr>
          <p:cNvPr id="32" name="Google Shape;1097;p26">
            <a:extLst>
              <a:ext uri="{FF2B5EF4-FFF2-40B4-BE49-F238E27FC236}">
                <a16:creationId xmlns:a16="http://schemas.microsoft.com/office/drawing/2014/main" id="{E61EAD87-3263-413F-9A23-5895C6BD5902}"/>
              </a:ext>
            </a:extLst>
          </p:cNvPr>
          <p:cNvGrpSpPr/>
          <p:nvPr/>
        </p:nvGrpSpPr>
        <p:grpSpPr>
          <a:xfrm>
            <a:off x="7865913" y="103256"/>
            <a:ext cx="1067120" cy="981130"/>
            <a:chOff x="6535927" y="-2669851"/>
            <a:chExt cx="558125" cy="536101"/>
          </a:xfrm>
        </p:grpSpPr>
        <p:sp>
          <p:nvSpPr>
            <p:cNvPr id="33" name="Google Shape;1098;p26">
              <a:extLst>
                <a:ext uri="{FF2B5EF4-FFF2-40B4-BE49-F238E27FC236}">
                  <a16:creationId xmlns:a16="http://schemas.microsoft.com/office/drawing/2014/main" id="{5ECFE713-FEA0-4899-B483-C13B6FC02115}"/>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99;p26">
              <a:extLst>
                <a:ext uri="{FF2B5EF4-FFF2-40B4-BE49-F238E27FC236}">
                  <a16:creationId xmlns:a16="http://schemas.microsoft.com/office/drawing/2014/main" id="{562C6BEB-DF1E-4CDA-9CE0-36189F52FC57}"/>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00;p26">
              <a:extLst>
                <a:ext uri="{FF2B5EF4-FFF2-40B4-BE49-F238E27FC236}">
                  <a16:creationId xmlns:a16="http://schemas.microsoft.com/office/drawing/2014/main" id="{20E5A7C0-89B0-42D8-9E00-99D82902DC9D}"/>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097;p26">
            <a:extLst>
              <a:ext uri="{FF2B5EF4-FFF2-40B4-BE49-F238E27FC236}">
                <a16:creationId xmlns:a16="http://schemas.microsoft.com/office/drawing/2014/main" id="{58F661A7-3E37-4EAA-A43D-5EAB6BC4B583}"/>
              </a:ext>
            </a:extLst>
          </p:cNvPr>
          <p:cNvGrpSpPr/>
          <p:nvPr/>
        </p:nvGrpSpPr>
        <p:grpSpPr>
          <a:xfrm>
            <a:off x="280932" y="99505"/>
            <a:ext cx="1067120" cy="981130"/>
            <a:chOff x="6535927" y="-2669851"/>
            <a:chExt cx="558125" cy="536101"/>
          </a:xfrm>
        </p:grpSpPr>
        <p:sp>
          <p:nvSpPr>
            <p:cNvPr id="38" name="Google Shape;1098;p26">
              <a:extLst>
                <a:ext uri="{FF2B5EF4-FFF2-40B4-BE49-F238E27FC236}">
                  <a16:creationId xmlns:a16="http://schemas.microsoft.com/office/drawing/2014/main" id="{9E4A214D-9038-4A16-819F-D02C3BE9F3A5}"/>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99;p26">
              <a:extLst>
                <a:ext uri="{FF2B5EF4-FFF2-40B4-BE49-F238E27FC236}">
                  <a16:creationId xmlns:a16="http://schemas.microsoft.com/office/drawing/2014/main" id="{0D4C6FFD-D6F7-4164-A92D-CE8AE5A70EA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00;p26">
              <a:extLst>
                <a:ext uri="{FF2B5EF4-FFF2-40B4-BE49-F238E27FC236}">
                  <a16:creationId xmlns:a16="http://schemas.microsoft.com/office/drawing/2014/main" id="{54E9E40A-C41D-46B9-9579-0E55634A7F29}"/>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3" name="مربع نص 42">
            <a:extLst>
              <a:ext uri="{FF2B5EF4-FFF2-40B4-BE49-F238E27FC236}">
                <a16:creationId xmlns:a16="http://schemas.microsoft.com/office/drawing/2014/main" id="{D8CBFCC0-C9C1-41CD-A7D0-64EF0529E813}"/>
              </a:ext>
            </a:extLst>
          </p:cNvPr>
          <p:cNvSpPr txBox="1"/>
          <p:nvPr/>
        </p:nvSpPr>
        <p:spPr>
          <a:xfrm>
            <a:off x="-1584" y="1189641"/>
            <a:ext cx="9609652" cy="829201"/>
          </a:xfrm>
          <a:prstGeom prst="rect">
            <a:avLst/>
          </a:prstGeom>
          <a:noFill/>
        </p:spPr>
        <p:txBody>
          <a:bodyPr wrap="square">
            <a:spAutoFit/>
          </a:bodyPr>
          <a:lstStyle/>
          <a:p>
            <a:pPr marL="457200" algn="r" rtl="1">
              <a:lnSpc>
                <a:spcPct val="114000"/>
              </a:lnSpc>
              <a:spcAft>
                <a:spcPts val="800"/>
              </a:spcAft>
            </a:pPr>
            <a:r>
              <a:rPr lang="ar-SA" sz="21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rPr>
              <a:t>يجب على المفسر أن يراعي سياق الآية، وأن يربط الآية بالآيات التي قبلها وبعدها، لأن مراد المتكلم لا يظهر إلا من خلال سياق كلامه, ومثال ذلك قوله تعالى: </a:t>
            </a:r>
            <a:endParaRPr lang="en-US" sz="21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endParaRPr>
          </a:p>
        </p:txBody>
      </p:sp>
      <p:sp>
        <p:nvSpPr>
          <p:cNvPr id="45" name="مربع نص 44">
            <a:extLst>
              <a:ext uri="{FF2B5EF4-FFF2-40B4-BE49-F238E27FC236}">
                <a16:creationId xmlns:a16="http://schemas.microsoft.com/office/drawing/2014/main" id="{2F7A9349-69E5-4EBF-AAFD-3B64140634B4}"/>
              </a:ext>
            </a:extLst>
          </p:cNvPr>
          <p:cNvSpPr txBox="1"/>
          <p:nvPr/>
        </p:nvSpPr>
        <p:spPr>
          <a:xfrm>
            <a:off x="1799594" y="1602211"/>
            <a:ext cx="2431848" cy="430887"/>
          </a:xfrm>
          <a:prstGeom prst="rect">
            <a:avLst/>
          </a:prstGeom>
          <a:noFill/>
        </p:spPr>
        <p:txBody>
          <a:bodyPr wrap="square">
            <a:spAutoFit/>
          </a:bodyPr>
          <a:lstStyle/>
          <a:p>
            <a:pPr algn="r"/>
            <a:r>
              <a:rPr lang="ar-SA" sz="21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2100" b="1" dirty="0">
                <a:solidFill>
                  <a:srgbClr val="C3F2B8"/>
                </a:solidFill>
                <a:effectLst>
                  <a:glow rad="88900">
                    <a:srgbClr val="246A14"/>
                  </a:glow>
                </a:effectLst>
                <a:latin typeface="BoutrosNewsH1" pitchFamily="2" charset="-78"/>
                <a:cs typeface="AlWatanHeadlines-Bold" panose="00000700000000000000" pitchFamily="2" charset="-78"/>
              </a:rPr>
              <a:t>ذُقْ إِنَّكَ أَنتَ الْعَزِيزُ الْكَرِيمُ </a:t>
            </a:r>
            <a:r>
              <a:rPr lang="ar-SA" sz="21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2100" b="1" dirty="0">
                <a:solidFill>
                  <a:srgbClr val="C3F2B8"/>
                </a:solidFill>
                <a:effectLst>
                  <a:glow rad="88900">
                    <a:srgbClr val="246A14"/>
                  </a:glow>
                </a:effectLst>
                <a:latin typeface="BoutrosNewsH1" pitchFamily="2" charset="-78"/>
                <a:cs typeface="AlWatanHeadlines-Bold" panose="00000700000000000000" pitchFamily="2" charset="-78"/>
              </a:rPr>
              <a:t> </a:t>
            </a:r>
          </a:p>
        </p:txBody>
      </p:sp>
      <p:grpSp>
        <p:nvGrpSpPr>
          <p:cNvPr id="47" name="مجموعة 46">
            <a:extLst>
              <a:ext uri="{FF2B5EF4-FFF2-40B4-BE49-F238E27FC236}">
                <a16:creationId xmlns:a16="http://schemas.microsoft.com/office/drawing/2014/main" id="{F3C2D94B-FF54-4F61-89B8-53CC152F458D}"/>
              </a:ext>
            </a:extLst>
          </p:cNvPr>
          <p:cNvGrpSpPr/>
          <p:nvPr/>
        </p:nvGrpSpPr>
        <p:grpSpPr>
          <a:xfrm>
            <a:off x="7255953" y="2346494"/>
            <a:ext cx="1842226" cy="671840"/>
            <a:chOff x="3212745" y="50949"/>
            <a:chExt cx="2909142" cy="1060931"/>
          </a:xfrm>
        </p:grpSpPr>
        <p:sp>
          <p:nvSpPr>
            <p:cNvPr id="48" name="سحابة 47">
              <a:extLst>
                <a:ext uri="{FF2B5EF4-FFF2-40B4-BE49-F238E27FC236}">
                  <a16:creationId xmlns:a16="http://schemas.microsoft.com/office/drawing/2014/main" id="{CDAB2778-E6AE-4983-ADA1-4B12D3ED14D6}"/>
                </a:ext>
              </a:extLst>
            </p:cNvPr>
            <p:cNvSpPr/>
            <p:nvPr/>
          </p:nvSpPr>
          <p:spPr>
            <a:xfrm>
              <a:off x="3212745" y="160449"/>
              <a:ext cx="2784731" cy="951431"/>
            </a:xfrm>
            <a:prstGeom prst="cloud">
              <a:avLst/>
            </a:prstGeom>
            <a:solidFill>
              <a:srgbClr val="E7B7D1"/>
            </a:solidFill>
            <a:ln>
              <a:solidFill>
                <a:schemeClr val="accent4">
                  <a:lumMod val="50000"/>
                </a:schemeClr>
              </a:solidFill>
            </a:ln>
            <a:effectLst>
              <a:glow rad="63500">
                <a:schemeClr val="accent4">
                  <a:lumMod val="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sp>
          <p:nvSpPr>
            <p:cNvPr id="49" name="مربع نص 48">
              <a:extLst>
                <a:ext uri="{FF2B5EF4-FFF2-40B4-BE49-F238E27FC236}">
                  <a16:creationId xmlns:a16="http://schemas.microsoft.com/office/drawing/2014/main" id="{0A285B78-D69A-4FF9-A40F-FA1A4FB4B7F5}"/>
                </a:ext>
              </a:extLst>
            </p:cNvPr>
            <p:cNvSpPr txBox="1"/>
            <p:nvPr/>
          </p:nvSpPr>
          <p:spPr>
            <a:xfrm>
              <a:off x="3321425" y="247120"/>
              <a:ext cx="1804982" cy="834904"/>
            </a:xfrm>
            <a:prstGeom prst="rect">
              <a:avLst/>
            </a:prstGeom>
            <a:noFill/>
          </p:spPr>
          <p:txBody>
            <a:bodyPr wrap="square" rtlCol="1">
              <a:spAutoFit/>
            </a:bodyPr>
            <a:lstStyle/>
            <a:p>
              <a:pPr algn="r"/>
              <a:r>
                <a:rPr lang="ar-SA" sz="3200" b="1" dirty="0">
                  <a:ln w="19050">
                    <a:noFill/>
                  </a:ln>
                  <a:solidFill>
                    <a:schemeClr val="accent4">
                      <a:lumMod val="20000"/>
                      <a:lumOff val="80000"/>
                    </a:schemeClr>
                  </a:solidFill>
                  <a:effectLst>
                    <a:glow rad="101600">
                      <a:schemeClr val="accent4">
                        <a:lumMod val="50000"/>
                      </a:schemeClr>
                    </a:glow>
                    <a:outerShdw blurRad="38100" dist="25400" dir="5400000" algn="ctr" rotWithShape="0">
                      <a:srgbClr val="6E747A">
                        <a:alpha val="43000"/>
                      </a:srgbClr>
                    </a:outerShdw>
                  </a:effectLst>
                  <a:latin typeface="Hacen Liner XL" panose="02000000000000000000" pitchFamily="2" charset="-78"/>
                  <a:cs typeface="Hacen Liner XL" panose="02000000000000000000" pitchFamily="2" charset="-78"/>
                </a:rPr>
                <a:t>نشاط</a:t>
              </a:r>
            </a:p>
          </p:txBody>
        </p:sp>
        <p:grpSp>
          <p:nvGrpSpPr>
            <p:cNvPr id="50" name="Google Shape;2151;p53">
              <a:extLst>
                <a:ext uri="{FF2B5EF4-FFF2-40B4-BE49-F238E27FC236}">
                  <a16:creationId xmlns:a16="http://schemas.microsoft.com/office/drawing/2014/main" id="{9AA8F1DA-35EE-4042-82F5-E30D39431E6B}"/>
                </a:ext>
              </a:extLst>
            </p:cNvPr>
            <p:cNvGrpSpPr/>
            <p:nvPr/>
          </p:nvGrpSpPr>
          <p:grpSpPr>
            <a:xfrm>
              <a:off x="5092145" y="50949"/>
              <a:ext cx="1029742" cy="1028850"/>
              <a:chOff x="1207275" y="3021925"/>
              <a:chExt cx="346200" cy="345900"/>
            </a:xfrm>
            <a:solidFill>
              <a:srgbClr val="DFA1C3"/>
            </a:solidFill>
            <a:effectLst>
              <a:glow rad="50800">
                <a:schemeClr val="accent4">
                  <a:lumMod val="75000"/>
                  <a:alpha val="64000"/>
                </a:schemeClr>
              </a:glow>
            </a:effectLst>
          </p:grpSpPr>
          <p:sp>
            <p:nvSpPr>
              <p:cNvPr id="51" name="Google Shape;2152;p53">
                <a:extLst>
                  <a:ext uri="{FF2B5EF4-FFF2-40B4-BE49-F238E27FC236}">
                    <a16:creationId xmlns:a16="http://schemas.microsoft.com/office/drawing/2014/main" id="{871D191B-1C0B-41F4-A6F6-56DDA8827420}"/>
                  </a:ext>
                </a:extLst>
              </p:cNvPr>
              <p:cNvSpPr/>
              <p:nvPr/>
            </p:nvSpPr>
            <p:spPr>
              <a:xfrm>
                <a:off x="1274850" y="3089200"/>
                <a:ext cx="211350" cy="211350"/>
              </a:xfrm>
              <a:custGeom>
                <a:avLst/>
                <a:gdLst/>
                <a:ahLst/>
                <a:cxnLst/>
                <a:rect l="l" t="t" r="r" b="b"/>
                <a:pathLst>
                  <a:path w="8454" h="8454" extrusionOk="0">
                    <a:moveTo>
                      <a:pt x="4239" y="1263"/>
                    </a:moveTo>
                    <a:lnTo>
                      <a:pt x="7192" y="4227"/>
                    </a:lnTo>
                    <a:lnTo>
                      <a:pt x="4227" y="7168"/>
                    </a:lnTo>
                    <a:lnTo>
                      <a:pt x="1274" y="4227"/>
                    </a:lnTo>
                    <a:lnTo>
                      <a:pt x="4239" y="1263"/>
                    </a:lnTo>
                    <a:close/>
                    <a:moveTo>
                      <a:pt x="4227" y="0"/>
                    </a:moveTo>
                    <a:lnTo>
                      <a:pt x="0" y="4227"/>
                    </a:lnTo>
                    <a:lnTo>
                      <a:pt x="4227" y="8454"/>
                    </a:lnTo>
                    <a:lnTo>
                      <a:pt x="8454" y="4227"/>
                    </a:lnTo>
                    <a:lnTo>
                      <a:pt x="4227" y="0"/>
                    </a:lnTo>
                    <a:close/>
                  </a:path>
                </a:pathLst>
              </a:custGeom>
              <a:grpFill/>
              <a:ln w="19050">
                <a:solidFill>
                  <a:schemeClr val="accent4">
                    <a:lumMod val="50000"/>
                  </a:schemeClr>
                </a:solidFill>
              </a:ln>
              <a:effectLst/>
            </p:spPr>
            <p:txBody>
              <a:bodyPr spcFirstLastPara="1" wrap="square" lIns="91425" tIns="91425" rIns="91425" bIns="91425" anchor="ctr" anchorCtr="0">
                <a:noAutofit/>
              </a:bodyPr>
              <a:lstStyle/>
              <a:p>
                <a:endParaRPr/>
              </a:p>
            </p:txBody>
          </p:sp>
          <p:sp>
            <p:nvSpPr>
              <p:cNvPr id="52" name="Google Shape;2153;p53">
                <a:extLst>
                  <a:ext uri="{FF2B5EF4-FFF2-40B4-BE49-F238E27FC236}">
                    <a16:creationId xmlns:a16="http://schemas.microsoft.com/office/drawing/2014/main" id="{83ED5E03-3C9E-4697-BC40-3A50F3560ED5}"/>
                  </a:ext>
                </a:extLst>
              </p:cNvPr>
              <p:cNvSpPr/>
              <p:nvPr/>
            </p:nvSpPr>
            <p:spPr>
              <a:xfrm>
                <a:off x="1369200" y="3160925"/>
                <a:ext cx="22350" cy="22350"/>
              </a:xfrm>
              <a:custGeom>
                <a:avLst/>
                <a:gdLst/>
                <a:ahLst/>
                <a:cxnLst/>
                <a:rect l="l" t="t" r="r" b="b"/>
                <a:pathLst>
                  <a:path w="894" h="894" extrusionOk="0">
                    <a:moveTo>
                      <a:pt x="1" y="1"/>
                    </a:moveTo>
                    <a:lnTo>
                      <a:pt x="1" y="894"/>
                    </a:lnTo>
                    <a:lnTo>
                      <a:pt x="894" y="894"/>
                    </a:lnTo>
                    <a:lnTo>
                      <a:pt x="894" y="1"/>
                    </a:lnTo>
                    <a:close/>
                  </a:path>
                </a:pathLst>
              </a:custGeom>
              <a:grpFill/>
              <a:ln w="19050">
                <a:solidFill>
                  <a:schemeClr val="accent4">
                    <a:lumMod val="50000"/>
                  </a:schemeClr>
                </a:solidFill>
              </a:ln>
              <a:effectLst/>
            </p:spPr>
            <p:txBody>
              <a:bodyPr spcFirstLastPara="1" wrap="square" lIns="91425" tIns="91425" rIns="91425" bIns="91425" anchor="ctr" anchorCtr="0">
                <a:noAutofit/>
              </a:bodyPr>
              <a:lstStyle/>
              <a:p>
                <a:endParaRPr/>
              </a:p>
            </p:txBody>
          </p:sp>
          <p:sp>
            <p:nvSpPr>
              <p:cNvPr id="53" name="Google Shape;2154;p53">
                <a:extLst>
                  <a:ext uri="{FF2B5EF4-FFF2-40B4-BE49-F238E27FC236}">
                    <a16:creationId xmlns:a16="http://schemas.microsoft.com/office/drawing/2014/main" id="{B7CD9EC6-A215-42ED-B3A0-00C7A7936E1D}"/>
                  </a:ext>
                </a:extLst>
              </p:cNvPr>
              <p:cNvSpPr/>
              <p:nvPr/>
            </p:nvSpPr>
            <p:spPr>
              <a:xfrm>
                <a:off x="1346875" y="3183550"/>
                <a:ext cx="22350" cy="22350"/>
              </a:xfrm>
              <a:custGeom>
                <a:avLst/>
                <a:gdLst/>
                <a:ahLst/>
                <a:cxnLst/>
                <a:rect l="l" t="t" r="r" b="b"/>
                <a:pathLst>
                  <a:path w="894" h="894" extrusionOk="0">
                    <a:moveTo>
                      <a:pt x="1" y="1"/>
                    </a:moveTo>
                    <a:lnTo>
                      <a:pt x="1" y="894"/>
                    </a:lnTo>
                    <a:lnTo>
                      <a:pt x="894" y="894"/>
                    </a:lnTo>
                    <a:lnTo>
                      <a:pt x="894" y="1"/>
                    </a:lnTo>
                    <a:close/>
                  </a:path>
                </a:pathLst>
              </a:custGeom>
              <a:grpFill/>
              <a:ln w="19050">
                <a:solidFill>
                  <a:schemeClr val="accent4">
                    <a:lumMod val="50000"/>
                  </a:schemeClr>
                </a:solidFill>
              </a:ln>
              <a:effectLst/>
            </p:spPr>
            <p:txBody>
              <a:bodyPr spcFirstLastPara="1" wrap="square" lIns="91425" tIns="91425" rIns="91425" bIns="91425" anchor="ctr" anchorCtr="0">
                <a:noAutofit/>
              </a:bodyPr>
              <a:lstStyle/>
              <a:p>
                <a:endParaRPr/>
              </a:p>
            </p:txBody>
          </p:sp>
          <p:sp>
            <p:nvSpPr>
              <p:cNvPr id="54" name="Google Shape;2155;p53">
                <a:extLst>
                  <a:ext uri="{FF2B5EF4-FFF2-40B4-BE49-F238E27FC236}">
                    <a16:creationId xmlns:a16="http://schemas.microsoft.com/office/drawing/2014/main" id="{08717F5B-3CE5-4B4F-8F35-9FAEDD3CF056}"/>
                  </a:ext>
                </a:extLst>
              </p:cNvPr>
              <p:cNvSpPr/>
              <p:nvPr/>
            </p:nvSpPr>
            <p:spPr>
              <a:xfrm>
                <a:off x="1369200" y="3205875"/>
                <a:ext cx="22350" cy="22350"/>
              </a:xfrm>
              <a:custGeom>
                <a:avLst/>
                <a:gdLst/>
                <a:ahLst/>
                <a:cxnLst/>
                <a:rect l="l" t="t" r="r" b="b"/>
                <a:pathLst>
                  <a:path w="894" h="894" extrusionOk="0">
                    <a:moveTo>
                      <a:pt x="1" y="1"/>
                    </a:moveTo>
                    <a:lnTo>
                      <a:pt x="1" y="894"/>
                    </a:lnTo>
                    <a:lnTo>
                      <a:pt x="894" y="894"/>
                    </a:lnTo>
                    <a:lnTo>
                      <a:pt x="894" y="1"/>
                    </a:lnTo>
                    <a:close/>
                  </a:path>
                </a:pathLst>
              </a:custGeom>
              <a:grpFill/>
              <a:ln w="19050">
                <a:solidFill>
                  <a:schemeClr val="accent4">
                    <a:lumMod val="50000"/>
                  </a:schemeClr>
                </a:solidFill>
              </a:ln>
              <a:effectLst/>
            </p:spPr>
            <p:txBody>
              <a:bodyPr spcFirstLastPara="1" wrap="square" lIns="91425" tIns="91425" rIns="91425" bIns="91425" anchor="ctr" anchorCtr="0">
                <a:noAutofit/>
              </a:bodyPr>
              <a:lstStyle/>
              <a:p>
                <a:endParaRPr/>
              </a:p>
            </p:txBody>
          </p:sp>
          <p:sp>
            <p:nvSpPr>
              <p:cNvPr id="55" name="Google Shape;2156;p53">
                <a:extLst>
                  <a:ext uri="{FF2B5EF4-FFF2-40B4-BE49-F238E27FC236}">
                    <a16:creationId xmlns:a16="http://schemas.microsoft.com/office/drawing/2014/main" id="{720AC3DC-47B5-4494-81E5-38DE131A36A5}"/>
                  </a:ext>
                </a:extLst>
              </p:cNvPr>
              <p:cNvSpPr/>
              <p:nvPr/>
            </p:nvSpPr>
            <p:spPr>
              <a:xfrm>
                <a:off x="1391825" y="3183550"/>
                <a:ext cx="22350" cy="22350"/>
              </a:xfrm>
              <a:custGeom>
                <a:avLst/>
                <a:gdLst/>
                <a:ahLst/>
                <a:cxnLst/>
                <a:rect l="l" t="t" r="r" b="b"/>
                <a:pathLst>
                  <a:path w="894" h="894" extrusionOk="0">
                    <a:moveTo>
                      <a:pt x="1" y="1"/>
                    </a:moveTo>
                    <a:lnTo>
                      <a:pt x="1" y="894"/>
                    </a:lnTo>
                    <a:lnTo>
                      <a:pt x="894" y="894"/>
                    </a:lnTo>
                    <a:lnTo>
                      <a:pt x="894" y="1"/>
                    </a:lnTo>
                    <a:close/>
                  </a:path>
                </a:pathLst>
              </a:custGeom>
              <a:grpFill/>
              <a:ln w="19050">
                <a:solidFill>
                  <a:schemeClr val="accent4">
                    <a:lumMod val="50000"/>
                  </a:schemeClr>
                </a:solidFill>
              </a:ln>
              <a:effectLst/>
            </p:spPr>
            <p:txBody>
              <a:bodyPr spcFirstLastPara="1" wrap="square" lIns="91425" tIns="91425" rIns="91425" bIns="91425" anchor="ctr" anchorCtr="0">
                <a:noAutofit/>
              </a:bodyPr>
              <a:lstStyle/>
              <a:p>
                <a:endParaRPr/>
              </a:p>
            </p:txBody>
          </p:sp>
          <p:sp>
            <p:nvSpPr>
              <p:cNvPr id="56" name="Google Shape;2157;p53">
                <a:extLst>
                  <a:ext uri="{FF2B5EF4-FFF2-40B4-BE49-F238E27FC236}">
                    <a16:creationId xmlns:a16="http://schemas.microsoft.com/office/drawing/2014/main" id="{58746FD0-98B7-47E2-8EFA-7463FC32E16B}"/>
                  </a:ext>
                </a:extLst>
              </p:cNvPr>
              <p:cNvSpPr/>
              <p:nvPr/>
            </p:nvSpPr>
            <p:spPr>
              <a:xfrm>
                <a:off x="1207275" y="3021925"/>
                <a:ext cx="346200" cy="345900"/>
              </a:xfrm>
              <a:custGeom>
                <a:avLst/>
                <a:gdLst/>
                <a:ahLst/>
                <a:cxnLst/>
                <a:rect l="l" t="t" r="r" b="b"/>
                <a:pathLst>
                  <a:path w="13848" h="13836" extrusionOk="0">
                    <a:moveTo>
                      <a:pt x="6942" y="1263"/>
                    </a:moveTo>
                    <a:lnTo>
                      <a:pt x="12598" y="6918"/>
                    </a:lnTo>
                    <a:lnTo>
                      <a:pt x="6942" y="12574"/>
                    </a:lnTo>
                    <a:lnTo>
                      <a:pt x="1287" y="6918"/>
                    </a:lnTo>
                    <a:lnTo>
                      <a:pt x="6942" y="1263"/>
                    </a:lnTo>
                    <a:close/>
                    <a:moveTo>
                      <a:pt x="6930" y="1"/>
                    </a:moveTo>
                    <a:lnTo>
                      <a:pt x="1" y="6918"/>
                    </a:lnTo>
                    <a:lnTo>
                      <a:pt x="6930" y="13836"/>
                    </a:lnTo>
                    <a:lnTo>
                      <a:pt x="13848" y="6918"/>
                    </a:lnTo>
                    <a:lnTo>
                      <a:pt x="6930" y="1"/>
                    </a:lnTo>
                    <a:close/>
                  </a:path>
                </a:pathLst>
              </a:custGeom>
              <a:grpFill/>
              <a:ln w="19050">
                <a:solidFill>
                  <a:schemeClr val="accent4">
                    <a:lumMod val="50000"/>
                  </a:schemeClr>
                </a:solidFill>
              </a:ln>
              <a:effectLst/>
            </p:spPr>
            <p:txBody>
              <a:bodyPr spcFirstLastPara="1" wrap="square" lIns="91425" tIns="91425" rIns="91425" bIns="91425" anchor="ctr" anchorCtr="0">
                <a:noAutofit/>
              </a:bodyPr>
              <a:lstStyle/>
              <a:p>
                <a:endParaRPr/>
              </a:p>
            </p:txBody>
          </p:sp>
        </p:grpSp>
      </p:grpSp>
      <p:sp>
        <p:nvSpPr>
          <p:cNvPr id="57" name="مربع نص 56">
            <a:extLst>
              <a:ext uri="{FF2B5EF4-FFF2-40B4-BE49-F238E27FC236}">
                <a16:creationId xmlns:a16="http://schemas.microsoft.com/office/drawing/2014/main" id="{9D4699F9-0EA6-4A56-B061-63B60E36F6A5}"/>
              </a:ext>
            </a:extLst>
          </p:cNvPr>
          <p:cNvSpPr txBox="1"/>
          <p:nvPr/>
        </p:nvSpPr>
        <p:spPr>
          <a:xfrm>
            <a:off x="-199855" y="2998632"/>
            <a:ext cx="9314121" cy="461665"/>
          </a:xfrm>
          <a:prstGeom prst="rect">
            <a:avLst/>
          </a:prstGeom>
          <a:noFill/>
        </p:spPr>
        <p:txBody>
          <a:bodyPr wrap="square" rtlCol="1">
            <a:spAutoFit/>
          </a:bodyPr>
          <a:lstStyle/>
          <a:p>
            <a:pPr algn="r" rtl="1">
              <a:lnSpc>
                <a:spcPct val="120000"/>
              </a:lnSpc>
            </a:pPr>
            <a:r>
              <a:rPr lang="ar-SA" sz="2000" b="1" dirty="0">
                <a:solidFill>
                  <a:schemeClr val="accent4">
                    <a:lumMod val="40000"/>
                    <a:lumOff val="60000"/>
                  </a:schemeClr>
                </a:solidFill>
                <a:effectLst>
                  <a:glow rad="114300">
                    <a:schemeClr val="accent4">
                      <a:lumMod val="50000"/>
                    </a:schemeClr>
                  </a:glow>
                </a:effectLst>
                <a:latin typeface="Hacen Liner XL" panose="02000000000000000000" pitchFamily="2" charset="-78"/>
                <a:cs typeface="Hacen Liner XL" panose="02000000000000000000" pitchFamily="2" charset="-78"/>
              </a:rPr>
              <a:t>هل يجوز تفسير قوله تعالى:  </a:t>
            </a:r>
            <a:r>
              <a:rPr lang="ar-SA" sz="2000" b="1" dirty="0">
                <a:solidFill>
                  <a:srgbClr val="C3F2B8"/>
                </a:solidFill>
                <a:effectLst>
                  <a:glow rad="88900">
                    <a:srgbClr val="246A14"/>
                  </a:glow>
                </a:effectLst>
                <a:latin typeface="Hacen Liner XL" panose="02000000000000000000" pitchFamily="2" charset="-78"/>
                <a:cs typeface="Hacen Liner XL" panose="02000000000000000000" pitchFamily="2" charset="-78"/>
              </a:rPr>
              <a:t>( فَوَيْلٌ لِّلْمُصَلِّينَ )  </a:t>
            </a:r>
            <a:r>
              <a:rPr lang="ar-SA" sz="2000" b="1" dirty="0">
                <a:solidFill>
                  <a:schemeClr val="accent4">
                    <a:lumMod val="40000"/>
                    <a:lumOff val="60000"/>
                  </a:schemeClr>
                </a:solidFill>
                <a:effectLst>
                  <a:glow rad="114300">
                    <a:schemeClr val="accent4">
                      <a:lumMod val="50000"/>
                    </a:schemeClr>
                  </a:glow>
                </a:effectLst>
                <a:latin typeface="Hacen Liner XL" panose="02000000000000000000" pitchFamily="2" charset="-78"/>
                <a:cs typeface="Hacen Liner XL" panose="02000000000000000000" pitchFamily="2" charset="-78"/>
              </a:rPr>
              <a:t>(الماعون:4) مقطوعة عن سياق الآية ؟ بين ذلك.</a:t>
            </a:r>
          </a:p>
        </p:txBody>
      </p:sp>
      <p:sp>
        <p:nvSpPr>
          <p:cNvPr id="58" name="مربع نص 57">
            <a:extLst>
              <a:ext uri="{FF2B5EF4-FFF2-40B4-BE49-F238E27FC236}">
                <a16:creationId xmlns:a16="http://schemas.microsoft.com/office/drawing/2014/main" id="{E23DF21A-55A0-49EC-AADE-FFC21F6CA14B}"/>
              </a:ext>
            </a:extLst>
          </p:cNvPr>
          <p:cNvSpPr txBox="1"/>
          <p:nvPr/>
        </p:nvSpPr>
        <p:spPr>
          <a:xfrm>
            <a:off x="-562799" y="3431854"/>
            <a:ext cx="9169717" cy="338554"/>
          </a:xfrm>
          <a:prstGeom prst="rect">
            <a:avLst/>
          </a:prstGeom>
          <a:noFill/>
        </p:spPr>
        <p:txBody>
          <a:bodyPr wrap="square">
            <a:spAutoFit/>
          </a:bodyPr>
          <a:lstStyle/>
          <a:p>
            <a:pPr algn="r"/>
            <a:r>
              <a:rPr lang="ar-SA" sz="1600" b="1" dirty="0">
                <a:solidFill>
                  <a:schemeClr val="accent4">
                    <a:lumMod val="20000"/>
                    <a:lumOff val="80000"/>
                  </a:schemeClr>
                </a:solidFill>
                <a:effectLst>
                  <a:glow rad="114300">
                    <a:schemeClr val="accent4">
                      <a:lumMod val="50000"/>
                    </a:schemeClr>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قد اختلف علماء التجويد في الوقف على رأس آية يوهم الوقف عليه معنى غير المعنى المراد منها.</a:t>
            </a:r>
          </a:p>
        </p:txBody>
      </p:sp>
      <p:pic>
        <p:nvPicPr>
          <p:cNvPr id="2" name="_ذُق إنك أنت العزيز الكريم___حالات واتس دينية قرآن(MP3_160K)">
            <a:hlinkClick r:id="" action="ppaction://media"/>
            <a:extLst>
              <a:ext uri="{FF2B5EF4-FFF2-40B4-BE49-F238E27FC236}">
                <a16:creationId xmlns:a16="http://schemas.microsoft.com/office/drawing/2014/main" id="{E561A145-C7A5-455D-99DD-F7A9977A821A}"/>
              </a:ext>
            </a:extLst>
          </p:cNvPr>
          <p:cNvPicPr>
            <a:picLocks noChangeAspect="1"/>
          </p:cNvPicPr>
          <p:nvPr>
            <a:audioFile r:link="rId1"/>
            <p:extLst>
              <p:ext uri="{DAA4B4D4-6D71-4841-9C94-3DE7FCFB9230}">
                <p14:media xmlns:p14="http://schemas.microsoft.com/office/powerpoint/2010/main" r:embed="rId2">
                  <p14:trim st="48300" end="5912"/>
                </p14:media>
              </p:ext>
            </p:extLst>
          </p:nvPr>
        </p:nvPicPr>
        <p:blipFill>
          <a:blip r:embed="rId6"/>
          <a:stretch>
            <a:fillRect/>
          </a:stretch>
        </p:blipFill>
        <p:spPr>
          <a:xfrm>
            <a:off x="-798339" y="2084284"/>
            <a:ext cx="609600" cy="609600"/>
          </a:xfrm>
          <a:prstGeom prst="rect">
            <a:avLst/>
          </a:prstGeom>
        </p:spPr>
      </p:pic>
    </p:spTree>
    <p:extLst>
      <p:ext uri="{BB962C8B-B14F-4D97-AF65-F5344CB8AC3E}">
        <p14:creationId xmlns:p14="http://schemas.microsoft.com/office/powerpoint/2010/main" val="35086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iterate type="wd">
                                    <p:tmPct val="10000"/>
                                  </p:iterate>
                                  <p:childTnLst>
                                    <p:set>
                                      <p:cBhvr>
                                        <p:cTn id="6" dur="1" fill="hold">
                                          <p:stCondLst>
                                            <p:cond delay="0"/>
                                          </p:stCondLst>
                                        </p:cTn>
                                        <p:tgtEl>
                                          <p:spTgt spid="43"/>
                                        </p:tgtEl>
                                        <p:attrNameLst>
                                          <p:attrName>style.visibility</p:attrName>
                                        </p:attrNameLst>
                                      </p:cBhvr>
                                      <p:to>
                                        <p:strVal val="visible"/>
                                      </p:to>
                                    </p:set>
                                    <p:animEffect transition="in" filter="fade">
                                      <p:cBhvr>
                                        <p:cTn id="7" dur="800" decel="100000"/>
                                        <p:tgtEl>
                                          <p:spTgt spid="43"/>
                                        </p:tgtEl>
                                      </p:cBhvr>
                                    </p:animEffect>
                                    <p:anim calcmode="lin" valueType="num">
                                      <p:cBhvr>
                                        <p:cTn id="8" dur="800" decel="100000" fill="hold"/>
                                        <p:tgtEl>
                                          <p:spTgt spid="43"/>
                                        </p:tgtEl>
                                        <p:attrNameLst>
                                          <p:attrName>style.rotation</p:attrName>
                                        </p:attrNameLst>
                                      </p:cBhvr>
                                      <p:tavLst>
                                        <p:tav tm="0">
                                          <p:val>
                                            <p:fltVal val="-90"/>
                                          </p:val>
                                        </p:tav>
                                        <p:tav tm="100000">
                                          <p:val>
                                            <p:fltVal val="0"/>
                                          </p:val>
                                        </p:tav>
                                      </p:tavLst>
                                    </p:anim>
                                    <p:anim calcmode="lin" valueType="num">
                                      <p:cBhvr>
                                        <p:cTn id="9" dur="800" decel="100000" fill="hold"/>
                                        <p:tgtEl>
                                          <p:spTgt spid="43"/>
                                        </p:tgtEl>
                                        <p:attrNameLst>
                                          <p:attrName>ppt_x</p:attrName>
                                        </p:attrNameLst>
                                      </p:cBhvr>
                                      <p:tavLst>
                                        <p:tav tm="0">
                                          <p:val>
                                            <p:strVal val="#ppt_x+0.4"/>
                                          </p:val>
                                        </p:tav>
                                        <p:tav tm="100000">
                                          <p:val>
                                            <p:strVal val="#ppt_x-0.05"/>
                                          </p:val>
                                        </p:tav>
                                      </p:tavLst>
                                    </p:anim>
                                    <p:anim calcmode="lin" valueType="num">
                                      <p:cBhvr>
                                        <p:cTn id="10" dur="800" decel="100000" fill="hold"/>
                                        <p:tgtEl>
                                          <p:spTgt spid="4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iterate type="lt">
                                    <p:tmPct val="21622"/>
                                  </p:iterate>
                                  <p:childTnLst>
                                    <p:set>
                                      <p:cBhvr>
                                        <p:cTn id="16" dur="1" fill="hold">
                                          <p:stCondLst>
                                            <p:cond delay="0"/>
                                          </p:stCondLst>
                                        </p:cTn>
                                        <p:tgtEl>
                                          <p:spTgt spid="45"/>
                                        </p:tgtEl>
                                        <p:attrNameLst>
                                          <p:attrName>style.visibility</p:attrName>
                                        </p:attrNameLst>
                                      </p:cBhvr>
                                      <p:to>
                                        <p:strVal val="visible"/>
                                      </p:to>
                                    </p:set>
                                    <p:animEffect transition="in" filter="wipe(right)">
                                      <p:cBhvr>
                                        <p:cTn id="17" dur="500"/>
                                        <p:tgtEl>
                                          <p:spTgt spid="45"/>
                                        </p:tgtEl>
                                      </p:cBhvr>
                                    </p:animEffect>
                                  </p:childTnLst>
                                </p:cTn>
                              </p:par>
                              <p:par>
                                <p:cTn id="18" presetID="1" presetClass="mediacall" presetSubtype="0" fill="hold" nodeType="withEffect">
                                  <p:stCondLst>
                                    <p:cond delay="0"/>
                                  </p:stCondLst>
                                  <p:childTnLst>
                                    <p:cmd type="call" cmd="playFrom(0.0)">
                                      <p:cBhvr>
                                        <p:cTn id="19" dur="4900" fill="hold"/>
                                        <p:tgtEl>
                                          <p:spTgt spid="2"/>
                                        </p:tgtEl>
                                      </p:cBhvr>
                                    </p:cmd>
                                  </p:childTnLst>
                                </p:cTn>
                              </p:par>
                            </p:childTnLst>
                          </p:cTn>
                        </p:par>
                      </p:childTnLst>
                    </p:cTn>
                  </p:par>
                  <p:par>
                    <p:cTn id="20" fill="hold">
                      <p:stCondLst>
                        <p:cond delay="indefinite"/>
                      </p:stCondLst>
                      <p:childTnLst>
                        <p:par>
                          <p:cTn id="21" fill="hold">
                            <p:stCondLst>
                              <p:cond delay="0"/>
                            </p:stCondLst>
                            <p:childTnLst>
                              <p:par>
                                <p:cTn id="22" presetID="30" presetClass="entr" presetSubtype="0" fill="hold" grpId="0" nodeType="clickEffect">
                                  <p:stCondLst>
                                    <p:cond delay="0"/>
                                  </p:stCondLst>
                                  <p:iterate type="wd">
                                    <p:tmPct val="10000"/>
                                  </p:iterate>
                                  <p:childTnLst>
                                    <p:set>
                                      <p:cBhvr>
                                        <p:cTn id="23" dur="1" fill="hold">
                                          <p:stCondLst>
                                            <p:cond delay="0"/>
                                          </p:stCondLst>
                                        </p:cTn>
                                        <p:tgtEl>
                                          <p:spTgt spid="46"/>
                                        </p:tgtEl>
                                        <p:attrNameLst>
                                          <p:attrName>style.visibility</p:attrName>
                                        </p:attrNameLst>
                                      </p:cBhvr>
                                      <p:to>
                                        <p:strVal val="visible"/>
                                      </p:to>
                                    </p:set>
                                    <p:animEffect transition="in" filter="fade">
                                      <p:cBhvr>
                                        <p:cTn id="24" dur="800" decel="100000"/>
                                        <p:tgtEl>
                                          <p:spTgt spid="46"/>
                                        </p:tgtEl>
                                      </p:cBhvr>
                                    </p:animEffect>
                                    <p:anim calcmode="lin" valueType="num">
                                      <p:cBhvr>
                                        <p:cTn id="25" dur="800" decel="100000" fill="hold"/>
                                        <p:tgtEl>
                                          <p:spTgt spid="46"/>
                                        </p:tgtEl>
                                        <p:attrNameLst>
                                          <p:attrName>style.rotation</p:attrName>
                                        </p:attrNameLst>
                                      </p:cBhvr>
                                      <p:tavLst>
                                        <p:tav tm="0">
                                          <p:val>
                                            <p:fltVal val="-90"/>
                                          </p:val>
                                        </p:tav>
                                        <p:tav tm="100000">
                                          <p:val>
                                            <p:fltVal val="0"/>
                                          </p:val>
                                        </p:tav>
                                      </p:tavLst>
                                    </p:anim>
                                    <p:anim calcmode="lin" valueType="num">
                                      <p:cBhvr>
                                        <p:cTn id="26" dur="800" decel="100000" fill="hold"/>
                                        <p:tgtEl>
                                          <p:spTgt spid="46"/>
                                        </p:tgtEl>
                                        <p:attrNameLst>
                                          <p:attrName>ppt_x</p:attrName>
                                        </p:attrNameLst>
                                      </p:cBhvr>
                                      <p:tavLst>
                                        <p:tav tm="0">
                                          <p:val>
                                            <p:strVal val="#ppt_x+0.4"/>
                                          </p:val>
                                        </p:tav>
                                        <p:tav tm="100000">
                                          <p:val>
                                            <p:strVal val="#ppt_x-0.05"/>
                                          </p:val>
                                        </p:tav>
                                      </p:tavLst>
                                    </p:anim>
                                    <p:anim calcmode="lin" valueType="num">
                                      <p:cBhvr>
                                        <p:cTn id="27" dur="800" decel="100000" fill="hold"/>
                                        <p:tgtEl>
                                          <p:spTgt spid="46"/>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46"/>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46"/>
                                        </p:tgtEl>
                                        <p:attrNameLst>
                                          <p:attrName>ppt_y</p:attrName>
                                        </p:attrNameLst>
                                      </p:cBhvr>
                                      <p:tavLst>
                                        <p:tav tm="0">
                                          <p:val>
                                            <p:strVal val="#ppt_y+0.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p:cTn id="34" dur="1000" fill="hold"/>
                                        <p:tgtEl>
                                          <p:spTgt spid="47"/>
                                        </p:tgtEl>
                                        <p:attrNameLst>
                                          <p:attrName>ppt_w</p:attrName>
                                        </p:attrNameLst>
                                      </p:cBhvr>
                                      <p:tavLst>
                                        <p:tav tm="0">
                                          <p:val>
                                            <p:fltVal val="0"/>
                                          </p:val>
                                        </p:tav>
                                        <p:tav tm="100000">
                                          <p:val>
                                            <p:strVal val="#ppt_w"/>
                                          </p:val>
                                        </p:tav>
                                      </p:tavLst>
                                    </p:anim>
                                    <p:anim calcmode="lin" valueType="num">
                                      <p:cBhvr>
                                        <p:cTn id="35" dur="1000" fill="hold"/>
                                        <p:tgtEl>
                                          <p:spTgt spid="47"/>
                                        </p:tgtEl>
                                        <p:attrNameLst>
                                          <p:attrName>ppt_h</p:attrName>
                                        </p:attrNameLst>
                                      </p:cBhvr>
                                      <p:tavLst>
                                        <p:tav tm="0">
                                          <p:val>
                                            <p:fltVal val="0"/>
                                          </p:val>
                                        </p:tav>
                                        <p:tav tm="100000">
                                          <p:val>
                                            <p:strVal val="#ppt_h"/>
                                          </p:val>
                                        </p:tav>
                                      </p:tavLst>
                                    </p:anim>
                                    <p:anim calcmode="lin" valueType="num">
                                      <p:cBhvr>
                                        <p:cTn id="36" dur="1000" fill="hold"/>
                                        <p:tgtEl>
                                          <p:spTgt spid="47"/>
                                        </p:tgtEl>
                                        <p:attrNameLst>
                                          <p:attrName>style.rotation</p:attrName>
                                        </p:attrNameLst>
                                      </p:cBhvr>
                                      <p:tavLst>
                                        <p:tav tm="0">
                                          <p:val>
                                            <p:fltVal val="90"/>
                                          </p:val>
                                        </p:tav>
                                        <p:tav tm="100000">
                                          <p:val>
                                            <p:fltVal val="0"/>
                                          </p:val>
                                        </p:tav>
                                      </p:tavLst>
                                    </p:anim>
                                    <p:animEffect transition="in" filter="fade">
                                      <p:cBhvr>
                                        <p:cTn id="37" dur="10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grpId="0" nodeType="clickEffect">
                                  <p:stCondLst>
                                    <p:cond delay="0"/>
                                  </p:stCondLst>
                                  <p:iterate type="wd">
                                    <p:tmPct val="10000"/>
                                  </p:iterate>
                                  <p:childTnLst>
                                    <p:set>
                                      <p:cBhvr>
                                        <p:cTn id="41" dur="1" fill="hold">
                                          <p:stCondLst>
                                            <p:cond delay="0"/>
                                          </p:stCondLst>
                                        </p:cTn>
                                        <p:tgtEl>
                                          <p:spTgt spid="57"/>
                                        </p:tgtEl>
                                        <p:attrNameLst>
                                          <p:attrName>style.visibility</p:attrName>
                                        </p:attrNameLst>
                                      </p:cBhvr>
                                      <p:to>
                                        <p:strVal val="visible"/>
                                      </p:to>
                                    </p:set>
                                    <p:animEffect transition="in" filter="fade">
                                      <p:cBhvr>
                                        <p:cTn id="42" dur="1000"/>
                                        <p:tgtEl>
                                          <p:spTgt spid="57"/>
                                        </p:tgtEl>
                                      </p:cBhvr>
                                    </p:animEffect>
                                    <p:anim calcmode="lin" valueType="num">
                                      <p:cBhvr>
                                        <p:cTn id="43" dur="1000" fill="hold"/>
                                        <p:tgtEl>
                                          <p:spTgt spid="57"/>
                                        </p:tgtEl>
                                        <p:attrNameLst>
                                          <p:attrName>ppt_x</p:attrName>
                                        </p:attrNameLst>
                                      </p:cBhvr>
                                      <p:tavLst>
                                        <p:tav tm="0">
                                          <p:val>
                                            <p:strVal val="#ppt_x"/>
                                          </p:val>
                                        </p:tav>
                                        <p:tav tm="100000">
                                          <p:val>
                                            <p:strVal val="#ppt_x"/>
                                          </p:val>
                                        </p:tav>
                                      </p:tavLst>
                                    </p:anim>
                                    <p:anim calcmode="lin" valueType="num">
                                      <p:cBhvr>
                                        <p:cTn id="44" dur="900" decel="100000" fill="hold"/>
                                        <p:tgtEl>
                                          <p:spTgt spid="57"/>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1" presetClass="entr" presetSubtype="0" fill="hold" grpId="0" nodeType="clickEffect">
                                  <p:stCondLst>
                                    <p:cond delay="0"/>
                                  </p:stCondLst>
                                  <p:iterate type="wd">
                                    <p:tmPct val="10000"/>
                                  </p:iterate>
                                  <p:childTnLst>
                                    <p:set>
                                      <p:cBhvr>
                                        <p:cTn id="49" dur="1" fill="hold">
                                          <p:stCondLst>
                                            <p:cond delay="0"/>
                                          </p:stCondLst>
                                        </p:cTn>
                                        <p:tgtEl>
                                          <p:spTgt spid="58"/>
                                        </p:tgtEl>
                                        <p:attrNameLst>
                                          <p:attrName>style.visibility</p:attrName>
                                        </p:attrNameLst>
                                      </p:cBhvr>
                                      <p:to>
                                        <p:strVal val="visible"/>
                                      </p:to>
                                    </p:set>
                                    <p:anim calcmode="lin" valueType="num">
                                      <p:cBhvr>
                                        <p:cTn id="50" dur="75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51" dur="750" fill="hold"/>
                                        <p:tgtEl>
                                          <p:spTgt spid="58"/>
                                        </p:tgtEl>
                                        <p:attrNameLst>
                                          <p:attrName>ppt_y</p:attrName>
                                        </p:attrNameLst>
                                      </p:cBhvr>
                                      <p:tavLst>
                                        <p:tav tm="0">
                                          <p:val>
                                            <p:strVal val="#ppt_y"/>
                                          </p:val>
                                        </p:tav>
                                        <p:tav tm="100000">
                                          <p:val>
                                            <p:strVal val="#ppt_y"/>
                                          </p:val>
                                        </p:tav>
                                      </p:tavLst>
                                    </p:anim>
                                    <p:anim calcmode="lin" valueType="num">
                                      <p:cBhvr>
                                        <p:cTn id="52" dur="75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53" dur="75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54" dur="750" tmFilter="0,0; .5, 1; 1, 1"/>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5" fill="hold" display="0">
                  <p:stCondLst>
                    <p:cond delay="indefinite"/>
                  </p:stCondLst>
                  <p:endCondLst>
                    <p:cond evt="onStopAudio" delay="0">
                      <p:tgtEl>
                        <p:sldTgt/>
                      </p:tgtEl>
                    </p:cond>
                  </p:endCondLst>
                </p:cTn>
                <p:tgtEl>
                  <p:spTgt spid="2"/>
                </p:tgtEl>
              </p:cMediaNode>
            </p:audio>
          </p:childTnLst>
        </p:cTn>
      </p:par>
    </p:tnLst>
    <p:bldLst>
      <p:bldP spid="46" grpId="0"/>
      <p:bldP spid="43" grpId="0"/>
      <p:bldP spid="45" grpId="0"/>
      <p:bldP spid="57" grpId="0"/>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6;p52">
            <a:extLst>
              <a:ext uri="{FF2B5EF4-FFF2-40B4-BE49-F238E27FC236}">
                <a16:creationId xmlns:a16="http://schemas.microsoft.com/office/drawing/2014/main" id="{5D333CEC-B67A-489E-B450-F06C30B999CC}"/>
              </a:ext>
            </a:extLst>
          </p:cNvPr>
          <p:cNvSpPr txBox="1">
            <a:spLocks/>
          </p:cNvSpPr>
          <p:nvPr/>
        </p:nvSpPr>
        <p:spPr>
          <a:xfrm>
            <a:off x="1233735" y="1299757"/>
            <a:ext cx="6518428" cy="9071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200"/>
              <a:buFont typeface="Berkshire Swash"/>
              <a:buNone/>
              <a:defRPr sz="1200" b="0" i="0" u="none" strike="noStrike" cap="none">
                <a:solidFill>
                  <a:srgbClr val="FFFFFF"/>
                </a:solidFill>
                <a:latin typeface="Berkshire Swash"/>
                <a:ea typeface="Berkshire Swash"/>
                <a:cs typeface="Berkshire Swash"/>
                <a:sym typeface="Berkshire Swash"/>
              </a:defRPr>
            </a:lvl1pPr>
            <a:lvl2pPr marR="0" lvl="1"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2pPr>
            <a:lvl3pPr marR="0" lvl="2"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3pPr>
            <a:lvl4pPr marR="0" lvl="3"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4pPr>
            <a:lvl5pPr marR="0" lvl="4"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5pPr>
            <a:lvl6pPr marR="0" lvl="5"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6pPr>
            <a:lvl7pPr marR="0" lvl="6"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7pPr>
            <a:lvl8pPr marR="0" lvl="7"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8pPr>
            <a:lvl9pPr marR="0" lvl="8"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9pPr>
          </a:lstStyle>
          <a:p>
            <a:pPr rtl="1"/>
            <a:r>
              <a:rPr lang="ar-SA" sz="40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sym typeface="Taviraj"/>
              </a:rPr>
              <a:t>خامساً:</a:t>
            </a: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003885" y="2021539"/>
            <a:ext cx="7141524"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مراعاة دلالات الألفاظ ولوازمها</a:t>
            </a:r>
            <a:endParaRPr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199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1526941" y="92369"/>
            <a:ext cx="6160083" cy="1073962"/>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1576453" y="381300"/>
            <a:ext cx="6040606"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32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rPr>
              <a:t>خامساً / مراعاة دلالات الألفاظ ولوازمها</a:t>
            </a:r>
            <a:endParaRPr lang="en-US" sz="32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17417" y="1209526"/>
            <a:ext cx="9648552" cy="1607107"/>
          </a:xfrm>
          <a:prstGeom prst="rect">
            <a:avLst/>
          </a:prstGeom>
          <a:noFill/>
        </p:spPr>
        <p:txBody>
          <a:bodyPr wrap="square">
            <a:spAutoFit/>
          </a:bodyPr>
          <a:lstStyle/>
          <a:p>
            <a:pPr marL="457200" algn="r" rtl="1">
              <a:lnSpc>
                <a:spcPct val="107000"/>
              </a:lnSpc>
              <a:spcAft>
                <a:spcPts val="800"/>
              </a:spcAft>
            </a:pPr>
            <a:r>
              <a:rPr lang="ar-SA" sz="23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إن الواجب على المفسر أن يراعي دلالات الألفاظ وما تضمنته من المعاني، وما فيها من لوازم، لأن في القرآن معان تضمنتها الآيات نصاً، وهناك معان دلت عليها عن طريق الالتزام والتضمن، فمراعاة ذلك توصل المفسر على الدقة في فهم كتاب الله وما دل عليه من معان وأحكام. ومثاله قوله تعالى:</a:t>
            </a:r>
            <a:endParaRPr lang="en-US" sz="23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5"/>
          <a:stretch>
            <a:fillRect/>
          </a:stretch>
        </p:blipFill>
        <p:spPr>
          <a:xfrm>
            <a:off x="7711079" y="4298716"/>
            <a:ext cx="1403187" cy="829155"/>
          </a:xfrm>
          <a:prstGeom prst="rect">
            <a:avLst/>
          </a:prstGeom>
          <a:effectLst/>
        </p:spPr>
      </p:pic>
      <p:sp>
        <p:nvSpPr>
          <p:cNvPr id="32" name="مربع نص 31">
            <a:extLst>
              <a:ext uri="{FF2B5EF4-FFF2-40B4-BE49-F238E27FC236}">
                <a16:creationId xmlns:a16="http://schemas.microsoft.com/office/drawing/2014/main" id="{5BE6DE62-6CE5-45E1-A791-6C4ACDA9EFE9}"/>
              </a:ext>
            </a:extLst>
          </p:cNvPr>
          <p:cNvSpPr txBox="1"/>
          <p:nvPr/>
        </p:nvSpPr>
        <p:spPr>
          <a:xfrm>
            <a:off x="-290429" y="2408293"/>
            <a:ext cx="6669647" cy="415498"/>
          </a:xfrm>
          <a:prstGeom prst="rect">
            <a:avLst/>
          </a:prstGeom>
          <a:noFill/>
        </p:spPr>
        <p:txBody>
          <a:bodyPr wrap="square">
            <a:spAutoFit/>
          </a:bodyPr>
          <a:lstStyle/>
          <a:p>
            <a:pPr algn="r"/>
            <a:r>
              <a:rPr lang="ar-SA" sz="21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2100" b="1" dirty="0">
                <a:solidFill>
                  <a:srgbClr val="C3F2B8"/>
                </a:solidFill>
                <a:effectLst>
                  <a:glow rad="88900">
                    <a:srgbClr val="246A14"/>
                  </a:glow>
                </a:effectLst>
                <a:latin typeface="BoutrosNewsH1" pitchFamily="2" charset="-78"/>
                <a:cs typeface="AlWatanHeadlines-Bold" panose="00000700000000000000" pitchFamily="2" charset="-78"/>
              </a:rPr>
              <a:t>وَلْتَكُن مِّنكُمْ أُمَّةٌ يَدْعُونَ إِلَى الْخَيْرِ وَيَأْمُرُونَ بِالْمَعْرُوفِ وَيَنْهَوْنَ عَنِ الْمُنكَرِ </a:t>
            </a:r>
            <a:r>
              <a:rPr lang="ar-SA" sz="2100" b="1" dirty="0">
                <a:solidFill>
                  <a:srgbClr val="C3F2B8"/>
                </a:solidFill>
                <a:effectLst>
                  <a:glow rad="88900">
                    <a:srgbClr val="246A14"/>
                  </a:glow>
                </a:effectLst>
                <a:latin typeface="Rakkas" panose="00000500000000000000" pitchFamily="2" charset="-78"/>
                <a:cs typeface="Rakkas" panose="00000500000000000000" pitchFamily="2" charset="-78"/>
              </a:rPr>
              <a:t>﴾</a:t>
            </a:r>
            <a:endParaRPr lang="ar-SA" sz="2100" b="1" dirty="0">
              <a:solidFill>
                <a:srgbClr val="C3F2B8"/>
              </a:solidFill>
              <a:effectLst>
                <a:glow rad="88900">
                  <a:srgbClr val="246A14"/>
                </a:glow>
              </a:effectLst>
              <a:latin typeface="BoutrosNewsH1" pitchFamily="2" charset="-78"/>
              <a:cs typeface="AlWatanHeadlines-Bold" panose="00000700000000000000" pitchFamily="2" charset="-78"/>
            </a:endParaRPr>
          </a:p>
        </p:txBody>
      </p:sp>
      <p:sp>
        <p:nvSpPr>
          <p:cNvPr id="35" name="مربع نص 34">
            <a:extLst>
              <a:ext uri="{FF2B5EF4-FFF2-40B4-BE49-F238E27FC236}">
                <a16:creationId xmlns:a16="http://schemas.microsoft.com/office/drawing/2014/main" id="{C815001D-3FDF-4326-B379-44F198FC4B0C}"/>
              </a:ext>
            </a:extLst>
          </p:cNvPr>
          <p:cNvSpPr txBox="1"/>
          <p:nvPr/>
        </p:nvSpPr>
        <p:spPr>
          <a:xfrm>
            <a:off x="-137273" y="2797365"/>
            <a:ext cx="9313805" cy="446276"/>
          </a:xfrm>
          <a:prstGeom prst="rect">
            <a:avLst/>
          </a:prstGeom>
          <a:noFill/>
        </p:spPr>
        <p:txBody>
          <a:bodyPr wrap="square">
            <a:spAutoFit/>
          </a:bodyPr>
          <a:lstStyle/>
          <a:p>
            <a:pPr algn="r"/>
            <a:r>
              <a:rPr lang="ar-SA" sz="23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فقد دلت هذه الآية نصاً على الأمر بالمعروف والنهي عن المنكر، ومن لوازم ذلك: </a:t>
            </a:r>
          </a:p>
        </p:txBody>
      </p:sp>
      <p:sp>
        <p:nvSpPr>
          <p:cNvPr id="37" name="مربع نص 36">
            <a:extLst>
              <a:ext uri="{FF2B5EF4-FFF2-40B4-BE49-F238E27FC236}">
                <a16:creationId xmlns:a16="http://schemas.microsoft.com/office/drawing/2014/main" id="{722452E7-E6A7-446A-804B-E6633E1A8DFD}"/>
              </a:ext>
            </a:extLst>
          </p:cNvPr>
          <p:cNvSpPr txBox="1"/>
          <p:nvPr/>
        </p:nvSpPr>
        <p:spPr>
          <a:xfrm>
            <a:off x="3846342" y="3243040"/>
            <a:ext cx="5329240" cy="393185"/>
          </a:xfrm>
          <a:prstGeom prst="rect">
            <a:avLst/>
          </a:prstGeom>
          <a:noFill/>
        </p:spPr>
        <p:txBody>
          <a:bodyPr wrap="square">
            <a:spAutoFit/>
          </a:bodyPr>
          <a:lstStyle/>
          <a:p>
            <a:pPr algn="r" rtl="1">
              <a:lnSpc>
                <a:spcPct val="80000"/>
              </a:lnSpc>
              <a:spcAft>
                <a:spcPts val="800"/>
              </a:spcAft>
            </a:pPr>
            <a:r>
              <a:rPr lang="ar-SA" sz="2300" dirty="0">
                <a:solidFill>
                  <a:srgbClr val="FFBC89"/>
                </a:solidFill>
                <a:effectLst>
                  <a:glow rad="88900">
                    <a:srgbClr val="602900"/>
                  </a:glow>
                </a:effectLst>
                <a:latin typeface="Hacen Casablanca" panose="02000000000000000000" pitchFamily="2" charset="-78"/>
                <a:cs typeface="Hacen Casablanca" panose="02000000000000000000" pitchFamily="2" charset="-78"/>
              </a:rPr>
              <a:t>1- </a:t>
            </a:r>
            <a:r>
              <a:rPr lang="ar-SA" sz="2100" dirty="0">
                <a:solidFill>
                  <a:srgbClr val="FFBC89"/>
                </a:solidFill>
                <a:effectLst>
                  <a:glow rad="88900">
                    <a:srgbClr val="602900"/>
                  </a:glow>
                </a:effectLst>
                <a:latin typeface="Hacen Casablanca" panose="02000000000000000000" pitchFamily="2" charset="-78"/>
                <a:cs typeface="Hacen Casablanca" panose="02000000000000000000" pitchFamily="2" charset="-78"/>
              </a:rPr>
              <a:t>أن يكون الآمر عالماً بالمعروف, عالماً بالمنكر.</a:t>
            </a:r>
          </a:p>
        </p:txBody>
      </p:sp>
      <p:sp>
        <p:nvSpPr>
          <p:cNvPr id="38" name="مربع نص 37">
            <a:extLst>
              <a:ext uri="{FF2B5EF4-FFF2-40B4-BE49-F238E27FC236}">
                <a16:creationId xmlns:a16="http://schemas.microsoft.com/office/drawing/2014/main" id="{17377176-8B44-41C4-B213-0DD42415B3BB}"/>
              </a:ext>
            </a:extLst>
          </p:cNvPr>
          <p:cNvSpPr txBox="1"/>
          <p:nvPr/>
        </p:nvSpPr>
        <p:spPr>
          <a:xfrm>
            <a:off x="-290429" y="3607125"/>
            <a:ext cx="9466011" cy="393185"/>
          </a:xfrm>
          <a:prstGeom prst="rect">
            <a:avLst/>
          </a:prstGeom>
          <a:noFill/>
        </p:spPr>
        <p:txBody>
          <a:bodyPr wrap="square">
            <a:spAutoFit/>
          </a:bodyPr>
          <a:lstStyle>
            <a:defPPr marR="0" lvl="0" algn="l" rtl="0">
              <a:lnSpc>
                <a:spcPct val="100000"/>
              </a:lnSpc>
              <a:spcBef>
                <a:spcPts val="0"/>
              </a:spcBef>
              <a:spcAft>
                <a:spcPts val="0"/>
              </a:spcAft>
            </a:defPPr>
            <a:lvl1pPr algn="r" rtl="1">
              <a:lnSpc>
                <a:spcPct val="80000"/>
              </a:lnSpc>
              <a:spcAft>
                <a:spcPts val="800"/>
              </a:spcAft>
              <a:defRPr sz="2300">
                <a:solidFill>
                  <a:srgbClr val="FFBC89"/>
                </a:solidFill>
                <a:effectLst>
                  <a:glow rad="88900">
                    <a:srgbClr val="602900"/>
                  </a:glow>
                </a:effectLst>
                <a:latin typeface="Hacen Casablanca" panose="02000000000000000000" pitchFamily="2" charset="-78"/>
                <a:cs typeface="Hacen Casablanca" panose="02000000000000000000" pitchFamily="2" charset="-78"/>
              </a:defRPr>
            </a:lvl1pPr>
          </a:lstStyle>
          <a:p>
            <a:r>
              <a:rPr lang="ar-SA" dirty="0"/>
              <a:t>2- </a:t>
            </a:r>
            <a:r>
              <a:rPr lang="ar-SA" sz="2100" dirty="0"/>
              <a:t>أن يكون الآمر عالماً بمراتب الأمر والنهي حتى لا يؤدي أمره أو نهيه إلى مفسدة أعظم.</a:t>
            </a:r>
            <a:endParaRPr lang="en-US" sz="2100" dirty="0"/>
          </a:p>
        </p:txBody>
      </p:sp>
      <p:pic>
        <p:nvPicPr>
          <p:cNvPr id="2" name="ولتكن منكم أمة يدعون إلى الخير ويأمرون بالمعروف(MP3_160K)">
            <a:hlinkClick r:id="" action="ppaction://media"/>
            <a:extLst>
              <a:ext uri="{FF2B5EF4-FFF2-40B4-BE49-F238E27FC236}">
                <a16:creationId xmlns:a16="http://schemas.microsoft.com/office/drawing/2014/main" id="{206155FF-7704-4482-8EE6-CD1952F5C810}"/>
              </a:ext>
            </a:extLst>
          </p:cNvPr>
          <p:cNvPicPr>
            <a:picLocks noChangeAspect="1"/>
          </p:cNvPicPr>
          <p:nvPr>
            <a:audioFile r:link="rId1"/>
            <p:extLst>
              <p:ext uri="{DAA4B4D4-6D71-4841-9C94-3DE7FCFB9230}">
                <p14:media xmlns:p14="http://schemas.microsoft.com/office/powerpoint/2010/main" r:embed="rId2">
                  <p14:trim st="4500" end="89680"/>
                </p14:media>
              </p:ext>
            </p:extLst>
          </p:nvPr>
        </p:nvPicPr>
        <p:blipFill>
          <a:blip r:embed="rId6"/>
          <a:stretch>
            <a:fillRect/>
          </a:stretch>
        </p:blipFill>
        <p:spPr>
          <a:xfrm>
            <a:off x="-746873" y="1997870"/>
            <a:ext cx="609600" cy="609600"/>
          </a:xfrm>
          <a:prstGeom prst="rect">
            <a:avLst/>
          </a:prstGeom>
        </p:spPr>
      </p:pic>
    </p:spTree>
    <p:extLst>
      <p:ext uri="{BB962C8B-B14F-4D97-AF65-F5344CB8AC3E}">
        <p14:creationId xmlns:p14="http://schemas.microsoft.com/office/powerpoint/2010/main" val="196530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iterate type="wd">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750" fill="hold"/>
                                        <p:tgtEl>
                                          <p:spTgt spid="65"/>
                                        </p:tgtEl>
                                        <p:attrNameLst>
                                          <p:attrName>ppt_w</p:attrName>
                                        </p:attrNameLst>
                                      </p:cBhvr>
                                      <p:tavLst>
                                        <p:tav tm="0">
                                          <p:val>
                                            <p:strVal val="(6*min(max(#ppt_w*#ppt_h,.3),1)-7.4)/-.7*#ppt_w"/>
                                          </p:val>
                                        </p:tav>
                                        <p:tav tm="100000">
                                          <p:val>
                                            <p:strVal val="#ppt_w"/>
                                          </p:val>
                                        </p:tav>
                                      </p:tavLst>
                                    </p:anim>
                                    <p:anim calcmode="lin" valueType="num">
                                      <p:cBhvr>
                                        <p:cTn id="8" dur="750" fill="hold"/>
                                        <p:tgtEl>
                                          <p:spTgt spid="65"/>
                                        </p:tgtEl>
                                        <p:attrNameLst>
                                          <p:attrName>ppt_h</p:attrName>
                                        </p:attrNameLst>
                                      </p:cBhvr>
                                      <p:tavLst>
                                        <p:tav tm="0">
                                          <p:val>
                                            <p:strVal val="(6*min(max(#ppt_w*#ppt_h,.3),1)-7.4)/-.7*#ppt_h"/>
                                          </p:val>
                                        </p:tav>
                                        <p:tav tm="100000">
                                          <p:val>
                                            <p:strVal val="#ppt_h"/>
                                          </p:val>
                                        </p:tav>
                                      </p:tavLst>
                                    </p:anim>
                                    <p:anim calcmode="lin" valueType="num">
                                      <p:cBhvr>
                                        <p:cTn id="9" dur="750" fill="hold"/>
                                        <p:tgtEl>
                                          <p:spTgt spid="65"/>
                                        </p:tgtEl>
                                        <p:attrNameLst>
                                          <p:attrName>ppt_x</p:attrName>
                                        </p:attrNameLst>
                                      </p:cBhvr>
                                      <p:tavLst>
                                        <p:tav tm="0">
                                          <p:val>
                                            <p:fltVal val="0.5"/>
                                          </p:val>
                                        </p:tav>
                                        <p:tav tm="100000">
                                          <p:val>
                                            <p:strVal val="#ppt_x"/>
                                          </p:val>
                                        </p:tav>
                                      </p:tavLst>
                                    </p:anim>
                                    <p:anim calcmode="lin" valueType="num">
                                      <p:cBhvr>
                                        <p:cTn id="10" dur="750" fill="hold"/>
                                        <p:tgtEl>
                                          <p:spTgt spid="65"/>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iterate type="lt">
                                    <p:tmPct val="30099"/>
                                  </p:iterate>
                                  <p:childTnLst>
                                    <p:set>
                                      <p:cBhvr>
                                        <p:cTn id="14" dur="1" fill="hold">
                                          <p:stCondLst>
                                            <p:cond delay="0"/>
                                          </p:stCondLst>
                                        </p:cTn>
                                        <p:tgtEl>
                                          <p:spTgt spid="32"/>
                                        </p:tgtEl>
                                        <p:attrNameLst>
                                          <p:attrName>style.visibility</p:attrName>
                                        </p:attrNameLst>
                                      </p:cBhvr>
                                      <p:to>
                                        <p:strVal val="visible"/>
                                      </p:to>
                                    </p:set>
                                    <p:animEffect transition="in" filter="wipe(right)">
                                      <p:cBhvr>
                                        <p:cTn id="15" dur="500"/>
                                        <p:tgtEl>
                                          <p:spTgt spid="32"/>
                                        </p:tgtEl>
                                      </p:cBhvr>
                                    </p:animEffect>
                                  </p:childTnLst>
                                </p:cTn>
                              </p:par>
                              <p:par>
                                <p:cTn id="16" presetID="1" presetClass="mediacall" presetSubtype="0" fill="hold" nodeType="withEffect">
                                  <p:stCondLst>
                                    <p:cond delay="0"/>
                                  </p:stCondLst>
                                  <p:childTnLst>
                                    <p:cmd type="call" cmd="playFrom(0.0)">
                                      <p:cBhvr>
                                        <p:cTn id="17" dur="16700"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23" presetClass="entr" presetSubtype="36" fill="hold" grpId="0" nodeType="clickEffect">
                                  <p:stCondLst>
                                    <p:cond delay="0"/>
                                  </p:stCondLst>
                                  <p:iterate type="wd">
                                    <p:tmPct val="10000"/>
                                  </p:iterate>
                                  <p:childTnLst>
                                    <p:set>
                                      <p:cBhvr>
                                        <p:cTn id="21" dur="1" fill="hold">
                                          <p:stCondLst>
                                            <p:cond delay="0"/>
                                          </p:stCondLst>
                                        </p:cTn>
                                        <p:tgtEl>
                                          <p:spTgt spid="35"/>
                                        </p:tgtEl>
                                        <p:attrNameLst>
                                          <p:attrName>style.visibility</p:attrName>
                                        </p:attrNameLst>
                                      </p:cBhvr>
                                      <p:to>
                                        <p:strVal val="visible"/>
                                      </p:to>
                                    </p:set>
                                    <p:anim calcmode="lin" valueType="num">
                                      <p:cBhvr>
                                        <p:cTn id="22" dur="750" fill="hold"/>
                                        <p:tgtEl>
                                          <p:spTgt spid="35"/>
                                        </p:tgtEl>
                                        <p:attrNameLst>
                                          <p:attrName>ppt_w</p:attrName>
                                        </p:attrNameLst>
                                      </p:cBhvr>
                                      <p:tavLst>
                                        <p:tav tm="0">
                                          <p:val>
                                            <p:strVal val="(6*min(max(#ppt_w*#ppt_h,.3),1)-7.4)/-.7*#ppt_w"/>
                                          </p:val>
                                        </p:tav>
                                        <p:tav tm="100000">
                                          <p:val>
                                            <p:strVal val="#ppt_w"/>
                                          </p:val>
                                        </p:tav>
                                      </p:tavLst>
                                    </p:anim>
                                    <p:anim calcmode="lin" valueType="num">
                                      <p:cBhvr>
                                        <p:cTn id="23" dur="750" fill="hold"/>
                                        <p:tgtEl>
                                          <p:spTgt spid="35"/>
                                        </p:tgtEl>
                                        <p:attrNameLst>
                                          <p:attrName>ppt_h</p:attrName>
                                        </p:attrNameLst>
                                      </p:cBhvr>
                                      <p:tavLst>
                                        <p:tav tm="0">
                                          <p:val>
                                            <p:strVal val="(6*min(max(#ppt_w*#ppt_h,.3),1)-7.4)/-.7*#ppt_h"/>
                                          </p:val>
                                        </p:tav>
                                        <p:tav tm="100000">
                                          <p:val>
                                            <p:strVal val="#ppt_h"/>
                                          </p:val>
                                        </p:tav>
                                      </p:tavLst>
                                    </p:anim>
                                    <p:anim calcmode="lin" valueType="num">
                                      <p:cBhvr>
                                        <p:cTn id="24" dur="750" fill="hold"/>
                                        <p:tgtEl>
                                          <p:spTgt spid="35"/>
                                        </p:tgtEl>
                                        <p:attrNameLst>
                                          <p:attrName>ppt_x</p:attrName>
                                        </p:attrNameLst>
                                      </p:cBhvr>
                                      <p:tavLst>
                                        <p:tav tm="0">
                                          <p:val>
                                            <p:fltVal val="0.5"/>
                                          </p:val>
                                        </p:tav>
                                        <p:tav tm="100000">
                                          <p:val>
                                            <p:strVal val="#ppt_x"/>
                                          </p:val>
                                        </p:tav>
                                      </p:tavLst>
                                    </p:anim>
                                    <p:anim calcmode="lin" valueType="num">
                                      <p:cBhvr>
                                        <p:cTn id="25" dur="750" fill="hold"/>
                                        <p:tgtEl>
                                          <p:spTgt spid="35"/>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272" fill="hold" grpId="0" nodeType="clickEffect">
                                  <p:stCondLst>
                                    <p:cond delay="0"/>
                                  </p:stCondLst>
                                  <p:iterate type="wd">
                                    <p:tmPct val="10000"/>
                                  </p:iterate>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ppt_w</p:attrName>
                                        </p:attrNameLst>
                                      </p:cBhvr>
                                      <p:tavLst>
                                        <p:tav tm="0">
                                          <p:val>
                                            <p:strVal val="2/3*#ppt_w"/>
                                          </p:val>
                                        </p:tav>
                                        <p:tav tm="100000">
                                          <p:val>
                                            <p:strVal val="#ppt_w"/>
                                          </p:val>
                                        </p:tav>
                                      </p:tavLst>
                                    </p:anim>
                                    <p:anim calcmode="lin" valueType="num">
                                      <p:cBhvr>
                                        <p:cTn id="31" dur="500" fill="hold"/>
                                        <p:tgtEl>
                                          <p:spTgt spid="37"/>
                                        </p:tgtEl>
                                        <p:attrNameLst>
                                          <p:attrName>ppt_h</p:attrName>
                                        </p:attrNameLst>
                                      </p:cBhvr>
                                      <p:tavLst>
                                        <p:tav tm="0">
                                          <p:val>
                                            <p:strVal val="2/3*#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272" fill="hold" grpId="0" nodeType="clickEffect">
                                  <p:stCondLst>
                                    <p:cond delay="0"/>
                                  </p:stCondLst>
                                  <p:iterate type="wd">
                                    <p:tmPct val="10000"/>
                                  </p:iterate>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strVal val="2/3*#ppt_w"/>
                                          </p:val>
                                        </p:tav>
                                        <p:tav tm="100000">
                                          <p:val>
                                            <p:strVal val="#ppt_w"/>
                                          </p:val>
                                        </p:tav>
                                      </p:tavLst>
                                    </p:anim>
                                    <p:anim calcmode="lin" valueType="num">
                                      <p:cBhvr>
                                        <p:cTn id="37" dur="500" fill="hold"/>
                                        <p:tgtEl>
                                          <p:spTgt spid="3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65" grpId="0"/>
      <p:bldP spid="32" grpId="0"/>
      <p:bldP spid="35" grpId="0"/>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4">
              <a:lumMod val="40000"/>
              <a:lumOff val="60000"/>
            </a:schemeClr>
          </a:solidFill>
          <a:effectLst>
            <a:glow rad="127000">
              <a:schemeClr val="accent4">
                <a:lumMod val="50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6;p52">
            <a:extLst>
              <a:ext uri="{FF2B5EF4-FFF2-40B4-BE49-F238E27FC236}">
                <a16:creationId xmlns:a16="http://schemas.microsoft.com/office/drawing/2014/main" id="{5D333CEC-B67A-489E-B450-F06C30B999CC}"/>
              </a:ext>
            </a:extLst>
          </p:cNvPr>
          <p:cNvSpPr txBox="1">
            <a:spLocks/>
          </p:cNvSpPr>
          <p:nvPr/>
        </p:nvSpPr>
        <p:spPr>
          <a:xfrm>
            <a:off x="1233735" y="1203585"/>
            <a:ext cx="6518428" cy="9071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200"/>
              <a:buFont typeface="Berkshire Swash"/>
              <a:buNone/>
              <a:defRPr sz="1200" b="0" i="0" u="none" strike="noStrike" cap="none">
                <a:solidFill>
                  <a:srgbClr val="FFFFFF"/>
                </a:solidFill>
                <a:latin typeface="Berkshire Swash"/>
                <a:ea typeface="Berkshire Swash"/>
                <a:cs typeface="Berkshire Swash"/>
                <a:sym typeface="Berkshire Swash"/>
              </a:defRPr>
            </a:lvl1pPr>
            <a:lvl2pPr marR="0" lvl="1"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2pPr>
            <a:lvl3pPr marR="0" lvl="2"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3pPr>
            <a:lvl4pPr marR="0" lvl="3"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4pPr>
            <a:lvl5pPr marR="0" lvl="4"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5pPr>
            <a:lvl6pPr marR="0" lvl="5"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6pPr>
            <a:lvl7pPr marR="0" lvl="6"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7pPr>
            <a:lvl8pPr marR="0" lvl="7"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8pPr>
            <a:lvl9pPr marR="0" lvl="8"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9pPr>
          </a:lstStyle>
          <a:p>
            <a:pPr rtl="1"/>
            <a:r>
              <a:rPr lang="ar-SA" sz="40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sym typeface="Taviraj"/>
              </a:rPr>
              <a:t>سادساً:</a:t>
            </a: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019992" y="2003813"/>
            <a:ext cx="7097353"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36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rPr>
              <a:t>معرفة معاني الأفعال من خلال ما تتعدى به</a:t>
            </a:r>
            <a:endParaRPr lang="ar-SA" sz="36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endParaRPr>
          </a:p>
        </p:txBody>
      </p:sp>
      <p:grpSp>
        <p:nvGrpSpPr>
          <p:cNvPr id="84" name="Google Shape;1097;p26">
            <a:extLst>
              <a:ext uri="{FF2B5EF4-FFF2-40B4-BE49-F238E27FC236}">
                <a16:creationId xmlns:a16="http://schemas.microsoft.com/office/drawing/2014/main" id="{685B1B24-474D-4457-AA19-7DFD11B80F59}"/>
              </a:ext>
            </a:extLst>
          </p:cNvPr>
          <p:cNvGrpSpPr/>
          <p:nvPr/>
        </p:nvGrpSpPr>
        <p:grpSpPr>
          <a:xfrm>
            <a:off x="3910584" y="3081173"/>
            <a:ext cx="1167212" cy="1018410"/>
            <a:chOff x="6535925" y="-2669850"/>
            <a:chExt cx="558125" cy="536100"/>
          </a:xfrm>
        </p:grpSpPr>
        <p:sp>
          <p:nvSpPr>
            <p:cNvPr id="85" name="Google Shape;1098;p26">
              <a:extLst>
                <a:ext uri="{FF2B5EF4-FFF2-40B4-BE49-F238E27FC236}">
                  <a16:creationId xmlns:a16="http://schemas.microsoft.com/office/drawing/2014/main" id="{B00824AA-0951-4EA0-A0D8-9EA6FD79393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6">
                    <a:lumMod val="50000"/>
                  </a:schemeClr>
                </a:gs>
                <a:gs pos="50000">
                  <a:srgbClr val="FFC193"/>
                </a:gs>
                <a:gs pos="100000">
                  <a:schemeClr val="accent6">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99;p26">
              <a:extLst>
                <a:ext uri="{FF2B5EF4-FFF2-40B4-BE49-F238E27FC236}">
                  <a16:creationId xmlns:a16="http://schemas.microsoft.com/office/drawing/2014/main" id="{472C4769-7524-4397-9156-12DCE62D016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5">
                    <a:lumMod val="50000"/>
                  </a:schemeClr>
                </a:gs>
                <a:gs pos="50000">
                  <a:srgbClr val="FFF2C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00;p26">
              <a:extLst>
                <a:ext uri="{FF2B5EF4-FFF2-40B4-BE49-F238E27FC236}">
                  <a16:creationId xmlns:a16="http://schemas.microsoft.com/office/drawing/2014/main" id="{2A36EB78-BD21-4A40-9CB4-6EB8C06E6CF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5">
                    <a:lumMod val="50000"/>
                  </a:schemeClr>
                </a:gs>
                <a:gs pos="50000">
                  <a:srgbClr val="F9CB9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428072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44" name="مربع نص 43">
            <a:extLst>
              <a:ext uri="{FF2B5EF4-FFF2-40B4-BE49-F238E27FC236}">
                <a16:creationId xmlns:a16="http://schemas.microsoft.com/office/drawing/2014/main" id="{13AB75A1-21CF-4A17-B8EA-8D6EF537BA7F}"/>
              </a:ext>
            </a:extLst>
          </p:cNvPr>
          <p:cNvSpPr txBox="1"/>
          <p:nvPr/>
        </p:nvSpPr>
        <p:spPr>
          <a:xfrm>
            <a:off x="1" y="1736343"/>
            <a:ext cx="9609651" cy="830997"/>
          </a:xfrm>
          <a:prstGeom prst="rect">
            <a:avLst/>
          </a:prstGeom>
          <a:noFill/>
        </p:spPr>
        <p:txBody>
          <a:bodyPr wrap="square">
            <a:spAutoFit/>
          </a:bodyPr>
          <a:lstStyle/>
          <a:p>
            <a:pPr marL="457200" algn="r" rtl="1">
              <a:spcAft>
                <a:spcPts val="800"/>
              </a:spcAft>
            </a:pPr>
            <a:r>
              <a:rPr lang="ar-SA" sz="24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rPr>
              <a:t>                                                                                                                            أي علا وارتفع.</a:t>
            </a:r>
            <a:endParaRPr lang="en-US" sz="24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endParaRPr>
          </a:p>
        </p:txBody>
      </p:sp>
      <p:grpSp>
        <p:nvGrpSpPr>
          <p:cNvPr id="1418" name="Google Shape;1418;p36"/>
          <p:cNvGrpSpPr/>
          <p:nvPr/>
        </p:nvGrpSpPr>
        <p:grpSpPr>
          <a:xfrm>
            <a:off x="1526941" y="99505"/>
            <a:ext cx="6160083" cy="1038867"/>
            <a:chOff x="463764" y="1472422"/>
            <a:chExt cx="41070639" cy="3283008"/>
          </a:xfrm>
          <a:solidFill>
            <a:schemeClr val="accent4">
              <a:lumMod val="40000"/>
              <a:lumOff val="60000"/>
            </a:schemeClr>
          </a:solidFill>
          <a:effectLst>
            <a:glow rad="88900">
              <a:schemeClr val="accent4">
                <a:lumMod val="50000"/>
              </a:schemeClr>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1613449" y="352984"/>
            <a:ext cx="6083659"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3100" dirty="0">
                <a:solidFill>
                  <a:schemeClr val="accent4">
                    <a:lumMod val="20000"/>
                    <a:lumOff val="80000"/>
                  </a:schemeClr>
                </a:solidFill>
                <a:effectLst>
                  <a:glow rad="101600">
                    <a:srgbClr val="812B5A"/>
                  </a:glow>
                </a:effectLst>
                <a:latin typeface="Questv1" panose="01000500000000020006" pitchFamily="50" charset="-78"/>
                <a:cs typeface="Questv1" panose="01000500000000020006" pitchFamily="50" charset="-78"/>
              </a:rPr>
              <a:t>سادساً / معرفة معاني الأفعال من خلال ما تتعدى به</a:t>
            </a:r>
            <a:endParaRPr lang="en-US" sz="3100" dirty="0">
              <a:solidFill>
                <a:schemeClr val="accent4">
                  <a:lumMod val="20000"/>
                  <a:lumOff val="80000"/>
                </a:schemeClr>
              </a:solidFill>
              <a:effectLst>
                <a:glow rad="101600">
                  <a:srgbClr val="812B5A"/>
                </a:glow>
              </a:effectLst>
              <a:latin typeface="Questv1" panose="01000500000000020006" pitchFamily="50" charset="-78"/>
              <a:cs typeface="Questv1" panose="01000500000000020006" pitchFamily="50"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6"/>
          <a:stretch>
            <a:fillRect/>
          </a:stretch>
        </p:blipFill>
        <p:spPr>
          <a:xfrm>
            <a:off x="7711079" y="4298716"/>
            <a:ext cx="1403187" cy="829155"/>
          </a:xfrm>
          <a:prstGeom prst="rect">
            <a:avLst/>
          </a:prstGeom>
          <a:effectLst/>
        </p:spPr>
      </p:pic>
      <p:grpSp>
        <p:nvGrpSpPr>
          <p:cNvPr id="32" name="Google Shape;1097;p26">
            <a:extLst>
              <a:ext uri="{FF2B5EF4-FFF2-40B4-BE49-F238E27FC236}">
                <a16:creationId xmlns:a16="http://schemas.microsoft.com/office/drawing/2014/main" id="{E61EAD87-3263-413F-9A23-5895C6BD5902}"/>
              </a:ext>
            </a:extLst>
          </p:cNvPr>
          <p:cNvGrpSpPr/>
          <p:nvPr/>
        </p:nvGrpSpPr>
        <p:grpSpPr>
          <a:xfrm>
            <a:off x="7865913" y="103256"/>
            <a:ext cx="1067120" cy="981130"/>
            <a:chOff x="6535927" y="-2669851"/>
            <a:chExt cx="558125" cy="536101"/>
          </a:xfrm>
        </p:grpSpPr>
        <p:sp>
          <p:nvSpPr>
            <p:cNvPr id="33" name="Google Shape;1098;p26">
              <a:extLst>
                <a:ext uri="{FF2B5EF4-FFF2-40B4-BE49-F238E27FC236}">
                  <a16:creationId xmlns:a16="http://schemas.microsoft.com/office/drawing/2014/main" id="{5ECFE713-FEA0-4899-B483-C13B6FC02115}"/>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99;p26">
              <a:extLst>
                <a:ext uri="{FF2B5EF4-FFF2-40B4-BE49-F238E27FC236}">
                  <a16:creationId xmlns:a16="http://schemas.microsoft.com/office/drawing/2014/main" id="{562C6BEB-DF1E-4CDA-9CE0-36189F52FC57}"/>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00;p26">
              <a:extLst>
                <a:ext uri="{FF2B5EF4-FFF2-40B4-BE49-F238E27FC236}">
                  <a16:creationId xmlns:a16="http://schemas.microsoft.com/office/drawing/2014/main" id="{20E5A7C0-89B0-42D8-9E00-99D82902DC9D}"/>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097;p26">
            <a:extLst>
              <a:ext uri="{FF2B5EF4-FFF2-40B4-BE49-F238E27FC236}">
                <a16:creationId xmlns:a16="http://schemas.microsoft.com/office/drawing/2014/main" id="{58F661A7-3E37-4EAA-A43D-5EAB6BC4B583}"/>
              </a:ext>
            </a:extLst>
          </p:cNvPr>
          <p:cNvGrpSpPr/>
          <p:nvPr/>
        </p:nvGrpSpPr>
        <p:grpSpPr>
          <a:xfrm>
            <a:off x="280932" y="99505"/>
            <a:ext cx="1067120" cy="981130"/>
            <a:chOff x="6535927" y="-2669851"/>
            <a:chExt cx="558125" cy="536101"/>
          </a:xfrm>
        </p:grpSpPr>
        <p:sp>
          <p:nvSpPr>
            <p:cNvPr id="38" name="Google Shape;1098;p26">
              <a:extLst>
                <a:ext uri="{FF2B5EF4-FFF2-40B4-BE49-F238E27FC236}">
                  <a16:creationId xmlns:a16="http://schemas.microsoft.com/office/drawing/2014/main" id="{9E4A214D-9038-4A16-819F-D02C3BE9F3A5}"/>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99;p26">
              <a:extLst>
                <a:ext uri="{FF2B5EF4-FFF2-40B4-BE49-F238E27FC236}">
                  <a16:creationId xmlns:a16="http://schemas.microsoft.com/office/drawing/2014/main" id="{0D4C6FFD-D6F7-4164-A92D-CE8AE5A70EA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00;p26">
              <a:extLst>
                <a:ext uri="{FF2B5EF4-FFF2-40B4-BE49-F238E27FC236}">
                  <a16:creationId xmlns:a16="http://schemas.microsoft.com/office/drawing/2014/main" id="{54E9E40A-C41D-46B9-9579-0E55634A7F29}"/>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3" name="مربع نص 42">
            <a:extLst>
              <a:ext uri="{FF2B5EF4-FFF2-40B4-BE49-F238E27FC236}">
                <a16:creationId xmlns:a16="http://schemas.microsoft.com/office/drawing/2014/main" id="{D8CBFCC0-C9C1-41CD-A7D0-64EF0529E813}"/>
              </a:ext>
            </a:extLst>
          </p:cNvPr>
          <p:cNvSpPr txBox="1"/>
          <p:nvPr/>
        </p:nvSpPr>
        <p:spPr>
          <a:xfrm>
            <a:off x="0" y="1220288"/>
            <a:ext cx="9609652" cy="934358"/>
          </a:xfrm>
          <a:prstGeom prst="rect">
            <a:avLst/>
          </a:prstGeom>
          <a:noFill/>
        </p:spPr>
        <p:txBody>
          <a:bodyPr wrap="square">
            <a:spAutoFit/>
          </a:bodyPr>
          <a:lstStyle/>
          <a:p>
            <a:pPr marL="457200" algn="r" rtl="1">
              <a:lnSpc>
                <a:spcPct val="114000"/>
              </a:lnSpc>
              <a:spcAft>
                <a:spcPts val="800"/>
              </a:spcAft>
            </a:pPr>
            <a:r>
              <a:rPr lang="ar-SA" sz="24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rPr>
              <a:t>إن الفعل في اللغة العربية يختلف معناه بحسب ما يتعدى به، ومثال ذلك الفعل "استوى": إذا عدي ب "على" فمعناه العلو والارتفاع، كما قال تعالى: </a:t>
            </a:r>
            <a:endParaRPr lang="en-US" sz="24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endParaRPr>
          </a:p>
        </p:txBody>
      </p:sp>
      <p:sp>
        <p:nvSpPr>
          <p:cNvPr id="45" name="مربع نص 44">
            <a:extLst>
              <a:ext uri="{FF2B5EF4-FFF2-40B4-BE49-F238E27FC236}">
                <a16:creationId xmlns:a16="http://schemas.microsoft.com/office/drawing/2014/main" id="{2F7A9349-69E5-4EBF-AAFD-3B64140634B4}"/>
              </a:ext>
            </a:extLst>
          </p:cNvPr>
          <p:cNvSpPr txBox="1"/>
          <p:nvPr/>
        </p:nvSpPr>
        <p:spPr>
          <a:xfrm>
            <a:off x="919004" y="1726911"/>
            <a:ext cx="2431848" cy="446276"/>
          </a:xfrm>
          <a:prstGeom prst="rect">
            <a:avLst/>
          </a:prstGeom>
          <a:noFill/>
        </p:spPr>
        <p:txBody>
          <a:bodyPr wrap="square">
            <a:spAutoFit/>
          </a:bodyPr>
          <a:lstStyle/>
          <a:p>
            <a:pPr algn="r"/>
            <a:r>
              <a:rPr lang="ar-SA" sz="23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2300" b="1" dirty="0">
                <a:solidFill>
                  <a:srgbClr val="C3F2B8"/>
                </a:solidFill>
                <a:effectLst>
                  <a:glow rad="88900">
                    <a:srgbClr val="246A14"/>
                  </a:glow>
                </a:effectLst>
                <a:latin typeface="BoutrosNewsH1" pitchFamily="2" charset="-78"/>
                <a:cs typeface="AlWatanHeadlines-Bold" panose="00000700000000000000" pitchFamily="2" charset="-78"/>
              </a:rPr>
              <a:t>ثُمَّ </a:t>
            </a:r>
            <a:r>
              <a:rPr lang="ar-SA" sz="2300" b="1" dirty="0" err="1">
                <a:solidFill>
                  <a:srgbClr val="C3F2B8"/>
                </a:solidFill>
                <a:effectLst>
                  <a:glow rad="88900">
                    <a:srgbClr val="246A14"/>
                  </a:glow>
                </a:effectLst>
                <a:latin typeface="BoutrosNewsH1" pitchFamily="2" charset="-78"/>
                <a:cs typeface="AlWatanHeadlines-Bold" panose="00000700000000000000" pitchFamily="2" charset="-78"/>
              </a:rPr>
              <a:t>اسْتَوَىٰ</a:t>
            </a:r>
            <a:r>
              <a:rPr lang="ar-SA" sz="2300" b="1" dirty="0">
                <a:solidFill>
                  <a:srgbClr val="C3F2B8"/>
                </a:solidFill>
                <a:effectLst>
                  <a:glow rad="88900">
                    <a:srgbClr val="246A14"/>
                  </a:glow>
                </a:effectLst>
                <a:latin typeface="BoutrosNewsH1" pitchFamily="2" charset="-78"/>
                <a:cs typeface="AlWatanHeadlines-Bold" panose="00000700000000000000" pitchFamily="2" charset="-78"/>
              </a:rPr>
              <a:t> عَلَى الْعَرْشِ </a:t>
            </a:r>
            <a:r>
              <a:rPr lang="ar-SA" sz="23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2300" b="1" dirty="0">
                <a:solidFill>
                  <a:srgbClr val="C3F2B8"/>
                </a:solidFill>
                <a:effectLst>
                  <a:glow rad="88900">
                    <a:srgbClr val="246A14"/>
                  </a:glow>
                </a:effectLst>
                <a:latin typeface="BoutrosNewsH1" pitchFamily="2" charset="-78"/>
                <a:cs typeface="AlWatanHeadlines-Bold" panose="00000700000000000000" pitchFamily="2" charset="-78"/>
              </a:rPr>
              <a:t> </a:t>
            </a:r>
          </a:p>
        </p:txBody>
      </p:sp>
      <p:sp>
        <p:nvSpPr>
          <p:cNvPr id="59" name="مربع نص 58">
            <a:extLst>
              <a:ext uri="{FF2B5EF4-FFF2-40B4-BE49-F238E27FC236}">
                <a16:creationId xmlns:a16="http://schemas.microsoft.com/office/drawing/2014/main" id="{56710BBA-1986-4E76-927B-FF0B47F63FE7}"/>
              </a:ext>
            </a:extLst>
          </p:cNvPr>
          <p:cNvSpPr txBox="1"/>
          <p:nvPr/>
        </p:nvSpPr>
        <p:spPr>
          <a:xfrm>
            <a:off x="4337050" y="2530987"/>
            <a:ext cx="4806950" cy="487506"/>
          </a:xfrm>
          <a:prstGeom prst="rect">
            <a:avLst/>
          </a:prstGeom>
          <a:noFill/>
        </p:spPr>
        <p:txBody>
          <a:bodyPr wrap="square">
            <a:spAutoFit/>
          </a:bodyPr>
          <a:lstStyle/>
          <a:p>
            <a:pPr algn="r" rtl="1">
              <a:lnSpc>
                <a:spcPct val="107000"/>
              </a:lnSpc>
              <a:spcAft>
                <a:spcPts val="800"/>
              </a:spcAft>
            </a:pPr>
            <a:r>
              <a:rPr lang="ar-SA" sz="24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rPr>
              <a:t>وإذا لم يعد دل على الكمال، كقوله تعالى: </a:t>
            </a:r>
            <a:endParaRPr lang="en-US" sz="24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endParaRPr>
          </a:p>
        </p:txBody>
      </p:sp>
      <p:sp>
        <p:nvSpPr>
          <p:cNvPr id="60" name="مربع نص 59">
            <a:extLst>
              <a:ext uri="{FF2B5EF4-FFF2-40B4-BE49-F238E27FC236}">
                <a16:creationId xmlns:a16="http://schemas.microsoft.com/office/drawing/2014/main" id="{8B0A02D5-20BC-4C54-889A-F0BA4999786E}"/>
              </a:ext>
            </a:extLst>
          </p:cNvPr>
          <p:cNvSpPr txBox="1"/>
          <p:nvPr/>
        </p:nvSpPr>
        <p:spPr>
          <a:xfrm>
            <a:off x="-2124" y="2573009"/>
            <a:ext cx="4806950" cy="446276"/>
          </a:xfrm>
          <a:prstGeom prst="rect">
            <a:avLst/>
          </a:prstGeom>
          <a:noFill/>
        </p:spPr>
        <p:txBody>
          <a:bodyPr wrap="square">
            <a:spAutoFit/>
          </a:bodyPr>
          <a:lstStyle/>
          <a:p>
            <a:pPr algn="r"/>
            <a:r>
              <a:rPr lang="ar-SA" sz="23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2300" b="1" dirty="0">
                <a:solidFill>
                  <a:srgbClr val="C3F2B8"/>
                </a:solidFill>
                <a:effectLst>
                  <a:glow rad="88900">
                    <a:srgbClr val="246A14"/>
                  </a:glow>
                </a:effectLst>
                <a:latin typeface="BoutrosNewsH1" pitchFamily="2" charset="-78"/>
                <a:cs typeface="AlWatanHeadlines-Bold" panose="00000700000000000000" pitchFamily="2" charset="-78"/>
              </a:rPr>
              <a:t>وَلَمَّا بَلَغَ أَشُدَّهُ وَاسْتَوَى </a:t>
            </a:r>
            <a:r>
              <a:rPr lang="ar-SA" sz="23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2300" b="1" dirty="0">
                <a:solidFill>
                  <a:srgbClr val="C3F2B8"/>
                </a:solidFill>
                <a:effectLst>
                  <a:glow rad="88900">
                    <a:srgbClr val="246A14"/>
                  </a:glow>
                </a:effectLst>
                <a:latin typeface="BoutrosNewsH1" pitchFamily="2" charset="-78"/>
                <a:cs typeface="AlWatanHeadlines-Bold" panose="00000700000000000000" pitchFamily="2" charset="-78"/>
              </a:rPr>
              <a:t> </a:t>
            </a:r>
          </a:p>
        </p:txBody>
      </p:sp>
      <p:sp>
        <p:nvSpPr>
          <p:cNvPr id="61" name="مربع نص 60">
            <a:extLst>
              <a:ext uri="{FF2B5EF4-FFF2-40B4-BE49-F238E27FC236}">
                <a16:creationId xmlns:a16="http://schemas.microsoft.com/office/drawing/2014/main" id="{331E6AF2-6AD9-4E48-B7B8-10AAB3DE0CA1}"/>
              </a:ext>
            </a:extLst>
          </p:cNvPr>
          <p:cNvSpPr txBox="1"/>
          <p:nvPr/>
        </p:nvSpPr>
        <p:spPr>
          <a:xfrm>
            <a:off x="0" y="2998155"/>
            <a:ext cx="9169679" cy="830997"/>
          </a:xfrm>
          <a:prstGeom prst="rect">
            <a:avLst/>
          </a:prstGeom>
          <a:noFill/>
        </p:spPr>
        <p:txBody>
          <a:bodyPr wrap="square">
            <a:spAutoFit/>
          </a:bodyPr>
          <a:lstStyle/>
          <a:p>
            <a:pPr algn="r"/>
            <a:r>
              <a:rPr lang="ar-SA" sz="24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rPr>
              <a:t>فمعرفة المفسر لمعنى الفعل حسب ما يتعدى به يوصل إلى فهم آيات القرآن على الوجه الصحيح.</a:t>
            </a:r>
          </a:p>
        </p:txBody>
      </p:sp>
      <p:pic>
        <p:nvPicPr>
          <p:cNvPr id="2" name="الله الذي خلق السماوات والارض ومابينها في ستة ايام(MP3_160K)">
            <a:hlinkClick r:id="" action="ppaction://media"/>
            <a:extLst>
              <a:ext uri="{FF2B5EF4-FFF2-40B4-BE49-F238E27FC236}">
                <a16:creationId xmlns:a16="http://schemas.microsoft.com/office/drawing/2014/main" id="{129EFF62-3144-4FC2-B0B3-F99EFE7155D7}"/>
              </a:ext>
            </a:extLst>
          </p:cNvPr>
          <p:cNvPicPr>
            <a:picLocks noChangeAspect="1"/>
          </p:cNvPicPr>
          <p:nvPr>
            <a:audioFile r:link="rId1"/>
            <p:extLst>
              <p:ext uri="{DAA4B4D4-6D71-4841-9C94-3DE7FCFB9230}">
                <p14:media xmlns:p14="http://schemas.microsoft.com/office/powerpoint/2010/main" r:embed="rId2">
                  <p14:trim st="9000" end="44580"/>
                </p14:media>
              </p:ext>
            </p:extLst>
          </p:nvPr>
        </p:nvPicPr>
        <p:blipFill>
          <a:blip r:embed="rId7"/>
          <a:stretch>
            <a:fillRect/>
          </a:stretch>
        </p:blipFill>
        <p:spPr>
          <a:xfrm>
            <a:off x="-764302" y="1382667"/>
            <a:ext cx="609600" cy="609600"/>
          </a:xfrm>
          <a:prstGeom prst="rect">
            <a:avLst/>
          </a:prstGeom>
        </p:spPr>
      </p:pic>
      <p:pic>
        <p:nvPicPr>
          <p:cNvPr id="3" name="ولما بلغ اشده واستوى(MP3_160K)">
            <a:hlinkClick r:id="" action="ppaction://media"/>
            <a:extLst>
              <a:ext uri="{FF2B5EF4-FFF2-40B4-BE49-F238E27FC236}">
                <a16:creationId xmlns:a16="http://schemas.microsoft.com/office/drawing/2014/main" id="{1D6D48E5-F35A-4E3C-BC12-BD666C60857C}"/>
              </a:ext>
            </a:extLst>
          </p:cNvPr>
          <p:cNvPicPr>
            <a:picLocks noChangeAspect="1"/>
          </p:cNvPicPr>
          <p:nvPr>
            <a:audioFile r:link="rId1"/>
            <p:extLst>
              <p:ext uri="{DAA4B4D4-6D71-4841-9C94-3DE7FCFB9230}">
                <p14:media xmlns:p14="http://schemas.microsoft.com/office/powerpoint/2010/main" r:embed="rId3">
                  <p14:trim st="600" end="133644"/>
                </p14:media>
              </p:ext>
            </p:extLst>
          </p:nvPr>
        </p:nvPicPr>
        <p:blipFill>
          <a:blip r:embed="rId7"/>
          <a:stretch>
            <a:fillRect/>
          </a:stretch>
        </p:blipFill>
        <p:spPr>
          <a:xfrm>
            <a:off x="-847725" y="2835275"/>
            <a:ext cx="609600" cy="609600"/>
          </a:xfrm>
          <a:prstGeom prst="rect">
            <a:avLst/>
          </a:prstGeom>
        </p:spPr>
      </p:pic>
    </p:spTree>
    <p:extLst>
      <p:ext uri="{BB962C8B-B14F-4D97-AF65-F5344CB8AC3E}">
        <p14:creationId xmlns:p14="http://schemas.microsoft.com/office/powerpoint/2010/main" val="275861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43"/>
                                        </p:tgtEl>
                                        <p:attrNameLst>
                                          <p:attrName>style.visibility</p:attrName>
                                        </p:attrNameLst>
                                      </p:cBhvr>
                                      <p:to>
                                        <p:strVal val="visible"/>
                                      </p:to>
                                    </p:set>
                                    <p:anim by="(-#ppt_w*2)" calcmode="lin" valueType="num">
                                      <p:cBhvr rctx="PPT">
                                        <p:cTn id="7" dur="500" autoRev="1" fill="hold">
                                          <p:stCondLst>
                                            <p:cond delay="0"/>
                                          </p:stCondLst>
                                        </p:cTn>
                                        <p:tgtEl>
                                          <p:spTgt spid="43"/>
                                        </p:tgtEl>
                                        <p:attrNameLst>
                                          <p:attrName>ppt_w</p:attrName>
                                        </p:attrNameLst>
                                      </p:cBhvr>
                                    </p:anim>
                                    <p:anim by="(#ppt_w*0.50)" calcmode="lin" valueType="num">
                                      <p:cBhvr>
                                        <p:cTn id="8" dur="500" decel="50000" autoRev="1" fill="hold">
                                          <p:stCondLst>
                                            <p:cond delay="0"/>
                                          </p:stCondLst>
                                        </p:cTn>
                                        <p:tgtEl>
                                          <p:spTgt spid="43"/>
                                        </p:tgtEl>
                                        <p:attrNameLst>
                                          <p:attrName>ppt_x</p:attrName>
                                        </p:attrNameLst>
                                      </p:cBhvr>
                                    </p:anim>
                                    <p:anim from="(-#ppt_h/2)" to="(#ppt_y)" calcmode="lin" valueType="num">
                                      <p:cBhvr>
                                        <p:cTn id="9" dur="1000" fill="hold">
                                          <p:stCondLst>
                                            <p:cond delay="0"/>
                                          </p:stCondLst>
                                        </p:cTn>
                                        <p:tgtEl>
                                          <p:spTgt spid="43"/>
                                        </p:tgtEl>
                                        <p:attrNameLst>
                                          <p:attrName>ppt_y</p:attrName>
                                        </p:attrNameLst>
                                      </p:cBhvr>
                                    </p:anim>
                                    <p:animRot by="21600000">
                                      <p:cBhvr>
                                        <p:cTn id="10" dur="1000" fill="hold">
                                          <p:stCondLst>
                                            <p:cond delay="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iterate type="lt">
                                    <p:tmPct val="17241"/>
                                  </p:iterate>
                                  <p:childTnLst>
                                    <p:set>
                                      <p:cBhvr>
                                        <p:cTn id="14" dur="1" fill="hold">
                                          <p:stCondLst>
                                            <p:cond delay="0"/>
                                          </p:stCondLst>
                                        </p:cTn>
                                        <p:tgtEl>
                                          <p:spTgt spid="45"/>
                                        </p:tgtEl>
                                        <p:attrNameLst>
                                          <p:attrName>style.visibility</p:attrName>
                                        </p:attrNameLst>
                                      </p:cBhvr>
                                      <p:to>
                                        <p:strVal val="visible"/>
                                      </p:to>
                                    </p:set>
                                    <p:animEffect transition="in" filter="wipe(right)">
                                      <p:cBhvr>
                                        <p:cTn id="15" dur="500"/>
                                        <p:tgtEl>
                                          <p:spTgt spid="45"/>
                                        </p:tgtEl>
                                      </p:cBhvr>
                                    </p:animEffect>
                                  </p:childTnLst>
                                </p:cTn>
                              </p:par>
                              <p:par>
                                <p:cTn id="16" presetID="1" presetClass="mediacall" presetSubtype="0" fill="hold" nodeType="withEffect">
                                  <p:stCondLst>
                                    <p:cond delay="0"/>
                                  </p:stCondLst>
                                  <p:childTnLst>
                                    <p:cmd type="call" cmd="playFrom(0.0)">
                                      <p:cBhvr>
                                        <p:cTn id="17" dur="3300"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44"/>
                                        </p:tgtEl>
                                        <p:attrNameLst>
                                          <p:attrName>style.visibility</p:attrName>
                                        </p:attrNameLst>
                                      </p:cBhvr>
                                      <p:to>
                                        <p:strVal val="visible"/>
                                      </p:to>
                                    </p:set>
                                    <p:anim calcmode="lin" valueType="num">
                                      <p:cBhvr>
                                        <p:cTn id="22" dur="5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4"/>
                                        </p:tgtEl>
                                        <p:attrNameLst>
                                          <p:attrName>ppt_y</p:attrName>
                                        </p:attrNameLst>
                                      </p:cBhvr>
                                      <p:tavLst>
                                        <p:tav tm="0">
                                          <p:val>
                                            <p:strVal val="#ppt_y"/>
                                          </p:val>
                                        </p:tav>
                                        <p:tav tm="100000">
                                          <p:val>
                                            <p:strVal val="#ppt_y"/>
                                          </p:val>
                                        </p:tav>
                                      </p:tavLst>
                                    </p:anim>
                                    <p:anim calcmode="lin" valueType="num">
                                      <p:cBhvr>
                                        <p:cTn id="24" dur="5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wd">
                                    <p:tmPct val="10000"/>
                                  </p:iterate>
                                  <p:childTnLst>
                                    <p:set>
                                      <p:cBhvr>
                                        <p:cTn id="30" dur="1" fill="hold">
                                          <p:stCondLst>
                                            <p:cond delay="0"/>
                                          </p:stCondLst>
                                        </p:cTn>
                                        <p:tgtEl>
                                          <p:spTgt spid="59"/>
                                        </p:tgtEl>
                                        <p:attrNameLst>
                                          <p:attrName>style.visibility</p:attrName>
                                        </p:attrNameLst>
                                      </p:cBhvr>
                                      <p:to>
                                        <p:strVal val="visible"/>
                                      </p:to>
                                    </p:set>
                                    <p:anim by="(-#ppt_w*2)" calcmode="lin" valueType="num">
                                      <p:cBhvr rctx="PPT">
                                        <p:cTn id="31" dur="500" autoRev="1" fill="hold">
                                          <p:stCondLst>
                                            <p:cond delay="0"/>
                                          </p:stCondLst>
                                        </p:cTn>
                                        <p:tgtEl>
                                          <p:spTgt spid="59"/>
                                        </p:tgtEl>
                                        <p:attrNameLst>
                                          <p:attrName>ppt_w</p:attrName>
                                        </p:attrNameLst>
                                      </p:cBhvr>
                                    </p:anim>
                                    <p:anim by="(#ppt_w*0.50)" calcmode="lin" valueType="num">
                                      <p:cBhvr>
                                        <p:cTn id="32" dur="500" decel="50000" autoRev="1" fill="hold">
                                          <p:stCondLst>
                                            <p:cond delay="0"/>
                                          </p:stCondLst>
                                        </p:cTn>
                                        <p:tgtEl>
                                          <p:spTgt spid="59"/>
                                        </p:tgtEl>
                                        <p:attrNameLst>
                                          <p:attrName>ppt_x</p:attrName>
                                        </p:attrNameLst>
                                      </p:cBhvr>
                                    </p:anim>
                                    <p:anim from="(-#ppt_h/2)" to="(#ppt_y)" calcmode="lin" valueType="num">
                                      <p:cBhvr>
                                        <p:cTn id="33" dur="1000" fill="hold">
                                          <p:stCondLst>
                                            <p:cond delay="0"/>
                                          </p:stCondLst>
                                        </p:cTn>
                                        <p:tgtEl>
                                          <p:spTgt spid="59"/>
                                        </p:tgtEl>
                                        <p:attrNameLst>
                                          <p:attrName>ppt_y</p:attrName>
                                        </p:attrNameLst>
                                      </p:cBhvr>
                                    </p:anim>
                                    <p:animRot by="21600000">
                                      <p:cBhvr>
                                        <p:cTn id="34" dur="1000" fill="hold">
                                          <p:stCondLst>
                                            <p:cond delay="0"/>
                                          </p:stCondLst>
                                        </p:cTn>
                                        <p:tgtEl>
                                          <p:spTgt spid="59"/>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iterate type="lt">
                                    <p:tmPct val="28235"/>
                                  </p:iterate>
                                  <p:childTnLst>
                                    <p:set>
                                      <p:cBhvr>
                                        <p:cTn id="38" dur="1" fill="hold">
                                          <p:stCondLst>
                                            <p:cond delay="0"/>
                                          </p:stCondLst>
                                        </p:cTn>
                                        <p:tgtEl>
                                          <p:spTgt spid="60"/>
                                        </p:tgtEl>
                                        <p:attrNameLst>
                                          <p:attrName>style.visibility</p:attrName>
                                        </p:attrNameLst>
                                      </p:cBhvr>
                                      <p:to>
                                        <p:strVal val="visible"/>
                                      </p:to>
                                    </p:set>
                                    <p:animEffect transition="in" filter="wipe(right)">
                                      <p:cBhvr>
                                        <p:cTn id="39" dur="500"/>
                                        <p:tgtEl>
                                          <p:spTgt spid="60"/>
                                        </p:tgtEl>
                                      </p:cBhvr>
                                    </p:animEffect>
                                  </p:childTnLst>
                                </p:cTn>
                              </p:par>
                              <p:par>
                                <p:cTn id="40" presetID="1" presetClass="mediacall" presetSubtype="0" fill="hold" nodeType="withEffect">
                                  <p:stCondLst>
                                    <p:cond delay="0"/>
                                  </p:stCondLst>
                                  <p:childTnLst>
                                    <p:cmd type="call" cmd="playFrom(0.0)">
                                      <p:cBhvr>
                                        <p:cTn id="41" dur="8700" fill="hold"/>
                                        <p:tgtEl>
                                          <p:spTgt spid="3"/>
                                        </p:tgtEl>
                                      </p:cBhvr>
                                    </p:cmd>
                                  </p:childTnLst>
                                </p:cTn>
                              </p:par>
                            </p:childTnLst>
                          </p:cTn>
                        </p:par>
                      </p:childTnLst>
                    </p:cTn>
                  </p:par>
                  <p:par>
                    <p:cTn id="42" fill="hold">
                      <p:stCondLst>
                        <p:cond delay="indefinite"/>
                      </p:stCondLst>
                      <p:childTnLst>
                        <p:par>
                          <p:cTn id="43" fill="hold">
                            <p:stCondLst>
                              <p:cond delay="0"/>
                            </p:stCondLst>
                            <p:childTnLst>
                              <p:par>
                                <p:cTn id="44" presetID="56" presetClass="entr" presetSubtype="0" fill="hold" grpId="0" nodeType="clickEffect">
                                  <p:stCondLst>
                                    <p:cond delay="0"/>
                                  </p:stCondLst>
                                  <p:iterate type="wd">
                                    <p:tmPct val="10000"/>
                                  </p:iterate>
                                  <p:childTnLst>
                                    <p:set>
                                      <p:cBhvr>
                                        <p:cTn id="45" dur="1" fill="hold">
                                          <p:stCondLst>
                                            <p:cond delay="0"/>
                                          </p:stCondLst>
                                        </p:cTn>
                                        <p:tgtEl>
                                          <p:spTgt spid="61"/>
                                        </p:tgtEl>
                                        <p:attrNameLst>
                                          <p:attrName>style.visibility</p:attrName>
                                        </p:attrNameLst>
                                      </p:cBhvr>
                                      <p:to>
                                        <p:strVal val="visible"/>
                                      </p:to>
                                    </p:set>
                                    <p:anim by="(-#ppt_w*2)" calcmode="lin" valueType="num">
                                      <p:cBhvr rctx="PPT">
                                        <p:cTn id="46" dur="500" autoRev="1" fill="hold">
                                          <p:stCondLst>
                                            <p:cond delay="0"/>
                                          </p:stCondLst>
                                        </p:cTn>
                                        <p:tgtEl>
                                          <p:spTgt spid="61"/>
                                        </p:tgtEl>
                                        <p:attrNameLst>
                                          <p:attrName>ppt_w</p:attrName>
                                        </p:attrNameLst>
                                      </p:cBhvr>
                                    </p:anim>
                                    <p:anim by="(#ppt_w*0.50)" calcmode="lin" valueType="num">
                                      <p:cBhvr>
                                        <p:cTn id="47" dur="500" decel="50000" autoRev="1" fill="hold">
                                          <p:stCondLst>
                                            <p:cond delay="0"/>
                                          </p:stCondLst>
                                        </p:cTn>
                                        <p:tgtEl>
                                          <p:spTgt spid="61"/>
                                        </p:tgtEl>
                                        <p:attrNameLst>
                                          <p:attrName>ppt_x</p:attrName>
                                        </p:attrNameLst>
                                      </p:cBhvr>
                                    </p:anim>
                                    <p:anim from="(-#ppt_h/2)" to="(#ppt_y)" calcmode="lin" valueType="num">
                                      <p:cBhvr>
                                        <p:cTn id="48" dur="1000" fill="hold">
                                          <p:stCondLst>
                                            <p:cond delay="0"/>
                                          </p:stCondLst>
                                        </p:cTn>
                                        <p:tgtEl>
                                          <p:spTgt spid="61"/>
                                        </p:tgtEl>
                                        <p:attrNameLst>
                                          <p:attrName>ppt_y</p:attrName>
                                        </p:attrNameLst>
                                      </p:cBhvr>
                                    </p:anim>
                                    <p:animRot by="21600000">
                                      <p:cBhvr>
                                        <p:cTn id="49" dur="1000" fill="hold">
                                          <p:stCondLst>
                                            <p:cond delay="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
                </p:tgtEl>
              </p:cMediaNode>
            </p:audio>
            <p:audio>
              <p:cMediaNode vol="80000">
                <p:cTn id="51" fill="hold" display="0">
                  <p:stCondLst>
                    <p:cond delay="indefinite"/>
                  </p:stCondLst>
                  <p:endCondLst>
                    <p:cond evt="onStopAudio" delay="0">
                      <p:tgtEl>
                        <p:sldTgt/>
                      </p:tgtEl>
                    </p:cond>
                  </p:endCondLst>
                </p:cTn>
                <p:tgtEl>
                  <p:spTgt spid="3"/>
                </p:tgtEl>
              </p:cMediaNode>
            </p:audio>
          </p:childTnLst>
        </p:cTn>
      </p:par>
    </p:tnLst>
    <p:bldLst>
      <p:bldP spid="44" grpId="0"/>
      <p:bldP spid="43" grpId="0"/>
      <p:bldP spid="45" grpId="0"/>
      <p:bldP spid="59" grpId="0"/>
      <p:bldP spid="60" grpId="0"/>
      <p:bldP spid="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64227" y="1432038"/>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التقويم</a:t>
            </a:r>
            <a:endParaRPr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6201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28" name="Google Shape;126;p26">
            <a:extLst>
              <a:ext uri="{FF2B5EF4-FFF2-40B4-BE49-F238E27FC236}">
                <a16:creationId xmlns:a16="http://schemas.microsoft.com/office/drawing/2014/main" id="{B5133481-F8B7-4762-A04B-DA55082ABFC4}"/>
              </a:ext>
            </a:extLst>
          </p:cNvPr>
          <p:cNvSpPr txBox="1">
            <a:spLocks/>
          </p:cNvSpPr>
          <p:nvPr/>
        </p:nvSpPr>
        <p:spPr>
          <a:xfrm>
            <a:off x="1368973" y="1762921"/>
            <a:ext cx="3149290" cy="4937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300" b="1" dirty="0">
                <a:solidFill>
                  <a:srgbClr val="FFC193"/>
                </a:solidFill>
                <a:effectLst>
                  <a:glow rad="88900">
                    <a:schemeClr val="accent6">
                      <a:lumMod val="25000"/>
                    </a:schemeClr>
                  </a:glow>
                </a:effectLst>
                <a:latin typeface="Dubai" panose="020B0503030403030204" pitchFamily="34" charset="-78"/>
                <a:cs typeface="Dubai" panose="020B0503030403030204" pitchFamily="34" charset="-78"/>
              </a:rPr>
              <a:t>أولاً</a:t>
            </a:r>
            <a:r>
              <a:rPr lang="ar-SA" sz="23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a:t>
            </a:r>
            <a:r>
              <a:rPr lang="ar-SA" sz="2300" b="1" dirty="0">
                <a:solidFill>
                  <a:srgbClr val="FFC193"/>
                </a:solidFill>
                <a:effectLst>
                  <a:glow rad="88900">
                    <a:schemeClr val="accent6">
                      <a:lumMod val="25000"/>
                    </a:schemeClr>
                  </a:glow>
                </a:effectLst>
                <a:latin typeface="Dubai" panose="020B0503030403030204" pitchFamily="34" charset="-78"/>
                <a:cs typeface="Dubai" panose="020B0503030403030204" pitchFamily="34" charset="-78"/>
              </a:rPr>
              <a:t>/</a:t>
            </a:r>
            <a:r>
              <a:rPr lang="ar-SA" sz="23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سلامة العقيدة</a:t>
            </a:r>
          </a:p>
        </p:txBody>
      </p:sp>
      <p:sp>
        <p:nvSpPr>
          <p:cNvPr id="23" name="Google Shape;126;p26">
            <a:extLst>
              <a:ext uri="{FF2B5EF4-FFF2-40B4-BE49-F238E27FC236}">
                <a16:creationId xmlns:a16="http://schemas.microsoft.com/office/drawing/2014/main" id="{987786C6-20FA-4AD6-9286-BE73AEFCC812}"/>
              </a:ext>
            </a:extLst>
          </p:cNvPr>
          <p:cNvSpPr txBox="1">
            <a:spLocks/>
          </p:cNvSpPr>
          <p:nvPr/>
        </p:nvSpPr>
        <p:spPr>
          <a:xfrm>
            <a:off x="324765" y="2214209"/>
            <a:ext cx="4213246" cy="4937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300" b="1" dirty="0">
                <a:solidFill>
                  <a:srgbClr val="FFC193"/>
                </a:solidFill>
                <a:effectLst>
                  <a:glow rad="88900">
                    <a:schemeClr val="accent6">
                      <a:lumMod val="25000"/>
                    </a:schemeClr>
                  </a:glow>
                </a:effectLst>
                <a:latin typeface="Dubai" panose="020B0503030403030204" pitchFamily="34" charset="-78"/>
                <a:cs typeface="Dubai" panose="020B0503030403030204" pitchFamily="34" charset="-78"/>
              </a:rPr>
              <a:t>ثانياً / </a:t>
            </a:r>
            <a:r>
              <a:rPr lang="ar-SA" sz="23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حمل كلام الله على الحقيقة</a:t>
            </a:r>
          </a:p>
        </p:txBody>
      </p:sp>
      <p:sp>
        <p:nvSpPr>
          <p:cNvPr id="30" name="Google Shape;126;p26">
            <a:extLst>
              <a:ext uri="{FF2B5EF4-FFF2-40B4-BE49-F238E27FC236}">
                <a16:creationId xmlns:a16="http://schemas.microsoft.com/office/drawing/2014/main" id="{6667213A-D5FA-47E1-8FD1-992FB15CDF97}"/>
              </a:ext>
            </a:extLst>
          </p:cNvPr>
          <p:cNvSpPr txBox="1">
            <a:spLocks/>
          </p:cNvSpPr>
          <p:nvPr/>
        </p:nvSpPr>
        <p:spPr>
          <a:xfrm>
            <a:off x="-150820" y="2674922"/>
            <a:ext cx="4669083" cy="4937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300" b="1" dirty="0">
                <a:solidFill>
                  <a:srgbClr val="FFC193"/>
                </a:solidFill>
                <a:effectLst>
                  <a:glow rad="88900">
                    <a:schemeClr val="accent6">
                      <a:lumMod val="25000"/>
                    </a:schemeClr>
                  </a:glow>
                </a:effectLst>
                <a:latin typeface="Dubai" panose="020B0503030403030204" pitchFamily="34" charset="-78"/>
                <a:cs typeface="Dubai" panose="020B0503030403030204" pitchFamily="34" charset="-78"/>
              </a:rPr>
              <a:t>ثالثاً / </a:t>
            </a:r>
            <a:r>
              <a:rPr lang="ar-SA" sz="23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الاعتماد على أصح طرق التفسير</a:t>
            </a:r>
          </a:p>
        </p:txBody>
      </p:sp>
      <p:sp>
        <p:nvSpPr>
          <p:cNvPr id="32" name="Google Shape;126;p26">
            <a:extLst>
              <a:ext uri="{FF2B5EF4-FFF2-40B4-BE49-F238E27FC236}">
                <a16:creationId xmlns:a16="http://schemas.microsoft.com/office/drawing/2014/main" id="{CAB45F5D-BE1A-4FDE-83D4-4D22D98835ED}"/>
              </a:ext>
            </a:extLst>
          </p:cNvPr>
          <p:cNvSpPr txBox="1">
            <a:spLocks/>
          </p:cNvSpPr>
          <p:nvPr/>
        </p:nvSpPr>
        <p:spPr>
          <a:xfrm>
            <a:off x="-163312" y="3428321"/>
            <a:ext cx="4669083" cy="4937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300" b="1" dirty="0">
                <a:solidFill>
                  <a:srgbClr val="FFC193"/>
                </a:solidFill>
                <a:effectLst>
                  <a:glow rad="88900">
                    <a:schemeClr val="accent6">
                      <a:lumMod val="25000"/>
                    </a:schemeClr>
                  </a:glow>
                </a:effectLst>
                <a:latin typeface="Dubai" panose="020B0503030403030204" pitchFamily="34" charset="-78"/>
                <a:cs typeface="Dubai" panose="020B0503030403030204" pitchFamily="34" charset="-78"/>
              </a:rPr>
              <a:t>رابعاً / </a:t>
            </a:r>
            <a:r>
              <a:rPr lang="ar-SA" sz="23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معرفة لغة العرب ومعاني الألفاظ ومن ذلك مراعاة سياق الآية</a:t>
            </a:r>
          </a:p>
        </p:txBody>
      </p:sp>
      <p:sp>
        <p:nvSpPr>
          <p:cNvPr id="34" name="Google Shape;126;p26">
            <a:extLst>
              <a:ext uri="{FF2B5EF4-FFF2-40B4-BE49-F238E27FC236}">
                <a16:creationId xmlns:a16="http://schemas.microsoft.com/office/drawing/2014/main" id="{10539072-4AC7-44AF-9499-1E903A2DDAD1}"/>
              </a:ext>
            </a:extLst>
          </p:cNvPr>
          <p:cNvSpPr txBox="1">
            <a:spLocks/>
          </p:cNvSpPr>
          <p:nvPr/>
        </p:nvSpPr>
        <p:spPr>
          <a:xfrm>
            <a:off x="-136743" y="3870337"/>
            <a:ext cx="4669083" cy="49371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300" b="1" dirty="0">
                <a:solidFill>
                  <a:srgbClr val="FFC193"/>
                </a:solidFill>
                <a:effectLst>
                  <a:glow rad="88900">
                    <a:schemeClr val="accent6">
                      <a:lumMod val="25000"/>
                    </a:schemeClr>
                  </a:glow>
                </a:effectLst>
                <a:latin typeface="Dubai" panose="020B0503030403030204" pitchFamily="34" charset="-78"/>
                <a:cs typeface="Dubai" panose="020B0503030403030204" pitchFamily="34" charset="-78"/>
              </a:rPr>
              <a:t>خامساً / </a:t>
            </a:r>
            <a:r>
              <a:rPr lang="ar-SA" sz="23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مراعاة دلالات الألفاظ ولوازمها</a:t>
            </a:r>
          </a:p>
        </p:txBody>
      </p:sp>
      <p:sp>
        <p:nvSpPr>
          <p:cNvPr id="36" name="Google Shape;126;p26">
            <a:extLst>
              <a:ext uri="{FF2B5EF4-FFF2-40B4-BE49-F238E27FC236}">
                <a16:creationId xmlns:a16="http://schemas.microsoft.com/office/drawing/2014/main" id="{40D13676-BBEF-4113-9A08-75DB73895046}"/>
              </a:ext>
            </a:extLst>
          </p:cNvPr>
          <p:cNvSpPr txBox="1">
            <a:spLocks/>
          </p:cNvSpPr>
          <p:nvPr/>
        </p:nvSpPr>
        <p:spPr>
          <a:xfrm>
            <a:off x="-136743" y="4099427"/>
            <a:ext cx="4669083" cy="10678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r>
              <a:rPr lang="ar-SA" sz="2300" b="1" dirty="0">
                <a:solidFill>
                  <a:srgbClr val="FFC193"/>
                </a:solidFill>
                <a:effectLst>
                  <a:glow rad="88900">
                    <a:schemeClr val="accent6">
                      <a:lumMod val="25000"/>
                    </a:schemeClr>
                  </a:glow>
                </a:effectLst>
                <a:latin typeface="Dubai" panose="020B0503030403030204" pitchFamily="34" charset="-78"/>
                <a:cs typeface="Dubai" panose="020B0503030403030204" pitchFamily="34" charset="-78"/>
              </a:rPr>
              <a:t>سادساً / </a:t>
            </a:r>
            <a:r>
              <a:rPr lang="ar-SA" sz="23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معرفة معاني الأفعال من خلال ما تتعدى به</a:t>
            </a:r>
          </a:p>
        </p:txBody>
      </p:sp>
      <p:pic>
        <p:nvPicPr>
          <p:cNvPr id="1235" name="Google Shape;1235;p31"/>
          <p:cNvPicPr preferRelativeResize="0"/>
          <p:nvPr/>
        </p:nvPicPr>
        <p:blipFill rotWithShape="1">
          <a:blip r:embed="rId3">
            <a:alphaModFix/>
          </a:blip>
          <a:srcRect l="14990" t="2963" r="7339" b="2972"/>
          <a:stretch/>
        </p:blipFill>
        <p:spPr>
          <a:xfrm>
            <a:off x="4657725" y="152400"/>
            <a:ext cx="3867150" cy="4838350"/>
          </a:xfrm>
          <a:prstGeom prst="rect">
            <a:avLst/>
          </a:prstGeom>
          <a:noFill/>
          <a:ln>
            <a:noFill/>
          </a:ln>
        </p:spPr>
      </p:pic>
      <p:sp>
        <p:nvSpPr>
          <p:cNvPr id="1239" name="Google Shape;1239;p31"/>
          <p:cNvSpPr/>
          <p:nvPr/>
        </p:nvSpPr>
        <p:spPr>
          <a:xfrm>
            <a:off x="4462264" y="4"/>
            <a:ext cx="4272192" cy="5143520"/>
          </a:xfrm>
          <a:custGeom>
            <a:avLst/>
            <a:gdLst/>
            <a:ahLst/>
            <a:cxnLst/>
            <a:rect l="l" t="t" r="r" b="b"/>
            <a:pathLst>
              <a:path w="133506" h="160735" extrusionOk="0">
                <a:moveTo>
                  <a:pt x="66759" y="9240"/>
                </a:moveTo>
                <a:cubicBezTo>
                  <a:pt x="67474" y="10169"/>
                  <a:pt x="69200" y="11740"/>
                  <a:pt x="72951" y="12800"/>
                </a:cubicBezTo>
                <a:cubicBezTo>
                  <a:pt x="79320" y="14586"/>
                  <a:pt x="86107" y="17991"/>
                  <a:pt x="86107" y="22194"/>
                </a:cubicBezTo>
                <a:lnTo>
                  <a:pt x="86107" y="22611"/>
                </a:lnTo>
                <a:lnTo>
                  <a:pt x="86643" y="22563"/>
                </a:lnTo>
                <a:cubicBezTo>
                  <a:pt x="86643" y="22563"/>
                  <a:pt x="87048" y="22527"/>
                  <a:pt x="87679" y="22527"/>
                </a:cubicBezTo>
                <a:cubicBezTo>
                  <a:pt x="89357" y="22527"/>
                  <a:pt x="92620" y="22742"/>
                  <a:pt x="95453" y="24123"/>
                </a:cubicBezTo>
                <a:cubicBezTo>
                  <a:pt x="98954" y="25837"/>
                  <a:pt x="100740" y="28802"/>
                  <a:pt x="100740" y="32921"/>
                </a:cubicBezTo>
                <a:lnTo>
                  <a:pt x="100740" y="33302"/>
                </a:lnTo>
                <a:lnTo>
                  <a:pt x="101252" y="33290"/>
                </a:lnTo>
                <a:lnTo>
                  <a:pt x="101311" y="33290"/>
                </a:lnTo>
                <a:cubicBezTo>
                  <a:pt x="102204" y="33290"/>
                  <a:pt x="110003" y="33517"/>
                  <a:pt x="110003" y="41125"/>
                </a:cubicBezTo>
                <a:lnTo>
                  <a:pt x="110003" y="41434"/>
                </a:lnTo>
                <a:lnTo>
                  <a:pt x="110408" y="41494"/>
                </a:lnTo>
                <a:cubicBezTo>
                  <a:pt x="110431" y="41494"/>
                  <a:pt x="113003" y="41863"/>
                  <a:pt x="115527" y="43185"/>
                </a:cubicBezTo>
                <a:cubicBezTo>
                  <a:pt x="118873" y="44935"/>
                  <a:pt x="120552" y="48923"/>
                  <a:pt x="120552" y="52102"/>
                </a:cubicBezTo>
                <a:lnTo>
                  <a:pt x="120552" y="108633"/>
                </a:lnTo>
                <a:cubicBezTo>
                  <a:pt x="120552" y="111812"/>
                  <a:pt x="118861" y="115801"/>
                  <a:pt x="115527" y="117539"/>
                </a:cubicBezTo>
                <a:cubicBezTo>
                  <a:pt x="112991" y="118872"/>
                  <a:pt x="110420" y="119241"/>
                  <a:pt x="110408" y="119241"/>
                </a:cubicBezTo>
                <a:lnTo>
                  <a:pt x="110003" y="119301"/>
                </a:lnTo>
                <a:lnTo>
                  <a:pt x="110003" y="119611"/>
                </a:lnTo>
                <a:cubicBezTo>
                  <a:pt x="110003" y="122825"/>
                  <a:pt x="108645" y="125099"/>
                  <a:pt x="105955" y="126397"/>
                </a:cubicBezTo>
                <a:cubicBezTo>
                  <a:pt x="103883" y="127397"/>
                  <a:pt x="101728" y="127445"/>
                  <a:pt x="101311" y="127445"/>
                </a:cubicBezTo>
                <a:lnTo>
                  <a:pt x="101252" y="127445"/>
                </a:lnTo>
                <a:lnTo>
                  <a:pt x="100740" y="127421"/>
                </a:lnTo>
                <a:lnTo>
                  <a:pt x="100740" y="127814"/>
                </a:lnTo>
                <a:cubicBezTo>
                  <a:pt x="100740" y="131934"/>
                  <a:pt x="98966" y="134898"/>
                  <a:pt x="95453" y="136613"/>
                </a:cubicBezTo>
                <a:cubicBezTo>
                  <a:pt x="92620" y="138006"/>
                  <a:pt x="89357" y="138196"/>
                  <a:pt x="87679" y="138196"/>
                </a:cubicBezTo>
                <a:cubicBezTo>
                  <a:pt x="87036" y="138196"/>
                  <a:pt x="86643" y="138172"/>
                  <a:pt x="86643" y="138172"/>
                </a:cubicBezTo>
                <a:lnTo>
                  <a:pt x="86107" y="138125"/>
                </a:lnTo>
                <a:lnTo>
                  <a:pt x="86107" y="138541"/>
                </a:lnTo>
                <a:cubicBezTo>
                  <a:pt x="86107" y="142744"/>
                  <a:pt x="79308" y="146150"/>
                  <a:pt x="72951" y="147935"/>
                </a:cubicBezTo>
                <a:cubicBezTo>
                  <a:pt x="69200" y="148995"/>
                  <a:pt x="67474" y="150567"/>
                  <a:pt x="66759" y="151495"/>
                </a:cubicBezTo>
                <a:cubicBezTo>
                  <a:pt x="66045" y="150567"/>
                  <a:pt x="64319" y="148995"/>
                  <a:pt x="60568" y="147935"/>
                </a:cubicBezTo>
                <a:cubicBezTo>
                  <a:pt x="54198" y="146150"/>
                  <a:pt x="47412" y="142744"/>
                  <a:pt x="47412" y="138541"/>
                </a:cubicBezTo>
                <a:lnTo>
                  <a:pt x="47412" y="138125"/>
                </a:lnTo>
                <a:lnTo>
                  <a:pt x="46876" y="138172"/>
                </a:lnTo>
                <a:cubicBezTo>
                  <a:pt x="46876" y="138172"/>
                  <a:pt x="46483" y="138196"/>
                  <a:pt x="45852" y="138196"/>
                </a:cubicBezTo>
                <a:cubicBezTo>
                  <a:pt x="44173" y="138196"/>
                  <a:pt x="40911" y="137994"/>
                  <a:pt x="38065" y="136589"/>
                </a:cubicBezTo>
                <a:cubicBezTo>
                  <a:pt x="34577" y="134886"/>
                  <a:pt x="32791" y="131922"/>
                  <a:pt x="32791" y="127802"/>
                </a:cubicBezTo>
                <a:lnTo>
                  <a:pt x="32791" y="127409"/>
                </a:lnTo>
                <a:lnTo>
                  <a:pt x="32279" y="127421"/>
                </a:lnTo>
                <a:lnTo>
                  <a:pt x="32219" y="127421"/>
                </a:lnTo>
                <a:cubicBezTo>
                  <a:pt x="31326" y="127421"/>
                  <a:pt x="23528" y="127207"/>
                  <a:pt x="23528" y="119599"/>
                </a:cubicBezTo>
                <a:lnTo>
                  <a:pt x="23528" y="119289"/>
                </a:lnTo>
                <a:lnTo>
                  <a:pt x="23123" y="119230"/>
                </a:lnTo>
                <a:cubicBezTo>
                  <a:pt x="23099" y="119230"/>
                  <a:pt x="20527" y="118849"/>
                  <a:pt x="18003" y="117527"/>
                </a:cubicBezTo>
                <a:cubicBezTo>
                  <a:pt x="14658" y="115789"/>
                  <a:pt x="12979" y="111800"/>
                  <a:pt x="12979" y="108609"/>
                </a:cubicBezTo>
                <a:lnTo>
                  <a:pt x="12979" y="52102"/>
                </a:lnTo>
                <a:cubicBezTo>
                  <a:pt x="12979" y="48923"/>
                  <a:pt x="14669" y="44935"/>
                  <a:pt x="18003" y="43185"/>
                </a:cubicBezTo>
                <a:cubicBezTo>
                  <a:pt x="20539" y="41863"/>
                  <a:pt x="23111" y="41494"/>
                  <a:pt x="23123" y="41494"/>
                </a:cubicBezTo>
                <a:lnTo>
                  <a:pt x="23528" y="41434"/>
                </a:lnTo>
                <a:lnTo>
                  <a:pt x="23528" y="41125"/>
                </a:lnTo>
                <a:cubicBezTo>
                  <a:pt x="23528" y="33517"/>
                  <a:pt x="31326" y="33290"/>
                  <a:pt x="32219" y="33290"/>
                </a:cubicBezTo>
                <a:lnTo>
                  <a:pt x="32279" y="33290"/>
                </a:lnTo>
                <a:lnTo>
                  <a:pt x="32791" y="33302"/>
                </a:lnTo>
                <a:lnTo>
                  <a:pt x="32791" y="32921"/>
                </a:lnTo>
                <a:cubicBezTo>
                  <a:pt x="32791" y="28802"/>
                  <a:pt x="34553" y="25837"/>
                  <a:pt x="38065" y="24123"/>
                </a:cubicBezTo>
                <a:cubicBezTo>
                  <a:pt x="40911" y="22730"/>
                  <a:pt x="44173" y="22527"/>
                  <a:pt x="45852" y="22527"/>
                </a:cubicBezTo>
                <a:cubicBezTo>
                  <a:pt x="46495" y="22527"/>
                  <a:pt x="46876" y="22563"/>
                  <a:pt x="46876" y="22563"/>
                </a:cubicBezTo>
                <a:lnTo>
                  <a:pt x="47412" y="22611"/>
                </a:lnTo>
                <a:lnTo>
                  <a:pt x="47412" y="22194"/>
                </a:lnTo>
                <a:cubicBezTo>
                  <a:pt x="47412" y="17991"/>
                  <a:pt x="54222" y="14586"/>
                  <a:pt x="60568" y="12800"/>
                </a:cubicBezTo>
                <a:cubicBezTo>
                  <a:pt x="64319" y="11740"/>
                  <a:pt x="66045" y="10169"/>
                  <a:pt x="66759" y="9240"/>
                </a:cubicBezTo>
                <a:close/>
                <a:moveTo>
                  <a:pt x="1" y="1"/>
                </a:moveTo>
                <a:lnTo>
                  <a:pt x="1" y="160735"/>
                </a:lnTo>
                <a:lnTo>
                  <a:pt x="133506" y="160735"/>
                </a:lnTo>
                <a:lnTo>
                  <a:pt x="133506" y="1"/>
                </a:lnTo>
                <a:close/>
              </a:path>
            </a:pathLst>
          </a:custGeom>
          <a:gradFill>
            <a:gsLst>
              <a:gs pos="0">
                <a:schemeClr val="accent6"/>
              </a:gs>
              <a:gs pos="100000">
                <a:srgbClr val="FEEAD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1"/>
          <p:cNvSpPr/>
          <p:nvPr/>
        </p:nvSpPr>
        <p:spPr>
          <a:xfrm>
            <a:off x="4853176" y="256036"/>
            <a:ext cx="3491136" cy="4631072"/>
          </a:xfrm>
          <a:custGeom>
            <a:avLst/>
            <a:gdLst/>
            <a:ahLst/>
            <a:cxnLst/>
            <a:rect l="l" t="t" r="r" b="b"/>
            <a:pathLst>
              <a:path w="109098" h="144721" extrusionOk="0">
                <a:moveTo>
                  <a:pt x="54519" y="2322"/>
                </a:moveTo>
                <a:cubicBezTo>
                  <a:pt x="55484" y="3299"/>
                  <a:pt x="57306" y="4585"/>
                  <a:pt x="60508" y="5501"/>
                </a:cubicBezTo>
                <a:cubicBezTo>
                  <a:pt x="66319" y="7132"/>
                  <a:pt x="73117" y="10395"/>
                  <a:pt x="73117" y="14169"/>
                </a:cubicBezTo>
                <a:lnTo>
                  <a:pt x="73117" y="15395"/>
                </a:lnTo>
                <a:lnTo>
                  <a:pt x="74462" y="15288"/>
                </a:lnTo>
                <a:cubicBezTo>
                  <a:pt x="74462" y="15288"/>
                  <a:pt x="74832" y="15264"/>
                  <a:pt x="75427" y="15264"/>
                </a:cubicBezTo>
                <a:cubicBezTo>
                  <a:pt x="77046" y="15264"/>
                  <a:pt x="80177" y="15455"/>
                  <a:pt x="82880" y="16776"/>
                </a:cubicBezTo>
                <a:cubicBezTo>
                  <a:pt x="86119" y="18360"/>
                  <a:pt x="87750" y="21098"/>
                  <a:pt x="87750" y="24908"/>
                </a:cubicBezTo>
                <a:lnTo>
                  <a:pt x="87750" y="26051"/>
                </a:lnTo>
                <a:lnTo>
                  <a:pt x="89000" y="26016"/>
                </a:lnTo>
                <a:lnTo>
                  <a:pt x="89048" y="26016"/>
                </a:lnTo>
                <a:cubicBezTo>
                  <a:pt x="89441" y="26016"/>
                  <a:pt x="91476" y="26063"/>
                  <a:pt x="93393" y="27004"/>
                </a:cubicBezTo>
                <a:cubicBezTo>
                  <a:pt x="95787" y="28159"/>
                  <a:pt x="97001" y="30219"/>
                  <a:pt x="97001" y="33100"/>
                </a:cubicBezTo>
                <a:lnTo>
                  <a:pt x="97001" y="34076"/>
                </a:lnTo>
                <a:lnTo>
                  <a:pt x="98037" y="34219"/>
                </a:lnTo>
                <a:cubicBezTo>
                  <a:pt x="98049" y="34231"/>
                  <a:pt x="100525" y="34588"/>
                  <a:pt x="102918" y="35838"/>
                </a:cubicBezTo>
                <a:cubicBezTo>
                  <a:pt x="106109" y="37505"/>
                  <a:pt x="107562" y="41291"/>
                  <a:pt x="107562" y="44101"/>
                </a:cubicBezTo>
                <a:lnTo>
                  <a:pt x="107562" y="100632"/>
                </a:lnTo>
                <a:cubicBezTo>
                  <a:pt x="107562" y="103442"/>
                  <a:pt x="106109" y="107216"/>
                  <a:pt x="102918" y="108883"/>
                </a:cubicBezTo>
                <a:cubicBezTo>
                  <a:pt x="100525" y="110133"/>
                  <a:pt x="98073" y="110514"/>
                  <a:pt x="98037" y="110514"/>
                </a:cubicBezTo>
                <a:lnTo>
                  <a:pt x="97001" y="110657"/>
                </a:lnTo>
                <a:lnTo>
                  <a:pt x="97001" y="111621"/>
                </a:lnTo>
                <a:cubicBezTo>
                  <a:pt x="97001" y="114574"/>
                  <a:pt x="95822" y="116563"/>
                  <a:pt x="93381" y="117741"/>
                </a:cubicBezTo>
                <a:cubicBezTo>
                  <a:pt x="91465" y="118670"/>
                  <a:pt x="89452" y="118706"/>
                  <a:pt x="89060" y="118706"/>
                </a:cubicBezTo>
                <a:lnTo>
                  <a:pt x="87774" y="118682"/>
                </a:lnTo>
                <a:lnTo>
                  <a:pt x="87774" y="119825"/>
                </a:lnTo>
                <a:cubicBezTo>
                  <a:pt x="87774" y="123635"/>
                  <a:pt x="86131" y="126373"/>
                  <a:pt x="82904" y="127957"/>
                </a:cubicBezTo>
                <a:cubicBezTo>
                  <a:pt x="80189" y="129278"/>
                  <a:pt x="77070" y="129469"/>
                  <a:pt x="75451" y="129469"/>
                </a:cubicBezTo>
                <a:cubicBezTo>
                  <a:pt x="74867" y="129469"/>
                  <a:pt x="74498" y="129445"/>
                  <a:pt x="74474" y="129445"/>
                </a:cubicBezTo>
                <a:lnTo>
                  <a:pt x="73141" y="129338"/>
                </a:lnTo>
                <a:lnTo>
                  <a:pt x="73141" y="130552"/>
                </a:lnTo>
                <a:cubicBezTo>
                  <a:pt x="73141" y="134339"/>
                  <a:pt x="66342" y="137601"/>
                  <a:pt x="60520" y="139232"/>
                </a:cubicBezTo>
                <a:cubicBezTo>
                  <a:pt x="57317" y="140137"/>
                  <a:pt x="55520" y="141435"/>
                  <a:pt x="54531" y="142399"/>
                </a:cubicBezTo>
                <a:cubicBezTo>
                  <a:pt x="53567" y="141435"/>
                  <a:pt x="51757" y="140137"/>
                  <a:pt x="48554" y="139232"/>
                </a:cubicBezTo>
                <a:cubicBezTo>
                  <a:pt x="42732" y="137601"/>
                  <a:pt x="35934" y="134339"/>
                  <a:pt x="35934" y="130552"/>
                </a:cubicBezTo>
                <a:lnTo>
                  <a:pt x="35934" y="129338"/>
                </a:lnTo>
                <a:lnTo>
                  <a:pt x="34588" y="129445"/>
                </a:lnTo>
                <a:cubicBezTo>
                  <a:pt x="34565" y="129445"/>
                  <a:pt x="34207" y="129469"/>
                  <a:pt x="33624" y="129469"/>
                </a:cubicBezTo>
                <a:cubicBezTo>
                  <a:pt x="32005" y="129469"/>
                  <a:pt x="28873" y="129278"/>
                  <a:pt x="26171" y="127957"/>
                </a:cubicBezTo>
                <a:cubicBezTo>
                  <a:pt x="22932" y="126373"/>
                  <a:pt x="21301" y="123635"/>
                  <a:pt x="21301" y="119825"/>
                </a:cubicBezTo>
                <a:lnTo>
                  <a:pt x="21301" y="118682"/>
                </a:lnTo>
                <a:lnTo>
                  <a:pt x="20051" y="118706"/>
                </a:lnTo>
                <a:lnTo>
                  <a:pt x="20003" y="118706"/>
                </a:lnTo>
                <a:cubicBezTo>
                  <a:pt x="19622" y="118706"/>
                  <a:pt x="17574" y="118670"/>
                  <a:pt x="15657" y="117729"/>
                </a:cubicBezTo>
                <a:cubicBezTo>
                  <a:pt x="13264" y="116563"/>
                  <a:pt x="12062" y="114515"/>
                  <a:pt x="12062" y="111621"/>
                </a:cubicBezTo>
                <a:lnTo>
                  <a:pt x="12062" y="110657"/>
                </a:lnTo>
                <a:lnTo>
                  <a:pt x="11014" y="110514"/>
                </a:lnTo>
                <a:cubicBezTo>
                  <a:pt x="10990" y="110490"/>
                  <a:pt x="8526" y="110133"/>
                  <a:pt x="6132" y="108883"/>
                </a:cubicBezTo>
                <a:cubicBezTo>
                  <a:pt x="2954" y="107216"/>
                  <a:pt x="1489" y="103442"/>
                  <a:pt x="1489" y="100632"/>
                </a:cubicBezTo>
                <a:lnTo>
                  <a:pt x="1489" y="44101"/>
                </a:lnTo>
                <a:cubicBezTo>
                  <a:pt x="1489" y="41291"/>
                  <a:pt x="2954" y="37505"/>
                  <a:pt x="6132" y="35838"/>
                </a:cubicBezTo>
                <a:cubicBezTo>
                  <a:pt x="8514" y="34588"/>
                  <a:pt x="10990" y="34219"/>
                  <a:pt x="11014" y="34219"/>
                </a:cubicBezTo>
                <a:lnTo>
                  <a:pt x="12062" y="34076"/>
                </a:lnTo>
                <a:lnTo>
                  <a:pt x="12062" y="33100"/>
                </a:lnTo>
                <a:cubicBezTo>
                  <a:pt x="12062" y="30219"/>
                  <a:pt x="13276" y="28159"/>
                  <a:pt x="15657" y="27004"/>
                </a:cubicBezTo>
                <a:cubicBezTo>
                  <a:pt x="17586" y="26063"/>
                  <a:pt x="19622" y="26016"/>
                  <a:pt x="20003" y="26016"/>
                </a:cubicBezTo>
                <a:lnTo>
                  <a:pt x="21301" y="26051"/>
                </a:lnTo>
                <a:lnTo>
                  <a:pt x="21301" y="24908"/>
                </a:lnTo>
                <a:cubicBezTo>
                  <a:pt x="21301" y="21098"/>
                  <a:pt x="22944" y="18360"/>
                  <a:pt x="26171" y="16776"/>
                </a:cubicBezTo>
                <a:cubicBezTo>
                  <a:pt x="28873" y="15455"/>
                  <a:pt x="32005" y="15264"/>
                  <a:pt x="33624" y="15264"/>
                </a:cubicBezTo>
                <a:cubicBezTo>
                  <a:pt x="34219" y="15264"/>
                  <a:pt x="34588" y="15288"/>
                  <a:pt x="34588" y="15288"/>
                </a:cubicBezTo>
                <a:lnTo>
                  <a:pt x="35934" y="15395"/>
                </a:lnTo>
                <a:lnTo>
                  <a:pt x="35934" y="14169"/>
                </a:lnTo>
                <a:cubicBezTo>
                  <a:pt x="35934" y="10395"/>
                  <a:pt x="42732" y="7132"/>
                  <a:pt x="48554" y="5501"/>
                </a:cubicBezTo>
                <a:cubicBezTo>
                  <a:pt x="51757" y="4608"/>
                  <a:pt x="53567" y="3299"/>
                  <a:pt x="54519" y="2322"/>
                </a:cubicBezTo>
                <a:close/>
                <a:moveTo>
                  <a:pt x="54555" y="1"/>
                </a:moveTo>
                <a:lnTo>
                  <a:pt x="53972" y="751"/>
                </a:lnTo>
                <a:cubicBezTo>
                  <a:pt x="53341" y="1548"/>
                  <a:pt x="51769" y="3037"/>
                  <a:pt x="48162" y="4049"/>
                </a:cubicBezTo>
                <a:cubicBezTo>
                  <a:pt x="45030" y="4930"/>
                  <a:pt x="34922" y="8204"/>
                  <a:pt x="34469" y="13764"/>
                </a:cubicBezTo>
                <a:cubicBezTo>
                  <a:pt x="34279" y="13764"/>
                  <a:pt x="33993" y="13752"/>
                  <a:pt x="33624" y="13752"/>
                </a:cubicBezTo>
                <a:cubicBezTo>
                  <a:pt x="31886" y="13752"/>
                  <a:pt x="28492" y="13979"/>
                  <a:pt x="25516" y="15431"/>
                </a:cubicBezTo>
                <a:cubicBezTo>
                  <a:pt x="21837" y="17241"/>
                  <a:pt x="19920" y="20301"/>
                  <a:pt x="19813" y="24539"/>
                </a:cubicBezTo>
                <a:cubicBezTo>
                  <a:pt x="19086" y="24563"/>
                  <a:pt x="16991" y="24694"/>
                  <a:pt x="14991" y="25670"/>
                </a:cubicBezTo>
                <a:cubicBezTo>
                  <a:pt x="13026" y="26647"/>
                  <a:pt x="10693" y="28647"/>
                  <a:pt x="10574" y="32790"/>
                </a:cubicBezTo>
                <a:cubicBezTo>
                  <a:pt x="9859" y="32909"/>
                  <a:pt x="7656" y="33374"/>
                  <a:pt x="5430" y="34517"/>
                </a:cubicBezTo>
                <a:cubicBezTo>
                  <a:pt x="1703" y="36469"/>
                  <a:pt x="1" y="40863"/>
                  <a:pt x="1" y="44101"/>
                </a:cubicBezTo>
                <a:lnTo>
                  <a:pt x="1" y="100632"/>
                </a:lnTo>
                <a:cubicBezTo>
                  <a:pt x="1" y="103882"/>
                  <a:pt x="1703" y="108264"/>
                  <a:pt x="5430" y="110217"/>
                </a:cubicBezTo>
                <a:cubicBezTo>
                  <a:pt x="7656" y="111360"/>
                  <a:pt x="9859" y="111824"/>
                  <a:pt x="10574" y="111943"/>
                </a:cubicBezTo>
                <a:cubicBezTo>
                  <a:pt x="10693" y="116074"/>
                  <a:pt x="13026" y="118087"/>
                  <a:pt x="14991" y="119051"/>
                </a:cubicBezTo>
                <a:cubicBezTo>
                  <a:pt x="16991" y="120015"/>
                  <a:pt x="19086" y="120170"/>
                  <a:pt x="19813" y="120182"/>
                </a:cubicBezTo>
                <a:cubicBezTo>
                  <a:pt x="19908" y="124444"/>
                  <a:pt x="21825" y="127492"/>
                  <a:pt x="25504" y="129290"/>
                </a:cubicBezTo>
                <a:cubicBezTo>
                  <a:pt x="28481" y="130755"/>
                  <a:pt x="31850" y="130969"/>
                  <a:pt x="33612" y="130969"/>
                </a:cubicBezTo>
                <a:cubicBezTo>
                  <a:pt x="33981" y="130969"/>
                  <a:pt x="34267" y="130969"/>
                  <a:pt x="34457" y="130957"/>
                </a:cubicBezTo>
                <a:cubicBezTo>
                  <a:pt x="34910" y="136505"/>
                  <a:pt x="45006" y="139804"/>
                  <a:pt x="48150" y="140673"/>
                </a:cubicBezTo>
                <a:cubicBezTo>
                  <a:pt x="51757" y="141685"/>
                  <a:pt x="53329" y="143173"/>
                  <a:pt x="53960" y="143983"/>
                </a:cubicBezTo>
                <a:lnTo>
                  <a:pt x="54531" y="144721"/>
                </a:lnTo>
                <a:lnTo>
                  <a:pt x="55127" y="143983"/>
                </a:lnTo>
                <a:cubicBezTo>
                  <a:pt x="55758" y="143173"/>
                  <a:pt x="57329" y="141685"/>
                  <a:pt x="60937" y="140673"/>
                </a:cubicBezTo>
                <a:cubicBezTo>
                  <a:pt x="64080" y="139804"/>
                  <a:pt x="74177" y="136529"/>
                  <a:pt x="74629" y="130957"/>
                </a:cubicBezTo>
                <a:cubicBezTo>
                  <a:pt x="74832" y="130957"/>
                  <a:pt x="75117" y="130969"/>
                  <a:pt x="75474" y="130969"/>
                </a:cubicBezTo>
                <a:cubicBezTo>
                  <a:pt x="77213" y="130969"/>
                  <a:pt x="80606" y="130755"/>
                  <a:pt x="83583" y="129290"/>
                </a:cubicBezTo>
                <a:cubicBezTo>
                  <a:pt x="87262" y="127492"/>
                  <a:pt x="89179" y="124421"/>
                  <a:pt x="89286" y="120182"/>
                </a:cubicBezTo>
                <a:cubicBezTo>
                  <a:pt x="90000" y="120170"/>
                  <a:pt x="92072" y="120015"/>
                  <a:pt x="94060" y="119063"/>
                </a:cubicBezTo>
                <a:cubicBezTo>
                  <a:pt x="96894" y="117717"/>
                  <a:pt x="98442" y="115241"/>
                  <a:pt x="98525" y="111943"/>
                </a:cubicBezTo>
                <a:cubicBezTo>
                  <a:pt x="99263" y="111824"/>
                  <a:pt x="101466" y="111360"/>
                  <a:pt x="103668" y="110217"/>
                </a:cubicBezTo>
                <a:cubicBezTo>
                  <a:pt x="107395" y="108264"/>
                  <a:pt x="109098" y="103871"/>
                  <a:pt x="109098" y="100632"/>
                </a:cubicBezTo>
                <a:lnTo>
                  <a:pt x="109098" y="44101"/>
                </a:lnTo>
                <a:cubicBezTo>
                  <a:pt x="109098" y="40839"/>
                  <a:pt x="107395" y="36469"/>
                  <a:pt x="103668" y="34517"/>
                </a:cubicBezTo>
                <a:cubicBezTo>
                  <a:pt x="101442" y="33374"/>
                  <a:pt x="99239" y="32909"/>
                  <a:pt x="98525" y="32790"/>
                </a:cubicBezTo>
                <a:cubicBezTo>
                  <a:pt x="98406" y="28647"/>
                  <a:pt x="96072" y="26647"/>
                  <a:pt x="94108" y="25670"/>
                </a:cubicBezTo>
                <a:cubicBezTo>
                  <a:pt x="92108" y="24706"/>
                  <a:pt x="90012" y="24563"/>
                  <a:pt x="89286" y="24539"/>
                </a:cubicBezTo>
                <a:cubicBezTo>
                  <a:pt x="89179" y="20301"/>
                  <a:pt x="87262" y="17241"/>
                  <a:pt x="83583" y="15431"/>
                </a:cubicBezTo>
                <a:cubicBezTo>
                  <a:pt x="80606" y="13979"/>
                  <a:pt x="77225" y="13752"/>
                  <a:pt x="75474" y="13752"/>
                </a:cubicBezTo>
                <a:cubicBezTo>
                  <a:pt x="75105" y="13752"/>
                  <a:pt x="74820" y="13752"/>
                  <a:pt x="74629" y="13764"/>
                </a:cubicBezTo>
                <a:cubicBezTo>
                  <a:pt x="74177" y="8216"/>
                  <a:pt x="64080" y="4942"/>
                  <a:pt x="60937" y="4049"/>
                </a:cubicBezTo>
                <a:cubicBezTo>
                  <a:pt x="57329" y="3037"/>
                  <a:pt x="55758" y="1548"/>
                  <a:pt x="55127" y="751"/>
                </a:cubicBezTo>
                <a:lnTo>
                  <a:pt x="54555" y="1"/>
                </a:lnTo>
                <a:close/>
              </a:path>
            </a:pathLst>
          </a:custGeom>
          <a:gradFill>
            <a:gsLst>
              <a:gs pos="0">
                <a:schemeClr val="accent6">
                  <a:lumMod val="25000"/>
                </a:schemeClr>
              </a:gs>
              <a:gs pos="50000">
                <a:schemeClr val="accent6">
                  <a:lumMod val="75000"/>
                </a:schemeClr>
              </a:gs>
              <a:gs pos="100000">
                <a:schemeClr val="accent6">
                  <a:lumMod val="25000"/>
                </a:schemeClr>
              </a:gs>
            </a:gsLst>
            <a:lin ang="2700006" scaled="0"/>
          </a:gradFill>
          <a:ln>
            <a:noFill/>
          </a:ln>
        </p:spPr>
        <p:txBody>
          <a:bodyPr spcFirstLastPara="1" wrap="square" lIns="91425" tIns="91425" rIns="91425" bIns="91425" anchor="ctr" anchorCtr="0">
            <a:noAutofit/>
          </a:bodyPr>
          <a:lstStyle/>
          <a:p>
            <a:endParaRPr/>
          </a:p>
        </p:txBody>
      </p:sp>
      <p:grpSp>
        <p:nvGrpSpPr>
          <p:cNvPr id="1241" name="Google Shape;1241;p31"/>
          <p:cNvGrpSpPr/>
          <p:nvPr/>
        </p:nvGrpSpPr>
        <p:grpSpPr>
          <a:xfrm>
            <a:off x="326729" y="255623"/>
            <a:ext cx="793319" cy="762013"/>
            <a:chOff x="6535925" y="-2669850"/>
            <a:chExt cx="558125" cy="536100"/>
          </a:xfrm>
        </p:grpSpPr>
        <p:sp>
          <p:nvSpPr>
            <p:cNvPr id="1242" name="Google Shape;1242;p31"/>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1"/>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3"/>
                </a:gs>
                <a:gs pos="8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4" name="Google Shape;1244;p31"/>
          <p:cNvSpPr/>
          <p:nvPr/>
        </p:nvSpPr>
        <p:spPr>
          <a:xfrm>
            <a:off x="790125" y="361400"/>
            <a:ext cx="247245" cy="229948"/>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1"/>
          <p:cNvSpPr/>
          <p:nvPr/>
        </p:nvSpPr>
        <p:spPr>
          <a:xfrm>
            <a:off x="7488075" y="2556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1"/>
          <p:cNvSpPr/>
          <p:nvPr/>
        </p:nvSpPr>
        <p:spPr>
          <a:xfrm>
            <a:off x="8524875" y="13605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1"/>
          <p:cNvSpPr/>
          <p:nvPr/>
        </p:nvSpPr>
        <p:spPr>
          <a:xfrm>
            <a:off x="4947902" y="4853206"/>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1"/>
          <p:cNvSpPr/>
          <p:nvPr/>
        </p:nvSpPr>
        <p:spPr>
          <a:xfrm>
            <a:off x="5454133" y="449306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1"/>
          <p:cNvSpPr/>
          <p:nvPr/>
        </p:nvSpPr>
        <p:spPr>
          <a:xfrm>
            <a:off x="6048839" y="4916652"/>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1"/>
          <p:cNvSpPr/>
          <p:nvPr/>
        </p:nvSpPr>
        <p:spPr>
          <a:xfrm>
            <a:off x="7600950" y="448237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1"/>
          <p:cNvSpPr/>
          <p:nvPr/>
        </p:nvSpPr>
        <p:spPr>
          <a:xfrm>
            <a:off x="8734450" y="326317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6;p26">
            <a:extLst>
              <a:ext uri="{FF2B5EF4-FFF2-40B4-BE49-F238E27FC236}">
                <a16:creationId xmlns:a16="http://schemas.microsoft.com/office/drawing/2014/main" id="{7BA0CCDA-3408-4C57-AC4C-84084D6BED9C}"/>
              </a:ext>
            </a:extLst>
          </p:cNvPr>
          <p:cNvSpPr txBox="1">
            <a:spLocks/>
          </p:cNvSpPr>
          <p:nvPr/>
        </p:nvSpPr>
        <p:spPr>
          <a:xfrm>
            <a:off x="-425605" y="885323"/>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38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rPr>
              <a:t>ما سنأخذه في الدرس :</a:t>
            </a:r>
          </a:p>
        </p:txBody>
      </p:sp>
      <p:sp>
        <p:nvSpPr>
          <p:cNvPr id="26" name="Google Shape;2442;p59">
            <a:extLst>
              <a:ext uri="{FF2B5EF4-FFF2-40B4-BE49-F238E27FC236}">
                <a16:creationId xmlns:a16="http://schemas.microsoft.com/office/drawing/2014/main" id="{FAEF65BE-687A-451A-8611-6141D37A3FC9}"/>
              </a:ext>
            </a:extLst>
          </p:cNvPr>
          <p:cNvSpPr/>
          <p:nvPr/>
        </p:nvSpPr>
        <p:spPr>
          <a:xfrm flipH="1">
            <a:off x="4490411" y="1864019"/>
            <a:ext cx="223303" cy="221218"/>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6">
              <a:lumMod val="90000"/>
            </a:schemeClr>
          </a:solidFill>
          <a:ln w="19050" cap="flat" cmpd="sng">
            <a:solidFill>
              <a:srgbClr val="8E3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صورة 20" descr="صورة تحتوي على نص&#10;&#10;تم إنشاء الوصف تلقائياً">
            <a:extLst>
              <a:ext uri="{FF2B5EF4-FFF2-40B4-BE49-F238E27FC236}">
                <a16:creationId xmlns:a16="http://schemas.microsoft.com/office/drawing/2014/main" id="{2BC17853-F39C-4155-AC65-448C23639BEE}"/>
              </a:ext>
            </a:extLst>
          </p:cNvPr>
          <p:cNvPicPr>
            <a:picLocks noChangeAspect="1"/>
          </p:cNvPicPr>
          <p:nvPr/>
        </p:nvPicPr>
        <p:blipFill>
          <a:blip r:embed="rId4"/>
          <a:stretch>
            <a:fillRect/>
          </a:stretch>
        </p:blipFill>
        <p:spPr>
          <a:xfrm>
            <a:off x="7605345" y="38808"/>
            <a:ext cx="1497059" cy="884625"/>
          </a:xfrm>
          <a:prstGeom prst="rect">
            <a:avLst/>
          </a:prstGeom>
          <a:effectLst/>
        </p:spPr>
      </p:pic>
      <p:sp>
        <p:nvSpPr>
          <p:cNvPr id="22" name="Google Shape;2442;p59">
            <a:extLst>
              <a:ext uri="{FF2B5EF4-FFF2-40B4-BE49-F238E27FC236}">
                <a16:creationId xmlns:a16="http://schemas.microsoft.com/office/drawing/2014/main" id="{987AD50B-C225-496A-B5EA-528585802A27}"/>
              </a:ext>
            </a:extLst>
          </p:cNvPr>
          <p:cNvSpPr/>
          <p:nvPr/>
        </p:nvSpPr>
        <p:spPr>
          <a:xfrm flipH="1">
            <a:off x="4510159" y="2315307"/>
            <a:ext cx="223303" cy="221218"/>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6">
              <a:lumMod val="90000"/>
            </a:schemeClr>
          </a:solidFill>
          <a:ln w="19050" cap="flat" cmpd="sng">
            <a:solidFill>
              <a:srgbClr val="8E3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42;p59">
            <a:extLst>
              <a:ext uri="{FF2B5EF4-FFF2-40B4-BE49-F238E27FC236}">
                <a16:creationId xmlns:a16="http://schemas.microsoft.com/office/drawing/2014/main" id="{3F09D361-10EC-4412-9B80-D460AFA80A29}"/>
              </a:ext>
            </a:extLst>
          </p:cNvPr>
          <p:cNvSpPr/>
          <p:nvPr/>
        </p:nvSpPr>
        <p:spPr>
          <a:xfrm flipH="1">
            <a:off x="4490411" y="2776020"/>
            <a:ext cx="223303" cy="221218"/>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6">
              <a:lumMod val="90000"/>
            </a:schemeClr>
          </a:solidFill>
          <a:ln w="19050" cap="flat" cmpd="sng">
            <a:solidFill>
              <a:srgbClr val="8E3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42;p59">
            <a:extLst>
              <a:ext uri="{FF2B5EF4-FFF2-40B4-BE49-F238E27FC236}">
                <a16:creationId xmlns:a16="http://schemas.microsoft.com/office/drawing/2014/main" id="{8CF1C5AE-1C71-43AD-8931-1C3D03ADF79D}"/>
              </a:ext>
            </a:extLst>
          </p:cNvPr>
          <p:cNvSpPr/>
          <p:nvPr/>
        </p:nvSpPr>
        <p:spPr>
          <a:xfrm flipH="1">
            <a:off x="4510159" y="3200757"/>
            <a:ext cx="223303" cy="221218"/>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6">
              <a:lumMod val="90000"/>
            </a:schemeClr>
          </a:solidFill>
          <a:ln w="19050" cap="flat" cmpd="sng">
            <a:solidFill>
              <a:srgbClr val="8E3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42;p59">
            <a:extLst>
              <a:ext uri="{FF2B5EF4-FFF2-40B4-BE49-F238E27FC236}">
                <a16:creationId xmlns:a16="http://schemas.microsoft.com/office/drawing/2014/main" id="{DFE317DB-B421-449E-9757-7B2CE971A732}"/>
              </a:ext>
            </a:extLst>
          </p:cNvPr>
          <p:cNvSpPr/>
          <p:nvPr/>
        </p:nvSpPr>
        <p:spPr>
          <a:xfrm flipH="1">
            <a:off x="4505771" y="3972417"/>
            <a:ext cx="223303" cy="221218"/>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6">
              <a:lumMod val="90000"/>
            </a:schemeClr>
          </a:solidFill>
          <a:ln w="19050" cap="flat" cmpd="sng">
            <a:solidFill>
              <a:srgbClr val="8E3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42;p59">
            <a:extLst>
              <a:ext uri="{FF2B5EF4-FFF2-40B4-BE49-F238E27FC236}">
                <a16:creationId xmlns:a16="http://schemas.microsoft.com/office/drawing/2014/main" id="{A607979C-C7CB-4C70-8F3B-701C00BD9C91}"/>
              </a:ext>
            </a:extLst>
          </p:cNvPr>
          <p:cNvSpPr/>
          <p:nvPr/>
        </p:nvSpPr>
        <p:spPr>
          <a:xfrm flipH="1">
            <a:off x="4512636" y="4421837"/>
            <a:ext cx="223303" cy="221218"/>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chemeClr val="accent6">
              <a:lumMod val="90000"/>
            </a:schemeClr>
          </a:solidFill>
          <a:ln w="19050" cap="flat" cmpd="sng">
            <a:solidFill>
              <a:srgbClr val="8E3D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045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12" presetClass="entr" presetSubtype="2"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750"/>
                                        <p:tgtEl>
                                          <p:spTgt spid="28"/>
                                        </p:tgtEl>
                                        <p:attrNameLst>
                                          <p:attrName>ppt_x</p:attrName>
                                        </p:attrNameLst>
                                      </p:cBhvr>
                                      <p:tavLst>
                                        <p:tav tm="0">
                                          <p:val>
                                            <p:strVal val="#ppt_x+#ppt_w*1.125000"/>
                                          </p:val>
                                        </p:tav>
                                        <p:tav tm="100000">
                                          <p:val>
                                            <p:strVal val="#ppt_x"/>
                                          </p:val>
                                        </p:tav>
                                      </p:tavLst>
                                    </p:anim>
                                    <p:animEffect transition="in" filter="wipe(left)">
                                      <p:cBhvr>
                                        <p:cTn id="20" dur="75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12" presetClass="entr" presetSubtype="2"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750"/>
                                        <p:tgtEl>
                                          <p:spTgt spid="23"/>
                                        </p:tgtEl>
                                        <p:attrNameLst>
                                          <p:attrName>ppt_x</p:attrName>
                                        </p:attrNameLst>
                                      </p:cBhvr>
                                      <p:tavLst>
                                        <p:tav tm="0">
                                          <p:val>
                                            <p:strVal val="#ppt_x+#ppt_w*1.125000"/>
                                          </p:val>
                                        </p:tav>
                                        <p:tav tm="100000">
                                          <p:val>
                                            <p:strVal val="#ppt_x"/>
                                          </p:val>
                                        </p:tav>
                                      </p:tavLst>
                                    </p:anim>
                                    <p:animEffect transition="in" filter="wipe(left)">
                                      <p:cBhvr>
                                        <p:cTn id="31" dur="75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12" presetClass="entr" presetSubtype="2"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750"/>
                                        <p:tgtEl>
                                          <p:spTgt spid="30"/>
                                        </p:tgtEl>
                                        <p:attrNameLst>
                                          <p:attrName>ppt_x</p:attrName>
                                        </p:attrNameLst>
                                      </p:cBhvr>
                                      <p:tavLst>
                                        <p:tav tm="0">
                                          <p:val>
                                            <p:strVal val="#ppt_x+#ppt_w*1.125000"/>
                                          </p:val>
                                        </p:tav>
                                        <p:tav tm="100000">
                                          <p:val>
                                            <p:strVal val="#ppt_x"/>
                                          </p:val>
                                        </p:tav>
                                      </p:tavLst>
                                    </p:anim>
                                    <p:animEffect transition="in" filter="wipe(left)">
                                      <p:cBhvr>
                                        <p:cTn id="42" dur="75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500" fill="hold"/>
                                        <p:tgtEl>
                                          <p:spTgt spid="31"/>
                                        </p:tgtEl>
                                        <p:attrNameLst>
                                          <p:attrName>ppt_w</p:attrName>
                                        </p:attrNameLst>
                                      </p:cBhvr>
                                      <p:tavLst>
                                        <p:tav tm="0">
                                          <p:val>
                                            <p:fltVal val="0"/>
                                          </p:val>
                                        </p:tav>
                                        <p:tav tm="100000">
                                          <p:val>
                                            <p:strVal val="#ppt_w"/>
                                          </p:val>
                                        </p:tav>
                                      </p:tavLst>
                                    </p:anim>
                                    <p:anim calcmode="lin" valueType="num">
                                      <p:cBhvr>
                                        <p:cTn id="48" dur="500" fill="hold"/>
                                        <p:tgtEl>
                                          <p:spTgt spid="31"/>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2" presetClass="entr" presetSubtype="2"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750"/>
                                        <p:tgtEl>
                                          <p:spTgt spid="32"/>
                                        </p:tgtEl>
                                        <p:attrNameLst>
                                          <p:attrName>ppt_x</p:attrName>
                                        </p:attrNameLst>
                                      </p:cBhvr>
                                      <p:tavLst>
                                        <p:tav tm="0">
                                          <p:val>
                                            <p:strVal val="#ppt_x+#ppt_w*1.125000"/>
                                          </p:val>
                                        </p:tav>
                                        <p:tav tm="100000">
                                          <p:val>
                                            <p:strVal val="#ppt_x"/>
                                          </p:val>
                                        </p:tav>
                                      </p:tavLst>
                                    </p:anim>
                                    <p:animEffect transition="in" filter="wipe(left)">
                                      <p:cBhvr>
                                        <p:cTn id="53" dur="75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p:cTn id="58" dur="500" fill="hold"/>
                                        <p:tgtEl>
                                          <p:spTgt spid="33"/>
                                        </p:tgtEl>
                                        <p:attrNameLst>
                                          <p:attrName>ppt_w</p:attrName>
                                        </p:attrNameLst>
                                      </p:cBhvr>
                                      <p:tavLst>
                                        <p:tav tm="0">
                                          <p:val>
                                            <p:fltVal val="0"/>
                                          </p:val>
                                        </p:tav>
                                        <p:tav tm="100000">
                                          <p:val>
                                            <p:strVal val="#ppt_w"/>
                                          </p:val>
                                        </p:tav>
                                      </p:tavLst>
                                    </p:anim>
                                    <p:anim calcmode="lin" valueType="num">
                                      <p:cBhvr>
                                        <p:cTn id="59" dur="500" fill="hold"/>
                                        <p:tgtEl>
                                          <p:spTgt spid="33"/>
                                        </p:tgtEl>
                                        <p:attrNameLst>
                                          <p:attrName>ppt_h</p:attrName>
                                        </p:attrNameLst>
                                      </p:cBhvr>
                                      <p:tavLst>
                                        <p:tav tm="0">
                                          <p:val>
                                            <p:fltVal val="0"/>
                                          </p:val>
                                        </p:tav>
                                        <p:tav tm="100000">
                                          <p:val>
                                            <p:strVal val="#ppt_h"/>
                                          </p:val>
                                        </p:tav>
                                      </p:tavLst>
                                    </p:anim>
                                  </p:childTnLst>
                                </p:cTn>
                              </p:par>
                            </p:childTnLst>
                          </p:cTn>
                        </p:par>
                        <p:par>
                          <p:cTn id="60" fill="hold">
                            <p:stCondLst>
                              <p:cond delay="500"/>
                            </p:stCondLst>
                            <p:childTnLst>
                              <p:par>
                                <p:cTn id="61" presetID="12" presetClass="entr" presetSubtype="2" fill="hold" grpId="0" nodeType="after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750"/>
                                        <p:tgtEl>
                                          <p:spTgt spid="34"/>
                                        </p:tgtEl>
                                        <p:attrNameLst>
                                          <p:attrName>ppt_x</p:attrName>
                                        </p:attrNameLst>
                                      </p:cBhvr>
                                      <p:tavLst>
                                        <p:tav tm="0">
                                          <p:val>
                                            <p:strVal val="#ppt_x+#ppt_w*1.125000"/>
                                          </p:val>
                                        </p:tav>
                                        <p:tav tm="100000">
                                          <p:val>
                                            <p:strVal val="#ppt_x"/>
                                          </p:val>
                                        </p:tav>
                                      </p:tavLst>
                                    </p:anim>
                                    <p:animEffect transition="in" filter="wipe(left)">
                                      <p:cBhvr>
                                        <p:cTn id="64" dur="75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p:cTn id="69" dur="500" fill="hold"/>
                                        <p:tgtEl>
                                          <p:spTgt spid="35"/>
                                        </p:tgtEl>
                                        <p:attrNameLst>
                                          <p:attrName>ppt_w</p:attrName>
                                        </p:attrNameLst>
                                      </p:cBhvr>
                                      <p:tavLst>
                                        <p:tav tm="0">
                                          <p:val>
                                            <p:fltVal val="0"/>
                                          </p:val>
                                        </p:tav>
                                        <p:tav tm="100000">
                                          <p:val>
                                            <p:strVal val="#ppt_w"/>
                                          </p:val>
                                        </p:tav>
                                      </p:tavLst>
                                    </p:anim>
                                    <p:anim calcmode="lin" valueType="num">
                                      <p:cBhvr>
                                        <p:cTn id="70" dur="500" fill="hold"/>
                                        <p:tgtEl>
                                          <p:spTgt spid="35"/>
                                        </p:tgtEl>
                                        <p:attrNameLst>
                                          <p:attrName>ppt_h</p:attrName>
                                        </p:attrNameLst>
                                      </p:cBhvr>
                                      <p:tavLst>
                                        <p:tav tm="0">
                                          <p:val>
                                            <p:fltVal val="0"/>
                                          </p:val>
                                        </p:tav>
                                        <p:tav tm="100000">
                                          <p:val>
                                            <p:strVal val="#ppt_h"/>
                                          </p:val>
                                        </p:tav>
                                      </p:tavLst>
                                    </p:anim>
                                  </p:childTnLst>
                                </p:cTn>
                              </p:par>
                            </p:childTnLst>
                          </p:cTn>
                        </p:par>
                        <p:par>
                          <p:cTn id="71" fill="hold">
                            <p:stCondLst>
                              <p:cond delay="500"/>
                            </p:stCondLst>
                            <p:childTnLst>
                              <p:par>
                                <p:cTn id="72" presetID="12" presetClass="entr" presetSubtype="2" fill="hold" grpId="0" nodeType="afterEffect">
                                  <p:stCondLst>
                                    <p:cond delay="0"/>
                                  </p:stCondLst>
                                  <p:childTnLst>
                                    <p:set>
                                      <p:cBhvr>
                                        <p:cTn id="73" dur="1" fill="hold">
                                          <p:stCondLst>
                                            <p:cond delay="0"/>
                                          </p:stCondLst>
                                        </p:cTn>
                                        <p:tgtEl>
                                          <p:spTgt spid="36"/>
                                        </p:tgtEl>
                                        <p:attrNameLst>
                                          <p:attrName>style.visibility</p:attrName>
                                        </p:attrNameLst>
                                      </p:cBhvr>
                                      <p:to>
                                        <p:strVal val="visible"/>
                                      </p:to>
                                    </p:set>
                                    <p:anim calcmode="lin" valueType="num">
                                      <p:cBhvr additive="base">
                                        <p:cTn id="74" dur="750"/>
                                        <p:tgtEl>
                                          <p:spTgt spid="36"/>
                                        </p:tgtEl>
                                        <p:attrNameLst>
                                          <p:attrName>ppt_x</p:attrName>
                                        </p:attrNameLst>
                                      </p:cBhvr>
                                      <p:tavLst>
                                        <p:tav tm="0">
                                          <p:val>
                                            <p:strVal val="#ppt_x+#ppt_w*1.125000"/>
                                          </p:val>
                                        </p:tav>
                                        <p:tav tm="100000">
                                          <p:val>
                                            <p:strVal val="#ppt_x"/>
                                          </p:val>
                                        </p:tav>
                                      </p:tavLst>
                                    </p:anim>
                                    <p:animEffect transition="in" filter="wipe(left)">
                                      <p:cBhvr>
                                        <p:cTn id="75"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3" grpId="0"/>
      <p:bldP spid="30" grpId="0"/>
      <p:bldP spid="32" grpId="0"/>
      <p:bldP spid="34" grpId="0"/>
      <p:bldP spid="36" grpId="0"/>
      <p:bldP spid="25" grpId="0"/>
      <p:bldP spid="26" grpId="0" animBg="1"/>
      <p:bldP spid="22" grpId="0" animBg="1"/>
      <p:bldP spid="24" grpId="0" animBg="1"/>
      <p:bldP spid="31" grpId="0" animBg="1"/>
      <p:bldP spid="33" grpId="0" animBg="1"/>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EA50500B-0B95-422B-A525-F42094A0CB45}"/>
              </a:ext>
            </a:extLst>
          </p:cNvPr>
          <p:cNvSpPr/>
          <p:nvPr/>
        </p:nvSpPr>
        <p:spPr>
          <a:xfrm>
            <a:off x="139700" y="120650"/>
            <a:ext cx="4330699" cy="4902200"/>
          </a:xfrm>
          <a:prstGeom prst="roundRect">
            <a:avLst>
              <a:gd name="adj" fmla="val 3008"/>
            </a:avLst>
          </a:prstGeom>
          <a:gradFill>
            <a:gsLst>
              <a:gs pos="0">
                <a:srgbClr val="C75593"/>
              </a:gs>
              <a:gs pos="100000">
                <a:srgbClr val="FFB57D"/>
              </a:gs>
            </a:gsLst>
            <a:lin ang="5400012" scaled="0"/>
          </a:gradFill>
          <a:ln w="3810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5" name="صورة 14" descr="صورة تحتوي على نص&#10;&#10;تم إنشاء الوصف تلقائياً">
            <a:extLst>
              <a:ext uri="{FF2B5EF4-FFF2-40B4-BE49-F238E27FC236}">
                <a16:creationId xmlns:a16="http://schemas.microsoft.com/office/drawing/2014/main" id="{3B661A63-A622-49EC-A7E0-1F33810D58D7}"/>
              </a:ext>
            </a:extLst>
          </p:cNvPr>
          <p:cNvPicPr>
            <a:picLocks noChangeAspect="1"/>
          </p:cNvPicPr>
          <p:nvPr/>
        </p:nvPicPr>
        <p:blipFill>
          <a:blip r:embed="rId3">
            <a:alphaModFix amt="40000"/>
          </a:blip>
          <a:stretch>
            <a:fillRect/>
          </a:stretch>
        </p:blipFill>
        <p:spPr>
          <a:xfrm>
            <a:off x="241301" y="1314908"/>
            <a:ext cx="4127498" cy="2438974"/>
          </a:xfrm>
          <a:prstGeom prst="rect">
            <a:avLst/>
          </a:prstGeom>
          <a:effectLst/>
        </p:spPr>
      </p:pic>
      <p:sp>
        <p:nvSpPr>
          <p:cNvPr id="4" name="مستطيل: زوايا مستديرة 3">
            <a:extLst>
              <a:ext uri="{FF2B5EF4-FFF2-40B4-BE49-F238E27FC236}">
                <a16:creationId xmlns:a16="http://schemas.microsoft.com/office/drawing/2014/main" id="{8E33CADD-CFBE-44A9-B1FA-E3D0ECA827F7}"/>
              </a:ext>
            </a:extLst>
          </p:cNvPr>
          <p:cNvSpPr/>
          <p:nvPr/>
        </p:nvSpPr>
        <p:spPr>
          <a:xfrm>
            <a:off x="4673600" y="120650"/>
            <a:ext cx="4330700" cy="4902200"/>
          </a:xfrm>
          <a:prstGeom prst="roundRect">
            <a:avLst>
              <a:gd name="adj" fmla="val 3008"/>
            </a:avLst>
          </a:prstGeom>
          <a:gradFill>
            <a:gsLst>
              <a:gs pos="0">
                <a:srgbClr val="FFB57D"/>
              </a:gs>
              <a:gs pos="100000">
                <a:srgbClr val="C75593"/>
              </a:gs>
            </a:gsLst>
            <a:lin ang="5400012" scaled="0"/>
          </a:gradFill>
          <a:ln w="3810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3" name="صورة 12" descr="صورة تحتوي على نص&#10;&#10;تم إنشاء الوصف تلقائياً">
            <a:extLst>
              <a:ext uri="{FF2B5EF4-FFF2-40B4-BE49-F238E27FC236}">
                <a16:creationId xmlns:a16="http://schemas.microsoft.com/office/drawing/2014/main" id="{52B656BF-5D93-48E8-A117-CA7E48ACB91E}"/>
              </a:ext>
            </a:extLst>
          </p:cNvPr>
          <p:cNvPicPr>
            <a:picLocks noChangeAspect="1"/>
          </p:cNvPicPr>
          <p:nvPr/>
        </p:nvPicPr>
        <p:blipFill>
          <a:blip r:embed="rId3">
            <a:alphaModFix amt="40000"/>
          </a:blip>
          <a:stretch>
            <a:fillRect/>
          </a:stretch>
        </p:blipFill>
        <p:spPr>
          <a:xfrm>
            <a:off x="4775199" y="1314908"/>
            <a:ext cx="4127498" cy="2438974"/>
          </a:xfrm>
          <a:prstGeom prst="rect">
            <a:avLst/>
          </a:prstGeom>
          <a:effectLst/>
        </p:spPr>
      </p:pic>
      <p:sp>
        <p:nvSpPr>
          <p:cNvPr id="7" name="مربع نص 6">
            <a:extLst>
              <a:ext uri="{FF2B5EF4-FFF2-40B4-BE49-F238E27FC236}">
                <a16:creationId xmlns:a16="http://schemas.microsoft.com/office/drawing/2014/main" id="{FC353968-31B3-4B16-A76E-84B6ED471C5E}"/>
              </a:ext>
            </a:extLst>
          </p:cNvPr>
          <p:cNvSpPr txBox="1"/>
          <p:nvPr/>
        </p:nvSpPr>
        <p:spPr>
          <a:xfrm>
            <a:off x="4673598" y="229093"/>
            <a:ext cx="4330701" cy="677108"/>
          </a:xfrm>
          <a:prstGeom prst="rect">
            <a:avLst/>
          </a:prstGeom>
          <a:noFill/>
        </p:spPr>
        <p:txBody>
          <a:bodyPr wrap="square" rtlCol="1">
            <a:spAutoFit/>
          </a:bodyPr>
          <a:lstStyle/>
          <a:p>
            <a:pPr algn="r" rtl="1"/>
            <a:r>
              <a:rPr lang="ar-SA" sz="2000" dirty="0">
                <a:ln w="19050">
                  <a:noFill/>
                </a:ln>
                <a:solidFill>
                  <a:schemeClr val="accent6">
                    <a:lumMod val="75000"/>
                  </a:schemeClr>
                </a:solidFill>
                <a:effectLst>
                  <a:glow rad="88900">
                    <a:schemeClr val="tx1"/>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س1/ </a:t>
            </a:r>
            <a:r>
              <a:rPr lang="ar-SA" sz="18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علام يدل قوله صلى الله عليه وسلم: </a:t>
            </a:r>
            <a:r>
              <a:rPr lang="ar-SA"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a:t>
            </a:r>
            <a:r>
              <a:rPr lang="ar-SA" sz="18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 </a:t>
            </a:r>
            <a:r>
              <a:rPr lang="ar-SA" sz="1800" dirty="0">
                <a:solidFill>
                  <a:srgbClr val="C5D6E9"/>
                </a:solidFill>
                <a:effectLst>
                  <a:glow rad="101600">
                    <a:srgbClr val="283466"/>
                  </a:glow>
                </a:effectLst>
                <a:latin typeface="Hacen Tunisia Bold" panose="02000000000000000000" pitchFamily="2" charset="-78"/>
                <a:cs typeface="Hacen Tunisia Bold" panose="02000000000000000000" pitchFamily="2" charset="-78"/>
              </a:rPr>
              <a:t>من قال في القرآن بغير علم فليتبوأ مقعده من النار </a:t>
            </a:r>
            <a:r>
              <a:rPr lang="ar-SA"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a:t>
            </a:r>
            <a:r>
              <a:rPr lang="ar-SA" sz="18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 ؟ </a:t>
            </a:r>
            <a:endParaRPr lang="en-US" sz="18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endParaRPr>
          </a:p>
        </p:txBody>
      </p:sp>
      <p:sp>
        <p:nvSpPr>
          <p:cNvPr id="8" name="مربع نص 7">
            <a:extLst>
              <a:ext uri="{FF2B5EF4-FFF2-40B4-BE49-F238E27FC236}">
                <a16:creationId xmlns:a16="http://schemas.microsoft.com/office/drawing/2014/main" id="{DB9FAC29-3E94-457B-AE56-7906D855ACB6}"/>
              </a:ext>
            </a:extLst>
          </p:cNvPr>
          <p:cNvSpPr txBox="1"/>
          <p:nvPr/>
        </p:nvSpPr>
        <p:spPr>
          <a:xfrm>
            <a:off x="4622798" y="797906"/>
            <a:ext cx="4432300" cy="1754326"/>
          </a:xfrm>
          <a:prstGeom prst="rect">
            <a:avLst/>
          </a:prstGeom>
          <a:noFill/>
        </p:spPr>
        <p:txBody>
          <a:bodyPr wrap="square" rtlCol="1">
            <a:spAutoFit/>
          </a:bodyPr>
          <a:lstStyle/>
          <a:p>
            <a:pPr algn="r" rtl="1"/>
            <a:r>
              <a:rPr lang="ar-SA" sz="1800" dirty="0">
                <a:solidFill>
                  <a:srgbClr val="FFC497"/>
                </a:solidFill>
                <a:effectLst>
                  <a:glow rad="88900">
                    <a:schemeClr val="accent6">
                      <a:lumMod val="10000"/>
                    </a:schemeClr>
                  </a:glow>
                </a:effectLst>
                <a:latin typeface="STC Bold" panose="01000500000000020006" pitchFamily="2" charset="-78"/>
                <a:cs typeface="STC Bold" panose="01000500000000020006" pitchFamily="2" charset="-78"/>
              </a:rPr>
              <a:t>المقصود من ذلك اشدا التحريم للتأليف في تفسير القرآن على الاهواء فلا يجوز تفسير من دون العلم به والدراسة وان من يفعل ذلك ينتظر موقعه في نار جهنم فالقران لا يقبل تفسيره على المزاج وبواقع الحرية الفكرية للتأليف فهذا كلام الله ولا يجوز ذلك.</a:t>
            </a:r>
          </a:p>
        </p:txBody>
      </p:sp>
      <p:sp>
        <p:nvSpPr>
          <p:cNvPr id="9" name="مربع نص 8">
            <a:extLst>
              <a:ext uri="{FF2B5EF4-FFF2-40B4-BE49-F238E27FC236}">
                <a16:creationId xmlns:a16="http://schemas.microsoft.com/office/drawing/2014/main" id="{6E6FD074-B76C-4110-98EA-03AA9B1AD02B}"/>
              </a:ext>
            </a:extLst>
          </p:cNvPr>
          <p:cNvSpPr txBox="1"/>
          <p:nvPr/>
        </p:nvSpPr>
        <p:spPr>
          <a:xfrm>
            <a:off x="4673597" y="2539457"/>
            <a:ext cx="4330702" cy="954107"/>
          </a:xfrm>
          <a:prstGeom prst="rect">
            <a:avLst/>
          </a:prstGeom>
          <a:noFill/>
        </p:spPr>
        <p:txBody>
          <a:bodyPr wrap="square" rtlCol="1">
            <a:spAutoFit/>
          </a:bodyPr>
          <a:lstStyle/>
          <a:p>
            <a:pPr algn="r" rtl="1"/>
            <a:r>
              <a:rPr lang="ar-SA" sz="2000" dirty="0">
                <a:ln w="19050">
                  <a:noFill/>
                </a:ln>
                <a:solidFill>
                  <a:srgbClr val="DD9BC1"/>
                </a:solidFill>
                <a:effectLst>
                  <a:glow rad="88900">
                    <a:schemeClr val="tx1"/>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س2/ </a:t>
            </a:r>
            <a:r>
              <a:rPr lang="ar-SA" sz="1800" dirty="0">
                <a:solidFill>
                  <a:srgbClr val="EDCBDE"/>
                </a:solidFill>
                <a:effectLst>
                  <a:glow rad="88900">
                    <a:schemeClr val="tx1"/>
                  </a:glow>
                </a:effectLst>
                <a:latin typeface="Hacen Tunisia Bold" panose="02000000000000000000" pitchFamily="2" charset="-78"/>
                <a:cs typeface="Hacen Tunisia Bold" panose="02000000000000000000" pitchFamily="2" charset="-78"/>
              </a:rPr>
              <a:t>ارجع إلى سورة المائدة من (1-10) واستخرج الآية المبينة لقوله تعالى: </a:t>
            </a:r>
            <a:r>
              <a:rPr lang="ar-SA" sz="1800"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1800" dirty="0">
                <a:solidFill>
                  <a:srgbClr val="C3F2B8"/>
                </a:solidFill>
                <a:effectLst>
                  <a:glow rad="88900">
                    <a:srgbClr val="246A14"/>
                  </a:glow>
                </a:effectLst>
                <a:latin typeface="Hacen Tunisia Bold" panose="02000000000000000000" pitchFamily="2" charset="-78"/>
                <a:cs typeface="Hacen Tunisia Bold" panose="02000000000000000000" pitchFamily="2" charset="-78"/>
              </a:rPr>
              <a:t> أُحِلَّتْ لَكُم بَهِيمَةُ الْأَنْعَامِ إِلَّا مَا </a:t>
            </a:r>
            <a:r>
              <a:rPr lang="ar-SA" sz="1800" dirty="0" err="1">
                <a:solidFill>
                  <a:srgbClr val="C3F2B8"/>
                </a:solidFill>
                <a:effectLst>
                  <a:glow rad="88900">
                    <a:srgbClr val="246A14"/>
                  </a:glow>
                </a:effectLst>
                <a:latin typeface="Hacen Tunisia Bold" panose="02000000000000000000" pitchFamily="2" charset="-78"/>
                <a:cs typeface="Hacen Tunisia Bold" panose="02000000000000000000" pitchFamily="2" charset="-78"/>
              </a:rPr>
              <a:t>يُتْلَىٰ</a:t>
            </a:r>
            <a:r>
              <a:rPr lang="ar-SA" sz="1800" dirty="0">
                <a:solidFill>
                  <a:srgbClr val="C3F2B8"/>
                </a:solidFill>
                <a:effectLst>
                  <a:glow rad="88900">
                    <a:srgbClr val="246A14"/>
                  </a:glow>
                </a:effectLst>
                <a:latin typeface="Hacen Tunisia Bold" panose="02000000000000000000" pitchFamily="2" charset="-78"/>
                <a:cs typeface="Hacen Tunisia Bold" panose="02000000000000000000" pitchFamily="2" charset="-78"/>
              </a:rPr>
              <a:t> عَلَيْكُمْ </a:t>
            </a:r>
            <a:r>
              <a:rPr lang="ar-SA" sz="1800"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1800" dirty="0">
                <a:solidFill>
                  <a:srgbClr val="C3F2B8"/>
                </a:solidFill>
                <a:effectLst>
                  <a:glow rad="88900">
                    <a:srgbClr val="246A14"/>
                  </a:glow>
                </a:effectLst>
                <a:latin typeface="Hacen Tunisia Bold" panose="02000000000000000000" pitchFamily="2" charset="-78"/>
                <a:cs typeface="Hacen Tunisia Bold" panose="02000000000000000000" pitchFamily="2" charset="-78"/>
              </a:rPr>
              <a:t> </a:t>
            </a:r>
            <a:r>
              <a:rPr lang="ar-SA" sz="1800" dirty="0">
                <a:solidFill>
                  <a:srgbClr val="EDCBDE"/>
                </a:solidFill>
                <a:effectLst>
                  <a:glow rad="88900">
                    <a:schemeClr val="tx1"/>
                  </a:glow>
                </a:effectLst>
                <a:latin typeface="Hacen Tunisia Bold" panose="02000000000000000000" pitchFamily="2" charset="-78"/>
                <a:cs typeface="Hacen Tunisia Bold" panose="02000000000000000000" pitchFamily="2" charset="-78"/>
              </a:rPr>
              <a:t>(المائدة: 1)</a:t>
            </a:r>
            <a:endParaRPr lang="en-US" sz="1800" dirty="0">
              <a:solidFill>
                <a:srgbClr val="EDCBDE"/>
              </a:solidFill>
              <a:effectLst>
                <a:glow rad="88900">
                  <a:schemeClr val="tx1"/>
                </a:glow>
              </a:effectLst>
              <a:latin typeface="Hacen Tunisia Bold" panose="02000000000000000000" pitchFamily="2" charset="-78"/>
              <a:cs typeface="Hacen Tunisia Bold" panose="02000000000000000000" pitchFamily="2" charset="-78"/>
            </a:endParaRPr>
          </a:p>
        </p:txBody>
      </p:sp>
      <p:sp>
        <p:nvSpPr>
          <p:cNvPr id="10" name="مربع نص 9">
            <a:extLst>
              <a:ext uri="{FF2B5EF4-FFF2-40B4-BE49-F238E27FC236}">
                <a16:creationId xmlns:a16="http://schemas.microsoft.com/office/drawing/2014/main" id="{C3CDDB6F-05D7-44A2-B300-B3CE79E7DBD7}"/>
              </a:ext>
            </a:extLst>
          </p:cNvPr>
          <p:cNvSpPr txBox="1"/>
          <p:nvPr/>
        </p:nvSpPr>
        <p:spPr>
          <a:xfrm>
            <a:off x="4698996" y="3395182"/>
            <a:ext cx="4330702" cy="575350"/>
          </a:xfrm>
          <a:prstGeom prst="rect">
            <a:avLst/>
          </a:prstGeom>
          <a:noFill/>
        </p:spPr>
        <p:txBody>
          <a:bodyPr wrap="square" rtlCol="1">
            <a:spAutoFit/>
          </a:bodyPr>
          <a:lstStyle/>
          <a:p>
            <a:pPr algn="r" rtl="1">
              <a:lnSpc>
                <a:spcPct val="107000"/>
              </a:lnSpc>
              <a:spcAft>
                <a:spcPts val="800"/>
              </a:spcAft>
            </a:pPr>
            <a:r>
              <a:rPr lang="ar-SA" sz="1500" b="1" dirty="0">
                <a:solidFill>
                  <a:srgbClr val="D3F5CB"/>
                </a:solidFill>
                <a:effectLst>
                  <a:glow rad="88900">
                    <a:srgbClr val="246A14"/>
                  </a:glow>
                </a:effectLst>
                <a:latin typeface="Calibri" panose="020F0502020204030204" pitchFamily="34" charset="0"/>
                <a:cs typeface="Calibri" panose="020F0502020204030204" pitchFamily="34" charset="0"/>
              </a:rPr>
              <a:t>( يَا أَيُّهَا الَّذِينَ آمَنُوا أَوْفُوا بِالْعُقُودِ ۚ أُحِلَّتْ لَكُم بَهِيمَةُ الْأَنْعَامِ إِلَّا مَا </a:t>
            </a:r>
            <a:r>
              <a:rPr lang="ar-SA" sz="1500" b="1" dirty="0" err="1">
                <a:solidFill>
                  <a:srgbClr val="D3F5CB"/>
                </a:solidFill>
                <a:effectLst>
                  <a:glow rad="88900">
                    <a:srgbClr val="246A14"/>
                  </a:glow>
                </a:effectLst>
                <a:latin typeface="Calibri" panose="020F0502020204030204" pitchFamily="34" charset="0"/>
                <a:cs typeface="Calibri" panose="020F0502020204030204" pitchFamily="34" charset="0"/>
              </a:rPr>
              <a:t>يُتْلَىٰ</a:t>
            </a:r>
            <a:r>
              <a:rPr lang="ar-SA" sz="1500" b="1" dirty="0">
                <a:solidFill>
                  <a:srgbClr val="D3F5CB"/>
                </a:solidFill>
                <a:effectLst>
                  <a:glow rad="88900">
                    <a:srgbClr val="246A14"/>
                  </a:glow>
                </a:effectLst>
                <a:latin typeface="Calibri" panose="020F0502020204030204" pitchFamily="34" charset="0"/>
                <a:cs typeface="Calibri" panose="020F0502020204030204" pitchFamily="34" charset="0"/>
              </a:rPr>
              <a:t> عَلَيْكُمْ غَيْرَ مُحِلِّي الصَّيْدِ وَأَنتُمْ حُرُمٌ ۗ إِنَّ اللَّهَ يَحْكُمُ مَا يُرِيدُ )</a:t>
            </a:r>
            <a:endParaRPr lang="en-US" sz="1500" b="1" dirty="0">
              <a:solidFill>
                <a:srgbClr val="D3F5CB"/>
              </a:solidFill>
              <a:effectLst>
                <a:glow rad="88900">
                  <a:srgbClr val="246A14"/>
                </a:glow>
              </a:effectLst>
              <a:latin typeface="Calibri" panose="020F0502020204030204" pitchFamily="34" charset="0"/>
              <a:cs typeface="Calibri" panose="020F0502020204030204" pitchFamily="34" charset="0"/>
            </a:endParaRPr>
          </a:p>
        </p:txBody>
      </p:sp>
      <p:sp>
        <p:nvSpPr>
          <p:cNvPr id="11" name="مربع نص 10">
            <a:extLst>
              <a:ext uri="{FF2B5EF4-FFF2-40B4-BE49-F238E27FC236}">
                <a16:creationId xmlns:a16="http://schemas.microsoft.com/office/drawing/2014/main" id="{E070993D-0235-4C92-B026-4973250BC03F}"/>
              </a:ext>
            </a:extLst>
          </p:cNvPr>
          <p:cNvSpPr txBox="1"/>
          <p:nvPr/>
        </p:nvSpPr>
        <p:spPr>
          <a:xfrm>
            <a:off x="4673600" y="3910709"/>
            <a:ext cx="4330699" cy="738664"/>
          </a:xfrm>
          <a:prstGeom prst="rect">
            <a:avLst/>
          </a:prstGeom>
          <a:noFill/>
        </p:spPr>
        <p:txBody>
          <a:bodyPr wrap="square" rtlCol="1">
            <a:spAutoFit/>
          </a:bodyPr>
          <a:lstStyle/>
          <a:p>
            <a:pPr algn="r" rtl="1"/>
            <a:r>
              <a:rPr lang="ar-SA" sz="2000" dirty="0">
                <a:ln w="19050">
                  <a:noFill/>
                </a:ln>
                <a:solidFill>
                  <a:schemeClr val="accent6">
                    <a:lumMod val="75000"/>
                  </a:schemeClr>
                </a:solidFill>
                <a:effectLst>
                  <a:glow rad="88900">
                    <a:schemeClr val="tx1"/>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س3</a:t>
            </a:r>
            <a:r>
              <a:rPr lang="ar-SA" sz="2400" dirty="0">
                <a:ln w="19050">
                  <a:noFill/>
                </a:ln>
                <a:solidFill>
                  <a:schemeClr val="accent6">
                    <a:lumMod val="75000"/>
                  </a:schemeClr>
                </a:solidFill>
                <a:effectLst>
                  <a:glow rad="88900">
                    <a:schemeClr val="tx1"/>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a:t>
            </a:r>
            <a:r>
              <a:rPr lang="ar-SA" sz="1800" dirty="0">
                <a:ln w="19050">
                  <a:noFill/>
                </a:ln>
                <a:solidFill>
                  <a:schemeClr val="accent6">
                    <a:lumMod val="75000"/>
                  </a:schemeClr>
                </a:solidFill>
                <a:effectLst>
                  <a:glow rad="88900">
                    <a:schemeClr val="tx1"/>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 </a:t>
            </a:r>
            <a:r>
              <a:rPr lang="ar-SA" sz="18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قال تعالى: </a:t>
            </a:r>
            <a:r>
              <a:rPr lang="ar-SA" sz="1800"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800" dirty="0">
                <a:solidFill>
                  <a:srgbClr val="C3F2B8"/>
                </a:solidFill>
                <a:effectLst>
                  <a:glow rad="88900">
                    <a:srgbClr val="246A14"/>
                  </a:glow>
                </a:effectLst>
                <a:latin typeface="Hacen Tunisia Bold" panose="02000000000000000000" pitchFamily="2" charset="-78"/>
                <a:cs typeface="Hacen Tunisia Bold" panose="02000000000000000000" pitchFamily="2" charset="-78"/>
              </a:rPr>
              <a:t>فَلَا تَقُل لَّهُمَا أُفٍّ وَلَا تَنْهَرْهُمَا </a:t>
            </a:r>
            <a:r>
              <a:rPr lang="ar-SA" sz="1800"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1800" dirty="0">
                <a:solidFill>
                  <a:srgbClr val="C3F2B8"/>
                </a:solidFill>
                <a:effectLst>
                  <a:glow rad="88900">
                    <a:srgbClr val="246A14"/>
                  </a:glow>
                </a:effectLst>
                <a:latin typeface="Hacen Tunisia Bold" panose="02000000000000000000" pitchFamily="2" charset="-78"/>
                <a:cs typeface="Hacen Tunisia Bold" panose="02000000000000000000" pitchFamily="2" charset="-78"/>
              </a:rPr>
              <a:t> </a:t>
            </a:r>
            <a:r>
              <a:rPr lang="ar-SA" sz="18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rPr>
              <a:t>(الإسراء:23) علام دلت هذه الآية؟ وماذا تتضمن؟ </a:t>
            </a:r>
            <a:endParaRPr lang="en-US" sz="1800" dirty="0">
              <a:solidFill>
                <a:schemeClr val="accent6">
                  <a:lumMod val="90000"/>
                </a:schemeClr>
              </a:solidFill>
              <a:effectLst>
                <a:glow rad="88900">
                  <a:schemeClr val="tx1"/>
                </a:glow>
              </a:effectLst>
              <a:latin typeface="Hacen Tunisia Bold" panose="02000000000000000000" pitchFamily="2" charset="-78"/>
              <a:cs typeface="Hacen Tunisia Bold" panose="02000000000000000000" pitchFamily="2" charset="-78"/>
            </a:endParaRPr>
          </a:p>
        </p:txBody>
      </p:sp>
      <p:sp>
        <p:nvSpPr>
          <p:cNvPr id="12" name="مربع نص 11">
            <a:extLst>
              <a:ext uri="{FF2B5EF4-FFF2-40B4-BE49-F238E27FC236}">
                <a16:creationId xmlns:a16="http://schemas.microsoft.com/office/drawing/2014/main" id="{FCB58A43-82ED-42BF-AC20-0A6524194135}"/>
              </a:ext>
            </a:extLst>
          </p:cNvPr>
          <p:cNvSpPr txBox="1"/>
          <p:nvPr/>
        </p:nvSpPr>
        <p:spPr>
          <a:xfrm>
            <a:off x="4673597" y="4570186"/>
            <a:ext cx="4330701" cy="369332"/>
          </a:xfrm>
          <a:prstGeom prst="rect">
            <a:avLst/>
          </a:prstGeom>
          <a:noFill/>
        </p:spPr>
        <p:txBody>
          <a:bodyPr wrap="square" rtlCol="1">
            <a:spAutoFit/>
          </a:bodyPr>
          <a:lstStyle/>
          <a:p>
            <a:pPr algn="r" rtl="1"/>
            <a:r>
              <a:rPr lang="ar-SA" sz="1800" dirty="0">
                <a:solidFill>
                  <a:srgbClr val="FFC497"/>
                </a:solidFill>
                <a:effectLst>
                  <a:glow rad="88900">
                    <a:schemeClr val="accent6">
                      <a:lumMod val="10000"/>
                    </a:schemeClr>
                  </a:glow>
                </a:effectLst>
                <a:latin typeface="STC Bold" panose="01000500000000020006" pitchFamily="2" charset="-78"/>
                <a:cs typeface="STC Bold" panose="01000500000000020006" pitchFamily="2" charset="-78"/>
              </a:rPr>
              <a:t>تدل هذه على في قوله لا على التحذير الشديد</a:t>
            </a:r>
          </a:p>
        </p:txBody>
      </p:sp>
      <p:sp>
        <p:nvSpPr>
          <p:cNvPr id="14" name="مربع نص 13">
            <a:extLst>
              <a:ext uri="{FF2B5EF4-FFF2-40B4-BE49-F238E27FC236}">
                <a16:creationId xmlns:a16="http://schemas.microsoft.com/office/drawing/2014/main" id="{96FEE844-EDCE-404D-80B4-4E3F078C5D3A}"/>
              </a:ext>
            </a:extLst>
          </p:cNvPr>
          <p:cNvSpPr txBox="1"/>
          <p:nvPr/>
        </p:nvSpPr>
        <p:spPr>
          <a:xfrm>
            <a:off x="139698" y="742906"/>
            <a:ext cx="4330701" cy="677108"/>
          </a:xfrm>
          <a:prstGeom prst="rect">
            <a:avLst/>
          </a:prstGeom>
          <a:noFill/>
        </p:spPr>
        <p:txBody>
          <a:bodyPr wrap="square" rtlCol="1">
            <a:spAutoFit/>
          </a:bodyPr>
          <a:lstStyle/>
          <a:p>
            <a:pPr algn="r" rtl="1"/>
            <a:r>
              <a:rPr lang="ar-SA" sz="2000" dirty="0">
                <a:ln w="19050">
                  <a:noFill/>
                </a:ln>
                <a:solidFill>
                  <a:srgbClr val="DD9BC1"/>
                </a:solidFill>
                <a:effectLst>
                  <a:glow rad="88900">
                    <a:schemeClr val="tx1"/>
                  </a:glow>
                  <a:outerShdw blurRad="38100" dist="25400" dir="5400000" algn="ctr" rotWithShape="0">
                    <a:srgbClr val="6E747A">
                      <a:alpha val="43000"/>
                    </a:srgbClr>
                  </a:outerShdw>
                </a:effectLst>
                <a:latin typeface="Hacen Tunisia Bold" panose="02000000000000000000" pitchFamily="2" charset="-78"/>
                <a:cs typeface="Hacen Tunisia Bold" panose="02000000000000000000" pitchFamily="2" charset="-78"/>
              </a:rPr>
              <a:t>س4/ </a:t>
            </a:r>
            <a:r>
              <a:rPr lang="ar-SA" sz="1800" dirty="0">
                <a:solidFill>
                  <a:srgbClr val="EDCBDE"/>
                </a:solidFill>
                <a:effectLst>
                  <a:glow rad="88900">
                    <a:schemeClr val="tx1"/>
                  </a:glow>
                </a:effectLst>
                <a:latin typeface="Hacen Tunisia Bold" panose="02000000000000000000" pitchFamily="2" charset="-78"/>
                <a:cs typeface="Hacen Tunisia Bold" panose="02000000000000000000" pitchFamily="2" charset="-78"/>
              </a:rPr>
              <a:t>إن الفعل (نظر) يأتي على معان (وذلك حسب ما يتعدى به) وهي:</a:t>
            </a:r>
            <a:r>
              <a:rPr lang="ar-SA" sz="18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1800" dirty="0">
              <a:solidFill>
                <a:srgbClr val="EDCBDE"/>
              </a:solidFill>
              <a:effectLst>
                <a:glow rad="88900">
                  <a:schemeClr val="tx1"/>
                </a:glow>
              </a:effectLst>
              <a:latin typeface="Hacen Tunisia Bold" panose="02000000000000000000" pitchFamily="2" charset="-78"/>
              <a:cs typeface="Hacen Tunisia Bold" panose="02000000000000000000" pitchFamily="2" charset="-78"/>
            </a:endParaRPr>
          </a:p>
        </p:txBody>
      </p:sp>
      <p:grpSp>
        <p:nvGrpSpPr>
          <p:cNvPr id="16" name="مجموعة 15">
            <a:extLst>
              <a:ext uri="{FF2B5EF4-FFF2-40B4-BE49-F238E27FC236}">
                <a16:creationId xmlns:a16="http://schemas.microsoft.com/office/drawing/2014/main" id="{63DC7007-DCA4-4869-92BD-D005617637AB}"/>
              </a:ext>
            </a:extLst>
          </p:cNvPr>
          <p:cNvGrpSpPr/>
          <p:nvPr/>
        </p:nvGrpSpPr>
        <p:grpSpPr>
          <a:xfrm>
            <a:off x="3939382" y="1414277"/>
            <a:ext cx="363779" cy="360738"/>
            <a:chOff x="176818" y="2031213"/>
            <a:chExt cx="706563" cy="708445"/>
          </a:xfrm>
        </p:grpSpPr>
        <p:sp>
          <p:nvSpPr>
            <p:cNvPr id="17" name="شكل بيضاوي 16">
              <a:extLst>
                <a:ext uri="{FF2B5EF4-FFF2-40B4-BE49-F238E27FC236}">
                  <a16:creationId xmlns:a16="http://schemas.microsoft.com/office/drawing/2014/main" id="{A6673586-B3B3-4821-B873-5A17A53EFAF1}"/>
                </a:ext>
              </a:extLst>
            </p:cNvPr>
            <p:cNvSpPr/>
            <p:nvPr/>
          </p:nvSpPr>
          <p:spPr>
            <a:xfrm>
              <a:off x="221752" y="2031213"/>
              <a:ext cx="661629" cy="611747"/>
            </a:xfrm>
            <a:prstGeom prst="ellipse">
              <a:avLst/>
            </a:prstGeom>
            <a:solidFill>
              <a:schemeClr val="accent4">
                <a:lumMod val="60000"/>
                <a:lumOff val="40000"/>
              </a:schemeClr>
            </a:solidFill>
            <a:ln w="38100">
              <a:solidFill>
                <a:schemeClr val="accent4">
                  <a:lumMod val="7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a:solidFill>
                  <a:schemeClr val="accent4">
                    <a:lumMod val="20000"/>
                    <a:lumOff val="80000"/>
                  </a:schemeClr>
                </a:solidFill>
              </a:endParaRPr>
            </a:p>
          </p:txBody>
        </p:sp>
        <p:sp>
          <p:nvSpPr>
            <p:cNvPr id="18" name="Google Shape;556;p52">
              <a:extLst>
                <a:ext uri="{FF2B5EF4-FFF2-40B4-BE49-F238E27FC236}">
                  <a16:creationId xmlns:a16="http://schemas.microsoft.com/office/drawing/2014/main" id="{E4CEDB17-636E-40AA-83C5-1DC4245FAA75}"/>
                </a:ext>
              </a:extLst>
            </p:cNvPr>
            <p:cNvSpPr txBox="1">
              <a:spLocks/>
            </p:cNvSpPr>
            <p:nvPr/>
          </p:nvSpPr>
          <p:spPr>
            <a:xfrm>
              <a:off x="176818" y="2095538"/>
              <a:ext cx="600283" cy="6441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Berkshire Swash"/>
                <a:buNone/>
                <a:defRPr sz="4800" b="0" i="0" u="none" strike="noStrike" cap="none">
                  <a:solidFill>
                    <a:srgbClr val="FFBA3E"/>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2pPr>
              <a:lvl3pPr marR="0" lvl="2"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3pPr>
              <a:lvl4pPr marR="0" lvl="3"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4pPr>
              <a:lvl5pPr marR="0" lvl="4"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5pPr>
              <a:lvl6pPr marR="0" lvl="5"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6pPr>
              <a:lvl7pPr marR="0" lvl="6"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7pPr>
              <a:lvl8pPr marR="0" lvl="7"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8pPr>
              <a:lvl9pPr marR="0" lvl="8"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9pPr>
            </a:lstStyle>
            <a:p>
              <a:pPr rtl="1"/>
              <a:r>
                <a:rPr lang="ar-SA" sz="1400" b="1" dirty="0">
                  <a:solidFill>
                    <a:schemeClr val="accent4">
                      <a:lumMod val="20000"/>
                      <a:lumOff val="80000"/>
                    </a:schemeClr>
                  </a:solidFill>
                  <a:effectLst>
                    <a:glow rad="1016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rPr>
                <a:t>أ</a:t>
              </a:r>
            </a:p>
          </p:txBody>
        </p:sp>
      </p:grpSp>
      <p:sp>
        <p:nvSpPr>
          <p:cNvPr id="19" name="مربع نص 18">
            <a:extLst>
              <a:ext uri="{FF2B5EF4-FFF2-40B4-BE49-F238E27FC236}">
                <a16:creationId xmlns:a16="http://schemas.microsoft.com/office/drawing/2014/main" id="{6CBA7234-4D49-451F-B4E5-A17C1EE58794}"/>
              </a:ext>
            </a:extLst>
          </p:cNvPr>
          <p:cNvSpPr txBox="1"/>
          <p:nvPr/>
        </p:nvSpPr>
        <p:spPr>
          <a:xfrm>
            <a:off x="2571058" y="1438881"/>
            <a:ext cx="1391457" cy="338554"/>
          </a:xfrm>
          <a:prstGeom prst="rect">
            <a:avLst/>
          </a:prstGeom>
          <a:noFill/>
        </p:spPr>
        <p:txBody>
          <a:bodyPr wrap="square">
            <a:spAutoFit/>
          </a:bodyPr>
          <a:lstStyle/>
          <a:p>
            <a:pPr algn="r"/>
            <a:r>
              <a:rPr lang="ar-SA" sz="1600" dirty="0">
                <a:solidFill>
                  <a:srgbClr val="EDCBDE"/>
                </a:solidFill>
                <a:effectLst>
                  <a:glow rad="88900">
                    <a:schemeClr val="tx1"/>
                  </a:glow>
                </a:effectLst>
                <a:latin typeface="Hacen Tunisia Bold" panose="02000000000000000000" pitchFamily="2" charset="-78"/>
                <a:cs typeface="Hacen Tunisia Bold" panose="02000000000000000000" pitchFamily="2" charset="-78"/>
              </a:rPr>
              <a:t>الاعتبار والتفكر </a:t>
            </a:r>
          </a:p>
        </p:txBody>
      </p:sp>
      <p:grpSp>
        <p:nvGrpSpPr>
          <p:cNvPr id="20" name="مجموعة 19">
            <a:extLst>
              <a:ext uri="{FF2B5EF4-FFF2-40B4-BE49-F238E27FC236}">
                <a16:creationId xmlns:a16="http://schemas.microsoft.com/office/drawing/2014/main" id="{DFCEC6E3-6C38-40AC-A334-EE0EEF7D7341}"/>
              </a:ext>
            </a:extLst>
          </p:cNvPr>
          <p:cNvGrpSpPr/>
          <p:nvPr/>
        </p:nvGrpSpPr>
        <p:grpSpPr>
          <a:xfrm>
            <a:off x="2367858" y="1399168"/>
            <a:ext cx="340645" cy="327984"/>
            <a:chOff x="221752" y="1998840"/>
            <a:chExt cx="661631" cy="644120"/>
          </a:xfrm>
        </p:grpSpPr>
        <p:sp>
          <p:nvSpPr>
            <p:cNvPr id="21" name="شكل بيضاوي 20">
              <a:extLst>
                <a:ext uri="{FF2B5EF4-FFF2-40B4-BE49-F238E27FC236}">
                  <a16:creationId xmlns:a16="http://schemas.microsoft.com/office/drawing/2014/main" id="{D1F1F972-4444-4E03-B95C-7506BE89994C}"/>
                </a:ext>
              </a:extLst>
            </p:cNvPr>
            <p:cNvSpPr/>
            <p:nvPr/>
          </p:nvSpPr>
          <p:spPr>
            <a:xfrm>
              <a:off x="221752" y="2031213"/>
              <a:ext cx="661629" cy="611747"/>
            </a:xfrm>
            <a:prstGeom prst="ellipse">
              <a:avLst/>
            </a:prstGeom>
            <a:solidFill>
              <a:schemeClr val="accent4">
                <a:lumMod val="60000"/>
                <a:lumOff val="40000"/>
              </a:schemeClr>
            </a:solidFill>
            <a:ln w="38100">
              <a:solidFill>
                <a:schemeClr val="accent4">
                  <a:lumMod val="7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a:solidFill>
                  <a:schemeClr val="accent4">
                    <a:lumMod val="20000"/>
                    <a:lumOff val="80000"/>
                  </a:schemeClr>
                </a:solidFill>
              </a:endParaRPr>
            </a:p>
          </p:txBody>
        </p:sp>
        <p:sp>
          <p:nvSpPr>
            <p:cNvPr id="22" name="Google Shape;556;p52">
              <a:extLst>
                <a:ext uri="{FF2B5EF4-FFF2-40B4-BE49-F238E27FC236}">
                  <a16:creationId xmlns:a16="http://schemas.microsoft.com/office/drawing/2014/main" id="{A9B56928-7BD3-434D-90CC-09FD15FE8DE1}"/>
                </a:ext>
              </a:extLst>
            </p:cNvPr>
            <p:cNvSpPr txBox="1">
              <a:spLocks/>
            </p:cNvSpPr>
            <p:nvPr/>
          </p:nvSpPr>
          <p:spPr>
            <a:xfrm>
              <a:off x="283100" y="1998840"/>
              <a:ext cx="600283" cy="6441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Berkshire Swash"/>
                <a:buNone/>
                <a:defRPr sz="4800" b="0" i="0" u="none" strike="noStrike" cap="none">
                  <a:solidFill>
                    <a:srgbClr val="FFBA3E"/>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2pPr>
              <a:lvl3pPr marR="0" lvl="2"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3pPr>
              <a:lvl4pPr marR="0" lvl="3"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4pPr>
              <a:lvl5pPr marR="0" lvl="4"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5pPr>
              <a:lvl6pPr marR="0" lvl="5"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6pPr>
              <a:lvl7pPr marR="0" lvl="6"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7pPr>
              <a:lvl8pPr marR="0" lvl="7"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8pPr>
              <a:lvl9pPr marR="0" lvl="8"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9pPr>
            </a:lstStyle>
            <a:p>
              <a:pPr rtl="1"/>
              <a:r>
                <a:rPr lang="ar-SA" sz="1400" b="1" dirty="0">
                  <a:solidFill>
                    <a:schemeClr val="accent4">
                      <a:lumMod val="20000"/>
                      <a:lumOff val="80000"/>
                    </a:schemeClr>
                  </a:solidFill>
                  <a:effectLst>
                    <a:glow rad="1016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rPr>
                <a:t>ب</a:t>
              </a:r>
            </a:p>
          </p:txBody>
        </p:sp>
      </p:grpSp>
      <p:sp>
        <p:nvSpPr>
          <p:cNvPr id="23" name="مربع نص 22">
            <a:extLst>
              <a:ext uri="{FF2B5EF4-FFF2-40B4-BE49-F238E27FC236}">
                <a16:creationId xmlns:a16="http://schemas.microsoft.com/office/drawing/2014/main" id="{E7069D45-92B9-44AD-95A3-0795DF6DE6C4}"/>
              </a:ext>
            </a:extLst>
          </p:cNvPr>
          <p:cNvSpPr txBox="1"/>
          <p:nvPr/>
        </p:nvSpPr>
        <p:spPr>
          <a:xfrm>
            <a:off x="1490712" y="1440256"/>
            <a:ext cx="877146" cy="338554"/>
          </a:xfrm>
          <a:prstGeom prst="rect">
            <a:avLst/>
          </a:prstGeom>
          <a:noFill/>
        </p:spPr>
        <p:txBody>
          <a:bodyPr wrap="square">
            <a:spAutoFit/>
          </a:bodyPr>
          <a:lstStyle/>
          <a:p>
            <a:pPr algn="r"/>
            <a:r>
              <a:rPr lang="ar-SA" sz="1600" dirty="0">
                <a:solidFill>
                  <a:srgbClr val="EDCBDE"/>
                </a:solidFill>
                <a:effectLst>
                  <a:glow rad="88900">
                    <a:schemeClr val="tx1"/>
                  </a:glow>
                </a:effectLst>
                <a:latin typeface="Hacen Tunisia Bold" panose="02000000000000000000" pitchFamily="2" charset="-78"/>
                <a:cs typeface="Hacen Tunisia Bold" panose="02000000000000000000" pitchFamily="2" charset="-78"/>
              </a:rPr>
              <a:t>الانتظار</a:t>
            </a:r>
          </a:p>
        </p:txBody>
      </p:sp>
      <p:grpSp>
        <p:nvGrpSpPr>
          <p:cNvPr id="24" name="مجموعة 23">
            <a:extLst>
              <a:ext uri="{FF2B5EF4-FFF2-40B4-BE49-F238E27FC236}">
                <a16:creationId xmlns:a16="http://schemas.microsoft.com/office/drawing/2014/main" id="{8F783002-4A96-46C9-87E6-2EDBEE1AF849}"/>
              </a:ext>
            </a:extLst>
          </p:cNvPr>
          <p:cNvGrpSpPr/>
          <p:nvPr/>
        </p:nvGrpSpPr>
        <p:grpSpPr>
          <a:xfrm>
            <a:off x="1287512" y="1351033"/>
            <a:ext cx="340644" cy="353863"/>
            <a:chOff x="221752" y="1948017"/>
            <a:chExt cx="661629" cy="694943"/>
          </a:xfrm>
        </p:grpSpPr>
        <p:sp>
          <p:nvSpPr>
            <p:cNvPr id="25" name="شكل بيضاوي 24">
              <a:extLst>
                <a:ext uri="{FF2B5EF4-FFF2-40B4-BE49-F238E27FC236}">
                  <a16:creationId xmlns:a16="http://schemas.microsoft.com/office/drawing/2014/main" id="{6E5086C6-CF6B-4AD3-B4DB-3052539A44D3}"/>
                </a:ext>
              </a:extLst>
            </p:cNvPr>
            <p:cNvSpPr/>
            <p:nvPr/>
          </p:nvSpPr>
          <p:spPr>
            <a:xfrm>
              <a:off x="221752" y="2031213"/>
              <a:ext cx="661629" cy="611747"/>
            </a:xfrm>
            <a:prstGeom prst="ellipse">
              <a:avLst/>
            </a:prstGeom>
            <a:solidFill>
              <a:schemeClr val="accent4">
                <a:lumMod val="60000"/>
                <a:lumOff val="40000"/>
              </a:schemeClr>
            </a:solidFill>
            <a:ln w="38100">
              <a:solidFill>
                <a:schemeClr val="accent4">
                  <a:lumMod val="75000"/>
                </a:schemeClr>
              </a:solid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endParaRPr lang="ar-SA">
                <a:solidFill>
                  <a:schemeClr val="accent4">
                    <a:lumMod val="20000"/>
                    <a:lumOff val="80000"/>
                  </a:schemeClr>
                </a:solidFill>
              </a:endParaRPr>
            </a:p>
          </p:txBody>
        </p:sp>
        <p:sp>
          <p:nvSpPr>
            <p:cNvPr id="26" name="Google Shape;556;p52">
              <a:extLst>
                <a:ext uri="{FF2B5EF4-FFF2-40B4-BE49-F238E27FC236}">
                  <a16:creationId xmlns:a16="http://schemas.microsoft.com/office/drawing/2014/main" id="{5E9F0967-0203-4D40-A483-6A829B1165A5}"/>
                </a:ext>
              </a:extLst>
            </p:cNvPr>
            <p:cNvSpPr txBox="1">
              <a:spLocks/>
            </p:cNvSpPr>
            <p:nvPr/>
          </p:nvSpPr>
          <p:spPr>
            <a:xfrm>
              <a:off x="252425" y="1948017"/>
              <a:ext cx="600283" cy="6441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3600"/>
                <a:buFont typeface="Berkshire Swash"/>
                <a:buNone/>
                <a:defRPr sz="4800" b="0" i="0" u="none" strike="noStrike" cap="none">
                  <a:solidFill>
                    <a:srgbClr val="FFBA3E"/>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2pPr>
              <a:lvl3pPr marR="0" lvl="2"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3pPr>
              <a:lvl4pPr marR="0" lvl="3"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4pPr>
              <a:lvl5pPr marR="0" lvl="4"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5pPr>
              <a:lvl6pPr marR="0" lvl="5"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6pPr>
              <a:lvl7pPr marR="0" lvl="6"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7pPr>
              <a:lvl8pPr marR="0" lvl="7"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8pPr>
              <a:lvl9pPr marR="0" lvl="8" algn="ctr" rtl="0">
                <a:lnSpc>
                  <a:spcPct val="100000"/>
                </a:lnSpc>
                <a:spcBef>
                  <a:spcPts val="0"/>
                </a:spcBef>
                <a:spcAft>
                  <a:spcPts val="0"/>
                </a:spcAft>
                <a:buClr>
                  <a:schemeClr val="lt1"/>
                </a:buClr>
                <a:buSzPts val="3600"/>
                <a:buFont typeface="Berkshire Swash"/>
                <a:buNone/>
                <a:defRPr sz="3600" b="0" i="0" u="none" strike="noStrike" cap="none">
                  <a:solidFill>
                    <a:schemeClr val="lt1"/>
                  </a:solidFill>
                  <a:latin typeface="Berkshire Swash"/>
                  <a:ea typeface="Berkshire Swash"/>
                  <a:cs typeface="Berkshire Swash"/>
                  <a:sym typeface="Berkshire Swash"/>
                </a:defRPr>
              </a:lvl9pPr>
            </a:lstStyle>
            <a:p>
              <a:pPr rtl="1"/>
              <a:r>
                <a:rPr lang="ar-SA" sz="1400" b="1" dirty="0">
                  <a:solidFill>
                    <a:schemeClr val="accent4">
                      <a:lumMod val="20000"/>
                      <a:lumOff val="80000"/>
                    </a:schemeClr>
                  </a:solidFill>
                  <a:effectLst>
                    <a:glow rad="101600">
                      <a:schemeClr val="accent4">
                        <a:lumMod val="50000"/>
                      </a:schemeClr>
                    </a:glow>
                    <a:outerShdw blurRad="38100" dist="38100" dir="2700000" algn="tl">
                      <a:srgbClr val="000000">
                        <a:alpha val="43137"/>
                      </a:srgbClr>
                    </a:outerShdw>
                    <a:reflection blurRad="6350" stA="55000" endA="300" endPos="45500" dir="5400000" sy="-100000" algn="bl" rotWithShape="0"/>
                  </a:effectLst>
                  <a:latin typeface="Dubai" panose="020B0503030403030204" pitchFamily="34" charset="-78"/>
                  <a:cs typeface="Dubai" panose="020B0503030403030204" pitchFamily="34" charset="-78"/>
                </a:rPr>
                <a:t>ج</a:t>
              </a:r>
            </a:p>
          </p:txBody>
        </p:sp>
      </p:grpSp>
      <p:sp>
        <p:nvSpPr>
          <p:cNvPr id="27" name="مربع نص 26">
            <a:extLst>
              <a:ext uri="{FF2B5EF4-FFF2-40B4-BE49-F238E27FC236}">
                <a16:creationId xmlns:a16="http://schemas.microsoft.com/office/drawing/2014/main" id="{716BD286-5CA9-426C-8ED1-4A06E73EF332}"/>
              </a:ext>
            </a:extLst>
          </p:cNvPr>
          <p:cNvSpPr txBox="1"/>
          <p:nvPr/>
        </p:nvSpPr>
        <p:spPr>
          <a:xfrm>
            <a:off x="-301328" y="1418000"/>
            <a:ext cx="1588840" cy="338554"/>
          </a:xfrm>
          <a:prstGeom prst="rect">
            <a:avLst/>
          </a:prstGeom>
          <a:noFill/>
        </p:spPr>
        <p:txBody>
          <a:bodyPr wrap="square">
            <a:spAutoFit/>
          </a:bodyPr>
          <a:lstStyle/>
          <a:p>
            <a:pPr algn="r"/>
            <a:r>
              <a:rPr lang="ar-SA" sz="1600" dirty="0">
                <a:solidFill>
                  <a:srgbClr val="EDCBDE"/>
                </a:solidFill>
                <a:effectLst>
                  <a:glow rad="88900">
                    <a:schemeClr val="tx1"/>
                  </a:glow>
                </a:effectLst>
                <a:latin typeface="Hacen Tunisia Bold" panose="02000000000000000000" pitchFamily="2" charset="-78"/>
                <a:cs typeface="Hacen Tunisia Bold" panose="02000000000000000000" pitchFamily="2" charset="-78"/>
              </a:rPr>
              <a:t>النظر بالبصر</a:t>
            </a:r>
          </a:p>
        </p:txBody>
      </p:sp>
      <p:sp>
        <p:nvSpPr>
          <p:cNvPr id="28" name="مربع نص 27">
            <a:extLst>
              <a:ext uri="{FF2B5EF4-FFF2-40B4-BE49-F238E27FC236}">
                <a16:creationId xmlns:a16="http://schemas.microsoft.com/office/drawing/2014/main" id="{C5313C15-D450-4B5E-8F79-ED361030C5B0}"/>
              </a:ext>
            </a:extLst>
          </p:cNvPr>
          <p:cNvSpPr txBox="1"/>
          <p:nvPr/>
        </p:nvSpPr>
        <p:spPr>
          <a:xfrm>
            <a:off x="152397" y="1748162"/>
            <a:ext cx="4330701" cy="369332"/>
          </a:xfrm>
          <a:prstGeom prst="rect">
            <a:avLst/>
          </a:prstGeom>
          <a:noFill/>
        </p:spPr>
        <p:txBody>
          <a:bodyPr wrap="square" rtlCol="1">
            <a:spAutoFit/>
          </a:bodyPr>
          <a:lstStyle/>
          <a:p>
            <a:pPr algn="r" rtl="1"/>
            <a:r>
              <a:rPr lang="ar-SA" sz="1800" dirty="0">
                <a:solidFill>
                  <a:srgbClr val="EDCBDE"/>
                </a:solidFill>
                <a:effectLst>
                  <a:glow rad="88900">
                    <a:schemeClr val="tx1"/>
                  </a:glow>
                </a:effectLst>
                <a:latin typeface="Hacen Tunisia Bold" panose="02000000000000000000" pitchFamily="2" charset="-78"/>
                <a:cs typeface="Hacen Tunisia Bold" panose="02000000000000000000" pitchFamily="2" charset="-78"/>
              </a:rPr>
              <a:t>حدد المعنى المناسب لهذه الفعل في الآيات الآتية:</a:t>
            </a:r>
            <a:endParaRPr lang="en-US" sz="1800" dirty="0">
              <a:solidFill>
                <a:srgbClr val="EDCBDE"/>
              </a:solidFill>
              <a:effectLst>
                <a:glow rad="88900">
                  <a:schemeClr val="tx1"/>
                </a:glow>
              </a:effectLst>
              <a:latin typeface="Hacen Tunisia Bold" panose="02000000000000000000" pitchFamily="2" charset="-78"/>
              <a:cs typeface="Hacen Tunisia Bold" panose="02000000000000000000" pitchFamily="2" charset="-78"/>
            </a:endParaRPr>
          </a:p>
        </p:txBody>
      </p:sp>
      <p:sp>
        <p:nvSpPr>
          <p:cNvPr id="29" name="مربع نص 28">
            <a:extLst>
              <a:ext uri="{FF2B5EF4-FFF2-40B4-BE49-F238E27FC236}">
                <a16:creationId xmlns:a16="http://schemas.microsoft.com/office/drawing/2014/main" id="{8BA22DA8-5ECF-4499-BA16-273C501F2EEB}"/>
              </a:ext>
            </a:extLst>
          </p:cNvPr>
          <p:cNvSpPr txBox="1"/>
          <p:nvPr/>
        </p:nvSpPr>
        <p:spPr>
          <a:xfrm>
            <a:off x="167046" y="1970399"/>
            <a:ext cx="4330703" cy="1169551"/>
          </a:xfrm>
          <a:prstGeom prst="rect">
            <a:avLst/>
          </a:prstGeom>
          <a:noFill/>
        </p:spPr>
        <p:txBody>
          <a:bodyPr wrap="square">
            <a:spAutoFit/>
          </a:bodyPr>
          <a:lstStyle/>
          <a:p>
            <a:pPr lvl="0" algn="r" rtl="1">
              <a:lnSpc>
                <a:spcPct val="150000"/>
              </a:lnSpc>
            </a:pPr>
            <a:r>
              <a:rPr lang="ar-SA" sz="1600" dirty="0">
                <a:solidFill>
                  <a:srgbClr val="EDCBDE"/>
                </a:solidFill>
                <a:effectLst>
                  <a:glow rad="88900">
                    <a:schemeClr val="tx1"/>
                  </a:glow>
                </a:effectLst>
                <a:latin typeface="Hacen Tunisia Bold" panose="02000000000000000000" pitchFamily="2" charset="-78"/>
                <a:cs typeface="Hacen Tunisia Bold" panose="02000000000000000000" pitchFamily="2" charset="-78"/>
              </a:rPr>
              <a:t>- قوله تعالى: </a:t>
            </a:r>
            <a:r>
              <a:rPr lang="ar-SA" sz="1600" dirty="0">
                <a:solidFill>
                  <a:srgbClr val="C3F2B8"/>
                </a:solidFill>
                <a:effectLst>
                  <a:glow rad="88900">
                    <a:srgbClr val="246A14"/>
                  </a:glow>
                </a:effectLst>
                <a:latin typeface="Hacen Tunisia Bold" panose="02000000000000000000" pitchFamily="2" charset="-78"/>
                <a:cs typeface="Hacen Tunisia Bold" panose="02000000000000000000" pitchFamily="2" charset="-78"/>
              </a:rPr>
              <a:t>(وُجُوهٌ يَوْمَئِذٍ نَّاضِرَةٌ (22) </a:t>
            </a:r>
            <a:r>
              <a:rPr lang="ar-SA" sz="1600" dirty="0" err="1">
                <a:solidFill>
                  <a:srgbClr val="C3F2B8"/>
                </a:solidFill>
                <a:effectLst>
                  <a:glow rad="88900">
                    <a:srgbClr val="246A14"/>
                  </a:glow>
                </a:effectLst>
                <a:latin typeface="Hacen Tunisia Bold" panose="02000000000000000000" pitchFamily="2" charset="-78"/>
                <a:cs typeface="Hacen Tunisia Bold" panose="02000000000000000000" pitchFamily="2" charset="-78"/>
              </a:rPr>
              <a:t>إِلَىٰ</a:t>
            </a:r>
            <a:r>
              <a:rPr lang="ar-SA" sz="1600" dirty="0">
                <a:solidFill>
                  <a:srgbClr val="C3F2B8"/>
                </a:solidFill>
                <a:effectLst>
                  <a:glow rad="88900">
                    <a:srgbClr val="246A14"/>
                  </a:glow>
                </a:effectLst>
                <a:latin typeface="Hacen Tunisia Bold" panose="02000000000000000000" pitchFamily="2" charset="-78"/>
                <a:cs typeface="Hacen Tunisia Bold" panose="02000000000000000000" pitchFamily="2" charset="-78"/>
              </a:rPr>
              <a:t> رَبِّهَا نَاظِرَةٌ) </a:t>
            </a:r>
          </a:p>
          <a:p>
            <a:pPr lvl="0" algn="r" rtl="1">
              <a:lnSpc>
                <a:spcPct val="150000"/>
              </a:lnSpc>
            </a:pPr>
            <a:r>
              <a:rPr lang="ar-SA" sz="1600" dirty="0">
                <a:solidFill>
                  <a:srgbClr val="EDCBDE"/>
                </a:solidFill>
                <a:effectLst>
                  <a:glow rad="88900">
                    <a:schemeClr val="tx1"/>
                  </a:glow>
                </a:effectLst>
                <a:latin typeface="Hacen Tunisia Bold" panose="02000000000000000000" pitchFamily="2" charset="-78"/>
                <a:cs typeface="Hacen Tunisia Bold" panose="02000000000000000000" pitchFamily="2" charset="-78"/>
              </a:rPr>
              <a:t>- قوله تعالى: </a:t>
            </a:r>
            <a:r>
              <a:rPr lang="ar-SA" sz="1600" dirty="0">
                <a:solidFill>
                  <a:srgbClr val="C3F2B8"/>
                </a:solidFill>
                <a:effectLst>
                  <a:glow rad="88900">
                    <a:srgbClr val="246A14"/>
                  </a:glow>
                </a:effectLst>
                <a:latin typeface="Hacen Tunisia Bold" panose="02000000000000000000" pitchFamily="2" charset="-78"/>
                <a:cs typeface="Hacen Tunisia Bold" panose="02000000000000000000" pitchFamily="2" charset="-78"/>
              </a:rPr>
              <a:t>(أَوَلَمْ يَنظُرُوا فِي مَلَكُوتِ السَّمَاوَاتِ وَالْأَرْضِ) </a:t>
            </a:r>
          </a:p>
          <a:p>
            <a:pPr lvl="0" algn="r" rtl="1">
              <a:lnSpc>
                <a:spcPct val="150000"/>
              </a:lnSpc>
            </a:pPr>
            <a:r>
              <a:rPr lang="ar-SA" sz="1600" dirty="0">
                <a:solidFill>
                  <a:srgbClr val="EDCBDE"/>
                </a:solidFill>
                <a:effectLst>
                  <a:glow rad="88900">
                    <a:schemeClr val="tx1"/>
                  </a:glow>
                </a:effectLst>
                <a:latin typeface="Hacen Tunisia Bold" panose="02000000000000000000" pitchFamily="2" charset="-78"/>
                <a:cs typeface="Hacen Tunisia Bold" panose="02000000000000000000" pitchFamily="2" charset="-78"/>
              </a:rPr>
              <a:t>- قوله تعالى: </a:t>
            </a:r>
            <a:r>
              <a:rPr lang="ar-SA" sz="1600" dirty="0">
                <a:solidFill>
                  <a:srgbClr val="C3F2B8"/>
                </a:solidFill>
                <a:effectLst>
                  <a:glow rad="88900">
                    <a:srgbClr val="246A14"/>
                  </a:glow>
                </a:effectLst>
                <a:latin typeface="Hacen Tunisia Bold" panose="02000000000000000000" pitchFamily="2" charset="-78"/>
                <a:cs typeface="Hacen Tunisia Bold" panose="02000000000000000000" pitchFamily="2" charset="-78"/>
              </a:rPr>
              <a:t>(انظُرُونَا نَقْتَبِسْ مِن نُّورِكُمْ) ( الحديد:13)</a:t>
            </a:r>
            <a:endParaRPr lang="en-US" sz="2300" dirty="0">
              <a:solidFill>
                <a:srgbClr val="C3F2B8"/>
              </a:solidFill>
              <a:effectLst>
                <a:glow rad="88900">
                  <a:srgbClr val="246A14"/>
                </a:glow>
              </a:effectLst>
              <a:latin typeface="Hacen Tunisia Bold" panose="02000000000000000000" pitchFamily="2" charset="-78"/>
              <a:cs typeface="Hacen Tunisia Bold" panose="02000000000000000000" pitchFamily="2" charset="-78"/>
            </a:endParaRPr>
          </a:p>
        </p:txBody>
      </p:sp>
      <p:sp>
        <p:nvSpPr>
          <p:cNvPr id="30" name="مربع نص 29">
            <a:extLst>
              <a:ext uri="{FF2B5EF4-FFF2-40B4-BE49-F238E27FC236}">
                <a16:creationId xmlns:a16="http://schemas.microsoft.com/office/drawing/2014/main" id="{054E5A35-4540-4266-B75B-B5A969543F84}"/>
              </a:ext>
            </a:extLst>
          </p:cNvPr>
          <p:cNvSpPr txBox="1"/>
          <p:nvPr/>
        </p:nvSpPr>
        <p:spPr>
          <a:xfrm>
            <a:off x="-248421" y="132333"/>
            <a:ext cx="4746170" cy="646331"/>
          </a:xfrm>
          <a:prstGeom prst="rect">
            <a:avLst/>
          </a:prstGeom>
          <a:noFill/>
        </p:spPr>
        <p:txBody>
          <a:bodyPr wrap="square">
            <a:spAutoFit/>
          </a:bodyPr>
          <a:lstStyle/>
          <a:p>
            <a:pPr algn="r" rtl="1"/>
            <a:r>
              <a:rPr lang="ar-SA" sz="1800" dirty="0">
                <a:solidFill>
                  <a:srgbClr val="FFC497"/>
                </a:solidFill>
                <a:effectLst>
                  <a:glow rad="88900">
                    <a:schemeClr val="accent6">
                      <a:lumMod val="10000"/>
                    </a:schemeClr>
                  </a:glow>
                </a:effectLst>
                <a:latin typeface="STC Bold" panose="01000500000000020006" pitchFamily="2" charset="-78"/>
                <a:cs typeface="STC Bold" panose="01000500000000020006" pitchFamily="2" charset="-78"/>
              </a:rPr>
              <a:t>وتتضمن النهي التام عن توجيه الإهانة والنهر الى الابوين وهذا جرم كبير عند الله.</a:t>
            </a:r>
          </a:p>
        </p:txBody>
      </p:sp>
      <p:sp>
        <p:nvSpPr>
          <p:cNvPr id="32" name="مربع نص 31">
            <a:extLst>
              <a:ext uri="{FF2B5EF4-FFF2-40B4-BE49-F238E27FC236}">
                <a16:creationId xmlns:a16="http://schemas.microsoft.com/office/drawing/2014/main" id="{7AAC0DDA-B3A8-4E00-9756-783F4D7707C1}"/>
              </a:ext>
            </a:extLst>
          </p:cNvPr>
          <p:cNvSpPr txBox="1"/>
          <p:nvPr/>
        </p:nvSpPr>
        <p:spPr>
          <a:xfrm>
            <a:off x="88902" y="3104498"/>
            <a:ext cx="4358043" cy="1900520"/>
          </a:xfrm>
          <a:prstGeom prst="rect">
            <a:avLst/>
          </a:prstGeom>
          <a:noFill/>
        </p:spPr>
        <p:txBody>
          <a:bodyPr wrap="square">
            <a:spAutoFit/>
          </a:bodyPr>
          <a:lstStyle/>
          <a:p>
            <a:pPr algn="r" rtl="1">
              <a:lnSpc>
                <a:spcPct val="107000"/>
              </a:lnSpc>
              <a:spcAft>
                <a:spcPts val="800"/>
              </a:spcAft>
            </a:pPr>
            <a:r>
              <a:rPr lang="ar-SA" dirty="0">
                <a:solidFill>
                  <a:srgbClr val="EBC3D9"/>
                </a:solidFill>
                <a:effectLst>
                  <a:glow rad="88900">
                    <a:srgbClr val="3F152C"/>
                  </a:glow>
                </a:effectLst>
                <a:latin typeface="STC Bold" panose="01000500000000020006" pitchFamily="2" charset="-78"/>
                <a:cs typeface="STC Bold" panose="01000500000000020006" pitchFamily="2" charset="-78"/>
              </a:rPr>
              <a:t>في الآية الأولى: </a:t>
            </a:r>
            <a:r>
              <a:rPr lang="ar-SA" dirty="0">
                <a:solidFill>
                  <a:srgbClr val="E1A7C7"/>
                </a:solidFill>
                <a:effectLst>
                  <a:glow rad="88900">
                    <a:srgbClr val="3F152C"/>
                  </a:glow>
                </a:effectLst>
                <a:latin typeface="STC Bold" panose="01000500000000020006" pitchFamily="2" charset="-78"/>
                <a:cs typeface="STC Bold" panose="01000500000000020006" pitchFamily="2" charset="-78"/>
              </a:rPr>
              <a:t>اختلف أهل التأويل في تأويل ذلك، فقال بعضهم: معنى ذلك: أنها تنظر على ربها أو هم ينظرون على الله لا تحيط أبصارهم به من عظمنه، وبصره محيط بهم.</a:t>
            </a:r>
            <a:endParaRPr lang="en-US" dirty="0">
              <a:solidFill>
                <a:srgbClr val="E1A7C7"/>
              </a:solidFill>
              <a:effectLst>
                <a:glow rad="88900">
                  <a:srgbClr val="3F152C"/>
                </a:glow>
              </a:effectLst>
              <a:latin typeface="STC Bold" panose="01000500000000020006" pitchFamily="2" charset="-78"/>
              <a:cs typeface="STC Bold" panose="01000500000000020006" pitchFamily="2" charset="-78"/>
            </a:endParaRPr>
          </a:p>
          <a:p>
            <a:pPr algn="r" rtl="1">
              <a:lnSpc>
                <a:spcPct val="107000"/>
              </a:lnSpc>
              <a:spcAft>
                <a:spcPts val="800"/>
              </a:spcAft>
            </a:pPr>
            <a:r>
              <a:rPr lang="ar-SA" dirty="0">
                <a:solidFill>
                  <a:srgbClr val="EBC3D9"/>
                </a:solidFill>
                <a:effectLst>
                  <a:glow rad="88900">
                    <a:srgbClr val="3F152C"/>
                  </a:glow>
                </a:effectLst>
                <a:latin typeface="STC Bold" panose="01000500000000020006" pitchFamily="2" charset="-78"/>
                <a:cs typeface="STC Bold" panose="01000500000000020006" pitchFamily="2" charset="-78"/>
              </a:rPr>
              <a:t>في الآية الثانية: </a:t>
            </a:r>
            <a:r>
              <a:rPr lang="ar-SA" dirty="0">
                <a:solidFill>
                  <a:srgbClr val="E1A7C7"/>
                </a:solidFill>
                <a:effectLst>
                  <a:glow rad="88900">
                    <a:srgbClr val="3F152C"/>
                  </a:glow>
                </a:effectLst>
                <a:latin typeface="STC Bold" panose="01000500000000020006" pitchFamily="2" charset="-78"/>
                <a:cs typeface="STC Bold" panose="01000500000000020006" pitchFamily="2" charset="-78"/>
              </a:rPr>
              <a:t>يقصد التأمل في صنيع الله عز وجل للسماء والأرض.</a:t>
            </a:r>
            <a:endParaRPr lang="en-US" dirty="0">
              <a:solidFill>
                <a:srgbClr val="E1A7C7"/>
              </a:solidFill>
              <a:effectLst>
                <a:glow rad="88900">
                  <a:srgbClr val="3F152C"/>
                </a:glow>
              </a:effectLst>
              <a:latin typeface="STC Bold" panose="01000500000000020006" pitchFamily="2" charset="-78"/>
              <a:cs typeface="STC Bold" panose="01000500000000020006" pitchFamily="2" charset="-78"/>
            </a:endParaRPr>
          </a:p>
          <a:p>
            <a:pPr algn="r" rtl="1">
              <a:lnSpc>
                <a:spcPct val="107000"/>
              </a:lnSpc>
              <a:spcAft>
                <a:spcPts val="800"/>
              </a:spcAft>
            </a:pPr>
            <a:r>
              <a:rPr lang="ar-SA" dirty="0">
                <a:solidFill>
                  <a:srgbClr val="EBC3D9"/>
                </a:solidFill>
                <a:effectLst>
                  <a:glow rad="88900">
                    <a:srgbClr val="3F152C"/>
                  </a:glow>
                </a:effectLst>
                <a:latin typeface="STC Bold" panose="01000500000000020006" pitchFamily="2" charset="-78"/>
                <a:cs typeface="STC Bold" panose="01000500000000020006" pitchFamily="2" charset="-78"/>
              </a:rPr>
              <a:t>في الآية الثالثة: </a:t>
            </a:r>
            <a:r>
              <a:rPr lang="ar-SA" dirty="0">
                <a:solidFill>
                  <a:srgbClr val="E1A7C7"/>
                </a:solidFill>
                <a:effectLst>
                  <a:glow rad="88900">
                    <a:srgbClr val="3F152C"/>
                  </a:glow>
                </a:effectLst>
                <a:latin typeface="STC Bold" panose="01000500000000020006" pitchFamily="2" charset="-78"/>
                <a:cs typeface="STC Bold" panose="01000500000000020006" pitchFamily="2" charset="-78"/>
              </a:rPr>
              <a:t>يقصد موصولة بمعنى انتظرونا، مقطوعة الالف من أنظرت بمعنى: أخرونا.</a:t>
            </a:r>
            <a:endParaRPr lang="en-US" dirty="0">
              <a:solidFill>
                <a:srgbClr val="E1A7C7"/>
              </a:solidFill>
              <a:effectLst>
                <a:glow rad="88900">
                  <a:srgbClr val="3F152C"/>
                </a:glow>
              </a:effectLst>
              <a:latin typeface="STC Bold" panose="01000500000000020006" pitchFamily="2" charset="-78"/>
              <a:cs typeface="STC Bold" panose="01000500000000020006" pitchFamily="2" charset="-78"/>
            </a:endParaRPr>
          </a:p>
        </p:txBody>
      </p:sp>
    </p:spTree>
    <p:extLst>
      <p:ext uri="{BB962C8B-B14F-4D97-AF65-F5344CB8AC3E}">
        <p14:creationId xmlns:p14="http://schemas.microsoft.com/office/powerpoint/2010/main" val="96349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wd">
                                    <p:tmPct val="10000"/>
                                  </p:iterate>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ppt_x</p:attrName>
                                        </p:attrNameLst>
                                      </p:cBhvr>
                                      <p:tavLst>
                                        <p:tav tm="0">
                                          <p:val>
                                            <p:strVal val="#ppt_x+#ppt_w*1.125000"/>
                                          </p:val>
                                        </p:tav>
                                        <p:tav tm="100000">
                                          <p:val>
                                            <p:strVal val="#ppt_x"/>
                                          </p:val>
                                        </p:tav>
                                      </p:tavLst>
                                    </p:anim>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iterate type="wd">
                                    <p:tmPct val="10000"/>
                                  </p:iterate>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childTnLst>
                                </p:cTn>
                              </p:par>
                            </p:childTnLst>
                          </p:cTn>
                        </p:par>
                        <p:par>
                          <p:cTn id="39" fill="hold">
                            <p:stCondLst>
                              <p:cond delay="900"/>
                            </p:stCondLst>
                            <p:childTnLst>
                              <p:par>
                                <p:cTn id="40" presetID="23" presetClass="entr" presetSubtype="16" fill="hold" grpId="0" nodeType="afterEffect">
                                  <p:stCondLst>
                                    <p:cond delay="0"/>
                                  </p:stCondLst>
                                  <p:iterate type="wd">
                                    <p:tmPct val="10000"/>
                                  </p:iterate>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2" presetClass="entr" presetSubtype="2" fill="hold" grpId="0" nodeType="clickEffect">
                                  <p:stCondLst>
                                    <p:cond delay="0"/>
                                  </p:stCondLst>
                                  <p:iterate type="wd">
                                    <p:tmPct val="10000"/>
                                  </p:iterate>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p:tgtEl>
                                          <p:spTgt spid="14"/>
                                        </p:tgtEl>
                                        <p:attrNameLst>
                                          <p:attrName>ppt_x</p:attrName>
                                        </p:attrNameLst>
                                      </p:cBhvr>
                                      <p:tavLst>
                                        <p:tav tm="0">
                                          <p:val>
                                            <p:strVal val="#ppt_x+#ppt_w*1.125000"/>
                                          </p:val>
                                        </p:tav>
                                        <p:tav tm="100000">
                                          <p:val>
                                            <p:strVal val="#ppt_x"/>
                                          </p:val>
                                        </p:tav>
                                      </p:tavLst>
                                    </p:anim>
                                    <p:animEffect transition="in" filter="wipe(left)">
                                      <p:cBhvr>
                                        <p:cTn id="49" dur="500"/>
                                        <p:tgtEl>
                                          <p:spTgt spid="14"/>
                                        </p:tgtEl>
                                      </p:cBhvr>
                                    </p:animEffect>
                                  </p:childTnLst>
                                </p:cTn>
                              </p:par>
                            </p:childTnLst>
                          </p:cTn>
                        </p:par>
                        <p:par>
                          <p:cTn id="50" fill="hold">
                            <p:stCondLst>
                              <p:cond delay="1400"/>
                            </p:stCondLst>
                            <p:childTnLst>
                              <p:par>
                                <p:cTn id="51" presetID="6" presetClass="entr" presetSubtype="16"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ircle(in)">
                                      <p:cBhvr>
                                        <p:cTn id="53" dur="1000"/>
                                        <p:tgtEl>
                                          <p:spTgt spid="16"/>
                                        </p:tgtEl>
                                      </p:cBhvr>
                                    </p:animEffect>
                                  </p:childTnLst>
                                </p:cTn>
                              </p:par>
                            </p:childTnLst>
                          </p:cTn>
                        </p:par>
                        <p:par>
                          <p:cTn id="54" fill="hold">
                            <p:stCondLst>
                              <p:cond delay="2400"/>
                            </p:stCondLst>
                            <p:childTnLst>
                              <p:par>
                                <p:cTn id="55" presetID="12" presetClass="entr" presetSubtype="2" fill="hold" grpId="0" nodeType="afterEffect">
                                  <p:stCondLst>
                                    <p:cond delay="0"/>
                                  </p:stCondLst>
                                  <p:iterate type="wd">
                                    <p:tmPct val="10000"/>
                                  </p:iterate>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p:tgtEl>
                                          <p:spTgt spid="19"/>
                                        </p:tgtEl>
                                        <p:attrNameLst>
                                          <p:attrName>ppt_x</p:attrName>
                                        </p:attrNameLst>
                                      </p:cBhvr>
                                      <p:tavLst>
                                        <p:tav tm="0">
                                          <p:val>
                                            <p:strVal val="#ppt_x+#ppt_w*1.125000"/>
                                          </p:val>
                                        </p:tav>
                                        <p:tav tm="100000">
                                          <p:val>
                                            <p:strVal val="#ppt_x"/>
                                          </p:val>
                                        </p:tav>
                                      </p:tavLst>
                                    </p:anim>
                                    <p:animEffect transition="in" filter="wipe(left)">
                                      <p:cBhvr>
                                        <p:cTn id="58" dur="500"/>
                                        <p:tgtEl>
                                          <p:spTgt spid="19"/>
                                        </p:tgtEl>
                                      </p:cBhvr>
                                    </p:animEffect>
                                  </p:childTnLst>
                                </p:cTn>
                              </p:par>
                            </p:childTnLst>
                          </p:cTn>
                        </p:par>
                        <p:par>
                          <p:cTn id="59" fill="hold">
                            <p:stCondLst>
                              <p:cond delay="2950"/>
                            </p:stCondLst>
                            <p:childTnLst>
                              <p:par>
                                <p:cTn id="60" presetID="6" presetClass="entr" presetSubtype="16"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circle(in)">
                                      <p:cBhvr>
                                        <p:cTn id="62" dur="1000"/>
                                        <p:tgtEl>
                                          <p:spTgt spid="20"/>
                                        </p:tgtEl>
                                      </p:cBhvr>
                                    </p:animEffect>
                                  </p:childTnLst>
                                </p:cTn>
                              </p:par>
                            </p:childTnLst>
                          </p:cTn>
                        </p:par>
                        <p:par>
                          <p:cTn id="63" fill="hold">
                            <p:stCondLst>
                              <p:cond delay="3950"/>
                            </p:stCondLst>
                            <p:childTnLst>
                              <p:par>
                                <p:cTn id="64" presetID="12" presetClass="entr" presetSubtype="2" fill="hold" grpId="0" nodeType="afterEffect">
                                  <p:stCondLst>
                                    <p:cond delay="0"/>
                                  </p:stCondLst>
                                  <p:iterate type="wd">
                                    <p:tmPct val="10000"/>
                                  </p:iterate>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p:tgtEl>
                                          <p:spTgt spid="23"/>
                                        </p:tgtEl>
                                        <p:attrNameLst>
                                          <p:attrName>ppt_x</p:attrName>
                                        </p:attrNameLst>
                                      </p:cBhvr>
                                      <p:tavLst>
                                        <p:tav tm="0">
                                          <p:val>
                                            <p:strVal val="#ppt_x+#ppt_w*1.125000"/>
                                          </p:val>
                                        </p:tav>
                                        <p:tav tm="100000">
                                          <p:val>
                                            <p:strVal val="#ppt_x"/>
                                          </p:val>
                                        </p:tav>
                                      </p:tavLst>
                                    </p:anim>
                                    <p:animEffect transition="in" filter="wipe(left)">
                                      <p:cBhvr>
                                        <p:cTn id="67" dur="500"/>
                                        <p:tgtEl>
                                          <p:spTgt spid="23"/>
                                        </p:tgtEl>
                                      </p:cBhvr>
                                    </p:animEffect>
                                  </p:childTnLst>
                                </p:cTn>
                              </p:par>
                            </p:childTnLst>
                          </p:cTn>
                        </p:par>
                        <p:par>
                          <p:cTn id="68" fill="hold">
                            <p:stCondLst>
                              <p:cond delay="4450"/>
                            </p:stCondLst>
                            <p:childTnLst>
                              <p:par>
                                <p:cTn id="69" presetID="6" presetClass="entr" presetSubtype="16" fill="hold"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circle(in)">
                                      <p:cBhvr>
                                        <p:cTn id="71" dur="1000"/>
                                        <p:tgtEl>
                                          <p:spTgt spid="24"/>
                                        </p:tgtEl>
                                      </p:cBhvr>
                                    </p:animEffect>
                                  </p:childTnLst>
                                </p:cTn>
                              </p:par>
                            </p:childTnLst>
                          </p:cTn>
                        </p:par>
                        <p:par>
                          <p:cTn id="72" fill="hold">
                            <p:stCondLst>
                              <p:cond delay="5450"/>
                            </p:stCondLst>
                            <p:childTnLst>
                              <p:par>
                                <p:cTn id="73" presetID="12" presetClass="entr" presetSubtype="2" fill="hold" grpId="0" nodeType="after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p:tgtEl>
                                          <p:spTgt spid="27"/>
                                        </p:tgtEl>
                                        <p:attrNameLst>
                                          <p:attrName>ppt_x</p:attrName>
                                        </p:attrNameLst>
                                      </p:cBhvr>
                                      <p:tavLst>
                                        <p:tav tm="0">
                                          <p:val>
                                            <p:strVal val="#ppt_x+#ppt_w*1.125000"/>
                                          </p:val>
                                        </p:tav>
                                        <p:tav tm="100000">
                                          <p:val>
                                            <p:strVal val="#ppt_x"/>
                                          </p:val>
                                        </p:tav>
                                      </p:tavLst>
                                    </p:anim>
                                    <p:animEffect transition="in" filter="wipe(left)">
                                      <p:cBhvr>
                                        <p:cTn id="76" dur="500"/>
                                        <p:tgtEl>
                                          <p:spTgt spid="27"/>
                                        </p:tgtEl>
                                      </p:cBhvr>
                                    </p:animEffect>
                                  </p:childTnLst>
                                </p:cTn>
                              </p:par>
                            </p:childTnLst>
                          </p:cTn>
                        </p:par>
                        <p:par>
                          <p:cTn id="77" fill="hold">
                            <p:stCondLst>
                              <p:cond delay="5950"/>
                            </p:stCondLst>
                            <p:childTnLst>
                              <p:par>
                                <p:cTn id="78" presetID="12" presetClass="entr" presetSubtype="2" fill="hold" grpId="0" nodeType="afterEffect">
                                  <p:stCondLst>
                                    <p:cond delay="0"/>
                                  </p:stCondLst>
                                  <p:iterate type="wd">
                                    <p:tmPct val="10000"/>
                                  </p:iterate>
                                  <p:childTnLst>
                                    <p:set>
                                      <p:cBhvr>
                                        <p:cTn id="79" dur="1" fill="hold">
                                          <p:stCondLst>
                                            <p:cond delay="0"/>
                                          </p:stCondLst>
                                        </p:cTn>
                                        <p:tgtEl>
                                          <p:spTgt spid="28"/>
                                        </p:tgtEl>
                                        <p:attrNameLst>
                                          <p:attrName>style.visibility</p:attrName>
                                        </p:attrNameLst>
                                      </p:cBhvr>
                                      <p:to>
                                        <p:strVal val="visible"/>
                                      </p:to>
                                    </p:set>
                                    <p:anim calcmode="lin" valueType="num">
                                      <p:cBhvr additive="base">
                                        <p:cTn id="80" dur="500"/>
                                        <p:tgtEl>
                                          <p:spTgt spid="28"/>
                                        </p:tgtEl>
                                        <p:attrNameLst>
                                          <p:attrName>ppt_x</p:attrName>
                                        </p:attrNameLst>
                                      </p:cBhvr>
                                      <p:tavLst>
                                        <p:tav tm="0">
                                          <p:val>
                                            <p:strVal val="#ppt_x+#ppt_w*1.125000"/>
                                          </p:val>
                                        </p:tav>
                                        <p:tav tm="100000">
                                          <p:val>
                                            <p:strVal val="#ppt_x"/>
                                          </p:val>
                                        </p:tav>
                                      </p:tavLst>
                                    </p:anim>
                                    <p:animEffect transition="in" filter="wipe(left)">
                                      <p:cBhvr>
                                        <p:cTn id="81" dur="500"/>
                                        <p:tgtEl>
                                          <p:spTgt spid="28"/>
                                        </p:tgtEl>
                                      </p:cBhvr>
                                    </p:animEffect>
                                  </p:childTnLst>
                                </p:cTn>
                              </p:par>
                            </p:childTnLst>
                          </p:cTn>
                        </p:par>
                        <p:par>
                          <p:cTn id="82" fill="hold">
                            <p:stCondLst>
                              <p:cond delay="6850"/>
                            </p:stCondLst>
                            <p:childTnLst>
                              <p:par>
                                <p:cTn id="83" presetID="12" presetClass="entr" presetSubtype="2" fill="hold" grpId="0" nodeType="afterEffect">
                                  <p:stCondLst>
                                    <p:cond delay="0"/>
                                  </p:stCondLst>
                                  <p:iterate type="wd">
                                    <p:tmPct val="10000"/>
                                  </p:iterate>
                                  <p:childTnLst>
                                    <p:set>
                                      <p:cBhvr>
                                        <p:cTn id="84" dur="1" fill="hold">
                                          <p:stCondLst>
                                            <p:cond delay="0"/>
                                          </p:stCondLst>
                                        </p:cTn>
                                        <p:tgtEl>
                                          <p:spTgt spid="29"/>
                                        </p:tgtEl>
                                        <p:attrNameLst>
                                          <p:attrName>style.visibility</p:attrName>
                                        </p:attrNameLst>
                                      </p:cBhvr>
                                      <p:to>
                                        <p:strVal val="visible"/>
                                      </p:to>
                                    </p:set>
                                    <p:anim calcmode="lin" valueType="num">
                                      <p:cBhvr additive="base">
                                        <p:cTn id="85" dur="500"/>
                                        <p:tgtEl>
                                          <p:spTgt spid="29"/>
                                        </p:tgtEl>
                                        <p:attrNameLst>
                                          <p:attrName>ppt_x</p:attrName>
                                        </p:attrNameLst>
                                      </p:cBhvr>
                                      <p:tavLst>
                                        <p:tav tm="0">
                                          <p:val>
                                            <p:strVal val="#ppt_x+#ppt_w*1.125000"/>
                                          </p:val>
                                        </p:tav>
                                        <p:tav tm="100000">
                                          <p:val>
                                            <p:strVal val="#ppt_x"/>
                                          </p:val>
                                        </p:tav>
                                      </p:tavLst>
                                    </p:anim>
                                    <p:animEffect transition="in" filter="wipe(left)">
                                      <p:cBhvr>
                                        <p:cTn id="86" dur="5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grpId="0" nodeType="clickEffect">
                                  <p:stCondLst>
                                    <p:cond delay="0"/>
                                  </p:stCondLst>
                                  <p:iterate type="wd">
                                    <p:tmPct val="10000"/>
                                  </p:iterate>
                                  <p:childTnLst>
                                    <p:set>
                                      <p:cBhvr>
                                        <p:cTn id="90" dur="1" fill="hold">
                                          <p:stCondLst>
                                            <p:cond delay="0"/>
                                          </p:stCondLst>
                                        </p:cTn>
                                        <p:tgtEl>
                                          <p:spTgt spid="32"/>
                                        </p:tgtEl>
                                        <p:attrNameLst>
                                          <p:attrName>style.visibility</p:attrName>
                                        </p:attrNameLst>
                                      </p:cBhvr>
                                      <p:to>
                                        <p:strVal val="visible"/>
                                      </p:to>
                                    </p:set>
                                    <p:anim calcmode="lin" valueType="num">
                                      <p:cBhvr>
                                        <p:cTn id="91" dur="500" fill="hold"/>
                                        <p:tgtEl>
                                          <p:spTgt spid="32"/>
                                        </p:tgtEl>
                                        <p:attrNameLst>
                                          <p:attrName>ppt_w</p:attrName>
                                        </p:attrNameLst>
                                      </p:cBhvr>
                                      <p:tavLst>
                                        <p:tav tm="0">
                                          <p:val>
                                            <p:fltVal val="0"/>
                                          </p:val>
                                        </p:tav>
                                        <p:tav tm="100000">
                                          <p:val>
                                            <p:strVal val="#ppt_w"/>
                                          </p:val>
                                        </p:tav>
                                      </p:tavLst>
                                    </p:anim>
                                    <p:anim calcmode="lin" valueType="num">
                                      <p:cBhvr>
                                        <p:cTn id="92"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9" grpId="0"/>
      <p:bldP spid="23" grpId="0"/>
      <p:bldP spid="27" grpId="0"/>
      <p:bldP spid="28" grpId="0"/>
      <p:bldP spid="29" grpId="0"/>
      <p:bldP spid="30"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4">
              <a:lumMod val="40000"/>
              <a:lumOff val="60000"/>
            </a:schemeClr>
          </a:solidFill>
          <a:effectLst>
            <a:glow rad="127000">
              <a:schemeClr val="accent4">
                <a:lumMod val="50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69639" y="1641162"/>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rPr>
              <a:t>أسئلة</a:t>
            </a:r>
            <a:endParaRPr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endParaRPr>
          </a:p>
        </p:txBody>
      </p:sp>
      <p:grpSp>
        <p:nvGrpSpPr>
          <p:cNvPr id="84" name="Google Shape;1097;p26">
            <a:extLst>
              <a:ext uri="{FF2B5EF4-FFF2-40B4-BE49-F238E27FC236}">
                <a16:creationId xmlns:a16="http://schemas.microsoft.com/office/drawing/2014/main" id="{685B1B24-474D-4457-AA19-7DFD11B80F59}"/>
              </a:ext>
            </a:extLst>
          </p:cNvPr>
          <p:cNvGrpSpPr/>
          <p:nvPr/>
        </p:nvGrpSpPr>
        <p:grpSpPr>
          <a:xfrm>
            <a:off x="3910584" y="3081173"/>
            <a:ext cx="1167212" cy="1018410"/>
            <a:chOff x="6535925" y="-2669850"/>
            <a:chExt cx="558125" cy="536100"/>
          </a:xfrm>
        </p:grpSpPr>
        <p:sp>
          <p:nvSpPr>
            <p:cNvPr id="85" name="Google Shape;1098;p26">
              <a:extLst>
                <a:ext uri="{FF2B5EF4-FFF2-40B4-BE49-F238E27FC236}">
                  <a16:creationId xmlns:a16="http://schemas.microsoft.com/office/drawing/2014/main" id="{B00824AA-0951-4EA0-A0D8-9EA6FD79393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6">
                    <a:lumMod val="50000"/>
                  </a:schemeClr>
                </a:gs>
                <a:gs pos="50000">
                  <a:srgbClr val="FFC193"/>
                </a:gs>
                <a:gs pos="100000">
                  <a:schemeClr val="accent6">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99;p26">
              <a:extLst>
                <a:ext uri="{FF2B5EF4-FFF2-40B4-BE49-F238E27FC236}">
                  <a16:creationId xmlns:a16="http://schemas.microsoft.com/office/drawing/2014/main" id="{472C4769-7524-4397-9156-12DCE62D016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5">
                    <a:lumMod val="50000"/>
                  </a:schemeClr>
                </a:gs>
                <a:gs pos="50000">
                  <a:srgbClr val="FFF2C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00;p26">
              <a:extLst>
                <a:ext uri="{FF2B5EF4-FFF2-40B4-BE49-F238E27FC236}">
                  <a16:creationId xmlns:a16="http://schemas.microsoft.com/office/drawing/2014/main" id="{2A36EB78-BD21-4A40-9CB4-6EB8C06E6CF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5">
                    <a:lumMod val="50000"/>
                  </a:schemeClr>
                </a:gs>
                <a:gs pos="50000">
                  <a:srgbClr val="F9CB9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61370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37" name="Google Shape;1437;p36"/>
          <p:cNvGrpSpPr/>
          <p:nvPr/>
        </p:nvGrpSpPr>
        <p:grpSpPr>
          <a:xfrm>
            <a:off x="3916027" y="1290382"/>
            <a:ext cx="1301062" cy="124972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592;p38"/>
          <p:cNvGrpSpPr/>
          <p:nvPr/>
        </p:nvGrpSpPr>
        <p:grpSpPr>
          <a:xfrm rot="5400000">
            <a:off x="-583941" y="927499"/>
            <a:ext cx="4888800" cy="3368337"/>
            <a:chOff x="1074165" y="1907849"/>
            <a:chExt cx="1594361" cy="931299"/>
          </a:xfrm>
        </p:grpSpPr>
        <p:sp>
          <p:nvSpPr>
            <p:cNvPr id="40"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592;p38"/>
          <p:cNvGrpSpPr/>
          <p:nvPr/>
        </p:nvGrpSpPr>
        <p:grpSpPr>
          <a:xfrm rot="5400000">
            <a:off x="4792512" y="927499"/>
            <a:ext cx="4888800" cy="3368337"/>
            <a:chOff x="1074165" y="1907849"/>
            <a:chExt cx="1594361" cy="931299"/>
          </a:xfrm>
        </p:grpSpPr>
        <p:sp>
          <p:nvSpPr>
            <p:cNvPr id="44"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مربع نص 3"/>
          <p:cNvSpPr txBox="1"/>
          <p:nvPr/>
        </p:nvSpPr>
        <p:spPr>
          <a:xfrm>
            <a:off x="6868682" y="415442"/>
            <a:ext cx="808937" cy="400110"/>
          </a:xfrm>
          <a:prstGeom prst="rect">
            <a:avLst/>
          </a:prstGeom>
          <a:noFill/>
        </p:spPr>
        <p:txBody>
          <a:bodyPr wrap="square" rtlCol="1">
            <a:spAutoFit/>
          </a:bodyPr>
          <a:lstStyle/>
          <a:p>
            <a:pPr algn="ctr" rtl="1"/>
            <a:r>
              <a:rPr lang="ar-SA" sz="2000" b="1" dirty="0">
                <a:solidFill>
                  <a:schemeClr val="accent5"/>
                </a:solidFill>
                <a:effectLst>
                  <a:glow rad="114300">
                    <a:srgbClr val="763300"/>
                  </a:glow>
                </a:effectLst>
                <a:latin typeface="Mikhak Bold" panose="02000803000000000000" pitchFamily="2" charset="-78"/>
                <a:cs typeface="Mikhak Bold" panose="02000803000000000000" pitchFamily="2" charset="-78"/>
              </a:rPr>
              <a:t>س 1 </a:t>
            </a:r>
          </a:p>
        </p:txBody>
      </p:sp>
      <p:grpSp>
        <p:nvGrpSpPr>
          <p:cNvPr id="26" name="Google Shape;1418;p36">
            <a:extLst>
              <a:ext uri="{FF2B5EF4-FFF2-40B4-BE49-F238E27FC236}">
                <a16:creationId xmlns:a16="http://schemas.microsoft.com/office/drawing/2014/main" id="{5E0F84EC-01F8-483F-9550-6FB258C58A30}"/>
              </a:ext>
            </a:extLst>
          </p:cNvPr>
          <p:cNvGrpSpPr/>
          <p:nvPr/>
        </p:nvGrpSpPr>
        <p:grpSpPr>
          <a:xfrm>
            <a:off x="3241009" y="291507"/>
            <a:ext cx="2661980" cy="739407"/>
            <a:chOff x="463763" y="1472421"/>
            <a:chExt cx="41070633" cy="3283010"/>
          </a:xfrm>
          <a:solidFill>
            <a:schemeClr val="accent4">
              <a:lumMod val="40000"/>
              <a:lumOff val="60000"/>
            </a:schemeClr>
          </a:solidFill>
          <a:effectLst>
            <a:glow rad="88900">
              <a:schemeClr val="accent4">
                <a:lumMod val="50000"/>
              </a:schemeClr>
            </a:glow>
          </a:effectLst>
        </p:grpSpPr>
        <p:sp>
          <p:nvSpPr>
            <p:cNvPr id="27" name="Google Shape;1419;p36">
              <a:extLst>
                <a:ext uri="{FF2B5EF4-FFF2-40B4-BE49-F238E27FC236}">
                  <a16:creationId xmlns:a16="http://schemas.microsoft.com/office/drawing/2014/main" id="{4112A95E-F3A5-45A9-9C2B-18457DF8C26C}"/>
                </a:ext>
              </a:extLst>
            </p:cNvPr>
            <p:cNvSpPr/>
            <p:nvPr/>
          </p:nvSpPr>
          <p:spPr>
            <a:xfrm rot="5400000">
              <a:off x="38773639" y="1994672"/>
              <a:ext cx="3283008" cy="2238506"/>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20;p36">
              <a:extLst>
                <a:ext uri="{FF2B5EF4-FFF2-40B4-BE49-F238E27FC236}">
                  <a16:creationId xmlns:a16="http://schemas.microsoft.com/office/drawing/2014/main" id="{CD26CE8F-05D0-4627-8AA3-C0D67885CD36}"/>
                </a:ext>
              </a:extLst>
            </p:cNvPr>
            <p:cNvSpPr/>
            <p:nvPr/>
          </p:nvSpPr>
          <p:spPr>
            <a:xfrm rot="16200000">
              <a:off x="-57616" y="1993802"/>
              <a:ext cx="3283008" cy="2240249"/>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21;p36">
              <a:extLst>
                <a:ext uri="{FF2B5EF4-FFF2-40B4-BE49-F238E27FC236}">
                  <a16:creationId xmlns:a16="http://schemas.microsoft.com/office/drawing/2014/main" id="{5299861C-2A5A-4629-A847-72FB93470898}"/>
                </a:ext>
              </a:extLst>
            </p:cNvPr>
            <p:cNvSpPr/>
            <p:nvPr/>
          </p:nvSpPr>
          <p:spPr>
            <a:xfrm>
              <a:off x="1990054" y="1472440"/>
              <a:ext cx="37522199"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1427;p36">
            <a:extLst>
              <a:ext uri="{FF2B5EF4-FFF2-40B4-BE49-F238E27FC236}">
                <a16:creationId xmlns:a16="http://schemas.microsoft.com/office/drawing/2014/main" id="{E81FD9B1-FA73-4320-B447-AEB2D09F3613}"/>
              </a:ext>
            </a:extLst>
          </p:cNvPr>
          <p:cNvSpPr txBox="1">
            <a:spLocks noGrp="1"/>
          </p:cNvSpPr>
          <p:nvPr>
            <p:ph type="title"/>
          </p:nvPr>
        </p:nvSpPr>
        <p:spPr>
          <a:xfrm>
            <a:off x="3591809" y="272084"/>
            <a:ext cx="1960380" cy="758742"/>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pic>
        <p:nvPicPr>
          <p:cNvPr id="32" name="صورة 31" descr="صورة تحتوي على نص&#10;&#10;تم إنشاء الوصف تلقائياً">
            <a:extLst>
              <a:ext uri="{FF2B5EF4-FFF2-40B4-BE49-F238E27FC236}">
                <a16:creationId xmlns:a16="http://schemas.microsoft.com/office/drawing/2014/main" id="{C505523D-6E63-4854-9862-2CDD1C6AF358}"/>
              </a:ext>
            </a:extLst>
          </p:cNvPr>
          <p:cNvPicPr>
            <a:picLocks noChangeAspect="1"/>
          </p:cNvPicPr>
          <p:nvPr/>
        </p:nvPicPr>
        <p:blipFill>
          <a:blip r:embed="rId3"/>
          <a:stretch>
            <a:fillRect/>
          </a:stretch>
        </p:blipFill>
        <p:spPr>
          <a:xfrm>
            <a:off x="3629197" y="2698774"/>
            <a:ext cx="1853463" cy="1095226"/>
          </a:xfrm>
          <a:prstGeom prst="rect">
            <a:avLst/>
          </a:prstGeom>
          <a:effectLst/>
        </p:spPr>
      </p:pic>
      <p:sp>
        <p:nvSpPr>
          <p:cNvPr id="65" name="مربع نص 64"/>
          <p:cNvSpPr txBox="1"/>
          <p:nvPr/>
        </p:nvSpPr>
        <p:spPr>
          <a:xfrm>
            <a:off x="5605525" y="1303971"/>
            <a:ext cx="3315001" cy="430887"/>
          </a:xfrm>
          <a:prstGeom prst="rect">
            <a:avLst/>
          </a:prstGeom>
          <a:noFill/>
        </p:spPr>
        <p:txBody>
          <a:bodyPr wrap="square" rtlCol="1">
            <a:spAutoFit/>
          </a:bodyPr>
          <a:lstStyle/>
          <a:p>
            <a:pPr algn="ctr" rtl="1">
              <a:lnSpc>
                <a:spcPct val="110000"/>
              </a:lnSpc>
            </a:pPr>
            <a:r>
              <a:rPr lang="ar-SA" sz="20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من ضوابط التفسير ............. ؟</a:t>
            </a:r>
          </a:p>
        </p:txBody>
      </p:sp>
      <p:grpSp>
        <p:nvGrpSpPr>
          <p:cNvPr id="59" name="Google Shape;2317;p59">
            <a:extLst>
              <a:ext uri="{FF2B5EF4-FFF2-40B4-BE49-F238E27FC236}">
                <a16:creationId xmlns:a16="http://schemas.microsoft.com/office/drawing/2014/main" id="{0AB9B6AD-B7C7-4129-97FD-22EDA78DF277}"/>
              </a:ext>
            </a:extLst>
          </p:cNvPr>
          <p:cNvGrpSpPr/>
          <p:nvPr/>
        </p:nvGrpSpPr>
        <p:grpSpPr>
          <a:xfrm flipH="1">
            <a:off x="5685857" y="3243273"/>
            <a:ext cx="3122089" cy="421200"/>
            <a:chOff x="4476564" y="2464088"/>
            <a:chExt cx="580441" cy="171076"/>
          </a:xfrm>
          <a:solidFill>
            <a:schemeClr val="accent5">
              <a:lumMod val="75000"/>
            </a:schemeClr>
          </a:solidFill>
        </p:grpSpPr>
        <p:sp>
          <p:nvSpPr>
            <p:cNvPr id="60"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rtl="1"/>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د</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61"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ar-SA" sz="2100" b="1" dirty="0">
                  <a:ln w="6600">
                    <a:noFill/>
                    <a:prstDash val="solid"/>
                  </a:ln>
                  <a:solidFill>
                    <a:srgbClr val="FFD1AF"/>
                  </a:solidFill>
                  <a:effectLst>
                    <a:glow rad="76200">
                      <a:schemeClr val="accent6">
                        <a:lumMod val="25000"/>
                      </a:schemeClr>
                    </a:glow>
                  </a:effectLst>
                  <a:cs typeface="AlWatanHeadlines-Bold" panose="00000700000000000000" pitchFamily="2" charset="-78"/>
                </a:rPr>
                <a:t>جميع ما سبق</a:t>
              </a:r>
              <a:endParaRPr sz="21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grpSp>
        <p:nvGrpSpPr>
          <p:cNvPr id="56" name="Google Shape;2317;p59">
            <a:extLst>
              <a:ext uri="{FF2B5EF4-FFF2-40B4-BE49-F238E27FC236}">
                <a16:creationId xmlns:a16="http://schemas.microsoft.com/office/drawing/2014/main" id="{0AB9B6AD-B7C7-4129-97FD-22EDA78DF277}"/>
              </a:ext>
            </a:extLst>
          </p:cNvPr>
          <p:cNvGrpSpPr/>
          <p:nvPr/>
        </p:nvGrpSpPr>
        <p:grpSpPr>
          <a:xfrm flipH="1">
            <a:off x="5685857" y="2774901"/>
            <a:ext cx="3122089" cy="421200"/>
            <a:chOff x="4476564" y="2464088"/>
            <a:chExt cx="580441" cy="171076"/>
          </a:xfrm>
          <a:solidFill>
            <a:schemeClr val="accent5">
              <a:lumMod val="75000"/>
            </a:schemeClr>
          </a:solidFill>
        </p:grpSpPr>
        <p:sp>
          <p:nvSpPr>
            <p:cNvPr id="57"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lnSpc>
                  <a:spcPct val="60000"/>
                </a:lnSpc>
                <a:buFont typeface="Arial"/>
                <a:buNone/>
              </a:pPr>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ج</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58"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a:buFont typeface="Arial"/>
                <a:buNone/>
              </a:pPr>
              <a:r>
                <a:rPr lang="ar-SA" sz="2100" b="1" dirty="0">
                  <a:ln w="6600">
                    <a:noFill/>
                    <a:prstDash val="solid"/>
                  </a:ln>
                  <a:solidFill>
                    <a:srgbClr val="FFD1AF"/>
                  </a:solidFill>
                  <a:effectLst>
                    <a:glow rad="76200">
                      <a:schemeClr val="accent6">
                        <a:lumMod val="25000"/>
                      </a:schemeClr>
                    </a:glow>
                  </a:effectLst>
                  <a:cs typeface="AlWatanHeadlines-Bold" panose="00000700000000000000" pitchFamily="2" charset="-78"/>
                </a:rPr>
                <a:t>مراعاة دلالات الألفاظ ولوازمها</a:t>
              </a:r>
              <a:endParaRPr sz="21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grpSp>
        <p:nvGrpSpPr>
          <p:cNvPr id="35" name="Google Shape;2317;p59">
            <a:extLst>
              <a:ext uri="{FF2B5EF4-FFF2-40B4-BE49-F238E27FC236}">
                <a16:creationId xmlns:a16="http://schemas.microsoft.com/office/drawing/2014/main" id="{0AB9B6AD-B7C7-4129-97FD-22EDA78DF277}"/>
              </a:ext>
            </a:extLst>
          </p:cNvPr>
          <p:cNvGrpSpPr/>
          <p:nvPr/>
        </p:nvGrpSpPr>
        <p:grpSpPr>
          <a:xfrm flipH="1">
            <a:off x="5674427" y="2305625"/>
            <a:ext cx="3122089" cy="421200"/>
            <a:chOff x="4476564" y="2464088"/>
            <a:chExt cx="580441" cy="171076"/>
          </a:xfrm>
          <a:solidFill>
            <a:schemeClr val="accent5">
              <a:lumMod val="75000"/>
            </a:schemeClr>
          </a:solidFill>
        </p:grpSpPr>
        <p:sp>
          <p:nvSpPr>
            <p:cNvPr id="36"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rtl="1"/>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ب</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37"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r>
                <a:rPr lang="ar-SA" sz="2100" b="1" dirty="0">
                  <a:ln w="6600">
                    <a:noFill/>
                    <a:prstDash val="solid"/>
                  </a:ln>
                  <a:solidFill>
                    <a:srgbClr val="FFD1AF"/>
                  </a:solidFill>
                  <a:effectLst>
                    <a:glow rad="76200">
                      <a:schemeClr val="accent6">
                        <a:lumMod val="25000"/>
                      </a:schemeClr>
                    </a:glow>
                  </a:effectLst>
                  <a:cs typeface="AlWatanHeadlines-Bold" panose="00000700000000000000" pitchFamily="2" charset="-78"/>
                </a:rPr>
                <a:t>حمل كلام الله على الحقيقة</a:t>
              </a:r>
              <a:endParaRPr sz="21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grpSp>
        <p:nvGrpSpPr>
          <p:cNvPr id="62" name="Google Shape;2317;p59">
            <a:extLst>
              <a:ext uri="{FF2B5EF4-FFF2-40B4-BE49-F238E27FC236}">
                <a16:creationId xmlns:a16="http://schemas.microsoft.com/office/drawing/2014/main" id="{0AB9B6AD-B7C7-4129-97FD-22EDA78DF277}"/>
              </a:ext>
            </a:extLst>
          </p:cNvPr>
          <p:cNvGrpSpPr/>
          <p:nvPr/>
        </p:nvGrpSpPr>
        <p:grpSpPr>
          <a:xfrm flipH="1">
            <a:off x="5668993" y="1835326"/>
            <a:ext cx="3122084" cy="421200"/>
            <a:chOff x="4476565" y="2464088"/>
            <a:chExt cx="580440" cy="171076"/>
          </a:xfrm>
          <a:solidFill>
            <a:schemeClr val="accent5">
              <a:lumMod val="75000"/>
            </a:schemeClr>
          </a:solidFill>
        </p:grpSpPr>
        <p:sp>
          <p:nvSpPr>
            <p:cNvPr id="63" name="Google Shape;2318;p59">
              <a:extLst>
                <a:ext uri="{FF2B5EF4-FFF2-40B4-BE49-F238E27FC236}">
                  <a16:creationId xmlns:a16="http://schemas.microsoft.com/office/drawing/2014/main" id="{F4AD14AB-E212-4616-991F-C0EF29038F06}"/>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lnSpc>
                  <a:spcPct val="150000"/>
                </a:lnSpc>
                <a:spcBef>
                  <a:spcPts val="0"/>
                </a:spcBef>
                <a:spcAft>
                  <a:spcPts val="0"/>
                </a:spcAft>
                <a:buNone/>
              </a:pPr>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أ</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64"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solidFill>
              <a:schemeClr val="accent5">
                <a:lumMod val="75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2100" b="1" dirty="0">
                  <a:ln w="6600">
                    <a:noFill/>
                    <a:prstDash val="solid"/>
                  </a:ln>
                  <a:solidFill>
                    <a:srgbClr val="FFD1AF"/>
                  </a:solidFill>
                  <a:effectLst>
                    <a:glow rad="76200">
                      <a:schemeClr val="accent6">
                        <a:lumMod val="25000"/>
                      </a:schemeClr>
                    </a:glow>
                  </a:effectLst>
                  <a:cs typeface="AlWatanHeadlines-Bold" panose="00000700000000000000" pitchFamily="2" charset="-78"/>
                </a:rPr>
                <a:t>سلامة العقيدة</a:t>
              </a:r>
              <a:endParaRPr sz="21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sp>
        <p:nvSpPr>
          <p:cNvPr id="53" name="مربع نص 52">
            <a:extLst>
              <a:ext uri="{FF2B5EF4-FFF2-40B4-BE49-F238E27FC236}">
                <a16:creationId xmlns:a16="http://schemas.microsoft.com/office/drawing/2014/main" id="{1D32F347-214C-4387-A8D8-5E661F0059AE}"/>
              </a:ext>
            </a:extLst>
          </p:cNvPr>
          <p:cNvSpPr txBox="1"/>
          <p:nvPr/>
        </p:nvSpPr>
        <p:spPr>
          <a:xfrm>
            <a:off x="1492250" y="415442"/>
            <a:ext cx="808937" cy="400110"/>
          </a:xfrm>
          <a:prstGeom prst="rect">
            <a:avLst/>
          </a:prstGeom>
          <a:noFill/>
        </p:spPr>
        <p:txBody>
          <a:bodyPr wrap="square" rtlCol="1">
            <a:spAutoFit/>
          </a:bodyPr>
          <a:lstStyle/>
          <a:p>
            <a:pPr algn="ctr" rtl="1"/>
            <a:r>
              <a:rPr lang="ar-SA" sz="2000" b="1" dirty="0">
                <a:solidFill>
                  <a:schemeClr val="accent5"/>
                </a:solidFill>
                <a:effectLst>
                  <a:glow rad="114300">
                    <a:srgbClr val="763300"/>
                  </a:glow>
                </a:effectLst>
                <a:latin typeface="Mikhak Bold" panose="02000803000000000000" pitchFamily="2" charset="-78"/>
                <a:cs typeface="Mikhak Bold" panose="02000803000000000000" pitchFamily="2" charset="-78"/>
              </a:rPr>
              <a:t>س 2</a:t>
            </a:r>
            <a:r>
              <a:rPr lang="ar-SA" sz="2000" b="1" dirty="0">
                <a:solidFill>
                  <a:schemeClr val="accent5"/>
                </a:solidFill>
                <a:effectLst>
                  <a:glow rad="127000">
                    <a:srgbClr val="5C2700"/>
                  </a:glow>
                </a:effectLst>
                <a:latin typeface="Mikhak Bold" panose="02000803000000000000" pitchFamily="2" charset="-78"/>
                <a:cs typeface="Mikhak Bold" panose="02000803000000000000" pitchFamily="2" charset="-78"/>
              </a:rPr>
              <a:t> </a:t>
            </a:r>
          </a:p>
        </p:txBody>
      </p:sp>
      <p:sp>
        <p:nvSpPr>
          <p:cNvPr id="54" name="مربع نص 53">
            <a:extLst>
              <a:ext uri="{FF2B5EF4-FFF2-40B4-BE49-F238E27FC236}">
                <a16:creationId xmlns:a16="http://schemas.microsoft.com/office/drawing/2014/main" id="{C31604D5-44A8-405C-B1FE-32F08334FD5C}"/>
              </a:ext>
            </a:extLst>
          </p:cNvPr>
          <p:cNvSpPr txBox="1"/>
          <p:nvPr/>
        </p:nvSpPr>
        <p:spPr>
          <a:xfrm>
            <a:off x="82846" y="1046339"/>
            <a:ext cx="3554670" cy="769441"/>
          </a:xfrm>
          <a:prstGeom prst="rect">
            <a:avLst/>
          </a:prstGeom>
          <a:noFill/>
        </p:spPr>
        <p:txBody>
          <a:bodyPr wrap="square" rtlCol="1">
            <a:spAutoFit/>
          </a:bodyPr>
          <a:lstStyle/>
          <a:p>
            <a:pPr algn="ctr" rtl="1">
              <a:lnSpc>
                <a:spcPct val="110000"/>
              </a:lnSpc>
            </a:pPr>
            <a:r>
              <a:rPr lang="ar-SA" sz="20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من أصح طرق التفسير </a:t>
            </a:r>
          </a:p>
          <a:p>
            <a:pPr algn="ctr" rtl="1">
              <a:lnSpc>
                <a:spcPct val="110000"/>
              </a:lnSpc>
            </a:pPr>
            <a:r>
              <a:rPr lang="ar-SA" sz="20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التي يعتمد عليها المفسر ......... ؟</a:t>
            </a:r>
          </a:p>
        </p:txBody>
      </p:sp>
      <p:grpSp>
        <p:nvGrpSpPr>
          <p:cNvPr id="55" name="Google Shape;2317;p59">
            <a:extLst>
              <a:ext uri="{FF2B5EF4-FFF2-40B4-BE49-F238E27FC236}">
                <a16:creationId xmlns:a16="http://schemas.microsoft.com/office/drawing/2014/main" id="{09FFD95C-B691-483D-8D6B-FD15853C9865}"/>
              </a:ext>
            </a:extLst>
          </p:cNvPr>
          <p:cNvGrpSpPr/>
          <p:nvPr/>
        </p:nvGrpSpPr>
        <p:grpSpPr>
          <a:xfrm flipH="1">
            <a:off x="309425" y="3243273"/>
            <a:ext cx="3122089" cy="421200"/>
            <a:chOff x="4476564" y="2464088"/>
            <a:chExt cx="580441" cy="171076"/>
          </a:xfrm>
          <a:solidFill>
            <a:schemeClr val="accent5">
              <a:lumMod val="75000"/>
            </a:schemeClr>
          </a:solidFill>
        </p:grpSpPr>
        <p:sp>
          <p:nvSpPr>
            <p:cNvPr id="67" name="Google Shape;2318;p59">
              <a:extLst>
                <a:ext uri="{FF2B5EF4-FFF2-40B4-BE49-F238E27FC236}">
                  <a16:creationId xmlns:a16="http://schemas.microsoft.com/office/drawing/2014/main" id="{401C38BD-03B0-47F4-A844-F9C4B4019C8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rtl="1"/>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د</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68" name="Google Shape;2319;p59">
              <a:extLst>
                <a:ext uri="{FF2B5EF4-FFF2-40B4-BE49-F238E27FC236}">
                  <a16:creationId xmlns:a16="http://schemas.microsoft.com/office/drawing/2014/main" id="{9A6D66B9-DC3A-48FF-846C-8583ADF6B17A}"/>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a:ln w="6600">
                    <a:noFill/>
                    <a:prstDash val="solid"/>
                  </a:ln>
                  <a:solidFill>
                    <a:srgbClr val="FFD1AF"/>
                  </a:solidFill>
                  <a:effectLst>
                    <a:glow rad="76200">
                      <a:schemeClr val="accent6">
                        <a:lumMod val="25000"/>
                      </a:schemeClr>
                    </a:glow>
                  </a:effectLst>
                  <a:cs typeface="AlWatanHeadlines-Bold" panose="00000700000000000000" pitchFamily="2" charset="-78"/>
                </a:rPr>
                <a:t>تفسير القرآن بالعقل</a:t>
              </a:r>
            </a:p>
          </p:txBody>
        </p:sp>
      </p:grpSp>
      <p:grpSp>
        <p:nvGrpSpPr>
          <p:cNvPr id="69" name="Google Shape;2317;p59">
            <a:extLst>
              <a:ext uri="{FF2B5EF4-FFF2-40B4-BE49-F238E27FC236}">
                <a16:creationId xmlns:a16="http://schemas.microsoft.com/office/drawing/2014/main" id="{CF7E8E3B-2C1D-40B4-868A-7110F52B9FB6}"/>
              </a:ext>
            </a:extLst>
          </p:cNvPr>
          <p:cNvGrpSpPr/>
          <p:nvPr/>
        </p:nvGrpSpPr>
        <p:grpSpPr>
          <a:xfrm flipH="1">
            <a:off x="309425" y="2774901"/>
            <a:ext cx="3122089" cy="421200"/>
            <a:chOff x="4476564" y="2464088"/>
            <a:chExt cx="580441" cy="171076"/>
          </a:xfrm>
          <a:solidFill>
            <a:schemeClr val="accent5">
              <a:lumMod val="75000"/>
            </a:schemeClr>
          </a:solidFill>
        </p:grpSpPr>
        <p:sp>
          <p:nvSpPr>
            <p:cNvPr id="70" name="Google Shape;2318;p59">
              <a:extLst>
                <a:ext uri="{FF2B5EF4-FFF2-40B4-BE49-F238E27FC236}">
                  <a16:creationId xmlns:a16="http://schemas.microsoft.com/office/drawing/2014/main" id="{49E24BE8-91AC-42E0-86B6-E229E0A1127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lnSpc>
                  <a:spcPct val="60000"/>
                </a:lnSpc>
                <a:buFont typeface="Arial"/>
                <a:buNone/>
              </a:pPr>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ج</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71" name="Google Shape;2319;p59">
              <a:extLst>
                <a:ext uri="{FF2B5EF4-FFF2-40B4-BE49-F238E27FC236}">
                  <a16:creationId xmlns:a16="http://schemas.microsoft.com/office/drawing/2014/main" id="{C53E29BF-9D5D-4CD2-9C69-91F3B24E8056}"/>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a:buFont typeface="Arial"/>
                <a:buNone/>
              </a:pPr>
              <a:r>
                <a:rPr lang="ar-SA" sz="2000" b="1" dirty="0">
                  <a:ln w="6600">
                    <a:noFill/>
                    <a:prstDash val="solid"/>
                  </a:ln>
                  <a:solidFill>
                    <a:srgbClr val="FFD1AF"/>
                  </a:solidFill>
                  <a:effectLst>
                    <a:glow rad="76200">
                      <a:schemeClr val="accent6">
                        <a:lumMod val="25000"/>
                      </a:schemeClr>
                    </a:glow>
                  </a:effectLst>
                  <a:cs typeface="AlWatanHeadlines-Bold" panose="00000700000000000000" pitchFamily="2" charset="-78"/>
                </a:rPr>
                <a:t>تفسير القرآن بأقوال الكفار</a:t>
              </a:r>
              <a:endParaRPr sz="20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grpSp>
        <p:nvGrpSpPr>
          <p:cNvPr id="72" name="Google Shape;2317;p59">
            <a:extLst>
              <a:ext uri="{FF2B5EF4-FFF2-40B4-BE49-F238E27FC236}">
                <a16:creationId xmlns:a16="http://schemas.microsoft.com/office/drawing/2014/main" id="{D0D12903-9913-46C3-AC4A-C0FBB252E038}"/>
              </a:ext>
            </a:extLst>
          </p:cNvPr>
          <p:cNvGrpSpPr/>
          <p:nvPr/>
        </p:nvGrpSpPr>
        <p:grpSpPr>
          <a:xfrm flipH="1">
            <a:off x="297995" y="2305625"/>
            <a:ext cx="3122089" cy="421200"/>
            <a:chOff x="4476564" y="2464088"/>
            <a:chExt cx="580441" cy="171076"/>
          </a:xfrm>
          <a:solidFill>
            <a:schemeClr val="accent5">
              <a:lumMod val="75000"/>
            </a:schemeClr>
          </a:solidFill>
        </p:grpSpPr>
        <p:sp>
          <p:nvSpPr>
            <p:cNvPr id="73" name="Google Shape;2318;p59">
              <a:extLst>
                <a:ext uri="{FF2B5EF4-FFF2-40B4-BE49-F238E27FC236}">
                  <a16:creationId xmlns:a16="http://schemas.microsoft.com/office/drawing/2014/main" id="{28AD50B3-19D8-4B99-B389-C4F1214EBB3B}"/>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rtl="1"/>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ب</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74" name="Google Shape;2319;p59">
              <a:extLst>
                <a:ext uri="{FF2B5EF4-FFF2-40B4-BE49-F238E27FC236}">
                  <a16:creationId xmlns:a16="http://schemas.microsoft.com/office/drawing/2014/main" id="{F78CD4A1-6C90-46B6-B3F8-8CE2522D2D75}"/>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a:ln w="6600">
                    <a:noFill/>
                    <a:prstDash val="solid"/>
                  </a:ln>
                  <a:solidFill>
                    <a:srgbClr val="FFD1AF"/>
                  </a:solidFill>
                  <a:effectLst>
                    <a:glow rad="76200">
                      <a:schemeClr val="accent6">
                        <a:lumMod val="25000"/>
                      </a:schemeClr>
                    </a:glow>
                  </a:effectLst>
                  <a:cs typeface="AlWatanHeadlines-Bold" panose="00000700000000000000" pitchFamily="2" charset="-78"/>
                </a:rPr>
                <a:t>تفسير القرآن بالقران</a:t>
              </a:r>
            </a:p>
          </p:txBody>
        </p:sp>
      </p:grpSp>
      <p:grpSp>
        <p:nvGrpSpPr>
          <p:cNvPr id="75" name="Google Shape;2317;p59">
            <a:extLst>
              <a:ext uri="{FF2B5EF4-FFF2-40B4-BE49-F238E27FC236}">
                <a16:creationId xmlns:a16="http://schemas.microsoft.com/office/drawing/2014/main" id="{BA1F47B4-01D2-4779-9905-0A17BA3A1046}"/>
              </a:ext>
            </a:extLst>
          </p:cNvPr>
          <p:cNvGrpSpPr/>
          <p:nvPr/>
        </p:nvGrpSpPr>
        <p:grpSpPr>
          <a:xfrm flipH="1">
            <a:off x="292561" y="1835326"/>
            <a:ext cx="3122084" cy="421200"/>
            <a:chOff x="4476565" y="2464088"/>
            <a:chExt cx="580440" cy="171076"/>
          </a:xfrm>
          <a:solidFill>
            <a:schemeClr val="accent5">
              <a:lumMod val="75000"/>
            </a:schemeClr>
          </a:solidFill>
        </p:grpSpPr>
        <p:sp>
          <p:nvSpPr>
            <p:cNvPr id="76" name="Google Shape;2318;p59">
              <a:extLst>
                <a:ext uri="{FF2B5EF4-FFF2-40B4-BE49-F238E27FC236}">
                  <a16:creationId xmlns:a16="http://schemas.microsoft.com/office/drawing/2014/main" id="{63E1977C-1828-41CB-A790-BE07C3D2AFCD}"/>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lnSpc>
                  <a:spcPct val="150000"/>
                </a:lnSpc>
                <a:spcBef>
                  <a:spcPts val="0"/>
                </a:spcBef>
                <a:spcAft>
                  <a:spcPts val="0"/>
                </a:spcAft>
                <a:buNone/>
              </a:pPr>
              <a:r>
                <a:rPr lang="ar-SA"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rPr>
                <a:t>أ</a:t>
              </a:r>
              <a:endParaRPr sz="2800" b="1" dirty="0">
                <a:ln w="6600">
                  <a:solidFill>
                    <a:schemeClr val="accent6">
                      <a:lumMod val="25000"/>
                    </a:schemeClr>
                  </a:solidFill>
                  <a:prstDash val="solid"/>
                </a:ln>
                <a:solidFill>
                  <a:srgbClr val="FFE7D5"/>
                </a:solidFill>
                <a:effectLst>
                  <a:outerShdw dist="38100" dir="2700000" algn="tl" rotWithShape="0">
                    <a:schemeClr val="accent6">
                      <a:lumMod val="25000"/>
                    </a:schemeClr>
                  </a:outerShdw>
                </a:effectLst>
                <a:cs typeface="AlWatanHeadlines-Bold" panose="00000700000000000000" pitchFamily="2" charset="-78"/>
              </a:endParaRPr>
            </a:p>
          </p:txBody>
        </p:sp>
        <p:sp>
          <p:nvSpPr>
            <p:cNvPr id="77" name="Google Shape;2319;p59">
              <a:extLst>
                <a:ext uri="{FF2B5EF4-FFF2-40B4-BE49-F238E27FC236}">
                  <a16:creationId xmlns:a16="http://schemas.microsoft.com/office/drawing/2014/main" id="{E2528F46-C810-4F43-A96A-FF61C6EABB91}"/>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ar-SA" sz="2000" b="1" dirty="0">
                  <a:ln w="6600">
                    <a:noFill/>
                    <a:prstDash val="solid"/>
                  </a:ln>
                  <a:solidFill>
                    <a:srgbClr val="FFD1AF"/>
                  </a:solidFill>
                  <a:effectLst>
                    <a:glow rad="76200">
                      <a:schemeClr val="accent6">
                        <a:lumMod val="25000"/>
                      </a:schemeClr>
                    </a:glow>
                  </a:effectLst>
                  <a:cs typeface="AlWatanHeadlines-Bold" panose="00000700000000000000" pitchFamily="2" charset="-78"/>
                </a:rPr>
                <a:t>تفسير القرآن بأقوال الناس</a:t>
              </a:r>
              <a:endParaRPr sz="2000" b="1" dirty="0">
                <a:ln w="6600">
                  <a:noFill/>
                  <a:prstDash val="solid"/>
                </a:ln>
                <a:solidFill>
                  <a:srgbClr val="FFD1AF"/>
                </a:solidFill>
                <a:effectLst>
                  <a:glow rad="76200">
                    <a:schemeClr val="accent6">
                      <a:lumMod val="25000"/>
                    </a:schemeClr>
                  </a:glow>
                </a:effectLst>
                <a:cs typeface="AlWatanHeadlines-Bold" panose="00000700000000000000" pitchFamily="2" charset="-78"/>
              </a:endParaRPr>
            </a:p>
          </p:txBody>
        </p:sp>
      </p:grpSp>
    </p:spTree>
    <p:extLst>
      <p:ext uri="{BB962C8B-B14F-4D97-AF65-F5344CB8AC3E}">
        <p14:creationId xmlns:p14="http://schemas.microsoft.com/office/powerpoint/2010/main" val="50333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250"/>
                                        <p:tgtEl>
                                          <p:spTgt spid="43"/>
                                        </p:tgtEl>
                                      </p:cBhvr>
                                    </p:animEffect>
                                    <p:anim calcmode="lin" valueType="num">
                                      <p:cBhvr>
                                        <p:cTn id="17" dur="1250" fill="hold"/>
                                        <p:tgtEl>
                                          <p:spTgt spid="43"/>
                                        </p:tgtEl>
                                        <p:attrNameLst>
                                          <p:attrName>ppt_x</p:attrName>
                                        </p:attrNameLst>
                                      </p:cBhvr>
                                      <p:tavLst>
                                        <p:tav tm="0">
                                          <p:val>
                                            <p:strVal val="#ppt_x"/>
                                          </p:val>
                                        </p:tav>
                                        <p:tav tm="100000">
                                          <p:val>
                                            <p:strVal val="#ppt_x"/>
                                          </p:val>
                                        </p:tav>
                                      </p:tavLst>
                                    </p:anim>
                                    <p:anim calcmode="lin" valueType="num">
                                      <p:cBhvr>
                                        <p:cTn id="18" dur="1125" decel="100000" fill="hold"/>
                                        <p:tgtEl>
                                          <p:spTgt spid="43"/>
                                        </p:tgtEl>
                                        <p:attrNameLst>
                                          <p:attrName>ppt_y</p:attrName>
                                        </p:attrNameLst>
                                      </p:cBhvr>
                                      <p:tavLst>
                                        <p:tav tm="0">
                                          <p:val>
                                            <p:strVal val="#ppt_y+1"/>
                                          </p:val>
                                        </p:tav>
                                        <p:tav tm="100000">
                                          <p:val>
                                            <p:strVal val="#ppt_y-.03"/>
                                          </p:val>
                                        </p:tav>
                                      </p:tavLst>
                                    </p:anim>
                                    <p:anim calcmode="lin" valueType="num">
                                      <p:cBhvr>
                                        <p:cTn id="19" dur="125" accel="100000" fill="hold">
                                          <p:stCondLst>
                                            <p:cond delay="1125"/>
                                          </p:stCondLst>
                                        </p:cTn>
                                        <p:tgtEl>
                                          <p:spTgt spid="43"/>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2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fltVal val="0"/>
                                          </p:val>
                                        </p:tav>
                                        <p:tav tm="100000">
                                          <p:val>
                                            <p:strVal val="#ppt_w"/>
                                          </p:val>
                                        </p:tav>
                                      </p:tavLst>
                                    </p:anim>
                                    <p:anim calcmode="lin" valueType="num">
                                      <p:cBhvr>
                                        <p:cTn id="24" dur="750" fill="hold"/>
                                        <p:tgtEl>
                                          <p:spTgt spid="4"/>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41" presetClass="entr" presetSubtype="0" fill="hold" grpId="0" nodeType="afterEffect">
                                  <p:stCondLst>
                                    <p:cond delay="0"/>
                                  </p:stCondLst>
                                  <p:iterate type="wd">
                                    <p:tmPct val="40000"/>
                                  </p:iterate>
                                  <p:childTnLst>
                                    <p:set>
                                      <p:cBhvr>
                                        <p:cTn id="27" dur="1" fill="hold">
                                          <p:stCondLst>
                                            <p:cond delay="0"/>
                                          </p:stCondLst>
                                        </p:cTn>
                                        <p:tgtEl>
                                          <p:spTgt spid="65"/>
                                        </p:tgtEl>
                                        <p:attrNameLst>
                                          <p:attrName>style.visibility</p:attrName>
                                        </p:attrNameLst>
                                      </p:cBhvr>
                                      <p:to>
                                        <p:strVal val="visible"/>
                                      </p:to>
                                    </p:set>
                                    <p:anim calcmode="lin" valueType="num">
                                      <p:cBhvr>
                                        <p:cTn id="28"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5"/>
                                        </p:tgtEl>
                                        <p:attrNameLst>
                                          <p:attrName>ppt_y</p:attrName>
                                        </p:attrNameLst>
                                      </p:cBhvr>
                                      <p:tavLst>
                                        <p:tav tm="0">
                                          <p:val>
                                            <p:strVal val="#ppt_y"/>
                                          </p:val>
                                        </p:tav>
                                        <p:tav tm="100000">
                                          <p:val>
                                            <p:strVal val="#ppt_y"/>
                                          </p:val>
                                        </p:tav>
                                      </p:tavLst>
                                    </p:anim>
                                    <p:anim calcmode="lin" valueType="num">
                                      <p:cBhvr>
                                        <p:cTn id="30"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5"/>
                                        </p:tgtEl>
                                      </p:cBhvr>
                                    </p:animEffect>
                                  </p:childTnLst>
                                </p:cTn>
                              </p:par>
                            </p:childTnLst>
                          </p:cTn>
                        </p:par>
                        <p:par>
                          <p:cTn id="33" fill="hold">
                            <p:stCondLst>
                              <p:cond delay="3300"/>
                            </p:stCondLst>
                            <p:childTnLst>
                              <p:par>
                                <p:cTn id="34" presetID="47" presetClass="entr" presetSubtype="0" fill="hold"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1000"/>
                                        <p:tgtEl>
                                          <p:spTgt spid="62"/>
                                        </p:tgtEl>
                                      </p:cBhvr>
                                    </p:animEffect>
                                    <p:anim calcmode="lin" valueType="num">
                                      <p:cBhvr>
                                        <p:cTn id="37" dur="1000" fill="hold"/>
                                        <p:tgtEl>
                                          <p:spTgt spid="62"/>
                                        </p:tgtEl>
                                        <p:attrNameLst>
                                          <p:attrName>ppt_x</p:attrName>
                                        </p:attrNameLst>
                                      </p:cBhvr>
                                      <p:tavLst>
                                        <p:tav tm="0">
                                          <p:val>
                                            <p:strVal val="#ppt_x"/>
                                          </p:val>
                                        </p:tav>
                                        <p:tav tm="100000">
                                          <p:val>
                                            <p:strVal val="#ppt_x"/>
                                          </p:val>
                                        </p:tav>
                                      </p:tavLst>
                                    </p:anim>
                                    <p:anim calcmode="lin" valueType="num">
                                      <p:cBhvr>
                                        <p:cTn id="38" dur="1000" fill="hold"/>
                                        <p:tgtEl>
                                          <p:spTgt spid="62"/>
                                        </p:tgtEl>
                                        <p:attrNameLst>
                                          <p:attrName>ppt_y</p:attrName>
                                        </p:attrNameLst>
                                      </p:cBhvr>
                                      <p:tavLst>
                                        <p:tav tm="0">
                                          <p:val>
                                            <p:strVal val="#ppt_y-.1"/>
                                          </p:val>
                                        </p:tav>
                                        <p:tav tm="100000">
                                          <p:val>
                                            <p:strVal val="#ppt_y"/>
                                          </p:val>
                                        </p:tav>
                                      </p:tavLst>
                                    </p:anim>
                                  </p:childTnLst>
                                </p:cTn>
                              </p:par>
                            </p:childTnLst>
                          </p:cTn>
                        </p:par>
                        <p:par>
                          <p:cTn id="39" fill="hold">
                            <p:stCondLst>
                              <p:cond delay="4300"/>
                            </p:stCondLst>
                            <p:childTnLst>
                              <p:par>
                                <p:cTn id="40" presetID="47"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par>
                          <p:cTn id="45" fill="hold">
                            <p:stCondLst>
                              <p:cond delay="5300"/>
                            </p:stCondLst>
                            <p:childTnLst>
                              <p:par>
                                <p:cTn id="46" presetID="47" presetClass="entr" presetSubtype="0"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par>
                          <p:cTn id="51" fill="hold">
                            <p:stCondLst>
                              <p:cond delay="6300"/>
                            </p:stCondLst>
                            <p:childTnLst>
                              <p:par>
                                <p:cTn id="52" presetID="47" presetClass="entr" presetSubtype="0"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1000"/>
                                        <p:tgtEl>
                                          <p:spTgt spid="59"/>
                                        </p:tgtEl>
                                      </p:cBhvr>
                                    </p:animEffect>
                                    <p:anim calcmode="lin" valueType="num">
                                      <p:cBhvr>
                                        <p:cTn id="55" dur="1000" fill="hold"/>
                                        <p:tgtEl>
                                          <p:spTgt spid="59"/>
                                        </p:tgtEl>
                                        <p:attrNameLst>
                                          <p:attrName>ppt_x</p:attrName>
                                        </p:attrNameLst>
                                      </p:cBhvr>
                                      <p:tavLst>
                                        <p:tav tm="0">
                                          <p:val>
                                            <p:strVal val="#ppt_x"/>
                                          </p:val>
                                        </p:tav>
                                        <p:tav tm="100000">
                                          <p:val>
                                            <p:strVal val="#ppt_x"/>
                                          </p:val>
                                        </p:tav>
                                      </p:tavLst>
                                    </p:anim>
                                    <p:anim calcmode="lin" valueType="num">
                                      <p:cBhvr>
                                        <p:cTn id="5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2" presetClass="emph" presetSubtype="0" repeatCount="indefinite" fill="hold" nodeType="clickEffect">
                                  <p:stCondLst>
                                    <p:cond delay="0"/>
                                  </p:stCondLst>
                                  <p:childTnLst>
                                    <p:animRot by="120000">
                                      <p:cBhvr>
                                        <p:cTn id="60" dur="100" fill="hold">
                                          <p:stCondLst>
                                            <p:cond delay="0"/>
                                          </p:stCondLst>
                                        </p:cTn>
                                        <p:tgtEl>
                                          <p:spTgt spid="59"/>
                                        </p:tgtEl>
                                        <p:attrNameLst>
                                          <p:attrName>r</p:attrName>
                                        </p:attrNameLst>
                                      </p:cBhvr>
                                    </p:animRot>
                                    <p:animRot by="-240000">
                                      <p:cBhvr>
                                        <p:cTn id="61" dur="200" fill="hold">
                                          <p:stCondLst>
                                            <p:cond delay="200"/>
                                          </p:stCondLst>
                                        </p:cTn>
                                        <p:tgtEl>
                                          <p:spTgt spid="59"/>
                                        </p:tgtEl>
                                        <p:attrNameLst>
                                          <p:attrName>r</p:attrName>
                                        </p:attrNameLst>
                                      </p:cBhvr>
                                    </p:animRot>
                                    <p:animRot by="240000">
                                      <p:cBhvr>
                                        <p:cTn id="62" dur="200" fill="hold">
                                          <p:stCondLst>
                                            <p:cond delay="400"/>
                                          </p:stCondLst>
                                        </p:cTn>
                                        <p:tgtEl>
                                          <p:spTgt spid="59"/>
                                        </p:tgtEl>
                                        <p:attrNameLst>
                                          <p:attrName>r</p:attrName>
                                        </p:attrNameLst>
                                      </p:cBhvr>
                                    </p:animRot>
                                    <p:animRot by="-240000">
                                      <p:cBhvr>
                                        <p:cTn id="63" dur="200" fill="hold">
                                          <p:stCondLst>
                                            <p:cond delay="600"/>
                                          </p:stCondLst>
                                        </p:cTn>
                                        <p:tgtEl>
                                          <p:spTgt spid="59"/>
                                        </p:tgtEl>
                                        <p:attrNameLst>
                                          <p:attrName>r</p:attrName>
                                        </p:attrNameLst>
                                      </p:cBhvr>
                                    </p:animRot>
                                    <p:animRot by="120000">
                                      <p:cBhvr>
                                        <p:cTn id="64" dur="200" fill="hold">
                                          <p:stCondLst>
                                            <p:cond delay="800"/>
                                          </p:stCondLst>
                                        </p:cTn>
                                        <p:tgtEl>
                                          <p:spTgt spid="59"/>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1250"/>
                                        <p:tgtEl>
                                          <p:spTgt spid="39"/>
                                        </p:tgtEl>
                                      </p:cBhvr>
                                    </p:animEffect>
                                    <p:anim calcmode="lin" valueType="num">
                                      <p:cBhvr>
                                        <p:cTn id="70" dur="1250" fill="hold"/>
                                        <p:tgtEl>
                                          <p:spTgt spid="39"/>
                                        </p:tgtEl>
                                        <p:attrNameLst>
                                          <p:attrName>ppt_x</p:attrName>
                                        </p:attrNameLst>
                                      </p:cBhvr>
                                      <p:tavLst>
                                        <p:tav tm="0">
                                          <p:val>
                                            <p:strVal val="#ppt_x"/>
                                          </p:val>
                                        </p:tav>
                                        <p:tav tm="100000">
                                          <p:val>
                                            <p:strVal val="#ppt_x"/>
                                          </p:val>
                                        </p:tav>
                                      </p:tavLst>
                                    </p:anim>
                                    <p:anim calcmode="lin" valueType="num">
                                      <p:cBhvr>
                                        <p:cTn id="71" dur="1125" decel="100000" fill="hold"/>
                                        <p:tgtEl>
                                          <p:spTgt spid="39"/>
                                        </p:tgtEl>
                                        <p:attrNameLst>
                                          <p:attrName>ppt_y</p:attrName>
                                        </p:attrNameLst>
                                      </p:cBhvr>
                                      <p:tavLst>
                                        <p:tav tm="0">
                                          <p:val>
                                            <p:strVal val="#ppt_y+1"/>
                                          </p:val>
                                        </p:tav>
                                        <p:tav tm="100000">
                                          <p:val>
                                            <p:strVal val="#ppt_y-.03"/>
                                          </p:val>
                                        </p:tav>
                                      </p:tavLst>
                                    </p:anim>
                                    <p:anim calcmode="lin" valueType="num">
                                      <p:cBhvr>
                                        <p:cTn id="72" dur="125" accel="100000" fill="hold">
                                          <p:stCondLst>
                                            <p:cond delay="1125"/>
                                          </p:stCondLst>
                                        </p:cTn>
                                        <p:tgtEl>
                                          <p:spTgt spid="39"/>
                                        </p:tgtEl>
                                        <p:attrNameLst>
                                          <p:attrName>ppt_y</p:attrName>
                                        </p:attrNameLst>
                                      </p:cBhvr>
                                      <p:tavLst>
                                        <p:tav tm="0">
                                          <p:val>
                                            <p:strVal val="#ppt_y-.03"/>
                                          </p:val>
                                        </p:tav>
                                        <p:tav tm="100000">
                                          <p:val>
                                            <p:strVal val="#ppt_y"/>
                                          </p:val>
                                        </p:tav>
                                      </p:tavLst>
                                    </p:anim>
                                  </p:childTnLst>
                                </p:cTn>
                              </p:par>
                            </p:childTnLst>
                          </p:cTn>
                        </p:par>
                        <p:par>
                          <p:cTn id="73" fill="hold">
                            <p:stCondLst>
                              <p:cond delay="1250"/>
                            </p:stCondLst>
                            <p:childTnLst>
                              <p:par>
                                <p:cTn id="74" presetID="23" presetClass="entr" presetSubtype="16"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 calcmode="lin" valueType="num">
                                      <p:cBhvr>
                                        <p:cTn id="76" dur="750" fill="hold"/>
                                        <p:tgtEl>
                                          <p:spTgt spid="53"/>
                                        </p:tgtEl>
                                        <p:attrNameLst>
                                          <p:attrName>ppt_w</p:attrName>
                                        </p:attrNameLst>
                                      </p:cBhvr>
                                      <p:tavLst>
                                        <p:tav tm="0">
                                          <p:val>
                                            <p:fltVal val="0"/>
                                          </p:val>
                                        </p:tav>
                                        <p:tav tm="100000">
                                          <p:val>
                                            <p:strVal val="#ppt_w"/>
                                          </p:val>
                                        </p:tav>
                                      </p:tavLst>
                                    </p:anim>
                                    <p:anim calcmode="lin" valueType="num">
                                      <p:cBhvr>
                                        <p:cTn id="77" dur="750" fill="hold"/>
                                        <p:tgtEl>
                                          <p:spTgt spid="53"/>
                                        </p:tgtEl>
                                        <p:attrNameLst>
                                          <p:attrName>ppt_h</p:attrName>
                                        </p:attrNameLst>
                                      </p:cBhvr>
                                      <p:tavLst>
                                        <p:tav tm="0">
                                          <p:val>
                                            <p:fltVal val="0"/>
                                          </p:val>
                                        </p:tav>
                                        <p:tav tm="100000">
                                          <p:val>
                                            <p:strVal val="#ppt_h"/>
                                          </p:val>
                                        </p:tav>
                                      </p:tavLst>
                                    </p:anim>
                                  </p:childTnLst>
                                </p:cTn>
                              </p:par>
                            </p:childTnLst>
                          </p:cTn>
                        </p:par>
                        <p:par>
                          <p:cTn id="78" fill="hold">
                            <p:stCondLst>
                              <p:cond delay="2000"/>
                            </p:stCondLst>
                            <p:childTnLst>
                              <p:par>
                                <p:cTn id="79" presetID="41" presetClass="entr" presetSubtype="0" fill="hold" grpId="0" nodeType="afterEffect">
                                  <p:stCondLst>
                                    <p:cond delay="0"/>
                                  </p:stCondLst>
                                  <p:iterate type="wd">
                                    <p:tmPct val="40000"/>
                                  </p:iterate>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54"/>
                                        </p:tgtEl>
                                        <p:attrNameLst>
                                          <p:attrName>ppt_y</p:attrName>
                                        </p:attrNameLst>
                                      </p:cBhvr>
                                      <p:tavLst>
                                        <p:tav tm="0">
                                          <p:val>
                                            <p:strVal val="#ppt_y"/>
                                          </p:val>
                                        </p:tav>
                                        <p:tav tm="100000">
                                          <p:val>
                                            <p:strVal val="#ppt_y"/>
                                          </p:val>
                                        </p:tav>
                                      </p:tavLst>
                                    </p:anim>
                                    <p:anim calcmode="lin" valueType="num">
                                      <p:cBhvr>
                                        <p:cTn id="83" dur="5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54"/>
                                        </p:tgtEl>
                                      </p:cBhvr>
                                    </p:animEffect>
                                  </p:childTnLst>
                                </p:cTn>
                              </p:par>
                            </p:childTnLst>
                          </p:cTn>
                        </p:par>
                        <p:par>
                          <p:cTn id="86" fill="hold">
                            <p:stCondLst>
                              <p:cond delay="4300"/>
                            </p:stCondLst>
                            <p:childTnLst>
                              <p:par>
                                <p:cTn id="87" presetID="47" presetClass="entr" presetSubtype="0" fill="hold"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1000"/>
                                        <p:tgtEl>
                                          <p:spTgt spid="75"/>
                                        </p:tgtEl>
                                      </p:cBhvr>
                                    </p:animEffect>
                                    <p:anim calcmode="lin" valueType="num">
                                      <p:cBhvr>
                                        <p:cTn id="90" dur="1000" fill="hold"/>
                                        <p:tgtEl>
                                          <p:spTgt spid="75"/>
                                        </p:tgtEl>
                                        <p:attrNameLst>
                                          <p:attrName>ppt_x</p:attrName>
                                        </p:attrNameLst>
                                      </p:cBhvr>
                                      <p:tavLst>
                                        <p:tav tm="0">
                                          <p:val>
                                            <p:strVal val="#ppt_x"/>
                                          </p:val>
                                        </p:tav>
                                        <p:tav tm="100000">
                                          <p:val>
                                            <p:strVal val="#ppt_x"/>
                                          </p:val>
                                        </p:tav>
                                      </p:tavLst>
                                    </p:anim>
                                    <p:anim calcmode="lin" valueType="num">
                                      <p:cBhvr>
                                        <p:cTn id="91" dur="1000" fill="hold"/>
                                        <p:tgtEl>
                                          <p:spTgt spid="75"/>
                                        </p:tgtEl>
                                        <p:attrNameLst>
                                          <p:attrName>ppt_y</p:attrName>
                                        </p:attrNameLst>
                                      </p:cBhvr>
                                      <p:tavLst>
                                        <p:tav tm="0">
                                          <p:val>
                                            <p:strVal val="#ppt_y-.1"/>
                                          </p:val>
                                        </p:tav>
                                        <p:tav tm="100000">
                                          <p:val>
                                            <p:strVal val="#ppt_y"/>
                                          </p:val>
                                        </p:tav>
                                      </p:tavLst>
                                    </p:anim>
                                  </p:childTnLst>
                                </p:cTn>
                              </p:par>
                            </p:childTnLst>
                          </p:cTn>
                        </p:par>
                        <p:par>
                          <p:cTn id="92" fill="hold">
                            <p:stCondLst>
                              <p:cond delay="5300"/>
                            </p:stCondLst>
                            <p:childTnLst>
                              <p:par>
                                <p:cTn id="93" presetID="47" presetClass="entr" presetSubtype="0" fill="hold" nodeType="after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1000"/>
                                        <p:tgtEl>
                                          <p:spTgt spid="72"/>
                                        </p:tgtEl>
                                      </p:cBhvr>
                                    </p:animEffect>
                                    <p:anim calcmode="lin" valueType="num">
                                      <p:cBhvr>
                                        <p:cTn id="96" dur="1000" fill="hold"/>
                                        <p:tgtEl>
                                          <p:spTgt spid="72"/>
                                        </p:tgtEl>
                                        <p:attrNameLst>
                                          <p:attrName>ppt_x</p:attrName>
                                        </p:attrNameLst>
                                      </p:cBhvr>
                                      <p:tavLst>
                                        <p:tav tm="0">
                                          <p:val>
                                            <p:strVal val="#ppt_x"/>
                                          </p:val>
                                        </p:tav>
                                        <p:tav tm="100000">
                                          <p:val>
                                            <p:strVal val="#ppt_x"/>
                                          </p:val>
                                        </p:tav>
                                      </p:tavLst>
                                    </p:anim>
                                    <p:anim calcmode="lin" valueType="num">
                                      <p:cBhvr>
                                        <p:cTn id="97" dur="1000" fill="hold"/>
                                        <p:tgtEl>
                                          <p:spTgt spid="72"/>
                                        </p:tgtEl>
                                        <p:attrNameLst>
                                          <p:attrName>ppt_y</p:attrName>
                                        </p:attrNameLst>
                                      </p:cBhvr>
                                      <p:tavLst>
                                        <p:tav tm="0">
                                          <p:val>
                                            <p:strVal val="#ppt_y-.1"/>
                                          </p:val>
                                        </p:tav>
                                        <p:tav tm="100000">
                                          <p:val>
                                            <p:strVal val="#ppt_y"/>
                                          </p:val>
                                        </p:tav>
                                      </p:tavLst>
                                    </p:anim>
                                  </p:childTnLst>
                                </p:cTn>
                              </p:par>
                            </p:childTnLst>
                          </p:cTn>
                        </p:par>
                        <p:par>
                          <p:cTn id="98" fill="hold">
                            <p:stCondLst>
                              <p:cond delay="6300"/>
                            </p:stCondLst>
                            <p:childTnLst>
                              <p:par>
                                <p:cTn id="99" presetID="47" presetClass="entr" presetSubtype="0" fill="hold"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fade">
                                      <p:cBhvr>
                                        <p:cTn id="101" dur="1000"/>
                                        <p:tgtEl>
                                          <p:spTgt spid="69"/>
                                        </p:tgtEl>
                                      </p:cBhvr>
                                    </p:animEffect>
                                    <p:anim calcmode="lin" valueType="num">
                                      <p:cBhvr>
                                        <p:cTn id="102" dur="1000" fill="hold"/>
                                        <p:tgtEl>
                                          <p:spTgt spid="69"/>
                                        </p:tgtEl>
                                        <p:attrNameLst>
                                          <p:attrName>ppt_x</p:attrName>
                                        </p:attrNameLst>
                                      </p:cBhvr>
                                      <p:tavLst>
                                        <p:tav tm="0">
                                          <p:val>
                                            <p:strVal val="#ppt_x"/>
                                          </p:val>
                                        </p:tav>
                                        <p:tav tm="100000">
                                          <p:val>
                                            <p:strVal val="#ppt_x"/>
                                          </p:val>
                                        </p:tav>
                                      </p:tavLst>
                                    </p:anim>
                                    <p:anim calcmode="lin" valueType="num">
                                      <p:cBhvr>
                                        <p:cTn id="103" dur="1000" fill="hold"/>
                                        <p:tgtEl>
                                          <p:spTgt spid="69"/>
                                        </p:tgtEl>
                                        <p:attrNameLst>
                                          <p:attrName>ppt_y</p:attrName>
                                        </p:attrNameLst>
                                      </p:cBhvr>
                                      <p:tavLst>
                                        <p:tav tm="0">
                                          <p:val>
                                            <p:strVal val="#ppt_y-.1"/>
                                          </p:val>
                                        </p:tav>
                                        <p:tav tm="100000">
                                          <p:val>
                                            <p:strVal val="#ppt_y"/>
                                          </p:val>
                                        </p:tav>
                                      </p:tavLst>
                                    </p:anim>
                                  </p:childTnLst>
                                </p:cTn>
                              </p:par>
                            </p:childTnLst>
                          </p:cTn>
                        </p:par>
                        <p:par>
                          <p:cTn id="104" fill="hold">
                            <p:stCondLst>
                              <p:cond delay="7300"/>
                            </p:stCondLst>
                            <p:childTnLst>
                              <p:par>
                                <p:cTn id="105" presetID="47" presetClass="entr" presetSubtype="0"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1000"/>
                                        <p:tgtEl>
                                          <p:spTgt spid="55"/>
                                        </p:tgtEl>
                                      </p:cBhvr>
                                    </p:animEffect>
                                    <p:anim calcmode="lin" valueType="num">
                                      <p:cBhvr>
                                        <p:cTn id="108" dur="1000" fill="hold"/>
                                        <p:tgtEl>
                                          <p:spTgt spid="55"/>
                                        </p:tgtEl>
                                        <p:attrNameLst>
                                          <p:attrName>ppt_x</p:attrName>
                                        </p:attrNameLst>
                                      </p:cBhvr>
                                      <p:tavLst>
                                        <p:tav tm="0">
                                          <p:val>
                                            <p:strVal val="#ppt_x"/>
                                          </p:val>
                                        </p:tav>
                                        <p:tav tm="100000">
                                          <p:val>
                                            <p:strVal val="#ppt_x"/>
                                          </p:val>
                                        </p:tav>
                                      </p:tavLst>
                                    </p:anim>
                                    <p:anim calcmode="lin" valueType="num">
                                      <p:cBhvr>
                                        <p:cTn id="10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2" presetClass="emph" presetSubtype="0" repeatCount="indefinite" fill="hold" nodeType="clickEffect">
                                  <p:stCondLst>
                                    <p:cond delay="0"/>
                                  </p:stCondLst>
                                  <p:childTnLst>
                                    <p:animRot by="120000">
                                      <p:cBhvr>
                                        <p:cTn id="113" dur="100" fill="hold">
                                          <p:stCondLst>
                                            <p:cond delay="0"/>
                                          </p:stCondLst>
                                        </p:cTn>
                                        <p:tgtEl>
                                          <p:spTgt spid="72"/>
                                        </p:tgtEl>
                                        <p:attrNameLst>
                                          <p:attrName>r</p:attrName>
                                        </p:attrNameLst>
                                      </p:cBhvr>
                                    </p:animRot>
                                    <p:animRot by="-240000">
                                      <p:cBhvr>
                                        <p:cTn id="114" dur="200" fill="hold">
                                          <p:stCondLst>
                                            <p:cond delay="200"/>
                                          </p:stCondLst>
                                        </p:cTn>
                                        <p:tgtEl>
                                          <p:spTgt spid="72"/>
                                        </p:tgtEl>
                                        <p:attrNameLst>
                                          <p:attrName>r</p:attrName>
                                        </p:attrNameLst>
                                      </p:cBhvr>
                                    </p:animRot>
                                    <p:animRot by="240000">
                                      <p:cBhvr>
                                        <p:cTn id="115" dur="200" fill="hold">
                                          <p:stCondLst>
                                            <p:cond delay="400"/>
                                          </p:stCondLst>
                                        </p:cTn>
                                        <p:tgtEl>
                                          <p:spTgt spid="72"/>
                                        </p:tgtEl>
                                        <p:attrNameLst>
                                          <p:attrName>r</p:attrName>
                                        </p:attrNameLst>
                                      </p:cBhvr>
                                    </p:animRot>
                                    <p:animRot by="-240000">
                                      <p:cBhvr>
                                        <p:cTn id="116" dur="200" fill="hold">
                                          <p:stCondLst>
                                            <p:cond delay="600"/>
                                          </p:stCondLst>
                                        </p:cTn>
                                        <p:tgtEl>
                                          <p:spTgt spid="72"/>
                                        </p:tgtEl>
                                        <p:attrNameLst>
                                          <p:attrName>r</p:attrName>
                                        </p:attrNameLst>
                                      </p:cBhvr>
                                    </p:animRot>
                                    <p:animRot by="120000">
                                      <p:cBhvr>
                                        <p:cTn id="117" dur="200" fill="hold">
                                          <p:stCondLst>
                                            <p:cond delay="800"/>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65" grpId="0"/>
      <p:bldP spid="53" grpId="0"/>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9" name="مجموعة 8"/>
          <p:cNvGrpSpPr/>
          <p:nvPr/>
        </p:nvGrpSpPr>
        <p:grpSpPr>
          <a:xfrm>
            <a:off x="4646988" y="1378141"/>
            <a:ext cx="4497012" cy="3026784"/>
            <a:chOff x="4960248" y="1944631"/>
            <a:chExt cx="3384707" cy="1977076"/>
          </a:xfrm>
        </p:grpSpPr>
        <p:sp>
          <p:nvSpPr>
            <p:cNvPr id="1424" name="Google Shape;1424;p36"/>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6"/>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8" name="Google Shape;1418;p36"/>
          <p:cNvGrpSpPr/>
          <p:nvPr/>
        </p:nvGrpSpPr>
        <p:grpSpPr>
          <a:xfrm>
            <a:off x="2341035" y="291507"/>
            <a:ext cx="4611903" cy="739407"/>
            <a:chOff x="463764" y="1472422"/>
            <a:chExt cx="41070639" cy="3283008"/>
          </a:xfrm>
          <a:solidFill>
            <a:schemeClr val="accent4">
              <a:lumMod val="40000"/>
              <a:lumOff val="60000"/>
            </a:schemeClr>
          </a:solidFill>
          <a:effectLst>
            <a:glow rad="88900">
              <a:schemeClr val="accent4">
                <a:lumMod val="50000"/>
              </a:schemeClr>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7" name="Google Shape;1427;p36"/>
          <p:cNvSpPr txBox="1">
            <a:spLocks noGrp="1"/>
          </p:cNvSpPr>
          <p:nvPr>
            <p:ph type="title"/>
          </p:nvPr>
        </p:nvSpPr>
        <p:spPr>
          <a:xfrm>
            <a:off x="2680439" y="291507"/>
            <a:ext cx="394968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sp>
        <p:nvSpPr>
          <p:cNvPr id="1433" name="Google Shape;1433;p36"/>
          <p:cNvSpPr/>
          <p:nvPr/>
        </p:nvSpPr>
        <p:spPr>
          <a:xfrm>
            <a:off x="7540396" y="491885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8751437" y="4841712"/>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8049476" y="483980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7" name="Google Shape;1437;p36"/>
          <p:cNvGrpSpPr/>
          <p:nvPr/>
        </p:nvGrpSpPr>
        <p:grpSpPr>
          <a:xfrm>
            <a:off x="4039875" y="1198789"/>
            <a:ext cx="1064250" cy="102225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مخطط انسيابي: بيانات مخزّنة 3">
            <a:extLst>
              <a:ext uri="{FF2B5EF4-FFF2-40B4-BE49-F238E27FC236}">
                <a16:creationId xmlns:a16="http://schemas.microsoft.com/office/drawing/2014/main" id="{BFE770CE-5D7B-4816-A82E-E8F913E39F9C}"/>
              </a:ext>
            </a:extLst>
          </p:cNvPr>
          <p:cNvSpPr/>
          <p:nvPr/>
        </p:nvSpPr>
        <p:spPr>
          <a:xfrm>
            <a:off x="5546206"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sp>
        <p:nvSpPr>
          <p:cNvPr id="37" name="مخطط انسيابي: بيانات مخزّنة 36">
            <a:extLst>
              <a:ext uri="{FF2B5EF4-FFF2-40B4-BE49-F238E27FC236}">
                <a16:creationId xmlns:a16="http://schemas.microsoft.com/office/drawing/2014/main" id="{08D472D6-1FBB-4953-AD62-063A9D2ECE73}"/>
              </a:ext>
            </a:extLst>
          </p:cNvPr>
          <p:cNvSpPr/>
          <p:nvPr/>
        </p:nvSpPr>
        <p:spPr>
          <a:xfrm flipH="1">
            <a:off x="6898387"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pic>
        <p:nvPicPr>
          <p:cNvPr id="30" name="Picture 2" descr="نتيجة بحث الصور عن ‪right answer‬‏">
            <a:hlinkClick r:id="" action="ppaction://noaction"/>
            <a:extLst>
              <a:ext uri="{FF2B5EF4-FFF2-40B4-BE49-F238E27FC236}">
                <a16:creationId xmlns:a16="http://schemas.microsoft.com/office/drawing/2014/main" id="{B82B3F61-A2D1-4DE5-A3F9-E33C439F6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7210989"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31" name="صورة 30" descr="صورة تحتوي على المصباح&#10;&#10;تم إنشاء الوصف تلقائياً">
            <a:hlinkClick r:id="" action="ppaction://noaction"/>
            <a:extLst>
              <a:ext uri="{FF2B5EF4-FFF2-40B4-BE49-F238E27FC236}">
                <a16:creationId xmlns:a16="http://schemas.microsoft.com/office/drawing/2014/main" id="{8555127D-A836-4B41-B80D-4503BE10B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046" y="3220885"/>
            <a:ext cx="655383" cy="739862"/>
          </a:xfrm>
          <a:prstGeom prst="rect">
            <a:avLst/>
          </a:prstGeom>
        </p:spPr>
      </p:pic>
      <p:grpSp>
        <p:nvGrpSpPr>
          <p:cNvPr id="44" name="Google Shape;1097;p26">
            <a:extLst>
              <a:ext uri="{FF2B5EF4-FFF2-40B4-BE49-F238E27FC236}">
                <a16:creationId xmlns:a16="http://schemas.microsoft.com/office/drawing/2014/main" id="{0248EEC3-8723-432E-96B8-9F47F8E17463}"/>
              </a:ext>
            </a:extLst>
          </p:cNvPr>
          <p:cNvGrpSpPr/>
          <p:nvPr/>
        </p:nvGrpSpPr>
        <p:grpSpPr>
          <a:xfrm>
            <a:off x="207219" y="170679"/>
            <a:ext cx="1067120" cy="981130"/>
            <a:chOff x="6535927" y="-2669851"/>
            <a:chExt cx="558125" cy="536101"/>
          </a:xfrm>
        </p:grpSpPr>
        <p:sp>
          <p:nvSpPr>
            <p:cNvPr id="45" name="Google Shape;1098;p26">
              <a:extLst>
                <a:ext uri="{FF2B5EF4-FFF2-40B4-BE49-F238E27FC236}">
                  <a16:creationId xmlns:a16="http://schemas.microsoft.com/office/drawing/2014/main" id="{E6CDD2A4-0671-472F-9D5B-4A95C09451B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99;p26">
              <a:extLst>
                <a:ext uri="{FF2B5EF4-FFF2-40B4-BE49-F238E27FC236}">
                  <a16:creationId xmlns:a16="http://schemas.microsoft.com/office/drawing/2014/main" id="{87DD5E81-47CD-4A0C-B272-DF2142855240}"/>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00;p26">
              <a:extLst>
                <a:ext uri="{FF2B5EF4-FFF2-40B4-BE49-F238E27FC236}">
                  <a16:creationId xmlns:a16="http://schemas.microsoft.com/office/drawing/2014/main" id="{DBCF503A-08E9-4AFA-A1EB-61D0485233D2}"/>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097;p26">
            <a:extLst>
              <a:ext uri="{FF2B5EF4-FFF2-40B4-BE49-F238E27FC236}">
                <a16:creationId xmlns:a16="http://schemas.microsoft.com/office/drawing/2014/main" id="{9949FF83-F04D-49A2-B767-A4AE72B454E1}"/>
              </a:ext>
            </a:extLst>
          </p:cNvPr>
          <p:cNvGrpSpPr/>
          <p:nvPr/>
        </p:nvGrpSpPr>
        <p:grpSpPr>
          <a:xfrm>
            <a:off x="7869832" y="108814"/>
            <a:ext cx="1067120" cy="981130"/>
            <a:chOff x="6535927" y="-2669851"/>
            <a:chExt cx="558125" cy="536101"/>
          </a:xfrm>
        </p:grpSpPr>
        <p:sp>
          <p:nvSpPr>
            <p:cNvPr id="49" name="Google Shape;1098;p26">
              <a:extLst>
                <a:ext uri="{FF2B5EF4-FFF2-40B4-BE49-F238E27FC236}">
                  <a16:creationId xmlns:a16="http://schemas.microsoft.com/office/drawing/2014/main" id="{D55BBC4C-0436-45E5-A902-6332BC4B3A11}"/>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99;p26">
              <a:extLst>
                <a:ext uri="{FF2B5EF4-FFF2-40B4-BE49-F238E27FC236}">
                  <a16:creationId xmlns:a16="http://schemas.microsoft.com/office/drawing/2014/main" id="{F5714935-A6F3-437C-ABA2-DD53581BCB8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00;p26">
              <a:extLst>
                <a:ext uri="{FF2B5EF4-FFF2-40B4-BE49-F238E27FC236}">
                  <a16:creationId xmlns:a16="http://schemas.microsoft.com/office/drawing/2014/main" id="{868C5D59-B342-481D-AA0E-3E33C1C76B4F}"/>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 name="صورة 41" descr="صورة تحتوي على نص&#10;&#10;تم إنشاء الوصف تلقائياً">
            <a:extLst>
              <a:ext uri="{FF2B5EF4-FFF2-40B4-BE49-F238E27FC236}">
                <a16:creationId xmlns:a16="http://schemas.microsoft.com/office/drawing/2014/main" id="{8B80E5DA-4D3E-4386-8CDC-D0EE9F823AB8}"/>
              </a:ext>
            </a:extLst>
          </p:cNvPr>
          <p:cNvPicPr>
            <a:picLocks noChangeAspect="1"/>
          </p:cNvPicPr>
          <p:nvPr/>
        </p:nvPicPr>
        <p:blipFill>
          <a:blip r:embed="rId5"/>
          <a:stretch>
            <a:fillRect/>
          </a:stretch>
        </p:blipFill>
        <p:spPr>
          <a:xfrm>
            <a:off x="3908327" y="3381882"/>
            <a:ext cx="1352180" cy="799014"/>
          </a:xfrm>
          <a:prstGeom prst="rect">
            <a:avLst/>
          </a:prstGeom>
          <a:effectLst/>
        </p:spPr>
      </p:pic>
      <p:sp>
        <p:nvSpPr>
          <p:cNvPr id="2" name="مربع نص 1"/>
          <p:cNvSpPr txBox="1"/>
          <p:nvPr/>
        </p:nvSpPr>
        <p:spPr>
          <a:xfrm>
            <a:off x="4965775" y="1989242"/>
            <a:ext cx="3864712" cy="1200329"/>
          </a:xfrm>
          <a:prstGeom prst="rect">
            <a:avLst/>
          </a:prstGeom>
          <a:noFill/>
        </p:spPr>
        <p:txBody>
          <a:bodyPr wrap="square" rtlCol="1">
            <a:spAutoFit/>
          </a:bodyPr>
          <a:lstStyle/>
          <a:p>
            <a:pPr algn="ctr" rtl="1">
              <a:lnSpc>
                <a:spcPct val="120000"/>
              </a:lnSpc>
            </a:pPr>
            <a:r>
              <a:rPr lang="ar-SA" sz="20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يجب على المفسر أن يراعي سياق الآية، وأن يربط الآية بالآيات التي قبلها وبعدها ؟</a:t>
            </a:r>
          </a:p>
        </p:txBody>
      </p:sp>
      <p:sp>
        <p:nvSpPr>
          <p:cNvPr id="52" name="مربع نص 51">
            <a:extLst>
              <a:ext uri="{FF2B5EF4-FFF2-40B4-BE49-F238E27FC236}">
                <a16:creationId xmlns:a16="http://schemas.microsoft.com/office/drawing/2014/main" id="{465DA4CD-EB47-42D1-85E9-E3DE8890637E}"/>
              </a:ext>
            </a:extLst>
          </p:cNvPr>
          <p:cNvSpPr txBox="1"/>
          <p:nvPr/>
        </p:nvSpPr>
        <p:spPr>
          <a:xfrm>
            <a:off x="6548469" y="1484380"/>
            <a:ext cx="808937" cy="400110"/>
          </a:xfrm>
          <a:prstGeom prst="rect">
            <a:avLst/>
          </a:prstGeom>
          <a:noFill/>
        </p:spPr>
        <p:txBody>
          <a:bodyPr wrap="square" rtlCol="1">
            <a:spAutoFit/>
          </a:bodyPr>
          <a:lstStyle/>
          <a:p>
            <a:pPr algn="ctr" rtl="1"/>
            <a:r>
              <a:rPr lang="ar-SA" sz="2000" b="1" dirty="0">
                <a:solidFill>
                  <a:schemeClr val="accent5"/>
                </a:solidFill>
                <a:effectLst>
                  <a:glow rad="114300">
                    <a:srgbClr val="763300"/>
                  </a:glow>
                </a:effectLst>
                <a:latin typeface="Mikhak Bold" panose="02000803000000000000" pitchFamily="2" charset="-78"/>
                <a:cs typeface="Mikhak Bold" panose="02000803000000000000" pitchFamily="2" charset="-78"/>
              </a:rPr>
              <a:t>س 3 </a:t>
            </a:r>
          </a:p>
        </p:txBody>
      </p:sp>
      <p:grpSp>
        <p:nvGrpSpPr>
          <p:cNvPr id="53" name="مجموعة 52">
            <a:extLst>
              <a:ext uri="{FF2B5EF4-FFF2-40B4-BE49-F238E27FC236}">
                <a16:creationId xmlns:a16="http://schemas.microsoft.com/office/drawing/2014/main" id="{C5FD08BD-5260-4744-A317-56943A301A78}"/>
              </a:ext>
            </a:extLst>
          </p:cNvPr>
          <p:cNvGrpSpPr/>
          <p:nvPr/>
        </p:nvGrpSpPr>
        <p:grpSpPr>
          <a:xfrm>
            <a:off x="-1314" y="1378141"/>
            <a:ext cx="4497012" cy="3026784"/>
            <a:chOff x="4960248" y="1944631"/>
            <a:chExt cx="3384707" cy="1977076"/>
          </a:xfrm>
        </p:grpSpPr>
        <p:sp>
          <p:nvSpPr>
            <p:cNvPr id="54" name="Google Shape;1424;p36">
              <a:extLst>
                <a:ext uri="{FF2B5EF4-FFF2-40B4-BE49-F238E27FC236}">
                  <a16:creationId xmlns:a16="http://schemas.microsoft.com/office/drawing/2014/main" id="{41BE08F0-4A05-4E4A-9905-C0B05767652B}"/>
                </a:ext>
              </a:extLst>
            </p:cNvPr>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25;p36">
              <a:extLst>
                <a:ext uri="{FF2B5EF4-FFF2-40B4-BE49-F238E27FC236}">
                  <a16:creationId xmlns:a16="http://schemas.microsoft.com/office/drawing/2014/main" id="{6C6DA45F-A817-4D4A-ABAD-190122D30346}"/>
                </a:ext>
              </a:extLst>
            </p:cNvPr>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مخطط انسيابي: بيانات مخزّنة 55">
            <a:extLst>
              <a:ext uri="{FF2B5EF4-FFF2-40B4-BE49-F238E27FC236}">
                <a16:creationId xmlns:a16="http://schemas.microsoft.com/office/drawing/2014/main" id="{48EDBBE4-571E-4533-9509-0399738075BF}"/>
              </a:ext>
            </a:extLst>
          </p:cNvPr>
          <p:cNvSpPr/>
          <p:nvPr/>
        </p:nvSpPr>
        <p:spPr>
          <a:xfrm>
            <a:off x="897904"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sp>
        <p:nvSpPr>
          <p:cNvPr id="57" name="مخطط انسيابي: بيانات مخزّنة 56">
            <a:extLst>
              <a:ext uri="{FF2B5EF4-FFF2-40B4-BE49-F238E27FC236}">
                <a16:creationId xmlns:a16="http://schemas.microsoft.com/office/drawing/2014/main" id="{E0D0FA16-4E83-49C0-BF13-49BC803C424E}"/>
              </a:ext>
            </a:extLst>
          </p:cNvPr>
          <p:cNvSpPr/>
          <p:nvPr/>
        </p:nvSpPr>
        <p:spPr>
          <a:xfrm flipH="1">
            <a:off x="2250085"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pic>
        <p:nvPicPr>
          <p:cNvPr id="58" name="Picture 2" descr="نتيجة بحث الصور عن ‪right answer‬‏">
            <a:hlinkClick r:id="" action="ppaction://noaction"/>
            <a:extLst>
              <a:ext uri="{FF2B5EF4-FFF2-40B4-BE49-F238E27FC236}">
                <a16:creationId xmlns:a16="http://schemas.microsoft.com/office/drawing/2014/main" id="{6E78EFEA-36D0-4271-868D-0DCFEEFB32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2562687"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59" name="صورة 58" descr="صورة تحتوي على المصباح&#10;&#10;تم إنشاء الوصف تلقائياً">
            <a:hlinkClick r:id="" action="ppaction://noaction"/>
            <a:extLst>
              <a:ext uri="{FF2B5EF4-FFF2-40B4-BE49-F238E27FC236}">
                <a16:creationId xmlns:a16="http://schemas.microsoft.com/office/drawing/2014/main" id="{20B28803-800F-47E4-A6E9-D90F0FE19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744" y="3220885"/>
            <a:ext cx="655383" cy="739862"/>
          </a:xfrm>
          <a:prstGeom prst="rect">
            <a:avLst/>
          </a:prstGeom>
        </p:spPr>
      </p:pic>
      <p:sp>
        <p:nvSpPr>
          <p:cNvPr id="60" name="مربع نص 59">
            <a:extLst>
              <a:ext uri="{FF2B5EF4-FFF2-40B4-BE49-F238E27FC236}">
                <a16:creationId xmlns:a16="http://schemas.microsoft.com/office/drawing/2014/main" id="{E1F26308-5E74-4957-90E4-A8D21183CB17}"/>
              </a:ext>
            </a:extLst>
          </p:cNvPr>
          <p:cNvSpPr txBox="1"/>
          <p:nvPr/>
        </p:nvSpPr>
        <p:spPr>
          <a:xfrm>
            <a:off x="489638" y="1923656"/>
            <a:ext cx="3544382" cy="1200329"/>
          </a:xfrm>
          <a:prstGeom prst="rect">
            <a:avLst/>
          </a:prstGeom>
          <a:noFill/>
        </p:spPr>
        <p:txBody>
          <a:bodyPr wrap="square" rtlCol="1">
            <a:spAutoFit/>
          </a:bodyPr>
          <a:lstStyle/>
          <a:p>
            <a:pPr algn="ctr">
              <a:lnSpc>
                <a:spcPct val="120000"/>
              </a:lnSpc>
            </a:pPr>
            <a:r>
              <a:rPr lang="ar-SA" sz="2000" b="1" dirty="0">
                <a:solidFill>
                  <a:schemeClr val="accent5"/>
                </a:solidFill>
                <a:effectLst>
                  <a:glow rad="101600">
                    <a:schemeClr val="accent5">
                      <a:lumMod val="25000"/>
                    </a:schemeClr>
                  </a:glow>
                  <a:outerShdw blurRad="38100" dist="38100" dir="2700000" algn="tl">
                    <a:srgbClr val="000000">
                      <a:alpha val="43137"/>
                    </a:srgbClr>
                  </a:outerShdw>
                </a:effectLst>
                <a:latin typeface="Dubai" panose="020B0503030403030204" pitchFamily="34" charset="-78"/>
                <a:cs typeface="Dubai" panose="020B0503030403030204" pitchFamily="34" charset="-78"/>
              </a:rPr>
              <a:t>معرفة المفسر لمعنى الفعل حسب ما يتعدى به يوصل إلى فهم آيات القرآن على الوجه الصحيح ؟</a:t>
            </a:r>
          </a:p>
        </p:txBody>
      </p:sp>
      <p:sp>
        <p:nvSpPr>
          <p:cNvPr id="66" name="مربع نص 65">
            <a:extLst>
              <a:ext uri="{FF2B5EF4-FFF2-40B4-BE49-F238E27FC236}">
                <a16:creationId xmlns:a16="http://schemas.microsoft.com/office/drawing/2014/main" id="{047B1098-0792-45EE-BF21-7E15AFF89945}"/>
              </a:ext>
            </a:extLst>
          </p:cNvPr>
          <p:cNvSpPr txBox="1"/>
          <p:nvPr/>
        </p:nvSpPr>
        <p:spPr>
          <a:xfrm>
            <a:off x="1900167" y="1484380"/>
            <a:ext cx="808937" cy="400110"/>
          </a:xfrm>
          <a:prstGeom prst="rect">
            <a:avLst/>
          </a:prstGeom>
          <a:noFill/>
        </p:spPr>
        <p:txBody>
          <a:bodyPr wrap="square" rtlCol="1">
            <a:spAutoFit/>
          </a:bodyPr>
          <a:lstStyle/>
          <a:p>
            <a:pPr algn="ctr" rtl="1"/>
            <a:r>
              <a:rPr lang="ar-SA" sz="2000" b="1" dirty="0">
                <a:solidFill>
                  <a:schemeClr val="accent5"/>
                </a:solidFill>
                <a:effectLst>
                  <a:glow rad="114300">
                    <a:srgbClr val="763300"/>
                  </a:glow>
                </a:effectLst>
                <a:latin typeface="Mikhak Bold" panose="02000803000000000000" pitchFamily="2" charset="-78"/>
                <a:cs typeface="Mikhak Bold" panose="02000803000000000000" pitchFamily="2" charset="-78"/>
              </a:rPr>
              <a:t>س 4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inVertical)">
                                      <p:cBhvr>
                                        <p:cTn id="7" dur="1000"/>
                                        <p:tgtEl>
                                          <p:spTgt spid="1418"/>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1427"/>
                                        </p:tgtEl>
                                        <p:attrNameLst>
                                          <p:attrName>style.visibility</p:attrName>
                                        </p:attrNameLst>
                                      </p:cBhvr>
                                      <p:to>
                                        <p:strVal val="visible"/>
                                      </p:to>
                                    </p:set>
                                    <p:animEffect transition="in" filter="barn(inVertical)">
                                      <p:cBhvr>
                                        <p:cTn id="10" dur="1000"/>
                                        <p:tgtEl>
                                          <p:spTgt spid="142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3" presetClass="entr" presetSubtype="16"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750" fill="hold"/>
                                        <p:tgtEl>
                                          <p:spTgt spid="52"/>
                                        </p:tgtEl>
                                        <p:attrNameLst>
                                          <p:attrName>ppt_w</p:attrName>
                                        </p:attrNameLst>
                                      </p:cBhvr>
                                      <p:tavLst>
                                        <p:tav tm="0">
                                          <p:val>
                                            <p:fltVal val="0"/>
                                          </p:val>
                                        </p:tav>
                                        <p:tav tm="100000">
                                          <p:val>
                                            <p:strVal val="#ppt_w"/>
                                          </p:val>
                                        </p:tav>
                                      </p:tavLst>
                                    </p:anim>
                                    <p:anim calcmode="lin" valueType="num">
                                      <p:cBhvr>
                                        <p:cTn id="22" dur="750" fill="hold"/>
                                        <p:tgtEl>
                                          <p:spTgt spid="52"/>
                                        </p:tgtEl>
                                        <p:attrNameLst>
                                          <p:attrName>ppt_h</p:attrName>
                                        </p:attrNameLst>
                                      </p:cBhvr>
                                      <p:tavLst>
                                        <p:tav tm="0">
                                          <p:val>
                                            <p:fltVal val="0"/>
                                          </p:val>
                                        </p:tav>
                                        <p:tav tm="100000">
                                          <p:val>
                                            <p:strVal val="#ppt_h"/>
                                          </p:val>
                                        </p:tav>
                                      </p:tavLst>
                                    </p:anim>
                                  </p:childTnLst>
                                </p:cTn>
                              </p:par>
                            </p:childTnLst>
                          </p:cTn>
                        </p:par>
                        <p:par>
                          <p:cTn id="23" fill="hold">
                            <p:stCondLst>
                              <p:cond delay="1750"/>
                            </p:stCondLst>
                            <p:childTnLst>
                              <p:par>
                                <p:cTn id="24" presetID="41" presetClass="entr" presetSubtype="0" fill="hold" grpId="0" nodeType="afterEffect">
                                  <p:stCondLst>
                                    <p:cond delay="0"/>
                                  </p:stCondLst>
                                  <p:iterate type="wd">
                                    <p:tmPct val="40000"/>
                                  </p:iterate>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
                                        </p:tgtEl>
                                        <p:attrNameLst>
                                          <p:attrName>ppt_y</p:attrName>
                                        </p:attrNameLst>
                                      </p:cBhvr>
                                      <p:tavLst>
                                        <p:tav tm="0">
                                          <p:val>
                                            <p:strVal val="#ppt_y"/>
                                          </p:val>
                                        </p:tav>
                                        <p:tav tm="100000">
                                          <p:val>
                                            <p:strVal val="#ppt_y"/>
                                          </p:val>
                                        </p:tav>
                                      </p:tavLst>
                                    </p:anim>
                                    <p:anim calcmode="lin" valueType="num">
                                      <p:cBhvr>
                                        <p:cTn id="2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
                                        </p:tgtEl>
                                      </p:cBhvr>
                                    </p:animEffect>
                                  </p:childTnLst>
                                </p:cTn>
                              </p:par>
                            </p:childTnLst>
                          </p:cTn>
                        </p:par>
                        <p:par>
                          <p:cTn id="31" fill="hold">
                            <p:stCondLst>
                              <p:cond delay="5250"/>
                            </p:stCondLst>
                            <p:childTnLst>
                              <p:par>
                                <p:cTn id="32" presetID="12" presetClass="entr" presetSubtype="2"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p:tgtEl>
                                          <p:spTgt spid="4"/>
                                        </p:tgtEl>
                                        <p:attrNameLst>
                                          <p:attrName>ppt_x</p:attrName>
                                        </p:attrNameLst>
                                      </p:cBhvr>
                                      <p:tavLst>
                                        <p:tav tm="0">
                                          <p:val>
                                            <p:strVal val="#ppt_x+#ppt_w*1.125000"/>
                                          </p:val>
                                        </p:tav>
                                        <p:tav tm="100000">
                                          <p:val>
                                            <p:strVal val="#ppt_x"/>
                                          </p:val>
                                        </p:tav>
                                      </p:tavLst>
                                    </p:anim>
                                    <p:animEffect transition="in" filter="wipe(left)">
                                      <p:cBhvr>
                                        <p:cTn id="35" dur="1000"/>
                                        <p:tgtEl>
                                          <p:spTgt spid="4"/>
                                        </p:tgtEl>
                                      </p:cBhvr>
                                    </p:animEffect>
                                  </p:childTnLst>
                                </p:cTn>
                              </p:par>
                              <p:par>
                                <p:cTn id="36" presetID="12" presetClass="entr" presetSubtype="8" fill="hold" grpId="1"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1000"/>
                                        <p:tgtEl>
                                          <p:spTgt spid="37"/>
                                        </p:tgtEl>
                                        <p:attrNameLst>
                                          <p:attrName>ppt_x</p:attrName>
                                        </p:attrNameLst>
                                      </p:cBhvr>
                                      <p:tavLst>
                                        <p:tav tm="0">
                                          <p:val>
                                            <p:strVal val="#ppt_x-#ppt_w*1.125000"/>
                                          </p:val>
                                        </p:tav>
                                        <p:tav tm="100000">
                                          <p:val>
                                            <p:strVal val="#ppt_x"/>
                                          </p:val>
                                        </p:tav>
                                      </p:tavLst>
                                    </p:anim>
                                    <p:animEffect transition="in" filter="wipe(right)">
                                      <p:cBhvr>
                                        <p:cTn id="39" dur="1000"/>
                                        <p:tgtEl>
                                          <p:spTgt spid="37"/>
                                        </p:tgtEl>
                                      </p:cBhvr>
                                    </p:animEffect>
                                  </p:childTnLst>
                                </p:cTn>
                              </p:par>
                            </p:childTnLst>
                          </p:cTn>
                        </p:par>
                        <p:par>
                          <p:cTn id="40" fill="hold">
                            <p:stCondLst>
                              <p:cond delay="6250"/>
                            </p:stCondLst>
                            <p:childTnLst>
                              <p:par>
                                <p:cTn id="41" presetID="23" presetClass="entr" presetSubtype="16"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fltVal val="0"/>
                                          </p:val>
                                        </p:tav>
                                        <p:tav tm="100000">
                                          <p:val>
                                            <p:strVal val="#ppt_w"/>
                                          </p:val>
                                        </p:tav>
                                      </p:tavLst>
                                    </p:anim>
                                    <p:anim calcmode="lin" valueType="num">
                                      <p:cBhvr>
                                        <p:cTn id="48" dur="1000" fill="hold"/>
                                        <p:tgtEl>
                                          <p:spTgt spid="31"/>
                                        </p:tgtEl>
                                        <p:attrNameLst>
                                          <p:attrName>ppt_h</p:attrName>
                                        </p:attrNameLst>
                                      </p:cBhvr>
                                      <p:tavLst>
                                        <p:tav tm="0">
                                          <p:val>
                                            <p:fltVal val="0"/>
                                          </p:val>
                                        </p:tav>
                                        <p:tav tm="100000">
                                          <p:val>
                                            <p:strVal val="#ppt_h"/>
                                          </p:val>
                                        </p:tav>
                                      </p:tavLst>
                                    </p:anim>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
                                        </p:tgtEl>
                                        <p:attrNameLst>
                                          <p:attrName>r</p:attrName>
                                        </p:attrNameLst>
                                      </p:cBhvr>
                                    </p:animRot>
                                    <p:animRot by="-240000">
                                      <p:cBhvr>
                                        <p:cTn id="51" dur="200" fill="hold">
                                          <p:stCondLst>
                                            <p:cond delay="200"/>
                                          </p:stCondLst>
                                        </p:cTn>
                                        <p:tgtEl>
                                          <p:spTgt spid="30"/>
                                        </p:tgtEl>
                                        <p:attrNameLst>
                                          <p:attrName>r</p:attrName>
                                        </p:attrNameLst>
                                      </p:cBhvr>
                                    </p:animRot>
                                    <p:animRot by="240000">
                                      <p:cBhvr>
                                        <p:cTn id="52" dur="200" fill="hold">
                                          <p:stCondLst>
                                            <p:cond delay="400"/>
                                          </p:stCondLst>
                                        </p:cTn>
                                        <p:tgtEl>
                                          <p:spTgt spid="30"/>
                                        </p:tgtEl>
                                        <p:attrNameLst>
                                          <p:attrName>r</p:attrName>
                                        </p:attrNameLst>
                                      </p:cBhvr>
                                    </p:animRot>
                                    <p:animRot by="-240000">
                                      <p:cBhvr>
                                        <p:cTn id="53" dur="200" fill="hold">
                                          <p:stCondLst>
                                            <p:cond delay="600"/>
                                          </p:stCondLst>
                                        </p:cTn>
                                        <p:tgtEl>
                                          <p:spTgt spid="30"/>
                                        </p:tgtEl>
                                        <p:attrNameLst>
                                          <p:attrName>r</p:attrName>
                                        </p:attrNameLst>
                                      </p:cBhvr>
                                    </p:animRot>
                                    <p:animRot by="120000">
                                      <p:cBhvr>
                                        <p:cTn id="54" dur="200" fill="hold">
                                          <p:stCondLst>
                                            <p:cond delay="800"/>
                                          </p:stCondLst>
                                        </p:cTn>
                                        <p:tgtEl>
                                          <p:spTgt spid="3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31"/>
                                        </p:tgtEl>
                                        <p:attrNameLst>
                                          <p:attrName>r</p:attrName>
                                        </p:attrNameLst>
                                      </p:cBhvr>
                                    </p:animRot>
                                    <p:animRot by="-240000">
                                      <p:cBhvr>
                                        <p:cTn id="57" dur="200" fill="hold">
                                          <p:stCondLst>
                                            <p:cond delay="200"/>
                                          </p:stCondLst>
                                        </p:cTn>
                                        <p:tgtEl>
                                          <p:spTgt spid="31"/>
                                        </p:tgtEl>
                                        <p:attrNameLst>
                                          <p:attrName>r</p:attrName>
                                        </p:attrNameLst>
                                      </p:cBhvr>
                                    </p:animRot>
                                    <p:animRot by="240000">
                                      <p:cBhvr>
                                        <p:cTn id="58" dur="200" fill="hold">
                                          <p:stCondLst>
                                            <p:cond delay="400"/>
                                          </p:stCondLst>
                                        </p:cTn>
                                        <p:tgtEl>
                                          <p:spTgt spid="31"/>
                                        </p:tgtEl>
                                        <p:attrNameLst>
                                          <p:attrName>r</p:attrName>
                                        </p:attrNameLst>
                                      </p:cBhvr>
                                    </p:animRot>
                                    <p:animRot by="-240000">
                                      <p:cBhvr>
                                        <p:cTn id="59" dur="200" fill="hold">
                                          <p:stCondLst>
                                            <p:cond delay="600"/>
                                          </p:stCondLst>
                                        </p:cTn>
                                        <p:tgtEl>
                                          <p:spTgt spid="31"/>
                                        </p:tgtEl>
                                        <p:attrNameLst>
                                          <p:attrName>r</p:attrName>
                                        </p:attrNameLst>
                                      </p:cBhvr>
                                    </p:animRot>
                                    <p:animRot by="120000">
                                      <p:cBhvr>
                                        <p:cTn id="60" dur="200" fill="hold">
                                          <p:stCondLst>
                                            <p:cond delay="800"/>
                                          </p:stCondLst>
                                        </p:cTn>
                                        <p:tgtEl>
                                          <p:spTgt spid="3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 presetClass="emph" presetSubtype="2" fill="hold" grpId="0" nodeType="clickEffect">
                                  <p:stCondLst>
                                    <p:cond delay="0"/>
                                  </p:stCondLst>
                                  <p:childTnLst>
                                    <p:animClr clrSpc="rgb" dir="cw">
                                      <p:cBhvr>
                                        <p:cTn id="64" dur="1000" fill="hold"/>
                                        <p:tgtEl>
                                          <p:spTgt spid="37"/>
                                        </p:tgtEl>
                                        <p:attrNameLst>
                                          <p:attrName>fillcolor</p:attrName>
                                        </p:attrNameLst>
                                      </p:cBhvr>
                                      <p:to>
                                        <a:srgbClr val="92D050"/>
                                      </p:to>
                                    </p:animClr>
                                    <p:set>
                                      <p:cBhvr>
                                        <p:cTn id="65" dur="1000" fill="hold"/>
                                        <p:tgtEl>
                                          <p:spTgt spid="37"/>
                                        </p:tgtEl>
                                        <p:attrNameLst>
                                          <p:attrName>fill.type</p:attrName>
                                        </p:attrNameLst>
                                      </p:cBhvr>
                                      <p:to>
                                        <p:strVal val="solid"/>
                                      </p:to>
                                    </p:set>
                                    <p:set>
                                      <p:cBhvr>
                                        <p:cTn id="66" dur="1000" fill="hold"/>
                                        <p:tgtEl>
                                          <p:spTgt spid="37"/>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1000"/>
                                        <p:tgtEl>
                                          <p:spTgt spid="53"/>
                                        </p:tgtEl>
                                      </p:cBhvr>
                                    </p:animEffect>
                                    <p:anim calcmode="lin" valueType="num">
                                      <p:cBhvr>
                                        <p:cTn id="72" dur="1000" fill="hold"/>
                                        <p:tgtEl>
                                          <p:spTgt spid="53"/>
                                        </p:tgtEl>
                                        <p:attrNameLst>
                                          <p:attrName>ppt_x</p:attrName>
                                        </p:attrNameLst>
                                      </p:cBhvr>
                                      <p:tavLst>
                                        <p:tav tm="0">
                                          <p:val>
                                            <p:strVal val="#ppt_x"/>
                                          </p:val>
                                        </p:tav>
                                        <p:tav tm="100000">
                                          <p:val>
                                            <p:strVal val="#ppt_x"/>
                                          </p:val>
                                        </p:tav>
                                      </p:tavLst>
                                    </p:anim>
                                    <p:anim calcmode="lin" valueType="num">
                                      <p:cBhvr>
                                        <p:cTn id="73" dur="1000" fill="hold"/>
                                        <p:tgtEl>
                                          <p:spTgt spid="53"/>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23" presetClass="entr" presetSubtype="16"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750" fill="hold"/>
                                        <p:tgtEl>
                                          <p:spTgt spid="66"/>
                                        </p:tgtEl>
                                        <p:attrNameLst>
                                          <p:attrName>ppt_w</p:attrName>
                                        </p:attrNameLst>
                                      </p:cBhvr>
                                      <p:tavLst>
                                        <p:tav tm="0">
                                          <p:val>
                                            <p:fltVal val="0"/>
                                          </p:val>
                                        </p:tav>
                                        <p:tav tm="100000">
                                          <p:val>
                                            <p:strVal val="#ppt_w"/>
                                          </p:val>
                                        </p:tav>
                                      </p:tavLst>
                                    </p:anim>
                                    <p:anim calcmode="lin" valueType="num">
                                      <p:cBhvr>
                                        <p:cTn id="78" dur="750" fill="hold"/>
                                        <p:tgtEl>
                                          <p:spTgt spid="66"/>
                                        </p:tgtEl>
                                        <p:attrNameLst>
                                          <p:attrName>ppt_h</p:attrName>
                                        </p:attrNameLst>
                                      </p:cBhvr>
                                      <p:tavLst>
                                        <p:tav tm="0">
                                          <p:val>
                                            <p:fltVal val="0"/>
                                          </p:val>
                                        </p:tav>
                                        <p:tav tm="100000">
                                          <p:val>
                                            <p:strVal val="#ppt_h"/>
                                          </p:val>
                                        </p:tav>
                                      </p:tavLst>
                                    </p:anim>
                                  </p:childTnLst>
                                </p:cTn>
                              </p:par>
                            </p:childTnLst>
                          </p:cTn>
                        </p:par>
                        <p:par>
                          <p:cTn id="79" fill="hold">
                            <p:stCondLst>
                              <p:cond delay="1750"/>
                            </p:stCondLst>
                            <p:childTnLst>
                              <p:par>
                                <p:cTn id="80" presetID="41" presetClass="entr" presetSubtype="0" fill="hold" grpId="0" nodeType="afterEffect">
                                  <p:stCondLst>
                                    <p:cond delay="0"/>
                                  </p:stCondLst>
                                  <p:iterate type="wd">
                                    <p:tmPct val="40000"/>
                                  </p:iterate>
                                  <p:childTnLst>
                                    <p:set>
                                      <p:cBhvr>
                                        <p:cTn id="81" dur="1" fill="hold">
                                          <p:stCondLst>
                                            <p:cond delay="0"/>
                                          </p:stCondLst>
                                        </p:cTn>
                                        <p:tgtEl>
                                          <p:spTgt spid="60"/>
                                        </p:tgtEl>
                                        <p:attrNameLst>
                                          <p:attrName>style.visibility</p:attrName>
                                        </p:attrNameLst>
                                      </p:cBhvr>
                                      <p:to>
                                        <p:strVal val="visible"/>
                                      </p:to>
                                    </p:set>
                                    <p:anim calcmode="lin" valueType="num">
                                      <p:cBhvr>
                                        <p:cTn id="82" dur="500" fill="hold"/>
                                        <p:tgtEl>
                                          <p:spTgt spid="60"/>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60"/>
                                        </p:tgtEl>
                                        <p:attrNameLst>
                                          <p:attrName>ppt_y</p:attrName>
                                        </p:attrNameLst>
                                      </p:cBhvr>
                                      <p:tavLst>
                                        <p:tav tm="0">
                                          <p:val>
                                            <p:strVal val="#ppt_y"/>
                                          </p:val>
                                        </p:tav>
                                        <p:tav tm="100000">
                                          <p:val>
                                            <p:strVal val="#ppt_y"/>
                                          </p:val>
                                        </p:tav>
                                      </p:tavLst>
                                    </p:anim>
                                    <p:anim calcmode="lin" valueType="num">
                                      <p:cBhvr>
                                        <p:cTn id="84" dur="500" fill="hold"/>
                                        <p:tgtEl>
                                          <p:spTgt spid="60"/>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60"/>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60"/>
                                        </p:tgtEl>
                                      </p:cBhvr>
                                    </p:animEffect>
                                  </p:childTnLst>
                                </p:cTn>
                              </p:par>
                            </p:childTnLst>
                          </p:cTn>
                        </p:par>
                        <p:par>
                          <p:cTn id="87" fill="hold">
                            <p:stCondLst>
                              <p:cond delay="5450"/>
                            </p:stCondLst>
                            <p:childTnLst>
                              <p:par>
                                <p:cTn id="88" presetID="12" presetClass="entr" presetSubtype="2"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additive="base">
                                        <p:cTn id="90" dur="1000"/>
                                        <p:tgtEl>
                                          <p:spTgt spid="56"/>
                                        </p:tgtEl>
                                        <p:attrNameLst>
                                          <p:attrName>ppt_x</p:attrName>
                                        </p:attrNameLst>
                                      </p:cBhvr>
                                      <p:tavLst>
                                        <p:tav tm="0">
                                          <p:val>
                                            <p:strVal val="#ppt_x+#ppt_w*1.125000"/>
                                          </p:val>
                                        </p:tav>
                                        <p:tav tm="100000">
                                          <p:val>
                                            <p:strVal val="#ppt_x"/>
                                          </p:val>
                                        </p:tav>
                                      </p:tavLst>
                                    </p:anim>
                                    <p:animEffect transition="in" filter="wipe(left)">
                                      <p:cBhvr>
                                        <p:cTn id="91" dur="1000"/>
                                        <p:tgtEl>
                                          <p:spTgt spid="56"/>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 calcmode="lin" valueType="num">
                                      <p:cBhvr additive="base">
                                        <p:cTn id="94" dur="1000"/>
                                        <p:tgtEl>
                                          <p:spTgt spid="57"/>
                                        </p:tgtEl>
                                        <p:attrNameLst>
                                          <p:attrName>ppt_x</p:attrName>
                                        </p:attrNameLst>
                                      </p:cBhvr>
                                      <p:tavLst>
                                        <p:tav tm="0">
                                          <p:val>
                                            <p:strVal val="#ppt_x-#ppt_w*1.125000"/>
                                          </p:val>
                                        </p:tav>
                                        <p:tav tm="100000">
                                          <p:val>
                                            <p:strVal val="#ppt_x"/>
                                          </p:val>
                                        </p:tav>
                                      </p:tavLst>
                                    </p:anim>
                                    <p:animEffect transition="in" filter="wipe(right)">
                                      <p:cBhvr>
                                        <p:cTn id="95" dur="1000"/>
                                        <p:tgtEl>
                                          <p:spTgt spid="57"/>
                                        </p:tgtEl>
                                      </p:cBhvr>
                                    </p:animEffect>
                                  </p:childTnLst>
                                </p:cTn>
                              </p:par>
                            </p:childTnLst>
                          </p:cTn>
                        </p:par>
                        <p:par>
                          <p:cTn id="96" fill="hold">
                            <p:stCondLst>
                              <p:cond delay="6450"/>
                            </p:stCondLst>
                            <p:childTnLst>
                              <p:par>
                                <p:cTn id="97" presetID="23" presetClass="entr" presetSubtype="16" fill="hold" nodeType="afterEffect">
                                  <p:stCondLst>
                                    <p:cond delay="0"/>
                                  </p:stCondLst>
                                  <p:childTnLst>
                                    <p:set>
                                      <p:cBhvr>
                                        <p:cTn id="98" dur="1" fill="hold">
                                          <p:stCondLst>
                                            <p:cond delay="0"/>
                                          </p:stCondLst>
                                        </p:cTn>
                                        <p:tgtEl>
                                          <p:spTgt spid="58"/>
                                        </p:tgtEl>
                                        <p:attrNameLst>
                                          <p:attrName>style.visibility</p:attrName>
                                        </p:attrNameLst>
                                      </p:cBhvr>
                                      <p:to>
                                        <p:strVal val="visible"/>
                                      </p:to>
                                    </p:set>
                                    <p:anim calcmode="lin" valueType="num">
                                      <p:cBhvr>
                                        <p:cTn id="99" dur="1000" fill="hold"/>
                                        <p:tgtEl>
                                          <p:spTgt spid="58"/>
                                        </p:tgtEl>
                                        <p:attrNameLst>
                                          <p:attrName>ppt_w</p:attrName>
                                        </p:attrNameLst>
                                      </p:cBhvr>
                                      <p:tavLst>
                                        <p:tav tm="0">
                                          <p:val>
                                            <p:fltVal val="0"/>
                                          </p:val>
                                        </p:tav>
                                        <p:tav tm="100000">
                                          <p:val>
                                            <p:strVal val="#ppt_w"/>
                                          </p:val>
                                        </p:tav>
                                      </p:tavLst>
                                    </p:anim>
                                    <p:anim calcmode="lin" valueType="num">
                                      <p:cBhvr>
                                        <p:cTn id="100" dur="1000" fill="hold"/>
                                        <p:tgtEl>
                                          <p:spTgt spid="58"/>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59"/>
                                        </p:tgtEl>
                                        <p:attrNameLst>
                                          <p:attrName>style.visibility</p:attrName>
                                        </p:attrNameLst>
                                      </p:cBhvr>
                                      <p:to>
                                        <p:strVal val="visible"/>
                                      </p:to>
                                    </p:set>
                                    <p:anim calcmode="lin" valueType="num">
                                      <p:cBhvr>
                                        <p:cTn id="103" dur="1000" fill="hold"/>
                                        <p:tgtEl>
                                          <p:spTgt spid="59"/>
                                        </p:tgtEl>
                                        <p:attrNameLst>
                                          <p:attrName>ppt_w</p:attrName>
                                        </p:attrNameLst>
                                      </p:cBhvr>
                                      <p:tavLst>
                                        <p:tav tm="0">
                                          <p:val>
                                            <p:fltVal val="0"/>
                                          </p:val>
                                        </p:tav>
                                        <p:tav tm="100000">
                                          <p:val>
                                            <p:strVal val="#ppt_w"/>
                                          </p:val>
                                        </p:tav>
                                      </p:tavLst>
                                    </p:anim>
                                    <p:anim calcmode="lin" valueType="num">
                                      <p:cBhvr>
                                        <p:cTn id="104" dur="1000" fill="hold"/>
                                        <p:tgtEl>
                                          <p:spTgt spid="59"/>
                                        </p:tgtEl>
                                        <p:attrNameLst>
                                          <p:attrName>ppt_h</p:attrName>
                                        </p:attrNameLst>
                                      </p:cBhvr>
                                      <p:tavLst>
                                        <p:tav tm="0">
                                          <p:val>
                                            <p:fltVal val="0"/>
                                          </p:val>
                                        </p:tav>
                                        <p:tav tm="100000">
                                          <p:val>
                                            <p:strVal val="#ppt_h"/>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58"/>
                                        </p:tgtEl>
                                        <p:attrNameLst>
                                          <p:attrName>r</p:attrName>
                                        </p:attrNameLst>
                                      </p:cBhvr>
                                    </p:animRot>
                                    <p:animRot by="-240000">
                                      <p:cBhvr>
                                        <p:cTn id="107" dur="200" fill="hold">
                                          <p:stCondLst>
                                            <p:cond delay="200"/>
                                          </p:stCondLst>
                                        </p:cTn>
                                        <p:tgtEl>
                                          <p:spTgt spid="58"/>
                                        </p:tgtEl>
                                        <p:attrNameLst>
                                          <p:attrName>r</p:attrName>
                                        </p:attrNameLst>
                                      </p:cBhvr>
                                    </p:animRot>
                                    <p:animRot by="240000">
                                      <p:cBhvr>
                                        <p:cTn id="108" dur="200" fill="hold">
                                          <p:stCondLst>
                                            <p:cond delay="400"/>
                                          </p:stCondLst>
                                        </p:cTn>
                                        <p:tgtEl>
                                          <p:spTgt spid="58"/>
                                        </p:tgtEl>
                                        <p:attrNameLst>
                                          <p:attrName>r</p:attrName>
                                        </p:attrNameLst>
                                      </p:cBhvr>
                                    </p:animRot>
                                    <p:animRot by="-240000">
                                      <p:cBhvr>
                                        <p:cTn id="109" dur="200" fill="hold">
                                          <p:stCondLst>
                                            <p:cond delay="600"/>
                                          </p:stCondLst>
                                        </p:cTn>
                                        <p:tgtEl>
                                          <p:spTgt spid="58"/>
                                        </p:tgtEl>
                                        <p:attrNameLst>
                                          <p:attrName>r</p:attrName>
                                        </p:attrNameLst>
                                      </p:cBhvr>
                                    </p:animRot>
                                    <p:animRot by="120000">
                                      <p:cBhvr>
                                        <p:cTn id="110" dur="200" fill="hold">
                                          <p:stCondLst>
                                            <p:cond delay="800"/>
                                          </p:stCondLst>
                                        </p:cTn>
                                        <p:tgtEl>
                                          <p:spTgt spid="58"/>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59"/>
                                        </p:tgtEl>
                                        <p:attrNameLst>
                                          <p:attrName>r</p:attrName>
                                        </p:attrNameLst>
                                      </p:cBhvr>
                                    </p:animRot>
                                    <p:animRot by="-240000">
                                      <p:cBhvr>
                                        <p:cTn id="113" dur="200" fill="hold">
                                          <p:stCondLst>
                                            <p:cond delay="200"/>
                                          </p:stCondLst>
                                        </p:cTn>
                                        <p:tgtEl>
                                          <p:spTgt spid="59"/>
                                        </p:tgtEl>
                                        <p:attrNameLst>
                                          <p:attrName>r</p:attrName>
                                        </p:attrNameLst>
                                      </p:cBhvr>
                                    </p:animRot>
                                    <p:animRot by="240000">
                                      <p:cBhvr>
                                        <p:cTn id="114" dur="200" fill="hold">
                                          <p:stCondLst>
                                            <p:cond delay="400"/>
                                          </p:stCondLst>
                                        </p:cTn>
                                        <p:tgtEl>
                                          <p:spTgt spid="59"/>
                                        </p:tgtEl>
                                        <p:attrNameLst>
                                          <p:attrName>r</p:attrName>
                                        </p:attrNameLst>
                                      </p:cBhvr>
                                    </p:animRot>
                                    <p:animRot by="-240000">
                                      <p:cBhvr>
                                        <p:cTn id="115" dur="200" fill="hold">
                                          <p:stCondLst>
                                            <p:cond delay="600"/>
                                          </p:stCondLst>
                                        </p:cTn>
                                        <p:tgtEl>
                                          <p:spTgt spid="59"/>
                                        </p:tgtEl>
                                        <p:attrNameLst>
                                          <p:attrName>r</p:attrName>
                                        </p:attrNameLst>
                                      </p:cBhvr>
                                    </p:animRot>
                                    <p:animRot by="120000">
                                      <p:cBhvr>
                                        <p:cTn id="116" dur="200" fill="hold">
                                          <p:stCondLst>
                                            <p:cond delay="800"/>
                                          </p:stCondLst>
                                        </p:cTn>
                                        <p:tgtEl>
                                          <p:spTgt spid="59"/>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1000" fill="hold"/>
                                        <p:tgtEl>
                                          <p:spTgt spid="57"/>
                                        </p:tgtEl>
                                        <p:attrNameLst>
                                          <p:attrName>fillcolor</p:attrName>
                                        </p:attrNameLst>
                                      </p:cBhvr>
                                      <p:to>
                                        <a:srgbClr val="92D050"/>
                                      </p:to>
                                    </p:animClr>
                                    <p:set>
                                      <p:cBhvr>
                                        <p:cTn id="121" dur="1000" fill="hold"/>
                                        <p:tgtEl>
                                          <p:spTgt spid="57"/>
                                        </p:tgtEl>
                                        <p:attrNameLst>
                                          <p:attrName>fill.type</p:attrName>
                                        </p:attrNameLst>
                                      </p:cBhvr>
                                      <p:to>
                                        <p:strVal val="solid"/>
                                      </p:to>
                                    </p:set>
                                    <p:set>
                                      <p:cBhvr>
                                        <p:cTn id="122" dur="10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 grpId="0"/>
      <p:bldP spid="4" grpId="0" animBg="1"/>
      <p:bldP spid="37" grpId="0" animBg="1"/>
      <p:bldP spid="37" grpId="1" animBg="1"/>
      <p:bldP spid="2" grpId="0"/>
      <p:bldP spid="52" grpId="0"/>
      <p:bldP spid="56" grpId="0" animBg="1"/>
      <p:bldP spid="57" grpId="0" animBg="1"/>
      <p:bldP spid="60" grpId="0"/>
      <p:bldP spid="6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84"/>
        <p:cNvGrpSpPr/>
        <p:nvPr/>
      </p:nvGrpSpPr>
      <p:grpSpPr>
        <a:xfrm>
          <a:off x="0" y="0"/>
          <a:ext cx="0" cy="0"/>
          <a:chOff x="0" y="0"/>
          <a:chExt cx="0" cy="0"/>
        </a:xfrm>
      </p:grpSpPr>
      <p:grpSp>
        <p:nvGrpSpPr>
          <p:cNvPr id="14" name="Google Shape;1685;p43">
            <a:extLst>
              <a:ext uri="{FF2B5EF4-FFF2-40B4-BE49-F238E27FC236}">
                <a16:creationId xmlns:a16="http://schemas.microsoft.com/office/drawing/2014/main" id="{5AC58C0E-87AE-44AA-A95C-2D9B2F9622E5}"/>
              </a:ext>
            </a:extLst>
          </p:cNvPr>
          <p:cNvGrpSpPr/>
          <p:nvPr/>
        </p:nvGrpSpPr>
        <p:grpSpPr>
          <a:xfrm>
            <a:off x="1522151" y="539400"/>
            <a:ext cx="454448" cy="1887747"/>
            <a:chOff x="3846700" y="-166175"/>
            <a:chExt cx="454448" cy="1887747"/>
          </a:xfrm>
        </p:grpSpPr>
        <p:sp>
          <p:nvSpPr>
            <p:cNvPr id="15" name="Google Shape;1686;p43">
              <a:extLst>
                <a:ext uri="{FF2B5EF4-FFF2-40B4-BE49-F238E27FC236}">
                  <a16:creationId xmlns:a16="http://schemas.microsoft.com/office/drawing/2014/main" id="{8430C88D-2419-4F72-B0E4-B1FA2568B330}"/>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87;p43">
              <a:extLst>
                <a:ext uri="{FF2B5EF4-FFF2-40B4-BE49-F238E27FC236}">
                  <a16:creationId xmlns:a16="http://schemas.microsoft.com/office/drawing/2014/main" id="{86F8072F-610E-4560-ACB6-D1D00D77FEAA}"/>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688;p43">
              <a:extLst>
                <a:ext uri="{FF2B5EF4-FFF2-40B4-BE49-F238E27FC236}">
                  <a16:creationId xmlns:a16="http://schemas.microsoft.com/office/drawing/2014/main" id="{F0E2729C-B3AC-45EB-93A5-F44BA4E5F4F6}"/>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689;p43">
            <a:extLst>
              <a:ext uri="{FF2B5EF4-FFF2-40B4-BE49-F238E27FC236}">
                <a16:creationId xmlns:a16="http://schemas.microsoft.com/office/drawing/2014/main" id="{FFBF661C-90AF-42FB-852D-0AD8D5F93705}"/>
              </a:ext>
            </a:extLst>
          </p:cNvPr>
          <p:cNvGrpSpPr/>
          <p:nvPr/>
        </p:nvGrpSpPr>
        <p:grpSpPr>
          <a:xfrm>
            <a:off x="7167401" y="539400"/>
            <a:ext cx="454448" cy="1887747"/>
            <a:chOff x="3846700" y="-166175"/>
            <a:chExt cx="454448" cy="1887747"/>
          </a:xfrm>
        </p:grpSpPr>
        <p:sp>
          <p:nvSpPr>
            <p:cNvPr id="19" name="Google Shape;1690;p43">
              <a:extLst>
                <a:ext uri="{FF2B5EF4-FFF2-40B4-BE49-F238E27FC236}">
                  <a16:creationId xmlns:a16="http://schemas.microsoft.com/office/drawing/2014/main" id="{E9AB16EE-38E9-4720-9B3C-79AB23C65AF2}"/>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91;p43">
              <a:extLst>
                <a:ext uri="{FF2B5EF4-FFF2-40B4-BE49-F238E27FC236}">
                  <a16:creationId xmlns:a16="http://schemas.microsoft.com/office/drawing/2014/main" id="{F518C78F-11B2-4733-B281-BE2208322B45}"/>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692;p43">
              <a:extLst>
                <a:ext uri="{FF2B5EF4-FFF2-40B4-BE49-F238E27FC236}">
                  <a16:creationId xmlns:a16="http://schemas.microsoft.com/office/drawing/2014/main" id="{9D91082B-6215-4A65-8083-7DD11DC88BC9}"/>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693;p43">
            <a:extLst>
              <a:ext uri="{FF2B5EF4-FFF2-40B4-BE49-F238E27FC236}">
                <a16:creationId xmlns:a16="http://schemas.microsoft.com/office/drawing/2014/main" id="{D8ABE9F9-F51A-4BAB-A2A9-DFA0178D62A2}"/>
              </a:ext>
            </a:extLst>
          </p:cNvPr>
          <p:cNvGrpSpPr/>
          <p:nvPr/>
        </p:nvGrpSpPr>
        <p:grpSpPr>
          <a:xfrm>
            <a:off x="491632" y="258212"/>
            <a:ext cx="8160736" cy="763518"/>
            <a:chOff x="463764" y="1472422"/>
            <a:chExt cx="41070639" cy="3283008"/>
          </a:xfrm>
          <a:solidFill>
            <a:schemeClr val="accent5">
              <a:lumMod val="90000"/>
            </a:schemeClr>
          </a:solidFill>
          <a:effectLst>
            <a:glow rad="76200">
              <a:srgbClr val="964000">
                <a:alpha val="90980"/>
              </a:srgbClr>
            </a:glow>
          </a:effectLst>
        </p:grpSpPr>
        <p:sp>
          <p:nvSpPr>
            <p:cNvPr id="23" name="Google Shape;1694;p43">
              <a:extLst>
                <a:ext uri="{FF2B5EF4-FFF2-40B4-BE49-F238E27FC236}">
                  <a16:creationId xmlns:a16="http://schemas.microsoft.com/office/drawing/2014/main" id="{ED4E918D-018A-413C-A4B6-A98091748CBE}"/>
                </a:ext>
              </a:extLst>
            </p:cNvPr>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5;p43">
              <a:extLst>
                <a:ext uri="{FF2B5EF4-FFF2-40B4-BE49-F238E27FC236}">
                  <a16:creationId xmlns:a16="http://schemas.microsoft.com/office/drawing/2014/main" id="{FCB756B9-52D3-4D82-ABCC-206FCD08DA67}"/>
                </a:ext>
              </a:extLst>
            </p:cNvPr>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96;p43">
              <a:extLst>
                <a:ext uri="{FF2B5EF4-FFF2-40B4-BE49-F238E27FC236}">
                  <a16:creationId xmlns:a16="http://schemas.microsoft.com/office/drawing/2014/main" id="{4BF7E87A-0EA6-44E6-837E-15B70C5F1097}"/>
                </a:ext>
              </a:extLst>
            </p:cNvPr>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704;p43">
            <a:extLst>
              <a:ext uri="{FF2B5EF4-FFF2-40B4-BE49-F238E27FC236}">
                <a16:creationId xmlns:a16="http://schemas.microsoft.com/office/drawing/2014/main" id="{14690C64-3A9A-445B-A854-F9617A2112E9}"/>
              </a:ext>
            </a:extLst>
          </p:cNvPr>
          <p:cNvGrpSpPr/>
          <p:nvPr/>
        </p:nvGrpSpPr>
        <p:grpSpPr>
          <a:xfrm>
            <a:off x="801426" y="1021725"/>
            <a:ext cx="454448" cy="1887747"/>
            <a:chOff x="3846700" y="-166175"/>
            <a:chExt cx="454448" cy="1887747"/>
          </a:xfrm>
        </p:grpSpPr>
        <p:sp>
          <p:nvSpPr>
            <p:cNvPr id="27" name="Google Shape;1705;p43">
              <a:extLst>
                <a:ext uri="{FF2B5EF4-FFF2-40B4-BE49-F238E27FC236}">
                  <a16:creationId xmlns:a16="http://schemas.microsoft.com/office/drawing/2014/main" id="{54514F39-859F-4D5A-9491-AC2D27C43803}"/>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06;p43">
              <a:extLst>
                <a:ext uri="{FF2B5EF4-FFF2-40B4-BE49-F238E27FC236}">
                  <a16:creationId xmlns:a16="http://schemas.microsoft.com/office/drawing/2014/main" id="{2E68841D-C36A-4E8D-86D1-A7B9122E611A}"/>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07;p43">
              <a:extLst>
                <a:ext uri="{FF2B5EF4-FFF2-40B4-BE49-F238E27FC236}">
                  <a16:creationId xmlns:a16="http://schemas.microsoft.com/office/drawing/2014/main" id="{11FAB1A2-5B1D-4C74-8A9B-23DBDF19C349}"/>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708;p43">
            <a:extLst>
              <a:ext uri="{FF2B5EF4-FFF2-40B4-BE49-F238E27FC236}">
                <a16:creationId xmlns:a16="http://schemas.microsoft.com/office/drawing/2014/main" id="{845EDCB1-D2DE-419A-9E8C-B7EC2DBF24A7}"/>
              </a:ext>
            </a:extLst>
          </p:cNvPr>
          <p:cNvGrpSpPr/>
          <p:nvPr/>
        </p:nvGrpSpPr>
        <p:grpSpPr>
          <a:xfrm>
            <a:off x="7903376" y="1021725"/>
            <a:ext cx="454448" cy="1887747"/>
            <a:chOff x="3846700" y="-166175"/>
            <a:chExt cx="454448" cy="1887747"/>
          </a:xfrm>
        </p:grpSpPr>
        <p:sp>
          <p:nvSpPr>
            <p:cNvPr id="31" name="Google Shape;1709;p43">
              <a:extLst>
                <a:ext uri="{FF2B5EF4-FFF2-40B4-BE49-F238E27FC236}">
                  <a16:creationId xmlns:a16="http://schemas.microsoft.com/office/drawing/2014/main" id="{A061374F-6E5F-4CA9-B4F2-6496DA471B88}"/>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710;p43">
              <a:extLst>
                <a:ext uri="{FF2B5EF4-FFF2-40B4-BE49-F238E27FC236}">
                  <a16:creationId xmlns:a16="http://schemas.microsoft.com/office/drawing/2014/main" id="{FF07BC6E-DBFD-41DE-92F8-BF5F7971EF6C}"/>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711;p43">
              <a:extLst>
                <a:ext uri="{FF2B5EF4-FFF2-40B4-BE49-F238E27FC236}">
                  <a16:creationId xmlns:a16="http://schemas.microsoft.com/office/drawing/2014/main" id="{941A9B5A-687F-40B5-AF39-A5774A77AC5D}"/>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مربع نص 33">
            <a:extLst>
              <a:ext uri="{FF2B5EF4-FFF2-40B4-BE49-F238E27FC236}">
                <a16:creationId xmlns:a16="http://schemas.microsoft.com/office/drawing/2014/main" id="{7F1BF957-E86B-4230-B406-DB590F5C5313}"/>
              </a:ext>
            </a:extLst>
          </p:cNvPr>
          <p:cNvSpPr txBox="1"/>
          <p:nvPr/>
        </p:nvSpPr>
        <p:spPr>
          <a:xfrm>
            <a:off x="5860142" y="2909472"/>
            <a:ext cx="3421705" cy="2172903"/>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عمل الطلاب: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-مازن إياد أبوزيد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علي باخشوين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مراد أبوزيد    </a:t>
            </a:r>
          </a:p>
        </p:txBody>
      </p:sp>
      <p:sp>
        <p:nvSpPr>
          <p:cNvPr id="35" name="Google Shape;126;p26">
            <a:extLst>
              <a:ext uri="{FF2B5EF4-FFF2-40B4-BE49-F238E27FC236}">
                <a16:creationId xmlns:a16="http://schemas.microsoft.com/office/drawing/2014/main" id="{E97C2BF3-90D8-4B9A-884C-BE369BDC780C}"/>
              </a:ext>
            </a:extLst>
          </p:cNvPr>
          <p:cNvSpPr txBox="1">
            <a:spLocks/>
          </p:cNvSpPr>
          <p:nvPr/>
        </p:nvSpPr>
        <p:spPr>
          <a:xfrm>
            <a:off x="1394799" y="227284"/>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400" dirty="0">
                <a:solidFill>
                  <a:schemeClr val="accent6">
                    <a:lumMod val="90000"/>
                  </a:schemeClr>
                </a:solidFill>
                <a:effectLst>
                  <a:glow rad="88900">
                    <a:schemeClr val="accent6">
                      <a:lumMod val="25000"/>
                    </a:schemeClr>
                  </a:glow>
                </a:effectLst>
                <a:latin typeface="Mikhak Bold" panose="02000803000000000000" pitchFamily="2" charset="-78"/>
                <a:cs typeface="Mikhak Bold" panose="02000803000000000000" pitchFamily="2" charset="-78"/>
              </a:rPr>
              <a:t>انتهى الدرس </a:t>
            </a:r>
          </a:p>
        </p:txBody>
      </p:sp>
      <p:sp>
        <p:nvSpPr>
          <p:cNvPr id="40" name="مستطيل 39">
            <a:extLst>
              <a:ext uri="{FF2B5EF4-FFF2-40B4-BE49-F238E27FC236}">
                <a16:creationId xmlns:a16="http://schemas.microsoft.com/office/drawing/2014/main" id="{BA6409D1-9868-4A4D-931D-B8E95C616DDB}"/>
              </a:ext>
            </a:extLst>
          </p:cNvPr>
          <p:cNvSpPr/>
          <p:nvPr/>
        </p:nvSpPr>
        <p:spPr>
          <a:xfrm>
            <a:off x="0" y="0"/>
            <a:ext cx="9144000" cy="5143500"/>
          </a:xfrm>
          <a:prstGeom prst="rect">
            <a:avLst/>
          </a:prstGeom>
          <a:noFill/>
          <a:ln w="76200">
            <a:solidFill>
              <a:schemeClr val="accent5">
                <a:lumMod val="50000"/>
              </a:schemeClr>
            </a:solidFill>
          </a:ln>
          <a:effectLst>
            <a:glow rad="139700">
              <a:srgbClr val="EE8C32">
                <a:alpha val="60784"/>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1" name="مربع نص 40">
            <a:extLst>
              <a:ext uri="{FF2B5EF4-FFF2-40B4-BE49-F238E27FC236}">
                <a16:creationId xmlns:a16="http://schemas.microsoft.com/office/drawing/2014/main" id="{69CEDC52-3D70-4461-86A0-9D958E0BDAC1}"/>
              </a:ext>
            </a:extLst>
          </p:cNvPr>
          <p:cNvSpPr txBox="1"/>
          <p:nvPr/>
        </p:nvSpPr>
        <p:spPr>
          <a:xfrm>
            <a:off x="-204875" y="2987492"/>
            <a:ext cx="3454051" cy="1212640"/>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معلم المادة: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أ. أحمد جمعان الغامدي </a:t>
            </a:r>
          </a:p>
        </p:txBody>
      </p:sp>
      <p:pic>
        <p:nvPicPr>
          <p:cNvPr id="42" name="صورة 41" descr="صورة تحتوي على نص&#10;&#10;تم إنشاء الوصف تلقائياً">
            <a:extLst>
              <a:ext uri="{FF2B5EF4-FFF2-40B4-BE49-F238E27FC236}">
                <a16:creationId xmlns:a16="http://schemas.microsoft.com/office/drawing/2014/main" id="{FC06AC67-5F49-414C-902B-83AC13E67B55}"/>
              </a:ext>
            </a:extLst>
          </p:cNvPr>
          <p:cNvPicPr>
            <a:picLocks noChangeAspect="1"/>
          </p:cNvPicPr>
          <p:nvPr/>
        </p:nvPicPr>
        <p:blipFill>
          <a:blip r:embed="rId4"/>
          <a:stretch>
            <a:fillRect/>
          </a:stretch>
        </p:blipFill>
        <p:spPr>
          <a:xfrm>
            <a:off x="2768992" y="1449383"/>
            <a:ext cx="3606016" cy="2130828"/>
          </a:xfrm>
          <a:prstGeom prst="rect">
            <a:avLst/>
          </a:prstGeom>
          <a:effectLst/>
        </p:spPr>
      </p:pic>
    </p:spTree>
    <p:extLst>
      <p:ext uri="{BB962C8B-B14F-4D97-AF65-F5344CB8AC3E}">
        <p14:creationId xmlns:p14="http://schemas.microsoft.com/office/powerpoint/2010/main" val="89566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pic>
        <p:nvPicPr>
          <p:cNvPr id="1882" name="Google Shape;1882;p48"/>
          <p:cNvPicPr preferRelativeResize="0"/>
          <p:nvPr/>
        </p:nvPicPr>
        <p:blipFill rotWithShape="1">
          <a:blip r:embed="rId5">
            <a:alphaModFix/>
          </a:blip>
          <a:srcRect b="8256"/>
          <a:stretch/>
        </p:blipFill>
        <p:spPr>
          <a:xfrm>
            <a:off x="832600" y="25"/>
            <a:ext cx="3739400" cy="5143500"/>
          </a:xfrm>
          <a:prstGeom prst="rect">
            <a:avLst/>
          </a:prstGeom>
          <a:noFill/>
          <a:ln>
            <a:noFill/>
          </a:ln>
        </p:spPr>
      </p:pic>
      <p:sp>
        <p:nvSpPr>
          <p:cNvPr id="1883" name="Google Shape;1883;p48"/>
          <p:cNvSpPr/>
          <p:nvPr/>
        </p:nvSpPr>
        <p:spPr>
          <a:xfrm>
            <a:off x="587364" y="4"/>
            <a:ext cx="4272192" cy="5143520"/>
          </a:xfrm>
          <a:custGeom>
            <a:avLst/>
            <a:gdLst/>
            <a:ahLst/>
            <a:cxnLst/>
            <a:rect l="l" t="t" r="r" b="b"/>
            <a:pathLst>
              <a:path w="133506" h="160735" extrusionOk="0">
                <a:moveTo>
                  <a:pt x="66759" y="9240"/>
                </a:moveTo>
                <a:cubicBezTo>
                  <a:pt x="67474" y="10169"/>
                  <a:pt x="69200" y="11740"/>
                  <a:pt x="72951" y="12800"/>
                </a:cubicBezTo>
                <a:cubicBezTo>
                  <a:pt x="79320" y="14586"/>
                  <a:pt x="86107" y="17991"/>
                  <a:pt x="86107" y="22194"/>
                </a:cubicBezTo>
                <a:lnTo>
                  <a:pt x="86107" y="22611"/>
                </a:lnTo>
                <a:lnTo>
                  <a:pt x="86643" y="22563"/>
                </a:lnTo>
                <a:cubicBezTo>
                  <a:pt x="86643" y="22563"/>
                  <a:pt x="87048" y="22527"/>
                  <a:pt x="87679" y="22527"/>
                </a:cubicBezTo>
                <a:cubicBezTo>
                  <a:pt x="89357" y="22527"/>
                  <a:pt x="92620" y="22742"/>
                  <a:pt x="95453" y="24123"/>
                </a:cubicBezTo>
                <a:cubicBezTo>
                  <a:pt x="98954" y="25837"/>
                  <a:pt x="100740" y="28802"/>
                  <a:pt x="100740" y="32921"/>
                </a:cubicBezTo>
                <a:lnTo>
                  <a:pt x="100740" y="33302"/>
                </a:lnTo>
                <a:lnTo>
                  <a:pt x="101252" y="33290"/>
                </a:lnTo>
                <a:lnTo>
                  <a:pt x="101311" y="33290"/>
                </a:lnTo>
                <a:cubicBezTo>
                  <a:pt x="102204" y="33290"/>
                  <a:pt x="110003" y="33517"/>
                  <a:pt x="110003" y="41125"/>
                </a:cubicBezTo>
                <a:lnTo>
                  <a:pt x="110003" y="41434"/>
                </a:lnTo>
                <a:lnTo>
                  <a:pt x="110408" y="41494"/>
                </a:lnTo>
                <a:cubicBezTo>
                  <a:pt x="110431" y="41494"/>
                  <a:pt x="113003" y="41863"/>
                  <a:pt x="115527" y="43185"/>
                </a:cubicBezTo>
                <a:cubicBezTo>
                  <a:pt x="118873" y="44935"/>
                  <a:pt x="120552" y="48923"/>
                  <a:pt x="120552" y="52102"/>
                </a:cubicBezTo>
                <a:lnTo>
                  <a:pt x="120552" y="108633"/>
                </a:lnTo>
                <a:cubicBezTo>
                  <a:pt x="120552" y="111812"/>
                  <a:pt x="118861" y="115801"/>
                  <a:pt x="115527" y="117539"/>
                </a:cubicBezTo>
                <a:cubicBezTo>
                  <a:pt x="112991" y="118872"/>
                  <a:pt x="110420" y="119241"/>
                  <a:pt x="110408" y="119241"/>
                </a:cubicBezTo>
                <a:lnTo>
                  <a:pt x="110003" y="119301"/>
                </a:lnTo>
                <a:lnTo>
                  <a:pt x="110003" y="119611"/>
                </a:lnTo>
                <a:cubicBezTo>
                  <a:pt x="110003" y="122825"/>
                  <a:pt x="108645" y="125099"/>
                  <a:pt x="105955" y="126397"/>
                </a:cubicBezTo>
                <a:cubicBezTo>
                  <a:pt x="103883" y="127397"/>
                  <a:pt x="101728" y="127445"/>
                  <a:pt x="101311" y="127445"/>
                </a:cubicBezTo>
                <a:lnTo>
                  <a:pt x="101252" y="127445"/>
                </a:lnTo>
                <a:lnTo>
                  <a:pt x="100740" y="127421"/>
                </a:lnTo>
                <a:lnTo>
                  <a:pt x="100740" y="127814"/>
                </a:lnTo>
                <a:cubicBezTo>
                  <a:pt x="100740" y="131934"/>
                  <a:pt x="98966" y="134898"/>
                  <a:pt x="95453" y="136613"/>
                </a:cubicBezTo>
                <a:cubicBezTo>
                  <a:pt x="92620" y="138006"/>
                  <a:pt x="89357" y="138196"/>
                  <a:pt x="87679" y="138196"/>
                </a:cubicBezTo>
                <a:cubicBezTo>
                  <a:pt x="87036" y="138196"/>
                  <a:pt x="86643" y="138172"/>
                  <a:pt x="86643" y="138172"/>
                </a:cubicBezTo>
                <a:lnTo>
                  <a:pt x="86107" y="138125"/>
                </a:lnTo>
                <a:lnTo>
                  <a:pt x="86107" y="138541"/>
                </a:lnTo>
                <a:cubicBezTo>
                  <a:pt x="86107" y="142744"/>
                  <a:pt x="79308" y="146150"/>
                  <a:pt x="72951" y="147935"/>
                </a:cubicBezTo>
                <a:cubicBezTo>
                  <a:pt x="69200" y="148995"/>
                  <a:pt x="67474" y="150567"/>
                  <a:pt x="66759" y="151495"/>
                </a:cubicBezTo>
                <a:cubicBezTo>
                  <a:pt x="66045" y="150567"/>
                  <a:pt x="64319" y="148995"/>
                  <a:pt x="60568" y="147935"/>
                </a:cubicBezTo>
                <a:cubicBezTo>
                  <a:pt x="54198" y="146150"/>
                  <a:pt x="47412" y="142744"/>
                  <a:pt x="47412" y="138541"/>
                </a:cubicBezTo>
                <a:lnTo>
                  <a:pt x="47412" y="138125"/>
                </a:lnTo>
                <a:lnTo>
                  <a:pt x="46876" y="138172"/>
                </a:lnTo>
                <a:cubicBezTo>
                  <a:pt x="46876" y="138172"/>
                  <a:pt x="46483" y="138196"/>
                  <a:pt x="45852" y="138196"/>
                </a:cubicBezTo>
                <a:cubicBezTo>
                  <a:pt x="44173" y="138196"/>
                  <a:pt x="40911" y="137994"/>
                  <a:pt x="38065" y="136589"/>
                </a:cubicBezTo>
                <a:cubicBezTo>
                  <a:pt x="34577" y="134886"/>
                  <a:pt x="32791" y="131922"/>
                  <a:pt x="32791" y="127802"/>
                </a:cubicBezTo>
                <a:lnTo>
                  <a:pt x="32791" y="127409"/>
                </a:lnTo>
                <a:lnTo>
                  <a:pt x="32279" y="127421"/>
                </a:lnTo>
                <a:lnTo>
                  <a:pt x="32219" y="127421"/>
                </a:lnTo>
                <a:cubicBezTo>
                  <a:pt x="31326" y="127421"/>
                  <a:pt x="23528" y="127207"/>
                  <a:pt x="23528" y="119599"/>
                </a:cubicBezTo>
                <a:lnTo>
                  <a:pt x="23528" y="119289"/>
                </a:lnTo>
                <a:lnTo>
                  <a:pt x="23123" y="119230"/>
                </a:lnTo>
                <a:cubicBezTo>
                  <a:pt x="23099" y="119230"/>
                  <a:pt x="20527" y="118849"/>
                  <a:pt x="18003" y="117527"/>
                </a:cubicBezTo>
                <a:cubicBezTo>
                  <a:pt x="14658" y="115789"/>
                  <a:pt x="12979" y="111800"/>
                  <a:pt x="12979" y="108609"/>
                </a:cubicBezTo>
                <a:lnTo>
                  <a:pt x="12979" y="52102"/>
                </a:lnTo>
                <a:cubicBezTo>
                  <a:pt x="12979" y="48923"/>
                  <a:pt x="14669" y="44935"/>
                  <a:pt x="18003" y="43185"/>
                </a:cubicBezTo>
                <a:cubicBezTo>
                  <a:pt x="20539" y="41863"/>
                  <a:pt x="23111" y="41494"/>
                  <a:pt x="23123" y="41494"/>
                </a:cubicBezTo>
                <a:lnTo>
                  <a:pt x="23528" y="41434"/>
                </a:lnTo>
                <a:lnTo>
                  <a:pt x="23528" y="41125"/>
                </a:lnTo>
                <a:cubicBezTo>
                  <a:pt x="23528" y="33517"/>
                  <a:pt x="31326" y="33290"/>
                  <a:pt x="32219" y="33290"/>
                </a:cubicBezTo>
                <a:lnTo>
                  <a:pt x="32279" y="33290"/>
                </a:lnTo>
                <a:lnTo>
                  <a:pt x="32791" y="33302"/>
                </a:lnTo>
                <a:lnTo>
                  <a:pt x="32791" y="32921"/>
                </a:lnTo>
                <a:cubicBezTo>
                  <a:pt x="32791" y="28802"/>
                  <a:pt x="34553" y="25837"/>
                  <a:pt x="38065" y="24123"/>
                </a:cubicBezTo>
                <a:cubicBezTo>
                  <a:pt x="40911" y="22730"/>
                  <a:pt x="44173" y="22527"/>
                  <a:pt x="45852" y="22527"/>
                </a:cubicBezTo>
                <a:cubicBezTo>
                  <a:pt x="46495" y="22527"/>
                  <a:pt x="46876" y="22563"/>
                  <a:pt x="46876" y="22563"/>
                </a:cubicBezTo>
                <a:lnTo>
                  <a:pt x="47412" y="22611"/>
                </a:lnTo>
                <a:lnTo>
                  <a:pt x="47412" y="22194"/>
                </a:lnTo>
                <a:cubicBezTo>
                  <a:pt x="47412" y="17991"/>
                  <a:pt x="54222" y="14586"/>
                  <a:pt x="60568" y="12800"/>
                </a:cubicBezTo>
                <a:cubicBezTo>
                  <a:pt x="64319" y="11740"/>
                  <a:pt x="66045" y="10169"/>
                  <a:pt x="66759" y="9240"/>
                </a:cubicBezTo>
                <a:close/>
                <a:moveTo>
                  <a:pt x="1" y="1"/>
                </a:moveTo>
                <a:lnTo>
                  <a:pt x="1" y="160735"/>
                </a:lnTo>
                <a:lnTo>
                  <a:pt x="133506" y="160735"/>
                </a:lnTo>
                <a:lnTo>
                  <a:pt x="133506" y="1"/>
                </a:lnTo>
                <a:close/>
              </a:path>
            </a:pathLst>
          </a:custGeom>
          <a:gradFill>
            <a:gsLst>
              <a:gs pos="0">
                <a:schemeClr val="accent6"/>
              </a:gs>
              <a:gs pos="100000">
                <a:srgbClr val="FEEAD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8"/>
          <p:cNvSpPr/>
          <p:nvPr/>
        </p:nvSpPr>
        <p:spPr>
          <a:xfrm>
            <a:off x="978276" y="256036"/>
            <a:ext cx="3491136" cy="4631072"/>
          </a:xfrm>
          <a:custGeom>
            <a:avLst/>
            <a:gdLst/>
            <a:ahLst/>
            <a:cxnLst/>
            <a:rect l="l" t="t" r="r" b="b"/>
            <a:pathLst>
              <a:path w="109098" h="144721" extrusionOk="0">
                <a:moveTo>
                  <a:pt x="54519" y="2322"/>
                </a:moveTo>
                <a:cubicBezTo>
                  <a:pt x="55484" y="3299"/>
                  <a:pt x="57306" y="4585"/>
                  <a:pt x="60508" y="5501"/>
                </a:cubicBezTo>
                <a:cubicBezTo>
                  <a:pt x="66319" y="7132"/>
                  <a:pt x="73117" y="10395"/>
                  <a:pt x="73117" y="14169"/>
                </a:cubicBezTo>
                <a:lnTo>
                  <a:pt x="73117" y="15395"/>
                </a:lnTo>
                <a:lnTo>
                  <a:pt x="74462" y="15288"/>
                </a:lnTo>
                <a:cubicBezTo>
                  <a:pt x="74462" y="15288"/>
                  <a:pt x="74832" y="15264"/>
                  <a:pt x="75427" y="15264"/>
                </a:cubicBezTo>
                <a:cubicBezTo>
                  <a:pt x="77046" y="15264"/>
                  <a:pt x="80177" y="15455"/>
                  <a:pt x="82880" y="16776"/>
                </a:cubicBezTo>
                <a:cubicBezTo>
                  <a:pt x="86119" y="18360"/>
                  <a:pt x="87750" y="21098"/>
                  <a:pt x="87750" y="24908"/>
                </a:cubicBezTo>
                <a:lnTo>
                  <a:pt x="87750" y="26051"/>
                </a:lnTo>
                <a:lnTo>
                  <a:pt x="89000" y="26016"/>
                </a:lnTo>
                <a:lnTo>
                  <a:pt x="89048" y="26016"/>
                </a:lnTo>
                <a:cubicBezTo>
                  <a:pt x="89441" y="26016"/>
                  <a:pt x="91476" y="26063"/>
                  <a:pt x="93393" y="27004"/>
                </a:cubicBezTo>
                <a:cubicBezTo>
                  <a:pt x="95787" y="28159"/>
                  <a:pt x="97001" y="30219"/>
                  <a:pt x="97001" y="33100"/>
                </a:cubicBezTo>
                <a:lnTo>
                  <a:pt x="97001" y="34076"/>
                </a:lnTo>
                <a:lnTo>
                  <a:pt x="98037" y="34219"/>
                </a:lnTo>
                <a:cubicBezTo>
                  <a:pt x="98049" y="34231"/>
                  <a:pt x="100525" y="34588"/>
                  <a:pt x="102918" y="35838"/>
                </a:cubicBezTo>
                <a:cubicBezTo>
                  <a:pt x="106109" y="37505"/>
                  <a:pt x="107562" y="41291"/>
                  <a:pt x="107562" y="44101"/>
                </a:cubicBezTo>
                <a:lnTo>
                  <a:pt x="107562" y="100632"/>
                </a:lnTo>
                <a:cubicBezTo>
                  <a:pt x="107562" y="103442"/>
                  <a:pt x="106109" y="107216"/>
                  <a:pt x="102918" y="108883"/>
                </a:cubicBezTo>
                <a:cubicBezTo>
                  <a:pt x="100525" y="110133"/>
                  <a:pt x="98073" y="110514"/>
                  <a:pt x="98037" y="110514"/>
                </a:cubicBezTo>
                <a:lnTo>
                  <a:pt x="97001" y="110657"/>
                </a:lnTo>
                <a:lnTo>
                  <a:pt x="97001" y="111621"/>
                </a:lnTo>
                <a:cubicBezTo>
                  <a:pt x="97001" y="114574"/>
                  <a:pt x="95822" y="116563"/>
                  <a:pt x="93381" y="117741"/>
                </a:cubicBezTo>
                <a:cubicBezTo>
                  <a:pt x="91465" y="118670"/>
                  <a:pt x="89452" y="118706"/>
                  <a:pt x="89060" y="118706"/>
                </a:cubicBezTo>
                <a:lnTo>
                  <a:pt x="87774" y="118682"/>
                </a:lnTo>
                <a:lnTo>
                  <a:pt x="87774" y="119825"/>
                </a:lnTo>
                <a:cubicBezTo>
                  <a:pt x="87774" y="123635"/>
                  <a:pt x="86131" y="126373"/>
                  <a:pt x="82904" y="127957"/>
                </a:cubicBezTo>
                <a:cubicBezTo>
                  <a:pt x="80189" y="129278"/>
                  <a:pt x="77070" y="129469"/>
                  <a:pt x="75451" y="129469"/>
                </a:cubicBezTo>
                <a:cubicBezTo>
                  <a:pt x="74867" y="129469"/>
                  <a:pt x="74498" y="129445"/>
                  <a:pt x="74474" y="129445"/>
                </a:cubicBezTo>
                <a:lnTo>
                  <a:pt x="73141" y="129338"/>
                </a:lnTo>
                <a:lnTo>
                  <a:pt x="73141" y="130552"/>
                </a:lnTo>
                <a:cubicBezTo>
                  <a:pt x="73141" y="134339"/>
                  <a:pt x="66342" y="137601"/>
                  <a:pt x="60520" y="139232"/>
                </a:cubicBezTo>
                <a:cubicBezTo>
                  <a:pt x="57317" y="140137"/>
                  <a:pt x="55520" y="141435"/>
                  <a:pt x="54531" y="142399"/>
                </a:cubicBezTo>
                <a:cubicBezTo>
                  <a:pt x="53567" y="141435"/>
                  <a:pt x="51757" y="140137"/>
                  <a:pt x="48554" y="139232"/>
                </a:cubicBezTo>
                <a:cubicBezTo>
                  <a:pt x="42732" y="137601"/>
                  <a:pt x="35934" y="134339"/>
                  <a:pt x="35934" y="130552"/>
                </a:cubicBezTo>
                <a:lnTo>
                  <a:pt x="35934" y="129338"/>
                </a:lnTo>
                <a:lnTo>
                  <a:pt x="34588" y="129445"/>
                </a:lnTo>
                <a:cubicBezTo>
                  <a:pt x="34565" y="129445"/>
                  <a:pt x="34207" y="129469"/>
                  <a:pt x="33624" y="129469"/>
                </a:cubicBezTo>
                <a:cubicBezTo>
                  <a:pt x="32005" y="129469"/>
                  <a:pt x="28873" y="129278"/>
                  <a:pt x="26171" y="127957"/>
                </a:cubicBezTo>
                <a:cubicBezTo>
                  <a:pt x="22932" y="126373"/>
                  <a:pt x="21301" y="123635"/>
                  <a:pt x="21301" y="119825"/>
                </a:cubicBezTo>
                <a:lnTo>
                  <a:pt x="21301" y="118682"/>
                </a:lnTo>
                <a:lnTo>
                  <a:pt x="20051" y="118706"/>
                </a:lnTo>
                <a:lnTo>
                  <a:pt x="20003" y="118706"/>
                </a:lnTo>
                <a:cubicBezTo>
                  <a:pt x="19622" y="118706"/>
                  <a:pt x="17574" y="118670"/>
                  <a:pt x="15657" y="117729"/>
                </a:cubicBezTo>
                <a:cubicBezTo>
                  <a:pt x="13264" y="116563"/>
                  <a:pt x="12062" y="114515"/>
                  <a:pt x="12062" y="111621"/>
                </a:cubicBezTo>
                <a:lnTo>
                  <a:pt x="12062" y="110657"/>
                </a:lnTo>
                <a:lnTo>
                  <a:pt x="11014" y="110514"/>
                </a:lnTo>
                <a:cubicBezTo>
                  <a:pt x="10990" y="110490"/>
                  <a:pt x="8526" y="110133"/>
                  <a:pt x="6132" y="108883"/>
                </a:cubicBezTo>
                <a:cubicBezTo>
                  <a:pt x="2954" y="107216"/>
                  <a:pt x="1489" y="103442"/>
                  <a:pt x="1489" y="100632"/>
                </a:cubicBezTo>
                <a:lnTo>
                  <a:pt x="1489" y="44101"/>
                </a:lnTo>
                <a:cubicBezTo>
                  <a:pt x="1489" y="41291"/>
                  <a:pt x="2954" y="37505"/>
                  <a:pt x="6132" y="35838"/>
                </a:cubicBezTo>
                <a:cubicBezTo>
                  <a:pt x="8514" y="34588"/>
                  <a:pt x="10990" y="34219"/>
                  <a:pt x="11014" y="34219"/>
                </a:cubicBezTo>
                <a:lnTo>
                  <a:pt x="12062" y="34076"/>
                </a:lnTo>
                <a:lnTo>
                  <a:pt x="12062" y="33100"/>
                </a:lnTo>
                <a:cubicBezTo>
                  <a:pt x="12062" y="30219"/>
                  <a:pt x="13276" y="28159"/>
                  <a:pt x="15657" y="27004"/>
                </a:cubicBezTo>
                <a:cubicBezTo>
                  <a:pt x="17586" y="26063"/>
                  <a:pt x="19622" y="26016"/>
                  <a:pt x="20003" y="26016"/>
                </a:cubicBezTo>
                <a:lnTo>
                  <a:pt x="21301" y="26051"/>
                </a:lnTo>
                <a:lnTo>
                  <a:pt x="21301" y="24908"/>
                </a:lnTo>
                <a:cubicBezTo>
                  <a:pt x="21301" y="21098"/>
                  <a:pt x="22944" y="18360"/>
                  <a:pt x="26171" y="16776"/>
                </a:cubicBezTo>
                <a:cubicBezTo>
                  <a:pt x="28873" y="15455"/>
                  <a:pt x="32005" y="15264"/>
                  <a:pt x="33624" y="15264"/>
                </a:cubicBezTo>
                <a:cubicBezTo>
                  <a:pt x="34219" y="15264"/>
                  <a:pt x="34588" y="15288"/>
                  <a:pt x="34588" y="15288"/>
                </a:cubicBezTo>
                <a:lnTo>
                  <a:pt x="35934" y="15395"/>
                </a:lnTo>
                <a:lnTo>
                  <a:pt x="35934" y="14169"/>
                </a:lnTo>
                <a:cubicBezTo>
                  <a:pt x="35934" y="10395"/>
                  <a:pt x="42732" y="7132"/>
                  <a:pt x="48554" y="5501"/>
                </a:cubicBezTo>
                <a:cubicBezTo>
                  <a:pt x="51757" y="4608"/>
                  <a:pt x="53567" y="3299"/>
                  <a:pt x="54519" y="2322"/>
                </a:cubicBezTo>
                <a:close/>
                <a:moveTo>
                  <a:pt x="54555" y="1"/>
                </a:moveTo>
                <a:lnTo>
                  <a:pt x="53972" y="751"/>
                </a:lnTo>
                <a:cubicBezTo>
                  <a:pt x="53341" y="1548"/>
                  <a:pt x="51769" y="3037"/>
                  <a:pt x="48162" y="4049"/>
                </a:cubicBezTo>
                <a:cubicBezTo>
                  <a:pt x="45030" y="4930"/>
                  <a:pt x="34922" y="8204"/>
                  <a:pt x="34469" y="13764"/>
                </a:cubicBezTo>
                <a:cubicBezTo>
                  <a:pt x="34279" y="13764"/>
                  <a:pt x="33993" y="13752"/>
                  <a:pt x="33624" y="13752"/>
                </a:cubicBezTo>
                <a:cubicBezTo>
                  <a:pt x="31886" y="13752"/>
                  <a:pt x="28492" y="13979"/>
                  <a:pt x="25516" y="15431"/>
                </a:cubicBezTo>
                <a:cubicBezTo>
                  <a:pt x="21837" y="17241"/>
                  <a:pt x="19920" y="20301"/>
                  <a:pt x="19813" y="24539"/>
                </a:cubicBezTo>
                <a:cubicBezTo>
                  <a:pt x="19086" y="24563"/>
                  <a:pt x="16991" y="24694"/>
                  <a:pt x="14991" y="25670"/>
                </a:cubicBezTo>
                <a:cubicBezTo>
                  <a:pt x="13026" y="26647"/>
                  <a:pt x="10693" y="28647"/>
                  <a:pt x="10574" y="32790"/>
                </a:cubicBezTo>
                <a:cubicBezTo>
                  <a:pt x="9859" y="32909"/>
                  <a:pt x="7656" y="33374"/>
                  <a:pt x="5430" y="34517"/>
                </a:cubicBezTo>
                <a:cubicBezTo>
                  <a:pt x="1703" y="36469"/>
                  <a:pt x="1" y="40863"/>
                  <a:pt x="1" y="44101"/>
                </a:cubicBezTo>
                <a:lnTo>
                  <a:pt x="1" y="100632"/>
                </a:lnTo>
                <a:cubicBezTo>
                  <a:pt x="1" y="103882"/>
                  <a:pt x="1703" y="108264"/>
                  <a:pt x="5430" y="110217"/>
                </a:cubicBezTo>
                <a:cubicBezTo>
                  <a:pt x="7656" y="111360"/>
                  <a:pt x="9859" y="111824"/>
                  <a:pt x="10574" y="111943"/>
                </a:cubicBezTo>
                <a:cubicBezTo>
                  <a:pt x="10693" y="116074"/>
                  <a:pt x="13026" y="118087"/>
                  <a:pt x="14991" y="119051"/>
                </a:cubicBezTo>
                <a:cubicBezTo>
                  <a:pt x="16991" y="120015"/>
                  <a:pt x="19086" y="120170"/>
                  <a:pt x="19813" y="120182"/>
                </a:cubicBezTo>
                <a:cubicBezTo>
                  <a:pt x="19908" y="124444"/>
                  <a:pt x="21825" y="127492"/>
                  <a:pt x="25504" y="129290"/>
                </a:cubicBezTo>
                <a:cubicBezTo>
                  <a:pt x="28481" y="130755"/>
                  <a:pt x="31850" y="130969"/>
                  <a:pt x="33612" y="130969"/>
                </a:cubicBezTo>
                <a:cubicBezTo>
                  <a:pt x="33981" y="130969"/>
                  <a:pt x="34267" y="130969"/>
                  <a:pt x="34457" y="130957"/>
                </a:cubicBezTo>
                <a:cubicBezTo>
                  <a:pt x="34910" y="136505"/>
                  <a:pt x="45006" y="139804"/>
                  <a:pt x="48150" y="140673"/>
                </a:cubicBezTo>
                <a:cubicBezTo>
                  <a:pt x="51757" y="141685"/>
                  <a:pt x="53329" y="143173"/>
                  <a:pt x="53960" y="143983"/>
                </a:cubicBezTo>
                <a:lnTo>
                  <a:pt x="54531" y="144721"/>
                </a:lnTo>
                <a:lnTo>
                  <a:pt x="55127" y="143983"/>
                </a:lnTo>
                <a:cubicBezTo>
                  <a:pt x="55758" y="143173"/>
                  <a:pt x="57329" y="141685"/>
                  <a:pt x="60937" y="140673"/>
                </a:cubicBezTo>
                <a:cubicBezTo>
                  <a:pt x="64080" y="139804"/>
                  <a:pt x="74177" y="136529"/>
                  <a:pt x="74629" y="130957"/>
                </a:cubicBezTo>
                <a:cubicBezTo>
                  <a:pt x="74832" y="130957"/>
                  <a:pt x="75117" y="130969"/>
                  <a:pt x="75474" y="130969"/>
                </a:cubicBezTo>
                <a:cubicBezTo>
                  <a:pt x="77213" y="130969"/>
                  <a:pt x="80606" y="130755"/>
                  <a:pt x="83583" y="129290"/>
                </a:cubicBezTo>
                <a:cubicBezTo>
                  <a:pt x="87262" y="127492"/>
                  <a:pt x="89179" y="124421"/>
                  <a:pt x="89286" y="120182"/>
                </a:cubicBezTo>
                <a:cubicBezTo>
                  <a:pt x="90000" y="120170"/>
                  <a:pt x="92072" y="120015"/>
                  <a:pt x="94060" y="119063"/>
                </a:cubicBezTo>
                <a:cubicBezTo>
                  <a:pt x="96894" y="117717"/>
                  <a:pt x="98442" y="115241"/>
                  <a:pt x="98525" y="111943"/>
                </a:cubicBezTo>
                <a:cubicBezTo>
                  <a:pt x="99263" y="111824"/>
                  <a:pt x="101466" y="111360"/>
                  <a:pt x="103668" y="110217"/>
                </a:cubicBezTo>
                <a:cubicBezTo>
                  <a:pt x="107395" y="108264"/>
                  <a:pt x="109098" y="103871"/>
                  <a:pt x="109098" y="100632"/>
                </a:cubicBezTo>
                <a:lnTo>
                  <a:pt x="109098" y="44101"/>
                </a:lnTo>
                <a:cubicBezTo>
                  <a:pt x="109098" y="40839"/>
                  <a:pt x="107395" y="36469"/>
                  <a:pt x="103668" y="34517"/>
                </a:cubicBezTo>
                <a:cubicBezTo>
                  <a:pt x="101442" y="33374"/>
                  <a:pt x="99239" y="32909"/>
                  <a:pt x="98525" y="32790"/>
                </a:cubicBezTo>
                <a:cubicBezTo>
                  <a:pt x="98406" y="28647"/>
                  <a:pt x="96072" y="26647"/>
                  <a:pt x="94108" y="25670"/>
                </a:cubicBezTo>
                <a:cubicBezTo>
                  <a:pt x="92108" y="24706"/>
                  <a:pt x="90012" y="24563"/>
                  <a:pt x="89286" y="24539"/>
                </a:cubicBezTo>
                <a:cubicBezTo>
                  <a:pt x="89179" y="20301"/>
                  <a:pt x="87262" y="17241"/>
                  <a:pt x="83583" y="15431"/>
                </a:cubicBezTo>
                <a:cubicBezTo>
                  <a:pt x="80606" y="13979"/>
                  <a:pt x="77225" y="13752"/>
                  <a:pt x="75474" y="13752"/>
                </a:cubicBezTo>
                <a:cubicBezTo>
                  <a:pt x="75105" y="13752"/>
                  <a:pt x="74820" y="13752"/>
                  <a:pt x="74629" y="13764"/>
                </a:cubicBezTo>
                <a:cubicBezTo>
                  <a:pt x="74177" y="8216"/>
                  <a:pt x="64080" y="4942"/>
                  <a:pt x="60937" y="4049"/>
                </a:cubicBezTo>
                <a:cubicBezTo>
                  <a:pt x="57329" y="3037"/>
                  <a:pt x="55758" y="1548"/>
                  <a:pt x="55127" y="751"/>
                </a:cubicBezTo>
                <a:lnTo>
                  <a:pt x="54555" y="1"/>
                </a:lnTo>
                <a:close/>
              </a:path>
            </a:pathLst>
          </a:custGeom>
          <a:gradFill>
            <a:gsLst>
              <a:gs pos="0">
                <a:schemeClr val="accent6">
                  <a:lumMod val="25000"/>
                </a:schemeClr>
              </a:gs>
              <a:gs pos="50000">
                <a:schemeClr val="accent6">
                  <a:lumMod val="75000"/>
                </a:schemeClr>
              </a:gs>
              <a:gs pos="100000">
                <a:schemeClr val="accent6">
                  <a:lumMod val="2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7" name="Google Shape;1887;p48"/>
          <p:cNvGrpSpPr/>
          <p:nvPr/>
        </p:nvGrpSpPr>
        <p:grpSpPr>
          <a:xfrm>
            <a:off x="-1281154" y="-896044"/>
            <a:ext cx="2565009" cy="1800573"/>
            <a:chOff x="1074165" y="1907849"/>
            <a:chExt cx="1594361" cy="931299"/>
          </a:xfrm>
        </p:grpSpPr>
        <p:sp>
          <p:nvSpPr>
            <p:cNvPr id="1888" name="Google Shape;1888;p4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26;p26">
            <a:extLst>
              <a:ext uri="{FF2B5EF4-FFF2-40B4-BE49-F238E27FC236}">
                <a16:creationId xmlns:a16="http://schemas.microsoft.com/office/drawing/2014/main" id="{47E750A8-CC91-4A50-8354-389B0930451C}"/>
              </a:ext>
            </a:extLst>
          </p:cNvPr>
          <p:cNvSpPr txBox="1">
            <a:spLocks/>
          </p:cNvSpPr>
          <p:nvPr/>
        </p:nvSpPr>
        <p:spPr>
          <a:xfrm>
            <a:off x="3796188" y="256035"/>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8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rPr>
              <a:t>مقدمة :</a:t>
            </a:r>
          </a:p>
        </p:txBody>
      </p:sp>
      <p:sp>
        <p:nvSpPr>
          <p:cNvPr id="15" name="Google Shape;126;p26">
            <a:extLst>
              <a:ext uri="{FF2B5EF4-FFF2-40B4-BE49-F238E27FC236}">
                <a16:creationId xmlns:a16="http://schemas.microsoft.com/office/drawing/2014/main" id="{3BCF5212-4BA7-4AE3-B151-58A8AF516AFB}"/>
              </a:ext>
            </a:extLst>
          </p:cNvPr>
          <p:cNvSpPr txBox="1">
            <a:spLocks/>
          </p:cNvSpPr>
          <p:nvPr/>
        </p:nvSpPr>
        <p:spPr>
          <a:xfrm>
            <a:off x="4475747" y="1277710"/>
            <a:ext cx="4668253" cy="239604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lnSpc>
                <a:spcPct val="120000"/>
              </a:lnSpc>
            </a:pPr>
            <a:r>
              <a:rPr lang="ar-SA" sz="2800" b="1" dirty="0">
                <a:solidFill>
                  <a:schemeClr val="accent4">
                    <a:lumMod val="20000"/>
                    <a:lumOff val="80000"/>
                  </a:schemeClr>
                </a:solidFill>
                <a:effectLst>
                  <a:glow rad="101600">
                    <a:srgbClr val="872D5E"/>
                  </a:glow>
                </a:effectLst>
                <a:latin typeface="Dubai" panose="020B0503030403030204" pitchFamily="34" charset="-78"/>
                <a:cs typeface="Dubai" panose="020B0503030403030204" pitchFamily="34" charset="-78"/>
              </a:rPr>
              <a:t>إن التفسير المقبول له ضوابط ومعايير يجب مراعاتها، والاعتناء بها حتى لا يكون التفسير قولاً على الله بغير علم، ويقع المرء في الذم المذكور في قوله تعالى: </a:t>
            </a:r>
          </a:p>
        </p:txBody>
      </p:sp>
      <p:sp>
        <p:nvSpPr>
          <p:cNvPr id="11" name="مربع نص 10">
            <a:extLst>
              <a:ext uri="{FF2B5EF4-FFF2-40B4-BE49-F238E27FC236}">
                <a16:creationId xmlns:a16="http://schemas.microsoft.com/office/drawing/2014/main" id="{A45C5E16-620A-4464-B0DC-8B4323A49260}"/>
              </a:ext>
            </a:extLst>
          </p:cNvPr>
          <p:cNvSpPr txBox="1"/>
          <p:nvPr/>
        </p:nvSpPr>
        <p:spPr>
          <a:xfrm>
            <a:off x="2761193" y="3683545"/>
            <a:ext cx="5965632" cy="492443"/>
          </a:xfrm>
          <a:prstGeom prst="rect">
            <a:avLst/>
          </a:prstGeom>
          <a:noFill/>
        </p:spPr>
        <p:txBody>
          <a:bodyPr wrap="square">
            <a:spAutoFit/>
          </a:bodyPr>
          <a:lstStyle/>
          <a:p>
            <a:pPr algn="r"/>
            <a:r>
              <a:rPr lang="ar-SA" sz="26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2600" b="1" dirty="0">
                <a:solidFill>
                  <a:srgbClr val="C3F2B8"/>
                </a:solidFill>
                <a:effectLst>
                  <a:glow rad="88900">
                    <a:srgbClr val="246A14"/>
                  </a:glow>
                </a:effectLst>
                <a:latin typeface="BoutrosNewsH1" pitchFamily="2" charset="-78"/>
                <a:cs typeface="AlWatanHeadlines-Bold" panose="00000700000000000000" pitchFamily="2" charset="-78"/>
              </a:rPr>
              <a:t> وَمَنْ أَظْلَمُ مِمَّنِ افْتَرَى عَلَى اللَّهِ كَذِبًا </a:t>
            </a:r>
            <a:r>
              <a:rPr lang="ar-SA" sz="26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2600" b="1" dirty="0">
                <a:solidFill>
                  <a:srgbClr val="C3F2B8"/>
                </a:solidFill>
                <a:effectLst>
                  <a:glow rad="88900">
                    <a:srgbClr val="246A14"/>
                  </a:glow>
                </a:effectLst>
                <a:latin typeface="BoutrosNewsH1" pitchFamily="2" charset="-78"/>
                <a:cs typeface="AlWatanHeadlines-Bold" panose="00000700000000000000" pitchFamily="2" charset="-78"/>
              </a:rPr>
              <a:t> </a:t>
            </a:r>
          </a:p>
        </p:txBody>
      </p:sp>
      <p:pic>
        <p:nvPicPr>
          <p:cNvPr id="12" name="صورة 11" descr="صورة تحتوي على نص&#10;&#10;تم إنشاء الوصف تلقائياً">
            <a:extLst>
              <a:ext uri="{FF2B5EF4-FFF2-40B4-BE49-F238E27FC236}">
                <a16:creationId xmlns:a16="http://schemas.microsoft.com/office/drawing/2014/main" id="{B6426922-6C23-479A-BC07-3E376EBD0677}"/>
              </a:ext>
            </a:extLst>
          </p:cNvPr>
          <p:cNvPicPr>
            <a:picLocks noChangeAspect="1"/>
          </p:cNvPicPr>
          <p:nvPr/>
        </p:nvPicPr>
        <p:blipFill>
          <a:blip r:embed="rId6"/>
          <a:stretch>
            <a:fillRect/>
          </a:stretch>
        </p:blipFill>
        <p:spPr>
          <a:xfrm>
            <a:off x="84070" y="4025901"/>
            <a:ext cx="1674398" cy="989416"/>
          </a:xfrm>
          <a:prstGeom prst="rect">
            <a:avLst/>
          </a:prstGeom>
          <a:effectLst/>
        </p:spPr>
      </p:pic>
      <p:pic>
        <p:nvPicPr>
          <p:cNvPr id="2" name="﴿ وَمَنْ أَظْلَمُ مِمَّنِ افْتَرَىٰ عَلَى اللَّهِ(MP3_160K)">
            <a:hlinkClick r:id="" action="ppaction://media"/>
            <a:extLst>
              <a:ext uri="{FF2B5EF4-FFF2-40B4-BE49-F238E27FC236}">
                <a16:creationId xmlns:a16="http://schemas.microsoft.com/office/drawing/2014/main" id="{506DD6DD-7B55-472E-86CA-1FD86A4DD241}"/>
              </a:ext>
            </a:extLst>
          </p:cNvPr>
          <p:cNvPicPr>
            <a:picLocks noChangeAspect="1"/>
          </p:cNvPicPr>
          <p:nvPr>
            <a:audioFile r:link="rId1"/>
            <p:extLst>
              <p:ext uri="{DAA4B4D4-6D71-4841-9C94-3DE7FCFB9230}">
                <p14:media xmlns:p14="http://schemas.microsoft.com/office/powerpoint/2010/main" r:embed="rId2">
                  <p14:trim end="20424"/>
                </p14:media>
              </p:ext>
            </p:extLst>
          </p:nvPr>
        </p:nvPicPr>
        <p:blipFill>
          <a:blip r:embed="rId7"/>
          <a:stretch>
            <a:fillRect/>
          </a:stretch>
        </p:blipFill>
        <p:spPr>
          <a:xfrm>
            <a:off x="-789657" y="216041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grpId="0" nodeType="click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750"/>
                                        <p:tgtEl>
                                          <p:spTgt spid="15"/>
                                        </p:tgtEl>
                                        <p:attrNameLst>
                                          <p:attrName>ppt_y</p:attrName>
                                        </p:attrNameLst>
                                      </p:cBhvr>
                                      <p:tavLst>
                                        <p:tav tm="0">
                                          <p:val>
                                            <p:strVal val="#ppt_y-#ppt_h*1.125000"/>
                                          </p:val>
                                        </p:tav>
                                        <p:tav tm="100000">
                                          <p:val>
                                            <p:strVal val="#ppt_y"/>
                                          </p:val>
                                        </p:tav>
                                      </p:tavLst>
                                    </p:anim>
                                    <p:animEffect transition="in" filter="wipe(down)">
                                      <p:cBhvr>
                                        <p:cTn id="15" dur="75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iterate type="lt">
                                    <p:tmPct val="18776"/>
                                  </p:iterate>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par>
                                <p:cTn id="21" presetID="1" presetClass="mediacall" presetSubtype="0" fill="hold" nodeType="withEffect">
                                  <p:stCondLst>
                                    <p:cond delay="0"/>
                                  </p:stCondLst>
                                  <p:childTnLst>
                                    <p:cmd type="call" cmd="playFrom(0.0)">
                                      <p:cBhvr>
                                        <p:cTn id="22" dur="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14" grpId="0"/>
      <p:bldP spid="15"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6;p52">
            <a:extLst>
              <a:ext uri="{FF2B5EF4-FFF2-40B4-BE49-F238E27FC236}">
                <a16:creationId xmlns:a16="http://schemas.microsoft.com/office/drawing/2014/main" id="{5D333CEC-B67A-489E-B450-F06C30B999CC}"/>
              </a:ext>
            </a:extLst>
          </p:cNvPr>
          <p:cNvSpPr txBox="1">
            <a:spLocks/>
          </p:cNvSpPr>
          <p:nvPr/>
        </p:nvSpPr>
        <p:spPr>
          <a:xfrm>
            <a:off x="1233735" y="1299757"/>
            <a:ext cx="6518428" cy="9071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200"/>
              <a:buFont typeface="Berkshire Swash"/>
              <a:buNone/>
              <a:defRPr sz="1200" b="0" i="0" u="none" strike="noStrike" cap="none">
                <a:solidFill>
                  <a:srgbClr val="FFFFFF"/>
                </a:solidFill>
                <a:latin typeface="Berkshire Swash"/>
                <a:ea typeface="Berkshire Swash"/>
                <a:cs typeface="Berkshire Swash"/>
                <a:sym typeface="Berkshire Swash"/>
              </a:defRPr>
            </a:lvl1pPr>
            <a:lvl2pPr marR="0" lvl="1"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2pPr>
            <a:lvl3pPr marR="0" lvl="2"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3pPr>
            <a:lvl4pPr marR="0" lvl="3"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4pPr>
            <a:lvl5pPr marR="0" lvl="4"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5pPr>
            <a:lvl6pPr marR="0" lvl="5"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6pPr>
            <a:lvl7pPr marR="0" lvl="6"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7pPr>
            <a:lvl8pPr marR="0" lvl="7"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8pPr>
            <a:lvl9pPr marR="0" lvl="8"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9pPr>
          </a:lstStyle>
          <a:p>
            <a:pPr rtl="1"/>
            <a:r>
              <a:rPr lang="ar-SA" sz="40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sym typeface="Taviraj"/>
              </a:rPr>
              <a:t>أولاً:</a:t>
            </a: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73603" y="2043824"/>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48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سلامة العقيدة</a:t>
            </a:r>
            <a:endParaRPr sz="48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4259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1526941" y="225662"/>
            <a:ext cx="6160083"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1634635" y="236536"/>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0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rPr>
              <a:t>أولاً / سلامة العقيدة</a:t>
            </a:r>
            <a:endParaRPr lang="en-US" sz="40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0" y="1273483"/>
            <a:ext cx="9159454" cy="1246495"/>
          </a:xfrm>
          <a:prstGeom prst="rect">
            <a:avLst/>
          </a:prstGeom>
          <a:noFill/>
        </p:spPr>
        <p:txBody>
          <a:bodyPr wrap="square">
            <a:spAutoFit/>
          </a:bodyPr>
          <a:lstStyle/>
          <a:p>
            <a:pPr algn="r" rtl="1">
              <a:spcAft>
                <a:spcPts val="800"/>
              </a:spcAft>
            </a:pPr>
            <a:r>
              <a:rPr lang="ar-SA" sz="25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إن التفسير المقبول ما كان موافقاً لعقيدة سلف الأمة من الصحابة والتابعين، وأئمة الإسلام، وقد وقع بعض المتأخرين من المفسرين في أخطاء عظيمة بسبب سوء معتقدهم ولهذا قاموا بحمل بعض ألفاظ القرآن الكريم على عقائدهم الفاسدة.</a:t>
            </a:r>
          </a:p>
        </p:txBody>
      </p:sp>
      <p:sp>
        <p:nvSpPr>
          <p:cNvPr id="66" name="مربع نص 65">
            <a:extLst>
              <a:ext uri="{FF2B5EF4-FFF2-40B4-BE49-F238E27FC236}">
                <a16:creationId xmlns:a16="http://schemas.microsoft.com/office/drawing/2014/main" id="{624796D2-D078-4F0F-9CE0-227C4E4D317C}"/>
              </a:ext>
            </a:extLst>
          </p:cNvPr>
          <p:cNvSpPr txBox="1"/>
          <p:nvPr/>
        </p:nvSpPr>
        <p:spPr>
          <a:xfrm>
            <a:off x="-33530" y="2528038"/>
            <a:ext cx="4747436" cy="461665"/>
          </a:xfrm>
          <a:prstGeom prst="rect">
            <a:avLst/>
          </a:prstGeom>
          <a:noFill/>
        </p:spPr>
        <p:txBody>
          <a:bodyPr wrap="square">
            <a:spAutoFit/>
          </a:bodyPr>
          <a:lstStyle/>
          <a:p>
            <a:pPr algn="r"/>
            <a:r>
              <a:rPr lang="ar-SA" sz="24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2400" b="1" dirty="0">
                <a:solidFill>
                  <a:srgbClr val="C3F2B8"/>
                </a:solidFill>
                <a:effectLst>
                  <a:glow rad="88900">
                    <a:srgbClr val="246A14"/>
                  </a:glow>
                </a:effectLst>
                <a:latin typeface="BoutrosNewsH1" pitchFamily="2" charset="-78"/>
                <a:cs typeface="AlWatanHeadlines-Bold" panose="00000700000000000000" pitchFamily="2" charset="-78"/>
              </a:rPr>
              <a:t>وُجُوهٌ يَوْمَئِذٍ نَّاضِرَةٌ (22) إِلَى رَبِّهَا نَاظِرَةٌ </a:t>
            </a:r>
            <a:r>
              <a:rPr lang="ar-SA" sz="24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2400" b="1" dirty="0">
                <a:solidFill>
                  <a:srgbClr val="C3F2B8"/>
                </a:solidFill>
                <a:effectLst>
                  <a:glow rad="88900">
                    <a:srgbClr val="246A14"/>
                  </a:glow>
                </a:effectLst>
                <a:latin typeface="BoutrosNewsH1" pitchFamily="2" charset="-78"/>
                <a:cs typeface="AlWatanHeadlines-Bold" panose="00000700000000000000" pitchFamily="2" charset="-78"/>
              </a:rPr>
              <a:t> </a:t>
            </a:r>
          </a:p>
        </p:txBody>
      </p:sp>
      <p:sp>
        <p:nvSpPr>
          <p:cNvPr id="67" name="مربع نص 66">
            <a:extLst>
              <a:ext uri="{FF2B5EF4-FFF2-40B4-BE49-F238E27FC236}">
                <a16:creationId xmlns:a16="http://schemas.microsoft.com/office/drawing/2014/main" id="{7BFCC00A-BD37-4A55-9133-7E0C58C52629}"/>
              </a:ext>
            </a:extLst>
          </p:cNvPr>
          <p:cNvSpPr txBox="1"/>
          <p:nvPr/>
        </p:nvSpPr>
        <p:spPr>
          <a:xfrm>
            <a:off x="-61769" y="3008930"/>
            <a:ext cx="9256580" cy="915635"/>
          </a:xfrm>
          <a:prstGeom prst="rect">
            <a:avLst/>
          </a:prstGeom>
          <a:noFill/>
        </p:spPr>
        <p:txBody>
          <a:bodyPr wrap="square">
            <a:spAutoFit/>
          </a:bodyPr>
          <a:lstStyle/>
          <a:p>
            <a:pPr algn="r" rtl="1">
              <a:lnSpc>
                <a:spcPct val="107000"/>
              </a:lnSpc>
              <a:spcAft>
                <a:spcPts val="800"/>
              </a:spcAft>
            </a:pPr>
            <a:r>
              <a:rPr lang="ar-SA" sz="25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rPr>
              <a:t>فقال بعض المبتدعين المنكرين لرؤية الله في الدار الآخرة: -أن المعنى ناظرة إلى ثواب ربها، والصواب ناظرة إلى ربها، أي أن المؤمنين يرون ربهم جل وعلا يوم القيامة.</a:t>
            </a:r>
            <a:endParaRPr lang="en-US" sz="2500" dirty="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5"/>
          <a:stretch>
            <a:fillRect/>
          </a:stretch>
        </p:blipFill>
        <p:spPr>
          <a:xfrm>
            <a:off x="7711079" y="4298716"/>
            <a:ext cx="1403187" cy="829155"/>
          </a:xfrm>
          <a:prstGeom prst="rect">
            <a:avLst/>
          </a:prstGeom>
          <a:effectLst/>
        </p:spPr>
      </p:pic>
      <p:pic>
        <p:nvPicPr>
          <p:cNvPr id="2" name="وجوه يومئذ ناضرة إلى ربها ناظرة(MP3_160K)">
            <a:hlinkClick r:id="" action="ppaction://media"/>
            <a:extLst>
              <a:ext uri="{FF2B5EF4-FFF2-40B4-BE49-F238E27FC236}">
                <a16:creationId xmlns:a16="http://schemas.microsoft.com/office/drawing/2014/main" id="{175AF3D9-A570-4C74-A715-50A217C757D2}"/>
              </a:ext>
            </a:extLst>
          </p:cNvPr>
          <p:cNvPicPr>
            <a:picLocks noChangeAspect="1"/>
          </p:cNvPicPr>
          <p:nvPr>
            <a:audioFile r:link="rId1"/>
            <p:extLst>
              <p:ext uri="{DAA4B4D4-6D71-4841-9C94-3DE7FCFB9230}">
                <p14:media xmlns:p14="http://schemas.microsoft.com/office/powerpoint/2010/main" r:embed="rId2">
                  <p14:trim st="7100" end="13696"/>
                </p14:media>
              </p:ext>
            </p:extLst>
          </p:nvPr>
        </p:nvPicPr>
        <p:blipFill>
          <a:blip r:embed="rId6"/>
          <a:stretch>
            <a:fillRect/>
          </a:stretch>
        </p:blipFill>
        <p:spPr>
          <a:xfrm>
            <a:off x="-771525" y="2160437"/>
            <a:ext cx="609600" cy="609600"/>
          </a:xfrm>
          <a:prstGeom prst="rect">
            <a:avLst/>
          </a:prstGeom>
        </p:spPr>
      </p:pic>
      <p:sp>
        <p:nvSpPr>
          <p:cNvPr id="35" name="مربع نص 34">
            <a:extLst>
              <a:ext uri="{FF2B5EF4-FFF2-40B4-BE49-F238E27FC236}">
                <a16:creationId xmlns:a16="http://schemas.microsoft.com/office/drawing/2014/main" id="{FDFFE801-6591-43B1-B909-152253D7CA7A}"/>
              </a:ext>
            </a:extLst>
          </p:cNvPr>
          <p:cNvSpPr txBox="1"/>
          <p:nvPr/>
        </p:nvSpPr>
        <p:spPr>
          <a:xfrm>
            <a:off x="4047852" y="2493012"/>
            <a:ext cx="5066414" cy="477054"/>
          </a:xfrm>
          <a:prstGeom prst="rect">
            <a:avLst/>
          </a:prstGeom>
          <a:noFill/>
        </p:spPr>
        <p:txBody>
          <a:bodyPr wrap="square">
            <a:spAutoFit/>
          </a:bodyPr>
          <a:lstStyle>
            <a:defPPr marR="0" lvl="0" algn="l" rtl="0">
              <a:lnSpc>
                <a:spcPct val="100000"/>
              </a:lnSpc>
              <a:spcBef>
                <a:spcPts val="0"/>
              </a:spcBef>
              <a:spcAft>
                <a:spcPts val="0"/>
              </a:spcAft>
            </a:defPPr>
            <a:lvl1pPr algn="r" rtl="1">
              <a:spcAft>
                <a:spcPts val="800"/>
              </a:spcAft>
              <a:defRPr sz="2500">
                <a:solidFill>
                  <a:schemeClr val="accent6">
                    <a:lumMod val="90000"/>
                  </a:schemeClr>
                </a:solidFill>
                <a:effectLst>
                  <a:glow rad="88900">
                    <a:srgbClr val="602900"/>
                  </a:glow>
                </a:effectLst>
                <a:latin typeface="Hacen Casablanca" panose="02000000000000000000" pitchFamily="2" charset="-78"/>
                <a:cs typeface="Hacen Casablanca" panose="02000000000000000000" pitchFamily="2" charset="-78"/>
              </a:defRPr>
            </a:lvl1pPr>
          </a:lstStyle>
          <a:p>
            <a:r>
              <a:rPr lang="ar-SA" dirty="0"/>
              <a:t>ومثال ذلك ما جاء في تفسير قوله تعالى:</a:t>
            </a:r>
            <a:endParaRPr lang="en-US" dirty="0"/>
          </a:p>
        </p:txBody>
      </p:sp>
    </p:spTree>
    <p:extLst>
      <p:ext uri="{BB962C8B-B14F-4D97-AF65-F5344CB8AC3E}">
        <p14:creationId xmlns:p14="http://schemas.microsoft.com/office/powerpoint/2010/main" val="277527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iterate type="wd">
                                    <p:tmPct val="15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decel="50000" fill="hold">
                                          <p:stCondLst>
                                            <p:cond delay="0"/>
                                          </p:stCondLst>
                                        </p:cTn>
                                        <p:tgtEl>
                                          <p:spTgt spid="6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5"/>
                                        </p:tgtEl>
                                        <p:attrNameLst>
                                          <p:attrName>ppt_w</p:attrName>
                                        </p:attrNameLst>
                                      </p:cBhvr>
                                      <p:tavLst>
                                        <p:tav tm="0">
                                          <p:val>
                                            <p:strVal val="#ppt_w*.05"/>
                                          </p:val>
                                        </p:tav>
                                        <p:tav tm="100000">
                                          <p:val>
                                            <p:strVal val="#ppt_w"/>
                                          </p:val>
                                        </p:tav>
                                      </p:tavLst>
                                    </p:anim>
                                    <p:anim calcmode="lin" valueType="num">
                                      <p:cBhvr>
                                        <p:cTn id="10" dur="1000" fill="hold"/>
                                        <p:tgtEl>
                                          <p:spTgt spid="6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iterate type="wd">
                                    <p:tmPct val="15000"/>
                                  </p:iterate>
                                  <p:childTnLst>
                                    <p:set>
                                      <p:cBhvr>
                                        <p:cTn id="18" dur="1" fill="hold">
                                          <p:stCondLst>
                                            <p:cond delay="0"/>
                                          </p:stCondLst>
                                        </p:cTn>
                                        <p:tgtEl>
                                          <p:spTgt spid="35"/>
                                        </p:tgtEl>
                                        <p:attrNameLst>
                                          <p:attrName>style.visibility</p:attrName>
                                        </p:attrNameLst>
                                      </p:cBhvr>
                                      <p:to>
                                        <p:strVal val="visible"/>
                                      </p:to>
                                    </p:set>
                                    <p:anim calcmode="lin" valueType="num">
                                      <p:cBhvr>
                                        <p:cTn id="19"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22" dur="1000" fill="hold"/>
                                        <p:tgtEl>
                                          <p:spTgt spid="3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iterate type="lt">
                                    <p:tmPct val="31481"/>
                                  </p:iterate>
                                  <p:childTnLst>
                                    <p:set>
                                      <p:cBhvr>
                                        <p:cTn id="30" dur="1" fill="hold">
                                          <p:stCondLst>
                                            <p:cond delay="0"/>
                                          </p:stCondLst>
                                        </p:cTn>
                                        <p:tgtEl>
                                          <p:spTgt spid="66"/>
                                        </p:tgtEl>
                                        <p:attrNameLst>
                                          <p:attrName>style.visibility</p:attrName>
                                        </p:attrNameLst>
                                      </p:cBhvr>
                                      <p:to>
                                        <p:strVal val="visible"/>
                                      </p:to>
                                    </p:set>
                                    <p:animEffect transition="in" filter="wipe(right)">
                                      <p:cBhvr>
                                        <p:cTn id="31" dur="500"/>
                                        <p:tgtEl>
                                          <p:spTgt spid="66"/>
                                        </p:tgtEl>
                                      </p:cBhvr>
                                    </p:animEffect>
                                  </p:childTnLst>
                                </p:cTn>
                              </p:par>
                              <p:par>
                                <p:cTn id="32" presetID="1" presetClass="mediacall" presetSubtype="0" fill="hold" nodeType="withEffect">
                                  <p:stCondLst>
                                    <p:cond delay="0"/>
                                  </p:stCondLst>
                                  <p:childTnLst>
                                    <p:cmd type="call" cmd="playFrom(0.0)">
                                      <p:cBhvr>
                                        <p:cTn id="33" dur="9300" fill="hold"/>
                                        <p:tgtEl>
                                          <p:spTgt spid="2"/>
                                        </p:tgtEl>
                                      </p:cBhvr>
                                    </p:cmd>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grpId="0" nodeType="clickEffect">
                                  <p:stCondLst>
                                    <p:cond delay="0"/>
                                  </p:stCondLst>
                                  <p:iterate type="wd">
                                    <p:tmPct val="15000"/>
                                  </p:iterate>
                                  <p:childTnLst>
                                    <p:set>
                                      <p:cBhvr>
                                        <p:cTn id="37" dur="1" fill="hold">
                                          <p:stCondLst>
                                            <p:cond delay="0"/>
                                          </p:stCondLst>
                                        </p:cTn>
                                        <p:tgtEl>
                                          <p:spTgt spid="67"/>
                                        </p:tgtEl>
                                        <p:attrNameLst>
                                          <p:attrName>style.visibility</p:attrName>
                                        </p:attrNameLst>
                                      </p:cBhvr>
                                      <p:to>
                                        <p:strVal val="visible"/>
                                      </p:to>
                                    </p:set>
                                    <p:anim calcmode="lin" valueType="num">
                                      <p:cBhvr>
                                        <p:cTn id="38" dur="500" decel="50000" fill="hold">
                                          <p:stCondLst>
                                            <p:cond delay="0"/>
                                          </p:stCondLst>
                                        </p:cTn>
                                        <p:tgtEl>
                                          <p:spTgt spid="6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6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67"/>
                                        </p:tgtEl>
                                        <p:attrNameLst>
                                          <p:attrName>ppt_w</p:attrName>
                                        </p:attrNameLst>
                                      </p:cBhvr>
                                      <p:tavLst>
                                        <p:tav tm="0">
                                          <p:val>
                                            <p:strVal val="#ppt_w*.05"/>
                                          </p:val>
                                        </p:tav>
                                        <p:tav tm="100000">
                                          <p:val>
                                            <p:strVal val="#ppt_w"/>
                                          </p:val>
                                        </p:tav>
                                      </p:tavLst>
                                    </p:anim>
                                    <p:anim calcmode="lin" valueType="num">
                                      <p:cBhvr>
                                        <p:cTn id="41" dur="1000" fill="hold"/>
                                        <p:tgtEl>
                                          <p:spTgt spid="6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6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6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6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bldLst>
      <p:bldP spid="65" grpId="0"/>
      <p:bldP spid="66" grpId="0"/>
      <p:bldP spid="67"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1526941" y="225662"/>
            <a:ext cx="6160083"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1634635" y="236536"/>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0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rPr>
              <a:t>أولاً / سلامة العقيدة</a:t>
            </a:r>
            <a:endParaRPr lang="en-US" sz="40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sp>
        <p:nvSpPr>
          <p:cNvPr id="33" name="مربع نص 32">
            <a:extLst>
              <a:ext uri="{FF2B5EF4-FFF2-40B4-BE49-F238E27FC236}">
                <a16:creationId xmlns:a16="http://schemas.microsoft.com/office/drawing/2014/main" id="{4759269D-A0EE-49F1-BEC3-3BF86F0ADB71}"/>
              </a:ext>
            </a:extLst>
          </p:cNvPr>
          <p:cNvSpPr txBox="1"/>
          <p:nvPr/>
        </p:nvSpPr>
        <p:spPr>
          <a:xfrm>
            <a:off x="30321" y="2063645"/>
            <a:ext cx="9114266" cy="1015663"/>
          </a:xfrm>
          <a:prstGeom prst="rect">
            <a:avLst/>
          </a:prstGeom>
          <a:noFill/>
        </p:spPr>
        <p:txBody>
          <a:bodyPr wrap="square">
            <a:spAutoFit/>
          </a:bodyPr>
          <a:lstStyle/>
          <a:p>
            <a:pPr algn="r"/>
            <a:r>
              <a:rPr lang="ar-SA" sz="20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ورد تفسير قوله تعالى : </a:t>
            </a:r>
            <a:r>
              <a:rPr lang="ar-SA" sz="2000" b="1" dirty="0">
                <a:solidFill>
                  <a:srgbClr val="C3F2B8"/>
                </a:solidFill>
                <a:effectLst>
                  <a:glow rad="88900">
                    <a:srgbClr val="246A14"/>
                  </a:glow>
                </a:effectLst>
                <a:latin typeface="Hacen Liner XL" panose="02000000000000000000" pitchFamily="2" charset="-78"/>
                <a:cs typeface="Hacen Liner XL" panose="02000000000000000000" pitchFamily="2" charset="-78"/>
              </a:rPr>
              <a:t>( ثُمَّ </a:t>
            </a:r>
            <a:r>
              <a:rPr lang="ar-SA" sz="2000" b="1" dirty="0" err="1">
                <a:solidFill>
                  <a:srgbClr val="C3F2B8"/>
                </a:solidFill>
                <a:effectLst>
                  <a:glow rad="88900">
                    <a:srgbClr val="246A14"/>
                  </a:glow>
                </a:effectLst>
                <a:latin typeface="Hacen Liner XL" panose="02000000000000000000" pitchFamily="2" charset="-78"/>
                <a:cs typeface="Hacen Liner XL" panose="02000000000000000000" pitchFamily="2" charset="-78"/>
              </a:rPr>
              <a:t>اسْتَوَىٰ</a:t>
            </a:r>
            <a:r>
              <a:rPr lang="ar-SA" sz="2000" b="1" dirty="0">
                <a:solidFill>
                  <a:srgbClr val="C3F2B8"/>
                </a:solidFill>
                <a:effectLst>
                  <a:glow rad="88900">
                    <a:srgbClr val="246A14"/>
                  </a:glow>
                </a:effectLst>
                <a:latin typeface="Hacen Liner XL" panose="02000000000000000000" pitchFamily="2" charset="-78"/>
                <a:cs typeface="Hacen Liner XL" panose="02000000000000000000" pitchFamily="2" charset="-78"/>
              </a:rPr>
              <a:t> عَلَى الْعَرْشِ)</a:t>
            </a:r>
            <a:r>
              <a:rPr lang="ar-SA" sz="20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  (الفرقان: 95) عند علماء الصحابة والتابعين بأن الاستواء صفة ثابتة لله كما يليق بجلاله وعظمته من غير تحريف ولا تمثيل ولا تعطيل ولا تكييف، وقال بعض المبتدعة إن معنى استوى: (استولى) فكيف ترد عليهم؟</a:t>
            </a:r>
          </a:p>
        </p:txBody>
      </p:sp>
      <p:grpSp>
        <p:nvGrpSpPr>
          <p:cNvPr id="35" name="مجموعة 34">
            <a:extLst>
              <a:ext uri="{FF2B5EF4-FFF2-40B4-BE49-F238E27FC236}">
                <a16:creationId xmlns:a16="http://schemas.microsoft.com/office/drawing/2014/main" id="{6FD66F24-241F-4EEA-BA23-E5D763E79101}"/>
              </a:ext>
            </a:extLst>
          </p:cNvPr>
          <p:cNvGrpSpPr/>
          <p:nvPr/>
        </p:nvGrpSpPr>
        <p:grpSpPr>
          <a:xfrm>
            <a:off x="6990712" y="1252900"/>
            <a:ext cx="2066601" cy="798554"/>
            <a:chOff x="3953918" y="3561172"/>
            <a:chExt cx="2066601" cy="798554"/>
          </a:xfrm>
        </p:grpSpPr>
        <p:sp>
          <p:nvSpPr>
            <p:cNvPr id="36" name="سحابة 35">
              <a:extLst>
                <a:ext uri="{FF2B5EF4-FFF2-40B4-BE49-F238E27FC236}">
                  <a16:creationId xmlns:a16="http://schemas.microsoft.com/office/drawing/2014/main" id="{E0C55498-B6FD-4310-A7D4-D4AF7D17ADCF}"/>
                </a:ext>
              </a:extLst>
            </p:cNvPr>
            <p:cNvSpPr/>
            <p:nvPr/>
          </p:nvSpPr>
          <p:spPr>
            <a:xfrm>
              <a:off x="3953918" y="3638959"/>
              <a:ext cx="1978222" cy="675879"/>
            </a:xfrm>
            <a:prstGeom prst="cloud">
              <a:avLst/>
            </a:prstGeom>
            <a:solidFill>
              <a:schemeClr val="accent5">
                <a:lumMod val="90000"/>
              </a:schemeClr>
            </a:solidFill>
            <a:ln>
              <a:solidFill>
                <a:schemeClr val="accent6">
                  <a:lumMod val="25000"/>
                </a:schemeClr>
              </a:solidFill>
            </a:ln>
            <a:effectLst>
              <a:glow rad="76200">
                <a:schemeClr val="accent5">
                  <a:lumMod val="50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endParaRPr lang="ar-SA"/>
            </a:p>
          </p:txBody>
        </p:sp>
        <p:sp>
          <p:nvSpPr>
            <p:cNvPr id="37" name="مربع نص 36">
              <a:extLst>
                <a:ext uri="{FF2B5EF4-FFF2-40B4-BE49-F238E27FC236}">
                  <a16:creationId xmlns:a16="http://schemas.microsoft.com/office/drawing/2014/main" id="{B28E84EA-A9B2-473B-B32D-DA3A19342074}"/>
                </a:ext>
              </a:extLst>
            </p:cNvPr>
            <p:cNvSpPr txBox="1"/>
            <p:nvPr/>
          </p:nvSpPr>
          <p:spPr>
            <a:xfrm>
              <a:off x="4021369" y="3682618"/>
              <a:ext cx="1282225" cy="677108"/>
            </a:xfrm>
            <a:prstGeom prst="rect">
              <a:avLst/>
            </a:prstGeom>
            <a:noFill/>
          </p:spPr>
          <p:txBody>
            <a:bodyPr wrap="square" rtlCol="1">
              <a:spAutoFit/>
            </a:bodyPr>
            <a:lstStyle/>
            <a:p>
              <a:pPr algn="r"/>
              <a:r>
                <a:rPr lang="ar-SA" sz="3800" b="1" dirty="0">
                  <a:ln w="19050">
                    <a:noFill/>
                  </a:ln>
                  <a:solidFill>
                    <a:schemeClr val="accent5"/>
                  </a:solidFill>
                  <a:effectLst>
                    <a:glow rad="101600">
                      <a:srgbClr val="542400"/>
                    </a:glow>
                    <a:outerShdw blurRad="38100" dist="25400" dir="5400000" algn="ctr" rotWithShape="0">
                      <a:srgbClr val="6E747A">
                        <a:alpha val="43000"/>
                      </a:srgbClr>
                    </a:outerShdw>
                  </a:effectLst>
                  <a:latin typeface="Hacen Liner XL" panose="02000000000000000000" pitchFamily="2" charset="-78"/>
                  <a:cs typeface="Hacen Liner XL" panose="02000000000000000000" pitchFamily="2" charset="-78"/>
                </a:rPr>
                <a:t>نشاط</a:t>
              </a:r>
            </a:p>
          </p:txBody>
        </p:sp>
        <p:grpSp>
          <p:nvGrpSpPr>
            <p:cNvPr id="38" name="Google Shape;2151;p53">
              <a:extLst>
                <a:ext uri="{FF2B5EF4-FFF2-40B4-BE49-F238E27FC236}">
                  <a16:creationId xmlns:a16="http://schemas.microsoft.com/office/drawing/2014/main" id="{9438E0A9-8208-4F41-A3CF-0D370B8548A9}"/>
                </a:ext>
              </a:extLst>
            </p:cNvPr>
            <p:cNvGrpSpPr/>
            <p:nvPr/>
          </p:nvGrpSpPr>
          <p:grpSpPr>
            <a:xfrm>
              <a:off x="5289009" y="3561172"/>
              <a:ext cx="731510" cy="730876"/>
              <a:chOff x="1207275" y="3021925"/>
              <a:chExt cx="346200" cy="345900"/>
            </a:xfrm>
            <a:effectLst>
              <a:glow rad="50800">
                <a:srgbClr val="8B480B">
                  <a:alpha val="63922"/>
                </a:srgbClr>
              </a:glow>
            </a:effectLst>
          </p:grpSpPr>
          <p:sp>
            <p:nvSpPr>
              <p:cNvPr id="39" name="Google Shape;2152;p53">
                <a:extLst>
                  <a:ext uri="{FF2B5EF4-FFF2-40B4-BE49-F238E27FC236}">
                    <a16:creationId xmlns:a16="http://schemas.microsoft.com/office/drawing/2014/main" id="{005123AA-1851-413C-A4BF-0CD926F29F09}"/>
                  </a:ext>
                </a:extLst>
              </p:cNvPr>
              <p:cNvSpPr/>
              <p:nvPr/>
            </p:nvSpPr>
            <p:spPr>
              <a:xfrm>
                <a:off x="1274850" y="3089200"/>
                <a:ext cx="211350" cy="211350"/>
              </a:xfrm>
              <a:custGeom>
                <a:avLst/>
                <a:gdLst/>
                <a:ahLst/>
                <a:cxnLst/>
                <a:rect l="l" t="t" r="r" b="b"/>
                <a:pathLst>
                  <a:path w="8454" h="8454" extrusionOk="0">
                    <a:moveTo>
                      <a:pt x="4239" y="1263"/>
                    </a:moveTo>
                    <a:lnTo>
                      <a:pt x="7192" y="4227"/>
                    </a:lnTo>
                    <a:lnTo>
                      <a:pt x="4227" y="7168"/>
                    </a:lnTo>
                    <a:lnTo>
                      <a:pt x="1274" y="4227"/>
                    </a:lnTo>
                    <a:lnTo>
                      <a:pt x="4239" y="1263"/>
                    </a:lnTo>
                    <a:close/>
                    <a:moveTo>
                      <a:pt x="4227" y="0"/>
                    </a:moveTo>
                    <a:lnTo>
                      <a:pt x="0" y="4227"/>
                    </a:lnTo>
                    <a:lnTo>
                      <a:pt x="4227" y="8454"/>
                    </a:lnTo>
                    <a:lnTo>
                      <a:pt x="8454" y="4227"/>
                    </a:lnTo>
                    <a:lnTo>
                      <a:pt x="4227" y="0"/>
                    </a:lnTo>
                    <a:close/>
                  </a:path>
                </a:pathLst>
              </a:custGeom>
              <a:solidFill>
                <a:schemeClr val="accent5">
                  <a:lumMod val="90000"/>
                </a:schemeClr>
              </a:solidFill>
              <a:ln w="19050">
                <a:solidFill>
                  <a:schemeClr val="accent6">
                    <a:lumMod val="25000"/>
                  </a:schemeClr>
                </a:solidFill>
              </a:ln>
              <a:effectLst/>
            </p:spPr>
            <p:txBody>
              <a:bodyPr spcFirstLastPara="1" wrap="square" lIns="91425" tIns="91425" rIns="91425" bIns="91425" anchor="ctr" anchorCtr="0">
                <a:noAutofit/>
              </a:bodyPr>
              <a:lstStyle/>
              <a:p>
                <a:endParaRPr/>
              </a:p>
            </p:txBody>
          </p:sp>
          <p:sp>
            <p:nvSpPr>
              <p:cNvPr id="40" name="Google Shape;2153;p53">
                <a:extLst>
                  <a:ext uri="{FF2B5EF4-FFF2-40B4-BE49-F238E27FC236}">
                    <a16:creationId xmlns:a16="http://schemas.microsoft.com/office/drawing/2014/main" id="{0524CC08-027E-4656-9829-2B6735EE7F4D}"/>
                  </a:ext>
                </a:extLst>
              </p:cNvPr>
              <p:cNvSpPr/>
              <p:nvPr/>
            </p:nvSpPr>
            <p:spPr>
              <a:xfrm>
                <a:off x="1369200" y="3160925"/>
                <a:ext cx="22350" cy="22350"/>
              </a:xfrm>
              <a:custGeom>
                <a:avLst/>
                <a:gdLst/>
                <a:ahLst/>
                <a:cxnLst/>
                <a:rect l="l" t="t" r="r" b="b"/>
                <a:pathLst>
                  <a:path w="894" h="894" extrusionOk="0">
                    <a:moveTo>
                      <a:pt x="1" y="1"/>
                    </a:moveTo>
                    <a:lnTo>
                      <a:pt x="1" y="894"/>
                    </a:lnTo>
                    <a:lnTo>
                      <a:pt x="894" y="894"/>
                    </a:lnTo>
                    <a:lnTo>
                      <a:pt x="894" y="1"/>
                    </a:lnTo>
                    <a:close/>
                  </a:path>
                </a:pathLst>
              </a:custGeom>
              <a:solidFill>
                <a:schemeClr val="accent5">
                  <a:lumMod val="90000"/>
                </a:schemeClr>
              </a:solidFill>
              <a:ln w="19050">
                <a:solidFill>
                  <a:schemeClr val="accent6">
                    <a:lumMod val="25000"/>
                  </a:schemeClr>
                </a:solidFill>
              </a:ln>
              <a:effectLst/>
            </p:spPr>
            <p:txBody>
              <a:bodyPr spcFirstLastPara="1" wrap="square" lIns="91425" tIns="91425" rIns="91425" bIns="91425" anchor="ctr" anchorCtr="0">
                <a:noAutofit/>
              </a:bodyPr>
              <a:lstStyle/>
              <a:p>
                <a:endParaRPr/>
              </a:p>
            </p:txBody>
          </p:sp>
          <p:sp>
            <p:nvSpPr>
              <p:cNvPr id="41" name="Google Shape;2154;p53">
                <a:extLst>
                  <a:ext uri="{FF2B5EF4-FFF2-40B4-BE49-F238E27FC236}">
                    <a16:creationId xmlns:a16="http://schemas.microsoft.com/office/drawing/2014/main" id="{C6E54A05-E199-4EBB-8CD3-1A0019AC160B}"/>
                  </a:ext>
                </a:extLst>
              </p:cNvPr>
              <p:cNvSpPr/>
              <p:nvPr/>
            </p:nvSpPr>
            <p:spPr>
              <a:xfrm>
                <a:off x="1346875" y="3183550"/>
                <a:ext cx="22350" cy="22350"/>
              </a:xfrm>
              <a:custGeom>
                <a:avLst/>
                <a:gdLst/>
                <a:ahLst/>
                <a:cxnLst/>
                <a:rect l="l" t="t" r="r" b="b"/>
                <a:pathLst>
                  <a:path w="894" h="894" extrusionOk="0">
                    <a:moveTo>
                      <a:pt x="1" y="1"/>
                    </a:moveTo>
                    <a:lnTo>
                      <a:pt x="1" y="894"/>
                    </a:lnTo>
                    <a:lnTo>
                      <a:pt x="894" y="894"/>
                    </a:lnTo>
                    <a:lnTo>
                      <a:pt x="894" y="1"/>
                    </a:lnTo>
                    <a:close/>
                  </a:path>
                </a:pathLst>
              </a:custGeom>
              <a:solidFill>
                <a:schemeClr val="accent5">
                  <a:lumMod val="90000"/>
                </a:schemeClr>
              </a:solidFill>
              <a:ln w="19050">
                <a:solidFill>
                  <a:schemeClr val="accent6">
                    <a:lumMod val="25000"/>
                  </a:schemeClr>
                </a:solidFill>
              </a:ln>
              <a:effectLst/>
            </p:spPr>
            <p:txBody>
              <a:bodyPr spcFirstLastPara="1" wrap="square" lIns="91425" tIns="91425" rIns="91425" bIns="91425" anchor="ctr" anchorCtr="0">
                <a:noAutofit/>
              </a:bodyPr>
              <a:lstStyle/>
              <a:p>
                <a:endParaRPr/>
              </a:p>
            </p:txBody>
          </p:sp>
          <p:sp>
            <p:nvSpPr>
              <p:cNvPr id="42" name="Google Shape;2155;p53">
                <a:extLst>
                  <a:ext uri="{FF2B5EF4-FFF2-40B4-BE49-F238E27FC236}">
                    <a16:creationId xmlns:a16="http://schemas.microsoft.com/office/drawing/2014/main" id="{954C87D9-F3A6-425C-8E27-F4EAEE14DEDD}"/>
                  </a:ext>
                </a:extLst>
              </p:cNvPr>
              <p:cNvSpPr/>
              <p:nvPr/>
            </p:nvSpPr>
            <p:spPr>
              <a:xfrm>
                <a:off x="1369200" y="3205875"/>
                <a:ext cx="22350" cy="22350"/>
              </a:xfrm>
              <a:custGeom>
                <a:avLst/>
                <a:gdLst/>
                <a:ahLst/>
                <a:cxnLst/>
                <a:rect l="l" t="t" r="r" b="b"/>
                <a:pathLst>
                  <a:path w="894" h="894" extrusionOk="0">
                    <a:moveTo>
                      <a:pt x="1" y="1"/>
                    </a:moveTo>
                    <a:lnTo>
                      <a:pt x="1" y="894"/>
                    </a:lnTo>
                    <a:lnTo>
                      <a:pt x="894" y="894"/>
                    </a:lnTo>
                    <a:lnTo>
                      <a:pt x="894" y="1"/>
                    </a:lnTo>
                    <a:close/>
                  </a:path>
                </a:pathLst>
              </a:custGeom>
              <a:solidFill>
                <a:schemeClr val="accent5">
                  <a:lumMod val="90000"/>
                </a:schemeClr>
              </a:solidFill>
              <a:ln w="19050">
                <a:solidFill>
                  <a:schemeClr val="accent6">
                    <a:lumMod val="25000"/>
                  </a:schemeClr>
                </a:solidFill>
              </a:ln>
              <a:effectLst/>
            </p:spPr>
            <p:txBody>
              <a:bodyPr spcFirstLastPara="1" wrap="square" lIns="91425" tIns="91425" rIns="91425" bIns="91425" anchor="ctr" anchorCtr="0">
                <a:noAutofit/>
              </a:bodyPr>
              <a:lstStyle/>
              <a:p>
                <a:endParaRPr/>
              </a:p>
            </p:txBody>
          </p:sp>
          <p:sp>
            <p:nvSpPr>
              <p:cNvPr id="44" name="Google Shape;2156;p53">
                <a:extLst>
                  <a:ext uri="{FF2B5EF4-FFF2-40B4-BE49-F238E27FC236}">
                    <a16:creationId xmlns:a16="http://schemas.microsoft.com/office/drawing/2014/main" id="{8E19FD98-DC8D-4380-8E6C-DFDADF222457}"/>
                  </a:ext>
                </a:extLst>
              </p:cNvPr>
              <p:cNvSpPr/>
              <p:nvPr/>
            </p:nvSpPr>
            <p:spPr>
              <a:xfrm>
                <a:off x="1391825" y="3183550"/>
                <a:ext cx="22350" cy="22350"/>
              </a:xfrm>
              <a:custGeom>
                <a:avLst/>
                <a:gdLst/>
                <a:ahLst/>
                <a:cxnLst/>
                <a:rect l="l" t="t" r="r" b="b"/>
                <a:pathLst>
                  <a:path w="894" h="894" extrusionOk="0">
                    <a:moveTo>
                      <a:pt x="1" y="1"/>
                    </a:moveTo>
                    <a:lnTo>
                      <a:pt x="1" y="894"/>
                    </a:lnTo>
                    <a:lnTo>
                      <a:pt x="894" y="894"/>
                    </a:lnTo>
                    <a:lnTo>
                      <a:pt x="894" y="1"/>
                    </a:lnTo>
                    <a:close/>
                  </a:path>
                </a:pathLst>
              </a:custGeom>
              <a:solidFill>
                <a:schemeClr val="accent5">
                  <a:lumMod val="90000"/>
                </a:schemeClr>
              </a:solidFill>
              <a:ln w="19050">
                <a:solidFill>
                  <a:schemeClr val="accent6">
                    <a:lumMod val="25000"/>
                  </a:schemeClr>
                </a:solidFill>
              </a:ln>
              <a:effectLst/>
            </p:spPr>
            <p:txBody>
              <a:bodyPr spcFirstLastPara="1" wrap="square" lIns="91425" tIns="91425" rIns="91425" bIns="91425" anchor="ctr" anchorCtr="0">
                <a:noAutofit/>
              </a:bodyPr>
              <a:lstStyle/>
              <a:p>
                <a:endParaRPr/>
              </a:p>
            </p:txBody>
          </p:sp>
          <p:sp>
            <p:nvSpPr>
              <p:cNvPr id="45" name="Google Shape;2157;p53">
                <a:extLst>
                  <a:ext uri="{FF2B5EF4-FFF2-40B4-BE49-F238E27FC236}">
                    <a16:creationId xmlns:a16="http://schemas.microsoft.com/office/drawing/2014/main" id="{C6DD9AAF-0C1A-4866-AA8F-E6D2860116DD}"/>
                  </a:ext>
                </a:extLst>
              </p:cNvPr>
              <p:cNvSpPr/>
              <p:nvPr/>
            </p:nvSpPr>
            <p:spPr>
              <a:xfrm>
                <a:off x="1207275" y="3021925"/>
                <a:ext cx="346200" cy="345900"/>
              </a:xfrm>
              <a:custGeom>
                <a:avLst/>
                <a:gdLst/>
                <a:ahLst/>
                <a:cxnLst/>
                <a:rect l="l" t="t" r="r" b="b"/>
                <a:pathLst>
                  <a:path w="13848" h="13836" extrusionOk="0">
                    <a:moveTo>
                      <a:pt x="6942" y="1263"/>
                    </a:moveTo>
                    <a:lnTo>
                      <a:pt x="12598" y="6918"/>
                    </a:lnTo>
                    <a:lnTo>
                      <a:pt x="6942" y="12574"/>
                    </a:lnTo>
                    <a:lnTo>
                      <a:pt x="1287" y="6918"/>
                    </a:lnTo>
                    <a:lnTo>
                      <a:pt x="6942" y="1263"/>
                    </a:lnTo>
                    <a:close/>
                    <a:moveTo>
                      <a:pt x="6930" y="1"/>
                    </a:moveTo>
                    <a:lnTo>
                      <a:pt x="1" y="6918"/>
                    </a:lnTo>
                    <a:lnTo>
                      <a:pt x="6930" y="13836"/>
                    </a:lnTo>
                    <a:lnTo>
                      <a:pt x="13848" y="6918"/>
                    </a:lnTo>
                    <a:lnTo>
                      <a:pt x="6930" y="1"/>
                    </a:lnTo>
                    <a:close/>
                  </a:path>
                </a:pathLst>
              </a:custGeom>
              <a:solidFill>
                <a:schemeClr val="accent5">
                  <a:lumMod val="90000"/>
                </a:schemeClr>
              </a:solidFill>
              <a:ln w="19050">
                <a:solidFill>
                  <a:schemeClr val="accent6">
                    <a:lumMod val="25000"/>
                  </a:schemeClr>
                </a:solidFill>
              </a:ln>
              <a:effectLst/>
            </p:spPr>
            <p:txBody>
              <a:bodyPr spcFirstLastPara="1" wrap="square" lIns="91425" tIns="91425" rIns="91425" bIns="91425" anchor="ctr" anchorCtr="0">
                <a:noAutofit/>
              </a:bodyPr>
              <a:lstStyle/>
              <a:p>
                <a:endParaRPr/>
              </a:p>
            </p:txBody>
          </p:sp>
        </p:grpSp>
      </p:grpSp>
      <p:sp>
        <p:nvSpPr>
          <p:cNvPr id="46" name="مربع نص 45">
            <a:extLst>
              <a:ext uri="{FF2B5EF4-FFF2-40B4-BE49-F238E27FC236}">
                <a16:creationId xmlns:a16="http://schemas.microsoft.com/office/drawing/2014/main" id="{32F08865-F681-4F8D-8576-A1E7CE150914}"/>
              </a:ext>
            </a:extLst>
          </p:cNvPr>
          <p:cNvSpPr txBox="1"/>
          <p:nvPr/>
        </p:nvSpPr>
        <p:spPr>
          <a:xfrm>
            <a:off x="-499614" y="3103690"/>
            <a:ext cx="9144000" cy="366895"/>
          </a:xfrm>
          <a:prstGeom prst="rect">
            <a:avLst/>
          </a:prstGeom>
          <a:noFill/>
        </p:spPr>
        <p:txBody>
          <a:bodyPr wrap="square">
            <a:spAutoFit/>
          </a:bodyPr>
          <a:lstStyle/>
          <a:p>
            <a:pPr algn="r" rtl="1">
              <a:lnSpc>
                <a:spcPct val="107000"/>
              </a:lnSpc>
              <a:spcAft>
                <a:spcPts val="800"/>
              </a:spcAft>
            </a:pPr>
            <a:r>
              <a:rPr lang="ar-SA" sz="1800" b="1" dirty="0">
                <a:solidFill>
                  <a:schemeClr val="accent5">
                    <a:lumMod val="90000"/>
                  </a:scheme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فسره علماء السنه بانه العلو والارتفاع بدون كيف ولكن استولى تأتي يكيف وهذا لا يجوز.</a:t>
            </a:r>
            <a:endParaRPr lang="en-US" sz="1800" b="1" dirty="0">
              <a:solidFill>
                <a:schemeClr val="accent5">
                  <a:lumMod val="90000"/>
                </a:scheme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5849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iterate type="wd">
                                    <p:tmPct val="10000"/>
                                  </p:iterate>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900" decel="100000" fill="hold"/>
                                        <p:tgtEl>
                                          <p:spTgt spid="3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wd">
                                    <p:tmPct val="10000"/>
                                  </p:iterate>
                                  <p:childTnLst>
                                    <p:set>
                                      <p:cBhvr>
                                        <p:cTn id="22" dur="1" fill="hold">
                                          <p:stCondLst>
                                            <p:cond delay="0"/>
                                          </p:stCondLst>
                                        </p:cTn>
                                        <p:tgtEl>
                                          <p:spTgt spid="46"/>
                                        </p:tgtEl>
                                        <p:attrNameLst>
                                          <p:attrName>style.visibility</p:attrName>
                                        </p:attrNameLst>
                                      </p:cBhvr>
                                      <p:to>
                                        <p:strVal val="visible"/>
                                      </p:to>
                                    </p:set>
                                    <p:anim calcmode="lin" valueType="num">
                                      <p:cBhvr>
                                        <p:cTn id="23" dur="750" fill="hold"/>
                                        <p:tgtEl>
                                          <p:spTgt spid="46"/>
                                        </p:tgtEl>
                                        <p:attrNameLst>
                                          <p:attrName>ppt_x</p:attrName>
                                        </p:attrNameLst>
                                      </p:cBhvr>
                                      <p:tavLst>
                                        <p:tav tm="0">
                                          <p:val>
                                            <p:strVal val="#ppt_x"/>
                                          </p:val>
                                        </p:tav>
                                        <p:tav tm="50000">
                                          <p:val>
                                            <p:strVal val="#ppt_x+.1"/>
                                          </p:val>
                                        </p:tav>
                                        <p:tav tm="100000">
                                          <p:val>
                                            <p:strVal val="#ppt_x"/>
                                          </p:val>
                                        </p:tav>
                                      </p:tavLst>
                                    </p:anim>
                                    <p:anim calcmode="lin" valueType="num">
                                      <p:cBhvr>
                                        <p:cTn id="24" dur="750" fill="hold"/>
                                        <p:tgtEl>
                                          <p:spTgt spid="46"/>
                                        </p:tgtEl>
                                        <p:attrNameLst>
                                          <p:attrName>ppt_y</p:attrName>
                                        </p:attrNameLst>
                                      </p:cBhvr>
                                      <p:tavLst>
                                        <p:tav tm="0">
                                          <p:val>
                                            <p:strVal val="#ppt_y"/>
                                          </p:val>
                                        </p:tav>
                                        <p:tav tm="100000">
                                          <p:val>
                                            <p:strVal val="#ppt_y"/>
                                          </p:val>
                                        </p:tav>
                                      </p:tavLst>
                                    </p:anim>
                                    <p:anim calcmode="lin" valueType="num">
                                      <p:cBhvr>
                                        <p:cTn id="25" dur="750" fill="hold"/>
                                        <p:tgtEl>
                                          <p:spTgt spid="46"/>
                                        </p:tgtEl>
                                        <p:attrNameLst>
                                          <p:attrName>ppt_h</p:attrName>
                                        </p:attrNameLst>
                                      </p:cBhvr>
                                      <p:tavLst>
                                        <p:tav tm="0">
                                          <p:val>
                                            <p:strVal val="#ppt_h/10"/>
                                          </p:val>
                                        </p:tav>
                                        <p:tav tm="50000">
                                          <p:val>
                                            <p:strVal val="#ppt_h+.01"/>
                                          </p:val>
                                        </p:tav>
                                        <p:tav tm="100000">
                                          <p:val>
                                            <p:strVal val="#ppt_h"/>
                                          </p:val>
                                        </p:tav>
                                      </p:tavLst>
                                    </p:anim>
                                    <p:anim calcmode="lin" valueType="num">
                                      <p:cBhvr>
                                        <p:cTn id="26" dur="750" fill="hold"/>
                                        <p:tgtEl>
                                          <p:spTgt spid="4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750" tmFilter="0,0; .5, 1; 1, 1"/>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4">
              <a:lumMod val="40000"/>
              <a:lumOff val="60000"/>
            </a:schemeClr>
          </a:solidFill>
          <a:effectLst>
            <a:glow rad="127000">
              <a:schemeClr val="accent4">
                <a:lumMod val="50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6;p52">
            <a:extLst>
              <a:ext uri="{FF2B5EF4-FFF2-40B4-BE49-F238E27FC236}">
                <a16:creationId xmlns:a16="http://schemas.microsoft.com/office/drawing/2014/main" id="{5D333CEC-B67A-489E-B450-F06C30B999CC}"/>
              </a:ext>
            </a:extLst>
          </p:cNvPr>
          <p:cNvSpPr txBox="1">
            <a:spLocks/>
          </p:cNvSpPr>
          <p:nvPr/>
        </p:nvSpPr>
        <p:spPr>
          <a:xfrm>
            <a:off x="1233735" y="1299757"/>
            <a:ext cx="6518428" cy="9071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200"/>
              <a:buFont typeface="Berkshire Swash"/>
              <a:buNone/>
              <a:defRPr sz="1200" b="0" i="0" u="none" strike="noStrike" cap="none">
                <a:solidFill>
                  <a:srgbClr val="FFFFFF"/>
                </a:solidFill>
                <a:latin typeface="Berkshire Swash"/>
                <a:ea typeface="Berkshire Swash"/>
                <a:cs typeface="Berkshire Swash"/>
                <a:sym typeface="Berkshire Swash"/>
              </a:defRPr>
            </a:lvl1pPr>
            <a:lvl2pPr marR="0" lvl="1"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2pPr>
            <a:lvl3pPr marR="0" lvl="2"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3pPr>
            <a:lvl4pPr marR="0" lvl="3"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4pPr>
            <a:lvl5pPr marR="0" lvl="4"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5pPr>
            <a:lvl6pPr marR="0" lvl="5"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6pPr>
            <a:lvl7pPr marR="0" lvl="6"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7pPr>
            <a:lvl8pPr marR="0" lvl="7"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8pPr>
            <a:lvl9pPr marR="0" lvl="8"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9pPr>
          </a:lstStyle>
          <a:p>
            <a:pPr rtl="1"/>
            <a:r>
              <a:rPr lang="ar-SA" sz="40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sym typeface="Taviraj"/>
              </a:rPr>
              <a:t>ثانياً:</a:t>
            </a: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93771" y="2033690"/>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48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rPr>
              <a:t>حمل كلام الله على الحقيقة</a:t>
            </a:r>
            <a:endParaRPr sz="48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endParaRPr>
          </a:p>
        </p:txBody>
      </p:sp>
      <p:grpSp>
        <p:nvGrpSpPr>
          <p:cNvPr id="84" name="Google Shape;1097;p26">
            <a:extLst>
              <a:ext uri="{FF2B5EF4-FFF2-40B4-BE49-F238E27FC236}">
                <a16:creationId xmlns:a16="http://schemas.microsoft.com/office/drawing/2014/main" id="{685B1B24-474D-4457-AA19-7DFD11B80F59}"/>
              </a:ext>
            </a:extLst>
          </p:cNvPr>
          <p:cNvGrpSpPr/>
          <p:nvPr/>
        </p:nvGrpSpPr>
        <p:grpSpPr>
          <a:xfrm>
            <a:off x="3910584" y="3081173"/>
            <a:ext cx="1167212" cy="1018410"/>
            <a:chOff x="6535925" y="-2669850"/>
            <a:chExt cx="558125" cy="536100"/>
          </a:xfrm>
        </p:grpSpPr>
        <p:sp>
          <p:nvSpPr>
            <p:cNvPr id="85" name="Google Shape;1098;p26">
              <a:extLst>
                <a:ext uri="{FF2B5EF4-FFF2-40B4-BE49-F238E27FC236}">
                  <a16:creationId xmlns:a16="http://schemas.microsoft.com/office/drawing/2014/main" id="{B00824AA-0951-4EA0-A0D8-9EA6FD79393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6">
                    <a:lumMod val="50000"/>
                  </a:schemeClr>
                </a:gs>
                <a:gs pos="50000">
                  <a:srgbClr val="FFC193"/>
                </a:gs>
                <a:gs pos="100000">
                  <a:schemeClr val="accent6">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99;p26">
              <a:extLst>
                <a:ext uri="{FF2B5EF4-FFF2-40B4-BE49-F238E27FC236}">
                  <a16:creationId xmlns:a16="http://schemas.microsoft.com/office/drawing/2014/main" id="{472C4769-7524-4397-9156-12DCE62D016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5">
                    <a:lumMod val="50000"/>
                  </a:schemeClr>
                </a:gs>
                <a:gs pos="50000">
                  <a:srgbClr val="FFF2C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00;p26">
              <a:extLst>
                <a:ext uri="{FF2B5EF4-FFF2-40B4-BE49-F238E27FC236}">
                  <a16:creationId xmlns:a16="http://schemas.microsoft.com/office/drawing/2014/main" id="{2A36EB78-BD21-4A40-9CB4-6EB8C06E6CF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5">
                    <a:lumMod val="50000"/>
                  </a:schemeClr>
                </a:gs>
                <a:gs pos="50000">
                  <a:srgbClr val="F9CB9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17244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44" name="مربع نص 43">
            <a:extLst>
              <a:ext uri="{FF2B5EF4-FFF2-40B4-BE49-F238E27FC236}">
                <a16:creationId xmlns:a16="http://schemas.microsoft.com/office/drawing/2014/main" id="{EBC1C8CD-A03E-4E1A-90A1-C49354B60F4E}"/>
              </a:ext>
            </a:extLst>
          </p:cNvPr>
          <p:cNvSpPr txBox="1"/>
          <p:nvPr/>
        </p:nvSpPr>
        <p:spPr>
          <a:xfrm>
            <a:off x="-56290" y="1798616"/>
            <a:ext cx="9144000" cy="2086725"/>
          </a:xfrm>
          <a:prstGeom prst="rect">
            <a:avLst/>
          </a:prstGeom>
          <a:noFill/>
        </p:spPr>
        <p:txBody>
          <a:bodyPr wrap="square">
            <a:spAutoFit/>
          </a:bodyPr>
          <a:lstStyle/>
          <a:p>
            <a:pPr algn="r" rtl="1">
              <a:lnSpc>
                <a:spcPct val="120000"/>
              </a:lnSpc>
              <a:spcAft>
                <a:spcPts val="800"/>
              </a:spcAft>
            </a:pPr>
            <a:r>
              <a:rPr lang="ar-SA" sz="18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rPr>
              <a:t>                                                                           فهذا يدل على حقيقة المجيء لله تبارك وتعالى يوم القيامة للفصل بين عباده، وهذا على وجه يليق بكمال الله وجلاله من غير تشبيه ولا تمثيل ولا تعطيل ولا يماثل المخلوقين، فظن بعض المبتدعة ظن السوء وأرادوا نفي هذه الصفة: فقالوا إن المعنى: (وجاء أمر ربك) لأنهم يقولون إن الله لا يوصف بالمجيء!! ويقال في الرد عليهم: إن الأصل في الكلام حمله على الحقيقة، وحقيقة المجيء لله تبارك وتعالى معلومة، والكيفية مجهولة، والواجب إثبات المجيء لله تعالى يوم القيامة على وجه يليق بجلاله، فإذا خالف بعض المائلين عن الحق هذه الحقيقة وعدل إلى غيرها وقال بأن المعنى وجاء أمر ربك، كان التفسير على غير الحقيقة فلا يقبل.</a:t>
            </a:r>
            <a:endParaRPr lang="en-US" sz="18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endParaRPr>
          </a:p>
        </p:txBody>
      </p:sp>
      <p:grpSp>
        <p:nvGrpSpPr>
          <p:cNvPr id="1418" name="Google Shape;1418;p36"/>
          <p:cNvGrpSpPr/>
          <p:nvPr/>
        </p:nvGrpSpPr>
        <p:grpSpPr>
          <a:xfrm>
            <a:off x="1526941" y="225662"/>
            <a:ext cx="6160083" cy="836260"/>
            <a:chOff x="463764" y="1472422"/>
            <a:chExt cx="41070639" cy="3283008"/>
          </a:xfrm>
          <a:solidFill>
            <a:schemeClr val="accent4">
              <a:lumMod val="40000"/>
              <a:lumOff val="60000"/>
            </a:schemeClr>
          </a:solidFill>
          <a:effectLst>
            <a:glow rad="88900">
              <a:schemeClr val="accent4">
                <a:lumMod val="50000"/>
              </a:schemeClr>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1637909" y="173220"/>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3200" dirty="0">
                <a:solidFill>
                  <a:schemeClr val="accent4">
                    <a:lumMod val="20000"/>
                    <a:lumOff val="80000"/>
                  </a:schemeClr>
                </a:solidFill>
                <a:effectLst>
                  <a:glow rad="101600">
                    <a:srgbClr val="812B5A"/>
                  </a:glow>
                </a:effectLst>
                <a:latin typeface="Questv1" panose="01000500000000020006" pitchFamily="50" charset="-78"/>
                <a:cs typeface="Questv1" panose="01000500000000020006" pitchFamily="50" charset="-78"/>
              </a:rPr>
              <a:t>ثانياً / حمل كلام الله على الحقيقة</a:t>
            </a:r>
            <a:endParaRPr lang="en-US" sz="3200" dirty="0">
              <a:solidFill>
                <a:schemeClr val="accent4">
                  <a:lumMod val="20000"/>
                  <a:lumOff val="80000"/>
                </a:schemeClr>
              </a:solidFill>
              <a:effectLst>
                <a:glow rad="101600">
                  <a:srgbClr val="812B5A"/>
                </a:glow>
              </a:effectLst>
              <a:latin typeface="Questv1" panose="01000500000000020006" pitchFamily="50" charset="-78"/>
              <a:cs typeface="Questv1" panose="01000500000000020006" pitchFamily="50" charset="-78"/>
            </a:endParaRPr>
          </a:p>
        </p:txBody>
      </p:sp>
      <p:sp>
        <p:nvSpPr>
          <p:cNvPr id="65" name="مربع نص 64">
            <a:extLst>
              <a:ext uri="{FF2B5EF4-FFF2-40B4-BE49-F238E27FC236}">
                <a16:creationId xmlns:a16="http://schemas.microsoft.com/office/drawing/2014/main" id="{9C278D61-5980-482F-9726-F627B81F629F}"/>
              </a:ext>
            </a:extLst>
          </p:cNvPr>
          <p:cNvSpPr txBox="1"/>
          <p:nvPr/>
        </p:nvSpPr>
        <p:spPr>
          <a:xfrm>
            <a:off x="7727" y="1140218"/>
            <a:ext cx="9159454" cy="685059"/>
          </a:xfrm>
          <a:prstGeom prst="rect">
            <a:avLst/>
          </a:prstGeom>
          <a:noFill/>
        </p:spPr>
        <p:txBody>
          <a:bodyPr wrap="square">
            <a:spAutoFit/>
          </a:bodyPr>
          <a:lstStyle/>
          <a:p>
            <a:pPr algn="r" rtl="1">
              <a:lnSpc>
                <a:spcPct val="107000"/>
              </a:lnSpc>
              <a:spcAft>
                <a:spcPts val="800"/>
              </a:spcAft>
            </a:pPr>
            <a:r>
              <a:rPr lang="ar-SA" sz="18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rPr>
              <a:t>يجب على المفسر أن يحمل نصوص القرآن الكريم على حقيقتها وظاهرها اللائق بالله تعالى، وأن لا يعدل عنها إلا ببرهان، لأن الأصل في الكلام حمله على حقيقته وليس على المجاز.</a:t>
            </a:r>
            <a:endParaRPr lang="en-US" sz="18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endParaRPr>
          </a:p>
        </p:txBody>
      </p:sp>
      <p:sp>
        <p:nvSpPr>
          <p:cNvPr id="67" name="مربع نص 66">
            <a:extLst>
              <a:ext uri="{FF2B5EF4-FFF2-40B4-BE49-F238E27FC236}">
                <a16:creationId xmlns:a16="http://schemas.microsoft.com/office/drawing/2014/main" id="{7BFCC00A-BD37-4A55-9133-7E0C58C52629}"/>
              </a:ext>
            </a:extLst>
          </p:cNvPr>
          <p:cNvSpPr txBox="1"/>
          <p:nvPr/>
        </p:nvSpPr>
        <p:spPr>
          <a:xfrm>
            <a:off x="-112580" y="1841012"/>
            <a:ext cx="9256580" cy="388696"/>
          </a:xfrm>
          <a:prstGeom prst="rect">
            <a:avLst/>
          </a:prstGeom>
          <a:noFill/>
        </p:spPr>
        <p:txBody>
          <a:bodyPr wrap="square">
            <a:spAutoFit/>
          </a:bodyPr>
          <a:lstStyle/>
          <a:p>
            <a:pPr algn="r" rtl="1">
              <a:lnSpc>
                <a:spcPct val="107000"/>
              </a:lnSpc>
              <a:spcAft>
                <a:spcPts val="800"/>
              </a:spcAft>
            </a:pPr>
            <a:r>
              <a:rPr lang="ar-SA" sz="18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rPr>
              <a:t>ومثال ذلك قوله تعالى: </a:t>
            </a:r>
            <a:endParaRPr lang="en-US" sz="1800" dirty="0">
              <a:solidFill>
                <a:srgbClr val="EDC9DE"/>
              </a:solidFill>
              <a:effectLst>
                <a:glow rad="88900">
                  <a:schemeClr val="accent4">
                    <a:lumMod val="50000"/>
                  </a:schemeClr>
                </a:glow>
              </a:effectLst>
              <a:latin typeface="Hacen Casablanca" panose="02000000000000000000" pitchFamily="2" charset="-78"/>
              <a:cs typeface="Hacen Casablanca" panose="020000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5"/>
          <a:stretch>
            <a:fillRect/>
          </a:stretch>
        </p:blipFill>
        <p:spPr>
          <a:xfrm>
            <a:off x="7711079" y="4298716"/>
            <a:ext cx="1403187" cy="829155"/>
          </a:xfrm>
          <a:prstGeom prst="rect">
            <a:avLst/>
          </a:prstGeom>
          <a:effectLst/>
        </p:spPr>
      </p:pic>
      <p:grpSp>
        <p:nvGrpSpPr>
          <p:cNvPr id="32" name="Google Shape;1097;p26">
            <a:extLst>
              <a:ext uri="{FF2B5EF4-FFF2-40B4-BE49-F238E27FC236}">
                <a16:creationId xmlns:a16="http://schemas.microsoft.com/office/drawing/2014/main" id="{E61EAD87-3263-413F-9A23-5895C6BD5902}"/>
              </a:ext>
            </a:extLst>
          </p:cNvPr>
          <p:cNvGrpSpPr/>
          <p:nvPr/>
        </p:nvGrpSpPr>
        <p:grpSpPr>
          <a:xfrm>
            <a:off x="7865913" y="103256"/>
            <a:ext cx="1067120" cy="981130"/>
            <a:chOff x="6535927" y="-2669851"/>
            <a:chExt cx="558125" cy="536101"/>
          </a:xfrm>
        </p:grpSpPr>
        <p:sp>
          <p:nvSpPr>
            <p:cNvPr id="33" name="Google Shape;1098;p26">
              <a:extLst>
                <a:ext uri="{FF2B5EF4-FFF2-40B4-BE49-F238E27FC236}">
                  <a16:creationId xmlns:a16="http://schemas.microsoft.com/office/drawing/2014/main" id="{5ECFE713-FEA0-4899-B483-C13B6FC02115}"/>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99;p26">
              <a:extLst>
                <a:ext uri="{FF2B5EF4-FFF2-40B4-BE49-F238E27FC236}">
                  <a16:creationId xmlns:a16="http://schemas.microsoft.com/office/drawing/2014/main" id="{562C6BEB-DF1E-4CDA-9CE0-36189F52FC57}"/>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00;p26">
              <a:extLst>
                <a:ext uri="{FF2B5EF4-FFF2-40B4-BE49-F238E27FC236}">
                  <a16:creationId xmlns:a16="http://schemas.microsoft.com/office/drawing/2014/main" id="{20E5A7C0-89B0-42D8-9E00-99D82902DC9D}"/>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097;p26">
            <a:extLst>
              <a:ext uri="{FF2B5EF4-FFF2-40B4-BE49-F238E27FC236}">
                <a16:creationId xmlns:a16="http://schemas.microsoft.com/office/drawing/2014/main" id="{58F661A7-3E37-4EAA-A43D-5EAB6BC4B583}"/>
              </a:ext>
            </a:extLst>
          </p:cNvPr>
          <p:cNvGrpSpPr/>
          <p:nvPr/>
        </p:nvGrpSpPr>
        <p:grpSpPr>
          <a:xfrm>
            <a:off x="280932" y="99505"/>
            <a:ext cx="1067120" cy="981130"/>
            <a:chOff x="6535927" y="-2669851"/>
            <a:chExt cx="558125" cy="536101"/>
          </a:xfrm>
        </p:grpSpPr>
        <p:sp>
          <p:nvSpPr>
            <p:cNvPr id="38" name="Google Shape;1098;p26">
              <a:extLst>
                <a:ext uri="{FF2B5EF4-FFF2-40B4-BE49-F238E27FC236}">
                  <a16:creationId xmlns:a16="http://schemas.microsoft.com/office/drawing/2014/main" id="{9E4A214D-9038-4A16-819F-D02C3BE9F3A5}"/>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99;p26">
              <a:extLst>
                <a:ext uri="{FF2B5EF4-FFF2-40B4-BE49-F238E27FC236}">
                  <a16:creationId xmlns:a16="http://schemas.microsoft.com/office/drawing/2014/main" id="{0D4C6FFD-D6F7-4164-A92D-CE8AE5A70EA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00;p26">
              <a:extLst>
                <a:ext uri="{FF2B5EF4-FFF2-40B4-BE49-F238E27FC236}">
                  <a16:creationId xmlns:a16="http://schemas.microsoft.com/office/drawing/2014/main" id="{54E9E40A-C41D-46B9-9579-0E55634A7F29}"/>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1" name="مربع نص 40">
            <a:extLst>
              <a:ext uri="{FF2B5EF4-FFF2-40B4-BE49-F238E27FC236}">
                <a16:creationId xmlns:a16="http://schemas.microsoft.com/office/drawing/2014/main" id="{D5DE6220-CCAE-4DF2-9AC9-797D80585BB5}"/>
              </a:ext>
            </a:extLst>
          </p:cNvPr>
          <p:cNvSpPr txBox="1"/>
          <p:nvPr/>
        </p:nvSpPr>
        <p:spPr>
          <a:xfrm>
            <a:off x="5188687" y="1847566"/>
            <a:ext cx="2122269" cy="369332"/>
          </a:xfrm>
          <a:prstGeom prst="rect">
            <a:avLst/>
          </a:prstGeom>
          <a:noFill/>
        </p:spPr>
        <p:txBody>
          <a:bodyPr wrap="square">
            <a:spAutoFit/>
          </a:bodyPr>
          <a:lstStyle/>
          <a:p>
            <a:pPr algn="r"/>
            <a:r>
              <a:rPr lang="ar-SA" sz="18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وَجَاءَ رَبُّكَ وَالْمَلَكُ صَفًّا </a:t>
            </a:r>
            <a:r>
              <a:rPr lang="ar-SA" sz="1800" b="1" dirty="0" err="1">
                <a:solidFill>
                  <a:srgbClr val="C3F2B8"/>
                </a:solidFill>
                <a:effectLst>
                  <a:glow rad="88900">
                    <a:srgbClr val="246A14"/>
                  </a:glow>
                </a:effectLst>
                <a:latin typeface="BoutrosNewsH1" pitchFamily="2" charset="-78"/>
                <a:cs typeface="AlWatanHeadlines-Bold" panose="00000700000000000000" pitchFamily="2" charset="-78"/>
              </a:rPr>
              <a:t>صَفًّا</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 </a:t>
            </a:r>
            <a:r>
              <a:rPr lang="ar-SA" sz="18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1800" b="1" dirty="0">
                <a:solidFill>
                  <a:srgbClr val="C3F2B8"/>
                </a:solidFill>
                <a:effectLst>
                  <a:glow rad="88900">
                    <a:srgbClr val="246A14"/>
                  </a:glow>
                </a:effectLst>
                <a:latin typeface="BoutrosNewsH1" pitchFamily="2" charset="-78"/>
                <a:cs typeface="AlWatanHeadlines-Bold" panose="00000700000000000000" pitchFamily="2" charset="-78"/>
              </a:rPr>
              <a:t> </a:t>
            </a:r>
          </a:p>
        </p:txBody>
      </p:sp>
      <p:pic>
        <p:nvPicPr>
          <p:cNvPr id="2" name="وَجَاءَ رَبُّكَ وَالْمَلَكُ صَفًّا صَفًّا .. رعد ا(MP3_160K)">
            <a:hlinkClick r:id="" action="ppaction://media"/>
            <a:extLst>
              <a:ext uri="{FF2B5EF4-FFF2-40B4-BE49-F238E27FC236}">
                <a16:creationId xmlns:a16="http://schemas.microsoft.com/office/drawing/2014/main" id="{807C5B85-57D8-420C-AA4B-28ED25814A52}"/>
              </a:ext>
            </a:extLst>
          </p:cNvPr>
          <p:cNvPicPr>
            <a:picLocks noChangeAspect="1"/>
          </p:cNvPicPr>
          <p:nvPr>
            <a:audioFile r:link="rId1"/>
            <p:extLst>
              <p:ext uri="{DAA4B4D4-6D71-4841-9C94-3DE7FCFB9230}">
                <p14:media xmlns:p14="http://schemas.microsoft.com/office/powerpoint/2010/main" r:embed="rId2">
                  <p14:trim st="12100" end="72548"/>
                </p14:media>
              </p:ext>
            </p:extLst>
          </p:nvPr>
        </p:nvPicPr>
        <p:blipFill>
          <a:blip r:embed="rId6"/>
          <a:stretch>
            <a:fillRect/>
          </a:stretch>
        </p:blipFill>
        <p:spPr>
          <a:xfrm>
            <a:off x="-774005" y="2032232"/>
            <a:ext cx="609600" cy="609600"/>
          </a:xfrm>
          <a:prstGeom prst="rect">
            <a:avLst/>
          </a:prstGeom>
        </p:spPr>
      </p:pic>
    </p:spTree>
    <p:extLst>
      <p:ext uri="{BB962C8B-B14F-4D97-AF65-F5344CB8AC3E}">
        <p14:creationId xmlns:p14="http://schemas.microsoft.com/office/powerpoint/2010/main" val="247689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iterate type="wd">
                                    <p:tmPct val="10000"/>
                                  </p:iterate>
                                  <p:childTnLst>
                                    <p:set>
                                      <p:cBhvr>
                                        <p:cTn id="6" dur="1" fill="hold">
                                          <p:stCondLst>
                                            <p:cond delay="0"/>
                                          </p:stCondLst>
                                        </p:cTn>
                                        <p:tgtEl>
                                          <p:spTgt spid="65"/>
                                        </p:tgtEl>
                                        <p:attrNameLst>
                                          <p:attrName>style.visibility</p:attrName>
                                        </p:attrNameLst>
                                      </p:cBhvr>
                                      <p:to>
                                        <p:strVal val="visible"/>
                                      </p:to>
                                    </p:set>
                                    <p:animEffect transition="in" filter="randombar(horizontal)">
                                      <p:cBhvr>
                                        <p:cTn id="7" dur="75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wd">
                                    <p:tmPct val="10000"/>
                                  </p:iterate>
                                  <p:childTnLst>
                                    <p:set>
                                      <p:cBhvr>
                                        <p:cTn id="11" dur="1" fill="hold">
                                          <p:stCondLst>
                                            <p:cond delay="0"/>
                                          </p:stCondLst>
                                        </p:cTn>
                                        <p:tgtEl>
                                          <p:spTgt spid="67"/>
                                        </p:tgtEl>
                                        <p:attrNameLst>
                                          <p:attrName>style.visibility</p:attrName>
                                        </p:attrNameLst>
                                      </p:cBhvr>
                                      <p:to>
                                        <p:strVal val="visible"/>
                                      </p:to>
                                    </p:set>
                                    <p:animEffect transition="in" filter="randombar(horizontal)">
                                      <p:cBhvr>
                                        <p:cTn id="12" dur="75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iterate type="lt">
                                    <p:tmPct val="42105"/>
                                  </p:iterate>
                                  <p:childTnLst>
                                    <p:set>
                                      <p:cBhvr>
                                        <p:cTn id="16" dur="1" fill="hold">
                                          <p:stCondLst>
                                            <p:cond delay="0"/>
                                          </p:stCondLst>
                                        </p:cTn>
                                        <p:tgtEl>
                                          <p:spTgt spid="41"/>
                                        </p:tgtEl>
                                        <p:attrNameLst>
                                          <p:attrName>style.visibility</p:attrName>
                                        </p:attrNameLst>
                                      </p:cBhvr>
                                      <p:to>
                                        <p:strVal val="visible"/>
                                      </p:to>
                                    </p:set>
                                    <p:animEffect transition="in" filter="wipe(right)">
                                      <p:cBhvr>
                                        <p:cTn id="17" dur="500"/>
                                        <p:tgtEl>
                                          <p:spTgt spid="41"/>
                                        </p:tgtEl>
                                      </p:cBhvr>
                                    </p:animEffect>
                                  </p:childTnLst>
                                </p:cTn>
                              </p:par>
                              <p:par>
                                <p:cTn id="18" presetID="1" presetClass="mediacall" presetSubtype="0" fill="hold" nodeType="withEffect">
                                  <p:stCondLst>
                                    <p:cond delay="0"/>
                                  </p:stCondLst>
                                  <p:childTnLst>
                                    <p:cmd type="call" cmd="playFrom(0.0)">
                                      <p:cBhvr>
                                        <p:cTn id="19" dur="11400" fill="hold"/>
                                        <p:tgtEl>
                                          <p:spTgt spid="2"/>
                                        </p:tgtEl>
                                      </p:cBhvr>
                                    </p:cmd>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iterate type="wd">
                                    <p:tmPct val="10000"/>
                                  </p:iterate>
                                  <p:childTnLst>
                                    <p:set>
                                      <p:cBhvr>
                                        <p:cTn id="23" dur="1" fill="hold">
                                          <p:stCondLst>
                                            <p:cond delay="0"/>
                                          </p:stCondLst>
                                        </p:cTn>
                                        <p:tgtEl>
                                          <p:spTgt spid="44"/>
                                        </p:tgtEl>
                                        <p:attrNameLst>
                                          <p:attrName>style.visibility</p:attrName>
                                        </p:attrNameLst>
                                      </p:cBhvr>
                                      <p:to>
                                        <p:strVal val="visible"/>
                                      </p:to>
                                    </p:set>
                                    <p:animEffect transition="in" filter="randombar(horizontal)">
                                      <p:cBhvr>
                                        <p:cTn id="24" dur="7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2"/>
                </p:tgtEl>
              </p:cMediaNode>
            </p:audio>
          </p:childTnLst>
        </p:cTn>
      </p:par>
    </p:tnLst>
    <p:bldLst>
      <p:bldP spid="44" grpId="0"/>
      <p:bldP spid="65" grpId="0"/>
      <p:bldP spid="67"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56;p52">
            <a:extLst>
              <a:ext uri="{FF2B5EF4-FFF2-40B4-BE49-F238E27FC236}">
                <a16:creationId xmlns:a16="http://schemas.microsoft.com/office/drawing/2014/main" id="{5D333CEC-B67A-489E-B450-F06C30B999CC}"/>
              </a:ext>
            </a:extLst>
          </p:cNvPr>
          <p:cNvSpPr txBox="1">
            <a:spLocks/>
          </p:cNvSpPr>
          <p:nvPr/>
        </p:nvSpPr>
        <p:spPr>
          <a:xfrm>
            <a:off x="1233735" y="1299757"/>
            <a:ext cx="6518428" cy="90719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200"/>
              <a:buFont typeface="Berkshire Swash"/>
              <a:buNone/>
              <a:defRPr sz="1200" b="0" i="0" u="none" strike="noStrike" cap="none">
                <a:solidFill>
                  <a:srgbClr val="FFFFFF"/>
                </a:solidFill>
                <a:latin typeface="Berkshire Swash"/>
                <a:ea typeface="Berkshire Swash"/>
                <a:cs typeface="Berkshire Swash"/>
                <a:sym typeface="Berkshire Swash"/>
              </a:defRPr>
            </a:lvl1pPr>
            <a:lvl2pPr marR="0" lvl="1"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2pPr>
            <a:lvl3pPr marR="0" lvl="2"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3pPr>
            <a:lvl4pPr marR="0" lvl="3"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4pPr>
            <a:lvl5pPr marR="0" lvl="4"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5pPr>
            <a:lvl6pPr marR="0" lvl="5"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6pPr>
            <a:lvl7pPr marR="0" lvl="6"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7pPr>
            <a:lvl8pPr marR="0" lvl="7"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8pPr>
            <a:lvl9pPr marR="0" lvl="8" algn="l" rtl="0">
              <a:lnSpc>
                <a:spcPct val="100000"/>
              </a:lnSpc>
              <a:spcBef>
                <a:spcPts val="0"/>
              </a:spcBef>
              <a:spcAft>
                <a:spcPts val="0"/>
              </a:spcAft>
              <a:buClr>
                <a:srgbClr val="FFFFFF"/>
              </a:buClr>
              <a:buSzPts val="1300"/>
              <a:buFont typeface="BenchNine"/>
              <a:buNone/>
              <a:defRPr sz="1300" b="0" i="0" u="none" strike="noStrike" cap="none">
                <a:solidFill>
                  <a:srgbClr val="FFFFFF"/>
                </a:solidFill>
                <a:latin typeface="BenchNine"/>
                <a:ea typeface="BenchNine"/>
                <a:cs typeface="BenchNine"/>
                <a:sym typeface="BenchNine"/>
              </a:defRPr>
            </a:lvl9pPr>
          </a:lstStyle>
          <a:p>
            <a:pPr rtl="1"/>
            <a:r>
              <a:rPr lang="ar-SA" sz="40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sym typeface="Taviraj"/>
              </a:rPr>
              <a:t>ثالثاً:</a:t>
            </a: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003885" y="2021539"/>
            <a:ext cx="7141524"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الاعتماد على أصح طرق التفسير</a:t>
            </a:r>
            <a:endParaRPr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622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aching Islamic Traditions by Slidesgo">
  <a:themeElements>
    <a:clrScheme name="Simple Light">
      <a:dk1>
        <a:srgbClr val="000000"/>
      </a:dk1>
      <a:lt1>
        <a:srgbClr val="FFFFFF"/>
      </a:lt1>
      <a:dk2>
        <a:srgbClr val="595959"/>
      </a:dk2>
      <a:lt2>
        <a:srgbClr val="EEEEEE"/>
      </a:lt2>
      <a:accent1>
        <a:srgbClr val="5F5681"/>
      </a:accent1>
      <a:accent2>
        <a:srgbClr val="60489D"/>
      </a:accent2>
      <a:accent3>
        <a:srgbClr val="35224F"/>
      </a:accent3>
      <a:accent4>
        <a:srgbClr val="C44E8F"/>
      </a:accent4>
      <a:accent5>
        <a:srgbClr val="F8D1AE"/>
      </a:accent5>
      <a:accent6>
        <a:srgbClr val="FFF7F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ضوابط التفسير</Template>
  <TotalTime>0</TotalTime>
  <Words>1389</Words>
  <Application>Microsoft Office PowerPoint</Application>
  <PresentationFormat>عرض على الشاشة (16:9)</PresentationFormat>
  <Paragraphs>138</Paragraphs>
  <Slides>24</Slides>
  <Notes>24</Notes>
  <HiddenSlides>0</HiddenSlides>
  <MMClips>7</MMClips>
  <ScaleCrop>false</ScaleCrop>
  <HeadingPairs>
    <vt:vector size="6" baseType="variant">
      <vt:variant>
        <vt:lpstr>الخطوط المستخدمة</vt:lpstr>
      </vt:variant>
      <vt:variant>
        <vt:i4>20</vt:i4>
      </vt:variant>
      <vt:variant>
        <vt:lpstr>نسق</vt:lpstr>
      </vt:variant>
      <vt:variant>
        <vt:i4>1</vt:i4>
      </vt:variant>
      <vt:variant>
        <vt:lpstr>عناوين الشرائح</vt:lpstr>
      </vt:variant>
      <vt:variant>
        <vt:i4>24</vt:i4>
      </vt:variant>
    </vt:vector>
  </HeadingPairs>
  <TitlesOfParts>
    <vt:vector size="45" baseType="lpstr">
      <vt:lpstr>Rakkas</vt:lpstr>
      <vt:lpstr>Calibri</vt:lpstr>
      <vt:lpstr>Dubai</vt:lpstr>
      <vt:lpstr>Hacen Casablanca</vt:lpstr>
      <vt:lpstr>Mikhak Bold</vt:lpstr>
      <vt:lpstr>BoutrosNewsH1</vt:lpstr>
      <vt:lpstr>Taviraj</vt:lpstr>
      <vt:lpstr>Hacen Algeria Hd</vt:lpstr>
      <vt:lpstr>Hayah</vt:lpstr>
      <vt:lpstr>Sanchez</vt:lpstr>
      <vt:lpstr>Berkshire Swash</vt:lpstr>
      <vt:lpstr>Segoe UI Semibold</vt:lpstr>
      <vt:lpstr>Hacen Tunisia Bold</vt:lpstr>
      <vt:lpstr>Arial</vt:lpstr>
      <vt:lpstr>AlWatanHeadlines-Bold</vt:lpstr>
      <vt:lpstr>Questv1</vt:lpstr>
      <vt:lpstr>Kodchasan</vt:lpstr>
      <vt:lpstr>Dante</vt:lpstr>
      <vt:lpstr>STC Bold</vt:lpstr>
      <vt:lpstr>Hacen Liner XL</vt:lpstr>
      <vt:lpstr>Teaching Islamic Traditions by Slidesgo</vt:lpstr>
      <vt:lpstr>عرض تقديمي في PowerPoint</vt:lpstr>
      <vt:lpstr>عرض تقديمي في PowerPoint</vt:lpstr>
      <vt:lpstr>عرض تقديمي في PowerPoint</vt:lpstr>
      <vt:lpstr>سلامة العقيدة</vt:lpstr>
      <vt:lpstr>عرض تقديمي في PowerPoint</vt:lpstr>
      <vt:lpstr>عرض تقديمي في PowerPoint</vt:lpstr>
      <vt:lpstr>حمل كلام الله على الحقيقة</vt:lpstr>
      <vt:lpstr>عرض تقديمي في PowerPoint</vt:lpstr>
      <vt:lpstr>الاعتماد على أصح طرق التفسير</vt:lpstr>
      <vt:lpstr>عرض تقديمي في PowerPoint</vt:lpstr>
      <vt:lpstr>عرض تقديمي في PowerPoint</vt:lpstr>
      <vt:lpstr>عرض تقديمي في PowerPoint</vt:lpstr>
      <vt:lpstr>معرفة لغة العرب ومعاني الألفاظ ومن ذلك مراعاة سياق الآية</vt:lpstr>
      <vt:lpstr>عرض تقديمي في PowerPoint</vt:lpstr>
      <vt:lpstr>مراعاة دلالات الألفاظ ولوازمها</vt:lpstr>
      <vt:lpstr>عرض تقديمي في PowerPoint</vt:lpstr>
      <vt:lpstr>معرفة معاني الأفعال من خلال ما تتعدى به</vt:lpstr>
      <vt:lpstr>عرض تقديمي في PowerPoint</vt:lpstr>
      <vt:lpstr>التقويم</vt:lpstr>
      <vt:lpstr>عرض تقديمي في PowerPoint</vt:lpstr>
      <vt:lpstr>أسئلة</vt:lpstr>
      <vt:lpstr>اسئلة</vt:lpstr>
      <vt:lpstr>اسئلة</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User</dc:creator>
  <cp:lastModifiedBy>User</cp:lastModifiedBy>
  <cp:revision>1</cp:revision>
  <dcterms:created xsi:type="dcterms:W3CDTF">2021-01-24T20:47:27Z</dcterms:created>
  <dcterms:modified xsi:type="dcterms:W3CDTF">2021-01-24T20:47:56Z</dcterms:modified>
</cp:coreProperties>
</file>