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7" r:id="rId9"/>
    <p:sldId id="264" r:id="rId10"/>
    <p:sldId id="266" r:id="rId11"/>
    <p:sldId id="267" r:id="rId12"/>
    <p:sldId id="268" r:id="rId13"/>
    <p:sldId id="269" r:id="rId14"/>
    <p:sldId id="265" r:id="rId15"/>
    <p:sldId id="270" r:id="rId16"/>
    <p:sldId id="271" r:id="rId17"/>
    <p:sldId id="272" r:id="rId18"/>
    <p:sldId id="274" r:id="rId19"/>
    <p:sldId id="278" r:id="rId20"/>
    <p:sldId id="275" r:id="rId21"/>
    <p:sldId id="276" r:id="rId22"/>
    <p:sldId id="273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A0FC8F3-3918-47D5-A3CC-BE2DA7F4BFA8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23B9591-CA63-4741-9F34-6540CD3BBD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43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5008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0453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9344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862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713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9929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614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61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8171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324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912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8731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526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6295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7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735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87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772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066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291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600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68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9F32-D0D3-40A7-AE32-4211552335CF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549D-F3EF-40AE-AE9E-C5371B1C5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402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9F32-D0D3-40A7-AE32-4211552335CF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549D-F3EF-40AE-AE9E-C5371B1C5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327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9F32-D0D3-40A7-AE32-4211552335CF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549D-F3EF-40AE-AE9E-C5371B1C5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8399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808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9F32-D0D3-40A7-AE32-4211552335CF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549D-F3EF-40AE-AE9E-C5371B1C5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750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9F32-D0D3-40A7-AE32-4211552335CF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549D-F3EF-40AE-AE9E-C5371B1C5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058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9F32-D0D3-40A7-AE32-4211552335CF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549D-F3EF-40AE-AE9E-C5371B1C5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347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9F32-D0D3-40A7-AE32-4211552335CF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549D-F3EF-40AE-AE9E-C5371B1C5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482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9F32-D0D3-40A7-AE32-4211552335CF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549D-F3EF-40AE-AE9E-C5371B1C5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719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9F32-D0D3-40A7-AE32-4211552335CF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549D-F3EF-40AE-AE9E-C5371B1C5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29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9F32-D0D3-40A7-AE32-4211552335CF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549D-F3EF-40AE-AE9E-C5371B1C5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111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9F32-D0D3-40A7-AE32-4211552335CF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549D-F3EF-40AE-AE9E-C5371B1C5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8696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49F32-D0D3-40A7-AE32-4211552335CF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3549D-F3EF-40AE-AE9E-C5371B1C5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60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jf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6" Type="http://schemas.openxmlformats.org/officeDocument/2006/relationships/image" Target="../media/image11.gif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audio" Target="NUL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fif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12.jf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5" Type="http://schemas.openxmlformats.org/officeDocument/2006/relationships/image" Target="../media/image39.png"/><Relationship Id="rId10" Type="http://schemas.openxmlformats.org/officeDocument/2006/relationships/image" Target="../media/image7.png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5" Type="http://schemas.openxmlformats.org/officeDocument/2006/relationships/image" Target="../media/image42.png"/><Relationship Id="rId10" Type="http://schemas.openxmlformats.org/officeDocument/2006/relationships/image" Target="../media/image7.png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9" Type="http://schemas.openxmlformats.org/officeDocument/2006/relationships/audio" Target="NUL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9" Type="http://schemas.openxmlformats.org/officeDocument/2006/relationships/audio" Target="NUL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5" Type="http://schemas.openxmlformats.org/officeDocument/2006/relationships/image" Target="../media/image46.png"/><Relationship Id="rId10" Type="http://schemas.openxmlformats.org/officeDocument/2006/relationships/image" Target="../media/image7.png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fif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12.jf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fif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12.jf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fif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12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5" Type="http://schemas.openxmlformats.org/officeDocument/2006/relationships/image" Target="../media/image14.jpeg"/><Relationship Id="rId10" Type="http://schemas.openxmlformats.org/officeDocument/2006/relationships/image" Target="../media/image7.png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20.jpe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17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jf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19" Type="http://schemas.openxmlformats.org/officeDocument/2006/relationships/audio" Target="NULL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32.png"/><Relationship Id="rId3" Type="http://schemas.openxmlformats.org/officeDocument/2006/relationships/audio" Target="../media/audio1.wav"/><Relationship Id="rId21" Type="http://schemas.openxmlformats.org/officeDocument/2006/relationships/image" Target="../media/image35.jpeg"/><Relationship Id="rId7" Type="http://schemas.openxmlformats.org/officeDocument/2006/relationships/image" Target="../media/image3.png"/><Relationship Id="rId12" Type="http://schemas.openxmlformats.org/officeDocument/2006/relationships/image" Target="../media/image8.jfif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jpeg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12.jfif"/><Relationship Id="rId24" Type="http://schemas.openxmlformats.org/officeDocument/2006/relationships/audio" Target="NULL"/><Relationship Id="rId5" Type="http://schemas.openxmlformats.org/officeDocument/2006/relationships/image" Target="../media/image1.png"/><Relationship Id="rId15" Type="http://schemas.openxmlformats.org/officeDocument/2006/relationships/image" Target="../media/image29.jpeg"/><Relationship Id="rId23" Type="http://schemas.openxmlformats.org/officeDocument/2006/relationships/image" Target="../media/image7.png"/><Relationship Id="rId10" Type="http://schemas.openxmlformats.org/officeDocument/2006/relationships/image" Target="../media/image6.png"/><Relationship Id="rId19" Type="http://schemas.openxmlformats.org/officeDocument/2006/relationships/image" Target="../media/image33.jp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28.gif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6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7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8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9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2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0" y="2056616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91543" y="530941"/>
            <a:ext cx="8530409" cy="4668076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232714" y="3517366"/>
            <a:ext cx="125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 smtClean="0">
                <a:cs typeface="(AH) Manal Black" pitchFamily="2" charset="-78"/>
              </a:rPr>
              <a:t>النشيد</a:t>
            </a:r>
            <a:r>
              <a:rPr lang="ar-SA" sz="2400" b="1" dirty="0" smtClean="0">
                <a:cs typeface="(AH) Manal Black" pitchFamily="2" charset="-78"/>
              </a:rPr>
              <a:t> </a:t>
            </a:r>
            <a:r>
              <a:rPr lang="ar-AE" sz="2400" b="1" dirty="0">
                <a:cs typeface="(AH) Manal Black" pitchFamily="2" charset="-78"/>
              </a:rPr>
              <a:t>الوطني</a:t>
            </a:r>
            <a:endParaRPr lang="en-US" sz="2400" b="1" dirty="0">
              <a:cs typeface="(AH) Manal Black" pitchFamily="2" charset="-78"/>
            </a:endParaRPr>
          </a:p>
        </p:txBody>
      </p:sp>
      <p:pic>
        <p:nvPicPr>
          <p:cNvPr id="22" name="صورة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22" y="97724"/>
            <a:ext cx="1376738" cy="98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01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5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6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7" t="22857" r="38928" b="51521"/>
          <a:stretch/>
        </p:blipFill>
        <p:spPr>
          <a:xfrm>
            <a:off x="2054915" y="65073"/>
            <a:ext cx="10137085" cy="664052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203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مستطيل 11"/>
          <p:cNvSpPr/>
          <p:nvPr/>
        </p:nvSpPr>
        <p:spPr>
          <a:xfrm>
            <a:off x="6787648" y="629468"/>
            <a:ext cx="4787997" cy="6327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مناقشة القراءة الصامتة :</a:t>
            </a:r>
            <a:endParaRPr lang="ar-SA" sz="3600" b="1" dirty="0">
              <a:solidFill>
                <a:schemeClr val="tx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185080" y="1441926"/>
            <a:ext cx="7151993" cy="1709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ما اسم الفتاة التي نظمت برنامج </a:t>
            </a:r>
          </a:p>
          <a:p>
            <a:pPr algn="ctr"/>
            <a:r>
              <a:rPr lang="ar-SA" sz="4000" b="1" dirty="0" smtClean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 تدوير النفايات ) ؟</a:t>
            </a:r>
            <a:endParaRPr lang="ar-SA" sz="4000" b="1" dirty="0">
              <a:solidFill>
                <a:schemeClr val="tx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185081" y="3287444"/>
            <a:ext cx="7151992" cy="14593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عرفي التدوير .</a:t>
            </a:r>
            <a:endParaRPr lang="ar-SA" sz="4000" b="1" dirty="0">
              <a:solidFill>
                <a:schemeClr val="tx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7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مستطيل 11"/>
          <p:cNvSpPr/>
          <p:nvPr/>
        </p:nvSpPr>
        <p:spPr>
          <a:xfrm>
            <a:off x="3169221" y="1682420"/>
            <a:ext cx="1860934" cy="6327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وضوح الصوت.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605374" y="458064"/>
            <a:ext cx="6881871" cy="98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ar-SA" sz="44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مهارات القراءة الجهرية .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3128798" y="2460658"/>
            <a:ext cx="1917512" cy="519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الطلاقة .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3116594" y="3120216"/>
            <a:ext cx="1917512" cy="42928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تمثيل المعنى .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3118826" y="3773766"/>
            <a:ext cx="1929203" cy="4806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سلامة النطق .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3118826" y="4419701"/>
            <a:ext cx="1929203" cy="4651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صحة الضبط.</a:t>
            </a: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28" y="1796134"/>
            <a:ext cx="2967275" cy="31022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132A8F0-6E10-EF47-B765-724587C49C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26634" y="379975"/>
            <a:ext cx="1737744" cy="1678046"/>
          </a:xfrm>
          <a:prstGeom prst="rect">
            <a:avLst/>
          </a:prstGeom>
        </p:spPr>
      </p:pic>
      <p:pic>
        <p:nvPicPr>
          <p:cNvPr id="21" name="صورة 11">
            <a:extLst>
              <a:ext uri="{FF2B5EF4-FFF2-40B4-BE49-F238E27FC236}">
                <a16:creationId xmlns:a16="http://schemas.microsoft.com/office/drawing/2014/main" id="{B284F25F-4DAF-E849-9B1F-0629E31659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82" y="2186732"/>
            <a:ext cx="1790083" cy="2232969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77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1" t="23492" r="23357" b="23682"/>
          <a:stretch/>
        </p:blipFill>
        <p:spPr>
          <a:xfrm>
            <a:off x="3071727" y="485039"/>
            <a:ext cx="4308806" cy="472000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BF8F7D8-997A-8049-9EDD-E663F2337C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1760" y="485039"/>
            <a:ext cx="2207189" cy="18911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8E025B7-643A-B942-8C18-5E78D29211F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0163" b="21365"/>
          <a:stretch/>
        </p:blipFill>
        <p:spPr>
          <a:xfrm>
            <a:off x="7740881" y="2663046"/>
            <a:ext cx="2999738" cy="1931217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مستطيل 14"/>
          <p:cNvSpPr/>
          <p:nvPr/>
        </p:nvSpPr>
        <p:spPr>
          <a:xfrm>
            <a:off x="8319000" y="1658048"/>
            <a:ext cx="1532708" cy="419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>
                <a:solidFill>
                  <a:schemeClr val="tx1"/>
                </a:solidFill>
              </a:rPr>
              <a:t>وأنت يا مبدعة اطرحي أسئلة مطبقة لمهارات الفهم القرائي .</a:t>
            </a:r>
            <a:endParaRPr lang="ar-SA" sz="1050" b="1" dirty="0">
              <a:solidFill>
                <a:schemeClr val="tx1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0383819" y="794142"/>
            <a:ext cx="1385535" cy="13845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accent2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تذكيري :</a:t>
            </a:r>
          </a:p>
          <a:p>
            <a:pPr algn="ctr"/>
            <a:r>
              <a:rPr lang="ar-SA" sz="2000" b="1" dirty="0" smtClean="0">
                <a:solidFill>
                  <a:schemeClr val="accent2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مهارات ومستويات الفهم القرائي</a:t>
            </a:r>
            <a:endParaRPr lang="ar-SA" sz="2000" b="1" dirty="0">
              <a:solidFill>
                <a:schemeClr val="accent2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129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7" t="22857" r="38928" b="26984"/>
          <a:stretch/>
        </p:blipFill>
        <p:spPr>
          <a:xfrm>
            <a:off x="2476978" y="0"/>
            <a:ext cx="9715022" cy="682294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مستطيل 10"/>
          <p:cNvSpPr/>
          <p:nvPr/>
        </p:nvSpPr>
        <p:spPr>
          <a:xfrm>
            <a:off x="128462" y="539487"/>
            <a:ext cx="2939543" cy="1309183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مهارة الفهم الناقد :</a:t>
            </a:r>
          </a:p>
          <a:p>
            <a:pPr algn="ctr"/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ما رأيك في البرنامج الذي نظمته ( لورا ) ؟ </a:t>
            </a:r>
            <a:endParaRPr lang="ar-SA" sz="2400" b="1" dirty="0">
              <a:solidFill>
                <a:schemeClr val="accent6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28460" y="3881255"/>
            <a:ext cx="2939543" cy="13091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مهارة الفهم الإبداعي :</a:t>
            </a:r>
          </a:p>
          <a:p>
            <a:pPr algn="ctr"/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ماذا استفدت من النص ؟</a:t>
            </a:r>
            <a:endParaRPr lang="ar-SA" sz="2400" b="1" dirty="0">
              <a:solidFill>
                <a:schemeClr val="accent6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28461" y="2067749"/>
            <a:ext cx="2939543" cy="159442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مهارة الفهم </a:t>
            </a:r>
            <a:r>
              <a:rPr lang="ar-SA" sz="1600" b="1" dirty="0" err="1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التذوقي</a:t>
            </a:r>
            <a:r>
              <a:rPr lang="ar-SA" sz="16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:</a:t>
            </a:r>
          </a:p>
          <a:p>
            <a:pPr algn="ctr"/>
            <a:r>
              <a:rPr lang="ar-SA" sz="1600" b="1" dirty="0" smtClean="0">
                <a:solidFill>
                  <a:schemeClr val="accent6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صنفي المفردات </a:t>
            </a:r>
            <a:r>
              <a:rPr lang="ar-SA" sz="1600" b="1" smtClean="0">
                <a:solidFill>
                  <a:schemeClr val="accent6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حسب تدويرها :</a:t>
            </a:r>
            <a:endParaRPr lang="ar-SA" sz="1600" b="1" dirty="0" smtClean="0">
              <a:solidFill>
                <a:schemeClr val="accent6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ar-SA" sz="1600" b="1" dirty="0" smtClean="0">
                <a:solidFill>
                  <a:schemeClr val="accent6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 الحديد ، الورق ، الألمنيوم ، البلاستيك ، الخشب ، الزجاج ).</a:t>
            </a:r>
            <a:endParaRPr lang="ar-SA" sz="1600" b="1" dirty="0">
              <a:solidFill>
                <a:schemeClr val="accent6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74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7" t="30222" r="39571" b="26350"/>
          <a:stretch/>
        </p:blipFill>
        <p:spPr>
          <a:xfrm>
            <a:off x="2148154" y="23631"/>
            <a:ext cx="10043846" cy="670809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مستطيل 10"/>
          <p:cNvSpPr/>
          <p:nvPr/>
        </p:nvSpPr>
        <p:spPr>
          <a:xfrm>
            <a:off x="-2887" y="1590650"/>
            <a:ext cx="2939543" cy="13091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مهارة الفهم </a:t>
            </a:r>
            <a:r>
              <a:rPr lang="ar-SA" sz="2400" b="1" dirty="0" err="1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التذوقي</a:t>
            </a:r>
            <a:r>
              <a:rPr lang="ar-SA" sz="24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:</a:t>
            </a:r>
          </a:p>
          <a:p>
            <a:pPr algn="ctr"/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لخصي الموضوع في نقاط محددة .</a:t>
            </a:r>
            <a:endParaRPr lang="ar-SA" sz="2400" b="1" dirty="0">
              <a:solidFill>
                <a:schemeClr val="accent6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0" y="3026107"/>
            <a:ext cx="2939543" cy="159442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مهارة الفهم الإبداعي :</a:t>
            </a:r>
          </a:p>
          <a:p>
            <a:pPr algn="ctr"/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اقترحي حلول أخرى لإعادة تدوير المواد  الموجودة في منزلك .</a:t>
            </a:r>
            <a:endParaRPr lang="ar-SA" sz="2400" b="1" dirty="0">
              <a:solidFill>
                <a:schemeClr val="accent6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0" y="181864"/>
            <a:ext cx="2939543" cy="13091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مهارة الفهم الناقد :</a:t>
            </a:r>
          </a:p>
          <a:p>
            <a:pPr algn="ctr"/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أحداث النص حقيقية أم خيالية ؟</a:t>
            </a:r>
            <a:endParaRPr lang="ar-SA" sz="2400" b="1" dirty="0">
              <a:solidFill>
                <a:schemeClr val="accent6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5962333" y="5160929"/>
            <a:ext cx="2939543" cy="159442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دورة المملكة :</a:t>
            </a:r>
          </a:p>
          <a:p>
            <a:pPr algn="ctr"/>
            <a:r>
              <a:rPr lang="ar-SA" sz="1600" b="1" dirty="0" smtClean="0">
                <a:solidFill>
                  <a:schemeClr val="accent6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وذلك من خلال توفير المصانع التي تعيدي تدوير النفايات للتقليل من تلوث البيئة وتوفر للناس المواد لإعادة استخدامها بدون استنزاف للموارد الطبيعية .</a:t>
            </a:r>
            <a:endParaRPr lang="ar-SA" sz="1600" b="1" dirty="0">
              <a:solidFill>
                <a:schemeClr val="accent6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44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استراتيجية الدقيقة الواحدة"/>
          <p:cNvSpPr txBox="1"/>
          <p:nvPr/>
        </p:nvSpPr>
        <p:spPr>
          <a:xfrm>
            <a:off x="4253348" y="810752"/>
            <a:ext cx="1479572" cy="792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8" tIns="26788" rIns="26788" bIns="26788" anchor="ctr">
            <a:spAutoFit/>
          </a:bodyPr>
          <a:lstStyle>
            <a:lvl1pPr>
              <a:defRPr sz="7000" u="sng">
                <a:solidFill>
                  <a:srgbClr val="0042A9"/>
                </a:solidFill>
              </a:defRPr>
            </a:lvl1pPr>
          </a:lstStyle>
          <a:p>
            <a:pPr algn="ctr"/>
            <a:r>
              <a:rPr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استراتيجية</a:t>
            </a:r>
            <a:r>
              <a:rPr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endParaRPr lang="ar-SA" sz="24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الدقيقة</a:t>
            </a:r>
            <a:r>
              <a:rPr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الواحدة</a:t>
            </a:r>
            <a:r>
              <a:rPr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13" name="A9B5C5F8-D5C5-4F8E-B944-A1FB63233203-L0-001.gif" descr="A9B5C5F8-D5C5-4F8E-B944-A1FB63233203-L0-001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63025" y="896701"/>
            <a:ext cx="585866" cy="6121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مستطيل 13"/>
          <p:cNvSpPr/>
          <p:nvPr/>
        </p:nvSpPr>
        <p:spPr>
          <a:xfrm>
            <a:off x="6688867" y="797744"/>
            <a:ext cx="4234406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 بنيتي النجيبة ...</a:t>
            </a:r>
          </a:p>
          <a:p>
            <a:pPr algn="ctr">
              <a:defRPr/>
            </a:pPr>
            <a:r>
              <a:rPr lang="ar-SA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 </a:t>
            </a:r>
            <a:r>
              <a:rPr lang="ar-SA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هيا بنا نقوم بقراءة النشاط حسب المطلوب:</a:t>
            </a: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15"/>
          <a:srcRect l="27363" t="22610" r="3703" b="22266"/>
          <a:stretch/>
        </p:blipFill>
        <p:spPr>
          <a:xfrm>
            <a:off x="3472578" y="1810274"/>
            <a:ext cx="7652187" cy="2582683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5952556" y="1933649"/>
            <a:ext cx="2124891" cy="6163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/>
              <a:t>تدوير النفايات </a:t>
            </a:r>
            <a:endParaRPr lang="ar-SA" sz="2000" b="1" dirty="0"/>
          </a:p>
        </p:txBody>
      </p:sp>
      <p:sp>
        <p:nvSpPr>
          <p:cNvPr id="17" name="مستطيل 16"/>
          <p:cNvSpPr/>
          <p:nvPr/>
        </p:nvSpPr>
        <p:spPr>
          <a:xfrm>
            <a:off x="10167349" y="1910356"/>
            <a:ext cx="755924" cy="4830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31648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6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9" t="21206" r="39214" b="24952"/>
          <a:stretch/>
        </p:blipFill>
        <p:spPr>
          <a:xfrm>
            <a:off x="1926454" y="29922"/>
            <a:ext cx="10246175" cy="682807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5A9BF66-AD36-4F7F-A146-989879E92503}"/>
              </a:ext>
            </a:extLst>
          </p:cNvPr>
          <p:cNvSpPr txBox="1"/>
          <p:nvPr/>
        </p:nvSpPr>
        <p:spPr>
          <a:xfrm>
            <a:off x="11232747" y="2202764"/>
            <a:ext cx="864469" cy="738664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ar-SA" sz="4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ar-SA" sz="4800" dirty="0">
              <a:solidFill>
                <a:srgbClr val="FF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5A9BF66-AD36-4F7F-A146-989879E92503}"/>
              </a:ext>
            </a:extLst>
          </p:cNvPr>
          <p:cNvSpPr txBox="1"/>
          <p:nvPr/>
        </p:nvSpPr>
        <p:spPr>
          <a:xfrm>
            <a:off x="10903082" y="3772665"/>
            <a:ext cx="864469" cy="738664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ar-SA" sz="4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ar-SA" sz="4800" dirty="0">
              <a:solidFill>
                <a:srgbClr val="FF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5A9BF66-AD36-4F7F-A146-989879E92503}"/>
              </a:ext>
            </a:extLst>
          </p:cNvPr>
          <p:cNvSpPr txBox="1"/>
          <p:nvPr/>
        </p:nvSpPr>
        <p:spPr>
          <a:xfrm>
            <a:off x="11232747" y="5535221"/>
            <a:ext cx="864469" cy="738664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ar-SA" sz="4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ar-SA" sz="4800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047708" y="1471191"/>
            <a:ext cx="8164352" cy="55836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الحديد ، الألمنيوم ، الزجاج ، الخشب ،اللدائن ( البلاستيك).</a:t>
            </a:r>
            <a:endParaRPr lang="ar-SA" sz="2400" b="1" dirty="0">
              <a:solidFill>
                <a:schemeClr val="accent6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529527" y="673848"/>
            <a:ext cx="5652188" cy="55836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accent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رغبة منها في الحفاظ على بيئتها ، ونظافة مدينتها .</a:t>
            </a:r>
            <a:endParaRPr lang="ar-SA" sz="2000" b="1" dirty="0">
              <a:solidFill>
                <a:schemeClr val="accent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49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6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7" t="28191" r="39357" b="29142"/>
          <a:stretch/>
        </p:blipFill>
        <p:spPr>
          <a:xfrm>
            <a:off x="2276615" y="49757"/>
            <a:ext cx="9915385" cy="657746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5A9BF66-AD36-4F7F-A146-989879E92503}"/>
              </a:ext>
            </a:extLst>
          </p:cNvPr>
          <p:cNvSpPr txBox="1"/>
          <p:nvPr/>
        </p:nvSpPr>
        <p:spPr>
          <a:xfrm>
            <a:off x="11377044" y="5634616"/>
            <a:ext cx="809078" cy="738664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ar-SA" sz="4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ar-SA" sz="4800" dirty="0">
              <a:solidFill>
                <a:srgbClr val="FF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7671268" y="3440719"/>
            <a:ext cx="1399357" cy="55242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accent6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زجاج</a:t>
            </a:r>
            <a:endParaRPr lang="ar-SA" sz="3600" b="1" dirty="0">
              <a:solidFill>
                <a:schemeClr val="accent6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6659049" y="3052733"/>
            <a:ext cx="2971001" cy="55242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كرتون - أوراق</a:t>
            </a:r>
            <a:endParaRPr lang="ar-SA" sz="3600" b="1" dirty="0">
              <a:solidFill>
                <a:srgbClr val="FF00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5A9BF66-AD36-4F7F-A146-989879E92503}"/>
              </a:ext>
            </a:extLst>
          </p:cNvPr>
          <p:cNvSpPr txBox="1"/>
          <p:nvPr/>
        </p:nvSpPr>
        <p:spPr>
          <a:xfrm>
            <a:off x="11382922" y="806347"/>
            <a:ext cx="809078" cy="738664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ar-SA" sz="4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ar-SA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9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6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4" t="38222" r="39714" b="19492"/>
          <a:stretch/>
        </p:blipFill>
        <p:spPr>
          <a:xfrm>
            <a:off x="1945756" y="21215"/>
            <a:ext cx="10155694" cy="666696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5A9BF66-AD36-4F7F-A146-989879E92503}"/>
              </a:ext>
            </a:extLst>
          </p:cNvPr>
          <p:cNvSpPr txBox="1"/>
          <p:nvPr/>
        </p:nvSpPr>
        <p:spPr>
          <a:xfrm>
            <a:off x="11385058" y="751578"/>
            <a:ext cx="835316" cy="738664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ar-SA" sz="4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ar-SA" sz="4800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764630" y="5382421"/>
            <a:ext cx="1444737" cy="56156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accent6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ورق</a:t>
            </a:r>
            <a:endParaRPr lang="ar-SA" sz="3600" b="1" dirty="0">
              <a:solidFill>
                <a:schemeClr val="accent6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917715" y="5382421"/>
            <a:ext cx="1444737" cy="56156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accent6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زجاج</a:t>
            </a:r>
            <a:endParaRPr lang="ar-SA" sz="3600" b="1" dirty="0">
              <a:solidFill>
                <a:schemeClr val="accent6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94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C4DB35BA-2B11-4D52-BC43-30FF7D6F10EF}"/>
              </a:ext>
            </a:extLst>
          </p:cNvPr>
          <p:cNvSpPr/>
          <p:nvPr/>
        </p:nvSpPr>
        <p:spPr>
          <a:xfrm>
            <a:off x="10389390" y="807691"/>
            <a:ext cx="1222163" cy="859148"/>
          </a:xfrm>
          <a:prstGeom prst="rect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Picture 4" descr="دعاء للابناء للحفظ والتوفيق فى كل امور الحياة دعاء مستجاب باذن الله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10" y="557459"/>
            <a:ext cx="1294230" cy="142558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3895197" y="1397083"/>
            <a:ext cx="343277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اللهم يا معلم إبراهيم علمنا </a:t>
            </a:r>
          </a:p>
          <a:p>
            <a:pPr algn="ctr"/>
            <a:r>
              <a:rPr lang="ar-SA" sz="3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و يا مفهم سليمان فهمنا </a:t>
            </a:r>
          </a:p>
          <a:p>
            <a:pPr algn="ctr"/>
            <a:r>
              <a:rPr lang="ar-SA" sz="3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وعلمنا ما جهلنا </a:t>
            </a:r>
          </a:p>
          <a:p>
            <a:pPr algn="ctr"/>
            <a:r>
              <a:rPr lang="ar-SA" sz="3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وانفعنا بما علمتنا </a:t>
            </a:r>
          </a:p>
          <a:p>
            <a:pPr algn="ctr"/>
            <a:r>
              <a:rPr lang="ar-SA" sz="3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وزدنا علمًا </a:t>
            </a:r>
          </a:p>
          <a:p>
            <a:pPr algn="ctr"/>
            <a:r>
              <a:rPr lang="ar-SA" sz="3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اللهم افتح علينا فتحًا مبينًا 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3D1884BE-7BF6-416B-BC1F-C77C3B2F155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37400"/>
          <a:stretch/>
        </p:blipFill>
        <p:spPr>
          <a:xfrm>
            <a:off x="7983864" y="1983042"/>
            <a:ext cx="3316296" cy="2763766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4833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363BEB7-B046-467F-A22E-FFF1C24D4F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56" y="753410"/>
            <a:ext cx="3162435" cy="1743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ستطيل 12"/>
          <p:cNvSpPr/>
          <p:nvPr/>
        </p:nvSpPr>
        <p:spPr>
          <a:xfrm>
            <a:off x="3442003" y="2669045"/>
            <a:ext cx="6754068" cy="2332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طالبتي المبدعة ...</a:t>
            </a:r>
          </a:p>
          <a:p>
            <a:pPr algn="ctr"/>
            <a:r>
              <a:rPr lang="ar-SA" sz="2400" b="1" dirty="0" smtClean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عليك ب</a:t>
            </a:r>
            <a:r>
              <a:rPr lang="ar-SA" sz="2400" b="1" dirty="0" smtClean="0">
                <a:solidFill>
                  <a:srgbClr val="FFC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القراءة</a:t>
            </a:r>
            <a:r>
              <a:rPr lang="ar-SA" sz="2400" b="1" dirty="0" smtClean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فهي غذاء للعقل والروح  ،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اقرأ </a:t>
            </a:r>
            <a:r>
              <a:rPr lang="ar-SA" sz="24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قليلاً، ولكن استوعب كل كلمة </a:t>
            </a:r>
            <a:r>
              <a:rPr lang="ar-SA" sz="2400" b="1" dirty="0" smtClean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قرأتها، لأن </a:t>
            </a:r>
            <a:r>
              <a:rPr lang="ar-SA" sz="2400" b="1" dirty="0" smtClean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القراءة</a:t>
            </a:r>
            <a:r>
              <a:rPr lang="ar-SA" sz="2400" b="1" dirty="0" smtClean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تجعلك منك شخص أفضل كل يوم للتطور وترتقي وتفهم ذاتك بعمق .</a:t>
            </a:r>
            <a:endParaRPr lang="ar-SA" sz="2400" b="1" dirty="0">
              <a:solidFill>
                <a:schemeClr val="tx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endParaRPr lang="ar-SA" sz="2400" b="1" dirty="0">
              <a:solidFill>
                <a:schemeClr val="tx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59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مستطيل 11"/>
          <p:cNvSpPr/>
          <p:nvPr/>
        </p:nvSpPr>
        <p:spPr>
          <a:xfrm>
            <a:off x="8159266" y="714147"/>
            <a:ext cx="3369130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1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 بنيتي النجيبة ...</a:t>
            </a:r>
          </a:p>
          <a:p>
            <a:pPr algn="ctr">
              <a:defRPr/>
            </a:pPr>
            <a:r>
              <a:rPr lang="ar-SA" sz="1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 </a:t>
            </a:r>
            <a:r>
              <a:rPr lang="ar-SA" sz="1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هيا بنا </a:t>
            </a:r>
            <a:r>
              <a:rPr lang="ar-SA" sz="1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اقرائي الأسئلة وقومي بحلها :</a:t>
            </a:r>
            <a:endParaRPr lang="ar-SA" sz="1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9D6D52D1-08D5-4705-98BA-13752DAF4FD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340" t="15756" r="11159" b="9169"/>
          <a:stretch/>
        </p:blipFill>
        <p:spPr>
          <a:xfrm>
            <a:off x="3185081" y="1396673"/>
            <a:ext cx="8534901" cy="3475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مستطيل 13"/>
          <p:cNvSpPr/>
          <p:nvPr/>
        </p:nvSpPr>
        <p:spPr>
          <a:xfrm rot="21203203">
            <a:off x="4489305" y="1755241"/>
            <a:ext cx="3544571" cy="718220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endParaRPr lang="ar-SA" sz="1600" u="sng" dirty="0">
              <a:solidFill>
                <a:srgbClr val="C00000"/>
              </a:solidFill>
            </a:endParaRPr>
          </a:p>
          <a:p>
            <a:pPr algn="r">
              <a:defRPr/>
            </a:pPr>
            <a:r>
              <a:rPr lang="ar-SA" sz="1600" u="sng" dirty="0">
                <a:solidFill>
                  <a:srgbClr val="C00000"/>
                </a:solidFill>
              </a:rPr>
              <a:t> </a:t>
            </a:r>
            <a:r>
              <a:rPr lang="ar-SA" sz="1600" dirty="0">
                <a:solidFill>
                  <a:srgbClr val="C00000"/>
                </a:solidFill>
              </a:rPr>
              <a:t>                  </a:t>
            </a:r>
            <a:r>
              <a:rPr lang="ar-SA" sz="1600" dirty="0"/>
              <a:t>طالبتي المبدعة ...</a:t>
            </a:r>
          </a:p>
          <a:p>
            <a:pPr algn="ctr">
              <a:defRPr/>
            </a:pPr>
            <a:r>
              <a:rPr lang="ar-SA" sz="1600" dirty="0">
                <a:solidFill>
                  <a:srgbClr val="FF0000"/>
                </a:solidFill>
              </a:rPr>
              <a:t> </a:t>
            </a:r>
            <a:r>
              <a:rPr lang="ar-SA" sz="1600" dirty="0" smtClean="0">
                <a:solidFill>
                  <a:srgbClr val="FF0000"/>
                </a:solidFill>
              </a:rPr>
              <a:t>    تم إضافة نشاط قصة </a:t>
            </a:r>
          </a:p>
          <a:p>
            <a:pPr algn="ctr">
              <a:defRPr/>
            </a:pPr>
            <a:r>
              <a:rPr lang="ar-SA" sz="1600" dirty="0" smtClean="0">
                <a:solidFill>
                  <a:srgbClr val="FF0000"/>
                </a:solidFill>
              </a:rPr>
              <a:t>( </a:t>
            </a:r>
            <a:r>
              <a:rPr lang="ar-SA" sz="1600" smtClean="0">
                <a:solidFill>
                  <a:srgbClr val="FF0000"/>
                </a:solidFill>
              </a:rPr>
              <a:t>تدوير النفايات ) </a:t>
            </a:r>
            <a:r>
              <a:rPr lang="ar-SA" sz="1600" dirty="0" smtClean="0">
                <a:solidFill>
                  <a:srgbClr val="FF0000"/>
                </a:solidFill>
              </a:rPr>
              <a:t>في المنصة</a:t>
            </a:r>
          </a:p>
          <a:p>
            <a:pPr algn="ctr">
              <a:defRPr/>
            </a:pPr>
            <a:r>
              <a:rPr lang="ar-SA" sz="1600" dirty="0" smtClean="0">
                <a:solidFill>
                  <a:srgbClr val="FF0000"/>
                </a:solidFill>
              </a:rPr>
              <a:t>توجهي لحل أسئلة القصة . </a:t>
            </a:r>
            <a:endParaRPr lang="ar-SA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43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4433280-3133-4082-A88A-654B27986A6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1250" t="19778" r="42333" b="53259"/>
          <a:stretch/>
        </p:blipFill>
        <p:spPr>
          <a:xfrm>
            <a:off x="6681224" y="2093517"/>
            <a:ext cx="1577340" cy="119572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C87A685-6AAD-4475-AD02-63153814349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0666" t="24371" r="43334" b="48370"/>
          <a:stretch/>
        </p:blipFill>
        <p:spPr>
          <a:xfrm>
            <a:off x="2805851" y="2094248"/>
            <a:ext cx="1577340" cy="119572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0FB6896-57CA-49F6-BBD2-F668E09F598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9000" t="54741" r="40500" b="18593"/>
          <a:stretch/>
        </p:blipFill>
        <p:spPr>
          <a:xfrm>
            <a:off x="4681202" y="3532361"/>
            <a:ext cx="1624303" cy="119572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EA58018-5555-44CD-8A05-9F66810754E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0917" t="37111" r="41166" b="35333"/>
          <a:stretch/>
        </p:blipFill>
        <p:spPr>
          <a:xfrm>
            <a:off x="2792141" y="3564005"/>
            <a:ext cx="1537335" cy="119572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B057A2D-3591-4FC8-8765-FE87F1DA897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9000" t="66148" r="40000" b="5259"/>
          <a:stretch/>
        </p:blipFill>
        <p:spPr>
          <a:xfrm>
            <a:off x="2844863" y="563605"/>
            <a:ext cx="4012460" cy="1182151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F990C5E-CDC4-4E24-B054-D48D6807FBD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9083" t="49556" r="43584" b="22740"/>
          <a:stretch/>
        </p:blipFill>
        <p:spPr>
          <a:xfrm>
            <a:off x="4681202" y="2092715"/>
            <a:ext cx="1577340" cy="119572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B4AD0A0-F6A9-448C-9AB7-C7BF7EFC10C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00" y="566587"/>
            <a:ext cx="3572630" cy="1176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56A71419-EA6A-45CC-BA14-EA7F80CF6F80}"/>
              </a:ext>
            </a:extLst>
          </p:cNvPr>
          <p:cNvSpPr/>
          <p:nvPr/>
        </p:nvSpPr>
        <p:spPr>
          <a:xfrm>
            <a:off x="8539336" y="2135275"/>
            <a:ext cx="32777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التعليم عن بعد </a:t>
            </a:r>
          </a:p>
          <a:p>
            <a:pPr algn="ctr" rtl="1" eaLnBrk="1" hangingPunct="1">
              <a:defRPr/>
            </a:pPr>
            <a:r>
              <a:rPr lang="ar-SA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حفاظًا على صحة الجميع 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12012690-B525-4E73-9378-F44FBC9B5BAC}"/>
              </a:ext>
            </a:extLst>
          </p:cNvPr>
          <p:cNvSpPr/>
          <p:nvPr/>
        </p:nvSpPr>
        <p:spPr>
          <a:xfrm>
            <a:off x="10554727" y="3883655"/>
            <a:ext cx="1145362" cy="650361"/>
          </a:xfrm>
          <a:prstGeom prst="rect">
            <a:avLst/>
          </a:pr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6">
            <a:extLst>
              <a:ext uri="{FF2B5EF4-FFF2-40B4-BE49-F238E27FC236}">
                <a16:creationId xmlns:a16="http://schemas.microsoft.com/office/drawing/2014/main" id="{A16BD9BB-A625-4DAA-B0BF-62BAAEDE48C4}"/>
              </a:ext>
            </a:extLst>
          </p:cNvPr>
          <p:cNvSpPr/>
          <p:nvPr/>
        </p:nvSpPr>
        <p:spPr>
          <a:xfrm>
            <a:off x="6623748" y="3589945"/>
            <a:ext cx="3525562" cy="1402098"/>
          </a:xfrm>
          <a:prstGeom prst="roundRect">
            <a:avLst/>
          </a:pr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859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2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4C4A62B0-AAC6-4859-B6A8-2AC26B61B698}"/>
              </a:ext>
            </a:extLst>
          </p:cNvPr>
          <p:cNvSpPr txBox="1">
            <a:spLocks/>
          </p:cNvSpPr>
          <p:nvPr/>
        </p:nvSpPr>
        <p:spPr>
          <a:xfrm>
            <a:off x="2550595" y="515996"/>
            <a:ext cx="1734312" cy="686929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dirty="0" smtClean="0">
                <a:highlight>
                  <a:srgbClr val="FFFF00"/>
                </a:highlight>
              </a:rPr>
              <a:t>تغذية راجعة </a:t>
            </a:r>
            <a:endParaRPr lang="ar-SA" sz="2400" dirty="0">
              <a:highlight>
                <a:srgbClr val="FFFF00"/>
              </a:highlight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DA3F2A2-E580-41C5-81FA-C9A8B3D3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20" y="413024"/>
            <a:ext cx="56954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 smtClean="0">
                <a:latin typeface="Arial" panose="020B0604020202020204" pitchFamily="34" charset="0"/>
              </a:rPr>
              <a:t>بنيتي الرائعة ..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 smtClean="0">
                <a:latin typeface="Arial" panose="020B0604020202020204" pitchFamily="34" charset="0"/>
              </a:rPr>
              <a:t>الآن نراجع مع بعضنا الأسئلة التي وقعت فيها كثير من الطالبات .</a:t>
            </a:r>
            <a:endParaRPr lang="ar-SA" altLang="ar-SA" sz="20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440569" y="2357246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DA3F2A2-E580-41C5-81FA-C9A8B3D3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879" y="601657"/>
            <a:ext cx="857004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سنرى اليوم من الذي يصل إلى المركز الأول من فصول رابع 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شدي الهمة بالقوة ، وبإذن الله ستنالين المركز الأول </a:t>
            </a:r>
            <a:endParaRPr lang="ar-SA" altLang="ar-SA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2" descr="مسابقات ثقافية on Twitter: &quot;سوف نقيم مسابقة ثقافية وعليها جوائز بطاقات شحن  للذين يرغبون بالإشتراك في هذه المسابقة رتويت لهذه التغريدة المسابقة سوف  تبدأ الليلة الساعة12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446" y="3309235"/>
            <a:ext cx="1714516" cy="171451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جائزة الميدالية الذهبية الكأس ، الكرتون جائزة الكأس رائعة, شخصية للرسوم  المتحركة, ميدالية, غرامة 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826" y="2176041"/>
            <a:ext cx="4006406" cy="252393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icture 2">
            <a:extLst>
              <a:ext uri="{FF2B5EF4-FFF2-40B4-BE49-F238E27FC236}">
                <a16:creationId xmlns:a16="http://schemas.microsoft.com/office/drawing/2014/main" id="{1DEBA739-ECEE-49F2-81FE-C726DD794F87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10388735" y="3253748"/>
            <a:ext cx="1532187" cy="1110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8" descr="Picture 8">
            <a:extLst>
              <a:ext uri="{FF2B5EF4-FFF2-40B4-BE49-F238E27FC236}">
                <a16:creationId xmlns:a16="http://schemas.microsoft.com/office/drawing/2014/main" id="{CE45639B-E356-4B21-A9BB-DE2B754A45AA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 flipH="1" flipV="1">
            <a:off x="3051652" y="1900744"/>
            <a:ext cx="2489826" cy="960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8" descr="Picture 8">
            <a:extLst>
              <a:ext uri="{FF2B5EF4-FFF2-40B4-BE49-F238E27FC236}">
                <a16:creationId xmlns:a16="http://schemas.microsoft.com/office/drawing/2014/main" id="{CE45639B-E356-4B21-A9BB-DE2B754A45AA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0570431" y="2217647"/>
            <a:ext cx="920247" cy="825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8" descr="Picture 8">
            <a:extLst>
              <a:ext uri="{FF2B5EF4-FFF2-40B4-BE49-F238E27FC236}">
                <a16:creationId xmlns:a16="http://schemas.microsoft.com/office/drawing/2014/main" id="{CE45639B-E356-4B21-A9BB-DE2B754A45AA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5231213" y="4074514"/>
            <a:ext cx="1180518" cy="11763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125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4C4A62B0-AAC6-4859-B6A8-2AC26B61B698}"/>
              </a:ext>
            </a:extLst>
          </p:cNvPr>
          <p:cNvSpPr txBox="1">
            <a:spLocks/>
          </p:cNvSpPr>
          <p:nvPr/>
        </p:nvSpPr>
        <p:spPr>
          <a:xfrm>
            <a:off x="10061346" y="457952"/>
            <a:ext cx="1734312" cy="686929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dirty="0" smtClean="0">
                <a:highlight>
                  <a:srgbClr val="FFFF00"/>
                </a:highlight>
              </a:rPr>
              <a:t>التمهيد:</a:t>
            </a:r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DA3F2A2-E580-41C5-81FA-C9A8B3D3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437" y="456570"/>
            <a:ext cx="6566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بنيتي شاهدي الصورة التالية : واستنتجي علام تدل ؟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13542" y="1828799"/>
            <a:ext cx="6994408" cy="3033683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49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C3C3922F-FB6C-47BB-843B-DFE4C94303F0}"/>
              </a:ext>
            </a:extLst>
          </p:cNvPr>
          <p:cNvSpPr/>
          <p:nvPr/>
        </p:nvSpPr>
        <p:spPr>
          <a:xfrm>
            <a:off x="5869832" y="524561"/>
            <a:ext cx="5441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بسم الله الرحمن الرحيم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DA3F2A2-E580-41C5-81FA-C9A8B3D3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025" y="1355287"/>
            <a:ext cx="4408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</a:rPr>
              <a:t>التاريخ </a:t>
            </a:r>
            <a:r>
              <a:rPr lang="ar-SA" altLang="ar-SA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:      \     7   \1442 هـ</a:t>
            </a:r>
            <a:endParaRPr lang="ar-SA" altLang="ar-SA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8E1DE85-20DD-4AD0-BAF6-03977CB45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5600" y="1897623"/>
            <a:ext cx="872521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الموضوع:</a:t>
            </a:r>
          </a:p>
          <a:p>
            <a:pPr algn="ctr">
              <a:spcBef>
                <a:spcPct val="0"/>
              </a:spcBef>
              <a:buNone/>
            </a:pPr>
            <a:endParaRPr lang="ar-SA" altLang="ar-SA" sz="16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قصة ( </a:t>
            </a:r>
            <a:r>
              <a:rPr lang="ar-SA" altLang="ar-SA" sz="36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تدوير النفايات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)</a:t>
            </a:r>
            <a:endParaRPr lang="ar-SA" altLang="ar-SA" sz="36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الهدف : </a:t>
            </a:r>
          </a:p>
          <a:p>
            <a:pPr algn="ctr">
              <a:spcBef>
                <a:spcPct val="0"/>
              </a:spcBef>
              <a:buNone/>
            </a:pPr>
            <a:r>
              <a:rPr lang="ar-SA" altLang="ar-SA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ممارسة الفهم القرائي وتطبيق مستوياته والتدريب على اختبارات </a:t>
            </a:r>
            <a:r>
              <a:rPr lang="ar-SA" altLang="ar-SA" sz="36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بيرلز</a:t>
            </a:r>
            <a:r>
              <a:rPr lang="ar-SA" altLang="ar-SA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الدولية  .</a:t>
            </a:r>
            <a:endParaRPr lang="ar-SA" altLang="ar-SA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5130" y="595127"/>
            <a:ext cx="2406418" cy="182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2532362" y="161888"/>
            <a:ext cx="9629063" cy="554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0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043C7952-D363-4073-9923-E22DE15C87C2}"/>
              </a:ext>
            </a:extLst>
          </p:cNvPr>
          <p:cNvSpPr txBox="1"/>
          <p:nvPr/>
        </p:nvSpPr>
        <p:spPr>
          <a:xfrm>
            <a:off x="4477540" y="732065"/>
            <a:ext cx="52311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b="1" dirty="0" smtClean="0">
                <a:solidFill>
                  <a:schemeClr val="accent5">
                    <a:lumMod val="50000"/>
                  </a:schemeClr>
                </a:solidFill>
                <a:cs typeface="(AH) Manal Black" pitchFamily="2" charset="-78"/>
              </a:rPr>
              <a:t>كلما كانت القراءة سليمة وتعبيرية، أعانت على الفهم.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855920" y="2872817"/>
            <a:ext cx="6474382" cy="21333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>
                <a:solidFill>
                  <a:srgbClr val="FF0000"/>
                </a:solidFill>
              </a:rPr>
              <a:t>نحن في حاجة إلى أن</a:t>
            </a:r>
            <a:r>
              <a:rPr lang="ar-SA" sz="4400" dirty="0" smtClean="0"/>
              <a:t>... </a:t>
            </a:r>
          </a:p>
          <a:p>
            <a:pPr algn="ctr"/>
            <a:r>
              <a:rPr lang="ar-SA" sz="4400" dirty="0" smtClean="0">
                <a:solidFill>
                  <a:schemeClr val="accent6">
                    <a:lumMod val="50000"/>
                  </a:schemeClr>
                </a:solidFill>
              </a:rPr>
              <a:t>نفهم أكثر</a:t>
            </a:r>
          </a:p>
          <a:p>
            <a:pPr algn="ctr"/>
            <a:r>
              <a:rPr lang="ar-SA" sz="4400" dirty="0" smtClean="0">
                <a:solidFill>
                  <a:srgbClr val="C00000"/>
                </a:solidFill>
              </a:rPr>
              <a:t>لا</a:t>
            </a:r>
            <a:r>
              <a:rPr lang="ar-SA" sz="4400" dirty="0" smtClean="0"/>
              <a:t> </a:t>
            </a:r>
            <a:r>
              <a:rPr lang="ar-SA" sz="4400" dirty="0" smtClean="0">
                <a:solidFill>
                  <a:schemeClr val="accent1">
                    <a:lumMod val="50000"/>
                  </a:schemeClr>
                </a:solidFill>
              </a:rPr>
              <a:t>أن نحفظ أكثر </a:t>
            </a:r>
            <a:r>
              <a:rPr lang="ar-SA" sz="4400" dirty="0" smtClean="0"/>
              <a:t>.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27619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5">
            <a:alphaModFix/>
          </a:blip>
          <a:srcRect t="3863" b="13933"/>
          <a:stretch/>
        </p:blipFill>
        <p:spPr>
          <a:xfrm>
            <a:off x="1" y="1"/>
            <a:ext cx="122597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6">
            <a:alphaModFix/>
          </a:blip>
          <a:srcRect r="18692"/>
          <a:stretch/>
        </p:blipFill>
        <p:spPr>
          <a:xfrm>
            <a:off x="2054915" y="0"/>
            <a:ext cx="10137085" cy="58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/>
          <a:stretch/>
        </p:blipFill>
        <p:spPr>
          <a:xfrm>
            <a:off x="-2887" y="4260600"/>
            <a:ext cx="1929341" cy="36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128462" y="3052733"/>
            <a:ext cx="1467132" cy="14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1816" y="4746808"/>
            <a:ext cx="1145273" cy="146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0162" y="3979031"/>
            <a:ext cx="1198623" cy="10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86331A-CDB6-4E23-BEA9-4C9A27B71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" y="161888"/>
            <a:ext cx="979137" cy="791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77E597-705B-418E-AAA0-EB1F9E327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3" y="3376932"/>
            <a:ext cx="1124091" cy="67999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B079CB-90ED-4724-A22D-829040DC0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43" t="54248" r="1709" b="8015"/>
          <a:stretch/>
        </p:blipFill>
        <p:spPr>
          <a:xfrm>
            <a:off x="171851" y="1120910"/>
            <a:ext cx="944155" cy="64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صورة 3" descr="aa_news[1].gi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035062" y="2110043"/>
            <a:ext cx="1095123" cy="684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http://www.sehha.com/diseases/physio/compsitting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846161" y="2747790"/>
            <a:ext cx="1100848" cy="898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Shack, free image hosting, free video hosting, image hosting, video hosting, photo image hosting site, video hosting site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53236" y="4287761"/>
            <a:ext cx="958180" cy="843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7729392" y="1834111"/>
            <a:ext cx="189712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أجلس</a:t>
            </a:r>
            <a:r>
              <a:rPr lang="ar-SA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جلسة</a:t>
            </a:r>
            <a:r>
              <a:rPr lang="ar-SA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صحيحة</a:t>
            </a:r>
            <a:r>
              <a:rPr lang="ar-SA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2820052" y="3012949"/>
            <a:ext cx="368241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النظر بالعينين دون تحريك الشفتين 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7971333" y="3826096"/>
            <a:ext cx="36647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الإمساك بالقلم للإجابة عن المطلوب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6241174" y="391427"/>
            <a:ext cx="3146283" cy="1200329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3600" b="1" spc="50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PT Bold Heading" pitchFamily="2" charset="-78"/>
              </a:rPr>
              <a:t>آداب </a:t>
            </a:r>
            <a:endParaRPr lang="ar-SA" sz="3600" b="1" spc="50" dirty="0" smtClean="0">
              <a:ln w="1143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PT Bold Heading" pitchFamily="2" charset="-78"/>
            </a:endParaRPr>
          </a:p>
          <a:p>
            <a:pPr algn="ctr">
              <a:defRPr/>
            </a:pPr>
            <a:r>
              <a:rPr lang="ar-SA" sz="3600" b="1" spc="50" dirty="0" smtClean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PT Bold Heading" pitchFamily="2" charset="-78"/>
              </a:rPr>
              <a:t>القراءة </a:t>
            </a:r>
            <a:r>
              <a:rPr lang="ar-SA" sz="3600" b="1" spc="50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PT Bold Heading" pitchFamily="2" charset="-78"/>
              </a:rPr>
              <a:t>الصامتة</a:t>
            </a:r>
          </a:p>
        </p:txBody>
      </p:sp>
      <p:grpSp>
        <p:nvGrpSpPr>
          <p:cNvPr id="20" name="مجموعة 14"/>
          <p:cNvGrpSpPr>
            <a:grpSpLocks/>
          </p:cNvGrpSpPr>
          <p:nvPr/>
        </p:nvGrpSpPr>
        <p:grpSpPr bwMode="auto">
          <a:xfrm>
            <a:off x="2547501" y="833481"/>
            <a:ext cx="1352893" cy="1159247"/>
            <a:chOff x="6557" y="-1330024"/>
            <a:chExt cx="2357422" cy="3801468"/>
          </a:xfrm>
        </p:grpSpPr>
        <p:pic>
          <p:nvPicPr>
            <p:cNvPr id="21" name="Picture 4" descr="http://dc11.arabsh.com/i/01477/8d0nwtz0u7d6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" y="-1330024"/>
              <a:ext cx="2357422" cy="2928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مربع نص 21"/>
            <p:cNvSpPr txBox="1"/>
            <p:nvPr/>
          </p:nvSpPr>
          <p:spPr>
            <a:xfrm>
              <a:off x="214283" y="1714487"/>
              <a:ext cx="1928825" cy="75695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9F057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SA" sz="9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FFFF"/>
                  </a:solidFill>
                </a:rPr>
                <a:t>قارئة اليوم هي قائدة الغد </a:t>
              </a:r>
            </a:p>
          </p:txBody>
        </p:sp>
      </p:grpSp>
      <p:pic>
        <p:nvPicPr>
          <p:cNvPr id="23" name="صورة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940" y="3983433"/>
            <a:ext cx="894985" cy="894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0" b="8614"/>
          <a:stretch/>
        </p:blipFill>
        <p:spPr>
          <a:xfrm>
            <a:off x="4015633" y="712724"/>
            <a:ext cx="2049720" cy="9549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5" name="مستطيل 24"/>
          <p:cNvSpPr/>
          <p:nvPr/>
        </p:nvSpPr>
        <p:spPr>
          <a:xfrm>
            <a:off x="4289106" y="4200094"/>
            <a:ext cx="234070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الالتزام بالوقت المحدد</a:t>
            </a:r>
          </a:p>
        </p:txBody>
      </p:sp>
      <p:pic>
        <p:nvPicPr>
          <p:cNvPr id="27" name="صورة 26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574" y="2084534"/>
            <a:ext cx="555147" cy="6994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C855CA86-4B0A-414D-91C1-C97D2FE1404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46778" y="592201"/>
            <a:ext cx="1105978" cy="736858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" name="صورة 19">
            <a:extLst>
              <a:ext uri="{FF2B5EF4-FFF2-40B4-BE49-F238E27FC236}">
                <a16:creationId xmlns:a16="http://schemas.microsoft.com/office/drawing/2014/main" id="{42FC3D63-4585-C748-88B0-CA7BE6247D8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770" y="1637152"/>
            <a:ext cx="1663661" cy="1348142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23"/>
          <a:srcRect l="12550" t="14337" r="62117" b="14499"/>
          <a:stretch/>
        </p:blipFill>
        <p:spPr>
          <a:xfrm>
            <a:off x="1387089" y="2405849"/>
            <a:ext cx="1685563" cy="385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2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434</Words>
  <Application>Microsoft Office PowerPoint</Application>
  <PresentationFormat>شاشة عريضة</PresentationFormat>
  <Paragraphs>89</Paragraphs>
  <Slides>22</Slides>
  <Notes>22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3" baseType="lpstr">
      <vt:lpstr>Microsoft YaHei Light</vt:lpstr>
      <vt:lpstr>(AH) Manal Black</vt:lpstr>
      <vt:lpstr>Adobe Arabic</vt:lpstr>
      <vt:lpstr>Arial</vt:lpstr>
      <vt:lpstr>Arial Unicode MS</vt:lpstr>
      <vt:lpstr>Calibri</vt:lpstr>
      <vt:lpstr>Calibri Light</vt:lpstr>
      <vt:lpstr>PT Bold Heading</vt:lpstr>
      <vt:lpstr>Times New Roman</vt:lpstr>
      <vt:lpstr>Wingdings 2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DELL</cp:lastModifiedBy>
  <cp:revision>17</cp:revision>
  <dcterms:created xsi:type="dcterms:W3CDTF">2021-03-06T09:34:50Z</dcterms:created>
  <dcterms:modified xsi:type="dcterms:W3CDTF">2021-03-06T18:09:48Z</dcterms:modified>
</cp:coreProperties>
</file>