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charts/chart1.xml" ContentType="application/vnd.openxmlformats-officedocument.drawingml.chart+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6" r:id="rId7"/>
  </p:sldMasterIdLst>
  <p:sldIdLst>
    <p:sldId id="256" r:id="rId8"/>
    <p:sldId id="257" r:id="rId9"/>
    <p:sldId id="286" r:id="rId10"/>
    <p:sldId id="259" r:id="rId11"/>
    <p:sldId id="258" r:id="rId12"/>
    <p:sldId id="260" r:id="rId13"/>
    <p:sldId id="287" r:id="rId14"/>
    <p:sldId id="288" r:id="rId15"/>
    <p:sldId id="261" r:id="rId16"/>
    <p:sldId id="262" r:id="rId17"/>
    <p:sldId id="284" r:id="rId18"/>
    <p:sldId id="263" r:id="rId19"/>
    <p:sldId id="264" r:id="rId20"/>
    <p:sldId id="265" r:id="rId21"/>
    <p:sldId id="266" r:id="rId22"/>
    <p:sldId id="267" r:id="rId23"/>
    <p:sldId id="268" r:id="rId24"/>
    <p:sldId id="289" r:id="rId25"/>
    <p:sldId id="269" r:id="rId26"/>
    <p:sldId id="285" r:id="rId27"/>
    <p:sldId id="279" r:id="rId28"/>
    <p:sldId id="270" r:id="rId29"/>
    <p:sldId id="271" r:id="rId30"/>
    <p:sldId id="272" r:id="rId31"/>
    <p:sldId id="282" r:id="rId32"/>
    <p:sldId id="275" r:id="rId33"/>
    <p:sldId id="276" r:id="rId34"/>
    <p:sldId id="281" r:id="rId35"/>
    <p:sldId id="277" r:id="rId36"/>
    <p:sldId id="278"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0066"/>
    <a:srgbClr val="FFFF99"/>
    <a:srgbClr val="66FFCC"/>
    <a:srgbClr val="00FFFF"/>
    <a:srgbClr val="FFCC66"/>
    <a:srgbClr val="FF53A9"/>
    <a:srgbClr val="FF3399"/>
    <a:srgbClr val="FF00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2" d="100"/>
          <a:sy n="62" d="100"/>
        </p:scale>
        <p:origin x="-150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ورقة1!$B$1</c:f>
              <c:strCache>
                <c:ptCount val="1"/>
                <c:pt idx="0">
                  <c:v>نعم</c:v>
                </c:pt>
              </c:strCache>
            </c:strRef>
          </c:tx>
          <c:invertIfNegative val="0"/>
          <c:cat>
            <c:strRef>
              <c:f>ورقة1!$A$2:$A$7</c:f>
              <c:strCache>
                <c:ptCount val="6"/>
                <c:pt idx="0">
                  <c:v>أرغب في التطور</c:v>
                </c:pt>
                <c:pt idx="1">
                  <c:v>صبور</c:v>
                </c:pt>
                <c:pt idx="2">
                  <c:v>مبدع. خلاق</c:v>
                </c:pt>
                <c:pt idx="3">
                  <c:v>دقيق في الوقت</c:v>
                </c:pt>
                <c:pt idx="4">
                  <c:v>معتمد على الذات</c:v>
                </c:pt>
                <c:pt idx="5">
                  <c:v>أتفاعل مع الآخرين</c:v>
                </c:pt>
              </c:strCache>
            </c:strRef>
          </c:cat>
          <c:val>
            <c:numRef>
              <c:f>ورقة1!$B$2:$B$7</c:f>
              <c:numCache>
                <c:formatCode>General</c:formatCode>
                <c:ptCount val="6"/>
                <c:pt idx="0">
                  <c:v>24</c:v>
                </c:pt>
                <c:pt idx="1">
                  <c:v>20</c:v>
                </c:pt>
                <c:pt idx="2">
                  <c:v>22</c:v>
                </c:pt>
                <c:pt idx="3">
                  <c:v>11</c:v>
                </c:pt>
                <c:pt idx="4">
                  <c:v>20</c:v>
                </c:pt>
                <c:pt idx="5">
                  <c:v>20</c:v>
                </c:pt>
              </c:numCache>
            </c:numRef>
          </c:val>
        </c:ser>
        <c:ser>
          <c:idx val="1"/>
          <c:order val="1"/>
          <c:tx>
            <c:strRef>
              <c:f>ورقة1!$C$1</c:f>
              <c:strCache>
                <c:ptCount val="1"/>
                <c:pt idx="0">
                  <c:v>لا</c:v>
                </c:pt>
              </c:strCache>
            </c:strRef>
          </c:tx>
          <c:invertIfNegative val="0"/>
          <c:cat>
            <c:strRef>
              <c:f>ورقة1!$A$2:$A$7</c:f>
              <c:strCache>
                <c:ptCount val="6"/>
                <c:pt idx="0">
                  <c:v>أرغب في التطور</c:v>
                </c:pt>
                <c:pt idx="1">
                  <c:v>صبور</c:v>
                </c:pt>
                <c:pt idx="2">
                  <c:v>مبدع. خلاق</c:v>
                </c:pt>
                <c:pt idx="3">
                  <c:v>دقيق في الوقت</c:v>
                </c:pt>
                <c:pt idx="4">
                  <c:v>معتمد على الذات</c:v>
                </c:pt>
                <c:pt idx="5">
                  <c:v>أتفاعل مع الآخرين</c:v>
                </c:pt>
              </c:strCache>
            </c:strRef>
          </c:cat>
          <c:val>
            <c:numRef>
              <c:f>ورقة1!$C$2:$C$7</c:f>
              <c:numCache>
                <c:formatCode>General</c:formatCode>
                <c:ptCount val="6"/>
                <c:pt idx="0">
                  <c:v>3</c:v>
                </c:pt>
                <c:pt idx="1">
                  <c:v>7</c:v>
                </c:pt>
                <c:pt idx="2">
                  <c:v>5</c:v>
                </c:pt>
                <c:pt idx="3">
                  <c:v>16</c:v>
                </c:pt>
                <c:pt idx="4">
                  <c:v>7</c:v>
                </c:pt>
                <c:pt idx="5">
                  <c:v>7</c:v>
                </c:pt>
              </c:numCache>
            </c:numRef>
          </c:val>
        </c:ser>
        <c:dLbls>
          <c:showLegendKey val="0"/>
          <c:showVal val="0"/>
          <c:showCatName val="0"/>
          <c:showSerName val="0"/>
          <c:showPercent val="0"/>
          <c:showBubbleSize val="0"/>
        </c:dLbls>
        <c:gapWidth val="150"/>
        <c:axId val="194590208"/>
        <c:axId val="194591744"/>
      </c:barChart>
      <c:catAx>
        <c:axId val="194590208"/>
        <c:scaling>
          <c:orientation val="minMax"/>
        </c:scaling>
        <c:delete val="0"/>
        <c:axPos val="b"/>
        <c:majorTickMark val="out"/>
        <c:minorTickMark val="none"/>
        <c:tickLblPos val="nextTo"/>
        <c:crossAx val="194591744"/>
        <c:crosses val="autoZero"/>
        <c:auto val="1"/>
        <c:lblAlgn val="ctr"/>
        <c:lblOffset val="100"/>
        <c:noMultiLvlLbl val="0"/>
      </c:catAx>
      <c:valAx>
        <c:axId val="194591744"/>
        <c:scaling>
          <c:orientation val="minMax"/>
        </c:scaling>
        <c:delete val="0"/>
        <c:axPos val="l"/>
        <c:majorGridlines/>
        <c:numFmt formatCode="General" sourceLinked="1"/>
        <c:majorTickMark val="out"/>
        <c:minorTickMark val="none"/>
        <c:tickLblPos val="nextTo"/>
        <c:crossAx val="194590208"/>
        <c:crosses val="autoZero"/>
        <c:crossBetween val="between"/>
      </c:valAx>
    </c:plotArea>
    <c:legend>
      <c:legendPos val="r"/>
      <c:layout/>
      <c:overlay val="0"/>
    </c:legend>
    <c:plotVisOnly val="1"/>
    <c:dispBlanksAs val="gap"/>
    <c:showDLblsOverMax val="0"/>
  </c:chart>
  <c:txPr>
    <a:bodyPr/>
    <a:lstStyle/>
    <a:p>
      <a:pPr>
        <a:defRPr sz="1800"/>
      </a:pPr>
      <a:endParaRPr lang="ar-SA"/>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tags" Target="../tags/tag5.xml"/><Relationship Id="rId11" Type="http://schemas.openxmlformats.org/officeDocument/2006/relationships/image" Target="../media/image4.png"/><Relationship Id="rId5" Type="http://schemas.openxmlformats.org/officeDocument/2006/relationships/tags" Target="../tags/tag4.xml"/><Relationship Id="rId10" Type="http://schemas.openxmlformats.org/officeDocument/2006/relationships/image" Target="../media/image3.png"/><Relationship Id="rId4" Type="http://schemas.openxmlformats.org/officeDocument/2006/relationships/tags" Target="../tags/tag3.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customXml" Target="../../customXml/item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xml"/><Relationship Id="rId7" Type="http://schemas.openxmlformats.org/officeDocument/2006/relationships/image" Target="../media/image2.png"/><Relationship Id="rId2" Type="http://schemas.openxmlformats.org/officeDocument/2006/relationships/tags" Target="../tags/tag11.xml"/><Relationship Id="rId1" Type="http://schemas.openxmlformats.org/officeDocument/2006/relationships/customXml" Target="../../customXml/item5.xml"/><Relationship Id="rId6" Type="http://schemas.openxmlformats.org/officeDocument/2006/relationships/slideMaster" Target="../slideMasters/slideMaster1.xml"/><Relationship Id="rId5" Type="http://schemas.openxmlformats.org/officeDocument/2006/relationships/tags" Target="../tags/tag14.xml"/><Relationship Id="rId4" Type="http://schemas.openxmlformats.org/officeDocument/2006/relationships/tags" Target="../tags/tag13.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customXml" Target="../../customXml/item4.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7.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customXml" Target="../../customXml/item3.xml"/><Relationship Id="rId6" Type="http://schemas.openxmlformats.org/officeDocument/2006/relationships/slideMaster" Target="../slideMasters/slideMaster1.xml"/><Relationship Id="rId5" Type="http://schemas.openxmlformats.org/officeDocument/2006/relationships/tags" Target="../tags/tag19.xml"/><Relationship Id="rId4"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1.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customXml" Target="../../customXml/item2.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7" name="Date Placeholder 6"/>
          <p:cNvSpPr>
            <a:spLocks noGrp="1"/>
          </p:cNvSpPr>
          <p:nvPr>
            <p:ph type="dt" sz="half" idx="10"/>
          </p:nvPr>
        </p:nvSpPr>
        <p:spPr/>
        <p:txBody>
          <a:bodyPr/>
          <a:lstStyle/>
          <a:p>
            <a:fld id="{8B2CB1ED-708F-4C34-8658-DDF8CAA85655}" type="datetimeFigureOut">
              <a:rPr lang="ar-SA" smtClean="0"/>
              <a:pPr/>
              <a:t>13/02/39</a:t>
            </a:fld>
            <a:endParaRPr lang="ar-SA" dirty="0"/>
          </a:p>
        </p:txBody>
      </p:sp>
      <p:sp>
        <p:nvSpPr>
          <p:cNvPr id="8" name="Slide Number Placeholder 7"/>
          <p:cNvSpPr>
            <a:spLocks noGrp="1"/>
          </p:cNvSpPr>
          <p:nvPr>
            <p:ph type="sldNum" sz="quarter" idx="11"/>
          </p:nvPr>
        </p:nvSpPr>
        <p:spPr/>
        <p:txBody>
          <a:bodyPr/>
          <a:lstStyle/>
          <a:p>
            <a:fld id="{F3F19CC0-BE9B-4800-AD67-3295A424A0E1}" type="slidenum">
              <a:rPr lang="ar-SA" smtClean="0"/>
              <a:pPr/>
              <a:t>‹#›</a:t>
            </a:fld>
            <a:endParaRPr lang="ar-SA" dirty="0"/>
          </a:p>
        </p:txBody>
      </p:sp>
      <p:sp>
        <p:nvSpPr>
          <p:cNvPr id="9" name="Footer Placeholder 8"/>
          <p:cNvSpPr>
            <a:spLocks noGrp="1"/>
          </p:cNvSpPr>
          <p:nvPr>
            <p:ph type="ftr" sz="quarter" idx="12"/>
          </p:nvPr>
        </p:nvSpPr>
        <p:spPr/>
        <p:txBody>
          <a:bodyPr/>
          <a:lstStyle/>
          <a:p>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B2CB1ED-708F-4C34-8658-DDF8CAA85655}" type="datetimeFigureOut">
              <a:rPr lang="ar-SA" smtClean="0"/>
              <a:pPr/>
              <a:t>13/02/39</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F3F19CC0-BE9B-4800-AD67-3295A424A0E1}"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B2CB1ED-708F-4C34-8658-DDF8CAA85655}" type="datetimeFigureOut">
              <a:rPr lang="ar-SA" smtClean="0"/>
              <a:pPr/>
              <a:t>13/02/39</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F3F19CC0-BE9B-4800-AD67-3295A424A0E1}" type="slidenum">
              <a:rPr lang="ar-SA" smtClean="0"/>
              <a:pPr/>
              <a:t>‹#›</a:t>
            </a:fld>
            <a:endParaRPr lang="ar-S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use Mischief 1 - 3 اختيارات Right">
    <p:spTree>
      <p:nvGrpSpPr>
        <p:cNvPr id="1" name=""/>
        <p:cNvGrpSpPr/>
        <p:nvPr/>
      </p:nvGrpSpPr>
      <p:grpSpPr>
        <a:xfrm>
          <a:off x="0" y="0"/>
          <a:ext cx="0" cy="0"/>
          <a:chOff x="0" y="0"/>
          <a:chExt cx="0" cy="0"/>
        </a:xfrm>
      </p:grpSpPr>
      <p:sp>
        <p:nvSpPr>
          <p:cNvPr id="6" name="عنصر نائب للنص 5"/>
          <p:cNvSpPr>
            <a:spLocks noGrp="1"/>
          </p:cNvSpPr>
          <p:nvPr>
            <p:ph type="body" idx="10"/>
          </p:nvPr>
        </p:nvSpPr>
        <p:spPr>
          <a:xfrm>
            <a:off x="155448" y="116586"/>
            <a:ext cx="8833104" cy="759180"/>
          </a:xfrm>
        </p:spPr>
        <p:txBody>
          <a:bodyPr vert="horz" wrap="square" anchor="ctr" anchorCtr="1">
            <a:normAutofit/>
          </a:bodyPr>
          <a:lstStyle>
            <a:lvl1pPr algn="ctr" defTabSz="914400" rtl="1" eaLnBrk="1" latinLnBrk="0" hangingPunct="1">
              <a:spcBef>
                <a:spcPct val="20000"/>
              </a:spcBef>
              <a:buFont typeface="Arial" pitchFamily="34" charset="0"/>
              <a:buNone/>
              <a:defRPr/>
            </a:lvl1pPr>
            <a:lvl2pPr algn="ctr" defTabSz="914400" rtl="1" eaLnBrk="1" latinLnBrk="0" hangingPunct="1">
              <a:spcBef>
                <a:spcPct val="20000"/>
              </a:spcBef>
              <a:buFont typeface="Arial" pitchFamily="34" charset="0"/>
              <a:buNone/>
              <a:defRPr/>
            </a:lvl2pPr>
            <a:lvl3pPr algn="ctr" defTabSz="914400" rtl="1" eaLnBrk="1" latinLnBrk="0" hangingPunct="1">
              <a:spcBef>
                <a:spcPct val="20000"/>
              </a:spcBef>
              <a:buFont typeface="Arial" pitchFamily="34" charset="0"/>
              <a:buNone/>
              <a:defRPr/>
            </a:lvl3pPr>
            <a:lvl4pPr algn="ctr" defTabSz="914400" rtl="1" eaLnBrk="1" latinLnBrk="0" hangingPunct="1">
              <a:spcBef>
                <a:spcPct val="20000"/>
              </a:spcBef>
              <a:buFont typeface="Arial" pitchFamily="34" charset="0"/>
              <a:buNone/>
              <a:defRPr/>
            </a:lvl4pPr>
            <a:lvl5pPr algn="ctr" defTabSz="914400" rtl="1" eaLnBrk="1" latinLnBrk="0" hangingPunct="1">
              <a:spcBef>
                <a:spcPct val="20000"/>
              </a:spcBef>
              <a:buFont typeface="Arial" pitchFamily="34" charset="0"/>
              <a:buNone/>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محتوى 6"/>
          <p:cNvSpPr>
            <a:spLocks noGrp="1"/>
          </p:cNvSpPr>
          <p:nvPr>
            <p:ph sz="quarter" idx="11"/>
            <p:custDataLst>
              <p:tags r:id="rId2"/>
            </p:custDataLst>
          </p:nvPr>
        </p:nvSpPr>
        <p:spPr>
          <a:xfrm>
            <a:off x="384047" y="1673351"/>
            <a:ext cx="7388352" cy="1215923"/>
          </a:xfrm>
          <a:prstGeom prst="rect">
            <a:avLst/>
          </a:prstGeom>
        </p:spPr>
        <p:txBody>
          <a:bodyPr vert="horz" wrap="square" lIns="90876" tIns="34653" rIns="90876" bIns="34653" anchor="ctr">
            <a:normAutofit/>
          </a:bodyPr>
          <a:lstStyle>
            <a:lvl1pPr algn="r" defTabSz="914400" rtl="1" eaLnBrk="1" latinLnBrk="0" hangingPunct="1">
              <a:spcBef>
                <a:spcPct val="20000"/>
              </a:spcBef>
              <a:buFont typeface="Arial" pitchFamily="34" charset="0"/>
              <a:buNone/>
              <a:defRPr sz="3200"/>
            </a:lvl1pPr>
            <a:lvl2pPr algn="r" defTabSz="914400" rtl="1" eaLnBrk="1" latinLnBrk="0" hangingPunct="1">
              <a:spcBef>
                <a:spcPct val="20000"/>
              </a:spcBef>
              <a:buFont typeface="Arial" pitchFamily="34" charset="0"/>
              <a:buNone/>
              <a:defRPr sz="3200"/>
            </a:lvl2pPr>
            <a:lvl3pPr algn="r" defTabSz="914400" rtl="1" eaLnBrk="1" latinLnBrk="0" hangingPunct="1">
              <a:spcBef>
                <a:spcPct val="20000"/>
              </a:spcBef>
              <a:buFont typeface="Arial" pitchFamily="34" charset="0"/>
              <a:buNone/>
              <a:defRPr sz="3200"/>
            </a:lvl3pPr>
            <a:lvl4pPr algn="r" defTabSz="914400" rtl="1" eaLnBrk="1" latinLnBrk="0" hangingPunct="1">
              <a:spcBef>
                <a:spcPct val="20000"/>
              </a:spcBef>
              <a:buFont typeface="Arial" pitchFamily="34" charset="0"/>
              <a:buNone/>
              <a:defRPr sz="3200"/>
            </a:lvl4pPr>
            <a:lvl5pPr algn="r" defTabSz="914400" rtl="1" eaLnBrk="1" latinLnBrk="0" hangingPunct="1">
              <a:spcBef>
                <a:spcPct val="20000"/>
              </a:spcBef>
              <a:buFont typeface="Arial" pitchFamily="34" charset="0"/>
              <a:buNone/>
              <a:defRPr sz="3200"/>
            </a:lvl5pPr>
          </a:lstStyle>
          <a:p>
            <a:pPr lvl="0"/>
            <a:r>
              <a:rPr lang="ar-SA" smtClean="0"/>
              <a:t>انقر لتحرير أنماط النص الرئيسي</a:t>
            </a:r>
          </a:p>
          <a:p>
            <a:pPr lvl="1"/>
            <a:endParaRPr lang="ar-SA"/>
          </a:p>
        </p:txBody>
      </p:sp>
      <p:sp>
        <p:nvSpPr>
          <p:cNvPr id="8" name="عنصر نائب للمحتوى 7"/>
          <p:cNvSpPr>
            <a:spLocks noGrp="1"/>
          </p:cNvSpPr>
          <p:nvPr>
            <p:ph sz="quarter" idx="12"/>
            <p:custDataLst>
              <p:tags r:id="rId3"/>
            </p:custDataLst>
          </p:nvPr>
        </p:nvSpPr>
        <p:spPr>
          <a:xfrm>
            <a:off x="384047" y="3005861"/>
            <a:ext cx="7388352" cy="1215923"/>
          </a:xfrm>
          <a:prstGeom prst="rect">
            <a:avLst/>
          </a:prstGeom>
        </p:spPr>
        <p:txBody>
          <a:bodyPr vert="horz" wrap="square" lIns="90876" tIns="34653" rIns="90876" bIns="34653" anchor="ctr">
            <a:normAutofit/>
          </a:bodyPr>
          <a:lstStyle>
            <a:lvl1pPr algn="r" defTabSz="914400" rtl="1" eaLnBrk="1" latinLnBrk="0" hangingPunct="1">
              <a:spcBef>
                <a:spcPct val="20000"/>
              </a:spcBef>
              <a:buFont typeface="Arial" pitchFamily="34" charset="0"/>
              <a:buNone/>
              <a:defRPr sz="3200"/>
            </a:lvl1pPr>
            <a:lvl2pPr algn="r" defTabSz="914400" rtl="1" eaLnBrk="1" latinLnBrk="0" hangingPunct="1">
              <a:spcBef>
                <a:spcPct val="20000"/>
              </a:spcBef>
              <a:buFont typeface="Arial" pitchFamily="34" charset="0"/>
              <a:buNone/>
              <a:defRPr sz="3200"/>
            </a:lvl2pPr>
            <a:lvl3pPr algn="r" defTabSz="914400" rtl="1" eaLnBrk="1" latinLnBrk="0" hangingPunct="1">
              <a:spcBef>
                <a:spcPct val="20000"/>
              </a:spcBef>
              <a:buFont typeface="Arial" pitchFamily="34" charset="0"/>
              <a:buNone/>
              <a:defRPr sz="3200"/>
            </a:lvl3pPr>
            <a:lvl4pPr algn="r" defTabSz="914400" rtl="1" eaLnBrk="1" latinLnBrk="0" hangingPunct="1">
              <a:spcBef>
                <a:spcPct val="20000"/>
              </a:spcBef>
              <a:buFont typeface="Arial" pitchFamily="34" charset="0"/>
              <a:buNone/>
              <a:defRPr sz="3200"/>
            </a:lvl4pPr>
            <a:lvl5pPr algn="r" defTabSz="914400" rtl="1" eaLnBrk="1" latinLnBrk="0" hangingPunct="1">
              <a:spcBef>
                <a:spcPct val="20000"/>
              </a:spcBef>
              <a:buFont typeface="Arial" pitchFamily="34" charset="0"/>
              <a:buNone/>
              <a:defRPr sz="3200"/>
            </a:lvl5pPr>
          </a:lstStyle>
          <a:p>
            <a:pPr lvl="0"/>
            <a:r>
              <a:rPr lang="ar-SA" smtClean="0"/>
              <a:t>انقر لتحرير أنماط النص الرئيسي</a:t>
            </a:r>
          </a:p>
          <a:p>
            <a:pPr lvl="1"/>
            <a:endParaRPr lang="ar-SA"/>
          </a:p>
        </p:txBody>
      </p:sp>
      <p:sp>
        <p:nvSpPr>
          <p:cNvPr id="9" name="عنصر نائب للمحتوى 8"/>
          <p:cNvSpPr>
            <a:spLocks noGrp="1"/>
          </p:cNvSpPr>
          <p:nvPr>
            <p:ph sz="quarter" idx="13"/>
            <p:custDataLst>
              <p:tags r:id="rId4"/>
            </p:custDataLst>
          </p:nvPr>
        </p:nvSpPr>
        <p:spPr>
          <a:xfrm>
            <a:off x="384047" y="4338370"/>
            <a:ext cx="7388352" cy="1215923"/>
          </a:xfrm>
          <a:prstGeom prst="rect">
            <a:avLst/>
          </a:prstGeom>
        </p:spPr>
        <p:txBody>
          <a:bodyPr vert="horz" wrap="square" lIns="90876" tIns="34653" rIns="90876" bIns="34653" anchor="ctr">
            <a:normAutofit/>
          </a:bodyPr>
          <a:lstStyle>
            <a:lvl1pPr algn="r" defTabSz="914400" rtl="1" eaLnBrk="1" latinLnBrk="0" hangingPunct="1">
              <a:spcBef>
                <a:spcPct val="20000"/>
              </a:spcBef>
              <a:buFont typeface="Arial" pitchFamily="34" charset="0"/>
              <a:buNone/>
              <a:defRPr sz="3200"/>
            </a:lvl1pPr>
            <a:lvl2pPr algn="r" defTabSz="914400" rtl="1" eaLnBrk="1" latinLnBrk="0" hangingPunct="1">
              <a:spcBef>
                <a:spcPct val="20000"/>
              </a:spcBef>
              <a:buFont typeface="Arial" pitchFamily="34" charset="0"/>
              <a:buNone/>
              <a:defRPr sz="3200"/>
            </a:lvl2pPr>
            <a:lvl3pPr algn="r" defTabSz="914400" rtl="1" eaLnBrk="1" latinLnBrk="0" hangingPunct="1">
              <a:spcBef>
                <a:spcPct val="20000"/>
              </a:spcBef>
              <a:buFont typeface="Arial" pitchFamily="34" charset="0"/>
              <a:buNone/>
              <a:defRPr sz="3200"/>
            </a:lvl3pPr>
            <a:lvl4pPr algn="r" defTabSz="914400" rtl="1" eaLnBrk="1" latinLnBrk="0" hangingPunct="1">
              <a:spcBef>
                <a:spcPct val="20000"/>
              </a:spcBef>
              <a:buFont typeface="Arial" pitchFamily="34" charset="0"/>
              <a:buNone/>
              <a:defRPr sz="3200"/>
            </a:lvl4pPr>
            <a:lvl5pPr algn="r" defTabSz="914400" rtl="1" eaLnBrk="1" latinLnBrk="0" hangingPunct="1">
              <a:spcBef>
                <a:spcPct val="20000"/>
              </a:spcBef>
              <a:buFont typeface="Arial" pitchFamily="34" charset="0"/>
              <a:buNone/>
              <a:defRPr sz="3200"/>
            </a:lvl5pPr>
          </a:lstStyle>
          <a:p>
            <a:pPr lvl="0"/>
            <a:r>
              <a:rPr lang="ar-SA" smtClean="0"/>
              <a:t>انقر لتحرير أنماط النص الرئيسي</a:t>
            </a:r>
          </a:p>
          <a:p>
            <a:pPr lvl="1"/>
            <a:endParaRPr lang="ar-SA"/>
          </a:p>
        </p:txBody>
      </p:sp>
      <p:pic>
        <p:nvPicPr>
          <p:cNvPr id="10" name="صورة 9" descr="Answer1.png"/>
          <p:cNvPicPr>
            <a:picLocks/>
          </p:cNvPicPr>
          <p:nvPr userDrawn="1">
            <p:custDataLst>
              <p:tags r:id="rId5"/>
            </p:custDataLst>
          </p:nvPr>
        </p:nvPicPr>
        <p:blipFill>
          <a:blip r:embed="rId9"/>
          <a:stretch>
            <a:fillRect/>
          </a:stretch>
        </p:blipFill>
        <p:spPr>
          <a:xfrm>
            <a:off x="7845552" y="1852688"/>
            <a:ext cx="857250" cy="857250"/>
          </a:xfrm>
          <a:prstGeom prst="rect">
            <a:avLst/>
          </a:prstGeom>
        </p:spPr>
      </p:pic>
      <p:pic>
        <p:nvPicPr>
          <p:cNvPr id="11" name="صورة 10" descr="Answer2.png"/>
          <p:cNvPicPr>
            <a:picLocks/>
          </p:cNvPicPr>
          <p:nvPr userDrawn="1">
            <p:custDataLst>
              <p:tags r:id="rId6"/>
            </p:custDataLst>
          </p:nvPr>
        </p:nvPicPr>
        <p:blipFill>
          <a:blip r:embed="rId10"/>
          <a:stretch>
            <a:fillRect/>
          </a:stretch>
        </p:blipFill>
        <p:spPr>
          <a:xfrm>
            <a:off x="7845552" y="3185198"/>
            <a:ext cx="857250" cy="857250"/>
          </a:xfrm>
          <a:prstGeom prst="rect">
            <a:avLst/>
          </a:prstGeom>
        </p:spPr>
      </p:pic>
      <p:pic>
        <p:nvPicPr>
          <p:cNvPr id="12" name="صورة 11" descr="Answer3.png"/>
          <p:cNvPicPr>
            <a:picLocks/>
          </p:cNvPicPr>
          <p:nvPr userDrawn="1">
            <p:custDataLst>
              <p:tags r:id="rId7"/>
            </p:custDataLst>
          </p:nvPr>
        </p:nvPicPr>
        <p:blipFill>
          <a:blip r:embed="rId11"/>
          <a:stretch>
            <a:fillRect/>
          </a:stretch>
        </p:blipFill>
        <p:spPr>
          <a:xfrm>
            <a:off x="7845552" y="4517707"/>
            <a:ext cx="857250" cy="857250"/>
          </a:xfrm>
          <a:prstGeom prst="rect">
            <a:avLst/>
          </a:prstGeom>
        </p:spPr>
      </p:pic>
    </p:spTree>
    <p:custDataLst>
      <p:custData r:id="rId1"/>
    </p:custData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ouse Mischief 2 - نعم/لا Right">
    <p:spTree>
      <p:nvGrpSpPr>
        <p:cNvPr id="1" name=""/>
        <p:cNvGrpSpPr/>
        <p:nvPr/>
      </p:nvGrpSpPr>
      <p:grpSpPr>
        <a:xfrm>
          <a:off x="0" y="0"/>
          <a:ext cx="0" cy="0"/>
          <a:chOff x="0" y="0"/>
          <a:chExt cx="0" cy="0"/>
        </a:xfrm>
      </p:grpSpPr>
      <p:sp>
        <p:nvSpPr>
          <p:cNvPr id="6" name="عنصر نائب للنص 5"/>
          <p:cNvSpPr>
            <a:spLocks noGrp="1"/>
          </p:cNvSpPr>
          <p:nvPr>
            <p:ph type="body" idx="10"/>
          </p:nvPr>
        </p:nvSpPr>
        <p:spPr>
          <a:xfrm>
            <a:off x="155448" y="116586"/>
            <a:ext cx="8833104" cy="759180"/>
          </a:xfrm>
        </p:spPr>
        <p:txBody>
          <a:bodyPr vert="horz" wrap="square" anchor="ctr" anchorCtr="1">
            <a:normAutofit/>
          </a:bodyPr>
          <a:lstStyle>
            <a:lvl1pPr algn="ctr" defTabSz="914400" rtl="1" eaLnBrk="1" latinLnBrk="0" hangingPunct="1">
              <a:spcBef>
                <a:spcPct val="20000"/>
              </a:spcBef>
              <a:buFont typeface="Arial" pitchFamily="34" charset="0"/>
              <a:buNone/>
              <a:defRPr/>
            </a:lvl1pPr>
            <a:lvl2pPr algn="ctr" defTabSz="914400" rtl="1" eaLnBrk="1" latinLnBrk="0" hangingPunct="1">
              <a:spcBef>
                <a:spcPct val="20000"/>
              </a:spcBef>
              <a:buFont typeface="Arial" pitchFamily="34" charset="0"/>
              <a:buNone/>
              <a:defRPr/>
            </a:lvl2pPr>
            <a:lvl3pPr algn="ctr" defTabSz="914400" rtl="1" eaLnBrk="1" latinLnBrk="0" hangingPunct="1">
              <a:spcBef>
                <a:spcPct val="20000"/>
              </a:spcBef>
              <a:buFont typeface="Arial" pitchFamily="34" charset="0"/>
              <a:buNone/>
              <a:defRPr/>
            </a:lvl3pPr>
            <a:lvl4pPr algn="ctr" defTabSz="914400" rtl="1" eaLnBrk="1" latinLnBrk="0" hangingPunct="1">
              <a:spcBef>
                <a:spcPct val="20000"/>
              </a:spcBef>
              <a:buFont typeface="Arial" pitchFamily="34" charset="0"/>
              <a:buNone/>
              <a:defRPr/>
            </a:lvl4pPr>
            <a:lvl5pPr algn="ctr" defTabSz="914400" rtl="1" eaLnBrk="1" latinLnBrk="0" hangingPunct="1">
              <a:spcBef>
                <a:spcPct val="20000"/>
              </a:spcBef>
              <a:buFont typeface="Arial" pitchFamily="34" charset="0"/>
              <a:buNone/>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مربع نص 6"/>
          <p:cNvSpPr txBox="1"/>
          <p:nvPr userDrawn="1">
            <p:custDataLst>
              <p:tags r:id="rId2"/>
            </p:custDataLst>
          </p:nvPr>
        </p:nvSpPr>
        <p:spPr>
          <a:xfrm>
            <a:off x="384047" y="1901723"/>
            <a:ext cx="7388352" cy="1522476"/>
          </a:xfrm>
          <a:prstGeom prst="rect">
            <a:avLst/>
          </a:prstGeom>
          <a:noFill/>
        </p:spPr>
        <p:txBody>
          <a:bodyPr vert="horz" rtlCol="1" anchor="ctr">
            <a:noAutofit/>
          </a:bodyPr>
          <a:lstStyle/>
          <a:p>
            <a:pPr marL="0" algn="r" defTabSz="914400" rtl="1" eaLnBrk="1" latinLnBrk="0" hangingPunct="1">
              <a:buNone/>
            </a:pPr>
            <a:r>
              <a:rPr lang="ar-SA" sz="3200" dirty="0" smtClean="0"/>
              <a:t>نعم</a:t>
            </a:r>
            <a:endParaRPr lang="ar-SA" sz="3200" dirty="0"/>
          </a:p>
        </p:txBody>
      </p:sp>
      <p:sp>
        <p:nvSpPr>
          <p:cNvPr id="8" name="مربع نص 7"/>
          <p:cNvSpPr txBox="1"/>
          <p:nvPr userDrawn="1">
            <p:custDataLst>
              <p:tags r:id="rId3"/>
            </p:custDataLst>
          </p:nvPr>
        </p:nvSpPr>
        <p:spPr>
          <a:xfrm>
            <a:off x="384047" y="3540785"/>
            <a:ext cx="7388352" cy="1522476"/>
          </a:xfrm>
          <a:prstGeom prst="rect">
            <a:avLst/>
          </a:prstGeom>
          <a:noFill/>
        </p:spPr>
        <p:txBody>
          <a:bodyPr vert="horz" rtlCol="1" anchor="ctr">
            <a:noAutofit/>
          </a:bodyPr>
          <a:lstStyle/>
          <a:p>
            <a:pPr marL="0" algn="r" defTabSz="914400" rtl="1" eaLnBrk="1" latinLnBrk="0" hangingPunct="1">
              <a:buNone/>
            </a:pPr>
            <a:r>
              <a:rPr lang="ar-SA" sz="3200" dirty="0" smtClean="0"/>
              <a:t>لا</a:t>
            </a:r>
            <a:endParaRPr lang="ar-SA" sz="3200" dirty="0"/>
          </a:p>
        </p:txBody>
      </p:sp>
      <p:pic>
        <p:nvPicPr>
          <p:cNvPr id="9" name="صورة 8" descr="Answer1.png"/>
          <p:cNvPicPr>
            <a:picLocks/>
          </p:cNvPicPr>
          <p:nvPr userDrawn="1">
            <p:custDataLst>
              <p:tags r:id="rId4"/>
            </p:custDataLst>
          </p:nvPr>
        </p:nvPicPr>
        <p:blipFill>
          <a:blip r:embed="rId7"/>
          <a:stretch>
            <a:fillRect/>
          </a:stretch>
        </p:blipFill>
        <p:spPr>
          <a:xfrm>
            <a:off x="7845552" y="2234336"/>
            <a:ext cx="857250" cy="857250"/>
          </a:xfrm>
          <a:prstGeom prst="rect">
            <a:avLst/>
          </a:prstGeom>
        </p:spPr>
      </p:pic>
      <p:pic>
        <p:nvPicPr>
          <p:cNvPr id="10" name="صورة 9" descr="Answer2.png"/>
          <p:cNvPicPr>
            <a:picLocks/>
          </p:cNvPicPr>
          <p:nvPr userDrawn="1">
            <p:custDataLst>
              <p:tags r:id="rId5"/>
            </p:custDataLst>
          </p:nvPr>
        </p:nvPicPr>
        <p:blipFill>
          <a:blip r:embed="rId8"/>
          <a:stretch>
            <a:fillRect/>
          </a:stretch>
        </p:blipFill>
        <p:spPr>
          <a:xfrm>
            <a:off x="7845552" y="3873398"/>
            <a:ext cx="857250" cy="857250"/>
          </a:xfrm>
          <a:prstGeom prst="rect">
            <a:avLst/>
          </a:prstGeom>
        </p:spPr>
      </p:pic>
    </p:spTree>
    <p:custDataLst>
      <p:custData r:id="rId1"/>
    </p:custData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ouse Mischief 3 - نعم/لا Right">
    <p:spTree>
      <p:nvGrpSpPr>
        <p:cNvPr id="1" name=""/>
        <p:cNvGrpSpPr/>
        <p:nvPr/>
      </p:nvGrpSpPr>
      <p:grpSpPr>
        <a:xfrm>
          <a:off x="0" y="0"/>
          <a:ext cx="0" cy="0"/>
          <a:chOff x="0" y="0"/>
          <a:chExt cx="0" cy="0"/>
        </a:xfrm>
      </p:grpSpPr>
      <p:sp>
        <p:nvSpPr>
          <p:cNvPr id="6" name="عنصر نائب للنص 5"/>
          <p:cNvSpPr>
            <a:spLocks noGrp="1"/>
          </p:cNvSpPr>
          <p:nvPr>
            <p:ph type="body" idx="10"/>
          </p:nvPr>
        </p:nvSpPr>
        <p:spPr>
          <a:xfrm>
            <a:off x="155448" y="116586"/>
            <a:ext cx="8833104" cy="759180"/>
          </a:xfrm>
        </p:spPr>
        <p:txBody>
          <a:bodyPr vert="horz" wrap="square" anchor="ctr" anchorCtr="1">
            <a:normAutofit/>
          </a:bodyPr>
          <a:lstStyle>
            <a:lvl1pPr algn="ctr" defTabSz="914400" rtl="1" eaLnBrk="1" latinLnBrk="0" hangingPunct="1">
              <a:spcBef>
                <a:spcPct val="20000"/>
              </a:spcBef>
              <a:buFont typeface="Arial" pitchFamily="34" charset="0"/>
              <a:buNone/>
              <a:defRPr/>
            </a:lvl1pPr>
            <a:lvl2pPr algn="ctr" defTabSz="914400" rtl="1" eaLnBrk="1" latinLnBrk="0" hangingPunct="1">
              <a:spcBef>
                <a:spcPct val="20000"/>
              </a:spcBef>
              <a:buFont typeface="Arial" pitchFamily="34" charset="0"/>
              <a:buNone/>
              <a:defRPr/>
            </a:lvl2pPr>
            <a:lvl3pPr algn="ctr" defTabSz="914400" rtl="1" eaLnBrk="1" latinLnBrk="0" hangingPunct="1">
              <a:spcBef>
                <a:spcPct val="20000"/>
              </a:spcBef>
              <a:buFont typeface="Arial" pitchFamily="34" charset="0"/>
              <a:buNone/>
              <a:defRPr/>
            </a:lvl3pPr>
            <a:lvl4pPr algn="ctr" defTabSz="914400" rtl="1" eaLnBrk="1" latinLnBrk="0" hangingPunct="1">
              <a:spcBef>
                <a:spcPct val="20000"/>
              </a:spcBef>
              <a:buFont typeface="Arial" pitchFamily="34" charset="0"/>
              <a:buNone/>
              <a:defRPr/>
            </a:lvl4pPr>
            <a:lvl5pPr algn="ctr" defTabSz="914400" rtl="1" eaLnBrk="1" latinLnBrk="0" hangingPunct="1">
              <a:spcBef>
                <a:spcPct val="20000"/>
              </a:spcBef>
              <a:buFont typeface="Arial" pitchFamily="34" charset="0"/>
              <a:buNone/>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مربع نص 6"/>
          <p:cNvSpPr txBox="1"/>
          <p:nvPr userDrawn="1">
            <p:custDataLst>
              <p:tags r:id="rId2"/>
            </p:custDataLst>
          </p:nvPr>
        </p:nvSpPr>
        <p:spPr>
          <a:xfrm>
            <a:off x="384047" y="1901723"/>
            <a:ext cx="7388352" cy="1522476"/>
          </a:xfrm>
          <a:prstGeom prst="rect">
            <a:avLst/>
          </a:prstGeom>
          <a:noFill/>
        </p:spPr>
        <p:txBody>
          <a:bodyPr vert="horz" rtlCol="1" anchor="ctr">
            <a:noAutofit/>
          </a:bodyPr>
          <a:lstStyle/>
          <a:p>
            <a:pPr marL="0" algn="r" defTabSz="914400" rtl="1" eaLnBrk="1" latinLnBrk="0" hangingPunct="1">
              <a:buNone/>
            </a:pPr>
            <a:r>
              <a:rPr lang="ar-SA" sz="3200" dirty="0" smtClean="0"/>
              <a:t>نعم</a:t>
            </a:r>
            <a:endParaRPr lang="ar-SA" sz="3200" dirty="0"/>
          </a:p>
        </p:txBody>
      </p:sp>
      <p:sp>
        <p:nvSpPr>
          <p:cNvPr id="8" name="مربع نص 7"/>
          <p:cNvSpPr txBox="1"/>
          <p:nvPr userDrawn="1">
            <p:custDataLst>
              <p:tags r:id="rId3"/>
            </p:custDataLst>
          </p:nvPr>
        </p:nvSpPr>
        <p:spPr>
          <a:xfrm>
            <a:off x="384047" y="3540785"/>
            <a:ext cx="7388352" cy="1522476"/>
          </a:xfrm>
          <a:prstGeom prst="rect">
            <a:avLst/>
          </a:prstGeom>
          <a:noFill/>
        </p:spPr>
        <p:txBody>
          <a:bodyPr vert="horz" rtlCol="1" anchor="ctr">
            <a:noAutofit/>
          </a:bodyPr>
          <a:lstStyle/>
          <a:p>
            <a:pPr marL="0" algn="r" defTabSz="914400" rtl="1" eaLnBrk="1" latinLnBrk="0" hangingPunct="1">
              <a:buNone/>
            </a:pPr>
            <a:r>
              <a:rPr lang="ar-SA" sz="3200" dirty="0" smtClean="0"/>
              <a:t>لا</a:t>
            </a:r>
            <a:endParaRPr lang="ar-SA" sz="3200" dirty="0"/>
          </a:p>
        </p:txBody>
      </p:sp>
      <p:pic>
        <p:nvPicPr>
          <p:cNvPr id="9" name="صورة 8" descr="Answer1.png"/>
          <p:cNvPicPr>
            <a:picLocks/>
          </p:cNvPicPr>
          <p:nvPr userDrawn="1">
            <p:custDataLst>
              <p:tags r:id="rId4"/>
            </p:custDataLst>
          </p:nvPr>
        </p:nvPicPr>
        <p:blipFill>
          <a:blip r:embed="rId7"/>
          <a:stretch>
            <a:fillRect/>
          </a:stretch>
        </p:blipFill>
        <p:spPr>
          <a:xfrm>
            <a:off x="7845552" y="2234336"/>
            <a:ext cx="857250" cy="857250"/>
          </a:xfrm>
          <a:prstGeom prst="rect">
            <a:avLst/>
          </a:prstGeom>
        </p:spPr>
      </p:pic>
      <p:pic>
        <p:nvPicPr>
          <p:cNvPr id="10" name="صورة 9" descr="Answer2.png"/>
          <p:cNvPicPr>
            <a:picLocks/>
          </p:cNvPicPr>
          <p:nvPr userDrawn="1">
            <p:custDataLst>
              <p:tags r:id="rId5"/>
            </p:custDataLst>
          </p:nvPr>
        </p:nvPicPr>
        <p:blipFill>
          <a:blip r:embed="rId8"/>
          <a:stretch>
            <a:fillRect/>
          </a:stretch>
        </p:blipFill>
        <p:spPr>
          <a:xfrm>
            <a:off x="7845552" y="3873398"/>
            <a:ext cx="857250" cy="857250"/>
          </a:xfrm>
          <a:prstGeom prst="rect">
            <a:avLst/>
          </a:prstGeom>
        </p:spPr>
      </p:pic>
    </p:spTree>
    <p:custDataLst>
      <p:custData r:id="rId1"/>
    </p:custData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ouse Mischief 1 - Drawing">
    <p:spTree>
      <p:nvGrpSpPr>
        <p:cNvPr id="1" name=""/>
        <p:cNvGrpSpPr/>
        <p:nvPr/>
      </p:nvGrpSpPr>
      <p:grpSpPr>
        <a:xfrm>
          <a:off x="0" y="0"/>
          <a:ext cx="0" cy="0"/>
          <a:chOff x="0" y="0"/>
          <a:chExt cx="0" cy="0"/>
        </a:xfrm>
      </p:grpSpPr>
      <p:sp>
        <p:nvSpPr>
          <p:cNvPr id="6" name="عنصر نائب للنص 5"/>
          <p:cNvSpPr>
            <a:spLocks noGrp="1"/>
          </p:cNvSpPr>
          <p:nvPr>
            <p:ph type="body" idx="10"/>
          </p:nvPr>
        </p:nvSpPr>
        <p:spPr>
          <a:xfrm>
            <a:off x="155448" y="116586"/>
            <a:ext cx="8833104" cy="759180"/>
          </a:xfrm>
        </p:spPr>
        <p:txBody>
          <a:bodyPr vert="horz" wrap="square" anchor="ctr" anchorCtr="1">
            <a:normAutofit/>
          </a:bodyPr>
          <a:lstStyle>
            <a:lvl1pPr algn="ctr" defTabSz="914400" rtl="1" eaLnBrk="1" latinLnBrk="0" hangingPunct="1">
              <a:spcBef>
                <a:spcPct val="20000"/>
              </a:spcBef>
              <a:buFont typeface="Arial" pitchFamily="34" charset="0"/>
              <a:buNone/>
              <a:defRPr/>
            </a:lvl1pPr>
            <a:lvl2pPr algn="ctr" defTabSz="914400" rtl="1" eaLnBrk="1" latinLnBrk="0" hangingPunct="1">
              <a:spcBef>
                <a:spcPct val="20000"/>
              </a:spcBef>
              <a:buFont typeface="Arial" pitchFamily="34" charset="0"/>
              <a:buNone/>
              <a:defRPr/>
            </a:lvl2pPr>
            <a:lvl3pPr algn="ctr" defTabSz="914400" rtl="1" eaLnBrk="1" latinLnBrk="0" hangingPunct="1">
              <a:spcBef>
                <a:spcPct val="20000"/>
              </a:spcBef>
              <a:buFont typeface="Arial" pitchFamily="34" charset="0"/>
              <a:buNone/>
              <a:defRPr/>
            </a:lvl3pPr>
            <a:lvl4pPr algn="ctr" defTabSz="914400" rtl="1" eaLnBrk="1" latinLnBrk="0" hangingPunct="1">
              <a:spcBef>
                <a:spcPct val="20000"/>
              </a:spcBef>
              <a:buFont typeface="Arial" pitchFamily="34" charset="0"/>
              <a:buNone/>
              <a:defRPr/>
            </a:lvl4pPr>
            <a:lvl5pPr algn="ctr" defTabSz="914400" rtl="1" eaLnBrk="1" latinLnBrk="0" hangingPunct="1">
              <a:spcBef>
                <a:spcPct val="20000"/>
              </a:spcBef>
              <a:buFont typeface="Arial" pitchFamily="34" charset="0"/>
              <a:buNone/>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pic>
        <p:nvPicPr>
          <p:cNvPr id="7" name="صورة 6" descr="Palette.png"/>
          <p:cNvPicPr>
            <a:picLocks/>
          </p:cNvPicPr>
          <p:nvPr userDrawn="1">
            <p:custDataLst>
              <p:tags r:id="rId2"/>
            </p:custDataLst>
          </p:nvPr>
        </p:nvPicPr>
        <p:blipFill>
          <a:blip r:embed="rId4"/>
          <a:stretch>
            <a:fillRect/>
          </a:stretch>
        </p:blipFill>
        <p:spPr>
          <a:xfrm>
            <a:off x="8183880" y="1523390"/>
            <a:ext cx="804672" cy="5065410"/>
          </a:xfrm>
          <a:prstGeom prst="rect">
            <a:avLst/>
          </a:prstGeom>
        </p:spPr>
      </p:pic>
    </p:spTree>
    <p:custDataLst>
      <p:custData r:id="rId1"/>
    </p:custData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use Mischief 1 - نعم/لا Right">
    <p:spTree>
      <p:nvGrpSpPr>
        <p:cNvPr id="1" name=""/>
        <p:cNvGrpSpPr/>
        <p:nvPr/>
      </p:nvGrpSpPr>
      <p:grpSpPr>
        <a:xfrm>
          <a:off x="0" y="0"/>
          <a:ext cx="0" cy="0"/>
          <a:chOff x="0" y="0"/>
          <a:chExt cx="0" cy="0"/>
        </a:xfrm>
      </p:grpSpPr>
      <p:sp>
        <p:nvSpPr>
          <p:cNvPr id="6" name="عنصر نائب للنص 5"/>
          <p:cNvSpPr>
            <a:spLocks noGrp="1"/>
          </p:cNvSpPr>
          <p:nvPr>
            <p:ph type="body" idx="10"/>
          </p:nvPr>
        </p:nvSpPr>
        <p:spPr>
          <a:xfrm>
            <a:off x="155448" y="116586"/>
            <a:ext cx="8833104" cy="759180"/>
          </a:xfrm>
        </p:spPr>
        <p:txBody>
          <a:bodyPr vert="horz" wrap="square" anchor="ctr" anchorCtr="1">
            <a:normAutofit/>
          </a:bodyPr>
          <a:lstStyle>
            <a:lvl1pPr algn="ctr" defTabSz="914400" rtl="1" eaLnBrk="1" latinLnBrk="0" hangingPunct="1">
              <a:spcBef>
                <a:spcPct val="20000"/>
              </a:spcBef>
              <a:buFont typeface="Arial" pitchFamily="34" charset="0"/>
              <a:buNone/>
              <a:defRPr/>
            </a:lvl1pPr>
            <a:lvl2pPr algn="ctr" defTabSz="914400" rtl="1" eaLnBrk="1" latinLnBrk="0" hangingPunct="1">
              <a:spcBef>
                <a:spcPct val="20000"/>
              </a:spcBef>
              <a:buFont typeface="Arial" pitchFamily="34" charset="0"/>
              <a:buNone/>
              <a:defRPr/>
            </a:lvl2pPr>
            <a:lvl3pPr algn="ctr" defTabSz="914400" rtl="1" eaLnBrk="1" latinLnBrk="0" hangingPunct="1">
              <a:spcBef>
                <a:spcPct val="20000"/>
              </a:spcBef>
              <a:buFont typeface="Arial" pitchFamily="34" charset="0"/>
              <a:buNone/>
              <a:defRPr/>
            </a:lvl3pPr>
            <a:lvl4pPr algn="ctr" defTabSz="914400" rtl="1" eaLnBrk="1" latinLnBrk="0" hangingPunct="1">
              <a:spcBef>
                <a:spcPct val="20000"/>
              </a:spcBef>
              <a:buFont typeface="Arial" pitchFamily="34" charset="0"/>
              <a:buNone/>
              <a:defRPr/>
            </a:lvl4pPr>
            <a:lvl5pPr algn="ctr" defTabSz="914400" rtl="1" eaLnBrk="1" latinLnBrk="0" hangingPunct="1">
              <a:spcBef>
                <a:spcPct val="20000"/>
              </a:spcBef>
              <a:buFont typeface="Arial" pitchFamily="34" charset="0"/>
              <a:buNone/>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مربع نص 6"/>
          <p:cNvSpPr txBox="1"/>
          <p:nvPr userDrawn="1">
            <p:custDataLst>
              <p:tags r:id="rId2"/>
            </p:custDataLst>
          </p:nvPr>
        </p:nvSpPr>
        <p:spPr>
          <a:xfrm>
            <a:off x="384047" y="1901723"/>
            <a:ext cx="7388352" cy="1522476"/>
          </a:xfrm>
          <a:prstGeom prst="rect">
            <a:avLst/>
          </a:prstGeom>
          <a:noFill/>
        </p:spPr>
        <p:txBody>
          <a:bodyPr vert="horz" rtlCol="1" anchor="ctr">
            <a:noAutofit/>
          </a:bodyPr>
          <a:lstStyle/>
          <a:p>
            <a:pPr marL="0" algn="r" defTabSz="914400" rtl="1" eaLnBrk="1" latinLnBrk="0" hangingPunct="1">
              <a:buNone/>
            </a:pPr>
            <a:r>
              <a:rPr lang="ar-SA" sz="3200" dirty="0" smtClean="0"/>
              <a:t>نعم</a:t>
            </a:r>
            <a:endParaRPr lang="ar-SA" sz="3200" dirty="0"/>
          </a:p>
        </p:txBody>
      </p:sp>
      <p:sp>
        <p:nvSpPr>
          <p:cNvPr id="8" name="مربع نص 7"/>
          <p:cNvSpPr txBox="1"/>
          <p:nvPr userDrawn="1">
            <p:custDataLst>
              <p:tags r:id="rId3"/>
            </p:custDataLst>
          </p:nvPr>
        </p:nvSpPr>
        <p:spPr>
          <a:xfrm>
            <a:off x="384047" y="3540785"/>
            <a:ext cx="7388352" cy="1522476"/>
          </a:xfrm>
          <a:prstGeom prst="rect">
            <a:avLst/>
          </a:prstGeom>
          <a:noFill/>
        </p:spPr>
        <p:txBody>
          <a:bodyPr vert="horz" rtlCol="1" anchor="ctr">
            <a:noAutofit/>
          </a:bodyPr>
          <a:lstStyle/>
          <a:p>
            <a:pPr marL="0" algn="r" defTabSz="914400" rtl="1" eaLnBrk="1" latinLnBrk="0" hangingPunct="1">
              <a:buNone/>
            </a:pPr>
            <a:r>
              <a:rPr lang="ar-SA" sz="3200" dirty="0" smtClean="0"/>
              <a:t>لا</a:t>
            </a:r>
            <a:endParaRPr lang="ar-SA" sz="3200" dirty="0"/>
          </a:p>
        </p:txBody>
      </p:sp>
      <p:pic>
        <p:nvPicPr>
          <p:cNvPr id="9" name="صورة 8" descr="Answer1.png"/>
          <p:cNvPicPr>
            <a:picLocks/>
          </p:cNvPicPr>
          <p:nvPr userDrawn="1">
            <p:custDataLst>
              <p:tags r:id="rId4"/>
            </p:custDataLst>
          </p:nvPr>
        </p:nvPicPr>
        <p:blipFill>
          <a:blip r:embed="rId7"/>
          <a:stretch>
            <a:fillRect/>
          </a:stretch>
        </p:blipFill>
        <p:spPr>
          <a:xfrm>
            <a:off x="7845552" y="2234336"/>
            <a:ext cx="857250" cy="857250"/>
          </a:xfrm>
          <a:prstGeom prst="rect">
            <a:avLst/>
          </a:prstGeom>
        </p:spPr>
      </p:pic>
      <p:pic>
        <p:nvPicPr>
          <p:cNvPr id="10" name="صورة 9" descr="Answer2.png"/>
          <p:cNvPicPr>
            <a:picLocks/>
          </p:cNvPicPr>
          <p:nvPr userDrawn="1">
            <p:custDataLst>
              <p:tags r:id="rId5"/>
            </p:custDataLst>
          </p:nvPr>
        </p:nvPicPr>
        <p:blipFill>
          <a:blip r:embed="rId8"/>
          <a:stretch>
            <a:fillRect/>
          </a:stretch>
        </p:blipFill>
        <p:spPr>
          <a:xfrm>
            <a:off x="7845552" y="3873398"/>
            <a:ext cx="857250" cy="857250"/>
          </a:xfrm>
          <a:prstGeom prst="rect">
            <a:avLst/>
          </a:prstGeom>
        </p:spPr>
      </p:pic>
    </p:spTree>
    <p:custDataLst>
      <p:custData r:id="rId1"/>
    </p:custData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use Mischief 1 - 2 اختيارات Right">
    <p:spTree>
      <p:nvGrpSpPr>
        <p:cNvPr id="1" name=""/>
        <p:cNvGrpSpPr/>
        <p:nvPr/>
      </p:nvGrpSpPr>
      <p:grpSpPr>
        <a:xfrm>
          <a:off x="0" y="0"/>
          <a:ext cx="0" cy="0"/>
          <a:chOff x="0" y="0"/>
          <a:chExt cx="0" cy="0"/>
        </a:xfrm>
      </p:grpSpPr>
      <p:sp>
        <p:nvSpPr>
          <p:cNvPr id="6" name="عنصر نائب للنص 5"/>
          <p:cNvSpPr>
            <a:spLocks noGrp="1"/>
          </p:cNvSpPr>
          <p:nvPr>
            <p:ph type="body" idx="10"/>
          </p:nvPr>
        </p:nvSpPr>
        <p:spPr>
          <a:xfrm>
            <a:off x="155448" y="116586"/>
            <a:ext cx="8833104" cy="759180"/>
          </a:xfrm>
        </p:spPr>
        <p:txBody>
          <a:bodyPr vert="horz" wrap="square" anchor="ctr" anchorCtr="1">
            <a:normAutofit/>
          </a:bodyPr>
          <a:lstStyle>
            <a:lvl1pPr algn="ctr" defTabSz="914400" rtl="1" eaLnBrk="1" latinLnBrk="0" hangingPunct="1">
              <a:spcBef>
                <a:spcPct val="20000"/>
              </a:spcBef>
              <a:buFont typeface="Arial" pitchFamily="34" charset="0"/>
              <a:buNone/>
              <a:defRPr/>
            </a:lvl1pPr>
            <a:lvl2pPr algn="ctr" defTabSz="914400" rtl="1" eaLnBrk="1" latinLnBrk="0" hangingPunct="1">
              <a:spcBef>
                <a:spcPct val="20000"/>
              </a:spcBef>
              <a:buFont typeface="Arial" pitchFamily="34" charset="0"/>
              <a:buNone/>
              <a:defRPr/>
            </a:lvl2pPr>
            <a:lvl3pPr algn="ctr" defTabSz="914400" rtl="1" eaLnBrk="1" latinLnBrk="0" hangingPunct="1">
              <a:spcBef>
                <a:spcPct val="20000"/>
              </a:spcBef>
              <a:buFont typeface="Arial" pitchFamily="34" charset="0"/>
              <a:buNone/>
              <a:defRPr/>
            </a:lvl3pPr>
            <a:lvl4pPr algn="ctr" defTabSz="914400" rtl="1" eaLnBrk="1" latinLnBrk="0" hangingPunct="1">
              <a:spcBef>
                <a:spcPct val="20000"/>
              </a:spcBef>
              <a:buFont typeface="Arial" pitchFamily="34" charset="0"/>
              <a:buNone/>
              <a:defRPr/>
            </a:lvl4pPr>
            <a:lvl5pPr algn="ctr" defTabSz="914400" rtl="1" eaLnBrk="1" latinLnBrk="0" hangingPunct="1">
              <a:spcBef>
                <a:spcPct val="20000"/>
              </a:spcBef>
              <a:buFont typeface="Arial" pitchFamily="34" charset="0"/>
              <a:buNone/>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محتوى 6"/>
          <p:cNvSpPr>
            <a:spLocks noGrp="1"/>
          </p:cNvSpPr>
          <p:nvPr>
            <p:ph sz="quarter" idx="11"/>
            <p:custDataLst>
              <p:tags r:id="rId2"/>
            </p:custDataLst>
          </p:nvPr>
        </p:nvSpPr>
        <p:spPr>
          <a:xfrm>
            <a:off x="384047" y="1901723"/>
            <a:ext cx="7388352" cy="1522476"/>
          </a:xfrm>
          <a:prstGeom prst="rect">
            <a:avLst/>
          </a:prstGeom>
        </p:spPr>
        <p:txBody>
          <a:bodyPr vert="horz" wrap="square" lIns="90876" tIns="43390" rIns="90876" bIns="43390" anchor="ctr">
            <a:normAutofit/>
          </a:bodyPr>
          <a:lstStyle>
            <a:lvl1pPr algn="r" defTabSz="914400" rtl="1" eaLnBrk="1" latinLnBrk="0" hangingPunct="1">
              <a:spcBef>
                <a:spcPct val="20000"/>
              </a:spcBef>
              <a:buFont typeface="Arial" pitchFamily="34" charset="0"/>
              <a:buNone/>
              <a:defRPr sz="3200"/>
            </a:lvl1pPr>
            <a:lvl2pPr algn="r" defTabSz="914400" rtl="1" eaLnBrk="1" latinLnBrk="0" hangingPunct="1">
              <a:spcBef>
                <a:spcPct val="20000"/>
              </a:spcBef>
              <a:buFont typeface="Arial" pitchFamily="34" charset="0"/>
              <a:buNone/>
              <a:defRPr sz="3200"/>
            </a:lvl2pPr>
            <a:lvl3pPr algn="r" defTabSz="914400" rtl="1" eaLnBrk="1" latinLnBrk="0" hangingPunct="1">
              <a:spcBef>
                <a:spcPct val="20000"/>
              </a:spcBef>
              <a:buFont typeface="Arial" pitchFamily="34" charset="0"/>
              <a:buNone/>
              <a:defRPr sz="3200"/>
            </a:lvl3pPr>
            <a:lvl4pPr algn="r" defTabSz="914400" rtl="1" eaLnBrk="1" latinLnBrk="0" hangingPunct="1">
              <a:spcBef>
                <a:spcPct val="20000"/>
              </a:spcBef>
              <a:buFont typeface="Arial" pitchFamily="34" charset="0"/>
              <a:buNone/>
              <a:defRPr sz="3200"/>
            </a:lvl4pPr>
            <a:lvl5pPr algn="r" defTabSz="914400" rtl="1" eaLnBrk="1" latinLnBrk="0" hangingPunct="1">
              <a:spcBef>
                <a:spcPct val="20000"/>
              </a:spcBef>
              <a:buFont typeface="Arial" pitchFamily="34" charset="0"/>
              <a:buNone/>
              <a:defRPr sz="3200"/>
            </a:lvl5pPr>
          </a:lstStyle>
          <a:p>
            <a:pPr lvl="0"/>
            <a:r>
              <a:rPr lang="ar-SA" smtClean="0"/>
              <a:t>انقر لتحرير أنماط النص الرئيسي</a:t>
            </a:r>
          </a:p>
          <a:p>
            <a:pPr lvl="1"/>
            <a:endParaRPr lang="ar-SA"/>
          </a:p>
        </p:txBody>
      </p:sp>
      <p:sp>
        <p:nvSpPr>
          <p:cNvPr id="8" name="عنصر نائب للمحتوى 7"/>
          <p:cNvSpPr>
            <a:spLocks noGrp="1"/>
          </p:cNvSpPr>
          <p:nvPr>
            <p:ph sz="quarter" idx="12"/>
            <p:custDataLst>
              <p:tags r:id="rId3"/>
            </p:custDataLst>
          </p:nvPr>
        </p:nvSpPr>
        <p:spPr>
          <a:xfrm>
            <a:off x="384047" y="3540785"/>
            <a:ext cx="7388352" cy="1522476"/>
          </a:xfrm>
          <a:prstGeom prst="rect">
            <a:avLst/>
          </a:prstGeom>
        </p:spPr>
        <p:txBody>
          <a:bodyPr vert="horz" wrap="square" lIns="90876" tIns="43390" rIns="90876" bIns="43390" anchor="ctr">
            <a:normAutofit/>
          </a:bodyPr>
          <a:lstStyle>
            <a:lvl1pPr algn="r" defTabSz="914400" rtl="1" eaLnBrk="1" latinLnBrk="0" hangingPunct="1">
              <a:spcBef>
                <a:spcPct val="20000"/>
              </a:spcBef>
              <a:buFont typeface="Arial" pitchFamily="34" charset="0"/>
              <a:buNone/>
              <a:defRPr sz="3200"/>
            </a:lvl1pPr>
            <a:lvl2pPr algn="r" defTabSz="914400" rtl="1" eaLnBrk="1" latinLnBrk="0" hangingPunct="1">
              <a:spcBef>
                <a:spcPct val="20000"/>
              </a:spcBef>
              <a:buFont typeface="Arial" pitchFamily="34" charset="0"/>
              <a:buNone/>
              <a:defRPr sz="3200"/>
            </a:lvl2pPr>
            <a:lvl3pPr algn="r" defTabSz="914400" rtl="1" eaLnBrk="1" latinLnBrk="0" hangingPunct="1">
              <a:spcBef>
                <a:spcPct val="20000"/>
              </a:spcBef>
              <a:buFont typeface="Arial" pitchFamily="34" charset="0"/>
              <a:buNone/>
              <a:defRPr sz="3200"/>
            </a:lvl3pPr>
            <a:lvl4pPr algn="r" defTabSz="914400" rtl="1" eaLnBrk="1" latinLnBrk="0" hangingPunct="1">
              <a:spcBef>
                <a:spcPct val="20000"/>
              </a:spcBef>
              <a:buFont typeface="Arial" pitchFamily="34" charset="0"/>
              <a:buNone/>
              <a:defRPr sz="3200"/>
            </a:lvl4pPr>
            <a:lvl5pPr algn="r" defTabSz="914400" rtl="1" eaLnBrk="1" latinLnBrk="0" hangingPunct="1">
              <a:spcBef>
                <a:spcPct val="20000"/>
              </a:spcBef>
              <a:buFont typeface="Arial" pitchFamily="34" charset="0"/>
              <a:buNone/>
              <a:defRPr sz="3200"/>
            </a:lvl5pPr>
          </a:lstStyle>
          <a:p>
            <a:pPr lvl="0"/>
            <a:r>
              <a:rPr lang="ar-SA" smtClean="0"/>
              <a:t>انقر لتحرير أنماط النص الرئيسي</a:t>
            </a:r>
          </a:p>
          <a:p>
            <a:pPr lvl="1"/>
            <a:endParaRPr lang="ar-SA"/>
          </a:p>
        </p:txBody>
      </p:sp>
      <p:pic>
        <p:nvPicPr>
          <p:cNvPr id="9" name="صورة 8" descr="Answer1.png"/>
          <p:cNvPicPr>
            <a:picLocks/>
          </p:cNvPicPr>
          <p:nvPr userDrawn="1">
            <p:custDataLst>
              <p:tags r:id="rId4"/>
            </p:custDataLst>
          </p:nvPr>
        </p:nvPicPr>
        <p:blipFill>
          <a:blip r:embed="rId7"/>
          <a:stretch>
            <a:fillRect/>
          </a:stretch>
        </p:blipFill>
        <p:spPr>
          <a:xfrm>
            <a:off x="7845552" y="2234336"/>
            <a:ext cx="857250" cy="857250"/>
          </a:xfrm>
          <a:prstGeom prst="rect">
            <a:avLst/>
          </a:prstGeom>
        </p:spPr>
      </p:pic>
      <p:pic>
        <p:nvPicPr>
          <p:cNvPr id="10" name="صورة 9" descr="Answer2.png"/>
          <p:cNvPicPr>
            <a:picLocks/>
          </p:cNvPicPr>
          <p:nvPr userDrawn="1">
            <p:custDataLst>
              <p:tags r:id="rId5"/>
            </p:custDataLst>
          </p:nvPr>
        </p:nvPicPr>
        <p:blipFill>
          <a:blip r:embed="rId8"/>
          <a:stretch>
            <a:fillRect/>
          </a:stretch>
        </p:blipFill>
        <p:spPr>
          <a:xfrm>
            <a:off x="7845552" y="3873398"/>
            <a:ext cx="857250" cy="857250"/>
          </a:xfrm>
          <a:prstGeom prst="rect">
            <a:avLst/>
          </a:prstGeom>
        </p:spPr>
      </p:pic>
    </p:spTree>
    <p:custDataLst>
      <p:custData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10"/>
          </p:nvPr>
        </p:nvSpPr>
        <p:spPr/>
        <p:txBody>
          <a:bodyPr/>
          <a:lstStyle/>
          <a:p>
            <a:fld id="{8B2CB1ED-708F-4C34-8658-DDF8CAA85655}" type="datetimeFigureOut">
              <a:rPr lang="ar-SA" smtClean="0"/>
              <a:pPr/>
              <a:t>13/02/39</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F3F19CC0-BE9B-4800-AD67-3295A424A0E1}"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B2CB1ED-708F-4C34-8658-DDF8CAA85655}" type="datetimeFigureOut">
              <a:rPr lang="ar-SA" smtClean="0"/>
              <a:pPr/>
              <a:t>13/02/39</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F3F19CC0-BE9B-4800-AD67-3295A424A0E1}" type="slidenum">
              <a:rPr lang="ar-SA" smtClean="0"/>
              <a:pPr/>
              <a:t>‹#›</a:t>
            </a:fld>
            <a:endParaRPr lang="ar-SA"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5" name="Date Placeholder 4"/>
          <p:cNvSpPr>
            <a:spLocks noGrp="1"/>
          </p:cNvSpPr>
          <p:nvPr>
            <p:ph type="dt" sz="half" idx="10"/>
          </p:nvPr>
        </p:nvSpPr>
        <p:spPr/>
        <p:txBody>
          <a:bodyPr/>
          <a:lstStyle/>
          <a:p>
            <a:fld id="{8B2CB1ED-708F-4C34-8658-DDF8CAA85655}" type="datetimeFigureOut">
              <a:rPr lang="ar-SA" smtClean="0"/>
              <a:pPr/>
              <a:t>13/02/39</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F3F19CC0-BE9B-4800-AD67-3295A424A0E1}" type="slidenum">
              <a:rPr lang="ar-SA" smtClean="0"/>
              <a:pPr/>
              <a:t>‹#›</a:t>
            </a:fld>
            <a:endParaRPr lang="ar-SA" dirty="0"/>
          </a:p>
        </p:txBody>
      </p:sp>
      <p:sp>
        <p:nvSpPr>
          <p:cNvPr id="9" name="Content Placeholder 8"/>
          <p:cNvSpPr>
            <a:spLocks noGrp="1"/>
          </p:cNvSpPr>
          <p:nvPr>
            <p:ph sz="quarter" idx="13"/>
          </p:nvPr>
        </p:nvSpPr>
        <p:spPr>
          <a:xfrm>
            <a:off x="365760" y="1600200"/>
            <a:ext cx="4041648" cy="452628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8B2CB1ED-708F-4C34-8658-DDF8CAA85655}" type="datetimeFigureOut">
              <a:rPr lang="ar-SA" smtClean="0"/>
              <a:pPr/>
              <a:t>13/02/39</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F3F19CC0-BE9B-4800-AD67-3295A424A0E1}" type="slidenum">
              <a:rPr lang="ar-SA" smtClean="0"/>
              <a:pPr/>
              <a:t>‹#›</a:t>
            </a:fld>
            <a:endParaRPr lang="ar-SA" dirty="0"/>
          </a:p>
        </p:txBody>
      </p:sp>
      <p:sp>
        <p:nvSpPr>
          <p:cNvPr id="11" name="Content Placeholder 10"/>
          <p:cNvSpPr>
            <a:spLocks noGrp="1"/>
          </p:cNvSpPr>
          <p:nvPr>
            <p:ph sz="quarter" idx="13"/>
          </p:nvPr>
        </p:nvSpPr>
        <p:spPr>
          <a:xfrm>
            <a:off x="457200" y="2212848"/>
            <a:ext cx="4041648" cy="391363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B2CB1ED-708F-4C34-8658-DDF8CAA85655}" type="datetimeFigureOut">
              <a:rPr lang="ar-SA" smtClean="0"/>
              <a:pPr/>
              <a:t>13/02/39</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F3F19CC0-BE9B-4800-AD67-3295A424A0E1}"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CB1ED-708F-4C34-8658-DDF8CAA85655}" type="datetimeFigureOut">
              <a:rPr lang="ar-SA" smtClean="0"/>
              <a:pPr/>
              <a:t>13/02/39</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F3F19CC0-BE9B-4800-AD67-3295A424A0E1}"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B2CB1ED-708F-4C34-8658-DDF8CAA85655}" type="datetimeFigureOut">
              <a:rPr lang="ar-SA" smtClean="0"/>
              <a:pPr/>
              <a:t>13/02/39</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F3F19CC0-BE9B-4800-AD67-3295A424A0E1}"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B2CB1ED-708F-4C34-8658-DDF8CAA85655}" type="datetimeFigureOut">
              <a:rPr lang="ar-SA" smtClean="0"/>
              <a:pPr/>
              <a:t>13/02/39</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F3F19CC0-BE9B-4800-AD67-3295A424A0E1}" type="slidenum">
              <a:rPr lang="ar-SA" smtClean="0"/>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B2CB1ED-708F-4C34-8658-DDF8CAA85655}" type="datetimeFigureOut">
              <a:rPr lang="ar-SA" smtClean="0"/>
              <a:pPr/>
              <a:t>13/02/39</a:t>
            </a:fld>
            <a:endParaRPr lang="ar-SA"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ar-SA"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3F19CC0-BE9B-4800-AD67-3295A424A0E1}" type="slidenum">
              <a:rPr lang="ar-SA" smtClean="0"/>
              <a:pPr/>
              <a:t>‹#›</a:t>
            </a:fld>
            <a:endParaRPr lang="ar-SA"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60" r:id="rId16"/>
    <p:sldLayoutId id="2147483662" r:id="rId17"/>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5.xml"/><Relationship Id="rId1" Type="http://schemas.openxmlformats.org/officeDocument/2006/relationships/tags" Target="../tags/tag32.xml"/><Relationship Id="rId5" Type="http://schemas.openxmlformats.org/officeDocument/2006/relationships/image" Target="../media/image25.gif"/><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gif"/><Relationship Id="rId7" Type="http://schemas.openxmlformats.org/officeDocument/2006/relationships/image" Target="../media/image14.gif"/><Relationship Id="rId12" Type="http://schemas.openxmlformats.org/officeDocument/2006/relationships/image" Target="../media/image19.gif"/><Relationship Id="rId2" Type="http://schemas.openxmlformats.org/officeDocument/2006/relationships/image" Target="../media/image9.gif"/><Relationship Id="rId1" Type="http://schemas.openxmlformats.org/officeDocument/2006/relationships/slideLayout" Target="../slideLayouts/slideLayout7.xml"/><Relationship Id="rId6" Type="http://schemas.openxmlformats.org/officeDocument/2006/relationships/image" Target="../media/image13.gif"/><Relationship Id="rId11" Type="http://schemas.openxmlformats.org/officeDocument/2006/relationships/image" Target="../media/image18.gif"/><Relationship Id="rId5" Type="http://schemas.openxmlformats.org/officeDocument/2006/relationships/image" Target="../media/image12.gif"/><Relationship Id="rId10" Type="http://schemas.openxmlformats.org/officeDocument/2006/relationships/image" Target="../media/image17.gif"/><Relationship Id="rId4" Type="http://schemas.openxmlformats.org/officeDocument/2006/relationships/image" Target="../media/image11.gif"/><Relationship Id="rId9" Type="http://schemas.openxmlformats.org/officeDocument/2006/relationships/image" Target="../media/image16.gi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gif"/><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133205.jpg"/>
          <p:cNvPicPr>
            <a:picLocks noChangeAspect="1" noChangeArrowheads="1"/>
          </p:cNvPicPr>
          <p:nvPr/>
        </p:nvPicPr>
        <p:blipFill>
          <a:blip r:embed="rId2"/>
          <a:srcRect/>
          <a:stretch>
            <a:fillRect/>
          </a:stretch>
        </p:blipFill>
        <p:spPr bwMode="auto">
          <a:xfrm>
            <a:off x="1714480" y="214290"/>
            <a:ext cx="5786478" cy="4606710"/>
          </a:xfrm>
          <a:prstGeom prst="rect">
            <a:avLst/>
          </a:prstGeom>
          <a:noFill/>
        </p:spPr>
      </p:pic>
      <p:sp>
        <p:nvSpPr>
          <p:cNvPr id="5" name="مربع نص 4"/>
          <p:cNvSpPr txBox="1"/>
          <p:nvPr/>
        </p:nvSpPr>
        <p:spPr>
          <a:xfrm>
            <a:off x="857224" y="5357826"/>
            <a:ext cx="7643866" cy="584775"/>
          </a:xfrm>
          <a:prstGeom prst="rect">
            <a:avLst/>
          </a:prstGeom>
          <a:noFill/>
        </p:spPr>
        <p:txBody>
          <a:bodyPr wrap="square" rtlCol="1">
            <a:spAutoFit/>
          </a:bodyPr>
          <a:lstStyle/>
          <a:p>
            <a:pPr algn="ctr"/>
            <a:r>
              <a:rPr lang="ar-SA" sz="3200" b="1" dirty="0" smtClean="0">
                <a:latin typeface="Al-QuranAlKareem" pitchFamily="2" charset="-78"/>
                <a:cs typeface="Al-QuranAlKareem" pitchFamily="2" charset="-78"/>
              </a:rPr>
              <a:t>اعطِ تعليقاً مناسباً عما تعبر </a:t>
            </a:r>
            <a:r>
              <a:rPr lang="ar-SA" sz="3200" b="1" dirty="0">
                <a:latin typeface="Al-QuranAlKareem" pitchFamily="2" charset="-78"/>
                <a:cs typeface="Al-QuranAlKareem" pitchFamily="2" charset="-78"/>
              </a:rPr>
              <a:t>ع</a:t>
            </a:r>
            <a:r>
              <a:rPr lang="ar-SA" sz="3200" b="1" dirty="0" smtClean="0">
                <a:latin typeface="Al-QuranAlKareem" pitchFamily="2" charset="-78"/>
                <a:cs typeface="Al-QuranAlKareem" pitchFamily="2" charset="-78"/>
              </a:rPr>
              <a:t>نه هذه الصورة</a:t>
            </a:r>
            <a:endParaRPr lang="ar-SA" sz="3200" b="1" dirty="0">
              <a:latin typeface="Al-QuranAlKareem" pitchFamily="2" charset="-78"/>
              <a:cs typeface="Al-QuranAlKareem"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76" y="214290"/>
            <a:ext cx="8858280" cy="1077218"/>
          </a:xfrm>
          <a:prstGeom prst="rect">
            <a:avLst/>
          </a:prstGeom>
        </p:spPr>
        <p:txBody>
          <a:bodyPr wrap="square">
            <a:spAutoFit/>
          </a:bodyPr>
          <a:lstStyle/>
          <a:p>
            <a:r>
              <a:rPr lang="ar-SA" sz="3200" b="1" dirty="0" smtClean="0">
                <a:latin typeface="Al-QuranAlKareem" pitchFamily="2" charset="-78"/>
                <a:cs typeface="Al-QuranAlKareem" pitchFamily="2" charset="-78"/>
              </a:rPr>
              <a:t>إذا أردت الحصول على وظيفة أو عمل مؤقت، يمكنك أن تبحث في إحدى المصادر التالية:</a:t>
            </a:r>
          </a:p>
        </p:txBody>
      </p:sp>
      <p:sp>
        <p:nvSpPr>
          <p:cNvPr id="3" name="مربع نص 2"/>
          <p:cNvSpPr txBox="1"/>
          <p:nvPr/>
        </p:nvSpPr>
        <p:spPr>
          <a:xfrm>
            <a:off x="4929158" y="1930778"/>
            <a:ext cx="3929090" cy="1107996"/>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6600" b="1" dirty="0" smtClean="0">
                <a:solidFill>
                  <a:srgbClr val="FF0000"/>
                </a:solidFill>
                <a:latin typeface="Al-QuranAlKareem" pitchFamily="2" charset="-78"/>
                <a:cs typeface="Al-QuranAlKareem" pitchFamily="2" charset="-78"/>
              </a:rPr>
              <a:t>1- الصحف:</a:t>
            </a:r>
            <a:endParaRPr lang="ar-SA" sz="6600" b="1" dirty="0">
              <a:solidFill>
                <a:srgbClr val="FF0000"/>
              </a:solidFill>
              <a:latin typeface="Al-QuranAlKareem" pitchFamily="2" charset="-78"/>
              <a:cs typeface="Al-QuranAlKareem" pitchFamily="2" charset="-78"/>
            </a:endParaRPr>
          </a:p>
        </p:txBody>
      </p:sp>
      <p:grpSp>
        <p:nvGrpSpPr>
          <p:cNvPr id="6" name="مجموعة 5"/>
          <p:cNvGrpSpPr/>
          <p:nvPr/>
        </p:nvGrpSpPr>
        <p:grpSpPr>
          <a:xfrm>
            <a:off x="571472" y="1928802"/>
            <a:ext cx="3949700" cy="3467100"/>
            <a:chOff x="571472" y="1285860"/>
            <a:chExt cx="3949700" cy="3467100"/>
          </a:xfrm>
        </p:grpSpPr>
        <p:pic>
          <p:nvPicPr>
            <p:cNvPr id="7170" name="Picture 2" descr="C:\Users\HP\Desktop\صوري\afg78281.png"/>
            <p:cNvPicPr>
              <a:picLocks noChangeAspect="1" noChangeArrowheads="1"/>
            </p:cNvPicPr>
            <p:nvPr/>
          </p:nvPicPr>
          <p:blipFill>
            <a:blip r:embed="rId2"/>
            <a:srcRect/>
            <a:stretch>
              <a:fillRect/>
            </a:stretch>
          </p:blipFill>
          <p:spPr bwMode="auto">
            <a:xfrm>
              <a:off x="571472" y="1285860"/>
              <a:ext cx="3949700" cy="3467100"/>
            </a:xfrm>
            <a:prstGeom prst="rect">
              <a:avLst/>
            </a:prstGeom>
            <a:noFill/>
          </p:spPr>
        </p:pic>
        <p:sp>
          <p:nvSpPr>
            <p:cNvPr id="5" name="مستطيل 4"/>
            <p:cNvSpPr/>
            <p:nvPr/>
          </p:nvSpPr>
          <p:spPr>
            <a:xfrm>
              <a:off x="571472" y="1285860"/>
              <a:ext cx="1714512"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7" name="مستطيل 6"/>
          <p:cNvSpPr/>
          <p:nvPr/>
        </p:nvSpPr>
        <p:spPr>
          <a:xfrm>
            <a:off x="4429124" y="3073786"/>
            <a:ext cx="4429124" cy="1569660"/>
          </a:xfrm>
          <a:prstGeom prst="rect">
            <a:avLst/>
          </a:prstGeom>
        </p:spPr>
        <p:txBody>
          <a:bodyPr wrap="square">
            <a:spAutoFit/>
          </a:bodyPr>
          <a:lstStyle/>
          <a:p>
            <a:r>
              <a:rPr lang="ar-SA" sz="3200" b="1" dirty="0" smtClean="0">
                <a:latin typeface="Al-QuranAlKareem" pitchFamily="2" charset="-78"/>
                <a:cs typeface="Al-QuranAlKareem" pitchFamily="2" charset="-78"/>
              </a:rPr>
              <a:t>وذلك من خلال البحث في صفحات الإعلانات المبوبة المتوفرة في كل صحيفة.</a:t>
            </a:r>
          </a:p>
        </p:txBody>
      </p:sp>
      <p:sp>
        <p:nvSpPr>
          <p:cNvPr id="12" name="مستطيل مستدير الزوايا 11"/>
          <p:cNvSpPr/>
          <p:nvPr/>
        </p:nvSpPr>
        <p:spPr>
          <a:xfrm>
            <a:off x="214282" y="1428736"/>
            <a:ext cx="8786842" cy="485778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 name="شكل بيضاوي 3"/>
          <p:cNvSpPr/>
          <p:nvPr/>
        </p:nvSpPr>
        <p:spPr>
          <a:xfrm>
            <a:off x="5868144" y="4643446"/>
            <a:ext cx="1728192" cy="13778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0000"/>
                </a:solidFill>
              </a:rPr>
              <a:t>نشاط ص 49</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7"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صوري\1301020123595.jpg"/>
          <p:cNvPicPr>
            <a:picLocks noChangeAspect="1" noChangeArrowheads="1"/>
          </p:cNvPicPr>
          <p:nvPr/>
        </p:nvPicPr>
        <p:blipFill>
          <a:blip r:embed="rId2"/>
          <a:srcRect/>
          <a:stretch>
            <a:fillRect/>
          </a:stretch>
        </p:blipFill>
        <p:spPr bwMode="auto">
          <a:xfrm>
            <a:off x="5867404" y="3352802"/>
            <a:ext cx="1657350" cy="1733550"/>
          </a:xfrm>
          <a:prstGeom prst="rect">
            <a:avLst/>
          </a:prstGeom>
          <a:noFill/>
        </p:spPr>
      </p:pic>
      <p:pic>
        <p:nvPicPr>
          <p:cNvPr id="1027" name="Picture 3" descr="C:\Users\HP\Desktop\صوري\2013-02-02_051848.jpg"/>
          <p:cNvPicPr>
            <a:picLocks noChangeAspect="1" noChangeArrowheads="1"/>
          </p:cNvPicPr>
          <p:nvPr/>
        </p:nvPicPr>
        <p:blipFill>
          <a:blip r:embed="rId3"/>
          <a:srcRect/>
          <a:stretch>
            <a:fillRect/>
          </a:stretch>
        </p:blipFill>
        <p:spPr bwMode="auto">
          <a:xfrm>
            <a:off x="2500298" y="2071678"/>
            <a:ext cx="5295900" cy="4518025"/>
          </a:xfrm>
          <a:prstGeom prst="rect">
            <a:avLst/>
          </a:prstGeom>
          <a:noFill/>
        </p:spPr>
      </p:pic>
      <p:pic>
        <p:nvPicPr>
          <p:cNvPr id="1028" name="Picture 4" descr="C:\Users\HP\Desktop\صوري\12973274761.jpg"/>
          <p:cNvPicPr>
            <a:picLocks noChangeAspect="1" noChangeArrowheads="1"/>
          </p:cNvPicPr>
          <p:nvPr/>
        </p:nvPicPr>
        <p:blipFill>
          <a:blip r:embed="rId4"/>
          <a:srcRect/>
          <a:stretch>
            <a:fillRect/>
          </a:stretch>
        </p:blipFill>
        <p:spPr bwMode="auto">
          <a:xfrm>
            <a:off x="6000760" y="214314"/>
            <a:ext cx="1628775" cy="1762125"/>
          </a:xfrm>
          <a:prstGeom prst="rect">
            <a:avLst/>
          </a:prstGeom>
          <a:noFill/>
        </p:spPr>
      </p:pic>
      <p:pic>
        <p:nvPicPr>
          <p:cNvPr id="1029" name="Picture 5" descr="C:\Users\HP\Desktop\صوري\12973274763.jpg"/>
          <p:cNvPicPr>
            <a:picLocks noChangeAspect="1" noChangeArrowheads="1"/>
          </p:cNvPicPr>
          <p:nvPr/>
        </p:nvPicPr>
        <p:blipFill>
          <a:blip r:embed="rId5"/>
          <a:srcRect/>
          <a:stretch>
            <a:fillRect/>
          </a:stretch>
        </p:blipFill>
        <p:spPr bwMode="auto">
          <a:xfrm>
            <a:off x="2643174" y="214314"/>
            <a:ext cx="3295650" cy="1762125"/>
          </a:xfrm>
          <a:prstGeom prst="rect">
            <a:avLst/>
          </a:prstGeom>
          <a:noFill/>
        </p:spPr>
      </p:pic>
      <p:pic>
        <p:nvPicPr>
          <p:cNvPr id="1030" name="Picture 6" descr="C:\Users\HP\Desktop\صوري\12973274764.jpg"/>
          <p:cNvPicPr>
            <a:picLocks noChangeAspect="1" noChangeArrowheads="1"/>
          </p:cNvPicPr>
          <p:nvPr/>
        </p:nvPicPr>
        <p:blipFill>
          <a:blip r:embed="rId6"/>
          <a:srcRect/>
          <a:stretch>
            <a:fillRect/>
          </a:stretch>
        </p:blipFill>
        <p:spPr bwMode="auto">
          <a:xfrm>
            <a:off x="928662" y="4786346"/>
            <a:ext cx="1628775" cy="1762125"/>
          </a:xfrm>
          <a:prstGeom prst="rect">
            <a:avLst/>
          </a:prstGeom>
          <a:noFill/>
        </p:spPr>
      </p:pic>
      <p:pic>
        <p:nvPicPr>
          <p:cNvPr id="1031" name="Picture 7" descr="C:\Users\HP\Desktop\صوري\12973274779.jpg"/>
          <p:cNvPicPr>
            <a:picLocks noChangeAspect="1" noChangeArrowheads="1"/>
          </p:cNvPicPr>
          <p:nvPr/>
        </p:nvPicPr>
        <p:blipFill>
          <a:blip r:embed="rId7"/>
          <a:srcRect/>
          <a:stretch>
            <a:fillRect/>
          </a:stretch>
        </p:blipFill>
        <p:spPr bwMode="auto">
          <a:xfrm>
            <a:off x="857224" y="3000396"/>
            <a:ext cx="1704975" cy="1762125"/>
          </a:xfrm>
          <a:prstGeom prst="rect">
            <a:avLst/>
          </a:prstGeom>
          <a:noFill/>
        </p:spPr>
      </p:pic>
      <p:pic>
        <p:nvPicPr>
          <p:cNvPr id="1032" name="Picture 8" descr="C:\Users\HP\Desktop\صوري\130102032084.jpg"/>
          <p:cNvPicPr>
            <a:picLocks noChangeAspect="1" noChangeArrowheads="1"/>
          </p:cNvPicPr>
          <p:nvPr/>
        </p:nvPicPr>
        <p:blipFill>
          <a:blip r:embed="rId8"/>
          <a:srcRect/>
          <a:stretch>
            <a:fillRect/>
          </a:stretch>
        </p:blipFill>
        <p:spPr bwMode="auto">
          <a:xfrm>
            <a:off x="928662" y="1214446"/>
            <a:ext cx="1609725" cy="1704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par>
                                <p:cTn id="14" presetID="10" presetClass="entr" presetSubtype="0" fill="hold" nodeType="with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fade">
                                      <p:cBhvr>
                                        <p:cTn id="16" dur="500"/>
                                        <p:tgtEl>
                                          <p:spTgt spid="1029"/>
                                        </p:tgtEl>
                                      </p:cBhvr>
                                    </p:animEffect>
                                  </p:childTnLst>
                                </p:cTn>
                              </p:par>
                              <p:par>
                                <p:cTn id="17" presetID="10"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500"/>
                                        <p:tgtEl>
                                          <p:spTgt spid="1030"/>
                                        </p:tgtEl>
                                      </p:cBhvr>
                                    </p:animEffect>
                                  </p:childTnLst>
                                </p:cTn>
                              </p:par>
                              <p:par>
                                <p:cTn id="20" presetID="10" presetClass="entr" presetSubtype="0" fill="hold" nodeType="with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fade">
                                      <p:cBhvr>
                                        <p:cTn id="22" dur="500"/>
                                        <p:tgtEl>
                                          <p:spTgt spid="1031"/>
                                        </p:tgtEl>
                                      </p:cBhvr>
                                    </p:animEffect>
                                  </p:childTnLst>
                                </p:cTn>
                              </p:par>
                              <p:par>
                                <p:cTn id="23" presetID="10" presetClass="entr" presetSubtype="0" fill="hold" nodeType="withEffect">
                                  <p:stCondLst>
                                    <p:cond delay="0"/>
                                  </p:stCondLst>
                                  <p:childTnLst>
                                    <p:set>
                                      <p:cBhvr>
                                        <p:cTn id="24" dur="1" fill="hold">
                                          <p:stCondLst>
                                            <p:cond delay="0"/>
                                          </p:stCondLst>
                                        </p:cTn>
                                        <p:tgtEl>
                                          <p:spTgt spid="1032"/>
                                        </p:tgtEl>
                                        <p:attrNameLst>
                                          <p:attrName>style.visibility</p:attrName>
                                        </p:attrNameLst>
                                      </p:cBhvr>
                                      <p:to>
                                        <p:strVal val="visible"/>
                                      </p:to>
                                    </p:set>
                                    <p:animEffect transition="in" filter="fade">
                                      <p:cBhvr>
                                        <p:cTn id="25"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571736" y="2229332"/>
            <a:ext cx="6000760" cy="1107996"/>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6600" b="1" dirty="0" smtClean="0">
                <a:solidFill>
                  <a:srgbClr val="660066"/>
                </a:solidFill>
                <a:latin typeface="Al-QuranAlKareem" pitchFamily="2" charset="-78"/>
                <a:cs typeface="Al-QuranAlKareem" pitchFamily="2" charset="-78"/>
              </a:rPr>
              <a:t>2- مكاتب التوظيف:</a:t>
            </a:r>
            <a:endParaRPr lang="ar-SA" sz="6600" b="1" dirty="0">
              <a:solidFill>
                <a:srgbClr val="660066"/>
              </a:solidFill>
              <a:latin typeface="Al-QuranAlKareem" pitchFamily="2" charset="-78"/>
              <a:cs typeface="Al-QuranAlKareem" pitchFamily="2" charset="-78"/>
            </a:endParaRPr>
          </a:p>
        </p:txBody>
      </p:sp>
      <p:sp>
        <p:nvSpPr>
          <p:cNvPr id="3" name="مستطيل 2"/>
          <p:cNvSpPr/>
          <p:nvPr/>
        </p:nvSpPr>
        <p:spPr>
          <a:xfrm>
            <a:off x="2786050" y="3140968"/>
            <a:ext cx="5572132" cy="3046988"/>
          </a:xfrm>
          <a:prstGeom prst="rect">
            <a:avLst/>
          </a:prstGeom>
        </p:spPr>
        <p:txBody>
          <a:bodyPr wrap="square">
            <a:spAutoFit/>
          </a:bodyPr>
          <a:lstStyle/>
          <a:p>
            <a:r>
              <a:rPr lang="ar-SA" sz="3200" b="1" dirty="0" smtClean="0">
                <a:latin typeface="Al-QuranAlKareem" pitchFamily="2" charset="-78"/>
                <a:cs typeface="Al-QuranAlKareem" pitchFamily="2" charset="-78"/>
              </a:rPr>
              <a:t>تعمل هذه المكاتب كوسيلة بين أصحاب العمل والراغبين في الحصول على الوظيفة.</a:t>
            </a:r>
          </a:p>
          <a:p>
            <a:r>
              <a:rPr lang="ar-SA" sz="3200" b="1" dirty="0" smtClean="0">
                <a:latin typeface="Al-QuranAlKareem" pitchFamily="2" charset="-78"/>
                <a:cs typeface="Al-QuranAlKareem" pitchFamily="2" charset="-78"/>
              </a:rPr>
              <a:t>حيث تقوم جهة العمل بالإبلاغ مكتب التوظيف عن حاجتها لموظفين من حيث العدد والتخصصات والمؤهلات والشروط، ومن ثم يقوم المكتب بنشر الإعلان وتوجيه الباحثين عن العمل إلى هذه الجهة.</a:t>
            </a:r>
          </a:p>
        </p:txBody>
      </p:sp>
      <p:pic>
        <p:nvPicPr>
          <p:cNvPr id="8194" name="Picture 2" descr="C:\Users\HP\Desktop\صوري\1534172013116396.jpg"/>
          <p:cNvPicPr>
            <a:picLocks noChangeAspect="1" noChangeArrowheads="1"/>
          </p:cNvPicPr>
          <p:nvPr/>
        </p:nvPicPr>
        <p:blipFill>
          <a:blip r:embed="rId2"/>
          <a:srcRect/>
          <a:stretch>
            <a:fillRect/>
          </a:stretch>
        </p:blipFill>
        <p:spPr bwMode="auto">
          <a:xfrm>
            <a:off x="357158" y="2247024"/>
            <a:ext cx="2657475" cy="2857500"/>
          </a:xfrm>
          <a:prstGeom prst="rect">
            <a:avLst/>
          </a:prstGeom>
          <a:noFill/>
        </p:spPr>
      </p:pic>
      <p:sp>
        <p:nvSpPr>
          <p:cNvPr id="7" name="مستطيل مستدير الزوايا 6"/>
          <p:cNvSpPr/>
          <p:nvPr/>
        </p:nvSpPr>
        <p:spPr>
          <a:xfrm>
            <a:off x="214282" y="2247024"/>
            <a:ext cx="8786842" cy="4039496"/>
          </a:xfrm>
          <a:prstGeom prst="round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 name="مربع نص 3"/>
          <p:cNvSpPr txBox="1"/>
          <p:nvPr/>
        </p:nvSpPr>
        <p:spPr>
          <a:xfrm>
            <a:off x="500034" y="299552"/>
            <a:ext cx="8215338" cy="1569660"/>
          </a:xfrm>
          <a:prstGeom prst="rect">
            <a:avLst/>
          </a:prstGeom>
          <a:noFill/>
        </p:spPr>
        <p:txBody>
          <a:bodyPr wrap="square" rtlCol="1">
            <a:spAutoFit/>
          </a:bodyPr>
          <a:lstStyle/>
          <a:p>
            <a:r>
              <a:rPr lang="ar-SA" sz="3200" b="1" dirty="0" smtClean="0">
                <a:solidFill>
                  <a:srgbClr val="7030A0"/>
                </a:solidFill>
              </a:rPr>
              <a:t>طالبتي, باستخدام استراتيجية العصف الذهني قومي بالتعاون مع مجموعتك واستنتجي مهمة مكاتب التوظيف وكيف تقوم بعملها؟</a:t>
            </a:r>
            <a:endParaRPr lang="en-US" sz="32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8194"/>
                                        </p:tgtEl>
                                        <p:attrNameLst>
                                          <p:attrName>style.visibility</p:attrName>
                                        </p:attrNameLst>
                                      </p:cBhvr>
                                      <p:to>
                                        <p:strVal val="visible"/>
                                      </p:to>
                                    </p:set>
                                    <p:animEffect transition="in" filter="fade">
                                      <p:cBhvr>
                                        <p:cTn id="23"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786050" y="1076064"/>
            <a:ext cx="6000760" cy="1107996"/>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6600" b="1" dirty="0" smtClean="0">
                <a:solidFill>
                  <a:schemeClr val="tx2">
                    <a:lumMod val="75000"/>
                  </a:schemeClr>
                </a:solidFill>
                <a:latin typeface="Al-QuranAlKareem" pitchFamily="2" charset="-78"/>
                <a:cs typeface="Al-QuranAlKareem" pitchFamily="2" charset="-78"/>
              </a:rPr>
              <a:t>3- وزارة العمل:</a:t>
            </a:r>
            <a:endParaRPr lang="ar-SA" sz="6600" b="1" dirty="0">
              <a:solidFill>
                <a:schemeClr val="tx2">
                  <a:lumMod val="75000"/>
                </a:schemeClr>
              </a:solidFill>
              <a:latin typeface="Al-QuranAlKareem" pitchFamily="2" charset="-78"/>
              <a:cs typeface="Al-QuranAlKareem" pitchFamily="2" charset="-78"/>
            </a:endParaRPr>
          </a:p>
        </p:txBody>
      </p:sp>
      <p:sp>
        <p:nvSpPr>
          <p:cNvPr id="3" name="مستطيل 2"/>
          <p:cNvSpPr/>
          <p:nvPr/>
        </p:nvSpPr>
        <p:spPr>
          <a:xfrm>
            <a:off x="928662" y="2145092"/>
            <a:ext cx="7786710" cy="1569660"/>
          </a:xfrm>
          <a:prstGeom prst="rect">
            <a:avLst/>
          </a:prstGeom>
        </p:spPr>
        <p:txBody>
          <a:bodyPr wrap="square">
            <a:spAutoFit/>
          </a:bodyPr>
          <a:lstStyle/>
          <a:p>
            <a:r>
              <a:rPr lang="ar-SA" sz="3200" b="1" dirty="0" smtClean="0">
                <a:latin typeface="Al-QuranAlKareem" pitchFamily="2" charset="-78"/>
                <a:cs typeface="Al-QuranAlKareem" pitchFamily="2" charset="-78"/>
              </a:rPr>
              <a:t>في بعض الدول تقوم الحكومة بتوفير الوظيفة مباشرة لكل خريج حسب تخصصه ومستواه وهنا يتقدم الخريج بطلبه إلى مكاتب وزارة العمل ومن ثم تقوم بتوزيعه على الوظائف المتاحة له.</a:t>
            </a:r>
          </a:p>
        </p:txBody>
      </p:sp>
      <p:pic>
        <p:nvPicPr>
          <p:cNvPr id="4" name="Picture 3" descr="C:\Users\HP\Desktop\صوري\2957135.jpg"/>
          <p:cNvPicPr>
            <a:picLocks noChangeAspect="1" noChangeArrowheads="1"/>
          </p:cNvPicPr>
          <p:nvPr/>
        </p:nvPicPr>
        <p:blipFill>
          <a:blip r:embed="rId2"/>
          <a:srcRect/>
          <a:stretch>
            <a:fillRect/>
          </a:stretch>
        </p:blipFill>
        <p:spPr bwMode="auto">
          <a:xfrm>
            <a:off x="357158" y="3643314"/>
            <a:ext cx="3471879" cy="2948480"/>
          </a:xfrm>
          <a:prstGeom prst="rect">
            <a:avLst/>
          </a:prstGeom>
          <a:noFill/>
        </p:spPr>
      </p:pic>
      <p:sp>
        <p:nvSpPr>
          <p:cNvPr id="5" name="مستطيل مستدير الزوايا 4"/>
          <p:cNvSpPr/>
          <p:nvPr/>
        </p:nvSpPr>
        <p:spPr>
          <a:xfrm>
            <a:off x="214282" y="642918"/>
            <a:ext cx="8786842" cy="5643602"/>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1000"/>
                                        <p:tgtEl>
                                          <p:spTgt spid="3"/>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1000"/>
                                        <p:tgtEl>
                                          <p:spTgt spid="5"/>
                                        </p:tgtEl>
                                      </p:cBhvr>
                                    </p:animEffect>
                                  </p:childTnLst>
                                </p:cTn>
                              </p:par>
                            </p:childTnLst>
                          </p:cTn>
                        </p:par>
                        <p:par>
                          <p:cTn id="14" fill="hold">
                            <p:stCondLst>
                              <p:cond delay="1000"/>
                            </p:stCondLst>
                            <p:childTnLst>
                              <p:par>
                                <p:cTn id="15" presetID="18" presetClass="entr" presetSubtype="1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786050" y="1081145"/>
            <a:ext cx="5929322" cy="2123658"/>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6600" b="1" dirty="0" smtClean="0">
                <a:solidFill>
                  <a:srgbClr val="00B050"/>
                </a:solidFill>
                <a:latin typeface="Al-QuranAlKareem" pitchFamily="2" charset="-78"/>
                <a:cs typeface="Al-QuranAlKareem" pitchFamily="2" charset="-78"/>
              </a:rPr>
              <a:t>4- المؤسسات والمحلات الصغيرة:</a:t>
            </a:r>
            <a:endParaRPr lang="ar-SA" sz="6600" b="1" dirty="0">
              <a:solidFill>
                <a:srgbClr val="00B050"/>
              </a:solidFill>
              <a:latin typeface="Al-QuranAlKareem" pitchFamily="2" charset="-78"/>
              <a:cs typeface="Al-QuranAlKareem" pitchFamily="2" charset="-78"/>
            </a:endParaRPr>
          </a:p>
        </p:txBody>
      </p:sp>
      <p:sp>
        <p:nvSpPr>
          <p:cNvPr id="3" name="مستطيل 2"/>
          <p:cNvSpPr/>
          <p:nvPr/>
        </p:nvSpPr>
        <p:spPr>
          <a:xfrm>
            <a:off x="4429124" y="3295723"/>
            <a:ext cx="4286248" cy="2062103"/>
          </a:xfrm>
          <a:prstGeom prst="rect">
            <a:avLst/>
          </a:prstGeom>
        </p:spPr>
        <p:txBody>
          <a:bodyPr wrap="square">
            <a:spAutoFit/>
          </a:bodyPr>
          <a:lstStyle/>
          <a:p>
            <a:r>
              <a:rPr lang="ar-SA" sz="3200" b="1" dirty="0" smtClean="0">
                <a:latin typeface="Al-QuranAlKareem" pitchFamily="2" charset="-78"/>
                <a:cs typeface="Al-QuranAlKareem" pitchFamily="2" charset="-78"/>
              </a:rPr>
              <a:t>تلجأ هذه الجهات إلى وضع ملصقات تعلن فيها عن حاجتها لأعداد محدودة من الوظائف البسيطة.</a:t>
            </a:r>
          </a:p>
        </p:txBody>
      </p:sp>
      <p:pic>
        <p:nvPicPr>
          <p:cNvPr id="9218" name="Picture 2" descr="C:\Users\HP\Desktop\صوري\969.jpg"/>
          <p:cNvPicPr>
            <a:picLocks noChangeAspect="1" noChangeArrowheads="1"/>
          </p:cNvPicPr>
          <p:nvPr/>
        </p:nvPicPr>
        <p:blipFill>
          <a:blip r:embed="rId2"/>
          <a:srcRect/>
          <a:stretch>
            <a:fillRect/>
          </a:stretch>
        </p:blipFill>
        <p:spPr bwMode="auto">
          <a:xfrm>
            <a:off x="500034" y="1071546"/>
            <a:ext cx="3214710" cy="4756221"/>
          </a:xfrm>
          <a:prstGeom prst="rect">
            <a:avLst/>
          </a:prstGeom>
          <a:noFill/>
        </p:spPr>
      </p:pic>
      <p:sp>
        <p:nvSpPr>
          <p:cNvPr id="6" name="مستطيل مستدير الزوايا 5"/>
          <p:cNvSpPr/>
          <p:nvPr/>
        </p:nvSpPr>
        <p:spPr>
          <a:xfrm>
            <a:off x="214282" y="642918"/>
            <a:ext cx="8786842" cy="564360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par>
                          <p:cTn id="20" fill="hold">
                            <p:stCondLst>
                              <p:cond delay="1000"/>
                            </p:stCondLst>
                            <p:childTnLst>
                              <p:par>
                                <p:cTn id="21" presetID="55" presetClass="entr" presetSubtype="0" fill="hold" nodeType="afterEffect">
                                  <p:stCondLst>
                                    <p:cond delay="0"/>
                                  </p:stCondLst>
                                  <p:childTnLst>
                                    <p:set>
                                      <p:cBhvr>
                                        <p:cTn id="22" dur="1" fill="hold">
                                          <p:stCondLst>
                                            <p:cond delay="0"/>
                                          </p:stCondLst>
                                        </p:cTn>
                                        <p:tgtEl>
                                          <p:spTgt spid="9218"/>
                                        </p:tgtEl>
                                        <p:attrNameLst>
                                          <p:attrName>style.visibility</p:attrName>
                                        </p:attrNameLst>
                                      </p:cBhvr>
                                      <p:to>
                                        <p:strVal val="visible"/>
                                      </p:to>
                                    </p:set>
                                    <p:anim calcmode="lin" valueType="num">
                                      <p:cBhvr>
                                        <p:cTn id="23" dur="1000" fill="hold"/>
                                        <p:tgtEl>
                                          <p:spTgt spid="9218"/>
                                        </p:tgtEl>
                                        <p:attrNameLst>
                                          <p:attrName>ppt_w</p:attrName>
                                        </p:attrNameLst>
                                      </p:cBhvr>
                                      <p:tavLst>
                                        <p:tav tm="0">
                                          <p:val>
                                            <p:strVal val="#ppt_w*0.70"/>
                                          </p:val>
                                        </p:tav>
                                        <p:tav tm="100000">
                                          <p:val>
                                            <p:strVal val="#ppt_w"/>
                                          </p:val>
                                        </p:tav>
                                      </p:tavLst>
                                    </p:anim>
                                    <p:anim calcmode="lin" valueType="num">
                                      <p:cBhvr>
                                        <p:cTn id="24" dur="1000" fill="hold"/>
                                        <p:tgtEl>
                                          <p:spTgt spid="9218"/>
                                        </p:tgtEl>
                                        <p:attrNameLst>
                                          <p:attrName>ppt_h</p:attrName>
                                        </p:attrNameLst>
                                      </p:cBhvr>
                                      <p:tavLst>
                                        <p:tav tm="0">
                                          <p:val>
                                            <p:strVal val="#ppt_h"/>
                                          </p:val>
                                        </p:tav>
                                        <p:tav tm="100000">
                                          <p:val>
                                            <p:strVal val="#ppt_h"/>
                                          </p:val>
                                        </p:tav>
                                      </p:tavLst>
                                    </p:anim>
                                    <p:animEffect transition="in" filter="fade">
                                      <p:cBhvr>
                                        <p:cTn id="25"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2714612" y="1009707"/>
            <a:ext cx="5929322" cy="2123658"/>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6600" b="1" dirty="0" smtClean="0">
                <a:solidFill>
                  <a:schemeClr val="accent6">
                    <a:lumMod val="75000"/>
                  </a:schemeClr>
                </a:solidFill>
                <a:latin typeface="Al-QuranAlKareem" pitchFamily="2" charset="-78"/>
                <a:cs typeface="Al-QuranAlKareem" pitchFamily="2" charset="-78"/>
              </a:rPr>
              <a:t>5- الإعلانات الشخصية:</a:t>
            </a:r>
            <a:endParaRPr lang="ar-SA" sz="6600" b="1" dirty="0">
              <a:solidFill>
                <a:schemeClr val="accent6">
                  <a:lumMod val="75000"/>
                </a:schemeClr>
              </a:solidFill>
              <a:latin typeface="Al-QuranAlKareem" pitchFamily="2" charset="-78"/>
              <a:cs typeface="Al-QuranAlKareem" pitchFamily="2" charset="-78"/>
            </a:endParaRPr>
          </a:p>
        </p:txBody>
      </p:sp>
      <p:sp>
        <p:nvSpPr>
          <p:cNvPr id="6" name="مستطيل 5"/>
          <p:cNvSpPr/>
          <p:nvPr/>
        </p:nvSpPr>
        <p:spPr>
          <a:xfrm>
            <a:off x="4357686" y="3224285"/>
            <a:ext cx="4286248" cy="2062103"/>
          </a:xfrm>
          <a:prstGeom prst="rect">
            <a:avLst/>
          </a:prstGeom>
        </p:spPr>
        <p:txBody>
          <a:bodyPr wrap="square">
            <a:spAutoFit/>
          </a:bodyPr>
          <a:lstStyle/>
          <a:p>
            <a:r>
              <a:rPr lang="ar-SA" sz="3200" b="1" dirty="0" smtClean="0">
                <a:latin typeface="Al-QuranAlKareem" pitchFamily="2" charset="-78"/>
                <a:cs typeface="Al-QuranAlKareem" pitchFamily="2" charset="-78"/>
              </a:rPr>
              <a:t>يلجأ بعض الأفراد إلى نشر إعلانه بنفسه طالباً وظيفة مناسبة له، حيث يقوم بتحديد مؤهلاته وخبراته وعنوانه ورقمه.</a:t>
            </a:r>
          </a:p>
        </p:txBody>
      </p:sp>
      <p:sp>
        <p:nvSpPr>
          <p:cNvPr id="9" name="مستطيل مستدير الزوايا 8"/>
          <p:cNvSpPr/>
          <p:nvPr/>
        </p:nvSpPr>
        <p:spPr>
          <a:xfrm>
            <a:off x="214282" y="642918"/>
            <a:ext cx="8786842" cy="564360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accent5">
                  <a:lumMod val="7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670" y="1864531"/>
            <a:ext cx="3777368" cy="3421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ppt_x</p:attrName>
                                        </p:attrNameLst>
                                      </p:cBhvr>
                                      <p:tavLst>
                                        <p:tav tm="0">
                                          <p:val>
                                            <p:strVal val="#ppt_x-.2"/>
                                          </p:val>
                                        </p:tav>
                                        <p:tav tm="100000">
                                          <p:val>
                                            <p:strVal val="#ppt_x"/>
                                          </p:val>
                                        </p:tav>
                                      </p:tavLst>
                                    </p:anim>
                                    <p:anim calcmode="lin" valueType="num">
                                      <p:cBhvr>
                                        <p:cTn id="1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428860" y="1009707"/>
            <a:ext cx="6215074" cy="2123658"/>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6600" b="1" dirty="0" smtClean="0">
                <a:solidFill>
                  <a:schemeClr val="accent2">
                    <a:lumMod val="75000"/>
                  </a:schemeClr>
                </a:solidFill>
                <a:latin typeface="Al-QuranAlKareem" pitchFamily="2" charset="-78"/>
                <a:cs typeface="Al-QuranAlKareem" pitchFamily="2" charset="-78"/>
              </a:rPr>
              <a:t>6- المعلومات التي تحصل عليها من الزملاء:</a:t>
            </a:r>
            <a:endParaRPr lang="ar-SA" sz="6600" b="1" dirty="0">
              <a:solidFill>
                <a:schemeClr val="accent2">
                  <a:lumMod val="75000"/>
                </a:schemeClr>
              </a:solidFill>
              <a:latin typeface="Al-QuranAlKareem" pitchFamily="2" charset="-78"/>
              <a:cs typeface="Al-QuranAlKareem" pitchFamily="2" charset="-78"/>
            </a:endParaRPr>
          </a:p>
        </p:txBody>
      </p:sp>
      <p:sp>
        <p:nvSpPr>
          <p:cNvPr id="3" name="مستطيل 2"/>
          <p:cNvSpPr/>
          <p:nvPr/>
        </p:nvSpPr>
        <p:spPr>
          <a:xfrm>
            <a:off x="3428992" y="3224285"/>
            <a:ext cx="5214942" cy="1569660"/>
          </a:xfrm>
          <a:prstGeom prst="rect">
            <a:avLst/>
          </a:prstGeom>
        </p:spPr>
        <p:txBody>
          <a:bodyPr wrap="square">
            <a:spAutoFit/>
          </a:bodyPr>
          <a:lstStyle/>
          <a:p>
            <a:r>
              <a:rPr lang="ar-SA" sz="3200" b="1" dirty="0" smtClean="0">
                <a:latin typeface="Al-QuranAlKareem" pitchFamily="2" charset="-78"/>
                <a:cs typeface="Al-QuranAlKareem" pitchFamily="2" charset="-78"/>
              </a:rPr>
              <a:t>أحياناً يكون الزملاء على علم بحاجة جهة معينة إلى موظفين، ومن ثم يمكنك الاستفسار منهم عن هذه الجهات.</a:t>
            </a:r>
          </a:p>
        </p:txBody>
      </p:sp>
      <p:sp>
        <p:nvSpPr>
          <p:cNvPr id="4" name="مستطيل مستدير الزوايا 3"/>
          <p:cNvSpPr/>
          <p:nvPr/>
        </p:nvSpPr>
        <p:spPr>
          <a:xfrm>
            <a:off x="214282" y="642918"/>
            <a:ext cx="8786842" cy="5643602"/>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accent5">
                  <a:lumMod val="75000"/>
                </a:schemeClr>
              </a:solidFill>
            </a:endParaRPr>
          </a:p>
        </p:txBody>
      </p:sp>
      <p:pic>
        <p:nvPicPr>
          <p:cNvPr id="13315" name="Picture 3" descr="C:\Users\HP\Desktop\صوري\ssss.jpg"/>
          <p:cNvPicPr>
            <a:picLocks noChangeAspect="1" noChangeArrowheads="1"/>
          </p:cNvPicPr>
          <p:nvPr/>
        </p:nvPicPr>
        <p:blipFill>
          <a:blip r:embed="rId2" cstate="print"/>
          <a:srcRect/>
          <a:stretch>
            <a:fillRect/>
          </a:stretch>
        </p:blipFill>
        <p:spPr bwMode="auto">
          <a:xfrm>
            <a:off x="500034" y="1428736"/>
            <a:ext cx="2041525" cy="4184650"/>
          </a:xfrm>
          <a:prstGeom prst="rect">
            <a:avLst/>
          </a:prstGeom>
          <a:noFill/>
        </p:spPr>
      </p:pic>
      <p:sp>
        <p:nvSpPr>
          <p:cNvPr id="5" name="مربع نص 4"/>
          <p:cNvSpPr txBox="1"/>
          <p:nvPr/>
        </p:nvSpPr>
        <p:spPr>
          <a:xfrm>
            <a:off x="2039104" y="4653136"/>
            <a:ext cx="6592214" cy="1384995"/>
          </a:xfrm>
          <a:prstGeom prst="rect">
            <a:avLst/>
          </a:prstGeom>
          <a:noFill/>
        </p:spPr>
        <p:txBody>
          <a:bodyPr wrap="square" rtlCol="1">
            <a:spAutoFit/>
          </a:bodyPr>
          <a:lstStyle/>
          <a:p>
            <a:pPr marL="457200" indent="-457200">
              <a:buFont typeface="Wingdings" pitchFamily="2" charset="2"/>
              <a:buChar char="v"/>
            </a:pPr>
            <a:r>
              <a:rPr lang="ar-SA" sz="2800" b="1" dirty="0" smtClean="0">
                <a:solidFill>
                  <a:srgbClr val="C00000"/>
                </a:solidFill>
              </a:rPr>
              <a:t>برأيك طالبتي, هل بناء علاقات شخصية قوية مع افراد </a:t>
            </a:r>
            <a:r>
              <a:rPr lang="ar-SA" sz="2800" b="1" dirty="0" err="1" smtClean="0">
                <a:solidFill>
                  <a:srgbClr val="C00000"/>
                </a:solidFill>
              </a:rPr>
              <a:t>بامكانهم</a:t>
            </a:r>
            <a:r>
              <a:rPr lang="ar-SA" sz="2800" b="1" dirty="0" smtClean="0">
                <a:solidFill>
                  <a:srgbClr val="C00000"/>
                </a:solidFill>
              </a:rPr>
              <a:t> مساعدتك, قد يعطي فرصة للحصول على وظيفة؟</a:t>
            </a:r>
            <a:endParaRPr 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315"/>
                                        </p:tgtEl>
                                        <p:attrNameLst>
                                          <p:attrName>style.visibility</p:attrName>
                                        </p:attrNameLst>
                                      </p:cBhvr>
                                      <p:to>
                                        <p:strVal val="visible"/>
                                      </p:to>
                                    </p:set>
                                    <p:animEffect transition="in" filter="fade">
                                      <p:cBhvr>
                                        <p:cTn id="17" dur="1000"/>
                                        <p:tgtEl>
                                          <p:spTgt spid="133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714612" y="1009707"/>
            <a:ext cx="5929322" cy="1107996"/>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6600" b="1" dirty="0" smtClean="0">
                <a:solidFill>
                  <a:srgbClr val="008000"/>
                </a:solidFill>
                <a:latin typeface="Al-QuranAlKareem" pitchFamily="2" charset="-78"/>
                <a:cs typeface="Al-QuranAlKareem" pitchFamily="2" charset="-78"/>
              </a:rPr>
              <a:t>7- مواقع الإنترنت:</a:t>
            </a:r>
            <a:endParaRPr lang="ar-SA" sz="6600" b="1" dirty="0">
              <a:solidFill>
                <a:srgbClr val="008000"/>
              </a:solidFill>
              <a:latin typeface="Al-QuranAlKareem" pitchFamily="2" charset="-78"/>
              <a:cs typeface="Al-QuranAlKareem" pitchFamily="2" charset="-78"/>
            </a:endParaRPr>
          </a:p>
        </p:txBody>
      </p:sp>
      <p:sp>
        <p:nvSpPr>
          <p:cNvPr id="3" name="مستطيل 2"/>
          <p:cNvSpPr/>
          <p:nvPr/>
        </p:nvSpPr>
        <p:spPr>
          <a:xfrm>
            <a:off x="4357686" y="2643182"/>
            <a:ext cx="4286248" cy="2062103"/>
          </a:xfrm>
          <a:prstGeom prst="rect">
            <a:avLst/>
          </a:prstGeom>
        </p:spPr>
        <p:txBody>
          <a:bodyPr wrap="square">
            <a:spAutoFit/>
          </a:bodyPr>
          <a:lstStyle/>
          <a:p>
            <a:r>
              <a:rPr lang="ar-SA" sz="3200" b="1" dirty="0" smtClean="0">
                <a:latin typeface="Al-QuranAlKareem" pitchFamily="2" charset="-78"/>
                <a:cs typeface="Al-QuranAlKareem" pitchFamily="2" charset="-78"/>
              </a:rPr>
              <a:t>عالم الإنترنت سيساعدك بقوة على العثور عن وظيفة خاصة بعد ظهور آلاف المواقع التي تهتم بتوفير فرص عمل للشباب العربي.</a:t>
            </a:r>
          </a:p>
        </p:txBody>
      </p:sp>
      <p:sp>
        <p:nvSpPr>
          <p:cNvPr id="4" name="مستطيل مستدير الزوايا 3"/>
          <p:cNvSpPr/>
          <p:nvPr/>
        </p:nvSpPr>
        <p:spPr>
          <a:xfrm>
            <a:off x="214282" y="642918"/>
            <a:ext cx="8786842" cy="5643602"/>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accent5">
                  <a:lumMod val="75000"/>
                </a:schemeClr>
              </a:solidFill>
            </a:endParaRPr>
          </a:p>
        </p:txBody>
      </p:sp>
      <p:pic>
        <p:nvPicPr>
          <p:cNvPr id="11266" name="Picture 2" descr="C:\Users\HP\Desktop\صوري\Internet_Connection.png"/>
          <p:cNvPicPr>
            <a:picLocks noChangeAspect="1" noChangeArrowheads="1"/>
          </p:cNvPicPr>
          <p:nvPr/>
        </p:nvPicPr>
        <p:blipFill>
          <a:blip r:embed="rId2"/>
          <a:srcRect/>
          <a:stretch>
            <a:fillRect/>
          </a:stretch>
        </p:blipFill>
        <p:spPr bwMode="auto">
          <a:xfrm>
            <a:off x="642910" y="2071678"/>
            <a:ext cx="3251200" cy="325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11266"/>
                                        </p:tgtEl>
                                        <p:attrNameLst>
                                          <p:attrName>style.visibility</p:attrName>
                                        </p:attrNameLst>
                                      </p:cBhvr>
                                      <p:to>
                                        <p:strVal val="visible"/>
                                      </p:to>
                                    </p:set>
                                    <p:anim calcmode="lin" valueType="num">
                                      <p:cBhvr additive="base">
                                        <p:cTn id="20" dur="1000" fill="hold"/>
                                        <p:tgtEl>
                                          <p:spTgt spid="11266"/>
                                        </p:tgtEl>
                                        <p:attrNameLst>
                                          <p:attrName>ppt_x</p:attrName>
                                        </p:attrNameLst>
                                      </p:cBhvr>
                                      <p:tavLst>
                                        <p:tav tm="0">
                                          <p:val>
                                            <p:strVal val="0-#ppt_w/2"/>
                                          </p:val>
                                        </p:tav>
                                        <p:tav tm="100000">
                                          <p:val>
                                            <p:strVal val="#ppt_x"/>
                                          </p:val>
                                        </p:tav>
                                      </p:tavLst>
                                    </p:anim>
                                    <p:anim calcmode="lin" valueType="num">
                                      <p:cBhvr additive="base">
                                        <p:cTn id="21" dur="1000" fill="hold"/>
                                        <p:tgtEl>
                                          <p:spTgt spid="11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p:cNvSpPr/>
          <p:nvPr/>
        </p:nvSpPr>
        <p:spPr>
          <a:xfrm>
            <a:off x="2051720" y="1340768"/>
            <a:ext cx="5256584" cy="41044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8800" b="1" dirty="0" smtClean="0">
                <a:solidFill>
                  <a:schemeClr val="bg1"/>
                </a:solidFill>
              </a:rPr>
              <a:t>من أنا ؟</a:t>
            </a:r>
            <a:endParaRPr lang="en-US" sz="8800" b="1" dirty="0">
              <a:solidFill>
                <a:schemeClr val="bg1"/>
              </a:solidFill>
            </a:endParaRPr>
          </a:p>
        </p:txBody>
      </p:sp>
    </p:spTree>
    <p:extLst>
      <p:ext uri="{BB962C8B-B14F-4D97-AF65-F5344CB8AC3E}">
        <p14:creationId xmlns:p14="http://schemas.microsoft.com/office/powerpoint/2010/main" val="3571398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928794" y="428604"/>
            <a:ext cx="5572164" cy="1107996"/>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6600" b="1" dirty="0" smtClean="0">
                <a:solidFill>
                  <a:schemeClr val="tx1"/>
                </a:solidFill>
                <a:latin typeface="Al-QuranAlKareem" pitchFamily="2" charset="-78"/>
                <a:cs typeface="Al-QuranAlKareem" pitchFamily="2" charset="-78"/>
              </a:rPr>
              <a:t>كيف تفوز بالوظيفة؟</a:t>
            </a:r>
            <a:endParaRPr lang="ar-SA" sz="6600" b="1" dirty="0">
              <a:solidFill>
                <a:schemeClr val="tx1"/>
              </a:solidFill>
              <a:latin typeface="Al-QuranAlKareem" pitchFamily="2" charset="-78"/>
              <a:cs typeface="Al-QuranAlKareem" pitchFamily="2" charset="-78"/>
            </a:endParaRPr>
          </a:p>
        </p:txBody>
      </p:sp>
      <p:pic>
        <p:nvPicPr>
          <p:cNvPr id="12290" name="Picture 2" descr="C:\Users\HP\Desktop\صوري\images_articles_display_gold_medal.jpg"/>
          <p:cNvPicPr>
            <a:picLocks noChangeAspect="1" noChangeArrowheads="1"/>
          </p:cNvPicPr>
          <p:nvPr/>
        </p:nvPicPr>
        <p:blipFill>
          <a:blip r:embed="rId2"/>
          <a:srcRect/>
          <a:stretch>
            <a:fillRect/>
          </a:stretch>
        </p:blipFill>
        <p:spPr bwMode="auto">
          <a:xfrm>
            <a:off x="3000364" y="1571612"/>
            <a:ext cx="3378200" cy="508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fade">
                                      <p:cBhvr>
                                        <p:cTn id="10" dur="1000"/>
                                        <p:tgtEl>
                                          <p:spTgt spid="12290"/>
                                        </p:tgtEl>
                                      </p:cBhvr>
                                    </p:animEffect>
                                  </p:childTnLst>
                                </p:cTn>
                              </p:par>
                            </p:childTnLst>
                          </p:cTn>
                        </p:par>
                        <p:par>
                          <p:cTn id="11" fill="hold">
                            <p:stCondLst>
                              <p:cond delay="1000"/>
                            </p:stCondLst>
                            <p:childTnLst>
                              <p:par>
                                <p:cTn id="12" presetID="26" presetClass="emph" presetSubtype="0" fill="hold" nodeType="afterEffect">
                                  <p:stCondLst>
                                    <p:cond delay="0"/>
                                  </p:stCondLst>
                                  <p:childTnLst>
                                    <p:animEffect transition="out" filter="fade">
                                      <p:cBhvr>
                                        <p:cTn id="13" dur="1000" tmFilter="0, 0; .2, .5; .8, .5; 1, 0"/>
                                        <p:tgtEl>
                                          <p:spTgt spid="12290"/>
                                        </p:tgtEl>
                                      </p:cBhvr>
                                    </p:animEffect>
                                    <p:animScale>
                                      <p:cBhvr>
                                        <p:cTn id="14" dur="500" autoRev="1" fill="hold"/>
                                        <p:tgtEl>
                                          <p:spTgt spid="122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p:cNvGrpSpPr/>
          <p:nvPr/>
        </p:nvGrpSpPr>
        <p:grpSpPr>
          <a:xfrm>
            <a:off x="428596" y="928670"/>
            <a:ext cx="8720732" cy="4514850"/>
            <a:chOff x="428596" y="928670"/>
            <a:chExt cx="8720732" cy="4514850"/>
          </a:xfrm>
        </p:grpSpPr>
        <p:pic>
          <p:nvPicPr>
            <p:cNvPr id="2050" name="Picture 2" descr="C:\Users\HP\Desktop\747212-500x474.jpg"/>
            <p:cNvPicPr>
              <a:picLocks noChangeAspect="1" noChangeArrowheads="1"/>
            </p:cNvPicPr>
            <p:nvPr/>
          </p:nvPicPr>
          <p:blipFill>
            <a:blip r:embed="rId2"/>
            <a:srcRect/>
            <a:stretch>
              <a:fillRect/>
            </a:stretch>
          </p:blipFill>
          <p:spPr bwMode="auto">
            <a:xfrm>
              <a:off x="428596" y="928670"/>
              <a:ext cx="4762500" cy="4514850"/>
            </a:xfrm>
            <a:prstGeom prst="rect">
              <a:avLst/>
            </a:prstGeom>
            <a:noFill/>
          </p:spPr>
        </p:pic>
        <p:sp>
          <p:nvSpPr>
            <p:cNvPr id="6" name="مربع نص 5"/>
            <p:cNvSpPr txBox="1"/>
            <p:nvPr/>
          </p:nvSpPr>
          <p:spPr>
            <a:xfrm>
              <a:off x="3650882" y="2585930"/>
              <a:ext cx="5498446" cy="1200329"/>
            </a:xfrm>
            <a:prstGeom prst="rect">
              <a:avLst/>
            </a:prstGeom>
            <a:solidFill>
              <a:schemeClr val="bg1"/>
            </a:solidFill>
          </p:spPr>
          <p:txBody>
            <a:bodyPr wrap="square" rtlCol="1">
              <a:spAutoFit/>
            </a:bodyPr>
            <a:lstStyle/>
            <a:p>
              <a:pPr algn="ctr"/>
              <a:r>
                <a:rPr lang="ar-SA" sz="7200" b="1" dirty="0" smtClean="0">
                  <a:solidFill>
                    <a:schemeClr val="tx2">
                      <a:lumMod val="75000"/>
                    </a:schemeClr>
                  </a:solidFill>
                  <a:latin typeface="Al-QuranAlKareem" pitchFamily="2" charset="-78"/>
                  <a:cs typeface="Al-QuranAlKareem" pitchFamily="2" charset="-78"/>
                </a:rPr>
                <a:t>البحث عن وظيفة</a:t>
              </a:r>
              <a:endParaRPr lang="ar-SA" sz="7200" b="1" dirty="0">
                <a:solidFill>
                  <a:schemeClr val="tx2">
                    <a:lumMod val="75000"/>
                  </a:schemeClr>
                </a:solidFill>
                <a:latin typeface="Al-QuranAlKareem" pitchFamily="2" charset="-78"/>
                <a:cs typeface="Al-QuranAlKareem" pitchFamily="2"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p:cNvSpPr/>
          <p:nvPr/>
        </p:nvSpPr>
        <p:spPr>
          <a:xfrm>
            <a:off x="6156176" y="404664"/>
            <a:ext cx="2664296" cy="2448272"/>
          </a:xfrm>
          <a:prstGeom prst="clou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t>الاهتمام</a:t>
            </a:r>
            <a:endParaRPr lang="en-US" sz="4000" b="1" dirty="0"/>
          </a:p>
        </p:txBody>
      </p:sp>
      <p:sp>
        <p:nvSpPr>
          <p:cNvPr id="3" name="سحابة 2"/>
          <p:cNvSpPr/>
          <p:nvPr/>
        </p:nvSpPr>
        <p:spPr>
          <a:xfrm>
            <a:off x="179512" y="620688"/>
            <a:ext cx="2664296" cy="2448272"/>
          </a:xfrm>
          <a:prstGeom prst="clou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t>القدرة</a:t>
            </a:r>
            <a:endParaRPr lang="en-US" sz="4000" b="1" dirty="0"/>
          </a:p>
        </p:txBody>
      </p:sp>
      <p:sp>
        <p:nvSpPr>
          <p:cNvPr id="4" name="سحابة 3"/>
          <p:cNvSpPr/>
          <p:nvPr/>
        </p:nvSpPr>
        <p:spPr>
          <a:xfrm>
            <a:off x="3284240" y="4196328"/>
            <a:ext cx="2664296" cy="2448272"/>
          </a:xfrm>
          <a:prstGeom prst="clou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t>المهارة</a:t>
            </a:r>
            <a:endParaRPr lang="en-US" sz="4000" b="1" dirty="0"/>
          </a:p>
        </p:txBody>
      </p:sp>
      <p:sp>
        <p:nvSpPr>
          <p:cNvPr id="5" name="شمس 4"/>
          <p:cNvSpPr/>
          <p:nvPr/>
        </p:nvSpPr>
        <p:spPr>
          <a:xfrm>
            <a:off x="2843808" y="1628800"/>
            <a:ext cx="3104728" cy="2304256"/>
          </a:xfrm>
          <a:prstGeom prst="sun">
            <a:avLst>
              <a:gd name="adj" fmla="val 1300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accent2">
                    <a:lumMod val="50000"/>
                  </a:schemeClr>
                </a:solidFill>
              </a:rPr>
              <a:t>تحديد الهدف الوظيفي</a:t>
            </a:r>
            <a:endParaRPr lang="en-US" sz="2800" b="1" dirty="0">
              <a:solidFill>
                <a:schemeClr val="accent2">
                  <a:lumMod val="50000"/>
                </a:schemeClr>
              </a:solidFill>
            </a:endParaRPr>
          </a:p>
        </p:txBody>
      </p:sp>
    </p:spTree>
    <p:extLst>
      <p:ext uri="{BB962C8B-B14F-4D97-AF65-F5344CB8AC3E}">
        <p14:creationId xmlns:p14="http://schemas.microsoft.com/office/powerpoint/2010/main" val="132639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مربع نص 1"/>
          <p:cNvSpPr txBox="1"/>
          <p:nvPr/>
        </p:nvSpPr>
        <p:spPr>
          <a:xfrm>
            <a:off x="1009620" y="260648"/>
            <a:ext cx="7429552" cy="1015663"/>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6000" b="1" dirty="0" smtClean="0">
                <a:solidFill>
                  <a:schemeClr val="bg1"/>
                </a:solidFill>
                <a:latin typeface="Al-QuranAlKareem" pitchFamily="2" charset="-78"/>
                <a:cs typeface="Al-QuranAlKareem" pitchFamily="2" charset="-78"/>
              </a:rPr>
              <a:t>كيف تحددين هدفك الوظيفي؟</a:t>
            </a:r>
            <a:endParaRPr lang="ar-SA" sz="6000" b="1" dirty="0">
              <a:solidFill>
                <a:schemeClr val="bg1"/>
              </a:solidFill>
              <a:latin typeface="Al-QuranAlKareem" pitchFamily="2" charset="-78"/>
              <a:cs typeface="Al-QuranAlKareem" pitchFamily="2" charset="-78"/>
            </a:endParaRPr>
          </a:p>
        </p:txBody>
      </p:sp>
      <p:sp>
        <p:nvSpPr>
          <p:cNvPr id="3" name="مربع نص 2"/>
          <p:cNvSpPr txBox="1"/>
          <p:nvPr/>
        </p:nvSpPr>
        <p:spPr>
          <a:xfrm>
            <a:off x="4355976" y="2162592"/>
            <a:ext cx="4371228" cy="1569660"/>
          </a:xfrm>
          <a:prstGeom prst="rect">
            <a:avLst/>
          </a:prstGeom>
          <a:noFill/>
        </p:spPr>
        <p:txBody>
          <a:bodyPr wrap="square" rtlCol="1">
            <a:spAutoFit/>
          </a:bodyPr>
          <a:lstStyle/>
          <a:p>
            <a:r>
              <a:rPr lang="ar-SA" sz="3200" b="1" dirty="0" smtClean="0">
                <a:solidFill>
                  <a:schemeClr val="accent5">
                    <a:lumMod val="20000"/>
                    <a:lumOff val="80000"/>
                  </a:schemeClr>
                </a:solidFill>
              </a:rPr>
              <a:t>طالبتي: باستخدام استراتيجية </a:t>
            </a:r>
            <a:r>
              <a:rPr lang="ar-SA" sz="3200" b="1" dirty="0" smtClean="0">
                <a:solidFill>
                  <a:schemeClr val="accent5">
                    <a:lumMod val="20000"/>
                    <a:lumOff val="80000"/>
                  </a:schemeClr>
                </a:solidFill>
              </a:rPr>
              <a:t>العصف الذهني قومي </a:t>
            </a:r>
            <a:r>
              <a:rPr lang="ar-SA" sz="3200" b="1" dirty="0" smtClean="0">
                <a:solidFill>
                  <a:schemeClr val="accent5">
                    <a:lumMod val="20000"/>
                    <a:lumOff val="80000"/>
                  </a:schemeClr>
                </a:solidFill>
              </a:rPr>
              <a:t>بوضع تعريفا للهدف الوظيفي؟</a:t>
            </a:r>
            <a:endParaRPr lang="en-US" sz="3200" b="1" dirty="0">
              <a:solidFill>
                <a:schemeClr val="accent5">
                  <a:lumMod val="20000"/>
                  <a:lumOff val="80000"/>
                </a:schemeClr>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36" y="1492335"/>
            <a:ext cx="4084240" cy="51303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مستطيل 1"/>
          <p:cNvSpPr/>
          <p:nvPr/>
        </p:nvSpPr>
        <p:spPr>
          <a:xfrm>
            <a:off x="428596" y="357167"/>
            <a:ext cx="8286808" cy="5816977"/>
          </a:xfrm>
          <a:prstGeom prst="rect">
            <a:avLst/>
          </a:prstGeom>
        </p:spPr>
        <p:txBody>
          <a:bodyPr wrap="square">
            <a:spAutoFit/>
          </a:bodyPr>
          <a:lstStyle/>
          <a:p>
            <a:r>
              <a:rPr lang="ar-SA" sz="3200" b="1" dirty="0">
                <a:latin typeface="Al-QuranAlKareem" pitchFamily="2" charset="-78"/>
                <a:cs typeface="Al-QuranAlKareem" pitchFamily="2" charset="-78"/>
              </a:rPr>
              <a:t>- </a:t>
            </a:r>
            <a:r>
              <a:rPr lang="ar-SA" sz="2800" b="1" dirty="0" smtClean="0">
                <a:solidFill>
                  <a:srgbClr val="FF0000"/>
                </a:solidFill>
                <a:latin typeface="Arial" pitchFamily="34" charset="0"/>
                <a:cs typeface="Arial" pitchFamily="34" charset="0"/>
              </a:rPr>
              <a:t>ضعي </a:t>
            </a:r>
            <a:r>
              <a:rPr lang="ar-SA" sz="2800" b="1" dirty="0">
                <a:solidFill>
                  <a:srgbClr val="FF0000"/>
                </a:solidFill>
                <a:latin typeface="Arial" pitchFamily="34" charset="0"/>
                <a:cs typeface="Arial" pitchFamily="34" charset="0"/>
              </a:rPr>
              <a:t>خطين عموديين على ورقة لتقسيمها إلى ثلاثة أجزاء، </a:t>
            </a:r>
            <a:r>
              <a:rPr lang="ar-SA" sz="2800" b="1" dirty="0" smtClean="0">
                <a:solidFill>
                  <a:srgbClr val="FF0000"/>
                </a:solidFill>
                <a:latin typeface="Arial" pitchFamily="34" charset="0"/>
                <a:cs typeface="Arial" pitchFamily="34" charset="0"/>
              </a:rPr>
              <a:t>وسمي أولها: اهتماماتي، والثاني: قدراتي، والثالث: مهاراتي. </a:t>
            </a:r>
            <a:r>
              <a:rPr lang="ar-SA" sz="2800" b="1" dirty="0">
                <a:solidFill>
                  <a:srgbClr val="FF0000"/>
                </a:solidFill>
                <a:latin typeface="Arial" pitchFamily="34" charset="0"/>
                <a:cs typeface="Arial" pitchFamily="34" charset="0"/>
              </a:rPr>
              <a:t/>
            </a:r>
            <a:br>
              <a:rPr lang="ar-SA" sz="2800" b="1" dirty="0">
                <a:solidFill>
                  <a:srgbClr val="FF0000"/>
                </a:solidFill>
                <a:latin typeface="Arial" pitchFamily="34" charset="0"/>
                <a:cs typeface="Arial" pitchFamily="34" charset="0"/>
              </a:rPr>
            </a:br>
            <a:r>
              <a:rPr lang="ar-SA" sz="2800" b="1" dirty="0">
                <a:solidFill>
                  <a:srgbClr val="FF0000"/>
                </a:solidFill>
                <a:latin typeface="Arial" pitchFamily="34" charset="0"/>
                <a:cs typeface="Arial" pitchFamily="34" charset="0"/>
              </a:rPr>
              <a:t>- </a:t>
            </a:r>
            <a:r>
              <a:rPr lang="ar-SA" sz="2800" b="1" dirty="0" smtClean="0">
                <a:solidFill>
                  <a:srgbClr val="FF0000"/>
                </a:solidFill>
                <a:latin typeface="Arial" pitchFamily="34" charset="0"/>
                <a:cs typeface="Arial" pitchFamily="34" charset="0"/>
              </a:rPr>
              <a:t>املئي </a:t>
            </a:r>
            <a:r>
              <a:rPr lang="ar-SA" sz="2800" b="1" dirty="0">
                <a:solidFill>
                  <a:srgbClr val="FF0000"/>
                </a:solidFill>
                <a:latin typeface="Arial" pitchFamily="34" charset="0"/>
                <a:cs typeface="Arial" pitchFamily="34" charset="0"/>
              </a:rPr>
              <a:t>الأعمدة بأكبر عدد من </a:t>
            </a:r>
            <a:r>
              <a:rPr lang="ar-SA" sz="2800" b="1" dirty="0" smtClean="0">
                <a:solidFill>
                  <a:srgbClr val="FF0000"/>
                </a:solidFill>
                <a:latin typeface="Arial" pitchFamily="34" charset="0"/>
                <a:cs typeface="Arial" pitchFamily="34" charset="0"/>
              </a:rPr>
              <a:t>الأسئلة:</a:t>
            </a:r>
            <a:r>
              <a:rPr lang="ar-SA" sz="2800" b="1" dirty="0">
                <a:latin typeface="Arial" pitchFamily="34" charset="0"/>
                <a:cs typeface="Arial" pitchFamily="34" charset="0"/>
              </a:rPr>
              <a:t/>
            </a:r>
            <a:br>
              <a:rPr lang="ar-SA" sz="2800" b="1" dirty="0">
                <a:latin typeface="Arial" pitchFamily="34" charset="0"/>
                <a:cs typeface="Arial" pitchFamily="34" charset="0"/>
              </a:rPr>
            </a:br>
            <a:r>
              <a:rPr lang="ar-SA" sz="2800" b="1" dirty="0">
                <a:latin typeface="Arial" pitchFamily="34" charset="0"/>
                <a:cs typeface="Arial" pitchFamily="34" charset="0"/>
              </a:rPr>
              <a:t/>
            </a:r>
            <a:br>
              <a:rPr lang="ar-SA" sz="2800" b="1" dirty="0">
                <a:latin typeface="Arial" pitchFamily="34" charset="0"/>
                <a:cs typeface="Arial" pitchFamily="34" charset="0"/>
              </a:rPr>
            </a:br>
            <a:r>
              <a:rPr lang="ar-SA" sz="2800" b="1" u="sng" dirty="0">
                <a:solidFill>
                  <a:srgbClr val="FF0000"/>
                </a:solidFill>
                <a:latin typeface="Arial" pitchFamily="34" charset="0"/>
                <a:cs typeface="Arial" pitchFamily="34" charset="0"/>
              </a:rPr>
              <a:t>اهتماماتي: </a:t>
            </a:r>
            <a:r>
              <a:rPr lang="ar-SA" sz="2800" b="1" dirty="0">
                <a:latin typeface="Arial" pitchFamily="34" charset="0"/>
                <a:cs typeface="Arial" pitchFamily="34" charset="0"/>
              </a:rPr>
              <a:t>بماذا أفكر؟ ماذا أقرأ؟ ماذا أعمل في وقت الفراغ؟ ما هواياتي؟ لو </a:t>
            </a:r>
            <a:r>
              <a:rPr lang="ar-SA" sz="2800" b="1" dirty="0" smtClean="0">
                <a:latin typeface="Arial" pitchFamily="34" charset="0"/>
                <a:cs typeface="Arial" pitchFamily="34" charset="0"/>
              </a:rPr>
              <a:t>حصلت على عمل فماذا أتمنى </a:t>
            </a:r>
            <a:r>
              <a:rPr lang="ar-SA" sz="2800" b="1" dirty="0">
                <a:latin typeface="Arial" pitchFamily="34" charset="0"/>
                <a:cs typeface="Arial" pitchFamily="34" charset="0"/>
              </a:rPr>
              <a:t>أن يكون؟ </a:t>
            </a:r>
            <a:br>
              <a:rPr lang="ar-SA" sz="2800" b="1" dirty="0">
                <a:latin typeface="Arial" pitchFamily="34" charset="0"/>
                <a:cs typeface="Arial" pitchFamily="34" charset="0"/>
              </a:rPr>
            </a:br>
            <a:r>
              <a:rPr lang="ar-SA" sz="2800" b="1" dirty="0">
                <a:latin typeface="Arial" pitchFamily="34" charset="0"/>
                <a:cs typeface="Arial" pitchFamily="34" charset="0"/>
              </a:rPr>
              <a:t/>
            </a:r>
            <a:br>
              <a:rPr lang="ar-SA" sz="2800" b="1" dirty="0">
                <a:latin typeface="Arial" pitchFamily="34" charset="0"/>
                <a:cs typeface="Arial" pitchFamily="34" charset="0"/>
              </a:rPr>
            </a:br>
            <a:r>
              <a:rPr lang="ar-SA" sz="2800" b="1" u="sng" dirty="0">
                <a:solidFill>
                  <a:srgbClr val="FF0000"/>
                </a:solidFill>
                <a:latin typeface="Arial" pitchFamily="34" charset="0"/>
                <a:cs typeface="Arial" pitchFamily="34" charset="0"/>
              </a:rPr>
              <a:t>قدراتي: </a:t>
            </a:r>
            <a:r>
              <a:rPr lang="ar-SA" sz="2800" b="1" dirty="0">
                <a:latin typeface="Arial" pitchFamily="34" charset="0"/>
                <a:cs typeface="Arial" pitchFamily="34" charset="0"/>
              </a:rPr>
              <a:t>ما مواهبي؟ ما الأشياء التي أجد من </a:t>
            </a:r>
            <a:r>
              <a:rPr lang="ar-SA" sz="2800" b="1" dirty="0" smtClean="0">
                <a:latin typeface="Arial" pitchFamily="34" charset="0"/>
                <a:cs typeface="Arial" pitchFamily="34" charset="0"/>
              </a:rPr>
              <a:t>السهل تعلمها أو عملها</a:t>
            </a:r>
            <a:r>
              <a:rPr lang="ar-SA" sz="2800" b="1" dirty="0">
                <a:latin typeface="Arial" pitchFamily="34" charset="0"/>
                <a:cs typeface="Arial" pitchFamily="34" charset="0"/>
              </a:rPr>
              <a:t>؟ هل أنا </a:t>
            </a:r>
            <a:r>
              <a:rPr lang="ar-SA" sz="2800" b="1" dirty="0" smtClean="0">
                <a:latin typeface="Arial" pitchFamily="34" charset="0"/>
                <a:cs typeface="Arial" pitchFamily="34" charset="0"/>
              </a:rPr>
              <a:t>جيدة </a:t>
            </a:r>
            <a:r>
              <a:rPr lang="ar-SA" sz="2800" b="1" dirty="0">
                <a:latin typeface="Arial" pitchFamily="34" charset="0"/>
                <a:cs typeface="Arial" pitchFamily="34" charset="0"/>
              </a:rPr>
              <a:t>في تنمية الأشياء</a:t>
            </a:r>
            <a:r>
              <a:rPr lang="ar-SA" sz="2800" b="1" dirty="0" smtClean="0">
                <a:latin typeface="Arial" pitchFamily="34" charset="0"/>
                <a:cs typeface="Arial" pitchFamily="34" charset="0"/>
              </a:rPr>
              <a:t>، أو </a:t>
            </a:r>
            <a:r>
              <a:rPr lang="ar-SA" sz="2800" b="1" dirty="0">
                <a:latin typeface="Arial" pitchFamily="34" charset="0"/>
                <a:cs typeface="Arial" pitchFamily="34" charset="0"/>
              </a:rPr>
              <a:t>أي شيء آخر؟ </a:t>
            </a:r>
            <a:br>
              <a:rPr lang="ar-SA" sz="2800" b="1" dirty="0">
                <a:latin typeface="Arial" pitchFamily="34" charset="0"/>
                <a:cs typeface="Arial" pitchFamily="34" charset="0"/>
              </a:rPr>
            </a:br>
            <a:r>
              <a:rPr lang="ar-SA" sz="2800" b="1" dirty="0">
                <a:latin typeface="Arial" pitchFamily="34" charset="0"/>
                <a:cs typeface="Arial" pitchFamily="34" charset="0"/>
              </a:rPr>
              <a:t/>
            </a:r>
            <a:br>
              <a:rPr lang="ar-SA" sz="2800" b="1" dirty="0">
                <a:latin typeface="Arial" pitchFamily="34" charset="0"/>
                <a:cs typeface="Arial" pitchFamily="34" charset="0"/>
              </a:rPr>
            </a:br>
            <a:r>
              <a:rPr lang="ar-SA" sz="2800" b="1" u="sng" dirty="0">
                <a:solidFill>
                  <a:srgbClr val="FF0000"/>
                </a:solidFill>
                <a:latin typeface="Arial" pitchFamily="34" charset="0"/>
                <a:cs typeface="Arial" pitchFamily="34" charset="0"/>
              </a:rPr>
              <a:t>مهاراتي</a:t>
            </a:r>
            <a:r>
              <a:rPr lang="ar-SA" sz="2800" b="1" dirty="0">
                <a:solidFill>
                  <a:srgbClr val="FF0000"/>
                </a:solidFill>
                <a:latin typeface="Arial" pitchFamily="34" charset="0"/>
                <a:cs typeface="Arial" pitchFamily="34" charset="0"/>
              </a:rPr>
              <a:t>: </a:t>
            </a:r>
            <a:r>
              <a:rPr lang="ar-SA" sz="2800" b="1" dirty="0">
                <a:latin typeface="Arial" pitchFamily="34" charset="0"/>
                <a:cs typeface="Arial" pitchFamily="34" charset="0"/>
              </a:rPr>
              <a:t>ماذا تعلمت في المدرسة؟ </a:t>
            </a:r>
            <a:r>
              <a:rPr lang="ar-SA" sz="2800" b="1" dirty="0" smtClean="0">
                <a:latin typeface="Arial" pitchFamily="34" charset="0"/>
                <a:cs typeface="Arial" pitchFamily="34" charset="0"/>
              </a:rPr>
              <a:t>في </a:t>
            </a:r>
            <a:r>
              <a:rPr lang="ar-SA" sz="2800" b="1" dirty="0">
                <a:latin typeface="Arial" pitchFamily="34" charset="0"/>
                <a:cs typeface="Arial" pitchFamily="34" charset="0"/>
              </a:rPr>
              <a:t>البيت؟ ماذا تعلمت من الأعمال الأخرى؟ ما الأدوات التي قمت بتشغيلها أو </a:t>
            </a:r>
            <a:r>
              <a:rPr lang="ar-SA" sz="2800" b="1" dirty="0" smtClean="0">
                <a:latin typeface="Arial" pitchFamily="34" charset="0"/>
                <a:cs typeface="Arial" pitchFamily="34" charset="0"/>
              </a:rPr>
              <a:t>استخدامها</a:t>
            </a:r>
            <a:r>
              <a:rPr lang="ar-SA" sz="2800" b="1" dirty="0">
                <a:latin typeface="Arial" pitchFamily="34" charset="0"/>
                <a:cs typeface="Arial" pitchFamily="34" charset="0"/>
              </a:rPr>
              <a:t>؟</a:t>
            </a:r>
            <a:r>
              <a:rPr lang="ar-SA" sz="3200" b="1" dirty="0">
                <a:latin typeface="Al-QuranAlKareem" pitchFamily="2" charset="-78"/>
                <a:cs typeface="Al-QuranAlKareem" pitchFamily="2" charset="-78"/>
              </a:rPr>
              <a:t/>
            </a:r>
            <a:br>
              <a:rPr lang="ar-SA" sz="3200" b="1" dirty="0">
                <a:latin typeface="Al-QuranAlKareem" pitchFamily="2" charset="-78"/>
                <a:cs typeface="Al-QuranAlKareem" pitchFamily="2" charset="-78"/>
              </a:rPr>
            </a:br>
            <a:endParaRPr lang="ar-SA" sz="3200" b="1" dirty="0">
              <a:latin typeface="Al-QuranAlKareem" pitchFamily="2" charset="-78"/>
              <a:cs typeface="Al-QuranAlKareem"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مستطيل مستدير الزوايا 4"/>
          <p:cNvSpPr/>
          <p:nvPr/>
        </p:nvSpPr>
        <p:spPr>
          <a:xfrm>
            <a:off x="899592" y="4221088"/>
            <a:ext cx="7744342" cy="181704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2" name="مربع نص 1"/>
          <p:cNvSpPr txBox="1"/>
          <p:nvPr/>
        </p:nvSpPr>
        <p:spPr>
          <a:xfrm>
            <a:off x="1331640" y="167472"/>
            <a:ext cx="6385342" cy="1938992"/>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6000" b="1" dirty="0" smtClean="0">
                <a:solidFill>
                  <a:schemeClr val="accent2">
                    <a:lumMod val="50000"/>
                  </a:schemeClr>
                </a:solidFill>
                <a:latin typeface="Arial" pitchFamily="34" charset="0"/>
                <a:cs typeface="Arial" pitchFamily="34" charset="0"/>
              </a:rPr>
              <a:t>طالبتي: حددي سماتك الإيجابية؟</a:t>
            </a:r>
            <a:endParaRPr lang="ar-SA" sz="6000" b="1" dirty="0">
              <a:solidFill>
                <a:schemeClr val="accent2">
                  <a:lumMod val="50000"/>
                </a:schemeClr>
              </a:solidFill>
              <a:latin typeface="Arial" pitchFamily="34" charset="0"/>
              <a:cs typeface="Arial" pitchFamily="34" charset="0"/>
            </a:endParaRPr>
          </a:p>
        </p:txBody>
      </p:sp>
      <p:sp>
        <p:nvSpPr>
          <p:cNvPr id="3" name="مستطيل 2"/>
          <p:cNvSpPr/>
          <p:nvPr/>
        </p:nvSpPr>
        <p:spPr>
          <a:xfrm>
            <a:off x="467544" y="2420888"/>
            <a:ext cx="8176390" cy="1077218"/>
          </a:xfrm>
          <a:prstGeom prst="rect">
            <a:avLst/>
          </a:prstGeom>
        </p:spPr>
        <p:txBody>
          <a:bodyPr wrap="square">
            <a:spAutoFit/>
          </a:bodyPr>
          <a:lstStyle/>
          <a:p>
            <a:pPr algn="ctr"/>
            <a:r>
              <a:rPr lang="ar-SA" sz="3200" b="1" dirty="0" smtClean="0">
                <a:latin typeface="Arial" pitchFamily="34" charset="0"/>
                <a:cs typeface="Arial" pitchFamily="34" charset="0"/>
              </a:rPr>
              <a:t>عليك إن تعرف ما هي سماتك الإيجابية كي تستطيع أن تحدث صاحب العمل عنها كمميزات فيك.</a:t>
            </a:r>
          </a:p>
        </p:txBody>
      </p:sp>
      <p:sp>
        <p:nvSpPr>
          <p:cNvPr id="4" name="مربع نص 3"/>
          <p:cNvSpPr txBox="1"/>
          <p:nvPr/>
        </p:nvSpPr>
        <p:spPr>
          <a:xfrm>
            <a:off x="899592" y="4653136"/>
            <a:ext cx="7634808" cy="1384995"/>
          </a:xfrm>
          <a:prstGeom prst="rect">
            <a:avLst/>
          </a:prstGeom>
          <a:noFill/>
        </p:spPr>
        <p:txBody>
          <a:bodyPr wrap="square" rtlCol="1">
            <a:spAutoFit/>
          </a:bodyPr>
          <a:lstStyle/>
          <a:p>
            <a:pPr algn="ctr"/>
            <a:r>
              <a:rPr lang="ar-SA" sz="2800" b="1" dirty="0" smtClean="0">
                <a:solidFill>
                  <a:srgbClr val="FF0000"/>
                </a:solidFill>
              </a:rPr>
              <a:t>طالبتي , ضع اشارة على السمة التي تنطبق عليك, ونجمة على تلك التي تتميزين فيها؟</a:t>
            </a:r>
          </a:p>
          <a:p>
            <a:pPr algn="ctr"/>
            <a:r>
              <a:rPr lang="ar-SA" sz="2800" b="1" dirty="0" smtClean="0">
                <a:solidFill>
                  <a:srgbClr val="FF0000"/>
                </a:solidFill>
              </a:rPr>
              <a:t>ص53</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مستطيل 3"/>
          <p:cNvSpPr/>
          <p:nvPr/>
        </p:nvSpPr>
        <p:spPr>
          <a:xfrm>
            <a:off x="500034" y="285728"/>
            <a:ext cx="8072462" cy="830997"/>
          </a:xfrm>
          <a:prstGeom prst="rect">
            <a:avLst/>
          </a:prstGeom>
        </p:spPr>
        <p:txBody>
          <a:bodyPr wrap="square">
            <a:spAutoFit/>
          </a:bodyPr>
          <a:lstStyle/>
          <a:p>
            <a:r>
              <a:rPr lang="ar-SA" sz="2400" b="1" dirty="0" smtClean="0">
                <a:latin typeface="Al-QuranAlKareem" pitchFamily="2" charset="-78"/>
                <a:cs typeface="Al-QuranAlKareem" pitchFamily="2" charset="-78"/>
              </a:rPr>
              <a:t>أجرينا استطلاع على طالبات الصف حول توافر بعض الصفات الإيجابية فيهن وكانت النتائج كتالي:</a:t>
            </a:r>
          </a:p>
        </p:txBody>
      </p:sp>
      <p:graphicFrame>
        <p:nvGraphicFramePr>
          <p:cNvPr id="10" name="مخطط 9"/>
          <p:cNvGraphicFramePr/>
          <p:nvPr/>
        </p:nvGraphicFramePr>
        <p:xfrm>
          <a:off x="785786" y="1214422"/>
          <a:ext cx="7620032" cy="50006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0"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32656"/>
            <a:ext cx="8784976" cy="6192688"/>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71430">
            <a:off x="34693" y="970701"/>
            <a:ext cx="3584593" cy="93610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نص 8"/>
          <p:cNvSpPr>
            <a:spLocks noGrp="1"/>
          </p:cNvSpPr>
          <p:nvPr>
            <p:ph type="body" idx="10"/>
          </p:nvPr>
        </p:nvSpPr>
        <p:spPr>
          <a:xfrm>
            <a:off x="155448" y="642918"/>
            <a:ext cx="8833104" cy="759180"/>
          </a:xfrm>
        </p:spPr>
        <p:txBody>
          <a:bodyPr>
            <a:normAutofit/>
          </a:bodyPr>
          <a:lstStyle/>
          <a:p>
            <a:r>
              <a:rPr lang="ar-SA" sz="4000" b="1" dirty="0" smtClean="0">
                <a:solidFill>
                  <a:schemeClr val="tx1"/>
                </a:solidFill>
                <a:latin typeface="Al-QuranAlKareem" pitchFamily="2" charset="-78"/>
                <a:cs typeface="Al-QuranAlKareem" pitchFamily="2" charset="-78"/>
              </a:rPr>
              <a:t>أي مما يأتي لا يعتبر مصدر من مصادر البحث عن وظيفة:</a:t>
            </a:r>
          </a:p>
        </p:txBody>
      </p:sp>
      <p:sp>
        <p:nvSpPr>
          <p:cNvPr id="10" name="عنصر نائب للمحتوى 9"/>
          <p:cNvSpPr>
            <a:spLocks noGrp="1"/>
          </p:cNvSpPr>
          <p:nvPr>
            <p:ph sz="quarter" idx="11"/>
          </p:nvPr>
        </p:nvSpPr>
        <p:spPr/>
        <p:txBody>
          <a:bodyPr/>
          <a:lstStyle/>
          <a:p>
            <a:r>
              <a:rPr lang="ar-SA" b="1" dirty="0" smtClean="0">
                <a:solidFill>
                  <a:schemeClr val="tx1"/>
                </a:solidFill>
                <a:latin typeface="Al-QuranAlKareem" pitchFamily="2" charset="-78"/>
                <a:cs typeface="Al-QuranAlKareem" pitchFamily="2" charset="-78"/>
              </a:rPr>
              <a:t>الصحف</a:t>
            </a:r>
          </a:p>
        </p:txBody>
      </p:sp>
      <p:sp>
        <p:nvSpPr>
          <p:cNvPr id="11" name="عنصر نائب للمحتوى 10"/>
          <p:cNvSpPr>
            <a:spLocks noGrp="1"/>
          </p:cNvSpPr>
          <p:nvPr>
            <p:ph sz="quarter" idx="12"/>
          </p:nvPr>
        </p:nvSpPr>
        <p:spPr/>
        <p:txBody>
          <a:bodyPr/>
          <a:lstStyle/>
          <a:p>
            <a:r>
              <a:rPr lang="ar-SA" b="1" dirty="0" smtClean="0">
                <a:solidFill>
                  <a:schemeClr val="tx1"/>
                </a:solidFill>
                <a:latin typeface="Al-QuranAlKareem" pitchFamily="2" charset="-78"/>
                <a:cs typeface="Al-QuranAlKareem" pitchFamily="2" charset="-78"/>
              </a:rPr>
              <a:t>الكتب</a:t>
            </a:r>
          </a:p>
        </p:txBody>
      </p:sp>
      <p:sp>
        <p:nvSpPr>
          <p:cNvPr id="13" name="عنصر نائب للمحتوى 12"/>
          <p:cNvSpPr>
            <a:spLocks noGrp="1"/>
          </p:cNvSpPr>
          <p:nvPr>
            <p:ph sz="quarter" idx="13"/>
          </p:nvPr>
        </p:nvSpPr>
        <p:spPr/>
        <p:txBody>
          <a:bodyPr/>
          <a:lstStyle/>
          <a:p>
            <a:r>
              <a:rPr lang="ar-SA" b="1" dirty="0" smtClean="0">
                <a:solidFill>
                  <a:schemeClr val="tx1"/>
                </a:solidFill>
                <a:latin typeface="Al-QuranAlKareem" pitchFamily="2" charset="-78"/>
                <a:cs typeface="Al-QuranAlKareem" pitchFamily="2" charset="-78"/>
              </a:rPr>
              <a:t>الإنترنت</a:t>
            </a:r>
          </a:p>
        </p:txBody>
      </p:sp>
      <p:pic>
        <p:nvPicPr>
          <p:cNvPr id="15" name="صورة 14" descr="CorrectAnswerIndicator.png"/>
          <p:cNvPicPr>
            <a:picLocks/>
          </p:cNvPicPr>
          <p:nvPr>
            <p:custDataLst>
              <p:tags r:id="rId2"/>
            </p:custDataLst>
          </p:nvPr>
        </p:nvPicPr>
        <p:blipFill>
          <a:blip r:embed="rId4"/>
          <a:stretch>
            <a:fillRect/>
          </a:stretch>
        </p:blipFill>
        <p:spPr>
          <a:xfrm>
            <a:off x="7845552" y="3185198"/>
            <a:ext cx="857250" cy="857250"/>
          </a:xfrm>
          <a:prstGeom prst="rect">
            <a:avLst/>
          </a:prstGeom>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0"/>
          </p:nvPr>
        </p:nvSpPr>
        <p:spPr>
          <a:xfrm>
            <a:off x="155448" y="598118"/>
            <a:ext cx="8833104" cy="759180"/>
          </a:xfrm>
        </p:spPr>
        <p:txBody>
          <a:bodyPr>
            <a:normAutofit/>
          </a:bodyPr>
          <a:lstStyle/>
          <a:p>
            <a:r>
              <a:rPr lang="ar-SA" sz="4000" b="1" dirty="0" smtClean="0">
                <a:solidFill>
                  <a:schemeClr val="tx1"/>
                </a:solidFill>
                <a:latin typeface="Al-QuranAlKareem" pitchFamily="2" charset="-78"/>
                <a:cs typeface="Al-QuranAlKareem" pitchFamily="2" charset="-78"/>
              </a:rPr>
              <a:t>هل للميول والقدرات دور في تحديد عملك الوظيفي؟</a:t>
            </a:r>
          </a:p>
        </p:txBody>
      </p:sp>
      <p:pic>
        <p:nvPicPr>
          <p:cNvPr id="5" name="صورة 4" descr="CorrectAnswerIndicator.png"/>
          <p:cNvPicPr>
            <a:picLocks/>
          </p:cNvPicPr>
          <p:nvPr>
            <p:custDataLst>
              <p:tags r:id="rId2"/>
            </p:custDataLst>
          </p:nvPr>
        </p:nvPicPr>
        <p:blipFill>
          <a:blip r:embed="rId4"/>
          <a:stretch>
            <a:fillRect/>
          </a:stretch>
        </p:blipFill>
        <p:spPr>
          <a:xfrm>
            <a:off x="7845552" y="2234336"/>
            <a:ext cx="857250" cy="857250"/>
          </a:xfrm>
          <a:prstGeom prst="rect">
            <a:avLst/>
          </a:prstGeom>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نص 8"/>
          <p:cNvSpPr>
            <a:spLocks noGrp="1"/>
          </p:cNvSpPr>
          <p:nvPr>
            <p:ph type="body" idx="10"/>
          </p:nvPr>
        </p:nvSpPr>
        <p:spPr>
          <a:xfrm>
            <a:off x="155448" y="642918"/>
            <a:ext cx="8833104" cy="759180"/>
          </a:xfrm>
        </p:spPr>
        <p:txBody>
          <a:bodyPr>
            <a:normAutofit/>
          </a:bodyPr>
          <a:lstStyle/>
          <a:p>
            <a:r>
              <a:rPr lang="ar-SA" sz="4000" b="1" dirty="0" smtClean="0">
                <a:solidFill>
                  <a:schemeClr val="tx1"/>
                </a:solidFill>
                <a:latin typeface="Al-QuranAlKareem" pitchFamily="2" charset="-78"/>
                <a:cs typeface="Al-QuranAlKareem" pitchFamily="2" charset="-78"/>
              </a:rPr>
              <a:t>من الأمثلة على </a:t>
            </a:r>
            <a:r>
              <a:rPr lang="ar-SA" sz="4000" b="1" dirty="0" smtClean="0">
                <a:latin typeface="Al-QuranAlKareem" pitchFamily="2" charset="-78"/>
                <a:cs typeface="Al-QuranAlKareem" pitchFamily="2" charset="-78"/>
              </a:rPr>
              <a:t>المهارات:</a:t>
            </a:r>
            <a:endParaRPr lang="ar-SA" sz="4000" b="1" dirty="0" smtClean="0">
              <a:solidFill>
                <a:schemeClr val="tx1"/>
              </a:solidFill>
              <a:latin typeface="Al-QuranAlKareem" pitchFamily="2" charset="-78"/>
              <a:cs typeface="Al-QuranAlKareem" pitchFamily="2" charset="-78"/>
            </a:endParaRPr>
          </a:p>
        </p:txBody>
      </p:sp>
      <p:sp>
        <p:nvSpPr>
          <p:cNvPr id="10" name="عنصر نائب للمحتوى 9"/>
          <p:cNvSpPr>
            <a:spLocks noGrp="1"/>
          </p:cNvSpPr>
          <p:nvPr>
            <p:ph sz="quarter" idx="11"/>
          </p:nvPr>
        </p:nvSpPr>
        <p:spPr/>
        <p:txBody>
          <a:bodyPr/>
          <a:lstStyle/>
          <a:p>
            <a:r>
              <a:rPr lang="ar-SA" b="1" dirty="0" smtClean="0">
                <a:solidFill>
                  <a:schemeClr val="tx1"/>
                </a:solidFill>
                <a:latin typeface="Al-QuranAlKareem" pitchFamily="2" charset="-78"/>
                <a:cs typeface="Al-QuranAlKareem" pitchFamily="2" charset="-78"/>
              </a:rPr>
              <a:t>بماذا أفكر؟</a:t>
            </a:r>
          </a:p>
        </p:txBody>
      </p:sp>
      <p:sp>
        <p:nvSpPr>
          <p:cNvPr id="11" name="عنصر نائب للمحتوى 10"/>
          <p:cNvSpPr>
            <a:spLocks noGrp="1"/>
          </p:cNvSpPr>
          <p:nvPr>
            <p:ph sz="quarter" idx="12"/>
          </p:nvPr>
        </p:nvSpPr>
        <p:spPr/>
        <p:txBody>
          <a:bodyPr/>
          <a:lstStyle/>
          <a:p>
            <a:r>
              <a:rPr lang="ar-SA" b="1" dirty="0" smtClean="0">
                <a:solidFill>
                  <a:schemeClr val="tx1"/>
                </a:solidFill>
                <a:latin typeface="Al-QuranAlKareem" pitchFamily="2" charset="-78"/>
                <a:cs typeface="Al-QuranAlKareem" pitchFamily="2" charset="-78"/>
              </a:rPr>
              <a:t>ما مواهبي؟</a:t>
            </a:r>
          </a:p>
        </p:txBody>
      </p:sp>
      <p:sp>
        <p:nvSpPr>
          <p:cNvPr id="13" name="عنصر نائب للمحتوى 12"/>
          <p:cNvSpPr>
            <a:spLocks noGrp="1"/>
          </p:cNvSpPr>
          <p:nvPr>
            <p:ph sz="quarter" idx="13"/>
          </p:nvPr>
        </p:nvSpPr>
        <p:spPr/>
        <p:txBody>
          <a:bodyPr/>
          <a:lstStyle/>
          <a:p>
            <a:r>
              <a:rPr lang="ar-SA" b="1" dirty="0" smtClean="0">
                <a:solidFill>
                  <a:schemeClr val="tx1"/>
                </a:solidFill>
                <a:latin typeface="Al-QuranAlKareem" pitchFamily="2" charset="-78"/>
                <a:cs typeface="Al-QuranAlKareem" pitchFamily="2" charset="-78"/>
              </a:rPr>
              <a:t>ماذا تعلمت في المدرسة؟</a:t>
            </a:r>
          </a:p>
        </p:txBody>
      </p:sp>
      <p:pic>
        <p:nvPicPr>
          <p:cNvPr id="8" name="صورة 7" descr="CorrectAnswerIndicator.png"/>
          <p:cNvPicPr>
            <a:picLocks/>
          </p:cNvPicPr>
          <p:nvPr>
            <p:custDataLst>
              <p:tags r:id="rId2"/>
            </p:custDataLst>
          </p:nvPr>
        </p:nvPicPr>
        <p:blipFill>
          <a:blip r:embed="rId4"/>
          <a:stretch>
            <a:fillRect/>
          </a:stretch>
        </p:blipFill>
        <p:spPr>
          <a:xfrm>
            <a:off x="7845552" y="4517707"/>
            <a:ext cx="857250" cy="857250"/>
          </a:xfrm>
          <a:prstGeom prst="rect">
            <a:avLst/>
          </a:prstGeom>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0"/>
          </p:nvPr>
        </p:nvSpPr>
        <p:spPr>
          <a:xfrm>
            <a:off x="155448" y="740994"/>
            <a:ext cx="8833104" cy="759180"/>
          </a:xfrm>
        </p:spPr>
        <p:txBody>
          <a:bodyPr>
            <a:noAutofit/>
          </a:bodyPr>
          <a:lstStyle/>
          <a:p>
            <a:r>
              <a:rPr lang="ar-SA" sz="4000" b="1" dirty="0" smtClean="0">
                <a:solidFill>
                  <a:schemeClr val="tx1"/>
                </a:solidFill>
                <a:latin typeface="Al-QuranAlKareem" pitchFamily="2" charset="-78"/>
                <a:cs typeface="Al-QuranAlKareem" pitchFamily="2" charset="-78"/>
              </a:rPr>
              <a:t>يجب عليك الحرص على بناء علاقات شخصية من أجل الحصول على وظيفة.</a:t>
            </a:r>
          </a:p>
        </p:txBody>
      </p:sp>
      <p:pic>
        <p:nvPicPr>
          <p:cNvPr id="5" name="صورة 4" descr="CorrectAnswerIndicator.png"/>
          <p:cNvPicPr>
            <a:picLocks/>
          </p:cNvPicPr>
          <p:nvPr>
            <p:custDataLst>
              <p:tags r:id="rId2"/>
            </p:custDataLst>
          </p:nvPr>
        </p:nvPicPr>
        <p:blipFill>
          <a:blip r:embed="rId4"/>
          <a:stretch>
            <a:fillRect/>
          </a:stretch>
        </p:blipFill>
        <p:spPr>
          <a:xfrm>
            <a:off x="7845552" y="2234336"/>
            <a:ext cx="857250" cy="857250"/>
          </a:xfrm>
          <a:prstGeom prst="rect">
            <a:avLst/>
          </a:prstGeom>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172062"/>
            <a:ext cx="5472608" cy="4304541"/>
          </a:xfrm>
          <a:prstGeom prst="rect">
            <a:avLst/>
          </a:prstGeom>
        </p:spPr>
      </p:pic>
      <p:sp>
        <p:nvSpPr>
          <p:cNvPr id="2" name="عنوان 1"/>
          <p:cNvSpPr>
            <a:spLocks noGrp="1"/>
          </p:cNvSpPr>
          <p:nvPr>
            <p:ph type="title"/>
          </p:nvPr>
        </p:nvSpPr>
        <p:spPr>
          <a:xfrm>
            <a:off x="467544" y="0"/>
            <a:ext cx="8219256" cy="1052736"/>
          </a:xfrm>
        </p:spPr>
        <p:txBody>
          <a:bodyPr/>
          <a:lstStyle/>
          <a:p>
            <a:r>
              <a:rPr lang="ar-SA" u="sng" dirty="0" smtClean="0">
                <a:latin typeface="Arial" pitchFamily="34" charset="0"/>
                <a:cs typeface="Arial" pitchFamily="34" charset="0"/>
              </a:rPr>
              <a:t>الاهداف المرجو تحقيقها من الدرس:</a:t>
            </a:r>
            <a:endParaRPr lang="en-US" u="sng" dirty="0">
              <a:latin typeface="Arial" pitchFamily="34" charset="0"/>
              <a:cs typeface="Arial" pitchFamily="34" charset="0"/>
            </a:endParaRPr>
          </a:p>
        </p:txBody>
      </p:sp>
      <p:sp>
        <p:nvSpPr>
          <p:cNvPr id="3" name="عنصر نائب للمحتوى 2"/>
          <p:cNvSpPr>
            <a:spLocks noGrp="1"/>
          </p:cNvSpPr>
          <p:nvPr>
            <p:ph idx="1"/>
          </p:nvPr>
        </p:nvSpPr>
        <p:spPr/>
        <p:txBody>
          <a:bodyPr/>
          <a:lstStyle/>
          <a:p>
            <a:pPr algn="r"/>
            <a:r>
              <a:rPr lang="ar-SA" dirty="0" smtClean="0">
                <a:solidFill>
                  <a:schemeClr val="tx1"/>
                </a:solidFill>
              </a:rPr>
              <a:t>1- ان تتعرف الطالبة على الجهات التي يمكن من خلالها البحث عن وظيفة:</a:t>
            </a:r>
          </a:p>
          <a:p>
            <a:pPr algn="r"/>
            <a:r>
              <a:rPr lang="ar-SA" dirty="0" smtClean="0">
                <a:solidFill>
                  <a:schemeClr val="tx1"/>
                </a:solidFill>
              </a:rPr>
              <a:t>2- ان تقيم الطالبة نفسها بالتعرف على مهاراتها وقدراتها واهتماماتها</a:t>
            </a:r>
            <a:endParaRPr lang="en-US" dirty="0">
              <a:solidFill>
                <a:schemeClr val="tx1"/>
              </a:solidFill>
            </a:endParaRPr>
          </a:p>
        </p:txBody>
      </p:sp>
      <p:sp>
        <p:nvSpPr>
          <p:cNvPr id="5" name="سحابة 4"/>
          <p:cNvSpPr/>
          <p:nvPr/>
        </p:nvSpPr>
        <p:spPr>
          <a:xfrm>
            <a:off x="5508104" y="2956180"/>
            <a:ext cx="3240360" cy="2736304"/>
          </a:xfrm>
          <a:prstGeom prst="cloud">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chemeClr val="tx1"/>
                </a:solidFill>
              </a:rPr>
              <a:t>حوار ومناقشة</a:t>
            </a:r>
          </a:p>
          <a:p>
            <a:pPr algn="ctr"/>
            <a:r>
              <a:rPr lang="ar-SA" sz="3200" b="1" dirty="0" smtClean="0">
                <a:solidFill>
                  <a:schemeClr val="tx1"/>
                </a:solidFill>
              </a:rPr>
              <a:t>عصف ذهني</a:t>
            </a:r>
          </a:p>
          <a:p>
            <a:pPr algn="ctr"/>
            <a:r>
              <a:rPr lang="ar-SA" sz="3200" b="1" dirty="0" smtClean="0">
                <a:solidFill>
                  <a:schemeClr val="tx1"/>
                </a:solidFill>
              </a:rPr>
              <a:t>من انا</a:t>
            </a:r>
          </a:p>
          <a:p>
            <a:pPr algn="ctr"/>
            <a:r>
              <a:rPr lang="ar-SA" sz="3200" b="1" dirty="0" smtClean="0">
                <a:solidFill>
                  <a:schemeClr val="tx1"/>
                </a:solidFill>
              </a:rPr>
              <a:t>ارسل سؤال</a:t>
            </a:r>
            <a:endParaRPr lang="en-US" sz="3200" b="1" dirty="0">
              <a:solidFill>
                <a:schemeClr val="tx1"/>
              </a:solidFill>
            </a:endParaRPr>
          </a:p>
        </p:txBody>
      </p:sp>
    </p:spTree>
    <p:extLst>
      <p:ext uri="{BB962C8B-B14F-4D97-AF65-F5344CB8AC3E}">
        <p14:creationId xmlns:p14="http://schemas.microsoft.com/office/powerpoint/2010/main" val="207562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0"/>
          </p:nvPr>
        </p:nvSpPr>
        <p:spPr>
          <a:xfrm>
            <a:off x="0" y="642918"/>
            <a:ext cx="8833104" cy="759180"/>
          </a:xfrm>
        </p:spPr>
        <p:txBody>
          <a:bodyPr>
            <a:noAutofit/>
          </a:bodyPr>
          <a:lstStyle/>
          <a:p>
            <a:r>
              <a:rPr lang="ar-SA" sz="3600" b="1" dirty="0" smtClean="0">
                <a:latin typeface="Al-QuranAlKareem" pitchFamily="2" charset="-78"/>
                <a:cs typeface="Al-QuranAlKareem" pitchFamily="2" charset="-78"/>
              </a:rPr>
              <a:t>صلي الكلمة بالصورة المناسبة:</a:t>
            </a:r>
          </a:p>
          <a:p>
            <a:r>
              <a:rPr lang="ar-SA" sz="3600" b="1" dirty="0" smtClean="0">
                <a:solidFill>
                  <a:schemeClr val="tx1"/>
                </a:solidFill>
                <a:latin typeface="Al-QuranAlKareem" pitchFamily="2" charset="-78"/>
                <a:cs typeface="Al-QuranAlKareem" pitchFamily="2" charset="-78"/>
              </a:rPr>
              <a:t>من وسائل البحث عن وظيفة:</a:t>
            </a:r>
          </a:p>
        </p:txBody>
      </p:sp>
      <p:pic>
        <p:nvPicPr>
          <p:cNvPr id="14338" name="Picture 2" descr="C:\Users\HP\Desktop\صوري\1111.jpg"/>
          <p:cNvPicPr>
            <a:picLocks noChangeAspect="1" noChangeArrowheads="1"/>
          </p:cNvPicPr>
          <p:nvPr/>
        </p:nvPicPr>
        <p:blipFill>
          <a:blip r:embed="rId3" cstate="print"/>
          <a:srcRect/>
          <a:stretch>
            <a:fillRect/>
          </a:stretch>
        </p:blipFill>
        <p:spPr bwMode="auto">
          <a:xfrm>
            <a:off x="5429256" y="1571612"/>
            <a:ext cx="2000264" cy="2353099"/>
          </a:xfrm>
          <a:prstGeom prst="rect">
            <a:avLst/>
          </a:prstGeom>
          <a:noFill/>
        </p:spPr>
      </p:pic>
      <p:pic>
        <p:nvPicPr>
          <p:cNvPr id="14339" name="Picture 3" descr="C:\Users\HP\Desktop\صوري\internet_1.jpg"/>
          <p:cNvPicPr>
            <a:picLocks noChangeAspect="1" noChangeArrowheads="1"/>
          </p:cNvPicPr>
          <p:nvPr/>
        </p:nvPicPr>
        <p:blipFill>
          <a:blip r:embed="rId4"/>
          <a:srcRect/>
          <a:stretch>
            <a:fillRect/>
          </a:stretch>
        </p:blipFill>
        <p:spPr bwMode="auto">
          <a:xfrm>
            <a:off x="5643570" y="4000504"/>
            <a:ext cx="1604277" cy="2258956"/>
          </a:xfrm>
          <a:prstGeom prst="rect">
            <a:avLst/>
          </a:prstGeom>
          <a:noFill/>
        </p:spPr>
      </p:pic>
      <p:sp>
        <p:nvSpPr>
          <p:cNvPr id="6" name="مستطيل 5"/>
          <p:cNvSpPr/>
          <p:nvPr/>
        </p:nvSpPr>
        <p:spPr>
          <a:xfrm>
            <a:off x="428596" y="2143116"/>
            <a:ext cx="1928826" cy="3046988"/>
          </a:xfrm>
          <a:prstGeom prst="rect">
            <a:avLst/>
          </a:prstGeom>
        </p:spPr>
        <p:txBody>
          <a:bodyPr wrap="square">
            <a:spAutoFit/>
          </a:bodyPr>
          <a:lstStyle/>
          <a:p>
            <a:pPr algn="ctr"/>
            <a:r>
              <a:rPr lang="ar-SA" sz="3200" b="1" dirty="0" smtClean="0">
                <a:latin typeface="Al-QuranAlKareem" pitchFamily="2" charset="-78"/>
                <a:cs typeface="Al-QuranAlKareem" pitchFamily="2" charset="-78"/>
              </a:rPr>
              <a:t>الصحف</a:t>
            </a:r>
          </a:p>
          <a:p>
            <a:pPr algn="ctr"/>
            <a:endParaRPr lang="ar-SA" sz="3200" b="1" dirty="0" smtClean="0">
              <a:latin typeface="Al-QuranAlKareem" pitchFamily="2" charset="-78"/>
              <a:cs typeface="Al-QuranAlKareem" pitchFamily="2" charset="-78"/>
            </a:endParaRPr>
          </a:p>
          <a:p>
            <a:pPr algn="ctr"/>
            <a:r>
              <a:rPr lang="ar-SA" sz="3200" b="1" dirty="0" smtClean="0">
                <a:latin typeface="Al-QuranAlKareem" pitchFamily="2" charset="-78"/>
                <a:cs typeface="Al-QuranAlKareem" pitchFamily="2" charset="-78"/>
              </a:rPr>
              <a:t>الإنترنت</a:t>
            </a:r>
          </a:p>
          <a:p>
            <a:pPr algn="ctr"/>
            <a:endParaRPr lang="ar-SA" sz="3200" b="1" dirty="0" smtClean="0">
              <a:latin typeface="Al-QuranAlKareem" pitchFamily="2" charset="-78"/>
              <a:cs typeface="Al-QuranAlKareem" pitchFamily="2" charset="-78"/>
            </a:endParaRPr>
          </a:p>
          <a:p>
            <a:pPr algn="ctr"/>
            <a:r>
              <a:rPr lang="ar-SA" sz="3200" b="1" dirty="0" smtClean="0">
                <a:latin typeface="Al-QuranAlKareem" pitchFamily="2" charset="-78"/>
                <a:cs typeface="Al-QuranAlKareem" pitchFamily="2" charset="-78"/>
              </a:rPr>
              <a:t>التواصل مع الأصدقاء</a:t>
            </a:r>
            <a:endParaRPr lang="ar-SA" sz="3200" b="1" dirty="0">
              <a:latin typeface="Al-QuranAlKareem" pitchFamily="2" charset="-78"/>
              <a:cs typeface="Al-QuranAlKareem" pitchFamily="2" charset="-78"/>
            </a:endParaRPr>
          </a:p>
        </p:txBody>
      </p:sp>
      <p:pic>
        <p:nvPicPr>
          <p:cNvPr id="7" name="Picture 7" descr="C:\Users\HP\Desktop\صوري\jobs-500x500.gif"/>
          <p:cNvPicPr>
            <a:picLocks noChangeAspect="1" noChangeArrowheads="1"/>
          </p:cNvPicPr>
          <p:nvPr/>
        </p:nvPicPr>
        <p:blipFill>
          <a:blip r:embed="rId5"/>
          <a:srcRect/>
          <a:stretch>
            <a:fillRect/>
          </a:stretch>
        </p:blipFill>
        <p:spPr bwMode="auto">
          <a:xfrm>
            <a:off x="2714612" y="2786058"/>
            <a:ext cx="2286016" cy="2286015"/>
          </a:xfrm>
          <a:prstGeom prst="rect">
            <a:avLst/>
          </a:prstGeom>
          <a:noFill/>
        </p:spPr>
      </p:pic>
      <p:sp>
        <p:nvSpPr>
          <p:cNvPr id="8" name="مستطيل 7"/>
          <p:cNvSpPr/>
          <p:nvPr/>
        </p:nvSpPr>
        <p:spPr>
          <a:xfrm>
            <a:off x="642910" y="2000240"/>
            <a:ext cx="1500198" cy="714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ستطيل 8"/>
          <p:cNvSpPr/>
          <p:nvPr/>
        </p:nvSpPr>
        <p:spPr>
          <a:xfrm>
            <a:off x="642910" y="3000372"/>
            <a:ext cx="1500198" cy="714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0" name="مستطيل 9"/>
          <p:cNvSpPr/>
          <p:nvPr/>
        </p:nvSpPr>
        <p:spPr>
          <a:xfrm>
            <a:off x="642910" y="4000504"/>
            <a:ext cx="1500198" cy="11430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857347" y="305210"/>
            <a:ext cx="5572164" cy="1754326"/>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5400" b="1" dirty="0" smtClean="0">
                <a:solidFill>
                  <a:schemeClr val="tx1"/>
                </a:solidFill>
                <a:latin typeface="Arial" pitchFamily="34" charset="0"/>
                <a:cs typeface="Arial" pitchFamily="34" charset="0"/>
              </a:rPr>
              <a:t>طالبتي, برأيك كيف </a:t>
            </a:r>
            <a:r>
              <a:rPr lang="ar-SA" sz="5400" b="1" dirty="0" smtClean="0">
                <a:solidFill>
                  <a:schemeClr val="tx1"/>
                </a:solidFill>
                <a:latin typeface="Arial" pitchFamily="34" charset="0"/>
                <a:cs typeface="Arial" pitchFamily="34" charset="0"/>
              </a:rPr>
              <a:t>ت</a:t>
            </a:r>
            <a:r>
              <a:rPr lang="ar-SA" sz="5400" b="1" dirty="0" smtClean="0">
                <a:solidFill>
                  <a:schemeClr val="tx1"/>
                </a:solidFill>
                <a:latin typeface="Arial" pitchFamily="34" charset="0"/>
                <a:cs typeface="Arial" pitchFamily="34" charset="0"/>
              </a:rPr>
              <a:t>ختارين مهنتك؟</a:t>
            </a:r>
            <a:endParaRPr lang="ar-SA" sz="5400" b="1" dirty="0">
              <a:solidFill>
                <a:schemeClr val="tx1"/>
              </a:solidFill>
              <a:latin typeface="Arial" pitchFamily="34" charset="0"/>
              <a:cs typeface="Arial" pitchFamily="34" charset="0"/>
            </a:endParaRPr>
          </a:p>
        </p:txBody>
      </p:sp>
      <p:pic>
        <p:nvPicPr>
          <p:cNvPr id="4098" name="Picture 2" descr="C:\Users\HP\Desktop\صوري\postman.gif"/>
          <p:cNvPicPr>
            <a:picLocks noChangeAspect="1" noChangeArrowheads="1"/>
          </p:cNvPicPr>
          <p:nvPr/>
        </p:nvPicPr>
        <p:blipFill>
          <a:blip r:embed="rId2"/>
          <a:srcRect/>
          <a:stretch>
            <a:fillRect/>
          </a:stretch>
        </p:blipFill>
        <p:spPr bwMode="auto">
          <a:xfrm>
            <a:off x="7429520" y="2357430"/>
            <a:ext cx="1281114" cy="1464130"/>
          </a:xfrm>
          <a:prstGeom prst="rect">
            <a:avLst/>
          </a:prstGeom>
          <a:noFill/>
        </p:spPr>
      </p:pic>
      <p:pic>
        <p:nvPicPr>
          <p:cNvPr id="4100" name="Picture 4" descr="C:\Users\HP\Desktop\صوري\teacher.gif"/>
          <p:cNvPicPr>
            <a:picLocks noChangeAspect="1" noChangeArrowheads="1"/>
          </p:cNvPicPr>
          <p:nvPr/>
        </p:nvPicPr>
        <p:blipFill>
          <a:blip r:embed="rId3"/>
          <a:srcRect/>
          <a:stretch>
            <a:fillRect/>
          </a:stretch>
        </p:blipFill>
        <p:spPr bwMode="auto">
          <a:xfrm>
            <a:off x="1904991" y="2357430"/>
            <a:ext cx="1666877" cy="1528929"/>
          </a:xfrm>
          <a:prstGeom prst="rect">
            <a:avLst/>
          </a:prstGeom>
          <a:noFill/>
        </p:spPr>
      </p:pic>
      <p:pic>
        <p:nvPicPr>
          <p:cNvPr id="4101" name="Picture 5" descr="C:\Users\HP\Desktop\صوري\titlejobs.gif"/>
          <p:cNvPicPr>
            <a:picLocks noChangeAspect="1" noChangeArrowheads="1"/>
          </p:cNvPicPr>
          <p:nvPr/>
        </p:nvPicPr>
        <p:blipFill>
          <a:blip r:embed="rId4"/>
          <a:srcRect/>
          <a:stretch>
            <a:fillRect/>
          </a:stretch>
        </p:blipFill>
        <p:spPr bwMode="auto">
          <a:xfrm>
            <a:off x="285720" y="202628"/>
            <a:ext cx="1685927" cy="1754740"/>
          </a:xfrm>
          <a:prstGeom prst="rect">
            <a:avLst/>
          </a:prstGeom>
          <a:noFill/>
        </p:spPr>
      </p:pic>
      <p:pic>
        <p:nvPicPr>
          <p:cNvPr id="4102" name="Picture 6" descr="C:\Users\HP\Desktop\صوري\astronaut.gif"/>
          <p:cNvPicPr>
            <a:picLocks noChangeAspect="1" noChangeArrowheads="1"/>
          </p:cNvPicPr>
          <p:nvPr/>
        </p:nvPicPr>
        <p:blipFill>
          <a:blip r:embed="rId5"/>
          <a:srcRect/>
          <a:stretch>
            <a:fillRect/>
          </a:stretch>
        </p:blipFill>
        <p:spPr bwMode="auto">
          <a:xfrm>
            <a:off x="7215206" y="4572008"/>
            <a:ext cx="1495429" cy="1973350"/>
          </a:xfrm>
          <a:prstGeom prst="rect">
            <a:avLst/>
          </a:prstGeom>
          <a:noFill/>
        </p:spPr>
      </p:pic>
      <p:pic>
        <p:nvPicPr>
          <p:cNvPr id="4103" name="Picture 7" descr="C:\Users\HP\Desktop\صوري\builder.gif"/>
          <p:cNvPicPr>
            <a:picLocks noChangeAspect="1" noChangeArrowheads="1"/>
          </p:cNvPicPr>
          <p:nvPr/>
        </p:nvPicPr>
        <p:blipFill>
          <a:blip r:embed="rId6"/>
          <a:srcRect/>
          <a:stretch>
            <a:fillRect/>
          </a:stretch>
        </p:blipFill>
        <p:spPr bwMode="auto">
          <a:xfrm>
            <a:off x="3857620" y="2428868"/>
            <a:ext cx="1528766" cy="1882647"/>
          </a:xfrm>
          <a:prstGeom prst="rect">
            <a:avLst/>
          </a:prstGeom>
          <a:noFill/>
        </p:spPr>
      </p:pic>
      <p:pic>
        <p:nvPicPr>
          <p:cNvPr id="4104" name="Picture 8" descr="C:\Users\HP\Desktop\صوري\cop.gif"/>
          <p:cNvPicPr>
            <a:picLocks noChangeAspect="1" noChangeArrowheads="1"/>
          </p:cNvPicPr>
          <p:nvPr/>
        </p:nvPicPr>
        <p:blipFill>
          <a:blip r:embed="rId7"/>
          <a:srcRect/>
          <a:stretch>
            <a:fillRect/>
          </a:stretch>
        </p:blipFill>
        <p:spPr bwMode="auto">
          <a:xfrm>
            <a:off x="4643438" y="4786322"/>
            <a:ext cx="2148721" cy="1785950"/>
          </a:xfrm>
          <a:prstGeom prst="rect">
            <a:avLst/>
          </a:prstGeom>
          <a:noFill/>
        </p:spPr>
      </p:pic>
      <p:pic>
        <p:nvPicPr>
          <p:cNvPr id="4105" name="Picture 9" descr="C:\Users\HP\Desktop\صوري\doctor.gif"/>
          <p:cNvPicPr>
            <a:picLocks noChangeAspect="1" noChangeArrowheads="1"/>
          </p:cNvPicPr>
          <p:nvPr/>
        </p:nvPicPr>
        <p:blipFill>
          <a:blip r:embed="rId8"/>
          <a:srcRect/>
          <a:stretch>
            <a:fillRect/>
          </a:stretch>
        </p:blipFill>
        <p:spPr bwMode="auto">
          <a:xfrm>
            <a:off x="5643570" y="2071678"/>
            <a:ext cx="1314453" cy="2162487"/>
          </a:xfrm>
          <a:prstGeom prst="rect">
            <a:avLst/>
          </a:prstGeom>
          <a:noFill/>
        </p:spPr>
      </p:pic>
      <p:pic>
        <p:nvPicPr>
          <p:cNvPr id="4106" name="Picture 10" descr="C:\Users\HP\Desktop\صوري\journalist.gif"/>
          <p:cNvPicPr>
            <a:picLocks noChangeAspect="1" noChangeArrowheads="1"/>
          </p:cNvPicPr>
          <p:nvPr/>
        </p:nvPicPr>
        <p:blipFill>
          <a:blip r:embed="rId9"/>
          <a:srcRect/>
          <a:stretch>
            <a:fillRect/>
          </a:stretch>
        </p:blipFill>
        <p:spPr bwMode="auto">
          <a:xfrm>
            <a:off x="214282" y="4929198"/>
            <a:ext cx="1878596" cy="1571636"/>
          </a:xfrm>
          <a:prstGeom prst="rect">
            <a:avLst/>
          </a:prstGeom>
          <a:noFill/>
        </p:spPr>
      </p:pic>
      <p:pic>
        <p:nvPicPr>
          <p:cNvPr id="4109" name="Picture 13" descr="C:\Users\HP\Desktop\صوري\painter.gif"/>
          <p:cNvPicPr>
            <a:picLocks noChangeAspect="1" noChangeArrowheads="1"/>
          </p:cNvPicPr>
          <p:nvPr/>
        </p:nvPicPr>
        <p:blipFill>
          <a:blip r:embed="rId10"/>
          <a:srcRect/>
          <a:stretch>
            <a:fillRect/>
          </a:stretch>
        </p:blipFill>
        <p:spPr bwMode="auto">
          <a:xfrm>
            <a:off x="2571736" y="4572008"/>
            <a:ext cx="1799903" cy="1785950"/>
          </a:xfrm>
          <a:prstGeom prst="rect">
            <a:avLst/>
          </a:prstGeom>
          <a:noFill/>
        </p:spPr>
      </p:pic>
      <p:pic>
        <p:nvPicPr>
          <p:cNvPr id="4110" name="Picture 14" descr="C:\Users\HP\Desktop\صوري\photographer.gif"/>
          <p:cNvPicPr>
            <a:picLocks noChangeAspect="1" noChangeArrowheads="1"/>
          </p:cNvPicPr>
          <p:nvPr/>
        </p:nvPicPr>
        <p:blipFill>
          <a:blip r:embed="rId11"/>
          <a:srcRect/>
          <a:stretch>
            <a:fillRect/>
          </a:stretch>
        </p:blipFill>
        <p:spPr bwMode="auto">
          <a:xfrm>
            <a:off x="7429520" y="357166"/>
            <a:ext cx="1317138" cy="1428760"/>
          </a:xfrm>
          <a:prstGeom prst="rect">
            <a:avLst/>
          </a:prstGeom>
          <a:noFill/>
        </p:spPr>
      </p:pic>
      <p:pic>
        <p:nvPicPr>
          <p:cNvPr id="4111" name="Picture 15" descr="C:\Users\HP\Desktop\صوري\plumber.gif"/>
          <p:cNvPicPr>
            <a:picLocks noChangeAspect="1" noChangeArrowheads="1"/>
          </p:cNvPicPr>
          <p:nvPr/>
        </p:nvPicPr>
        <p:blipFill>
          <a:blip r:embed="rId12"/>
          <a:srcRect/>
          <a:stretch>
            <a:fillRect/>
          </a:stretch>
        </p:blipFill>
        <p:spPr bwMode="auto">
          <a:xfrm>
            <a:off x="275106" y="3143248"/>
            <a:ext cx="1582241" cy="15001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childTnLst>
                                </p:cTn>
                              </p:par>
                              <p:par>
                                <p:cTn id="13" presetID="10"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fade">
                                      <p:cBhvr>
                                        <p:cTn id="15" dur="1000"/>
                                        <p:tgtEl>
                                          <p:spTgt spid="4100"/>
                                        </p:tgtEl>
                                      </p:cBhvr>
                                    </p:animEffect>
                                  </p:childTnLst>
                                </p:cTn>
                              </p:par>
                              <p:par>
                                <p:cTn id="16" presetID="10" presetClass="entr" presetSubtype="0" fill="hold" nodeType="with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fade">
                                      <p:cBhvr>
                                        <p:cTn id="18" dur="1000"/>
                                        <p:tgtEl>
                                          <p:spTgt spid="4101"/>
                                        </p:tgtEl>
                                      </p:cBhvr>
                                    </p:animEffect>
                                  </p:childTnLst>
                                </p:cTn>
                              </p:par>
                              <p:par>
                                <p:cTn id="19" presetID="10" presetClass="entr" presetSubtype="0" fill="hold" nodeType="withEffect">
                                  <p:stCondLst>
                                    <p:cond delay="0"/>
                                  </p:stCondLst>
                                  <p:childTnLst>
                                    <p:set>
                                      <p:cBhvr>
                                        <p:cTn id="20" dur="1" fill="hold">
                                          <p:stCondLst>
                                            <p:cond delay="0"/>
                                          </p:stCondLst>
                                        </p:cTn>
                                        <p:tgtEl>
                                          <p:spTgt spid="4102"/>
                                        </p:tgtEl>
                                        <p:attrNameLst>
                                          <p:attrName>style.visibility</p:attrName>
                                        </p:attrNameLst>
                                      </p:cBhvr>
                                      <p:to>
                                        <p:strVal val="visible"/>
                                      </p:to>
                                    </p:set>
                                    <p:animEffect transition="in" filter="fade">
                                      <p:cBhvr>
                                        <p:cTn id="21" dur="1000"/>
                                        <p:tgtEl>
                                          <p:spTgt spid="4102"/>
                                        </p:tgtEl>
                                      </p:cBhvr>
                                    </p:animEffect>
                                  </p:childTnLst>
                                </p:cTn>
                              </p:par>
                              <p:par>
                                <p:cTn id="22" presetID="10" presetClass="entr" presetSubtype="0" fill="hold" nodeType="withEffect">
                                  <p:stCondLst>
                                    <p:cond delay="0"/>
                                  </p:stCondLst>
                                  <p:childTnLst>
                                    <p:set>
                                      <p:cBhvr>
                                        <p:cTn id="23" dur="1" fill="hold">
                                          <p:stCondLst>
                                            <p:cond delay="0"/>
                                          </p:stCondLst>
                                        </p:cTn>
                                        <p:tgtEl>
                                          <p:spTgt spid="4103"/>
                                        </p:tgtEl>
                                        <p:attrNameLst>
                                          <p:attrName>style.visibility</p:attrName>
                                        </p:attrNameLst>
                                      </p:cBhvr>
                                      <p:to>
                                        <p:strVal val="visible"/>
                                      </p:to>
                                    </p:set>
                                    <p:animEffect transition="in" filter="fade">
                                      <p:cBhvr>
                                        <p:cTn id="24" dur="1000"/>
                                        <p:tgtEl>
                                          <p:spTgt spid="4103"/>
                                        </p:tgtEl>
                                      </p:cBhvr>
                                    </p:animEffect>
                                  </p:childTnLst>
                                </p:cTn>
                              </p:par>
                              <p:par>
                                <p:cTn id="25" presetID="10" presetClass="entr" presetSubtype="0" fill="hold" nodeType="withEffect">
                                  <p:stCondLst>
                                    <p:cond delay="0"/>
                                  </p:stCondLst>
                                  <p:childTnLst>
                                    <p:set>
                                      <p:cBhvr>
                                        <p:cTn id="26" dur="1" fill="hold">
                                          <p:stCondLst>
                                            <p:cond delay="0"/>
                                          </p:stCondLst>
                                        </p:cTn>
                                        <p:tgtEl>
                                          <p:spTgt spid="4104"/>
                                        </p:tgtEl>
                                        <p:attrNameLst>
                                          <p:attrName>style.visibility</p:attrName>
                                        </p:attrNameLst>
                                      </p:cBhvr>
                                      <p:to>
                                        <p:strVal val="visible"/>
                                      </p:to>
                                    </p:set>
                                    <p:animEffect transition="in" filter="fade">
                                      <p:cBhvr>
                                        <p:cTn id="27" dur="1000"/>
                                        <p:tgtEl>
                                          <p:spTgt spid="4104"/>
                                        </p:tgtEl>
                                      </p:cBhvr>
                                    </p:animEffect>
                                  </p:childTnLst>
                                </p:cTn>
                              </p:par>
                              <p:par>
                                <p:cTn id="28" presetID="10" presetClass="entr" presetSubtype="0" fill="hold" nodeType="withEffect">
                                  <p:stCondLst>
                                    <p:cond delay="0"/>
                                  </p:stCondLst>
                                  <p:childTnLst>
                                    <p:set>
                                      <p:cBhvr>
                                        <p:cTn id="29" dur="1" fill="hold">
                                          <p:stCondLst>
                                            <p:cond delay="0"/>
                                          </p:stCondLst>
                                        </p:cTn>
                                        <p:tgtEl>
                                          <p:spTgt spid="4105"/>
                                        </p:tgtEl>
                                        <p:attrNameLst>
                                          <p:attrName>style.visibility</p:attrName>
                                        </p:attrNameLst>
                                      </p:cBhvr>
                                      <p:to>
                                        <p:strVal val="visible"/>
                                      </p:to>
                                    </p:set>
                                    <p:animEffect transition="in" filter="fade">
                                      <p:cBhvr>
                                        <p:cTn id="30" dur="1000"/>
                                        <p:tgtEl>
                                          <p:spTgt spid="4105"/>
                                        </p:tgtEl>
                                      </p:cBhvr>
                                    </p:animEffect>
                                  </p:childTnLst>
                                </p:cTn>
                              </p:par>
                              <p:par>
                                <p:cTn id="31" presetID="10" presetClass="entr" presetSubtype="0" fill="hold" nodeType="withEffect">
                                  <p:stCondLst>
                                    <p:cond delay="0"/>
                                  </p:stCondLst>
                                  <p:childTnLst>
                                    <p:set>
                                      <p:cBhvr>
                                        <p:cTn id="32" dur="1" fill="hold">
                                          <p:stCondLst>
                                            <p:cond delay="0"/>
                                          </p:stCondLst>
                                        </p:cTn>
                                        <p:tgtEl>
                                          <p:spTgt spid="4106"/>
                                        </p:tgtEl>
                                        <p:attrNameLst>
                                          <p:attrName>style.visibility</p:attrName>
                                        </p:attrNameLst>
                                      </p:cBhvr>
                                      <p:to>
                                        <p:strVal val="visible"/>
                                      </p:to>
                                    </p:set>
                                    <p:animEffect transition="in" filter="fade">
                                      <p:cBhvr>
                                        <p:cTn id="33" dur="1000"/>
                                        <p:tgtEl>
                                          <p:spTgt spid="4106"/>
                                        </p:tgtEl>
                                      </p:cBhvr>
                                    </p:animEffect>
                                  </p:childTnLst>
                                </p:cTn>
                              </p:par>
                              <p:par>
                                <p:cTn id="34" presetID="10" presetClass="entr" presetSubtype="0" fill="hold" nodeType="withEffect">
                                  <p:stCondLst>
                                    <p:cond delay="0"/>
                                  </p:stCondLst>
                                  <p:childTnLst>
                                    <p:set>
                                      <p:cBhvr>
                                        <p:cTn id="35" dur="1" fill="hold">
                                          <p:stCondLst>
                                            <p:cond delay="0"/>
                                          </p:stCondLst>
                                        </p:cTn>
                                        <p:tgtEl>
                                          <p:spTgt spid="4109"/>
                                        </p:tgtEl>
                                        <p:attrNameLst>
                                          <p:attrName>style.visibility</p:attrName>
                                        </p:attrNameLst>
                                      </p:cBhvr>
                                      <p:to>
                                        <p:strVal val="visible"/>
                                      </p:to>
                                    </p:set>
                                    <p:animEffect transition="in" filter="fade">
                                      <p:cBhvr>
                                        <p:cTn id="36" dur="1000"/>
                                        <p:tgtEl>
                                          <p:spTgt spid="4109"/>
                                        </p:tgtEl>
                                      </p:cBhvr>
                                    </p:animEffect>
                                  </p:childTnLst>
                                </p:cTn>
                              </p:par>
                              <p:par>
                                <p:cTn id="37" presetID="10" presetClass="entr" presetSubtype="0" fill="hold" nodeType="withEffect">
                                  <p:stCondLst>
                                    <p:cond delay="0"/>
                                  </p:stCondLst>
                                  <p:childTnLst>
                                    <p:set>
                                      <p:cBhvr>
                                        <p:cTn id="38" dur="1" fill="hold">
                                          <p:stCondLst>
                                            <p:cond delay="0"/>
                                          </p:stCondLst>
                                        </p:cTn>
                                        <p:tgtEl>
                                          <p:spTgt spid="4110"/>
                                        </p:tgtEl>
                                        <p:attrNameLst>
                                          <p:attrName>style.visibility</p:attrName>
                                        </p:attrNameLst>
                                      </p:cBhvr>
                                      <p:to>
                                        <p:strVal val="visible"/>
                                      </p:to>
                                    </p:set>
                                    <p:animEffect transition="in" filter="fade">
                                      <p:cBhvr>
                                        <p:cTn id="39" dur="1000"/>
                                        <p:tgtEl>
                                          <p:spTgt spid="4110"/>
                                        </p:tgtEl>
                                      </p:cBhvr>
                                    </p:animEffect>
                                  </p:childTnLst>
                                </p:cTn>
                              </p:par>
                              <p:par>
                                <p:cTn id="40" presetID="10" presetClass="entr" presetSubtype="0" fill="hold" nodeType="withEffect">
                                  <p:stCondLst>
                                    <p:cond delay="0"/>
                                  </p:stCondLst>
                                  <p:childTnLst>
                                    <p:set>
                                      <p:cBhvr>
                                        <p:cTn id="41" dur="1" fill="hold">
                                          <p:stCondLst>
                                            <p:cond delay="0"/>
                                          </p:stCondLst>
                                        </p:cTn>
                                        <p:tgtEl>
                                          <p:spTgt spid="4111"/>
                                        </p:tgtEl>
                                        <p:attrNameLst>
                                          <p:attrName>style.visibility</p:attrName>
                                        </p:attrNameLst>
                                      </p:cBhvr>
                                      <p:to>
                                        <p:strVal val="visible"/>
                                      </p:to>
                                    </p:set>
                                    <p:animEffect transition="in" filter="fade">
                                      <p:cBhvr>
                                        <p:cTn id="42" dur="1000"/>
                                        <p:tgtEl>
                                          <p:spTgt spid="4111"/>
                                        </p:tgtEl>
                                      </p:cBhvr>
                                    </p:animEffect>
                                  </p:childTnLst>
                                </p:cTn>
                              </p:par>
                            </p:childTnLst>
                          </p:cTn>
                        </p:par>
                        <p:par>
                          <p:cTn id="43" fill="hold">
                            <p:stCondLst>
                              <p:cond delay="2000"/>
                            </p:stCondLst>
                            <p:childTnLst>
                              <p:par>
                                <p:cTn id="44" presetID="26" presetClass="emph" presetSubtype="0" fill="hold" grpId="1" nodeType="afterEffect">
                                  <p:stCondLst>
                                    <p:cond delay="0"/>
                                  </p:stCondLst>
                                  <p:childTnLst>
                                    <p:animEffect transition="out" filter="fade">
                                      <p:cBhvr>
                                        <p:cTn id="45" dur="500" tmFilter="0, 0; .2, .5; .8, .5; 1, 0"/>
                                        <p:tgtEl>
                                          <p:spTgt spid="4"/>
                                        </p:tgtEl>
                                      </p:cBhvr>
                                    </p:animEffect>
                                    <p:animScale>
                                      <p:cBhvr>
                                        <p:cTn id="46"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مربع نص 1"/>
          <p:cNvSpPr txBox="1"/>
          <p:nvPr/>
        </p:nvSpPr>
        <p:spPr>
          <a:xfrm>
            <a:off x="6215074" y="696566"/>
            <a:ext cx="2714644" cy="1446550"/>
          </a:xfrm>
          <a:prstGeom prst="rect">
            <a:avLst/>
          </a:prstGeom>
          <a:solidFill>
            <a:srgbClr val="FFCC66"/>
          </a:solidFill>
          <a:ln w="76200">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4400" b="1" dirty="0" smtClean="0">
                <a:solidFill>
                  <a:schemeClr val="tx1"/>
                </a:solidFill>
                <a:latin typeface="Al-QuranAlKareem" pitchFamily="2" charset="-78"/>
                <a:cs typeface="Al-QuranAlKareem" pitchFamily="2" charset="-78"/>
              </a:rPr>
              <a:t>البحث عن وظيفة</a:t>
            </a:r>
            <a:endParaRPr lang="ar-SA" sz="4400" b="1" dirty="0">
              <a:solidFill>
                <a:schemeClr val="tx1"/>
              </a:solidFill>
              <a:latin typeface="Al-QuranAlKareem" pitchFamily="2" charset="-78"/>
              <a:cs typeface="Al-QuranAlKareem" pitchFamily="2" charset="-78"/>
            </a:endParaRPr>
          </a:p>
        </p:txBody>
      </p:sp>
      <p:pic>
        <p:nvPicPr>
          <p:cNvPr id="3074" name="Picture 2" descr="C:\Users\HP\Desktop\صوري\PngMedium-Arrow-Right-2393.png"/>
          <p:cNvPicPr>
            <a:picLocks noChangeAspect="1" noChangeArrowheads="1"/>
          </p:cNvPicPr>
          <p:nvPr/>
        </p:nvPicPr>
        <p:blipFill>
          <a:blip r:embed="rId2"/>
          <a:srcRect/>
          <a:stretch>
            <a:fillRect/>
          </a:stretch>
        </p:blipFill>
        <p:spPr bwMode="auto">
          <a:xfrm rot="5400000">
            <a:off x="7000892" y="4143380"/>
            <a:ext cx="1143008" cy="857256"/>
          </a:xfrm>
          <a:prstGeom prst="rect">
            <a:avLst/>
          </a:prstGeom>
          <a:noFill/>
        </p:spPr>
      </p:pic>
      <p:sp>
        <p:nvSpPr>
          <p:cNvPr id="4" name="مربع نص 3"/>
          <p:cNvSpPr txBox="1"/>
          <p:nvPr/>
        </p:nvSpPr>
        <p:spPr>
          <a:xfrm>
            <a:off x="6572264" y="3477284"/>
            <a:ext cx="1928826" cy="523220"/>
          </a:xfrm>
          <a:prstGeom prst="rect">
            <a:avLst/>
          </a:prstGeom>
          <a:noFill/>
        </p:spPr>
        <p:txBody>
          <a:bodyPr wrap="square" rtlCol="1">
            <a:spAutoFit/>
          </a:bodyPr>
          <a:lstStyle/>
          <a:p>
            <a:pPr algn="ctr"/>
            <a:r>
              <a:rPr lang="ar-SA" sz="2800" b="1" dirty="0" smtClean="0">
                <a:latin typeface="Al-QuranAlKareem" pitchFamily="2" charset="-78"/>
                <a:cs typeface="Al-QuranAlKareem" pitchFamily="2" charset="-78"/>
              </a:rPr>
              <a:t>يتم عن طريق</a:t>
            </a:r>
            <a:endParaRPr lang="ar-SA" sz="2800" b="1" dirty="0">
              <a:latin typeface="Al-QuranAlKareem" pitchFamily="2" charset="-78"/>
              <a:cs typeface="Al-QuranAlKareem" pitchFamily="2" charset="-78"/>
            </a:endParaRPr>
          </a:p>
        </p:txBody>
      </p:sp>
      <p:pic>
        <p:nvPicPr>
          <p:cNvPr id="3075" name="Picture 3" descr="C:\Users\HP\Desktop\صوري\thumb-Arrow-Right-66_6-2393.png"/>
          <p:cNvPicPr>
            <a:picLocks noChangeAspect="1" noChangeArrowheads="1"/>
          </p:cNvPicPr>
          <p:nvPr/>
        </p:nvPicPr>
        <p:blipFill>
          <a:blip r:embed="rId3"/>
          <a:srcRect/>
          <a:stretch>
            <a:fillRect/>
          </a:stretch>
        </p:blipFill>
        <p:spPr bwMode="auto">
          <a:xfrm rot="10800000">
            <a:off x="2357422" y="2269182"/>
            <a:ext cx="1143008" cy="874065"/>
          </a:xfrm>
          <a:prstGeom prst="rect">
            <a:avLst/>
          </a:prstGeom>
          <a:noFill/>
        </p:spPr>
      </p:pic>
      <p:pic>
        <p:nvPicPr>
          <p:cNvPr id="3076" name="Picture 4" descr="C:\Users\HP\Desktop\صوري\thumb-Arrow-Right-0-2393.png"/>
          <p:cNvPicPr>
            <a:picLocks noChangeAspect="1" noChangeArrowheads="1"/>
          </p:cNvPicPr>
          <p:nvPr/>
        </p:nvPicPr>
        <p:blipFill>
          <a:blip r:embed="rId4"/>
          <a:srcRect/>
          <a:stretch>
            <a:fillRect/>
          </a:stretch>
        </p:blipFill>
        <p:spPr bwMode="auto">
          <a:xfrm rot="5400000">
            <a:off x="7021683" y="2471899"/>
            <a:ext cx="1079185" cy="835016"/>
          </a:xfrm>
          <a:prstGeom prst="rect">
            <a:avLst/>
          </a:prstGeom>
          <a:noFill/>
        </p:spPr>
      </p:pic>
      <p:sp>
        <p:nvSpPr>
          <p:cNvPr id="7" name="مربع نص 6"/>
          <p:cNvSpPr txBox="1"/>
          <p:nvPr/>
        </p:nvSpPr>
        <p:spPr>
          <a:xfrm>
            <a:off x="6215074" y="5302765"/>
            <a:ext cx="2714644" cy="769441"/>
          </a:xfrm>
          <a:prstGeom prst="rect">
            <a:avLst/>
          </a:prstGeom>
          <a:solidFill>
            <a:schemeClr val="tx2">
              <a:lumMod val="40000"/>
              <a:lumOff val="60000"/>
            </a:schemeClr>
          </a:solidFill>
          <a:ln w="76200">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4400" b="1" dirty="0" smtClean="0">
                <a:solidFill>
                  <a:schemeClr val="tx1"/>
                </a:solidFill>
                <a:latin typeface="Al-QuranAlKareem" pitchFamily="2" charset="-78"/>
                <a:cs typeface="Al-QuranAlKareem" pitchFamily="2" charset="-78"/>
              </a:rPr>
              <a:t>مصادر متعددة</a:t>
            </a:r>
            <a:endParaRPr lang="ar-SA" sz="4400" b="1" dirty="0">
              <a:solidFill>
                <a:schemeClr val="tx1"/>
              </a:solidFill>
              <a:latin typeface="Al-QuranAlKareem" pitchFamily="2" charset="-78"/>
              <a:cs typeface="Al-QuranAlKareem" pitchFamily="2" charset="-78"/>
            </a:endParaRPr>
          </a:p>
        </p:txBody>
      </p:sp>
      <p:sp>
        <p:nvSpPr>
          <p:cNvPr id="8" name="مربع نص 7"/>
          <p:cNvSpPr txBox="1"/>
          <p:nvPr/>
        </p:nvSpPr>
        <p:spPr>
          <a:xfrm>
            <a:off x="3357554" y="5500702"/>
            <a:ext cx="1928826" cy="523220"/>
          </a:xfrm>
          <a:prstGeom prst="rect">
            <a:avLst/>
          </a:prstGeom>
          <a:noFill/>
        </p:spPr>
        <p:txBody>
          <a:bodyPr wrap="square" rtlCol="1">
            <a:spAutoFit/>
          </a:bodyPr>
          <a:lstStyle/>
          <a:p>
            <a:pPr algn="ctr"/>
            <a:r>
              <a:rPr lang="ar-SA" sz="2800" b="1" dirty="0" smtClean="0">
                <a:latin typeface="Al-QuranAlKareem" pitchFamily="2" charset="-78"/>
                <a:cs typeface="Al-QuranAlKareem" pitchFamily="2" charset="-78"/>
              </a:rPr>
              <a:t>تعتمد على</a:t>
            </a:r>
            <a:endParaRPr lang="ar-SA" sz="2800" b="1" dirty="0">
              <a:latin typeface="Al-QuranAlKareem" pitchFamily="2" charset="-78"/>
              <a:cs typeface="Al-QuranAlKareem" pitchFamily="2" charset="-78"/>
            </a:endParaRPr>
          </a:p>
        </p:txBody>
      </p:sp>
      <p:pic>
        <p:nvPicPr>
          <p:cNvPr id="3077" name="Picture 5" descr="C:\Users\HP\Desktop\صوري\thumb-Arrow-Right-166_6-2393.png"/>
          <p:cNvPicPr>
            <a:picLocks noChangeAspect="1" noChangeArrowheads="1"/>
          </p:cNvPicPr>
          <p:nvPr/>
        </p:nvPicPr>
        <p:blipFill>
          <a:blip r:embed="rId5"/>
          <a:srcRect/>
          <a:stretch>
            <a:fillRect/>
          </a:stretch>
        </p:blipFill>
        <p:spPr bwMode="auto">
          <a:xfrm rot="16200000">
            <a:off x="3790588" y="4353289"/>
            <a:ext cx="1143009" cy="866069"/>
          </a:xfrm>
          <a:prstGeom prst="rect">
            <a:avLst/>
          </a:prstGeom>
          <a:noFill/>
        </p:spPr>
      </p:pic>
      <p:graphicFrame>
        <p:nvGraphicFramePr>
          <p:cNvPr id="10" name="جدول 9"/>
          <p:cNvGraphicFramePr>
            <a:graphicFrameLocks noGrp="1"/>
          </p:cNvGraphicFramePr>
          <p:nvPr/>
        </p:nvGraphicFramePr>
        <p:xfrm>
          <a:off x="3714744" y="428604"/>
          <a:ext cx="1428760" cy="3643338"/>
        </p:xfrm>
        <a:graphic>
          <a:graphicData uri="http://schemas.openxmlformats.org/drawingml/2006/table">
            <a:tbl>
              <a:tblPr rtl="1" firstRow="1" bandRow="1">
                <a:tableStyleId>{5C22544A-7EE6-4342-B048-85BDC9FD1C3A}</a:tableStyleId>
              </a:tblPr>
              <a:tblGrid>
                <a:gridCol w="1428760"/>
              </a:tblGrid>
              <a:tr h="3643338">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4400" b="1" dirty="0" smtClean="0">
                          <a:solidFill>
                            <a:schemeClr val="tx1"/>
                          </a:solidFill>
                          <a:latin typeface="Al-QuranAlKareem" pitchFamily="2" charset="-78"/>
                          <a:cs typeface="Al-QuranAlKareem" pitchFamily="2" charset="-78"/>
                        </a:rPr>
                        <a:t>عوامل عديدة للشخص المتقدم</a:t>
                      </a:r>
                    </a:p>
                    <a:p>
                      <a:pPr rtl="1"/>
                      <a:endParaRPr lang="ar-SA" dirty="0">
                        <a:solidFill>
                          <a:schemeClr val="tx1"/>
                        </a:solidFill>
                      </a:endParaRPr>
                    </a:p>
                  </a:txBody>
                  <a:tcPr vert="vert27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tx2">
                        <a:lumMod val="40000"/>
                        <a:lumOff val="60000"/>
                      </a:schemeClr>
                    </a:solidFill>
                  </a:tcPr>
                </a:tc>
              </a:tr>
            </a:tbl>
          </a:graphicData>
        </a:graphic>
      </p:graphicFrame>
      <p:pic>
        <p:nvPicPr>
          <p:cNvPr id="3078" name="Picture 6" descr="C:\Users\HP\Desktop\صوري\thumb-Arrow-Right-33_3-2393.png"/>
          <p:cNvPicPr>
            <a:picLocks noChangeAspect="1" noChangeArrowheads="1"/>
          </p:cNvPicPr>
          <p:nvPr/>
        </p:nvPicPr>
        <p:blipFill>
          <a:blip r:embed="rId6"/>
          <a:srcRect/>
          <a:stretch>
            <a:fillRect/>
          </a:stretch>
        </p:blipFill>
        <p:spPr bwMode="auto">
          <a:xfrm rot="10800000">
            <a:off x="2357422" y="428604"/>
            <a:ext cx="1257312" cy="785818"/>
          </a:xfrm>
          <a:prstGeom prst="rect">
            <a:avLst/>
          </a:prstGeom>
          <a:noFill/>
        </p:spPr>
      </p:pic>
      <p:pic>
        <p:nvPicPr>
          <p:cNvPr id="13" name="Picture 4" descr="C:\Users\HP\Desktop\صوري\thumb-Arrow-Right-0-2393.png"/>
          <p:cNvPicPr>
            <a:picLocks noChangeAspect="1" noChangeArrowheads="1"/>
          </p:cNvPicPr>
          <p:nvPr/>
        </p:nvPicPr>
        <p:blipFill>
          <a:blip r:embed="rId4"/>
          <a:srcRect/>
          <a:stretch>
            <a:fillRect/>
          </a:stretch>
        </p:blipFill>
        <p:spPr bwMode="auto">
          <a:xfrm rot="10800000">
            <a:off x="2428860" y="3214686"/>
            <a:ext cx="1079185" cy="835016"/>
          </a:xfrm>
          <a:prstGeom prst="rect">
            <a:avLst/>
          </a:prstGeom>
          <a:noFill/>
        </p:spPr>
      </p:pic>
      <p:pic>
        <p:nvPicPr>
          <p:cNvPr id="14" name="Picture 5" descr="C:\Users\HP\Desktop\صوري\thumb-Arrow-Right-166_6-2393.png"/>
          <p:cNvPicPr>
            <a:picLocks noChangeAspect="1" noChangeArrowheads="1"/>
          </p:cNvPicPr>
          <p:nvPr/>
        </p:nvPicPr>
        <p:blipFill>
          <a:blip r:embed="rId5"/>
          <a:srcRect/>
          <a:stretch>
            <a:fillRect/>
          </a:stretch>
        </p:blipFill>
        <p:spPr bwMode="auto">
          <a:xfrm rot="10800000">
            <a:off x="2357421" y="1285860"/>
            <a:ext cx="1143009" cy="866069"/>
          </a:xfrm>
          <a:prstGeom prst="rect">
            <a:avLst/>
          </a:prstGeom>
          <a:noFill/>
        </p:spPr>
      </p:pic>
      <p:sp>
        <p:nvSpPr>
          <p:cNvPr id="15" name="مربع نص 14"/>
          <p:cNvSpPr txBox="1"/>
          <p:nvPr/>
        </p:nvSpPr>
        <p:spPr>
          <a:xfrm>
            <a:off x="142844" y="500042"/>
            <a:ext cx="2071702" cy="584775"/>
          </a:xfrm>
          <a:prstGeom prst="rect">
            <a:avLst/>
          </a:prstGeom>
          <a:solidFill>
            <a:srgbClr val="66FF66"/>
          </a:solidFill>
          <a:ln w="76200">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3200" b="1" dirty="0" smtClean="0">
                <a:solidFill>
                  <a:schemeClr val="tx1"/>
                </a:solidFill>
                <a:latin typeface="Al-QuranAlKareem" pitchFamily="2" charset="-78"/>
                <a:cs typeface="Al-QuranAlKareem" pitchFamily="2" charset="-78"/>
              </a:rPr>
              <a:t>المستوى العلمي</a:t>
            </a:r>
            <a:endParaRPr lang="ar-SA" sz="3200" b="1" dirty="0">
              <a:solidFill>
                <a:schemeClr val="tx1"/>
              </a:solidFill>
              <a:latin typeface="Al-QuranAlKareem" pitchFamily="2" charset="-78"/>
              <a:cs typeface="Al-QuranAlKareem" pitchFamily="2" charset="-78"/>
            </a:endParaRPr>
          </a:p>
        </p:txBody>
      </p:sp>
      <p:sp>
        <p:nvSpPr>
          <p:cNvPr id="17" name="مربع نص 16"/>
          <p:cNvSpPr txBox="1"/>
          <p:nvPr/>
        </p:nvSpPr>
        <p:spPr>
          <a:xfrm>
            <a:off x="142844" y="1415465"/>
            <a:ext cx="2071702" cy="584775"/>
          </a:xfrm>
          <a:prstGeom prst="rect">
            <a:avLst/>
          </a:prstGeom>
          <a:solidFill>
            <a:srgbClr val="FF53A9"/>
          </a:solidFill>
          <a:ln w="76200">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3200" b="1" dirty="0" smtClean="0">
                <a:solidFill>
                  <a:schemeClr val="tx1"/>
                </a:solidFill>
                <a:latin typeface="Al-QuranAlKareem" pitchFamily="2" charset="-78"/>
                <a:cs typeface="Al-QuranAlKareem" pitchFamily="2" charset="-78"/>
              </a:rPr>
              <a:t>الميول</a:t>
            </a:r>
            <a:endParaRPr lang="ar-SA" sz="3200" b="1" dirty="0">
              <a:solidFill>
                <a:schemeClr val="tx1"/>
              </a:solidFill>
              <a:latin typeface="Al-QuranAlKareem" pitchFamily="2" charset="-78"/>
              <a:cs typeface="Al-QuranAlKareem" pitchFamily="2" charset="-78"/>
            </a:endParaRPr>
          </a:p>
        </p:txBody>
      </p:sp>
      <p:sp>
        <p:nvSpPr>
          <p:cNvPr id="18" name="مربع نص 17"/>
          <p:cNvSpPr txBox="1"/>
          <p:nvPr/>
        </p:nvSpPr>
        <p:spPr>
          <a:xfrm>
            <a:off x="142844" y="2344159"/>
            <a:ext cx="2071702" cy="584775"/>
          </a:xfrm>
          <a:prstGeom prst="rect">
            <a:avLst/>
          </a:prstGeom>
          <a:solidFill>
            <a:srgbClr val="66FFCC"/>
          </a:solidFill>
          <a:ln w="76200">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3200" b="1" dirty="0" smtClean="0">
                <a:solidFill>
                  <a:schemeClr val="tx1"/>
                </a:solidFill>
                <a:latin typeface="Al-QuranAlKareem" pitchFamily="2" charset="-78"/>
                <a:cs typeface="Al-QuranAlKareem" pitchFamily="2" charset="-78"/>
              </a:rPr>
              <a:t>القدرات</a:t>
            </a:r>
            <a:endParaRPr lang="ar-SA" sz="3200" b="1" dirty="0">
              <a:solidFill>
                <a:schemeClr val="tx1"/>
              </a:solidFill>
              <a:latin typeface="Al-QuranAlKareem" pitchFamily="2" charset="-78"/>
              <a:cs typeface="Al-QuranAlKareem" pitchFamily="2" charset="-78"/>
            </a:endParaRPr>
          </a:p>
        </p:txBody>
      </p:sp>
      <p:sp>
        <p:nvSpPr>
          <p:cNvPr id="19" name="مربع نص 18"/>
          <p:cNvSpPr txBox="1"/>
          <p:nvPr/>
        </p:nvSpPr>
        <p:spPr>
          <a:xfrm>
            <a:off x="142844" y="3286124"/>
            <a:ext cx="2071702" cy="1077218"/>
          </a:xfrm>
          <a:prstGeom prst="rect">
            <a:avLst/>
          </a:prstGeom>
          <a:solidFill>
            <a:srgbClr val="FFCC66"/>
          </a:solidFill>
          <a:ln w="76200">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3200" b="1" dirty="0" smtClean="0">
                <a:solidFill>
                  <a:schemeClr val="tx1"/>
                </a:solidFill>
                <a:latin typeface="Al-QuranAlKareem" pitchFamily="2" charset="-78"/>
                <a:cs typeface="Al-QuranAlKareem" pitchFamily="2" charset="-78"/>
              </a:rPr>
              <a:t>حاجات عالم العمل</a:t>
            </a:r>
            <a:endParaRPr lang="ar-SA" sz="3200" b="1" dirty="0">
              <a:solidFill>
                <a:schemeClr val="tx1"/>
              </a:solidFill>
              <a:latin typeface="Al-QuranAlKareem" pitchFamily="2" charset="-78"/>
              <a:cs typeface="Al-QuranAlKareem" pitchFamily="2" charset="-78"/>
            </a:endParaRPr>
          </a:p>
        </p:txBody>
      </p:sp>
      <p:pic>
        <p:nvPicPr>
          <p:cNvPr id="22" name="Picture 5" descr="C:\Users\HP\Desktop\صوري\thumb-Arrow-Right-166_6-2393.png"/>
          <p:cNvPicPr>
            <a:picLocks noChangeAspect="1" noChangeArrowheads="1"/>
          </p:cNvPicPr>
          <p:nvPr/>
        </p:nvPicPr>
        <p:blipFill>
          <a:blip r:embed="rId5"/>
          <a:srcRect/>
          <a:stretch>
            <a:fillRect/>
          </a:stretch>
        </p:blipFill>
        <p:spPr bwMode="auto">
          <a:xfrm rot="10800000">
            <a:off x="4929191" y="5286388"/>
            <a:ext cx="1143009" cy="866069"/>
          </a:xfrm>
          <a:prstGeom prst="rect">
            <a:avLst/>
          </a:prstGeom>
          <a:noFill/>
        </p:spPr>
      </p:pic>
      <p:pic>
        <p:nvPicPr>
          <p:cNvPr id="3079" name="Picture 7" descr="C:\Users\HP\Desktop\صوري\jobs-500x500.gif"/>
          <p:cNvPicPr>
            <a:picLocks noChangeAspect="1" noChangeArrowheads="1"/>
          </p:cNvPicPr>
          <p:nvPr/>
        </p:nvPicPr>
        <p:blipFill>
          <a:blip r:embed="rId7"/>
          <a:srcRect/>
          <a:stretch>
            <a:fillRect/>
          </a:stretch>
        </p:blipFill>
        <p:spPr bwMode="auto">
          <a:xfrm>
            <a:off x="500034" y="4500570"/>
            <a:ext cx="2286016" cy="228601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fade">
                                      <p:cBhvr>
                                        <p:cTn id="7" dur="500"/>
                                        <p:tgtEl>
                                          <p:spTgt spid="307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500"/>
                                        <p:tgtEl>
                                          <p:spTgt spid="3076"/>
                                        </p:tgtEl>
                                      </p:cBhvr>
                                    </p:animEffect>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ppt_x</p:attrName>
                                        </p:attrNameLst>
                                      </p:cBhvr>
                                      <p:tavLst>
                                        <p:tav tm="0">
                                          <p:val>
                                            <p:strVal val="#ppt_x-.2"/>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0" dur="500"/>
                                        <p:tgtEl>
                                          <p:spTgt spid="4"/>
                                        </p:tgtEl>
                                      </p:cBhvr>
                                    </p:animEffect>
                                  </p:childTnLst>
                                </p:cTn>
                              </p:par>
                              <p:par>
                                <p:cTn id="21" presetID="29"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p:cTn id="23" dur="500" fill="hold"/>
                                        <p:tgtEl>
                                          <p:spTgt spid="3074"/>
                                        </p:tgtEl>
                                        <p:attrNameLst>
                                          <p:attrName>ppt_x</p:attrName>
                                        </p:attrNameLst>
                                      </p:cBhvr>
                                      <p:tavLst>
                                        <p:tav tm="0">
                                          <p:val>
                                            <p:strVal val="#ppt_x-.2"/>
                                          </p:val>
                                        </p:tav>
                                        <p:tav tm="100000">
                                          <p:val>
                                            <p:strVal val="#ppt_x"/>
                                          </p:val>
                                        </p:tav>
                                      </p:tavLst>
                                    </p:anim>
                                    <p:anim calcmode="lin" valueType="num">
                                      <p:cBhvr>
                                        <p:cTn id="24" dur="5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25" dur="500"/>
                                        <p:tgtEl>
                                          <p:spTgt spid="3074"/>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2000"/>
                            </p:stCondLst>
                            <p:childTnLst>
                              <p:par>
                                <p:cTn id="34" presetID="47"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anim calcmode="lin" valueType="num">
                                      <p:cBhvr>
                                        <p:cTn id="37" dur="500" fill="hold"/>
                                        <p:tgtEl>
                                          <p:spTgt spid="8"/>
                                        </p:tgtEl>
                                        <p:attrNameLst>
                                          <p:attrName>ppt_x</p:attrName>
                                        </p:attrNameLst>
                                      </p:cBhvr>
                                      <p:tavLst>
                                        <p:tav tm="0">
                                          <p:val>
                                            <p:strVal val="#ppt_x"/>
                                          </p:val>
                                        </p:tav>
                                        <p:tav tm="100000">
                                          <p:val>
                                            <p:strVal val="#ppt_x"/>
                                          </p:val>
                                        </p:tav>
                                      </p:tavLst>
                                    </p:anim>
                                    <p:anim calcmode="lin" valueType="num">
                                      <p:cBhvr>
                                        <p:cTn id="38" dur="500" fill="hold"/>
                                        <p:tgtEl>
                                          <p:spTgt spid="8"/>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077"/>
                                        </p:tgtEl>
                                        <p:attrNameLst>
                                          <p:attrName>style.visibility</p:attrName>
                                        </p:attrNameLst>
                                      </p:cBhvr>
                                      <p:to>
                                        <p:strVal val="visible"/>
                                      </p:to>
                                    </p:set>
                                    <p:animEffect transition="in" filter="fade">
                                      <p:cBhvr>
                                        <p:cTn id="41" dur="500"/>
                                        <p:tgtEl>
                                          <p:spTgt spid="3077"/>
                                        </p:tgtEl>
                                      </p:cBhvr>
                                    </p:animEffect>
                                    <p:anim calcmode="lin" valueType="num">
                                      <p:cBhvr>
                                        <p:cTn id="42" dur="500" fill="hold"/>
                                        <p:tgtEl>
                                          <p:spTgt spid="3077"/>
                                        </p:tgtEl>
                                        <p:attrNameLst>
                                          <p:attrName>ppt_x</p:attrName>
                                        </p:attrNameLst>
                                      </p:cBhvr>
                                      <p:tavLst>
                                        <p:tav tm="0">
                                          <p:val>
                                            <p:strVal val="#ppt_x"/>
                                          </p:val>
                                        </p:tav>
                                        <p:tav tm="100000">
                                          <p:val>
                                            <p:strVal val="#ppt_x"/>
                                          </p:val>
                                        </p:tav>
                                      </p:tavLst>
                                    </p:anim>
                                    <p:anim calcmode="lin" valueType="num">
                                      <p:cBhvr>
                                        <p:cTn id="43" dur="500" fill="hold"/>
                                        <p:tgtEl>
                                          <p:spTgt spid="30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2" presetClass="entr" presetSubtype="1"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0-#ppt_h/2"/>
                                          </p:val>
                                        </p:tav>
                                        <p:tav tm="100000">
                                          <p:val>
                                            <p:strVal val="#ppt_y"/>
                                          </p:val>
                                        </p:tav>
                                      </p:tavLst>
                                    </p:anim>
                                  </p:childTnLst>
                                </p:cTn>
                              </p:par>
                            </p:childTnLst>
                          </p:cTn>
                        </p:par>
                        <p:par>
                          <p:cTn id="49" fill="hold">
                            <p:stCondLst>
                              <p:cond delay="3000"/>
                            </p:stCondLst>
                            <p:childTnLst>
                              <p:par>
                                <p:cTn id="50" presetID="55" presetClass="entr" presetSubtype="0" fill="hold" nodeType="afterEffect">
                                  <p:stCondLst>
                                    <p:cond delay="0"/>
                                  </p:stCondLst>
                                  <p:childTnLst>
                                    <p:set>
                                      <p:cBhvr>
                                        <p:cTn id="51" dur="1" fill="hold">
                                          <p:stCondLst>
                                            <p:cond delay="0"/>
                                          </p:stCondLst>
                                        </p:cTn>
                                        <p:tgtEl>
                                          <p:spTgt spid="3078"/>
                                        </p:tgtEl>
                                        <p:attrNameLst>
                                          <p:attrName>style.visibility</p:attrName>
                                        </p:attrNameLst>
                                      </p:cBhvr>
                                      <p:to>
                                        <p:strVal val="visible"/>
                                      </p:to>
                                    </p:set>
                                    <p:anim calcmode="lin" valueType="num">
                                      <p:cBhvr>
                                        <p:cTn id="52" dur="500" fill="hold"/>
                                        <p:tgtEl>
                                          <p:spTgt spid="3078"/>
                                        </p:tgtEl>
                                        <p:attrNameLst>
                                          <p:attrName>ppt_w</p:attrName>
                                        </p:attrNameLst>
                                      </p:cBhvr>
                                      <p:tavLst>
                                        <p:tav tm="0">
                                          <p:val>
                                            <p:strVal val="#ppt_w*0.70"/>
                                          </p:val>
                                        </p:tav>
                                        <p:tav tm="100000">
                                          <p:val>
                                            <p:strVal val="#ppt_w"/>
                                          </p:val>
                                        </p:tav>
                                      </p:tavLst>
                                    </p:anim>
                                    <p:anim calcmode="lin" valueType="num">
                                      <p:cBhvr>
                                        <p:cTn id="53" dur="500" fill="hold"/>
                                        <p:tgtEl>
                                          <p:spTgt spid="3078"/>
                                        </p:tgtEl>
                                        <p:attrNameLst>
                                          <p:attrName>ppt_h</p:attrName>
                                        </p:attrNameLst>
                                      </p:cBhvr>
                                      <p:tavLst>
                                        <p:tav tm="0">
                                          <p:val>
                                            <p:strVal val="#ppt_h"/>
                                          </p:val>
                                        </p:tav>
                                        <p:tav tm="100000">
                                          <p:val>
                                            <p:strVal val="#ppt_h"/>
                                          </p:val>
                                        </p:tav>
                                      </p:tavLst>
                                    </p:anim>
                                    <p:animEffect transition="in" filter="fade">
                                      <p:cBhvr>
                                        <p:cTn id="54" dur="500"/>
                                        <p:tgtEl>
                                          <p:spTgt spid="3078"/>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strVal val="#ppt_w*0.70"/>
                                          </p:val>
                                        </p:tav>
                                        <p:tav tm="100000">
                                          <p:val>
                                            <p:strVal val="#ppt_w"/>
                                          </p:val>
                                        </p:tav>
                                      </p:tavLst>
                                    </p:anim>
                                    <p:anim calcmode="lin" valueType="num">
                                      <p:cBhvr>
                                        <p:cTn id="58" dur="500" fill="hold"/>
                                        <p:tgtEl>
                                          <p:spTgt spid="15"/>
                                        </p:tgtEl>
                                        <p:attrNameLst>
                                          <p:attrName>ppt_h</p:attrName>
                                        </p:attrNameLst>
                                      </p:cBhvr>
                                      <p:tavLst>
                                        <p:tav tm="0">
                                          <p:val>
                                            <p:strVal val="#ppt_h"/>
                                          </p:val>
                                        </p:tav>
                                        <p:tav tm="100000">
                                          <p:val>
                                            <p:strVal val="#ppt_h"/>
                                          </p:val>
                                        </p:tav>
                                      </p:tavLst>
                                    </p:anim>
                                    <p:animEffect transition="in" filter="fade">
                                      <p:cBhvr>
                                        <p:cTn id="59" dur="500"/>
                                        <p:tgtEl>
                                          <p:spTgt spid="15"/>
                                        </p:tgtEl>
                                      </p:cBhvr>
                                    </p:animEffect>
                                  </p:childTnLst>
                                </p:cTn>
                              </p:par>
                            </p:childTnLst>
                          </p:cTn>
                        </p:par>
                        <p:par>
                          <p:cTn id="60" fill="hold">
                            <p:stCondLst>
                              <p:cond delay="3500"/>
                            </p:stCondLst>
                            <p:childTnLst>
                              <p:par>
                                <p:cTn id="61" presetID="55" presetClass="entr" presetSubtype="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strVal val="#ppt_w*0.70"/>
                                          </p:val>
                                        </p:tav>
                                        <p:tav tm="100000">
                                          <p:val>
                                            <p:strVal val="#ppt_w"/>
                                          </p:val>
                                        </p:tav>
                                      </p:tavLst>
                                    </p:anim>
                                    <p:anim calcmode="lin" valueType="num">
                                      <p:cBhvr>
                                        <p:cTn id="64" dur="500" fill="hold"/>
                                        <p:tgtEl>
                                          <p:spTgt spid="14"/>
                                        </p:tgtEl>
                                        <p:attrNameLst>
                                          <p:attrName>ppt_h</p:attrName>
                                        </p:attrNameLst>
                                      </p:cBhvr>
                                      <p:tavLst>
                                        <p:tav tm="0">
                                          <p:val>
                                            <p:strVal val="#ppt_h"/>
                                          </p:val>
                                        </p:tav>
                                        <p:tav tm="100000">
                                          <p:val>
                                            <p:strVal val="#ppt_h"/>
                                          </p:val>
                                        </p:tav>
                                      </p:tavLst>
                                    </p:anim>
                                    <p:animEffect transition="in" filter="fade">
                                      <p:cBhvr>
                                        <p:cTn id="65" dur="500"/>
                                        <p:tgtEl>
                                          <p:spTgt spid="14"/>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strVal val="#ppt_w*0.70"/>
                                          </p:val>
                                        </p:tav>
                                        <p:tav tm="100000">
                                          <p:val>
                                            <p:strVal val="#ppt_w"/>
                                          </p:val>
                                        </p:tav>
                                      </p:tavLst>
                                    </p:anim>
                                    <p:anim calcmode="lin" valueType="num">
                                      <p:cBhvr>
                                        <p:cTn id="69" dur="500" fill="hold"/>
                                        <p:tgtEl>
                                          <p:spTgt spid="17"/>
                                        </p:tgtEl>
                                        <p:attrNameLst>
                                          <p:attrName>ppt_h</p:attrName>
                                        </p:attrNameLst>
                                      </p:cBhvr>
                                      <p:tavLst>
                                        <p:tav tm="0">
                                          <p:val>
                                            <p:strVal val="#ppt_h"/>
                                          </p:val>
                                        </p:tav>
                                        <p:tav tm="100000">
                                          <p:val>
                                            <p:strVal val="#ppt_h"/>
                                          </p:val>
                                        </p:tav>
                                      </p:tavLst>
                                    </p:anim>
                                    <p:animEffect transition="in" filter="fade">
                                      <p:cBhvr>
                                        <p:cTn id="70" dur="500"/>
                                        <p:tgtEl>
                                          <p:spTgt spid="17"/>
                                        </p:tgtEl>
                                      </p:cBhvr>
                                    </p:animEffect>
                                  </p:childTnLst>
                                </p:cTn>
                              </p:par>
                            </p:childTnLst>
                          </p:cTn>
                        </p:par>
                        <p:par>
                          <p:cTn id="71" fill="hold">
                            <p:stCondLst>
                              <p:cond delay="4000"/>
                            </p:stCondLst>
                            <p:childTnLst>
                              <p:par>
                                <p:cTn id="72" presetID="55" presetClass="entr" presetSubtype="0" fill="hold" nodeType="afterEffect">
                                  <p:stCondLst>
                                    <p:cond delay="0"/>
                                  </p:stCondLst>
                                  <p:childTnLst>
                                    <p:set>
                                      <p:cBhvr>
                                        <p:cTn id="73" dur="1" fill="hold">
                                          <p:stCondLst>
                                            <p:cond delay="0"/>
                                          </p:stCondLst>
                                        </p:cTn>
                                        <p:tgtEl>
                                          <p:spTgt spid="3075"/>
                                        </p:tgtEl>
                                        <p:attrNameLst>
                                          <p:attrName>style.visibility</p:attrName>
                                        </p:attrNameLst>
                                      </p:cBhvr>
                                      <p:to>
                                        <p:strVal val="visible"/>
                                      </p:to>
                                    </p:set>
                                    <p:anim calcmode="lin" valueType="num">
                                      <p:cBhvr>
                                        <p:cTn id="74" dur="500" fill="hold"/>
                                        <p:tgtEl>
                                          <p:spTgt spid="3075"/>
                                        </p:tgtEl>
                                        <p:attrNameLst>
                                          <p:attrName>ppt_w</p:attrName>
                                        </p:attrNameLst>
                                      </p:cBhvr>
                                      <p:tavLst>
                                        <p:tav tm="0">
                                          <p:val>
                                            <p:strVal val="#ppt_w*0.70"/>
                                          </p:val>
                                        </p:tav>
                                        <p:tav tm="100000">
                                          <p:val>
                                            <p:strVal val="#ppt_w"/>
                                          </p:val>
                                        </p:tav>
                                      </p:tavLst>
                                    </p:anim>
                                    <p:anim calcmode="lin" valueType="num">
                                      <p:cBhvr>
                                        <p:cTn id="75" dur="500" fill="hold"/>
                                        <p:tgtEl>
                                          <p:spTgt spid="3075"/>
                                        </p:tgtEl>
                                        <p:attrNameLst>
                                          <p:attrName>ppt_h</p:attrName>
                                        </p:attrNameLst>
                                      </p:cBhvr>
                                      <p:tavLst>
                                        <p:tav tm="0">
                                          <p:val>
                                            <p:strVal val="#ppt_h"/>
                                          </p:val>
                                        </p:tav>
                                        <p:tav tm="100000">
                                          <p:val>
                                            <p:strVal val="#ppt_h"/>
                                          </p:val>
                                        </p:tav>
                                      </p:tavLst>
                                    </p:anim>
                                    <p:animEffect transition="in" filter="fade">
                                      <p:cBhvr>
                                        <p:cTn id="76" dur="500"/>
                                        <p:tgtEl>
                                          <p:spTgt spid="3075"/>
                                        </p:tgtEl>
                                      </p:cBhvr>
                                    </p:animEffect>
                                  </p:childTnLst>
                                </p:cTn>
                              </p:par>
                              <p:par>
                                <p:cTn id="77" presetID="55" presetClass="entr" presetSubtype="0"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ppt_w</p:attrName>
                                        </p:attrNameLst>
                                      </p:cBhvr>
                                      <p:tavLst>
                                        <p:tav tm="0">
                                          <p:val>
                                            <p:strVal val="#ppt_w*0.70"/>
                                          </p:val>
                                        </p:tav>
                                        <p:tav tm="100000">
                                          <p:val>
                                            <p:strVal val="#ppt_w"/>
                                          </p:val>
                                        </p:tav>
                                      </p:tavLst>
                                    </p:anim>
                                    <p:anim calcmode="lin" valueType="num">
                                      <p:cBhvr>
                                        <p:cTn id="80" dur="500" fill="hold"/>
                                        <p:tgtEl>
                                          <p:spTgt spid="18"/>
                                        </p:tgtEl>
                                        <p:attrNameLst>
                                          <p:attrName>ppt_h</p:attrName>
                                        </p:attrNameLst>
                                      </p:cBhvr>
                                      <p:tavLst>
                                        <p:tav tm="0">
                                          <p:val>
                                            <p:strVal val="#ppt_h"/>
                                          </p:val>
                                        </p:tav>
                                        <p:tav tm="100000">
                                          <p:val>
                                            <p:strVal val="#ppt_h"/>
                                          </p:val>
                                        </p:tav>
                                      </p:tavLst>
                                    </p:anim>
                                    <p:animEffect transition="in" filter="fade">
                                      <p:cBhvr>
                                        <p:cTn id="81" dur="500"/>
                                        <p:tgtEl>
                                          <p:spTgt spid="18"/>
                                        </p:tgtEl>
                                      </p:cBhvr>
                                    </p:animEffect>
                                  </p:childTnLst>
                                </p:cTn>
                              </p:par>
                            </p:childTnLst>
                          </p:cTn>
                        </p:par>
                        <p:par>
                          <p:cTn id="82" fill="hold">
                            <p:stCondLst>
                              <p:cond delay="4500"/>
                            </p:stCondLst>
                            <p:childTnLst>
                              <p:par>
                                <p:cTn id="83" presetID="55" presetClass="entr" presetSubtype="0" fill="hold" nodeType="after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p:cTn id="85" dur="500" fill="hold"/>
                                        <p:tgtEl>
                                          <p:spTgt spid="13"/>
                                        </p:tgtEl>
                                        <p:attrNameLst>
                                          <p:attrName>ppt_w</p:attrName>
                                        </p:attrNameLst>
                                      </p:cBhvr>
                                      <p:tavLst>
                                        <p:tav tm="0">
                                          <p:val>
                                            <p:strVal val="#ppt_w*0.70"/>
                                          </p:val>
                                        </p:tav>
                                        <p:tav tm="100000">
                                          <p:val>
                                            <p:strVal val="#ppt_w"/>
                                          </p:val>
                                        </p:tav>
                                      </p:tavLst>
                                    </p:anim>
                                    <p:anim calcmode="lin" valueType="num">
                                      <p:cBhvr>
                                        <p:cTn id="86" dur="500" fill="hold"/>
                                        <p:tgtEl>
                                          <p:spTgt spid="13"/>
                                        </p:tgtEl>
                                        <p:attrNameLst>
                                          <p:attrName>ppt_h</p:attrName>
                                        </p:attrNameLst>
                                      </p:cBhvr>
                                      <p:tavLst>
                                        <p:tav tm="0">
                                          <p:val>
                                            <p:strVal val="#ppt_h"/>
                                          </p:val>
                                        </p:tav>
                                        <p:tav tm="100000">
                                          <p:val>
                                            <p:strVal val="#ppt_h"/>
                                          </p:val>
                                        </p:tav>
                                      </p:tavLst>
                                    </p:anim>
                                    <p:animEffect transition="in" filter="fade">
                                      <p:cBhvr>
                                        <p:cTn id="87" dur="500"/>
                                        <p:tgtEl>
                                          <p:spTgt spid="13"/>
                                        </p:tgtEl>
                                      </p:cBhvr>
                                    </p:animEffect>
                                  </p:childTnLst>
                                </p:cTn>
                              </p:par>
                              <p:par>
                                <p:cTn id="88" presetID="55" presetClass="entr" presetSubtype="0"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p:cTn id="90" dur="500" fill="hold"/>
                                        <p:tgtEl>
                                          <p:spTgt spid="19"/>
                                        </p:tgtEl>
                                        <p:attrNameLst>
                                          <p:attrName>ppt_w</p:attrName>
                                        </p:attrNameLst>
                                      </p:cBhvr>
                                      <p:tavLst>
                                        <p:tav tm="0">
                                          <p:val>
                                            <p:strVal val="#ppt_w*0.70"/>
                                          </p:val>
                                        </p:tav>
                                        <p:tav tm="100000">
                                          <p:val>
                                            <p:strVal val="#ppt_w"/>
                                          </p:val>
                                        </p:tav>
                                      </p:tavLst>
                                    </p:anim>
                                    <p:anim calcmode="lin" valueType="num">
                                      <p:cBhvr>
                                        <p:cTn id="91" dur="500" fill="hold"/>
                                        <p:tgtEl>
                                          <p:spTgt spid="19"/>
                                        </p:tgtEl>
                                        <p:attrNameLst>
                                          <p:attrName>ppt_h</p:attrName>
                                        </p:attrNameLst>
                                      </p:cBhvr>
                                      <p:tavLst>
                                        <p:tav tm="0">
                                          <p:val>
                                            <p:strVal val="#ppt_h"/>
                                          </p:val>
                                        </p:tav>
                                        <p:tav tm="100000">
                                          <p:val>
                                            <p:strVal val="#ppt_h"/>
                                          </p:val>
                                        </p:tav>
                                      </p:tavLst>
                                    </p:anim>
                                    <p:animEffect transition="in" filter="fade">
                                      <p:cBhvr>
                                        <p:cTn id="9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animBg="1"/>
      <p:bldP spid="8" grpId="0"/>
      <p:bldP spid="15"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p:cNvGrpSpPr/>
          <p:nvPr/>
        </p:nvGrpSpPr>
        <p:grpSpPr>
          <a:xfrm>
            <a:off x="-428628" y="4009209"/>
            <a:ext cx="3071802" cy="2848791"/>
            <a:chOff x="-500098" y="4009209"/>
            <a:chExt cx="3071802" cy="2848791"/>
          </a:xfrm>
        </p:grpSpPr>
        <p:pic>
          <p:nvPicPr>
            <p:cNvPr id="5122" name="Picture 2" descr="C:\Users\HP\Desktop\صوري\-----4~1.JPG"/>
            <p:cNvPicPr>
              <a:picLocks noChangeAspect="1" noChangeArrowheads="1"/>
            </p:cNvPicPr>
            <p:nvPr/>
          </p:nvPicPr>
          <p:blipFill>
            <a:blip r:embed="rId2"/>
            <a:srcRect/>
            <a:stretch>
              <a:fillRect/>
            </a:stretch>
          </p:blipFill>
          <p:spPr bwMode="auto">
            <a:xfrm>
              <a:off x="-142908" y="4009209"/>
              <a:ext cx="2714612" cy="2705939"/>
            </a:xfrm>
            <a:prstGeom prst="rect">
              <a:avLst/>
            </a:prstGeom>
            <a:noFill/>
          </p:spPr>
        </p:pic>
        <p:sp>
          <p:nvSpPr>
            <p:cNvPr id="6" name="مستطيل 5"/>
            <p:cNvSpPr/>
            <p:nvPr/>
          </p:nvSpPr>
          <p:spPr>
            <a:xfrm>
              <a:off x="-500098" y="6429396"/>
              <a:ext cx="1071570" cy="428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2" name="مستطيل 1"/>
          <p:cNvSpPr/>
          <p:nvPr/>
        </p:nvSpPr>
        <p:spPr>
          <a:xfrm>
            <a:off x="142876" y="214290"/>
            <a:ext cx="8858280" cy="2554545"/>
          </a:xfrm>
          <a:prstGeom prst="rect">
            <a:avLst/>
          </a:prstGeom>
        </p:spPr>
        <p:txBody>
          <a:bodyPr wrap="square">
            <a:spAutoFit/>
          </a:bodyPr>
          <a:lstStyle/>
          <a:p>
            <a:r>
              <a:rPr lang="ar-SA" sz="3200" b="1" dirty="0" smtClean="0">
                <a:solidFill>
                  <a:srgbClr val="660066"/>
                </a:solidFill>
                <a:latin typeface="Al-QuranAlKareem" pitchFamily="2" charset="-78"/>
                <a:cs typeface="Al-QuranAlKareem" pitchFamily="2" charset="-78"/>
              </a:rPr>
              <a:t>قرار اختيار الوظيفة يعتبر من القرارات المصيرية في حياة الإنسان؛ فاختيار الوظيفة يتطابق مع اختيار الزوج؛ فإذا وُفق الإنسان في الاختيار نجح في وظيفته بل أصبح من المبدعين فيها وحيا حياة سعيدة.</a:t>
            </a:r>
          </a:p>
          <a:p>
            <a:endParaRPr lang="ar-SA" sz="3200" b="1" dirty="0">
              <a:solidFill>
                <a:srgbClr val="660066"/>
              </a:solidFill>
              <a:latin typeface="Al-QuranAlKareem" pitchFamily="2" charset="-78"/>
              <a:cs typeface="Al-QuranAlKareem" pitchFamily="2" charset="-78"/>
            </a:endParaRPr>
          </a:p>
          <a:p>
            <a:r>
              <a:rPr lang="ar-SA" sz="3200" b="1" dirty="0" smtClean="0">
                <a:solidFill>
                  <a:srgbClr val="660066"/>
                </a:solidFill>
                <a:latin typeface="Al-QuranAlKareem" pitchFamily="2" charset="-78"/>
                <a:cs typeface="Al-QuranAlKareem" pitchFamily="2" charset="-78"/>
              </a:rPr>
              <a:t>فيما يلي طرق تمكنك من تحديد الوظيفة التي تناسبك بالفعل:</a:t>
            </a:r>
          </a:p>
        </p:txBody>
      </p:sp>
      <p:sp>
        <p:nvSpPr>
          <p:cNvPr id="4" name="مستطيل 3"/>
          <p:cNvSpPr/>
          <p:nvPr/>
        </p:nvSpPr>
        <p:spPr>
          <a:xfrm>
            <a:off x="970012" y="2190833"/>
            <a:ext cx="7858148" cy="4524315"/>
          </a:xfrm>
          <a:prstGeom prst="rect">
            <a:avLst/>
          </a:prstGeom>
        </p:spPr>
        <p:txBody>
          <a:bodyPr wrap="square">
            <a:spAutoFit/>
          </a:bodyPr>
          <a:lstStyle/>
          <a:p>
            <a:pPr>
              <a:lnSpc>
                <a:spcPct val="150000"/>
              </a:lnSpc>
            </a:pPr>
            <a:r>
              <a:rPr lang="ar-SA" sz="3200" b="1" dirty="0" smtClean="0">
                <a:latin typeface="Al-QuranAlKareem" pitchFamily="2" charset="-78"/>
                <a:cs typeface="Al-QuranAlKareem" pitchFamily="2" charset="-78"/>
              </a:rPr>
              <a:t>1- </a:t>
            </a:r>
            <a:r>
              <a:rPr lang="ar-SA" sz="3200" b="1" dirty="0" smtClean="0">
                <a:latin typeface="Al-QuranAlKareem" pitchFamily="2" charset="-78"/>
                <a:cs typeface="Al-QuranAlKareem" pitchFamily="2" charset="-78"/>
              </a:rPr>
              <a:t>الثقة بالنفس                         2- التعرف على سلبيات وايجابيات الوظيفة</a:t>
            </a:r>
            <a:endParaRPr lang="ar-SA" sz="3200" b="1" dirty="0" smtClean="0">
              <a:latin typeface="Al-QuranAlKareem" pitchFamily="2" charset="-78"/>
              <a:cs typeface="Al-QuranAlKareem" pitchFamily="2" charset="-78"/>
            </a:endParaRPr>
          </a:p>
          <a:p>
            <a:pPr>
              <a:lnSpc>
                <a:spcPct val="150000"/>
              </a:lnSpc>
            </a:pPr>
            <a:r>
              <a:rPr lang="ar-SA" sz="3200" b="1" dirty="0" smtClean="0">
                <a:latin typeface="Al-QuranAlKareem" pitchFamily="2" charset="-78"/>
                <a:cs typeface="Al-QuranAlKareem" pitchFamily="2" charset="-78"/>
              </a:rPr>
              <a:t>3- </a:t>
            </a:r>
            <a:r>
              <a:rPr lang="ar-SA" sz="3200" b="1" dirty="0" smtClean="0">
                <a:latin typeface="Al-QuranAlKareem" pitchFamily="2" charset="-78"/>
                <a:cs typeface="Al-QuranAlKareem" pitchFamily="2" charset="-78"/>
              </a:rPr>
              <a:t>المبادرة وعدم الخوف             4- استشارة </a:t>
            </a:r>
            <a:r>
              <a:rPr lang="ar-SA" sz="3200" b="1" dirty="0" err="1" smtClean="0">
                <a:latin typeface="Al-QuranAlKareem" pitchFamily="2" charset="-78"/>
                <a:cs typeface="Al-QuranAlKareem" pitchFamily="2" charset="-78"/>
              </a:rPr>
              <a:t>اخصائين</a:t>
            </a:r>
            <a:r>
              <a:rPr lang="ar-SA" sz="3200" b="1" dirty="0" smtClean="0">
                <a:latin typeface="Al-QuranAlKareem" pitchFamily="2" charset="-78"/>
                <a:cs typeface="Al-QuranAlKareem" pitchFamily="2" charset="-78"/>
              </a:rPr>
              <a:t> في الموارد البشرية</a:t>
            </a:r>
            <a:endParaRPr lang="ar-SA" sz="3200" b="1" dirty="0" smtClean="0">
              <a:latin typeface="Al-QuranAlKareem" pitchFamily="2" charset="-78"/>
              <a:cs typeface="Al-QuranAlKareem" pitchFamily="2" charset="-78"/>
            </a:endParaRPr>
          </a:p>
          <a:p>
            <a:pPr>
              <a:lnSpc>
                <a:spcPct val="150000"/>
              </a:lnSpc>
            </a:pPr>
            <a:r>
              <a:rPr lang="ar-SA" sz="3200" b="1" dirty="0" smtClean="0">
                <a:latin typeface="Al-QuranAlKareem" pitchFamily="2" charset="-78"/>
                <a:cs typeface="Al-QuranAlKareem" pitchFamily="2" charset="-78"/>
              </a:rPr>
              <a:t>5- ساعات العمل                     </a:t>
            </a:r>
            <a:endParaRPr lang="ar-SA" sz="3200" b="1" dirty="0" smtClean="0">
              <a:latin typeface="Al-QuranAlKareem" pitchFamily="2" charset="-78"/>
              <a:cs typeface="Al-QuranAlKareem" pitchFamily="2" charset="-78"/>
            </a:endParaRPr>
          </a:p>
          <a:p>
            <a:pPr>
              <a:lnSpc>
                <a:spcPct val="150000"/>
              </a:lnSpc>
            </a:pPr>
            <a:r>
              <a:rPr lang="ar-SA" sz="3200" b="1" dirty="0" smtClean="0">
                <a:latin typeface="Al-QuranAlKareem" pitchFamily="2" charset="-78"/>
                <a:cs typeface="Al-QuranAlKareem" pitchFamily="2" charset="-78"/>
              </a:rPr>
              <a:t>   </a:t>
            </a:r>
            <a:r>
              <a:rPr lang="ar-SA" sz="3200" b="1" dirty="0" smtClean="0">
                <a:latin typeface="Al-QuranAlKareem" pitchFamily="2" charset="-78"/>
                <a:cs typeface="Al-QuranAlKareem" pitchFamily="2" charset="-78"/>
              </a:rPr>
              <a:t>6- </a:t>
            </a:r>
            <a:r>
              <a:rPr lang="ar-SA" sz="3200" b="1" dirty="0" smtClean="0">
                <a:latin typeface="Al-QuranAlKareem" pitchFamily="2" charset="-78"/>
                <a:cs typeface="Al-QuranAlKareem" pitchFamily="2" charset="-78"/>
              </a:rPr>
              <a:t>ايجاد علاقة ارتباطية  بين السن والمؤهل والمهارات والخبرات</a:t>
            </a:r>
            <a:endParaRPr lang="ar-SA" sz="3200" b="1" dirty="0" smtClean="0">
              <a:latin typeface="Al-QuranAlKareem" pitchFamily="2" charset="-78"/>
              <a:cs typeface="Al-QuranAlKareem" pitchFamily="2" charset="-78"/>
            </a:endParaRPr>
          </a:p>
          <a:p>
            <a:pPr>
              <a:lnSpc>
                <a:spcPct val="150000"/>
              </a:lnSpc>
            </a:pPr>
            <a:r>
              <a:rPr lang="ar-SA" sz="3200" b="1" dirty="0" smtClean="0">
                <a:latin typeface="Al-QuranAlKareem" pitchFamily="2" charset="-78"/>
                <a:cs typeface="Al-QuranAlKareem" pitchFamily="2" charset="-78"/>
              </a:rPr>
              <a:t>7- طبيعة مكان العمل                 8- مقر العمل</a:t>
            </a:r>
          </a:p>
          <a:p>
            <a:pPr>
              <a:lnSpc>
                <a:spcPct val="150000"/>
              </a:lnSpc>
            </a:pPr>
            <a:r>
              <a:rPr lang="ar-SA" sz="3200" b="1" dirty="0" smtClean="0">
                <a:latin typeface="Al-QuranAlKareem" pitchFamily="2" charset="-78"/>
                <a:cs typeface="Al-QuranAlKareem" pitchFamily="2" charset="-78"/>
              </a:rPr>
              <a:t>9- الراتب الأساسي والجوانب المالية الأخرى</a:t>
            </a:r>
            <a:endParaRPr lang="ar-SA" sz="3200" b="1" dirty="0">
              <a:latin typeface="Al-QuranAlKareem" pitchFamily="2" charset="-78"/>
              <a:cs typeface="Al-QuranAlKareem" pitchFamily="2" charset="-78"/>
            </a:endParaRPr>
          </a:p>
        </p:txBody>
      </p:sp>
      <p:sp>
        <p:nvSpPr>
          <p:cNvPr id="8" name="مستطيل 7"/>
          <p:cNvSpPr/>
          <p:nvPr/>
        </p:nvSpPr>
        <p:spPr>
          <a:xfrm>
            <a:off x="214282" y="2359320"/>
            <a:ext cx="8715436" cy="4284390"/>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488"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546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857672" y="404664"/>
            <a:ext cx="7632848" cy="2123658"/>
          </a:xfrm>
          <a:prstGeom prst="rect">
            <a:avLst/>
          </a:prstGeom>
          <a:noFill/>
        </p:spPr>
        <p:txBody>
          <a:bodyPr wrap="square" rtlCol="1">
            <a:spAutoFit/>
          </a:bodyPr>
          <a:lstStyle/>
          <a:p>
            <a:r>
              <a:rPr lang="ar-SA" sz="4400" b="1" dirty="0" smtClean="0">
                <a:solidFill>
                  <a:schemeClr val="accent5">
                    <a:lumMod val="75000"/>
                  </a:schemeClr>
                </a:solidFill>
              </a:rPr>
              <a:t>طالبتي, هل تعتقدين ان عملية البحث عن العمل تحتاج الكثير من الصبر والجهد, برري اجابتك؟</a:t>
            </a:r>
            <a:endParaRPr lang="en-US" sz="4400" b="1" dirty="0">
              <a:solidFill>
                <a:schemeClr val="accent5">
                  <a:lumMod val="75000"/>
                </a:schemeClr>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852936"/>
            <a:ext cx="5518760" cy="3753568"/>
          </a:xfrm>
          <a:prstGeom prst="rect">
            <a:avLst/>
          </a:prstGeom>
        </p:spPr>
      </p:pic>
    </p:spTree>
    <p:extLst>
      <p:ext uri="{BB962C8B-B14F-4D97-AF65-F5344CB8AC3E}">
        <p14:creationId xmlns:p14="http://schemas.microsoft.com/office/powerpoint/2010/main" val="144582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928794" y="428604"/>
            <a:ext cx="5572164" cy="2123658"/>
          </a:xfrm>
          <a:prstGeom prst="rect">
            <a:avLst/>
          </a:prstGeom>
          <a:noFill/>
          <a:ln w="76200">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6600" b="1" dirty="0" smtClean="0">
                <a:solidFill>
                  <a:schemeClr val="tx1"/>
                </a:solidFill>
                <a:latin typeface="Al-QuranAlKareem" pitchFamily="2" charset="-78"/>
                <a:cs typeface="Al-QuranAlKareem" pitchFamily="2" charset="-78"/>
              </a:rPr>
              <a:t>كيف يمكنك البحث عن وظيفة؟</a:t>
            </a:r>
            <a:endParaRPr lang="ar-SA" sz="6600" b="1" dirty="0">
              <a:solidFill>
                <a:schemeClr val="tx1"/>
              </a:solidFill>
              <a:latin typeface="Al-QuranAlKareem" pitchFamily="2" charset="-78"/>
              <a:cs typeface="Al-QuranAlKareem" pitchFamily="2" charset="-78"/>
            </a:endParaRPr>
          </a:p>
        </p:txBody>
      </p:sp>
      <p:pic>
        <p:nvPicPr>
          <p:cNvPr id="6147" name="Picture 3" descr="C:\Users\HP\Desktop\صوري\2957135.jpg"/>
          <p:cNvPicPr>
            <a:picLocks noChangeAspect="1" noChangeArrowheads="1"/>
          </p:cNvPicPr>
          <p:nvPr/>
        </p:nvPicPr>
        <p:blipFill>
          <a:blip r:embed="rId2"/>
          <a:srcRect/>
          <a:stretch>
            <a:fillRect/>
          </a:stretch>
        </p:blipFill>
        <p:spPr bwMode="auto">
          <a:xfrm>
            <a:off x="5672121" y="3623768"/>
            <a:ext cx="3471879" cy="2948480"/>
          </a:xfrm>
          <a:prstGeom prst="rect">
            <a:avLst/>
          </a:prstGeom>
          <a:noFill/>
        </p:spPr>
      </p:pic>
      <p:pic>
        <p:nvPicPr>
          <p:cNvPr id="6149" name="Picture 5" descr="C:\Users\HP\Desktop\صوري\Computer-Monitor-icon.png"/>
          <p:cNvPicPr>
            <a:picLocks noChangeAspect="1" noChangeArrowheads="1"/>
          </p:cNvPicPr>
          <p:nvPr/>
        </p:nvPicPr>
        <p:blipFill>
          <a:blip r:embed="rId3"/>
          <a:srcRect/>
          <a:stretch>
            <a:fillRect/>
          </a:stretch>
        </p:blipFill>
        <p:spPr bwMode="auto">
          <a:xfrm>
            <a:off x="7215206" y="1214422"/>
            <a:ext cx="1724020" cy="1724020"/>
          </a:xfrm>
          <a:prstGeom prst="rect">
            <a:avLst/>
          </a:prstGeom>
          <a:noFill/>
        </p:spPr>
      </p:pic>
      <p:pic>
        <p:nvPicPr>
          <p:cNvPr id="6153" name="Picture 9" descr="C:\Users\HP\Desktop\صوري\SPT5XCAD0TUQWCADPBX3MCA0UE1PBCAUO47KVCAFSXOWJCANYS6LWCAOLOT57CAU7LN1KCACSVMPACAR2Z9FNCAFA1P6KCAV25VK3CAMI8L90CA2E35MUCAKN8X46CA3CFPMQCA3ON171CAWFKCI6CACCJS8D.jpg"/>
          <p:cNvPicPr>
            <a:picLocks noChangeAspect="1" noChangeArrowheads="1"/>
          </p:cNvPicPr>
          <p:nvPr/>
        </p:nvPicPr>
        <p:blipFill>
          <a:blip r:embed="rId4"/>
          <a:srcRect/>
          <a:stretch>
            <a:fillRect/>
          </a:stretch>
        </p:blipFill>
        <p:spPr bwMode="auto">
          <a:xfrm rot="20837783">
            <a:off x="195564" y="1222442"/>
            <a:ext cx="2247900" cy="2028825"/>
          </a:xfrm>
          <a:prstGeom prst="rect">
            <a:avLst/>
          </a:prstGeom>
          <a:noFill/>
        </p:spPr>
      </p:pic>
      <p:pic>
        <p:nvPicPr>
          <p:cNvPr id="6154" name="Picture 10" descr="C:\Users\HP\Desktop\صوري\Internet_Connection.png"/>
          <p:cNvPicPr>
            <a:picLocks noChangeAspect="1" noChangeArrowheads="1"/>
          </p:cNvPicPr>
          <p:nvPr/>
        </p:nvPicPr>
        <p:blipFill>
          <a:blip r:embed="rId5"/>
          <a:srcRect/>
          <a:stretch>
            <a:fillRect/>
          </a:stretch>
        </p:blipFill>
        <p:spPr bwMode="auto">
          <a:xfrm>
            <a:off x="4857752" y="2357430"/>
            <a:ext cx="2505090" cy="2505090"/>
          </a:xfrm>
          <a:prstGeom prst="rect">
            <a:avLst/>
          </a:prstGeom>
          <a:noFill/>
        </p:spPr>
      </p:pic>
      <p:pic>
        <p:nvPicPr>
          <p:cNvPr id="6155" name="Picture 11" descr="C:\Users\HP\Desktop\صوري\cartoon_tv_cyan.png"/>
          <p:cNvPicPr>
            <a:picLocks noChangeAspect="1" noChangeArrowheads="1"/>
          </p:cNvPicPr>
          <p:nvPr/>
        </p:nvPicPr>
        <p:blipFill>
          <a:blip r:embed="rId6"/>
          <a:srcRect/>
          <a:stretch>
            <a:fillRect/>
          </a:stretch>
        </p:blipFill>
        <p:spPr bwMode="auto">
          <a:xfrm>
            <a:off x="214282" y="3857628"/>
            <a:ext cx="2298701" cy="2411620"/>
          </a:xfrm>
          <a:prstGeom prst="rect">
            <a:avLst/>
          </a:prstGeom>
          <a:noFill/>
        </p:spPr>
      </p:pic>
      <p:pic>
        <p:nvPicPr>
          <p:cNvPr id="14" name="Picture 8" descr="C:\Users\HP\Desktop\صوري\PngMedium-Computer-4481.png"/>
          <p:cNvPicPr>
            <a:picLocks noChangeAspect="1" noChangeArrowheads="1"/>
          </p:cNvPicPr>
          <p:nvPr/>
        </p:nvPicPr>
        <p:blipFill>
          <a:blip r:embed="rId7"/>
          <a:srcRect/>
          <a:stretch>
            <a:fillRect/>
          </a:stretch>
        </p:blipFill>
        <p:spPr bwMode="auto">
          <a:xfrm>
            <a:off x="2357422" y="2714620"/>
            <a:ext cx="2367260" cy="1887557"/>
          </a:xfrm>
          <a:prstGeom prst="rect">
            <a:avLst/>
          </a:prstGeom>
          <a:noFill/>
        </p:spPr>
      </p:pic>
      <p:pic>
        <p:nvPicPr>
          <p:cNvPr id="6156" name="Picture 12" descr="C:\Users\HP\Desktop\صوري\p1.jpg"/>
          <p:cNvPicPr>
            <a:picLocks noChangeAspect="1" noChangeArrowheads="1"/>
          </p:cNvPicPr>
          <p:nvPr/>
        </p:nvPicPr>
        <p:blipFill>
          <a:blip r:embed="rId8"/>
          <a:srcRect/>
          <a:stretch>
            <a:fillRect/>
          </a:stretch>
        </p:blipFill>
        <p:spPr bwMode="auto">
          <a:xfrm>
            <a:off x="2786050" y="4786322"/>
            <a:ext cx="3072990" cy="17859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153"/>
                                        </p:tgtEl>
                                        <p:attrNameLst>
                                          <p:attrName>style.visibility</p:attrName>
                                        </p:attrNameLst>
                                      </p:cBhvr>
                                      <p:to>
                                        <p:strVal val="visible"/>
                                      </p:to>
                                    </p:set>
                                    <p:animEffect transition="in" filter="fade">
                                      <p:cBhvr>
                                        <p:cTn id="11" dur="1000"/>
                                        <p:tgtEl>
                                          <p:spTgt spid="6153"/>
                                        </p:tgtEl>
                                      </p:cBhvr>
                                    </p:animEffect>
                                  </p:childTnLst>
                                </p:cTn>
                              </p:par>
                              <p:par>
                                <p:cTn id="12" presetID="10" presetClass="entr" presetSubtype="0" fill="hold" nodeType="with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fade">
                                      <p:cBhvr>
                                        <p:cTn id="14" dur="1000"/>
                                        <p:tgtEl>
                                          <p:spTgt spid="6149"/>
                                        </p:tgtEl>
                                      </p:cBhvr>
                                    </p:animEffect>
                                  </p:childTnLst>
                                </p:cTn>
                              </p:par>
                              <p:par>
                                <p:cTn id="15" presetID="10" presetClass="entr" presetSubtype="0" fill="hold" nodeType="with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fade">
                                      <p:cBhvr>
                                        <p:cTn id="17" dur="1000"/>
                                        <p:tgtEl>
                                          <p:spTgt spid="6147"/>
                                        </p:tgtEl>
                                      </p:cBhvr>
                                    </p:animEffect>
                                  </p:childTnLst>
                                </p:cTn>
                              </p:par>
                              <p:par>
                                <p:cTn id="18" presetID="10" presetClass="entr" presetSubtype="0" fill="hold" nodeType="withEffect">
                                  <p:stCondLst>
                                    <p:cond delay="0"/>
                                  </p:stCondLst>
                                  <p:childTnLst>
                                    <p:set>
                                      <p:cBhvr>
                                        <p:cTn id="19" dur="1" fill="hold">
                                          <p:stCondLst>
                                            <p:cond delay="0"/>
                                          </p:stCondLst>
                                        </p:cTn>
                                        <p:tgtEl>
                                          <p:spTgt spid="6154"/>
                                        </p:tgtEl>
                                        <p:attrNameLst>
                                          <p:attrName>style.visibility</p:attrName>
                                        </p:attrNameLst>
                                      </p:cBhvr>
                                      <p:to>
                                        <p:strVal val="visible"/>
                                      </p:to>
                                    </p:set>
                                    <p:animEffect transition="in" filter="fade">
                                      <p:cBhvr>
                                        <p:cTn id="20" dur="1000"/>
                                        <p:tgtEl>
                                          <p:spTgt spid="6154"/>
                                        </p:tgtEl>
                                      </p:cBhvr>
                                    </p:animEffect>
                                  </p:childTnLst>
                                </p:cTn>
                              </p:par>
                              <p:par>
                                <p:cTn id="21" presetID="10" presetClass="entr" presetSubtype="0" fill="hold" nodeType="withEffect">
                                  <p:stCondLst>
                                    <p:cond delay="0"/>
                                  </p:stCondLst>
                                  <p:childTnLst>
                                    <p:set>
                                      <p:cBhvr>
                                        <p:cTn id="22" dur="1" fill="hold">
                                          <p:stCondLst>
                                            <p:cond delay="0"/>
                                          </p:stCondLst>
                                        </p:cTn>
                                        <p:tgtEl>
                                          <p:spTgt spid="6156"/>
                                        </p:tgtEl>
                                        <p:attrNameLst>
                                          <p:attrName>style.visibility</p:attrName>
                                        </p:attrNameLst>
                                      </p:cBhvr>
                                      <p:to>
                                        <p:strVal val="visible"/>
                                      </p:to>
                                    </p:set>
                                    <p:animEffect transition="in" filter="fade">
                                      <p:cBhvr>
                                        <p:cTn id="23" dur="1000"/>
                                        <p:tgtEl>
                                          <p:spTgt spid="6156"/>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6155"/>
                                        </p:tgtEl>
                                        <p:attrNameLst>
                                          <p:attrName>style.visibility</p:attrName>
                                        </p:attrNameLst>
                                      </p:cBhvr>
                                      <p:to>
                                        <p:strVal val="visible"/>
                                      </p:to>
                                    </p:set>
                                    <p:animEffect transition="in" filter="fade">
                                      <p:cBhvr>
                                        <p:cTn id="29" dur="1000"/>
                                        <p:tgtEl>
                                          <p:spTgt spid="6155"/>
                                        </p:tgtEl>
                                      </p:cBhvr>
                                    </p:animEffect>
                                  </p:childTnLst>
                                </p:cTn>
                              </p:par>
                            </p:childTnLst>
                          </p:cTn>
                        </p:par>
                        <p:par>
                          <p:cTn id="30" fill="hold">
                            <p:stCondLst>
                              <p:cond delay="2000"/>
                            </p:stCondLst>
                            <p:childTnLst>
                              <p:par>
                                <p:cTn id="31" presetID="26" presetClass="emph" presetSubtype="0" fill="hold" grpId="1" nodeType="afterEffect">
                                  <p:stCondLst>
                                    <p:cond delay="0"/>
                                  </p:stCondLst>
                                  <p:childTnLst>
                                    <p:animEffect transition="out" filter="fade">
                                      <p:cBhvr>
                                        <p:cTn id="32" dur="500" tmFilter="0, 0; .2, .5; .8, .5; 1, 0"/>
                                        <p:tgtEl>
                                          <p:spTgt spid="3"/>
                                        </p:tgtEl>
                                      </p:cBhvr>
                                    </p:animEffect>
                                    <p:animScale>
                                      <p:cBhvr>
                                        <p:cTn id="33"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ags/tag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0.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3.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4.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5.xml><?xml version="1.0" encoding="utf-8"?>
<p:tagLst xmlns:a="http://schemas.openxmlformats.org/drawingml/2006/main" xmlns:r="http://schemas.openxmlformats.org/officeDocument/2006/relationships" xmlns:p="http://schemas.openxmlformats.org/presentationml/2006/main">
  <p:tag name="SHAPETYPE" val="DrawingPalette"/>
</p:tagLst>
</file>

<file path=ppt/tags/tag1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8.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9.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4.xml><?xml version="1.0" encoding="utf-8"?>
<p:tagLst xmlns:a="http://schemas.openxmlformats.org/drawingml/2006/main" xmlns:r="http://schemas.openxmlformats.org/officeDocument/2006/relationships" xmlns:p="http://schemas.openxmlformats.org/presentationml/2006/main">
  <p:tag name="CHOICESCOUNT" val="3"/>
  <p:tag name="CORRECTANSWER" val="2"/>
</p:tagLst>
</file>

<file path=ppt/tags/tag25.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6.xml><?xml version="1.0" encoding="utf-8"?>
<p:tagLst xmlns:a="http://schemas.openxmlformats.org/drawingml/2006/main" xmlns:r="http://schemas.openxmlformats.org/officeDocument/2006/relationships" xmlns:p="http://schemas.openxmlformats.org/presentationml/2006/main">
  <p:tag name="CHOICESCOUNT" val="2"/>
  <p:tag name="CORRECTANSWER" val="1"/>
</p:tagLst>
</file>

<file path=ppt/tags/tag27.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8.xml><?xml version="1.0" encoding="utf-8"?>
<p:tagLst xmlns:a="http://schemas.openxmlformats.org/drawingml/2006/main" xmlns:r="http://schemas.openxmlformats.org/officeDocument/2006/relationships" xmlns:p="http://schemas.openxmlformats.org/presentationml/2006/main">
  <p:tag name="CHOICESCOUNT" val="3"/>
  <p:tag name="CORRECTANSWER" val="3"/>
</p:tagLst>
</file>

<file path=ppt/tags/tag29.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30.xml><?xml version="1.0" encoding="utf-8"?>
<p:tagLst xmlns:a="http://schemas.openxmlformats.org/drawingml/2006/main" xmlns:r="http://schemas.openxmlformats.org/officeDocument/2006/relationships" xmlns:p="http://schemas.openxmlformats.org/presentationml/2006/main">
  <p:tag name="CHOICESCOUNT" val="2"/>
  <p:tag name="CORRECTANSWER" val="1"/>
</p:tagLst>
</file>

<file path=ppt/tags/tag31.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32.xml><?xml version="1.0" encoding="utf-8"?>
<p:tagLst xmlns:a="http://schemas.openxmlformats.org/drawingml/2006/main" xmlns:r="http://schemas.openxmlformats.org/officeDocument/2006/relationships" xmlns:p="http://schemas.openxmlformats.org/presentationml/2006/main">
  <p:tag name="CHOICESCOUNT" val="0"/>
</p:tagLst>
</file>

<file path=ppt/tags/tag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6.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9.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دير تنفيذي">
  <a:themeElements>
    <a:clrScheme name="مدير تنفيذي">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مدير تنفيذي">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دير تنفيذي">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Layout>
  <Type>MultipleChoice</Type>
  <ChoicesCount>3</ChoicesCount>
  <Orientation>Right</Orientation>
</Layout>
</file>

<file path=customXml/item2.xml><?xml version="1.0" encoding="utf-8"?>
<Layout>
  <Type>MultipleChoice</Type>
  <ChoicesCount>2</ChoicesCount>
  <Orientation>Right</Orientation>
</Layout>
</file>

<file path=customXml/item3.xml><?xml version="1.0" encoding="utf-8"?>
<Layout>
  <Type>YesNo</Type>
  <ChoicesCount>2</ChoicesCount>
  <Orientation>Right</Orientation>
</Layout>
</file>

<file path=customXml/item4.xml><?xml version="1.0" encoding="utf-8"?>
<Layout>
  <Type>Drawing</Type>
  <ChoicesCount>0</ChoicesCount>
  <Orientation>Right</Orientation>
</Layout>
</file>

<file path=customXml/item5.xml><?xml version="1.0" encoding="utf-8"?>
<Layout>
  <Type>YesNo</Type>
  <ChoicesCount>2</ChoicesCount>
  <Orientation>Right</Orientation>
</Layout>
</file>

<file path=customXml/item6.xml><?xml version="1.0" encoding="utf-8"?>
<Layout>
  <Type>YesNo</Type>
  <ChoicesCount>2</ChoicesCount>
  <Orientation>Right</Orientation>
</Layout>
</file>

<file path=customXml/itemProps1.xml><?xml version="1.0" encoding="utf-8"?>
<ds:datastoreItem xmlns:ds="http://schemas.openxmlformats.org/officeDocument/2006/customXml" ds:itemID="{F81C454B-8EE1-40E8-92C6-9F8B1BF34FBF}">
  <ds:schemaRefs/>
</ds:datastoreItem>
</file>

<file path=customXml/itemProps2.xml><?xml version="1.0" encoding="utf-8"?>
<ds:datastoreItem xmlns:ds="http://schemas.openxmlformats.org/officeDocument/2006/customXml" ds:itemID="{EC1BB17C-A6A7-4698-8D2D-AE037B8F6C5C}">
  <ds:schemaRefs/>
</ds:datastoreItem>
</file>

<file path=customXml/itemProps3.xml><?xml version="1.0" encoding="utf-8"?>
<ds:datastoreItem xmlns:ds="http://schemas.openxmlformats.org/officeDocument/2006/customXml" ds:itemID="{4A13EDD0-68FC-493E-9C1C-B20D236AE54A}">
  <ds:schemaRefs/>
</ds:datastoreItem>
</file>

<file path=customXml/itemProps4.xml><?xml version="1.0" encoding="utf-8"?>
<ds:datastoreItem xmlns:ds="http://schemas.openxmlformats.org/officeDocument/2006/customXml" ds:itemID="{580DD9D6-7804-4680-8650-89310BBFA75D}">
  <ds:schemaRefs/>
</ds:datastoreItem>
</file>

<file path=customXml/itemProps5.xml><?xml version="1.0" encoding="utf-8"?>
<ds:datastoreItem xmlns:ds="http://schemas.openxmlformats.org/officeDocument/2006/customXml" ds:itemID="{87DA1B63-9BA9-412C-9816-DB45D6FD6CC2}">
  <ds:schemaRefs/>
</ds:datastoreItem>
</file>

<file path=customXml/itemProps6.xml><?xml version="1.0" encoding="utf-8"?>
<ds:datastoreItem xmlns:ds="http://schemas.openxmlformats.org/officeDocument/2006/customXml" ds:itemID="{D500FF4B-873D-41F9-946B-07EF1DEEF8A0}">
  <ds:schemaRefs/>
</ds:datastoreItem>
</file>

<file path=docProps/app.xml><?xml version="1.0" encoding="utf-8"?>
<Properties xmlns="http://schemas.openxmlformats.org/officeDocument/2006/extended-properties" xmlns:vt="http://schemas.openxmlformats.org/officeDocument/2006/docPropsVTypes">
  <Template>Executive</Template>
  <TotalTime>3634</TotalTime>
  <Words>625</Words>
  <Application>Microsoft Office PowerPoint</Application>
  <PresentationFormat>عرض على الشاشة (3:4)‏</PresentationFormat>
  <Paragraphs>80</Paragraphs>
  <Slides>30</Slides>
  <Notes>0</Notes>
  <HiddenSlides>2</HiddenSlides>
  <MMClips>0</MMClips>
  <ScaleCrop>false</ScaleCrop>
  <HeadingPairs>
    <vt:vector size="4" baseType="variant">
      <vt:variant>
        <vt:lpstr>نسق</vt:lpstr>
      </vt:variant>
      <vt:variant>
        <vt:i4>1</vt:i4>
      </vt:variant>
      <vt:variant>
        <vt:lpstr>عناوين الشرائح</vt:lpstr>
      </vt:variant>
      <vt:variant>
        <vt:i4>30</vt:i4>
      </vt:variant>
    </vt:vector>
  </HeadingPairs>
  <TitlesOfParts>
    <vt:vector size="31" baseType="lpstr">
      <vt:lpstr>مدير تنفيذي</vt:lpstr>
      <vt:lpstr>عرض تقديمي في PowerPoint</vt:lpstr>
      <vt:lpstr>عرض تقديمي في PowerPoint</vt:lpstr>
      <vt:lpstr>الاهداف المرجو تحقيقها من الدرس:</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HP</dc:creator>
  <cp:lastModifiedBy>WL</cp:lastModifiedBy>
  <cp:revision>52</cp:revision>
  <dcterms:created xsi:type="dcterms:W3CDTF">2014-02-28T10:40:27Z</dcterms:created>
  <dcterms:modified xsi:type="dcterms:W3CDTF">2017-11-04T10:27:27Z</dcterms:modified>
</cp:coreProperties>
</file>