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69"/>
  </p:notesMasterIdLst>
  <p:sldIdLst>
    <p:sldId id="258" r:id="rId2"/>
    <p:sldId id="257" r:id="rId3"/>
    <p:sldId id="364" r:id="rId4"/>
    <p:sldId id="281" r:id="rId5"/>
    <p:sldId id="282" r:id="rId6"/>
    <p:sldId id="283" r:id="rId7"/>
    <p:sldId id="367" r:id="rId8"/>
    <p:sldId id="284" r:id="rId9"/>
    <p:sldId id="285" r:id="rId10"/>
    <p:sldId id="287" r:id="rId11"/>
    <p:sldId id="288" r:id="rId12"/>
    <p:sldId id="289" r:id="rId13"/>
    <p:sldId id="290" r:id="rId14"/>
    <p:sldId id="293" r:id="rId15"/>
    <p:sldId id="295" r:id="rId16"/>
    <p:sldId id="325" r:id="rId17"/>
    <p:sldId id="326" r:id="rId18"/>
    <p:sldId id="298" r:id="rId19"/>
    <p:sldId id="299" r:id="rId20"/>
    <p:sldId id="300" r:id="rId21"/>
    <p:sldId id="368" r:id="rId22"/>
    <p:sldId id="301" r:id="rId23"/>
    <p:sldId id="303" r:id="rId24"/>
    <p:sldId id="304" r:id="rId25"/>
    <p:sldId id="305" r:id="rId26"/>
    <p:sldId id="307" r:id="rId27"/>
    <p:sldId id="369" r:id="rId28"/>
    <p:sldId id="311" r:id="rId29"/>
    <p:sldId id="312" r:id="rId30"/>
    <p:sldId id="365" r:id="rId31"/>
    <p:sldId id="314" r:id="rId32"/>
    <p:sldId id="315" r:id="rId33"/>
    <p:sldId id="316" r:id="rId34"/>
    <p:sldId id="366" r:id="rId35"/>
    <p:sldId id="319" r:id="rId36"/>
    <p:sldId id="321" r:id="rId37"/>
    <p:sldId id="370" r:id="rId38"/>
    <p:sldId id="327" r:id="rId39"/>
    <p:sldId id="328" r:id="rId40"/>
    <p:sldId id="329" r:id="rId41"/>
    <p:sldId id="330" r:id="rId42"/>
    <p:sldId id="373" r:id="rId43"/>
    <p:sldId id="332" r:id="rId44"/>
    <p:sldId id="333" r:id="rId45"/>
    <p:sldId id="334" r:id="rId46"/>
    <p:sldId id="336" r:id="rId47"/>
    <p:sldId id="337" r:id="rId48"/>
    <p:sldId id="371" r:id="rId49"/>
    <p:sldId id="338" r:id="rId50"/>
    <p:sldId id="340" r:id="rId51"/>
    <p:sldId id="341" r:id="rId52"/>
    <p:sldId id="342" r:id="rId53"/>
    <p:sldId id="372" r:id="rId54"/>
    <p:sldId id="343" r:id="rId55"/>
    <p:sldId id="344" r:id="rId56"/>
    <p:sldId id="347" r:id="rId57"/>
    <p:sldId id="348" r:id="rId58"/>
    <p:sldId id="349" r:id="rId59"/>
    <p:sldId id="351" r:id="rId60"/>
    <p:sldId id="352" r:id="rId61"/>
    <p:sldId id="353" r:id="rId62"/>
    <p:sldId id="355" r:id="rId63"/>
    <p:sldId id="356" r:id="rId64"/>
    <p:sldId id="363" r:id="rId65"/>
    <p:sldId id="358" r:id="rId66"/>
    <p:sldId id="360" r:id="rId67"/>
    <p:sldId id="361" r:id="rId68"/>
  </p:sldIdLst>
  <p:sldSz cx="9144000" cy="6858000" type="screen4x3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4380"/>
    <p:restoredTop sz="94660"/>
  </p:normalViewPr>
  <p:slideViewPr>
    <p:cSldViewPr>
      <p:cViewPr varScale="1">
        <p:scale>
          <a:sx n="61" d="100"/>
          <a:sy n="61" d="100"/>
        </p:scale>
        <p:origin x="-28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7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78CE5F-2300-42EA-8952-44B178FE7257}" type="doc">
      <dgm:prSet loTypeId="urn:microsoft.com/office/officeart/2005/8/layout/orgChart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pPr rtl="1"/>
          <a:endParaRPr lang="ar-SA"/>
        </a:p>
      </dgm:t>
    </dgm:pt>
    <dgm:pt modelId="{605C6529-8757-42D2-A0CE-FFA8FFBCC96E}">
      <dgm:prSet phldrT="[نص]" custT="1"/>
      <dgm:spPr/>
      <dgm:t>
        <a:bodyPr/>
        <a:lstStyle/>
        <a:p>
          <a:pPr rtl="1"/>
          <a:r>
            <a:rPr lang="ar-SA" sz="4000" dirty="0" smtClean="0">
              <a:ln/>
              <a:solidFill>
                <a:srgbClr val="FFFF00"/>
              </a:solidFill>
              <a:cs typeface="PT Bold Heading" pitchFamily="2" charset="-78"/>
            </a:rPr>
            <a:t>أنــواع الأشعة </a:t>
          </a:r>
          <a:endParaRPr lang="ar-SA" sz="4000" dirty="0">
            <a:ln/>
            <a:solidFill>
              <a:srgbClr val="FFFF00"/>
            </a:solidFill>
            <a:cs typeface="PT Bold Heading" pitchFamily="2" charset="-78"/>
          </a:endParaRPr>
        </a:p>
      </dgm:t>
    </dgm:pt>
    <dgm:pt modelId="{3B833490-F10C-42BF-A71D-C324D4355F38}" type="parTrans" cxnId="{A348D426-2AD3-4524-A7D6-EAF98E742FC7}">
      <dgm:prSet/>
      <dgm:spPr/>
      <dgm:t>
        <a:bodyPr/>
        <a:lstStyle/>
        <a:p>
          <a:pPr rtl="1"/>
          <a:endParaRPr lang="ar-SA" sz="1600">
            <a:cs typeface="PT Bold Heading" pitchFamily="2" charset="-78"/>
          </a:endParaRPr>
        </a:p>
      </dgm:t>
    </dgm:pt>
    <dgm:pt modelId="{6B337617-9204-46E1-938F-F99BDAFB32D1}" type="sibTrans" cxnId="{A348D426-2AD3-4524-A7D6-EAF98E742FC7}">
      <dgm:prSet/>
      <dgm:spPr/>
      <dgm:t>
        <a:bodyPr/>
        <a:lstStyle/>
        <a:p>
          <a:pPr rtl="1"/>
          <a:endParaRPr lang="ar-SA" sz="1600">
            <a:cs typeface="PT Bold Heading" pitchFamily="2" charset="-78"/>
          </a:endParaRPr>
        </a:p>
      </dgm:t>
    </dgm:pt>
    <dgm:pt modelId="{74A6AAD7-56B8-4C80-8757-03F1AB2F312C}">
      <dgm:prSet phldrT="[نص]" custT="1"/>
      <dgm:spPr/>
      <dgm:t>
        <a:bodyPr/>
        <a:lstStyle/>
        <a:p>
          <a:pPr rtl="1"/>
          <a:r>
            <a:rPr lang="ar-SA" sz="4000" dirty="0" smtClean="0">
              <a:cs typeface="PT Bold Heading" pitchFamily="2" charset="-78"/>
            </a:rPr>
            <a:t>أشعة </a:t>
          </a:r>
          <a:r>
            <a:rPr lang="ar-SA" sz="4000" dirty="0" err="1" smtClean="0">
              <a:cs typeface="PT Bold Heading" pitchFamily="2" charset="-78"/>
            </a:rPr>
            <a:t>جاما</a:t>
          </a:r>
          <a:r>
            <a:rPr lang="ar-SA" sz="4000" dirty="0" smtClean="0">
              <a:cs typeface="PT Bold Heading" pitchFamily="2" charset="-78"/>
            </a:rPr>
            <a:t> </a:t>
          </a:r>
          <a:endParaRPr lang="ar-SA" sz="4000" dirty="0">
            <a:cs typeface="PT Bold Heading" pitchFamily="2" charset="-78"/>
          </a:endParaRPr>
        </a:p>
      </dgm:t>
    </dgm:pt>
    <dgm:pt modelId="{F3DC2FD0-E688-466A-9AF1-39FBFE948EC7}" type="parTrans" cxnId="{D18C2F39-9C7A-4DA2-A1FA-FB8C37ACDB91}">
      <dgm:prSet/>
      <dgm:spPr/>
      <dgm:t>
        <a:bodyPr/>
        <a:lstStyle/>
        <a:p>
          <a:pPr rtl="1"/>
          <a:endParaRPr lang="ar-SA" sz="1600">
            <a:cs typeface="PT Bold Heading" pitchFamily="2" charset="-78"/>
          </a:endParaRPr>
        </a:p>
      </dgm:t>
    </dgm:pt>
    <dgm:pt modelId="{E9E3D93C-1672-4B9E-99EB-836B23DA7FB6}" type="sibTrans" cxnId="{D18C2F39-9C7A-4DA2-A1FA-FB8C37ACDB91}">
      <dgm:prSet/>
      <dgm:spPr/>
      <dgm:t>
        <a:bodyPr/>
        <a:lstStyle/>
        <a:p>
          <a:pPr rtl="1"/>
          <a:endParaRPr lang="ar-SA" sz="1600">
            <a:cs typeface="PT Bold Heading" pitchFamily="2" charset="-78"/>
          </a:endParaRPr>
        </a:p>
      </dgm:t>
    </dgm:pt>
    <dgm:pt modelId="{F30AE04C-AE88-4F9F-B8E6-0087B0909AD3}">
      <dgm:prSet phldrT="[نص]" custT="1"/>
      <dgm:spPr/>
      <dgm:t>
        <a:bodyPr/>
        <a:lstStyle/>
        <a:p>
          <a:pPr rtl="1"/>
          <a:r>
            <a:rPr lang="ar-SA" sz="4000" dirty="0" smtClean="0">
              <a:cs typeface="PT Bold Heading" pitchFamily="2" charset="-78"/>
            </a:rPr>
            <a:t>أشعة بيتا</a:t>
          </a:r>
          <a:endParaRPr lang="ar-SA" sz="4000" dirty="0">
            <a:cs typeface="PT Bold Heading" pitchFamily="2" charset="-78"/>
          </a:endParaRPr>
        </a:p>
      </dgm:t>
    </dgm:pt>
    <dgm:pt modelId="{688F3807-B6E1-46DF-8F9B-451BBEB9A3A2}" type="parTrans" cxnId="{224DE6C1-B2D7-488F-B502-693E94384930}">
      <dgm:prSet/>
      <dgm:spPr/>
      <dgm:t>
        <a:bodyPr/>
        <a:lstStyle/>
        <a:p>
          <a:pPr rtl="1"/>
          <a:endParaRPr lang="ar-SA" sz="1600">
            <a:cs typeface="PT Bold Heading" pitchFamily="2" charset="-78"/>
          </a:endParaRPr>
        </a:p>
      </dgm:t>
    </dgm:pt>
    <dgm:pt modelId="{98EE2B96-FDC4-498F-A72F-39CB85DA52C6}" type="sibTrans" cxnId="{224DE6C1-B2D7-488F-B502-693E94384930}">
      <dgm:prSet/>
      <dgm:spPr/>
      <dgm:t>
        <a:bodyPr/>
        <a:lstStyle/>
        <a:p>
          <a:pPr rtl="1"/>
          <a:endParaRPr lang="ar-SA" sz="1600">
            <a:cs typeface="PT Bold Heading" pitchFamily="2" charset="-78"/>
          </a:endParaRPr>
        </a:p>
      </dgm:t>
    </dgm:pt>
    <dgm:pt modelId="{6956F5B6-80AE-41C9-9F02-0829CA7692DE}">
      <dgm:prSet phldrT="[نص]" custT="1"/>
      <dgm:spPr/>
      <dgm:t>
        <a:bodyPr/>
        <a:lstStyle/>
        <a:p>
          <a:pPr rtl="1"/>
          <a:r>
            <a:rPr lang="ar-SA" sz="4000" dirty="0" smtClean="0">
              <a:cs typeface="PT Bold Heading" pitchFamily="2" charset="-78"/>
            </a:rPr>
            <a:t>أشعة ألفا </a:t>
          </a:r>
          <a:endParaRPr lang="ar-SA" sz="4000" dirty="0">
            <a:cs typeface="PT Bold Heading" pitchFamily="2" charset="-78"/>
          </a:endParaRPr>
        </a:p>
      </dgm:t>
    </dgm:pt>
    <dgm:pt modelId="{77A9A7FD-9A70-44FD-8A06-5519336F56E2}" type="parTrans" cxnId="{7EF35C52-2F3D-4527-BC4A-B36633A9FFD6}">
      <dgm:prSet/>
      <dgm:spPr/>
      <dgm:t>
        <a:bodyPr/>
        <a:lstStyle/>
        <a:p>
          <a:pPr rtl="1"/>
          <a:endParaRPr lang="ar-SA" sz="1600">
            <a:cs typeface="PT Bold Heading" pitchFamily="2" charset="-78"/>
          </a:endParaRPr>
        </a:p>
      </dgm:t>
    </dgm:pt>
    <dgm:pt modelId="{598B94AE-AED3-4CD9-B865-438CEC2E47C5}" type="sibTrans" cxnId="{7EF35C52-2F3D-4527-BC4A-B36633A9FFD6}">
      <dgm:prSet/>
      <dgm:spPr/>
      <dgm:t>
        <a:bodyPr/>
        <a:lstStyle/>
        <a:p>
          <a:pPr rtl="1"/>
          <a:endParaRPr lang="ar-SA" sz="1600">
            <a:cs typeface="PT Bold Heading" pitchFamily="2" charset="-78"/>
          </a:endParaRPr>
        </a:p>
      </dgm:t>
    </dgm:pt>
    <dgm:pt modelId="{74983191-2E3D-409A-8F5D-3A4222BF424E}" type="pres">
      <dgm:prSet presAssocID="{FD78CE5F-2300-42EA-8952-44B178FE725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MA"/>
        </a:p>
      </dgm:t>
    </dgm:pt>
    <dgm:pt modelId="{28BD3A09-9165-40E4-BA64-E0B1E7C4BD73}" type="pres">
      <dgm:prSet presAssocID="{605C6529-8757-42D2-A0CE-FFA8FFBCC96E}" presName="hierRoot1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ar-SA"/>
        </a:p>
      </dgm:t>
    </dgm:pt>
    <dgm:pt modelId="{2DB1AB4D-F856-479C-8D70-B9A837AADD38}" type="pres">
      <dgm:prSet presAssocID="{605C6529-8757-42D2-A0CE-FFA8FFBCC96E}" presName="rootComposite1" presStyleCnt="0"/>
      <dgm:spPr/>
      <dgm:t>
        <a:bodyPr/>
        <a:lstStyle/>
        <a:p>
          <a:pPr rtl="1"/>
          <a:endParaRPr lang="ar-SA"/>
        </a:p>
      </dgm:t>
    </dgm:pt>
    <dgm:pt modelId="{BB1E6633-9D61-4F07-86F6-0FD05A34DBA1}" type="pres">
      <dgm:prSet presAssocID="{605C6529-8757-42D2-A0CE-FFA8FFBCC96E}" presName="rootText1" presStyleLbl="node0" presStyleIdx="0" presStyleCnt="1" custScaleX="190906" custLinFactNeighborX="20743" custLinFactNeighborY="2084">
        <dgm:presLayoutVars>
          <dgm:chPref val="3"/>
        </dgm:presLayoutVars>
      </dgm:prSet>
      <dgm:spPr/>
      <dgm:t>
        <a:bodyPr/>
        <a:lstStyle/>
        <a:p>
          <a:pPr rtl="1"/>
          <a:endParaRPr lang="ar-MA"/>
        </a:p>
      </dgm:t>
    </dgm:pt>
    <dgm:pt modelId="{92302057-4473-4CA3-B435-EBEDE8F26F51}" type="pres">
      <dgm:prSet presAssocID="{605C6529-8757-42D2-A0CE-FFA8FFBCC96E}" presName="rootConnector1" presStyleLbl="node1" presStyleIdx="0" presStyleCnt="0"/>
      <dgm:spPr/>
      <dgm:t>
        <a:bodyPr/>
        <a:lstStyle/>
        <a:p>
          <a:pPr rtl="1"/>
          <a:endParaRPr lang="ar-MA"/>
        </a:p>
      </dgm:t>
    </dgm:pt>
    <dgm:pt modelId="{9FFD54DB-22B6-42E8-BF80-5B45C547D06D}" type="pres">
      <dgm:prSet presAssocID="{605C6529-8757-42D2-A0CE-FFA8FFBCC96E}" presName="hierChild2" presStyleCnt="0"/>
      <dgm:spPr/>
      <dgm:t>
        <a:bodyPr/>
        <a:lstStyle/>
        <a:p>
          <a:pPr rtl="1"/>
          <a:endParaRPr lang="ar-SA"/>
        </a:p>
      </dgm:t>
    </dgm:pt>
    <dgm:pt modelId="{807F87B9-D1F8-4A9F-B817-C33C29BE1AAD}" type="pres">
      <dgm:prSet presAssocID="{F3DC2FD0-E688-466A-9AF1-39FBFE948EC7}" presName="Name37" presStyleLbl="parChTrans1D2" presStyleIdx="0" presStyleCnt="3"/>
      <dgm:spPr/>
      <dgm:t>
        <a:bodyPr/>
        <a:lstStyle/>
        <a:p>
          <a:pPr rtl="1"/>
          <a:endParaRPr lang="ar-MA"/>
        </a:p>
      </dgm:t>
    </dgm:pt>
    <dgm:pt modelId="{CB56FFBD-6844-4E71-B197-6CE70B9F696D}" type="pres">
      <dgm:prSet presAssocID="{74A6AAD7-56B8-4C80-8757-03F1AB2F312C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ar-SA"/>
        </a:p>
      </dgm:t>
    </dgm:pt>
    <dgm:pt modelId="{A324C811-0C6F-4515-83C1-AC72D67DF688}" type="pres">
      <dgm:prSet presAssocID="{74A6AAD7-56B8-4C80-8757-03F1AB2F312C}" presName="rootComposite" presStyleCnt="0"/>
      <dgm:spPr/>
      <dgm:t>
        <a:bodyPr/>
        <a:lstStyle/>
        <a:p>
          <a:pPr rtl="1"/>
          <a:endParaRPr lang="ar-SA"/>
        </a:p>
      </dgm:t>
    </dgm:pt>
    <dgm:pt modelId="{D0EB2C86-C32B-419B-BF48-E10EC003E23D}" type="pres">
      <dgm:prSet presAssocID="{74A6AAD7-56B8-4C80-8757-03F1AB2F312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pPr rtl="1"/>
          <a:endParaRPr lang="ar-MA"/>
        </a:p>
      </dgm:t>
    </dgm:pt>
    <dgm:pt modelId="{32FD371B-BF33-4F25-96D5-39A5CF56D424}" type="pres">
      <dgm:prSet presAssocID="{74A6AAD7-56B8-4C80-8757-03F1AB2F312C}" presName="rootConnector" presStyleLbl="node2" presStyleIdx="0" presStyleCnt="3"/>
      <dgm:spPr/>
      <dgm:t>
        <a:bodyPr/>
        <a:lstStyle/>
        <a:p>
          <a:pPr rtl="1"/>
          <a:endParaRPr lang="ar-MA"/>
        </a:p>
      </dgm:t>
    </dgm:pt>
    <dgm:pt modelId="{9619F480-F378-4518-A8F8-126B321C8523}" type="pres">
      <dgm:prSet presAssocID="{74A6AAD7-56B8-4C80-8757-03F1AB2F312C}" presName="hierChild4" presStyleCnt="0"/>
      <dgm:spPr/>
      <dgm:t>
        <a:bodyPr/>
        <a:lstStyle/>
        <a:p>
          <a:pPr rtl="1"/>
          <a:endParaRPr lang="ar-SA"/>
        </a:p>
      </dgm:t>
    </dgm:pt>
    <dgm:pt modelId="{18E048CB-B366-457F-8E5C-65C2514CFF6E}" type="pres">
      <dgm:prSet presAssocID="{74A6AAD7-56B8-4C80-8757-03F1AB2F312C}" presName="hierChild5" presStyleCnt="0"/>
      <dgm:spPr/>
      <dgm:t>
        <a:bodyPr/>
        <a:lstStyle/>
        <a:p>
          <a:pPr rtl="1"/>
          <a:endParaRPr lang="ar-SA"/>
        </a:p>
      </dgm:t>
    </dgm:pt>
    <dgm:pt modelId="{0ED9EBAC-94AE-4535-829E-B885BD812617}" type="pres">
      <dgm:prSet presAssocID="{688F3807-B6E1-46DF-8F9B-451BBEB9A3A2}" presName="Name37" presStyleLbl="parChTrans1D2" presStyleIdx="1" presStyleCnt="3"/>
      <dgm:spPr/>
      <dgm:t>
        <a:bodyPr/>
        <a:lstStyle/>
        <a:p>
          <a:pPr rtl="1"/>
          <a:endParaRPr lang="ar-MA"/>
        </a:p>
      </dgm:t>
    </dgm:pt>
    <dgm:pt modelId="{6E2BDF7E-2230-44B5-B84A-D06422BCE5F2}" type="pres">
      <dgm:prSet presAssocID="{F30AE04C-AE88-4F9F-B8E6-0087B0909AD3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ar-SA"/>
        </a:p>
      </dgm:t>
    </dgm:pt>
    <dgm:pt modelId="{3AD5E9E7-B500-4913-B23E-4D95521CC8C3}" type="pres">
      <dgm:prSet presAssocID="{F30AE04C-AE88-4F9F-B8E6-0087B0909AD3}" presName="rootComposite" presStyleCnt="0"/>
      <dgm:spPr/>
      <dgm:t>
        <a:bodyPr/>
        <a:lstStyle/>
        <a:p>
          <a:pPr rtl="1"/>
          <a:endParaRPr lang="ar-SA"/>
        </a:p>
      </dgm:t>
    </dgm:pt>
    <dgm:pt modelId="{A63A8D21-6DBD-4887-920E-4649E08EF793}" type="pres">
      <dgm:prSet presAssocID="{F30AE04C-AE88-4F9F-B8E6-0087B0909AD3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pPr rtl="1"/>
          <a:endParaRPr lang="ar-MA"/>
        </a:p>
      </dgm:t>
    </dgm:pt>
    <dgm:pt modelId="{CEE41BB9-2A3F-46BB-A48B-DF110F1B1A24}" type="pres">
      <dgm:prSet presAssocID="{F30AE04C-AE88-4F9F-B8E6-0087B0909AD3}" presName="rootConnector" presStyleLbl="node2" presStyleIdx="1" presStyleCnt="3"/>
      <dgm:spPr/>
      <dgm:t>
        <a:bodyPr/>
        <a:lstStyle/>
        <a:p>
          <a:pPr rtl="1"/>
          <a:endParaRPr lang="ar-MA"/>
        </a:p>
      </dgm:t>
    </dgm:pt>
    <dgm:pt modelId="{90FE0800-2A8F-4ADA-8539-958D0DC88C9F}" type="pres">
      <dgm:prSet presAssocID="{F30AE04C-AE88-4F9F-B8E6-0087B0909AD3}" presName="hierChild4" presStyleCnt="0"/>
      <dgm:spPr/>
      <dgm:t>
        <a:bodyPr/>
        <a:lstStyle/>
        <a:p>
          <a:pPr rtl="1"/>
          <a:endParaRPr lang="ar-SA"/>
        </a:p>
      </dgm:t>
    </dgm:pt>
    <dgm:pt modelId="{D6F913BC-D87E-4F4C-B31D-37B095CEC1E2}" type="pres">
      <dgm:prSet presAssocID="{F30AE04C-AE88-4F9F-B8E6-0087B0909AD3}" presName="hierChild5" presStyleCnt="0"/>
      <dgm:spPr/>
      <dgm:t>
        <a:bodyPr/>
        <a:lstStyle/>
        <a:p>
          <a:pPr rtl="1"/>
          <a:endParaRPr lang="ar-SA"/>
        </a:p>
      </dgm:t>
    </dgm:pt>
    <dgm:pt modelId="{EF6B43E5-BD0D-4A7E-8547-DBD0769F8924}" type="pres">
      <dgm:prSet presAssocID="{77A9A7FD-9A70-44FD-8A06-5519336F56E2}" presName="Name37" presStyleLbl="parChTrans1D2" presStyleIdx="2" presStyleCnt="3"/>
      <dgm:spPr/>
      <dgm:t>
        <a:bodyPr/>
        <a:lstStyle/>
        <a:p>
          <a:pPr rtl="1"/>
          <a:endParaRPr lang="ar-MA"/>
        </a:p>
      </dgm:t>
    </dgm:pt>
    <dgm:pt modelId="{35533AD7-2CEA-43F2-A209-BB1068F33AA2}" type="pres">
      <dgm:prSet presAssocID="{6956F5B6-80AE-41C9-9F02-0829CA7692DE}" presName="hierRoot2" presStyleCnt="0">
        <dgm:presLayoutVars>
          <dgm:hierBranch val="init"/>
        </dgm:presLayoutVars>
      </dgm:prSet>
      <dgm:spPr/>
      <dgm:t>
        <a:bodyPr/>
        <a:lstStyle/>
        <a:p>
          <a:pPr rtl="1"/>
          <a:endParaRPr lang="ar-SA"/>
        </a:p>
      </dgm:t>
    </dgm:pt>
    <dgm:pt modelId="{EDD77B48-38C4-40B9-94BB-83CD6AE2CD2C}" type="pres">
      <dgm:prSet presAssocID="{6956F5B6-80AE-41C9-9F02-0829CA7692DE}" presName="rootComposite" presStyleCnt="0"/>
      <dgm:spPr/>
      <dgm:t>
        <a:bodyPr/>
        <a:lstStyle/>
        <a:p>
          <a:pPr rtl="1"/>
          <a:endParaRPr lang="ar-SA"/>
        </a:p>
      </dgm:t>
    </dgm:pt>
    <dgm:pt modelId="{6EBF88F7-DE6B-4679-A34D-882952886F0C}" type="pres">
      <dgm:prSet presAssocID="{6956F5B6-80AE-41C9-9F02-0829CA7692DE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E48B23D0-BFE7-4CD7-B713-E6EA72019AF5}" type="pres">
      <dgm:prSet presAssocID="{6956F5B6-80AE-41C9-9F02-0829CA7692DE}" presName="rootConnector" presStyleLbl="node2" presStyleIdx="2" presStyleCnt="3"/>
      <dgm:spPr/>
      <dgm:t>
        <a:bodyPr/>
        <a:lstStyle/>
        <a:p>
          <a:pPr rtl="1"/>
          <a:endParaRPr lang="ar-MA"/>
        </a:p>
      </dgm:t>
    </dgm:pt>
    <dgm:pt modelId="{B728425E-789A-4DCE-866B-F625A66B793A}" type="pres">
      <dgm:prSet presAssocID="{6956F5B6-80AE-41C9-9F02-0829CA7692DE}" presName="hierChild4" presStyleCnt="0"/>
      <dgm:spPr/>
      <dgm:t>
        <a:bodyPr/>
        <a:lstStyle/>
        <a:p>
          <a:pPr rtl="1"/>
          <a:endParaRPr lang="ar-SA"/>
        </a:p>
      </dgm:t>
    </dgm:pt>
    <dgm:pt modelId="{A27F50D1-7506-4DB5-872B-614DA9F57947}" type="pres">
      <dgm:prSet presAssocID="{6956F5B6-80AE-41C9-9F02-0829CA7692DE}" presName="hierChild5" presStyleCnt="0"/>
      <dgm:spPr/>
      <dgm:t>
        <a:bodyPr/>
        <a:lstStyle/>
        <a:p>
          <a:pPr rtl="1"/>
          <a:endParaRPr lang="ar-SA"/>
        </a:p>
      </dgm:t>
    </dgm:pt>
    <dgm:pt modelId="{B0FFA6EC-6125-4D25-9604-F7A8DCDE62FE}" type="pres">
      <dgm:prSet presAssocID="{605C6529-8757-42D2-A0CE-FFA8FFBCC96E}" presName="hierChild3" presStyleCnt="0"/>
      <dgm:spPr/>
      <dgm:t>
        <a:bodyPr/>
        <a:lstStyle/>
        <a:p>
          <a:pPr rtl="1"/>
          <a:endParaRPr lang="ar-SA"/>
        </a:p>
      </dgm:t>
    </dgm:pt>
  </dgm:ptLst>
  <dgm:cxnLst>
    <dgm:cxn modelId="{AA208EAA-115A-430A-A31A-2F666A748F9E}" type="presOf" srcId="{F30AE04C-AE88-4F9F-B8E6-0087B0909AD3}" destId="{CEE41BB9-2A3F-46BB-A48B-DF110F1B1A24}" srcOrd="1" destOrd="0" presId="urn:microsoft.com/office/officeart/2005/8/layout/orgChart1"/>
    <dgm:cxn modelId="{F5038EEA-C3BE-4101-92A3-B0E24999D553}" type="presOf" srcId="{FD78CE5F-2300-42EA-8952-44B178FE7257}" destId="{74983191-2E3D-409A-8F5D-3A4222BF424E}" srcOrd="0" destOrd="0" presId="urn:microsoft.com/office/officeart/2005/8/layout/orgChart1"/>
    <dgm:cxn modelId="{3BB8F9EC-BACB-41EC-B8A1-E7A1CD08D0D5}" type="presOf" srcId="{605C6529-8757-42D2-A0CE-FFA8FFBCC96E}" destId="{BB1E6633-9D61-4F07-86F6-0FD05A34DBA1}" srcOrd="0" destOrd="0" presId="urn:microsoft.com/office/officeart/2005/8/layout/orgChart1"/>
    <dgm:cxn modelId="{7EF35C52-2F3D-4527-BC4A-B36633A9FFD6}" srcId="{605C6529-8757-42D2-A0CE-FFA8FFBCC96E}" destId="{6956F5B6-80AE-41C9-9F02-0829CA7692DE}" srcOrd="2" destOrd="0" parTransId="{77A9A7FD-9A70-44FD-8A06-5519336F56E2}" sibTransId="{598B94AE-AED3-4CD9-B865-438CEC2E47C5}"/>
    <dgm:cxn modelId="{553FB7C9-949F-4F11-B00E-5EC226EE7A57}" type="presOf" srcId="{F3DC2FD0-E688-466A-9AF1-39FBFE948EC7}" destId="{807F87B9-D1F8-4A9F-B817-C33C29BE1AAD}" srcOrd="0" destOrd="0" presId="urn:microsoft.com/office/officeart/2005/8/layout/orgChart1"/>
    <dgm:cxn modelId="{71484ABF-0071-4D23-8665-907AFD8F08B9}" type="presOf" srcId="{605C6529-8757-42D2-A0CE-FFA8FFBCC96E}" destId="{92302057-4473-4CA3-B435-EBEDE8F26F51}" srcOrd="1" destOrd="0" presId="urn:microsoft.com/office/officeart/2005/8/layout/orgChart1"/>
    <dgm:cxn modelId="{BE7750BA-7370-496D-9B28-80600122AA6D}" type="presOf" srcId="{74A6AAD7-56B8-4C80-8757-03F1AB2F312C}" destId="{D0EB2C86-C32B-419B-BF48-E10EC003E23D}" srcOrd="0" destOrd="0" presId="urn:microsoft.com/office/officeart/2005/8/layout/orgChart1"/>
    <dgm:cxn modelId="{68F9EC80-8BF2-4693-8957-F58A9F37688B}" type="presOf" srcId="{688F3807-B6E1-46DF-8F9B-451BBEB9A3A2}" destId="{0ED9EBAC-94AE-4535-829E-B885BD812617}" srcOrd="0" destOrd="0" presId="urn:microsoft.com/office/officeart/2005/8/layout/orgChart1"/>
    <dgm:cxn modelId="{B86DAA68-BC90-43A6-B9C9-AE01E2DCDD56}" type="presOf" srcId="{77A9A7FD-9A70-44FD-8A06-5519336F56E2}" destId="{EF6B43E5-BD0D-4A7E-8547-DBD0769F8924}" srcOrd="0" destOrd="0" presId="urn:microsoft.com/office/officeart/2005/8/layout/orgChart1"/>
    <dgm:cxn modelId="{CB1EF114-5A05-47F6-8F5F-7E7D91DFA244}" type="presOf" srcId="{6956F5B6-80AE-41C9-9F02-0829CA7692DE}" destId="{6EBF88F7-DE6B-4679-A34D-882952886F0C}" srcOrd="0" destOrd="0" presId="urn:microsoft.com/office/officeart/2005/8/layout/orgChart1"/>
    <dgm:cxn modelId="{219A50EB-ADE3-4E37-97CE-AB5C7999F3BE}" type="presOf" srcId="{74A6AAD7-56B8-4C80-8757-03F1AB2F312C}" destId="{32FD371B-BF33-4F25-96D5-39A5CF56D424}" srcOrd="1" destOrd="0" presId="urn:microsoft.com/office/officeart/2005/8/layout/orgChart1"/>
    <dgm:cxn modelId="{A348D426-2AD3-4524-A7D6-EAF98E742FC7}" srcId="{FD78CE5F-2300-42EA-8952-44B178FE7257}" destId="{605C6529-8757-42D2-A0CE-FFA8FFBCC96E}" srcOrd="0" destOrd="0" parTransId="{3B833490-F10C-42BF-A71D-C324D4355F38}" sibTransId="{6B337617-9204-46E1-938F-F99BDAFB32D1}"/>
    <dgm:cxn modelId="{224DE6C1-B2D7-488F-B502-693E94384930}" srcId="{605C6529-8757-42D2-A0CE-FFA8FFBCC96E}" destId="{F30AE04C-AE88-4F9F-B8E6-0087B0909AD3}" srcOrd="1" destOrd="0" parTransId="{688F3807-B6E1-46DF-8F9B-451BBEB9A3A2}" sibTransId="{98EE2B96-FDC4-498F-A72F-39CB85DA52C6}"/>
    <dgm:cxn modelId="{D18C2F39-9C7A-4DA2-A1FA-FB8C37ACDB91}" srcId="{605C6529-8757-42D2-A0CE-FFA8FFBCC96E}" destId="{74A6AAD7-56B8-4C80-8757-03F1AB2F312C}" srcOrd="0" destOrd="0" parTransId="{F3DC2FD0-E688-466A-9AF1-39FBFE948EC7}" sibTransId="{E9E3D93C-1672-4B9E-99EB-836B23DA7FB6}"/>
    <dgm:cxn modelId="{0891C035-908B-4C84-BE98-5E263BF802C4}" type="presOf" srcId="{6956F5B6-80AE-41C9-9F02-0829CA7692DE}" destId="{E48B23D0-BFE7-4CD7-B713-E6EA72019AF5}" srcOrd="1" destOrd="0" presId="urn:microsoft.com/office/officeart/2005/8/layout/orgChart1"/>
    <dgm:cxn modelId="{CCADBECE-82CE-4BC8-A69D-273B9E163F5F}" type="presOf" srcId="{F30AE04C-AE88-4F9F-B8E6-0087B0909AD3}" destId="{A63A8D21-6DBD-4887-920E-4649E08EF793}" srcOrd="0" destOrd="0" presId="urn:microsoft.com/office/officeart/2005/8/layout/orgChart1"/>
    <dgm:cxn modelId="{D29693C0-4792-42ED-BA2A-F8CD047387ED}" type="presParOf" srcId="{74983191-2E3D-409A-8F5D-3A4222BF424E}" destId="{28BD3A09-9165-40E4-BA64-E0B1E7C4BD73}" srcOrd="0" destOrd="0" presId="urn:microsoft.com/office/officeart/2005/8/layout/orgChart1"/>
    <dgm:cxn modelId="{E83E8DA6-E0D5-4420-9C2B-BC32EA58534B}" type="presParOf" srcId="{28BD3A09-9165-40E4-BA64-E0B1E7C4BD73}" destId="{2DB1AB4D-F856-479C-8D70-B9A837AADD38}" srcOrd="0" destOrd="0" presId="urn:microsoft.com/office/officeart/2005/8/layout/orgChart1"/>
    <dgm:cxn modelId="{4F9DFF82-71AE-4965-BE7E-EFD4E769DCED}" type="presParOf" srcId="{2DB1AB4D-F856-479C-8D70-B9A837AADD38}" destId="{BB1E6633-9D61-4F07-86F6-0FD05A34DBA1}" srcOrd="0" destOrd="0" presId="urn:microsoft.com/office/officeart/2005/8/layout/orgChart1"/>
    <dgm:cxn modelId="{E93B3900-AF43-4745-8519-CF4C4DECFC4B}" type="presParOf" srcId="{2DB1AB4D-F856-479C-8D70-B9A837AADD38}" destId="{92302057-4473-4CA3-B435-EBEDE8F26F51}" srcOrd="1" destOrd="0" presId="urn:microsoft.com/office/officeart/2005/8/layout/orgChart1"/>
    <dgm:cxn modelId="{5B46136A-4506-421B-9D07-209A19D2E4C8}" type="presParOf" srcId="{28BD3A09-9165-40E4-BA64-E0B1E7C4BD73}" destId="{9FFD54DB-22B6-42E8-BF80-5B45C547D06D}" srcOrd="1" destOrd="0" presId="urn:microsoft.com/office/officeart/2005/8/layout/orgChart1"/>
    <dgm:cxn modelId="{3D47759A-A29D-47AF-96B5-C61368F1BAAA}" type="presParOf" srcId="{9FFD54DB-22B6-42E8-BF80-5B45C547D06D}" destId="{807F87B9-D1F8-4A9F-B817-C33C29BE1AAD}" srcOrd="0" destOrd="0" presId="urn:microsoft.com/office/officeart/2005/8/layout/orgChart1"/>
    <dgm:cxn modelId="{4DC3C347-3DFF-441B-B387-FF8EBD2BB064}" type="presParOf" srcId="{9FFD54DB-22B6-42E8-BF80-5B45C547D06D}" destId="{CB56FFBD-6844-4E71-B197-6CE70B9F696D}" srcOrd="1" destOrd="0" presId="urn:microsoft.com/office/officeart/2005/8/layout/orgChart1"/>
    <dgm:cxn modelId="{A02DAECD-F051-4FA5-B8A5-59035DFD9FC8}" type="presParOf" srcId="{CB56FFBD-6844-4E71-B197-6CE70B9F696D}" destId="{A324C811-0C6F-4515-83C1-AC72D67DF688}" srcOrd="0" destOrd="0" presId="urn:microsoft.com/office/officeart/2005/8/layout/orgChart1"/>
    <dgm:cxn modelId="{45F5412A-4125-428D-9086-BA809F2EF3A9}" type="presParOf" srcId="{A324C811-0C6F-4515-83C1-AC72D67DF688}" destId="{D0EB2C86-C32B-419B-BF48-E10EC003E23D}" srcOrd="0" destOrd="0" presId="urn:microsoft.com/office/officeart/2005/8/layout/orgChart1"/>
    <dgm:cxn modelId="{DB60091A-FADC-4B82-83EF-3E429F64E700}" type="presParOf" srcId="{A324C811-0C6F-4515-83C1-AC72D67DF688}" destId="{32FD371B-BF33-4F25-96D5-39A5CF56D424}" srcOrd="1" destOrd="0" presId="urn:microsoft.com/office/officeart/2005/8/layout/orgChart1"/>
    <dgm:cxn modelId="{8C092CFA-3318-4D3A-89E6-240FA919386E}" type="presParOf" srcId="{CB56FFBD-6844-4E71-B197-6CE70B9F696D}" destId="{9619F480-F378-4518-A8F8-126B321C8523}" srcOrd="1" destOrd="0" presId="urn:microsoft.com/office/officeart/2005/8/layout/orgChart1"/>
    <dgm:cxn modelId="{80C8D9DD-CD57-4EC4-8072-62BC35770CFA}" type="presParOf" srcId="{CB56FFBD-6844-4E71-B197-6CE70B9F696D}" destId="{18E048CB-B366-457F-8E5C-65C2514CFF6E}" srcOrd="2" destOrd="0" presId="urn:microsoft.com/office/officeart/2005/8/layout/orgChart1"/>
    <dgm:cxn modelId="{C216BFB3-A7BA-4807-B377-C983074C208E}" type="presParOf" srcId="{9FFD54DB-22B6-42E8-BF80-5B45C547D06D}" destId="{0ED9EBAC-94AE-4535-829E-B885BD812617}" srcOrd="2" destOrd="0" presId="urn:microsoft.com/office/officeart/2005/8/layout/orgChart1"/>
    <dgm:cxn modelId="{26C94011-8625-4A1E-AAFB-AB70BAC059D1}" type="presParOf" srcId="{9FFD54DB-22B6-42E8-BF80-5B45C547D06D}" destId="{6E2BDF7E-2230-44B5-B84A-D06422BCE5F2}" srcOrd="3" destOrd="0" presId="urn:microsoft.com/office/officeart/2005/8/layout/orgChart1"/>
    <dgm:cxn modelId="{6F8DDA82-DAE7-4A0A-A9D2-E33FFEAA5C1E}" type="presParOf" srcId="{6E2BDF7E-2230-44B5-B84A-D06422BCE5F2}" destId="{3AD5E9E7-B500-4913-B23E-4D95521CC8C3}" srcOrd="0" destOrd="0" presId="urn:microsoft.com/office/officeart/2005/8/layout/orgChart1"/>
    <dgm:cxn modelId="{86293254-4D0F-4337-BF77-7AB0929E2447}" type="presParOf" srcId="{3AD5E9E7-B500-4913-B23E-4D95521CC8C3}" destId="{A63A8D21-6DBD-4887-920E-4649E08EF793}" srcOrd="0" destOrd="0" presId="urn:microsoft.com/office/officeart/2005/8/layout/orgChart1"/>
    <dgm:cxn modelId="{423207A4-D318-4B91-87DD-381EE45B06B5}" type="presParOf" srcId="{3AD5E9E7-B500-4913-B23E-4D95521CC8C3}" destId="{CEE41BB9-2A3F-46BB-A48B-DF110F1B1A24}" srcOrd="1" destOrd="0" presId="urn:microsoft.com/office/officeart/2005/8/layout/orgChart1"/>
    <dgm:cxn modelId="{C9532CA7-3BCF-4F17-AD9B-C1A03E7C83C0}" type="presParOf" srcId="{6E2BDF7E-2230-44B5-B84A-D06422BCE5F2}" destId="{90FE0800-2A8F-4ADA-8539-958D0DC88C9F}" srcOrd="1" destOrd="0" presId="urn:microsoft.com/office/officeart/2005/8/layout/orgChart1"/>
    <dgm:cxn modelId="{5DA15F45-FBDD-4209-8646-34E50C7A3424}" type="presParOf" srcId="{6E2BDF7E-2230-44B5-B84A-D06422BCE5F2}" destId="{D6F913BC-D87E-4F4C-B31D-37B095CEC1E2}" srcOrd="2" destOrd="0" presId="urn:microsoft.com/office/officeart/2005/8/layout/orgChart1"/>
    <dgm:cxn modelId="{4CA27A2A-2CF8-40B6-AB03-9EDF861BEC2E}" type="presParOf" srcId="{9FFD54DB-22B6-42E8-BF80-5B45C547D06D}" destId="{EF6B43E5-BD0D-4A7E-8547-DBD0769F8924}" srcOrd="4" destOrd="0" presId="urn:microsoft.com/office/officeart/2005/8/layout/orgChart1"/>
    <dgm:cxn modelId="{E854B4B6-1695-4471-9331-513A34036757}" type="presParOf" srcId="{9FFD54DB-22B6-42E8-BF80-5B45C547D06D}" destId="{35533AD7-2CEA-43F2-A209-BB1068F33AA2}" srcOrd="5" destOrd="0" presId="urn:microsoft.com/office/officeart/2005/8/layout/orgChart1"/>
    <dgm:cxn modelId="{39FBDBA8-FC47-4C68-9FD8-95255019EB8C}" type="presParOf" srcId="{35533AD7-2CEA-43F2-A209-BB1068F33AA2}" destId="{EDD77B48-38C4-40B9-94BB-83CD6AE2CD2C}" srcOrd="0" destOrd="0" presId="urn:microsoft.com/office/officeart/2005/8/layout/orgChart1"/>
    <dgm:cxn modelId="{FA91611D-07A5-4EA0-8212-84B16AB204DA}" type="presParOf" srcId="{EDD77B48-38C4-40B9-94BB-83CD6AE2CD2C}" destId="{6EBF88F7-DE6B-4679-A34D-882952886F0C}" srcOrd="0" destOrd="0" presId="urn:microsoft.com/office/officeart/2005/8/layout/orgChart1"/>
    <dgm:cxn modelId="{7E127974-F2AF-44E2-AD26-E049D2E5B433}" type="presParOf" srcId="{EDD77B48-38C4-40B9-94BB-83CD6AE2CD2C}" destId="{E48B23D0-BFE7-4CD7-B713-E6EA72019AF5}" srcOrd="1" destOrd="0" presId="urn:microsoft.com/office/officeart/2005/8/layout/orgChart1"/>
    <dgm:cxn modelId="{76AAC41A-FC43-4588-ABCB-312489A1CC0E}" type="presParOf" srcId="{35533AD7-2CEA-43F2-A209-BB1068F33AA2}" destId="{B728425E-789A-4DCE-866B-F625A66B793A}" srcOrd="1" destOrd="0" presId="urn:microsoft.com/office/officeart/2005/8/layout/orgChart1"/>
    <dgm:cxn modelId="{5F313047-DAD7-4C29-8BEF-25289517B965}" type="presParOf" srcId="{35533AD7-2CEA-43F2-A209-BB1068F33AA2}" destId="{A27F50D1-7506-4DB5-872B-614DA9F57947}" srcOrd="2" destOrd="0" presId="urn:microsoft.com/office/officeart/2005/8/layout/orgChart1"/>
    <dgm:cxn modelId="{A5B6ADF2-DACE-4D15-B29A-5EEB23E8A0B8}" type="presParOf" srcId="{28BD3A09-9165-40E4-BA64-E0B1E7C4BD73}" destId="{B0FFA6EC-6125-4D25-9604-F7A8DCDE62FE}" srcOrd="2" destOrd="0" presId="urn:microsoft.com/office/officeart/2005/8/layout/orgChart1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E2F07AFA-75E8-4A42-8E28-5D2D66D733A1}" type="datetimeFigureOut">
              <a:rPr lang="ar-SA" smtClean="0"/>
              <a:pPr/>
              <a:t>01/04/1437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EA5FD167-4974-4D83-9682-015E454C0202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M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6603B-8F90-4B45-B6E3-07AD636683AF}" type="slidenum">
              <a:rPr lang="ar-MA" smtClean="0"/>
              <a:pPr/>
              <a:t>16</a:t>
            </a:fld>
            <a:endParaRPr lang="ar-MA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ar-M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D6603B-8F90-4B45-B6E3-07AD636683AF}" type="slidenum">
              <a:rPr lang="ar-MA" smtClean="0"/>
              <a:pPr/>
              <a:t>17</a:t>
            </a:fld>
            <a:endParaRPr lang="ar-MA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75E5-1344-4196-BF63-6DB4BE74A68F}" type="datetimeFigureOut">
              <a:rPr lang="ar-SA" smtClean="0"/>
              <a:pPr/>
              <a:t>01/04/1437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69B9-C003-4853-852B-4AF9D2C7FE4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75E5-1344-4196-BF63-6DB4BE74A68F}" type="datetimeFigureOut">
              <a:rPr lang="ar-SA" smtClean="0"/>
              <a:pPr/>
              <a:t>01/04/1437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69B9-C003-4853-852B-4AF9D2C7FE4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75E5-1344-4196-BF63-6DB4BE74A68F}" type="datetimeFigureOut">
              <a:rPr lang="ar-SA" smtClean="0"/>
              <a:pPr/>
              <a:t>01/04/1437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69B9-C003-4853-852B-4AF9D2C7FE4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 spd="slow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عنوان، ونص،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E881E15-D3BC-4639-933F-983CBA6806CB}" type="slidenum">
              <a:rPr lang="ar-SA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75E5-1344-4196-BF63-6DB4BE74A68F}" type="datetimeFigureOut">
              <a:rPr lang="ar-SA" smtClean="0"/>
              <a:pPr/>
              <a:t>01/04/1437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69B9-C003-4853-852B-4AF9D2C7FE4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75E5-1344-4196-BF63-6DB4BE74A68F}" type="datetimeFigureOut">
              <a:rPr lang="ar-SA" smtClean="0"/>
              <a:pPr/>
              <a:t>01/04/1437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69B9-C003-4853-852B-4AF9D2C7FE4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75E5-1344-4196-BF63-6DB4BE74A68F}" type="datetimeFigureOut">
              <a:rPr lang="ar-SA" smtClean="0"/>
              <a:pPr/>
              <a:t>01/04/1437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69B9-C003-4853-852B-4AF9D2C7FE4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75E5-1344-4196-BF63-6DB4BE74A68F}" type="datetimeFigureOut">
              <a:rPr lang="ar-SA" smtClean="0"/>
              <a:pPr/>
              <a:t>01/04/1437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69B9-C003-4853-852B-4AF9D2C7FE4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 spd="slow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75E5-1344-4196-BF63-6DB4BE74A68F}" type="datetimeFigureOut">
              <a:rPr lang="ar-SA" smtClean="0"/>
              <a:pPr/>
              <a:t>01/04/1437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69B9-C003-4853-852B-4AF9D2C7FE4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 spd="slow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75E5-1344-4196-BF63-6DB4BE74A68F}" type="datetimeFigureOut">
              <a:rPr lang="ar-SA" smtClean="0"/>
              <a:pPr/>
              <a:t>01/04/1437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69B9-C003-4853-852B-4AF9D2C7FE4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 spd="slow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75E5-1344-4196-BF63-6DB4BE74A68F}" type="datetimeFigureOut">
              <a:rPr lang="ar-SA" smtClean="0"/>
              <a:pPr/>
              <a:t>01/04/1437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69B9-C003-4853-852B-4AF9D2C7FE4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E875E5-1344-4196-BF63-6DB4BE74A68F}" type="datetimeFigureOut">
              <a:rPr lang="ar-SA" smtClean="0"/>
              <a:pPr/>
              <a:t>01/04/1437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2E69B9-C003-4853-852B-4AF9D2C7FE46}" type="slidenum">
              <a:rPr lang="ar-SA" smtClean="0"/>
              <a:pPr/>
              <a:t>‹#›</a:t>
            </a:fld>
            <a:endParaRPr lang="ar-SA"/>
          </a:p>
        </p:txBody>
      </p:sp>
    </p:spTree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E875E5-1344-4196-BF63-6DB4BE74A68F}" type="datetimeFigureOut">
              <a:rPr lang="ar-SA" smtClean="0"/>
              <a:pPr/>
              <a:t>01/04/1437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2E69B9-C003-4853-852B-4AF9D2C7FE46}" type="slidenum">
              <a:rPr lang="ar-SA" smtClean="0"/>
              <a:pPr/>
              <a:t>‹#›</a:t>
            </a:fld>
            <a:endParaRPr lang="ar-S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dissolve/>
  </p:transition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mnhjy.com/wp/wp-content/uploads/2012/12/%D9%81%D9%8A%D8%B2%D9%8A%D8%A7%D8%A1-4-%D8%AF%D9%84%D9%8A%D9%84-%D8%A7%D9%84%D8%AA%D8%AC%D8%A7%D8%B1%D8%A8.gif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1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2.gif"/><Relationship Id="rId9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&#1571;&#1588;&#1593;&#1577;%20&#1571;&#1604;&#1601;&#1575;%20&#1608;&#1576;&#1610;&#1578;&#1575;%20&#1608;&#1580;&#1575;&#1605;&#1575;%20-%20&#1605;&#1578;&#1585;&#1580;&#1605;%2000_00_16-00_02_28.wmv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&#1575;&#1604;&#1575;&#1606;&#1588;&#1591;&#1575;&#1585;%20&#1608;&#1575;&#1604;&#1578;&#1601;&#1575;&#1593;&#1604;%20&#1575;&#1604;%2000_00_00-00_01_01.wmv" TargetMode="Externa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rvimg.com/image_preview.php?i=127&amp;u=11601150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hyperlink" Target="http://www.servimg.com/image_preview.php?i=128&amp;u=11601150" TargetMode="External"/><Relationship Id="rId4" Type="http://schemas.openxmlformats.org/officeDocument/2006/relationships/image" Target="../media/image5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video" Target="file:///F:\Nuclear%20Energy%20Basics%20-%20&#1571;&#1587;&#1575;&#1587;&#1610;&#1575;&#1578;%20&#1575;&#1604;&#1591;&#1575;&#1602;&#1577;%20&#1575;&#1604;&#1606;&#1608;&#1608;&#1610;&#1577;%20-%20YouTube%2000_.wmv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&#1603;&#1610;&#1601;%20&#1578;&#1593;&#1605;&#1604;%20&#1605;&#1601;&#1575;&#1593;&#1604;&#1575;&#1578;%20&#1575;&#1604;&#1591;&#1575;&#1602;&#1577;%20&#1575;&#1604;&#1606;&#1608;&#1608;&#1610;&#1577;%2000_00_00-00_04_25.wmv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&#1604;&#1581;&#1592;&#1577;%20&#1575;&#1606;&#1601;&#1580;&#1575;&#1585;%20&#1575;&#1604;&#1605;&#1601;&#1575;&#1593;&#1604;%20&#1575;&#1604;&#1606;&#1608;&#1608;&#1610;%20&#1601;&#1610;%20&#1575;&#1604;&#1610;&#1575;&#1576;&#1575;&#1606;%20-%20YouTube.wmv" TargetMode="Externa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slideLayout" Target="../slideLayouts/slideLayout12.xml"/><Relationship Id="rId1" Type="http://schemas.openxmlformats.org/officeDocument/2006/relationships/video" Target="file:///F:\endemag%2000_00_02-.wmv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Synchrotron%20technology%2000_00_05-00_02_57.wmv" TargetMode="External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&#1575;&#1604;&#1605;&#1575;&#1583;&#1577;%20&#1575;&#1604;&#1605;&#1590;&#1575;&#1583;&#1577;%20(&#1571;&#1594;&#1604;&#1609;%20&#1605;&#1575;&#1583;&#1577;%20&#1601;&#1610;%20&#1575;&#1604;&#1603;&#1608;&#1606;)%20&#1604;&#1605;%20&#1571;&#1603;&#1606;%20&#1571;&#1593;&#1604;&#1605;.wmv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&#1575;&#1604;&#1603;&#1608;&#1575;&#1585;&#1603;%20&#1608;&#1571;&#1606;&#1608;&#1575;&#1593;&#1607;%2000_00_04-00_03_19.wmv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3.gi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3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6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F:\&#1578;&#1593;&#1585;&#1610;&#1601;%20&#1575;&#1604;&#1584;&#1585;&#1577;%20&#1576;&#1576;&#1587;&#1575;&#1591;&#1607;%2000_00_14-00_05_18.wmv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1"/>
          <p:cNvPicPr>
            <a:picLocks noChangeAspect="1" noChangeArrowheads="1"/>
          </p:cNvPicPr>
          <p:nvPr/>
        </p:nvPicPr>
        <p:blipFill>
          <a:blip r:embed="rId3"/>
          <a:srcRect l="19008" t="11565" r="39604" b="7480"/>
          <a:stretch>
            <a:fillRect/>
          </a:stretch>
        </p:blipFill>
        <p:spPr bwMode="auto">
          <a:xfrm>
            <a:off x="187508" y="285728"/>
            <a:ext cx="4313053" cy="6215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مربع نص 2"/>
          <p:cNvSpPr txBox="1"/>
          <p:nvPr/>
        </p:nvSpPr>
        <p:spPr>
          <a:xfrm>
            <a:off x="4643438" y="2786058"/>
            <a:ext cx="4000528" cy="2143140"/>
          </a:xfrm>
          <a:prstGeom prst="rect">
            <a:avLst/>
          </a:prstGeom>
          <a:noFill/>
        </p:spPr>
        <p:txBody>
          <a:bodyPr wrap="square" rtlCol="1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ar-SA" sz="2400" dirty="0" smtClean="0">
                <a:ln>
                  <a:solidFill>
                    <a:schemeClr val="bg1"/>
                  </a:solidFill>
                </a:ln>
                <a:solidFill>
                  <a:srgbClr val="A80054"/>
                </a:solidFill>
                <a:cs typeface="PT Bold Heading" pitchFamily="2" charset="-78"/>
              </a:rPr>
              <a:t>الفيزياء </a:t>
            </a:r>
          </a:p>
          <a:p>
            <a:pPr algn="ctr"/>
            <a:r>
              <a:rPr lang="ar-SA" sz="2400" dirty="0" smtClean="0">
                <a:ln>
                  <a:solidFill>
                    <a:schemeClr val="bg1"/>
                  </a:solidFill>
                </a:ln>
                <a:solidFill>
                  <a:srgbClr val="A80054"/>
                </a:solidFill>
                <a:cs typeface="PT Bold Heading" pitchFamily="2" charset="-78"/>
              </a:rPr>
              <a:t>النووية</a:t>
            </a:r>
            <a:endParaRPr lang="en-US" sz="2400" dirty="0" smtClean="0">
              <a:ln>
                <a:solidFill>
                  <a:schemeClr val="bg1"/>
                </a:solidFill>
              </a:ln>
              <a:solidFill>
                <a:srgbClr val="A80054"/>
              </a:solidFill>
              <a:cs typeface="PT Bold Heading" pitchFamily="2" charset="-78"/>
            </a:endParaRPr>
          </a:p>
        </p:txBody>
      </p:sp>
      <p:sp>
        <p:nvSpPr>
          <p:cNvPr id="4" name="مربع نص 3"/>
          <p:cNvSpPr txBox="1"/>
          <p:nvPr/>
        </p:nvSpPr>
        <p:spPr>
          <a:xfrm>
            <a:off x="5572132" y="2071678"/>
            <a:ext cx="235745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dirty="0" smtClean="0">
                <a:ln>
                  <a:solidFill>
                    <a:schemeClr val="bg1"/>
                  </a:solidFill>
                </a:ln>
                <a:solidFill>
                  <a:schemeClr val="tx2"/>
                </a:solidFill>
                <a:cs typeface="PT Bold Heading" pitchFamily="2" charset="-78"/>
              </a:rPr>
              <a:t>الفصل السابع</a:t>
            </a:r>
            <a:endParaRPr lang="ar-SA" sz="2800" dirty="0">
              <a:ln>
                <a:solidFill>
                  <a:schemeClr val="bg1"/>
                </a:solidFill>
              </a:ln>
              <a:solidFill>
                <a:schemeClr val="tx2"/>
              </a:solidFill>
              <a:cs typeface="PT Bold Heading" pitchFamily="2" charset="-78"/>
            </a:endParaRPr>
          </a:p>
        </p:txBody>
      </p:sp>
      <p:sp>
        <p:nvSpPr>
          <p:cNvPr id="5" name="مربع نص 4"/>
          <p:cNvSpPr txBox="1"/>
          <p:nvPr/>
        </p:nvSpPr>
        <p:spPr>
          <a:xfrm>
            <a:off x="5152996" y="357166"/>
            <a:ext cx="342902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 smtClean="0"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فيزيـــــــــاء 4</a:t>
            </a:r>
          </a:p>
          <a:p>
            <a:pPr algn="ctr"/>
            <a:r>
              <a:rPr lang="ar-SA" sz="2400" dirty="0" smtClean="0">
                <a:solidFill>
                  <a:schemeClr val="accent4">
                    <a:lumMod val="75000"/>
                  </a:schemeClr>
                </a:solidFill>
                <a:cs typeface="PT Bold Heading" pitchFamily="2" charset="-78"/>
              </a:rPr>
              <a:t>الصف الثالث ثانوي</a:t>
            </a:r>
            <a:endParaRPr lang="ar-SA" sz="2400" dirty="0">
              <a:solidFill>
                <a:schemeClr val="accent4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6" name="مربع نص 5"/>
          <p:cNvSpPr txBox="1"/>
          <p:nvPr/>
        </p:nvSpPr>
        <p:spPr>
          <a:xfrm>
            <a:off x="5429256" y="5455523"/>
            <a:ext cx="307183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 smtClean="0">
                <a:ln w="1905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إعداد مشرفة العلوم</a:t>
            </a:r>
          </a:p>
          <a:p>
            <a:pPr algn="ctr"/>
            <a:r>
              <a:rPr lang="ar-SA" sz="2400" b="1" dirty="0" smtClean="0">
                <a:ln w="1905">
                  <a:solidFill>
                    <a:schemeClr val="bg1"/>
                  </a:solidFill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PT Bold Heading" pitchFamily="2" charset="-78"/>
              </a:rPr>
              <a:t>منــــال عـــون</a:t>
            </a:r>
            <a:endParaRPr lang="ar-SA" sz="2400" b="1" dirty="0">
              <a:ln w="1905">
                <a:solidFill>
                  <a:schemeClr val="bg1"/>
                </a:solidFill>
              </a:ln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PT Bold Heading" pitchFamily="2" charset="-78"/>
            </a:endParaRPr>
          </a:p>
        </p:txBody>
      </p:sp>
      <p:pic>
        <p:nvPicPr>
          <p:cNvPr id="7" name="Picture 3" descr="http://www.mnhjy.com/wp/wp-content/uploads/2012/12/%D9%81%D9%8A%D8%B2%D9%8A%D8%A7%D8%A1-4-%D8%AF%D9%84%D9%8A%D9%84-%D8%A7%D9%84%D8%AA%D8%AC%D8%A7%D8%B1%D8%A8.gif"/>
          <p:cNvPicPr>
            <a:picLocks noChangeAspect="1" noChangeArrowheads="1"/>
          </p:cNvPicPr>
          <p:nvPr/>
        </p:nvPicPr>
        <p:blipFill>
          <a:blip r:embed="rId4" r:link="rId5"/>
          <a:srcRect l="6438" t="4297" r="6009" b="4008"/>
          <a:stretch>
            <a:fillRect/>
          </a:stretch>
        </p:blipFill>
        <p:spPr bwMode="auto">
          <a:xfrm>
            <a:off x="4724400" y="285728"/>
            <a:ext cx="88229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00"/>
                            </p:stCondLst>
                            <p:childTnLst>
                              <p:par>
                                <p:cTn id="17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42876" y="928688"/>
            <a:ext cx="8929718" cy="78580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الكتلة المقيسة لغاز النيون هي (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20.183 u</a:t>
            </a:r>
            <a:r>
              <a:rPr lang="ar-SA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) وهذا الرقم يعرف بمتوسط كتلة نظائر النيون الموجودة طبيعياً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85720" y="47130"/>
            <a:ext cx="9143999" cy="73866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200" dirty="0">
                <a:ln w="11430">
                  <a:solidFill>
                    <a:schemeClr val="tx1"/>
                  </a:solidFill>
                </a:ln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متوسط الكتلة</a:t>
            </a:r>
            <a:endParaRPr lang="ar-SA" sz="4200" dirty="0">
              <a:ln w="11430">
                <a:solidFill>
                  <a:schemeClr val="tx1"/>
                </a:solidFill>
              </a:ln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28596" y="2000240"/>
            <a:ext cx="8715404" cy="693737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وتستخدم كتلة أحد نظائر الكربون (كربون-12) بوصفها وحدة الكتلة الذرية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214282" y="2857496"/>
            <a:ext cx="8643966" cy="1000132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ولوصف النظير مثل (الكربون-12{</a:t>
            </a:r>
            <a:r>
              <a:rPr lang="en-GB" sz="2800" baseline="30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12</a:t>
            </a:r>
            <a:r>
              <a:rPr lang="en-GB" sz="2800" baseline="-25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6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C</a:t>
            </a:r>
            <a:r>
              <a:rPr lang="ar-SA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} / نظير النيون-10 {</a:t>
            </a:r>
            <a:r>
              <a:rPr lang="en-GB" sz="2800" baseline="30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20</a:t>
            </a:r>
            <a:r>
              <a:rPr lang="en-GB" sz="2800" baseline="-25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10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Ne</a:t>
            </a:r>
            <a:r>
              <a:rPr lang="ar-SA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} - {</a:t>
            </a:r>
            <a:r>
              <a:rPr lang="en-GB" sz="2800" baseline="30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22</a:t>
            </a:r>
            <a:r>
              <a:rPr lang="en-GB" sz="2800" baseline="-250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10</a:t>
            </a:r>
            <a:r>
              <a:rPr lang="en-GB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Ne</a:t>
            </a:r>
            <a:r>
              <a:rPr lang="ar-SA" sz="2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+mj-lt"/>
                <a:ea typeface="+mj-ea"/>
                <a:cs typeface="PT Bold Heading" pitchFamily="2" charset="-78"/>
              </a:rPr>
              <a:t>})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4500563" y="4322781"/>
            <a:ext cx="1785937" cy="1749425"/>
          </a:xfrm>
          <a:prstGeom prst="rect">
            <a:avLst/>
          </a:prstGeom>
          <a:solidFill>
            <a:schemeClr val="bg1"/>
          </a:solidFill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120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X</a:t>
            </a:r>
            <a:endParaRPr lang="ar-SA" sz="120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4357692" y="4286268"/>
            <a:ext cx="785812" cy="692150"/>
          </a:xfrm>
          <a:prstGeom prst="rect">
            <a:avLst/>
          </a:prstGeom>
          <a:noFill/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A</a:t>
            </a:r>
            <a:endParaRPr lang="ar-SA" sz="36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4429130" y="5286388"/>
            <a:ext cx="785812" cy="692150"/>
          </a:xfrm>
          <a:prstGeom prst="rect">
            <a:avLst/>
          </a:prstGeom>
          <a:noFill/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6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z</a:t>
            </a:r>
            <a:endParaRPr lang="ar-SA" sz="3600" b="1" dirty="0">
              <a:solidFill>
                <a:srgbClr val="C000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Cloud Callout 12"/>
          <p:cNvSpPr/>
          <p:nvPr/>
        </p:nvSpPr>
        <p:spPr>
          <a:xfrm>
            <a:off x="6643688" y="4143393"/>
            <a:ext cx="2286000" cy="1714500"/>
          </a:xfrm>
          <a:prstGeom prst="cloudCallout">
            <a:avLst>
              <a:gd name="adj1" fmla="val -90833"/>
              <a:gd name="adj2" fmla="val 1043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رمز العنصر</a:t>
            </a:r>
            <a:endParaRPr lang="en-US" sz="3200" b="1" dirty="0">
              <a:solidFill>
                <a:srgbClr val="C00000"/>
              </a:solidFill>
              <a:cs typeface="PT Bold Heading" pitchFamily="2" charset="-78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214313" y="4143393"/>
            <a:ext cx="3857625" cy="857250"/>
          </a:xfrm>
          <a:prstGeom prst="wedgeRoundRectCallout">
            <a:avLst>
              <a:gd name="adj1" fmla="val 61099"/>
              <a:gd name="adj2" fmla="val -2427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العدد الكتلي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عدد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البروتونات + عدد </a:t>
            </a: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النيوترونات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214313" y="5214956"/>
            <a:ext cx="3857625" cy="857250"/>
          </a:xfrm>
          <a:prstGeom prst="wedgeRoundRectCallout">
            <a:avLst>
              <a:gd name="adj1" fmla="val 59725"/>
              <a:gd name="adj2" fmla="val 1148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العدد الذري أو الشحنة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عدد </a:t>
            </a:r>
            <a:r>
              <a:rPr lang="ar-SA" sz="2400" b="1" dirty="0" smtClean="0">
                <a:solidFill>
                  <a:schemeClr val="accent1">
                    <a:lumMod val="75000"/>
                  </a:schemeClr>
                </a:solidFill>
              </a:rPr>
              <a:t>الإلكترونات = عدد </a:t>
            </a:r>
            <a:r>
              <a:rPr lang="ar-SA" sz="2400" b="1" dirty="0">
                <a:solidFill>
                  <a:schemeClr val="accent1">
                    <a:lumMod val="75000"/>
                  </a:schemeClr>
                </a:solidFill>
              </a:rPr>
              <a:t>البروتونات</a:t>
            </a:r>
            <a:endParaRPr lang="en-US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50"/>
                            </p:stCondLst>
                            <p:childTnLst>
                              <p:par>
                                <p:cTn id="3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1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650"/>
                            </p:stCondLst>
                            <p:childTnLst>
                              <p:par>
                                <p:cTn id="4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1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650"/>
                            </p:stCondLst>
                            <p:childTnLst>
                              <p:par>
                                <p:cTn id="5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15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650"/>
                            </p:stCondLst>
                            <p:childTnLst>
                              <p:par>
                                <p:cTn id="59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 animBg="1"/>
      <p:bldP spid="10" grpId="0"/>
      <p:bldP spid="11" grpId="0"/>
      <p:bldP spid="13" grpId="0" animBg="1"/>
      <p:bldP spid="1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9"/>
          <p:cNvSpPr/>
          <p:nvPr/>
        </p:nvSpPr>
        <p:spPr>
          <a:xfrm>
            <a:off x="3857620" y="714356"/>
            <a:ext cx="4214809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ما الذي يحافظ على نيوكليونات النواة معاً ؟</a:t>
            </a:r>
            <a:endParaRPr lang="ar-SA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" name="مستطيل 11"/>
          <p:cNvSpPr/>
          <p:nvPr/>
        </p:nvSpPr>
        <p:spPr>
          <a:xfrm>
            <a:off x="785786" y="2143116"/>
            <a:ext cx="7358114" cy="23574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عنوان 1"/>
          <p:cNvSpPr txBox="1">
            <a:spLocks/>
          </p:cNvSpPr>
          <p:nvPr/>
        </p:nvSpPr>
        <p:spPr>
          <a:xfrm>
            <a:off x="2428860" y="2786058"/>
            <a:ext cx="6286480" cy="57150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تسمى كل من النيوترونات والبروتونات </a:t>
            </a:r>
            <a:r>
              <a:rPr lang="ar-SA" sz="2200" dirty="0" err="1" smtClean="0">
                <a:latin typeface="+mj-lt"/>
                <a:ea typeface="+mj-ea"/>
                <a:cs typeface="PT Bold Heading" pitchFamily="2" charset="-78"/>
              </a:rPr>
              <a:t>النيوكليونات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4" name="عنوان 1"/>
          <p:cNvSpPr txBox="1">
            <a:spLocks/>
          </p:cNvSpPr>
          <p:nvPr/>
        </p:nvSpPr>
        <p:spPr>
          <a:xfrm>
            <a:off x="714348" y="3357562"/>
            <a:ext cx="8001056" cy="85725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الإلكترونات السالبة الشحنة المحيطة بنواة الذرة الموجبة الشحنة تبقى في مكانها نتيجة تأثير قوة التجاذب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الكهرومغناطيسي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5" name="عنوان 1"/>
          <p:cNvSpPr txBox="1">
            <a:spLocks/>
          </p:cNvSpPr>
          <p:nvPr/>
        </p:nvSpPr>
        <p:spPr>
          <a:xfrm>
            <a:off x="500034" y="4429132"/>
            <a:ext cx="7858180" cy="571504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والنواة تتكون من البروتونات الموجبة الشحنة والنيوترونات المتعادلة الشحنة</a:t>
            </a:r>
          </a:p>
        </p:txBody>
      </p:sp>
      <p:sp>
        <p:nvSpPr>
          <p:cNvPr id="16" name="عنوان 1"/>
          <p:cNvSpPr txBox="1">
            <a:spLocks/>
          </p:cNvSpPr>
          <p:nvPr/>
        </p:nvSpPr>
        <p:spPr>
          <a:xfrm>
            <a:off x="1071538" y="5143512"/>
            <a:ext cx="6000760" cy="85727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فإن قوة تجاذب متبادلة وقوية يجب أن توجد داخل النواة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(القوة النووية القوية)</a:t>
            </a:r>
          </a:p>
        </p:txBody>
      </p:sp>
      <p:pic>
        <p:nvPicPr>
          <p:cNvPr id="39937" name="Picture 1" descr="nuclear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785794"/>
            <a:ext cx="1785918" cy="241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مستطيل 16"/>
          <p:cNvSpPr/>
          <p:nvPr/>
        </p:nvSpPr>
        <p:spPr>
          <a:xfrm>
            <a:off x="4143372" y="1928802"/>
            <a:ext cx="3643306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spc="50" dirty="0">
                <a:ln w="11430"/>
                <a:solidFill>
                  <a:schemeClr val="accent3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النيوكليونات</a:t>
            </a:r>
            <a:endParaRPr lang="ar-SA" sz="3200" b="1" spc="50" dirty="0">
              <a:ln w="11430"/>
              <a:solidFill>
                <a:schemeClr val="accent3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PT Bold Heading" pitchFamily="2" charset="-78"/>
            </a:endParaRP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100"/>
                            </p:stCondLst>
                            <p:childTnLst>
                              <p:par>
                                <p:cTn id="3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7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500034" y="1000108"/>
            <a:ext cx="8143932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تسمى كذلك القوة القوية وهي التي تؤثر بين البروتونات والنيوترونات الموجودة في النواة وتزيد عن 100 مرة من القوة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الكهرومغناطيسية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285984" y="142852"/>
            <a:ext cx="50720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القوة النووية القوية</a:t>
            </a:r>
            <a:endParaRPr lang="ar-SA" sz="36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785786" y="1928802"/>
            <a:ext cx="7858180" cy="693737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إن مدى القوة القوية قصيرة ، وتساوي نصف قطر البروتون فقط أي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1.4x10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-15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 m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تقريباً وهي قوة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تجاذب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571472" y="2786058"/>
            <a:ext cx="814390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ولإخراج النيوكليون ليصبح خارج النواة يجب بذل شغل للتغلب على قوة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التجاذب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857224" y="5572140"/>
            <a:ext cx="7786710" cy="1035065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إن طاقة النواة المجمعة أقل من مجموع طاقات البروتونات والنيوترونات المنفردة (طاقة ربط نووية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) </a:t>
            </a:r>
            <a:r>
              <a:rPr lang="ar-SA" sz="2300" dirty="0" smtClean="0">
                <a:cs typeface="PT Bold Heading" pitchFamily="2" charset="-78"/>
              </a:rPr>
              <a:t>ولأن النواة المجمعة لها طاقة أقل فإن طاقات الربط جميعها تكون سالبة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.</a:t>
            </a:r>
            <a:endParaRPr lang="ar-SA" sz="2300" dirty="0" smtClean="0">
              <a:cs typeface="PT Bold Heading" pitchFamily="2" charset="-78"/>
            </a:endParaRPr>
          </a:p>
        </p:txBody>
      </p:sp>
      <p:pic>
        <p:nvPicPr>
          <p:cNvPr id="38913" name="Picture 1" descr="2fa53f8410d94800af13d850846b0206_510x3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3429000"/>
            <a:ext cx="464347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600"/>
                            </p:stCondLst>
                            <p:childTnLst>
                              <p:par>
                                <p:cTn id="37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8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1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2214546" y="928670"/>
            <a:ext cx="5429256" cy="754041"/>
          </a:xfrm>
          <a:prstGeom prst="rect">
            <a:avLst/>
          </a:prstGeom>
        </p:spPr>
        <p:txBody>
          <a:bodyPr lIns="45720" rIns="45720" anchor="ctr"/>
          <a:lstStyle/>
          <a:p>
            <a:pPr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بين أينشتاين أن كلا من الكتلة والطاقة متكافئتان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571736" y="214290"/>
            <a:ext cx="464347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>
                <a:solidFill>
                  <a:schemeClr val="accent6">
                    <a:lumMod val="50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طاقة الربط النووية</a:t>
            </a:r>
            <a:endParaRPr lang="ar-SA" sz="4000" dirty="0">
              <a:solidFill>
                <a:schemeClr val="accent6">
                  <a:lumMod val="5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3786182" y="1643050"/>
            <a:ext cx="2286016" cy="59212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4000" b="1" dirty="0">
                <a:solidFill>
                  <a:srgbClr val="00B050"/>
                </a:solidFill>
                <a:latin typeface="+mj-lt"/>
                <a:ea typeface="+mj-ea"/>
                <a:cs typeface="PT Bold Heading" pitchFamily="2" charset="-78"/>
              </a:rPr>
              <a:t>E = mc</a:t>
            </a:r>
            <a:r>
              <a:rPr lang="en-GB" sz="4000" b="1" baseline="30000" dirty="0">
                <a:solidFill>
                  <a:srgbClr val="00B050"/>
                </a:solidFill>
                <a:latin typeface="+mj-lt"/>
                <a:ea typeface="+mj-ea"/>
                <a:cs typeface="PT Bold Heading" pitchFamily="2" charset="-78"/>
              </a:rPr>
              <a:t>2</a:t>
            </a:r>
            <a:endParaRPr lang="ar-SA" sz="4000" b="1" baseline="30000" dirty="0">
              <a:solidFill>
                <a:srgbClr val="00B050"/>
              </a:solidFill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571472" y="2285992"/>
            <a:ext cx="8143868" cy="857256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يجب أن تضاف طاقة لتفتيت النواة فإن كتلة النواة المجمعة تكون أقل من مجموع كتل النيوكليونات التي تحويها</a:t>
            </a: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3">
            <a:lum bright="-10000"/>
          </a:blip>
          <a:srcRect l="38155" t="26944" r="20073" b="42169"/>
          <a:stretch>
            <a:fillRect/>
          </a:stretch>
        </p:blipFill>
        <p:spPr bwMode="auto">
          <a:xfrm>
            <a:off x="1643042" y="3357562"/>
            <a:ext cx="5500726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3286116" y="1000108"/>
            <a:ext cx="5357818" cy="157163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يتحول الهيدروجين في الشمس والنجوم الأخرى إلى هيليوم وكربون وبعض العناصر الأثقل الأخرى في تفاعلات تحرر طاقة مولدة إشعاعاً كهرومغناطيسياً (ضوء مرئي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)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929058" y="214290"/>
            <a:ext cx="428624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143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تحولات العناصر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500034" y="2643182"/>
            <a:ext cx="8143900" cy="85725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عند الأعداد الكتلية الأكبر من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56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يحدث تفاعلاً نووياً طبيعياً إذا نقص العدد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الكتلي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34817" name="Picture 1" descr="helium_fusion"/>
          <p:cNvPicPr>
            <a:picLocks noChangeAspect="1" noChangeArrowheads="1"/>
          </p:cNvPicPr>
          <p:nvPr/>
        </p:nvPicPr>
        <p:blipFill>
          <a:blip r:embed="rId3"/>
          <a:srcRect l="568" t="5267" r="4630" b="4390"/>
          <a:stretch>
            <a:fillRect/>
          </a:stretch>
        </p:blipFill>
        <p:spPr bwMode="auto">
          <a:xfrm>
            <a:off x="428596" y="285728"/>
            <a:ext cx="271462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عنوان 1"/>
          <p:cNvSpPr txBox="1">
            <a:spLocks/>
          </p:cNvSpPr>
          <p:nvPr/>
        </p:nvSpPr>
        <p:spPr>
          <a:xfrm>
            <a:off x="500034" y="3571876"/>
            <a:ext cx="8143932" cy="785818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وعندما يضمحل (اليورانيوم-238) إلى (الثوريوم-234) فإن نواة الثوريوم الناتج تكون أكثر استقراراً من </a:t>
            </a:r>
            <a:r>
              <a:rPr lang="ar-SA" sz="2300" dirty="0" err="1" smtClean="0">
                <a:latin typeface="+mj-lt"/>
                <a:ea typeface="+mj-ea"/>
                <a:cs typeface="PT Bold Heading" pitchFamily="2" charset="-78"/>
              </a:rPr>
              <a:t>اليورانيوم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642910" y="4572008"/>
            <a:ext cx="8000992" cy="785818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عموماً فإن العناصر الثقيلة قد تتكون لعدة أجزاء من الثانية فقط قبل أن تضمحل إلى أنوية أصغر وأكثر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استقراراً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48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8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400"/>
                            </p:stCondLst>
                            <p:childTnLst>
                              <p:par>
                                <p:cTn id="37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8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571472" y="857232"/>
            <a:ext cx="8215370" cy="1214446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في عام 1896م عمل بيكرل بمركبات تحتوي على عنصر </a:t>
            </a:r>
            <a:r>
              <a:rPr lang="ar-SA" sz="2300" dirty="0" err="1" smtClean="0">
                <a:latin typeface="+mj-lt"/>
                <a:ea typeface="+mj-ea"/>
                <a:cs typeface="PT Bold Heading" pitchFamily="2" charset="-78"/>
              </a:rPr>
              <a:t>اليورانيوم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300" dirty="0" smtClean="0">
                <a:cs typeface="PT Bold Heading" pitchFamily="2" charset="-78"/>
              </a:rPr>
              <a:t>وقد فوجئ عندما وجد أن لون الصفائح الفوتوغرافية التي كانت تغطي </a:t>
            </a:r>
            <a:r>
              <a:rPr lang="ar-SA" sz="2300" dirty="0" err="1" smtClean="0">
                <a:cs typeface="PT Bold Heading" pitchFamily="2" charset="-78"/>
              </a:rPr>
              <a:t>اليورانيوم</a:t>
            </a:r>
            <a:r>
              <a:rPr lang="ar-SA" sz="2300" dirty="0" smtClean="0">
                <a:cs typeface="PT Bold Heading" pitchFamily="2" charset="-78"/>
              </a:rPr>
              <a:t> تحجب الضوء عنه أصبحت ضبابياً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.</a:t>
            </a:r>
            <a:endParaRPr lang="ar-SA" sz="2300" dirty="0" smtClean="0"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500034" y="2214554"/>
            <a:ext cx="8215306" cy="785818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إن نوعاً من الأشعة المنبعثة من اليورانيوم قد نفذت من الصفيحة التي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تغطيه . </a:t>
            </a:r>
            <a:r>
              <a:rPr lang="ar-SA" sz="2300" dirty="0" smtClean="0">
                <a:cs typeface="PT Bold Heading" pitchFamily="2" charset="-78"/>
              </a:rPr>
              <a:t>والمواد التي تطلق مثل هذا النوع من الإشعاع تسمى (المواد المشعة )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1643042" y="142852"/>
            <a:ext cx="6215073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dirty="0" smtClean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الاضمحلال </a:t>
            </a:r>
            <a:r>
              <a:rPr lang="ar-SA" sz="320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النووي والتفاعلات النووية</a:t>
            </a:r>
            <a:endParaRPr lang="ar-SA" sz="320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2" name="عنوان 1"/>
          <p:cNvSpPr txBox="1">
            <a:spLocks/>
          </p:cNvSpPr>
          <p:nvPr/>
        </p:nvSpPr>
        <p:spPr>
          <a:xfrm>
            <a:off x="285720" y="3143248"/>
            <a:ext cx="8572496" cy="857256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وبسبب إنبعاث جسيمات من هذه المواد تضمحل النواة عندما تنتقل من حالة أقل استقرار إلى حالة أكثر استقرار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تلقائياً.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30721" name="Picture 1" descr="radioactive-ato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4143380"/>
            <a:ext cx="4252916" cy="2181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1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3"/>
          <p:cNvSpPr/>
          <p:nvPr/>
        </p:nvSpPr>
        <p:spPr>
          <a:xfrm>
            <a:off x="2500298" y="928670"/>
            <a:ext cx="4143404" cy="71438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lnSpc>
                <a:spcPct val="200000"/>
              </a:lnSpc>
            </a:pPr>
            <a:r>
              <a:rPr lang="ar-SA" sz="3600" dirty="0" smtClean="0">
                <a:solidFill>
                  <a:srgbClr val="C00000"/>
                </a:solidFill>
                <a:latin typeface="Traditional Arabic" pitchFamily="2" charset="-78"/>
                <a:cs typeface="PT Bold Heading" pitchFamily="2" charset="-78"/>
              </a:rPr>
              <a:t>الاضمحلال الإشعاعي </a:t>
            </a:r>
          </a:p>
          <a:p>
            <a:pPr algn="ctr"/>
            <a:endParaRPr lang="ar-SA" dirty="0">
              <a:solidFill>
                <a:srgbClr val="C00000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ar-SA"/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071538" y="1857364"/>
            <a:ext cx="6929486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1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3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PT Bold Heading" pitchFamily="2" charset="-78"/>
              </a:rPr>
              <a:t>في عام </a:t>
            </a:r>
            <a:r>
              <a:rPr kumimoji="0" lang="en-US" sz="23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PT Bold Heading" pitchFamily="2" charset="-78"/>
              </a:rPr>
              <a:t>1899</a:t>
            </a:r>
            <a:r>
              <a:rPr kumimoji="0" lang="ar-SA" sz="23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PT Bold Heading" pitchFamily="2" charset="-78"/>
              </a:rPr>
              <a:t> م اكتشف العالم </a:t>
            </a:r>
            <a:r>
              <a:rPr kumimoji="0" lang="ar-SA" sz="23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PT Bold Heading" pitchFamily="2" charset="-78"/>
              </a:rPr>
              <a:t>رذرفورد</a:t>
            </a:r>
            <a:r>
              <a:rPr kumimoji="0" lang="ar-SA" sz="23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PT Bold Heading" pitchFamily="2" charset="-78"/>
              </a:rPr>
              <a:t> أن عنصر الرادون يتحول تلقائياً ألي نواة أخف ونواة </a:t>
            </a:r>
            <a:r>
              <a:rPr kumimoji="0" lang="ar-SA" sz="23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PT Bold Heading" pitchFamily="2" charset="-78"/>
              </a:rPr>
              <a:t>هيليوم</a:t>
            </a:r>
            <a:r>
              <a:rPr kumimoji="0" lang="ar-SA" sz="23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PT Bold Heading" pitchFamily="2" charset="-78"/>
              </a:rPr>
              <a:t> خفيفة وفي نفس العام اكشف أن مركبات </a:t>
            </a:r>
            <a:r>
              <a:rPr kumimoji="0" lang="ar-SA" sz="230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PT Bold Heading" pitchFamily="2" charset="-78"/>
              </a:rPr>
              <a:t>اليورانيوم</a:t>
            </a:r>
            <a:r>
              <a:rPr kumimoji="0" lang="ar-SA" sz="23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PT Bold Heading" pitchFamily="2" charset="-78"/>
              </a:rPr>
              <a:t> تنتج ثلاثة أنواع مختلفة من الإشعاع فصل بينهما تبعاً لقدرتها على اختراق المواد  .</a:t>
            </a:r>
            <a:endParaRPr kumimoji="0" lang="ar-SA" sz="23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PT Bold Heading" pitchFamily="2" charset="-78"/>
            </a:endParaRPr>
          </a:p>
        </p:txBody>
      </p:sp>
      <p:pic>
        <p:nvPicPr>
          <p:cNvPr id="28673" name="Picture 1" descr="25_160740_01"/>
          <p:cNvPicPr>
            <a:picLocks noChangeAspect="1" noChangeArrowheads="1"/>
          </p:cNvPicPr>
          <p:nvPr/>
        </p:nvPicPr>
        <p:blipFill>
          <a:blip r:embed="rId4"/>
          <a:srcRect t="32086"/>
          <a:stretch>
            <a:fillRect/>
          </a:stretch>
        </p:blipFill>
        <p:spPr bwMode="auto">
          <a:xfrm>
            <a:off x="1285852" y="3643314"/>
            <a:ext cx="6538932" cy="2143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6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100"/>
                            </p:stCondLst>
                            <p:childTnLst>
                              <p:par>
                                <p:cTn id="1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3" descr="1239398221667.gif"/>
          <p:cNvPicPr>
            <a:picLocks noChangeAspect="1" noChangeArrowheads="1"/>
          </p:cNvPicPr>
          <p:nvPr/>
        </p:nvPicPr>
        <p:blipFill>
          <a:blip r:embed="rId4" cstate="print"/>
          <a:srcRect l="57674" t="2499" b="5624"/>
          <a:stretch>
            <a:fillRect/>
          </a:stretch>
        </p:blipFill>
        <p:spPr bwMode="auto">
          <a:xfrm>
            <a:off x="1785918" y="3429000"/>
            <a:ext cx="2376264" cy="2782667"/>
          </a:xfrm>
          <a:prstGeom prst="rect">
            <a:avLst/>
          </a:prstGeom>
          <a:noFill/>
        </p:spPr>
      </p:pic>
      <p:graphicFrame>
        <p:nvGraphicFramePr>
          <p:cNvPr id="4" name="رسم تخطيطي 3"/>
          <p:cNvGraphicFramePr/>
          <p:nvPr/>
        </p:nvGraphicFramePr>
        <p:xfrm>
          <a:off x="503040" y="357166"/>
          <a:ext cx="8640960" cy="26642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5" name="صورة 4" descr="1239398221930.gif"/>
          <p:cNvPicPr/>
          <p:nvPr/>
        </p:nvPicPr>
        <p:blipFill>
          <a:blip r:embed="rId9" cstate="print">
            <a:lum bright="10000"/>
          </a:blip>
          <a:srcRect l="10459" t="4466" r="1423" b="26551"/>
          <a:stretch>
            <a:fillRect/>
          </a:stretch>
        </p:blipFill>
        <p:spPr>
          <a:xfrm>
            <a:off x="4429124" y="3714752"/>
            <a:ext cx="4375745" cy="2188443"/>
          </a:xfrm>
          <a:prstGeom prst="rect">
            <a:avLst/>
          </a:prstGeom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3357554" y="1928802"/>
            <a:ext cx="5357850" cy="1000132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يمكن إيقاف جسيمات ألفا عند اصطدامها بصفيحة رقيقة من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الورق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714612" y="785794"/>
            <a:ext cx="38576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اضمحـلال ألفــــا</a:t>
            </a:r>
            <a:endParaRPr lang="ar-SA" sz="4000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3286116" y="3357562"/>
            <a:ext cx="5429256" cy="142876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جسيم ألفا عبارة عن نواة هيليوم (</a:t>
            </a:r>
            <a:r>
              <a:rPr lang="en-GB" sz="2400" baseline="30000" dirty="0">
                <a:latin typeface="+mj-lt"/>
                <a:ea typeface="+mj-ea"/>
                <a:cs typeface="PT Bold Heading" pitchFamily="2" charset="-78"/>
              </a:rPr>
              <a:t>4</a:t>
            </a:r>
            <a:r>
              <a:rPr lang="en-GB" sz="2400" baseline="-25000" dirty="0">
                <a:latin typeface="+mj-lt"/>
                <a:ea typeface="+mj-ea"/>
                <a:cs typeface="PT Bold Heading" pitchFamily="2" charset="-78"/>
              </a:rPr>
              <a:t>2</a:t>
            </a:r>
            <a:r>
              <a:rPr lang="en-GB" sz="2400" dirty="0">
                <a:latin typeface="+mj-lt"/>
                <a:ea typeface="+mj-ea"/>
                <a:cs typeface="PT Bold Heading" pitchFamily="2" charset="-78"/>
              </a:rPr>
              <a:t>He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 وعملية انبعاث جسيم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ألفا 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من النواة تسمى اضمحلال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ألفا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428596" y="5214950"/>
            <a:ext cx="8286776" cy="763604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مثل يتحول اليورانيوم (</a:t>
            </a:r>
            <a:r>
              <a:rPr lang="en-GB" sz="2400" baseline="30000" dirty="0">
                <a:latin typeface="+mj-lt"/>
                <a:ea typeface="+mj-ea"/>
                <a:cs typeface="PT Bold Heading" pitchFamily="2" charset="-78"/>
              </a:rPr>
              <a:t>238</a:t>
            </a:r>
            <a:r>
              <a:rPr lang="en-GB" sz="2400" baseline="-25000" dirty="0">
                <a:latin typeface="+mj-lt"/>
                <a:ea typeface="+mj-ea"/>
                <a:cs typeface="PT Bold Heading" pitchFamily="2" charset="-78"/>
              </a:rPr>
              <a:t>92</a:t>
            </a:r>
            <a:r>
              <a:rPr lang="en-GB" sz="24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 إلى ثوريوم (</a:t>
            </a:r>
            <a:r>
              <a:rPr lang="en-GB" sz="2400" baseline="30000" dirty="0">
                <a:latin typeface="+mj-lt"/>
                <a:ea typeface="+mj-ea"/>
                <a:cs typeface="PT Bold Heading" pitchFamily="2" charset="-78"/>
              </a:rPr>
              <a:t>234</a:t>
            </a:r>
            <a:r>
              <a:rPr lang="en-GB" sz="2400" baseline="-25000" dirty="0">
                <a:latin typeface="+mj-lt"/>
                <a:ea typeface="+mj-ea"/>
                <a:cs typeface="PT Bold Heading" pitchFamily="2" charset="-78"/>
              </a:rPr>
              <a:t>90</a:t>
            </a:r>
            <a:r>
              <a:rPr lang="en-GB" sz="2400" dirty="0">
                <a:latin typeface="+mj-lt"/>
                <a:ea typeface="+mj-ea"/>
                <a:cs typeface="PT Bold Heading" pitchFamily="2" charset="-78"/>
              </a:rPr>
              <a:t>Th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 نتيجة اضمحلال الفا</a:t>
            </a:r>
          </a:p>
        </p:txBody>
      </p:sp>
      <p:pic>
        <p:nvPicPr>
          <p:cNvPr id="24578" name="Picture 2" descr="50d2ad193bc6c19102455099fb5ee78d"/>
          <p:cNvPicPr>
            <a:picLocks noChangeAspect="1" noChangeArrowheads="1"/>
          </p:cNvPicPr>
          <p:nvPr/>
        </p:nvPicPr>
        <p:blipFill>
          <a:blip r:embed="rId3" cstate="print"/>
          <a:srcRect l="3609"/>
          <a:stretch>
            <a:fillRect/>
          </a:stretch>
        </p:blipFill>
        <p:spPr bwMode="auto">
          <a:xfrm>
            <a:off x="6500826" y="428604"/>
            <a:ext cx="171448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/>
          <a:srcRect l="20796" t="33294" r="50995" b="42851"/>
          <a:stretch>
            <a:fillRect/>
          </a:stretch>
        </p:blipFill>
        <p:spPr bwMode="auto">
          <a:xfrm>
            <a:off x="357158" y="1857364"/>
            <a:ext cx="278608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8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8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714348" y="1285860"/>
            <a:ext cx="4429156" cy="1143008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يلزم سمك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6 mm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من الألمينيوم لإيقاف معظم جسيمات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بيتا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214414" y="428604"/>
            <a:ext cx="3428991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اضمحلال بيتا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143372" y="2857496"/>
            <a:ext cx="4500562" cy="785818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جسيمات بيتا عبارة عن إلكترونات تنبعث من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النواة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4143372" y="3929066"/>
            <a:ext cx="4429092" cy="1143008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بما أن الشحنة محفوظة تحدث عملية اضمحلال بيتا بتحول النيوترون إلى بروتون وينتج أيضاً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إلكترون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642910" y="5214950"/>
            <a:ext cx="8143900" cy="57150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وتتحول إلى نواة جديدة عدد نيوتروناتها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N-1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وعدد بروتوناتها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Z+1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714348" y="5786454"/>
            <a:ext cx="7643802" cy="571504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مع ظهور جسيم آخر يدعى النيوتروينو (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0</a:t>
            </a:r>
            <a:r>
              <a:rPr lang="en-GB" sz="2300" baseline="-25000" dirty="0">
                <a:latin typeface="+mj-lt"/>
                <a:ea typeface="+mj-ea"/>
                <a:cs typeface="PT Bold Heading" pitchFamily="2" charset="-78"/>
              </a:rPr>
              <a:t>0</a:t>
            </a:r>
            <a:r>
              <a:rPr lang="el-GR" sz="2300" dirty="0">
                <a:latin typeface="+mj-lt"/>
                <a:ea typeface="+mj-ea"/>
                <a:cs typeface="PT Bold Heading" pitchFamily="2" charset="-78"/>
              </a:rPr>
              <a:t>ν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مرفقاً لاضمحلال بيتا</a:t>
            </a: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3"/>
          <a:srcRect l="46835" t="32726" r="20073" b="42169"/>
          <a:stretch>
            <a:fillRect/>
          </a:stretch>
        </p:blipFill>
        <p:spPr bwMode="auto">
          <a:xfrm>
            <a:off x="571472" y="2643182"/>
            <a:ext cx="342899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صورة 10" descr="http://www.phys4arab.net/uploood/naser/nuclear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357166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250"/>
                            </p:stCondLst>
                            <p:childTnLst>
                              <p:par>
                                <p:cTn id="4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5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25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3714744" y="428604"/>
            <a:ext cx="35719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SA" sz="4000" dirty="0" smtClean="0">
                <a:ln>
                  <a:solidFill>
                    <a:sysClr val="windowText" lastClr="000000"/>
                  </a:solidFill>
                </a:ln>
                <a:solidFill>
                  <a:schemeClr val="accent2"/>
                </a:solidFill>
                <a:cs typeface="PT Bold Heading" pitchFamily="2" charset="-78"/>
              </a:rPr>
              <a:t>الفيزياء النوويـــة</a:t>
            </a:r>
            <a:endParaRPr lang="ar-SA" sz="4000" dirty="0">
              <a:ln>
                <a:solidFill>
                  <a:sysClr val="windowText" lastClr="000000"/>
                </a:solidFill>
              </a:ln>
              <a:solidFill>
                <a:schemeClr val="accent2"/>
              </a:solidFill>
              <a:cs typeface="PT Bold Heading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000364" y="1428736"/>
            <a:ext cx="5000628" cy="22621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150000"/>
              </a:lnSpc>
            </a:pPr>
            <a:r>
              <a:rPr lang="ar-SA" sz="2400" dirty="0" smtClean="0">
                <a:cs typeface="PT Bold Heading" pitchFamily="2" charset="-78"/>
              </a:rPr>
              <a:t>تهتم الفيزياء النووية بدراسة نوى العناصر من حيث تركيبها وخواصها وتفاعلاتها ، وللتفاعلات النووية أهمية خاصة في إنتاج الطاقة أو استهلاك الطاقة . </a:t>
            </a:r>
            <a:endParaRPr lang="ar-SA" sz="2400" dirty="0">
              <a:cs typeface="PT Bold Heading" pitchFamily="2" charset="-78"/>
            </a:endParaRPr>
          </a:p>
        </p:txBody>
      </p:sp>
      <p:pic>
        <p:nvPicPr>
          <p:cNvPr id="4" name="Picture 10" descr="fiss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00364" y="4000504"/>
            <a:ext cx="5190724" cy="235745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ll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928826" y="1142984"/>
            <a:ext cx="7000892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يلزم سمك عدة سنتمترات من الرصاص لإيقاف إشعاع </a:t>
            </a:r>
            <a:r>
              <a:rPr lang="ar-SA" sz="2400" dirty="0" err="1" smtClean="0">
                <a:latin typeface="+mj-lt"/>
                <a:ea typeface="+mj-ea"/>
                <a:cs typeface="PT Bold Heading" pitchFamily="2" charset="-78"/>
              </a:rPr>
              <a:t>جاما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643174" y="428604"/>
            <a:ext cx="442912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اضمحــلال </a:t>
            </a:r>
            <a:r>
              <a:rPr lang="ar-SA" sz="4000" dirty="0" err="1" smtClean="0">
                <a:ln>
                  <a:solidFill>
                    <a:schemeClr val="tx1"/>
                  </a:solidFill>
                </a:ln>
                <a:solidFill>
                  <a:schemeClr val="accent6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جامــــا</a:t>
            </a:r>
            <a:endParaRPr lang="ar-SA" sz="4000" dirty="0">
              <a:ln>
                <a:solidFill>
                  <a:schemeClr val="tx1"/>
                </a:solidFill>
              </a:ln>
              <a:solidFill>
                <a:schemeClr val="accent6">
                  <a:lumMod val="75000"/>
                </a:schemeClr>
              </a:solidFill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2143108" y="1857364"/>
            <a:ext cx="6786578" cy="693737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ينتج اضمحلال جاما نتيجة إعادة توزيع الطاقة داخل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النواة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1000100" y="2571744"/>
            <a:ext cx="7000892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وأشعة جاما عبارة عن فوتونات ذات طاقة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عالية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0" y="3143248"/>
            <a:ext cx="914400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ونتيجة لذلك لا يتغير العدد الكتلي أو العدد الذري للنواة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المضمحلة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0" y="3786190"/>
            <a:ext cx="914400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ويرافق إشعاع جاما عادة إضمحلال ألفا أو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بيتا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22529" name="Picture 1" descr="02_160655_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00042"/>
            <a:ext cx="1643064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gamma-radiation"/>
          <p:cNvPicPr>
            <a:picLocks noChangeAspect="1" noChangeArrowheads="1"/>
          </p:cNvPicPr>
          <p:nvPr/>
        </p:nvPicPr>
        <p:blipFill>
          <a:blip r:embed="rId4"/>
          <a:srcRect b="4225"/>
          <a:stretch>
            <a:fillRect/>
          </a:stretch>
        </p:blipFill>
        <p:spPr bwMode="auto">
          <a:xfrm>
            <a:off x="1643042" y="4486296"/>
            <a:ext cx="5929354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4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9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8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300"/>
                            </p:stCondLst>
                            <p:childTnLst>
                              <p:par>
                                <p:cTn id="47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800"/>
                            </p:stCondLst>
                            <p:childTnLst>
                              <p:par>
                                <p:cTn id="5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أشعة ألفا وبيتا وجاما - مترجم 00_00_16-00_02_28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0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643174" y="928670"/>
            <a:ext cx="6215106" cy="85725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يحدث التفاعل النووي عندما تتغير طاقة النواة أو عدد النيوترونات أو عدد البروتونات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فيها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00330" y="149346"/>
            <a:ext cx="61436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spc="50" dirty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PT Bold Heading" pitchFamily="2" charset="-78"/>
              </a:rPr>
              <a:t>التفاعلات </a:t>
            </a:r>
            <a:r>
              <a:rPr lang="ar-SA" sz="4000" b="1" spc="50" dirty="0" smtClean="0">
                <a:ln w="12700" cmpd="sng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PT Bold Heading" pitchFamily="2" charset="-78"/>
              </a:rPr>
              <a:t>والمعــادلات</a:t>
            </a:r>
            <a:endParaRPr lang="ar-SA" sz="4000" b="1" spc="50" dirty="0">
              <a:ln w="12700" cmpd="sng">
                <a:solidFill>
                  <a:schemeClr val="tx1"/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642910" y="1857364"/>
            <a:ext cx="8215338" cy="928694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أحد أنواع التفاعل النووي هو انبعاث جسيمات بواسطة النشاط الإشعاعي للنواة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المشعة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4643438" y="2857503"/>
            <a:ext cx="4143374" cy="692150"/>
          </a:xfrm>
          <a:prstGeom prst="rect">
            <a:avLst/>
          </a:prstGeom>
        </p:spPr>
        <p:txBody>
          <a:bodyPr lIns="45720" rIns="45720" anchor="ctr"/>
          <a:lstStyle/>
          <a:p>
            <a:pPr fontAlgn="auto">
              <a:spcAft>
                <a:spcPts val="0"/>
              </a:spcAft>
              <a:defRPr/>
            </a:pPr>
            <a:r>
              <a:rPr lang="ar-SA" sz="24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يمكن التعبير عن التفاعل النووي :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785786" y="2714627"/>
            <a:ext cx="4572032" cy="928687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28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238</a:t>
            </a:r>
            <a:r>
              <a:rPr lang="en-GB" sz="28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92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U ---&gt; </a:t>
            </a:r>
            <a:r>
              <a:rPr lang="en-GB" sz="28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234</a:t>
            </a:r>
            <a:r>
              <a:rPr lang="en-GB" sz="28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90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Th + </a:t>
            </a:r>
            <a:r>
              <a:rPr lang="en-GB" sz="28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4</a:t>
            </a:r>
            <a:r>
              <a:rPr lang="en-GB" sz="28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2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He</a:t>
            </a:r>
            <a:endParaRPr lang="ar-SA" sz="28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2928926" y="3929072"/>
            <a:ext cx="5929324" cy="366690"/>
          </a:xfrm>
          <a:prstGeom prst="rect">
            <a:avLst/>
          </a:prstGeom>
        </p:spPr>
        <p:txBody>
          <a:bodyPr lIns="45720" rIns="45720" anchor="ctr"/>
          <a:lstStyle/>
          <a:p>
            <a:pPr fontAlgn="auto">
              <a:spcAft>
                <a:spcPts val="0"/>
              </a:spcAft>
              <a:defRPr/>
            </a:pPr>
            <a:r>
              <a:rPr lang="ar-SA" sz="24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وعملية تحول ذرات الثوريوم بانبعاث جسيم بيتا :</a:t>
            </a:r>
          </a:p>
        </p:txBody>
      </p:sp>
      <p:sp>
        <p:nvSpPr>
          <p:cNvPr id="12" name="عنوان 1"/>
          <p:cNvSpPr txBox="1">
            <a:spLocks/>
          </p:cNvSpPr>
          <p:nvPr/>
        </p:nvSpPr>
        <p:spPr>
          <a:xfrm>
            <a:off x="0" y="4143386"/>
            <a:ext cx="9144000" cy="92868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28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234</a:t>
            </a:r>
            <a:r>
              <a:rPr lang="en-GB" sz="28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90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Th ---&gt; </a:t>
            </a:r>
            <a:r>
              <a:rPr lang="en-GB" sz="28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234</a:t>
            </a:r>
            <a:r>
              <a:rPr lang="en-GB" sz="28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91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Pa + </a:t>
            </a:r>
            <a:r>
              <a:rPr lang="en-GB" sz="28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0</a:t>
            </a:r>
            <a:r>
              <a:rPr lang="en-GB" sz="28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-1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e + </a:t>
            </a:r>
            <a:r>
              <a:rPr lang="en-GB" sz="28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0</a:t>
            </a:r>
            <a:r>
              <a:rPr lang="en-GB" sz="28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0</a:t>
            </a:r>
            <a:r>
              <a:rPr lang="el-GR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ν</a:t>
            </a:r>
            <a:endParaRPr lang="ar-SA" sz="28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عنوان 1"/>
          <p:cNvSpPr txBox="1">
            <a:spLocks/>
          </p:cNvSpPr>
          <p:nvPr/>
        </p:nvSpPr>
        <p:spPr>
          <a:xfrm>
            <a:off x="71468" y="5164154"/>
            <a:ext cx="8858250" cy="693738"/>
          </a:xfrm>
          <a:prstGeom prst="rect">
            <a:avLst/>
          </a:prstGeom>
        </p:spPr>
        <p:txBody>
          <a:bodyPr lIns="45720" rIns="45720" anchor="ctr"/>
          <a:lstStyle/>
          <a:p>
            <a:pPr fontAlgn="auto">
              <a:spcAft>
                <a:spcPts val="0"/>
              </a:spcAft>
              <a:defRPr/>
            </a:pPr>
            <a:r>
              <a:rPr lang="ar-SA" sz="24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وعندما يصطدم جسيم مع نواة ينتج عنه غالباً انبعاث جسمات أخرى :</a:t>
            </a:r>
          </a:p>
        </p:txBody>
      </p:sp>
      <p:sp>
        <p:nvSpPr>
          <p:cNvPr id="14" name="عنوان 1"/>
          <p:cNvSpPr txBox="1">
            <a:spLocks/>
          </p:cNvSpPr>
          <p:nvPr/>
        </p:nvSpPr>
        <p:spPr>
          <a:xfrm>
            <a:off x="0" y="5572146"/>
            <a:ext cx="9144000" cy="92868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28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12</a:t>
            </a:r>
            <a:r>
              <a:rPr lang="en-GB" sz="28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6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C + </a:t>
            </a:r>
            <a:r>
              <a:rPr lang="en-GB" sz="28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1</a:t>
            </a:r>
            <a:r>
              <a:rPr lang="en-GB" sz="28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1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H ---&gt; </a:t>
            </a:r>
            <a:r>
              <a:rPr lang="en-GB" sz="2800" b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13</a:t>
            </a:r>
            <a:r>
              <a:rPr lang="en-GB" sz="2800" b="1" baseline="-250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7</a:t>
            </a:r>
            <a:r>
              <a:rPr lang="en-GB" sz="28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rPr>
              <a:t>N</a:t>
            </a:r>
            <a:endParaRPr lang="ar-SA" sz="28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1506" name="Picture 2" descr="http://seraj.org.kw/uploads/swf/images/GP10060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14290"/>
            <a:ext cx="2285952" cy="164307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6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1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6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1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6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1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000100" y="1214422"/>
            <a:ext cx="778671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الفترة الزمنية اللازمة لاضمحلال نصف ذرات أي كمية من نظير العنصر المشع تسمى عمر النصف لذلك العنصر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929058" y="169111"/>
            <a:ext cx="4286248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dirty="0" smtClean="0">
                <a:ln w="11430"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عمــر النصـــف</a:t>
            </a:r>
            <a:endParaRPr lang="ar-SA" sz="4800" dirty="0">
              <a:ln w="11430"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857224" y="2285992"/>
            <a:ext cx="814390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فعمر النصف لنظير الراديوم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22688Ra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مثلاً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1600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سنة ليضمحل إلى عنصر الرادون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1000100" y="3429000"/>
            <a:ext cx="7643834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تضمحل عينة من (البولونيوم-210) إلى ربع الكمية الأصلية خلال (276) يوم فقط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0" y="5357826"/>
            <a:ext cx="635795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(الكمية المتبقية) = (الكمية الأصلية)× </a:t>
            </a:r>
            <a:r>
              <a:rPr lang="en-GB" sz="2300" baseline="300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t</a:t>
            </a:r>
            <a:r>
              <a:rPr lang="ar-SA" sz="23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(1/2)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571472" y="4714884"/>
            <a:ext cx="1428750" cy="69373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عدد أعمار النصف التي انقضت</a:t>
            </a:r>
          </a:p>
        </p:txBody>
      </p:sp>
      <p:pic>
        <p:nvPicPr>
          <p:cNvPr id="19457" name="Picture 1" descr="maxresdefaul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4429132"/>
            <a:ext cx="3088712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300"/>
                            </p:stCondLst>
                            <p:childTnLst>
                              <p:par>
                                <p:cTn id="4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8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3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4572000" y="1928802"/>
            <a:ext cx="4071934" cy="2357454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تستخدم لتحديد عمر الأجسام فيمكن إيجاد عمر عينة من مادة عضوية بقياس كمية (الكربون-14)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المتبقية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357290" y="642918"/>
            <a:ext cx="664373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استخدامات عمر النصف</a:t>
            </a:r>
            <a:endParaRPr lang="ar-SA" sz="4000" b="1" dirty="0">
              <a:ln w="11430">
                <a:solidFill>
                  <a:schemeClr val="tx2">
                    <a:lumMod val="75000"/>
                  </a:schemeClr>
                </a:solidFill>
              </a:ln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500562" y="4429132"/>
            <a:ext cx="4214842" cy="192882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ويمكن حساب عمر الأرض اعتماداً على اضمحلال اليورانيوم إلى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الرصاص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3"/>
          <a:srcRect l="49548" t="31807" r="20071" b="27711"/>
          <a:stretch>
            <a:fillRect/>
          </a:stretch>
        </p:blipFill>
        <p:spPr bwMode="auto">
          <a:xfrm>
            <a:off x="285720" y="1785926"/>
            <a:ext cx="3786214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3786182" y="1000108"/>
            <a:ext cx="5143504" cy="1285884"/>
          </a:xfrm>
          <a:prstGeom prst="rect">
            <a:avLst/>
          </a:prstGeom>
        </p:spPr>
        <p:txBody>
          <a:bodyPr lIns="45720" rIns="45720" anchor="ctr"/>
          <a:lstStyle/>
          <a:p>
            <a:pPr algn="ctr"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يسمى معدل الاضمحلال أو انحلالات المادة المشعة كل ثانية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النشاطية </a:t>
            </a:r>
            <a:r>
              <a:rPr lang="ar-SA" sz="2300" dirty="0" smtClean="0">
                <a:cs typeface="PT Bold Heading" pitchFamily="2" charset="-78"/>
              </a:rPr>
              <a:t>وتتناسب النشاطية طردياً مع عدد </a:t>
            </a:r>
            <a:r>
              <a:rPr lang="ar-SA" sz="2300" dirty="0" err="1" smtClean="0">
                <a:cs typeface="PT Bold Heading" pitchFamily="2" charset="-78"/>
              </a:rPr>
              <a:t>الذرات</a:t>
            </a:r>
            <a:r>
              <a:rPr lang="ar-SA" sz="2300" dirty="0" smtClean="0">
                <a:cs typeface="PT Bold Heading" pitchFamily="2" charset="-78"/>
              </a:rPr>
              <a:t> المشعة الموجودة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357718" y="220784"/>
            <a:ext cx="414337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النشاطيــــة</a:t>
            </a:r>
            <a:endParaRPr lang="ar-SA" sz="4400" b="1" dirty="0">
              <a:ln w="127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357190" y="2308206"/>
            <a:ext cx="8643966" cy="54929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لذلك فإن النشاطية الإشعاعية لعينة تقل بمقدار النصف خلال عمر نصف واحد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714348" y="3022604"/>
            <a:ext cx="8001056" cy="97790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فمثل النظير (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131</a:t>
            </a:r>
            <a:r>
              <a:rPr lang="en-GB" sz="2300" baseline="-25000" dirty="0">
                <a:latin typeface="+mj-lt"/>
                <a:ea typeface="+mj-ea"/>
                <a:cs typeface="PT Bold Heading" pitchFamily="2" charset="-78"/>
              </a:rPr>
              <a:t>53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I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الذي عمر النصف له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8.07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أيام .</a:t>
            </a:r>
          </a:p>
          <a:p>
            <a:pPr algn="justLow">
              <a:defRPr/>
            </a:pPr>
            <a:r>
              <a:rPr lang="ar-SA" sz="2300" dirty="0" smtClean="0">
                <a:cs typeface="PT Bold Heading" pitchFamily="2" charset="-78"/>
              </a:rPr>
              <a:t>فإذا كانت النشاطية لعينة معينة من (اليود-131) تساوي (</a:t>
            </a:r>
            <a:r>
              <a:rPr lang="en-GB" sz="2300" dirty="0" smtClean="0">
                <a:cs typeface="PT Bold Heading" pitchFamily="2" charset="-78"/>
              </a:rPr>
              <a:t>4x10</a:t>
            </a:r>
            <a:r>
              <a:rPr lang="en-GB" sz="2300" baseline="30000" dirty="0" smtClean="0">
                <a:cs typeface="PT Bold Heading" pitchFamily="2" charset="-78"/>
              </a:rPr>
              <a:t>5</a:t>
            </a:r>
            <a:r>
              <a:rPr lang="ar-SA" sz="2300" dirty="0" smtClean="0">
                <a:cs typeface="PT Bold Heading" pitchFamily="2" charset="-78"/>
              </a:rPr>
              <a:t>) اضمحلال/ثانية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.</a:t>
            </a:r>
            <a:endParaRPr lang="ar-SA" sz="2300" dirty="0" smtClean="0">
              <a:cs typeface="PT Bold Heading" pitchFamily="2" charset="-78"/>
            </a:endParaRP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285752" y="4157665"/>
            <a:ext cx="8501090" cy="485781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فسوف تكون نشاطيتها بعد انقضاء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8.07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أيام أخرى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2x10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5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اضمحلال/ثانية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2" name="عنوان 1"/>
          <p:cNvSpPr txBox="1">
            <a:spLocks/>
          </p:cNvSpPr>
          <p:nvPr/>
        </p:nvSpPr>
        <p:spPr>
          <a:xfrm>
            <a:off x="214282" y="4786322"/>
            <a:ext cx="8572560" cy="40641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ووحدة اضمحلال لكل ثانية في النظام العالمي للوحدات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Si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هي البيكرل (</a:t>
            </a:r>
            <a:r>
              <a:rPr lang="en-GB" sz="2300" dirty="0" err="1">
                <a:latin typeface="+mj-lt"/>
                <a:ea typeface="+mj-ea"/>
                <a:cs typeface="PT Bold Heading" pitchFamily="2" charset="-78"/>
              </a:rPr>
              <a:t>Bq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)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17409" name="Picture 1" descr="98393775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752850" cy="2571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00"/>
                            </p:stCondLst>
                            <p:childTnLst>
                              <p:par>
                                <p:cTn id="3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7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571472" y="1071546"/>
            <a:ext cx="8215338" cy="946141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يمكن إنتاج نظائر مشعة من النظائر المستقرة بقذفها بجسيمات الفا أو ببروتونات أو إلكترونات أو أشعة جاما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142976" y="214290"/>
            <a:ext cx="635795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>
                <a:ln w="127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النشاط الاصطناعي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500034" y="2071678"/>
            <a:ext cx="8215338" cy="42703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ويمكن للأنوية المشعة أن تبعث جسيمات ألفا وجسيمات بيتا وأشعة جاما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714348" y="2643182"/>
            <a:ext cx="7858180" cy="114300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بالاضافة إلى النيوتروينو والأنتينيوترينو والبوزترونات (الكترونات موجبة الشحنة (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0</a:t>
            </a:r>
            <a:r>
              <a:rPr lang="en-GB" sz="2300" baseline="-25000" dirty="0">
                <a:latin typeface="+mj-lt"/>
                <a:ea typeface="+mj-ea"/>
                <a:cs typeface="PT Bold Heading" pitchFamily="2" charset="-78"/>
              </a:rPr>
              <a:t>+1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e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))</a:t>
            </a:r>
          </a:p>
        </p:txBody>
      </p:sp>
      <p:pic>
        <p:nvPicPr>
          <p:cNvPr id="15362" name="Picture 2" descr="image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3929066"/>
            <a:ext cx="4357718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50"/>
                            </p:stCondLst>
                            <p:childTnLst>
                              <p:par>
                                <p:cTn id="15" presetID="43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785786" y="571480"/>
            <a:ext cx="5214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PT Bold Heading" pitchFamily="2" charset="-78"/>
              </a:rPr>
              <a:t>الانشطـــار النــــووي</a:t>
            </a:r>
            <a:endParaRPr lang="ar-SA" sz="40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PT Bold Heading" pitchFamily="2" charset="-78"/>
            </a:endParaRPr>
          </a:p>
        </p:txBody>
      </p:sp>
      <p:pic>
        <p:nvPicPr>
          <p:cNvPr id="3" name="الانشطار والتفاعل ال 00_00_00-00_01_01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71472" y="1714488"/>
            <a:ext cx="8196290" cy="4286280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1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4500562" y="1214422"/>
            <a:ext cx="4143404" cy="1714512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أنتج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كل من العالمين أنريكوفيرمي وأميليوسيرجي العديد من النظائر المشعة الجديدة وذلك بقذف </a:t>
            </a:r>
            <a:r>
              <a:rPr lang="ar-SA" sz="2300" dirty="0" err="1">
                <a:latin typeface="+mj-lt"/>
                <a:ea typeface="+mj-ea"/>
                <a:cs typeface="PT Bold Heading" pitchFamily="2" charset="-78"/>
              </a:rPr>
              <a:t>اليورانيوم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بالنيوترونات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357422" y="214290"/>
            <a:ext cx="521494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smtClean="0">
                <a:ln w="1905">
                  <a:solidFill>
                    <a:schemeClr val="tx1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PT Bold Heading" pitchFamily="2" charset="-78"/>
              </a:rPr>
              <a:t>الانشطـــار النــــووي</a:t>
            </a:r>
            <a:endParaRPr lang="ar-SA" sz="4000" b="1" dirty="0">
              <a:ln w="1905">
                <a:solidFill>
                  <a:schemeClr val="tx1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557184" y="3086096"/>
            <a:ext cx="8143932" cy="1143000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إن قذف نواة اليورانيوم بالنيوترونات تسبب انقسامها إلى نواتين أصغر وإنتاج طاقة كبيرة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جداً . </a:t>
            </a:r>
            <a:r>
              <a:rPr lang="ar-SA" sz="2300" dirty="0" smtClean="0">
                <a:cs typeface="PT Bold Heading" pitchFamily="2" charset="-78"/>
              </a:rPr>
              <a:t>يسمى مثل هذا الانقسام للنواة الثقيلة إلى نواتين أو أكثر الانشطار النووي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.</a:t>
            </a:r>
            <a:endParaRPr lang="ar-SA" sz="2300" dirty="0" smtClean="0">
              <a:cs typeface="PT Bold Heading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500034" y="4286256"/>
            <a:ext cx="8215370" cy="963613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يحدث الانشطار النووي لليورانيوم عندما تنشطر النواة إلى نواتين أو أكثر محررة نيوترونات وطاقة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500034" y="5214950"/>
            <a:ext cx="8215306" cy="85725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فنواة نظير اليورانيوم تنشطر إلى نواتي عنصري الباريوم والكربتون عند قذفها بالنيوترونات :</a:t>
            </a:r>
          </a:p>
        </p:txBody>
      </p:sp>
      <p:pic>
        <p:nvPicPr>
          <p:cNvPr id="11" name="Picture 6" descr="nuclear2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142984"/>
            <a:ext cx="367188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عنوان 1"/>
          <p:cNvSpPr txBox="1">
            <a:spLocks/>
          </p:cNvSpPr>
          <p:nvPr/>
        </p:nvSpPr>
        <p:spPr>
          <a:xfrm>
            <a:off x="714348" y="5786454"/>
            <a:ext cx="6000760" cy="666757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2300" b="1" baseline="300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1</a:t>
            </a:r>
            <a:r>
              <a:rPr lang="en-GB" sz="2300" b="1" baseline="-250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0</a:t>
            </a:r>
            <a:r>
              <a:rPr lang="en-GB" sz="2300" b="1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n+</a:t>
            </a:r>
            <a:r>
              <a:rPr lang="en-GB" sz="2300" b="1" baseline="300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235</a:t>
            </a:r>
            <a:r>
              <a:rPr lang="en-GB" sz="2300" b="1" baseline="-250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92</a:t>
            </a:r>
            <a:r>
              <a:rPr lang="en-GB" sz="2300" b="1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U---&gt;</a:t>
            </a:r>
            <a:r>
              <a:rPr lang="en-GB" sz="2300" b="1" baseline="300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92</a:t>
            </a:r>
            <a:r>
              <a:rPr lang="en-GB" sz="2300" b="1" baseline="-250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36</a:t>
            </a:r>
            <a:r>
              <a:rPr lang="en-GB" sz="2300" b="1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Kr+</a:t>
            </a:r>
            <a:r>
              <a:rPr lang="en-GB" sz="2300" b="1" baseline="300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141</a:t>
            </a:r>
            <a:r>
              <a:rPr lang="en-GB" sz="2300" b="1" baseline="-250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56</a:t>
            </a:r>
            <a:r>
              <a:rPr lang="en-GB" sz="2300" b="1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Ba+3</a:t>
            </a:r>
            <a:r>
              <a:rPr lang="en-GB" sz="2300" b="1" baseline="300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1</a:t>
            </a:r>
            <a:r>
              <a:rPr lang="en-GB" sz="2300" b="1" baseline="-250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0</a:t>
            </a:r>
            <a:r>
              <a:rPr lang="en-GB" sz="2300" b="1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n+200MeV</a:t>
            </a:r>
            <a:endParaRPr lang="ar-SA" sz="2300" b="1" dirty="0">
              <a:solidFill>
                <a:srgbClr val="0070C0"/>
              </a:solidFill>
              <a:latin typeface="+mj-lt"/>
              <a:ea typeface="+mj-ea"/>
              <a:cs typeface="PT Bold Heading" pitchFamily="2" charset="-78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85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4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7" grpId="0"/>
      <p:bldP spid="10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عنوان 1"/>
          <p:cNvSpPr txBox="1">
            <a:spLocks/>
          </p:cNvSpPr>
          <p:nvPr/>
        </p:nvSpPr>
        <p:spPr>
          <a:xfrm>
            <a:off x="571472" y="214290"/>
            <a:ext cx="8072494" cy="642954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ويمكن إيجاد الطاقة المحررة نتيجة كل انشطار بحساب كتلة الذرة في كل من طرفي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المعادلة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500034" y="1071563"/>
            <a:ext cx="8143932" cy="857239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تكون الكتلة الكلية في الطرف الأيمن للمعادلة أقل بمقدار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0.215 u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من الكتلة الكلية في الطرف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الأيسر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500034" y="2643182"/>
            <a:ext cx="8072494" cy="114300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عندما يُحدث النيوترون الواحد انشطاراً نووياً فإن ذلك الإنشطار يحرر ثلاثة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نيوترونات </a:t>
            </a:r>
            <a:r>
              <a:rPr lang="ar-SA" sz="2300" dirty="0" smtClean="0">
                <a:cs typeface="PT Bold Heading" pitchFamily="2" charset="-78"/>
              </a:rPr>
              <a:t>كل منها يستطيع أن يُحدث انشطاراً جديداً وهكذا (التفاعل المتسلسل)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.</a:t>
            </a:r>
            <a:endParaRPr lang="ar-SA" sz="2300" dirty="0" smtClean="0">
              <a:cs typeface="PT Bold Heading" pitchFamily="2" charset="-78"/>
            </a:endParaRPr>
          </a:p>
        </p:txBody>
      </p:sp>
      <p:sp>
        <p:nvSpPr>
          <p:cNvPr id="12" name="عنوان 1"/>
          <p:cNvSpPr txBox="1">
            <a:spLocks/>
          </p:cNvSpPr>
          <p:nvPr/>
        </p:nvSpPr>
        <p:spPr>
          <a:xfrm>
            <a:off x="1857356" y="1928802"/>
            <a:ext cx="564357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وتساوي (</a:t>
            </a:r>
            <a:r>
              <a:rPr lang="en-GB" sz="23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3.21x10</a:t>
            </a:r>
            <a:r>
              <a:rPr lang="en-GB" sz="2300" baseline="300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-11</a:t>
            </a:r>
            <a:r>
              <a:rPr lang="en-GB" sz="23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 j</a:t>
            </a:r>
            <a:r>
              <a:rPr lang="ar-SA" sz="23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) أو (</a:t>
            </a:r>
            <a:r>
              <a:rPr lang="en-GB" sz="23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2x10</a:t>
            </a:r>
            <a:r>
              <a:rPr lang="en-GB" sz="2300" baseline="300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2</a:t>
            </a:r>
            <a:r>
              <a:rPr lang="en-GB" sz="23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en-GB" sz="2300" dirty="0" err="1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MeV</a:t>
            </a:r>
            <a:r>
              <a:rPr lang="ar-SA" sz="23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) طاقة حركية</a:t>
            </a:r>
          </a:p>
        </p:txBody>
      </p:sp>
      <p:pic>
        <p:nvPicPr>
          <p:cNvPr id="14" name="Picture 5" descr="300px-11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46178" y="4076701"/>
            <a:ext cx="2857500" cy="1990725"/>
          </a:xfrm>
          <a:prstGeom prst="rect">
            <a:avLst/>
          </a:prstGeom>
          <a:noFill/>
        </p:spPr>
      </p:pic>
      <p:pic>
        <p:nvPicPr>
          <p:cNvPr id="15" name="Picture 7" descr="200px-10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628" y="3571876"/>
            <a:ext cx="1905000" cy="28289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6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500"/>
                            </p:stCondLst>
                            <p:childTnLst>
                              <p:par>
                                <p:cTn id="35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uclear Energy Basics - أساسيات الطاقة النووية - YouTube 00_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كيف تعمل مفاعلات الطاقة النووية 00_00_00-00_04_25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500034" y="928670"/>
            <a:ext cx="8358246" cy="1143008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لإحداث تفاعل متسلسل مسيطر عليه بحيث تستخدم الطاقة الناتجة تحتاج النيوترونات للتفاعل مع اليورانيوم المنشطر بمعدل مناسب (النيوترونات السريعة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)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357422" y="149346"/>
            <a:ext cx="442915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 smtClean="0">
                <a:ln w="1143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المفاعــل النــووي</a:t>
            </a:r>
            <a:endParaRPr lang="ar-SA" sz="4000" dirty="0">
              <a:ln w="1143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928662" y="2143116"/>
            <a:ext cx="7643834" cy="42862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اليورانيوم الذي يوجد طبيعياً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1%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(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235</a:t>
            </a:r>
            <a:r>
              <a:rPr lang="en-GB" sz="2300" baseline="-25000" dirty="0">
                <a:latin typeface="+mj-lt"/>
                <a:ea typeface="+mj-ea"/>
                <a:cs typeface="PT Bold Heading" pitchFamily="2" charset="-78"/>
              </a:rPr>
              <a:t>92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وأكثر من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99%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(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238</a:t>
            </a:r>
            <a:r>
              <a:rPr lang="en-GB" sz="2300" baseline="-25000" dirty="0">
                <a:latin typeface="+mj-lt"/>
                <a:ea typeface="+mj-ea"/>
                <a:cs typeface="PT Bold Heading" pitchFamily="2" charset="-78"/>
              </a:rPr>
              <a:t>92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2357422" y="2714620"/>
            <a:ext cx="6215074" cy="428627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وأن كلا نوعي اليورانيوم يستخدمان في المفاعلات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النووية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500034" y="3286124"/>
            <a:ext cx="8215306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فعندما تمتص نواة (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238</a:t>
            </a:r>
            <a:r>
              <a:rPr lang="en-GB" sz="2300" baseline="-25000" dirty="0">
                <a:latin typeface="+mj-lt"/>
                <a:ea typeface="+mj-ea"/>
                <a:cs typeface="PT Bold Heading" pitchFamily="2" charset="-78"/>
              </a:rPr>
              <a:t>92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نيوتروناً سريعاً فإنها لا تنشطر ولكنها تصبح نظيراً جديداً (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239</a:t>
            </a:r>
            <a:r>
              <a:rPr lang="en-GB" sz="2300" baseline="-25000" dirty="0">
                <a:latin typeface="+mj-lt"/>
                <a:ea typeface="+mj-ea"/>
                <a:cs typeface="PT Bold Heading" pitchFamily="2" charset="-78"/>
              </a:rPr>
              <a:t>92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)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500034" y="4214818"/>
            <a:ext cx="8215306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لذلك فإن معظم النيوترونات المحررة نتيجة انشطار (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235</a:t>
            </a:r>
            <a:r>
              <a:rPr lang="en-GB" sz="2300" baseline="-25000" dirty="0">
                <a:latin typeface="+mj-lt"/>
                <a:ea typeface="+mj-ea"/>
                <a:cs typeface="PT Bold Heading" pitchFamily="2" charset="-78"/>
              </a:rPr>
              <a:t>92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غير قادرة على إحداث انشطار لذرة أخرى من (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235</a:t>
            </a:r>
            <a:r>
              <a:rPr lang="en-GB" sz="2300" baseline="-25000" dirty="0">
                <a:latin typeface="+mj-lt"/>
                <a:ea typeface="+mj-ea"/>
                <a:cs typeface="PT Bold Heading" pitchFamily="2" charset="-78"/>
              </a:rPr>
              <a:t>92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)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8193" name="Picture 1" descr="9964-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912312"/>
            <a:ext cx="4071966" cy="194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900"/>
                            </p:stCondLst>
                            <p:childTnLst>
                              <p:par>
                                <p:cTn id="2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4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00"/>
                            </p:stCondLst>
                            <p:childTnLst>
                              <p:par>
                                <p:cTn id="3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7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857224" y="285728"/>
            <a:ext cx="8001024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للسيطرة على التفاعل يتفتت اليورانيوم إلى قطع صغيرة توضع في مهدئ وهي مادة يمكن أن تبطئ النيوترونات السريعة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28596" y="1142984"/>
            <a:ext cx="8286776" cy="571504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إن المهدئ يبطئ الكثير من النيوترونات (</a:t>
            </a:r>
            <a:r>
              <a:rPr lang="en-GB" sz="2400" baseline="30000" dirty="0">
                <a:latin typeface="+mj-lt"/>
                <a:ea typeface="+mj-ea"/>
                <a:cs typeface="PT Bold Heading" pitchFamily="2" charset="-78"/>
              </a:rPr>
              <a:t>235</a:t>
            </a:r>
            <a:r>
              <a:rPr lang="en-GB" sz="2400" baseline="-25000" dirty="0">
                <a:latin typeface="+mj-lt"/>
                <a:ea typeface="+mj-ea"/>
                <a:cs typeface="PT Bold Heading" pitchFamily="2" charset="-78"/>
              </a:rPr>
              <a:t>92</a:t>
            </a:r>
            <a:r>
              <a:rPr lang="en-GB" sz="24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 مقارنة مع (</a:t>
            </a:r>
            <a:r>
              <a:rPr lang="en-GB" sz="2400" baseline="30000" dirty="0">
                <a:latin typeface="+mj-lt"/>
                <a:ea typeface="+mj-ea"/>
                <a:cs typeface="PT Bold Heading" pitchFamily="2" charset="-78"/>
              </a:rPr>
              <a:t>238</a:t>
            </a:r>
            <a:r>
              <a:rPr lang="en-GB" sz="2400" baseline="-25000" dirty="0">
                <a:latin typeface="+mj-lt"/>
                <a:ea typeface="+mj-ea"/>
                <a:cs typeface="PT Bold Heading" pitchFamily="2" charset="-78"/>
              </a:rPr>
              <a:t>92</a:t>
            </a:r>
            <a:r>
              <a:rPr lang="en-GB" sz="24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357158" y="1785926"/>
            <a:ext cx="8429684" cy="85725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ولزيادة نظير اليورانيوم القابل للأنشطار يمكن تخصيب اليورانيوم وذلك بإضافة كمية أكبر من (</a:t>
            </a:r>
            <a:r>
              <a:rPr lang="en-GB" sz="2400" baseline="30000" dirty="0">
                <a:latin typeface="+mj-lt"/>
                <a:ea typeface="+mj-ea"/>
                <a:cs typeface="PT Bold Heading" pitchFamily="2" charset="-78"/>
              </a:rPr>
              <a:t>235</a:t>
            </a:r>
            <a:r>
              <a:rPr lang="en-GB" sz="2400" baseline="-25000" dirty="0">
                <a:latin typeface="+mj-lt"/>
                <a:ea typeface="+mj-ea"/>
                <a:cs typeface="PT Bold Heading" pitchFamily="2" charset="-78"/>
              </a:rPr>
              <a:t>92</a:t>
            </a:r>
            <a:r>
              <a:rPr lang="en-GB" sz="24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).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285720" y="2786058"/>
            <a:ext cx="8643998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مفاعل الماء المضغوط هو أحد أنواع المفاعلات النووية المستخدمة في الولايات المتحدة </a:t>
            </a:r>
            <a:r>
              <a:rPr lang="ar-SA" sz="2400" dirty="0" err="1" smtClean="0">
                <a:latin typeface="+mj-lt"/>
                <a:ea typeface="+mj-ea"/>
                <a:cs typeface="PT Bold Heading" pitchFamily="2" charset="-78"/>
              </a:rPr>
              <a:t>الامريكية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357158" y="3643314"/>
            <a:ext cx="8429684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ويحتوي على 200 طن متري من اليورانيوم مغلفة باحكام بمئات القضبان الفلزية ، يتم غمر القضبان في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الماء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7169" name="Picture 1" descr="%D8%B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500570"/>
            <a:ext cx="4214842" cy="2357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عنوان 1"/>
          <p:cNvSpPr txBox="1">
            <a:spLocks/>
          </p:cNvSpPr>
          <p:nvPr/>
        </p:nvSpPr>
        <p:spPr>
          <a:xfrm>
            <a:off x="4857752" y="4714884"/>
            <a:ext cx="3786182" cy="107157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لا يعمل الماء مهدئاً فقط بل ينقل أيضاً الطاقة الحرارية بعيداً عن انشطار </a:t>
            </a:r>
            <a:r>
              <a:rPr lang="ar-SA" sz="2300" dirty="0" err="1" smtClean="0">
                <a:latin typeface="+mj-lt"/>
                <a:ea typeface="+mj-ea"/>
                <a:cs typeface="PT Bold Heading" pitchFamily="2" charset="-78"/>
              </a:rPr>
              <a:t>اليورانيوم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7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2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5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95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2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750"/>
                            </p:stCondLst>
                            <p:childTnLst>
                              <p:par>
                                <p:cTn id="3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10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0" y="214290"/>
            <a:ext cx="914400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توضع قضبان من فلز الكادميوم بين قضبان اليورانيوم فيمتص الكادميوم النيوترونات بسهولة فيعمل مهدئاً أيضاً (قضبان التحكم)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0" y="1071546"/>
            <a:ext cx="914400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تسخن الطاقة المتحررة من الانشطار الماء المحيط بقضبان اليورانيوم لكن الماء نفسه لا يغلي لأنه تحت ضغط كبير جداً يزيد من درجة غليانه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285784" y="1857364"/>
            <a:ext cx="8715372" cy="78581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يضخ هذا الماء إلى مبدل الحرارة فيسبب غليان ماء آخر منتجاً بخاراً يعمل على إدارة التوربينات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928662" y="2714620"/>
            <a:ext cx="7215238" cy="500066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وهذه التوربينات موصلة بمولدات لتوليد الطاقة الكهربائية</a:t>
            </a: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571472" y="3214686"/>
            <a:ext cx="8143900" cy="571504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إن انشطار نواة (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235</a:t>
            </a:r>
            <a:r>
              <a:rPr lang="en-GB" sz="2300" baseline="-25000" dirty="0">
                <a:latin typeface="+mj-lt"/>
                <a:ea typeface="+mj-ea"/>
                <a:cs typeface="PT Bold Heading" pitchFamily="2" charset="-78"/>
              </a:rPr>
              <a:t>92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في قضبان الوقود ينتج ذرات معظمها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مشعة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2" name="عنوان 1"/>
          <p:cNvSpPr txBox="1">
            <a:spLocks/>
          </p:cNvSpPr>
          <p:nvPr/>
        </p:nvSpPr>
        <p:spPr>
          <a:xfrm>
            <a:off x="500034" y="3786190"/>
            <a:ext cx="8358214" cy="1214446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وبعد سنة تقريباً يجب استبدال بعض قضبان </a:t>
            </a:r>
            <a:r>
              <a:rPr lang="ar-SA" sz="2300" dirty="0" err="1" smtClean="0">
                <a:latin typeface="+mj-lt"/>
                <a:ea typeface="+mj-ea"/>
                <a:cs typeface="PT Bold Heading" pitchFamily="2" charset="-78"/>
              </a:rPr>
              <a:t>اليورانيوم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300" dirty="0" smtClean="0">
                <a:cs typeface="PT Bold Heading" pitchFamily="2" charset="-78"/>
              </a:rPr>
              <a:t>لكنها تبقى مشعة بمقدار كبير لذا يجب أن تخزن في موقع آمن . وحالياً يتم تطوير أساليب دائمة لتخزين هذه المخلفات الإشعاعية الناتجة .</a:t>
            </a:r>
          </a:p>
        </p:txBody>
      </p:sp>
      <p:pic>
        <p:nvPicPr>
          <p:cNvPr id="6145" name="Picture 1" descr="nrc-pwr-op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914900"/>
            <a:ext cx="4572032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9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4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00"/>
                            </p:stCondLst>
                            <p:childTnLst>
                              <p:par>
                                <p:cTn id="19" presetID="4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900"/>
                            </p:stCondLst>
                            <p:childTnLst>
                              <p:par>
                                <p:cTn id="30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10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2000232" y="642918"/>
            <a:ext cx="514353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لحظة انفجار المفاعل النووي الياباني</a:t>
            </a:r>
            <a:endParaRPr lang="ar-SA" sz="2800" b="1" dirty="0">
              <a:ln w="12700">
                <a:solidFill>
                  <a:sysClr val="windowText" lastClr="000000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4" name="لحظة انفجار المفاعل النووي في اليابان - YouTub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42910" y="1357298"/>
            <a:ext cx="7858148" cy="4929222"/>
          </a:xfrm>
          <a:prstGeom prst="rect">
            <a:avLst/>
          </a:prstGeom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5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2928926" y="285728"/>
            <a:ext cx="5186370" cy="796908"/>
          </a:xfrm>
        </p:spPr>
        <p:txBody>
          <a:bodyPr>
            <a:normAutofit/>
          </a:bodyPr>
          <a:lstStyle/>
          <a:p>
            <a:r>
              <a:rPr lang="ar-EG" dirty="0" smtClean="0">
                <a:ln w="1143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الاندماج </a:t>
            </a:r>
            <a:r>
              <a:rPr lang="ar-EG" dirty="0">
                <a:ln w="11430">
                  <a:solidFill>
                    <a:schemeClr val="tx1"/>
                  </a:solidFill>
                </a:ln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النووي </a:t>
            </a:r>
            <a:endParaRPr lang="en-US" dirty="0">
              <a:ln w="11430">
                <a:solidFill>
                  <a:schemeClr val="tx1"/>
                </a:solidFill>
              </a:ln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101" name="Picture 5" descr="www-St-Takla-org__Sun-Rays"/>
          <p:cNvPicPr>
            <a:picLocks noChangeAspect="1" noChangeArrowheads="1"/>
          </p:cNvPicPr>
          <p:nvPr/>
        </p:nvPicPr>
        <p:blipFill>
          <a:blip r:embed="rId3" cstate="print"/>
          <a:srcRect b="7198"/>
          <a:stretch>
            <a:fillRect/>
          </a:stretch>
        </p:blipFill>
        <p:spPr bwMode="auto">
          <a:xfrm>
            <a:off x="2143108" y="2143117"/>
            <a:ext cx="1643074" cy="1574613"/>
          </a:xfrm>
          <a:prstGeom prst="rect">
            <a:avLst/>
          </a:prstGeom>
          <a:noFill/>
        </p:spPr>
      </p:pic>
      <p:sp>
        <p:nvSpPr>
          <p:cNvPr id="5" name="مستطيل 4"/>
          <p:cNvSpPr/>
          <p:nvPr/>
        </p:nvSpPr>
        <p:spPr>
          <a:xfrm>
            <a:off x="3929058" y="1214422"/>
            <a:ext cx="5000660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/>
            <a:r>
              <a:rPr lang="ar-EG" sz="2300" dirty="0" smtClean="0">
                <a:solidFill>
                  <a:srgbClr val="C00000"/>
                </a:solidFill>
                <a:cs typeface="PT Bold Heading" pitchFamily="2" charset="-78"/>
              </a:rPr>
              <a:t>تعريفه :</a:t>
            </a:r>
            <a:endParaRPr lang="ar-SA" sz="2300" dirty="0" smtClean="0">
              <a:solidFill>
                <a:srgbClr val="C00000"/>
              </a:solidFill>
              <a:cs typeface="PT Bold Heading" pitchFamily="2" charset="-78"/>
            </a:endParaRPr>
          </a:p>
          <a:p>
            <a:pPr algn="justLow"/>
            <a:r>
              <a:rPr lang="ar-EG" sz="2300" dirty="0" smtClean="0">
                <a:cs typeface="PT Bold Heading" pitchFamily="2" charset="-78"/>
              </a:rPr>
              <a:t> هو اندماج </a:t>
            </a:r>
            <a:r>
              <a:rPr lang="ar-SA" sz="2300" dirty="0" smtClean="0">
                <a:cs typeface="PT Bold Heading" pitchFamily="2" charset="-78"/>
              </a:rPr>
              <a:t>أ</a:t>
            </a:r>
            <a:r>
              <a:rPr lang="ar-EG" sz="2300" dirty="0" err="1" smtClean="0">
                <a:cs typeface="PT Bold Heading" pitchFamily="2" charset="-78"/>
              </a:rPr>
              <a:t>نويه</a:t>
            </a:r>
            <a:r>
              <a:rPr lang="ar-EG" sz="2300" dirty="0" smtClean="0">
                <a:cs typeface="PT Bold Heading" pitchFamily="2" charset="-78"/>
              </a:rPr>
              <a:t> كتلها صغيرة لتكوين نواة ذات كتلة كبيرة .</a:t>
            </a:r>
            <a:endParaRPr lang="ar-SA" sz="2300" dirty="0">
              <a:cs typeface="PT Bold Heading" pitchFamily="2" charset="-78"/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4214810" y="2500306"/>
            <a:ext cx="464343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2300" dirty="0" smtClean="0">
                <a:solidFill>
                  <a:srgbClr val="C00000"/>
                </a:solidFill>
                <a:cs typeface="PT Bold Heading" pitchFamily="2" charset="-78"/>
              </a:rPr>
              <a:t>مثال لتفاعل اندماجي  :</a:t>
            </a:r>
            <a:r>
              <a:rPr lang="ar-SA" sz="2300" dirty="0" smtClean="0">
                <a:cs typeface="PT Bold Heading" pitchFamily="2" charset="-78"/>
              </a:rPr>
              <a:t/>
            </a:r>
            <a:br>
              <a:rPr lang="ar-SA" sz="2300" dirty="0" smtClean="0">
                <a:cs typeface="PT Bold Heading" pitchFamily="2" charset="-78"/>
              </a:rPr>
            </a:br>
            <a:r>
              <a:rPr lang="ar-SA" sz="2300" dirty="0" smtClean="0">
                <a:cs typeface="PT Bold Heading" pitchFamily="2" charset="-78"/>
              </a:rPr>
              <a:t>( اندماج نوى الهيدروجين في الشمس  )</a:t>
            </a:r>
            <a:endParaRPr lang="ar-SA" sz="2300" dirty="0">
              <a:cs typeface="PT Bold Heading" pitchFamily="2" charset="-78"/>
            </a:endParaRPr>
          </a:p>
        </p:txBody>
      </p:sp>
      <p:pic>
        <p:nvPicPr>
          <p:cNvPr id="8" name="Picture 7" descr="nuclear2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786"/>
          <a:stretch>
            <a:fillRect/>
          </a:stretch>
        </p:blipFill>
        <p:spPr bwMode="auto">
          <a:xfrm>
            <a:off x="1000100" y="285728"/>
            <a:ext cx="2357454" cy="12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مستطيل 8"/>
          <p:cNvSpPr/>
          <p:nvPr/>
        </p:nvSpPr>
        <p:spPr>
          <a:xfrm>
            <a:off x="4429124" y="3714752"/>
            <a:ext cx="4429124" cy="2834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Low">
              <a:lnSpc>
                <a:spcPct val="90000"/>
              </a:lnSpc>
            </a:pPr>
            <a:r>
              <a:rPr lang="ar-EG" sz="2200" dirty="0" smtClean="0">
                <a:cs typeface="PT Bold Heading" pitchFamily="2" charset="-78"/>
              </a:rPr>
              <a:t>العمليات التي تحدث في الشمس هي مثال على عملية الاندماج النووي حيث  تندمج أربعة </a:t>
            </a:r>
            <a:r>
              <a:rPr lang="ar-EG" sz="2200" dirty="0" err="1" smtClean="0">
                <a:cs typeface="PT Bold Heading" pitchFamily="2" charset="-78"/>
              </a:rPr>
              <a:t>انوية</a:t>
            </a:r>
            <a:r>
              <a:rPr lang="ar-EG" sz="2200" dirty="0" smtClean="0">
                <a:cs typeface="PT Bold Heading" pitchFamily="2" charset="-78"/>
              </a:rPr>
              <a:t> هيدروجين (بروتونات) خلال عدة مراحل لتكوين نواة </a:t>
            </a:r>
            <a:r>
              <a:rPr lang="ar-EG" sz="2200" dirty="0" err="1" smtClean="0">
                <a:cs typeface="PT Bold Heading" pitchFamily="2" charset="-78"/>
              </a:rPr>
              <a:t>هيليوم</a:t>
            </a:r>
            <a:r>
              <a:rPr lang="ar-EG" sz="2200" dirty="0" smtClean="0">
                <a:cs typeface="PT Bold Heading" pitchFamily="2" charset="-78"/>
              </a:rPr>
              <a:t> واحدة </a:t>
            </a:r>
            <a:r>
              <a:rPr lang="ar-SA" sz="2200" dirty="0" smtClean="0">
                <a:cs typeface="PT Bold Heading" pitchFamily="2" charset="-78"/>
              </a:rPr>
              <a:t>.</a:t>
            </a:r>
          </a:p>
          <a:p>
            <a:pPr algn="justLow">
              <a:lnSpc>
                <a:spcPct val="90000"/>
              </a:lnSpc>
              <a:buFontTx/>
              <a:buNone/>
            </a:pPr>
            <a:endParaRPr lang="ar-SA" sz="2200" dirty="0" smtClean="0">
              <a:cs typeface="PT Bold Heading" pitchFamily="2" charset="-78"/>
            </a:endParaRPr>
          </a:p>
          <a:p>
            <a:pPr algn="justLow">
              <a:lnSpc>
                <a:spcPct val="90000"/>
              </a:lnSpc>
            </a:pPr>
            <a:r>
              <a:rPr lang="ar-SA" sz="2200" dirty="0" smtClean="0">
                <a:cs typeface="PT Bold Heading" pitchFamily="2" charset="-78"/>
              </a:rPr>
              <a:t>و</a:t>
            </a:r>
            <a:r>
              <a:rPr lang="ar-EG" sz="2200" dirty="0" smtClean="0">
                <a:cs typeface="PT Bold Heading" pitchFamily="2" charset="-78"/>
              </a:rPr>
              <a:t>حيث أن كتلة البروتونات الأربعة اكبر من كتلة نواة </a:t>
            </a:r>
            <a:r>
              <a:rPr lang="ar-EG" sz="2200" dirty="0" err="1" smtClean="0">
                <a:cs typeface="PT Bold Heading" pitchFamily="2" charset="-78"/>
              </a:rPr>
              <a:t>الهيليوم</a:t>
            </a:r>
            <a:r>
              <a:rPr lang="ar-EG" sz="2200" dirty="0" smtClean="0">
                <a:cs typeface="PT Bold Heading" pitchFamily="2" charset="-78"/>
              </a:rPr>
              <a:t> فان فرق الكتلة بينهما يتحول إلى طاقة </a:t>
            </a:r>
            <a:r>
              <a:rPr lang="ar-SA" sz="2200" dirty="0" smtClean="0">
                <a:cs typeface="PT Bold Heading" pitchFamily="2" charset="-78"/>
              </a:rPr>
              <a:t>.</a:t>
            </a:r>
            <a:endParaRPr lang="en-US" sz="2200" dirty="0">
              <a:cs typeface="PT Bold Heading" pitchFamily="2" charset="-78"/>
            </a:endParaRP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/>
          <a:srcRect t="10767" r="4605" b="1796"/>
          <a:stretch>
            <a:fillRect/>
          </a:stretch>
        </p:blipFill>
        <p:spPr bwMode="auto">
          <a:xfrm>
            <a:off x="1357290" y="4643446"/>
            <a:ext cx="2755919" cy="1557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400"/>
                            </p:stCondLst>
                            <p:childTnLst>
                              <p:par>
                                <p:cTn id="27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4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150"/>
                            </p:stCondLst>
                            <p:childTnLst>
                              <p:par>
                                <p:cTn id="3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5" grpId="0"/>
      <p:bldP spid="7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914696" y="203200"/>
            <a:ext cx="4157634" cy="511156"/>
          </a:xfrm>
        </p:spPr>
        <p:txBody>
          <a:bodyPr>
            <a:normAutofit fontScale="90000"/>
          </a:bodyPr>
          <a:lstStyle/>
          <a:p>
            <a:r>
              <a:rPr lang="ar-SA" dirty="0" smtClean="0">
                <a:solidFill>
                  <a:srgbClr val="FF0000"/>
                </a:solidFill>
                <a:cs typeface="PT Bold Heading" pitchFamily="2" charset="-78"/>
              </a:rPr>
              <a:t>ملاحظــــــة</a:t>
            </a:r>
            <a:endParaRPr lang="en-US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786314" y="928670"/>
            <a:ext cx="4038600" cy="3087695"/>
          </a:xfrm>
        </p:spPr>
        <p:txBody>
          <a:bodyPr>
            <a:normAutofit/>
          </a:bodyPr>
          <a:lstStyle/>
          <a:p>
            <a:pPr algn="justLow"/>
            <a:r>
              <a:rPr lang="ar-SA" sz="2400" dirty="0">
                <a:cs typeface="PT Bold Heading" pitchFamily="2" charset="-78"/>
              </a:rPr>
              <a:t>لا تحدث تفاعلات الاندماج إلا عندما يكون </a:t>
            </a:r>
            <a:r>
              <a:rPr lang="ar-SA" sz="2400" dirty="0" err="1">
                <a:cs typeface="PT Bold Heading" pitchFamily="2" charset="-78"/>
              </a:rPr>
              <a:t>للأنوية</a:t>
            </a:r>
            <a:r>
              <a:rPr lang="ar-SA" sz="2400" dirty="0">
                <a:cs typeface="PT Bold Heading" pitchFamily="2" charset="-78"/>
              </a:rPr>
              <a:t> كميات هائلة من الطاقة الحرارية .</a:t>
            </a:r>
          </a:p>
          <a:p>
            <a:pPr algn="justLow"/>
            <a:endParaRPr lang="ar-SA" sz="1200" dirty="0">
              <a:cs typeface="PT Bold Heading" pitchFamily="2" charset="-78"/>
            </a:endParaRPr>
          </a:p>
          <a:p>
            <a:pPr algn="justLow"/>
            <a:r>
              <a:rPr lang="ar-SA" sz="2400" dirty="0">
                <a:cs typeface="PT Bold Heading" pitchFamily="2" charset="-78"/>
              </a:rPr>
              <a:t>لكي يتم التغلب على قوى  التنافر بين النوى المشحونة لذلك تحتاج إلى درجات حرارة تصل إلى  </a:t>
            </a:r>
            <a:r>
              <a:rPr lang="en-US" sz="2400" dirty="0">
                <a:cs typeface="PT Bold Heading" pitchFamily="2" charset="-78"/>
              </a:rPr>
              <a:t>10</a:t>
            </a:r>
            <a:r>
              <a:rPr lang="en-US" sz="2400" baseline="30000" dirty="0">
                <a:cs typeface="PT Bold Heading" pitchFamily="2" charset="-78"/>
              </a:rPr>
              <a:t>7</a:t>
            </a:r>
            <a:r>
              <a:rPr lang="en-US" sz="2400" dirty="0">
                <a:cs typeface="PT Bold Heading" pitchFamily="2" charset="-78"/>
              </a:rPr>
              <a:t> K</a:t>
            </a:r>
            <a:r>
              <a:rPr lang="ar-SA" sz="2400" dirty="0">
                <a:cs typeface="Simplified Arabic" pitchFamily="2" charset="-78"/>
              </a:rPr>
              <a:t>×</a:t>
            </a:r>
            <a:r>
              <a:rPr lang="en-US" sz="2400" dirty="0">
                <a:cs typeface="PT Bold Heading" pitchFamily="2" charset="-78"/>
              </a:rPr>
              <a:t>2</a:t>
            </a:r>
            <a:r>
              <a:rPr lang="ar-SA" sz="2400" dirty="0">
                <a:cs typeface="PT Bold Heading" pitchFamily="2" charset="-78"/>
              </a:rPr>
              <a:t>.</a:t>
            </a:r>
            <a:endParaRPr lang="en-US" sz="2400" dirty="0">
              <a:cs typeface="PT Bold Heading" pitchFamily="2" charset="-78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857752" y="4143380"/>
            <a:ext cx="4033836" cy="230505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marL="342900" marR="0" lvl="0" indent="-342900" algn="justLow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ar-SA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PT Bold Heading" pitchFamily="2" charset="-78"/>
              </a:rPr>
              <a:t> في القنبلة الهيدروجينية أو القنبلة الحرارية النووية نحصل على درجات الحرارة العالية اللازمة لإحداث التفاعل الاندماجي من انشطار </a:t>
            </a:r>
            <a:r>
              <a:rPr kumimoji="0" lang="ar-SA" sz="23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PT Bold Heading" pitchFamily="2" charset="-78"/>
              </a:rPr>
              <a:t>اليورانيوم</a:t>
            </a:r>
            <a:r>
              <a:rPr kumimoji="0" lang="ar-SA" sz="23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PT Bold Heading" pitchFamily="2" charset="-78"/>
              </a:rPr>
              <a:t> أو القنبلة الذرية 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PT Bold Heading" pitchFamily="2" charset="-78"/>
            </a:endParaRPr>
          </a:p>
        </p:txBody>
      </p:sp>
      <p:pic>
        <p:nvPicPr>
          <p:cNvPr id="6" name="Picture 8" descr="753px-IvyMike2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214282" y="4071942"/>
            <a:ext cx="2139968" cy="2214578"/>
          </a:xfrm>
          <a:prstGeom prst="rect">
            <a:avLst/>
          </a:prstGeom>
          <a:noFill/>
        </p:spPr>
      </p:pic>
      <p:pic>
        <p:nvPicPr>
          <p:cNvPr id="7" name="Picture 9" descr="1206372886_01"/>
          <p:cNvPicPr>
            <a:picLocks noChangeAspect="1" noChangeArrowheads="1"/>
          </p:cNvPicPr>
          <p:nvPr/>
        </p:nvPicPr>
        <p:blipFill>
          <a:blip r:embed="rId4">
            <a:lum bright="20000"/>
          </a:blip>
          <a:srcRect/>
          <a:stretch>
            <a:fillRect/>
          </a:stretch>
        </p:blipFill>
        <p:spPr bwMode="auto">
          <a:xfrm>
            <a:off x="2571736" y="4071942"/>
            <a:ext cx="2026867" cy="2143140"/>
          </a:xfrm>
          <a:prstGeom prst="rect">
            <a:avLst/>
          </a:prstGeom>
          <a:noFill/>
        </p:spPr>
      </p:pic>
      <p:pic>
        <p:nvPicPr>
          <p:cNvPr id="8" name="Picture 8" descr="fusion-pow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1142984"/>
            <a:ext cx="1571636" cy="25923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7" descr="fusion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3108" y="1071546"/>
            <a:ext cx="2500306" cy="264320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1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4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6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47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8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50" presetID="3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5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demag 00_00_02-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0" y="1142984"/>
            <a:ext cx="9144000" cy="114300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عندما دُرست الجسيمات ذات السرعات العالية كان على العلماء استخدام جسيمات ألفا من مصادر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مشعة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00298" y="428604"/>
            <a:ext cx="4643471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وحدات بناء </a:t>
            </a:r>
            <a:r>
              <a:rPr lang="ar-SA" sz="4000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المادة</a:t>
            </a:r>
            <a:endParaRPr lang="ar-SA" sz="4000" dirty="0">
              <a:ln w="11430">
                <a:solidFill>
                  <a:schemeClr val="tx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0" y="2286000"/>
            <a:ext cx="9144000" cy="857247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في بداية عام 1930م طُورت أول أجهزة مختبرية استطاعة مسارعة البروتونات وجسيمات ألفا لتكسبها طاقة كبيرة كافية لاختراق نواة الهدف ، مثل :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1285852" y="3357567"/>
            <a:ext cx="5000628" cy="714375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8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(1) المسارع الخطي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1785918" y="4143380"/>
            <a:ext cx="3929090" cy="714375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8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(2) </a:t>
            </a:r>
            <a:r>
              <a:rPr lang="ar-SA" sz="2800" dirty="0" err="1" smtClean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السنكروتـــرون</a:t>
            </a:r>
            <a:endParaRPr lang="ar-SA" sz="2800" dirty="0">
              <a:solidFill>
                <a:srgbClr val="C00000"/>
              </a:solidFill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100353" name="Picture 1" descr="2-5-7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57818" y="4000504"/>
            <a:ext cx="3500462" cy="241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0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03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0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7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428596" y="1214422"/>
            <a:ext cx="7715304" cy="1000132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يستخدم المسارع الخطي لمسارعة البروتونات أو الإلكترونات (الجسيمات المشحونة فقط)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714612" y="142852"/>
            <a:ext cx="464343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dirty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المسرعات </a:t>
            </a:r>
            <a:r>
              <a:rPr lang="ar-SA" sz="4400" dirty="0" smtClean="0">
                <a:ln>
                  <a:solidFill>
                    <a:schemeClr val="tx1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الخطيـــة</a:t>
            </a:r>
            <a:endParaRPr lang="ar-SA" sz="4400" dirty="0">
              <a:ln>
                <a:solidFill>
                  <a:schemeClr val="tx1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28596" y="2214554"/>
            <a:ext cx="7858148" cy="569914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ويتكون المسارع من سلسلة من الانابيب المجوفة داخل حجرة طويلة مفرغة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928662" y="2928934"/>
            <a:ext cx="6715140" cy="500076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والانابيب موصلة بمصدر جهد متناوب عالي التردد</a:t>
            </a:r>
          </a:p>
        </p:txBody>
      </p:sp>
      <p:pic>
        <p:nvPicPr>
          <p:cNvPr id="99329" name="Picture 1"/>
          <p:cNvPicPr>
            <a:picLocks noChangeAspect="1" noChangeArrowheads="1"/>
          </p:cNvPicPr>
          <p:nvPr/>
        </p:nvPicPr>
        <p:blipFill>
          <a:blip r:embed="rId3"/>
          <a:srcRect l="38164" t="23622" r="17902" b="39272"/>
          <a:stretch>
            <a:fillRect/>
          </a:stretch>
        </p:blipFill>
        <p:spPr bwMode="auto">
          <a:xfrm>
            <a:off x="1785918" y="3571876"/>
            <a:ext cx="5214974" cy="29289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9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9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9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7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428728" y="1214422"/>
            <a:ext cx="7358114" cy="1428760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في البداية تم التعرف على كتلة النواة وحقيقة أن شحنتها موجبة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فقط </a:t>
            </a:r>
            <a:r>
              <a:rPr lang="ar-SA" sz="2400" dirty="0">
                <a:cs typeface="PT Bold Heading" pitchFamily="2" charset="-78"/>
              </a:rPr>
              <a:t>وأظهرت نتائج تجربة هنري </a:t>
            </a:r>
            <a:r>
              <a:rPr lang="ar-SA" sz="2400" dirty="0" err="1">
                <a:cs typeface="PT Bold Heading" pitchFamily="2" charset="-78"/>
              </a:rPr>
              <a:t>موسلي</a:t>
            </a:r>
            <a:r>
              <a:rPr lang="ar-SA" sz="2400" dirty="0">
                <a:cs typeface="PT Bold Heading" pitchFamily="2" charset="-78"/>
              </a:rPr>
              <a:t> أن (البروتونات) موجبة الشحنة وأنها </a:t>
            </a:r>
            <a:r>
              <a:rPr lang="ar-SA" sz="2400" dirty="0" err="1" smtClean="0">
                <a:cs typeface="PT Bold Heading" pitchFamily="2" charset="-78"/>
              </a:rPr>
              <a:t>مسؤولة</a:t>
            </a:r>
            <a:r>
              <a:rPr lang="ar-SA" sz="2400" dirty="0" smtClean="0">
                <a:cs typeface="PT Bold Heading" pitchFamily="2" charset="-78"/>
              </a:rPr>
              <a:t> </a:t>
            </a:r>
            <a:r>
              <a:rPr lang="ar-SA" sz="2400" dirty="0">
                <a:cs typeface="PT Bold Heading" pitchFamily="2" charset="-78"/>
              </a:rPr>
              <a:t>عن نصف كتلة </a:t>
            </a:r>
            <a:r>
              <a:rPr lang="ar-SA" sz="2400" dirty="0" smtClean="0">
                <a:cs typeface="PT Bold Heading" pitchFamily="2" charset="-78"/>
              </a:rPr>
              <a:t>النواة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143240" y="302105"/>
            <a:ext cx="407196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dirty="0" smtClean="0">
                <a:ln w="11430"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وصـــف النــــواة</a:t>
            </a:r>
            <a:endParaRPr lang="ar-SA" sz="4400" dirty="0">
              <a:ln w="11430">
                <a:solidFill>
                  <a:schemeClr val="tx1"/>
                </a:solidFill>
              </a:ln>
              <a:solidFill>
                <a:schemeClr val="accent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1428728" y="2786058"/>
            <a:ext cx="7358082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واكتشف العالم الانجليزي جيمس شادوك وجود جسيم متعادل كتلته تساوي كتلة البروتون تقريباً داخل النواة (النيوترون)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5000628" y="4000504"/>
            <a:ext cx="3643338" cy="2071702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lnSpc>
                <a:spcPct val="150000"/>
              </a:lnSpc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والنيوترون هو المسؤول عن الكتلة المفقودة للنواة دون زيادة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شحنتها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44034" name="Picture 2" descr="http://www.khayma.com/fatsvt/pollut/atom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786190"/>
            <a:ext cx="2500330" cy="27146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3786182" y="857232"/>
            <a:ext cx="4571968" cy="428625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8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وطريقة عمل </a:t>
            </a:r>
            <a:r>
              <a:rPr lang="ar-SA" sz="28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المسرع </a:t>
            </a:r>
            <a:r>
              <a:rPr lang="ar-SA" sz="28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الخطي هي :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1571604" y="1357298"/>
            <a:ext cx="6286544" cy="5214974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تُنتج البروتونات من مصدر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أيوني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  <a:p>
            <a:pPr algn="justLow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يطبق جهد سالب على الأنبوب الأول فإن البروتونات الداخلة له تتسارع</a:t>
            </a:r>
          </a:p>
          <a:p>
            <a:pPr algn="justLow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والبروتونات تتحرك داخله بسرعة ثابتة ويعدل كل من طول الانبوب وتردد الجهد</a:t>
            </a:r>
          </a:p>
          <a:p>
            <a:pPr algn="justLow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وجهد الانبوب الثاني يصبح سالباً بالنسبة للأنبوب الاول</a:t>
            </a:r>
          </a:p>
          <a:p>
            <a:pPr algn="justLow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فيعمل المجال الكهربائي المتكون في الفجوة بين الأنابيب على مسارعة البروتونات إلى داخل الانبوب الثاني</a:t>
            </a:r>
          </a:p>
          <a:p>
            <a:pPr algn="justLow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تستمر هذه العملية بحيث تبقى البروتونات تتسارع بين كل زوج من الانابيب (</a:t>
            </a:r>
            <a:r>
              <a:rPr lang="en-US" sz="2300" dirty="0">
                <a:latin typeface="+mj-lt"/>
                <a:ea typeface="+mj-ea"/>
                <a:cs typeface="PT Bold Heading" pitchFamily="2" charset="-78"/>
              </a:rPr>
              <a:t>10</a:t>
            </a:r>
            <a:r>
              <a:rPr lang="en-US" sz="2300" baseline="30000" dirty="0">
                <a:latin typeface="+mj-lt"/>
                <a:ea typeface="+mj-ea"/>
                <a:cs typeface="PT Bold Heading" pitchFamily="2" charset="-78"/>
              </a:rPr>
              <a:t>5</a:t>
            </a:r>
            <a:r>
              <a:rPr lang="en-US" sz="23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en-US" sz="2300" dirty="0" err="1">
                <a:latin typeface="+mj-lt"/>
                <a:ea typeface="+mj-ea"/>
                <a:cs typeface="PT Bold Heading" pitchFamily="2" charset="-78"/>
              </a:rPr>
              <a:t>eV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</a:t>
            </a:r>
          </a:p>
          <a:p>
            <a:pPr algn="justLow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وفي نهاية المسارع تكون البروتونات قد اكتسبت عدة ملايين أو بلايين إلإلكترون فولت من الطاقة</a:t>
            </a:r>
          </a:p>
        </p:txBody>
      </p:sp>
      <p:pic>
        <p:nvPicPr>
          <p:cNvPr id="34818" name="Picture 2" descr="https://upload.wikimedia.org/wikipedia/commons/thumb/2/25/Lineaer_accelerator_en.svg/2000px-Lineaer_accelerator_en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708" y="152298"/>
            <a:ext cx="2857520" cy="16862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6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17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1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200"/>
                            </p:stCondLst>
                            <p:childTnLst>
                              <p:par>
                                <p:cTn id="5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7" dur="10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857488" y="1285860"/>
            <a:ext cx="5929354" cy="803265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يمكن أن يصنع المسارع ليكون أصغر باستخدام المجال المغناطيسي لثني مسار الجسيمات فيصبح دائرياً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000364" y="214290"/>
            <a:ext cx="307183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spc="50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السنكروترون</a:t>
            </a:r>
            <a:endParaRPr lang="ar-SA" sz="4000" b="1" spc="5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2714612" y="2786058"/>
            <a:ext cx="6143668" cy="1643074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في جهاز السنكروترون تفصل مناطق الثني المغناطيسي بمناطق تسارع فالجهد المتناوب العالي التردد يسارع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الجسيمات .</a:t>
            </a:r>
          </a:p>
          <a:p>
            <a:pPr algn="justLow">
              <a:defRPr/>
            </a:pPr>
            <a:r>
              <a:rPr lang="ar-SA" sz="2200" dirty="0" smtClean="0">
                <a:cs typeface="PT Bold Heading" pitchFamily="2" charset="-78"/>
              </a:rPr>
              <a:t>مثل أجهزة </a:t>
            </a:r>
            <a:r>
              <a:rPr lang="ar-SA" sz="2200" dirty="0" err="1" smtClean="0">
                <a:cs typeface="PT Bold Heading" pitchFamily="2" charset="-78"/>
              </a:rPr>
              <a:t>السنكروترون</a:t>
            </a:r>
            <a:r>
              <a:rPr lang="ar-SA" sz="2200" dirty="0" smtClean="0">
                <a:cs typeface="PT Bold Heading" pitchFamily="2" charset="-78"/>
              </a:rPr>
              <a:t> الضخمة في مختبر مسارع فيرمي الوطني بالقرب من شيكاجو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642910" y="4714884"/>
            <a:ext cx="8215338" cy="1143000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تصل طاقة البروتونات فيه إلى (</a:t>
            </a:r>
            <a:r>
              <a:rPr lang="en-US" sz="2200" dirty="0">
                <a:latin typeface="+mj-lt"/>
                <a:ea typeface="+mj-ea"/>
                <a:cs typeface="PT Bold Heading" pitchFamily="2" charset="-78"/>
              </a:rPr>
              <a:t>10</a:t>
            </a:r>
            <a:r>
              <a:rPr lang="en-US" sz="2200" baseline="30000" dirty="0">
                <a:latin typeface="+mj-lt"/>
                <a:ea typeface="+mj-ea"/>
                <a:cs typeface="PT Bold Heading" pitchFamily="2" charset="-78"/>
              </a:rPr>
              <a:t>12</a:t>
            </a:r>
            <a:r>
              <a:rPr lang="en-US" sz="22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en-US" sz="2200" dirty="0" err="1">
                <a:latin typeface="+mj-lt"/>
                <a:ea typeface="+mj-ea"/>
                <a:cs typeface="PT Bold Heading" pitchFamily="2" charset="-78"/>
              </a:rPr>
              <a:t>eV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) (</a:t>
            </a:r>
            <a:r>
              <a:rPr lang="en-US" sz="2200" dirty="0">
                <a:latin typeface="+mj-lt"/>
                <a:ea typeface="+mj-ea"/>
                <a:cs typeface="PT Bold Heading" pitchFamily="2" charset="-78"/>
              </a:rPr>
              <a:t>1 </a:t>
            </a:r>
            <a:r>
              <a:rPr lang="en-US" sz="2200" dirty="0" err="1">
                <a:latin typeface="+mj-lt"/>
                <a:ea typeface="+mj-ea"/>
                <a:cs typeface="PT Bold Heading" pitchFamily="2" charset="-78"/>
              </a:rPr>
              <a:t>TeV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) </a:t>
            </a:r>
            <a:r>
              <a:rPr lang="ar-SA" sz="2200" dirty="0" smtClean="0">
                <a:cs typeface="PT Bold Heading" pitchFamily="2" charset="-78"/>
              </a:rPr>
              <a:t>ويمكن نقل شعاع البروتون وشعاع </a:t>
            </a:r>
            <a:r>
              <a:rPr lang="ar-SA" sz="2200" dirty="0" err="1" smtClean="0">
                <a:cs typeface="PT Bold Heading" pitchFamily="2" charset="-78"/>
              </a:rPr>
              <a:t>ضديد</a:t>
            </a:r>
            <a:r>
              <a:rPr lang="ar-SA" sz="2200" dirty="0" smtClean="0">
                <a:cs typeface="PT Bold Heading" pitchFamily="2" charset="-78"/>
              </a:rPr>
              <a:t> البروتون في اتجاهات متعاكسة في المسار الدائري فتتصادم </a:t>
            </a:r>
            <a:r>
              <a:rPr lang="ar-SA" sz="2200" dirty="0" err="1" smtClean="0">
                <a:cs typeface="PT Bold Heading" pitchFamily="2" charset="-78"/>
              </a:rPr>
              <a:t>الاشعة</a:t>
            </a:r>
            <a:r>
              <a:rPr lang="ar-SA" sz="2200" dirty="0" smtClean="0">
                <a:cs typeface="PT Bold Heading" pitchFamily="2" charset="-78"/>
              </a:rPr>
              <a:t> وتدرس النتائج .</a:t>
            </a: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1714480" y="5929330"/>
            <a:ext cx="7072330" cy="69216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ضديد البروتون جسيم له كتلة البروتون نفسها لكن شحنته </a:t>
            </a:r>
            <a:r>
              <a:rPr lang="ar-SA" sz="2200" dirty="0" smtClean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معاكسة .</a:t>
            </a:r>
            <a:endParaRPr lang="ar-SA" sz="2200" dirty="0">
              <a:solidFill>
                <a:srgbClr val="C00000"/>
              </a:solidFill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33793" name="Picture 1" descr="5108-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42853"/>
            <a:ext cx="242889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diaman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2714620"/>
            <a:ext cx="235745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9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4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3000364" y="500042"/>
            <a:ext cx="3071834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spc="50" dirty="0">
                <a:ln w="11430"/>
                <a:solidFill>
                  <a:schemeClr val="accent4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السنكروترون</a:t>
            </a:r>
            <a:endParaRPr lang="ar-SA" sz="4000" b="1" spc="50" dirty="0">
              <a:ln w="11430"/>
              <a:solidFill>
                <a:schemeClr val="accent4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3" name="Synchrotron technology 00_00_05-00_02_57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500166" y="1500174"/>
            <a:ext cx="7091378" cy="4857784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2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85720" y="857250"/>
            <a:ext cx="8643998" cy="8572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عندما تنتج الجسيمات لابد من الكشف عن نتائج التصادم لنستطيع الإحساس بها بحواسنا الانسانية المحدودة نسبياً ، </a:t>
            </a:r>
            <a:r>
              <a:rPr lang="ar-SA" sz="2200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مثل :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43174" y="142852"/>
            <a:ext cx="442915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 err="1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كواشف</a:t>
            </a:r>
            <a:r>
              <a:rPr lang="ar-SA" sz="3600" dirty="0" smtClean="0">
                <a:ln w="1143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 الجسيمــات</a:t>
            </a:r>
            <a:endParaRPr lang="ar-SA" sz="3600" dirty="0">
              <a:ln w="11430">
                <a:solidFill>
                  <a:sysClr val="windowText" lastClr="0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357158" y="1785926"/>
            <a:ext cx="8429684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(1) فيلم كاشف :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اصطدام جسيمات ألفا أو جسيمات بيتا أو أشعة جاما بالصفيحة الفوتوجرافية التي جعلت لون الصفيحة ضبابياً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301218" y="2565692"/>
            <a:ext cx="8501122" cy="1247775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(2) </a:t>
            </a:r>
            <a:r>
              <a:rPr lang="ar-SA" sz="2200" dirty="0" smtClean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تأيــــــــن </a:t>
            </a:r>
            <a:r>
              <a:rPr lang="ar-SA" sz="22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: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معظم الاجهزة تعمل على مبدأ الاستفادة من حقيقة أن تصادم الذرات مع جسيمات ذات سرعة عالية تعمل على تحرير الكترونات من الذرة ( أو أن الجسيمات عالية السرعة تؤين المادة المقذوفة)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285720" y="3907516"/>
            <a:ext cx="8501122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(3) تألق فوتون :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ذلك تتألق (تلمع) بعض المواد أو تبعث فوتونات عند تعرضها لأنواع معينة من الاشعة (المواد الفلورية)</a:t>
            </a:r>
          </a:p>
        </p:txBody>
      </p:sp>
      <p:pic>
        <p:nvPicPr>
          <p:cNvPr id="31745" name="Picture 1"/>
          <p:cNvPicPr>
            <a:picLocks noChangeAspect="1" noChangeArrowheads="1"/>
          </p:cNvPicPr>
          <p:nvPr/>
        </p:nvPicPr>
        <p:blipFill>
          <a:blip r:embed="rId3">
            <a:lum bright="-20000" contrast="30000"/>
          </a:blip>
          <a:srcRect l="29355" t="46265" r="39904" b="30603"/>
          <a:stretch>
            <a:fillRect/>
          </a:stretch>
        </p:blipFill>
        <p:spPr bwMode="auto">
          <a:xfrm>
            <a:off x="285720" y="4572008"/>
            <a:ext cx="4214842" cy="2057408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31746" name="Picture 2" descr="SCI95b11N4_H10_00500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8" y="4857760"/>
            <a:ext cx="2428892" cy="1587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7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9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400"/>
                            </p:stCondLst>
                            <p:childTnLst>
                              <p:par>
                                <p:cTn id="3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1214414" y="1142984"/>
            <a:ext cx="7643834" cy="928694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يحتوي أنبوب عداد (جايجر-مولر) على اسطوانة نحاسية ذات شحنة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سالبة</a:t>
            </a:r>
          </a:p>
          <a:p>
            <a:pPr algn="justLow">
              <a:defRPr/>
            </a:pPr>
            <a:r>
              <a:rPr lang="ar-SA" sz="2200" dirty="0" smtClean="0">
                <a:cs typeface="PT Bold Heading" pitchFamily="2" charset="-78"/>
              </a:rPr>
              <a:t>ويوضع في مركز هذه الاسطوانة سلك موجب الشحنة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714612" y="214290"/>
            <a:ext cx="471487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عــــداد </a:t>
            </a:r>
            <a:r>
              <a:rPr lang="ar-SA" sz="4400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جايجــــــر</a:t>
            </a:r>
            <a:endParaRPr lang="ar-SA" sz="4400" dirty="0">
              <a:ln w="11430">
                <a:solidFill>
                  <a:sysClr val="windowText" lastClr="000000"/>
                </a:solidFill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1571604" y="2143116"/>
            <a:ext cx="7286676" cy="785818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وعند تطبيق فرق جهد فعندما يدخل جسيم مشحون أو أشعة جاما إلى الانبوب يؤين ذرات غاز بين اسطوانة النحاس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والسلك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2000232" y="3071810"/>
            <a:ext cx="6858048" cy="785818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حركة الجسيمات المشحونة في اتجاه الاقطاب تولد سيلاً من الجسيمات المشحونة مولدة نبضة التيار خلال الانبوب</a:t>
            </a:r>
          </a:p>
        </p:txBody>
      </p:sp>
      <p:pic>
        <p:nvPicPr>
          <p:cNvPr id="30721" name="Picture 1" descr="16_081010_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14744" y="4000504"/>
            <a:ext cx="4572032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642910" y="1428736"/>
            <a:ext cx="8001056" cy="1571636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أول جهاز استخدم للكشف عن الجسيمات كان حجرة غيمة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ولسون . </a:t>
            </a:r>
            <a:r>
              <a:rPr lang="ar-SA" sz="2200" dirty="0" smtClean="0">
                <a:cs typeface="PT Bold Heading" pitchFamily="2" charset="-78"/>
              </a:rPr>
              <a:t>تحتوي هذه الحجرة على منطقة مشبعة ببخار الماء أو بخار </a:t>
            </a:r>
            <a:r>
              <a:rPr lang="ar-SA" sz="2200" dirty="0" err="1" smtClean="0">
                <a:cs typeface="PT Bold Heading" pitchFamily="2" charset="-78"/>
              </a:rPr>
              <a:t>الإيثانول</a:t>
            </a:r>
            <a:r>
              <a:rPr lang="ar-SA" sz="2200" dirty="0" smtClean="0">
                <a:cs typeface="PT Bold Heading" pitchFamily="2" charset="-78"/>
              </a:rPr>
              <a:t> ، وعندما تنتقل الجسيمات المشحونة خلال الحجرة تترك أثراً من الأيونات في مسارها فيتكاثف البخار على شكل قطرات صغيرة على تلك الأيونات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000232" y="357166"/>
            <a:ext cx="5072066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dirty="0">
                <a:ln w="11430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مسارات التكاثف</a:t>
            </a:r>
            <a:endParaRPr lang="ar-SA" sz="4400" dirty="0">
              <a:ln w="11430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3"/>
          <a:srcRect l="20795" t="40482" r="20073" b="36386"/>
          <a:stretch>
            <a:fillRect/>
          </a:stretch>
        </p:blipFill>
        <p:spPr bwMode="auto">
          <a:xfrm>
            <a:off x="714348" y="3500438"/>
            <a:ext cx="7643866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9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-214346" y="522272"/>
            <a:ext cx="8786842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وبهذه الطريقة تتكون مسارات مرئية من القطرات أو الضباب ، مثل :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1000100" y="1357298"/>
            <a:ext cx="7572428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(1)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الكشاف والمسمى بحجرة الفقاعات حيث تعبر الجسيمات المشحونة خلال سائل درجة حرارته فوق درجة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الغليان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928662" y="2285992"/>
            <a:ext cx="7715272" cy="1000132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(2)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وحجرات سلك يشبه عداد جايجر عملاق وتفصل الصفائح الكبيرة بواسطة فجوة صغيرة مملوءة بغاز ذي ضغط منخفض ، فيكشف الحاسوب عن التفريغ ويسجل موقعه للتحليل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التالي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642910" y="3451230"/>
            <a:ext cx="8001024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chemeClr val="accent4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(3)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ولقياس طاقة الجسيمات يستخدم الكاشف التصادمي في مختبر فيرمي وقد صمم لرصد ربع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مليون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تصادم للجسيمات في الثانية لتكوين صورة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حاسوبية 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3"/>
          <a:srcRect l="20795" t="40482" r="20073" b="36386"/>
          <a:stretch>
            <a:fillRect/>
          </a:stretch>
        </p:blipFill>
        <p:spPr bwMode="auto">
          <a:xfrm>
            <a:off x="1571604" y="4329653"/>
            <a:ext cx="6286544" cy="2099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9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2000" b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4143372" y="785794"/>
            <a:ext cx="4714908" cy="142876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بداية عام 1920م توقع باول ديراك وجود ضديد جسيم خاص بكل نوع من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الجسيمات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4500595" y="87791"/>
            <a:ext cx="371474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dirty="0">
                <a:ln w="11430">
                  <a:solidFill>
                    <a:sysClr val="windowText" lastClr="000000"/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ضديد المادة</a:t>
            </a:r>
            <a:endParaRPr lang="ar-SA" sz="4400" dirty="0">
              <a:ln w="11430">
                <a:solidFill>
                  <a:sysClr val="windowText" lastClr="000000"/>
                </a:solidFill>
              </a:ln>
              <a:solidFill>
                <a:schemeClr val="accent6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143372" y="2143116"/>
            <a:ext cx="4714876" cy="1285884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مثل الإلكترون الموجب (البوزترون) فعندما يصطدم إلكترون وبوزترون معاً فإن كلاً منهما يفني الآخر وينتج طاقة على شكل أشعة جاما</a:t>
            </a: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3"/>
          <a:srcRect l="62567" t="37590" r="20073" b="33494"/>
          <a:stretch>
            <a:fillRect/>
          </a:stretch>
        </p:blipFill>
        <p:spPr bwMode="auto">
          <a:xfrm>
            <a:off x="4500562" y="3357562"/>
            <a:ext cx="2857520" cy="3357562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00"/>
                            </p:stCondLst>
                            <p:childTnLst>
                              <p:par>
                                <p:cTn id="2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مادة المضادة (أغلى مادة في الكون) لم أكن أعلم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6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928662" y="1214422"/>
            <a:ext cx="7572428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إن نموذج الذرة بسيط للغاية فالذرة مكونة من بروتونات ونيوترونات محاطة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بالإلكترونات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143240" y="373543"/>
            <a:ext cx="321467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dirty="0" smtClean="0">
                <a:ln w="11430">
                  <a:solidFill>
                    <a:sysClr val="windowText" lastClr="000000"/>
                  </a:solidFill>
                </a:ln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الجسيمـــات</a:t>
            </a:r>
            <a:endParaRPr lang="ar-SA" sz="4400" dirty="0">
              <a:ln w="11430">
                <a:solidFill>
                  <a:sysClr val="windowText" lastClr="000000"/>
                </a:solidFill>
              </a:ln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785786" y="1857364"/>
            <a:ext cx="7715304" cy="1571636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100" dirty="0">
                <a:latin typeface="+mj-lt"/>
                <a:ea typeface="+mj-ea"/>
                <a:cs typeface="PT Bold Heading" pitchFamily="2" charset="-78"/>
              </a:rPr>
              <a:t>ثم عملت الدراسات العميقة للإضمحلال الإشعاعي على تشويش هذه الصورة </a:t>
            </a:r>
            <a:r>
              <a:rPr lang="ar-SA" sz="2100" dirty="0" smtClean="0">
                <a:latin typeface="+mj-lt"/>
                <a:ea typeface="+mj-ea"/>
                <a:cs typeface="PT Bold Heading" pitchFamily="2" charset="-78"/>
              </a:rPr>
              <a:t>المبسطة </a:t>
            </a:r>
            <a:r>
              <a:rPr lang="ar-SA" sz="2100" dirty="0" smtClean="0">
                <a:cs typeface="PT Bold Heading" pitchFamily="2" charset="-78"/>
              </a:rPr>
              <a:t>لجسيمات ألفا وأشعة </a:t>
            </a:r>
            <a:r>
              <a:rPr lang="ar-SA" sz="2100" dirty="0" err="1" smtClean="0">
                <a:cs typeface="PT Bold Heading" pitchFamily="2" charset="-78"/>
              </a:rPr>
              <a:t>جاما</a:t>
            </a:r>
            <a:r>
              <a:rPr lang="ar-SA" sz="2100" dirty="0" smtClean="0">
                <a:cs typeface="PT Bold Heading" pitchFamily="2" charset="-78"/>
              </a:rPr>
              <a:t> التي تبعث من النواة المشعة طاقات أحادية تعتمد على النواة المضمحلة أما بيتا تنبعث بمدى واسع من الطاقات وهذا نبه العالم بور إلى وجود جسم آخر يحمل جزءاً من الطاقة (</a:t>
            </a:r>
            <a:r>
              <a:rPr lang="ar-SA" sz="2100" dirty="0" err="1" smtClean="0">
                <a:cs typeface="PT Bold Heading" pitchFamily="2" charset="-78"/>
              </a:rPr>
              <a:t>النيوترينو</a:t>
            </a:r>
            <a:r>
              <a:rPr lang="ar-SA" sz="2100" dirty="0" smtClean="0">
                <a:cs typeface="PT Bold Heading" pitchFamily="2" charset="-78"/>
              </a:rPr>
              <a:t>) .</a:t>
            </a:r>
            <a:endParaRPr lang="ar-SA" sz="21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4286248" y="3429000"/>
            <a:ext cx="4214874" cy="1214446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200" dirty="0" err="1" smtClean="0">
                <a:latin typeface="+mj-lt"/>
                <a:ea typeface="+mj-ea"/>
                <a:cs typeface="PT Bold Heading" pitchFamily="2" charset="-78"/>
              </a:rPr>
              <a:t>النيوترينو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ويعني في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الإيطالية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(جسيم صغير متعادل) (ضديد </a:t>
            </a:r>
            <a:r>
              <a:rPr lang="ar-SA" sz="2200" dirty="0" err="1">
                <a:latin typeface="+mj-lt"/>
                <a:ea typeface="+mj-ea"/>
                <a:cs typeface="PT Bold Heading" pitchFamily="2" charset="-78"/>
              </a:rPr>
              <a:t>نوترينو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) </a:t>
            </a:r>
            <a:r>
              <a:rPr lang="ar-SA" sz="2200" dirty="0" smtClean="0">
                <a:cs typeface="PT Bold Heading" pitchFamily="2" charset="-78"/>
              </a:rPr>
              <a:t>ويوجد جسيم آخر يسمى (</a:t>
            </a:r>
            <a:r>
              <a:rPr lang="ar-SA" sz="2200" dirty="0" err="1" smtClean="0">
                <a:cs typeface="PT Bold Heading" pitchFamily="2" charset="-78"/>
              </a:rPr>
              <a:t>الميون</a:t>
            </a:r>
            <a:r>
              <a:rPr lang="ar-SA" sz="2200" dirty="0" smtClean="0">
                <a:cs typeface="PT Bold Heading" pitchFamily="2" charset="-78"/>
              </a:rPr>
              <a:t>) الذي يبدو كإلكترون ثقيل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.</a:t>
            </a:r>
            <a:endParaRPr lang="ar-SA" sz="2200" dirty="0" smtClean="0">
              <a:cs typeface="PT Bold Heading" pitchFamily="2" charset="-78"/>
            </a:endParaRPr>
          </a:p>
        </p:txBody>
      </p:sp>
      <p:sp>
        <p:nvSpPr>
          <p:cNvPr id="12" name="عنوان 1"/>
          <p:cNvSpPr txBox="1">
            <a:spLocks/>
          </p:cNvSpPr>
          <p:nvPr/>
        </p:nvSpPr>
        <p:spPr>
          <a:xfrm>
            <a:off x="4143372" y="4857760"/>
            <a:ext cx="4357686" cy="157163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افترض الفيزيائي الياباني هيدكي يوكاوا وجود جسيم جديد يستطيع حمل القوة النووية خلال الفراغ تماماً كما تحمل الفوتون القوة الكهرومغناطيسية وهو (البيون) وقد تم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اكتشافه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25601" name="Picture 1" descr="SCI2003b19N1_H01_002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3429000"/>
            <a:ext cx="3331635" cy="285752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5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2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4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714348" y="2951164"/>
            <a:ext cx="785818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إن شحنة النواة الكلية تساوي عدد البروتونات مضروباً في الشحنة الاساسية </a:t>
            </a:r>
            <a:r>
              <a:rPr lang="ar-SA" sz="23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</a:t>
            </a:r>
            <a:r>
              <a:rPr lang="en-GB" sz="2300" dirty="0" err="1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Ze</a:t>
            </a:r>
            <a:r>
              <a:rPr lang="ar-SA" sz="23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Simplified Arabic" pitchFamily="2" charset="-78"/>
              </a:rPr>
              <a:t>=</a:t>
            </a:r>
            <a:r>
              <a:rPr lang="ar-SA" sz="23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 شحنة النواة</a:t>
            </a:r>
            <a:r>
              <a:rPr lang="ar-SA" sz="2300" dirty="0" smtClean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) .</a:t>
            </a:r>
            <a:endParaRPr lang="ar-SA" sz="23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1714480" y="343895"/>
            <a:ext cx="578644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ln w="11430">
                  <a:solidFill>
                    <a:schemeClr val="tx1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كتلة النواة وشحنتها</a:t>
            </a:r>
            <a:endParaRPr lang="ar-SA" sz="3600" dirty="0">
              <a:ln w="11430">
                <a:solidFill>
                  <a:schemeClr val="tx1"/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714348" y="3735395"/>
            <a:ext cx="7786742" cy="693737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ولكل من البروتون والنيوترون كتلة تزيد حوالي 1800 مرة على كتلة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الإلكترون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714348" y="4594238"/>
            <a:ext cx="7858116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وكتلة كل من البروتون والنيوترون تساوي تقريباً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1u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</a:t>
            </a:r>
            <a:r>
              <a:rPr lang="en-US" sz="23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 حيث 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 وحدة الكتلة الذرية وتعادل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1.66x10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-27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 kg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)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428596" y="5451494"/>
            <a:ext cx="8215338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ولتحديد الكتلة التقريبية للنواة احسب حاصل ضرب عدد النيوترونات والبروتونات أو العدد الكتلي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A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بوحدة الكتلة الذرية 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u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2571736" y="6094436"/>
            <a:ext cx="4143372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</a:t>
            </a:r>
            <a:r>
              <a:rPr lang="en-GB" sz="23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3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) </a:t>
            </a:r>
            <a:r>
              <a:rPr lang="en-GB" sz="23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A</a:t>
            </a:r>
            <a:r>
              <a:rPr lang="ar-SA" sz="23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Simplified Arabic" pitchFamily="2" charset="-78"/>
              </a:rPr>
              <a:t> = </a:t>
            </a:r>
            <a:r>
              <a:rPr lang="ar-SA" sz="23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كتلة النواة</a:t>
            </a:r>
            <a:endParaRPr lang="en-GB" sz="2300" dirty="0">
              <a:solidFill>
                <a:schemeClr val="accent2">
                  <a:lumMod val="75000"/>
                </a:schemeClr>
              </a:solidFill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3"/>
          <a:srcRect l="22966" t="40482" r="37433" b="36386"/>
          <a:stretch>
            <a:fillRect/>
          </a:stretch>
        </p:blipFill>
        <p:spPr bwMode="auto">
          <a:xfrm>
            <a:off x="1714480" y="1071546"/>
            <a:ext cx="5872189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30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1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428596" y="571480"/>
            <a:ext cx="8215338" cy="1071563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لقد نتج عن التجارب التي أجريت على مسارعات الجسيم معرفة المزيد عن جسيمات أخرى جديدة فبعضها :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572000" y="1571612"/>
            <a:ext cx="4000505" cy="693737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(1)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ذات كتلة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متوسطة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4357686" y="2236784"/>
            <a:ext cx="4214787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(2)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ذات كتلة أكبر من كتلة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البروتون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3071802" y="2951164"/>
            <a:ext cx="5500703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(3)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تحمل شحنات موجبة أو سالبة أو لا تحمل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شحنة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3857620" y="3643314"/>
            <a:ext cx="4714885" cy="693737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(4)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لها فترة حياة (</a:t>
            </a:r>
            <a:r>
              <a:rPr lang="en-GB" sz="2200" dirty="0">
                <a:latin typeface="+mj-lt"/>
                <a:ea typeface="+mj-ea"/>
                <a:cs typeface="PT Bold Heading" pitchFamily="2" charset="-78"/>
              </a:rPr>
              <a:t>10</a:t>
            </a:r>
            <a:r>
              <a:rPr lang="en-GB" sz="2200" baseline="30000" dirty="0">
                <a:latin typeface="+mj-lt"/>
                <a:ea typeface="+mj-ea"/>
                <a:cs typeface="PT Bold Heading" pitchFamily="2" charset="-78"/>
              </a:rPr>
              <a:t>-23</a:t>
            </a:r>
            <a:r>
              <a:rPr lang="en-GB" sz="2200" dirty="0">
                <a:latin typeface="+mj-lt"/>
                <a:ea typeface="+mj-ea"/>
                <a:cs typeface="PT Bold Heading" pitchFamily="2" charset="-78"/>
              </a:rPr>
              <a:t> s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)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3500430" y="4429132"/>
            <a:ext cx="5072075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(5)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لها فترة حياة غير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محددة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23553" name="Picture 1" descr="139%5b1%5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3929066"/>
            <a:ext cx="4214842" cy="220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285984" y="2786058"/>
            <a:ext cx="6500794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solidFill>
                  <a:schemeClr val="accent3">
                    <a:lumMod val="50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يعتقد العلماء الآن وجود ثلاث عائلات من الجسيمات الأولية :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85720" y="1500174"/>
            <a:ext cx="457203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dirty="0">
                <a:ln w="11430">
                  <a:solidFill>
                    <a:sysClr val="windowText" lastClr="000000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النموذج المعياري</a:t>
            </a:r>
            <a:endParaRPr lang="ar-SA" sz="4800" dirty="0">
              <a:ln w="11430">
                <a:solidFill>
                  <a:sysClr val="windowText" lastClr="000000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2214546" y="3500438"/>
            <a:ext cx="6572265" cy="693737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(1) الكواركات (مكونات البروتونات والنيوترونات </a:t>
            </a:r>
            <a:r>
              <a:rPr lang="ar-SA" sz="2200" dirty="0" err="1">
                <a:latin typeface="+mj-lt"/>
                <a:ea typeface="+mj-ea"/>
                <a:cs typeface="PT Bold Heading" pitchFamily="2" charset="-78"/>
              </a:rPr>
              <a:t>والبيونات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)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3214678" y="4214818"/>
            <a:ext cx="5572133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(2) البتونات (مكونات الإلكترونات </a:t>
            </a:r>
            <a:r>
              <a:rPr lang="ar-SA" sz="2200" dirty="0" err="1">
                <a:latin typeface="+mj-lt"/>
                <a:ea typeface="+mj-ea"/>
                <a:cs typeface="PT Bold Heading" pitchFamily="2" charset="-78"/>
              </a:rPr>
              <a:t>والنيوتريونات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)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4286248" y="4857760"/>
            <a:ext cx="4500563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(3) حاملات القوة (مقياس </a:t>
            </a:r>
            <a:r>
              <a:rPr lang="ar-SA" sz="2200" dirty="0" err="1">
                <a:latin typeface="+mj-lt"/>
                <a:ea typeface="+mj-ea"/>
                <a:cs typeface="PT Bold Heading" pitchFamily="2" charset="-78"/>
              </a:rPr>
              <a:t>البوزونات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)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4572000" y="5715016"/>
            <a:ext cx="4214842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هذا النموذج من مكونات بناء المادة يسمى النموذج المعياري</a:t>
            </a:r>
          </a:p>
        </p:txBody>
      </p:sp>
      <p:pic>
        <p:nvPicPr>
          <p:cNvPr id="22529" name="Picture 1" descr="The+Standerd+Mode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5214950"/>
            <a:ext cx="3967164" cy="1504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950"/>
                            </p:stCondLst>
                            <p:childTnLst>
                              <p:par>
                                <p:cTn id="19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50"/>
                            </p:stCondLst>
                            <p:childTnLst>
                              <p:par>
                                <p:cTn id="26" presetID="39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4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9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1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357290" y="1022338"/>
            <a:ext cx="6429388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(زوج من الكوارك وضديد الكوارك)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مثل البيون ويسمى ميزوناً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714480" y="71414"/>
            <a:ext cx="5572132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dirty="0" err="1" smtClean="0">
                <a:ln w="11430">
                  <a:solidFill>
                    <a:sysClr val="windowText" lastClr="000000"/>
                  </a:solidFill>
                </a:ln>
                <a:solidFill>
                  <a:schemeClr val="tx2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الكواركـــــــات</a:t>
            </a:r>
            <a:endParaRPr lang="ar-SA" sz="4000" dirty="0">
              <a:ln w="11430">
                <a:solidFill>
                  <a:sysClr val="windowText" lastClr="000000"/>
                </a:solidFill>
              </a:ln>
              <a:solidFill>
                <a:schemeClr val="tx2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0" y="2000240"/>
            <a:ext cx="914400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(ثلاث كواركات)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الجسيمات مثل البروتونات والنيوترونات وتسمى الباريونات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0" y="2928934"/>
            <a:ext cx="914400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(أربعة كواركات وضديد كوارك)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يسمى نبتا كوارك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0" y="3857628"/>
            <a:ext cx="914400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(ستة كواركات وستة لبتونات)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بعض الجسمات</a:t>
            </a:r>
          </a:p>
        </p:txBody>
      </p:sp>
      <p:pic>
        <p:nvPicPr>
          <p:cNvPr id="21505" name="Picture 1" descr="909"/>
          <p:cNvPicPr>
            <a:picLocks noChangeAspect="1" noChangeArrowheads="1"/>
          </p:cNvPicPr>
          <p:nvPr/>
        </p:nvPicPr>
        <p:blipFill>
          <a:blip r:embed="rId3"/>
          <a:srcRect t="26230"/>
          <a:stretch>
            <a:fillRect/>
          </a:stretch>
        </p:blipFill>
        <p:spPr bwMode="auto">
          <a:xfrm>
            <a:off x="571472" y="4786322"/>
            <a:ext cx="807249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الكوارك وأنواعه 00_00_04-00_03_19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0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571472" y="1500174"/>
            <a:ext cx="8143932" cy="2071702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الكواركات واللبتونات تشكل المادة ، بينما حاملات القوة جسيمات تنقل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القوة </a:t>
            </a:r>
            <a:r>
              <a:rPr lang="ar-SA" sz="2400" dirty="0" smtClean="0">
                <a:cs typeface="PT Bold Heading" pitchFamily="2" charset="-78"/>
              </a:rPr>
              <a:t>فمثلاً تحمل </a:t>
            </a:r>
            <a:r>
              <a:rPr lang="ar-SA" sz="2400" dirty="0" err="1" smtClean="0">
                <a:cs typeface="PT Bold Heading" pitchFamily="2" charset="-78"/>
              </a:rPr>
              <a:t>الفوتونات</a:t>
            </a:r>
            <a:r>
              <a:rPr lang="ar-SA" sz="2400" dirty="0" smtClean="0">
                <a:cs typeface="PT Bold Heading" pitchFamily="2" charset="-78"/>
              </a:rPr>
              <a:t> القوة الكهرومغناطيسية وتحمل </a:t>
            </a:r>
            <a:r>
              <a:rPr lang="ar-SA" sz="2400" dirty="0" err="1" smtClean="0">
                <a:cs typeface="PT Bold Heading" pitchFamily="2" charset="-78"/>
              </a:rPr>
              <a:t>الجلونات</a:t>
            </a:r>
            <a:r>
              <a:rPr lang="ar-SA" sz="2400" dirty="0" smtClean="0">
                <a:cs typeface="PT Bold Heading" pitchFamily="2" charset="-78"/>
              </a:rPr>
              <a:t> الثمانية القوة النووية القوية التي تربط </a:t>
            </a:r>
            <a:r>
              <a:rPr lang="ar-SA" sz="2400" dirty="0" err="1" smtClean="0">
                <a:cs typeface="PT Bold Heading" pitchFamily="2" charset="-78"/>
              </a:rPr>
              <a:t>الكواركات</a:t>
            </a:r>
            <a:r>
              <a:rPr lang="ar-SA" sz="2400" dirty="0" smtClean="0">
                <a:cs typeface="PT Bold Heading" pitchFamily="2" charset="-78"/>
              </a:rPr>
              <a:t> في </a:t>
            </a:r>
            <a:r>
              <a:rPr lang="ar-SA" sz="2400" dirty="0" err="1" smtClean="0">
                <a:cs typeface="PT Bold Heading" pitchFamily="2" charset="-78"/>
              </a:rPr>
              <a:t>الباريونات</a:t>
            </a:r>
            <a:r>
              <a:rPr lang="ar-SA" sz="2400" dirty="0" smtClean="0">
                <a:cs typeface="PT Bold Heading" pitchFamily="2" charset="-78"/>
              </a:rPr>
              <a:t> </a:t>
            </a:r>
            <a:r>
              <a:rPr lang="ar-SA" sz="2400" dirty="0" err="1" smtClean="0">
                <a:cs typeface="PT Bold Heading" pitchFamily="2" charset="-78"/>
              </a:rPr>
              <a:t>والميزونات</a:t>
            </a:r>
            <a:r>
              <a:rPr lang="ar-SA" sz="2400" dirty="0" smtClean="0">
                <a:cs typeface="PT Bold Heading" pitchFamily="2" charset="-78"/>
              </a:rPr>
              <a:t> أما جالونات </a:t>
            </a:r>
            <a:r>
              <a:rPr lang="ar-SA" sz="2400" dirty="0" err="1" smtClean="0">
                <a:cs typeface="PT Bold Heading" pitchFamily="2" charset="-78"/>
              </a:rPr>
              <a:t>البوزونات</a:t>
            </a:r>
            <a:r>
              <a:rPr lang="ar-SA" sz="2400" dirty="0" smtClean="0">
                <a:cs typeface="PT Bold Heading" pitchFamily="2" charset="-78"/>
              </a:rPr>
              <a:t> الثلاثة الضعيفة فهي متضمنة في إشعاع بيتا .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857488" y="428604"/>
            <a:ext cx="5857884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حامــــلات القــــــوة</a:t>
            </a:r>
            <a:endParaRPr lang="ar-SA" sz="4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500034" y="3571876"/>
            <a:ext cx="8215306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الجرافيت أسم يطلق على حامل قوة الجاذبية الأرضية الذي لم يكتشف حتى الآن</a:t>
            </a:r>
          </a:p>
        </p:txBody>
      </p:sp>
      <p:pic>
        <p:nvPicPr>
          <p:cNvPr id="20481" name="Picture 1" descr="157816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357694"/>
            <a:ext cx="1643074" cy="2176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2" name="Picture 2" descr="Graphite_stereo_animation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488" y="4429132"/>
            <a:ext cx="5429288" cy="1998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4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900"/>
                            </p:stCondLst>
                            <p:childTnLst>
                              <p:par>
                                <p:cTn id="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3286116" y="1142984"/>
            <a:ext cx="5214974" cy="121444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يتكون </a:t>
            </a:r>
            <a:r>
              <a:rPr lang="ar-SA" sz="2200" dirty="0">
                <a:solidFill>
                  <a:srgbClr val="FF0000"/>
                </a:solidFill>
                <a:latin typeface="+mj-lt"/>
                <a:ea typeface="+mj-ea"/>
                <a:cs typeface="PT Bold Heading" pitchFamily="2" charset="-78"/>
              </a:rPr>
              <a:t>البروتون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 من اثنين من الكواركات العلوية (</a:t>
            </a:r>
            <a:r>
              <a:rPr lang="en-GB" sz="22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) شحنة (</a:t>
            </a:r>
            <a:r>
              <a:rPr lang="en-US" sz="2200" dirty="0">
                <a:latin typeface="+mj-lt"/>
                <a:ea typeface="+mj-ea"/>
                <a:cs typeface="PT Bold Heading" pitchFamily="2" charset="-78"/>
              </a:rPr>
              <a:t>+2/3e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) وكوارك سفلي واحد (</a:t>
            </a:r>
            <a:r>
              <a:rPr lang="en-US" sz="2200" dirty="0">
                <a:latin typeface="+mj-lt"/>
                <a:ea typeface="+mj-ea"/>
                <a:cs typeface="PT Bold Heading" pitchFamily="2" charset="-78"/>
              </a:rPr>
              <a:t>d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) شحنة (</a:t>
            </a:r>
            <a:r>
              <a:rPr lang="en-US" sz="2200" dirty="0">
                <a:latin typeface="+mj-lt"/>
                <a:ea typeface="+mj-ea"/>
                <a:cs typeface="PT Bold Heading" pitchFamily="2" charset="-78"/>
              </a:rPr>
              <a:t>-1/3e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) ويرمز بـِ</a:t>
            </a:r>
            <a:r>
              <a:rPr lang="en-US" sz="2200" b="1" dirty="0">
                <a:solidFill>
                  <a:srgbClr val="00B050"/>
                </a:solidFill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200" b="1" dirty="0">
                <a:solidFill>
                  <a:srgbClr val="00B050"/>
                </a:solidFill>
                <a:latin typeface="+mj-lt"/>
                <a:ea typeface="+mj-ea"/>
                <a:cs typeface="PT Bold Heading" pitchFamily="2" charset="-78"/>
              </a:rPr>
              <a:t>(</a:t>
            </a:r>
            <a:r>
              <a:rPr lang="en-US" sz="2200" b="1" dirty="0">
                <a:solidFill>
                  <a:srgbClr val="00B050"/>
                </a:solidFill>
                <a:latin typeface="+mj-lt"/>
                <a:ea typeface="+mj-ea"/>
                <a:cs typeface="PT Bold Heading" pitchFamily="2" charset="-78"/>
              </a:rPr>
              <a:t>p=</a:t>
            </a:r>
            <a:r>
              <a:rPr lang="en-US" sz="2200" b="1" dirty="0" err="1">
                <a:solidFill>
                  <a:srgbClr val="00B050"/>
                </a:solidFill>
                <a:latin typeface="+mj-lt"/>
                <a:ea typeface="+mj-ea"/>
                <a:cs typeface="PT Bold Heading" pitchFamily="2" charset="-78"/>
              </a:rPr>
              <a:t>uud</a:t>
            </a:r>
            <a:r>
              <a:rPr lang="ar-SA" sz="2200" b="1" dirty="0">
                <a:solidFill>
                  <a:srgbClr val="00B050"/>
                </a:solidFill>
                <a:latin typeface="+mj-lt"/>
                <a:ea typeface="+mj-ea"/>
                <a:cs typeface="PT Bold Heading" pitchFamily="2" charset="-78"/>
              </a:rPr>
              <a:t>)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3714744" y="415333"/>
            <a:ext cx="45005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b="1" dirty="0">
                <a:ln w="127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البروتونات والنيوترونات</a:t>
            </a:r>
            <a:endParaRPr lang="ar-SA" sz="3600" b="1" dirty="0">
              <a:ln w="12700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071934" y="2285992"/>
            <a:ext cx="3857652" cy="571509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(2/3 + 2/3 + (-1/3))e = +e</a:t>
            </a:r>
            <a:endParaRPr lang="ar-SA" sz="24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19457" name="Picture 1" descr="modern-atomic-model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/>
          <a:stretch>
            <a:fillRect/>
          </a:stretch>
        </p:blipFill>
        <p:spPr bwMode="auto">
          <a:xfrm>
            <a:off x="571472" y="642918"/>
            <a:ext cx="2357454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عنوان 1"/>
          <p:cNvSpPr txBox="1">
            <a:spLocks/>
          </p:cNvSpPr>
          <p:nvPr/>
        </p:nvSpPr>
        <p:spPr>
          <a:xfrm>
            <a:off x="642910" y="2928934"/>
            <a:ext cx="8001024" cy="642932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يتكون </a:t>
            </a:r>
            <a:r>
              <a:rPr lang="ar-SA" sz="2200" dirty="0">
                <a:solidFill>
                  <a:srgbClr val="FF0000"/>
                </a:solidFill>
                <a:latin typeface="+mj-lt"/>
                <a:ea typeface="+mj-ea"/>
                <a:cs typeface="PT Bold Heading" pitchFamily="2" charset="-78"/>
              </a:rPr>
              <a:t>النيوترون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 من كوارك واحد علوي واثنين من الكواركات السفلية ويرمز بـِ </a:t>
            </a:r>
            <a:r>
              <a:rPr lang="ar-SA" sz="2200" b="1" dirty="0">
                <a:solidFill>
                  <a:srgbClr val="00B050"/>
                </a:solidFill>
                <a:latin typeface="+mj-lt"/>
                <a:ea typeface="+mj-ea"/>
                <a:cs typeface="PT Bold Heading" pitchFamily="2" charset="-78"/>
              </a:rPr>
              <a:t>(</a:t>
            </a:r>
            <a:r>
              <a:rPr lang="en-GB" sz="2200" b="1" dirty="0">
                <a:solidFill>
                  <a:srgbClr val="00B050"/>
                </a:solidFill>
                <a:latin typeface="+mj-lt"/>
                <a:ea typeface="+mj-ea"/>
                <a:cs typeface="PT Bold Heading" pitchFamily="2" charset="-78"/>
              </a:rPr>
              <a:t>n=</a:t>
            </a:r>
            <a:r>
              <a:rPr lang="en-GB" sz="2200" b="1" dirty="0" err="1">
                <a:solidFill>
                  <a:srgbClr val="00B050"/>
                </a:solidFill>
                <a:latin typeface="+mj-lt"/>
                <a:ea typeface="+mj-ea"/>
                <a:cs typeface="PT Bold Heading" pitchFamily="2" charset="-78"/>
              </a:rPr>
              <a:t>udd</a:t>
            </a:r>
            <a:r>
              <a:rPr lang="ar-SA" sz="2200" b="1" dirty="0">
                <a:solidFill>
                  <a:srgbClr val="00B050"/>
                </a:solidFill>
                <a:latin typeface="+mj-lt"/>
                <a:ea typeface="+mj-ea"/>
                <a:cs typeface="PT Bold Heading" pitchFamily="2" charset="-78"/>
              </a:rPr>
              <a:t>)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3214678" y="3500438"/>
            <a:ext cx="3357554" cy="500071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2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(2/3 + (-1/3) + (-1/3))e = 0</a:t>
            </a:r>
            <a:endParaRPr lang="ar-SA" sz="2200" b="1" dirty="0">
              <a:solidFill>
                <a:schemeClr val="tx2">
                  <a:lumMod val="60000"/>
                  <a:lumOff val="40000"/>
                </a:schemeClr>
              </a:solidFill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642910" y="4214817"/>
            <a:ext cx="8001024" cy="803269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لا يمكن مشاهدة الكواركات الحرة المنفردة لأن القوة القوية التي تبقيها مجتمعة معاً تصبح أكبر كلما اندفعت الكواركات ليبتعد بعضها عن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بعض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2" name="عنوان 1"/>
          <p:cNvSpPr txBox="1">
            <a:spLocks/>
          </p:cNvSpPr>
          <p:nvPr/>
        </p:nvSpPr>
        <p:spPr>
          <a:xfrm>
            <a:off x="3143240" y="5429264"/>
            <a:ext cx="4643438" cy="785818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وتنقل القوة القوية في نموذج الكواركات بواسطة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الجالونات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19458" name="Picture 2" descr="271px-Quark_weak_interactions_ar"/>
          <p:cNvPicPr>
            <a:picLocks noChangeAspect="1" noChangeArrowheads="1"/>
          </p:cNvPicPr>
          <p:nvPr/>
        </p:nvPicPr>
        <p:blipFill>
          <a:blip r:embed="rId4"/>
          <a:srcRect l="19557"/>
          <a:stretch>
            <a:fillRect/>
          </a:stretch>
        </p:blipFill>
        <p:spPr bwMode="auto">
          <a:xfrm>
            <a:off x="857224" y="5143512"/>
            <a:ext cx="1718439" cy="1371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2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7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2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1" grpId="0"/>
      <p:bldP spid="1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0" y="1125452"/>
            <a:ext cx="914400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عندما يكون كل من البوزترون والإلكترون في حالة سكون فإن كلا منهما يفني الآخر ومجموع طاقات أشعة جاما المنبعثة هو (</a:t>
            </a:r>
            <a:r>
              <a:rPr lang="en-GB" sz="2200" dirty="0">
                <a:latin typeface="+mj-lt"/>
                <a:ea typeface="+mj-ea"/>
                <a:cs typeface="PT Bold Heading" pitchFamily="2" charset="-78"/>
              </a:rPr>
              <a:t>1.02 </a:t>
            </a:r>
            <a:r>
              <a:rPr lang="en-GB" sz="2200" dirty="0" err="1">
                <a:latin typeface="+mj-lt"/>
                <a:ea typeface="+mj-ea"/>
                <a:cs typeface="PT Bold Heading" pitchFamily="2" charset="-78"/>
              </a:rPr>
              <a:t>MeV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)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857356" y="272457"/>
            <a:ext cx="6000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dirty="0" smtClean="0">
                <a:ln w="1905"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PT Bold Heading" pitchFamily="2" charset="-78"/>
              </a:rPr>
              <a:t>التحولات بين الكتلة </a:t>
            </a:r>
            <a:r>
              <a:rPr lang="ar-SA" sz="3200" b="1" dirty="0">
                <a:ln w="1905">
                  <a:solidFill>
                    <a:schemeClr val="tx1"/>
                  </a:solidFill>
                </a:ln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j-lt"/>
                <a:ea typeface="+mj-ea"/>
                <a:cs typeface="PT Bold Heading" pitchFamily="2" charset="-78"/>
              </a:rPr>
              <a:t>والطاقة</a:t>
            </a:r>
            <a:endParaRPr lang="ar-SA" sz="3200" b="1" dirty="0">
              <a:ln w="1905">
                <a:solidFill>
                  <a:schemeClr val="tx1"/>
                </a:solidFill>
              </a:ln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0" y="1951032"/>
            <a:ext cx="914400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يمكن حساب كمية الطاقة التي تتولد نتيجة فناء جسيم باستخدام قانون اينشتاين (</a:t>
            </a:r>
            <a:r>
              <a:rPr lang="en-US" sz="2200" dirty="0">
                <a:latin typeface="+mj-lt"/>
                <a:ea typeface="+mj-ea"/>
                <a:cs typeface="PT Bold Heading" pitchFamily="2" charset="-78"/>
              </a:rPr>
              <a:t>E=mc</a:t>
            </a:r>
            <a:r>
              <a:rPr lang="en-US" sz="2200" baseline="30000" dirty="0">
                <a:latin typeface="+mj-lt"/>
                <a:ea typeface="+mj-ea"/>
                <a:cs typeface="PT Bold Heading" pitchFamily="2" charset="-78"/>
              </a:rPr>
              <a:t>2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) وكتلة الإلكترون تساوي كتلة البوزترون (</a:t>
            </a:r>
            <a:r>
              <a:rPr lang="en-US" sz="2200" dirty="0">
                <a:latin typeface="+mj-lt"/>
                <a:ea typeface="+mj-ea"/>
                <a:cs typeface="PT Bold Heading" pitchFamily="2" charset="-78"/>
              </a:rPr>
              <a:t>9.11x10</a:t>
            </a:r>
            <a:r>
              <a:rPr lang="en-US" sz="2200" baseline="30000" dirty="0">
                <a:latin typeface="+mj-lt"/>
                <a:ea typeface="+mj-ea"/>
                <a:cs typeface="PT Bold Heading" pitchFamily="2" charset="-78"/>
              </a:rPr>
              <a:t>-13</a:t>
            </a:r>
            <a:r>
              <a:rPr lang="en-US" sz="2200" dirty="0">
                <a:latin typeface="+mj-lt"/>
                <a:ea typeface="+mj-ea"/>
                <a:cs typeface="PT Bold Heading" pitchFamily="2" charset="-78"/>
              </a:rPr>
              <a:t> kg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) :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1000100" y="2901970"/>
            <a:ext cx="4572009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l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E = m c</a:t>
            </a:r>
            <a:r>
              <a:rPr lang="en-US" sz="2400" b="1" baseline="30000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2</a:t>
            </a:r>
            <a:endParaRPr lang="ar-SA" sz="2400" b="1" baseline="30000" dirty="0">
              <a:solidFill>
                <a:srgbClr val="7030A0"/>
              </a:solidFill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1714475" y="3694133"/>
            <a:ext cx="714375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l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= 2(9.11x10</a:t>
            </a:r>
            <a:r>
              <a:rPr lang="en-US" sz="2400" b="1" baseline="30000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-13</a:t>
            </a:r>
            <a:r>
              <a:rPr lang="en-US" sz="2400" b="1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)x(3x10</a:t>
            </a:r>
            <a:r>
              <a:rPr lang="en-US" sz="2400" b="1" baseline="30000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8</a:t>
            </a:r>
            <a:r>
              <a:rPr lang="en-US" sz="2400" b="1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)</a:t>
            </a:r>
            <a:endParaRPr lang="ar-SA" sz="2400" b="1" dirty="0">
              <a:solidFill>
                <a:srgbClr val="7030A0"/>
              </a:solidFill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1714475" y="4679970"/>
            <a:ext cx="714375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l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= (1.64x10</a:t>
            </a:r>
            <a:r>
              <a:rPr lang="en-US" sz="2400" b="1" baseline="30000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-13</a:t>
            </a:r>
            <a:r>
              <a:rPr lang="en-US" sz="2400" b="1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 j)/(1.6x10</a:t>
            </a:r>
            <a:r>
              <a:rPr lang="en-US" sz="2400" b="1" baseline="30000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-19</a:t>
            </a:r>
            <a:r>
              <a:rPr lang="en-US" sz="2400" b="1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 j)</a:t>
            </a: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1714475" y="5665808"/>
            <a:ext cx="714375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l" fontAlgn="auto">
              <a:spcAft>
                <a:spcPts val="0"/>
              </a:spcAft>
              <a:defRPr/>
            </a:pPr>
            <a:r>
              <a:rPr lang="en-US" sz="2400" b="1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= 1.02x10</a:t>
            </a:r>
            <a:r>
              <a:rPr lang="en-US" sz="2400" b="1" baseline="30000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6</a:t>
            </a:r>
            <a:r>
              <a:rPr lang="en-US" sz="2400" b="1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eV</a:t>
            </a:r>
            <a:r>
              <a:rPr lang="en-US" sz="2400" b="1" dirty="0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 = 1.02 </a:t>
            </a:r>
            <a:r>
              <a:rPr lang="en-US" sz="2400" b="1" dirty="0" err="1">
                <a:solidFill>
                  <a:srgbClr val="7030A0"/>
                </a:solidFill>
                <a:latin typeface="+mj-lt"/>
                <a:ea typeface="+mj-ea"/>
                <a:cs typeface="PT Bold Heading" pitchFamily="2" charset="-78"/>
              </a:rPr>
              <a:t>Mev</a:t>
            </a:r>
            <a:endParaRPr lang="ar-SA" sz="2400" b="1" dirty="0">
              <a:solidFill>
                <a:srgbClr val="7030A0"/>
              </a:solidFill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16386" name="Picture 2" descr="positron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8" y="3500438"/>
            <a:ext cx="2847975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1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6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1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428596" y="165082"/>
            <a:ext cx="8286808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ويمكن أن يحدث أيضاً معكوس الفناء أي الطاقة يمكن أن تتحول مباشرة إلى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مادة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500034" y="1093776"/>
            <a:ext cx="8286808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فإذا عبر شعاع جاما بطاقة (</a:t>
            </a:r>
            <a:r>
              <a:rPr lang="en-US" sz="2200" dirty="0">
                <a:latin typeface="+mj-lt"/>
                <a:ea typeface="+mj-ea"/>
                <a:cs typeface="PT Bold Heading" pitchFamily="2" charset="-78"/>
              </a:rPr>
              <a:t>1.02 </a:t>
            </a:r>
            <a:r>
              <a:rPr lang="en-US" sz="2200" dirty="0" err="1">
                <a:latin typeface="+mj-lt"/>
                <a:ea typeface="+mj-ea"/>
                <a:cs typeface="PT Bold Heading" pitchFamily="2" charset="-78"/>
              </a:rPr>
              <a:t>MeV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) على الأقل بالقرب من نواة فقد ينتج زوج من </a:t>
            </a:r>
            <a:r>
              <a:rPr lang="ar-SA" sz="2200" dirty="0" err="1">
                <a:latin typeface="+mj-lt"/>
                <a:ea typeface="+mj-ea"/>
                <a:cs typeface="PT Bold Heading" pitchFamily="2" charset="-78"/>
              </a:rPr>
              <a:t>البوزترون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والإلكترون  (</a:t>
            </a:r>
            <a:r>
              <a:rPr lang="el-GR" sz="2200" dirty="0">
                <a:latin typeface="+mj-lt"/>
                <a:ea typeface="+mj-ea"/>
                <a:cs typeface="PT Bold Heading" pitchFamily="2" charset="-78"/>
              </a:rPr>
              <a:t>γ</a:t>
            </a:r>
            <a:r>
              <a:rPr lang="en-US" sz="2200" dirty="0">
                <a:latin typeface="+mj-lt"/>
                <a:ea typeface="+mj-ea"/>
                <a:cs typeface="PT Bold Heading" pitchFamily="2" charset="-78"/>
              </a:rPr>
              <a:t>-&gt;e</a:t>
            </a:r>
            <a:r>
              <a:rPr lang="en-US" sz="2200" baseline="30000" dirty="0">
                <a:latin typeface="+mj-lt"/>
                <a:ea typeface="+mj-ea"/>
                <a:cs typeface="PT Bold Heading" pitchFamily="2" charset="-78"/>
              </a:rPr>
              <a:t>-</a:t>
            </a:r>
            <a:r>
              <a:rPr lang="en-US" sz="2200" dirty="0">
                <a:latin typeface="+mj-lt"/>
                <a:ea typeface="+mj-ea"/>
                <a:cs typeface="PT Bold Heading" pitchFamily="2" charset="-78"/>
              </a:rPr>
              <a:t>+e</a:t>
            </a:r>
            <a:r>
              <a:rPr lang="en-US" sz="2200" baseline="30000" dirty="0">
                <a:latin typeface="+mj-lt"/>
                <a:ea typeface="+mj-ea"/>
                <a:cs typeface="PT Bold Heading" pitchFamily="2" charset="-78"/>
              </a:rPr>
              <a:t>+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)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642910" y="2071678"/>
            <a:ext cx="8072462" cy="1071570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يسمى تحول الطاقة إلى الجسيمات الزوج ”مادة وضديد المادة“ </a:t>
            </a:r>
            <a:r>
              <a:rPr lang="ar-SA" sz="2200" dirty="0" err="1">
                <a:latin typeface="+mj-lt"/>
                <a:ea typeface="+mj-ea"/>
                <a:cs typeface="PT Bold Heading" pitchFamily="2" charset="-78"/>
              </a:rPr>
              <a:t>انتاج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الزوج </a:t>
            </a:r>
            <a:r>
              <a:rPr lang="ar-SA" sz="2200" dirty="0" smtClean="0">
                <a:cs typeface="PT Bold Heading" pitchFamily="2" charset="-78"/>
              </a:rPr>
              <a:t>فالزوج يجب أن يكون الجسيم </a:t>
            </a:r>
            <a:r>
              <a:rPr lang="ar-SA" sz="2200" dirty="0" err="1" smtClean="0">
                <a:cs typeface="PT Bold Heading" pitchFamily="2" charset="-78"/>
              </a:rPr>
              <a:t>وضديد</a:t>
            </a:r>
            <a:r>
              <a:rPr lang="ar-SA" sz="2200" dirty="0" smtClean="0">
                <a:cs typeface="PT Bold Heading" pitchFamily="2" charset="-78"/>
              </a:rPr>
              <a:t> الجسيم الخاص </a:t>
            </a:r>
            <a:r>
              <a:rPr lang="ar-SA" sz="2200" dirty="0" err="1" smtClean="0">
                <a:cs typeface="PT Bold Heading" pitchFamily="2" charset="-78"/>
              </a:rPr>
              <a:t>به</a:t>
            </a:r>
            <a:r>
              <a:rPr lang="ar-SA" sz="2200" dirty="0" smtClean="0">
                <a:cs typeface="PT Bold Heading" pitchFamily="2" charset="-78"/>
              </a:rPr>
              <a:t> (تحقيق قانون حفظ الشحنة)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.</a:t>
            </a:r>
            <a:endParaRPr lang="ar-SA" sz="2200" dirty="0" smtClean="0">
              <a:cs typeface="PT Bold Heading" pitchFamily="2" charset="-78"/>
            </a:endParaRPr>
          </a:p>
        </p:txBody>
      </p:sp>
      <p:pic>
        <p:nvPicPr>
          <p:cNvPr id="15361" name="Picture 1" descr="image0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3286124"/>
            <a:ext cx="6357982" cy="3194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5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900"/>
                            </p:stCondLst>
                            <p:childTnLst>
                              <p:par>
                                <p:cTn id="2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571472" y="1000108"/>
            <a:ext cx="8358214" cy="785801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لإنتاج زوج (بوزترون –إلكترون) حيث يعمل المجال المغناطيسي حول حجيرة الفقاعة على ثني مسارات الجسيمات المتعاكسة الشحنة لتتحرك في اتجاهات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متعاكسة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286116" y="142852"/>
            <a:ext cx="30718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ضديــد</a:t>
            </a:r>
            <a:r>
              <a:rPr lang="ar-SA" sz="4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 المـــادة</a:t>
            </a:r>
            <a:endParaRPr lang="ar-SA" sz="4000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500034" y="1857364"/>
            <a:ext cx="8429684" cy="1143000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200" dirty="0" smtClean="0">
                <a:cs typeface="PT Bold Heading" pitchFamily="2" charset="-78"/>
              </a:rPr>
              <a:t>وأشعة </a:t>
            </a:r>
            <a:r>
              <a:rPr lang="ar-SA" sz="2200" dirty="0" err="1" smtClean="0">
                <a:cs typeface="PT Bold Heading" pitchFamily="2" charset="-78"/>
              </a:rPr>
              <a:t>جاما</a:t>
            </a:r>
            <a:r>
              <a:rPr lang="ar-SA" sz="2200" dirty="0" smtClean="0">
                <a:cs typeface="PT Bold Heading" pitchFamily="2" charset="-78"/>
              </a:rPr>
              <a:t> المنتجة لا تتبع المسار .</a:t>
            </a:r>
          </a:p>
          <a:p>
            <a:pPr algn="justLow" fontAlgn="auto">
              <a:spcAft>
                <a:spcPts val="0"/>
              </a:spcAft>
              <a:defRPr/>
            </a:pP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وإذا 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كانت طاقة أشعة جاما اكبر من (</a:t>
            </a:r>
            <a:r>
              <a:rPr lang="en-GB" sz="2200" dirty="0">
                <a:latin typeface="+mj-lt"/>
                <a:ea typeface="+mj-ea"/>
                <a:cs typeface="PT Bold Heading" pitchFamily="2" charset="-78"/>
              </a:rPr>
              <a:t>1.02 </a:t>
            </a:r>
            <a:r>
              <a:rPr lang="en-GB" sz="2200" dirty="0" err="1">
                <a:latin typeface="+mj-lt"/>
                <a:ea typeface="+mj-ea"/>
                <a:cs typeface="PT Bold Heading" pitchFamily="2" charset="-78"/>
              </a:rPr>
              <a:t>MeV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) فإن الفائض في الطاقة يظهر على شكل طاقة حركية للبوزترون والإلكترون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4000496" y="3214686"/>
            <a:ext cx="4714876" cy="642942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فيتصادم البوزترون في الحال مع إلكترون آخر ، ويفنى كل منهما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الآخر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4214810" y="4071942"/>
            <a:ext cx="4572000" cy="71438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وينتج إشعاعان أو ثلاثة إشعاعات جاما طاقتها الكلية لاتقل عن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1.02 </a:t>
            </a:r>
            <a:r>
              <a:rPr lang="en-GB" sz="2300" dirty="0" err="1">
                <a:latin typeface="+mj-lt"/>
                <a:ea typeface="+mj-ea"/>
                <a:cs typeface="PT Bold Heading" pitchFamily="2" charset="-78"/>
              </a:rPr>
              <a:t>MeV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</a:t>
            </a:r>
          </a:p>
        </p:txBody>
      </p:sp>
      <p:pic>
        <p:nvPicPr>
          <p:cNvPr id="14337" name="Picture 1" descr="eedd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5143512"/>
            <a:ext cx="6643734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 l="64195" t="28915" r="20071" b="27711"/>
          <a:stretch>
            <a:fillRect/>
          </a:stretch>
        </p:blipFill>
        <p:spPr bwMode="auto">
          <a:xfrm>
            <a:off x="2143108" y="2786058"/>
            <a:ext cx="1714512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1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500"/>
                            </p:stCondLst>
                            <p:childTnLst>
                              <p:par>
                                <p:cTn id="2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4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4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3286116" y="1071546"/>
            <a:ext cx="5500694" cy="500048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كل كوارك وكل لبتون أيضاً له </a:t>
            </a:r>
            <a:r>
              <a:rPr lang="ar-SA" sz="2300" dirty="0" err="1">
                <a:latin typeface="+mj-lt"/>
                <a:ea typeface="+mj-ea"/>
                <a:cs typeface="PT Bold Heading" pitchFamily="2" charset="-78"/>
              </a:rPr>
              <a:t>ضديد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جسيم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3000364" y="142854"/>
            <a:ext cx="350046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حفـــظ الجسيـــم</a:t>
            </a:r>
            <a:endParaRPr lang="ar-SA" sz="3600" dirty="0">
              <a:ln w="11430">
                <a:noFill/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571472" y="1714488"/>
            <a:ext cx="8215306" cy="500055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يتماثل ضديد الجسيمات مع الجسيمات ما عدا شحنتاهما متعاكسة، </a:t>
            </a:r>
            <a:r>
              <a:rPr lang="ar-SA" sz="23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مثل :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2000232" y="2571744"/>
            <a:ext cx="6072198" cy="1036637"/>
          </a:xfrm>
          <a:prstGeom prst="rect">
            <a:avLst/>
          </a:prstGeom>
        </p:spPr>
        <p:txBody>
          <a:bodyPr lIns="45720" rIns="45720" anchor="ctr"/>
          <a:lstStyle/>
          <a:p>
            <a:pPr marL="742950" indent="-742950" algn="justLow" fontAlgn="auto">
              <a:spcAft>
                <a:spcPts val="0"/>
              </a:spcAft>
              <a:defRPr/>
            </a:pPr>
            <a:r>
              <a:rPr lang="ar-SA" sz="23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(1)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فالكوارك العلوي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مثلاً شحنته (</a:t>
            </a:r>
            <a:r>
              <a:rPr lang="en-US" sz="2300" dirty="0">
                <a:latin typeface="+mj-lt"/>
                <a:ea typeface="+mj-ea"/>
                <a:cs typeface="PT Bold Heading" pitchFamily="2" charset="-78"/>
              </a:rPr>
              <a:t>+2/3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</a:t>
            </a:r>
          </a:p>
          <a:p>
            <a:pPr marL="742950" indent="-742950"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بينما ضديد الكوارك العلوي (</a:t>
            </a:r>
            <a:r>
              <a:rPr lang="en-US" sz="2300" dirty="0">
                <a:latin typeface="+mj-lt"/>
                <a:ea typeface="+mj-ea"/>
                <a:cs typeface="PT Bold Heading" pitchFamily="2" charset="-78"/>
              </a:rPr>
              <a:t> u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شحنته (</a:t>
            </a:r>
            <a:r>
              <a:rPr lang="en-US" sz="2300" dirty="0">
                <a:latin typeface="+mj-lt"/>
                <a:ea typeface="+mj-ea"/>
                <a:cs typeface="PT Bold Heading" pitchFamily="2" charset="-78"/>
              </a:rPr>
              <a:t>-2/3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2143108" y="3786190"/>
            <a:ext cx="6000760" cy="10350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4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(2) 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شحنة البروتون (</a:t>
            </a:r>
            <a:r>
              <a:rPr lang="en-GB" sz="2400" dirty="0" err="1">
                <a:latin typeface="+mj-lt"/>
                <a:ea typeface="+mj-ea"/>
                <a:cs typeface="PT Bold Heading" pitchFamily="2" charset="-78"/>
              </a:rPr>
              <a:t>uud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 (</a:t>
            </a:r>
            <a:r>
              <a:rPr lang="en-GB" sz="2400" dirty="0">
                <a:latin typeface="+mj-lt"/>
                <a:ea typeface="+mj-ea"/>
                <a:cs typeface="PT Bold Heading" pitchFamily="2" charset="-78"/>
              </a:rPr>
              <a:t>+2/3+2/3-1/3=+1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</a:t>
            </a:r>
          </a:p>
          <a:p>
            <a:pPr algn="justLow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وشحنة ضديد البروتون (</a:t>
            </a:r>
            <a:r>
              <a:rPr lang="en-GB" sz="24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en-GB" sz="2400" dirty="0" err="1" smtClean="0">
                <a:latin typeface="+mj-lt"/>
                <a:ea typeface="+mj-ea"/>
                <a:cs typeface="PT Bold Heading" pitchFamily="2" charset="-78"/>
              </a:rPr>
              <a:t>uud</a:t>
            </a:r>
            <a:r>
              <a:rPr lang="en-GB" sz="2400" dirty="0" smtClean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 (</a:t>
            </a:r>
            <a:r>
              <a:rPr lang="en-GB" sz="2400" dirty="0">
                <a:latin typeface="+mj-lt"/>
                <a:ea typeface="+mj-ea"/>
                <a:cs typeface="PT Bold Heading" pitchFamily="2" charset="-78"/>
              </a:rPr>
              <a:t>-2/3-2/3+1/3=-1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)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656038" y="3171824"/>
            <a:ext cx="216000" cy="158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1"/>
          <p:cNvCxnSpPr/>
          <p:nvPr/>
        </p:nvCxnSpPr>
        <p:spPr>
          <a:xfrm>
            <a:off x="4928066" y="4343406"/>
            <a:ext cx="144000" cy="1587"/>
          </a:xfrm>
          <a:prstGeom prst="line">
            <a:avLst/>
          </a:prstGeom>
          <a:ln w="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1"/>
          <p:cNvCxnSpPr/>
          <p:nvPr/>
        </p:nvCxnSpPr>
        <p:spPr>
          <a:xfrm>
            <a:off x="5109042" y="4343406"/>
            <a:ext cx="144000" cy="1587"/>
          </a:xfrm>
          <a:prstGeom prst="line">
            <a:avLst/>
          </a:prstGeom>
          <a:ln w="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11"/>
          <p:cNvCxnSpPr/>
          <p:nvPr/>
        </p:nvCxnSpPr>
        <p:spPr>
          <a:xfrm>
            <a:off x="5299544" y="4343406"/>
            <a:ext cx="144000" cy="1587"/>
          </a:xfrm>
          <a:prstGeom prst="line">
            <a:avLst/>
          </a:prstGeom>
          <a:ln w="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عنوان 1"/>
          <p:cNvSpPr txBox="1">
            <a:spLocks/>
          </p:cNvSpPr>
          <p:nvPr/>
        </p:nvSpPr>
        <p:spPr>
          <a:xfrm>
            <a:off x="3286116" y="5072074"/>
            <a:ext cx="5500726" cy="142876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وعندما يصطدم الجسيم وضديده فإن كلاً منهما يفنى الآخر ويتحولان إلى فوتونات أو إلى زوج من جسيم وضديد جسيم أخف وإلى طاقة</a:t>
            </a:r>
          </a:p>
        </p:txBody>
      </p:sp>
      <p:pic>
        <p:nvPicPr>
          <p:cNvPr id="12289" name="Picture 1" descr="Top antitop quark event.sv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4929198"/>
            <a:ext cx="2500330" cy="164307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12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1000100" y="2143116"/>
            <a:ext cx="6572264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أظهرت نتائج رذرفورد القياسات الأولى لحجم النواة فقد وجد أن للنواة قطراً يساوي (</a:t>
            </a:r>
            <a:r>
              <a:rPr lang="en-US" sz="2300" dirty="0">
                <a:latin typeface="+mj-lt"/>
                <a:ea typeface="+mj-ea"/>
                <a:cs typeface="PT Bold Heading" pitchFamily="2" charset="-78"/>
              </a:rPr>
              <a:t>10</a:t>
            </a:r>
            <a:r>
              <a:rPr lang="en-US" sz="2300" baseline="30000" dirty="0">
                <a:latin typeface="+mj-lt"/>
                <a:ea typeface="+mj-ea"/>
                <a:cs typeface="PT Bold Heading" pitchFamily="2" charset="-78"/>
              </a:rPr>
              <a:t>-14</a:t>
            </a:r>
            <a:r>
              <a:rPr lang="en-US" sz="2300" dirty="0">
                <a:latin typeface="+mj-lt"/>
                <a:ea typeface="+mj-ea"/>
                <a:cs typeface="PT Bold Heading" pitchFamily="2" charset="-78"/>
              </a:rPr>
              <a:t> m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تقريباً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071538" y="1000108"/>
            <a:ext cx="485775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800" dirty="0" smtClean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حجـــم النـــواة</a:t>
            </a:r>
            <a:endParaRPr lang="ar-SA" sz="4800" dirty="0">
              <a:ln w="11430">
                <a:solidFill>
                  <a:schemeClr val="tx1"/>
                </a:solidFill>
              </a:ln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0" y="3000372"/>
            <a:ext cx="8072462" cy="571504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وبذلك يكون للذرة المثالية نصف قطر أكبر (1000) مرة من حجم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النواة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500034" y="3857628"/>
            <a:ext cx="7715272" cy="1000132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وعلى الرغم من أن النواة تحتوي على كل كتلة الذرة تقريباً فإن النواة تشغل حيزاً في الذرة أقل من الحيز الذي تشغله الشمس في النظام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الشمسي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1500166" y="5072074"/>
            <a:ext cx="4429124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كثافة النواة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1.4x10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18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 kg/m</a:t>
            </a:r>
            <a:r>
              <a:rPr lang="en-GB" sz="2300" baseline="30000" dirty="0">
                <a:latin typeface="+mj-lt"/>
                <a:ea typeface="+mj-ea"/>
                <a:cs typeface="PT Bold Heading" pitchFamily="2" charset="-78"/>
              </a:rPr>
              <a:t>3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تقريباً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500034" y="5857892"/>
            <a:ext cx="6643702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فإذا افترضنا أن حجم النواة سنتميتر مكعب واحد فسوف تكون كتلتها بليون طن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تقريباً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45057" name="Picture 1" descr="8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357166"/>
            <a:ext cx="1714512" cy="150563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45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1714480" y="806437"/>
            <a:ext cx="6858016" cy="693737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العدد الكلي للكواركات والعدد الكلي للبتونات في الكون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ثابتة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500034" y="3808421"/>
            <a:ext cx="8286808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أما حاملات القوى ومنها الجرافيتونات والفوتونات والجلونات والبوزونات الضعيفة قد توجد أو تفنى إذا كانت هناك طاقة كافية</a:t>
            </a: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500034" y="4737114"/>
            <a:ext cx="821537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كتلة البروتون 1836 مرة أكبر من كتلة الإلكترون لذلك فإن الطاقة اللازمة لتكوين زوج من البروتون وضديد البروتون كبير نسبياً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285720" y="5737246"/>
            <a:ext cx="8572528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وقد تم إنتاج وملاحظة زوج البروتون وضديد البروتون أو مرة في باركلي في كليفورنيا عام 1955م</a:t>
            </a:r>
          </a:p>
        </p:txBody>
      </p:sp>
      <p:sp>
        <p:nvSpPr>
          <p:cNvPr id="11" name="مستطيل 10"/>
          <p:cNvSpPr/>
          <p:nvPr/>
        </p:nvSpPr>
        <p:spPr>
          <a:xfrm>
            <a:off x="2714612" y="142852"/>
            <a:ext cx="3500461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justLow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 smtClean="0">
                <a:ln w="11430">
                  <a:noFill/>
                </a:ln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حفـــظ الجسيـــم</a:t>
            </a:r>
            <a:endParaRPr lang="ar-SA" sz="3600" dirty="0">
              <a:ln w="11430">
                <a:noFill/>
              </a:ln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11265" name="Picture 1" descr="snapshot27"/>
          <p:cNvPicPr>
            <a:picLocks noChangeAspect="1" noChangeArrowheads="1"/>
          </p:cNvPicPr>
          <p:nvPr/>
        </p:nvPicPr>
        <p:blipFill>
          <a:blip r:embed="rId3">
            <a:lum bright="20000"/>
          </a:blip>
          <a:srcRect/>
          <a:stretch>
            <a:fillRect/>
          </a:stretch>
        </p:blipFill>
        <p:spPr bwMode="auto">
          <a:xfrm>
            <a:off x="5072066" y="1571612"/>
            <a:ext cx="228598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-1"/>
          <p:cNvPicPr>
            <a:picLocks noChangeAspect="1" noChangeArrowheads="1"/>
          </p:cNvPicPr>
          <p:nvPr/>
        </p:nvPicPr>
        <p:blipFill>
          <a:blip r:embed="rId4">
            <a:lum bright="10000"/>
          </a:blip>
          <a:srcRect/>
          <a:stretch>
            <a:fillRect/>
          </a:stretch>
        </p:blipFill>
        <p:spPr bwMode="auto">
          <a:xfrm>
            <a:off x="2500298" y="1571612"/>
            <a:ext cx="2269207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2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1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350"/>
                            </p:stCondLst>
                            <p:childTnLst>
                              <p:par>
                                <p:cTn id="2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25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7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2428860" y="1071546"/>
            <a:ext cx="6072230" cy="946141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لا توجد الإلكترونات العالية الطاقة المنبعثة من اضمحلال بيتا للنواة المشعة داخل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النواة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428860" y="214290"/>
            <a:ext cx="507206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اضمحـــلال بيتـــا</a:t>
            </a:r>
            <a:endParaRPr lang="ar-SA" sz="40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785786" y="2000240"/>
            <a:ext cx="7715304" cy="784228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إن نيوترون حر أو الموجود في النواة غير المستقرة هو الذي يمكن أن يضمحل إلى بروتون وانبعاث جسيم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بيتا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1500166" y="2857496"/>
            <a:ext cx="7000892" cy="54929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ويشارك النيوترينو في الطاقة الناتجة مع البروتون وجسيم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بيتا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500034" y="3429000"/>
            <a:ext cx="8072494" cy="785818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والنيوترينو جسيم كتلته صغيرة جداً وهو عديم الشحنة ولكنه كالفوتون له زخم وطاقة ، بالمعادلة :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2143108" y="4143380"/>
            <a:ext cx="5214942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GB" sz="3200" b="1" baseline="30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1</a:t>
            </a:r>
            <a:r>
              <a:rPr lang="en-GB" sz="3200" b="1" baseline="-25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0</a:t>
            </a:r>
            <a:r>
              <a:rPr lang="en-GB" sz="3200" b="1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n --&gt; </a:t>
            </a:r>
            <a:r>
              <a:rPr lang="en-GB" sz="3200" b="1" baseline="30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1</a:t>
            </a:r>
            <a:r>
              <a:rPr lang="en-GB" sz="3200" b="1" baseline="-25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1</a:t>
            </a:r>
            <a:r>
              <a:rPr lang="en-GB" sz="3200" b="1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p + </a:t>
            </a:r>
            <a:r>
              <a:rPr lang="en-GB" sz="3200" b="1" baseline="30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0</a:t>
            </a:r>
            <a:r>
              <a:rPr lang="en-GB" sz="3200" b="1" baseline="-25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-1</a:t>
            </a:r>
            <a:r>
              <a:rPr lang="en-GB" sz="3200" b="1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e + </a:t>
            </a:r>
            <a:r>
              <a:rPr lang="en-GB" sz="3200" b="1" baseline="30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0</a:t>
            </a:r>
            <a:r>
              <a:rPr lang="en-GB" sz="3200" b="1" baseline="-25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0</a:t>
            </a:r>
            <a:r>
              <a:rPr lang="el-GR" sz="3200" b="1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ν</a:t>
            </a:r>
            <a:endParaRPr lang="ar-SA" sz="3200" b="1" dirty="0">
              <a:solidFill>
                <a:schemeClr val="tx2"/>
              </a:solidFill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500034" y="4929198"/>
            <a:ext cx="8072494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وعندما يضمحل النظير بإطلاق بوزترون تحدث عملية شبيهة باضمحلال بيتا ، بالمعادلة :</a:t>
            </a:r>
          </a:p>
        </p:txBody>
      </p:sp>
      <p:sp>
        <p:nvSpPr>
          <p:cNvPr id="12" name="عنوان 1"/>
          <p:cNvSpPr txBox="1">
            <a:spLocks/>
          </p:cNvSpPr>
          <p:nvPr/>
        </p:nvSpPr>
        <p:spPr>
          <a:xfrm>
            <a:off x="2285984" y="5429264"/>
            <a:ext cx="4786346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200" b="1" baseline="30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1</a:t>
            </a:r>
            <a:r>
              <a:rPr lang="en-US" sz="3200" b="1" baseline="-25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1</a:t>
            </a:r>
            <a:r>
              <a:rPr lang="en-US" sz="3200" b="1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p --&gt; </a:t>
            </a:r>
            <a:r>
              <a:rPr lang="en-US" sz="3200" b="1" baseline="30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1</a:t>
            </a:r>
            <a:r>
              <a:rPr lang="en-US" sz="3200" b="1" baseline="-25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1</a:t>
            </a:r>
            <a:r>
              <a:rPr lang="en-US" sz="3200" b="1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n + </a:t>
            </a:r>
            <a:r>
              <a:rPr lang="en-US" sz="3200" b="1" baseline="30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0</a:t>
            </a:r>
            <a:r>
              <a:rPr lang="en-US" sz="3200" b="1" baseline="-25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+1</a:t>
            </a:r>
            <a:r>
              <a:rPr lang="en-US" sz="3200" b="1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e + </a:t>
            </a:r>
            <a:r>
              <a:rPr lang="en-US" sz="3200" b="1" baseline="30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0</a:t>
            </a:r>
            <a:r>
              <a:rPr lang="en-US" sz="3200" b="1" baseline="-250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0</a:t>
            </a:r>
            <a:r>
              <a:rPr lang="el-GR" sz="3200" b="1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ν</a:t>
            </a:r>
            <a:endParaRPr lang="ar-SA" sz="3200" b="1" dirty="0">
              <a:solidFill>
                <a:schemeClr val="tx2"/>
              </a:solidFill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10241" name="Picture 1" descr="240px-Beta-minus_Dec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60" y="0"/>
            <a:ext cx="2286000" cy="1928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200"/>
                            </p:stCondLst>
                            <p:childTnLst>
                              <p:par>
                                <p:cTn id="2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9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9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4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10" grpId="0"/>
      <p:bldP spid="11" grpId="0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1714480" y="1285860"/>
            <a:ext cx="7215174" cy="114300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إن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انحلال 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النيوترونات إلى بروتونات وانحلال البروتونات إلى نيوترونات لايمكن تفسيره بواسطة القوة القوة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4214810" y="285728"/>
            <a:ext cx="428624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التفاعل </a:t>
            </a:r>
            <a:r>
              <a:rPr lang="ar-SA" sz="4400" b="1" dirty="0" smtClean="0">
                <a:ln w="1143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الضعــيف</a:t>
            </a:r>
            <a:endParaRPr lang="ar-SA" sz="4400" b="1" dirty="0">
              <a:ln w="11430">
                <a:solidFill>
                  <a:schemeClr val="tx1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1857356" y="2500306"/>
            <a:ext cx="7000892" cy="855666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إن وجود انحلال بيتا يشير إلى أنه يجب أن يكون هناك تفاعل آخر وهو القوة النووية الضعيفة تؤثر في النواة</a:t>
            </a: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1214414" y="3571876"/>
            <a:ext cx="7500958" cy="54929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8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وهذه القوة أضعف كثيراً من القوة النووية القوية</a:t>
            </a:r>
          </a:p>
        </p:txBody>
      </p:sp>
      <p:pic>
        <p:nvPicPr>
          <p:cNvPr id="8193" name="Picture 1" descr="radioactive-ato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1802" y="4286256"/>
            <a:ext cx="3752850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ll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"/>
                            </p:stCondLst>
                            <p:childTnLst>
                              <p:par>
                                <p:cTn id="1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571472" y="1142984"/>
            <a:ext cx="8143932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إن الفرق بين البروتون (</a:t>
            </a:r>
            <a:r>
              <a:rPr lang="en-GB" sz="2300" dirty="0" err="1">
                <a:latin typeface="+mj-lt"/>
                <a:ea typeface="+mj-ea"/>
                <a:cs typeface="PT Bold Heading" pitchFamily="2" charset="-78"/>
              </a:rPr>
              <a:t>uud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والنيوترون (</a:t>
            </a:r>
            <a:r>
              <a:rPr lang="en-GB" sz="2300" dirty="0" err="1">
                <a:latin typeface="+mj-lt"/>
                <a:ea typeface="+mj-ea"/>
                <a:cs typeface="PT Bold Heading" pitchFamily="2" charset="-78"/>
              </a:rPr>
              <a:t>udd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كوارك واحد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فقط </a:t>
            </a:r>
            <a:r>
              <a:rPr lang="ar-SA" sz="2300" dirty="0" smtClean="0">
                <a:cs typeface="PT Bold Heading" pitchFamily="2" charset="-78"/>
              </a:rPr>
              <a:t>حيث يحدث اضمحلال بيتا في نموذج </a:t>
            </a:r>
            <a:r>
              <a:rPr lang="ar-SA" sz="2300" dirty="0" err="1" smtClean="0">
                <a:cs typeface="PT Bold Heading" pitchFamily="2" charset="-78"/>
              </a:rPr>
              <a:t>الكوارك</a:t>
            </a:r>
            <a:r>
              <a:rPr lang="ar-SA" sz="2300" dirty="0" smtClean="0">
                <a:cs typeface="PT Bold Heading" pitchFamily="2" charset="-78"/>
              </a:rPr>
              <a:t> على مرحلتين :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000232" y="282339"/>
            <a:ext cx="542925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نموذج الكوارك للبيتا</a:t>
            </a:r>
            <a:endParaRPr lang="ar-SA" sz="3600" dirty="0">
              <a:ln w="1143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428596" y="2143116"/>
            <a:ext cx="8286776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(1)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كوارك (</a:t>
            </a:r>
            <a:r>
              <a:rPr lang="en-US" sz="2300" dirty="0">
                <a:latin typeface="+mj-lt"/>
                <a:ea typeface="+mj-ea"/>
                <a:cs typeface="PT Bold Heading" pitchFamily="2" charset="-78"/>
              </a:rPr>
              <a:t>d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واحد في النيوترون يتحول إلى كوارك (</a:t>
            </a:r>
            <a:r>
              <a:rPr lang="en-US" sz="2300" dirty="0">
                <a:latin typeface="+mj-lt"/>
                <a:ea typeface="+mj-ea"/>
                <a:cs typeface="PT Bold Heading" pitchFamily="2" charset="-78"/>
              </a:rPr>
              <a:t>u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مع انبعاث بوزون (</a:t>
            </a:r>
            <a:r>
              <a:rPr lang="en-US" sz="2300" dirty="0">
                <a:latin typeface="+mj-lt"/>
                <a:ea typeface="+mj-ea"/>
                <a:cs typeface="PT Bold Heading" pitchFamily="2" charset="-78"/>
              </a:rPr>
              <a:t>w</a:t>
            </a:r>
            <a:r>
              <a:rPr lang="en-US" sz="2300" baseline="30000" dirty="0">
                <a:latin typeface="+mj-lt"/>
                <a:ea typeface="+mj-ea"/>
                <a:cs typeface="PT Bold Heading" pitchFamily="2" charset="-78"/>
              </a:rPr>
              <a:t>-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(أحد ثلاث حاملات قوة ضعيفة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)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928662" y="3000372"/>
            <a:ext cx="7786710" cy="428640"/>
          </a:xfrm>
          <a:prstGeom prst="rect">
            <a:avLst/>
          </a:prstGeom>
        </p:spPr>
        <p:txBody>
          <a:bodyPr lIns="45720" rIns="45720"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2300" dirty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(2)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يتحول البوزون (</a:t>
            </a:r>
            <a:r>
              <a:rPr lang="en-US" sz="2300" dirty="0">
                <a:latin typeface="+mj-lt"/>
                <a:ea typeface="+mj-ea"/>
                <a:cs typeface="PT Bold Heading" pitchFamily="2" charset="-78"/>
              </a:rPr>
              <a:t>w</a:t>
            </a:r>
            <a:r>
              <a:rPr lang="en-US" sz="2300" baseline="30000" dirty="0">
                <a:latin typeface="+mj-lt"/>
                <a:ea typeface="+mj-ea"/>
                <a:cs typeface="PT Bold Heading" pitchFamily="2" charset="-78"/>
              </a:rPr>
              <a:t>-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إلى إلكترون وضديد النيوترينو (والعكس صحيح)</a:t>
            </a: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 l="27849" t="37590" r="17902" b="45061"/>
          <a:stretch>
            <a:fillRect/>
          </a:stretch>
        </p:blipFill>
        <p:spPr bwMode="auto">
          <a:xfrm>
            <a:off x="1142976" y="3643314"/>
            <a:ext cx="721040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عنوان 1"/>
          <p:cNvSpPr txBox="1">
            <a:spLocks/>
          </p:cNvSpPr>
          <p:nvPr/>
        </p:nvSpPr>
        <p:spPr>
          <a:xfrm>
            <a:off x="714348" y="5808684"/>
            <a:ext cx="8001056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البوزون </a:t>
            </a:r>
            <a:r>
              <a:rPr lang="ar-SA" sz="2300" dirty="0">
                <a:cs typeface="PT Bold Heading" pitchFamily="2" charset="-78"/>
              </a:rPr>
              <a:t>(</a:t>
            </a:r>
            <a:r>
              <a:rPr lang="en-GB" sz="2300" dirty="0">
                <a:cs typeface="PT Bold Heading" pitchFamily="2" charset="-78"/>
              </a:rPr>
              <a:t>Z</a:t>
            </a:r>
            <a:r>
              <a:rPr lang="en-GB" sz="2300" baseline="30000" dirty="0">
                <a:cs typeface="PT Bold Heading" pitchFamily="2" charset="-78"/>
              </a:rPr>
              <a:t>0</a:t>
            </a:r>
            <a:r>
              <a:rPr lang="ar-SA" sz="2300" dirty="0">
                <a:cs typeface="PT Bold Heading" pitchFamily="2" charset="-78"/>
              </a:rPr>
              <a:t>) أضعف كثيراً من القوة الكهرومغناطيسية التي تحافظ على الذرة متماسكة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5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1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7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65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ستطيل 5"/>
          <p:cNvSpPr/>
          <p:nvPr/>
        </p:nvSpPr>
        <p:spPr>
          <a:xfrm>
            <a:off x="2143108" y="282339"/>
            <a:ext cx="542925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ln w="11430"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نموذج الكوارك للبيتا</a:t>
            </a:r>
            <a:endParaRPr lang="ar-SA" sz="3600" dirty="0">
              <a:ln w="11430">
                <a:solidFill>
                  <a:schemeClr val="tx1"/>
                </a:solidFill>
              </a:ln>
              <a:solidFill>
                <a:schemeClr val="accent3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/>
          <a:srcRect l="27849" t="37590" r="17902" b="45061"/>
          <a:stretch>
            <a:fillRect/>
          </a:stretch>
        </p:blipFill>
        <p:spPr bwMode="auto">
          <a:xfrm>
            <a:off x="1142976" y="4143380"/>
            <a:ext cx="7210400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عنوان 1"/>
          <p:cNvSpPr txBox="1">
            <a:spLocks/>
          </p:cNvSpPr>
          <p:nvPr/>
        </p:nvSpPr>
        <p:spPr>
          <a:xfrm>
            <a:off x="714348" y="1285860"/>
            <a:ext cx="7858180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وقد تم الكشف عنه أول مرة عام 1979م وتم مشاهدة البوزونات أول مرة عام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1983م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571472" y="2120883"/>
            <a:ext cx="8072494" cy="157163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لقد ساد الاعتقاد طويلاً أن كلاً من النيوترينات وضديد النيوترينات عديمة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الكتلة </a:t>
            </a:r>
            <a:r>
              <a:rPr lang="ar-SA" sz="2300" dirty="0" smtClean="0">
                <a:cs typeface="PT Bold Heading" pitchFamily="2" charset="-78"/>
              </a:rPr>
              <a:t>إلا أن التجارب الأخيرة التي التقطت </a:t>
            </a:r>
            <a:r>
              <a:rPr lang="ar-SA" sz="2300" dirty="0" err="1" smtClean="0">
                <a:cs typeface="PT Bold Heading" pitchFamily="2" charset="-78"/>
              </a:rPr>
              <a:t>النيوترويون</a:t>
            </a:r>
            <a:r>
              <a:rPr lang="ar-SA" sz="2300" dirty="0" smtClean="0">
                <a:cs typeface="PT Bold Heading" pitchFamily="2" charset="-78"/>
              </a:rPr>
              <a:t> المنبعث من الشمس ومن المسارعات الطويلة أظهرت أن للنيوترونات كتلة .</a:t>
            </a:r>
          </a:p>
          <a:p>
            <a:pPr algn="justLow">
              <a:defRPr/>
            </a:pPr>
            <a:r>
              <a:rPr lang="ar-SA" sz="2300" dirty="0" smtClean="0">
                <a:cs typeface="PT Bold Heading" pitchFamily="2" charset="-78"/>
              </a:rPr>
              <a:t>على الرغم من أن هذه الكتلة أقل كثيراً من كتلة أي جسم معروف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3571868" y="857232"/>
            <a:ext cx="5357818" cy="50006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solidFill>
                  <a:schemeClr val="tx2"/>
                </a:solidFill>
                <a:latin typeface="+mj-lt"/>
                <a:ea typeface="+mj-ea"/>
                <a:cs typeface="PT Bold Heading" pitchFamily="2" charset="-78"/>
              </a:rPr>
              <a:t>إن الكواركات واللبتونات تنفصل إلى ثلاثة عائلات :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2628886" y="125175"/>
            <a:ext cx="4429156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>
                <a:ln w="1143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اختبار النموذج المعياري</a:t>
            </a:r>
            <a:endParaRPr lang="ar-SA" sz="3600" dirty="0">
              <a:ln w="11430">
                <a:solidFill>
                  <a:schemeClr val="tx1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28596" y="1428736"/>
            <a:ext cx="8358214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(1)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فالعالم المحيط يتكون من جسيمات في عائلة اليد اليسرى (البروتونات والنيوترونات وإلكترونات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)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428596" y="2357430"/>
            <a:ext cx="8429684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(2)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وجسيمات في المجموعة الوسطى توجد في الأشعة الكونية وتنتج بطريقة روتينية في مسارعات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الجسيمات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357158" y="3236916"/>
            <a:ext cx="8501122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PT Bold Heading" pitchFamily="2" charset="-78"/>
              </a:rPr>
              <a:t>(3)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وجسيمات عائلة اليد اليمنى التي يعتقد أنها كانت مستثارة قليلاً خلال اللحظات الأولى للإنفجار العظيم ونتجت عن تصادمات عالة الطاقة</a:t>
            </a:r>
          </a:p>
        </p:txBody>
      </p:sp>
      <p:pic>
        <p:nvPicPr>
          <p:cNvPr id="5122" name="Picture 2" descr="SCI2003b19N1_H01_0027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14818"/>
            <a:ext cx="4143404" cy="2429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عنوان 1"/>
          <p:cNvSpPr txBox="1">
            <a:spLocks/>
          </p:cNvSpPr>
          <p:nvPr/>
        </p:nvSpPr>
        <p:spPr>
          <a:xfrm>
            <a:off x="4714876" y="4143380"/>
            <a:ext cx="4143404" cy="250033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إن (بوزون هيج) الذي يفترض أنه جسيم يحدد كتل اللبتونات والكواركات لم يتم الكشف عنه حتى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الآن . </a:t>
            </a:r>
            <a:r>
              <a:rPr lang="ar-SA" sz="2200" dirty="0" smtClean="0">
                <a:cs typeface="PT Bold Heading" pitchFamily="2" charset="-78"/>
              </a:rPr>
              <a:t>فالنموذج المعياري ليس نظرية لأنه </a:t>
            </a:r>
            <a:r>
              <a:rPr lang="ar-SA" sz="2200" dirty="0" err="1" smtClean="0">
                <a:cs typeface="PT Bold Heading" pitchFamily="2" charset="-78"/>
              </a:rPr>
              <a:t>لايفسر</a:t>
            </a:r>
            <a:r>
              <a:rPr lang="ar-SA" sz="2200" dirty="0" smtClean="0">
                <a:cs typeface="PT Bold Heading" pitchFamily="2" charset="-78"/>
              </a:rPr>
              <a:t> كتل الجسيمات </a:t>
            </a:r>
            <a:r>
              <a:rPr lang="ar-SA" sz="2200" dirty="0" err="1" smtClean="0">
                <a:cs typeface="PT Bold Heading" pitchFamily="2" charset="-78"/>
              </a:rPr>
              <a:t>ولايفسر</a:t>
            </a:r>
            <a:r>
              <a:rPr lang="ar-SA" sz="2200" dirty="0" smtClean="0">
                <a:cs typeface="PT Bold Heading" pitchFamily="2" charset="-78"/>
              </a:rPr>
              <a:t> لماذا توجد ثلاث عائلات من </a:t>
            </a:r>
            <a:r>
              <a:rPr lang="ar-SA" sz="2200" dirty="0" err="1" smtClean="0">
                <a:cs typeface="PT Bold Heading" pitchFamily="2" charset="-78"/>
              </a:rPr>
              <a:t>الكواركات</a:t>
            </a:r>
            <a:r>
              <a:rPr lang="ar-SA" sz="2200" dirty="0" smtClean="0">
                <a:cs typeface="PT Bold Heading" pitchFamily="2" charset="-78"/>
              </a:rPr>
              <a:t> </a:t>
            </a:r>
            <a:r>
              <a:rPr lang="ar-SA" sz="2200" dirty="0" err="1" smtClean="0">
                <a:cs typeface="PT Bold Heading" pitchFamily="2" charset="-78"/>
              </a:rPr>
              <a:t>واللبتونات</a:t>
            </a:r>
            <a:r>
              <a:rPr lang="ar-SA" sz="2200" dirty="0" smtClean="0">
                <a:cs typeface="PT Bold Heading" pitchFamily="2" charset="-78"/>
              </a:rPr>
              <a:t>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85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55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15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0" grpId="0"/>
      <p:bldP spid="12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2385998" y="1142984"/>
            <a:ext cx="6000792" cy="50006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 smtClean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*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 إن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الاختلافات بين التفاعلات الرئيسية الأربعة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واضحة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2500298" y="415333"/>
            <a:ext cx="4429123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2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PT Bold Heading" pitchFamily="2" charset="-78"/>
              </a:rPr>
              <a:t>لماذا </a:t>
            </a:r>
            <a:r>
              <a:rPr lang="ar-SA" sz="3200" b="1" spc="50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PT Bold Heading" pitchFamily="2" charset="-78"/>
              </a:rPr>
              <a:t>توجد أربعة قوى</a:t>
            </a:r>
            <a:r>
              <a:rPr lang="ar-SA" sz="3200" b="1" spc="50" dirty="0" smtClean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؟</a:t>
            </a:r>
            <a:endParaRPr lang="ar-SA" sz="3200" b="1" spc="50" dirty="0">
              <a:ln w="11430"/>
              <a:solidFill>
                <a:schemeClr val="accent3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086222" y="1714488"/>
            <a:ext cx="4286280" cy="428615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 smtClean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*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هناك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بعض التماثل بين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التفاعلات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714348" y="2214554"/>
            <a:ext cx="7643866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 smtClean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*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 إن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التركيب الرياضي لنظريات التفاعل الضعيف والتفاعل الكهرومغناطيسي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متماثلان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7" name="عنوان 1"/>
          <p:cNvSpPr txBox="1">
            <a:spLocks/>
          </p:cNvSpPr>
          <p:nvPr/>
        </p:nvSpPr>
        <p:spPr>
          <a:xfrm>
            <a:off x="785786" y="3071810"/>
            <a:ext cx="7643866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 smtClean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*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 تشير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النظريات الفلكية الفيزيائية للنجم (فوق المستعر) إلى حدوث تفاعلين متماثلين خلال الانفجارات </a:t>
            </a:r>
            <a:r>
              <a:rPr lang="ar-SA" sz="2300" dirty="0" err="1">
                <a:latin typeface="+mj-lt"/>
                <a:ea typeface="+mj-ea"/>
                <a:cs typeface="PT Bold Heading" pitchFamily="2" charset="-78"/>
              </a:rPr>
              <a:t>النجمية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الهائلة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714348" y="3929066"/>
            <a:ext cx="7715304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 smtClean="0">
                <a:solidFill>
                  <a:srgbClr val="C00000"/>
                </a:solidFill>
                <a:latin typeface="+mj-lt"/>
                <a:ea typeface="+mj-ea"/>
                <a:cs typeface="PT Bold Heading" pitchFamily="2" charset="-78"/>
              </a:rPr>
              <a:t>*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 أما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النظريات الحالية المتعلقة بأصل الكون فتتوقع أن القوتين كانتا متماثلتين خلال اللحظات المبكرة للكون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كذلك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3"/>
          <a:srcRect l="20796" t="31807" r="17902" b="53735"/>
          <a:stretch>
            <a:fillRect/>
          </a:stretch>
        </p:blipFill>
        <p:spPr bwMode="auto">
          <a:xfrm>
            <a:off x="785786" y="4857760"/>
            <a:ext cx="7658131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8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500"/>
                            </p:stCondLst>
                            <p:childTnLst>
                              <p:par>
                                <p:cTn id="2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00"/>
                            </p:stCondLst>
                            <p:childTnLst>
                              <p:par>
                                <p:cTn id="30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2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3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7" grpId="0"/>
      <p:bldP spid="10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500034" y="428606"/>
            <a:ext cx="8072462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لهذا السبب كانت القوى الكهرومغناطيسية والقوى الضعيفة متحدتين في قوة واحدة تسمى قوة كهربائية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ضعيفة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571472" y="1214422"/>
            <a:ext cx="8001024" cy="6921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كذلك توصل الفيزيائيون الآن إلى تطوير نظريات تتضمن القوة القوية أيضاً ولا يزال العمل غير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مكتمل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642910" y="1928802"/>
            <a:ext cx="7929618" cy="1643074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وقد ظهر ارتباك كبير نتيجة الدراسات التي أجريت على المجرات التي تتوقع أن المادة التي تم وصفها بالنموذج المعياري تكون فقط جزءاً صغيراً من كتلة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الكون </a:t>
            </a:r>
            <a:r>
              <a:rPr lang="ar-SA" sz="2200" dirty="0" smtClean="0">
                <a:cs typeface="PT Bold Heading" pitchFamily="2" charset="-78"/>
              </a:rPr>
              <a:t>والجزء الأكبر من المادة شكلت المادة المعتمة والتي سميت كذلك لأنها لا تتفاعل مع </a:t>
            </a:r>
            <a:r>
              <a:rPr lang="ar-SA" sz="2200" dirty="0" err="1" smtClean="0">
                <a:cs typeface="PT Bold Heading" pitchFamily="2" charset="-78"/>
              </a:rPr>
              <a:t>الفوتونات</a:t>
            </a:r>
            <a:r>
              <a:rPr lang="ar-SA" sz="2200" dirty="0" smtClean="0">
                <a:cs typeface="PT Bold Heading" pitchFamily="2" charset="-78"/>
              </a:rPr>
              <a:t> أو المادة العادية ما عدا قوة التجاذب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.</a:t>
            </a:r>
            <a:endParaRPr lang="ar-SA" sz="2200" dirty="0" smtClean="0">
              <a:cs typeface="PT Bold Heading" pitchFamily="2" charset="-78"/>
            </a:endParaRP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3000364" y="3714752"/>
            <a:ext cx="5572132" cy="1643074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بالإضافة إلى ذلك فإنها تبدو كطاقة معتمة وقوية غير معروفة تعمل على تسارع تمدد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الكون </a:t>
            </a:r>
            <a:r>
              <a:rPr lang="ar-SA" sz="2200" dirty="0" smtClean="0">
                <a:cs typeface="PT Bold Heading" pitchFamily="2" charset="-78"/>
              </a:rPr>
              <a:t>لذلك فإن الدراسات المتعلقة بالجسيمات المتناهية في الصغر التي تكوّن </a:t>
            </a:r>
            <a:r>
              <a:rPr lang="ar-SA" sz="2200" dirty="0" err="1" smtClean="0">
                <a:cs typeface="PT Bold Heading" pitchFamily="2" charset="-78"/>
              </a:rPr>
              <a:t>الأنوية</a:t>
            </a:r>
            <a:r>
              <a:rPr lang="ar-SA" sz="2200" dirty="0" smtClean="0">
                <a:cs typeface="PT Bold Heading" pitchFamily="2" charset="-78"/>
              </a:rPr>
              <a:t> تتصل مباشرة مع البحوث المتعلقة بالأنظمة الكبيرة والمجرات التي تكوّن الكون</a:t>
            </a: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.</a:t>
            </a:r>
            <a:endParaRPr lang="ar-SA" sz="2200" dirty="0" smtClean="0">
              <a:cs typeface="PT Bold Heading" pitchFamily="2" charset="-78"/>
            </a:endParaRPr>
          </a:p>
        </p:txBody>
      </p:sp>
      <p:sp>
        <p:nvSpPr>
          <p:cNvPr id="12" name="عنوان 1"/>
          <p:cNvSpPr txBox="1">
            <a:spLocks/>
          </p:cNvSpPr>
          <p:nvPr/>
        </p:nvSpPr>
        <p:spPr>
          <a:xfrm>
            <a:off x="642910" y="5572140"/>
            <a:ext cx="7929618" cy="857256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200" dirty="0">
                <a:latin typeface="+mj-lt"/>
                <a:ea typeface="+mj-ea"/>
                <a:cs typeface="PT Bold Heading" pitchFamily="2" charset="-78"/>
              </a:rPr>
              <a:t>وقد اعتاد فيزيائيو الجسيمات الأولية وعلماء الكون أن يكونوا في النهايتين المتعاكستين لمقياس </a:t>
            </a:r>
            <a:r>
              <a:rPr lang="ar-SA" sz="2200" dirty="0" smtClean="0">
                <a:latin typeface="+mj-lt"/>
                <a:ea typeface="+mj-ea"/>
                <a:cs typeface="PT Bold Heading" pitchFamily="2" charset="-78"/>
              </a:rPr>
              <a:t>الطول .</a:t>
            </a:r>
            <a:endParaRPr lang="ar-SA" sz="22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2050" name="Picture 2" descr="1280px-M101_hires_STScI-PRC2006-10a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642910" y="3571876"/>
            <a:ext cx="2214578" cy="17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8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30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تعريف الذرة ببساطه 00_00_14-00_05_18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0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159700" y="-27384"/>
            <a:ext cx="2020812" cy="22572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ar-SA" sz="800" b="1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العنوان الحركة على خط مستقيم</a:t>
            </a:r>
            <a:endParaRPr lang="ar-SA" sz="800" b="1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" name="عنوان 1"/>
          <p:cNvSpPr txBox="1">
            <a:spLocks/>
          </p:cNvSpPr>
          <p:nvPr/>
        </p:nvSpPr>
        <p:spPr>
          <a:xfrm>
            <a:off x="428596" y="2071678"/>
            <a:ext cx="6357950" cy="928694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بالنظر إلى الجدول الدوري ستلاحظ أن العناصر الاربعة الأول لها عدد كتلي </a:t>
            </a:r>
            <a:r>
              <a:rPr lang="en-GB" sz="2400" dirty="0">
                <a:latin typeface="+mj-lt"/>
                <a:ea typeface="+mj-ea"/>
                <a:cs typeface="PT Bold Heading" pitchFamily="2" charset="-78"/>
              </a:rPr>
              <a:t>A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 قريب من العدد الصحيح</a:t>
            </a:r>
          </a:p>
        </p:txBody>
      </p:sp>
      <p:sp>
        <p:nvSpPr>
          <p:cNvPr id="6" name="مستطيل 5"/>
          <p:cNvSpPr/>
          <p:nvPr/>
        </p:nvSpPr>
        <p:spPr>
          <a:xfrm>
            <a:off x="1928794" y="1142984"/>
            <a:ext cx="292895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3600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العدد الكتلي</a:t>
            </a:r>
            <a:endParaRPr lang="ar-SA" sz="3600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28596" y="3143248"/>
            <a:ext cx="7715272" cy="114300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إن الكتلة الذرية التي لا تساوي عدداً صحيحاً تم حله باستخدام جهاز </a:t>
            </a:r>
            <a:r>
              <a:rPr lang="ar-SA" sz="2400" dirty="0" err="1">
                <a:latin typeface="+mj-lt"/>
                <a:ea typeface="+mj-ea"/>
                <a:cs typeface="PT Bold Heading" pitchFamily="2" charset="-78"/>
              </a:rPr>
              <a:t>مطياف</a:t>
            </a: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400" dirty="0" smtClean="0">
                <a:latin typeface="+mj-lt"/>
                <a:ea typeface="+mj-ea"/>
                <a:cs typeface="PT Bold Heading" pitchFamily="2" charset="-78"/>
              </a:rPr>
              <a:t>الكتلة .</a:t>
            </a:r>
            <a:endParaRPr lang="ar-SA" sz="2400" dirty="0">
              <a:latin typeface="+mj-lt"/>
              <a:ea typeface="+mj-ea"/>
              <a:cs typeface="PT Bold Heading" pitchFamily="2" charset="-78"/>
            </a:endParaRPr>
          </a:p>
        </p:txBody>
      </p:sp>
      <p:sp>
        <p:nvSpPr>
          <p:cNvPr id="9" name="عنوان 1"/>
          <p:cNvSpPr txBox="1">
            <a:spLocks/>
          </p:cNvSpPr>
          <p:nvPr/>
        </p:nvSpPr>
        <p:spPr>
          <a:xfrm>
            <a:off x="1214414" y="4357694"/>
            <a:ext cx="4429124" cy="1593867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إن لذرة العنصر الواحد كتلاً مختلفة</a:t>
            </a:r>
          </a:p>
          <a:p>
            <a:pPr algn="justLow" fontAlgn="auto">
              <a:spcAft>
                <a:spcPts val="0"/>
              </a:spcAft>
              <a:defRPr/>
            </a:pPr>
            <a:r>
              <a:rPr lang="ar-SA" sz="2400" dirty="0">
                <a:latin typeface="+mj-lt"/>
                <a:ea typeface="+mj-ea"/>
                <a:cs typeface="PT Bold Heading" pitchFamily="2" charset="-78"/>
              </a:rPr>
              <a:t>(مثل تحليل عينة نقية من النيون)</a:t>
            </a:r>
          </a:p>
        </p:txBody>
      </p:sp>
      <p:sp>
        <p:nvSpPr>
          <p:cNvPr id="7" name="مستطيل 6"/>
          <p:cNvSpPr/>
          <p:nvPr/>
        </p:nvSpPr>
        <p:spPr>
          <a:xfrm>
            <a:off x="0" y="357166"/>
            <a:ext cx="6072197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2800" dirty="0">
                <a:ln w="11430">
                  <a:solidFill>
                    <a:schemeClr val="tx1"/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  <a:ea typeface="+mj-ea"/>
                <a:cs typeface="PT Bold Heading" pitchFamily="2" charset="-78"/>
              </a:rPr>
              <a:t>هل لجميع العناصر العدد الكتلي نفسه؟</a:t>
            </a:r>
            <a:endParaRPr lang="ar-SA" sz="2800" dirty="0">
              <a:ln w="11430">
                <a:solidFill>
                  <a:schemeClr val="tx1"/>
                </a:solidFill>
              </a:ln>
              <a:solidFill>
                <a:schemeClr val="tx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4033" name="Picture 1" descr="N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5074" y="4572008"/>
            <a:ext cx="262890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4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8000"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وان 1"/>
          <p:cNvSpPr txBox="1">
            <a:spLocks/>
          </p:cNvSpPr>
          <p:nvPr/>
        </p:nvSpPr>
        <p:spPr>
          <a:xfrm>
            <a:off x="285752" y="214290"/>
            <a:ext cx="8001024" cy="588951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وجد أن ذرة نيون واحدة لها كتلة (</a:t>
            </a:r>
            <a:r>
              <a:rPr lang="en-US" sz="2300" dirty="0">
                <a:latin typeface="+mj-lt"/>
                <a:ea typeface="+mj-ea"/>
                <a:cs typeface="PT Bold Heading" pitchFamily="2" charset="-78"/>
              </a:rPr>
              <a:t>20u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 بينما كتلة النوع الثاني (</a:t>
            </a:r>
            <a:r>
              <a:rPr lang="en-GB" sz="2300" dirty="0">
                <a:latin typeface="+mj-lt"/>
                <a:ea typeface="+mj-ea"/>
                <a:cs typeface="PT Bold Heading" pitchFamily="2" charset="-78"/>
              </a:rPr>
              <a:t>22u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)</a:t>
            </a:r>
          </a:p>
        </p:txBody>
      </p:sp>
      <p:sp>
        <p:nvSpPr>
          <p:cNvPr id="8" name="عنوان 1"/>
          <p:cNvSpPr txBox="1">
            <a:spLocks/>
          </p:cNvSpPr>
          <p:nvPr/>
        </p:nvSpPr>
        <p:spPr>
          <a:xfrm>
            <a:off x="428596" y="928670"/>
            <a:ext cx="6429420" cy="1285884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إن </a:t>
            </a:r>
            <a:r>
              <a:rPr lang="ar-SA" sz="2300" dirty="0" smtClean="0">
                <a:solidFill>
                  <a:srgbClr val="FF0000"/>
                </a:solidFill>
                <a:latin typeface="+mj-lt"/>
                <a:ea typeface="+mj-ea"/>
                <a:cs typeface="PT Bold Heading" pitchFamily="2" charset="-78"/>
              </a:rPr>
              <a:t>ذرة النيون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الطبيعية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تحتوي على عشرة بروتونات وعشرة إلكترونات في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الذرة . </a:t>
            </a:r>
            <a:r>
              <a:rPr lang="ar-SA" sz="2300" dirty="0" smtClean="0">
                <a:cs typeface="PT Bold Heading" pitchFamily="2" charset="-78"/>
              </a:rPr>
              <a:t>ونوع آخر من </a:t>
            </a:r>
            <a:r>
              <a:rPr lang="ar-SA" sz="2300" dirty="0" err="1" smtClean="0">
                <a:cs typeface="PT Bold Heading" pitchFamily="2" charset="-78"/>
              </a:rPr>
              <a:t>ذرات</a:t>
            </a:r>
            <a:r>
              <a:rPr lang="ar-SA" sz="2300" dirty="0" smtClean="0">
                <a:cs typeface="PT Bold Heading" pitchFamily="2" charset="-78"/>
              </a:rPr>
              <a:t> النيون تحتوي نواتها على 12 نيوتروناً</a:t>
            </a:r>
          </a:p>
        </p:txBody>
      </p:sp>
      <p:sp>
        <p:nvSpPr>
          <p:cNvPr id="10" name="عنوان 1"/>
          <p:cNvSpPr txBox="1">
            <a:spLocks/>
          </p:cNvSpPr>
          <p:nvPr/>
        </p:nvSpPr>
        <p:spPr>
          <a:xfrm>
            <a:off x="642910" y="2285992"/>
            <a:ext cx="5572132" cy="477825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هذان النوعان من الذرات يسميان </a:t>
            </a:r>
            <a:r>
              <a:rPr lang="ar-SA" sz="2300" dirty="0">
                <a:solidFill>
                  <a:srgbClr val="0070C0"/>
                </a:solidFill>
                <a:latin typeface="+mj-lt"/>
                <a:ea typeface="+mj-ea"/>
                <a:cs typeface="PT Bold Heading" pitchFamily="2" charset="-78"/>
              </a:rPr>
              <a:t>نظائر النيون</a:t>
            </a:r>
          </a:p>
        </p:txBody>
      </p:sp>
      <p:sp>
        <p:nvSpPr>
          <p:cNvPr id="11" name="عنوان 1"/>
          <p:cNvSpPr txBox="1">
            <a:spLocks/>
          </p:cNvSpPr>
          <p:nvPr/>
        </p:nvSpPr>
        <p:spPr>
          <a:xfrm>
            <a:off x="428596" y="3000372"/>
            <a:ext cx="6000792" cy="1301752"/>
          </a:xfrm>
          <a:prstGeom prst="rect">
            <a:avLst/>
          </a:prstGeom>
        </p:spPr>
        <p:txBody>
          <a:bodyPr lIns="45720" rIns="45720" anchor="ctr"/>
          <a:lstStyle/>
          <a:p>
            <a:pPr algn="justLow"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تسمى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نواة  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النظير (</a:t>
            </a:r>
            <a:r>
              <a:rPr lang="ar-SA" sz="2300" dirty="0" err="1">
                <a:latin typeface="+mj-lt"/>
                <a:ea typeface="+mj-ea"/>
                <a:cs typeface="PT Bold Heading" pitchFamily="2" charset="-78"/>
              </a:rPr>
              <a:t>النويدة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) </a:t>
            </a:r>
            <a:r>
              <a:rPr lang="ar-SA" sz="2300" dirty="0" smtClean="0">
                <a:cs typeface="PT Bold Heading" pitchFamily="2" charset="-78"/>
              </a:rPr>
              <a:t>وجميع </a:t>
            </a:r>
            <a:r>
              <a:rPr lang="ar-SA" sz="2300" dirty="0" err="1" smtClean="0">
                <a:cs typeface="PT Bold Heading" pitchFamily="2" charset="-78"/>
              </a:rPr>
              <a:t>نويدات</a:t>
            </a:r>
            <a:r>
              <a:rPr lang="ar-SA" sz="2300" dirty="0" smtClean="0">
                <a:cs typeface="PT Bold Heading" pitchFamily="2" charset="-78"/>
              </a:rPr>
              <a:t> العنصر لها نفس العدد من البروتونات ولكن لها أعداداً مختلفة من النيوترونات (</a:t>
            </a:r>
            <a:r>
              <a:rPr lang="ar-SA" sz="2300" dirty="0" err="1" smtClean="0">
                <a:cs typeface="PT Bold Heading" pitchFamily="2" charset="-78"/>
              </a:rPr>
              <a:t>نويدات</a:t>
            </a:r>
            <a:r>
              <a:rPr lang="ar-SA" sz="2300" dirty="0" smtClean="0">
                <a:cs typeface="PT Bold Heading" pitchFamily="2" charset="-78"/>
              </a:rPr>
              <a:t> الهيدروجين </a:t>
            </a:r>
            <a:r>
              <a:rPr lang="ar-SA" sz="2300" dirty="0" err="1" smtClean="0">
                <a:cs typeface="PT Bold Heading" pitchFamily="2" charset="-78"/>
              </a:rPr>
              <a:t>والهيليوم</a:t>
            </a:r>
            <a:r>
              <a:rPr lang="ar-SA" sz="2300" dirty="0" smtClean="0">
                <a:cs typeface="PT Bold Heading" pitchFamily="2" charset="-78"/>
              </a:rPr>
              <a:t>)</a:t>
            </a: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.</a:t>
            </a:r>
            <a:endParaRPr lang="ar-SA" sz="2300" dirty="0" smtClean="0">
              <a:cs typeface="PT Bold Heading" pitchFamily="2" charset="-78"/>
            </a:endParaRPr>
          </a:p>
        </p:txBody>
      </p:sp>
      <p:sp>
        <p:nvSpPr>
          <p:cNvPr id="12" name="عنوان 1"/>
          <p:cNvSpPr txBox="1">
            <a:spLocks/>
          </p:cNvSpPr>
          <p:nvPr/>
        </p:nvSpPr>
        <p:spPr>
          <a:xfrm>
            <a:off x="3286116" y="4786322"/>
            <a:ext cx="3714776" cy="1785950"/>
          </a:xfrm>
          <a:prstGeom prst="rect">
            <a:avLst/>
          </a:prstGeom>
        </p:spPr>
        <p:txBody>
          <a:bodyPr lIns="45720" rIns="45720" anchor="ctr"/>
          <a:lstStyle/>
          <a:p>
            <a:pPr algn="justLow" fontAlgn="auto">
              <a:spcAft>
                <a:spcPts val="0"/>
              </a:spcAft>
              <a:defRPr/>
            </a:pPr>
            <a:r>
              <a:rPr lang="ar-SA" sz="2300" dirty="0">
                <a:latin typeface="+mj-lt"/>
                <a:ea typeface="+mj-ea"/>
                <a:cs typeface="PT Bold Heading" pitchFamily="2" charset="-78"/>
              </a:rPr>
              <a:t>إن جميع نظائر العنصر المتعادل كهربائياً لها نفس العدد من الإلكترونات حول النواة ولها نفس السلوك </a:t>
            </a:r>
            <a:r>
              <a:rPr lang="ar-SA" sz="2300" dirty="0" smtClean="0">
                <a:latin typeface="+mj-lt"/>
                <a:ea typeface="+mj-ea"/>
                <a:cs typeface="PT Bold Heading" pitchFamily="2" charset="-78"/>
              </a:rPr>
              <a:t>الكيميائي .</a:t>
            </a:r>
            <a:endParaRPr lang="ar-SA" sz="2300" dirty="0">
              <a:latin typeface="+mj-lt"/>
              <a:ea typeface="+mj-ea"/>
              <a:cs typeface="PT Bold Heading" pitchFamily="2" charset="-78"/>
            </a:endParaRPr>
          </a:p>
        </p:txBody>
      </p:sp>
      <p:pic>
        <p:nvPicPr>
          <p:cNvPr id="43009" name="Picture 1" descr="-4-638"/>
          <p:cNvPicPr>
            <a:picLocks noChangeAspect="1" noChangeArrowheads="1"/>
          </p:cNvPicPr>
          <p:nvPr/>
        </p:nvPicPr>
        <p:blipFill>
          <a:blip r:embed="rId3"/>
          <a:srcRect t="20270"/>
          <a:stretch>
            <a:fillRect/>
          </a:stretch>
        </p:blipFill>
        <p:spPr bwMode="auto">
          <a:xfrm>
            <a:off x="285720" y="4610100"/>
            <a:ext cx="2714644" cy="19621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43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4038</Words>
  <Application>Microsoft Office PowerPoint</Application>
  <PresentationFormat>عرض على الشاشة (3:4)‏</PresentationFormat>
  <Paragraphs>332</Paragraphs>
  <Slides>67</Slides>
  <Notes>2</Notes>
  <HiddenSlides>0</HiddenSlides>
  <MMClips>10</MMClips>
  <ScaleCrop>false</ScaleCrop>
  <HeadingPairs>
    <vt:vector size="4" baseType="variant">
      <vt:variant>
        <vt:lpstr>سمة</vt:lpstr>
      </vt:variant>
      <vt:variant>
        <vt:i4>1</vt:i4>
      </vt:variant>
      <vt:variant>
        <vt:lpstr>عناوين الشرائح</vt:lpstr>
      </vt:variant>
      <vt:variant>
        <vt:i4>67</vt:i4>
      </vt:variant>
    </vt:vector>
  </HeadingPairs>
  <TitlesOfParts>
    <vt:vector size="68" baseType="lpstr">
      <vt:lpstr>سمة Office</vt:lpstr>
      <vt:lpstr>الشريحة 1</vt:lpstr>
      <vt:lpstr>الشريحة 2</vt:lpstr>
      <vt:lpstr>الشريحة 3</vt:lpstr>
      <vt:lpstr>الشريحة 4</vt:lpstr>
      <vt:lpstr>الشريحة 5</vt:lpstr>
      <vt:lpstr>الشريحة 6</vt:lpstr>
      <vt:lpstr>الشريحة 7</vt:lpstr>
      <vt:lpstr>العنوان الحركة على خط مستقيم</vt:lpstr>
      <vt:lpstr>الشريحة 9</vt:lpstr>
      <vt:lpstr>الشريحة 10</vt:lpstr>
      <vt:lpstr>الشريحة 11</vt:lpstr>
      <vt:lpstr>الشريحة 12</vt:lpstr>
      <vt:lpstr>العنوان الحركة على خط مستقيم</vt:lpstr>
      <vt:lpstr>الشريحة 14</vt:lpstr>
      <vt:lpstr>الشريحة 15</vt:lpstr>
      <vt:lpstr>الشريحة 16</vt:lpstr>
      <vt:lpstr>الشريحة 17</vt:lpstr>
      <vt:lpstr>الشريحة 18</vt:lpstr>
      <vt:lpstr>الشريحة 19</vt:lpstr>
      <vt:lpstr>الشريحة 20</vt:lpstr>
      <vt:lpstr>الشريحة 21</vt:lpstr>
      <vt:lpstr>الشريحة 22</vt:lpstr>
      <vt:lpstr>الشريحة 23</vt:lpstr>
      <vt:lpstr>العنوان الحركة على خط مستقيم</vt:lpstr>
      <vt:lpstr>الشريحة 25</vt:lpstr>
      <vt:lpstr>العنوان الحركة على خط مستقيم</vt:lpstr>
      <vt:lpstr>الشريحة 27</vt:lpstr>
      <vt:lpstr>العنوان الحركة على خط مستقيم</vt:lpstr>
      <vt:lpstr>الشريحة 29</vt:lpstr>
      <vt:lpstr>الشريحة 30</vt:lpstr>
      <vt:lpstr>العنوان الحركة على خط مستقيم</vt:lpstr>
      <vt:lpstr>العنوان الحركة على خط مستقيم</vt:lpstr>
      <vt:lpstr>العنوان الحركة على خط مستقيم</vt:lpstr>
      <vt:lpstr>الشريحة 34</vt:lpstr>
      <vt:lpstr>الاندماج النووي </vt:lpstr>
      <vt:lpstr>ملاحظــــــة</vt:lpstr>
      <vt:lpstr>الشريحة 37</vt:lpstr>
      <vt:lpstr>الشريحة 38</vt:lpstr>
      <vt:lpstr>العنوان الحركة على خط مستقيم</vt:lpstr>
      <vt:lpstr>الشريحة 40</vt:lpstr>
      <vt:lpstr>الشريحة 41</vt:lpstr>
      <vt:lpstr>الشريحة 42</vt:lpstr>
      <vt:lpstr>الشريحة 43</vt:lpstr>
      <vt:lpstr>العنوان الحركة على خط مستقيم</vt:lpstr>
      <vt:lpstr>الشريحة 45</vt:lpstr>
      <vt:lpstr>الشريحة 46</vt:lpstr>
      <vt:lpstr>العنوان الحركة على خط مستقيم</vt:lpstr>
      <vt:lpstr>الشريحة 48</vt:lpstr>
      <vt:lpstr>العنوان الحركة على خط مستقيم</vt:lpstr>
      <vt:lpstr>الشريحة 50</vt:lpstr>
      <vt:lpstr>الشريحة 51</vt:lpstr>
      <vt:lpstr>الشريحة 52</vt:lpstr>
      <vt:lpstr>الشريحة 53</vt:lpstr>
      <vt:lpstr>الشريحة 54</vt:lpstr>
      <vt:lpstr>الشريحة 55</vt:lpstr>
      <vt:lpstr>الشريحة 56</vt:lpstr>
      <vt:lpstr>الشريحة 57</vt:lpstr>
      <vt:lpstr>الشريحة 58</vt:lpstr>
      <vt:lpstr>العنوان الحركة على خط مستقيم</vt:lpstr>
      <vt:lpstr>العنوان الحركة على خط مستقيم</vt:lpstr>
      <vt:lpstr>العنوان الحركة على خط مستقيم</vt:lpstr>
      <vt:lpstr>العنوان الحركة على خط مستقيم</vt:lpstr>
      <vt:lpstr>الشريحة 63</vt:lpstr>
      <vt:lpstr>الشريحة 64</vt:lpstr>
      <vt:lpstr>الشريحة 65</vt:lpstr>
      <vt:lpstr>العنوان الحركة على خط مستقيم</vt:lpstr>
      <vt:lpstr>العنوان الحركة على خط مستقيم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NM</dc:creator>
  <cp:lastModifiedBy>NM</cp:lastModifiedBy>
  <cp:revision>97</cp:revision>
  <dcterms:created xsi:type="dcterms:W3CDTF">2016-01-06T11:24:49Z</dcterms:created>
  <dcterms:modified xsi:type="dcterms:W3CDTF">2016-01-10T21:24:15Z</dcterms:modified>
</cp:coreProperties>
</file>