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7"/>
  </p:notesMasterIdLst>
  <p:sldIdLst>
    <p:sldId id="311" r:id="rId2"/>
    <p:sldId id="280" r:id="rId3"/>
    <p:sldId id="307" r:id="rId4"/>
    <p:sldId id="320" r:id="rId5"/>
    <p:sldId id="258" r:id="rId6"/>
    <p:sldId id="306" r:id="rId7"/>
    <p:sldId id="305" r:id="rId8"/>
    <p:sldId id="279" r:id="rId9"/>
    <p:sldId id="308" r:id="rId10"/>
    <p:sldId id="309" r:id="rId11"/>
    <p:sldId id="281" r:id="rId12"/>
    <p:sldId id="282" r:id="rId13"/>
    <p:sldId id="283" r:id="rId14"/>
    <p:sldId id="290" r:id="rId15"/>
    <p:sldId id="291" r:id="rId1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نمط متوسط 1 - تميي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660B408-B3CF-4A94-85FC-2B1E0A45F4A2}" styleName="نمط داكن 2 - تمييز 1/تمييز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>
        <p:scale>
          <a:sx n="68" d="100"/>
          <a:sy n="68" d="100"/>
        </p:scale>
        <p:origin x="-57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F435F79-4090-4101-89A7-431452577512}" type="datetimeFigureOut">
              <a:rPr lang="ar-SA" smtClean="0"/>
              <a:pPr/>
              <a:t>09/12/1433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774268A-5901-41B8-9CA2-6A5F4F6B6BFD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65653-19B4-4BF9-A447-D9BAE83A34BD}" type="datetimeFigureOut">
              <a:rPr lang="ar-SA" smtClean="0"/>
              <a:pPr/>
              <a:t>09/12/1433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327C1-2275-4E9A-BB1F-123345649A0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65653-19B4-4BF9-A447-D9BAE83A34BD}" type="datetimeFigureOut">
              <a:rPr lang="ar-SA" smtClean="0"/>
              <a:pPr/>
              <a:t>09/12/1433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327C1-2275-4E9A-BB1F-123345649A0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65653-19B4-4BF9-A447-D9BAE83A34BD}" type="datetimeFigureOut">
              <a:rPr lang="ar-SA" smtClean="0"/>
              <a:pPr/>
              <a:t>09/12/1433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327C1-2275-4E9A-BB1F-123345649A0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65653-19B4-4BF9-A447-D9BAE83A34BD}" type="datetimeFigureOut">
              <a:rPr lang="ar-SA" smtClean="0"/>
              <a:pPr/>
              <a:t>09/12/1433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327C1-2275-4E9A-BB1F-123345649A0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65653-19B4-4BF9-A447-D9BAE83A34BD}" type="datetimeFigureOut">
              <a:rPr lang="ar-SA" smtClean="0"/>
              <a:pPr/>
              <a:t>09/12/1433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327C1-2275-4E9A-BB1F-123345649A0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65653-19B4-4BF9-A447-D9BAE83A34BD}" type="datetimeFigureOut">
              <a:rPr lang="ar-SA" smtClean="0"/>
              <a:pPr/>
              <a:t>09/12/1433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327C1-2275-4E9A-BB1F-123345649A0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65653-19B4-4BF9-A447-D9BAE83A34BD}" type="datetimeFigureOut">
              <a:rPr lang="ar-SA" smtClean="0"/>
              <a:pPr/>
              <a:t>09/12/1433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327C1-2275-4E9A-BB1F-123345649A0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65653-19B4-4BF9-A447-D9BAE83A34BD}" type="datetimeFigureOut">
              <a:rPr lang="ar-SA" smtClean="0"/>
              <a:pPr/>
              <a:t>09/12/1433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327C1-2275-4E9A-BB1F-123345649A0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65653-19B4-4BF9-A447-D9BAE83A34BD}" type="datetimeFigureOut">
              <a:rPr lang="ar-SA" smtClean="0"/>
              <a:pPr/>
              <a:t>09/12/1433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327C1-2275-4E9A-BB1F-123345649A0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65653-19B4-4BF9-A447-D9BAE83A34BD}" type="datetimeFigureOut">
              <a:rPr lang="ar-SA" smtClean="0"/>
              <a:pPr/>
              <a:t>09/12/1433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327C1-2275-4E9A-BB1F-123345649A0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65653-19B4-4BF9-A447-D9BAE83A34BD}" type="datetimeFigureOut">
              <a:rPr lang="ar-SA" smtClean="0"/>
              <a:pPr/>
              <a:t>09/12/1433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327C1-2275-4E9A-BB1F-123345649A0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65653-19B4-4BF9-A447-D9BAE83A34BD}" type="datetimeFigureOut">
              <a:rPr lang="ar-SA" smtClean="0"/>
              <a:pPr/>
              <a:t>09/12/1433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327C1-2275-4E9A-BB1F-123345649A01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3857620" y="2500306"/>
            <a:ext cx="5072098" cy="714380"/>
          </a:xfrm>
          <a:prstGeom prst="roundRect">
            <a:avLst>
              <a:gd name="adj" fmla="val 18637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000" b="1" dirty="0" smtClean="0">
                <a:solidFill>
                  <a:schemeClr val="tx1"/>
                </a:solidFill>
              </a:rPr>
              <a:t>إذا كان الارتفاع الابتدائي 20 م ، فما المعادلة التي ستكتبها لتحديد الزمن الذي يحتاج إليه جسم للوصول إلى الأرض ؟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7" name="مستطيل مستدير الزوايا 6"/>
          <p:cNvSpPr/>
          <p:nvPr/>
        </p:nvSpPr>
        <p:spPr>
          <a:xfrm>
            <a:off x="714348" y="2500306"/>
            <a:ext cx="3000396" cy="714380"/>
          </a:xfrm>
          <a:prstGeom prst="roundRect">
            <a:avLst>
              <a:gd name="adj" fmla="val 18637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/>
                </a:solidFill>
              </a:rPr>
              <a:t>ــ 5 ن</a:t>
            </a:r>
            <a:r>
              <a:rPr lang="ar-SA" sz="3000" b="1" spc="-100" baseline="30000" dirty="0" smtClean="0">
                <a:solidFill>
                  <a:schemeClr val="tx1"/>
                </a:solidFill>
              </a:rPr>
              <a:t>2</a:t>
            </a:r>
            <a:r>
              <a:rPr lang="ar-SA" sz="2000" b="1" dirty="0" smtClean="0">
                <a:solidFill>
                  <a:schemeClr val="tx1"/>
                </a:solidFill>
              </a:rPr>
              <a:t> + 20  =  0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14" name="مستطيل مستدير الزوايا 13"/>
          <p:cNvSpPr/>
          <p:nvPr/>
        </p:nvSpPr>
        <p:spPr>
          <a:xfrm>
            <a:off x="3857620" y="3429000"/>
            <a:ext cx="5072098" cy="714380"/>
          </a:xfrm>
          <a:prstGeom prst="roundRect">
            <a:avLst>
              <a:gd name="adj" fmla="val 18637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000" b="1" dirty="0" smtClean="0">
                <a:solidFill>
                  <a:schemeClr val="tx1"/>
                </a:solidFill>
              </a:rPr>
              <a:t>حل المعادلة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15" name="مستطيل مستدير الزوايا 14"/>
          <p:cNvSpPr/>
          <p:nvPr/>
        </p:nvSpPr>
        <p:spPr>
          <a:xfrm>
            <a:off x="714348" y="3429000"/>
            <a:ext cx="3000396" cy="1428760"/>
          </a:xfrm>
          <a:prstGeom prst="roundRect">
            <a:avLst>
              <a:gd name="adj" fmla="val 18637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17" name="مستطيل مستدير الزوايا 16"/>
          <p:cNvSpPr/>
          <p:nvPr/>
        </p:nvSpPr>
        <p:spPr>
          <a:xfrm>
            <a:off x="3857620" y="5000636"/>
            <a:ext cx="5072098" cy="714380"/>
          </a:xfrm>
          <a:prstGeom prst="roundRect">
            <a:avLst>
              <a:gd name="adj" fmla="val 18637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000" b="1" dirty="0" smtClean="0">
                <a:solidFill>
                  <a:schemeClr val="tx1"/>
                </a:solidFill>
              </a:rPr>
              <a:t>كيف يمكنك استعمال الجذر </a:t>
            </a:r>
            <a:r>
              <a:rPr lang="ar-SA" sz="2000" b="1" dirty="0" err="1" smtClean="0">
                <a:solidFill>
                  <a:schemeClr val="tx1"/>
                </a:solidFill>
              </a:rPr>
              <a:t>التربيعي</a:t>
            </a:r>
            <a:r>
              <a:rPr lang="ar-SA" sz="2000" b="1" dirty="0" smtClean="0">
                <a:solidFill>
                  <a:schemeClr val="tx1"/>
                </a:solidFill>
              </a:rPr>
              <a:t> لحل المعادلة ؟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18" name="مستطيل مستدير الزوايا 17"/>
          <p:cNvSpPr/>
          <p:nvPr/>
        </p:nvSpPr>
        <p:spPr>
          <a:xfrm>
            <a:off x="714348" y="5000636"/>
            <a:ext cx="3000396" cy="1643074"/>
          </a:xfrm>
          <a:prstGeom prst="roundRect">
            <a:avLst>
              <a:gd name="adj" fmla="val 18637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3000" b="1" spc="-100" baseline="300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47925" y="214290"/>
            <a:ext cx="42481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496" y="714356"/>
            <a:ext cx="4738696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571480"/>
            <a:ext cx="23622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مربع نص 15"/>
          <p:cNvSpPr txBox="1"/>
          <p:nvPr/>
        </p:nvSpPr>
        <p:spPr>
          <a:xfrm>
            <a:off x="714348" y="3571876"/>
            <a:ext cx="2928958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000" b="1" dirty="0" smtClean="0"/>
              <a:t>ــ  5 (  ن</a:t>
            </a:r>
            <a:r>
              <a:rPr lang="ar-SA" sz="3000" b="1" spc="-100" baseline="30000" dirty="0" smtClean="0"/>
              <a:t>2</a:t>
            </a:r>
            <a:r>
              <a:rPr lang="ar-SA" sz="2000" b="1" dirty="0" smtClean="0"/>
              <a:t>  ــ  4 )  =  0</a:t>
            </a:r>
            <a:endParaRPr lang="ar-SA" sz="2000" b="1" baseline="30000" dirty="0"/>
          </a:p>
        </p:txBody>
      </p:sp>
      <p:sp>
        <p:nvSpPr>
          <p:cNvPr id="19" name="مربع نص 18"/>
          <p:cNvSpPr txBox="1"/>
          <p:nvPr/>
        </p:nvSpPr>
        <p:spPr>
          <a:xfrm>
            <a:off x="714348" y="3957584"/>
            <a:ext cx="2928958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000" b="1" dirty="0" smtClean="0"/>
              <a:t>ــ  5 ( ن + 2 ) ( ن ــ 2 ) =  0</a:t>
            </a:r>
            <a:endParaRPr lang="ar-SA" sz="2000" b="1" baseline="30000" dirty="0"/>
          </a:p>
        </p:txBody>
      </p:sp>
      <p:sp>
        <p:nvSpPr>
          <p:cNvPr id="20" name="مربع نص 19"/>
          <p:cNvSpPr txBox="1"/>
          <p:nvPr/>
        </p:nvSpPr>
        <p:spPr>
          <a:xfrm>
            <a:off x="1785918" y="4386212"/>
            <a:ext cx="1857388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000" b="1" dirty="0" smtClean="0"/>
              <a:t>الحل :  2  ،  ــ  2</a:t>
            </a:r>
            <a:endParaRPr lang="ar-SA" sz="2000" b="1" baseline="30000" dirty="0"/>
          </a:p>
        </p:txBody>
      </p:sp>
      <p:sp>
        <p:nvSpPr>
          <p:cNvPr id="21" name="مربع نص 20"/>
          <p:cNvSpPr txBox="1"/>
          <p:nvPr/>
        </p:nvSpPr>
        <p:spPr>
          <a:xfrm>
            <a:off x="2071670" y="5000636"/>
            <a:ext cx="1571636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000" b="1" dirty="0" smtClean="0"/>
              <a:t>5 ن</a:t>
            </a:r>
            <a:r>
              <a:rPr lang="ar-SA" sz="3000" b="1" spc="-100" baseline="30000" dirty="0" smtClean="0"/>
              <a:t>2</a:t>
            </a:r>
            <a:r>
              <a:rPr lang="ar-SA" sz="2000" b="1" dirty="0" smtClean="0"/>
              <a:t>  =  20</a:t>
            </a:r>
            <a:endParaRPr lang="ar-SA" sz="2000" b="1" baseline="30000" dirty="0"/>
          </a:p>
        </p:txBody>
      </p:sp>
      <p:sp>
        <p:nvSpPr>
          <p:cNvPr id="22" name="مربع نص 21"/>
          <p:cNvSpPr txBox="1"/>
          <p:nvPr/>
        </p:nvSpPr>
        <p:spPr>
          <a:xfrm>
            <a:off x="2214546" y="5415196"/>
            <a:ext cx="1428760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000" b="1" dirty="0" smtClean="0"/>
              <a:t>   ن</a:t>
            </a:r>
            <a:r>
              <a:rPr lang="ar-SA" sz="3000" b="1" spc="-100" baseline="30000" dirty="0" smtClean="0"/>
              <a:t>2</a:t>
            </a:r>
            <a:r>
              <a:rPr lang="ar-SA" sz="2000" b="1" dirty="0" smtClean="0"/>
              <a:t>  =  4</a:t>
            </a:r>
            <a:endParaRPr lang="ar-SA" sz="2000" b="1" baseline="30000" dirty="0"/>
          </a:p>
        </p:txBody>
      </p:sp>
      <p:sp>
        <p:nvSpPr>
          <p:cNvPr id="23" name="مربع نص 22"/>
          <p:cNvSpPr txBox="1"/>
          <p:nvPr/>
        </p:nvSpPr>
        <p:spPr>
          <a:xfrm>
            <a:off x="2071670" y="5786454"/>
            <a:ext cx="1571636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000" b="1" dirty="0" smtClean="0"/>
              <a:t>   ن    = ± 2</a:t>
            </a:r>
            <a:endParaRPr lang="ar-SA" sz="2000" b="1" baseline="30000" dirty="0"/>
          </a:p>
        </p:txBody>
      </p:sp>
      <p:sp>
        <p:nvSpPr>
          <p:cNvPr id="25" name="مربع نص 24"/>
          <p:cNvSpPr txBox="1"/>
          <p:nvPr/>
        </p:nvSpPr>
        <p:spPr>
          <a:xfrm>
            <a:off x="1785918" y="6172162"/>
            <a:ext cx="1857388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000" b="1" dirty="0" smtClean="0"/>
              <a:t>الحل :  2  ،  ــ  2</a:t>
            </a:r>
            <a:endParaRPr lang="ar-SA" sz="2000" b="1" baseline="30000" dirty="0"/>
          </a:p>
        </p:txBody>
      </p:sp>
      <p:sp>
        <p:nvSpPr>
          <p:cNvPr id="24" name="خماسي 23"/>
          <p:cNvSpPr/>
          <p:nvPr/>
        </p:nvSpPr>
        <p:spPr>
          <a:xfrm>
            <a:off x="714348" y="5815688"/>
            <a:ext cx="1500198" cy="357190"/>
          </a:xfrm>
          <a:prstGeom prst="homePlat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/>
                </a:solidFill>
              </a:rPr>
              <a:t>الجذر للطرفين</a:t>
            </a:r>
            <a:endParaRPr lang="ar-SA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4" grpId="0" animBg="1"/>
      <p:bldP spid="15" grpId="0" animBg="1"/>
      <p:bldP spid="17" grpId="0" animBg="1"/>
      <p:bldP spid="18" grpId="0" animBg="1"/>
      <p:bldP spid="16" grpId="0"/>
      <p:bldP spid="19" grpId="0"/>
      <p:bldP spid="20" grpId="0"/>
      <p:bldP spid="21" grpId="0"/>
      <p:bldP spid="22" grpId="0"/>
      <p:bldP spid="23" grpId="0"/>
      <p:bldP spid="25" grpId="0"/>
      <p:bldP spid="2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مربع نص 18"/>
          <p:cNvSpPr txBox="1"/>
          <p:nvPr/>
        </p:nvSpPr>
        <p:spPr>
          <a:xfrm>
            <a:off x="214282" y="544894"/>
            <a:ext cx="7143800" cy="44114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200" b="1" dirty="0" smtClean="0"/>
              <a:t>حدد إذا كانت ثلاثية الحد تشكل مربعا كاملا أم لا ، وإذا كانت كذلك فحللها .  </a:t>
            </a:r>
            <a:endParaRPr lang="ar-SA" sz="2200" b="1" baseline="30000" dirty="0"/>
          </a:p>
        </p:txBody>
      </p:sp>
      <p:grpSp>
        <p:nvGrpSpPr>
          <p:cNvPr id="20" name="مجموعة 19"/>
          <p:cNvGrpSpPr/>
          <p:nvPr/>
        </p:nvGrpSpPr>
        <p:grpSpPr>
          <a:xfrm>
            <a:off x="1071538" y="1413571"/>
            <a:ext cx="7072362" cy="5158701"/>
            <a:chOff x="1071538" y="1413571"/>
            <a:chExt cx="7072362" cy="5158701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21" name="دبوس زينة 20"/>
            <p:cNvSpPr/>
            <p:nvPr/>
          </p:nvSpPr>
          <p:spPr>
            <a:xfrm>
              <a:off x="1071538" y="2571744"/>
              <a:ext cx="7072362" cy="2857520"/>
            </a:xfrm>
            <a:prstGeom prst="plaque">
              <a:avLst/>
            </a:prstGeom>
            <a:grpFill/>
            <a:ln w="76200">
              <a:solidFill>
                <a:srgbClr val="FFC0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22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486098" y="5458498"/>
              <a:ext cx="6272222" cy="111377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3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10800000">
              <a:off x="1442796" y="1413571"/>
              <a:ext cx="6272222" cy="111377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24" name="مربع نص 23"/>
          <p:cNvSpPr txBox="1"/>
          <p:nvPr/>
        </p:nvSpPr>
        <p:spPr>
          <a:xfrm>
            <a:off x="2071702" y="2786058"/>
            <a:ext cx="5000628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16 س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      ــ       56 س        +       49</a:t>
            </a:r>
            <a:endParaRPr lang="ar-SA" sz="2400" b="1" baseline="30000" dirty="0"/>
          </a:p>
        </p:txBody>
      </p:sp>
      <p:sp>
        <p:nvSpPr>
          <p:cNvPr id="25" name="مربع نص 24"/>
          <p:cNvSpPr txBox="1"/>
          <p:nvPr/>
        </p:nvSpPr>
        <p:spPr>
          <a:xfrm>
            <a:off x="6314648" y="4396095"/>
            <a:ext cx="785786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4 س</a:t>
            </a:r>
            <a:endParaRPr lang="ar-SA" sz="2400" b="1" baseline="30000" dirty="0"/>
          </a:p>
        </p:txBody>
      </p:sp>
      <p:sp>
        <p:nvSpPr>
          <p:cNvPr id="26" name="مربع نص 25"/>
          <p:cNvSpPr txBox="1"/>
          <p:nvPr/>
        </p:nvSpPr>
        <p:spPr>
          <a:xfrm>
            <a:off x="4071934" y="4396095"/>
            <a:ext cx="100013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28 س</a:t>
            </a:r>
            <a:endParaRPr lang="ar-SA" sz="2400" b="1" baseline="30000" dirty="0"/>
          </a:p>
        </p:txBody>
      </p:sp>
      <p:sp>
        <p:nvSpPr>
          <p:cNvPr id="27" name="مربع نص 26"/>
          <p:cNvSpPr txBox="1"/>
          <p:nvPr/>
        </p:nvSpPr>
        <p:spPr>
          <a:xfrm>
            <a:off x="2171244" y="4410163"/>
            <a:ext cx="57147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7</a:t>
            </a:r>
            <a:endParaRPr lang="ar-SA" sz="2400" b="1" baseline="30000" dirty="0"/>
          </a:p>
        </p:txBody>
      </p:sp>
      <p:grpSp>
        <p:nvGrpSpPr>
          <p:cNvPr id="28" name="مجموعة 27"/>
          <p:cNvGrpSpPr/>
          <p:nvPr/>
        </p:nvGrpSpPr>
        <p:grpSpPr>
          <a:xfrm>
            <a:off x="4186674" y="3286125"/>
            <a:ext cx="714348" cy="1015298"/>
            <a:chOff x="4186674" y="3357563"/>
            <a:chExt cx="714348" cy="1015298"/>
          </a:xfrm>
        </p:grpSpPr>
        <p:sp>
          <p:nvSpPr>
            <p:cNvPr id="29" name="خماسي 28"/>
            <p:cNvSpPr/>
            <p:nvPr/>
          </p:nvSpPr>
          <p:spPr>
            <a:xfrm rot="16200000">
              <a:off x="4078419" y="3579460"/>
              <a:ext cx="1015298" cy="571504"/>
            </a:xfrm>
            <a:prstGeom prst="homePlate">
              <a:avLst/>
            </a:prstGeom>
            <a:solidFill>
              <a:srgbClr val="FFC000"/>
            </a:solidFill>
            <a:ln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0" name="مربع نص 29"/>
            <p:cNvSpPr txBox="1"/>
            <p:nvPr/>
          </p:nvSpPr>
          <p:spPr>
            <a:xfrm>
              <a:off x="4186674" y="3743987"/>
              <a:ext cx="714348" cy="46166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× 2</a:t>
              </a:r>
              <a:endParaRPr lang="ar-SA" sz="2400" b="1" baseline="30000" dirty="0"/>
            </a:p>
          </p:txBody>
        </p:sp>
      </p:grpSp>
      <p:grpSp>
        <p:nvGrpSpPr>
          <p:cNvPr id="31" name="مجموعة 30"/>
          <p:cNvGrpSpPr/>
          <p:nvPr/>
        </p:nvGrpSpPr>
        <p:grpSpPr>
          <a:xfrm>
            <a:off x="5214942" y="4357694"/>
            <a:ext cx="1000132" cy="571504"/>
            <a:chOff x="5214942" y="4429132"/>
            <a:chExt cx="1000132" cy="571504"/>
          </a:xfrm>
        </p:grpSpPr>
        <p:sp>
          <p:nvSpPr>
            <p:cNvPr id="32" name="خماسي 31"/>
            <p:cNvSpPr/>
            <p:nvPr/>
          </p:nvSpPr>
          <p:spPr>
            <a:xfrm flipH="1">
              <a:off x="5214942" y="4429132"/>
              <a:ext cx="1000132" cy="571504"/>
            </a:xfrm>
            <a:prstGeom prst="homePlate">
              <a:avLst/>
            </a:prstGeom>
            <a:solidFill>
              <a:srgbClr val="FFC000"/>
            </a:solidFill>
            <a:ln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3" name="مربع نص 32"/>
            <p:cNvSpPr txBox="1"/>
            <p:nvPr/>
          </p:nvSpPr>
          <p:spPr>
            <a:xfrm>
              <a:off x="5429256" y="4472434"/>
              <a:ext cx="714348" cy="46166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×</a:t>
              </a:r>
              <a:endParaRPr lang="ar-SA" sz="2400" b="1" baseline="30000" dirty="0"/>
            </a:p>
          </p:txBody>
        </p:sp>
      </p:grpSp>
      <p:grpSp>
        <p:nvGrpSpPr>
          <p:cNvPr id="34" name="مجموعة 33"/>
          <p:cNvGrpSpPr/>
          <p:nvPr/>
        </p:nvGrpSpPr>
        <p:grpSpPr>
          <a:xfrm>
            <a:off x="2972228" y="4357694"/>
            <a:ext cx="1000132" cy="571504"/>
            <a:chOff x="3071802" y="4429132"/>
            <a:chExt cx="1000132" cy="571504"/>
          </a:xfrm>
        </p:grpSpPr>
        <p:sp>
          <p:nvSpPr>
            <p:cNvPr id="48" name="خماسي 47"/>
            <p:cNvSpPr/>
            <p:nvPr/>
          </p:nvSpPr>
          <p:spPr>
            <a:xfrm>
              <a:off x="3071802" y="4429132"/>
              <a:ext cx="1000132" cy="571504"/>
            </a:xfrm>
            <a:prstGeom prst="homePlate">
              <a:avLst/>
            </a:prstGeom>
            <a:solidFill>
              <a:srgbClr val="FFC000"/>
            </a:solidFill>
            <a:ln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9" name="مربع نص 48"/>
            <p:cNvSpPr txBox="1"/>
            <p:nvPr/>
          </p:nvSpPr>
          <p:spPr>
            <a:xfrm>
              <a:off x="3143272" y="4457268"/>
              <a:ext cx="714348" cy="46166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×</a:t>
              </a:r>
              <a:endParaRPr lang="ar-SA" sz="2400" b="1" baseline="30000" dirty="0"/>
            </a:p>
          </p:txBody>
        </p:sp>
      </p:grpSp>
      <p:sp>
        <p:nvSpPr>
          <p:cNvPr id="50" name="مربع نص 49"/>
          <p:cNvSpPr txBox="1"/>
          <p:nvPr/>
        </p:nvSpPr>
        <p:spPr>
          <a:xfrm>
            <a:off x="4786314" y="5643578"/>
            <a:ext cx="1856290" cy="43088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200" b="1" dirty="0" smtClean="0"/>
              <a:t> تشكل مربعا كاملا</a:t>
            </a:r>
            <a:endParaRPr lang="ar-SA" sz="2200" b="1" baseline="30000" dirty="0"/>
          </a:p>
        </p:txBody>
      </p:sp>
      <p:sp>
        <p:nvSpPr>
          <p:cNvPr id="51" name="مربع نص 50"/>
          <p:cNvSpPr txBox="1"/>
          <p:nvPr/>
        </p:nvSpPr>
        <p:spPr>
          <a:xfrm>
            <a:off x="4286248" y="2285992"/>
            <a:ext cx="571472" cy="64633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600" b="1" dirty="0" smtClean="0">
                <a:solidFill>
                  <a:srgbClr val="00B050"/>
                </a:solidFill>
                <a:latin typeface="Arial Unicode MS"/>
                <a:ea typeface="Arial Unicode MS"/>
                <a:cs typeface="Arial Unicode MS"/>
              </a:rPr>
              <a:t>✔</a:t>
            </a:r>
            <a:endParaRPr lang="ar-SA" sz="3600" b="1" baseline="30000" dirty="0">
              <a:solidFill>
                <a:srgbClr val="00B050"/>
              </a:solidFill>
            </a:endParaRPr>
          </a:p>
        </p:txBody>
      </p:sp>
      <p:sp>
        <p:nvSpPr>
          <p:cNvPr id="52" name="مربع نص 51"/>
          <p:cNvSpPr txBox="1"/>
          <p:nvPr/>
        </p:nvSpPr>
        <p:spPr>
          <a:xfrm>
            <a:off x="3286116" y="1857364"/>
            <a:ext cx="2985230" cy="44114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200" b="1" dirty="0" smtClean="0"/>
              <a:t>16 س</a:t>
            </a:r>
            <a:r>
              <a:rPr lang="ar-SA" sz="3400" b="1" spc="-100" baseline="30000" dirty="0" smtClean="0"/>
              <a:t>2</a:t>
            </a:r>
            <a:r>
              <a:rPr lang="ar-SA" sz="2200" b="1" dirty="0" smtClean="0"/>
              <a:t>  ــ 56 س  +  49</a:t>
            </a:r>
            <a:endParaRPr lang="ar-SA" sz="2200" b="1" baseline="30000" dirty="0"/>
          </a:p>
        </p:txBody>
      </p:sp>
      <p:sp>
        <p:nvSpPr>
          <p:cNvPr id="53" name="مربع نص 52"/>
          <p:cNvSpPr txBox="1"/>
          <p:nvPr/>
        </p:nvSpPr>
        <p:spPr>
          <a:xfrm>
            <a:off x="7072330" y="3328328"/>
            <a:ext cx="571472" cy="64633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600" b="1" dirty="0" smtClean="0">
                <a:solidFill>
                  <a:srgbClr val="00B050"/>
                </a:solidFill>
                <a:latin typeface="Arial Unicode MS"/>
                <a:ea typeface="Arial Unicode MS"/>
                <a:cs typeface="Arial Unicode MS"/>
              </a:rPr>
              <a:t>✔</a:t>
            </a:r>
            <a:endParaRPr lang="ar-SA" sz="3600" b="1" baseline="30000" dirty="0">
              <a:solidFill>
                <a:srgbClr val="00B050"/>
              </a:solidFill>
            </a:endParaRPr>
          </a:p>
        </p:txBody>
      </p:sp>
      <p:sp>
        <p:nvSpPr>
          <p:cNvPr id="54" name="مربع نص 53"/>
          <p:cNvSpPr txBox="1"/>
          <p:nvPr/>
        </p:nvSpPr>
        <p:spPr>
          <a:xfrm>
            <a:off x="1643042" y="3328328"/>
            <a:ext cx="571472" cy="64633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600" b="1" dirty="0" smtClean="0">
                <a:solidFill>
                  <a:srgbClr val="00B050"/>
                </a:solidFill>
                <a:latin typeface="Arial Unicode MS"/>
                <a:ea typeface="Arial Unicode MS"/>
                <a:cs typeface="Arial Unicode MS"/>
              </a:rPr>
              <a:t>✔</a:t>
            </a:r>
            <a:endParaRPr lang="ar-SA" sz="3600" b="1" baseline="30000" dirty="0">
              <a:solidFill>
                <a:srgbClr val="00B050"/>
              </a:solidFill>
            </a:endParaRPr>
          </a:p>
        </p:txBody>
      </p:sp>
      <p:grpSp>
        <p:nvGrpSpPr>
          <p:cNvPr id="55" name="مجموعة 54"/>
          <p:cNvGrpSpPr/>
          <p:nvPr/>
        </p:nvGrpSpPr>
        <p:grpSpPr>
          <a:xfrm>
            <a:off x="6415352" y="3343495"/>
            <a:ext cx="571504" cy="1000132"/>
            <a:chOff x="6415352" y="3343495"/>
            <a:chExt cx="571504" cy="1000132"/>
          </a:xfrm>
        </p:grpSpPr>
        <p:sp>
          <p:nvSpPr>
            <p:cNvPr id="56" name="خماسي 55"/>
            <p:cNvSpPr/>
            <p:nvPr/>
          </p:nvSpPr>
          <p:spPr>
            <a:xfrm rot="16200000" flipH="1">
              <a:off x="6201038" y="3557809"/>
              <a:ext cx="1000132" cy="571504"/>
            </a:xfrm>
            <a:prstGeom prst="homePlate">
              <a:avLst/>
            </a:prstGeom>
            <a:solidFill>
              <a:srgbClr val="FFC000"/>
            </a:solidFill>
            <a:ln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grpSp>
          <p:nvGrpSpPr>
            <p:cNvPr id="57" name="مجموعة 67"/>
            <p:cNvGrpSpPr/>
            <p:nvPr/>
          </p:nvGrpSpPr>
          <p:grpSpPr>
            <a:xfrm>
              <a:off x="6486800" y="3613725"/>
              <a:ext cx="428631" cy="341985"/>
              <a:chOff x="7786710" y="4000504"/>
              <a:chExt cx="571504" cy="428628"/>
            </a:xfrm>
          </p:grpSpPr>
          <p:cxnSp>
            <p:nvCxnSpPr>
              <p:cNvPr id="58" name="رابط مستقيم 57"/>
              <p:cNvCxnSpPr/>
              <p:nvPr/>
            </p:nvCxnSpPr>
            <p:spPr>
              <a:xfrm rot="10800000">
                <a:off x="7786710" y="4000504"/>
                <a:ext cx="428628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رابط مستقيم 58"/>
              <p:cNvCxnSpPr/>
              <p:nvPr/>
            </p:nvCxnSpPr>
            <p:spPr>
              <a:xfrm rot="16200000" flipH="1">
                <a:off x="8036743" y="4179099"/>
                <a:ext cx="428628" cy="71438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رابط مستقيم 59"/>
              <p:cNvCxnSpPr/>
              <p:nvPr/>
            </p:nvCxnSpPr>
            <p:spPr>
              <a:xfrm rot="5400000" flipH="1" flipV="1">
                <a:off x="8143900" y="4214818"/>
                <a:ext cx="357190" cy="71438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1" name="مجموعة 60"/>
          <p:cNvGrpSpPr/>
          <p:nvPr/>
        </p:nvGrpSpPr>
        <p:grpSpPr>
          <a:xfrm>
            <a:off x="2186410" y="3372729"/>
            <a:ext cx="571504" cy="1000132"/>
            <a:chOff x="2186410" y="3372729"/>
            <a:chExt cx="571504" cy="1000132"/>
          </a:xfrm>
        </p:grpSpPr>
        <p:sp>
          <p:nvSpPr>
            <p:cNvPr id="62" name="خماسي 61"/>
            <p:cNvSpPr/>
            <p:nvPr/>
          </p:nvSpPr>
          <p:spPr>
            <a:xfrm rot="16200000" flipH="1">
              <a:off x="1972096" y="3587043"/>
              <a:ext cx="1000132" cy="571504"/>
            </a:xfrm>
            <a:prstGeom prst="homePlate">
              <a:avLst/>
            </a:prstGeom>
            <a:solidFill>
              <a:srgbClr val="FFC000"/>
            </a:solidFill>
            <a:ln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grpSp>
          <p:nvGrpSpPr>
            <p:cNvPr id="63" name="مجموعة 71"/>
            <p:cNvGrpSpPr/>
            <p:nvPr/>
          </p:nvGrpSpPr>
          <p:grpSpPr>
            <a:xfrm>
              <a:off x="2257890" y="3614824"/>
              <a:ext cx="428631" cy="341985"/>
              <a:chOff x="7786710" y="4000504"/>
              <a:chExt cx="571504" cy="428628"/>
            </a:xfrm>
          </p:grpSpPr>
          <p:cxnSp>
            <p:nvCxnSpPr>
              <p:cNvPr id="64" name="رابط مستقيم 63"/>
              <p:cNvCxnSpPr/>
              <p:nvPr/>
            </p:nvCxnSpPr>
            <p:spPr>
              <a:xfrm rot="10800000">
                <a:off x="7786710" y="4000504"/>
                <a:ext cx="428628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رابط مستقيم 64"/>
              <p:cNvCxnSpPr/>
              <p:nvPr/>
            </p:nvCxnSpPr>
            <p:spPr>
              <a:xfrm rot="16200000" flipH="1">
                <a:off x="8036743" y="4179099"/>
                <a:ext cx="428628" cy="71438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رابط مستقيم 65"/>
              <p:cNvCxnSpPr/>
              <p:nvPr/>
            </p:nvCxnSpPr>
            <p:spPr>
              <a:xfrm rot="5400000" flipH="1" flipV="1">
                <a:off x="8143900" y="4214818"/>
                <a:ext cx="357190" cy="71438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7" name="مربع نص 66"/>
          <p:cNvSpPr txBox="1"/>
          <p:nvPr/>
        </p:nvSpPr>
        <p:spPr>
          <a:xfrm>
            <a:off x="2714612" y="5643578"/>
            <a:ext cx="214204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200" b="1" dirty="0" smtClean="0"/>
              <a:t>(                    )</a:t>
            </a:r>
            <a:r>
              <a:rPr lang="ar-SA" sz="3600" b="1" spc="-100" baseline="30000" dirty="0" smtClean="0"/>
              <a:t>2</a:t>
            </a:r>
            <a:endParaRPr lang="ar-SA" sz="3600" b="1" spc="-100" baseline="30000" dirty="0"/>
          </a:p>
        </p:txBody>
      </p:sp>
      <p:sp>
        <p:nvSpPr>
          <p:cNvPr id="68" name="مربع نص 67"/>
          <p:cNvSpPr txBox="1"/>
          <p:nvPr/>
        </p:nvSpPr>
        <p:spPr>
          <a:xfrm>
            <a:off x="3900954" y="5643578"/>
            <a:ext cx="785786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4 س</a:t>
            </a:r>
            <a:endParaRPr lang="ar-SA" sz="2400" b="1" baseline="30000" dirty="0"/>
          </a:p>
        </p:txBody>
      </p:sp>
      <p:sp>
        <p:nvSpPr>
          <p:cNvPr id="69" name="مربع نص 68"/>
          <p:cNvSpPr txBox="1"/>
          <p:nvPr/>
        </p:nvSpPr>
        <p:spPr>
          <a:xfrm>
            <a:off x="3143240" y="5681979"/>
            <a:ext cx="57147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7</a:t>
            </a:r>
            <a:endParaRPr lang="ar-SA" sz="2400" b="1" baseline="30000" dirty="0"/>
          </a:p>
        </p:txBody>
      </p:sp>
      <p:cxnSp>
        <p:nvCxnSpPr>
          <p:cNvPr id="70" name="رابط كسهم مستقيم 69"/>
          <p:cNvCxnSpPr/>
          <p:nvPr/>
        </p:nvCxnSpPr>
        <p:spPr>
          <a:xfrm rot="5400000">
            <a:off x="5142398" y="4173720"/>
            <a:ext cx="785818" cy="2156094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رابط كسهم مستقيم 70"/>
          <p:cNvCxnSpPr/>
          <p:nvPr/>
        </p:nvCxnSpPr>
        <p:spPr>
          <a:xfrm rot="16200000" flipH="1">
            <a:off x="2474056" y="4882904"/>
            <a:ext cx="967095" cy="771734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2" name="مجموعة 71"/>
          <p:cNvGrpSpPr/>
          <p:nvPr/>
        </p:nvGrpSpPr>
        <p:grpSpPr>
          <a:xfrm>
            <a:off x="113642" y="285728"/>
            <a:ext cx="8887514" cy="1000132"/>
            <a:chOff x="113642" y="285728"/>
            <a:chExt cx="8887514" cy="1000132"/>
          </a:xfrm>
        </p:grpSpPr>
        <p:sp>
          <p:nvSpPr>
            <p:cNvPr id="73" name="مستطيل ذو زوايا قطرية مستديرة 72"/>
            <p:cNvSpPr/>
            <p:nvPr/>
          </p:nvSpPr>
          <p:spPr>
            <a:xfrm>
              <a:off x="113642" y="285728"/>
              <a:ext cx="7429520" cy="1000132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74" name="مستطيل ذو زوايا قطرية مستديرة 73"/>
            <p:cNvSpPr/>
            <p:nvPr/>
          </p:nvSpPr>
          <p:spPr>
            <a:xfrm>
              <a:off x="7572396" y="285728"/>
              <a:ext cx="1428760" cy="1000132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75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643834" y="285728"/>
              <a:ext cx="1285884" cy="928694"/>
            </a:xfrm>
            <a:prstGeom prst="flowChartDecision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 prst="artDeco"/>
            </a:sp3d>
          </p:spPr>
        </p:pic>
      </p:grpSp>
      <p:sp>
        <p:nvSpPr>
          <p:cNvPr id="76" name="مربع نص 75"/>
          <p:cNvSpPr txBox="1"/>
          <p:nvPr/>
        </p:nvSpPr>
        <p:spPr>
          <a:xfrm>
            <a:off x="285720" y="544894"/>
            <a:ext cx="7143800" cy="44114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200" b="1" dirty="0" smtClean="0"/>
              <a:t>حدد إذا كانت ثلاثية الحد تشكل مربعا كاملا أم لا ، وإذا كانت كذلك فحللها .  </a:t>
            </a:r>
            <a:endParaRPr lang="ar-SA" sz="2200" b="1" baseline="30000" dirty="0"/>
          </a:p>
        </p:txBody>
      </p:sp>
      <p:cxnSp>
        <p:nvCxnSpPr>
          <p:cNvPr id="47" name="رابط كسهم مستقيم 46"/>
          <p:cNvCxnSpPr/>
          <p:nvPr/>
        </p:nvCxnSpPr>
        <p:spPr>
          <a:xfrm rot="5400000">
            <a:off x="3292593" y="3708275"/>
            <a:ext cx="2714644" cy="1584590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مربع نص 77"/>
          <p:cNvSpPr txBox="1"/>
          <p:nvPr/>
        </p:nvSpPr>
        <p:spPr>
          <a:xfrm>
            <a:off x="3500462" y="5667911"/>
            <a:ext cx="57147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ــ</a:t>
            </a:r>
            <a:endParaRPr lang="ar-SA" sz="2400" b="1" baseline="30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800" decel="100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800" decel="100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800" decel="100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800" decel="100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800" decel="100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800" decel="100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800" decel="100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800" decel="100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800" decel="100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6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1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000"/>
                            </p:stCondLst>
                            <p:childTnLst>
                              <p:par>
                                <p:cTn id="1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0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1000"/>
                            </p:stCondLst>
                            <p:childTnLst>
                              <p:par>
                                <p:cTn id="1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1000"/>
                            </p:stCondLst>
                            <p:childTnLst>
                              <p:par>
                                <p:cTn id="1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77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8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80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8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8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4" grpId="0"/>
      <p:bldP spid="25" grpId="0"/>
      <p:bldP spid="26" grpId="0"/>
      <p:bldP spid="27" grpId="0"/>
      <p:bldP spid="50" grpId="0"/>
      <p:bldP spid="51" grpId="0"/>
      <p:bldP spid="52" grpId="0"/>
      <p:bldP spid="53" grpId="0"/>
      <p:bldP spid="54" grpId="0"/>
      <p:bldP spid="67" grpId="0"/>
      <p:bldP spid="68" grpId="0"/>
      <p:bldP spid="69" grpId="0"/>
      <p:bldP spid="76" grpId="0"/>
      <p:bldP spid="7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" name="مجموعة 87"/>
          <p:cNvGrpSpPr/>
          <p:nvPr/>
        </p:nvGrpSpPr>
        <p:grpSpPr>
          <a:xfrm>
            <a:off x="113642" y="285728"/>
            <a:ext cx="8887514" cy="1000132"/>
            <a:chOff x="113642" y="285728"/>
            <a:chExt cx="8887514" cy="1000132"/>
          </a:xfrm>
        </p:grpSpPr>
        <p:sp>
          <p:nvSpPr>
            <p:cNvPr id="89" name="مستطيل ذو زوايا قطرية مستديرة 88"/>
            <p:cNvSpPr/>
            <p:nvPr/>
          </p:nvSpPr>
          <p:spPr>
            <a:xfrm>
              <a:off x="113642" y="285728"/>
              <a:ext cx="7429520" cy="1000132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90" name="مستطيل ذو زوايا قطرية مستديرة 89"/>
            <p:cNvSpPr/>
            <p:nvPr/>
          </p:nvSpPr>
          <p:spPr>
            <a:xfrm>
              <a:off x="7572396" y="285728"/>
              <a:ext cx="1428760" cy="1000132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91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643834" y="285728"/>
              <a:ext cx="1285884" cy="928694"/>
            </a:xfrm>
            <a:prstGeom prst="flowChartDecision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 prst="artDeco"/>
            </a:sp3d>
          </p:spPr>
        </p:pic>
      </p:grpSp>
      <p:sp>
        <p:nvSpPr>
          <p:cNvPr id="92" name="مربع نص 91"/>
          <p:cNvSpPr txBox="1"/>
          <p:nvPr/>
        </p:nvSpPr>
        <p:spPr>
          <a:xfrm>
            <a:off x="285720" y="544894"/>
            <a:ext cx="7143800" cy="44114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200" b="1" dirty="0" smtClean="0"/>
              <a:t>حدد إذا كانت ثلاثية الحد تشكل مربعا كاملا أم لا ، وإذا كانت كذلك فحللها .  </a:t>
            </a:r>
            <a:endParaRPr lang="ar-SA" sz="2200" b="1" baseline="30000" dirty="0"/>
          </a:p>
        </p:txBody>
      </p:sp>
      <p:grpSp>
        <p:nvGrpSpPr>
          <p:cNvPr id="93" name="مجموعة 92"/>
          <p:cNvGrpSpPr/>
          <p:nvPr/>
        </p:nvGrpSpPr>
        <p:grpSpPr>
          <a:xfrm>
            <a:off x="1071538" y="1413571"/>
            <a:ext cx="7072362" cy="5158701"/>
            <a:chOff x="1071538" y="1413571"/>
            <a:chExt cx="7072362" cy="5158701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94" name="دبوس زينة 93"/>
            <p:cNvSpPr/>
            <p:nvPr/>
          </p:nvSpPr>
          <p:spPr>
            <a:xfrm>
              <a:off x="1071538" y="2571744"/>
              <a:ext cx="7072362" cy="2857520"/>
            </a:xfrm>
            <a:prstGeom prst="plaque">
              <a:avLst/>
            </a:prstGeom>
            <a:grpFill/>
            <a:ln w="76200">
              <a:solidFill>
                <a:srgbClr val="FFC0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95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486098" y="5458498"/>
              <a:ext cx="6272222" cy="111377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6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10800000">
              <a:off x="1442796" y="1413571"/>
              <a:ext cx="6272222" cy="111377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97" name="مربع نص 96"/>
          <p:cNvSpPr txBox="1"/>
          <p:nvPr/>
        </p:nvSpPr>
        <p:spPr>
          <a:xfrm>
            <a:off x="2127974" y="2786058"/>
            <a:ext cx="5000628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81 س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      ــ       90 س        +        25</a:t>
            </a:r>
            <a:endParaRPr lang="ar-SA" sz="2400" b="1" baseline="30000" dirty="0"/>
          </a:p>
        </p:txBody>
      </p:sp>
      <p:sp>
        <p:nvSpPr>
          <p:cNvPr id="98" name="مربع نص 97"/>
          <p:cNvSpPr txBox="1"/>
          <p:nvPr/>
        </p:nvSpPr>
        <p:spPr>
          <a:xfrm>
            <a:off x="6314648" y="4396095"/>
            <a:ext cx="785786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9 س</a:t>
            </a:r>
            <a:endParaRPr lang="ar-SA" sz="2400" b="1" baseline="30000" dirty="0"/>
          </a:p>
        </p:txBody>
      </p:sp>
      <p:sp>
        <p:nvSpPr>
          <p:cNvPr id="99" name="مربع نص 98"/>
          <p:cNvSpPr txBox="1"/>
          <p:nvPr/>
        </p:nvSpPr>
        <p:spPr>
          <a:xfrm>
            <a:off x="4071934" y="4396095"/>
            <a:ext cx="100013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45 س</a:t>
            </a:r>
            <a:endParaRPr lang="ar-SA" sz="2400" b="1" baseline="30000" dirty="0"/>
          </a:p>
        </p:txBody>
      </p:sp>
      <p:sp>
        <p:nvSpPr>
          <p:cNvPr id="100" name="مربع نص 99"/>
          <p:cNvSpPr txBox="1"/>
          <p:nvPr/>
        </p:nvSpPr>
        <p:spPr>
          <a:xfrm>
            <a:off x="2171244" y="4410163"/>
            <a:ext cx="57147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5</a:t>
            </a:r>
            <a:endParaRPr lang="ar-SA" sz="2400" b="1" baseline="30000" dirty="0"/>
          </a:p>
        </p:txBody>
      </p:sp>
      <p:grpSp>
        <p:nvGrpSpPr>
          <p:cNvPr id="101" name="مجموعة 100"/>
          <p:cNvGrpSpPr/>
          <p:nvPr/>
        </p:nvGrpSpPr>
        <p:grpSpPr>
          <a:xfrm>
            <a:off x="4186674" y="3286125"/>
            <a:ext cx="714348" cy="1015298"/>
            <a:chOff x="4186674" y="3357563"/>
            <a:chExt cx="714348" cy="1015298"/>
          </a:xfrm>
        </p:grpSpPr>
        <p:sp>
          <p:nvSpPr>
            <p:cNvPr id="102" name="خماسي 101"/>
            <p:cNvSpPr/>
            <p:nvPr/>
          </p:nvSpPr>
          <p:spPr>
            <a:xfrm rot="16200000">
              <a:off x="4078419" y="3579460"/>
              <a:ext cx="1015298" cy="571504"/>
            </a:xfrm>
            <a:prstGeom prst="homePlate">
              <a:avLst/>
            </a:prstGeom>
            <a:solidFill>
              <a:srgbClr val="FFC000"/>
            </a:solidFill>
            <a:ln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03" name="مربع نص 102"/>
            <p:cNvSpPr txBox="1"/>
            <p:nvPr/>
          </p:nvSpPr>
          <p:spPr>
            <a:xfrm>
              <a:off x="4186674" y="3743987"/>
              <a:ext cx="714348" cy="46166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× 2</a:t>
              </a:r>
              <a:endParaRPr lang="ar-SA" sz="2400" b="1" baseline="30000" dirty="0"/>
            </a:p>
          </p:txBody>
        </p:sp>
      </p:grpSp>
      <p:grpSp>
        <p:nvGrpSpPr>
          <p:cNvPr id="104" name="مجموعة 103"/>
          <p:cNvGrpSpPr/>
          <p:nvPr/>
        </p:nvGrpSpPr>
        <p:grpSpPr>
          <a:xfrm>
            <a:off x="5214942" y="4357694"/>
            <a:ext cx="1000132" cy="571504"/>
            <a:chOff x="5214942" y="4429132"/>
            <a:chExt cx="1000132" cy="571504"/>
          </a:xfrm>
        </p:grpSpPr>
        <p:sp>
          <p:nvSpPr>
            <p:cNvPr id="105" name="خماسي 104"/>
            <p:cNvSpPr/>
            <p:nvPr/>
          </p:nvSpPr>
          <p:spPr>
            <a:xfrm flipH="1">
              <a:off x="5214942" y="4429132"/>
              <a:ext cx="1000132" cy="571504"/>
            </a:xfrm>
            <a:prstGeom prst="homePlate">
              <a:avLst/>
            </a:prstGeom>
            <a:solidFill>
              <a:srgbClr val="FFC000"/>
            </a:solidFill>
            <a:ln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06" name="مربع نص 105"/>
            <p:cNvSpPr txBox="1"/>
            <p:nvPr/>
          </p:nvSpPr>
          <p:spPr>
            <a:xfrm>
              <a:off x="5429256" y="4472434"/>
              <a:ext cx="714348" cy="46166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×</a:t>
              </a:r>
              <a:endParaRPr lang="ar-SA" sz="2400" b="1" baseline="30000" dirty="0"/>
            </a:p>
          </p:txBody>
        </p:sp>
      </p:grpSp>
      <p:grpSp>
        <p:nvGrpSpPr>
          <p:cNvPr id="107" name="مجموعة 106"/>
          <p:cNvGrpSpPr/>
          <p:nvPr/>
        </p:nvGrpSpPr>
        <p:grpSpPr>
          <a:xfrm>
            <a:off x="2972228" y="4357694"/>
            <a:ext cx="1000132" cy="571504"/>
            <a:chOff x="3071802" y="4429132"/>
            <a:chExt cx="1000132" cy="571504"/>
          </a:xfrm>
        </p:grpSpPr>
        <p:sp>
          <p:nvSpPr>
            <p:cNvPr id="108" name="خماسي 107"/>
            <p:cNvSpPr/>
            <p:nvPr/>
          </p:nvSpPr>
          <p:spPr>
            <a:xfrm>
              <a:off x="3071802" y="4429132"/>
              <a:ext cx="1000132" cy="571504"/>
            </a:xfrm>
            <a:prstGeom prst="homePlate">
              <a:avLst/>
            </a:prstGeom>
            <a:solidFill>
              <a:srgbClr val="FFC000"/>
            </a:solidFill>
            <a:ln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09" name="مربع نص 108"/>
            <p:cNvSpPr txBox="1"/>
            <p:nvPr/>
          </p:nvSpPr>
          <p:spPr>
            <a:xfrm>
              <a:off x="3143272" y="4457268"/>
              <a:ext cx="714348" cy="46166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×</a:t>
              </a:r>
              <a:endParaRPr lang="ar-SA" sz="2400" b="1" baseline="30000" dirty="0"/>
            </a:p>
          </p:txBody>
        </p:sp>
      </p:grpSp>
      <p:sp>
        <p:nvSpPr>
          <p:cNvPr id="110" name="مربع نص 109"/>
          <p:cNvSpPr txBox="1"/>
          <p:nvPr/>
        </p:nvSpPr>
        <p:spPr>
          <a:xfrm>
            <a:off x="4786314" y="5643578"/>
            <a:ext cx="1856290" cy="43088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200" b="1" dirty="0" smtClean="0"/>
              <a:t> تشكل مربعا كاملا</a:t>
            </a:r>
            <a:endParaRPr lang="ar-SA" sz="2200" b="1" baseline="30000" dirty="0"/>
          </a:p>
        </p:txBody>
      </p:sp>
      <p:sp>
        <p:nvSpPr>
          <p:cNvPr id="111" name="مربع نص 110"/>
          <p:cNvSpPr txBox="1"/>
          <p:nvPr/>
        </p:nvSpPr>
        <p:spPr>
          <a:xfrm>
            <a:off x="4286248" y="2285992"/>
            <a:ext cx="571472" cy="64633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600" b="1" dirty="0" smtClean="0">
                <a:solidFill>
                  <a:srgbClr val="00B050"/>
                </a:solidFill>
                <a:latin typeface="Arial Unicode MS"/>
                <a:ea typeface="Arial Unicode MS"/>
                <a:cs typeface="Arial Unicode MS"/>
              </a:rPr>
              <a:t>✔</a:t>
            </a:r>
            <a:endParaRPr lang="ar-SA" sz="3600" b="1" baseline="30000" dirty="0">
              <a:solidFill>
                <a:srgbClr val="00B050"/>
              </a:solidFill>
            </a:endParaRPr>
          </a:p>
        </p:txBody>
      </p:sp>
      <p:sp>
        <p:nvSpPr>
          <p:cNvPr id="112" name="مربع نص 111"/>
          <p:cNvSpPr txBox="1"/>
          <p:nvPr/>
        </p:nvSpPr>
        <p:spPr>
          <a:xfrm>
            <a:off x="3286116" y="1857364"/>
            <a:ext cx="2985230" cy="44114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200" b="1" dirty="0" smtClean="0"/>
              <a:t>81 س</a:t>
            </a:r>
            <a:r>
              <a:rPr lang="ar-SA" sz="3400" b="1" spc="-100" baseline="30000" dirty="0" smtClean="0"/>
              <a:t>2</a:t>
            </a:r>
            <a:r>
              <a:rPr lang="ar-SA" sz="2200" b="1" dirty="0" smtClean="0"/>
              <a:t>  ــ 90 س  +  25</a:t>
            </a:r>
            <a:endParaRPr lang="ar-SA" sz="2200" b="1" baseline="30000" dirty="0"/>
          </a:p>
        </p:txBody>
      </p:sp>
      <p:sp>
        <p:nvSpPr>
          <p:cNvPr id="113" name="مربع نص 112"/>
          <p:cNvSpPr txBox="1"/>
          <p:nvPr/>
        </p:nvSpPr>
        <p:spPr>
          <a:xfrm>
            <a:off x="7072330" y="3328328"/>
            <a:ext cx="571472" cy="64633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600" b="1" dirty="0" smtClean="0">
                <a:solidFill>
                  <a:srgbClr val="00B050"/>
                </a:solidFill>
                <a:latin typeface="Arial Unicode MS"/>
                <a:ea typeface="Arial Unicode MS"/>
                <a:cs typeface="Arial Unicode MS"/>
              </a:rPr>
              <a:t>✔</a:t>
            </a:r>
            <a:endParaRPr lang="ar-SA" sz="3600" b="1" baseline="30000" dirty="0">
              <a:solidFill>
                <a:srgbClr val="00B050"/>
              </a:solidFill>
            </a:endParaRPr>
          </a:p>
        </p:txBody>
      </p:sp>
      <p:sp>
        <p:nvSpPr>
          <p:cNvPr id="114" name="مربع نص 113"/>
          <p:cNvSpPr txBox="1"/>
          <p:nvPr/>
        </p:nvSpPr>
        <p:spPr>
          <a:xfrm>
            <a:off x="1643042" y="3328328"/>
            <a:ext cx="571472" cy="64633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600" b="1" dirty="0" smtClean="0">
                <a:solidFill>
                  <a:srgbClr val="00B050"/>
                </a:solidFill>
                <a:latin typeface="Arial Unicode MS"/>
                <a:ea typeface="Arial Unicode MS"/>
                <a:cs typeface="Arial Unicode MS"/>
              </a:rPr>
              <a:t>✔</a:t>
            </a:r>
            <a:endParaRPr lang="ar-SA" sz="3600" b="1" baseline="30000" dirty="0">
              <a:solidFill>
                <a:srgbClr val="00B050"/>
              </a:solidFill>
            </a:endParaRPr>
          </a:p>
        </p:txBody>
      </p:sp>
      <p:grpSp>
        <p:nvGrpSpPr>
          <p:cNvPr id="115" name="مجموعة 114"/>
          <p:cNvGrpSpPr/>
          <p:nvPr/>
        </p:nvGrpSpPr>
        <p:grpSpPr>
          <a:xfrm>
            <a:off x="6415352" y="3343495"/>
            <a:ext cx="571504" cy="1000132"/>
            <a:chOff x="6415352" y="3343495"/>
            <a:chExt cx="571504" cy="1000132"/>
          </a:xfrm>
        </p:grpSpPr>
        <p:sp>
          <p:nvSpPr>
            <p:cNvPr id="116" name="خماسي 115"/>
            <p:cNvSpPr/>
            <p:nvPr/>
          </p:nvSpPr>
          <p:spPr>
            <a:xfrm rot="16200000" flipH="1">
              <a:off x="6201038" y="3557809"/>
              <a:ext cx="1000132" cy="571504"/>
            </a:xfrm>
            <a:prstGeom prst="homePlate">
              <a:avLst/>
            </a:prstGeom>
            <a:solidFill>
              <a:srgbClr val="FFC000"/>
            </a:solidFill>
            <a:ln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grpSp>
          <p:nvGrpSpPr>
            <p:cNvPr id="117" name="مجموعة 67"/>
            <p:cNvGrpSpPr/>
            <p:nvPr/>
          </p:nvGrpSpPr>
          <p:grpSpPr>
            <a:xfrm>
              <a:off x="6486800" y="3613725"/>
              <a:ext cx="428631" cy="341985"/>
              <a:chOff x="7786710" y="4000504"/>
              <a:chExt cx="571504" cy="428628"/>
            </a:xfrm>
          </p:grpSpPr>
          <p:cxnSp>
            <p:nvCxnSpPr>
              <p:cNvPr id="118" name="رابط مستقيم 117"/>
              <p:cNvCxnSpPr/>
              <p:nvPr/>
            </p:nvCxnSpPr>
            <p:spPr>
              <a:xfrm rot="10800000">
                <a:off x="7786710" y="4000504"/>
                <a:ext cx="428628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رابط مستقيم 118"/>
              <p:cNvCxnSpPr/>
              <p:nvPr/>
            </p:nvCxnSpPr>
            <p:spPr>
              <a:xfrm rot="16200000" flipH="1">
                <a:off x="8036743" y="4179099"/>
                <a:ext cx="428628" cy="71438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رابط مستقيم 119"/>
              <p:cNvCxnSpPr/>
              <p:nvPr/>
            </p:nvCxnSpPr>
            <p:spPr>
              <a:xfrm rot="5400000" flipH="1" flipV="1">
                <a:off x="8143900" y="4214818"/>
                <a:ext cx="357190" cy="71438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21" name="مجموعة 120"/>
          <p:cNvGrpSpPr/>
          <p:nvPr/>
        </p:nvGrpSpPr>
        <p:grpSpPr>
          <a:xfrm>
            <a:off x="2186410" y="3372729"/>
            <a:ext cx="571504" cy="1000132"/>
            <a:chOff x="2186410" y="3372729"/>
            <a:chExt cx="571504" cy="1000132"/>
          </a:xfrm>
        </p:grpSpPr>
        <p:sp>
          <p:nvSpPr>
            <p:cNvPr id="122" name="خماسي 121"/>
            <p:cNvSpPr/>
            <p:nvPr/>
          </p:nvSpPr>
          <p:spPr>
            <a:xfrm rot="16200000" flipH="1">
              <a:off x="1972096" y="3587043"/>
              <a:ext cx="1000132" cy="571504"/>
            </a:xfrm>
            <a:prstGeom prst="homePlate">
              <a:avLst/>
            </a:prstGeom>
            <a:solidFill>
              <a:srgbClr val="FFC000"/>
            </a:solidFill>
            <a:ln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grpSp>
          <p:nvGrpSpPr>
            <p:cNvPr id="123" name="مجموعة 71"/>
            <p:cNvGrpSpPr/>
            <p:nvPr/>
          </p:nvGrpSpPr>
          <p:grpSpPr>
            <a:xfrm>
              <a:off x="2257890" y="3614824"/>
              <a:ext cx="428631" cy="341985"/>
              <a:chOff x="7786710" y="4000504"/>
              <a:chExt cx="571504" cy="428628"/>
            </a:xfrm>
          </p:grpSpPr>
          <p:cxnSp>
            <p:nvCxnSpPr>
              <p:cNvPr id="124" name="رابط مستقيم 123"/>
              <p:cNvCxnSpPr/>
              <p:nvPr/>
            </p:nvCxnSpPr>
            <p:spPr>
              <a:xfrm rot="10800000">
                <a:off x="7786710" y="4000504"/>
                <a:ext cx="428628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رابط مستقيم 124"/>
              <p:cNvCxnSpPr/>
              <p:nvPr/>
            </p:nvCxnSpPr>
            <p:spPr>
              <a:xfrm rot="16200000" flipH="1">
                <a:off x="8036743" y="4179099"/>
                <a:ext cx="428628" cy="71438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رابط مستقيم 125"/>
              <p:cNvCxnSpPr/>
              <p:nvPr/>
            </p:nvCxnSpPr>
            <p:spPr>
              <a:xfrm rot="5400000" flipH="1" flipV="1">
                <a:off x="8143900" y="4214818"/>
                <a:ext cx="357190" cy="71438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27" name="مربع نص 126"/>
          <p:cNvSpPr txBox="1"/>
          <p:nvPr/>
        </p:nvSpPr>
        <p:spPr>
          <a:xfrm>
            <a:off x="2714612" y="5643578"/>
            <a:ext cx="214204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200" b="1" dirty="0" smtClean="0"/>
              <a:t>(                   )</a:t>
            </a:r>
            <a:r>
              <a:rPr lang="ar-SA" sz="3600" b="1" spc="-100" baseline="30000" dirty="0" smtClean="0"/>
              <a:t>2</a:t>
            </a:r>
            <a:endParaRPr lang="ar-SA" sz="3600" b="1" spc="-100" baseline="30000" dirty="0"/>
          </a:p>
        </p:txBody>
      </p:sp>
      <p:sp>
        <p:nvSpPr>
          <p:cNvPr id="128" name="مربع نص 127"/>
          <p:cNvSpPr txBox="1"/>
          <p:nvPr/>
        </p:nvSpPr>
        <p:spPr>
          <a:xfrm>
            <a:off x="3900954" y="5643578"/>
            <a:ext cx="785786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9 س</a:t>
            </a:r>
            <a:endParaRPr lang="ar-SA" sz="2400" b="1" baseline="30000" dirty="0"/>
          </a:p>
        </p:txBody>
      </p:sp>
      <p:sp>
        <p:nvSpPr>
          <p:cNvPr id="129" name="مربع نص 128"/>
          <p:cNvSpPr txBox="1"/>
          <p:nvPr/>
        </p:nvSpPr>
        <p:spPr>
          <a:xfrm>
            <a:off x="3143240" y="5681979"/>
            <a:ext cx="57147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5</a:t>
            </a:r>
            <a:endParaRPr lang="ar-SA" sz="2400" b="1" baseline="30000" dirty="0"/>
          </a:p>
        </p:txBody>
      </p:sp>
      <p:cxnSp>
        <p:nvCxnSpPr>
          <p:cNvPr id="130" name="رابط كسهم مستقيم 129"/>
          <p:cNvCxnSpPr/>
          <p:nvPr/>
        </p:nvCxnSpPr>
        <p:spPr>
          <a:xfrm rot="5400000">
            <a:off x="5142398" y="4173720"/>
            <a:ext cx="785818" cy="2156094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رابط كسهم مستقيم 130"/>
          <p:cNvCxnSpPr/>
          <p:nvPr/>
        </p:nvCxnSpPr>
        <p:spPr>
          <a:xfrm rot="16200000" flipH="1">
            <a:off x="2474056" y="4882904"/>
            <a:ext cx="967095" cy="771734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رابط كسهم مستقيم 45"/>
          <p:cNvCxnSpPr/>
          <p:nvPr/>
        </p:nvCxnSpPr>
        <p:spPr>
          <a:xfrm rot="5400000">
            <a:off x="3292593" y="3708275"/>
            <a:ext cx="2714644" cy="1584590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مربع نص 46"/>
          <p:cNvSpPr txBox="1"/>
          <p:nvPr/>
        </p:nvSpPr>
        <p:spPr>
          <a:xfrm>
            <a:off x="3500462" y="5667911"/>
            <a:ext cx="57147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ــ</a:t>
            </a:r>
            <a:endParaRPr lang="ar-SA" sz="2400" b="1" baseline="30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800" decel="100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800" decel="100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8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800" decel="100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800" decel="100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800" decel="100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800" decel="100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2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9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4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000"/>
                            </p:stCondLst>
                            <p:childTnLst>
                              <p:par>
                                <p:cTn id="1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000"/>
                            </p:stCondLst>
                            <p:childTnLst>
                              <p:par>
                                <p:cTn id="1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70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8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73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8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7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/>
      <p:bldP spid="97" grpId="0"/>
      <p:bldP spid="98" grpId="0"/>
      <p:bldP spid="99" grpId="0"/>
      <p:bldP spid="100" grpId="0"/>
      <p:bldP spid="110" grpId="0"/>
      <p:bldP spid="111" grpId="0"/>
      <p:bldP spid="112" grpId="0"/>
      <p:bldP spid="113" grpId="0"/>
      <p:bldP spid="114" grpId="0"/>
      <p:bldP spid="127" grpId="0"/>
      <p:bldP spid="128" grpId="0"/>
      <p:bldP spid="129" grpId="0"/>
      <p:bldP spid="4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مجموعة 15"/>
          <p:cNvGrpSpPr/>
          <p:nvPr/>
        </p:nvGrpSpPr>
        <p:grpSpPr>
          <a:xfrm>
            <a:off x="2786050" y="1404145"/>
            <a:ext cx="6143668" cy="5163153"/>
            <a:chOff x="1071538" y="1404145"/>
            <a:chExt cx="7072362" cy="5163153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17" name="دبوس زينة 16"/>
            <p:cNvSpPr/>
            <p:nvPr/>
          </p:nvSpPr>
          <p:spPr>
            <a:xfrm>
              <a:off x="1071538" y="2571744"/>
              <a:ext cx="7072362" cy="2857520"/>
            </a:xfrm>
            <a:prstGeom prst="plaque">
              <a:avLst/>
            </a:prstGeom>
            <a:grpFill/>
            <a:ln w="76200">
              <a:solidFill>
                <a:srgbClr val="FFC0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18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550876" y="5458498"/>
              <a:ext cx="6136851" cy="11088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9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10800000">
              <a:off x="1497262" y="1404145"/>
              <a:ext cx="6137020" cy="11232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20" name="مربع نص 19"/>
          <p:cNvSpPr txBox="1"/>
          <p:nvPr/>
        </p:nvSpPr>
        <p:spPr>
          <a:xfrm>
            <a:off x="3071834" y="2786058"/>
            <a:ext cx="5000628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أ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         +        12 أ         +        36</a:t>
            </a:r>
            <a:endParaRPr lang="ar-SA" sz="2400" b="1" baseline="30000" dirty="0"/>
          </a:p>
        </p:txBody>
      </p:sp>
      <p:sp>
        <p:nvSpPr>
          <p:cNvPr id="21" name="مربع نص 20"/>
          <p:cNvSpPr txBox="1"/>
          <p:nvPr/>
        </p:nvSpPr>
        <p:spPr>
          <a:xfrm>
            <a:off x="7529094" y="4396095"/>
            <a:ext cx="785786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أ</a:t>
            </a:r>
            <a:endParaRPr lang="ar-SA" sz="2400" b="1" baseline="30000" dirty="0"/>
          </a:p>
        </p:txBody>
      </p:sp>
      <p:sp>
        <p:nvSpPr>
          <p:cNvPr id="22" name="مربع نص 21"/>
          <p:cNvSpPr txBox="1"/>
          <p:nvPr/>
        </p:nvSpPr>
        <p:spPr>
          <a:xfrm>
            <a:off x="5286380" y="4396095"/>
            <a:ext cx="100013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6 أ</a:t>
            </a:r>
            <a:endParaRPr lang="ar-SA" sz="2400" b="1" baseline="30000" dirty="0"/>
          </a:p>
        </p:txBody>
      </p:sp>
      <p:sp>
        <p:nvSpPr>
          <p:cNvPr id="23" name="مربع نص 22"/>
          <p:cNvSpPr txBox="1"/>
          <p:nvPr/>
        </p:nvSpPr>
        <p:spPr>
          <a:xfrm>
            <a:off x="3385690" y="4410163"/>
            <a:ext cx="57147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6</a:t>
            </a:r>
            <a:endParaRPr lang="ar-SA" sz="2400" b="1" baseline="30000" dirty="0"/>
          </a:p>
        </p:txBody>
      </p:sp>
      <p:grpSp>
        <p:nvGrpSpPr>
          <p:cNvPr id="24" name="مجموعة 23"/>
          <p:cNvGrpSpPr/>
          <p:nvPr/>
        </p:nvGrpSpPr>
        <p:grpSpPr>
          <a:xfrm>
            <a:off x="5401120" y="3286125"/>
            <a:ext cx="714348" cy="1015298"/>
            <a:chOff x="4186674" y="3357563"/>
            <a:chExt cx="714348" cy="1015298"/>
          </a:xfrm>
        </p:grpSpPr>
        <p:sp>
          <p:nvSpPr>
            <p:cNvPr id="25" name="خماسي 24"/>
            <p:cNvSpPr/>
            <p:nvPr/>
          </p:nvSpPr>
          <p:spPr>
            <a:xfrm rot="16200000">
              <a:off x="4078419" y="3579460"/>
              <a:ext cx="1015298" cy="571504"/>
            </a:xfrm>
            <a:prstGeom prst="homePlate">
              <a:avLst/>
            </a:prstGeom>
            <a:solidFill>
              <a:srgbClr val="FFC000"/>
            </a:solidFill>
            <a:ln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26" name="مربع نص 25"/>
            <p:cNvSpPr txBox="1"/>
            <p:nvPr/>
          </p:nvSpPr>
          <p:spPr>
            <a:xfrm>
              <a:off x="4186674" y="3743987"/>
              <a:ext cx="714348" cy="46166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× 2</a:t>
              </a:r>
              <a:endParaRPr lang="ar-SA" sz="2400" b="1" baseline="30000" dirty="0"/>
            </a:p>
          </p:txBody>
        </p:sp>
      </p:grpSp>
      <p:grpSp>
        <p:nvGrpSpPr>
          <p:cNvPr id="27" name="مجموعة 26"/>
          <p:cNvGrpSpPr/>
          <p:nvPr/>
        </p:nvGrpSpPr>
        <p:grpSpPr>
          <a:xfrm>
            <a:off x="6429388" y="4357694"/>
            <a:ext cx="1000132" cy="571504"/>
            <a:chOff x="5214942" y="4429132"/>
            <a:chExt cx="1000132" cy="571504"/>
          </a:xfrm>
        </p:grpSpPr>
        <p:sp>
          <p:nvSpPr>
            <p:cNvPr id="28" name="خماسي 27"/>
            <p:cNvSpPr/>
            <p:nvPr/>
          </p:nvSpPr>
          <p:spPr>
            <a:xfrm flipH="1">
              <a:off x="5214942" y="4429132"/>
              <a:ext cx="1000132" cy="571504"/>
            </a:xfrm>
            <a:prstGeom prst="homePlate">
              <a:avLst/>
            </a:prstGeom>
            <a:solidFill>
              <a:srgbClr val="FFC000"/>
            </a:solidFill>
            <a:ln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29" name="مربع نص 28"/>
            <p:cNvSpPr txBox="1"/>
            <p:nvPr/>
          </p:nvSpPr>
          <p:spPr>
            <a:xfrm>
              <a:off x="5429256" y="4472434"/>
              <a:ext cx="714348" cy="46166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×</a:t>
              </a:r>
              <a:endParaRPr lang="ar-SA" sz="2400" b="1" baseline="30000" dirty="0"/>
            </a:p>
          </p:txBody>
        </p:sp>
      </p:grpSp>
      <p:grpSp>
        <p:nvGrpSpPr>
          <p:cNvPr id="30" name="مجموعة 29"/>
          <p:cNvGrpSpPr/>
          <p:nvPr/>
        </p:nvGrpSpPr>
        <p:grpSpPr>
          <a:xfrm>
            <a:off x="4186674" y="4357694"/>
            <a:ext cx="1000132" cy="571504"/>
            <a:chOff x="3071802" y="4429132"/>
            <a:chExt cx="1000132" cy="571504"/>
          </a:xfrm>
        </p:grpSpPr>
        <p:sp>
          <p:nvSpPr>
            <p:cNvPr id="31" name="خماسي 30"/>
            <p:cNvSpPr/>
            <p:nvPr/>
          </p:nvSpPr>
          <p:spPr>
            <a:xfrm>
              <a:off x="3071802" y="4429132"/>
              <a:ext cx="1000132" cy="571504"/>
            </a:xfrm>
            <a:prstGeom prst="homePlate">
              <a:avLst/>
            </a:prstGeom>
            <a:solidFill>
              <a:srgbClr val="FFC000"/>
            </a:solidFill>
            <a:ln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2" name="مربع نص 31"/>
            <p:cNvSpPr txBox="1"/>
            <p:nvPr/>
          </p:nvSpPr>
          <p:spPr>
            <a:xfrm>
              <a:off x="3143272" y="4457268"/>
              <a:ext cx="714348" cy="46166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×</a:t>
              </a:r>
              <a:endParaRPr lang="ar-SA" sz="2400" b="1" baseline="30000" dirty="0"/>
            </a:p>
          </p:txBody>
        </p:sp>
      </p:grpSp>
      <p:sp>
        <p:nvSpPr>
          <p:cNvPr id="33" name="مربع نص 32"/>
          <p:cNvSpPr txBox="1"/>
          <p:nvPr/>
        </p:nvSpPr>
        <p:spPr>
          <a:xfrm>
            <a:off x="6000760" y="5643578"/>
            <a:ext cx="1856290" cy="43088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200" b="1" dirty="0" smtClean="0"/>
              <a:t> تشكل مربعا كاملا</a:t>
            </a:r>
            <a:endParaRPr lang="ar-SA" sz="2200" b="1" baseline="30000" dirty="0"/>
          </a:p>
        </p:txBody>
      </p:sp>
      <p:sp>
        <p:nvSpPr>
          <p:cNvPr id="34" name="مربع نص 33"/>
          <p:cNvSpPr txBox="1"/>
          <p:nvPr/>
        </p:nvSpPr>
        <p:spPr>
          <a:xfrm>
            <a:off x="5500694" y="2285992"/>
            <a:ext cx="571472" cy="64633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600" b="1" dirty="0" smtClean="0">
                <a:solidFill>
                  <a:srgbClr val="00B050"/>
                </a:solidFill>
                <a:latin typeface="Arial Unicode MS"/>
                <a:ea typeface="Arial Unicode MS"/>
                <a:cs typeface="Arial Unicode MS"/>
              </a:rPr>
              <a:t>✔</a:t>
            </a:r>
            <a:endParaRPr lang="ar-SA" sz="3600" b="1" baseline="30000" dirty="0">
              <a:solidFill>
                <a:srgbClr val="00B050"/>
              </a:solidFill>
            </a:endParaRPr>
          </a:p>
        </p:txBody>
      </p:sp>
      <p:sp>
        <p:nvSpPr>
          <p:cNvPr id="35" name="مربع نص 34"/>
          <p:cNvSpPr txBox="1"/>
          <p:nvPr/>
        </p:nvSpPr>
        <p:spPr>
          <a:xfrm>
            <a:off x="4500562" y="1857364"/>
            <a:ext cx="2985230" cy="44114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200" b="1" dirty="0" smtClean="0"/>
              <a:t>أ</a:t>
            </a:r>
            <a:r>
              <a:rPr lang="ar-SA" sz="3400" b="1" spc="-100" baseline="30000" dirty="0" smtClean="0"/>
              <a:t>2</a:t>
            </a:r>
            <a:r>
              <a:rPr lang="ar-SA" sz="2200" b="1" dirty="0" smtClean="0"/>
              <a:t>  + 12 أ  +  36  =  0</a:t>
            </a:r>
            <a:endParaRPr lang="ar-SA" sz="2200" b="1" baseline="30000" dirty="0"/>
          </a:p>
        </p:txBody>
      </p:sp>
      <p:sp>
        <p:nvSpPr>
          <p:cNvPr id="36" name="مربع نص 35"/>
          <p:cNvSpPr txBox="1"/>
          <p:nvPr/>
        </p:nvSpPr>
        <p:spPr>
          <a:xfrm>
            <a:off x="8286776" y="3328328"/>
            <a:ext cx="571472" cy="64633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600" b="1" dirty="0" smtClean="0">
                <a:solidFill>
                  <a:srgbClr val="00B050"/>
                </a:solidFill>
                <a:latin typeface="Arial Unicode MS"/>
                <a:ea typeface="Arial Unicode MS"/>
                <a:cs typeface="Arial Unicode MS"/>
              </a:rPr>
              <a:t>✔</a:t>
            </a:r>
            <a:endParaRPr lang="ar-SA" sz="3600" b="1" baseline="30000" dirty="0">
              <a:solidFill>
                <a:srgbClr val="00B050"/>
              </a:solidFill>
            </a:endParaRPr>
          </a:p>
        </p:txBody>
      </p:sp>
      <p:sp>
        <p:nvSpPr>
          <p:cNvPr id="37" name="مربع نص 36"/>
          <p:cNvSpPr txBox="1"/>
          <p:nvPr/>
        </p:nvSpPr>
        <p:spPr>
          <a:xfrm>
            <a:off x="2857488" y="3328328"/>
            <a:ext cx="571472" cy="64633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600" b="1" dirty="0" smtClean="0">
                <a:solidFill>
                  <a:srgbClr val="00B050"/>
                </a:solidFill>
                <a:latin typeface="Arial Unicode MS"/>
                <a:ea typeface="Arial Unicode MS"/>
                <a:cs typeface="Arial Unicode MS"/>
              </a:rPr>
              <a:t>✔</a:t>
            </a:r>
            <a:endParaRPr lang="ar-SA" sz="3600" b="1" baseline="30000" dirty="0">
              <a:solidFill>
                <a:srgbClr val="00B050"/>
              </a:solidFill>
            </a:endParaRPr>
          </a:p>
        </p:txBody>
      </p:sp>
      <p:grpSp>
        <p:nvGrpSpPr>
          <p:cNvPr id="38" name="مجموعة 37"/>
          <p:cNvGrpSpPr/>
          <p:nvPr/>
        </p:nvGrpSpPr>
        <p:grpSpPr>
          <a:xfrm>
            <a:off x="7629798" y="3343495"/>
            <a:ext cx="571504" cy="1000132"/>
            <a:chOff x="6415352" y="3343495"/>
            <a:chExt cx="571504" cy="1000132"/>
          </a:xfrm>
        </p:grpSpPr>
        <p:sp>
          <p:nvSpPr>
            <p:cNvPr id="39" name="خماسي 38"/>
            <p:cNvSpPr/>
            <p:nvPr/>
          </p:nvSpPr>
          <p:spPr>
            <a:xfrm rot="16200000" flipH="1">
              <a:off x="6201038" y="3557809"/>
              <a:ext cx="1000132" cy="571504"/>
            </a:xfrm>
            <a:prstGeom prst="homePlate">
              <a:avLst/>
            </a:prstGeom>
            <a:solidFill>
              <a:srgbClr val="FFC000"/>
            </a:solidFill>
            <a:ln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grpSp>
          <p:nvGrpSpPr>
            <p:cNvPr id="40" name="مجموعة 67"/>
            <p:cNvGrpSpPr/>
            <p:nvPr/>
          </p:nvGrpSpPr>
          <p:grpSpPr>
            <a:xfrm>
              <a:off x="6486800" y="3613725"/>
              <a:ext cx="428631" cy="341985"/>
              <a:chOff x="7786710" y="4000504"/>
              <a:chExt cx="571504" cy="428628"/>
            </a:xfrm>
          </p:grpSpPr>
          <p:cxnSp>
            <p:nvCxnSpPr>
              <p:cNvPr id="41" name="رابط مستقيم 40"/>
              <p:cNvCxnSpPr/>
              <p:nvPr/>
            </p:nvCxnSpPr>
            <p:spPr>
              <a:xfrm rot="10800000">
                <a:off x="7786710" y="4000504"/>
                <a:ext cx="428628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رابط مستقيم 41"/>
              <p:cNvCxnSpPr/>
              <p:nvPr/>
            </p:nvCxnSpPr>
            <p:spPr>
              <a:xfrm rot="16200000" flipH="1">
                <a:off x="8036743" y="4179099"/>
                <a:ext cx="428628" cy="71438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رابط مستقيم 42"/>
              <p:cNvCxnSpPr/>
              <p:nvPr/>
            </p:nvCxnSpPr>
            <p:spPr>
              <a:xfrm rot="5400000" flipH="1" flipV="1">
                <a:off x="8143900" y="4214818"/>
                <a:ext cx="357190" cy="71438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4" name="مجموعة 43"/>
          <p:cNvGrpSpPr/>
          <p:nvPr/>
        </p:nvGrpSpPr>
        <p:grpSpPr>
          <a:xfrm>
            <a:off x="3400856" y="3372729"/>
            <a:ext cx="571504" cy="1000132"/>
            <a:chOff x="2186410" y="3372729"/>
            <a:chExt cx="571504" cy="1000132"/>
          </a:xfrm>
        </p:grpSpPr>
        <p:sp>
          <p:nvSpPr>
            <p:cNvPr id="45" name="خماسي 44"/>
            <p:cNvSpPr/>
            <p:nvPr/>
          </p:nvSpPr>
          <p:spPr>
            <a:xfrm rot="16200000" flipH="1">
              <a:off x="1972096" y="3587043"/>
              <a:ext cx="1000132" cy="571504"/>
            </a:xfrm>
            <a:prstGeom prst="homePlate">
              <a:avLst/>
            </a:prstGeom>
            <a:solidFill>
              <a:srgbClr val="FFC000"/>
            </a:solidFill>
            <a:ln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grpSp>
          <p:nvGrpSpPr>
            <p:cNvPr id="46" name="مجموعة 71"/>
            <p:cNvGrpSpPr/>
            <p:nvPr/>
          </p:nvGrpSpPr>
          <p:grpSpPr>
            <a:xfrm>
              <a:off x="2257890" y="3614824"/>
              <a:ext cx="428631" cy="341985"/>
              <a:chOff x="7786710" y="4000504"/>
              <a:chExt cx="571504" cy="428628"/>
            </a:xfrm>
          </p:grpSpPr>
          <p:cxnSp>
            <p:nvCxnSpPr>
              <p:cNvPr id="47" name="رابط مستقيم 46"/>
              <p:cNvCxnSpPr/>
              <p:nvPr/>
            </p:nvCxnSpPr>
            <p:spPr>
              <a:xfrm rot="10800000">
                <a:off x="7786710" y="4000504"/>
                <a:ext cx="428628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رابط مستقيم 47"/>
              <p:cNvCxnSpPr/>
              <p:nvPr/>
            </p:nvCxnSpPr>
            <p:spPr>
              <a:xfrm rot="16200000" flipH="1">
                <a:off x="8036743" y="4179099"/>
                <a:ext cx="428628" cy="71438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رابط مستقيم 48"/>
              <p:cNvCxnSpPr/>
              <p:nvPr/>
            </p:nvCxnSpPr>
            <p:spPr>
              <a:xfrm rot="5400000" flipH="1" flipV="1">
                <a:off x="8143900" y="4214818"/>
                <a:ext cx="357190" cy="71438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0" name="مربع نص 49"/>
          <p:cNvSpPr txBox="1"/>
          <p:nvPr/>
        </p:nvSpPr>
        <p:spPr>
          <a:xfrm>
            <a:off x="3929058" y="5643578"/>
            <a:ext cx="214204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200" b="1" dirty="0" smtClean="0"/>
              <a:t>(                   )</a:t>
            </a:r>
            <a:r>
              <a:rPr lang="ar-SA" sz="3600" b="1" spc="-100" baseline="30000" dirty="0" smtClean="0"/>
              <a:t>2</a:t>
            </a:r>
            <a:endParaRPr lang="ar-SA" sz="3600" b="1" spc="-100" baseline="30000" dirty="0"/>
          </a:p>
        </p:txBody>
      </p:sp>
      <p:sp>
        <p:nvSpPr>
          <p:cNvPr id="51" name="مربع نص 50"/>
          <p:cNvSpPr txBox="1"/>
          <p:nvPr/>
        </p:nvSpPr>
        <p:spPr>
          <a:xfrm>
            <a:off x="5115400" y="5643578"/>
            <a:ext cx="785786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أ</a:t>
            </a:r>
            <a:endParaRPr lang="ar-SA" sz="2400" b="1" baseline="30000" dirty="0"/>
          </a:p>
        </p:txBody>
      </p:sp>
      <p:sp>
        <p:nvSpPr>
          <p:cNvPr id="52" name="مربع نص 51"/>
          <p:cNvSpPr txBox="1"/>
          <p:nvPr/>
        </p:nvSpPr>
        <p:spPr>
          <a:xfrm>
            <a:off x="4357686" y="5681979"/>
            <a:ext cx="57147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6</a:t>
            </a:r>
            <a:endParaRPr lang="ar-SA" sz="2400" b="1" baseline="30000" dirty="0"/>
          </a:p>
        </p:txBody>
      </p:sp>
      <p:cxnSp>
        <p:nvCxnSpPr>
          <p:cNvPr id="53" name="رابط كسهم مستقيم 52"/>
          <p:cNvCxnSpPr/>
          <p:nvPr/>
        </p:nvCxnSpPr>
        <p:spPr>
          <a:xfrm rot="5400000">
            <a:off x="6356844" y="4173720"/>
            <a:ext cx="785818" cy="2156094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رابط كسهم مستقيم 53"/>
          <p:cNvCxnSpPr/>
          <p:nvPr/>
        </p:nvCxnSpPr>
        <p:spPr>
          <a:xfrm rot="16200000" flipH="1">
            <a:off x="3688502" y="4882904"/>
            <a:ext cx="967095" cy="771734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رابط كسهم مستقيم 54"/>
          <p:cNvCxnSpPr/>
          <p:nvPr/>
        </p:nvCxnSpPr>
        <p:spPr>
          <a:xfrm rot="5400000">
            <a:off x="4507039" y="3708275"/>
            <a:ext cx="2714644" cy="1584590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مربع نص 55"/>
          <p:cNvSpPr txBox="1"/>
          <p:nvPr/>
        </p:nvSpPr>
        <p:spPr>
          <a:xfrm>
            <a:off x="4714908" y="5667911"/>
            <a:ext cx="57147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+</a:t>
            </a:r>
            <a:endParaRPr lang="ar-SA" sz="2400" b="1" baseline="30000" dirty="0"/>
          </a:p>
        </p:txBody>
      </p:sp>
      <p:grpSp>
        <p:nvGrpSpPr>
          <p:cNvPr id="57" name="مجموعة 56"/>
          <p:cNvGrpSpPr/>
          <p:nvPr/>
        </p:nvGrpSpPr>
        <p:grpSpPr>
          <a:xfrm>
            <a:off x="3786182" y="285728"/>
            <a:ext cx="5000660" cy="928694"/>
            <a:chOff x="3929058" y="214290"/>
            <a:chExt cx="5000660" cy="928694"/>
          </a:xfrm>
        </p:grpSpPr>
        <p:sp>
          <p:nvSpPr>
            <p:cNvPr id="58" name="مستطيل ذو زوايا قطرية مستديرة 57"/>
            <p:cNvSpPr/>
            <p:nvPr/>
          </p:nvSpPr>
          <p:spPr>
            <a:xfrm>
              <a:off x="3929058" y="214290"/>
              <a:ext cx="3556734" cy="928694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sp>
          <p:nvSpPr>
            <p:cNvPr id="59" name="مستطيل ذو زوايا قطرية مستديرة 58"/>
            <p:cNvSpPr/>
            <p:nvPr/>
          </p:nvSpPr>
          <p:spPr>
            <a:xfrm>
              <a:off x="7500958" y="214290"/>
              <a:ext cx="1428760" cy="928694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pic>
          <p:nvPicPr>
            <p:cNvPr id="60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628668" y="500042"/>
              <a:ext cx="1138242" cy="3557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glow rad="139700">
                <a:schemeClr val="accent6">
                  <a:satMod val="175000"/>
                  <a:alpha val="40000"/>
                </a:schemeClr>
              </a:glow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</p:pic>
      </p:grpSp>
      <p:sp>
        <p:nvSpPr>
          <p:cNvPr id="61" name="مربع نص 60"/>
          <p:cNvSpPr txBox="1"/>
          <p:nvPr/>
        </p:nvSpPr>
        <p:spPr>
          <a:xfrm>
            <a:off x="3714744" y="514110"/>
            <a:ext cx="355673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حل المعادلة التالية  :</a:t>
            </a:r>
            <a:endParaRPr lang="ar-SA" sz="2400" b="1" baseline="30000" dirty="0"/>
          </a:p>
        </p:txBody>
      </p:sp>
      <p:sp>
        <p:nvSpPr>
          <p:cNvPr id="62" name="مستطيل 61"/>
          <p:cNvSpPr/>
          <p:nvPr/>
        </p:nvSpPr>
        <p:spPr>
          <a:xfrm>
            <a:off x="142844" y="2928934"/>
            <a:ext cx="2428892" cy="207170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3" name="مربع نص 62"/>
          <p:cNvSpPr txBox="1"/>
          <p:nvPr/>
        </p:nvSpPr>
        <p:spPr>
          <a:xfrm>
            <a:off x="500034" y="3143248"/>
            <a:ext cx="1856290" cy="43088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200" b="1" dirty="0" smtClean="0"/>
              <a:t>أ  +  6  =  0</a:t>
            </a:r>
            <a:endParaRPr lang="ar-SA" sz="2200" b="1" baseline="30000" dirty="0"/>
          </a:p>
        </p:txBody>
      </p:sp>
      <p:sp>
        <p:nvSpPr>
          <p:cNvPr id="64" name="مربع نص 63"/>
          <p:cNvSpPr txBox="1"/>
          <p:nvPr/>
        </p:nvSpPr>
        <p:spPr>
          <a:xfrm>
            <a:off x="500034" y="3857628"/>
            <a:ext cx="1856290" cy="43088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200" b="1" dirty="0" smtClean="0"/>
              <a:t>أ          =  ــ 6</a:t>
            </a:r>
            <a:endParaRPr lang="ar-SA" sz="2200" b="1" baseline="30000" dirty="0"/>
          </a:p>
        </p:txBody>
      </p:sp>
      <p:sp>
        <p:nvSpPr>
          <p:cNvPr id="65" name="مربع نص 64"/>
          <p:cNvSpPr txBox="1"/>
          <p:nvPr/>
        </p:nvSpPr>
        <p:spPr>
          <a:xfrm>
            <a:off x="571472" y="4429132"/>
            <a:ext cx="1856290" cy="43088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200" b="1" dirty="0" smtClean="0"/>
              <a:t>الحل  =  ــ 6</a:t>
            </a:r>
            <a:endParaRPr lang="ar-SA" sz="2200" b="1" baseline="30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800" decel="100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800" decel="100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800" decel="100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8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8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8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000"/>
                            </p:stCondLst>
                            <p:childTnLst>
                              <p:par>
                                <p:cTn id="1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000"/>
                            </p:stCondLst>
                            <p:childTnLst>
                              <p:par>
                                <p:cTn id="1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70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8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73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8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7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0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7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4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1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33" grpId="0"/>
      <p:bldP spid="34" grpId="0"/>
      <p:bldP spid="35" grpId="0"/>
      <p:bldP spid="36" grpId="0"/>
      <p:bldP spid="37" grpId="0"/>
      <p:bldP spid="50" grpId="0"/>
      <p:bldP spid="51" grpId="0"/>
      <p:bldP spid="52" grpId="0"/>
      <p:bldP spid="56" grpId="0"/>
      <p:bldP spid="61" grpId="0"/>
      <p:bldP spid="62" grpId="0" animBg="1"/>
      <p:bldP spid="63" grpId="0"/>
      <p:bldP spid="64" grpId="0"/>
      <p:bldP spid="6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مجموعة 23"/>
          <p:cNvGrpSpPr/>
          <p:nvPr/>
        </p:nvGrpSpPr>
        <p:grpSpPr>
          <a:xfrm>
            <a:off x="3929058" y="357166"/>
            <a:ext cx="4658636" cy="785818"/>
            <a:chOff x="3929058" y="142852"/>
            <a:chExt cx="4658636" cy="785818"/>
          </a:xfrm>
        </p:grpSpPr>
        <p:sp>
          <p:nvSpPr>
            <p:cNvPr id="25" name="مستطيل ذو زوايا قطرية مستديرة 24"/>
            <p:cNvSpPr/>
            <p:nvPr/>
          </p:nvSpPr>
          <p:spPr>
            <a:xfrm>
              <a:off x="3929058" y="142852"/>
              <a:ext cx="3214710" cy="785818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26" name="مستطيل ذو زوايا قطرية مستديرة 25"/>
            <p:cNvSpPr/>
            <p:nvPr/>
          </p:nvSpPr>
          <p:spPr>
            <a:xfrm>
              <a:off x="7158934" y="142852"/>
              <a:ext cx="1428760" cy="785818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27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358082" y="360835"/>
              <a:ext cx="1228723" cy="423133"/>
            </a:xfrm>
            <a:prstGeom prst="rect">
              <a:avLst/>
            </a:prstGeom>
            <a:ln w="190500" cap="sq">
              <a:solidFill>
                <a:srgbClr val="C8C6BD"/>
              </a:solidFill>
              <a:prstDash val="solid"/>
              <a:miter lim="800000"/>
            </a:ln>
            <a:effectLst>
              <a:outerShdw blurRad="254000" algn="bl" rotWithShape="0">
                <a:srgbClr val="000000">
                  <a:alpha val="43000"/>
                </a:srgbClr>
              </a:outerShdw>
            </a:effectLst>
            <a:scene3d>
              <a:camera prst="isometricOffAxis1Right"/>
              <a:lightRig rig="threePt" dir="t">
                <a:rot lat="0" lon="0" rev="21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</p:spPr>
        </p:pic>
      </p:grpSp>
      <p:sp>
        <p:nvSpPr>
          <p:cNvPr id="28" name="مربع نص 27"/>
          <p:cNvSpPr txBox="1"/>
          <p:nvPr/>
        </p:nvSpPr>
        <p:spPr>
          <a:xfrm>
            <a:off x="4071934" y="500042"/>
            <a:ext cx="3000396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حل المعادلة التالية :</a:t>
            </a:r>
            <a:endParaRPr lang="ar-SA" sz="2400" b="1" baseline="30000" dirty="0"/>
          </a:p>
        </p:txBody>
      </p:sp>
      <p:grpSp>
        <p:nvGrpSpPr>
          <p:cNvPr id="29" name="مجموعة 28"/>
          <p:cNvGrpSpPr/>
          <p:nvPr/>
        </p:nvGrpSpPr>
        <p:grpSpPr>
          <a:xfrm>
            <a:off x="2786050" y="1404145"/>
            <a:ext cx="6143668" cy="5163153"/>
            <a:chOff x="1071538" y="1404145"/>
            <a:chExt cx="7072362" cy="5163153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30" name="دبوس زينة 29"/>
            <p:cNvSpPr/>
            <p:nvPr/>
          </p:nvSpPr>
          <p:spPr>
            <a:xfrm>
              <a:off x="1071538" y="2571744"/>
              <a:ext cx="7072362" cy="2857520"/>
            </a:xfrm>
            <a:prstGeom prst="plaque">
              <a:avLst/>
            </a:prstGeom>
            <a:grpFill/>
            <a:ln w="76200">
              <a:solidFill>
                <a:srgbClr val="FFC0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31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550876" y="5458498"/>
              <a:ext cx="6136851" cy="11088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2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10800000">
              <a:off x="1497262" y="1404145"/>
              <a:ext cx="6137020" cy="11232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33" name="مربع نص 32"/>
          <p:cNvSpPr txBox="1"/>
          <p:nvPr/>
        </p:nvSpPr>
        <p:spPr>
          <a:xfrm>
            <a:off x="3286148" y="2786058"/>
            <a:ext cx="5000628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64 ص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     ــ       48 </a:t>
            </a:r>
            <a:r>
              <a:rPr lang="ar-SA" sz="2400" b="1" dirty="0" smtClean="0"/>
              <a:t>ص</a:t>
            </a:r>
            <a:r>
              <a:rPr lang="ar-SA" sz="2400" b="1" dirty="0" smtClean="0"/>
              <a:t>        </a:t>
            </a:r>
            <a:r>
              <a:rPr lang="ar-SA" sz="2400" b="1" dirty="0" smtClean="0"/>
              <a:t>+  </a:t>
            </a:r>
            <a:r>
              <a:rPr lang="ar-SA" sz="2400" b="1" dirty="0" smtClean="0"/>
              <a:t>       9</a:t>
            </a:r>
            <a:endParaRPr lang="ar-SA" sz="2400" b="1" baseline="30000" dirty="0"/>
          </a:p>
        </p:txBody>
      </p:sp>
      <p:sp>
        <p:nvSpPr>
          <p:cNvPr id="34" name="مربع نص 33"/>
          <p:cNvSpPr txBox="1"/>
          <p:nvPr/>
        </p:nvSpPr>
        <p:spPr>
          <a:xfrm>
            <a:off x="7529094" y="4396095"/>
            <a:ext cx="785786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8 </a:t>
            </a:r>
            <a:r>
              <a:rPr lang="ar-SA" sz="2400" b="1" dirty="0" smtClean="0"/>
              <a:t>ص</a:t>
            </a:r>
            <a:endParaRPr lang="ar-SA" sz="2400" b="1" baseline="30000" dirty="0"/>
          </a:p>
        </p:txBody>
      </p:sp>
      <p:sp>
        <p:nvSpPr>
          <p:cNvPr id="35" name="مربع نص 34"/>
          <p:cNvSpPr txBox="1"/>
          <p:nvPr/>
        </p:nvSpPr>
        <p:spPr>
          <a:xfrm>
            <a:off x="5286380" y="4396095"/>
            <a:ext cx="100013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24 </a:t>
            </a:r>
            <a:r>
              <a:rPr lang="ar-SA" sz="2400" b="1" dirty="0" smtClean="0"/>
              <a:t>ص</a:t>
            </a:r>
            <a:endParaRPr lang="ar-SA" sz="2400" b="1" baseline="30000" dirty="0"/>
          </a:p>
        </p:txBody>
      </p:sp>
      <p:sp>
        <p:nvSpPr>
          <p:cNvPr id="36" name="مربع نص 35"/>
          <p:cNvSpPr txBox="1"/>
          <p:nvPr/>
        </p:nvSpPr>
        <p:spPr>
          <a:xfrm>
            <a:off x="3385690" y="4410163"/>
            <a:ext cx="57147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3</a:t>
            </a:r>
            <a:endParaRPr lang="ar-SA" sz="2400" b="1" baseline="30000" dirty="0"/>
          </a:p>
        </p:txBody>
      </p:sp>
      <p:grpSp>
        <p:nvGrpSpPr>
          <p:cNvPr id="37" name="مجموعة 36"/>
          <p:cNvGrpSpPr/>
          <p:nvPr/>
        </p:nvGrpSpPr>
        <p:grpSpPr>
          <a:xfrm>
            <a:off x="5401120" y="3286125"/>
            <a:ext cx="714348" cy="1015298"/>
            <a:chOff x="4186674" y="3357563"/>
            <a:chExt cx="714348" cy="1015298"/>
          </a:xfrm>
        </p:grpSpPr>
        <p:sp>
          <p:nvSpPr>
            <p:cNvPr id="38" name="خماسي 37"/>
            <p:cNvSpPr/>
            <p:nvPr/>
          </p:nvSpPr>
          <p:spPr>
            <a:xfrm rot="16200000">
              <a:off x="4078419" y="3579460"/>
              <a:ext cx="1015298" cy="571504"/>
            </a:xfrm>
            <a:prstGeom prst="homePlate">
              <a:avLst/>
            </a:prstGeom>
            <a:solidFill>
              <a:srgbClr val="FFC000"/>
            </a:solidFill>
            <a:ln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9" name="مربع نص 38"/>
            <p:cNvSpPr txBox="1"/>
            <p:nvPr/>
          </p:nvSpPr>
          <p:spPr>
            <a:xfrm>
              <a:off x="4186674" y="3743987"/>
              <a:ext cx="714348" cy="46166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× 2</a:t>
              </a:r>
              <a:endParaRPr lang="ar-SA" sz="2400" b="1" baseline="30000" dirty="0"/>
            </a:p>
          </p:txBody>
        </p:sp>
      </p:grpSp>
      <p:grpSp>
        <p:nvGrpSpPr>
          <p:cNvPr id="40" name="مجموعة 39"/>
          <p:cNvGrpSpPr/>
          <p:nvPr/>
        </p:nvGrpSpPr>
        <p:grpSpPr>
          <a:xfrm>
            <a:off x="6429388" y="4357694"/>
            <a:ext cx="1000132" cy="571504"/>
            <a:chOff x="5214942" y="4429132"/>
            <a:chExt cx="1000132" cy="571504"/>
          </a:xfrm>
        </p:grpSpPr>
        <p:sp>
          <p:nvSpPr>
            <p:cNvPr id="41" name="خماسي 40"/>
            <p:cNvSpPr/>
            <p:nvPr/>
          </p:nvSpPr>
          <p:spPr>
            <a:xfrm flipH="1">
              <a:off x="5214942" y="4429132"/>
              <a:ext cx="1000132" cy="571504"/>
            </a:xfrm>
            <a:prstGeom prst="homePlate">
              <a:avLst/>
            </a:prstGeom>
            <a:solidFill>
              <a:srgbClr val="FFC000"/>
            </a:solidFill>
            <a:ln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2" name="مربع نص 41"/>
            <p:cNvSpPr txBox="1"/>
            <p:nvPr/>
          </p:nvSpPr>
          <p:spPr>
            <a:xfrm>
              <a:off x="5429256" y="4472434"/>
              <a:ext cx="714348" cy="46166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×</a:t>
              </a:r>
              <a:endParaRPr lang="ar-SA" sz="2400" b="1" baseline="30000" dirty="0"/>
            </a:p>
          </p:txBody>
        </p:sp>
      </p:grpSp>
      <p:grpSp>
        <p:nvGrpSpPr>
          <p:cNvPr id="43" name="مجموعة 42"/>
          <p:cNvGrpSpPr/>
          <p:nvPr/>
        </p:nvGrpSpPr>
        <p:grpSpPr>
          <a:xfrm>
            <a:off x="4186674" y="4357694"/>
            <a:ext cx="1000132" cy="571504"/>
            <a:chOff x="3071802" y="4429132"/>
            <a:chExt cx="1000132" cy="571504"/>
          </a:xfrm>
        </p:grpSpPr>
        <p:sp>
          <p:nvSpPr>
            <p:cNvPr id="44" name="خماسي 43"/>
            <p:cNvSpPr/>
            <p:nvPr/>
          </p:nvSpPr>
          <p:spPr>
            <a:xfrm>
              <a:off x="3071802" y="4429132"/>
              <a:ext cx="1000132" cy="571504"/>
            </a:xfrm>
            <a:prstGeom prst="homePlate">
              <a:avLst/>
            </a:prstGeom>
            <a:solidFill>
              <a:srgbClr val="FFC000"/>
            </a:solidFill>
            <a:ln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5" name="مربع نص 44"/>
            <p:cNvSpPr txBox="1"/>
            <p:nvPr/>
          </p:nvSpPr>
          <p:spPr>
            <a:xfrm>
              <a:off x="3143272" y="4457268"/>
              <a:ext cx="714348" cy="46166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×</a:t>
              </a:r>
              <a:endParaRPr lang="ar-SA" sz="2400" b="1" baseline="30000" dirty="0"/>
            </a:p>
          </p:txBody>
        </p:sp>
      </p:grpSp>
      <p:sp>
        <p:nvSpPr>
          <p:cNvPr id="46" name="مربع نص 45"/>
          <p:cNvSpPr txBox="1"/>
          <p:nvPr/>
        </p:nvSpPr>
        <p:spPr>
          <a:xfrm>
            <a:off x="6000760" y="5643578"/>
            <a:ext cx="1856290" cy="43088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200" b="1" dirty="0" smtClean="0"/>
              <a:t> تشكل مربعا كاملا</a:t>
            </a:r>
            <a:endParaRPr lang="ar-SA" sz="2200" b="1" baseline="30000" dirty="0"/>
          </a:p>
        </p:txBody>
      </p:sp>
      <p:sp>
        <p:nvSpPr>
          <p:cNvPr id="47" name="مربع نص 46"/>
          <p:cNvSpPr txBox="1"/>
          <p:nvPr/>
        </p:nvSpPr>
        <p:spPr>
          <a:xfrm>
            <a:off x="5500694" y="2285992"/>
            <a:ext cx="571472" cy="64633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600" b="1" dirty="0" smtClean="0">
                <a:solidFill>
                  <a:srgbClr val="00B050"/>
                </a:solidFill>
                <a:latin typeface="Arial Unicode MS"/>
                <a:ea typeface="Arial Unicode MS"/>
                <a:cs typeface="Arial Unicode MS"/>
              </a:rPr>
              <a:t>✔</a:t>
            </a:r>
            <a:endParaRPr lang="ar-SA" sz="3600" b="1" baseline="30000" dirty="0">
              <a:solidFill>
                <a:srgbClr val="00B050"/>
              </a:solidFill>
            </a:endParaRPr>
          </a:p>
        </p:txBody>
      </p:sp>
      <p:sp>
        <p:nvSpPr>
          <p:cNvPr id="48" name="مربع نص 47"/>
          <p:cNvSpPr txBox="1"/>
          <p:nvPr/>
        </p:nvSpPr>
        <p:spPr>
          <a:xfrm>
            <a:off x="4071934" y="1714488"/>
            <a:ext cx="3413858" cy="44114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200" b="1" dirty="0" smtClean="0"/>
              <a:t>64ص</a:t>
            </a:r>
            <a:r>
              <a:rPr lang="ar-SA" sz="3400" b="1" spc="-100" baseline="30000" dirty="0" smtClean="0"/>
              <a:t>2</a:t>
            </a:r>
            <a:r>
              <a:rPr lang="ar-SA" sz="2200" b="1" dirty="0" smtClean="0"/>
              <a:t>  ــ 48 </a:t>
            </a:r>
            <a:r>
              <a:rPr lang="ar-SA" sz="2200" b="1" dirty="0" smtClean="0"/>
              <a:t>ص</a:t>
            </a:r>
            <a:r>
              <a:rPr lang="ar-SA" sz="2200" b="1" dirty="0" smtClean="0"/>
              <a:t>  </a:t>
            </a:r>
            <a:r>
              <a:rPr lang="ar-SA" sz="2200" b="1" dirty="0" smtClean="0"/>
              <a:t>+  </a:t>
            </a:r>
            <a:r>
              <a:rPr lang="ar-SA" sz="2200" b="1" dirty="0" smtClean="0"/>
              <a:t>18 =  9</a:t>
            </a:r>
            <a:endParaRPr lang="ar-SA" sz="2200" b="1" baseline="30000" dirty="0"/>
          </a:p>
        </p:txBody>
      </p:sp>
      <p:sp>
        <p:nvSpPr>
          <p:cNvPr id="49" name="مربع نص 48"/>
          <p:cNvSpPr txBox="1"/>
          <p:nvPr/>
        </p:nvSpPr>
        <p:spPr>
          <a:xfrm>
            <a:off x="8286776" y="3328328"/>
            <a:ext cx="571472" cy="64633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600" b="1" dirty="0" smtClean="0">
                <a:solidFill>
                  <a:srgbClr val="00B050"/>
                </a:solidFill>
                <a:latin typeface="Arial Unicode MS"/>
                <a:ea typeface="Arial Unicode MS"/>
                <a:cs typeface="Arial Unicode MS"/>
              </a:rPr>
              <a:t>✔</a:t>
            </a:r>
            <a:endParaRPr lang="ar-SA" sz="3600" b="1" baseline="30000" dirty="0">
              <a:solidFill>
                <a:srgbClr val="00B050"/>
              </a:solidFill>
            </a:endParaRPr>
          </a:p>
        </p:txBody>
      </p:sp>
      <p:sp>
        <p:nvSpPr>
          <p:cNvPr id="50" name="مربع نص 49"/>
          <p:cNvSpPr txBox="1"/>
          <p:nvPr/>
        </p:nvSpPr>
        <p:spPr>
          <a:xfrm>
            <a:off x="2857488" y="3328328"/>
            <a:ext cx="571472" cy="64633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600" b="1" dirty="0" smtClean="0">
                <a:solidFill>
                  <a:srgbClr val="00B050"/>
                </a:solidFill>
                <a:latin typeface="Arial Unicode MS"/>
                <a:ea typeface="Arial Unicode MS"/>
                <a:cs typeface="Arial Unicode MS"/>
              </a:rPr>
              <a:t>✔</a:t>
            </a:r>
            <a:endParaRPr lang="ar-SA" sz="3600" b="1" baseline="30000" dirty="0">
              <a:solidFill>
                <a:srgbClr val="00B050"/>
              </a:solidFill>
            </a:endParaRPr>
          </a:p>
        </p:txBody>
      </p:sp>
      <p:grpSp>
        <p:nvGrpSpPr>
          <p:cNvPr id="51" name="مجموعة 50"/>
          <p:cNvGrpSpPr/>
          <p:nvPr/>
        </p:nvGrpSpPr>
        <p:grpSpPr>
          <a:xfrm>
            <a:off x="7629798" y="3343495"/>
            <a:ext cx="571504" cy="1000132"/>
            <a:chOff x="6415352" y="3343495"/>
            <a:chExt cx="571504" cy="1000132"/>
          </a:xfrm>
        </p:grpSpPr>
        <p:sp>
          <p:nvSpPr>
            <p:cNvPr id="52" name="خماسي 51"/>
            <p:cNvSpPr/>
            <p:nvPr/>
          </p:nvSpPr>
          <p:spPr>
            <a:xfrm rot="16200000" flipH="1">
              <a:off x="6201038" y="3557809"/>
              <a:ext cx="1000132" cy="571504"/>
            </a:xfrm>
            <a:prstGeom prst="homePlate">
              <a:avLst/>
            </a:prstGeom>
            <a:solidFill>
              <a:srgbClr val="FFC000"/>
            </a:solidFill>
            <a:ln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grpSp>
          <p:nvGrpSpPr>
            <p:cNvPr id="53" name="مجموعة 67"/>
            <p:cNvGrpSpPr/>
            <p:nvPr/>
          </p:nvGrpSpPr>
          <p:grpSpPr>
            <a:xfrm>
              <a:off x="6486800" y="3613725"/>
              <a:ext cx="428631" cy="341985"/>
              <a:chOff x="7786710" y="4000504"/>
              <a:chExt cx="571504" cy="428628"/>
            </a:xfrm>
          </p:grpSpPr>
          <p:cxnSp>
            <p:nvCxnSpPr>
              <p:cNvPr id="54" name="رابط مستقيم 53"/>
              <p:cNvCxnSpPr/>
              <p:nvPr/>
            </p:nvCxnSpPr>
            <p:spPr>
              <a:xfrm rot="10800000">
                <a:off x="7786710" y="4000504"/>
                <a:ext cx="428628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رابط مستقيم 76"/>
              <p:cNvCxnSpPr/>
              <p:nvPr/>
            </p:nvCxnSpPr>
            <p:spPr>
              <a:xfrm rot="16200000" flipH="1">
                <a:off x="8036743" y="4179099"/>
                <a:ext cx="428628" cy="71438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رابط مستقيم 77"/>
              <p:cNvCxnSpPr/>
              <p:nvPr/>
            </p:nvCxnSpPr>
            <p:spPr>
              <a:xfrm rot="5400000" flipH="1" flipV="1">
                <a:off x="8143900" y="4214818"/>
                <a:ext cx="357190" cy="71438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9" name="مجموعة 78"/>
          <p:cNvGrpSpPr/>
          <p:nvPr/>
        </p:nvGrpSpPr>
        <p:grpSpPr>
          <a:xfrm>
            <a:off x="3400856" y="3372729"/>
            <a:ext cx="571504" cy="1000132"/>
            <a:chOff x="2186410" y="3372729"/>
            <a:chExt cx="571504" cy="1000132"/>
          </a:xfrm>
        </p:grpSpPr>
        <p:sp>
          <p:nvSpPr>
            <p:cNvPr id="80" name="خماسي 79"/>
            <p:cNvSpPr/>
            <p:nvPr/>
          </p:nvSpPr>
          <p:spPr>
            <a:xfrm rot="16200000" flipH="1">
              <a:off x="1972096" y="3587043"/>
              <a:ext cx="1000132" cy="571504"/>
            </a:xfrm>
            <a:prstGeom prst="homePlate">
              <a:avLst/>
            </a:prstGeom>
            <a:solidFill>
              <a:srgbClr val="FFC000"/>
            </a:solidFill>
            <a:ln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grpSp>
          <p:nvGrpSpPr>
            <p:cNvPr id="81" name="مجموعة 71"/>
            <p:cNvGrpSpPr/>
            <p:nvPr/>
          </p:nvGrpSpPr>
          <p:grpSpPr>
            <a:xfrm>
              <a:off x="2257890" y="3614824"/>
              <a:ext cx="428631" cy="341985"/>
              <a:chOff x="7786710" y="4000504"/>
              <a:chExt cx="571504" cy="428628"/>
            </a:xfrm>
          </p:grpSpPr>
          <p:cxnSp>
            <p:nvCxnSpPr>
              <p:cNvPr id="82" name="رابط مستقيم 81"/>
              <p:cNvCxnSpPr/>
              <p:nvPr/>
            </p:nvCxnSpPr>
            <p:spPr>
              <a:xfrm rot="10800000">
                <a:off x="7786710" y="4000504"/>
                <a:ext cx="428628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رابط مستقيم 82"/>
              <p:cNvCxnSpPr/>
              <p:nvPr/>
            </p:nvCxnSpPr>
            <p:spPr>
              <a:xfrm rot="16200000" flipH="1">
                <a:off x="8036743" y="4179099"/>
                <a:ext cx="428628" cy="71438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رابط مستقيم 83"/>
              <p:cNvCxnSpPr/>
              <p:nvPr/>
            </p:nvCxnSpPr>
            <p:spPr>
              <a:xfrm rot="5400000" flipH="1" flipV="1">
                <a:off x="8143900" y="4214818"/>
                <a:ext cx="357190" cy="71438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85" name="مربع نص 84"/>
          <p:cNvSpPr txBox="1"/>
          <p:nvPr/>
        </p:nvSpPr>
        <p:spPr>
          <a:xfrm>
            <a:off x="3929058" y="5643578"/>
            <a:ext cx="214204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200" b="1" dirty="0" smtClean="0"/>
              <a:t>(                   )</a:t>
            </a:r>
            <a:r>
              <a:rPr lang="ar-SA" sz="3600" b="1" spc="-100" baseline="30000" dirty="0" smtClean="0"/>
              <a:t>2</a:t>
            </a:r>
            <a:endParaRPr lang="ar-SA" sz="3600" b="1" spc="-100" baseline="30000" dirty="0"/>
          </a:p>
        </p:txBody>
      </p:sp>
      <p:sp>
        <p:nvSpPr>
          <p:cNvPr id="86" name="مربع نص 85"/>
          <p:cNvSpPr txBox="1"/>
          <p:nvPr/>
        </p:nvSpPr>
        <p:spPr>
          <a:xfrm>
            <a:off x="5115400" y="5643578"/>
            <a:ext cx="785786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8 </a:t>
            </a:r>
            <a:r>
              <a:rPr lang="ar-SA" sz="2400" b="1" dirty="0" smtClean="0"/>
              <a:t>ص</a:t>
            </a:r>
            <a:endParaRPr lang="ar-SA" sz="2400" b="1" baseline="30000" dirty="0"/>
          </a:p>
        </p:txBody>
      </p:sp>
      <p:sp>
        <p:nvSpPr>
          <p:cNvPr id="87" name="مربع نص 86"/>
          <p:cNvSpPr txBox="1"/>
          <p:nvPr/>
        </p:nvSpPr>
        <p:spPr>
          <a:xfrm>
            <a:off x="4357686" y="5681979"/>
            <a:ext cx="57147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3</a:t>
            </a:r>
            <a:endParaRPr lang="ar-SA" sz="2400" b="1" baseline="30000" dirty="0"/>
          </a:p>
        </p:txBody>
      </p:sp>
      <p:cxnSp>
        <p:nvCxnSpPr>
          <p:cNvPr id="88" name="رابط كسهم مستقيم 87"/>
          <p:cNvCxnSpPr/>
          <p:nvPr/>
        </p:nvCxnSpPr>
        <p:spPr>
          <a:xfrm rot="5400000">
            <a:off x="6356844" y="4173720"/>
            <a:ext cx="785818" cy="2156094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رابط كسهم مستقيم 88"/>
          <p:cNvCxnSpPr/>
          <p:nvPr/>
        </p:nvCxnSpPr>
        <p:spPr>
          <a:xfrm rot="16200000" flipH="1">
            <a:off x="3688502" y="4882904"/>
            <a:ext cx="967095" cy="771734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رابط كسهم مستقيم 89"/>
          <p:cNvCxnSpPr/>
          <p:nvPr/>
        </p:nvCxnSpPr>
        <p:spPr>
          <a:xfrm rot="5400000">
            <a:off x="4507039" y="3708275"/>
            <a:ext cx="2714644" cy="1584590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مربع نص 90"/>
          <p:cNvSpPr txBox="1"/>
          <p:nvPr/>
        </p:nvSpPr>
        <p:spPr>
          <a:xfrm>
            <a:off x="4714908" y="5667911"/>
            <a:ext cx="57147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ــ</a:t>
            </a:r>
            <a:endParaRPr lang="ar-SA" sz="2400" b="1" baseline="30000" dirty="0"/>
          </a:p>
        </p:txBody>
      </p:sp>
      <p:sp>
        <p:nvSpPr>
          <p:cNvPr id="97" name="مستطيل 96"/>
          <p:cNvSpPr/>
          <p:nvPr/>
        </p:nvSpPr>
        <p:spPr>
          <a:xfrm>
            <a:off x="142844" y="2928934"/>
            <a:ext cx="2428892" cy="32147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8" name="مربع نص 97"/>
          <p:cNvSpPr txBox="1"/>
          <p:nvPr/>
        </p:nvSpPr>
        <p:spPr>
          <a:xfrm>
            <a:off x="214282" y="3143248"/>
            <a:ext cx="2142042" cy="43088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200" b="1" dirty="0" smtClean="0"/>
              <a:t>8 </a:t>
            </a:r>
            <a:r>
              <a:rPr lang="ar-SA" sz="2200" b="1" dirty="0" smtClean="0"/>
              <a:t>ص</a:t>
            </a:r>
            <a:r>
              <a:rPr lang="ar-SA" sz="2200" b="1" dirty="0" smtClean="0"/>
              <a:t>  ــ  3  </a:t>
            </a:r>
            <a:r>
              <a:rPr lang="ar-SA" sz="2200" b="1" dirty="0" smtClean="0"/>
              <a:t>=  0</a:t>
            </a:r>
            <a:endParaRPr lang="ar-SA" sz="2200" b="1" baseline="30000" dirty="0"/>
          </a:p>
        </p:txBody>
      </p:sp>
      <p:sp>
        <p:nvSpPr>
          <p:cNvPr id="99" name="مربع نص 98"/>
          <p:cNvSpPr txBox="1"/>
          <p:nvPr/>
        </p:nvSpPr>
        <p:spPr>
          <a:xfrm>
            <a:off x="214282" y="3857628"/>
            <a:ext cx="2142042" cy="43088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200" b="1" dirty="0" smtClean="0"/>
              <a:t>8 </a:t>
            </a:r>
            <a:r>
              <a:rPr lang="ar-SA" sz="2200" b="1" dirty="0" smtClean="0"/>
              <a:t>ص</a:t>
            </a:r>
            <a:r>
              <a:rPr lang="ar-SA" sz="2200" b="1" dirty="0" smtClean="0"/>
              <a:t>          =  3</a:t>
            </a:r>
            <a:endParaRPr lang="ar-SA" sz="2200" b="1" baseline="30000" dirty="0"/>
          </a:p>
        </p:txBody>
      </p:sp>
      <p:sp>
        <p:nvSpPr>
          <p:cNvPr id="101" name="مربع نص 100"/>
          <p:cNvSpPr txBox="1"/>
          <p:nvPr/>
        </p:nvSpPr>
        <p:spPr>
          <a:xfrm>
            <a:off x="4071934" y="2059160"/>
            <a:ext cx="3413858" cy="44114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200" b="1" dirty="0" smtClean="0"/>
              <a:t>64ص</a:t>
            </a:r>
            <a:r>
              <a:rPr lang="ar-SA" sz="3400" b="1" spc="-100" baseline="30000" dirty="0" smtClean="0"/>
              <a:t>2</a:t>
            </a:r>
            <a:r>
              <a:rPr lang="ar-SA" sz="2200" b="1" dirty="0" smtClean="0"/>
              <a:t>  ــ 48 </a:t>
            </a:r>
            <a:r>
              <a:rPr lang="ar-SA" sz="2200" b="1" dirty="0" smtClean="0"/>
              <a:t>ص</a:t>
            </a:r>
            <a:r>
              <a:rPr lang="ar-SA" sz="2200" b="1" dirty="0" smtClean="0"/>
              <a:t>  </a:t>
            </a:r>
            <a:r>
              <a:rPr lang="ar-SA" sz="2200" b="1" dirty="0" smtClean="0"/>
              <a:t>+  </a:t>
            </a:r>
            <a:r>
              <a:rPr lang="ar-SA" sz="2200" b="1" dirty="0" smtClean="0"/>
              <a:t>9 =  0</a:t>
            </a:r>
            <a:endParaRPr lang="ar-SA" sz="2200" b="1" baseline="30000" dirty="0"/>
          </a:p>
        </p:txBody>
      </p:sp>
      <p:grpSp>
        <p:nvGrpSpPr>
          <p:cNvPr id="112" name="مجموعة 111"/>
          <p:cNvGrpSpPr/>
          <p:nvPr/>
        </p:nvGrpSpPr>
        <p:grpSpPr>
          <a:xfrm>
            <a:off x="400074" y="4500570"/>
            <a:ext cx="1671564" cy="785818"/>
            <a:chOff x="400074" y="4500570"/>
            <a:chExt cx="1671564" cy="785818"/>
          </a:xfrm>
        </p:grpSpPr>
        <p:sp>
          <p:nvSpPr>
            <p:cNvPr id="103" name="مربع نص 102"/>
            <p:cNvSpPr txBox="1"/>
            <p:nvPr/>
          </p:nvSpPr>
          <p:spPr>
            <a:xfrm>
              <a:off x="428596" y="4637447"/>
              <a:ext cx="1643042" cy="430887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r>
                <a:rPr lang="ar-SA" sz="2200" b="1" dirty="0" smtClean="0"/>
                <a:t>ص       =  </a:t>
              </a:r>
              <a:endParaRPr lang="ar-SA" sz="2200" b="1" baseline="30000" dirty="0"/>
            </a:p>
          </p:txBody>
        </p:sp>
        <p:grpSp>
          <p:nvGrpSpPr>
            <p:cNvPr id="104" name="مجموعة 31"/>
            <p:cNvGrpSpPr/>
            <p:nvPr/>
          </p:nvGrpSpPr>
          <p:grpSpPr>
            <a:xfrm>
              <a:off x="400074" y="4500570"/>
              <a:ext cx="385730" cy="785818"/>
              <a:chOff x="8858344" y="3801356"/>
              <a:chExt cx="428596" cy="785818"/>
            </a:xfrm>
          </p:grpSpPr>
          <p:sp>
            <p:nvSpPr>
              <p:cNvPr id="105" name="مربع نص 27"/>
              <p:cNvSpPr txBox="1"/>
              <p:nvPr/>
            </p:nvSpPr>
            <p:spPr>
              <a:xfrm>
                <a:off x="8858344" y="3801356"/>
                <a:ext cx="428596" cy="46166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3</a:t>
                </a:r>
                <a:endParaRPr lang="ar-SA" sz="2400" b="1" baseline="30000" dirty="0"/>
              </a:p>
            </p:txBody>
          </p:sp>
          <p:sp>
            <p:nvSpPr>
              <p:cNvPr id="106" name="مربع نص 105"/>
              <p:cNvSpPr txBox="1"/>
              <p:nvPr/>
            </p:nvSpPr>
            <p:spPr>
              <a:xfrm>
                <a:off x="8858344" y="4125509"/>
                <a:ext cx="428596" cy="46166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8</a:t>
                </a:r>
                <a:endParaRPr lang="ar-SA" sz="2400" b="1" baseline="30000" dirty="0"/>
              </a:p>
            </p:txBody>
          </p:sp>
          <p:cxnSp>
            <p:nvCxnSpPr>
              <p:cNvPr id="107" name="رابط مستقيم 106"/>
              <p:cNvCxnSpPr/>
              <p:nvPr/>
            </p:nvCxnSpPr>
            <p:spPr>
              <a:xfrm rot="10800000">
                <a:off x="8943818" y="4157448"/>
                <a:ext cx="285752" cy="1588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3" name="مجموعة 112"/>
          <p:cNvGrpSpPr/>
          <p:nvPr/>
        </p:nvGrpSpPr>
        <p:grpSpPr>
          <a:xfrm>
            <a:off x="1142976" y="5214950"/>
            <a:ext cx="1284786" cy="785818"/>
            <a:chOff x="1142976" y="5143512"/>
            <a:chExt cx="1284786" cy="785818"/>
          </a:xfrm>
        </p:grpSpPr>
        <p:sp>
          <p:nvSpPr>
            <p:cNvPr id="100" name="مربع نص 99"/>
            <p:cNvSpPr txBox="1"/>
            <p:nvPr/>
          </p:nvSpPr>
          <p:spPr>
            <a:xfrm>
              <a:off x="1500166" y="5284129"/>
              <a:ext cx="927596" cy="430887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r>
                <a:rPr lang="ar-SA" sz="2200" b="1" dirty="0" smtClean="0"/>
                <a:t>الحل  </a:t>
              </a:r>
              <a:r>
                <a:rPr lang="ar-SA" sz="2200" b="1" dirty="0" smtClean="0"/>
                <a:t>=</a:t>
              </a:r>
              <a:endParaRPr lang="ar-SA" sz="2200" b="1" baseline="30000" dirty="0"/>
            </a:p>
          </p:txBody>
        </p:sp>
        <p:grpSp>
          <p:nvGrpSpPr>
            <p:cNvPr id="108" name="مجموعة 31"/>
            <p:cNvGrpSpPr/>
            <p:nvPr/>
          </p:nvGrpSpPr>
          <p:grpSpPr>
            <a:xfrm>
              <a:off x="1142976" y="5143512"/>
              <a:ext cx="385730" cy="785818"/>
              <a:chOff x="8858344" y="3801356"/>
              <a:chExt cx="428596" cy="785818"/>
            </a:xfrm>
          </p:grpSpPr>
          <p:sp>
            <p:nvSpPr>
              <p:cNvPr id="109" name="مربع نص 27"/>
              <p:cNvSpPr txBox="1"/>
              <p:nvPr/>
            </p:nvSpPr>
            <p:spPr>
              <a:xfrm>
                <a:off x="8858344" y="3801356"/>
                <a:ext cx="428596" cy="46166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3</a:t>
                </a:r>
                <a:endParaRPr lang="ar-SA" sz="2400" b="1" baseline="30000" dirty="0"/>
              </a:p>
            </p:txBody>
          </p:sp>
          <p:sp>
            <p:nvSpPr>
              <p:cNvPr id="110" name="مربع نص 109"/>
              <p:cNvSpPr txBox="1"/>
              <p:nvPr/>
            </p:nvSpPr>
            <p:spPr>
              <a:xfrm>
                <a:off x="8858344" y="4125509"/>
                <a:ext cx="428596" cy="46166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8</a:t>
                </a:r>
                <a:endParaRPr lang="ar-SA" sz="2400" b="1" baseline="30000" dirty="0"/>
              </a:p>
            </p:txBody>
          </p:sp>
          <p:cxnSp>
            <p:nvCxnSpPr>
              <p:cNvPr id="111" name="رابط مستقيم 110"/>
              <p:cNvCxnSpPr/>
              <p:nvPr/>
            </p:nvCxnSpPr>
            <p:spPr>
              <a:xfrm rot="10800000">
                <a:off x="8943818" y="4157448"/>
                <a:ext cx="285752" cy="1588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800" decel="100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800" decel="100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800" decel="100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800" decel="100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800" decel="100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800" decel="100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800" decel="10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800" decel="10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800" decel="10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6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1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000"/>
                            </p:stCondLst>
                            <p:childTnLst>
                              <p:par>
                                <p:cTn id="1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0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1000"/>
                            </p:stCondLst>
                            <p:childTnLst>
                              <p:par>
                                <p:cTn id="1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9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1000"/>
                            </p:stCondLst>
                            <p:childTnLst>
                              <p:par>
                                <p:cTn id="1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77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8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80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8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83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7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4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1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8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5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3" grpId="0"/>
      <p:bldP spid="34" grpId="0"/>
      <p:bldP spid="35" grpId="0"/>
      <p:bldP spid="36" grpId="0"/>
      <p:bldP spid="46" grpId="0"/>
      <p:bldP spid="47" grpId="0"/>
      <p:bldP spid="48" grpId="0"/>
      <p:bldP spid="49" grpId="0"/>
      <p:bldP spid="50" grpId="0"/>
      <p:bldP spid="85" grpId="0"/>
      <p:bldP spid="86" grpId="0"/>
      <p:bldP spid="87" grpId="0"/>
      <p:bldP spid="91" grpId="0"/>
      <p:bldP spid="97" grpId="0" animBg="1"/>
      <p:bldP spid="98" grpId="0"/>
      <p:bldP spid="99" grpId="0"/>
      <p:bldP spid="10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مجموعة 18"/>
          <p:cNvGrpSpPr/>
          <p:nvPr/>
        </p:nvGrpSpPr>
        <p:grpSpPr>
          <a:xfrm>
            <a:off x="4929190" y="285728"/>
            <a:ext cx="3929090" cy="1000132"/>
            <a:chOff x="5072066" y="285728"/>
            <a:chExt cx="3929090" cy="1000132"/>
          </a:xfrm>
        </p:grpSpPr>
        <p:sp>
          <p:nvSpPr>
            <p:cNvPr id="14" name="مستطيل ذو زوايا قطرية مستديرة 13"/>
            <p:cNvSpPr/>
            <p:nvPr/>
          </p:nvSpPr>
          <p:spPr>
            <a:xfrm>
              <a:off x="5072066" y="285728"/>
              <a:ext cx="2471096" cy="1000132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6" name="مستطيل ذو زوايا قطرية مستديرة 15"/>
            <p:cNvSpPr/>
            <p:nvPr/>
          </p:nvSpPr>
          <p:spPr>
            <a:xfrm>
              <a:off x="7572396" y="285728"/>
              <a:ext cx="1428760" cy="1000132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17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643834" y="285728"/>
              <a:ext cx="1285884" cy="928694"/>
            </a:xfrm>
            <a:prstGeom prst="flowChartDecision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 prst="artDeco"/>
            </a:sp3d>
          </p:spPr>
        </p:pic>
      </p:grpSp>
      <p:sp>
        <p:nvSpPr>
          <p:cNvPr id="18" name="مربع نص 17"/>
          <p:cNvSpPr txBox="1"/>
          <p:nvPr/>
        </p:nvSpPr>
        <p:spPr>
          <a:xfrm>
            <a:off x="5072066" y="544894"/>
            <a:ext cx="2214578" cy="44114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200" b="1" dirty="0" smtClean="0"/>
              <a:t>حل المعادلة التالية  :</a:t>
            </a:r>
            <a:endParaRPr lang="ar-SA" sz="2200" b="1" baseline="30000" dirty="0"/>
          </a:p>
        </p:txBody>
      </p:sp>
      <p:grpSp>
        <p:nvGrpSpPr>
          <p:cNvPr id="20" name="مجموعة 19"/>
          <p:cNvGrpSpPr/>
          <p:nvPr/>
        </p:nvGrpSpPr>
        <p:grpSpPr>
          <a:xfrm>
            <a:off x="2786050" y="1404145"/>
            <a:ext cx="6143668" cy="5163153"/>
            <a:chOff x="1071538" y="1404145"/>
            <a:chExt cx="7072362" cy="5163153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22" name="دبوس زينة 21"/>
            <p:cNvSpPr/>
            <p:nvPr/>
          </p:nvSpPr>
          <p:spPr>
            <a:xfrm>
              <a:off x="1071538" y="2571744"/>
              <a:ext cx="7072362" cy="2857520"/>
            </a:xfrm>
            <a:prstGeom prst="plaque">
              <a:avLst/>
            </a:prstGeom>
            <a:grpFill/>
            <a:ln w="76200">
              <a:solidFill>
                <a:srgbClr val="FFC0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23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550876" y="5458498"/>
              <a:ext cx="6136851" cy="11088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4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10800000">
              <a:off x="1497262" y="1404145"/>
              <a:ext cx="6137020" cy="11232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25" name="مربع نص 24"/>
          <p:cNvSpPr txBox="1"/>
          <p:nvPr/>
        </p:nvSpPr>
        <p:spPr>
          <a:xfrm>
            <a:off x="3199544" y="2786058"/>
            <a:ext cx="5000628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4 م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         ــ       24 </a:t>
            </a:r>
            <a:r>
              <a:rPr lang="ar-SA" sz="2400" b="1" dirty="0" smtClean="0"/>
              <a:t>م</a:t>
            </a:r>
            <a:r>
              <a:rPr lang="ar-SA" sz="2400" b="1" dirty="0" smtClean="0"/>
              <a:t>        </a:t>
            </a:r>
            <a:r>
              <a:rPr lang="ar-SA" sz="2400" b="1" dirty="0" smtClean="0"/>
              <a:t>+   </a:t>
            </a:r>
            <a:r>
              <a:rPr lang="ar-SA" sz="2400" b="1" dirty="0" smtClean="0"/>
              <a:t>      </a:t>
            </a:r>
            <a:r>
              <a:rPr lang="ar-SA" sz="2400" b="1" dirty="0" smtClean="0"/>
              <a:t>36</a:t>
            </a:r>
            <a:endParaRPr lang="ar-SA" sz="2400" b="1" baseline="30000" dirty="0"/>
          </a:p>
        </p:txBody>
      </p:sp>
      <p:sp>
        <p:nvSpPr>
          <p:cNvPr id="26" name="مربع نص 25"/>
          <p:cNvSpPr txBox="1"/>
          <p:nvPr/>
        </p:nvSpPr>
        <p:spPr>
          <a:xfrm>
            <a:off x="7529094" y="4396095"/>
            <a:ext cx="785786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2 </a:t>
            </a:r>
            <a:r>
              <a:rPr lang="ar-SA" sz="2400" b="1" dirty="0" smtClean="0"/>
              <a:t>م</a:t>
            </a:r>
            <a:endParaRPr lang="ar-SA" sz="2400" b="1" baseline="30000" dirty="0"/>
          </a:p>
        </p:txBody>
      </p:sp>
      <p:sp>
        <p:nvSpPr>
          <p:cNvPr id="27" name="مربع نص 26"/>
          <p:cNvSpPr txBox="1"/>
          <p:nvPr/>
        </p:nvSpPr>
        <p:spPr>
          <a:xfrm>
            <a:off x="5286380" y="4396095"/>
            <a:ext cx="100013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12 </a:t>
            </a:r>
            <a:r>
              <a:rPr lang="ar-SA" sz="2400" b="1" dirty="0" smtClean="0"/>
              <a:t>م</a:t>
            </a:r>
            <a:endParaRPr lang="ar-SA" sz="2400" b="1" baseline="30000" dirty="0"/>
          </a:p>
        </p:txBody>
      </p:sp>
      <p:sp>
        <p:nvSpPr>
          <p:cNvPr id="28" name="مربع نص 27"/>
          <p:cNvSpPr txBox="1"/>
          <p:nvPr/>
        </p:nvSpPr>
        <p:spPr>
          <a:xfrm>
            <a:off x="3385690" y="4410163"/>
            <a:ext cx="57147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6</a:t>
            </a:r>
            <a:endParaRPr lang="ar-SA" sz="2400" b="1" baseline="30000" dirty="0"/>
          </a:p>
        </p:txBody>
      </p:sp>
      <p:grpSp>
        <p:nvGrpSpPr>
          <p:cNvPr id="29" name="مجموعة 28"/>
          <p:cNvGrpSpPr/>
          <p:nvPr/>
        </p:nvGrpSpPr>
        <p:grpSpPr>
          <a:xfrm>
            <a:off x="5401120" y="3286125"/>
            <a:ext cx="714348" cy="1015298"/>
            <a:chOff x="4186674" y="3357563"/>
            <a:chExt cx="714348" cy="1015298"/>
          </a:xfrm>
        </p:grpSpPr>
        <p:sp>
          <p:nvSpPr>
            <p:cNvPr id="30" name="خماسي 29"/>
            <p:cNvSpPr/>
            <p:nvPr/>
          </p:nvSpPr>
          <p:spPr>
            <a:xfrm rot="16200000">
              <a:off x="4078419" y="3579460"/>
              <a:ext cx="1015298" cy="571504"/>
            </a:xfrm>
            <a:prstGeom prst="homePlate">
              <a:avLst/>
            </a:prstGeom>
            <a:solidFill>
              <a:srgbClr val="FFC000"/>
            </a:solidFill>
            <a:ln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1" name="مربع نص 30"/>
            <p:cNvSpPr txBox="1"/>
            <p:nvPr/>
          </p:nvSpPr>
          <p:spPr>
            <a:xfrm>
              <a:off x="4186674" y="3743987"/>
              <a:ext cx="714348" cy="46166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× 2</a:t>
              </a:r>
              <a:endParaRPr lang="ar-SA" sz="2400" b="1" baseline="30000" dirty="0"/>
            </a:p>
          </p:txBody>
        </p:sp>
      </p:grpSp>
      <p:grpSp>
        <p:nvGrpSpPr>
          <p:cNvPr id="32" name="مجموعة 31"/>
          <p:cNvGrpSpPr/>
          <p:nvPr/>
        </p:nvGrpSpPr>
        <p:grpSpPr>
          <a:xfrm>
            <a:off x="6429388" y="4357694"/>
            <a:ext cx="1000132" cy="571504"/>
            <a:chOff x="5214942" y="4429132"/>
            <a:chExt cx="1000132" cy="571504"/>
          </a:xfrm>
        </p:grpSpPr>
        <p:sp>
          <p:nvSpPr>
            <p:cNvPr id="33" name="خماسي 32"/>
            <p:cNvSpPr/>
            <p:nvPr/>
          </p:nvSpPr>
          <p:spPr>
            <a:xfrm flipH="1">
              <a:off x="5214942" y="4429132"/>
              <a:ext cx="1000132" cy="571504"/>
            </a:xfrm>
            <a:prstGeom prst="homePlate">
              <a:avLst/>
            </a:prstGeom>
            <a:solidFill>
              <a:srgbClr val="FFC000"/>
            </a:solidFill>
            <a:ln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4" name="مربع نص 33"/>
            <p:cNvSpPr txBox="1"/>
            <p:nvPr/>
          </p:nvSpPr>
          <p:spPr>
            <a:xfrm>
              <a:off x="5429256" y="4472434"/>
              <a:ext cx="714348" cy="46166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×</a:t>
              </a:r>
              <a:endParaRPr lang="ar-SA" sz="2400" b="1" baseline="30000" dirty="0"/>
            </a:p>
          </p:txBody>
        </p:sp>
      </p:grpSp>
      <p:grpSp>
        <p:nvGrpSpPr>
          <p:cNvPr id="35" name="مجموعة 34"/>
          <p:cNvGrpSpPr/>
          <p:nvPr/>
        </p:nvGrpSpPr>
        <p:grpSpPr>
          <a:xfrm>
            <a:off x="4186674" y="4357694"/>
            <a:ext cx="1000132" cy="571504"/>
            <a:chOff x="3071802" y="4429132"/>
            <a:chExt cx="1000132" cy="571504"/>
          </a:xfrm>
        </p:grpSpPr>
        <p:sp>
          <p:nvSpPr>
            <p:cNvPr id="36" name="خماسي 35"/>
            <p:cNvSpPr/>
            <p:nvPr/>
          </p:nvSpPr>
          <p:spPr>
            <a:xfrm>
              <a:off x="3071802" y="4429132"/>
              <a:ext cx="1000132" cy="571504"/>
            </a:xfrm>
            <a:prstGeom prst="homePlate">
              <a:avLst/>
            </a:prstGeom>
            <a:solidFill>
              <a:srgbClr val="FFC000"/>
            </a:solidFill>
            <a:ln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7" name="مربع نص 36"/>
            <p:cNvSpPr txBox="1"/>
            <p:nvPr/>
          </p:nvSpPr>
          <p:spPr>
            <a:xfrm>
              <a:off x="3143272" y="4457268"/>
              <a:ext cx="714348" cy="46166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×</a:t>
              </a:r>
              <a:endParaRPr lang="ar-SA" sz="2400" b="1" baseline="30000" dirty="0"/>
            </a:p>
          </p:txBody>
        </p:sp>
      </p:grpSp>
      <p:sp>
        <p:nvSpPr>
          <p:cNvPr id="38" name="مربع نص 37"/>
          <p:cNvSpPr txBox="1"/>
          <p:nvPr/>
        </p:nvSpPr>
        <p:spPr>
          <a:xfrm>
            <a:off x="6000760" y="5643578"/>
            <a:ext cx="1856290" cy="43088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200" b="1" dirty="0" smtClean="0"/>
              <a:t> تشكل مربعا كاملا</a:t>
            </a:r>
            <a:endParaRPr lang="ar-SA" sz="2200" b="1" baseline="30000" dirty="0"/>
          </a:p>
        </p:txBody>
      </p:sp>
      <p:sp>
        <p:nvSpPr>
          <p:cNvPr id="39" name="مربع نص 38"/>
          <p:cNvSpPr txBox="1"/>
          <p:nvPr/>
        </p:nvSpPr>
        <p:spPr>
          <a:xfrm>
            <a:off x="5500694" y="2285992"/>
            <a:ext cx="571472" cy="64633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600" b="1" dirty="0" smtClean="0">
                <a:solidFill>
                  <a:srgbClr val="00B050"/>
                </a:solidFill>
                <a:latin typeface="Arial Unicode MS"/>
                <a:ea typeface="Arial Unicode MS"/>
                <a:cs typeface="Arial Unicode MS"/>
              </a:rPr>
              <a:t>✔</a:t>
            </a:r>
            <a:endParaRPr lang="ar-SA" sz="3600" b="1" baseline="30000" dirty="0">
              <a:solidFill>
                <a:srgbClr val="00B050"/>
              </a:solidFill>
            </a:endParaRPr>
          </a:p>
        </p:txBody>
      </p:sp>
      <p:sp>
        <p:nvSpPr>
          <p:cNvPr id="40" name="مربع نص 39"/>
          <p:cNvSpPr txBox="1"/>
          <p:nvPr/>
        </p:nvSpPr>
        <p:spPr>
          <a:xfrm>
            <a:off x="4500562" y="1857364"/>
            <a:ext cx="2985230" cy="44114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200" b="1" dirty="0" smtClean="0"/>
              <a:t>4 م</a:t>
            </a:r>
            <a:r>
              <a:rPr lang="ar-SA" sz="3400" b="1" spc="-100" baseline="30000" dirty="0" smtClean="0"/>
              <a:t>2</a:t>
            </a:r>
            <a:r>
              <a:rPr lang="ar-SA" sz="2200" b="1" dirty="0" smtClean="0"/>
              <a:t>  ــ  24 </a:t>
            </a:r>
            <a:r>
              <a:rPr lang="ar-SA" sz="2200" b="1" dirty="0" smtClean="0"/>
              <a:t>م</a:t>
            </a:r>
            <a:r>
              <a:rPr lang="ar-SA" sz="2200" b="1" dirty="0" smtClean="0"/>
              <a:t>  </a:t>
            </a:r>
            <a:r>
              <a:rPr lang="ar-SA" sz="2200" b="1" dirty="0" smtClean="0"/>
              <a:t>+  </a:t>
            </a:r>
            <a:r>
              <a:rPr lang="ar-SA" sz="2200" b="1" dirty="0" smtClean="0"/>
              <a:t>36 =  </a:t>
            </a:r>
            <a:r>
              <a:rPr lang="ar-SA" sz="2200" b="1" dirty="0" smtClean="0"/>
              <a:t>0</a:t>
            </a:r>
            <a:endParaRPr lang="ar-SA" sz="2200" b="1" baseline="30000" dirty="0"/>
          </a:p>
        </p:txBody>
      </p:sp>
      <p:sp>
        <p:nvSpPr>
          <p:cNvPr id="41" name="مربع نص 40"/>
          <p:cNvSpPr txBox="1"/>
          <p:nvPr/>
        </p:nvSpPr>
        <p:spPr>
          <a:xfrm>
            <a:off x="8286776" y="3328328"/>
            <a:ext cx="571472" cy="64633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600" b="1" dirty="0" smtClean="0">
                <a:solidFill>
                  <a:srgbClr val="00B050"/>
                </a:solidFill>
                <a:latin typeface="Arial Unicode MS"/>
                <a:ea typeface="Arial Unicode MS"/>
                <a:cs typeface="Arial Unicode MS"/>
              </a:rPr>
              <a:t>✔</a:t>
            </a:r>
            <a:endParaRPr lang="ar-SA" sz="3600" b="1" baseline="30000" dirty="0">
              <a:solidFill>
                <a:srgbClr val="00B050"/>
              </a:solidFill>
            </a:endParaRPr>
          </a:p>
        </p:txBody>
      </p:sp>
      <p:sp>
        <p:nvSpPr>
          <p:cNvPr id="42" name="مربع نص 41"/>
          <p:cNvSpPr txBox="1"/>
          <p:nvPr/>
        </p:nvSpPr>
        <p:spPr>
          <a:xfrm>
            <a:off x="2857488" y="3328328"/>
            <a:ext cx="571472" cy="64633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600" b="1" dirty="0" smtClean="0">
                <a:solidFill>
                  <a:srgbClr val="00B050"/>
                </a:solidFill>
                <a:latin typeface="Arial Unicode MS"/>
                <a:ea typeface="Arial Unicode MS"/>
                <a:cs typeface="Arial Unicode MS"/>
              </a:rPr>
              <a:t>✔</a:t>
            </a:r>
            <a:endParaRPr lang="ar-SA" sz="3600" b="1" baseline="30000" dirty="0">
              <a:solidFill>
                <a:srgbClr val="00B050"/>
              </a:solidFill>
            </a:endParaRPr>
          </a:p>
        </p:txBody>
      </p:sp>
      <p:grpSp>
        <p:nvGrpSpPr>
          <p:cNvPr id="43" name="مجموعة 42"/>
          <p:cNvGrpSpPr/>
          <p:nvPr/>
        </p:nvGrpSpPr>
        <p:grpSpPr>
          <a:xfrm>
            <a:off x="7629798" y="3343495"/>
            <a:ext cx="571504" cy="1000132"/>
            <a:chOff x="6415352" y="3343495"/>
            <a:chExt cx="571504" cy="1000132"/>
          </a:xfrm>
        </p:grpSpPr>
        <p:sp>
          <p:nvSpPr>
            <p:cNvPr id="44" name="خماسي 43"/>
            <p:cNvSpPr/>
            <p:nvPr/>
          </p:nvSpPr>
          <p:spPr>
            <a:xfrm rot="16200000" flipH="1">
              <a:off x="6201038" y="3557809"/>
              <a:ext cx="1000132" cy="571504"/>
            </a:xfrm>
            <a:prstGeom prst="homePlate">
              <a:avLst/>
            </a:prstGeom>
            <a:solidFill>
              <a:srgbClr val="FFC000"/>
            </a:solidFill>
            <a:ln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grpSp>
          <p:nvGrpSpPr>
            <p:cNvPr id="45" name="مجموعة 67"/>
            <p:cNvGrpSpPr/>
            <p:nvPr/>
          </p:nvGrpSpPr>
          <p:grpSpPr>
            <a:xfrm>
              <a:off x="6486800" y="3613725"/>
              <a:ext cx="428631" cy="341985"/>
              <a:chOff x="7786710" y="4000504"/>
              <a:chExt cx="571504" cy="428628"/>
            </a:xfrm>
          </p:grpSpPr>
          <p:cxnSp>
            <p:nvCxnSpPr>
              <p:cNvPr id="46" name="رابط مستقيم 45"/>
              <p:cNvCxnSpPr/>
              <p:nvPr/>
            </p:nvCxnSpPr>
            <p:spPr>
              <a:xfrm rot="10800000">
                <a:off x="7786710" y="4000504"/>
                <a:ext cx="428628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رابط مستقيم 46"/>
              <p:cNvCxnSpPr/>
              <p:nvPr/>
            </p:nvCxnSpPr>
            <p:spPr>
              <a:xfrm rot="16200000" flipH="1">
                <a:off x="8036743" y="4179099"/>
                <a:ext cx="428628" cy="71438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رابط مستقيم 47"/>
              <p:cNvCxnSpPr/>
              <p:nvPr/>
            </p:nvCxnSpPr>
            <p:spPr>
              <a:xfrm rot="5400000" flipH="1" flipV="1">
                <a:off x="8143900" y="4214818"/>
                <a:ext cx="357190" cy="71438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9" name="مجموعة 48"/>
          <p:cNvGrpSpPr/>
          <p:nvPr/>
        </p:nvGrpSpPr>
        <p:grpSpPr>
          <a:xfrm>
            <a:off x="3400856" y="3372729"/>
            <a:ext cx="571504" cy="1000132"/>
            <a:chOff x="2186410" y="3372729"/>
            <a:chExt cx="571504" cy="1000132"/>
          </a:xfrm>
        </p:grpSpPr>
        <p:sp>
          <p:nvSpPr>
            <p:cNvPr id="50" name="خماسي 49"/>
            <p:cNvSpPr/>
            <p:nvPr/>
          </p:nvSpPr>
          <p:spPr>
            <a:xfrm rot="16200000" flipH="1">
              <a:off x="1972096" y="3587043"/>
              <a:ext cx="1000132" cy="571504"/>
            </a:xfrm>
            <a:prstGeom prst="homePlate">
              <a:avLst/>
            </a:prstGeom>
            <a:solidFill>
              <a:srgbClr val="FFC000"/>
            </a:solidFill>
            <a:ln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grpSp>
          <p:nvGrpSpPr>
            <p:cNvPr id="51" name="مجموعة 71"/>
            <p:cNvGrpSpPr/>
            <p:nvPr/>
          </p:nvGrpSpPr>
          <p:grpSpPr>
            <a:xfrm>
              <a:off x="2257890" y="3614824"/>
              <a:ext cx="428631" cy="341985"/>
              <a:chOff x="7786710" y="4000504"/>
              <a:chExt cx="571504" cy="428628"/>
            </a:xfrm>
          </p:grpSpPr>
          <p:cxnSp>
            <p:nvCxnSpPr>
              <p:cNvPr id="52" name="رابط مستقيم 51"/>
              <p:cNvCxnSpPr/>
              <p:nvPr/>
            </p:nvCxnSpPr>
            <p:spPr>
              <a:xfrm rot="10800000">
                <a:off x="7786710" y="4000504"/>
                <a:ext cx="428628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رابط مستقيم 52"/>
              <p:cNvCxnSpPr/>
              <p:nvPr/>
            </p:nvCxnSpPr>
            <p:spPr>
              <a:xfrm rot="16200000" flipH="1">
                <a:off x="8036743" y="4179099"/>
                <a:ext cx="428628" cy="71438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رابط مستقيم 53"/>
              <p:cNvCxnSpPr/>
              <p:nvPr/>
            </p:nvCxnSpPr>
            <p:spPr>
              <a:xfrm rot="5400000" flipH="1" flipV="1">
                <a:off x="8143900" y="4214818"/>
                <a:ext cx="357190" cy="71438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5" name="مربع نص 54"/>
          <p:cNvSpPr txBox="1"/>
          <p:nvPr/>
        </p:nvSpPr>
        <p:spPr>
          <a:xfrm>
            <a:off x="3929058" y="5643578"/>
            <a:ext cx="214204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200" b="1" dirty="0" smtClean="0"/>
              <a:t>(                   )</a:t>
            </a:r>
            <a:r>
              <a:rPr lang="ar-SA" sz="3600" b="1" spc="-100" baseline="30000" dirty="0" smtClean="0"/>
              <a:t>2</a:t>
            </a:r>
            <a:endParaRPr lang="ar-SA" sz="3600" b="1" spc="-100" baseline="30000" dirty="0"/>
          </a:p>
        </p:txBody>
      </p:sp>
      <p:sp>
        <p:nvSpPr>
          <p:cNvPr id="56" name="مربع نص 55"/>
          <p:cNvSpPr txBox="1"/>
          <p:nvPr/>
        </p:nvSpPr>
        <p:spPr>
          <a:xfrm>
            <a:off x="5115400" y="5643578"/>
            <a:ext cx="785786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2 </a:t>
            </a:r>
            <a:r>
              <a:rPr lang="ar-SA" sz="2400" b="1" dirty="0" smtClean="0"/>
              <a:t>م</a:t>
            </a:r>
            <a:endParaRPr lang="ar-SA" sz="2400" b="1" baseline="30000" dirty="0"/>
          </a:p>
        </p:txBody>
      </p:sp>
      <p:sp>
        <p:nvSpPr>
          <p:cNvPr id="57" name="مربع نص 56"/>
          <p:cNvSpPr txBox="1"/>
          <p:nvPr/>
        </p:nvSpPr>
        <p:spPr>
          <a:xfrm>
            <a:off x="4357686" y="5681979"/>
            <a:ext cx="57147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6</a:t>
            </a:r>
            <a:endParaRPr lang="ar-SA" sz="2400" b="1" baseline="30000" dirty="0"/>
          </a:p>
        </p:txBody>
      </p:sp>
      <p:cxnSp>
        <p:nvCxnSpPr>
          <p:cNvPr id="58" name="رابط كسهم مستقيم 57"/>
          <p:cNvCxnSpPr/>
          <p:nvPr/>
        </p:nvCxnSpPr>
        <p:spPr>
          <a:xfrm rot="5400000">
            <a:off x="6356844" y="4173720"/>
            <a:ext cx="785818" cy="2156094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رابط كسهم مستقيم 58"/>
          <p:cNvCxnSpPr/>
          <p:nvPr/>
        </p:nvCxnSpPr>
        <p:spPr>
          <a:xfrm rot="16200000" flipH="1">
            <a:off x="3688502" y="4882904"/>
            <a:ext cx="967095" cy="771734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رابط كسهم مستقيم 59"/>
          <p:cNvCxnSpPr/>
          <p:nvPr/>
        </p:nvCxnSpPr>
        <p:spPr>
          <a:xfrm rot="5400000">
            <a:off x="4507039" y="3708275"/>
            <a:ext cx="2714644" cy="1584590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مربع نص 60"/>
          <p:cNvSpPr txBox="1"/>
          <p:nvPr/>
        </p:nvSpPr>
        <p:spPr>
          <a:xfrm>
            <a:off x="4714908" y="5667911"/>
            <a:ext cx="57147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ــ</a:t>
            </a:r>
            <a:endParaRPr lang="ar-SA" sz="2400" b="1" baseline="30000" dirty="0"/>
          </a:p>
        </p:txBody>
      </p:sp>
      <p:sp>
        <p:nvSpPr>
          <p:cNvPr id="62" name="مستطيل 61"/>
          <p:cNvSpPr/>
          <p:nvPr/>
        </p:nvSpPr>
        <p:spPr>
          <a:xfrm>
            <a:off x="142844" y="2928934"/>
            <a:ext cx="2428892" cy="21431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3" name="مربع نص 62"/>
          <p:cNvSpPr txBox="1"/>
          <p:nvPr/>
        </p:nvSpPr>
        <p:spPr>
          <a:xfrm>
            <a:off x="500034" y="3143248"/>
            <a:ext cx="1856290" cy="43088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200" b="1" dirty="0" smtClean="0"/>
              <a:t>2 </a:t>
            </a:r>
            <a:r>
              <a:rPr lang="ar-SA" sz="2200" b="1" dirty="0" smtClean="0"/>
              <a:t>م</a:t>
            </a:r>
            <a:r>
              <a:rPr lang="ar-SA" sz="2200" b="1" dirty="0" smtClean="0"/>
              <a:t>   ــ  6  </a:t>
            </a:r>
            <a:r>
              <a:rPr lang="ar-SA" sz="2200" b="1" dirty="0" smtClean="0"/>
              <a:t>=  0</a:t>
            </a:r>
            <a:endParaRPr lang="ar-SA" sz="2200" b="1" baseline="30000" dirty="0"/>
          </a:p>
        </p:txBody>
      </p:sp>
      <p:sp>
        <p:nvSpPr>
          <p:cNvPr id="64" name="مربع نص 63"/>
          <p:cNvSpPr txBox="1"/>
          <p:nvPr/>
        </p:nvSpPr>
        <p:spPr>
          <a:xfrm>
            <a:off x="484868" y="3786190"/>
            <a:ext cx="1856290" cy="43088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200" b="1" dirty="0" smtClean="0"/>
              <a:t>2 </a:t>
            </a:r>
            <a:r>
              <a:rPr lang="ar-SA" sz="2200" b="1" dirty="0" smtClean="0"/>
              <a:t>م</a:t>
            </a:r>
            <a:r>
              <a:rPr lang="ar-SA" sz="2200" b="1" dirty="0" smtClean="0"/>
              <a:t>          </a:t>
            </a:r>
            <a:r>
              <a:rPr lang="ar-SA" sz="2200" b="1" dirty="0" smtClean="0"/>
              <a:t>=  </a:t>
            </a:r>
            <a:r>
              <a:rPr lang="ar-SA" sz="2200" b="1" dirty="0" smtClean="0"/>
              <a:t> </a:t>
            </a:r>
            <a:r>
              <a:rPr lang="ar-SA" sz="2200" b="1" dirty="0" smtClean="0"/>
              <a:t>6</a:t>
            </a:r>
            <a:endParaRPr lang="ar-SA" sz="2200" b="1" baseline="30000" dirty="0"/>
          </a:p>
        </p:txBody>
      </p:sp>
      <p:sp>
        <p:nvSpPr>
          <p:cNvPr id="78" name="مربع نص 77"/>
          <p:cNvSpPr txBox="1"/>
          <p:nvPr/>
        </p:nvSpPr>
        <p:spPr>
          <a:xfrm>
            <a:off x="456732" y="4429132"/>
            <a:ext cx="1641976" cy="43088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200" b="1" dirty="0" smtClean="0"/>
              <a:t>م          </a:t>
            </a:r>
            <a:r>
              <a:rPr lang="ar-SA" sz="2200" b="1" dirty="0" smtClean="0"/>
              <a:t>=  </a:t>
            </a:r>
            <a:r>
              <a:rPr lang="ar-SA" sz="2200" b="1" dirty="0" smtClean="0"/>
              <a:t> 3</a:t>
            </a:r>
            <a:endParaRPr lang="ar-SA" sz="2200" b="1" baseline="30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800" decel="100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800" decel="100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800" decel="100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800" decel="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800" decel="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800" decel="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9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4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000"/>
                            </p:stCondLst>
                            <p:childTnLst>
                              <p:par>
                                <p:cTn id="1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2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000"/>
                            </p:stCondLst>
                            <p:childTnLst>
                              <p:par>
                                <p:cTn id="1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70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8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73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8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76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0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7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4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1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5" grpId="0"/>
      <p:bldP spid="26" grpId="0"/>
      <p:bldP spid="27" grpId="0"/>
      <p:bldP spid="28" grpId="0"/>
      <p:bldP spid="38" grpId="0"/>
      <p:bldP spid="39" grpId="0"/>
      <p:bldP spid="40" grpId="0"/>
      <p:bldP spid="41" grpId="0"/>
      <p:bldP spid="42" grpId="0"/>
      <p:bldP spid="55" grpId="0"/>
      <p:bldP spid="56" grpId="0"/>
      <p:bldP spid="57" grpId="0"/>
      <p:bldP spid="61" grpId="0"/>
      <p:bldP spid="62" grpId="0" animBg="1"/>
      <p:bldP spid="63" grpId="0"/>
      <p:bldP spid="64" grpId="0"/>
      <p:bldP spid="7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" name="مجموعة 71"/>
          <p:cNvGrpSpPr/>
          <p:nvPr/>
        </p:nvGrpSpPr>
        <p:grpSpPr>
          <a:xfrm>
            <a:off x="214282" y="285728"/>
            <a:ext cx="8643998" cy="1000132"/>
            <a:chOff x="214282" y="285728"/>
            <a:chExt cx="8643998" cy="1000132"/>
          </a:xfrm>
        </p:grpSpPr>
        <p:sp>
          <p:nvSpPr>
            <p:cNvPr id="13" name="مستطيل ذو زوايا قطرية مستديرة 12"/>
            <p:cNvSpPr/>
            <p:nvPr/>
          </p:nvSpPr>
          <p:spPr>
            <a:xfrm>
              <a:off x="214282" y="285728"/>
              <a:ext cx="7186004" cy="1000132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4" name="مستطيل ذو زوايا قطرية مستديرة 13"/>
            <p:cNvSpPr/>
            <p:nvPr/>
          </p:nvSpPr>
          <p:spPr>
            <a:xfrm>
              <a:off x="7429520" y="285728"/>
              <a:ext cx="1428760" cy="1000132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500958" y="285728"/>
              <a:ext cx="1285884" cy="928694"/>
            </a:xfrm>
            <a:prstGeom prst="flowChartDecision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 prst="artDeco"/>
            </a:sp3d>
          </p:spPr>
        </p:pic>
      </p:grpSp>
      <p:sp>
        <p:nvSpPr>
          <p:cNvPr id="16" name="مربع نص 15"/>
          <p:cNvSpPr txBox="1"/>
          <p:nvPr/>
        </p:nvSpPr>
        <p:spPr>
          <a:xfrm>
            <a:off x="285720" y="544894"/>
            <a:ext cx="7000924" cy="44114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200" b="1" dirty="0" smtClean="0"/>
              <a:t>مثلت مساحة مربع بالعبارة 9س2 ــ 42س + 49 أوجد طول ضلع المربع .</a:t>
            </a:r>
            <a:endParaRPr lang="ar-SA" sz="2200" b="1" baseline="30000" dirty="0"/>
          </a:p>
        </p:txBody>
      </p:sp>
      <p:grpSp>
        <p:nvGrpSpPr>
          <p:cNvPr id="17" name="مجموعة 16"/>
          <p:cNvGrpSpPr/>
          <p:nvPr/>
        </p:nvGrpSpPr>
        <p:grpSpPr>
          <a:xfrm>
            <a:off x="2786050" y="1404145"/>
            <a:ext cx="6143668" cy="5163153"/>
            <a:chOff x="1071538" y="1404145"/>
            <a:chExt cx="7072362" cy="5163153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18" name="دبوس زينة 17"/>
            <p:cNvSpPr/>
            <p:nvPr/>
          </p:nvSpPr>
          <p:spPr>
            <a:xfrm>
              <a:off x="1071538" y="2571744"/>
              <a:ext cx="7072362" cy="2857520"/>
            </a:xfrm>
            <a:prstGeom prst="plaque">
              <a:avLst/>
            </a:prstGeom>
            <a:grpFill/>
            <a:ln w="76200">
              <a:solidFill>
                <a:srgbClr val="FFC0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19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550876" y="5458498"/>
              <a:ext cx="6136851" cy="11088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10800000">
              <a:off x="1497262" y="1404145"/>
              <a:ext cx="6137020" cy="11232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21" name="مربع نص 20"/>
          <p:cNvSpPr txBox="1"/>
          <p:nvPr/>
        </p:nvSpPr>
        <p:spPr>
          <a:xfrm>
            <a:off x="3000364" y="2786058"/>
            <a:ext cx="5199808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9 س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       ــ       24 </a:t>
            </a:r>
            <a:r>
              <a:rPr lang="ar-SA" sz="2400" b="1" dirty="0" smtClean="0"/>
              <a:t>س</a:t>
            </a:r>
            <a:r>
              <a:rPr lang="ar-SA" sz="2400" b="1" dirty="0" smtClean="0"/>
              <a:t>        </a:t>
            </a:r>
            <a:r>
              <a:rPr lang="ar-SA" sz="2400" b="1" dirty="0" smtClean="0"/>
              <a:t>+   </a:t>
            </a:r>
            <a:r>
              <a:rPr lang="ar-SA" sz="2400" b="1" dirty="0" smtClean="0"/>
              <a:t>     49</a:t>
            </a:r>
            <a:endParaRPr lang="ar-SA" sz="2400" b="1" baseline="30000" dirty="0"/>
          </a:p>
        </p:txBody>
      </p:sp>
      <p:sp>
        <p:nvSpPr>
          <p:cNvPr id="22" name="مربع نص 21"/>
          <p:cNvSpPr txBox="1"/>
          <p:nvPr/>
        </p:nvSpPr>
        <p:spPr>
          <a:xfrm>
            <a:off x="7529094" y="4396095"/>
            <a:ext cx="785786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3 </a:t>
            </a:r>
            <a:r>
              <a:rPr lang="ar-SA" sz="2400" b="1" dirty="0" smtClean="0"/>
              <a:t>س</a:t>
            </a:r>
            <a:endParaRPr lang="ar-SA" sz="2400" b="1" baseline="30000" dirty="0"/>
          </a:p>
        </p:txBody>
      </p:sp>
      <p:sp>
        <p:nvSpPr>
          <p:cNvPr id="23" name="مربع نص 22"/>
          <p:cNvSpPr txBox="1"/>
          <p:nvPr/>
        </p:nvSpPr>
        <p:spPr>
          <a:xfrm>
            <a:off x="5286380" y="4396095"/>
            <a:ext cx="100013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12 </a:t>
            </a:r>
            <a:r>
              <a:rPr lang="ar-SA" sz="2400" b="1" dirty="0" smtClean="0"/>
              <a:t>س</a:t>
            </a:r>
            <a:endParaRPr lang="ar-SA" sz="2400" b="1" baseline="30000" dirty="0"/>
          </a:p>
        </p:txBody>
      </p:sp>
      <p:sp>
        <p:nvSpPr>
          <p:cNvPr id="24" name="مربع نص 23"/>
          <p:cNvSpPr txBox="1"/>
          <p:nvPr/>
        </p:nvSpPr>
        <p:spPr>
          <a:xfrm>
            <a:off x="3385690" y="4410163"/>
            <a:ext cx="57147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7</a:t>
            </a:r>
            <a:endParaRPr lang="ar-SA" sz="2400" b="1" baseline="30000" dirty="0"/>
          </a:p>
        </p:txBody>
      </p:sp>
      <p:grpSp>
        <p:nvGrpSpPr>
          <p:cNvPr id="25" name="مجموعة 24"/>
          <p:cNvGrpSpPr/>
          <p:nvPr/>
        </p:nvGrpSpPr>
        <p:grpSpPr>
          <a:xfrm>
            <a:off x="5401120" y="3286125"/>
            <a:ext cx="714348" cy="1015298"/>
            <a:chOff x="4186674" y="3357563"/>
            <a:chExt cx="714348" cy="1015298"/>
          </a:xfrm>
        </p:grpSpPr>
        <p:sp>
          <p:nvSpPr>
            <p:cNvPr id="26" name="خماسي 25"/>
            <p:cNvSpPr/>
            <p:nvPr/>
          </p:nvSpPr>
          <p:spPr>
            <a:xfrm rot="16200000">
              <a:off x="4078419" y="3579460"/>
              <a:ext cx="1015298" cy="571504"/>
            </a:xfrm>
            <a:prstGeom prst="homePlate">
              <a:avLst/>
            </a:prstGeom>
            <a:solidFill>
              <a:srgbClr val="FFC000"/>
            </a:solidFill>
            <a:ln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27" name="مربع نص 26"/>
            <p:cNvSpPr txBox="1"/>
            <p:nvPr/>
          </p:nvSpPr>
          <p:spPr>
            <a:xfrm>
              <a:off x="4186674" y="3743987"/>
              <a:ext cx="714348" cy="46166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× 2</a:t>
              </a:r>
              <a:endParaRPr lang="ar-SA" sz="2400" b="1" baseline="30000" dirty="0"/>
            </a:p>
          </p:txBody>
        </p:sp>
      </p:grpSp>
      <p:grpSp>
        <p:nvGrpSpPr>
          <p:cNvPr id="28" name="مجموعة 27"/>
          <p:cNvGrpSpPr/>
          <p:nvPr/>
        </p:nvGrpSpPr>
        <p:grpSpPr>
          <a:xfrm>
            <a:off x="6429388" y="4357694"/>
            <a:ext cx="1000132" cy="571504"/>
            <a:chOff x="5214942" y="4429132"/>
            <a:chExt cx="1000132" cy="571504"/>
          </a:xfrm>
        </p:grpSpPr>
        <p:sp>
          <p:nvSpPr>
            <p:cNvPr id="29" name="خماسي 28"/>
            <p:cNvSpPr/>
            <p:nvPr/>
          </p:nvSpPr>
          <p:spPr>
            <a:xfrm flipH="1">
              <a:off x="5214942" y="4429132"/>
              <a:ext cx="1000132" cy="571504"/>
            </a:xfrm>
            <a:prstGeom prst="homePlate">
              <a:avLst/>
            </a:prstGeom>
            <a:solidFill>
              <a:srgbClr val="FFC000"/>
            </a:solidFill>
            <a:ln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0" name="مربع نص 29"/>
            <p:cNvSpPr txBox="1"/>
            <p:nvPr/>
          </p:nvSpPr>
          <p:spPr>
            <a:xfrm>
              <a:off x="5429256" y="4472434"/>
              <a:ext cx="714348" cy="46166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×</a:t>
              </a:r>
              <a:endParaRPr lang="ar-SA" sz="2400" b="1" baseline="30000" dirty="0"/>
            </a:p>
          </p:txBody>
        </p:sp>
      </p:grpSp>
      <p:grpSp>
        <p:nvGrpSpPr>
          <p:cNvPr id="31" name="مجموعة 30"/>
          <p:cNvGrpSpPr/>
          <p:nvPr/>
        </p:nvGrpSpPr>
        <p:grpSpPr>
          <a:xfrm>
            <a:off x="4186674" y="4357694"/>
            <a:ext cx="1000132" cy="571504"/>
            <a:chOff x="3071802" y="4429132"/>
            <a:chExt cx="1000132" cy="571504"/>
          </a:xfrm>
        </p:grpSpPr>
        <p:sp>
          <p:nvSpPr>
            <p:cNvPr id="32" name="خماسي 31"/>
            <p:cNvSpPr/>
            <p:nvPr/>
          </p:nvSpPr>
          <p:spPr>
            <a:xfrm>
              <a:off x="3071802" y="4429132"/>
              <a:ext cx="1000132" cy="571504"/>
            </a:xfrm>
            <a:prstGeom prst="homePlate">
              <a:avLst/>
            </a:prstGeom>
            <a:solidFill>
              <a:srgbClr val="FFC000"/>
            </a:solidFill>
            <a:ln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3" name="مربع نص 32"/>
            <p:cNvSpPr txBox="1"/>
            <p:nvPr/>
          </p:nvSpPr>
          <p:spPr>
            <a:xfrm>
              <a:off x="3143272" y="4457268"/>
              <a:ext cx="714348" cy="46166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×</a:t>
              </a:r>
              <a:endParaRPr lang="ar-SA" sz="2400" b="1" baseline="30000" dirty="0"/>
            </a:p>
          </p:txBody>
        </p:sp>
      </p:grpSp>
      <p:sp>
        <p:nvSpPr>
          <p:cNvPr id="34" name="مربع نص 33"/>
          <p:cNvSpPr txBox="1"/>
          <p:nvPr/>
        </p:nvSpPr>
        <p:spPr>
          <a:xfrm>
            <a:off x="6000760" y="5643578"/>
            <a:ext cx="1856290" cy="43088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200" b="1" dirty="0" smtClean="0"/>
              <a:t> تشكل مربعا كاملا</a:t>
            </a:r>
            <a:endParaRPr lang="ar-SA" sz="2200" b="1" baseline="30000" dirty="0"/>
          </a:p>
        </p:txBody>
      </p:sp>
      <p:sp>
        <p:nvSpPr>
          <p:cNvPr id="45" name="مربع نص 44"/>
          <p:cNvSpPr txBox="1"/>
          <p:nvPr/>
        </p:nvSpPr>
        <p:spPr>
          <a:xfrm>
            <a:off x="5500694" y="2285992"/>
            <a:ext cx="571472" cy="64633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600" b="1" dirty="0" smtClean="0">
                <a:solidFill>
                  <a:srgbClr val="00B050"/>
                </a:solidFill>
                <a:latin typeface="Arial Unicode MS"/>
                <a:ea typeface="Arial Unicode MS"/>
                <a:cs typeface="Arial Unicode MS"/>
              </a:rPr>
              <a:t>✔</a:t>
            </a:r>
            <a:endParaRPr lang="ar-SA" sz="3600" b="1" baseline="30000" dirty="0">
              <a:solidFill>
                <a:srgbClr val="00B050"/>
              </a:solidFill>
            </a:endParaRPr>
          </a:p>
        </p:txBody>
      </p:sp>
      <p:sp>
        <p:nvSpPr>
          <p:cNvPr id="46" name="مربع نص 45"/>
          <p:cNvSpPr txBox="1"/>
          <p:nvPr/>
        </p:nvSpPr>
        <p:spPr>
          <a:xfrm>
            <a:off x="4143372" y="1857364"/>
            <a:ext cx="3342420" cy="44114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200" b="1" dirty="0" smtClean="0"/>
              <a:t>9 س</a:t>
            </a:r>
            <a:r>
              <a:rPr lang="ar-SA" sz="3400" b="1" spc="-100" baseline="30000" dirty="0" smtClean="0"/>
              <a:t>2</a:t>
            </a:r>
            <a:r>
              <a:rPr lang="ar-SA" sz="2200" b="1" dirty="0" smtClean="0"/>
              <a:t>  ــ  42 </a:t>
            </a:r>
            <a:r>
              <a:rPr lang="ar-SA" sz="2200" b="1" dirty="0" smtClean="0"/>
              <a:t>س</a:t>
            </a:r>
            <a:r>
              <a:rPr lang="ar-SA" sz="2200" b="1" dirty="0" smtClean="0"/>
              <a:t>  </a:t>
            </a:r>
            <a:r>
              <a:rPr lang="ar-SA" sz="2200" b="1" dirty="0" smtClean="0"/>
              <a:t>+  </a:t>
            </a:r>
            <a:r>
              <a:rPr lang="ar-SA" sz="2200" b="1" dirty="0" smtClean="0"/>
              <a:t>40  =  </a:t>
            </a:r>
            <a:r>
              <a:rPr lang="ar-SA" sz="2200" b="1" dirty="0" smtClean="0"/>
              <a:t>0</a:t>
            </a:r>
            <a:endParaRPr lang="ar-SA" sz="2200" b="1" baseline="30000" dirty="0"/>
          </a:p>
        </p:txBody>
      </p:sp>
      <p:sp>
        <p:nvSpPr>
          <p:cNvPr id="47" name="مربع نص 46"/>
          <p:cNvSpPr txBox="1"/>
          <p:nvPr/>
        </p:nvSpPr>
        <p:spPr>
          <a:xfrm>
            <a:off x="8286776" y="3328328"/>
            <a:ext cx="571472" cy="64633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600" b="1" dirty="0" smtClean="0">
                <a:solidFill>
                  <a:srgbClr val="00B050"/>
                </a:solidFill>
                <a:latin typeface="Arial Unicode MS"/>
                <a:ea typeface="Arial Unicode MS"/>
                <a:cs typeface="Arial Unicode MS"/>
              </a:rPr>
              <a:t>✔</a:t>
            </a:r>
            <a:endParaRPr lang="ar-SA" sz="3600" b="1" baseline="30000" dirty="0">
              <a:solidFill>
                <a:srgbClr val="00B050"/>
              </a:solidFill>
            </a:endParaRPr>
          </a:p>
        </p:txBody>
      </p:sp>
      <p:sp>
        <p:nvSpPr>
          <p:cNvPr id="48" name="مربع نص 47"/>
          <p:cNvSpPr txBox="1"/>
          <p:nvPr/>
        </p:nvSpPr>
        <p:spPr>
          <a:xfrm>
            <a:off x="2857488" y="3328328"/>
            <a:ext cx="571472" cy="64633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600" b="1" dirty="0" smtClean="0">
                <a:solidFill>
                  <a:srgbClr val="00B050"/>
                </a:solidFill>
                <a:latin typeface="Arial Unicode MS"/>
                <a:ea typeface="Arial Unicode MS"/>
                <a:cs typeface="Arial Unicode MS"/>
              </a:rPr>
              <a:t>✔</a:t>
            </a:r>
            <a:endParaRPr lang="ar-SA" sz="3600" b="1" baseline="30000" dirty="0">
              <a:solidFill>
                <a:srgbClr val="00B050"/>
              </a:solidFill>
            </a:endParaRPr>
          </a:p>
        </p:txBody>
      </p:sp>
      <p:grpSp>
        <p:nvGrpSpPr>
          <p:cNvPr id="49" name="مجموعة 48"/>
          <p:cNvGrpSpPr/>
          <p:nvPr/>
        </p:nvGrpSpPr>
        <p:grpSpPr>
          <a:xfrm>
            <a:off x="7629798" y="3343495"/>
            <a:ext cx="571504" cy="1000132"/>
            <a:chOff x="6415352" y="3343495"/>
            <a:chExt cx="571504" cy="1000132"/>
          </a:xfrm>
        </p:grpSpPr>
        <p:sp>
          <p:nvSpPr>
            <p:cNvPr id="50" name="خماسي 49"/>
            <p:cNvSpPr/>
            <p:nvPr/>
          </p:nvSpPr>
          <p:spPr>
            <a:xfrm rot="16200000" flipH="1">
              <a:off x="6201038" y="3557809"/>
              <a:ext cx="1000132" cy="571504"/>
            </a:xfrm>
            <a:prstGeom prst="homePlate">
              <a:avLst/>
            </a:prstGeom>
            <a:solidFill>
              <a:srgbClr val="FFC000"/>
            </a:solidFill>
            <a:ln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grpSp>
          <p:nvGrpSpPr>
            <p:cNvPr id="51" name="مجموعة 67"/>
            <p:cNvGrpSpPr/>
            <p:nvPr/>
          </p:nvGrpSpPr>
          <p:grpSpPr>
            <a:xfrm>
              <a:off x="6486800" y="3613725"/>
              <a:ext cx="428631" cy="341985"/>
              <a:chOff x="7786710" y="4000504"/>
              <a:chExt cx="571504" cy="428628"/>
            </a:xfrm>
          </p:grpSpPr>
          <p:cxnSp>
            <p:nvCxnSpPr>
              <p:cNvPr id="52" name="رابط مستقيم 51"/>
              <p:cNvCxnSpPr/>
              <p:nvPr/>
            </p:nvCxnSpPr>
            <p:spPr>
              <a:xfrm rot="10800000">
                <a:off x="7786710" y="4000504"/>
                <a:ext cx="428628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رابط مستقيم 52"/>
              <p:cNvCxnSpPr/>
              <p:nvPr/>
            </p:nvCxnSpPr>
            <p:spPr>
              <a:xfrm rot="16200000" flipH="1">
                <a:off x="8036743" y="4179099"/>
                <a:ext cx="428628" cy="71438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رابط مستقيم 53"/>
              <p:cNvCxnSpPr/>
              <p:nvPr/>
            </p:nvCxnSpPr>
            <p:spPr>
              <a:xfrm rot="5400000" flipH="1" flipV="1">
                <a:off x="8143900" y="4214818"/>
                <a:ext cx="357190" cy="71438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5" name="مجموعة 54"/>
          <p:cNvGrpSpPr/>
          <p:nvPr/>
        </p:nvGrpSpPr>
        <p:grpSpPr>
          <a:xfrm>
            <a:off x="3400856" y="3372729"/>
            <a:ext cx="571504" cy="1000132"/>
            <a:chOff x="2186410" y="3372729"/>
            <a:chExt cx="571504" cy="1000132"/>
          </a:xfrm>
        </p:grpSpPr>
        <p:sp>
          <p:nvSpPr>
            <p:cNvPr id="56" name="خماسي 55"/>
            <p:cNvSpPr/>
            <p:nvPr/>
          </p:nvSpPr>
          <p:spPr>
            <a:xfrm rot="16200000" flipH="1">
              <a:off x="1972096" y="3587043"/>
              <a:ext cx="1000132" cy="571504"/>
            </a:xfrm>
            <a:prstGeom prst="homePlate">
              <a:avLst/>
            </a:prstGeom>
            <a:solidFill>
              <a:srgbClr val="FFC000"/>
            </a:solidFill>
            <a:ln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grpSp>
          <p:nvGrpSpPr>
            <p:cNvPr id="57" name="مجموعة 71"/>
            <p:cNvGrpSpPr/>
            <p:nvPr/>
          </p:nvGrpSpPr>
          <p:grpSpPr>
            <a:xfrm>
              <a:off x="2257890" y="3614824"/>
              <a:ext cx="428631" cy="341985"/>
              <a:chOff x="7786710" y="4000504"/>
              <a:chExt cx="571504" cy="428628"/>
            </a:xfrm>
          </p:grpSpPr>
          <p:cxnSp>
            <p:nvCxnSpPr>
              <p:cNvPr id="58" name="رابط مستقيم 57"/>
              <p:cNvCxnSpPr/>
              <p:nvPr/>
            </p:nvCxnSpPr>
            <p:spPr>
              <a:xfrm rot="10800000">
                <a:off x="7786710" y="4000504"/>
                <a:ext cx="428628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رابط مستقيم 58"/>
              <p:cNvCxnSpPr/>
              <p:nvPr/>
            </p:nvCxnSpPr>
            <p:spPr>
              <a:xfrm rot="16200000" flipH="1">
                <a:off x="8036743" y="4179099"/>
                <a:ext cx="428628" cy="71438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رابط مستقيم 59"/>
              <p:cNvCxnSpPr/>
              <p:nvPr/>
            </p:nvCxnSpPr>
            <p:spPr>
              <a:xfrm rot="5400000" flipH="1" flipV="1">
                <a:off x="8143900" y="4214818"/>
                <a:ext cx="357190" cy="71438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1" name="مربع نص 60"/>
          <p:cNvSpPr txBox="1"/>
          <p:nvPr/>
        </p:nvSpPr>
        <p:spPr>
          <a:xfrm>
            <a:off x="3929058" y="5643578"/>
            <a:ext cx="214204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200" b="1" dirty="0" smtClean="0"/>
              <a:t>(                   )</a:t>
            </a:r>
            <a:r>
              <a:rPr lang="ar-SA" sz="3600" b="1" spc="-100" baseline="30000" dirty="0" smtClean="0"/>
              <a:t>2</a:t>
            </a:r>
            <a:endParaRPr lang="ar-SA" sz="3600" b="1" spc="-100" baseline="30000" dirty="0"/>
          </a:p>
        </p:txBody>
      </p:sp>
      <p:sp>
        <p:nvSpPr>
          <p:cNvPr id="62" name="مربع نص 61"/>
          <p:cNvSpPr txBox="1"/>
          <p:nvPr/>
        </p:nvSpPr>
        <p:spPr>
          <a:xfrm>
            <a:off x="5115400" y="5643578"/>
            <a:ext cx="785786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3 </a:t>
            </a:r>
            <a:r>
              <a:rPr lang="ar-SA" sz="2400" b="1" dirty="0" smtClean="0"/>
              <a:t>س</a:t>
            </a:r>
            <a:endParaRPr lang="ar-SA" sz="2400" b="1" baseline="30000" dirty="0"/>
          </a:p>
        </p:txBody>
      </p:sp>
      <p:sp>
        <p:nvSpPr>
          <p:cNvPr id="63" name="مربع نص 62"/>
          <p:cNvSpPr txBox="1"/>
          <p:nvPr/>
        </p:nvSpPr>
        <p:spPr>
          <a:xfrm>
            <a:off x="4357686" y="5681979"/>
            <a:ext cx="57147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7</a:t>
            </a:r>
            <a:endParaRPr lang="ar-SA" sz="2400" b="1" baseline="30000" dirty="0"/>
          </a:p>
        </p:txBody>
      </p:sp>
      <p:cxnSp>
        <p:nvCxnSpPr>
          <p:cNvPr id="64" name="رابط كسهم مستقيم 63"/>
          <p:cNvCxnSpPr/>
          <p:nvPr/>
        </p:nvCxnSpPr>
        <p:spPr>
          <a:xfrm rot="5400000">
            <a:off x="6356844" y="4173720"/>
            <a:ext cx="785818" cy="2156094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رابط كسهم مستقيم 64"/>
          <p:cNvCxnSpPr/>
          <p:nvPr/>
        </p:nvCxnSpPr>
        <p:spPr>
          <a:xfrm rot="16200000" flipH="1">
            <a:off x="3688502" y="4882904"/>
            <a:ext cx="967095" cy="771734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رابط كسهم مستقيم 65"/>
          <p:cNvCxnSpPr/>
          <p:nvPr/>
        </p:nvCxnSpPr>
        <p:spPr>
          <a:xfrm rot="5400000">
            <a:off x="4507039" y="3708275"/>
            <a:ext cx="2714644" cy="1584590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مربع نص 66"/>
          <p:cNvSpPr txBox="1"/>
          <p:nvPr/>
        </p:nvSpPr>
        <p:spPr>
          <a:xfrm>
            <a:off x="4714908" y="5667911"/>
            <a:ext cx="57147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ــ</a:t>
            </a:r>
            <a:endParaRPr lang="ar-SA" sz="2400" b="1" baseline="30000" dirty="0"/>
          </a:p>
        </p:txBody>
      </p:sp>
      <p:sp>
        <p:nvSpPr>
          <p:cNvPr id="68" name="مستطيل 67"/>
          <p:cNvSpPr/>
          <p:nvPr/>
        </p:nvSpPr>
        <p:spPr>
          <a:xfrm>
            <a:off x="142844" y="2928934"/>
            <a:ext cx="2428892" cy="207170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9" name="مربع نص 68"/>
          <p:cNvSpPr txBox="1"/>
          <p:nvPr/>
        </p:nvSpPr>
        <p:spPr>
          <a:xfrm>
            <a:off x="214282" y="3143248"/>
            <a:ext cx="1999166" cy="43088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200" b="1" dirty="0" smtClean="0"/>
              <a:t>طول ضلع المربع</a:t>
            </a:r>
            <a:endParaRPr lang="ar-SA" sz="2200" b="1" baseline="30000" dirty="0"/>
          </a:p>
        </p:txBody>
      </p:sp>
      <p:sp>
        <p:nvSpPr>
          <p:cNvPr id="71" name="مربع نص 70"/>
          <p:cNvSpPr txBox="1"/>
          <p:nvPr/>
        </p:nvSpPr>
        <p:spPr>
          <a:xfrm>
            <a:off x="442664" y="3855369"/>
            <a:ext cx="1785950" cy="43088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200" b="1" dirty="0" smtClean="0">
                <a:latin typeface="Tahoma"/>
                <a:cs typeface="Tahoma"/>
              </a:rPr>
              <a:t>| </a:t>
            </a:r>
            <a:r>
              <a:rPr lang="ar-SA" sz="2200" b="1" dirty="0" smtClean="0"/>
              <a:t>3 </a:t>
            </a:r>
            <a:r>
              <a:rPr lang="ar-SA" sz="2200" b="1" dirty="0" smtClean="0"/>
              <a:t>س</a:t>
            </a:r>
            <a:r>
              <a:rPr lang="ar-SA" sz="2200" b="1" dirty="0" smtClean="0"/>
              <a:t>  ــ  7 </a:t>
            </a:r>
            <a:r>
              <a:rPr lang="ar-SA" sz="2200" b="1" dirty="0" smtClean="0">
                <a:latin typeface="Tahoma"/>
                <a:cs typeface="Tahoma"/>
              </a:rPr>
              <a:t>|</a:t>
            </a:r>
            <a:endParaRPr lang="ar-SA" sz="2200" b="1" baseline="30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800" decel="100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800" decel="100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800" decel="100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800" decel="100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800" decel="100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800" decel="100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9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4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000"/>
                            </p:stCondLst>
                            <p:childTnLst>
                              <p:par>
                                <p:cTn id="1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2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000"/>
                            </p:stCondLst>
                            <p:childTnLst>
                              <p:par>
                                <p:cTn id="1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70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8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73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8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76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0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7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4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1" grpId="0"/>
      <p:bldP spid="22" grpId="0"/>
      <p:bldP spid="23" grpId="0"/>
      <p:bldP spid="24" grpId="0"/>
      <p:bldP spid="34" grpId="0"/>
      <p:bldP spid="45" grpId="0"/>
      <p:bldP spid="46" grpId="0"/>
      <p:bldP spid="47" grpId="0"/>
      <p:bldP spid="48" grpId="0"/>
      <p:bldP spid="61" grpId="0"/>
      <p:bldP spid="62" grpId="0"/>
      <p:bldP spid="63" grpId="0"/>
      <p:bldP spid="67" grpId="0"/>
      <p:bldP spid="68" grpId="0" animBg="1"/>
      <p:bldP spid="69" grpId="0"/>
      <p:bldP spid="7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2596077"/>
            <a:ext cx="557438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20" y="2024573"/>
            <a:ext cx="55245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9826" y="2010505"/>
            <a:ext cx="375545" cy="61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728" y="2596077"/>
            <a:ext cx="360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72462" y="2167449"/>
            <a:ext cx="55245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9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86380" y="2310325"/>
            <a:ext cx="360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00826" y="2167449"/>
            <a:ext cx="771428" cy="57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2" name="مربع نص 61"/>
          <p:cNvSpPr txBox="1"/>
          <p:nvPr/>
        </p:nvSpPr>
        <p:spPr>
          <a:xfrm>
            <a:off x="7386218" y="2238887"/>
            <a:ext cx="57150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+</a:t>
            </a:r>
            <a:endParaRPr lang="ar-SA" sz="2400" b="1" baseline="30000" dirty="0"/>
          </a:p>
        </p:txBody>
      </p:sp>
      <p:grpSp>
        <p:nvGrpSpPr>
          <p:cNvPr id="10" name="مجموعة 23"/>
          <p:cNvGrpSpPr/>
          <p:nvPr/>
        </p:nvGrpSpPr>
        <p:grpSpPr>
          <a:xfrm>
            <a:off x="2428860" y="2024573"/>
            <a:ext cx="930890" cy="914626"/>
            <a:chOff x="2643174" y="4572008"/>
            <a:chExt cx="930890" cy="857256"/>
          </a:xfrm>
        </p:grpSpPr>
        <p:sp>
          <p:nvSpPr>
            <p:cNvPr id="11" name="قوس كبير أيمن 10"/>
            <p:cNvSpPr/>
            <p:nvPr/>
          </p:nvSpPr>
          <p:spPr>
            <a:xfrm>
              <a:off x="2643174" y="4572008"/>
              <a:ext cx="142876" cy="857256"/>
            </a:xfrm>
            <a:prstGeom prst="rightBrace">
              <a:avLst/>
            </a:prstGeom>
            <a:ln w="381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2" name="مربع نص 11"/>
            <p:cNvSpPr txBox="1"/>
            <p:nvPr/>
          </p:nvSpPr>
          <p:spPr>
            <a:xfrm>
              <a:off x="2716808" y="4800389"/>
              <a:ext cx="857256" cy="452101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pPr algn="ctr"/>
              <a:r>
                <a:rPr lang="ar-SA" b="1" dirty="0" smtClean="0"/>
                <a:t>س + 2</a:t>
              </a:r>
              <a:endParaRPr lang="ar-SA" b="1" baseline="30000" dirty="0"/>
            </a:p>
          </p:txBody>
        </p:sp>
      </p:grpSp>
      <p:grpSp>
        <p:nvGrpSpPr>
          <p:cNvPr id="13" name="مجموعة 22"/>
          <p:cNvGrpSpPr/>
          <p:nvPr/>
        </p:nvGrpSpPr>
        <p:grpSpPr>
          <a:xfrm>
            <a:off x="1428728" y="1381631"/>
            <a:ext cx="927596" cy="571504"/>
            <a:chOff x="1000100" y="4572008"/>
            <a:chExt cx="1214446" cy="571504"/>
          </a:xfrm>
        </p:grpSpPr>
        <p:sp>
          <p:nvSpPr>
            <p:cNvPr id="14" name="قوس كبير أيمن 13"/>
            <p:cNvSpPr/>
            <p:nvPr/>
          </p:nvSpPr>
          <p:spPr>
            <a:xfrm rot="16200000">
              <a:off x="1535885" y="4464851"/>
              <a:ext cx="142876" cy="1214446"/>
            </a:xfrm>
            <a:prstGeom prst="rightBrace">
              <a:avLst/>
            </a:prstGeom>
            <a:ln w="381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5" name="مربع نص 14"/>
            <p:cNvSpPr txBox="1"/>
            <p:nvPr/>
          </p:nvSpPr>
          <p:spPr>
            <a:xfrm>
              <a:off x="1000100" y="4572008"/>
              <a:ext cx="1113241" cy="369332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pPr algn="ctr"/>
              <a:r>
                <a:rPr lang="ar-SA" b="1" dirty="0" smtClean="0"/>
                <a:t>س + 2</a:t>
              </a:r>
              <a:endParaRPr lang="ar-SA" b="1" baseline="30000" dirty="0"/>
            </a:p>
          </p:txBody>
        </p:sp>
      </p:grpSp>
      <p:sp>
        <p:nvSpPr>
          <p:cNvPr id="16" name="مربع نص 15"/>
          <p:cNvSpPr txBox="1"/>
          <p:nvPr/>
        </p:nvSpPr>
        <p:spPr>
          <a:xfrm>
            <a:off x="5786446" y="2238887"/>
            <a:ext cx="57150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+</a:t>
            </a:r>
            <a:endParaRPr lang="ar-SA" sz="2400" b="1" baseline="30000" dirty="0"/>
          </a:p>
        </p:txBody>
      </p:sp>
      <p:sp>
        <p:nvSpPr>
          <p:cNvPr id="17" name="مربع نص 16"/>
          <p:cNvSpPr txBox="1"/>
          <p:nvPr/>
        </p:nvSpPr>
        <p:spPr>
          <a:xfrm>
            <a:off x="8001024" y="3453333"/>
            <a:ext cx="71438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س</a:t>
            </a:r>
            <a:r>
              <a:rPr lang="ar-SA" sz="3200" b="1" spc="-100" baseline="30000" dirty="0" smtClean="0"/>
              <a:t>2</a:t>
            </a:r>
            <a:endParaRPr lang="ar-SA" sz="3200" b="1" spc="-100" baseline="30000" dirty="0"/>
          </a:p>
        </p:txBody>
      </p:sp>
      <p:sp>
        <p:nvSpPr>
          <p:cNvPr id="18" name="مربع نص 17"/>
          <p:cNvSpPr txBox="1"/>
          <p:nvPr/>
        </p:nvSpPr>
        <p:spPr>
          <a:xfrm>
            <a:off x="7386218" y="3453333"/>
            <a:ext cx="57150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+</a:t>
            </a:r>
            <a:endParaRPr lang="ar-SA" sz="2400" b="1" baseline="30000" dirty="0"/>
          </a:p>
        </p:txBody>
      </p:sp>
      <p:sp>
        <p:nvSpPr>
          <p:cNvPr id="19" name="مربع نص 18"/>
          <p:cNvSpPr txBox="1"/>
          <p:nvPr/>
        </p:nvSpPr>
        <p:spPr>
          <a:xfrm>
            <a:off x="5786446" y="3453333"/>
            <a:ext cx="57150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+</a:t>
            </a:r>
            <a:endParaRPr lang="ar-SA" sz="2400" b="1" baseline="30000" dirty="0"/>
          </a:p>
        </p:txBody>
      </p:sp>
      <p:sp>
        <p:nvSpPr>
          <p:cNvPr id="20" name="مربع نص 19"/>
          <p:cNvSpPr txBox="1"/>
          <p:nvPr/>
        </p:nvSpPr>
        <p:spPr>
          <a:xfrm>
            <a:off x="6544128" y="3453333"/>
            <a:ext cx="71438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4 س</a:t>
            </a:r>
            <a:endParaRPr lang="ar-SA" sz="2400" b="1" baseline="30000" dirty="0"/>
          </a:p>
        </p:txBody>
      </p:sp>
      <p:sp>
        <p:nvSpPr>
          <p:cNvPr id="21" name="مربع نص 20"/>
          <p:cNvSpPr txBox="1"/>
          <p:nvPr/>
        </p:nvSpPr>
        <p:spPr>
          <a:xfrm>
            <a:off x="5100202" y="3453333"/>
            <a:ext cx="71438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4</a:t>
            </a:r>
            <a:endParaRPr lang="ar-SA" sz="2400" b="1" baseline="30000" dirty="0"/>
          </a:p>
        </p:txBody>
      </p:sp>
      <p:sp>
        <p:nvSpPr>
          <p:cNvPr id="22" name="سهم مخطط إلى اليمين 21"/>
          <p:cNvSpPr/>
          <p:nvPr/>
        </p:nvSpPr>
        <p:spPr>
          <a:xfrm flipH="1">
            <a:off x="3643306" y="2238887"/>
            <a:ext cx="1071570" cy="500066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3" name="سهم مخطط إلى اليمين 22"/>
          <p:cNvSpPr/>
          <p:nvPr/>
        </p:nvSpPr>
        <p:spPr>
          <a:xfrm flipH="1">
            <a:off x="3643306" y="3395963"/>
            <a:ext cx="1071570" cy="500066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4" name="مربع نص 23"/>
          <p:cNvSpPr txBox="1"/>
          <p:nvPr/>
        </p:nvSpPr>
        <p:spPr>
          <a:xfrm>
            <a:off x="428628" y="3467401"/>
            <a:ext cx="2857488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( س + 2 ) ( س + 2 )</a:t>
            </a:r>
            <a:endParaRPr lang="ar-SA" sz="2400" b="1" baseline="30000" dirty="0"/>
          </a:p>
        </p:txBody>
      </p:sp>
      <p:sp>
        <p:nvSpPr>
          <p:cNvPr id="25" name="مربع نص 24"/>
          <p:cNvSpPr txBox="1"/>
          <p:nvPr/>
        </p:nvSpPr>
        <p:spPr>
          <a:xfrm>
            <a:off x="4643438" y="1000108"/>
            <a:ext cx="414337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اكتب ثلاثية الحد في التمثيل التالي .</a:t>
            </a:r>
            <a:endParaRPr lang="ar-SA" sz="2400" b="1" baseline="30000" dirty="0"/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447925" y="214290"/>
            <a:ext cx="42481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7" name="وسيلة شرح مع سهم إلى الأسفل 26"/>
          <p:cNvSpPr/>
          <p:nvPr/>
        </p:nvSpPr>
        <p:spPr>
          <a:xfrm>
            <a:off x="1214414" y="857232"/>
            <a:ext cx="1428760" cy="1071570"/>
          </a:xfrm>
          <a:prstGeom prst="downArrowCallout">
            <a:avLst>
              <a:gd name="adj1" fmla="val 25000"/>
              <a:gd name="adj2" fmla="val 14497"/>
              <a:gd name="adj3" fmla="val 25000"/>
              <a:gd name="adj4" fmla="val 64977"/>
            </a:avLst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مربع كامل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28" name="دبوس زينة 27"/>
          <p:cNvSpPr/>
          <p:nvPr/>
        </p:nvSpPr>
        <p:spPr>
          <a:xfrm>
            <a:off x="642910" y="4429132"/>
            <a:ext cx="8001056" cy="2071702"/>
          </a:xfrm>
          <a:prstGeom prst="plaque">
            <a:avLst/>
          </a:prstGeom>
          <a:solidFill>
            <a:schemeClr val="accent1">
              <a:lumMod val="40000"/>
              <a:lumOff val="60000"/>
            </a:schemeClr>
          </a:solidFill>
          <a:ln w="76200"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9" name="مربع نص 28"/>
          <p:cNvSpPr txBox="1"/>
          <p:nvPr/>
        </p:nvSpPr>
        <p:spPr>
          <a:xfrm>
            <a:off x="4071934" y="4572008"/>
            <a:ext cx="4071966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مثل ثلاثية الحد في المثال أعلاه تسمى :</a:t>
            </a:r>
            <a:endParaRPr lang="ar-SA" sz="2400" b="1" baseline="30000" dirty="0"/>
          </a:p>
        </p:txBody>
      </p:sp>
      <p:sp>
        <p:nvSpPr>
          <p:cNvPr id="30" name="مربع نص 29"/>
          <p:cNvSpPr txBox="1"/>
          <p:nvPr/>
        </p:nvSpPr>
        <p:spPr>
          <a:xfrm>
            <a:off x="2928926" y="4572008"/>
            <a:ext cx="1214446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chemeClr val="accent4">
                    <a:lumMod val="75000"/>
                  </a:schemeClr>
                </a:solidFill>
              </a:rPr>
              <a:t>مربع كامل</a:t>
            </a:r>
            <a:endParaRPr lang="ar-SA" sz="2400" b="1" baseline="30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1" name="مربع نص 30"/>
          <p:cNvSpPr txBox="1"/>
          <p:nvPr/>
        </p:nvSpPr>
        <p:spPr>
          <a:xfrm>
            <a:off x="5500694" y="5143512"/>
            <a:ext cx="2643206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ويمكن تحليلها كالتالي  :</a:t>
            </a:r>
            <a:endParaRPr lang="ar-SA" sz="2400" b="1" baseline="30000" dirty="0"/>
          </a:p>
        </p:txBody>
      </p:sp>
      <p:sp>
        <p:nvSpPr>
          <p:cNvPr id="32" name="مربع نص 31"/>
          <p:cNvSpPr txBox="1"/>
          <p:nvPr/>
        </p:nvSpPr>
        <p:spPr>
          <a:xfrm>
            <a:off x="5214942" y="5796719"/>
            <a:ext cx="2928958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س</a:t>
            </a:r>
            <a:r>
              <a:rPr lang="ar-SA" sz="3400" b="1" spc="-100" baseline="30000" dirty="0" smtClean="0"/>
              <a:t>2</a:t>
            </a:r>
            <a:r>
              <a:rPr lang="ar-SA" sz="2400" b="1" dirty="0" smtClean="0"/>
              <a:t>  +  4 س  +  4  =</a:t>
            </a:r>
            <a:endParaRPr lang="ar-SA" sz="2400" b="1" baseline="30000" dirty="0"/>
          </a:p>
        </p:txBody>
      </p:sp>
      <p:sp>
        <p:nvSpPr>
          <p:cNvPr id="33" name="مربع نص 32"/>
          <p:cNvSpPr txBox="1"/>
          <p:nvPr/>
        </p:nvSpPr>
        <p:spPr>
          <a:xfrm>
            <a:off x="2285984" y="5786454"/>
            <a:ext cx="314327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( س + 2 ) ( س + 2 )  =</a:t>
            </a:r>
            <a:endParaRPr lang="ar-SA" sz="2400" b="1" baseline="30000" dirty="0"/>
          </a:p>
        </p:txBody>
      </p:sp>
      <p:sp>
        <p:nvSpPr>
          <p:cNvPr id="34" name="مربع نص 33"/>
          <p:cNvSpPr txBox="1"/>
          <p:nvPr/>
        </p:nvSpPr>
        <p:spPr>
          <a:xfrm>
            <a:off x="1071538" y="5786454"/>
            <a:ext cx="1571636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( س + 2 )</a:t>
            </a:r>
            <a:r>
              <a:rPr lang="ar-SA" sz="3400" b="1" spc="-100" baseline="30000" dirty="0" smtClean="0"/>
              <a:t>2</a:t>
            </a:r>
            <a:endParaRPr lang="ar-SA" sz="3400" b="1" spc="-100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8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800" decel="10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800" decel="100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800" decel="100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800" decel="100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800" decel="100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3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800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800" decel="100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800" decel="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800" decel="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800" decel="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trips(downLeft)">
                                      <p:cBhvr>
                                        <p:cTn id="18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800" decel="100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8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8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8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16" grpId="0"/>
      <p:bldP spid="17" grpId="0"/>
      <p:bldP spid="18" grpId="0"/>
      <p:bldP spid="19" grpId="0"/>
      <p:bldP spid="20" grpId="0"/>
      <p:bldP spid="21" grpId="0"/>
      <p:bldP spid="22" grpId="0" animBg="1"/>
      <p:bldP spid="23" grpId="0" animBg="1"/>
      <p:bldP spid="24" grpId="0"/>
      <p:bldP spid="25" grpId="0"/>
      <p:bldP spid="27" grpId="0" animBg="1"/>
      <p:bldP spid="27" grpId="1" animBg="1"/>
      <p:bldP spid="28" grpId="0" animBg="1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" name="مجموعة 71"/>
          <p:cNvGrpSpPr/>
          <p:nvPr/>
        </p:nvGrpSpPr>
        <p:grpSpPr>
          <a:xfrm>
            <a:off x="1071538" y="1150965"/>
            <a:ext cx="7072362" cy="4564051"/>
            <a:chOff x="1071538" y="1150965"/>
            <a:chExt cx="7072362" cy="4564051"/>
          </a:xfrm>
        </p:grpSpPr>
        <p:sp>
          <p:nvSpPr>
            <p:cNvPr id="26" name="دبوس زينة 25"/>
            <p:cNvSpPr/>
            <p:nvPr/>
          </p:nvSpPr>
          <p:spPr>
            <a:xfrm rot="10800000">
              <a:off x="1071538" y="2551333"/>
              <a:ext cx="7072362" cy="3163683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76200">
              <a:solidFill>
                <a:srgbClr val="FFC0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27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10800000">
              <a:off x="1492918" y="1150965"/>
              <a:ext cx="6179052" cy="136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29" name="مربع نص 28"/>
          <p:cNvSpPr txBox="1"/>
          <p:nvPr/>
        </p:nvSpPr>
        <p:spPr>
          <a:xfrm>
            <a:off x="2928926" y="1600846"/>
            <a:ext cx="3428992" cy="76944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200" b="1" dirty="0" smtClean="0"/>
              <a:t>لكي تكون ثلاثية الحدود مربعا كاملا</a:t>
            </a:r>
          </a:p>
          <a:p>
            <a:r>
              <a:rPr lang="ar-SA" sz="2200" b="1" dirty="0" smtClean="0"/>
              <a:t> يجب أن تتحقق الشروط التالية :</a:t>
            </a:r>
            <a:endParaRPr lang="ar-SA" sz="2200" b="1" baseline="30000" dirty="0"/>
          </a:p>
        </p:txBody>
      </p:sp>
      <p:grpSp>
        <p:nvGrpSpPr>
          <p:cNvPr id="34" name="مجموعة 33"/>
          <p:cNvGrpSpPr/>
          <p:nvPr/>
        </p:nvGrpSpPr>
        <p:grpSpPr>
          <a:xfrm>
            <a:off x="1500198" y="3181649"/>
            <a:ext cx="6572264" cy="461665"/>
            <a:chOff x="1500198" y="3286124"/>
            <a:chExt cx="6572264" cy="461665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30" name="مربع نص 29"/>
            <p:cNvSpPr txBox="1"/>
            <p:nvPr/>
          </p:nvSpPr>
          <p:spPr>
            <a:xfrm>
              <a:off x="1500198" y="3286124"/>
              <a:ext cx="6215074" cy="430887"/>
            </a:xfrm>
            <a:prstGeom prst="rect">
              <a:avLst/>
            </a:prstGeom>
            <a:grpFill/>
            <a:ln>
              <a:solidFill>
                <a:srgbClr val="FFC0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r>
                <a:rPr lang="ar-SA" sz="2200" b="1" dirty="0" smtClean="0"/>
                <a:t>أن يكون الحد الأول مربعا كاملا .</a:t>
              </a:r>
              <a:endParaRPr lang="ar-SA" sz="2200" b="1" baseline="30000" dirty="0"/>
            </a:p>
          </p:txBody>
        </p:sp>
        <p:sp>
          <p:nvSpPr>
            <p:cNvPr id="33" name="مربع نص 32"/>
            <p:cNvSpPr txBox="1"/>
            <p:nvPr/>
          </p:nvSpPr>
          <p:spPr>
            <a:xfrm>
              <a:off x="7715304" y="3286124"/>
              <a:ext cx="357158" cy="461665"/>
            </a:xfrm>
            <a:prstGeom prst="rect">
              <a:avLst/>
            </a:prstGeom>
            <a:grpFill/>
            <a:ln>
              <a:solidFill>
                <a:srgbClr val="FFC0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r>
                <a:rPr lang="ar-SA" sz="2400" b="1" dirty="0" smtClean="0"/>
                <a:t>1</a:t>
              </a:r>
              <a:endParaRPr lang="ar-SA" sz="2400" b="1" baseline="30000" dirty="0"/>
            </a:p>
          </p:txBody>
        </p:sp>
      </p:grpSp>
      <p:grpSp>
        <p:nvGrpSpPr>
          <p:cNvPr id="36" name="مجموعة 35"/>
          <p:cNvGrpSpPr/>
          <p:nvPr/>
        </p:nvGrpSpPr>
        <p:grpSpPr>
          <a:xfrm>
            <a:off x="1500166" y="3896029"/>
            <a:ext cx="6572264" cy="461665"/>
            <a:chOff x="1500198" y="3286124"/>
            <a:chExt cx="6572264" cy="461665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37" name="مربع نص 36"/>
            <p:cNvSpPr txBox="1"/>
            <p:nvPr/>
          </p:nvSpPr>
          <p:spPr>
            <a:xfrm>
              <a:off x="1500198" y="3286124"/>
              <a:ext cx="6215074" cy="430887"/>
            </a:xfrm>
            <a:prstGeom prst="rect">
              <a:avLst/>
            </a:prstGeom>
            <a:grpFill/>
            <a:ln>
              <a:solidFill>
                <a:srgbClr val="FFC0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r>
                <a:rPr lang="ar-SA" sz="2200" b="1" dirty="0" smtClean="0"/>
                <a:t>أن يكون الحد الأخير مربعا كاملا .</a:t>
              </a:r>
              <a:endParaRPr lang="ar-SA" sz="2200" b="1" baseline="30000" dirty="0"/>
            </a:p>
          </p:txBody>
        </p:sp>
        <p:sp>
          <p:nvSpPr>
            <p:cNvPr id="38" name="مربع نص 37"/>
            <p:cNvSpPr txBox="1"/>
            <p:nvPr/>
          </p:nvSpPr>
          <p:spPr>
            <a:xfrm>
              <a:off x="7715304" y="3286124"/>
              <a:ext cx="357158" cy="461665"/>
            </a:xfrm>
            <a:prstGeom prst="rect">
              <a:avLst/>
            </a:prstGeom>
            <a:grpFill/>
            <a:ln>
              <a:solidFill>
                <a:srgbClr val="FFC0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r>
                <a:rPr lang="ar-SA" sz="2400" b="1" dirty="0" smtClean="0"/>
                <a:t>2</a:t>
              </a:r>
              <a:endParaRPr lang="ar-SA" sz="2400" b="1" baseline="30000" dirty="0"/>
            </a:p>
          </p:txBody>
        </p:sp>
      </p:grpSp>
      <p:grpSp>
        <p:nvGrpSpPr>
          <p:cNvPr id="39" name="مجموعة 38"/>
          <p:cNvGrpSpPr/>
          <p:nvPr/>
        </p:nvGrpSpPr>
        <p:grpSpPr>
          <a:xfrm>
            <a:off x="1500166" y="4610409"/>
            <a:ext cx="6572264" cy="461665"/>
            <a:chOff x="1500198" y="3286124"/>
            <a:chExt cx="6572264" cy="461665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40" name="مربع نص 39"/>
            <p:cNvSpPr txBox="1"/>
            <p:nvPr/>
          </p:nvSpPr>
          <p:spPr>
            <a:xfrm>
              <a:off x="1500198" y="3286124"/>
              <a:ext cx="6215074" cy="430887"/>
            </a:xfrm>
            <a:prstGeom prst="rect">
              <a:avLst/>
            </a:prstGeom>
            <a:grpFill/>
            <a:ln>
              <a:solidFill>
                <a:srgbClr val="FFC0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r>
                <a:rPr lang="ar-SA" sz="2200" b="1" dirty="0" smtClean="0"/>
                <a:t>أن يكون الحد الأوسط  =</a:t>
              </a:r>
              <a:endParaRPr lang="ar-SA" sz="2200" b="1" baseline="30000" dirty="0"/>
            </a:p>
          </p:txBody>
        </p:sp>
        <p:sp>
          <p:nvSpPr>
            <p:cNvPr id="41" name="مربع نص 40"/>
            <p:cNvSpPr txBox="1"/>
            <p:nvPr/>
          </p:nvSpPr>
          <p:spPr>
            <a:xfrm>
              <a:off x="7715304" y="3286124"/>
              <a:ext cx="357158" cy="461665"/>
            </a:xfrm>
            <a:prstGeom prst="rect">
              <a:avLst/>
            </a:prstGeom>
            <a:grpFill/>
            <a:ln>
              <a:solidFill>
                <a:srgbClr val="FFC0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r>
                <a:rPr lang="ar-SA" sz="2400" b="1" dirty="0" smtClean="0"/>
                <a:t>3</a:t>
              </a:r>
              <a:endParaRPr lang="ar-SA" sz="2400" b="1" baseline="30000" dirty="0"/>
            </a:p>
          </p:txBody>
        </p:sp>
      </p:grpSp>
      <p:sp>
        <p:nvSpPr>
          <p:cNvPr id="42" name="مربع نص 41"/>
          <p:cNvSpPr txBox="1"/>
          <p:nvPr/>
        </p:nvSpPr>
        <p:spPr>
          <a:xfrm>
            <a:off x="2428860" y="3157316"/>
            <a:ext cx="2143108" cy="43088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200" b="1" dirty="0" smtClean="0">
                <a:solidFill>
                  <a:srgbClr val="FF0000"/>
                </a:solidFill>
              </a:rPr>
              <a:t>( جذره عدد صحيح )</a:t>
            </a:r>
            <a:endParaRPr lang="ar-SA" sz="2200" b="1" baseline="30000" dirty="0">
              <a:solidFill>
                <a:srgbClr val="FF0000"/>
              </a:solidFill>
            </a:endParaRPr>
          </a:p>
        </p:txBody>
      </p:sp>
      <p:sp>
        <p:nvSpPr>
          <p:cNvPr id="43" name="مربع نص 42"/>
          <p:cNvSpPr txBox="1"/>
          <p:nvPr/>
        </p:nvSpPr>
        <p:spPr>
          <a:xfrm>
            <a:off x="2428860" y="3855369"/>
            <a:ext cx="2143108" cy="43088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200" b="1" dirty="0" smtClean="0">
                <a:solidFill>
                  <a:srgbClr val="FF0000"/>
                </a:solidFill>
              </a:rPr>
              <a:t>( جذره عدد صحيح )</a:t>
            </a:r>
            <a:endParaRPr lang="ar-SA" sz="2200" b="1" baseline="30000" dirty="0">
              <a:solidFill>
                <a:srgbClr val="FF0000"/>
              </a:solidFill>
            </a:endParaRPr>
          </a:p>
        </p:txBody>
      </p:sp>
      <p:grpSp>
        <p:nvGrpSpPr>
          <p:cNvPr id="65" name="مجموعة 64"/>
          <p:cNvGrpSpPr/>
          <p:nvPr/>
        </p:nvGrpSpPr>
        <p:grpSpPr>
          <a:xfrm>
            <a:off x="2586902" y="4628280"/>
            <a:ext cx="2786050" cy="430887"/>
            <a:chOff x="2928926" y="571480"/>
            <a:chExt cx="2786050" cy="430887"/>
          </a:xfrm>
        </p:grpSpPr>
        <p:sp>
          <p:nvSpPr>
            <p:cNvPr id="45" name="مربع نص 44"/>
            <p:cNvSpPr txBox="1"/>
            <p:nvPr/>
          </p:nvSpPr>
          <p:spPr>
            <a:xfrm>
              <a:off x="2928926" y="571480"/>
              <a:ext cx="2786050" cy="430887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r>
                <a:rPr lang="ar-SA" sz="2200" b="1" dirty="0" smtClean="0"/>
                <a:t>2 ×     الأول   ×     الثاني</a:t>
              </a:r>
              <a:endParaRPr lang="ar-SA" sz="2200" b="1" baseline="30000" dirty="0"/>
            </a:p>
          </p:txBody>
        </p:sp>
        <p:grpSp>
          <p:nvGrpSpPr>
            <p:cNvPr id="60" name="مجموعة 59"/>
            <p:cNvGrpSpPr/>
            <p:nvPr/>
          </p:nvGrpSpPr>
          <p:grpSpPr>
            <a:xfrm>
              <a:off x="4286248" y="571480"/>
              <a:ext cx="714380" cy="285752"/>
              <a:chOff x="7215206" y="571480"/>
              <a:chExt cx="1000132" cy="571504"/>
            </a:xfrm>
          </p:grpSpPr>
          <p:cxnSp>
            <p:nvCxnSpPr>
              <p:cNvPr id="48" name="رابط مستقيم 47"/>
              <p:cNvCxnSpPr/>
              <p:nvPr/>
            </p:nvCxnSpPr>
            <p:spPr>
              <a:xfrm rot="10800000">
                <a:off x="7215206" y="571480"/>
                <a:ext cx="857256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رابط مستقيم 50"/>
              <p:cNvCxnSpPr/>
              <p:nvPr/>
            </p:nvCxnSpPr>
            <p:spPr>
              <a:xfrm rot="16200000" flipH="1">
                <a:off x="7822429" y="821513"/>
                <a:ext cx="571504" cy="71438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رابط مستقيم 55"/>
              <p:cNvCxnSpPr/>
              <p:nvPr/>
            </p:nvCxnSpPr>
            <p:spPr>
              <a:xfrm rot="5400000" flipH="1" flipV="1">
                <a:off x="7965305" y="892951"/>
                <a:ext cx="428628" cy="71438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1" name="مجموعة 60"/>
            <p:cNvGrpSpPr/>
            <p:nvPr/>
          </p:nvGrpSpPr>
          <p:grpSpPr>
            <a:xfrm>
              <a:off x="3057734" y="571480"/>
              <a:ext cx="714380" cy="285752"/>
              <a:chOff x="7215206" y="571480"/>
              <a:chExt cx="1000132" cy="571504"/>
            </a:xfrm>
          </p:grpSpPr>
          <p:cxnSp>
            <p:nvCxnSpPr>
              <p:cNvPr id="62" name="رابط مستقيم 61"/>
              <p:cNvCxnSpPr/>
              <p:nvPr/>
            </p:nvCxnSpPr>
            <p:spPr>
              <a:xfrm rot="10800000">
                <a:off x="7215206" y="571480"/>
                <a:ext cx="857256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رابط مستقيم 62"/>
              <p:cNvCxnSpPr/>
              <p:nvPr/>
            </p:nvCxnSpPr>
            <p:spPr>
              <a:xfrm rot="16200000" flipH="1">
                <a:off x="7822429" y="821513"/>
                <a:ext cx="571504" cy="71438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رابط مستقيم 63"/>
              <p:cNvCxnSpPr/>
              <p:nvPr/>
            </p:nvCxnSpPr>
            <p:spPr>
              <a:xfrm rot="5400000" flipH="1" flipV="1">
                <a:off x="7965305" y="892951"/>
                <a:ext cx="428628" cy="71438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6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47925" y="461944"/>
            <a:ext cx="42481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42" grpId="0"/>
      <p:bldP spid="4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مجموعة 46"/>
          <p:cNvGrpSpPr/>
          <p:nvPr/>
        </p:nvGrpSpPr>
        <p:grpSpPr>
          <a:xfrm>
            <a:off x="1071538" y="2643182"/>
            <a:ext cx="7072362" cy="4000528"/>
            <a:chOff x="1214414" y="2714620"/>
            <a:chExt cx="7072362" cy="4000528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15" name="دبوس زينة 14"/>
            <p:cNvSpPr/>
            <p:nvPr/>
          </p:nvSpPr>
          <p:spPr>
            <a:xfrm>
              <a:off x="1214414" y="2714620"/>
              <a:ext cx="7072362" cy="2857520"/>
            </a:xfrm>
            <a:prstGeom prst="plaque">
              <a:avLst/>
            </a:prstGeom>
            <a:grpFill/>
            <a:ln w="76200">
              <a:solidFill>
                <a:srgbClr val="FFC0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628974" y="5601374"/>
              <a:ext cx="6272222" cy="111377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2" name="مربع نص 1"/>
          <p:cNvSpPr txBox="1"/>
          <p:nvPr/>
        </p:nvSpPr>
        <p:spPr>
          <a:xfrm>
            <a:off x="4000496" y="714356"/>
            <a:ext cx="478631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كيف تكتشف أن ثلاثية الحدود مربع كامل ؟</a:t>
            </a:r>
            <a:endParaRPr lang="ar-SA" sz="2400" b="1" baseline="300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47925" y="214290"/>
            <a:ext cx="42481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4" name="مجموعة 3"/>
          <p:cNvGrpSpPr/>
          <p:nvPr/>
        </p:nvGrpSpPr>
        <p:grpSpPr>
          <a:xfrm>
            <a:off x="842058" y="1428736"/>
            <a:ext cx="7944784" cy="857256"/>
            <a:chOff x="642910" y="500042"/>
            <a:chExt cx="7944784" cy="928694"/>
          </a:xfrm>
        </p:grpSpPr>
        <p:sp>
          <p:nvSpPr>
            <p:cNvPr id="5" name="مستطيل ذو زوايا قطرية مستديرة 4"/>
            <p:cNvSpPr/>
            <p:nvPr/>
          </p:nvSpPr>
          <p:spPr>
            <a:xfrm>
              <a:off x="642910" y="500042"/>
              <a:ext cx="6500858" cy="928694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sp>
          <p:nvSpPr>
            <p:cNvPr id="6" name="مستطيل ذو زوايا قطرية مستديرة 5"/>
            <p:cNvSpPr/>
            <p:nvPr/>
          </p:nvSpPr>
          <p:spPr>
            <a:xfrm>
              <a:off x="7215206" y="500042"/>
              <a:ext cx="1372488" cy="928694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grpSp>
          <p:nvGrpSpPr>
            <p:cNvPr id="7" name="مجموعة 33"/>
            <p:cNvGrpSpPr/>
            <p:nvPr/>
          </p:nvGrpSpPr>
          <p:grpSpPr>
            <a:xfrm>
              <a:off x="7243342" y="542246"/>
              <a:ext cx="1290637" cy="714380"/>
              <a:chOff x="3143240" y="1857364"/>
              <a:chExt cx="1362075" cy="714380"/>
            </a:xfrm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</p:grpSpPr>
          <p:pic>
            <p:nvPicPr>
              <p:cNvPr id="8" name="Picture 2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3143240" y="1857364"/>
                <a:ext cx="1362075" cy="7143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outerShdw blurRad="127000" dist="38100" dir="2700000" algn="ctr">
                  <a:srgbClr val="000000">
                    <a:alpha val="45000"/>
                  </a:srgbClr>
                </a:outerShdw>
              </a:effectLst>
              <a:sp3d prstMaterial="translucentPowder">
                <a:bevelT w="203200" h="50800" prst="softRound"/>
              </a:sp3d>
            </p:spPr>
          </p:pic>
          <p:sp>
            <p:nvSpPr>
              <p:cNvPr id="9" name="مربع نص 8"/>
              <p:cNvSpPr txBox="1"/>
              <p:nvPr/>
            </p:nvSpPr>
            <p:spPr>
              <a:xfrm>
                <a:off x="3300184" y="1928802"/>
                <a:ext cx="1071570" cy="461665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  <a:effectLst>
                <a:outerShdw blurRad="127000" dist="38100" dir="2700000" algn="ctr">
                  <a:srgbClr val="000000">
                    <a:alpha val="45000"/>
                  </a:srgbClr>
                </a:outerShdw>
              </a:effectLst>
              <a:sp3d prstMaterial="translucentPowder">
                <a:bevelT w="203200" h="50800" prst="softRound"/>
              </a:sp3d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مثال</a:t>
                </a:r>
                <a:endParaRPr lang="ar-SA" sz="2400" b="1" baseline="30000" dirty="0"/>
              </a:p>
            </p:txBody>
          </p:sp>
        </p:grpSp>
      </p:grpSp>
      <p:sp>
        <p:nvSpPr>
          <p:cNvPr id="10" name="مربع نص 9"/>
          <p:cNvSpPr txBox="1"/>
          <p:nvPr/>
        </p:nvSpPr>
        <p:spPr>
          <a:xfrm>
            <a:off x="928662" y="1500174"/>
            <a:ext cx="6342816" cy="70788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000" b="1" dirty="0" smtClean="0"/>
              <a:t>حدد إذا كانت ثلاثية الحدود  س</a:t>
            </a:r>
            <a:r>
              <a:rPr lang="ar-SA" sz="3000" b="1" spc="-100" baseline="30000" dirty="0" smtClean="0"/>
              <a:t>2</a:t>
            </a:r>
            <a:r>
              <a:rPr lang="ar-SA" sz="2000" b="1" dirty="0" smtClean="0"/>
              <a:t>  + 6 س  + 9  تشكل مربعا كاملا أم لا</a:t>
            </a:r>
          </a:p>
          <a:p>
            <a:r>
              <a:rPr lang="ar-SA" sz="2000" b="1" dirty="0" smtClean="0"/>
              <a:t>وإذا كانت كذلك فحللها .  </a:t>
            </a:r>
            <a:endParaRPr lang="ar-SA" sz="2000" b="1" baseline="30000" dirty="0"/>
          </a:p>
        </p:txBody>
      </p:sp>
      <p:sp>
        <p:nvSpPr>
          <p:cNvPr id="11" name="مربع نص 10"/>
          <p:cNvSpPr txBox="1"/>
          <p:nvPr/>
        </p:nvSpPr>
        <p:spPr>
          <a:xfrm>
            <a:off x="2143108" y="2857496"/>
            <a:ext cx="4643438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س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      +        6 س        +       9</a:t>
            </a:r>
            <a:endParaRPr lang="ar-SA" sz="2400" b="1" baseline="30000" dirty="0"/>
          </a:p>
        </p:txBody>
      </p:sp>
      <p:sp>
        <p:nvSpPr>
          <p:cNvPr id="12" name="مربع نص 11"/>
          <p:cNvSpPr txBox="1"/>
          <p:nvPr/>
        </p:nvSpPr>
        <p:spPr>
          <a:xfrm>
            <a:off x="6299482" y="4467533"/>
            <a:ext cx="57147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س</a:t>
            </a:r>
            <a:endParaRPr lang="ar-SA" sz="2400" b="1" baseline="30000" dirty="0"/>
          </a:p>
        </p:txBody>
      </p:sp>
      <p:sp>
        <p:nvSpPr>
          <p:cNvPr id="13" name="مربع نص 12"/>
          <p:cNvSpPr txBox="1"/>
          <p:nvPr/>
        </p:nvSpPr>
        <p:spPr>
          <a:xfrm>
            <a:off x="4071934" y="4467533"/>
            <a:ext cx="100013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3 س</a:t>
            </a:r>
            <a:endParaRPr lang="ar-SA" sz="2400" b="1" baseline="30000" dirty="0"/>
          </a:p>
        </p:txBody>
      </p:sp>
      <p:sp>
        <p:nvSpPr>
          <p:cNvPr id="16" name="مربع نص 15"/>
          <p:cNvSpPr txBox="1"/>
          <p:nvPr/>
        </p:nvSpPr>
        <p:spPr>
          <a:xfrm>
            <a:off x="2486230" y="4481601"/>
            <a:ext cx="57147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3</a:t>
            </a:r>
            <a:endParaRPr lang="ar-SA" sz="2400" b="1" baseline="30000" dirty="0"/>
          </a:p>
        </p:txBody>
      </p:sp>
      <p:grpSp>
        <p:nvGrpSpPr>
          <p:cNvPr id="66" name="مجموعة 65"/>
          <p:cNvGrpSpPr/>
          <p:nvPr/>
        </p:nvGrpSpPr>
        <p:grpSpPr>
          <a:xfrm>
            <a:off x="6285414" y="3414933"/>
            <a:ext cx="571504" cy="1000132"/>
            <a:chOff x="6285414" y="3414933"/>
            <a:chExt cx="571504" cy="1000132"/>
          </a:xfrm>
        </p:grpSpPr>
        <p:sp>
          <p:nvSpPr>
            <p:cNvPr id="26" name="خماسي 25"/>
            <p:cNvSpPr/>
            <p:nvPr/>
          </p:nvSpPr>
          <p:spPr>
            <a:xfrm rot="16200000" flipH="1">
              <a:off x="6071100" y="3629247"/>
              <a:ext cx="1000132" cy="571504"/>
            </a:xfrm>
            <a:prstGeom prst="homePlate">
              <a:avLst/>
            </a:prstGeom>
            <a:solidFill>
              <a:srgbClr val="FFC000"/>
            </a:solidFill>
            <a:ln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grpSp>
          <p:nvGrpSpPr>
            <p:cNvPr id="37" name="مجموعة 36"/>
            <p:cNvGrpSpPr/>
            <p:nvPr/>
          </p:nvGrpSpPr>
          <p:grpSpPr>
            <a:xfrm>
              <a:off x="6343882" y="3687715"/>
              <a:ext cx="428628" cy="342023"/>
              <a:chOff x="7786710" y="4000504"/>
              <a:chExt cx="571504" cy="428628"/>
            </a:xfrm>
          </p:grpSpPr>
          <p:cxnSp>
            <p:nvCxnSpPr>
              <p:cNvPr id="32" name="رابط مستقيم 31"/>
              <p:cNvCxnSpPr/>
              <p:nvPr/>
            </p:nvCxnSpPr>
            <p:spPr>
              <a:xfrm rot="10800000">
                <a:off x="7786710" y="4000504"/>
                <a:ext cx="428628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رابط مستقيم 33"/>
              <p:cNvCxnSpPr/>
              <p:nvPr/>
            </p:nvCxnSpPr>
            <p:spPr>
              <a:xfrm rot="16200000" flipH="1">
                <a:off x="8036743" y="4179099"/>
                <a:ext cx="428628" cy="71438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رابط مستقيم 35"/>
              <p:cNvCxnSpPr/>
              <p:nvPr/>
            </p:nvCxnSpPr>
            <p:spPr>
              <a:xfrm rot="5400000" flipH="1" flipV="1">
                <a:off x="8143900" y="4214818"/>
                <a:ext cx="357190" cy="71438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2" name="مجموعة 51"/>
          <p:cNvGrpSpPr/>
          <p:nvPr/>
        </p:nvGrpSpPr>
        <p:grpSpPr>
          <a:xfrm>
            <a:off x="4186674" y="3357563"/>
            <a:ext cx="714348" cy="1015298"/>
            <a:chOff x="4186674" y="3357563"/>
            <a:chExt cx="714348" cy="1015298"/>
          </a:xfrm>
        </p:grpSpPr>
        <p:sp>
          <p:nvSpPr>
            <p:cNvPr id="30" name="خماسي 29"/>
            <p:cNvSpPr/>
            <p:nvPr/>
          </p:nvSpPr>
          <p:spPr>
            <a:xfrm rot="16200000">
              <a:off x="4078419" y="3579460"/>
              <a:ext cx="1015298" cy="571504"/>
            </a:xfrm>
            <a:prstGeom prst="homePlate">
              <a:avLst/>
            </a:prstGeom>
            <a:solidFill>
              <a:srgbClr val="FFC000"/>
            </a:solidFill>
            <a:ln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2" name="مربع نص 41"/>
            <p:cNvSpPr txBox="1"/>
            <p:nvPr/>
          </p:nvSpPr>
          <p:spPr>
            <a:xfrm>
              <a:off x="4186674" y="3743987"/>
              <a:ext cx="714348" cy="46166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× 2</a:t>
              </a:r>
              <a:endParaRPr lang="ar-SA" sz="2400" b="1" baseline="30000" dirty="0"/>
            </a:p>
          </p:txBody>
        </p:sp>
      </p:grpSp>
      <p:grpSp>
        <p:nvGrpSpPr>
          <p:cNvPr id="53" name="مجموعة 52"/>
          <p:cNvGrpSpPr/>
          <p:nvPr/>
        </p:nvGrpSpPr>
        <p:grpSpPr>
          <a:xfrm>
            <a:off x="5214942" y="4429132"/>
            <a:ext cx="1000132" cy="571504"/>
            <a:chOff x="5214942" y="4429132"/>
            <a:chExt cx="1000132" cy="571504"/>
          </a:xfrm>
        </p:grpSpPr>
        <p:sp>
          <p:nvSpPr>
            <p:cNvPr id="25" name="خماسي 24"/>
            <p:cNvSpPr/>
            <p:nvPr/>
          </p:nvSpPr>
          <p:spPr>
            <a:xfrm flipH="1">
              <a:off x="5214942" y="4429132"/>
              <a:ext cx="1000132" cy="571504"/>
            </a:xfrm>
            <a:prstGeom prst="homePlate">
              <a:avLst/>
            </a:prstGeom>
            <a:solidFill>
              <a:srgbClr val="FFC000"/>
            </a:solidFill>
            <a:ln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3" name="مربع نص 42"/>
            <p:cNvSpPr txBox="1"/>
            <p:nvPr/>
          </p:nvSpPr>
          <p:spPr>
            <a:xfrm>
              <a:off x="5429256" y="4472434"/>
              <a:ext cx="714348" cy="46166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×</a:t>
              </a:r>
              <a:endParaRPr lang="ar-SA" sz="2400" b="1" baseline="30000" dirty="0"/>
            </a:p>
          </p:txBody>
        </p:sp>
      </p:grpSp>
      <p:grpSp>
        <p:nvGrpSpPr>
          <p:cNvPr id="51" name="مجموعة 50"/>
          <p:cNvGrpSpPr/>
          <p:nvPr/>
        </p:nvGrpSpPr>
        <p:grpSpPr>
          <a:xfrm>
            <a:off x="3071802" y="4429132"/>
            <a:ext cx="1000132" cy="571504"/>
            <a:chOff x="3071802" y="4429132"/>
            <a:chExt cx="1000132" cy="571504"/>
          </a:xfrm>
        </p:grpSpPr>
        <p:sp>
          <p:nvSpPr>
            <p:cNvPr id="22" name="خماسي 21"/>
            <p:cNvSpPr/>
            <p:nvPr/>
          </p:nvSpPr>
          <p:spPr>
            <a:xfrm>
              <a:off x="3071802" y="4429132"/>
              <a:ext cx="1000132" cy="571504"/>
            </a:xfrm>
            <a:prstGeom prst="homePlate">
              <a:avLst/>
            </a:prstGeom>
            <a:solidFill>
              <a:srgbClr val="FFC000"/>
            </a:solidFill>
            <a:ln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4" name="مربع نص 43"/>
            <p:cNvSpPr txBox="1"/>
            <p:nvPr/>
          </p:nvSpPr>
          <p:spPr>
            <a:xfrm>
              <a:off x="3143272" y="4457268"/>
              <a:ext cx="714348" cy="46166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×</a:t>
              </a:r>
              <a:endParaRPr lang="ar-SA" sz="2400" b="1" baseline="30000" dirty="0"/>
            </a:p>
          </p:txBody>
        </p:sp>
      </p:grpSp>
      <p:sp>
        <p:nvSpPr>
          <p:cNvPr id="48" name="مربع نص 47"/>
          <p:cNvSpPr txBox="1"/>
          <p:nvPr/>
        </p:nvSpPr>
        <p:spPr>
          <a:xfrm>
            <a:off x="4857752" y="5715016"/>
            <a:ext cx="1829252" cy="44114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200" b="1" dirty="0" smtClean="0"/>
              <a:t>تشكل مربعا كاملا</a:t>
            </a:r>
            <a:endParaRPr lang="ar-SA" sz="2200" b="1" baseline="30000" dirty="0"/>
          </a:p>
        </p:txBody>
      </p:sp>
      <p:sp>
        <p:nvSpPr>
          <p:cNvPr id="54" name="مربع نص 53"/>
          <p:cNvSpPr txBox="1"/>
          <p:nvPr/>
        </p:nvSpPr>
        <p:spPr>
          <a:xfrm>
            <a:off x="4357718" y="2428868"/>
            <a:ext cx="571472" cy="64633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600" b="1" dirty="0" smtClean="0">
                <a:solidFill>
                  <a:srgbClr val="00B050"/>
                </a:solidFill>
                <a:latin typeface="Arial Unicode MS"/>
                <a:ea typeface="Arial Unicode MS"/>
                <a:cs typeface="Arial Unicode MS"/>
              </a:rPr>
              <a:t>✔</a:t>
            </a:r>
            <a:endParaRPr lang="ar-SA" sz="3600" b="1" baseline="30000" dirty="0">
              <a:solidFill>
                <a:srgbClr val="00B050"/>
              </a:solidFill>
            </a:endParaRPr>
          </a:p>
        </p:txBody>
      </p:sp>
      <p:sp>
        <p:nvSpPr>
          <p:cNvPr id="55" name="مربع نص 54"/>
          <p:cNvSpPr txBox="1"/>
          <p:nvPr/>
        </p:nvSpPr>
        <p:spPr>
          <a:xfrm>
            <a:off x="6929454" y="3429000"/>
            <a:ext cx="571472" cy="64633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600" b="1" dirty="0" smtClean="0">
                <a:solidFill>
                  <a:srgbClr val="00B050"/>
                </a:solidFill>
                <a:latin typeface="Arial Unicode MS"/>
                <a:ea typeface="Arial Unicode MS"/>
                <a:cs typeface="Arial Unicode MS"/>
              </a:rPr>
              <a:t>✔</a:t>
            </a:r>
            <a:endParaRPr lang="ar-SA" sz="3600" b="1" baseline="30000" dirty="0">
              <a:solidFill>
                <a:srgbClr val="00B050"/>
              </a:solidFill>
            </a:endParaRPr>
          </a:p>
        </p:txBody>
      </p:sp>
      <p:sp>
        <p:nvSpPr>
          <p:cNvPr id="56" name="مربع نص 55"/>
          <p:cNvSpPr txBox="1"/>
          <p:nvPr/>
        </p:nvSpPr>
        <p:spPr>
          <a:xfrm>
            <a:off x="1857356" y="3500438"/>
            <a:ext cx="571472" cy="64633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600" b="1" dirty="0" smtClean="0">
                <a:solidFill>
                  <a:srgbClr val="00B050"/>
                </a:solidFill>
                <a:latin typeface="Arial Unicode MS"/>
                <a:ea typeface="Arial Unicode MS"/>
                <a:cs typeface="Arial Unicode MS"/>
              </a:rPr>
              <a:t>✔</a:t>
            </a:r>
            <a:endParaRPr lang="ar-SA" sz="3600" b="1" baseline="30000" dirty="0">
              <a:solidFill>
                <a:srgbClr val="00B050"/>
              </a:solidFill>
            </a:endParaRPr>
          </a:p>
        </p:txBody>
      </p:sp>
      <p:grpSp>
        <p:nvGrpSpPr>
          <p:cNvPr id="61" name="مجموعة 60"/>
          <p:cNvGrpSpPr/>
          <p:nvPr/>
        </p:nvGrpSpPr>
        <p:grpSpPr>
          <a:xfrm>
            <a:off x="2501396" y="3444167"/>
            <a:ext cx="571504" cy="1000132"/>
            <a:chOff x="2501396" y="3444167"/>
            <a:chExt cx="571504" cy="1000132"/>
          </a:xfrm>
        </p:grpSpPr>
        <p:sp>
          <p:nvSpPr>
            <p:cNvPr id="27" name="خماسي 26"/>
            <p:cNvSpPr/>
            <p:nvPr/>
          </p:nvSpPr>
          <p:spPr>
            <a:xfrm rot="16200000" flipH="1">
              <a:off x="2287082" y="3658481"/>
              <a:ext cx="1000132" cy="571504"/>
            </a:xfrm>
            <a:prstGeom prst="homePlate">
              <a:avLst/>
            </a:prstGeom>
            <a:solidFill>
              <a:srgbClr val="FFC000"/>
            </a:solidFill>
            <a:ln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grpSp>
          <p:nvGrpSpPr>
            <p:cNvPr id="57" name="مجموعة 56"/>
            <p:cNvGrpSpPr/>
            <p:nvPr/>
          </p:nvGrpSpPr>
          <p:grpSpPr>
            <a:xfrm>
              <a:off x="2557668" y="3686616"/>
              <a:ext cx="428628" cy="342023"/>
              <a:chOff x="7786710" y="4000504"/>
              <a:chExt cx="571504" cy="428628"/>
            </a:xfrm>
          </p:grpSpPr>
          <p:cxnSp>
            <p:nvCxnSpPr>
              <p:cNvPr id="58" name="رابط مستقيم 57"/>
              <p:cNvCxnSpPr/>
              <p:nvPr/>
            </p:nvCxnSpPr>
            <p:spPr>
              <a:xfrm rot="10800000">
                <a:off x="7786710" y="4000504"/>
                <a:ext cx="428628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رابط مستقيم 58"/>
              <p:cNvCxnSpPr/>
              <p:nvPr/>
            </p:nvCxnSpPr>
            <p:spPr>
              <a:xfrm rot="16200000" flipH="1">
                <a:off x="8036743" y="4179099"/>
                <a:ext cx="428628" cy="71438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رابط مستقيم 59"/>
              <p:cNvCxnSpPr/>
              <p:nvPr/>
            </p:nvCxnSpPr>
            <p:spPr>
              <a:xfrm rot="5400000" flipH="1" flipV="1">
                <a:off x="8143900" y="4214818"/>
                <a:ext cx="357190" cy="71438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7" name="مربع نص 66"/>
          <p:cNvSpPr txBox="1"/>
          <p:nvPr/>
        </p:nvSpPr>
        <p:spPr>
          <a:xfrm>
            <a:off x="2714612" y="5643578"/>
            <a:ext cx="214204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200" b="1" dirty="0" smtClean="0"/>
              <a:t>(                 )</a:t>
            </a:r>
            <a:r>
              <a:rPr lang="ar-SA" sz="3600" b="1" spc="-100" baseline="30000" dirty="0" smtClean="0"/>
              <a:t>2</a:t>
            </a:r>
            <a:endParaRPr lang="ar-SA" sz="3600" b="1" spc="-100" baseline="30000" dirty="0"/>
          </a:p>
        </p:txBody>
      </p:sp>
      <p:sp>
        <p:nvSpPr>
          <p:cNvPr id="68" name="مربع نص 67"/>
          <p:cNvSpPr txBox="1"/>
          <p:nvPr/>
        </p:nvSpPr>
        <p:spPr>
          <a:xfrm>
            <a:off x="4071934" y="5643578"/>
            <a:ext cx="57147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س</a:t>
            </a:r>
            <a:endParaRPr lang="ar-SA" sz="2400" b="1" baseline="30000" dirty="0"/>
          </a:p>
        </p:txBody>
      </p:sp>
      <p:sp>
        <p:nvSpPr>
          <p:cNvPr id="69" name="مربع نص 68"/>
          <p:cNvSpPr txBox="1"/>
          <p:nvPr/>
        </p:nvSpPr>
        <p:spPr>
          <a:xfrm>
            <a:off x="3272048" y="5681979"/>
            <a:ext cx="57147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3</a:t>
            </a:r>
            <a:endParaRPr lang="ar-SA" sz="2400" b="1" baseline="30000" dirty="0"/>
          </a:p>
        </p:txBody>
      </p:sp>
      <p:cxnSp>
        <p:nvCxnSpPr>
          <p:cNvPr id="71" name="رابط كسهم مستقيم 70"/>
          <p:cNvCxnSpPr>
            <a:stCxn id="12" idx="2"/>
          </p:cNvCxnSpPr>
          <p:nvPr/>
        </p:nvCxnSpPr>
        <p:spPr>
          <a:xfrm rot="5400000">
            <a:off x="5114262" y="4244060"/>
            <a:ext cx="785818" cy="2156094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رابط كسهم مستقيم 73"/>
          <p:cNvCxnSpPr/>
          <p:nvPr/>
        </p:nvCxnSpPr>
        <p:spPr>
          <a:xfrm rot="16200000" flipH="1">
            <a:off x="2716506" y="4882904"/>
            <a:ext cx="967095" cy="771734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رابط كسهم مستقيم 48"/>
          <p:cNvCxnSpPr/>
          <p:nvPr/>
        </p:nvCxnSpPr>
        <p:spPr>
          <a:xfrm rot="5400000">
            <a:off x="3422515" y="3708275"/>
            <a:ext cx="2714644" cy="1584590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مربع نص 49"/>
          <p:cNvSpPr txBox="1"/>
          <p:nvPr/>
        </p:nvSpPr>
        <p:spPr>
          <a:xfrm>
            <a:off x="3644452" y="5667911"/>
            <a:ext cx="57147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+</a:t>
            </a:r>
            <a:endParaRPr lang="ar-SA" sz="2400" b="1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800" decel="100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800" decel="100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8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800" decel="100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800" decel="100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800" decel="100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800" decel="100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9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4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000"/>
                            </p:stCondLst>
                            <p:childTnLst>
                              <p:par>
                                <p:cTn id="146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000"/>
                            </p:stCondLst>
                            <p:childTnLst>
                              <p:par>
                                <p:cTn id="1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70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8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73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8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7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  <p:bldP spid="12" grpId="0"/>
      <p:bldP spid="13" grpId="0"/>
      <p:bldP spid="16" grpId="0"/>
      <p:bldP spid="48" grpId="0"/>
      <p:bldP spid="54" grpId="0"/>
      <p:bldP spid="55" grpId="0"/>
      <p:bldP spid="56" grpId="0"/>
      <p:bldP spid="67" grpId="0"/>
      <p:bldP spid="68" grpId="1"/>
      <p:bldP spid="69" grpId="1"/>
      <p:bldP spid="5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مجموعة 64"/>
          <p:cNvGrpSpPr/>
          <p:nvPr/>
        </p:nvGrpSpPr>
        <p:grpSpPr>
          <a:xfrm>
            <a:off x="1071538" y="1413571"/>
            <a:ext cx="7072362" cy="5158701"/>
            <a:chOff x="1071538" y="1413571"/>
            <a:chExt cx="7072362" cy="5158701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26" name="دبوس زينة 25"/>
            <p:cNvSpPr/>
            <p:nvPr/>
          </p:nvSpPr>
          <p:spPr>
            <a:xfrm>
              <a:off x="1071538" y="2571744"/>
              <a:ext cx="7072362" cy="2857520"/>
            </a:xfrm>
            <a:prstGeom prst="plaque">
              <a:avLst/>
            </a:prstGeom>
            <a:grpFill/>
            <a:ln w="76200">
              <a:solidFill>
                <a:srgbClr val="FFC0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27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486098" y="5458498"/>
              <a:ext cx="6272222" cy="111377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9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10800000">
              <a:off x="1442796" y="1413571"/>
              <a:ext cx="6272222" cy="111377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23" name="مجموعة 22"/>
          <p:cNvGrpSpPr/>
          <p:nvPr/>
        </p:nvGrpSpPr>
        <p:grpSpPr>
          <a:xfrm>
            <a:off x="155846" y="285728"/>
            <a:ext cx="8786842" cy="928694"/>
            <a:chOff x="0" y="285728"/>
            <a:chExt cx="8786842" cy="928694"/>
          </a:xfrm>
        </p:grpSpPr>
        <p:sp>
          <p:nvSpPr>
            <p:cNvPr id="19" name="مستطيل ذو زوايا قطرية مستديرة 18"/>
            <p:cNvSpPr/>
            <p:nvPr/>
          </p:nvSpPr>
          <p:spPr>
            <a:xfrm>
              <a:off x="0" y="285728"/>
              <a:ext cx="7342916" cy="928694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sp>
          <p:nvSpPr>
            <p:cNvPr id="20" name="مستطيل ذو زوايا قطرية مستديرة 19"/>
            <p:cNvSpPr/>
            <p:nvPr/>
          </p:nvSpPr>
          <p:spPr>
            <a:xfrm>
              <a:off x="7358082" y="285728"/>
              <a:ext cx="1428760" cy="928694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pic>
          <p:nvPicPr>
            <p:cNvPr id="21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485792" y="571480"/>
              <a:ext cx="1138242" cy="3557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glow rad="139700">
                <a:schemeClr val="accent6">
                  <a:satMod val="175000"/>
                  <a:alpha val="40000"/>
                </a:schemeClr>
              </a:glow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</p:pic>
      </p:grpSp>
      <p:sp>
        <p:nvSpPr>
          <p:cNvPr id="24" name="مربع نص 23"/>
          <p:cNvSpPr txBox="1"/>
          <p:nvPr/>
        </p:nvSpPr>
        <p:spPr>
          <a:xfrm>
            <a:off x="214282" y="500042"/>
            <a:ext cx="7143800" cy="44114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200" b="1" dirty="0" smtClean="0"/>
              <a:t>حدد إذا كانت ثلاثية الحد تشكل مربعا كاملا أم لا ، وإذا كانت كذلك فحللها .  </a:t>
            </a:r>
            <a:endParaRPr lang="ar-SA" sz="2200" b="1" baseline="30000" dirty="0"/>
          </a:p>
        </p:txBody>
      </p:sp>
      <p:sp>
        <p:nvSpPr>
          <p:cNvPr id="28" name="مربع نص 27"/>
          <p:cNvSpPr txBox="1"/>
          <p:nvPr/>
        </p:nvSpPr>
        <p:spPr>
          <a:xfrm>
            <a:off x="2071702" y="2786058"/>
            <a:ext cx="5000628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9 ص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      +        24 ص        +       16</a:t>
            </a:r>
            <a:endParaRPr lang="ar-SA" sz="2400" b="1" baseline="30000" dirty="0"/>
          </a:p>
        </p:txBody>
      </p:sp>
      <p:sp>
        <p:nvSpPr>
          <p:cNvPr id="29" name="مربع نص 28"/>
          <p:cNvSpPr txBox="1"/>
          <p:nvPr/>
        </p:nvSpPr>
        <p:spPr>
          <a:xfrm>
            <a:off x="6314648" y="4396095"/>
            <a:ext cx="785786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3 ص</a:t>
            </a:r>
            <a:endParaRPr lang="ar-SA" sz="2400" b="1" baseline="30000" dirty="0"/>
          </a:p>
        </p:txBody>
      </p:sp>
      <p:sp>
        <p:nvSpPr>
          <p:cNvPr id="30" name="مربع نص 29"/>
          <p:cNvSpPr txBox="1"/>
          <p:nvPr/>
        </p:nvSpPr>
        <p:spPr>
          <a:xfrm>
            <a:off x="4071934" y="4396095"/>
            <a:ext cx="100013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12 ص</a:t>
            </a:r>
            <a:endParaRPr lang="ar-SA" sz="2400" b="1" baseline="30000" dirty="0"/>
          </a:p>
        </p:txBody>
      </p:sp>
      <p:sp>
        <p:nvSpPr>
          <p:cNvPr id="31" name="مربع نص 30"/>
          <p:cNvSpPr txBox="1"/>
          <p:nvPr/>
        </p:nvSpPr>
        <p:spPr>
          <a:xfrm>
            <a:off x="2171244" y="4410163"/>
            <a:ext cx="57147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4</a:t>
            </a:r>
            <a:endParaRPr lang="ar-SA" sz="2400" b="1" baseline="30000" dirty="0"/>
          </a:p>
        </p:txBody>
      </p:sp>
      <p:grpSp>
        <p:nvGrpSpPr>
          <p:cNvPr id="44" name="مجموعة 43"/>
          <p:cNvGrpSpPr/>
          <p:nvPr/>
        </p:nvGrpSpPr>
        <p:grpSpPr>
          <a:xfrm>
            <a:off x="4186674" y="3286125"/>
            <a:ext cx="714348" cy="1015298"/>
            <a:chOff x="4186674" y="3357563"/>
            <a:chExt cx="714348" cy="1015298"/>
          </a:xfrm>
        </p:grpSpPr>
        <p:sp>
          <p:nvSpPr>
            <p:cNvPr id="45" name="خماسي 44"/>
            <p:cNvSpPr/>
            <p:nvPr/>
          </p:nvSpPr>
          <p:spPr>
            <a:xfrm rot="16200000">
              <a:off x="4078419" y="3579460"/>
              <a:ext cx="1015298" cy="571504"/>
            </a:xfrm>
            <a:prstGeom prst="homePlate">
              <a:avLst/>
            </a:prstGeom>
            <a:solidFill>
              <a:srgbClr val="FFC000"/>
            </a:solidFill>
            <a:ln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6" name="مربع نص 45"/>
            <p:cNvSpPr txBox="1"/>
            <p:nvPr/>
          </p:nvSpPr>
          <p:spPr>
            <a:xfrm>
              <a:off x="4186674" y="3743987"/>
              <a:ext cx="714348" cy="46166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× 2</a:t>
              </a:r>
              <a:endParaRPr lang="ar-SA" sz="2400" b="1" baseline="30000" dirty="0"/>
            </a:p>
          </p:txBody>
        </p:sp>
      </p:grpSp>
      <p:grpSp>
        <p:nvGrpSpPr>
          <p:cNvPr id="47" name="مجموعة 46"/>
          <p:cNvGrpSpPr/>
          <p:nvPr/>
        </p:nvGrpSpPr>
        <p:grpSpPr>
          <a:xfrm>
            <a:off x="5214942" y="4357694"/>
            <a:ext cx="1000132" cy="571504"/>
            <a:chOff x="5214942" y="4429132"/>
            <a:chExt cx="1000132" cy="571504"/>
          </a:xfrm>
        </p:grpSpPr>
        <p:sp>
          <p:nvSpPr>
            <p:cNvPr id="48" name="خماسي 47"/>
            <p:cNvSpPr/>
            <p:nvPr/>
          </p:nvSpPr>
          <p:spPr>
            <a:xfrm flipH="1">
              <a:off x="5214942" y="4429132"/>
              <a:ext cx="1000132" cy="571504"/>
            </a:xfrm>
            <a:prstGeom prst="homePlate">
              <a:avLst/>
            </a:prstGeom>
            <a:solidFill>
              <a:srgbClr val="FFC000"/>
            </a:solidFill>
            <a:ln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9" name="مربع نص 48"/>
            <p:cNvSpPr txBox="1"/>
            <p:nvPr/>
          </p:nvSpPr>
          <p:spPr>
            <a:xfrm>
              <a:off x="5429256" y="4472434"/>
              <a:ext cx="714348" cy="46166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×</a:t>
              </a:r>
              <a:endParaRPr lang="ar-SA" sz="2400" b="1" baseline="30000" dirty="0"/>
            </a:p>
          </p:txBody>
        </p:sp>
      </p:grpSp>
      <p:grpSp>
        <p:nvGrpSpPr>
          <p:cNvPr id="50" name="مجموعة 49"/>
          <p:cNvGrpSpPr/>
          <p:nvPr/>
        </p:nvGrpSpPr>
        <p:grpSpPr>
          <a:xfrm>
            <a:off x="2972228" y="4357694"/>
            <a:ext cx="1000132" cy="571504"/>
            <a:chOff x="3071802" y="4429132"/>
            <a:chExt cx="1000132" cy="571504"/>
          </a:xfrm>
        </p:grpSpPr>
        <p:sp>
          <p:nvSpPr>
            <p:cNvPr id="53" name="خماسي 52"/>
            <p:cNvSpPr/>
            <p:nvPr/>
          </p:nvSpPr>
          <p:spPr>
            <a:xfrm>
              <a:off x="3071802" y="4429132"/>
              <a:ext cx="1000132" cy="571504"/>
            </a:xfrm>
            <a:prstGeom prst="homePlate">
              <a:avLst/>
            </a:prstGeom>
            <a:solidFill>
              <a:srgbClr val="FFC000"/>
            </a:solidFill>
            <a:ln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56" name="مربع نص 55"/>
            <p:cNvSpPr txBox="1"/>
            <p:nvPr/>
          </p:nvSpPr>
          <p:spPr>
            <a:xfrm>
              <a:off x="3143272" y="4457268"/>
              <a:ext cx="714348" cy="46166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×</a:t>
              </a:r>
              <a:endParaRPr lang="ar-SA" sz="2400" b="1" baseline="30000" dirty="0"/>
            </a:p>
          </p:txBody>
        </p:sp>
      </p:grpSp>
      <p:sp>
        <p:nvSpPr>
          <p:cNvPr id="57" name="مربع نص 56"/>
          <p:cNvSpPr txBox="1"/>
          <p:nvPr/>
        </p:nvSpPr>
        <p:spPr>
          <a:xfrm>
            <a:off x="4786314" y="5643578"/>
            <a:ext cx="1856290" cy="43088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200" b="1" dirty="0" smtClean="0"/>
              <a:t> تشكل مربعا كاملا</a:t>
            </a:r>
            <a:endParaRPr lang="ar-SA" sz="2200" b="1" baseline="30000" dirty="0"/>
          </a:p>
        </p:txBody>
      </p:sp>
      <p:sp>
        <p:nvSpPr>
          <p:cNvPr id="58" name="مربع نص 57"/>
          <p:cNvSpPr txBox="1"/>
          <p:nvPr/>
        </p:nvSpPr>
        <p:spPr>
          <a:xfrm>
            <a:off x="4286248" y="2285992"/>
            <a:ext cx="571472" cy="64633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600" b="1" dirty="0" smtClean="0">
                <a:solidFill>
                  <a:srgbClr val="00B050"/>
                </a:solidFill>
                <a:latin typeface="Arial Unicode MS"/>
                <a:ea typeface="Arial Unicode MS"/>
                <a:cs typeface="Arial Unicode MS"/>
              </a:rPr>
              <a:t>✔</a:t>
            </a:r>
            <a:endParaRPr lang="ar-SA" sz="3600" b="1" baseline="30000" dirty="0">
              <a:solidFill>
                <a:srgbClr val="00B050"/>
              </a:solidFill>
            </a:endParaRPr>
          </a:p>
        </p:txBody>
      </p:sp>
      <p:sp>
        <p:nvSpPr>
          <p:cNvPr id="64" name="مربع نص 63"/>
          <p:cNvSpPr txBox="1"/>
          <p:nvPr/>
        </p:nvSpPr>
        <p:spPr>
          <a:xfrm>
            <a:off x="3286116" y="1857364"/>
            <a:ext cx="2985230" cy="44114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200" b="1" dirty="0" smtClean="0"/>
              <a:t>9 ص</a:t>
            </a:r>
            <a:r>
              <a:rPr lang="ar-SA" sz="3400" b="1" spc="-100" baseline="30000" dirty="0" smtClean="0"/>
              <a:t>2</a:t>
            </a:r>
            <a:r>
              <a:rPr lang="ar-SA" sz="2200" b="1" dirty="0" smtClean="0"/>
              <a:t>  + 24 ص  +  16</a:t>
            </a:r>
            <a:endParaRPr lang="ar-SA" sz="2200" b="1" baseline="30000" dirty="0"/>
          </a:p>
        </p:txBody>
      </p:sp>
      <p:sp>
        <p:nvSpPr>
          <p:cNvPr id="66" name="مربع نص 65"/>
          <p:cNvSpPr txBox="1"/>
          <p:nvPr/>
        </p:nvSpPr>
        <p:spPr>
          <a:xfrm>
            <a:off x="7072330" y="3328328"/>
            <a:ext cx="571472" cy="64633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600" b="1" dirty="0" smtClean="0">
                <a:solidFill>
                  <a:srgbClr val="00B050"/>
                </a:solidFill>
                <a:latin typeface="Arial Unicode MS"/>
                <a:ea typeface="Arial Unicode MS"/>
                <a:cs typeface="Arial Unicode MS"/>
              </a:rPr>
              <a:t>✔</a:t>
            </a:r>
            <a:endParaRPr lang="ar-SA" sz="3600" b="1" baseline="30000" dirty="0">
              <a:solidFill>
                <a:srgbClr val="00B050"/>
              </a:solidFill>
            </a:endParaRPr>
          </a:p>
        </p:txBody>
      </p:sp>
      <p:sp>
        <p:nvSpPr>
          <p:cNvPr id="67" name="مربع نص 66"/>
          <p:cNvSpPr txBox="1"/>
          <p:nvPr/>
        </p:nvSpPr>
        <p:spPr>
          <a:xfrm>
            <a:off x="1643042" y="3328328"/>
            <a:ext cx="571472" cy="64633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600" b="1" dirty="0" smtClean="0">
                <a:solidFill>
                  <a:srgbClr val="00B050"/>
                </a:solidFill>
                <a:latin typeface="Arial Unicode MS"/>
                <a:ea typeface="Arial Unicode MS"/>
                <a:cs typeface="Arial Unicode MS"/>
              </a:rPr>
              <a:t>✔</a:t>
            </a:r>
            <a:endParaRPr lang="ar-SA" sz="3600" b="1" baseline="30000" dirty="0">
              <a:solidFill>
                <a:srgbClr val="00B050"/>
              </a:solidFill>
            </a:endParaRPr>
          </a:p>
        </p:txBody>
      </p:sp>
      <p:grpSp>
        <p:nvGrpSpPr>
          <p:cNvPr id="78" name="مجموعة 77"/>
          <p:cNvGrpSpPr/>
          <p:nvPr/>
        </p:nvGrpSpPr>
        <p:grpSpPr>
          <a:xfrm>
            <a:off x="6415352" y="3343495"/>
            <a:ext cx="571504" cy="1000132"/>
            <a:chOff x="6415352" y="3343495"/>
            <a:chExt cx="571504" cy="1000132"/>
          </a:xfrm>
        </p:grpSpPr>
        <p:sp>
          <p:nvSpPr>
            <p:cNvPr id="33" name="خماسي 32"/>
            <p:cNvSpPr/>
            <p:nvPr/>
          </p:nvSpPr>
          <p:spPr>
            <a:xfrm rot="16200000" flipH="1">
              <a:off x="6201038" y="3557809"/>
              <a:ext cx="1000132" cy="571504"/>
            </a:xfrm>
            <a:prstGeom prst="homePlate">
              <a:avLst/>
            </a:prstGeom>
            <a:solidFill>
              <a:srgbClr val="FFC000"/>
            </a:solidFill>
            <a:ln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grpSp>
          <p:nvGrpSpPr>
            <p:cNvPr id="68" name="مجموعة 67"/>
            <p:cNvGrpSpPr/>
            <p:nvPr/>
          </p:nvGrpSpPr>
          <p:grpSpPr>
            <a:xfrm>
              <a:off x="6486758" y="3614080"/>
              <a:ext cx="428628" cy="342023"/>
              <a:chOff x="7786710" y="4000504"/>
              <a:chExt cx="571504" cy="428628"/>
            </a:xfrm>
          </p:grpSpPr>
          <p:cxnSp>
            <p:nvCxnSpPr>
              <p:cNvPr id="69" name="رابط مستقيم 68"/>
              <p:cNvCxnSpPr/>
              <p:nvPr/>
            </p:nvCxnSpPr>
            <p:spPr>
              <a:xfrm rot="10800000">
                <a:off x="7786710" y="4000504"/>
                <a:ext cx="428628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رابط مستقيم 69"/>
              <p:cNvCxnSpPr/>
              <p:nvPr/>
            </p:nvCxnSpPr>
            <p:spPr>
              <a:xfrm rot="16200000" flipH="1">
                <a:off x="8036743" y="4179099"/>
                <a:ext cx="428628" cy="71438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رابط مستقيم 70"/>
              <p:cNvCxnSpPr/>
              <p:nvPr/>
            </p:nvCxnSpPr>
            <p:spPr>
              <a:xfrm rot="5400000" flipH="1" flipV="1">
                <a:off x="8143900" y="4214818"/>
                <a:ext cx="357190" cy="71438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9" name="مجموعة 78"/>
          <p:cNvGrpSpPr/>
          <p:nvPr/>
        </p:nvGrpSpPr>
        <p:grpSpPr>
          <a:xfrm>
            <a:off x="2186410" y="3372729"/>
            <a:ext cx="571504" cy="1000132"/>
            <a:chOff x="2186410" y="3372729"/>
            <a:chExt cx="571504" cy="1000132"/>
          </a:xfrm>
        </p:grpSpPr>
        <p:sp>
          <p:nvSpPr>
            <p:cNvPr id="39" name="خماسي 38"/>
            <p:cNvSpPr/>
            <p:nvPr/>
          </p:nvSpPr>
          <p:spPr>
            <a:xfrm rot="16200000" flipH="1">
              <a:off x="1972096" y="3587043"/>
              <a:ext cx="1000132" cy="571504"/>
            </a:xfrm>
            <a:prstGeom prst="homePlate">
              <a:avLst/>
            </a:prstGeom>
            <a:solidFill>
              <a:srgbClr val="FFC000"/>
            </a:solidFill>
            <a:ln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grpSp>
          <p:nvGrpSpPr>
            <p:cNvPr id="72" name="مجموعة 71"/>
            <p:cNvGrpSpPr/>
            <p:nvPr/>
          </p:nvGrpSpPr>
          <p:grpSpPr>
            <a:xfrm>
              <a:off x="2257848" y="3615179"/>
              <a:ext cx="428628" cy="342023"/>
              <a:chOff x="7786710" y="4000504"/>
              <a:chExt cx="571504" cy="428628"/>
            </a:xfrm>
          </p:grpSpPr>
          <p:cxnSp>
            <p:nvCxnSpPr>
              <p:cNvPr id="73" name="رابط مستقيم 72"/>
              <p:cNvCxnSpPr/>
              <p:nvPr/>
            </p:nvCxnSpPr>
            <p:spPr>
              <a:xfrm rot="10800000">
                <a:off x="7786710" y="4000504"/>
                <a:ext cx="428628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رابط مستقيم 75"/>
              <p:cNvCxnSpPr/>
              <p:nvPr/>
            </p:nvCxnSpPr>
            <p:spPr>
              <a:xfrm rot="16200000" flipH="1">
                <a:off x="8036743" y="4179099"/>
                <a:ext cx="428628" cy="71438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رابط مستقيم 76"/>
              <p:cNvCxnSpPr/>
              <p:nvPr/>
            </p:nvCxnSpPr>
            <p:spPr>
              <a:xfrm rot="5400000" flipH="1" flipV="1">
                <a:off x="8143900" y="4214818"/>
                <a:ext cx="357190" cy="71438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81" name="مربع نص 80"/>
          <p:cNvSpPr txBox="1"/>
          <p:nvPr/>
        </p:nvSpPr>
        <p:spPr>
          <a:xfrm>
            <a:off x="2714612" y="5643578"/>
            <a:ext cx="214204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200" b="1" dirty="0" smtClean="0"/>
              <a:t>(                  )</a:t>
            </a:r>
            <a:r>
              <a:rPr lang="ar-SA" sz="3600" b="1" spc="-100" baseline="30000" dirty="0" smtClean="0"/>
              <a:t>2</a:t>
            </a:r>
            <a:endParaRPr lang="ar-SA" sz="3600" b="1" spc="-100" baseline="30000" dirty="0"/>
          </a:p>
        </p:txBody>
      </p:sp>
      <p:sp>
        <p:nvSpPr>
          <p:cNvPr id="82" name="مربع نص 81"/>
          <p:cNvSpPr txBox="1"/>
          <p:nvPr/>
        </p:nvSpPr>
        <p:spPr>
          <a:xfrm>
            <a:off x="3900954" y="5643578"/>
            <a:ext cx="785786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3 ص</a:t>
            </a:r>
            <a:endParaRPr lang="ar-SA" sz="2400" b="1" baseline="30000" dirty="0"/>
          </a:p>
        </p:txBody>
      </p:sp>
      <p:sp>
        <p:nvSpPr>
          <p:cNvPr id="83" name="مربع نص 82"/>
          <p:cNvSpPr txBox="1"/>
          <p:nvPr/>
        </p:nvSpPr>
        <p:spPr>
          <a:xfrm>
            <a:off x="3143240" y="5681979"/>
            <a:ext cx="57147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4</a:t>
            </a:r>
            <a:endParaRPr lang="ar-SA" sz="2400" b="1" baseline="30000" dirty="0"/>
          </a:p>
        </p:txBody>
      </p:sp>
      <p:cxnSp>
        <p:nvCxnSpPr>
          <p:cNvPr id="84" name="رابط كسهم مستقيم 83"/>
          <p:cNvCxnSpPr/>
          <p:nvPr/>
        </p:nvCxnSpPr>
        <p:spPr>
          <a:xfrm rot="5400000">
            <a:off x="5142398" y="4173720"/>
            <a:ext cx="785818" cy="2156094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رابط كسهم مستقيم 84"/>
          <p:cNvCxnSpPr/>
          <p:nvPr/>
        </p:nvCxnSpPr>
        <p:spPr>
          <a:xfrm rot="16200000" flipH="1">
            <a:off x="2474056" y="4882904"/>
            <a:ext cx="967095" cy="771734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رابط كسهم مستقيم 50"/>
          <p:cNvCxnSpPr/>
          <p:nvPr/>
        </p:nvCxnSpPr>
        <p:spPr>
          <a:xfrm rot="5400000">
            <a:off x="3292593" y="3708275"/>
            <a:ext cx="2714644" cy="1584590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مربع نص 51"/>
          <p:cNvSpPr txBox="1"/>
          <p:nvPr/>
        </p:nvSpPr>
        <p:spPr>
          <a:xfrm>
            <a:off x="3500462" y="5667911"/>
            <a:ext cx="57147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+</a:t>
            </a:r>
            <a:endParaRPr lang="ar-SA" sz="2400" b="1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800" decel="100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800" decel="100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800" decel="100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800" decel="100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800" decel="100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800" decel="100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2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9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4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000"/>
                            </p:stCondLst>
                            <p:childTnLst>
                              <p:par>
                                <p:cTn id="1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000"/>
                            </p:stCondLst>
                            <p:childTnLst>
                              <p:par>
                                <p:cTn id="1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70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8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73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8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76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8" grpId="0"/>
      <p:bldP spid="29" grpId="0"/>
      <p:bldP spid="30" grpId="0"/>
      <p:bldP spid="31" grpId="0"/>
      <p:bldP spid="57" grpId="0"/>
      <p:bldP spid="58" grpId="0"/>
      <p:bldP spid="64" grpId="0"/>
      <p:bldP spid="66" grpId="0"/>
      <p:bldP spid="67" grpId="0"/>
      <p:bldP spid="81" grpId="0"/>
      <p:bldP spid="82" grpId="0"/>
      <p:bldP spid="83" grpId="0"/>
      <p:bldP spid="5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مجموعة 24"/>
          <p:cNvGrpSpPr/>
          <p:nvPr/>
        </p:nvGrpSpPr>
        <p:grpSpPr>
          <a:xfrm>
            <a:off x="1071538" y="1413571"/>
            <a:ext cx="7072362" cy="5158701"/>
            <a:chOff x="1071538" y="1413571"/>
            <a:chExt cx="7072362" cy="5158701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26" name="دبوس زينة 25"/>
            <p:cNvSpPr/>
            <p:nvPr/>
          </p:nvSpPr>
          <p:spPr>
            <a:xfrm>
              <a:off x="1071538" y="2571744"/>
              <a:ext cx="7072362" cy="2857520"/>
            </a:xfrm>
            <a:prstGeom prst="plaque">
              <a:avLst/>
            </a:prstGeom>
            <a:grpFill/>
            <a:ln w="76200">
              <a:solidFill>
                <a:srgbClr val="FFC0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27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486098" y="5458498"/>
              <a:ext cx="6272222" cy="111377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8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10800000">
              <a:off x="1442796" y="1413571"/>
              <a:ext cx="6272222" cy="111377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29" name="مجموعة 28"/>
          <p:cNvGrpSpPr/>
          <p:nvPr/>
        </p:nvGrpSpPr>
        <p:grpSpPr>
          <a:xfrm>
            <a:off x="155846" y="285728"/>
            <a:ext cx="8786842" cy="928694"/>
            <a:chOff x="0" y="285728"/>
            <a:chExt cx="8786842" cy="928694"/>
          </a:xfrm>
        </p:grpSpPr>
        <p:sp>
          <p:nvSpPr>
            <p:cNvPr id="30" name="مستطيل ذو زوايا قطرية مستديرة 29"/>
            <p:cNvSpPr/>
            <p:nvPr/>
          </p:nvSpPr>
          <p:spPr>
            <a:xfrm>
              <a:off x="0" y="285728"/>
              <a:ext cx="7342916" cy="928694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sp>
          <p:nvSpPr>
            <p:cNvPr id="31" name="مستطيل ذو زوايا قطرية مستديرة 30"/>
            <p:cNvSpPr/>
            <p:nvPr/>
          </p:nvSpPr>
          <p:spPr>
            <a:xfrm>
              <a:off x="7358082" y="285728"/>
              <a:ext cx="1428760" cy="928694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pic>
          <p:nvPicPr>
            <p:cNvPr id="32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485792" y="571480"/>
              <a:ext cx="1138242" cy="3557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glow rad="139700">
                <a:schemeClr val="accent6">
                  <a:satMod val="175000"/>
                  <a:alpha val="40000"/>
                </a:schemeClr>
              </a:glow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</p:pic>
      </p:grpSp>
      <p:sp>
        <p:nvSpPr>
          <p:cNvPr id="33" name="مربع نص 32"/>
          <p:cNvSpPr txBox="1"/>
          <p:nvPr/>
        </p:nvSpPr>
        <p:spPr>
          <a:xfrm>
            <a:off x="214282" y="500042"/>
            <a:ext cx="7143800" cy="44114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200" b="1" dirty="0" smtClean="0"/>
              <a:t>حدد إذا كانت ثلاثية الحد تشكل مربعا كاملا أم لا ، وإذا كانت كذلك فحللها .  </a:t>
            </a:r>
            <a:endParaRPr lang="ar-SA" sz="2200" b="1" baseline="30000" dirty="0"/>
          </a:p>
        </p:txBody>
      </p:sp>
      <p:sp>
        <p:nvSpPr>
          <p:cNvPr id="34" name="مربع نص 33"/>
          <p:cNvSpPr txBox="1"/>
          <p:nvPr/>
        </p:nvSpPr>
        <p:spPr>
          <a:xfrm>
            <a:off x="1928794" y="2786058"/>
            <a:ext cx="5000628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2 أ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      +        10 أ        +           25</a:t>
            </a:r>
            <a:endParaRPr lang="ar-SA" sz="2400" b="1" baseline="30000" dirty="0"/>
          </a:p>
        </p:txBody>
      </p:sp>
      <p:sp>
        <p:nvSpPr>
          <p:cNvPr id="35" name="مربع نص 34"/>
          <p:cNvSpPr txBox="1"/>
          <p:nvPr/>
        </p:nvSpPr>
        <p:spPr>
          <a:xfrm>
            <a:off x="2071670" y="4538971"/>
            <a:ext cx="502876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 2 أ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</a:t>
            </a:r>
            <a:r>
              <a:rPr lang="ar-SA" sz="2200" b="1" dirty="0" smtClean="0"/>
              <a:t>ليس مربعا كاملا ( لم يتحقق الشرط الأول ) </a:t>
            </a:r>
            <a:endParaRPr lang="ar-SA" sz="2200" b="1" baseline="30000" dirty="0"/>
          </a:p>
        </p:txBody>
      </p:sp>
      <p:sp>
        <p:nvSpPr>
          <p:cNvPr id="73" name="مربع نص 72"/>
          <p:cNvSpPr txBox="1"/>
          <p:nvPr/>
        </p:nvSpPr>
        <p:spPr>
          <a:xfrm>
            <a:off x="2928926" y="5643578"/>
            <a:ext cx="3356488" cy="43088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200" b="1" dirty="0" smtClean="0"/>
              <a:t>ثلاثية الحدود لا تشكل مربعا كاملا</a:t>
            </a:r>
            <a:endParaRPr lang="ar-SA" sz="2200" b="1" baseline="30000" dirty="0"/>
          </a:p>
        </p:txBody>
      </p:sp>
      <p:sp>
        <p:nvSpPr>
          <p:cNvPr id="74" name="مربع نص 73"/>
          <p:cNvSpPr txBox="1"/>
          <p:nvPr/>
        </p:nvSpPr>
        <p:spPr>
          <a:xfrm>
            <a:off x="7143768" y="3357562"/>
            <a:ext cx="571472" cy="64633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600" b="1" dirty="0" smtClean="0">
                <a:solidFill>
                  <a:srgbClr val="00B050"/>
                </a:solidFill>
                <a:latin typeface="Arial Unicode MS"/>
                <a:ea typeface="Arial Unicode MS"/>
                <a:cs typeface="Arial Unicode MS"/>
              </a:rPr>
              <a:t>✗</a:t>
            </a:r>
            <a:endParaRPr lang="ar-SA" sz="3600" b="1" baseline="30000" dirty="0">
              <a:solidFill>
                <a:srgbClr val="00B050"/>
              </a:solidFill>
            </a:endParaRPr>
          </a:p>
        </p:txBody>
      </p:sp>
      <p:sp>
        <p:nvSpPr>
          <p:cNvPr id="75" name="مربع نص 74"/>
          <p:cNvSpPr txBox="1"/>
          <p:nvPr/>
        </p:nvSpPr>
        <p:spPr>
          <a:xfrm>
            <a:off x="3286116" y="1857364"/>
            <a:ext cx="2985230" cy="44114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200" b="1" dirty="0" smtClean="0"/>
              <a:t>2 أ</a:t>
            </a:r>
            <a:r>
              <a:rPr lang="ar-SA" sz="3400" b="1" spc="-100" baseline="30000" dirty="0" smtClean="0"/>
              <a:t>2</a:t>
            </a:r>
            <a:r>
              <a:rPr lang="ar-SA" sz="2200" b="1" dirty="0" smtClean="0"/>
              <a:t>  + 10 أ  +  25</a:t>
            </a:r>
            <a:endParaRPr lang="ar-SA" sz="2200" b="1" baseline="30000" dirty="0"/>
          </a:p>
        </p:txBody>
      </p:sp>
      <p:grpSp>
        <p:nvGrpSpPr>
          <p:cNvPr id="80" name="مجموعة 79"/>
          <p:cNvGrpSpPr/>
          <p:nvPr/>
        </p:nvGrpSpPr>
        <p:grpSpPr>
          <a:xfrm>
            <a:off x="6415352" y="3343495"/>
            <a:ext cx="571504" cy="1000132"/>
            <a:chOff x="6415352" y="3343495"/>
            <a:chExt cx="571504" cy="1000132"/>
          </a:xfrm>
        </p:grpSpPr>
        <p:sp>
          <p:nvSpPr>
            <p:cNvPr id="39" name="خماسي 38"/>
            <p:cNvSpPr/>
            <p:nvPr/>
          </p:nvSpPr>
          <p:spPr>
            <a:xfrm rot="16200000" flipH="1">
              <a:off x="6201038" y="3557809"/>
              <a:ext cx="1000132" cy="571504"/>
            </a:xfrm>
            <a:prstGeom prst="homePlate">
              <a:avLst/>
            </a:prstGeom>
            <a:solidFill>
              <a:srgbClr val="FFC000"/>
            </a:solidFill>
            <a:ln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grpSp>
          <p:nvGrpSpPr>
            <p:cNvPr id="76" name="مجموعة 75"/>
            <p:cNvGrpSpPr/>
            <p:nvPr/>
          </p:nvGrpSpPr>
          <p:grpSpPr>
            <a:xfrm>
              <a:off x="6486758" y="3614080"/>
              <a:ext cx="428628" cy="342023"/>
              <a:chOff x="7786710" y="4000504"/>
              <a:chExt cx="571504" cy="428628"/>
            </a:xfrm>
          </p:grpSpPr>
          <p:cxnSp>
            <p:nvCxnSpPr>
              <p:cNvPr id="77" name="رابط مستقيم 76"/>
              <p:cNvCxnSpPr/>
              <p:nvPr/>
            </p:nvCxnSpPr>
            <p:spPr>
              <a:xfrm rot="10800000">
                <a:off x="7786710" y="4000504"/>
                <a:ext cx="428628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رابط مستقيم 77"/>
              <p:cNvCxnSpPr/>
              <p:nvPr/>
            </p:nvCxnSpPr>
            <p:spPr>
              <a:xfrm rot="16200000" flipH="1">
                <a:off x="8036743" y="4179099"/>
                <a:ext cx="428628" cy="71438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رابط مستقيم 78"/>
              <p:cNvCxnSpPr/>
              <p:nvPr/>
            </p:nvCxnSpPr>
            <p:spPr>
              <a:xfrm rot="5400000" flipH="1" flipV="1">
                <a:off x="8143900" y="4214818"/>
                <a:ext cx="357190" cy="71438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800" decel="100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73" grpId="0"/>
      <p:bldP spid="74" grpId="0"/>
      <p:bldP spid="7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مجموعة 105"/>
          <p:cNvGrpSpPr/>
          <p:nvPr/>
        </p:nvGrpSpPr>
        <p:grpSpPr>
          <a:xfrm>
            <a:off x="113642" y="285728"/>
            <a:ext cx="8887514" cy="1000132"/>
            <a:chOff x="42204" y="357166"/>
            <a:chExt cx="8887514" cy="785818"/>
          </a:xfrm>
        </p:grpSpPr>
        <p:sp>
          <p:nvSpPr>
            <p:cNvPr id="102" name="مستطيل ذو زوايا قطرية مستديرة 101"/>
            <p:cNvSpPr/>
            <p:nvPr/>
          </p:nvSpPr>
          <p:spPr>
            <a:xfrm>
              <a:off x="42204" y="357166"/>
              <a:ext cx="7429520" cy="785818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03" name="مستطيل ذو زوايا قطرية مستديرة 102"/>
            <p:cNvSpPr/>
            <p:nvPr/>
          </p:nvSpPr>
          <p:spPr>
            <a:xfrm>
              <a:off x="7500958" y="357166"/>
              <a:ext cx="1428760" cy="785818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104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700106" y="575149"/>
              <a:ext cx="1228723" cy="423133"/>
            </a:xfrm>
            <a:prstGeom prst="rect">
              <a:avLst/>
            </a:prstGeom>
            <a:ln w="190500" cap="sq">
              <a:solidFill>
                <a:srgbClr val="C8C6BD"/>
              </a:solidFill>
              <a:prstDash val="solid"/>
              <a:miter lim="800000"/>
            </a:ln>
            <a:effectLst>
              <a:outerShdw blurRad="254000" algn="bl" rotWithShape="0">
                <a:srgbClr val="000000">
                  <a:alpha val="43000"/>
                </a:srgbClr>
              </a:outerShdw>
            </a:effectLst>
            <a:scene3d>
              <a:camera prst="isometricOffAxis1Right"/>
              <a:lightRig rig="threePt" dir="t">
                <a:rot lat="0" lon="0" rev="21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</p:spPr>
        </p:pic>
      </p:grpSp>
      <p:sp>
        <p:nvSpPr>
          <p:cNvPr id="107" name="مربع نص 106"/>
          <p:cNvSpPr txBox="1"/>
          <p:nvPr/>
        </p:nvSpPr>
        <p:spPr>
          <a:xfrm>
            <a:off x="214282" y="544894"/>
            <a:ext cx="7143800" cy="44114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200" b="1" dirty="0" smtClean="0"/>
              <a:t>حدد إذا كانت ثلاثية الحد تشكل مربعا كاملا أم لا ، وإذا كانت كذلك فحللها .  </a:t>
            </a:r>
            <a:endParaRPr lang="ar-SA" sz="2200" b="1" baseline="30000" dirty="0"/>
          </a:p>
        </p:txBody>
      </p:sp>
      <p:grpSp>
        <p:nvGrpSpPr>
          <p:cNvPr id="108" name="مجموعة 107"/>
          <p:cNvGrpSpPr/>
          <p:nvPr/>
        </p:nvGrpSpPr>
        <p:grpSpPr>
          <a:xfrm>
            <a:off x="1071538" y="1413571"/>
            <a:ext cx="7072362" cy="5158701"/>
            <a:chOff x="1071538" y="1413571"/>
            <a:chExt cx="7072362" cy="5158701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109" name="دبوس زينة 108"/>
            <p:cNvSpPr/>
            <p:nvPr/>
          </p:nvSpPr>
          <p:spPr>
            <a:xfrm>
              <a:off x="1071538" y="2571744"/>
              <a:ext cx="7072362" cy="2857520"/>
            </a:xfrm>
            <a:prstGeom prst="plaque">
              <a:avLst/>
            </a:prstGeom>
            <a:grpFill/>
            <a:ln w="76200">
              <a:solidFill>
                <a:srgbClr val="FFC0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110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486098" y="5458498"/>
              <a:ext cx="6272222" cy="111377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11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10800000">
              <a:off x="1442796" y="1413571"/>
              <a:ext cx="6272222" cy="111377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12" name="مربع نص 111"/>
          <p:cNvSpPr txBox="1"/>
          <p:nvPr/>
        </p:nvSpPr>
        <p:spPr>
          <a:xfrm>
            <a:off x="2071702" y="2786058"/>
            <a:ext cx="5000628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25 س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      +       60 س        +       36</a:t>
            </a:r>
            <a:endParaRPr lang="ar-SA" sz="2400" b="1" baseline="30000" dirty="0"/>
          </a:p>
        </p:txBody>
      </p:sp>
      <p:sp>
        <p:nvSpPr>
          <p:cNvPr id="113" name="مربع نص 112"/>
          <p:cNvSpPr txBox="1"/>
          <p:nvPr/>
        </p:nvSpPr>
        <p:spPr>
          <a:xfrm>
            <a:off x="6314648" y="4396095"/>
            <a:ext cx="785786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5 س</a:t>
            </a:r>
            <a:endParaRPr lang="ar-SA" sz="2400" b="1" baseline="30000" dirty="0"/>
          </a:p>
        </p:txBody>
      </p:sp>
      <p:sp>
        <p:nvSpPr>
          <p:cNvPr id="114" name="مربع نص 113"/>
          <p:cNvSpPr txBox="1"/>
          <p:nvPr/>
        </p:nvSpPr>
        <p:spPr>
          <a:xfrm>
            <a:off x="4071934" y="4396095"/>
            <a:ext cx="100013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30 س</a:t>
            </a:r>
            <a:endParaRPr lang="ar-SA" sz="2400" b="1" baseline="30000" dirty="0"/>
          </a:p>
        </p:txBody>
      </p:sp>
      <p:sp>
        <p:nvSpPr>
          <p:cNvPr id="115" name="مربع نص 114"/>
          <p:cNvSpPr txBox="1"/>
          <p:nvPr/>
        </p:nvSpPr>
        <p:spPr>
          <a:xfrm>
            <a:off x="2171244" y="4410163"/>
            <a:ext cx="57147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6</a:t>
            </a:r>
            <a:endParaRPr lang="ar-SA" sz="2400" b="1" baseline="30000" dirty="0"/>
          </a:p>
        </p:txBody>
      </p:sp>
      <p:grpSp>
        <p:nvGrpSpPr>
          <p:cNvPr id="116" name="مجموعة 115"/>
          <p:cNvGrpSpPr/>
          <p:nvPr/>
        </p:nvGrpSpPr>
        <p:grpSpPr>
          <a:xfrm>
            <a:off x="4186674" y="3286125"/>
            <a:ext cx="714348" cy="1015298"/>
            <a:chOff x="4186674" y="3357563"/>
            <a:chExt cx="714348" cy="1015298"/>
          </a:xfrm>
        </p:grpSpPr>
        <p:sp>
          <p:nvSpPr>
            <p:cNvPr id="117" name="خماسي 116"/>
            <p:cNvSpPr/>
            <p:nvPr/>
          </p:nvSpPr>
          <p:spPr>
            <a:xfrm rot="16200000">
              <a:off x="4078419" y="3579460"/>
              <a:ext cx="1015298" cy="571504"/>
            </a:xfrm>
            <a:prstGeom prst="homePlate">
              <a:avLst/>
            </a:prstGeom>
            <a:solidFill>
              <a:srgbClr val="FFC000"/>
            </a:solidFill>
            <a:ln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18" name="مربع نص 117"/>
            <p:cNvSpPr txBox="1"/>
            <p:nvPr/>
          </p:nvSpPr>
          <p:spPr>
            <a:xfrm>
              <a:off x="4186674" y="3743987"/>
              <a:ext cx="714348" cy="46166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× 2</a:t>
              </a:r>
              <a:endParaRPr lang="ar-SA" sz="2400" b="1" baseline="30000" dirty="0"/>
            </a:p>
          </p:txBody>
        </p:sp>
      </p:grpSp>
      <p:grpSp>
        <p:nvGrpSpPr>
          <p:cNvPr id="119" name="مجموعة 118"/>
          <p:cNvGrpSpPr/>
          <p:nvPr/>
        </p:nvGrpSpPr>
        <p:grpSpPr>
          <a:xfrm>
            <a:off x="5214942" y="4357694"/>
            <a:ext cx="1000132" cy="571504"/>
            <a:chOff x="5214942" y="4429132"/>
            <a:chExt cx="1000132" cy="571504"/>
          </a:xfrm>
        </p:grpSpPr>
        <p:sp>
          <p:nvSpPr>
            <p:cNvPr id="120" name="خماسي 119"/>
            <p:cNvSpPr/>
            <p:nvPr/>
          </p:nvSpPr>
          <p:spPr>
            <a:xfrm flipH="1">
              <a:off x="5214942" y="4429132"/>
              <a:ext cx="1000132" cy="571504"/>
            </a:xfrm>
            <a:prstGeom prst="homePlate">
              <a:avLst/>
            </a:prstGeom>
            <a:solidFill>
              <a:srgbClr val="FFC000"/>
            </a:solidFill>
            <a:ln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21" name="مربع نص 120"/>
            <p:cNvSpPr txBox="1"/>
            <p:nvPr/>
          </p:nvSpPr>
          <p:spPr>
            <a:xfrm>
              <a:off x="5429256" y="4472434"/>
              <a:ext cx="714348" cy="46166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×</a:t>
              </a:r>
              <a:endParaRPr lang="ar-SA" sz="2400" b="1" baseline="30000" dirty="0"/>
            </a:p>
          </p:txBody>
        </p:sp>
      </p:grpSp>
      <p:grpSp>
        <p:nvGrpSpPr>
          <p:cNvPr id="122" name="مجموعة 121"/>
          <p:cNvGrpSpPr/>
          <p:nvPr/>
        </p:nvGrpSpPr>
        <p:grpSpPr>
          <a:xfrm>
            <a:off x="2972228" y="4357694"/>
            <a:ext cx="1000132" cy="571504"/>
            <a:chOff x="3071802" y="4429132"/>
            <a:chExt cx="1000132" cy="571504"/>
          </a:xfrm>
        </p:grpSpPr>
        <p:sp>
          <p:nvSpPr>
            <p:cNvPr id="123" name="خماسي 122"/>
            <p:cNvSpPr/>
            <p:nvPr/>
          </p:nvSpPr>
          <p:spPr>
            <a:xfrm>
              <a:off x="3071802" y="4429132"/>
              <a:ext cx="1000132" cy="571504"/>
            </a:xfrm>
            <a:prstGeom prst="homePlate">
              <a:avLst/>
            </a:prstGeom>
            <a:solidFill>
              <a:srgbClr val="FFC000"/>
            </a:solidFill>
            <a:ln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24" name="مربع نص 123"/>
            <p:cNvSpPr txBox="1"/>
            <p:nvPr/>
          </p:nvSpPr>
          <p:spPr>
            <a:xfrm>
              <a:off x="3143272" y="4457268"/>
              <a:ext cx="714348" cy="46166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×</a:t>
              </a:r>
              <a:endParaRPr lang="ar-SA" sz="2400" b="1" baseline="30000" dirty="0"/>
            </a:p>
          </p:txBody>
        </p:sp>
      </p:grpSp>
      <p:sp>
        <p:nvSpPr>
          <p:cNvPr id="125" name="مربع نص 124"/>
          <p:cNvSpPr txBox="1"/>
          <p:nvPr/>
        </p:nvSpPr>
        <p:spPr>
          <a:xfrm>
            <a:off x="4786314" y="5643578"/>
            <a:ext cx="1856290" cy="43088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200" b="1" dirty="0" smtClean="0"/>
              <a:t> تشكل مربعا كاملا</a:t>
            </a:r>
            <a:endParaRPr lang="ar-SA" sz="2200" b="1" baseline="30000" dirty="0"/>
          </a:p>
        </p:txBody>
      </p:sp>
      <p:sp>
        <p:nvSpPr>
          <p:cNvPr id="126" name="مربع نص 125"/>
          <p:cNvSpPr txBox="1"/>
          <p:nvPr/>
        </p:nvSpPr>
        <p:spPr>
          <a:xfrm>
            <a:off x="4286248" y="2285992"/>
            <a:ext cx="571472" cy="64633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600" b="1" dirty="0" smtClean="0">
                <a:solidFill>
                  <a:srgbClr val="00B050"/>
                </a:solidFill>
                <a:latin typeface="Arial Unicode MS"/>
                <a:ea typeface="Arial Unicode MS"/>
                <a:cs typeface="Arial Unicode MS"/>
              </a:rPr>
              <a:t>✔</a:t>
            </a:r>
            <a:endParaRPr lang="ar-SA" sz="3600" b="1" baseline="30000" dirty="0">
              <a:solidFill>
                <a:srgbClr val="00B050"/>
              </a:solidFill>
            </a:endParaRPr>
          </a:p>
        </p:txBody>
      </p:sp>
      <p:sp>
        <p:nvSpPr>
          <p:cNvPr id="127" name="مربع نص 126"/>
          <p:cNvSpPr txBox="1"/>
          <p:nvPr/>
        </p:nvSpPr>
        <p:spPr>
          <a:xfrm>
            <a:off x="3286116" y="1857364"/>
            <a:ext cx="2985230" cy="44114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200" b="1" dirty="0" smtClean="0"/>
              <a:t>25 س</a:t>
            </a:r>
            <a:r>
              <a:rPr lang="ar-SA" sz="3400" b="1" spc="-100" baseline="30000" dirty="0" smtClean="0"/>
              <a:t>2</a:t>
            </a:r>
            <a:r>
              <a:rPr lang="ar-SA" sz="2200" b="1" dirty="0" smtClean="0"/>
              <a:t>  + 60 س  +  36</a:t>
            </a:r>
            <a:endParaRPr lang="ar-SA" sz="2200" b="1" baseline="30000" dirty="0"/>
          </a:p>
        </p:txBody>
      </p:sp>
      <p:sp>
        <p:nvSpPr>
          <p:cNvPr id="128" name="مربع نص 127"/>
          <p:cNvSpPr txBox="1"/>
          <p:nvPr/>
        </p:nvSpPr>
        <p:spPr>
          <a:xfrm>
            <a:off x="7072330" y="3328328"/>
            <a:ext cx="571472" cy="64633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600" b="1" dirty="0" smtClean="0">
                <a:solidFill>
                  <a:srgbClr val="00B050"/>
                </a:solidFill>
                <a:latin typeface="Arial Unicode MS"/>
                <a:ea typeface="Arial Unicode MS"/>
                <a:cs typeface="Arial Unicode MS"/>
              </a:rPr>
              <a:t>✔</a:t>
            </a:r>
            <a:endParaRPr lang="ar-SA" sz="3600" b="1" baseline="30000" dirty="0">
              <a:solidFill>
                <a:srgbClr val="00B050"/>
              </a:solidFill>
            </a:endParaRPr>
          </a:p>
        </p:txBody>
      </p:sp>
      <p:sp>
        <p:nvSpPr>
          <p:cNvPr id="129" name="مربع نص 128"/>
          <p:cNvSpPr txBox="1"/>
          <p:nvPr/>
        </p:nvSpPr>
        <p:spPr>
          <a:xfrm>
            <a:off x="1643042" y="3328328"/>
            <a:ext cx="571472" cy="64633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600" b="1" dirty="0" smtClean="0">
                <a:solidFill>
                  <a:srgbClr val="00B050"/>
                </a:solidFill>
                <a:latin typeface="Arial Unicode MS"/>
                <a:ea typeface="Arial Unicode MS"/>
                <a:cs typeface="Arial Unicode MS"/>
              </a:rPr>
              <a:t>✔</a:t>
            </a:r>
            <a:endParaRPr lang="ar-SA" sz="3600" b="1" baseline="30000" dirty="0">
              <a:solidFill>
                <a:srgbClr val="00B050"/>
              </a:solidFill>
            </a:endParaRPr>
          </a:p>
        </p:txBody>
      </p:sp>
      <p:grpSp>
        <p:nvGrpSpPr>
          <p:cNvPr id="130" name="مجموعة 129"/>
          <p:cNvGrpSpPr/>
          <p:nvPr/>
        </p:nvGrpSpPr>
        <p:grpSpPr>
          <a:xfrm>
            <a:off x="6415352" y="3343495"/>
            <a:ext cx="571504" cy="1000132"/>
            <a:chOff x="6415352" y="3343495"/>
            <a:chExt cx="571504" cy="1000132"/>
          </a:xfrm>
        </p:grpSpPr>
        <p:sp>
          <p:nvSpPr>
            <p:cNvPr id="131" name="خماسي 130"/>
            <p:cNvSpPr/>
            <p:nvPr/>
          </p:nvSpPr>
          <p:spPr>
            <a:xfrm rot="16200000" flipH="1">
              <a:off x="6201038" y="3557809"/>
              <a:ext cx="1000132" cy="571504"/>
            </a:xfrm>
            <a:prstGeom prst="homePlate">
              <a:avLst/>
            </a:prstGeom>
            <a:solidFill>
              <a:srgbClr val="FFC000"/>
            </a:solidFill>
            <a:ln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grpSp>
          <p:nvGrpSpPr>
            <p:cNvPr id="132" name="مجموعة 67"/>
            <p:cNvGrpSpPr/>
            <p:nvPr/>
          </p:nvGrpSpPr>
          <p:grpSpPr>
            <a:xfrm>
              <a:off x="6486786" y="3613725"/>
              <a:ext cx="428630" cy="341985"/>
              <a:chOff x="7786710" y="4000504"/>
              <a:chExt cx="571504" cy="428628"/>
            </a:xfrm>
          </p:grpSpPr>
          <p:cxnSp>
            <p:nvCxnSpPr>
              <p:cNvPr id="133" name="رابط مستقيم 132"/>
              <p:cNvCxnSpPr/>
              <p:nvPr/>
            </p:nvCxnSpPr>
            <p:spPr>
              <a:xfrm rot="10800000">
                <a:off x="7786710" y="4000504"/>
                <a:ext cx="428628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رابط مستقيم 133"/>
              <p:cNvCxnSpPr/>
              <p:nvPr/>
            </p:nvCxnSpPr>
            <p:spPr>
              <a:xfrm rot="16200000" flipH="1">
                <a:off x="8036743" y="4179099"/>
                <a:ext cx="428628" cy="71438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رابط مستقيم 134"/>
              <p:cNvCxnSpPr/>
              <p:nvPr/>
            </p:nvCxnSpPr>
            <p:spPr>
              <a:xfrm rot="5400000" flipH="1" flipV="1">
                <a:off x="8143900" y="4214818"/>
                <a:ext cx="357190" cy="71438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36" name="مجموعة 135"/>
          <p:cNvGrpSpPr/>
          <p:nvPr/>
        </p:nvGrpSpPr>
        <p:grpSpPr>
          <a:xfrm>
            <a:off x="2186410" y="3372729"/>
            <a:ext cx="571504" cy="1000132"/>
            <a:chOff x="2186410" y="3372729"/>
            <a:chExt cx="571504" cy="1000132"/>
          </a:xfrm>
        </p:grpSpPr>
        <p:sp>
          <p:nvSpPr>
            <p:cNvPr id="137" name="خماسي 136"/>
            <p:cNvSpPr/>
            <p:nvPr/>
          </p:nvSpPr>
          <p:spPr>
            <a:xfrm rot="16200000" flipH="1">
              <a:off x="1972096" y="3587043"/>
              <a:ext cx="1000132" cy="571504"/>
            </a:xfrm>
            <a:prstGeom prst="homePlate">
              <a:avLst/>
            </a:prstGeom>
            <a:solidFill>
              <a:srgbClr val="FFC000"/>
            </a:solidFill>
            <a:ln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grpSp>
          <p:nvGrpSpPr>
            <p:cNvPr id="138" name="مجموعة 71"/>
            <p:cNvGrpSpPr/>
            <p:nvPr/>
          </p:nvGrpSpPr>
          <p:grpSpPr>
            <a:xfrm>
              <a:off x="2257876" y="3614824"/>
              <a:ext cx="428630" cy="341985"/>
              <a:chOff x="7786710" y="4000504"/>
              <a:chExt cx="571504" cy="428628"/>
            </a:xfrm>
          </p:grpSpPr>
          <p:cxnSp>
            <p:nvCxnSpPr>
              <p:cNvPr id="139" name="رابط مستقيم 138"/>
              <p:cNvCxnSpPr/>
              <p:nvPr/>
            </p:nvCxnSpPr>
            <p:spPr>
              <a:xfrm rot="10800000">
                <a:off x="7786710" y="4000504"/>
                <a:ext cx="428628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رابط مستقيم 139"/>
              <p:cNvCxnSpPr/>
              <p:nvPr/>
            </p:nvCxnSpPr>
            <p:spPr>
              <a:xfrm rot="16200000" flipH="1">
                <a:off x="8036743" y="4179099"/>
                <a:ext cx="428628" cy="71438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رابط مستقيم 140"/>
              <p:cNvCxnSpPr/>
              <p:nvPr/>
            </p:nvCxnSpPr>
            <p:spPr>
              <a:xfrm rot="5400000" flipH="1" flipV="1">
                <a:off x="8143900" y="4214818"/>
                <a:ext cx="357190" cy="71438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42" name="مربع نص 141"/>
          <p:cNvSpPr txBox="1"/>
          <p:nvPr/>
        </p:nvSpPr>
        <p:spPr>
          <a:xfrm>
            <a:off x="2714612" y="5643578"/>
            <a:ext cx="214204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200" b="1" dirty="0" smtClean="0"/>
              <a:t>(                  )</a:t>
            </a:r>
            <a:r>
              <a:rPr lang="ar-SA" sz="3600" b="1" spc="-100" baseline="30000" dirty="0" smtClean="0"/>
              <a:t>2</a:t>
            </a:r>
            <a:endParaRPr lang="ar-SA" sz="3600" b="1" spc="-100" baseline="30000" dirty="0"/>
          </a:p>
        </p:txBody>
      </p:sp>
      <p:sp>
        <p:nvSpPr>
          <p:cNvPr id="143" name="مربع نص 142"/>
          <p:cNvSpPr txBox="1"/>
          <p:nvPr/>
        </p:nvSpPr>
        <p:spPr>
          <a:xfrm>
            <a:off x="3900954" y="5643578"/>
            <a:ext cx="785786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5 س</a:t>
            </a:r>
            <a:endParaRPr lang="ar-SA" sz="2400" b="1" baseline="30000" dirty="0"/>
          </a:p>
        </p:txBody>
      </p:sp>
      <p:sp>
        <p:nvSpPr>
          <p:cNvPr id="144" name="مربع نص 143"/>
          <p:cNvSpPr txBox="1"/>
          <p:nvPr/>
        </p:nvSpPr>
        <p:spPr>
          <a:xfrm>
            <a:off x="3143240" y="5681979"/>
            <a:ext cx="57147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6</a:t>
            </a:r>
            <a:endParaRPr lang="ar-SA" sz="2400" b="1" baseline="30000" dirty="0"/>
          </a:p>
        </p:txBody>
      </p:sp>
      <p:cxnSp>
        <p:nvCxnSpPr>
          <p:cNvPr id="145" name="رابط كسهم مستقيم 144"/>
          <p:cNvCxnSpPr/>
          <p:nvPr/>
        </p:nvCxnSpPr>
        <p:spPr>
          <a:xfrm rot="5400000">
            <a:off x="5142398" y="4173720"/>
            <a:ext cx="785818" cy="2156094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رابط كسهم مستقيم 145"/>
          <p:cNvCxnSpPr/>
          <p:nvPr/>
        </p:nvCxnSpPr>
        <p:spPr>
          <a:xfrm rot="16200000" flipH="1">
            <a:off x="2474056" y="4882904"/>
            <a:ext cx="967095" cy="771734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رابط كسهم مستقيم 47"/>
          <p:cNvCxnSpPr/>
          <p:nvPr/>
        </p:nvCxnSpPr>
        <p:spPr>
          <a:xfrm rot="5400000">
            <a:off x="3292593" y="3708275"/>
            <a:ext cx="2714644" cy="1584590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مربع نص 48"/>
          <p:cNvSpPr txBox="1"/>
          <p:nvPr/>
        </p:nvSpPr>
        <p:spPr>
          <a:xfrm>
            <a:off x="3500462" y="5667911"/>
            <a:ext cx="57147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+</a:t>
            </a:r>
            <a:endParaRPr lang="ar-SA" sz="2400" b="1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800" decel="100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800" decel="100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8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800" decel="100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800" decel="100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800" decel="100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800" decel="100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2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9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4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000"/>
                            </p:stCondLst>
                            <p:childTnLst>
                              <p:par>
                                <p:cTn id="1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000"/>
                            </p:stCondLst>
                            <p:childTnLst>
                              <p:par>
                                <p:cTn id="1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70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8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73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8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7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" grpId="0"/>
      <p:bldP spid="112" grpId="0"/>
      <p:bldP spid="113" grpId="0"/>
      <p:bldP spid="114" grpId="0"/>
      <p:bldP spid="115" grpId="0"/>
      <p:bldP spid="125" grpId="0"/>
      <p:bldP spid="126" grpId="0"/>
      <p:bldP spid="127" grpId="0"/>
      <p:bldP spid="128" grpId="0"/>
      <p:bldP spid="129" grpId="0"/>
      <p:bldP spid="142" grpId="0"/>
      <p:bldP spid="143" grpId="0"/>
      <p:bldP spid="144" grpId="0"/>
      <p:bldP spid="4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مجموعة 15"/>
          <p:cNvGrpSpPr/>
          <p:nvPr/>
        </p:nvGrpSpPr>
        <p:grpSpPr>
          <a:xfrm>
            <a:off x="113642" y="285728"/>
            <a:ext cx="8887514" cy="1000132"/>
            <a:chOff x="42204" y="357166"/>
            <a:chExt cx="8887514" cy="785818"/>
          </a:xfrm>
        </p:grpSpPr>
        <p:sp>
          <p:nvSpPr>
            <p:cNvPr id="17" name="مستطيل ذو زوايا قطرية مستديرة 16"/>
            <p:cNvSpPr/>
            <p:nvPr/>
          </p:nvSpPr>
          <p:spPr>
            <a:xfrm>
              <a:off x="42204" y="357166"/>
              <a:ext cx="7429520" cy="785818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8" name="مستطيل ذو زوايا قطرية مستديرة 17"/>
            <p:cNvSpPr/>
            <p:nvPr/>
          </p:nvSpPr>
          <p:spPr>
            <a:xfrm>
              <a:off x="7500958" y="357166"/>
              <a:ext cx="1428760" cy="785818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19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700106" y="575149"/>
              <a:ext cx="1228723" cy="423133"/>
            </a:xfrm>
            <a:prstGeom prst="rect">
              <a:avLst/>
            </a:prstGeom>
            <a:ln w="190500" cap="sq">
              <a:solidFill>
                <a:srgbClr val="C8C6BD"/>
              </a:solidFill>
              <a:prstDash val="solid"/>
              <a:miter lim="800000"/>
            </a:ln>
            <a:effectLst>
              <a:outerShdw blurRad="254000" algn="bl" rotWithShape="0">
                <a:srgbClr val="000000">
                  <a:alpha val="43000"/>
                </a:srgbClr>
              </a:outerShdw>
            </a:effectLst>
            <a:scene3d>
              <a:camera prst="isometricOffAxis1Right"/>
              <a:lightRig rig="threePt" dir="t">
                <a:rot lat="0" lon="0" rev="21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</p:spPr>
        </p:pic>
      </p:grpSp>
      <p:sp>
        <p:nvSpPr>
          <p:cNvPr id="20" name="مربع نص 19"/>
          <p:cNvSpPr txBox="1"/>
          <p:nvPr/>
        </p:nvSpPr>
        <p:spPr>
          <a:xfrm>
            <a:off x="214282" y="544894"/>
            <a:ext cx="7143800" cy="44114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200" b="1" dirty="0" smtClean="0"/>
              <a:t>حدد إذا كانت ثلاثية الحد تشكل مربعا كاملا أم لا ، وإذا كانت كذلك فحللها .  </a:t>
            </a:r>
            <a:endParaRPr lang="ar-SA" sz="2200" b="1" baseline="30000" dirty="0"/>
          </a:p>
        </p:txBody>
      </p:sp>
      <p:grpSp>
        <p:nvGrpSpPr>
          <p:cNvPr id="21" name="مجموعة 20"/>
          <p:cNvGrpSpPr/>
          <p:nvPr/>
        </p:nvGrpSpPr>
        <p:grpSpPr>
          <a:xfrm>
            <a:off x="1071538" y="1413571"/>
            <a:ext cx="7072362" cy="5158701"/>
            <a:chOff x="1071538" y="1413571"/>
            <a:chExt cx="7072362" cy="5158701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22" name="دبوس زينة 21"/>
            <p:cNvSpPr/>
            <p:nvPr/>
          </p:nvSpPr>
          <p:spPr>
            <a:xfrm>
              <a:off x="1071538" y="2571744"/>
              <a:ext cx="7072362" cy="2857520"/>
            </a:xfrm>
            <a:prstGeom prst="plaque">
              <a:avLst/>
            </a:prstGeom>
            <a:grpFill/>
            <a:ln w="76200">
              <a:solidFill>
                <a:srgbClr val="FFC0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23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486098" y="5458498"/>
              <a:ext cx="6272222" cy="111377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4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10800000">
              <a:off x="1442796" y="1413571"/>
              <a:ext cx="6272222" cy="111377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25" name="مربع نص 24"/>
          <p:cNvSpPr txBox="1"/>
          <p:nvPr/>
        </p:nvSpPr>
        <p:spPr>
          <a:xfrm>
            <a:off x="1714480" y="2786058"/>
            <a:ext cx="521494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6 س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      +        10 س        +           25</a:t>
            </a:r>
            <a:endParaRPr lang="ar-SA" sz="2400" b="1" baseline="30000" dirty="0"/>
          </a:p>
        </p:txBody>
      </p:sp>
      <p:sp>
        <p:nvSpPr>
          <p:cNvPr id="26" name="مربع نص 25"/>
          <p:cNvSpPr txBox="1"/>
          <p:nvPr/>
        </p:nvSpPr>
        <p:spPr>
          <a:xfrm>
            <a:off x="2071670" y="4538971"/>
            <a:ext cx="502876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 6 س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</a:t>
            </a:r>
            <a:r>
              <a:rPr lang="ar-SA" sz="2200" b="1" dirty="0" smtClean="0"/>
              <a:t>ليس مربعا كاملا ( لم يتحقق الشرط الأول ) </a:t>
            </a:r>
            <a:endParaRPr lang="ar-SA" sz="2200" b="1" baseline="30000" dirty="0"/>
          </a:p>
        </p:txBody>
      </p:sp>
      <p:sp>
        <p:nvSpPr>
          <p:cNvPr id="27" name="مربع نص 26"/>
          <p:cNvSpPr txBox="1"/>
          <p:nvPr/>
        </p:nvSpPr>
        <p:spPr>
          <a:xfrm>
            <a:off x="2928926" y="5643578"/>
            <a:ext cx="3356488" cy="43088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200" b="1" dirty="0" smtClean="0"/>
              <a:t>ثلاثية الحدود لا تشكل مربعا كاملا</a:t>
            </a:r>
            <a:endParaRPr lang="ar-SA" sz="2200" b="1" baseline="30000" dirty="0"/>
          </a:p>
        </p:txBody>
      </p:sp>
      <p:sp>
        <p:nvSpPr>
          <p:cNvPr id="28" name="مربع نص 27"/>
          <p:cNvSpPr txBox="1"/>
          <p:nvPr/>
        </p:nvSpPr>
        <p:spPr>
          <a:xfrm>
            <a:off x="7043064" y="3357562"/>
            <a:ext cx="571472" cy="64633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600" b="1" dirty="0" smtClean="0">
                <a:solidFill>
                  <a:srgbClr val="00B050"/>
                </a:solidFill>
                <a:latin typeface="Arial Unicode MS"/>
                <a:ea typeface="Arial Unicode MS"/>
                <a:cs typeface="Arial Unicode MS"/>
              </a:rPr>
              <a:t>✗</a:t>
            </a:r>
            <a:endParaRPr lang="ar-SA" sz="3600" b="1" baseline="30000" dirty="0">
              <a:solidFill>
                <a:srgbClr val="00B050"/>
              </a:solidFill>
            </a:endParaRPr>
          </a:p>
        </p:txBody>
      </p:sp>
      <p:sp>
        <p:nvSpPr>
          <p:cNvPr id="29" name="مربع نص 28"/>
          <p:cNvSpPr txBox="1"/>
          <p:nvPr/>
        </p:nvSpPr>
        <p:spPr>
          <a:xfrm>
            <a:off x="3286116" y="1857364"/>
            <a:ext cx="2985230" cy="44114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200" b="1" dirty="0" smtClean="0"/>
              <a:t>6 س</a:t>
            </a:r>
            <a:r>
              <a:rPr lang="ar-SA" sz="3400" b="1" spc="-100" baseline="30000" dirty="0" smtClean="0"/>
              <a:t>2</a:t>
            </a:r>
            <a:r>
              <a:rPr lang="ar-SA" sz="2200" b="1" dirty="0" smtClean="0"/>
              <a:t>  + 10 س  +  25</a:t>
            </a:r>
            <a:endParaRPr lang="ar-SA" sz="2200" b="1" baseline="30000" dirty="0"/>
          </a:p>
        </p:txBody>
      </p:sp>
      <p:grpSp>
        <p:nvGrpSpPr>
          <p:cNvPr id="30" name="مجموعة 29"/>
          <p:cNvGrpSpPr/>
          <p:nvPr/>
        </p:nvGrpSpPr>
        <p:grpSpPr>
          <a:xfrm>
            <a:off x="6314648" y="3343495"/>
            <a:ext cx="571504" cy="1000132"/>
            <a:chOff x="6415352" y="3343495"/>
            <a:chExt cx="571504" cy="1000132"/>
          </a:xfrm>
        </p:grpSpPr>
        <p:sp>
          <p:nvSpPr>
            <p:cNvPr id="31" name="خماسي 30"/>
            <p:cNvSpPr/>
            <p:nvPr/>
          </p:nvSpPr>
          <p:spPr>
            <a:xfrm rot="16200000" flipH="1">
              <a:off x="6201038" y="3557809"/>
              <a:ext cx="1000132" cy="571504"/>
            </a:xfrm>
            <a:prstGeom prst="homePlate">
              <a:avLst/>
            </a:prstGeom>
            <a:solidFill>
              <a:srgbClr val="FFC000"/>
            </a:solidFill>
            <a:ln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grpSp>
          <p:nvGrpSpPr>
            <p:cNvPr id="32" name="مجموعة 75"/>
            <p:cNvGrpSpPr/>
            <p:nvPr/>
          </p:nvGrpSpPr>
          <p:grpSpPr>
            <a:xfrm>
              <a:off x="6486786" y="3613725"/>
              <a:ext cx="428630" cy="341985"/>
              <a:chOff x="7786710" y="4000504"/>
              <a:chExt cx="571504" cy="428628"/>
            </a:xfrm>
          </p:grpSpPr>
          <p:cxnSp>
            <p:nvCxnSpPr>
              <p:cNvPr id="33" name="رابط مستقيم 32"/>
              <p:cNvCxnSpPr/>
              <p:nvPr/>
            </p:nvCxnSpPr>
            <p:spPr>
              <a:xfrm rot="10800000">
                <a:off x="7786710" y="4000504"/>
                <a:ext cx="428628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رابط مستقيم 33"/>
              <p:cNvCxnSpPr/>
              <p:nvPr/>
            </p:nvCxnSpPr>
            <p:spPr>
              <a:xfrm rot="16200000" flipH="1">
                <a:off x="8036743" y="4179099"/>
                <a:ext cx="428628" cy="71438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رابط مستقيم 34"/>
              <p:cNvCxnSpPr/>
              <p:nvPr/>
            </p:nvCxnSpPr>
            <p:spPr>
              <a:xfrm rot="5400000" flipH="1" flipV="1">
                <a:off x="8143900" y="4214818"/>
                <a:ext cx="357190" cy="71438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800" decel="100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5" grpId="0"/>
      <p:bldP spid="26" grpId="0"/>
      <p:bldP spid="27" grpId="0"/>
      <p:bldP spid="28" grpId="0"/>
      <p:bldP spid="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مربع نص 26"/>
          <p:cNvSpPr txBox="1"/>
          <p:nvPr/>
        </p:nvSpPr>
        <p:spPr>
          <a:xfrm>
            <a:off x="214282" y="544894"/>
            <a:ext cx="7143800" cy="44114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200" b="1" dirty="0" smtClean="0"/>
              <a:t>حدد إذا كانت ثلاثية الحد تشكل مربعا كاملا أم لا ، وإذا كانت كذلك فحللها .  </a:t>
            </a:r>
            <a:endParaRPr lang="ar-SA" sz="2200" b="1" baseline="30000" dirty="0"/>
          </a:p>
        </p:txBody>
      </p:sp>
      <p:grpSp>
        <p:nvGrpSpPr>
          <p:cNvPr id="32" name="مجموعة 31"/>
          <p:cNvGrpSpPr/>
          <p:nvPr/>
        </p:nvGrpSpPr>
        <p:grpSpPr>
          <a:xfrm>
            <a:off x="113642" y="285728"/>
            <a:ext cx="8887514" cy="1000132"/>
            <a:chOff x="113642" y="285728"/>
            <a:chExt cx="8887514" cy="1000132"/>
          </a:xfrm>
        </p:grpSpPr>
        <p:sp>
          <p:nvSpPr>
            <p:cNvPr id="24" name="مستطيل ذو زوايا قطرية مستديرة 23"/>
            <p:cNvSpPr/>
            <p:nvPr/>
          </p:nvSpPr>
          <p:spPr>
            <a:xfrm>
              <a:off x="113642" y="285728"/>
              <a:ext cx="7429520" cy="1000132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25" name="مستطيل ذو زوايا قطرية مستديرة 24"/>
            <p:cNvSpPr/>
            <p:nvPr/>
          </p:nvSpPr>
          <p:spPr>
            <a:xfrm>
              <a:off x="7572396" y="285728"/>
              <a:ext cx="1428760" cy="1000132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643834" y="285728"/>
              <a:ext cx="1285884" cy="928694"/>
            </a:xfrm>
            <a:prstGeom prst="flowChartDecision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 prst="artDeco"/>
            </a:sp3d>
          </p:spPr>
        </p:pic>
      </p:grpSp>
      <p:sp>
        <p:nvSpPr>
          <p:cNvPr id="33" name="مربع نص 32"/>
          <p:cNvSpPr txBox="1"/>
          <p:nvPr/>
        </p:nvSpPr>
        <p:spPr>
          <a:xfrm>
            <a:off x="285720" y="544894"/>
            <a:ext cx="7143800" cy="44114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200" b="1" dirty="0" smtClean="0"/>
              <a:t>حدد إذا كانت ثلاثية الحد تشكل مربعا كاملا أم لا ، وإذا كانت كذلك فحللها .  </a:t>
            </a:r>
            <a:endParaRPr lang="ar-SA" sz="2200" b="1" baseline="30000" dirty="0"/>
          </a:p>
        </p:txBody>
      </p:sp>
      <p:grpSp>
        <p:nvGrpSpPr>
          <p:cNvPr id="42" name="مجموعة 41"/>
          <p:cNvGrpSpPr/>
          <p:nvPr/>
        </p:nvGrpSpPr>
        <p:grpSpPr>
          <a:xfrm>
            <a:off x="1071538" y="1413571"/>
            <a:ext cx="7072362" cy="5158701"/>
            <a:chOff x="1071538" y="1413571"/>
            <a:chExt cx="7072362" cy="5158701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43" name="دبوس زينة 42"/>
            <p:cNvSpPr/>
            <p:nvPr/>
          </p:nvSpPr>
          <p:spPr>
            <a:xfrm>
              <a:off x="1071538" y="2571744"/>
              <a:ext cx="7072362" cy="2857520"/>
            </a:xfrm>
            <a:prstGeom prst="plaque">
              <a:avLst/>
            </a:prstGeom>
            <a:grpFill/>
            <a:ln w="76200">
              <a:solidFill>
                <a:srgbClr val="FFC0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46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486098" y="5458498"/>
              <a:ext cx="6272222" cy="111377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7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10800000">
              <a:off x="1442796" y="1413571"/>
              <a:ext cx="6272222" cy="111377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48" name="مربع نص 47"/>
          <p:cNvSpPr txBox="1"/>
          <p:nvPr/>
        </p:nvSpPr>
        <p:spPr>
          <a:xfrm>
            <a:off x="1714480" y="2786058"/>
            <a:ext cx="521494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4 س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      ــ        42س        +           110</a:t>
            </a:r>
            <a:endParaRPr lang="ar-SA" sz="2400" b="1" baseline="30000" dirty="0"/>
          </a:p>
        </p:txBody>
      </p:sp>
      <p:sp>
        <p:nvSpPr>
          <p:cNvPr id="49" name="مربع نص 48"/>
          <p:cNvSpPr txBox="1"/>
          <p:nvPr/>
        </p:nvSpPr>
        <p:spPr>
          <a:xfrm>
            <a:off x="857224" y="4538971"/>
            <a:ext cx="502876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 110</a:t>
            </a:r>
            <a:r>
              <a:rPr lang="ar-SA" sz="2200" b="1" dirty="0" smtClean="0"/>
              <a:t>ليس مربعا كاملا ( لم يتحقق الشرط الثاني ) </a:t>
            </a:r>
            <a:endParaRPr lang="ar-SA" sz="2200" b="1" baseline="30000" dirty="0"/>
          </a:p>
        </p:txBody>
      </p:sp>
      <p:sp>
        <p:nvSpPr>
          <p:cNvPr id="50" name="مربع نص 49"/>
          <p:cNvSpPr txBox="1"/>
          <p:nvPr/>
        </p:nvSpPr>
        <p:spPr>
          <a:xfrm>
            <a:off x="2928926" y="5643578"/>
            <a:ext cx="3356488" cy="43088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200" b="1" dirty="0" smtClean="0"/>
              <a:t>ثلاثية الحدود لا تشكل مربعا كاملا</a:t>
            </a:r>
            <a:endParaRPr lang="ar-SA" sz="2200" b="1" baseline="30000" dirty="0"/>
          </a:p>
        </p:txBody>
      </p:sp>
      <p:sp>
        <p:nvSpPr>
          <p:cNvPr id="59" name="مربع نص 58"/>
          <p:cNvSpPr txBox="1"/>
          <p:nvPr/>
        </p:nvSpPr>
        <p:spPr>
          <a:xfrm>
            <a:off x="7043064" y="3357562"/>
            <a:ext cx="571472" cy="64633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600" b="1" dirty="0" smtClean="0">
                <a:solidFill>
                  <a:srgbClr val="00B050"/>
                </a:solidFill>
                <a:latin typeface="Arial Unicode MS"/>
                <a:ea typeface="Arial Unicode MS"/>
                <a:cs typeface="Arial Unicode MS"/>
              </a:rPr>
              <a:t>✔</a:t>
            </a:r>
            <a:endParaRPr lang="ar-SA" sz="3600" b="1" baseline="30000" dirty="0">
              <a:solidFill>
                <a:srgbClr val="00B050"/>
              </a:solidFill>
            </a:endParaRPr>
          </a:p>
        </p:txBody>
      </p:sp>
      <p:sp>
        <p:nvSpPr>
          <p:cNvPr id="60" name="مربع نص 59"/>
          <p:cNvSpPr txBox="1"/>
          <p:nvPr/>
        </p:nvSpPr>
        <p:spPr>
          <a:xfrm>
            <a:off x="3286116" y="1857364"/>
            <a:ext cx="2985230" cy="44114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200" b="1" dirty="0" smtClean="0"/>
              <a:t>4 س</a:t>
            </a:r>
            <a:r>
              <a:rPr lang="ar-SA" sz="3400" b="1" spc="-100" baseline="30000" dirty="0" smtClean="0"/>
              <a:t>2</a:t>
            </a:r>
            <a:r>
              <a:rPr lang="ar-SA" sz="2200" b="1" dirty="0" smtClean="0"/>
              <a:t>  ــ  42 س  +  110</a:t>
            </a:r>
            <a:endParaRPr lang="ar-SA" sz="2200" b="1" baseline="30000" dirty="0"/>
          </a:p>
        </p:txBody>
      </p:sp>
      <p:grpSp>
        <p:nvGrpSpPr>
          <p:cNvPr id="61" name="مجموعة 60"/>
          <p:cNvGrpSpPr/>
          <p:nvPr/>
        </p:nvGrpSpPr>
        <p:grpSpPr>
          <a:xfrm>
            <a:off x="6314648" y="3343495"/>
            <a:ext cx="571504" cy="1000132"/>
            <a:chOff x="6415352" y="3343495"/>
            <a:chExt cx="571504" cy="1000132"/>
          </a:xfrm>
        </p:grpSpPr>
        <p:sp>
          <p:nvSpPr>
            <p:cNvPr id="62" name="خماسي 61"/>
            <p:cNvSpPr/>
            <p:nvPr/>
          </p:nvSpPr>
          <p:spPr>
            <a:xfrm rot="16200000" flipH="1">
              <a:off x="6201038" y="3557809"/>
              <a:ext cx="1000132" cy="571504"/>
            </a:xfrm>
            <a:prstGeom prst="homePlate">
              <a:avLst/>
            </a:prstGeom>
            <a:solidFill>
              <a:srgbClr val="FFC000"/>
            </a:solidFill>
            <a:ln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grpSp>
          <p:nvGrpSpPr>
            <p:cNvPr id="63" name="مجموعة 75"/>
            <p:cNvGrpSpPr/>
            <p:nvPr/>
          </p:nvGrpSpPr>
          <p:grpSpPr>
            <a:xfrm>
              <a:off x="6486800" y="3613725"/>
              <a:ext cx="428631" cy="341985"/>
              <a:chOff x="7786710" y="4000504"/>
              <a:chExt cx="571504" cy="428628"/>
            </a:xfrm>
          </p:grpSpPr>
          <p:cxnSp>
            <p:nvCxnSpPr>
              <p:cNvPr id="64" name="رابط مستقيم 63"/>
              <p:cNvCxnSpPr/>
              <p:nvPr/>
            </p:nvCxnSpPr>
            <p:spPr>
              <a:xfrm rot="10800000">
                <a:off x="7786710" y="4000504"/>
                <a:ext cx="428628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رابط مستقيم 64"/>
              <p:cNvCxnSpPr/>
              <p:nvPr/>
            </p:nvCxnSpPr>
            <p:spPr>
              <a:xfrm rot="16200000" flipH="1">
                <a:off x="8036743" y="4179099"/>
                <a:ext cx="428628" cy="71438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رابط مستقيم 65"/>
              <p:cNvCxnSpPr/>
              <p:nvPr/>
            </p:nvCxnSpPr>
            <p:spPr>
              <a:xfrm rot="5400000" flipH="1" flipV="1">
                <a:off x="8143900" y="4214818"/>
                <a:ext cx="357190" cy="71438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7" name="مربع نص 66"/>
          <p:cNvSpPr txBox="1"/>
          <p:nvPr/>
        </p:nvSpPr>
        <p:spPr>
          <a:xfrm>
            <a:off x="1257716" y="3328328"/>
            <a:ext cx="571472" cy="64633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600" b="1" dirty="0" smtClean="0">
                <a:solidFill>
                  <a:srgbClr val="00B050"/>
                </a:solidFill>
                <a:latin typeface="Arial Unicode MS"/>
                <a:ea typeface="Arial Unicode MS"/>
                <a:cs typeface="Arial Unicode MS"/>
              </a:rPr>
              <a:t>✗</a:t>
            </a:r>
            <a:endParaRPr lang="ar-SA" sz="3600" b="1" baseline="30000" dirty="0">
              <a:solidFill>
                <a:srgbClr val="00B050"/>
              </a:solidFill>
            </a:endParaRPr>
          </a:p>
        </p:txBody>
      </p:sp>
      <p:grpSp>
        <p:nvGrpSpPr>
          <p:cNvPr id="68" name="مجموعة 67"/>
          <p:cNvGrpSpPr/>
          <p:nvPr/>
        </p:nvGrpSpPr>
        <p:grpSpPr>
          <a:xfrm>
            <a:off x="1801084" y="3372729"/>
            <a:ext cx="571504" cy="1000132"/>
            <a:chOff x="2186410" y="3372729"/>
            <a:chExt cx="571504" cy="1000132"/>
          </a:xfrm>
        </p:grpSpPr>
        <p:sp>
          <p:nvSpPr>
            <p:cNvPr id="69" name="خماسي 68"/>
            <p:cNvSpPr/>
            <p:nvPr/>
          </p:nvSpPr>
          <p:spPr>
            <a:xfrm rot="16200000" flipH="1">
              <a:off x="1972096" y="3587043"/>
              <a:ext cx="1000132" cy="571504"/>
            </a:xfrm>
            <a:prstGeom prst="homePlate">
              <a:avLst/>
            </a:prstGeom>
            <a:solidFill>
              <a:srgbClr val="FFC000"/>
            </a:solidFill>
            <a:ln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grpSp>
          <p:nvGrpSpPr>
            <p:cNvPr id="70" name="مجموعة 71"/>
            <p:cNvGrpSpPr/>
            <p:nvPr/>
          </p:nvGrpSpPr>
          <p:grpSpPr>
            <a:xfrm>
              <a:off x="2257890" y="3614824"/>
              <a:ext cx="428631" cy="341985"/>
              <a:chOff x="7786710" y="4000504"/>
              <a:chExt cx="571504" cy="428628"/>
            </a:xfrm>
          </p:grpSpPr>
          <p:cxnSp>
            <p:nvCxnSpPr>
              <p:cNvPr id="71" name="رابط مستقيم 70"/>
              <p:cNvCxnSpPr/>
              <p:nvPr/>
            </p:nvCxnSpPr>
            <p:spPr>
              <a:xfrm rot="10800000">
                <a:off x="7786710" y="4000504"/>
                <a:ext cx="428628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رابط مستقيم 71"/>
              <p:cNvCxnSpPr/>
              <p:nvPr/>
            </p:nvCxnSpPr>
            <p:spPr>
              <a:xfrm rot="16200000" flipH="1">
                <a:off x="8036743" y="4179099"/>
                <a:ext cx="428628" cy="71438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رابط مستقيم 72"/>
              <p:cNvCxnSpPr/>
              <p:nvPr/>
            </p:nvCxnSpPr>
            <p:spPr>
              <a:xfrm rot="5400000" flipH="1" flipV="1">
                <a:off x="8143900" y="4214818"/>
                <a:ext cx="357190" cy="71438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4" name="مربع نص 73"/>
          <p:cNvSpPr txBox="1"/>
          <p:nvPr/>
        </p:nvSpPr>
        <p:spPr>
          <a:xfrm>
            <a:off x="6215074" y="4396095"/>
            <a:ext cx="785786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2 س</a:t>
            </a:r>
            <a:endParaRPr lang="ar-SA" sz="2400" b="1" baseline="30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800" decel="100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800" decel="100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800" decel="100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4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3" grpId="0"/>
      <p:bldP spid="48" grpId="0"/>
      <p:bldP spid="49" grpId="0"/>
      <p:bldP spid="50" grpId="0"/>
      <p:bldP spid="59" grpId="0"/>
      <p:bldP spid="60" grpId="0"/>
      <p:bldP spid="67" grpId="0"/>
      <p:bldP spid="74" grpId="0"/>
    </p:bldLst>
  </p:timing>
</p:sld>
</file>

<file path=ppt/theme/theme1.xml><?xml version="1.0" encoding="utf-8"?>
<a:theme xmlns:a="http://schemas.openxmlformats.org/drawingml/2006/main" name="سمة Office">
  <a:themeElements>
    <a:clrScheme name="ذروة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رحلة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38100">
          <a:solidFill>
            <a:schemeClr val="tx1"/>
          </a:solidFill>
          <a:prstDash val="soli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5279</TotalTime>
  <Words>894</Words>
  <Application>Microsoft Office PowerPoint</Application>
  <PresentationFormat>عرض على الشاشة (3:4)‏</PresentationFormat>
  <Paragraphs>235</Paragraphs>
  <Slides>15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6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free-tech</dc:creator>
  <cp:lastModifiedBy>free-tech</cp:lastModifiedBy>
  <cp:revision>637</cp:revision>
  <dcterms:created xsi:type="dcterms:W3CDTF">2012-10-01T13:49:55Z</dcterms:created>
  <dcterms:modified xsi:type="dcterms:W3CDTF">2012-10-24T14:30:24Z</dcterms:modified>
</cp:coreProperties>
</file>