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10" r:id="rId2"/>
    <p:sldId id="571" r:id="rId3"/>
    <p:sldId id="505" r:id="rId4"/>
    <p:sldId id="564" r:id="rId5"/>
    <p:sldId id="562" r:id="rId6"/>
    <p:sldId id="579" r:id="rId7"/>
    <p:sldId id="581" r:id="rId8"/>
    <p:sldId id="335" r:id="rId9"/>
    <p:sldId id="563" r:id="rId10"/>
    <p:sldId id="582" r:id="rId11"/>
    <p:sldId id="577" r:id="rId12"/>
    <p:sldId id="578" r:id="rId13"/>
    <p:sldId id="584" r:id="rId14"/>
    <p:sldId id="411" r:id="rId15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16">
          <p15:clr>
            <a:srgbClr val="A4A3A4"/>
          </p15:clr>
        </p15:guide>
        <p15:guide id="4" pos="76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296"/>
      </p:cViewPr>
      <p:guideLst>
        <p:guide orient="horz" pos="2183"/>
        <p:guide pos="3840"/>
        <p:guide orient="horz" pos="1516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750063-B168-4EF0-B24A-CA01F9091947}" type="datetimeFigureOut">
              <a:rPr lang="ar-SY" smtClean="0"/>
              <a:t>23/07/1442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C9B45C0-2386-42AF-8EB4-0FD30ABBF9EA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996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8DFC-9447-463A-8B34-4CB4B6E7FB03}" type="slidenum">
              <a:rPr lang="ar-SY" smtClean="0"/>
              <a:t>9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78840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8DFC-9447-463A-8B34-4CB4B6E7FB03}" type="slidenum">
              <a:rPr lang="ar-SY" smtClean="0"/>
              <a:t>11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78840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5.svg"/><Relationship Id="rId7" Type="http://schemas.openxmlformats.org/officeDocument/2006/relationships/image" Target="../media/image14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928032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9" y="3519956"/>
                <a:ext cx="6029231" cy="31919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022249" y="3110638"/>
              <a:ext cx="48377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سجود السَّهو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3005007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4663"/>
            <a:ext cx="2786743" cy="1375876"/>
            <a:chOff x="538318" y="1525603"/>
            <a:chExt cx="2658769" cy="11010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48159" y="1525603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38048" y="1942552"/>
              <a:ext cx="1700564" cy="650543"/>
              <a:chOff x="3549687" y="5400343"/>
              <a:chExt cx="1700564" cy="65054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3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الأول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49687" y="5730690"/>
                <a:ext cx="1700564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سجود السهو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9084899" y="290330"/>
            <a:ext cx="2784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نشاط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sp>
        <p:nvSpPr>
          <p:cNvPr id="3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744686" y="1320853"/>
            <a:ext cx="8208206" cy="589955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أُبَيِّن الواجب على المأموم إِذَا وَقَعَ سهوٌ منَ الإمامِ في الصلاةِ ؟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1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209228" y="2516075"/>
            <a:ext cx="8602875" cy="3101985"/>
            <a:chOff x="3165506" y="295207"/>
            <a:chExt cx="6297235" cy="1587929"/>
          </a:xfrm>
        </p:grpSpPr>
        <p:sp>
          <p:nvSpPr>
            <p:cNvPr id="34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3828534" y="921601"/>
              <a:ext cx="1423184" cy="41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44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45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043206" y="900244"/>
              <a:ext cx="3546218" cy="267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800" b="1" dirty="0"/>
                <a:t>تذكير الإمام إذا سها في الصلاة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527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10" y="2922630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92701" y="1447882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504194" y="1226033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03999" y="1540647"/>
            <a:ext cx="2847503" cy="1366907"/>
            <a:chOff x="574119" y="1553709"/>
            <a:chExt cx="2716739" cy="1093896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74119" y="1553709"/>
              <a:ext cx="2716739" cy="1089507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02472" y="1568008"/>
              <a:ext cx="664162" cy="5172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91487" y="2013251"/>
              <a:ext cx="1610007" cy="634354"/>
              <a:chOff x="3603126" y="5471042"/>
              <a:chExt cx="1610007" cy="63435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53778" y="5471042"/>
                <a:ext cx="122251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الأول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603126" y="5785200"/>
                <a:ext cx="1610007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سجود السهو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8253949" y="435218"/>
            <a:ext cx="3663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Century Gothic" panose="020B0502020202020204" pitchFamily="34" charset="0"/>
              </a:rPr>
              <a:t>أسبابَ سجودِ السهوِ</a:t>
            </a:r>
          </a:p>
        </p:txBody>
      </p:sp>
      <p:sp>
        <p:nvSpPr>
          <p:cNvPr id="34" name="Freeform: Shape 8">
            <a:extLst>
              <a:ext uri="{FF2B5EF4-FFF2-40B4-BE49-F238E27FC236}">
                <a16:creationId xmlns:a16="http://schemas.microsoft.com/office/drawing/2014/main" id="{677E7DF8-625B-4A36-B918-5B5F0119883C}"/>
              </a:ext>
            </a:extLst>
          </p:cNvPr>
          <p:cNvSpPr/>
          <p:nvPr/>
        </p:nvSpPr>
        <p:spPr>
          <a:xfrm rot="21322306">
            <a:off x="6365926" y="2442397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7">
            <a:extLst>
              <a:ext uri="{FF2B5EF4-FFF2-40B4-BE49-F238E27FC236}">
                <a16:creationId xmlns:a16="http://schemas.microsoft.com/office/drawing/2014/main" id="{28336F58-4C0A-41A8-A8C7-B16674D9A2E3}"/>
              </a:ext>
            </a:extLst>
          </p:cNvPr>
          <p:cNvSpPr/>
          <p:nvPr/>
        </p:nvSpPr>
        <p:spPr>
          <a:xfrm>
            <a:off x="6232835" y="2229367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5">
            <a:extLst>
              <a:ext uri="{FF2B5EF4-FFF2-40B4-BE49-F238E27FC236}">
                <a16:creationId xmlns:a16="http://schemas.microsoft.com/office/drawing/2014/main" id="{2FDCA827-974E-496C-8CC6-E0CE8BC2EBAD}"/>
              </a:ext>
            </a:extLst>
          </p:cNvPr>
          <p:cNvSpPr/>
          <p:nvPr/>
        </p:nvSpPr>
        <p:spPr>
          <a:xfrm rot="21258981">
            <a:off x="3431507" y="2409898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4">
            <a:extLst>
              <a:ext uri="{FF2B5EF4-FFF2-40B4-BE49-F238E27FC236}">
                <a16:creationId xmlns:a16="http://schemas.microsoft.com/office/drawing/2014/main" id="{F87976BA-7239-45EF-AEDE-16DBDAB18C70}"/>
              </a:ext>
            </a:extLst>
          </p:cNvPr>
          <p:cNvSpPr/>
          <p:nvPr/>
        </p:nvSpPr>
        <p:spPr>
          <a:xfrm>
            <a:off x="3253574" y="2192183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">
            <a:extLst>
              <a:ext uri="{FF2B5EF4-FFF2-40B4-BE49-F238E27FC236}">
                <a16:creationId xmlns:a16="http://schemas.microsoft.com/office/drawing/2014/main" id="{69E28618-11B2-4AF0-99F6-97675C4D172C}"/>
              </a:ext>
            </a:extLst>
          </p:cNvPr>
          <p:cNvSpPr/>
          <p:nvPr/>
        </p:nvSpPr>
        <p:spPr>
          <a:xfrm>
            <a:off x="3253574" y="2036155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6">
            <a:extLst>
              <a:ext uri="{FF2B5EF4-FFF2-40B4-BE49-F238E27FC236}">
                <a16:creationId xmlns:a16="http://schemas.microsoft.com/office/drawing/2014/main" id="{360F3BBB-4F64-4B87-979C-550A23114E30}"/>
              </a:ext>
            </a:extLst>
          </p:cNvPr>
          <p:cNvSpPr/>
          <p:nvPr/>
        </p:nvSpPr>
        <p:spPr>
          <a:xfrm>
            <a:off x="6232836" y="2091482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9">
            <a:extLst>
              <a:ext uri="{FF2B5EF4-FFF2-40B4-BE49-F238E27FC236}">
                <a16:creationId xmlns:a16="http://schemas.microsoft.com/office/drawing/2014/main" id="{91A3FD3A-AE85-4A6C-B39D-F37CD7494CBB}"/>
              </a:ext>
            </a:extLst>
          </p:cNvPr>
          <p:cNvSpPr/>
          <p:nvPr/>
        </p:nvSpPr>
        <p:spPr>
          <a:xfrm rot="21429876" flipH="1">
            <a:off x="9472032" y="2491052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10">
            <a:extLst>
              <a:ext uri="{FF2B5EF4-FFF2-40B4-BE49-F238E27FC236}">
                <a16:creationId xmlns:a16="http://schemas.microsoft.com/office/drawing/2014/main" id="{558D3A8D-7A23-4B45-BFAF-D4E8131ED1DF}"/>
              </a:ext>
            </a:extLst>
          </p:cNvPr>
          <p:cNvSpPr/>
          <p:nvPr/>
        </p:nvSpPr>
        <p:spPr>
          <a:xfrm flipH="1">
            <a:off x="9243568" y="2252545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11">
            <a:extLst>
              <a:ext uri="{FF2B5EF4-FFF2-40B4-BE49-F238E27FC236}">
                <a16:creationId xmlns:a16="http://schemas.microsoft.com/office/drawing/2014/main" id="{6E18F024-83B1-40C1-84A6-BAAB0F73B580}"/>
              </a:ext>
            </a:extLst>
          </p:cNvPr>
          <p:cNvSpPr/>
          <p:nvPr/>
        </p:nvSpPr>
        <p:spPr>
          <a:xfrm flipH="1">
            <a:off x="9243568" y="2096517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3" name="Group 45">
            <a:extLst>
              <a:ext uri="{FF2B5EF4-FFF2-40B4-BE49-F238E27FC236}">
                <a16:creationId xmlns:a16="http://schemas.microsoft.com/office/drawing/2014/main" id="{A5C73544-5D43-42BA-8AAD-78AF85865164}"/>
              </a:ext>
            </a:extLst>
          </p:cNvPr>
          <p:cNvGrpSpPr/>
          <p:nvPr/>
        </p:nvGrpSpPr>
        <p:grpSpPr>
          <a:xfrm>
            <a:off x="6796458" y="1682028"/>
            <a:ext cx="1932010" cy="1693459"/>
            <a:chOff x="5370897" y="1195131"/>
            <a:chExt cx="1932010" cy="1693459"/>
          </a:xfrm>
        </p:grpSpPr>
        <p:sp>
          <p:nvSpPr>
            <p:cNvPr id="44" name="Hexagon 20">
              <a:extLst>
                <a:ext uri="{FF2B5EF4-FFF2-40B4-BE49-F238E27FC236}">
                  <a16:creationId xmlns:a16="http://schemas.microsoft.com/office/drawing/2014/main" id="{7F15458F-E496-4A01-B613-A403947575BD}"/>
                </a:ext>
              </a:extLst>
            </p:cNvPr>
            <p:cNvSpPr/>
            <p:nvPr/>
          </p:nvSpPr>
          <p:spPr>
            <a:xfrm>
              <a:off x="5655825" y="1468692"/>
              <a:ext cx="1647082" cy="1419898"/>
            </a:xfrm>
            <a:prstGeom prst="hexagon">
              <a:avLst/>
            </a:prstGeom>
            <a:solidFill>
              <a:schemeClr val="tx1">
                <a:alpha val="42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Hexagon 18">
              <a:extLst>
                <a:ext uri="{FF2B5EF4-FFF2-40B4-BE49-F238E27FC236}">
                  <a16:creationId xmlns:a16="http://schemas.microsoft.com/office/drawing/2014/main" id="{7160B8A3-E490-4D4E-8BBC-6C9CF0B28389}"/>
                </a:ext>
              </a:extLst>
            </p:cNvPr>
            <p:cNvSpPr/>
            <p:nvPr/>
          </p:nvSpPr>
          <p:spPr>
            <a:xfrm>
              <a:off x="5370897" y="1195131"/>
              <a:ext cx="1647082" cy="1419898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Hexagon 19">
              <a:extLst>
                <a:ext uri="{FF2B5EF4-FFF2-40B4-BE49-F238E27FC236}">
                  <a16:creationId xmlns:a16="http://schemas.microsoft.com/office/drawing/2014/main" id="{5155B9CB-A507-4235-970F-11F5FC3DC62B}"/>
                </a:ext>
              </a:extLst>
            </p:cNvPr>
            <p:cNvSpPr/>
            <p:nvPr/>
          </p:nvSpPr>
          <p:spPr>
            <a:xfrm>
              <a:off x="5527483" y="1331024"/>
              <a:ext cx="1331810" cy="1148112"/>
            </a:xfrm>
            <a:prstGeom prst="hexagon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B0751F3E-A53F-48CF-8F13-83C0E647B0D6}"/>
                </a:ext>
              </a:extLst>
            </p:cNvPr>
            <p:cNvSpPr txBox="1"/>
            <p:nvPr/>
          </p:nvSpPr>
          <p:spPr>
            <a:xfrm>
              <a:off x="5558388" y="1851272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</a:p>
          </p:txBody>
        </p:sp>
      </p:grpSp>
      <p:sp>
        <p:nvSpPr>
          <p:cNvPr id="52" name="TextBox 30">
            <a:extLst>
              <a:ext uri="{FF2B5EF4-FFF2-40B4-BE49-F238E27FC236}">
                <a16:creationId xmlns:a16="http://schemas.microsoft.com/office/drawing/2014/main" id="{6BB4969D-40E4-41EE-A0D2-0CFCDA141682}"/>
              </a:ext>
            </a:extLst>
          </p:cNvPr>
          <p:cNvSpPr txBox="1"/>
          <p:nvPr/>
        </p:nvSpPr>
        <p:spPr>
          <a:xfrm>
            <a:off x="3446147" y="3695444"/>
            <a:ext cx="2509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الزيادة</a:t>
            </a:r>
            <a:endParaRPr lang="en-US" sz="28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54" name="TextBox 32">
            <a:extLst>
              <a:ext uri="{FF2B5EF4-FFF2-40B4-BE49-F238E27FC236}">
                <a16:creationId xmlns:a16="http://schemas.microsoft.com/office/drawing/2014/main" id="{5945E036-4976-495D-AB16-EBB1DC404060}"/>
              </a:ext>
            </a:extLst>
          </p:cNvPr>
          <p:cNvSpPr txBox="1"/>
          <p:nvPr/>
        </p:nvSpPr>
        <p:spPr>
          <a:xfrm>
            <a:off x="6171674" y="3765276"/>
            <a:ext cx="2896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النقص</a:t>
            </a:r>
            <a:endParaRPr lang="en-US" sz="24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56" name="TextBox 34">
            <a:extLst>
              <a:ext uri="{FF2B5EF4-FFF2-40B4-BE49-F238E27FC236}">
                <a16:creationId xmlns:a16="http://schemas.microsoft.com/office/drawing/2014/main" id="{65B1E7D7-6964-4895-8C6A-1510100A9DB7}"/>
              </a:ext>
            </a:extLst>
          </p:cNvPr>
          <p:cNvSpPr txBox="1"/>
          <p:nvPr/>
        </p:nvSpPr>
        <p:spPr>
          <a:xfrm>
            <a:off x="9524501" y="3833740"/>
            <a:ext cx="231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الشك</a:t>
            </a:r>
            <a:endParaRPr lang="en-US" sz="20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57" name="Group 46">
            <a:extLst>
              <a:ext uri="{FF2B5EF4-FFF2-40B4-BE49-F238E27FC236}">
                <a16:creationId xmlns:a16="http://schemas.microsoft.com/office/drawing/2014/main" id="{89F7E52A-60EF-4639-B074-25EE295290BC}"/>
              </a:ext>
            </a:extLst>
          </p:cNvPr>
          <p:cNvGrpSpPr/>
          <p:nvPr/>
        </p:nvGrpSpPr>
        <p:grpSpPr>
          <a:xfrm>
            <a:off x="9956328" y="1775232"/>
            <a:ext cx="1710455" cy="1622459"/>
            <a:chOff x="9287208" y="1283300"/>
            <a:chExt cx="1710455" cy="1622459"/>
          </a:xfrm>
        </p:grpSpPr>
        <p:sp>
          <p:nvSpPr>
            <p:cNvPr id="61" name="Dodecagon 35">
              <a:extLst>
                <a:ext uri="{FF2B5EF4-FFF2-40B4-BE49-F238E27FC236}">
                  <a16:creationId xmlns:a16="http://schemas.microsoft.com/office/drawing/2014/main" id="{96BDB2E0-3994-4E03-9F26-96C5A7E78A65}"/>
                </a:ext>
              </a:extLst>
            </p:cNvPr>
            <p:cNvSpPr/>
            <p:nvPr/>
          </p:nvSpPr>
          <p:spPr>
            <a:xfrm>
              <a:off x="9549338" y="1457434"/>
              <a:ext cx="1448325" cy="1448325"/>
            </a:xfrm>
            <a:prstGeom prst="dodecagon">
              <a:avLst/>
            </a:prstGeom>
            <a:solidFill>
              <a:schemeClr val="tx1">
                <a:alpha val="54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Dodecagon 36">
              <a:extLst>
                <a:ext uri="{FF2B5EF4-FFF2-40B4-BE49-F238E27FC236}">
                  <a16:creationId xmlns:a16="http://schemas.microsoft.com/office/drawing/2014/main" id="{CF1C295E-1686-406E-8AFE-98A9EACEA490}"/>
                </a:ext>
              </a:extLst>
            </p:cNvPr>
            <p:cNvSpPr/>
            <p:nvPr/>
          </p:nvSpPr>
          <p:spPr>
            <a:xfrm>
              <a:off x="9290519" y="1283300"/>
              <a:ext cx="1448325" cy="1448325"/>
            </a:xfrm>
            <a:prstGeom prst="dodec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Dodecagon 37">
              <a:extLst>
                <a:ext uri="{FF2B5EF4-FFF2-40B4-BE49-F238E27FC236}">
                  <a16:creationId xmlns:a16="http://schemas.microsoft.com/office/drawing/2014/main" id="{CE8F9DDC-F537-4F64-A199-A6F915C8C4F5}"/>
                </a:ext>
              </a:extLst>
            </p:cNvPr>
            <p:cNvSpPr/>
            <p:nvPr/>
          </p:nvSpPr>
          <p:spPr>
            <a:xfrm>
              <a:off x="9358833" y="1341481"/>
              <a:ext cx="1287832" cy="1287832"/>
            </a:xfrm>
            <a:prstGeom prst="dodecagon">
              <a:avLst/>
            </a:prstGeom>
            <a:solidFill>
              <a:srgbClr val="00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39">
              <a:extLst>
                <a:ext uri="{FF2B5EF4-FFF2-40B4-BE49-F238E27FC236}">
                  <a16:creationId xmlns:a16="http://schemas.microsoft.com/office/drawing/2014/main" id="{B711F3D2-9737-4424-87BE-575C1F06C1A2}"/>
                </a:ext>
              </a:extLst>
            </p:cNvPr>
            <p:cNvSpPr txBox="1"/>
            <p:nvPr/>
          </p:nvSpPr>
          <p:spPr>
            <a:xfrm>
              <a:off x="9287208" y="1807437"/>
              <a:ext cx="13853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3</a:t>
              </a:r>
            </a:p>
          </p:txBody>
        </p:sp>
      </p:grpSp>
      <p:cxnSp>
        <p:nvCxnSpPr>
          <p:cNvPr id="69" name="Straight Connector 38">
            <a:extLst>
              <a:ext uri="{FF2B5EF4-FFF2-40B4-BE49-F238E27FC236}">
                <a16:creationId xmlns:a16="http://schemas.microsoft.com/office/drawing/2014/main" id="{92AA8007-C77E-49C6-92E8-FB85BD21CD62}"/>
              </a:ext>
            </a:extLst>
          </p:cNvPr>
          <p:cNvCxnSpPr/>
          <p:nvPr/>
        </p:nvCxnSpPr>
        <p:spPr>
          <a:xfrm flipV="1">
            <a:off x="10174545" y="2068801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40">
            <a:extLst>
              <a:ext uri="{FF2B5EF4-FFF2-40B4-BE49-F238E27FC236}">
                <a16:creationId xmlns:a16="http://schemas.microsoft.com/office/drawing/2014/main" id="{72A4399A-1662-481F-A5D7-06EDF99F182F}"/>
              </a:ext>
            </a:extLst>
          </p:cNvPr>
          <p:cNvCxnSpPr/>
          <p:nvPr/>
        </p:nvCxnSpPr>
        <p:spPr>
          <a:xfrm flipV="1">
            <a:off x="7197632" y="2042113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44">
            <a:extLst>
              <a:ext uri="{FF2B5EF4-FFF2-40B4-BE49-F238E27FC236}">
                <a16:creationId xmlns:a16="http://schemas.microsoft.com/office/drawing/2014/main" id="{6054EF5D-9217-4CFF-815E-C69498ACC06D}"/>
              </a:ext>
            </a:extLst>
          </p:cNvPr>
          <p:cNvGrpSpPr/>
          <p:nvPr/>
        </p:nvGrpSpPr>
        <p:grpSpPr>
          <a:xfrm>
            <a:off x="3771856" y="1653718"/>
            <a:ext cx="1935802" cy="1599434"/>
            <a:chOff x="1548797" y="1181477"/>
            <a:chExt cx="1935802" cy="1599434"/>
          </a:xfrm>
        </p:grpSpPr>
        <p:sp>
          <p:nvSpPr>
            <p:cNvPr id="73" name="Rectangle: Rounded Corners 15">
              <a:extLst>
                <a:ext uri="{FF2B5EF4-FFF2-40B4-BE49-F238E27FC236}">
                  <a16:creationId xmlns:a16="http://schemas.microsoft.com/office/drawing/2014/main" id="{4FF51BFB-6AEE-4792-BF4F-5C4A2CB3D8CE}"/>
                </a:ext>
              </a:extLst>
            </p:cNvPr>
            <p:cNvSpPr/>
            <p:nvPr/>
          </p:nvSpPr>
          <p:spPr>
            <a:xfrm rot="20402536">
              <a:off x="1829971" y="1373025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tx1">
                <a:alpha val="56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: Rounded Corners 13">
              <a:extLst>
                <a:ext uri="{FF2B5EF4-FFF2-40B4-BE49-F238E27FC236}">
                  <a16:creationId xmlns:a16="http://schemas.microsoft.com/office/drawing/2014/main" id="{B8925233-7F8C-47ED-824F-D5A077076288}"/>
                </a:ext>
              </a:extLst>
            </p:cNvPr>
            <p:cNvSpPr/>
            <p:nvPr/>
          </p:nvSpPr>
          <p:spPr>
            <a:xfrm rot="20602948">
              <a:off x="1548797" y="1181477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: Rounded Corners 14">
              <a:extLst>
                <a:ext uri="{FF2B5EF4-FFF2-40B4-BE49-F238E27FC236}">
                  <a16:creationId xmlns:a16="http://schemas.microsoft.com/office/drawing/2014/main" id="{22347805-EF40-4688-A2B5-D54EEF95FC09}"/>
                </a:ext>
              </a:extLst>
            </p:cNvPr>
            <p:cNvSpPr/>
            <p:nvPr/>
          </p:nvSpPr>
          <p:spPr>
            <a:xfrm rot="20602948">
              <a:off x="1708695" y="1300905"/>
              <a:ext cx="1363762" cy="1160395"/>
            </a:xfrm>
            <a:prstGeom prst="roundRect">
              <a:avLst>
                <a:gd name="adj" fmla="val 115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26">
              <a:extLst>
                <a:ext uri="{FF2B5EF4-FFF2-40B4-BE49-F238E27FC236}">
                  <a16:creationId xmlns:a16="http://schemas.microsoft.com/office/drawing/2014/main" id="{A3B037CE-7664-42C9-B4E5-2C0BE7562898}"/>
                </a:ext>
              </a:extLst>
            </p:cNvPr>
            <p:cNvSpPr txBox="1"/>
            <p:nvPr/>
          </p:nvSpPr>
          <p:spPr>
            <a:xfrm>
              <a:off x="1774372" y="1849215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</p:grpSp>
      <p:cxnSp>
        <p:nvCxnSpPr>
          <p:cNvPr id="77" name="Straight Connector 41">
            <a:extLst>
              <a:ext uri="{FF2B5EF4-FFF2-40B4-BE49-F238E27FC236}">
                <a16:creationId xmlns:a16="http://schemas.microsoft.com/office/drawing/2014/main" id="{A97C0009-7260-4908-BE38-6E40D3CAB7F6}"/>
              </a:ext>
            </a:extLst>
          </p:cNvPr>
          <p:cNvCxnSpPr/>
          <p:nvPr/>
        </p:nvCxnSpPr>
        <p:spPr>
          <a:xfrm rot="20602948" flipV="1">
            <a:off x="4039049" y="2141753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74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"/>
                            </p:stCondLst>
                            <p:childTnLst>
                              <p:par>
                                <p:cTn id="9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52" grpId="0"/>
      <p:bldP spid="54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86079" y="2008525"/>
              <a:ext cx="2144982" cy="628013"/>
              <a:chOff x="3297718" y="5466316"/>
              <a:chExt cx="2144982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الأول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7718" y="5774133"/>
                <a:ext cx="2144982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سجود السهو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398655" y="617240"/>
            <a:ext cx="6445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الأسبابُ التي تُقَلِّلُ منْ وقوعِ السهوِ في الصلاةِ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pic>
        <p:nvPicPr>
          <p:cNvPr id="18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28" y="1655688"/>
            <a:ext cx="8824686" cy="2514350"/>
          </a:xfrm>
          <a:prstGeom prst="rect">
            <a:avLst/>
          </a:prstGeom>
        </p:spPr>
      </p:pic>
      <p:sp>
        <p:nvSpPr>
          <p:cNvPr id="19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2139677" y="4325310"/>
            <a:ext cx="9894237" cy="589955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في الحديثِ حثٌ على الاهتمامِ بأمرِ الصلاةِ، والحرصِ على الإقبالِ عليها، وتركِ ما يشغلُ أثناءَ أدائها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85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152C22-9DAE-4520-93AA-724581A32CC6}"/>
              </a:ext>
            </a:extLst>
          </p:cNvPr>
          <p:cNvSpPr/>
          <p:nvPr/>
        </p:nvSpPr>
        <p:spPr>
          <a:xfrm>
            <a:off x="1021100" y="2425292"/>
            <a:ext cx="10677414" cy="443835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74000">
                <a:schemeClr val="bg1">
                  <a:lumMod val="85000"/>
                </a:schemeClr>
              </a:gs>
              <a:gs pos="9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DA33FE9-4BDE-41EF-ACF9-E149D06FB80F}"/>
              </a:ext>
            </a:extLst>
          </p:cNvPr>
          <p:cNvSpPr/>
          <p:nvPr/>
        </p:nvSpPr>
        <p:spPr>
          <a:xfrm>
            <a:off x="1745435" y="2425292"/>
            <a:ext cx="2335237" cy="3995224"/>
          </a:xfrm>
          <a:custGeom>
            <a:avLst/>
            <a:gdLst>
              <a:gd name="connsiteX0" fmla="*/ 547159 w 2335237"/>
              <a:gd name="connsiteY0" fmla="*/ 0 h 3995224"/>
              <a:gd name="connsiteX1" fmla="*/ 2335237 w 2335237"/>
              <a:gd name="connsiteY1" fmla="*/ 0 h 3995224"/>
              <a:gd name="connsiteX2" fmla="*/ 1788078 w 2335237"/>
              <a:gd name="connsiteY2" fmla="*/ 358605 h 3995224"/>
              <a:gd name="connsiteX3" fmla="*/ 1788078 w 2335237"/>
              <a:gd name="connsiteY3" fmla="*/ 2644726 h 3995224"/>
              <a:gd name="connsiteX4" fmla="*/ 1783739 w 2335237"/>
              <a:gd name="connsiteY4" fmla="*/ 2644726 h 3995224"/>
              <a:gd name="connsiteX5" fmla="*/ 1783739 w 2335237"/>
              <a:gd name="connsiteY5" fmla="*/ 3319975 h 3995224"/>
              <a:gd name="connsiteX6" fmla="*/ 1108490 w 2335237"/>
              <a:gd name="connsiteY6" fmla="*/ 3995224 h 3995224"/>
              <a:gd name="connsiteX7" fmla="*/ 675249 w 2335237"/>
              <a:gd name="connsiteY7" fmla="*/ 3995224 h 3995224"/>
              <a:gd name="connsiteX8" fmla="*/ 0 w 2335237"/>
              <a:gd name="connsiteY8" fmla="*/ 3319975 h 3995224"/>
              <a:gd name="connsiteX9" fmla="*/ 0 w 2335237"/>
              <a:gd name="connsiteY9" fmla="*/ 2644726 h 3995224"/>
              <a:gd name="connsiteX10" fmla="*/ 0 w 2335237"/>
              <a:gd name="connsiteY10" fmla="*/ 358605 h 3995224"/>
              <a:gd name="connsiteX11" fmla="*/ 547159 w 2335237"/>
              <a:gd name="connsiteY11" fmla="*/ 0 h 399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35237" h="3995224">
                <a:moveTo>
                  <a:pt x="547159" y="0"/>
                </a:moveTo>
                <a:lnTo>
                  <a:pt x="2335237" y="0"/>
                </a:lnTo>
                <a:cubicBezTo>
                  <a:pt x="2033050" y="0"/>
                  <a:pt x="1788078" y="160553"/>
                  <a:pt x="1788078" y="358605"/>
                </a:cubicBezTo>
                <a:lnTo>
                  <a:pt x="1788078" y="2644726"/>
                </a:lnTo>
                <a:lnTo>
                  <a:pt x="1783739" y="2644726"/>
                </a:lnTo>
                <a:lnTo>
                  <a:pt x="1783739" y="3319975"/>
                </a:lnTo>
                <a:cubicBezTo>
                  <a:pt x="1783739" y="3692905"/>
                  <a:pt x="1481420" y="3995224"/>
                  <a:pt x="1108490" y="3995224"/>
                </a:cubicBezTo>
                <a:lnTo>
                  <a:pt x="675249" y="3995224"/>
                </a:lnTo>
                <a:cubicBezTo>
                  <a:pt x="302319" y="3995224"/>
                  <a:pt x="0" y="3692905"/>
                  <a:pt x="0" y="3319975"/>
                </a:cubicBezTo>
                <a:lnTo>
                  <a:pt x="0" y="2644726"/>
                </a:lnTo>
                <a:lnTo>
                  <a:pt x="0" y="358605"/>
                </a:lnTo>
                <a:cubicBezTo>
                  <a:pt x="0" y="160553"/>
                  <a:pt x="244972" y="0"/>
                  <a:pt x="547159" y="0"/>
                </a:cubicBez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4EAB4D-E629-4F22-91ED-5B9F0D912DFC}"/>
              </a:ext>
            </a:extLst>
          </p:cNvPr>
          <p:cNvSpPr/>
          <p:nvPr/>
        </p:nvSpPr>
        <p:spPr>
          <a:xfrm flipV="1">
            <a:off x="1021100" y="-15455"/>
            <a:ext cx="10677414" cy="2440745"/>
          </a:xfrm>
          <a:prstGeom prst="rect">
            <a:avLst/>
          </a:prstGeom>
          <a:gradFill flip="none" rotWithShape="1">
            <a:gsLst>
              <a:gs pos="0">
                <a:srgbClr val="FBFBFB"/>
              </a:gs>
              <a:gs pos="74000">
                <a:srgbClr val="FBFBFB"/>
              </a:gs>
              <a:gs pos="9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A899647-CEA2-4933-89A6-C42A47DB5AF5}"/>
              </a:ext>
            </a:extLst>
          </p:cNvPr>
          <p:cNvGrpSpPr/>
          <p:nvPr/>
        </p:nvGrpSpPr>
        <p:grpSpPr>
          <a:xfrm>
            <a:off x="1469686" y="962698"/>
            <a:ext cx="2238895" cy="1477108"/>
            <a:chOff x="448586" y="957049"/>
            <a:chExt cx="2238895" cy="1477108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69FB0B-3EB9-4537-9973-99A9341078B5}"/>
                </a:ext>
              </a:extLst>
            </p:cNvPr>
            <p:cNvSpPr/>
            <p:nvPr/>
          </p:nvSpPr>
          <p:spPr>
            <a:xfrm>
              <a:off x="448586" y="957049"/>
              <a:ext cx="2238895" cy="1477108"/>
            </a:xfrm>
            <a:custGeom>
              <a:avLst/>
              <a:gdLst>
                <a:gd name="connsiteX0" fmla="*/ 738554 w 2238895"/>
                <a:gd name="connsiteY0" fmla="*/ 0 h 1477108"/>
                <a:gd name="connsiteX1" fmla="*/ 1462103 w 2238895"/>
                <a:gd name="connsiteY1" fmla="*/ 589710 h 1477108"/>
                <a:gd name="connsiteX2" fmla="*/ 1467492 w 2238895"/>
                <a:gd name="connsiteY2" fmla="*/ 643168 h 1477108"/>
                <a:gd name="connsiteX3" fmla="*/ 1472393 w 2238895"/>
                <a:gd name="connsiteY3" fmla="*/ 638271 h 1477108"/>
                <a:gd name="connsiteX4" fmla="*/ 2238895 w 2238895"/>
                <a:gd name="connsiteY4" fmla="*/ 1473755 h 1477108"/>
                <a:gd name="connsiteX5" fmla="*/ 828886 w 2238895"/>
                <a:gd name="connsiteY5" fmla="*/ 1471033 h 1477108"/>
                <a:gd name="connsiteX6" fmla="*/ 814067 w 2238895"/>
                <a:gd name="connsiteY6" fmla="*/ 1473295 h 1477108"/>
                <a:gd name="connsiteX7" fmla="*/ 738554 w 2238895"/>
                <a:gd name="connsiteY7" fmla="*/ 1477108 h 1477108"/>
                <a:gd name="connsiteX8" fmla="*/ 663041 w 2238895"/>
                <a:gd name="connsiteY8" fmla="*/ 1473295 h 1477108"/>
                <a:gd name="connsiteX9" fmla="*/ 645908 w 2238895"/>
                <a:gd name="connsiteY9" fmla="*/ 1470680 h 1477108"/>
                <a:gd name="connsiteX10" fmla="*/ 639374 w 2238895"/>
                <a:gd name="connsiteY10" fmla="*/ 1470668 h 1477108"/>
                <a:gd name="connsiteX11" fmla="*/ 640228 w 2238895"/>
                <a:gd name="connsiteY11" fmla="*/ 1469813 h 1477108"/>
                <a:gd name="connsiteX12" fmla="*/ 589710 w 2238895"/>
                <a:gd name="connsiteY12" fmla="*/ 1462103 h 1477108"/>
                <a:gd name="connsiteX13" fmla="*/ 0 w 2238895"/>
                <a:gd name="connsiteY13" fmla="*/ 738554 h 1477108"/>
                <a:gd name="connsiteX14" fmla="*/ 738554 w 2238895"/>
                <a:gd name="connsiteY14" fmla="*/ 0 h 1477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38895" h="1477108">
                  <a:moveTo>
                    <a:pt x="738554" y="0"/>
                  </a:moveTo>
                  <a:cubicBezTo>
                    <a:pt x="1095460" y="0"/>
                    <a:pt x="1393236" y="253163"/>
                    <a:pt x="1462103" y="589710"/>
                  </a:cubicBezTo>
                  <a:lnTo>
                    <a:pt x="1467492" y="643168"/>
                  </a:lnTo>
                  <a:lnTo>
                    <a:pt x="1472393" y="638271"/>
                  </a:lnTo>
                  <a:cubicBezTo>
                    <a:pt x="1506232" y="1278069"/>
                    <a:pt x="1881498" y="1326326"/>
                    <a:pt x="2238895" y="1473755"/>
                  </a:cubicBezTo>
                  <a:lnTo>
                    <a:pt x="828886" y="1471033"/>
                  </a:lnTo>
                  <a:lnTo>
                    <a:pt x="814067" y="1473295"/>
                  </a:lnTo>
                  <a:cubicBezTo>
                    <a:pt x="789239" y="1475816"/>
                    <a:pt x="764047" y="1477108"/>
                    <a:pt x="738554" y="1477108"/>
                  </a:cubicBezTo>
                  <a:cubicBezTo>
                    <a:pt x="713061" y="1477108"/>
                    <a:pt x="687869" y="1475816"/>
                    <a:pt x="663041" y="1473295"/>
                  </a:cubicBezTo>
                  <a:lnTo>
                    <a:pt x="645908" y="1470680"/>
                  </a:lnTo>
                  <a:lnTo>
                    <a:pt x="639374" y="1470668"/>
                  </a:lnTo>
                  <a:lnTo>
                    <a:pt x="640228" y="1469813"/>
                  </a:lnTo>
                  <a:lnTo>
                    <a:pt x="589710" y="1462103"/>
                  </a:lnTo>
                  <a:cubicBezTo>
                    <a:pt x="253163" y="1393236"/>
                    <a:pt x="0" y="1095460"/>
                    <a:pt x="0" y="738554"/>
                  </a:cubicBezTo>
                  <a:cubicBezTo>
                    <a:pt x="0" y="330662"/>
                    <a:pt x="330662" y="0"/>
                    <a:pt x="738554" y="0"/>
                  </a:cubicBezTo>
                  <a:close/>
                </a:path>
              </a:pathLst>
            </a:custGeom>
            <a:gradFill flip="none" rotWithShape="1">
              <a:gsLst>
                <a:gs pos="83000">
                  <a:srgbClr val="F5952D"/>
                </a:gs>
                <a:gs pos="100000">
                  <a:srgbClr val="C3621C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1C4D060-1CD2-4233-8333-F895ED03B0E0}"/>
                </a:ext>
              </a:extLst>
            </p:cNvPr>
            <p:cNvSpPr/>
            <p:nvPr/>
          </p:nvSpPr>
          <p:spPr>
            <a:xfrm>
              <a:off x="659858" y="1168321"/>
              <a:ext cx="1054564" cy="10545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889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Graphic 25" descr="Pie chart">
              <a:extLst>
                <a:ext uri="{FF2B5EF4-FFF2-40B4-BE49-F238E27FC236}">
                  <a16:creationId xmlns:a16="http://schemas.microsoft.com/office/drawing/2014/main" id="{2D5E37D0-A704-4F04-990C-E63A7F399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3872" y="1408345"/>
              <a:ext cx="585814" cy="585814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2B277F5-1D80-4CF1-B916-432BDEA3AF49}"/>
              </a:ext>
            </a:extLst>
          </p:cNvPr>
          <p:cNvGrpSpPr/>
          <p:nvPr/>
        </p:nvGrpSpPr>
        <p:grpSpPr>
          <a:xfrm>
            <a:off x="1469686" y="2425292"/>
            <a:ext cx="2335237" cy="3995224"/>
            <a:chOff x="448586" y="2419643"/>
            <a:chExt cx="2335237" cy="399522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E9CBAF9-F9CD-489F-A69F-E268D662BAE2}"/>
                </a:ext>
              </a:extLst>
            </p:cNvPr>
            <p:cNvGrpSpPr/>
            <p:nvPr/>
          </p:nvGrpSpPr>
          <p:grpSpPr>
            <a:xfrm>
              <a:off x="448586" y="2419643"/>
              <a:ext cx="2335237" cy="3995224"/>
              <a:chOff x="2236763" y="1069146"/>
              <a:chExt cx="1921265" cy="3995224"/>
            </a:xfrm>
            <a:gradFill flip="none" rotWithShape="1">
              <a:gsLst>
                <a:gs pos="83000">
                  <a:srgbClr val="FBFBFB"/>
                </a:gs>
                <a:gs pos="100000">
                  <a:schemeClr val="bg1">
                    <a:lumMod val="85000"/>
                  </a:schemeClr>
                </a:gs>
                <a:gs pos="95000">
                  <a:schemeClr val="bg1"/>
                </a:gs>
              </a:gsLst>
              <a:lin ang="16200000" scaled="1"/>
              <a:tileRect/>
            </a:gradFill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6C7ACB54-8C75-418D-BBEE-59C8EF8B2314}"/>
                  </a:ext>
                </a:extLst>
              </p:cNvPr>
              <p:cNvSpPr/>
              <p:nvPr/>
            </p:nvSpPr>
            <p:spPr>
              <a:xfrm>
                <a:off x="2236763" y="1069146"/>
                <a:ext cx="1921265" cy="2644726"/>
              </a:xfrm>
              <a:custGeom>
                <a:avLst/>
                <a:gdLst>
                  <a:gd name="connsiteX0" fmla="*/ 450163 w 1921265"/>
                  <a:gd name="connsiteY0" fmla="*/ 0 h 3319975"/>
                  <a:gd name="connsiteX1" fmla="*/ 1921265 w 1921265"/>
                  <a:gd name="connsiteY1" fmla="*/ 0 h 3319975"/>
                  <a:gd name="connsiteX2" fmla="*/ 1471102 w 1921265"/>
                  <a:gd name="connsiteY2" fmla="*/ 450163 h 3319975"/>
                  <a:gd name="connsiteX3" fmla="*/ 1471102 w 1921265"/>
                  <a:gd name="connsiteY3" fmla="*/ 3319975 h 3319975"/>
                  <a:gd name="connsiteX4" fmla="*/ 0 w 1921265"/>
                  <a:gd name="connsiteY4" fmla="*/ 3319975 h 3319975"/>
                  <a:gd name="connsiteX5" fmla="*/ 0 w 1921265"/>
                  <a:gd name="connsiteY5" fmla="*/ 450163 h 3319975"/>
                  <a:gd name="connsiteX6" fmla="*/ 450163 w 1921265"/>
                  <a:gd name="connsiteY6" fmla="*/ 0 h 3319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21265" h="3319975">
                    <a:moveTo>
                      <a:pt x="450163" y="0"/>
                    </a:moveTo>
                    <a:lnTo>
                      <a:pt x="1921265" y="0"/>
                    </a:lnTo>
                    <a:cubicBezTo>
                      <a:pt x="1672647" y="0"/>
                      <a:pt x="1471102" y="201545"/>
                      <a:pt x="1471102" y="450163"/>
                    </a:cubicBezTo>
                    <a:lnTo>
                      <a:pt x="1471102" y="3319975"/>
                    </a:lnTo>
                    <a:lnTo>
                      <a:pt x="0" y="3319975"/>
                    </a:lnTo>
                    <a:lnTo>
                      <a:pt x="0" y="450163"/>
                    </a:lnTo>
                    <a:cubicBezTo>
                      <a:pt x="0" y="201545"/>
                      <a:pt x="201545" y="0"/>
                      <a:pt x="45016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: Top Corners Rounded 2">
                <a:extLst>
                  <a:ext uri="{FF2B5EF4-FFF2-40B4-BE49-F238E27FC236}">
                    <a16:creationId xmlns:a16="http://schemas.microsoft.com/office/drawing/2014/main" id="{A022FDBA-2B93-459B-8ADE-1F68955A0F3F}"/>
                  </a:ext>
                </a:extLst>
              </p:cNvPr>
              <p:cNvSpPr/>
              <p:nvPr/>
            </p:nvSpPr>
            <p:spPr>
              <a:xfrm>
                <a:off x="2236763" y="3713872"/>
                <a:ext cx="1467532" cy="1350498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219E32F-3976-488E-B701-E394753A1BAB}"/>
                </a:ext>
              </a:extLst>
            </p:cNvPr>
            <p:cNvSpPr txBox="1"/>
            <p:nvPr/>
          </p:nvSpPr>
          <p:spPr>
            <a:xfrm>
              <a:off x="724335" y="2851549"/>
              <a:ext cx="14214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3621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AED6ADC-8F5A-4CC6-A037-6FE9CC71DFCD}"/>
                </a:ext>
              </a:extLst>
            </p:cNvPr>
            <p:cNvSpPr txBox="1"/>
            <p:nvPr/>
          </p:nvSpPr>
          <p:spPr>
            <a:xfrm>
              <a:off x="448586" y="4120767"/>
              <a:ext cx="185586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استحضارُ الوقوفِ بينَ يدي اللهِ سبحانهُ وتعالى</a:t>
              </a:r>
              <a:endPara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16A7469-B6D9-4C4F-A90C-F6C4313AEEF2}"/>
              </a:ext>
            </a:extLst>
          </p:cNvPr>
          <p:cNvSpPr/>
          <p:nvPr/>
        </p:nvSpPr>
        <p:spPr>
          <a:xfrm>
            <a:off x="4028937" y="2425292"/>
            <a:ext cx="2335237" cy="3995224"/>
          </a:xfrm>
          <a:custGeom>
            <a:avLst/>
            <a:gdLst>
              <a:gd name="connsiteX0" fmla="*/ 547159 w 2335237"/>
              <a:gd name="connsiteY0" fmla="*/ 0 h 3995224"/>
              <a:gd name="connsiteX1" fmla="*/ 2335237 w 2335237"/>
              <a:gd name="connsiteY1" fmla="*/ 0 h 3995224"/>
              <a:gd name="connsiteX2" fmla="*/ 1788078 w 2335237"/>
              <a:gd name="connsiteY2" fmla="*/ 358605 h 3995224"/>
              <a:gd name="connsiteX3" fmla="*/ 1788078 w 2335237"/>
              <a:gd name="connsiteY3" fmla="*/ 2644726 h 3995224"/>
              <a:gd name="connsiteX4" fmla="*/ 1783739 w 2335237"/>
              <a:gd name="connsiteY4" fmla="*/ 2644726 h 3995224"/>
              <a:gd name="connsiteX5" fmla="*/ 1783739 w 2335237"/>
              <a:gd name="connsiteY5" fmla="*/ 3319975 h 3995224"/>
              <a:gd name="connsiteX6" fmla="*/ 1108490 w 2335237"/>
              <a:gd name="connsiteY6" fmla="*/ 3995224 h 3995224"/>
              <a:gd name="connsiteX7" fmla="*/ 675249 w 2335237"/>
              <a:gd name="connsiteY7" fmla="*/ 3995224 h 3995224"/>
              <a:gd name="connsiteX8" fmla="*/ 0 w 2335237"/>
              <a:gd name="connsiteY8" fmla="*/ 3319975 h 3995224"/>
              <a:gd name="connsiteX9" fmla="*/ 0 w 2335237"/>
              <a:gd name="connsiteY9" fmla="*/ 2644726 h 3995224"/>
              <a:gd name="connsiteX10" fmla="*/ 0 w 2335237"/>
              <a:gd name="connsiteY10" fmla="*/ 358605 h 3995224"/>
              <a:gd name="connsiteX11" fmla="*/ 547159 w 2335237"/>
              <a:gd name="connsiteY11" fmla="*/ 0 h 399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35237" h="3995224">
                <a:moveTo>
                  <a:pt x="547159" y="0"/>
                </a:moveTo>
                <a:lnTo>
                  <a:pt x="2335237" y="0"/>
                </a:lnTo>
                <a:cubicBezTo>
                  <a:pt x="2033050" y="0"/>
                  <a:pt x="1788078" y="160553"/>
                  <a:pt x="1788078" y="358605"/>
                </a:cubicBezTo>
                <a:lnTo>
                  <a:pt x="1788078" y="2644726"/>
                </a:lnTo>
                <a:lnTo>
                  <a:pt x="1783739" y="2644726"/>
                </a:lnTo>
                <a:lnTo>
                  <a:pt x="1783739" y="3319975"/>
                </a:lnTo>
                <a:cubicBezTo>
                  <a:pt x="1783739" y="3692905"/>
                  <a:pt x="1481420" y="3995224"/>
                  <a:pt x="1108490" y="3995224"/>
                </a:cubicBezTo>
                <a:lnTo>
                  <a:pt x="675249" y="3995224"/>
                </a:lnTo>
                <a:cubicBezTo>
                  <a:pt x="302319" y="3995224"/>
                  <a:pt x="0" y="3692905"/>
                  <a:pt x="0" y="3319975"/>
                </a:cubicBezTo>
                <a:lnTo>
                  <a:pt x="0" y="2644726"/>
                </a:lnTo>
                <a:lnTo>
                  <a:pt x="0" y="358605"/>
                </a:lnTo>
                <a:cubicBezTo>
                  <a:pt x="0" y="160553"/>
                  <a:pt x="244972" y="0"/>
                  <a:pt x="547159" y="0"/>
                </a:cubicBez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F2FBB5D-094F-43E3-9AA8-4EAEB7673DEE}"/>
              </a:ext>
            </a:extLst>
          </p:cNvPr>
          <p:cNvGrpSpPr/>
          <p:nvPr/>
        </p:nvGrpSpPr>
        <p:grpSpPr>
          <a:xfrm>
            <a:off x="3753188" y="962698"/>
            <a:ext cx="2238895" cy="1477108"/>
            <a:chOff x="2732088" y="957049"/>
            <a:chExt cx="2238895" cy="1477108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7DA6F79-CB62-4007-886C-34D0599BD99C}"/>
                </a:ext>
              </a:extLst>
            </p:cNvPr>
            <p:cNvSpPr/>
            <p:nvPr/>
          </p:nvSpPr>
          <p:spPr>
            <a:xfrm>
              <a:off x="2732088" y="957049"/>
              <a:ext cx="2238895" cy="1477108"/>
            </a:xfrm>
            <a:custGeom>
              <a:avLst/>
              <a:gdLst>
                <a:gd name="connsiteX0" fmla="*/ 738554 w 2238895"/>
                <a:gd name="connsiteY0" fmla="*/ 0 h 1477108"/>
                <a:gd name="connsiteX1" fmla="*/ 1462103 w 2238895"/>
                <a:gd name="connsiteY1" fmla="*/ 589710 h 1477108"/>
                <a:gd name="connsiteX2" fmla="*/ 1467492 w 2238895"/>
                <a:gd name="connsiteY2" fmla="*/ 643168 h 1477108"/>
                <a:gd name="connsiteX3" fmla="*/ 1472393 w 2238895"/>
                <a:gd name="connsiteY3" fmla="*/ 638271 h 1477108"/>
                <a:gd name="connsiteX4" fmla="*/ 2238895 w 2238895"/>
                <a:gd name="connsiteY4" fmla="*/ 1473755 h 1477108"/>
                <a:gd name="connsiteX5" fmla="*/ 828886 w 2238895"/>
                <a:gd name="connsiteY5" fmla="*/ 1471033 h 1477108"/>
                <a:gd name="connsiteX6" fmla="*/ 814067 w 2238895"/>
                <a:gd name="connsiteY6" fmla="*/ 1473295 h 1477108"/>
                <a:gd name="connsiteX7" fmla="*/ 738554 w 2238895"/>
                <a:gd name="connsiteY7" fmla="*/ 1477108 h 1477108"/>
                <a:gd name="connsiteX8" fmla="*/ 663041 w 2238895"/>
                <a:gd name="connsiteY8" fmla="*/ 1473295 h 1477108"/>
                <a:gd name="connsiteX9" fmla="*/ 645908 w 2238895"/>
                <a:gd name="connsiteY9" fmla="*/ 1470680 h 1477108"/>
                <a:gd name="connsiteX10" fmla="*/ 639374 w 2238895"/>
                <a:gd name="connsiteY10" fmla="*/ 1470668 h 1477108"/>
                <a:gd name="connsiteX11" fmla="*/ 640228 w 2238895"/>
                <a:gd name="connsiteY11" fmla="*/ 1469813 h 1477108"/>
                <a:gd name="connsiteX12" fmla="*/ 589710 w 2238895"/>
                <a:gd name="connsiteY12" fmla="*/ 1462103 h 1477108"/>
                <a:gd name="connsiteX13" fmla="*/ 0 w 2238895"/>
                <a:gd name="connsiteY13" fmla="*/ 738554 h 1477108"/>
                <a:gd name="connsiteX14" fmla="*/ 738554 w 2238895"/>
                <a:gd name="connsiteY14" fmla="*/ 0 h 1477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38895" h="1477108">
                  <a:moveTo>
                    <a:pt x="738554" y="0"/>
                  </a:moveTo>
                  <a:cubicBezTo>
                    <a:pt x="1095460" y="0"/>
                    <a:pt x="1393236" y="253163"/>
                    <a:pt x="1462103" y="589710"/>
                  </a:cubicBezTo>
                  <a:lnTo>
                    <a:pt x="1467492" y="643168"/>
                  </a:lnTo>
                  <a:lnTo>
                    <a:pt x="1472393" y="638271"/>
                  </a:lnTo>
                  <a:cubicBezTo>
                    <a:pt x="1506232" y="1278069"/>
                    <a:pt x="1881498" y="1326326"/>
                    <a:pt x="2238895" y="1473755"/>
                  </a:cubicBezTo>
                  <a:lnTo>
                    <a:pt x="828886" y="1471033"/>
                  </a:lnTo>
                  <a:lnTo>
                    <a:pt x="814067" y="1473295"/>
                  </a:lnTo>
                  <a:cubicBezTo>
                    <a:pt x="789239" y="1475816"/>
                    <a:pt x="764047" y="1477108"/>
                    <a:pt x="738554" y="1477108"/>
                  </a:cubicBezTo>
                  <a:cubicBezTo>
                    <a:pt x="713061" y="1477108"/>
                    <a:pt x="687869" y="1475816"/>
                    <a:pt x="663041" y="1473295"/>
                  </a:cubicBezTo>
                  <a:lnTo>
                    <a:pt x="645908" y="1470680"/>
                  </a:lnTo>
                  <a:lnTo>
                    <a:pt x="639374" y="1470668"/>
                  </a:lnTo>
                  <a:lnTo>
                    <a:pt x="640228" y="1469813"/>
                  </a:lnTo>
                  <a:lnTo>
                    <a:pt x="589710" y="1462103"/>
                  </a:lnTo>
                  <a:cubicBezTo>
                    <a:pt x="253163" y="1393236"/>
                    <a:pt x="0" y="1095460"/>
                    <a:pt x="0" y="738554"/>
                  </a:cubicBezTo>
                  <a:cubicBezTo>
                    <a:pt x="0" y="330662"/>
                    <a:pt x="330662" y="0"/>
                    <a:pt x="738554" y="0"/>
                  </a:cubicBezTo>
                  <a:close/>
                </a:path>
              </a:pathLst>
            </a:custGeom>
            <a:gradFill flip="none" rotWithShape="1">
              <a:gsLst>
                <a:gs pos="83000">
                  <a:srgbClr val="3366CC"/>
                </a:gs>
                <a:gs pos="100000">
                  <a:srgbClr val="003399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A9DEA06-0E19-4579-8668-32279A36B8BB}"/>
                </a:ext>
              </a:extLst>
            </p:cNvPr>
            <p:cNvSpPr/>
            <p:nvPr/>
          </p:nvSpPr>
          <p:spPr>
            <a:xfrm>
              <a:off x="2943360" y="1168321"/>
              <a:ext cx="1054564" cy="10545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889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Graphic 34" descr="Presentation with pie chart">
              <a:extLst>
                <a:ext uri="{FF2B5EF4-FFF2-40B4-BE49-F238E27FC236}">
                  <a16:creationId xmlns:a16="http://schemas.microsoft.com/office/drawing/2014/main" id="{521DA708-6DE1-49D5-8DE1-A827ABBC63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3167374" y="1408345"/>
              <a:ext cx="585814" cy="585814"/>
            </a:xfrm>
            <a:prstGeom prst="rect">
              <a:avLst/>
            </a:prstGeom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CD6BFEF-721F-44C5-9DAC-971A02BC9598}"/>
              </a:ext>
            </a:extLst>
          </p:cNvPr>
          <p:cNvGrpSpPr/>
          <p:nvPr/>
        </p:nvGrpSpPr>
        <p:grpSpPr>
          <a:xfrm>
            <a:off x="3753188" y="2425292"/>
            <a:ext cx="2335237" cy="3995224"/>
            <a:chOff x="2732088" y="2419643"/>
            <a:chExt cx="2335237" cy="3995224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CAFB5A44-05A0-4905-AF43-491D924F47CC}"/>
                </a:ext>
              </a:extLst>
            </p:cNvPr>
            <p:cNvGrpSpPr/>
            <p:nvPr/>
          </p:nvGrpSpPr>
          <p:grpSpPr>
            <a:xfrm>
              <a:off x="2732088" y="2419643"/>
              <a:ext cx="2335237" cy="3995224"/>
              <a:chOff x="2236763" y="1069146"/>
              <a:chExt cx="1921265" cy="3995224"/>
            </a:xfrm>
            <a:gradFill flip="none" rotWithShape="1">
              <a:gsLst>
                <a:gs pos="83000">
                  <a:srgbClr val="FBFBFB"/>
                </a:gs>
                <a:gs pos="100000">
                  <a:schemeClr val="bg1">
                    <a:lumMod val="85000"/>
                  </a:schemeClr>
                </a:gs>
                <a:gs pos="95000">
                  <a:schemeClr val="bg1"/>
                </a:gs>
              </a:gsLst>
              <a:lin ang="16200000" scaled="1"/>
              <a:tileRect/>
            </a:gradFill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79057894-269B-4D79-ACFC-B149B1685A0A}"/>
                  </a:ext>
                </a:extLst>
              </p:cNvPr>
              <p:cNvSpPr/>
              <p:nvPr/>
            </p:nvSpPr>
            <p:spPr>
              <a:xfrm>
                <a:off x="2236763" y="1069146"/>
                <a:ext cx="1921265" cy="2644726"/>
              </a:xfrm>
              <a:custGeom>
                <a:avLst/>
                <a:gdLst>
                  <a:gd name="connsiteX0" fmla="*/ 450163 w 1921265"/>
                  <a:gd name="connsiteY0" fmla="*/ 0 h 3319975"/>
                  <a:gd name="connsiteX1" fmla="*/ 1921265 w 1921265"/>
                  <a:gd name="connsiteY1" fmla="*/ 0 h 3319975"/>
                  <a:gd name="connsiteX2" fmla="*/ 1471102 w 1921265"/>
                  <a:gd name="connsiteY2" fmla="*/ 450163 h 3319975"/>
                  <a:gd name="connsiteX3" fmla="*/ 1471102 w 1921265"/>
                  <a:gd name="connsiteY3" fmla="*/ 3319975 h 3319975"/>
                  <a:gd name="connsiteX4" fmla="*/ 0 w 1921265"/>
                  <a:gd name="connsiteY4" fmla="*/ 3319975 h 3319975"/>
                  <a:gd name="connsiteX5" fmla="*/ 0 w 1921265"/>
                  <a:gd name="connsiteY5" fmla="*/ 450163 h 3319975"/>
                  <a:gd name="connsiteX6" fmla="*/ 450163 w 1921265"/>
                  <a:gd name="connsiteY6" fmla="*/ 0 h 3319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21265" h="3319975">
                    <a:moveTo>
                      <a:pt x="450163" y="0"/>
                    </a:moveTo>
                    <a:lnTo>
                      <a:pt x="1921265" y="0"/>
                    </a:lnTo>
                    <a:cubicBezTo>
                      <a:pt x="1672647" y="0"/>
                      <a:pt x="1471102" y="201545"/>
                      <a:pt x="1471102" y="450163"/>
                    </a:cubicBezTo>
                    <a:lnTo>
                      <a:pt x="1471102" y="3319975"/>
                    </a:lnTo>
                    <a:lnTo>
                      <a:pt x="0" y="3319975"/>
                    </a:lnTo>
                    <a:lnTo>
                      <a:pt x="0" y="450163"/>
                    </a:lnTo>
                    <a:cubicBezTo>
                      <a:pt x="0" y="201545"/>
                      <a:pt x="201545" y="0"/>
                      <a:pt x="45016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: Top Corners Rounded 31">
                <a:extLst>
                  <a:ext uri="{FF2B5EF4-FFF2-40B4-BE49-F238E27FC236}">
                    <a16:creationId xmlns:a16="http://schemas.microsoft.com/office/drawing/2014/main" id="{F42D82B5-8818-49F5-BF75-C4416BF54419}"/>
                  </a:ext>
                </a:extLst>
              </p:cNvPr>
              <p:cNvSpPr/>
              <p:nvPr/>
            </p:nvSpPr>
            <p:spPr>
              <a:xfrm>
                <a:off x="2236763" y="3713872"/>
                <a:ext cx="1467532" cy="1350498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7E40782-910E-47F2-ADA8-76F693BEEC05}"/>
                </a:ext>
              </a:extLst>
            </p:cNvPr>
            <p:cNvSpPr txBox="1"/>
            <p:nvPr/>
          </p:nvSpPr>
          <p:spPr>
            <a:xfrm>
              <a:off x="2913250" y="2906926"/>
              <a:ext cx="14214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3366C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ECEE7EA-A17F-4120-BA29-25C1FB536DB1}"/>
                </a:ext>
              </a:extLst>
            </p:cNvPr>
            <p:cNvSpPr txBox="1"/>
            <p:nvPr/>
          </p:nvSpPr>
          <p:spPr>
            <a:xfrm>
              <a:off x="2766032" y="4209200"/>
              <a:ext cx="17158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الاستعدادُ لأداءِ الصلاةِ مبكرًا</a:t>
              </a:r>
              <a:endPara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6FF223C8-396C-4E71-9C84-A4C676995245}"/>
              </a:ext>
            </a:extLst>
          </p:cNvPr>
          <p:cNvSpPr/>
          <p:nvPr/>
        </p:nvSpPr>
        <p:spPr>
          <a:xfrm>
            <a:off x="6312439" y="2425292"/>
            <a:ext cx="2335237" cy="3995224"/>
          </a:xfrm>
          <a:custGeom>
            <a:avLst/>
            <a:gdLst>
              <a:gd name="connsiteX0" fmla="*/ 547159 w 2335237"/>
              <a:gd name="connsiteY0" fmla="*/ 0 h 3995224"/>
              <a:gd name="connsiteX1" fmla="*/ 2335237 w 2335237"/>
              <a:gd name="connsiteY1" fmla="*/ 0 h 3995224"/>
              <a:gd name="connsiteX2" fmla="*/ 1788078 w 2335237"/>
              <a:gd name="connsiteY2" fmla="*/ 358605 h 3995224"/>
              <a:gd name="connsiteX3" fmla="*/ 1788078 w 2335237"/>
              <a:gd name="connsiteY3" fmla="*/ 2644726 h 3995224"/>
              <a:gd name="connsiteX4" fmla="*/ 1783739 w 2335237"/>
              <a:gd name="connsiteY4" fmla="*/ 2644726 h 3995224"/>
              <a:gd name="connsiteX5" fmla="*/ 1783739 w 2335237"/>
              <a:gd name="connsiteY5" fmla="*/ 3319975 h 3995224"/>
              <a:gd name="connsiteX6" fmla="*/ 1108490 w 2335237"/>
              <a:gd name="connsiteY6" fmla="*/ 3995224 h 3995224"/>
              <a:gd name="connsiteX7" fmla="*/ 675249 w 2335237"/>
              <a:gd name="connsiteY7" fmla="*/ 3995224 h 3995224"/>
              <a:gd name="connsiteX8" fmla="*/ 0 w 2335237"/>
              <a:gd name="connsiteY8" fmla="*/ 3319975 h 3995224"/>
              <a:gd name="connsiteX9" fmla="*/ 0 w 2335237"/>
              <a:gd name="connsiteY9" fmla="*/ 2644726 h 3995224"/>
              <a:gd name="connsiteX10" fmla="*/ 0 w 2335237"/>
              <a:gd name="connsiteY10" fmla="*/ 358605 h 3995224"/>
              <a:gd name="connsiteX11" fmla="*/ 547159 w 2335237"/>
              <a:gd name="connsiteY11" fmla="*/ 0 h 399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35237" h="3995224">
                <a:moveTo>
                  <a:pt x="547159" y="0"/>
                </a:moveTo>
                <a:lnTo>
                  <a:pt x="2335237" y="0"/>
                </a:lnTo>
                <a:cubicBezTo>
                  <a:pt x="2033050" y="0"/>
                  <a:pt x="1788078" y="160553"/>
                  <a:pt x="1788078" y="358605"/>
                </a:cubicBezTo>
                <a:lnTo>
                  <a:pt x="1788078" y="2644726"/>
                </a:lnTo>
                <a:lnTo>
                  <a:pt x="1783739" y="2644726"/>
                </a:lnTo>
                <a:lnTo>
                  <a:pt x="1783739" y="3319975"/>
                </a:lnTo>
                <a:cubicBezTo>
                  <a:pt x="1783739" y="3692905"/>
                  <a:pt x="1481420" y="3995224"/>
                  <a:pt x="1108490" y="3995224"/>
                </a:cubicBezTo>
                <a:lnTo>
                  <a:pt x="675249" y="3995224"/>
                </a:lnTo>
                <a:cubicBezTo>
                  <a:pt x="302319" y="3995224"/>
                  <a:pt x="0" y="3692905"/>
                  <a:pt x="0" y="3319975"/>
                </a:cubicBezTo>
                <a:lnTo>
                  <a:pt x="0" y="2644726"/>
                </a:lnTo>
                <a:lnTo>
                  <a:pt x="0" y="358605"/>
                </a:lnTo>
                <a:cubicBezTo>
                  <a:pt x="0" y="160553"/>
                  <a:pt x="244972" y="0"/>
                  <a:pt x="547159" y="0"/>
                </a:cubicBez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57F87ED-4035-441D-911A-F607616D16AE}"/>
              </a:ext>
            </a:extLst>
          </p:cNvPr>
          <p:cNvGrpSpPr/>
          <p:nvPr/>
        </p:nvGrpSpPr>
        <p:grpSpPr>
          <a:xfrm>
            <a:off x="6036690" y="962698"/>
            <a:ext cx="2238895" cy="1477108"/>
            <a:chOff x="5015590" y="957049"/>
            <a:chExt cx="2238895" cy="147710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5060D77-AACF-4278-BDF9-2164596AD6A5}"/>
                </a:ext>
              </a:extLst>
            </p:cNvPr>
            <p:cNvSpPr/>
            <p:nvPr/>
          </p:nvSpPr>
          <p:spPr>
            <a:xfrm>
              <a:off x="5015590" y="957049"/>
              <a:ext cx="2238895" cy="1477108"/>
            </a:xfrm>
            <a:custGeom>
              <a:avLst/>
              <a:gdLst>
                <a:gd name="connsiteX0" fmla="*/ 738554 w 2238895"/>
                <a:gd name="connsiteY0" fmla="*/ 0 h 1477108"/>
                <a:gd name="connsiteX1" fmla="*/ 1462103 w 2238895"/>
                <a:gd name="connsiteY1" fmla="*/ 589710 h 1477108"/>
                <a:gd name="connsiteX2" fmla="*/ 1467492 w 2238895"/>
                <a:gd name="connsiteY2" fmla="*/ 643168 h 1477108"/>
                <a:gd name="connsiteX3" fmla="*/ 1472393 w 2238895"/>
                <a:gd name="connsiteY3" fmla="*/ 638271 h 1477108"/>
                <a:gd name="connsiteX4" fmla="*/ 2238895 w 2238895"/>
                <a:gd name="connsiteY4" fmla="*/ 1473755 h 1477108"/>
                <a:gd name="connsiteX5" fmla="*/ 828886 w 2238895"/>
                <a:gd name="connsiteY5" fmla="*/ 1471033 h 1477108"/>
                <a:gd name="connsiteX6" fmla="*/ 814067 w 2238895"/>
                <a:gd name="connsiteY6" fmla="*/ 1473295 h 1477108"/>
                <a:gd name="connsiteX7" fmla="*/ 738554 w 2238895"/>
                <a:gd name="connsiteY7" fmla="*/ 1477108 h 1477108"/>
                <a:gd name="connsiteX8" fmla="*/ 663041 w 2238895"/>
                <a:gd name="connsiteY8" fmla="*/ 1473295 h 1477108"/>
                <a:gd name="connsiteX9" fmla="*/ 645908 w 2238895"/>
                <a:gd name="connsiteY9" fmla="*/ 1470680 h 1477108"/>
                <a:gd name="connsiteX10" fmla="*/ 639374 w 2238895"/>
                <a:gd name="connsiteY10" fmla="*/ 1470668 h 1477108"/>
                <a:gd name="connsiteX11" fmla="*/ 640228 w 2238895"/>
                <a:gd name="connsiteY11" fmla="*/ 1469813 h 1477108"/>
                <a:gd name="connsiteX12" fmla="*/ 589710 w 2238895"/>
                <a:gd name="connsiteY12" fmla="*/ 1462103 h 1477108"/>
                <a:gd name="connsiteX13" fmla="*/ 0 w 2238895"/>
                <a:gd name="connsiteY13" fmla="*/ 738554 h 1477108"/>
                <a:gd name="connsiteX14" fmla="*/ 738554 w 2238895"/>
                <a:gd name="connsiteY14" fmla="*/ 0 h 1477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38895" h="1477108">
                  <a:moveTo>
                    <a:pt x="738554" y="0"/>
                  </a:moveTo>
                  <a:cubicBezTo>
                    <a:pt x="1095460" y="0"/>
                    <a:pt x="1393236" y="253163"/>
                    <a:pt x="1462103" y="589710"/>
                  </a:cubicBezTo>
                  <a:lnTo>
                    <a:pt x="1467492" y="643168"/>
                  </a:lnTo>
                  <a:lnTo>
                    <a:pt x="1472393" y="638271"/>
                  </a:lnTo>
                  <a:cubicBezTo>
                    <a:pt x="1506232" y="1278069"/>
                    <a:pt x="1881498" y="1326326"/>
                    <a:pt x="2238895" y="1473755"/>
                  </a:cubicBezTo>
                  <a:lnTo>
                    <a:pt x="828886" y="1471033"/>
                  </a:lnTo>
                  <a:lnTo>
                    <a:pt x="814067" y="1473295"/>
                  </a:lnTo>
                  <a:cubicBezTo>
                    <a:pt x="789239" y="1475816"/>
                    <a:pt x="764047" y="1477108"/>
                    <a:pt x="738554" y="1477108"/>
                  </a:cubicBezTo>
                  <a:cubicBezTo>
                    <a:pt x="713061" y="1477108"/>
                    <a:pt x="687869" y="1475816"/>
                    <a:pt x="663041" y="1473295"/>
                  </a:cubicBezTo>
                  <a:lnTo>
                    <a:pt x="645908" y="1470680"/>
                  </a:lnTo>
                  <a:lnTo>
                    <a:pt x="639374" y="1470668"/>
                  </a:lnTo>
                  <a:lnTo>
                    <a:pt x="640228" y="1469813"/>
                  </a:lnTo>
                  <a:lnTo>
                    <a:pt x="589710" y="1462103"/>
                  </a:lnTo>
                  <a:cubicBezTo>
                    <a:pt x="253163" y="1393236"/>
                    <a:pt x="0" y="1095460"/>
                    <a:pt x="0" y="738554"/>
                  </a:cubicBezTo>
                  <a:cubicBezTo>
                    <a:pt x="0" y="330662"/>
                    <a:pt x="330662" y="0"/>
                    <a:pt x="738554" y="0"/>
                  </a:cubicBezTo>
                  <a:close/>
                </a:path>
              </a:pathLst>
            </a:custGeom>
            <a:gradFill flip="none" rotWithShape="1">
              <a:gsLst>
                <a:gs pos="83000">
                  <a:srgbClr val="CC00FF"/>
                </a:gs>
                <a:gs pos="100000">
                  <a:srgbClr val="CC00CC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D6D84D95-6528-4960-A36F-A4F7082ED9BF}"/>
                </a:ext>
              </a:extLst>
            </p:cNvPr>
            <p:cNvGrpSpPr/>
            <p:nvPr/>
          </p:nvGrpSpPr>
          <p:grpSpPr>
            <a:xfrm>
              <a:off x="5226862" y="1168321"/>
              <a:ext cx="1054564" cy="1054564"/>
              <a:chOff x="5226862" y="1168321"/>
              <a:chExt cx="1054564" cy="1054564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D78FD94F-784B-4D09-9106-F78B51F3CEB8}"/>
                  </a:ext>
                </a:extLst>
              </p:cNvPr>
              <p:cNvSpPr/>
              <p:nvPr/>
            </p:nvSpPr>
            <p:spPr>
              <a:xfrm>
                <a:off x="5226862" y="1168321"/>
                <a:ext cx="1054564" cy="105456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88900" dist="1016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4" name="Graphic 43" descr="Single gear">
                <a:extLst>
                  <a:ext uri="{FF2B5EF4-FFF2-40B4-BE49-F238E27FC236}">
                    <a16:creationId xmlns:a16="http://schemas.microsoft.com/office/drawing/2014/main" id="{4E778FCD-944C-4666-9563-4720E85C0B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rcRect/>
              <a:stretch/>
            </p:blipFill>
            <p:spPr>
              <a:xfrm>
                <a:off x="5450876" y="1408345"/>
                <a:ext cx="585814" cy="585814"/>
              </a:xfrm>
              <a:prstGeom prst="rect">
                <a:avLst/>
              </a:prstGeom>
            </p:spPr>
          </p:pic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CC569BB-C05B-4A35-BEE0-5A5C0462E3E9}"/>
              </a:ext>
            </a:extLst>
          </p:cNvPr>
          <p:cNvGrpSpPr/>
          <p:nvPr/>
        </p:nvGrpSpPr>
        <p:grpSpPr>
          <a:xfrm>
            <a:off x="6036690" y="2425292"/>
            <a:ext cx="2335237" cy="3995224"/>
            <a:chOff x="5015590" y="2419643"/>
            <a:chExt cx="2335237" cy="3995224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CC42E35-7E8F-4AF8-8581-9D88663B7CEE}"/>
                </a:ext>
              </a:extLst>
            </p:cNvPr>
            <p:cNvGrpSpPr/>
            <p:nvPr/>
          </p:nvGrpSpPr>
          <p:grpSpPr>
            <a:xfrm>
              <a:off x="5015590" y="2419643"/>
              <a:ext cx="2335237" cy="3995224"/>
              <a:chOff x="2236763" y="1069146"/>
              <a:chExt cx="1921265" cy="3995224"/>
            </a:xfrm>
            <a:gradFill flip="none" rotWithShape="1">
              <a:gsLst>
                <a:gs pos="83000">
                  <a:srgbClr val="FBFBFB"/>
                </a:gs>
                <a:gs pos="100000">
                  <a:schemeClr val="bg1">
                    <a:lumMod val="85000"/>
                  </a:schemeClr>
                </a:gs>
                <a:gs pos="95000">
                  <a:schemeClr val="bg1"/>
                </a:gs>
              </a:gsLst>
              <a:lin ang="16200000" scaled="1"/>
              <a:tileRect/>
            </a:gradFill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B36B5DCC-3F6B-4C5A-B391-E9D516F6DFC1}"/>
                  </a:ext>
                </a:extLst>
              </p:cNvPr>
              <p:cNvSpPr/>
              <p:nvPr/>
            </p:nvSpPr>
            <p:spPr>
              <a:xfrm>
                <a:off x="2236763" y="1069146"/>
                <a:ext cx="1921265" cy="2644726"/>
              </a:xfrm>
              <a:custGeom>
                <a:avLst/>
                <a:gdLst>
                  <a:gd name="connsiteX0" fmla="*/ 450163 w 1921265"/>
                  <a:gd name="connsiteY0" fmla="*/ 0 h 3319975"/>
                  <a:gd name="connsiteX1" fmla="*/ 1921265 w 1921265"/>
                  <a:gd name="connsiteY1" fmla="*/ 0 h 3319975"/>
                  <a:gd name="connsiteX2" fmla="*/ 1471102 w 1921265"/>
                  <a:gd name="connsiteY2" fmla="*/ 450163 h 3319975"/>
                  <a:gd name="connsiteX3" fmla="*/ 1471102 w 1921265"/>
                  <a:gd name="connsiteY3" fmla="*/ 3319975 h 3319975"/>
                  <a:gd name="connsiteX4" fmla="*/ 0 w 1921265"/>
                  <a:gd name="connsiteY4" fmla="*/ 3319975 h 3319975"/>
                  <a:gd name="connsiteX5" fmla="*/ 0 w 1921265"/>
                  <a:gd name="connsiteY5" fmla="*/ 450163 h 3319975"/>
                  <a:gd name="connsiteX6" fmla="*/ 450163 w 1921265"/>
                  <a:gd name="connsiteY6" fmla="*/ 0 h 3319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21265" h="3319975">
                    <a:moveTo>
                      <a:pt x="450163" y="0"/>
                    </a:moveTo>
                    <a:lnTo>
                      <a:pt x="1921265" y="0"/>
                    </a:lnTo>
                    <a:cubicBezTo>
                      <a:pt x="1672647" y="0"/>
                      <a:pt x="1471102" y="201545"/>
                      <a:pt x="1471102" y="450163"/>
                    </a:cubicBezTo>
                    <a:lnTo>
                      <a:pt x="1471102" y="3319975"/>
                    </a:lnTo>
                    <a:lnTo>
                      <a:pt x="0" y="3319975"/>
                    </a:lnTo>
                    <a:lnTo>
                      <a:pt x="0" y="450163"/>
                    </a:lnTo>
                    <a:cubicBezTo>
                      <a:pt x="0" y="201545"/>
                      <a:pt x="201545" y="0"/>
                      <a:pt x="45016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: Top Corners Rounded 40">
                <a:extLst>
                  <a:ext uri="{FF2B5EF4-FFF2-40B4-BE49-F238E27FC236}">
                    <a16:creationId xmlns:a16="http://schemas.microsoft.com/office/drawing/2014/main" id="{8E9B0EE7-5F70-40B1-A31D-04CB8D9C8C0E}"/>
                  </a:ext>
                </a:extLst>
              </p:cNvPr>
              <p:cNvSpPr/>
              <p:nvPr/>
            </p:nvSpPr>
            <p:spPr>
              <a:xfrm>
                <a:off x="2236763" y="3713872"/>
                <a:ext cx="1467532" cy="1350498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48934C8-51E8-4CA6-A9AE-229C158D576C}"/>
                </a:ext>
              </a:extLst>
            </p:cNvPr>
            <p:cNvSpPr txBox="1"/>
            <p:nvPr/>
          </p:nvSpPr>
          <p:spPr>
            <a:xfrm>
              <a:off x="5291339" y="2962303"/>
              <a:ext cx="14214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C00F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9C3F745-CCC4-4BA7-82B8-91F5A09733C1}"/>
                </a:ext>
              </a:extLst>
            </p:cNvPr>
            <p:cNvSpPr txBox="1"/>
            <p:nvPr/>
          </p:nvSpPr>
          <p:spPr>
            <a:xfrm>
              <a:off x="5040744" y="4182321"/>
              <a:ext cx="1778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الخشوع لأداء الصلاة</a:t>
              </a:r>
              <a:endPara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D32168E2-59F2-4F65-B685-D674CF796508}"/>
              </a:ext>
            </a:extLst>
          </p:cNvPr>
          <p:cNvSpPr/>
          <p:nvPr/>
        </p:nvSpPr>
        <p:spPr>
          <a:xfrm>
            <a:off x="8595941" y="2425292"/>
            <a:ext cx="2335237" cy="3995224"/>
          </a:xfrm>
          <a:custGeom>
            <a:avLst/>
            <a:gdLst>
              <a:gd name="connsiteX0" fmla="*/ 547159 w 2335237"/>
              <a:gd name="connsiteY0" fmla="*/ 0 h 3995224"/>
              <a:gd name="connsiteX1" fmla="*/ 2335237 w 2335237"/>
              <a:gd name="connsiteY1" fmla="*/ 0 h 3995224"/>
              <a:gd name="connsiteX2" fmla="*/ 1788078 w 2335237"/>
              <a:gd name="connsiteY2" fmla="*/ 358605 h 3995224"/>
              <a:gd name="connsiteX3" fmla="*/ 1788078 w 2335237"/>
              <a:gd name="connsiteY3" fmla="*/ 2644726 h 3995224"/>
              <a:gd name="connsiteX4" fmla="*/ 1783739 w 2335237"/>
              <a:gd name="connsiteY4" fmla="*/ 2644726 h 3995224"/>
              <a:gd name="connsiteX5" fmla="*/ 1783739 w 2335237"/>
              <a:gd name="connsiteY5" fmla="*/ 3319975 h 3995224"/>
              <a:gd name="connsiteX6" fmla="*/ 1108490 w 2335237"/>
              <a:gd name="connsiteY6" fmla="*/ 3995224 h 3995224"/>
              <a:gd name="connsiteX7" fmla="*/ 675249 w 2335237"/>
              <a:gd name="connsiteY7" fmla="*/ 3995224 h 3995224"/>
              <a:gd name="connsiteX8" fmla="*/ 0 w 2335237"/>
              <a:gd name="connsiteY8" fmla="*/ 3319975 h 3995224"/>
              <a:gd name="connsiteX9" fmla="*/ 0 w 2335237"/>
              <a:gd name="connsiteY9" fmla="*/ 2644726 h 3995224"/>
              <a:gd name="connsiteX10" fmla="*/ 0 w 2335237"/>
              <a:gd name="connsiteY10" fmla="*/ 358605 h 3995224"/>
              <a:gd name="connsiteX11" fmla="*/ 547159 w 2335237"/>
              <a:gd name="connsiteY11" fmla="*/ 0 h 399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35237" h="3995224">
                <a:moveTo>
                  <a:pt x="547159" y="0"/>
                </a:moveTo>
                <a:lnTo>
                  <a:pt x="2335237" y="0"/>
                </a:lnTo>
                <a:cubicBezTo>
                  <a:pt x="2033050" y="0"/>
                  <a:pt x="1788078" y="160553"/>
                  <a:pt x="1788078" y="358605"/>
                </a:cubicBezTo>
                <a:lnTo>
                  <a:pt x="1788078" y="2644726"/>
                </a:lnTo>
                <a:lnTo>
                  <a:pt x="1783739" y="2644726"/>
                </a:lnTo>
                <a:lnTo>
                  <a:pt x="1783739" y="3319975"/>
                </a:lnTo>
                <a:cubicBezTo>
                  <a:pt x="1783739" y="3692905"/>
                  <a:pt x="1481420" y="3995224"/>
                  <a:pt x="1108490" y="3995224"/>
                </a:cubicBezTo>
                <a:lnTo>
                  <a:pt x="675249" y="3995224"/>
                </a:lnTo>
                <a:cubicBezTo>
                  <a:pt x="302319" y="3995224"/>
                  <a:pt x="0" y="3692905"/>
                  <a:pt x="0" y="3319975"/>
                </a:cubicBezTo>
                <a:lnTo>
                  <a:pt x="0" y="2644726"/>
                </a:lnTo>
                <a:lnTo>
                  <a:pt x="0" y="358605"/>
                </a:lnTo>
                <a:cubicBezTo>
                  <a:pt x="0" y="160553"/>
                  <a:pt x="244972" y="0"/>
                  <a:pt x="547159" y="0"/>
                </a:cubicBez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A09B0B6-8276-4802-9FE5-D7CC67EF0E65}"/>
              </a:ext>
            </a:extLst>
          </p:cNvPr>
          <p:cNvGrpSpPr/>
          <p:nvPr/>
        </p:nvGrpSpPr>
        <p:grpSpPr>
          <a:xfrm>
            <a:off x="8320192" y="962698"/>
            <a:ext cx="2238895" cy="1477108"/>
            <a:chOff x="7299092" y="957049"/>
            <a:chExt cx="2238895" cy="1477108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2F6924D-01A9-4A77-B4AC-C3D90685E427}"/>
                </a:ext>
              </a:extLst>
            </p:cNvPr>
            <p:cNvSpPr/>
            <p:nvPr/>
          </p:nvSpPr>
          <p:spPr>
            <a:xfrm>
              <a:off x="7299092" y="957049"/>
              <a:ext cx="2238895" cy="1477108"/>
            </a:xfrm>
            <a:custGeom>
              <a:avLst/>
              <a:gdLst>
                <a:gd name="connsiteX0" fmla="*/ 738554 w 2238895"/>
                <a:gd name="connsiteY0" fmla="*/ 0 h 1477108"/>
                <a:gd name="connsiteX1" fmla="*/ 1462103 w 2238895"/>
                <a:gd name="connsiteY1" fmla="*/ 589710 h 1477108"/>
                <a:gd name="connsiteX2" fmla="*/ 1467492 w 2238895"/>
                <a:gd name="connsiteY2" fmla="*/ 643168 h 1477108"/>
                <a:gd name="connsiteX3" fmla="*/ 1472393 w 2238895"/>
                <a:gd name="connsiteY3" fmla="*/ 638271 h 1477108"/>
                <a:gd name="connsiteX4" fmla="*/ 2238895 w 2238895"/>
                <a:gd name="connsiteY4" fmla="*/ 1473755 h 1477108"/>
                <a:gd name="connsiteX5" fmla="*/ 828886 w 2238895"/>
                <a:gd name="connsiteY5" fmla="*/ 1471033 h 1477108"/>
                <a:gd name="connsiteX6" fmla="*/ 814067 w 2238895"/>
                <a:gd name="connsiteY6" fmla="*/ 1473295 h 1477108"/>
                <a:gd name="connsiteX7" fmla="*/ 738554 w 2238895"/>
                <a:gd name="connsiteY7" fmla="*/ 1477108 h 1477108"/>
                <a:gd name="connsiteX8" fmla="*/ 663041 w 2238895"/>
                <a:gd name="connsiteY8" fmla="*/ 1473295 h 1477108"/>
                <a:gd name="connsiteX9" fmla="*/ 645908 w 2238895"/>
                <a:gd name="connsiteY9" fmla="*/ 1470680 h 1477108"/>
                <a:gd name="connsiteX10" fmla="*/ 639374 w 2238895"/>
                <a:gd name="connsiteY10" fmla="*/ 1470668 h 1477108"/>
                <a:gd name="connsiteX11" fmla="*/ 640228 w 2238895"/>
                <a:gd name="connsiteY11" fmla="*/ 1469813 h 1477108"/>
                <a:gd name="connsiteX12" fmla="*/ 589710 w 2238895"/>
                <a:gd name="connsiteY12" fmla="*/ 1462103 h 1477108"/>
                <a:gd name="connsiteX13" fmla="*/ 0 w 2238895"/>
                <a:gd name="connsiteY13" fmla="*/ 738554 h 1477108"/>
                <a:gd name="connsiteX14" fmla="*/ 738554 w 2238895"/>
                <a:gd name="connsiteY14" fmla="*/ 0 h 1477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38895" h="1477108">
                  <a:moveTo>
                    <a:pt x="738554" y="0"/>
                  </a:moveTo>
                  <a:cubicBezTo>
                    <a:pt x="1095460" y="0"/>
                    <a:pt x="1393236" y="253163"/>
                    <a:pt x="1462103" y="589710"/>
                  </a:cubicBezTo>
                  <a:lnTo>
                    <a:pt x="1467492" y="643168"/>
                  </a:lnTo>
                  <a:lnTo>
                    <a:pt x="1472393" y="638271"/>
                  </a:lnTo>
                  <a:cubicBezTo>
                    <a:pt x="1506232" y="1278069"/>
                    <a:pt x="1881498" y="1326326"/>
                    <a:pt x="2238895" y="1473755"/>
                  </a:cubicBezTo>
                  <a:lnTo>
                    <a:pt x="828886" y="1471033"/>
                  </a:lnTo>
                  <a:lnTo>
                    <a:pt x="814067" y="1473295"/>
                  </a:lnTo>
                  <a:cubicBezTo>
                    <a:pt x="789239" y="1475816"/>
                    <a:pt x="764047" y="1477108"/>
                    <a:pt x="738554" y="1477108"/>
                  </a:cubicBezTo>
                  <a:cubicBezTo>
                    <a:pt x="713061" y="1477108"/>
                    <a:pt x="687869" y="1475816"/>
                    <a:pt x="663041" y="1473295"/>
                  </a:cubicBezTo>
                  <a:lnTo>
                    <a:pt x="645908" y="1470680"/>
                  </a:lnTo>
                  <a:lnTo>
                    <a:pt x="639374" y="1470668"/>
                  </a:lnTo>
                  <a:lnTo>
                    <a:pt x="640228" y="1469813"/>
                  </a:lnTo>
                  <a:lnTo>
                    <a:pt x="589710" y="1462103"/>
                  </a:lnTo>
                  <a:cubicBezTo>
                    <a:pt x="253163" y="1393236"/>
                    <a:pt x="0" y="1095460"/>
                    <a:pt x="0" y="738554"/>
                  </a:cubicBezTo>
                  <a:cubicBezTo>
                    <a:pt x="0" y="330662"/>
                    <a:pt x="330662" y="0"/>
                    <a:pt x="738554" y="0"/>
                  </a:cubicBezTo>
                  <a:close/>
                </a:path>
              </a:pathLst>
            </a:custGeom>
            <a:gradFill flip="none" rotWithShape="1">
              <a:gsLst>
                <a:gs pos="83000">
                  <a:srgbClr val="00CC99"/>
                </a:gs>
                <a:gs pos="100000">
                  <a:srgbClr val="009999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16FDB7D2-6B6E-40F4-95BE-3F15AF8F22E3}"/>
                </a:ext>
              </a:extLst>
            </p:cNvPr>
            <p:cNvSpPr/>
            <p:nvPr/>
          </p:nvSpPr>
          <p:spPr>
            <a:xfrm>
              <a:off x="7510364" y="1168321"/>
              <a:ext cx="1054564" cy="10545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889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3" name="Graphic 52" descr="Briefcase">
              <a:extLst>
                <a:ext uri="{FF2B5EF4-FFF2-40B4-BE49-F238E27FC236}">
                  <a16:creationId xmlns:a16="http://schemas.microsoft.com/office/drawing/2014/main" id="{50424182-1792-40AA-A754-E475057120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7734378" y="1408345"/>
              <a:ext cx="585814" cy="585814"/>
            </a:xfrm>
            <a:prstGeom prst="rect">
              <a:avLst/>
            </a:prstGeom>
          </p:spPr>
        </p:pic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AD4B4F7-9865-4272-BD7F-C61EC69459B9}"/>
              </a:ext>
            </a:extLst>
          </p:cNvPr>
          <p:cNvGrpSpPr/>
          <p:nvPr/>
        </p:nvGrpSpPr>
        <p:grpSpPr>
          <a:xfrm>
            <a:off x="8320192" y="2425292"/>
            <a:ext cx="2335237" cy="3995224"/>
            <a:chOff x="7299092" y="2419643"/>
            <a:chExt cx="2335237" cy="3995224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9F57BC1-4379-4BBE-B532-6F34416EEC50}"/>
                </a:ext>
              </a:extLst>
            </p:cNvPr>
            <p:cNvGrpSpPr/>
            <p:nvPr/>
          </p:nvGrpSpPr>
          <p:grpSpPr>
            <a:xfrm>
              <a:off x="7299092" y="2419643"/>
              <a:ext cx="2335237" cy="3995224"/>
              <a:chOff x="2236763" y="1069146"/>
              <a:chExt cx="1921265" cy="3995224"/>
            </a:xfrm>
            <a:gradFill flip="none" rotWithShape="1">
              <a:gsLst>
                <a:gs pos="83000">
                  <a:srgbClr val="FBFBFB"/>
                </a:gs>
                <a:gs pos="100000">
                  <a:schemeClr val="bg1">
                    <a:lumMod val="85000"/>
                  </a:schemeClr>
                </a:gs>
                <a:gs pos="95000">
                  <a:schemeClr val="bg1"/>
                </a:gs>
              </a:gsLst>
              <a:lin ang="16200000" scaled="1"/>
              <a:tileRect/>
            </a:gradFill>
          </p:grpSpPr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61AC98AD-97BB-4050-B93E-BF175B8AFF72}"/>
                  </a:ext>
                </a:extLst>
              </p:cNvPr>
              <p:cNvSpPr/>
              <p:nvPr/>
            </p:nvSpPr>
            <p:spPr>
              <a:xfrm>
                <a:off x="2236763" y="1069146"/>
                <a:ext cx="1921265" cy="2644726"/>
              </a:xfrm>
              <a:custGeom>
                <a:avLst/>
                <a:gdLst>
                  <a:gd name="connsiteX0" fmla="*/ 450163 w 1921265"/>
                  <a:gd name="connsiteY0" fmla="*/ 0 h 3319975"/>
                  <a:gd name="connsiteX1" fmla="*/ 1921265 w 1921265"/>
                  <a:gd name="connsiteY1" fmla="*/ 0 h 3319975"/>
                  <a:gd name="connsiteX2" fmla="*/ 1471102 w 1921265"/>
                  <a:gd name="connsiteY2" fmla="*/ 450163 h 3319975"/>
                  <a:gd name="connsiteX3" fmla="*/ 1471102 w 1921265"/>
                  <a:gd name="connsiteY3" fmla="*/ 3319975 h 3319975"/>
                  <a:gd name="connsiteX4" fmla="*/ 0 w 1921265"/>
                  <a:gd name="connsiteY4" fmla="*/ 3319975 h 3319975"/>
                  <a:gd name="connsiteX5" fmla="*/ 0 w 1921265"/>
                  <a:gd name="connsiteY5" fmla="*/ 450163 h 3319975"/>
                  <a:gd name="connsiteX6" fmla="*/ 450163 w 1921265"/>
                  <a:gd name="connsiteY6" fmla="*/ 0 h 3319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21265" h="3319975">
                    <a:moveTo>
                      <a:pt x="450163" y="0"/>
                    </a:moveTo>
                    <a:lnTo>
                      <a:pt x="1921265" y="0"/>
                    </a:lnTo>
                    <a:cubicBezTo>
                      <a:pt x="1672647" y="0"/>
                      <a:pt x="1471102" y="201545"/>
                      <a:pt x="1471102" y="450163"/>
                    </a:cubicBezTo>
                    <a:lnTo>
                      <a:pt x="1471102" y="3319975"/>
                    </a:lnTo>
                    <a:lnTo>
                      <a:pt x="0" y="3319975"/>
                    </a:lnTo>
                    <a:lnTo>
                      <a:pt x="0" y="450163"/>
                    </a:lnTo>
                    <a:cubicBezTo>
                      <a:pt x="0" y="201545"/>
                      <a:pt x="201545" y="0"/>
                      <a:pt x="45016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: Top Corners Rounded 49">
                <a:extLst>
                  <a:ext uri="{FF2B5EF4-FFF2-40B4-BE49-F238E27FC236}">
                    <a16:creationId xmlns:a16="http://schemas.microsoft.com/office/drawing/2014/main" id="{DCB8DFBF-EF26-4FA3-A24B-2BE0D145C3B8}"/>
                  </a:ext>
                </a:extLst>
              </p:cNvPr>
              <p:cNvSpPr/>
              <p:nvPr/>
            </p:nvSpPr>
            <p:spPr>
              <a:xfrm>
                <a:off x="2236763" y="3713872"/>
                <a:ext cx="1467532" cy="1350498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3BF1781-F20D-4952-BADB-CA9815F8C3B6}"/>
                </a:ext>
              </a:extLst>
            </p:cNvPr>
            <p:cNvSpPr txBox="1"/>
            <p:nvPr/>
          </p:nvSpPr>
          <p:spPr>
            <a:xfrm>
              <a:off x="7480254" y="3054798"/>
              <a:ext cx="14214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CC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7C0EAE1-F243-4E90-9BB6-E1F44B3B0DD0}"/>
                </a:ext>
              </a:extLst>
            </p:cNvPr>
            <p:cNvSpPr txBox="1"/>
            <p:nvPr/>
          </p:nvSpPr>
          <p:spPr>
            <a:xfrm>
              <a:off x="7363417" y="4120767"/>
              <a:ext cx="165508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تفرغ الذهن عن كل ما يتعلق بالدنيا عند الدخول في الصلاة</a:t>
              </a:r>
              <a:endPara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6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457100" y="237456"/>
            <a:ext cx="7241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ما الأسبابُ التي تقللُ منْ وقوعِ السهوِ في الصلاةِ؟ منها :</a:t>
            </a:r>
          </a:p>
        </p:txBody>
      </p:sp>
    </p:spTree>
    <p:extLst>
      <p:ext uri="{BB962C8B-B14F-4D97-AF65-F5344CB8AC3E}">
        <p14:creationId xmlns:p14="http://schemas.microsoft.com/office/powerpoint/2010/main" val="223186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38" grpId="0" animBg="1"/>
      <p:bldP spid="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86079" y="2008525"/>
              <a:ext cx="2144982" cy="628013"/>
              <a:chOff x="3297718" y="5466316"/>
              <a:chExt cx="2144982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الأول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7718" y="5774133"/>
                <a:ext cx="2144982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سجود السهو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249372" y="278738"/>
            <a:ext cx="6445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سجود السهو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pic>
        <p:nvPicPr>
          <p:cNvPr id="18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482" y="1529365"/>
            <a:ext cx="8344301" cy="352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87829" y="2008525"/>
              <a:ext cx="2143232" cy="628013"/>
              <a:chOff x="3299468" y="5466316"/>
              <a:chExt cx="2143232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الأول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9468" y="5774133"/>
                <a:ext cx="2143232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سجود السهو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602513" y="1611322"/>
            <a:ext cx="6437877" cy="589955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rgbClr val="FF0000"/>
                </a:solidFill>
              </a:rPr>
              <a:t>1-</a:t>
            </a:r>
            <a:r>
              <a:rPr lang="ar-SY" sz="2400" b="1" dirty="0">
                <a:solidFill>
                  <a:schemeClr val="tx1"/>
                </a:solidFill>
              </a:rPr>
              <a:t> مَا الذي حصلَ منَ الرسولِ صلى الله عليه و سلم ؟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602515" y="2578947"/>
            <a:ext cx="6437876" cy="667832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صَّلى صلاة العصر ركعتين فيجب أن يسجد سجود السهو للنقص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602514" y="3705704"/>
            <a:ext cx="6466927" cy="667832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rgbClr val="FF0000"/>
                </a:solidFill>
              </a:rPr>
              <a:t>2-</a:t>
            </a:r>
            <a:r>
              <a:rPr lang="ar-SY" sz="2400" b="1" dirty="0">
                <a:solidFill>
                  <a:schemeClr val="tx1"/>
                </a:solidFill>
              </a:rPr>
              <a:t> ماذَا فعلَ في آخرِ صلاتهِ صلى الله عليه و سلم ؟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602515" y="4859852"/>
            <a:ext cx="6466927" cy="667832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سجد سجدتين و هو جالس بعد التسليم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47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407668"/>
            <a:chOff x="538318" y="1529365"/>
            <a:chExt cx="2658769" cy="112651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647355"/>
              <a:chOff x="3344104" y="5466316"/>
              <a:chExt cx="1943011" cy="64735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الأول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93475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سجود السهو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225143" y="173608"/>
            <a:ext cx="439186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سجود السهو</a:t>
            </a:r>
          </a:p>
        </p:txBody>
      </p:sp>
      <p:sp>
        <p:nvSpPr>
          <p:cNvPr id="22" name="Rectangle: Top Corners Rounded 5">
            <a:extLst>
              <a:ext uri="{FF2B5EF4-FFF2-40B4-BE49-F238E27FC236}">
                <a16:creationId xmlns:a16="http://schemas.microsoft.com/office/drawing/2014/main" id="{2DAEE24C-114C-4CA3-99BC-34D05E523814}"/>
              </a:ext>
            </a:extLst>
          </p:cNvPr>
          <p:cNvSpPr/>
          <p:nvPr/>
        </p:nvSpPr>
        <p:spPr>
          <a:xfrm rot="16200000">
            <a:off x="8476260" y="3392219"/>
            <a:ext cx="3926083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49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Top Corners Rounded 7">
            <a:extLst>
              <a:ext uri="{FF2B5EF4-FFF2-40B4-BE49-F238E27FC236}">
                <a16:creationId xmlns:a16="http://schemas.microsoft.com/office/drawing/2014/main" id="{ED3BD690-0D5F-47E1-8207-481215C52AF2}"/>
              </a:ext>
            </a:extLst>
          </p:cNvPr>
          <p:cNvSpPr/>
          <p:nvPr/>
        </p:nvSpPr>
        <p:spPr>
          <a:xfrm rot="5400000">
            <a:off x="5559147" y="671443"/>
            <a:ext cx="3723861" cy="6491974"/>
          </a:xfrm>
          <a:prstGeom prst="round2SameRect">
            <a:avLst/>
          </a:prstGeom>
          <a:solidFill>
            <a:srgbClr val="59C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6287727E-D8E6-46CE-9A9D-15E3B409F777}"/>
              </a:ext>
            </a:extLst>
          </p:cNvPr>
          <p:cNvGrpSpPr/>
          <p:nvPr/>
        </p:nvGrpSpPr>
        <p:grpSpPr>
          <a:xfrm>
            <a:off x="4517457" y="3452271"/>
            <a:ext cx="5043115" cy="1386876"/>
            <a:chOff x="434070" y="2963842"/>
            <a:chExt cx="5043115" cy="1386876"/>
          </a:xfrm>
        </p:grpSpPr>
        <p:sp>
          <p:nvSpPr>
            <p:cNvPr id="28" name="TextBox 19">
              <a:extLst>
                <a:ext uri="{FF2B5EF4-FFF2-40B4-BE49-F238E27FC236}">
                  <a16:creationId xmlns:a16="http://schemas.microsoft.com/office/drawing/2014/main" id="{6585514F-4686-4054-87B8-C074790A2188}"/>
                </a:ext>
              </a:extLst>
            </p:cNvPr>
            <p:cNvSpPr txBox="1"/>
            <p:nvPr/>
          </p:nvSpPr>
          <p:spPr>
            <a:xfrm>
              <a:off x="1777291" y="3950608"/>
              <a:ext cx="36998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" name="TextBox 21">
              <a:extLst>
                <a:ext uri="{FF2B5EF4-FFF2-40B4-BE49-F238E27FC236}">
                  <a16:creationId xmlns:a16="http://schemas.microsoft.com/office/drawing/2014/main" id="{6243A585-58E6-497B-95C6-CDDBA152A762}"/>
                </a:ext>
              </a:extLst>
            </p:cNvPr>
            <p:cNvSpPr txBox="1"/>
            <p:nvPr/>
          </p:nvSpPr>
          <p:spPr>
            <a:xfrm>
              <a:off x="434070" y="2963842"/>
              <a:ext cx="487413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latin typeface="Century Gothic" panose="020B0502020202020204" pitchFamily="34" charset="0"/>
                </a:rPr>
                <a:t>وصفة سجودِ السهوِ: سجدتان، يسجدهمَا </a:t>
              </a:r>
              <a:r>
                <a:rPr lang="ar-SY" sz="2800" b="1" dirty="0"/>
                <a:t>المصلي آخرَ صلاتهِ، إذا حصلَ منهُ سهو بزيادةٍ، أوْ نقصٍ، أوْ شكٍّ في الصلاةِ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4" name="Rectangle: Top Corners Rounded 5">
            <a:extLst>
              <a:ext uri="{FF2B5EF4-FFF2-40B4-BE49-F238E27FC236}">
                <a16:creationId xmlns:a16="http://schemas.microsoft.com/office/drawing/2014/main" id="{EBDE0370-DA65-4049-9A2E-C0F7A0780611}"/>
              </a:ext>
            </a:extLst>
          </p:cNvPr>
          <p:cNvSpPr/>
          <p:nvPr/>
        </p:nvSpPr>
        <p:spPr>
          <a:xfrm rot="16200000">
            <a:off x="8099621" y="3347475"/>
            <a:ext cx="3836589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24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Top Corners Rounded 5">
            <a:extLst>
              <a:ext uri="{FF2B5EF4-FFF2-40B4-BE49-F238E27FC236}">
                <a16:creationId xmlns:a16="http://schemas.microsoft.com/office/drawing/2014/main" id="{98C33C5F-0D7D-475C-BA32-441E1FC02896}"/>
              </a:ext>
            </a:extLst>
          </p:cNvPr>
          <p:cNvSpPr/>
          <p:nvPr/>
        </p:nvSpPr>
        <p:spPr>
          <a:xfrm rot="16200000">
            <a:off x="8288879" y="2869924"/>
            <a:ext cx="3836589" cy="917712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gradFill>
            <a:gsLst>
              <a:gs pos="0">
                <a:srgbClr val="37BFCD"/>
              </a:gs>
              <a:gs pos="30000">
                <a:srgbClr val="7FD3D5"/>
              </a:gs>
              <a:gs pos="57000">
                <a:srgbClr val="AEE3E4"/>
              </a:gs>
              <a:gs pos="100000">
                <a:srgbClr val="37BF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307A1B5E-42AF-47FB-8FEA-EDAC20262F63}"/>
              </a:ext>
            </a:extLst>
          </p:cNvPr>
          <p:cNvSpPr txBox="1"/>
          <p:nvPr/>
        </p:nvSpPr>
        <p:spPr>
          <a:xfrm>
            <a:off x="4686433" y="2751363"/>
            <a:ext cx="4874139" cy="5232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Oswald" panose="02000503000000000000" pitchFamily="2" charset="0"/>
              </a:rPr>
              <a:t>السهوُ: هو النسيان </a:t>
            </a:r>
            <a:endParaRPr lang="en-US" sz="2800" b="1" dirty="0">
              <a:latin typeface="Oswald" panose="02000503000000000000" pitchFamily="2" charset="0"/>
            </a:endParaRPr>
          </a:p>
        </p:txBody>
      </p:sp>
      <p:sp>
        <p:nvSpPr>
          <p:cNvPr id="44" name="Freeform: Shape 28">
            <a:extLst>
              <a:ext uri="{FF2B5EF4-FFF2-40B4-BE49-F238E27FC236}">
                <a16:creationId xmlns:a16="http://schemas.microsoft.com/office/drawing/2014/main" id="{DFCC77E6-76F5-4F56-A5FB-92E7AC064638}"/>
              </a:ext>
            </a:extLst>
          </p:cNvPr>
          <p:cNvSpPr/>
          <p:nvPr/>
        </p:nvSpPr>
        <p:spPr>
          <a:xfrm rot="16200000">
            <a:off x="10197672" y="4782397"/>
            <a:ext cx="134137" cy="783002"/>
          </a:xfrm>
          <a:custGeom>
            <a:avLst/>
            <a:gdLst>
              <a:gd name="connsiteX0" fmla="*/ 134137 w 134137"/>
              <a:gd name="connsiteY0" fmla="*/ 0 h 783002"/>
              <a:gd name="connsiteX1" fmla="*/ 101977 w 134137"/>
              <a:gd name="connsiteY1" fmla="*/ 80875 h 783002"/>
              <a:gd name="connsiteX2" fmla="*/ 65918 w 134137"/>
              <a:gd name="connsiteY2" fmla="*/ 324666 h 783002"/>
              <a:gd name="connsiteX3" fmla="*/ 65918 w 134137"/>
              <a:gd name="connsiteY3" fmla="*/ 783002 h 783002"/>
              <a:gd name="connsiteX4" fmla="*/ 0 w 134137"/>
              <a:gd name="connsiteY4" fmla="*/ 783002 h 783002"/>
              <a:gd name="connsiteX5" fmla="*/ 0 w 134137"/>
              <a:gd name="connsiteY5" fmla="*/ 324146 h 783002"/>
              <a:gd name="connsiteX6" fmla="*/ 78366 w 134137"/>
              <a:gd name="connsiteY6" fmla="*/ 67596 h 78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137" h="783002">
                <a:moveTo>
                  <a:pt x="134137" y="0"/>
                </a:moveTo>
                <a:lnTo>
                  <a:pt x="101977" y="80875"/>
                </a:lnTo>
                <a:cubicBezTo>
                  <a:pt x="78758" y="155806"/>
                  <a:pt x="65918" y="238190"/>
                  <a:pt x="65918" y="324666"/>
                </a:cubicBezTo>
                <a:lnTo>
                  <a:pt x="65918" y="783002"/>
                </a:lnTo>
                <a:lnTo>
                  <a:pt x="0" y="783002"/>
                </a:lnTo>
                <a:lnTo>
                  <a:pt x="0" y="324146"/>
                </a:lnTo>
                <a:cubicBezTo>
                  <a:pt x="0" y="229114"/>
                  <a:pt x="28890" y="140830"/>
                  <a:pt x="78366" y="67596"/>
                </a:cubicBezTo>
                <a:close/>
              </a:path>
            </a:pathLst>
          </a:custGeom>
          <a:solidFill>
            <a:schemeClr val="bg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4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4" grpId="0" animBg="1"/>
      <p:bldP spid="35" grpId="0" animBg="1"/>
      <p:bldP spid="42" grpId="0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3005007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4663"/>
            <a:ext cx="2786743" cy="1375876"/>
            <a:chOff x="538318" y="1525603"/>
            <a:chExt cx="2658769" cy="11010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48159" y="1525603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38048" y="1942552"/>
              <a:ext cx="1700564" cy="650543"/>
              <a:chOff x="3549687" y="5400343"/>
              <a:chExt cx="1700564" cy="65054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3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الأول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49687" y="5730690"/>
                <a:ext cx="1700564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سجود السهو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905166" y="426092"/>
            <a:ext cx="2784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حكمه :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1" y="1919957"/>
            <a:ext cx="8602875" cy="3101985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3828534" y="921601"/>
              <a:ext cx="1423184" cy="41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214676" y="752405"/>
              <a:ext cx="3084978" cy="708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800" b="1" dirty="0"/>
                <a:t>سجودُ السهوِ واجبٌ عندَ حدوثِ السهوِ بالزيادةِ، أو النقصِ، أو الشكِّ في الصلاةِ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021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87829" y="2008525"/>
              <a:ext cx="2143232" cy="628013"/>
              <a:chOff x="3299468" y="5466316"/>
              <a:chExt cx="2143232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الأول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9468" y="5774133"/>
                <a:ext cx="2143232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سجود السهو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248929" y="2332873"/>
            <a:ext cx="3730171" cy="589955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سجدتان يتوسطهما جلسة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276995" y="3476241"/>
            <a:ext cx="8702105" cy="667832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يقالُ في سجودِ السهوِ مثلُ ما يقالُ في سجودِ الصلاةِ ( </a:t>
            </a:r>
            <a:r>
              <a:rPr lang="ar-SY" sz="2400" b="1" dirty="0">
                <a:solidFill>
                  <a:srgbClr val="C00000"/>
                </a:solidFill>
              </a:rPr>
              <a:t>سبحان ربي الأعلى </a:t>
            </a:r>
            <a:r>
              <a:rPr lang="ar-SY" sz="2400" b="1" dirty="0">
                <a:solidFill>
                  <a:schemeClr val="tx1"/>
                </a:solidFill>
              </a:rPr>
              <a:t>) ثلاثاً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9620529" y="621031"/>
            <a:ext cx="2090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صفته :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5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3005007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4663"/>
            <a:ext cx="2786743" cy="1375876"/>
            <a:chOff x="538318" y="1525603"/>
            <a:chExt cx="2658769" cy="11010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48159" y="1525603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38048" y="1942552"/>
              <a:ext cx="1700564" cy="650543"/>
              <a:chOff x="3549687" y="5400343"/>
              <a:chExt cx="1700564" cy="65054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3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الأول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49687" y="5730690"/>
                <a:ext cx="1700564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سجود السهو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9084899" y="290330"/>
            <a:ext cx="2784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نشاط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sp>
        <p:nvSpPr>
          <p:cNvPr id="3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942492" y="1320853"/>
            <a:ext cx="7010400" cy="589955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ثبتَ أنَّ النبيَّ صلى الله عليه و سلم سهَا في صلاته؛ و لهذا قال :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1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209228" y="2516075"/>
            <a:ext cx="8602875" cy="3101985"/>
            <a:chOff x="3165506" y="295207"/>
            <a:chExt cx="6297235" cy="1587929"/>
          </a:xfrm>
        </p:grpSpPr>
        <p:sp>
          <p:nvSpPr>
            <p:cNvPr id="34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3828534" y="921601"/>
              <a:ext cx="1423184" cy="41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44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45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043206" y="900244"/>
              <a:ext cx="3546218" cy="488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800" b="1" dirty="0"/>
                <a:t>« </a:t>
              </a:r>
              <a:r>
                <a:rPr lang="ar-SY" sz="2800" b="1" dirty="0">
                  <a:solidFill>
                    <a:srgbClr val="00B050"/>
                  </a:solidFill>
                </a:rPr>
                <a:t>إِنَّمَا أَنَا بَشَرٌ مِثْلُكُمْ أَنْسَى كَمَا تَنْسَوْنَ فَإذَا نَسِيتُ فَذَكِّرُونِي </a:t>
              </a:r>
              <a:r>
                <a:rPr lang="ar-SY" sz="2800" b="1" dirty="0"/>
                <a:t>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375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CC4F8EEC-6805-451E-80E9-3F535E0EE0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8C2A61F-9E06-4761-8F5D-D662C0CD0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30CD906C-6814-4EFD-8EBA-7FB8BDEE1086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1506802-4B00-4A05-9D1E-1122B4399DD4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FE545AA5-8854-4EB4-9967-71967078B5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10" y="2922630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92701" y="1447882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504194" y="1226033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03999" y="1540648"/>
            <a:ext cx="2847503" cy="1361423"/>
            <a:chOff x="574119" y="1553709"/>
            <a:chExt cx="2716739" cy="108950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74119" y="1553709"/>
              <a:ext cx="2716739" cy="1089507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02472" y="1568008"/>
              <a:ext cx="664162" cy="5172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91487" y="2013251"/>
              <a:ext cx="1610007" cy="596830"/>
              <a:chOff x="3603126" y="5471042"/>
              <a:chExt cx="1610007" cy="59683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53778" y="5471042"/>
                <a:ext cx="122251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الأول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603126" y="5747676"/>
                <a:ext cx="1610007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سجود السهو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024192" y="482754"/>
            <a:ext cx="4383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Century Gothic" panose="020B0502020202020204" pitchFamily="34" charset="0"/>
              </a:rPr>
              <a:t>أستنتج مِنْ هذا الحديثِ :</a:t>
            </a:r>
          </a:p>
        </p:txBody>
      </p:sp>
      <p:sp>
        <p:nvSpPr>
          <p:cNvPr id="34" name="Freeform: Shape 8">
            <a:extLst>
              <a:ext uri="{FF2B5EF4-FFF2-40B4-BE49-F238E27FC236}">
                <a16:creationId xmlns:a16="http://schemas.microsoft.com/office/drawing/2014/main" id="{677E7DF8-625B-4A36-B918-5B5F0119883C}"/>
              </a:ext>
            </a:extLst>
          </p:cNvPr>
          <p:cNvSpPr/>
          <p:nvPr/>
        </p:nvSpPr>
        <p:spPr>
          <a:xfrm rot="21322306">
            <a:off x="6365926" y="2442397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7">
            <a:extLst>
              <a:ext uri="{FF2B5EF4-FFF2-40B4-BE49-F238E27FC236}">
                <a16:creationId xmlns:a16="http://schemas.microsoft.com/office/drawing/2014/main" id="{28336F58-4C0A-41A8-A8C7-B16674D9A2E3}"/>
              </a:ext>
            </a:extLst>
          </p:cNvPr>
          <p:cNvSpPr/>
          <p:nvPr/>
        </p:nvSpPr>
        <p:spPr>
          <a:xfrm>
            <a:off x="6232835" y="2229367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5">
            <a:extLst>
              <a:ext uri="{FF2B5EF4-FFF2-40B4-BE49-F238E27FC236}">
                <a16:creationId xmlns:a16="http://schemas.microsoft.com/office/drawing/2014/main" id="{2FDCA827-974E-496C-8CC6-E0CE8BC2EBAD}"/>
              </a:ext>
            </a:extLst>
          </p:cNvPr>
          <p:cNvSpPr/>
          <p:nvPr/>
        </p:nvSpPr>
        <p:spPr>
          <a:xfrm rot="21258981">
            <a:off x="3431507" y="2409898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4">
            <a:extLst>
              <a:ext uri="{FF2B5EF4-FFF2-40B4-BE49-F238E27FC236}">
                <a16:creationId xmlns:a16="http://schemas.microsoft.com/office/drawing/2014/main" id="{F87976BA-7239-45EF-AEDE-16DBDAB18C70}"/>
              </a:ext>
            </a:extLst>
          </p:cNvPr>
          <p:cNvSpPr/>
          <p:nvPr/>
        </p:nvSpPr>
        <p:spPr>
          <a:xfrm>
            <a:off x="3253574" y="2192183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">
            <a:extLst>
              <a:ext uri="{FF2B5EF4-FFF2-40B4-BE49-F238E27FC236}">
                <a16:creationId xmlns:a16="http://schemas.microsoft.com/office/drawing/2014/main" id="{69E28618-11B2-4AF0-99F6-97675C4D172C}"/>
              </a:ext>
            </a:extLst>
          </p:cNvPr>
          <p:cNvSpPr/>
          <p:nvPr/>
        </p:nvSpPr>
        <p:spPr>
          <a:xfrm>
            <a:off x="3253574" y="2036155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6">
            <a:extLst>
              <a:ext uri="{FF2B5EF4-FFF2-40B4-BE49-F238E27FC236}">
                <a16:creationId xmlns:a16="http://schemas.microsoft.com/office/drawing/2014/main" id="{360F3BBB-4F64-4B87-979C-550A23114E30}"/>
              </a:ext>
            </a:extLst>
          </p:cNvPr>
          <p:cNvSpPr/>
          <p:nvPr/>
        </p:nvSpPr>
        <p:spPr>
          <a:xfrm>
            <a:off x="6232836" y="2091482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9">
            <a:extLst>
              <a:ext uri="{FF2B5EF4-FFF2-40B4-BE49-F238E27FC236}">
                <a16:creationId xmlns:a16="http://schemas.microsoft.com/office/drawing/2014/main" id="{91A3FD3A-AE85-4A6C-B39D-F37CD7494CBB}"/>
              </a:ext>
            </a:extLst>
          </p:cNvPr>
          <p:cNvSpPr/>
          <p:nvPr/>
        </p:nvSpPr>
        <p:spPr>
          <a:xfrm rot="21429876" flipH="1">
            <a:off x="9472032" y="2491052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10">
            <a:extLst>
              <a:ext uri="{FF2B5EF4-FFF2-40B4-BE49-F238E27FC236}">
                <a16:creationId xmlns:a16="http://schemas.microsoft.com/office/drawing/2014/main" id="{558D3A8D-7A23-4B45-BFAF-D4E8131ED1DF}"/>
              </a:ext>
            </a:extLst>
          </p:cNvPr>
          <p:cNvSpPr/>
          <p:nvPr/>
        </p:nvSpPr>
        <p:spPr>
          <a:xfrm flipH="1">
            <a:off x="9243568" y="2252545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11">
            <a:extLst>
              <a:ext uri="{FF2B5EF4-FFF2-40B4-BE49-F238E27FC236}">
                <a16:creationId xmlns:a16="http://schemas.microsoft.com/office/drawing/2014/main" id="{6E18F024-83B1-40C1-84A6-BAAB0F73B580}"/>
              </a:ext>
            </a:extLst>
          </p:cNvPr>
          <p:cNvSpPr/>
          <p:nvPr/>
        </p:nvSpPr>
        <p:spPr>
          <a:xfrm flipH="1">
            <a:off x="9243568" y="2096517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3" name="Group 45">
            <a:extLst>
              <a:ext uri="{FF2B5EF4-FFF2-40B4-BE49-F238E27FC236}">
                <a16:creationId xmlns:a16="http://schemas.microsoft.com/office/drawing/2014/main" id="{A5C73544-5D43-42BA-8AAD-78AF85865164}"/>
              </a:ext>
            </a:extLst>
          </p:cNvPr>
          <p:cNvGrpSpPr/>
          <p:nvPr/>
        </p:nvGrpSpPr>
        <p:grpSpPr>
          <a:xfrm>
            <a:off x="6796458" y="1682028"/>
            <a:ext cx="1932010" cy="1693459"/>
            <a:chOff x="5370897" y="1195131"/>
            <a:chExt cx="1932010" cy="1693459"/>
          </a:xfrm>
        </p:grpSpPr>
        <p:sp>
          <p:nvSpPr>
            <p:cNvPr id="44" name="Hexagon 20">
              <a:extLst>
                <a:ext uri="{FF2B5EF4-FFF2-40B4-BE49-F238E27FC236}">
                  <a16:creationId xmlns:a16="http://schemas.microsoft.com/office/drawing/2014/main" id="{7F15458F-E496-4A01-B613-A403947575BD}"/>
                </a:ext>
              </a:extLst>
            </p:cNvPr>
            <p:cNvSpPr/>
            <p:nvPr/>
          </p:nvSpPr>
          <p:spPr>
            <a:xfrm>
              <a:off x="5655825" y="1468692"/>
              <a:ext cx="1647082" cy="1419898"/>
            </a:xfrm>
            <a:prstGeom prst="hexagon">
              <a:avLst/>
            </a:prstGeom>
            <a:solidFill>
              <a:schemeClr val="tx1">
                <a:alpha val="42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Hexagon 18">
              <a:extLst>
                <a:ext uri="{FF2B5EF4-FFF2-40B4-BE49-F238E27FC236}">
                  <a16:creationId xmlns:a16="http://schemas.microsoft.com/office/drawing/2014/main" id="{7160B8A3-E490-4D4E-8BBC-6C9CF0B28389}"/>
                </a:ext>
              </a:extLst>
            </p:cNvPr>
            <p:cNvSpPr/>
            <p:nvPr/>
          </p:nvSpPr>
          <p:spPr>
            <a:xfrm>
              <a:off x="5370897" y="1195131"/>
              <a:ext cx="1647082" cy="1419898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Hexagon 19">
              <a:extLst>
                <a:ext uri="{FF2B5EF4-FFF2-40B4-BE49-F238E27FC236}">
                  <a16:creationId xmlns:a16="http://schemas.microsoft.com/office/drawing/2014/main" id="{5155B9CB-A507-4235-970F-11F5FC3DC62B}"/>
                </a:ext>
              </a:extLst>
            </p:cNvPr>
            <p:cNvSpPr/>
            <p:nvPr/>
          </p:nvSpPr>
          <p:spPr>
            <a:xfrm>
              <a:off x="5527483" y="1331024"/>
              <a:ext cx="1331810" cy="1148112"/>
            </a:xfrm>
            <a:prstGeom prst="hexagon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B0751F3E-A53F-48CF-8F13-83C0E647B0D6}"/>
                </a:ext>
              </a:extLst>
            </p:cNvPr>
            <p:cNvSpPr txBox="1"/>
            <p:nvPr/>
          </p:nvSpPr>
          <p:spPr>
            <a:xfrm>
              <a:off x="5558388" y="1851272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</a:p>
          </p:txBody>
        </p:sp>
      </p:grpSp>
      <p:sp>
        <p:nvSpPr>
          <p:cNvPr id="52" name="TextBox 30">
            <a:extLst>
              <a:ext uri="{FF2B5EF4-FFF2-40B4-BE49-F238E27FC236}">
                <a16:creationId xmlns:a16="http://schemas.microsoft.com/office/drawing/2014/main" id="{6BB4969D-40E4-41EE-A0D2-0CFCDA141682}"/>
              </a:ext>
            </a:extLst>
          </p:cNvPr>
          <p:cNvSpPr txBox="1"/>
          <p:nvPr/>
        </p:nvSpPr>
        <p:spPr>
          <a:xfrm>
            <a:off x="3078073" y="3956027"/>
            <a:ext cx="2835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أنَّ السهوَ مِنْ طبيعةِ البشرِ</a:t>
            </a:r>
            <a:endParaRPr lang="en-US" sz="20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54" name="TextBox 32">
            <a:extLst>
              <a:ext uri="{FF2B5EF4-FFF2-40B4-BE49-F238E27FC236}">
                <a16:creationId xmlns:a16="http://schemas.microsoft.com/office/drawing/2014/main" id="{5945E036-4976-495D-AB16-EBB1DC404060}"/>
              </a:ext>
            </a:extLst>
          </p:cNvPr>
          <p:cNvSpPr txBox="1"/>
          <p:nvPr/>
        </p:nvSpPr>
        <p:spPr>
          <a:xfrm>
            <a:off x="6171674" y="3915656"/>
            <a:ext cx="2896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وجوب تذكير الإمام إن صدر عنه سهو في الصلاة</a:t>
            </a:r>
            <a:endParaRPr lang="en-US" sz="20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56" name="TextBox 34">
            <a:extLst>
              <a:ext uri="{FF2B5EF4-FFF2-40B4-BE49-F238E27FC236}">
                <a16:creationId xmlns:a16="http://schemas.microsoft.com/office/drawing/2014/main" id="{65B1E7D7-6964-4895-8C6A-1510100A9DB7}"/>
              </a:ext>
            </a:extLst>
          </p:cNvPr>
          <p:cNvSpPr txBox="1"/>
          <p:nvPr/>
        </p:nvSpPr>
        <p:spPr>
          <a:xfrm>
            <a:off x="9381460" y="4002194"/>
            <a:ext cx="231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أن السهو لا يفسد الصلاة</a:t>
            </a:r>
            <a:endParaRPr lang="en-US" sz="20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57" name="Group 46">
            <a:extLst>
              <a:ext uri="{FF2B5EF4-FFF2-40B4-BE49-F238E27FC236}">
                <a16:creationId xmlns:a16="http://schemas.microsoft.com/office/drawing/2014/main" id="{89F7E52A-60EF-4639-B074-25EE295290BC}"/>
              </a:ext>
            </a:extLst>
          </p:cNvPr>
          <p:cNvGrpSpPr/>
          <p:nvPr/>
        </p:nvGrpSpPr>
        <p:grpSpPr>
          <a:xfrm>
            <a:off x="9956328" y="1775232"/>
            <a:ext cx="1710455" cy="1622459"/>
            <a:chOff x="9287208" y="1283300"/>
            <a:chExt cx="1710455" cy="1622459"/>
          </a:xfrm>
        </p:grpSpPr>
        <p:sp>
          <p:nvSpPr>
            <p:cNvPr id="61" name="Dodecagon 35">
              <a:extLst>
                <a:ext uri="{FF2B5EF4-FFF2-40B4-BE49-F238E27FC236}">
                  <a16:creationId xmlns:a16="http://schemas.microsoft.com/office/drawing/2014/main" id="{96BDB2E0-3994-4E03-9F26-96C5A7E78A65}"/>
                </a:ext>
              </a:extLst>
            </p:cNvPr>
            <p:cNvSpPr/>
            <p:nvPr/>
          </p:nvSpPr>
          <p:spPr>
            <a:xfrm>
              <a:off x="9549338" y="1457434"/>
              <a:ext cx="1448325" cy="1448325"/>
            </a:xfrm>
            <a:prstGeom prst="dodecagon">
              <a:avLst/>
            </a:prstGeom>
            <a:solidFill>
              <a:schemeClr val="tx1">
                <a:alpha val="54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Dodecagon 36">
              <a:extLst>
                <a:ext uri="{FF2B5EF4-FFF2-40B4-BE49-F238E27FC236}">
                  <a16:creationId xmlns:a16="http://schemas.microsoft.com/office/drawing/2014/main" id="{CF1C295E-1686-406E-8AFE-98A9EACEA490}"/>
                </a:ext>
              </a:extLst>
            </p:cNvPr>
            <p:cNvSpPr/>
            <p:nvPr/>
          </p:nvSpPr>
          <p:spPr>
            <a:xfrm>
              <a:off x="9290519" y="1283300"/>
              <a:ext cx="1448325" cy="1448325"/>
            </a:xfrm>
            <a:prstGeom prst="dodec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Dodecagon 37">
              <a:extLst>
                <a:ext uri="{FF2B5EF4-FFF2-40B4-BE49-F238E27FC236}">
                  <a16:creationId xmlns:a16="http://schemas.microsoft.com/office/drawing/2014/main" id="{CE8F9DDC-F537-4F64-A199-A6F915C8C4F5}"/>
                </a:ext>
              </a:extLst>
            </p:cNvPr>
            <p:cNvSpPr/>
            <p:nvPr/>
          </p:nvSpPr>
          <p:spPr>
            <a:xfrm>
              <a:off x="9358833" y="1341481"/>
              <a:ext cx="1287832" cy="1287832"/>
            </a:xfrm>
            <a:prstGeom prst="dodecagon">
              <a:avLst/>
            </a:prstGeom>
            <a:solidFill>
              <a:srgbClr val="00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39">
              <a:extLst>
                <a:ext uri="{FF2B5EF4-FFF2-40B4-BE49-F238E27FC236}">
                  <a16:creationId xmlns:a16="http://schemas.microsoft.com/office/drawing/2014/main" id="{B711F3D2-9737-4424-87BE-575C1F06C1A2}"/>
                </a:ext>
              </a:extLst>
            </p:cNvPr>
            <p:cNvSpPr txBox="1"/>
            <p:nvPr/>
          </p:nvSpPr>
          <p:spPr>
            <a:xfrm>
              <a:off x="9287208" y="1807437"/>
              <a:ext cx="13853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3</a:t>
              </a:r>
            </a:p>
          </p:txBody>
        </p:sp>
      </p:grpSp>
      <p:cxnSp>
        <p:nvCxnSpPr>
          <p:cNvPr id="69" name="Straight Connector 38">
            <a:extLst>
              <a:ext uri="{FF2B5EF4-FFF2-40B4-BE49-F238E27FC236}">
                <a16:creationId xmlns:a16="http://schemas.microsoft.com/office/drawing/2014/main" id="{92AA8007-C77E-49C6-92E8-FB85BD21CD62}"/>
              </a:ext>
            </a:extLst>
          </p:cNvPr>
          <p:cNvCxnSpPr/>
          <p:nvPr/>
        </p:nvCxnSpPr>
        <p:spPr>
          <a:xfrm flipV="1">
            <a:off x="10174545" y="2068801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40">
            <a:extLst>
              <a:ext uri="{FF2B5EF4-FFF2-40B4-BE49-F238E27FC236}">
                <a16:creationId xmlns:a16="http://schemas.microsoft.com/office/drawing/2014/main" id="{72A4399A-1662-481F-A5D7-06EDF99F182F}"/>
              </a:ext>
            </a:extLst>
          </p:cNvPr>
          <p:cNvCxnSpPr/>
          <p:nvPr/>
        </p:nvCxnSpPr>
        <p:spPr>
          <a:xfrm flipV="1">
            <a:off x="7197632" y="2042113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44">
            <a:extLst>
              <a:ext uri="{FF2B5EF4-FFF2-40B4-BE49-F238E27FC236}">
                <a16:creationId xmlns:a16="http://schemas.microsoft.com/office/drawing/2014/main" id="{6054EF5D-9217-4CFF-815E-C69498ACC06D}"/>
              </a:ext>
            </a:extLst>
          </p:cNvPr>
          <p:cNvGrpSpPr/>
          <p:nvPr/>
        </p:nvGrpSpPr>
        <p:grpSpPr>
          <a:xfrm>
            <a:off x="3771856" y="1653718"/>
            <a:ext cx="1935802" cy="1599434"/>
            <a:chOff x="1548797" y="1181477"/>
            <a:chExt cx="1935802" cy="1599434"/>
          </a:xfrm>
        </p:grpSpPr>
        <p:sp>
          <p:nvSpPr>
            <p:cNvPr id="73" name="Rectangle: Rounded Corners 15">
              <a:extLst>
                <a:ext uri="{FF2B5EF4-FFF2-40B4-BE49-F238E27FC236}">
                  <a16:creationId xmlns:a16="http://schemas.microsoft.com/office/drawing/2014/main" id="{4FF51BFB-6AEE-4792-BF4F-5C4A2CB3D8CE}"/>
                </a:ext>
              </a:extLst>
            </p:cNvPr>
            <p:cNvSpPr/>
            <p:nvPr/>
          </p:nvSpPr>
          <p:spPr>
            <a:xfrm rot="20402536">
              <a:off x="1829971" y="1373025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tx1">
                <a:alpha val="56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: Rounded Corners 13">
              <a:extLst>
                <a:ext uri="{FF2B5EF4-FFF2-40B4-BE49-F238E27FC236}">
                  <a16:creationId xmlns:a16="http://schemas.microsoft.com/office/drawing/2014/main" id="{B8925233-7F8C-47ED-824F-D5A077076288}"/>
                </a:ext>
              </a:extLst>
            </p:cNvPr>
            <p:cNvSpPr/>
            <p:nvPr/>
          </p:nvSpPr>
          <p:spPr>
            <a:xfrm rot="20602948">
              <a:off x="1548797" y="1181477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: Rounded Corners 14">
              <a:extLst>
                <a:ext uri="{FF2B5EF4-FFF2-40B4-BE49-F238E27FC236}">
                  <a16:creationId xmlns:a16="http://schemas.microsoft.com/office/drawing/2014/main" id="{22347805-EF40-4688-A2B5-D54EEF95FC09}"/>
                </a:ext>
              </a:extLst>
            </p:cNvPr>
            <p:cNvSpPr/>
            <p:nvPr/>
          </p:nvSpPr>
          <p:spPr>
            <a:xfrm rot="20602948">
              <a:off x="1708695" y="1300905"/>
              <a:ext cx="1363762" cy="1160395"/>
            </a:xfrm>
            <a:prstGeom prst="roundRect">
              <a:avLst>
                <a:gd name="adj" fmla="val 115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26">
              <a:extLst>
                <a:ext uri="{FF2B5EF4-FFF2-40B4-BE49-F238E27FC236}">
                  <a16:creationId xmlns:a16="http://schemas.microsoft.com/office/drawing/2014/main" id="{A3B037CE-7664-42C9-B4E5-2C0BE7562898}"/>
                </a:ext>
              </a:extLst>
            </p:cNvPr>
            <p:cNvSpPr txBox="1"/>
            <p:nvPr/>
          </p:nvSpPr>
          <p:spPr>
            <a:xfrm>
              <a:off x="1774372" y="1849215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</p:grpSp>
      <p:cxnSp>
        <p:nvCxnSpPr>
          <p:cNvPr id="77" name="Straight Connector 41">
            <a:extLst>
              <a:ext uri="{FF2B5EF4-FFF2-40B4-BE49-F238E27FC236}">
                <a16:creationId xmlns:a16="http://schemas.microsoft.com/office/drawing/2014/main" id="{A97C0009-7260-4908-BE38-6E40D3CAB7F6}"/>
              </a:ext>
            </a:extLst>
          </p:cNvPr>
          <p:cNvCxnSpPr/>
          <p:nvPr/>
        </p:nvCxnSpPr>
        <p:spPr>
          <a:xfrm rot="20602948" flipV="1">
            <a:off x="4039049" y="2141753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24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"/>
                            </p:stCondLst>
                            <p:childTnLst>
                              <p:par>
                                <p:cTn id="9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52" grpId="0"/>
      <p:bldP spid="54" grpId="0"/>
      <p:bldP spid="5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4001</TotalTime>
  <Words>331</Words>
  <Application>Microsoft Office PowerPoint</Application>
  <PresentationFormat>شاشة عريضة</PresentationFormat>
  <Paragraphs>89</Paragraphs>
  <Slides>14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Cooper Black</vt:lpstr>
      <vt:lpstr>Hand Of Sean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الناصر</cp:lastModifiedBy>
  <cp:revision>2923</cp:revision>
  <dcterms:created xsi:type="dcterms:W3CDTF">2020-10-10T04:32:51Z</dcterms:created>
  <dcterms:modified xsi:type="dcterms:W3CDTF">2021-03-06T16:02:08Z</dcterms:modified>
</cp:coreProperties>
</file>