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71" r:id="rId1"/>
  </p:sldMasterIdLst>
  <p:notesMasterIdLst>
    <p:notesMasterId r:id="rId20"/>
  </p:notesMasterIdLst>
  <p:sldIdLst>
    <p:sldId id="303" r:id="rId2"/>
    <p:sldId id="304" r:id="rId3"/>
    <p:sldId id="305" r:id="rId4"/>
    <p:sldId id="312" r:id="rId5"/>
    <p:sldId id="306" r:id="rId6"/>
    <p:sldId id="280" r:id="rId7"/>
    <p:sldId id="314" r:id="rId8"/>
    <p:sldId id="315" r:id="rId9"/>
    <p:sldId id="316" r:id="rId10"/>
    <p:sldId id="317" r:id="rId11"/>
    <p:sldId id="320" r:id="rId12"/>
    <p:sldId id="313" r:id="rId13"/>
    <p:sldId id="319" r:id="rId14"/>
    <p:sldId id="318" r:id="rId15"/>
    <p:sldId id="321" r:id="rId16"/>
    <p:sldId id="308" r:id="rId17"/>
    <p:sldId id="266" r:id="rId18"/>
    <p:sldId id="307" r:id="rId19"/>
  </p:sldIdLst>
  <p:sldSz cx="9144000" cy="5143500" type="screen16x9"/>
  <p:notesSz cx="6858000" cy="9144000"/>
  <p:embeddedFontLst>
    <p:embeddedFont>
      <p:font typeface="Hacen Egypt" panose="020B0604020202020204" charset="-78"/>
      <p:regular r:id="rId21"/>
    </p:embeddedFont>
    <p:embeddedFont>
      <p:font typeface="Sanchez" panose="020B0604020202020204" charset="0"/>
      <p:regular r:id="rId22"/>
      <p:italic r:id="rId23"/>
    </p:embeddedFont>
    <p:embeddedFont>
      <p:font typeface="Hacen Casablanca" panose="020B0604020202020204" charset="-78"/>
      <p:regular r:id="rId24"/>
    </p:embeddedFont>
    <p:embeddedFont>
      <p:font typeface="Taviraj" panose="020B0604020202020204" charset="-34"/>
      <p:regular r:id="rId25"/>
      <p:bold r:id="rId26"/>
      <p:italic r:id="rId27"/>
      <p:boldItalic r:id="rId28"/>
    </p:embeddedFont>
    <p:embeddedFont>
      <p:font typeface="Questv1" panose="020B0604020202020204" charset="-78"/>
      <p:bold r:id="rId29"/>
    </p:embeddedFont>
    <p:embeddedFont>
      <p:font typeface="Hacen Algeria Hd" panose="020B0604020202020204" charset="-78"/>
      <p:regular r:id="rId30"/>
    </p:embeddedFont>
    <p:embeddedFont>
      <p:font typeface="Hacen Algeria Bd" panose="020B0604020202020204" charset="-78"/>
      <p:regular r:id="rId31"/>
    </p:embeddedFont>
    <p:embeddedFont>
      <p:font typeface="beIN Black " panose="020B0604020202020204" charset="-78"/>
      <p:regular r:id="rId32"/>
    </p:embeddedFont>
    <p:embeddedFont>
      <p:font typeface="Bahij Tanseek Pro" panose="020B0604020202020204" charset="-78"/>
      <p:bold r:id="rId33"/>
    </p:embeddedFont>
    <p:embeddedFont>
      <p:font typeface="Hacen Tunisia Bold" panose="020B0604020202020204" charset="-78"/>
      <p:regular r:id="rId34"/>
    </p:embeddedFont>
    <p:embeddedFont>
      <p:font typeface="KFGQPC Arabic Symbols 01" panose="020B0604020202020204" charset="2"/>
      <p:regular r:id="rId35"/>
    </p:embeddedFont>
    <p:embeddedFont>
      <p:font typeface="Mikhak Bold" panose="020B0604020202020204" charset="-78"/>
      <p:bold r:id="rId36"/>
    </p:embeddedFont>
    <p:embeddedFont>
      <p:font typeface="Dante" panose="020B0604020202020204" charset="0"/>
      <p:regular r:id="rId37"/>
    </p:embeddedFont>
    <p:embeddedFont>
      <p:font typeface="STC Bold" panose="020B0604020202020204" charset="-78"/>
      <p:bold r:id="rId38"/>
    </p:embeddedFont>
    <p:embeddedFont>
      <p:font typeface="Ubuntu Kurdish" panose="020B0604020202020204" charset="-78"/>
      <p:regular r:id="rId39"/>
    </p:embeddedFont>
    <p:embeddedFont>
      <p:font typeface="Rakkas" panose="020B0604020202020204" charset="-78"/>
      <p:regular r:id="rId40"/>
    </p:embeddedFont>
    <p:embeddedFont>
      <p:font typeface="Hacen Liner XL" panose="020B0604020202020204" charset="-78"/>
      <p:regular r:id="rId41"/>
    </p:embeddedFont>
    <p:embeddedFont>
      <p:font typeface="Hacen Extender X4" panose="020B0604020202020204" charset="-78"/>
      <p:regular r:id="rId42"/>
    </p:embeddedFont>
    <p:embeddedFont>
      <p:font typeface="BoutrosNewsH1" panose="020B0604020202020204" charset="-78"/>
      <p:bold r:id="rId43"/>
    </p:embeddedFont>
    <p:embeddedFont>
      <p:font typeface="Segoe UI Semibold" panose="020B0702040204020203" pitchFamily="34" charset="0"/>
      <p:bold r:id="rId44"/>
      <p:boldItalic r:id="rId45"/>
    </p:embeddedFont>
    <p:embeddedFont>
      <p:font typeface="Dubai" panose="020B0604020202020204" charset="-78"/>
      <p:regular r:id="rId46"/>
      <p:bold r:id="rId47"/>
    </p:embeddedFont>
    <p:embeddedFont>
      <p:font typeface="Berkshire Swash" panose="020B0604020202020204" charset="0"/>
      <p:regular r:id="rId48"/>
    </p:embeddedFont>
    <p:embeddedFont>
      <p:font typeface="Kodchasan" panose="020B0604020202020204" charset="-34"/>
      <p:regular r:id="rId49"/>
      <p:bold r:id="rId50"/>
      <p:italic r:id="rId51"/>
      <p:boldItalic r:id="rId52"/>
    </p:embeddedFont>
    <p:embeddedFont>
      <p:font typeface="Amiri" panose="020B0604020202020204" charset="-78"/>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00"/>
    <a:srgbClr val="EE8C32"/>
    <a:srgbClr val="823800"/>
    <a:srgbClr val="ED8527"/>
    <a:srgbClr val="25D21C"/>
    <a:srgbClr val="763300"/>
    <a:srgbClr val="FFD1AF"/>
    <a:srgbClr val="FFE7D5"/>
    <a:srgbClr val="5C2700"/>
    <a:srgbClr val="FFEC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99872C-FC81-420D-8984-7931245BD08B}">
  <a:tblStyle styleId="{1199872C-FC81-420D-8984-7931245BD08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C7D925-5CF2-4FE9-BB1F-DCF9AF07178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294" autoAdjust="0"/>
    <p:restoredTop sz="92407" autoAdjust="0"/>
  </p:normalViewPr>
  <p:slideViewPr>
    <p:cSldViewPr snapToGrid="0">
      <p:cViewPr>
        <p:scale>
          <a:sx n="86" d="100"/>
          <a:sy n="86" d="100"/>
        </p:scale>
        <p:origin x="2388" y="120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font" Target="fonts/font3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font" Target="fonts/font36.fntdata"/><Relationship Id="rId8" Type="http://schemas.openxmlformats.org/officeDocument/2006/relationships/slide" Target="slides/slide7.xml"/><Relationship Id="rId51" Type="http://schemas.openxmlformats.org/officeDocument/2006/relationships/font" Target="fonts/font3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a5c4025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a5c40259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57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46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256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a7c53bfeb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a7c53bfeb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771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b09ba95993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b09ba95993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379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29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639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b09ba95993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b09ba95993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68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a832c37a2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a832c37a2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411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60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59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80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312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1954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54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ar-SA" smtClean="0"/>
              <a:t>انقر لتحرير نمط العنوان الرئيسي</a:t>
            </a:r>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ar-SA" smtClean="0"/>
              <a:t>انقر لتحرير نمط العنوان الثانوي الرئيسي</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16150" y="2124075"/>
            <a:ext cx="31548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ar-SA" smtClean="0"/>
              <a:t>انقر لتحرير نمط العنوان الرئيسي</a:t>
            </a:r>
            <a:endParaRPr/>
          </a:p>
        </p:txBody>
      </p:sp>
      <p:sp>
        <p:nvSpPr>
          <p:cNvPr id="13" name="Google Shape;13;p3"/>
          <p:cNvSpPr txBox="1">
            <a:spLocks noGrp="1"/>
          </p:cNvSpPr>
          <p:nvPr>
            <p:ph type="title" idx="2" hasCustomPrompt="1"/>
          </p:nvPr>
        </p:nvSpPr>
        <p:spPr>
          <a:xfrm>
            <a:off x="3182850" y="1109225"/>
            <a:ext cx="10881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6000"/>
              <a:buNone/>
              <a:defRPr sz="6000">
                <a:solidFill>
                  <a:schemeClr val="accent5"/>
                </a:solidFill>
              </a:defRPr>
            </a:lvl1pPr>
            <a:lvl2pPr lvl="1" algn="ctr" rtl="0">
              <a:spcBef>
                <a:spcPts val="0"/>
              </a:spcBef>
              <a:spcAft>
                <a:spcPts val="0"/>
              </a:spcAft>
              <a:buClr>
                <a:schemeClr val="accent5"/>
              </a:buClr>
              <a:buSzPts val="6000"/>
              <a:buNone/>
              <a:defRPr sz="6000">
                <a:solidFill>
                  <a:schemeClr val="accent5"/>
                </a:solidFill>
              </a:defRPr>
            </a:lvl2pPr>
            <a:lvl3pPr lvl="2" algn="ctr" rtl="0">
              <a:spcBef>
                <a:spcPts val="0"/>
              </a:spcBef>
              <a:spcAft>
                <a:spcPts val="0"/>
              </a:spcAft>
              <a:buClr>
                <a:schemeClr val="accent5"/>
              </a:buClr>
              <a:buSzPts val="6000"/>
              <a:buNone/>
              <a:defRPr sz="6000">
                <a:solidFill>
                  <a:schemeClr val="accent5"/>
                </a:solidFill>
              </a:defRPr>
            </a:lvl3pPr>
            <a:lvl4pPr lvl="3" algn="ctr" rtl="0">
              <a:spcBef>
                <a:spcPts val="0"/>
              </a:spcBef>
              <a:spcAft>
                <a:spcPts val="0"/>
              </a:spcAft>
              <a:buClr>
                <a:schemeClr val="accent5"/>
              </a:buClr>
              <a:buSzPts val="6000"/>
              <a:buNone/>
              <a:defRPr sz="6000">
                <a:solidFill>
                  <a:schemeClr val="accent5"/>
                </a:solidFill>
              </a:defRPr>
            </a:lvl4pPr>
            <a:lvl5pPr lvl="4" algn="ctr" rtl="0">
              <a:spcBef>
                <a:spcPts val="0"/>
              </a:spcBef>
              <a:spcAft>
                <a:spcPts val="0"/>
              </a:spcAft>
              <a:buClr>
                <a:schemeClr val="accent5"/>
              </a:buClr>
              <a:buSzPts val="6000"/>
              <a:buNone/>
              <a:defRPr sz="6000">
                <a:solidFill>
                  <a:schemeClr val="accent5"/>
                </a:solidFill>
              </a:defRPr>
            </a:lvl5pPr>
            <a:lvl6pPr lvl="5" algn="ctr" rtl="0">
              <a:spcBef>
                <a:spcPts val="0"/>
              </a:spcBef>
              <a:spcAft>
                <a:spcPts val="0"/>
              </a:spcAft>
              <a:buClr>
                <a:schemeClr val="accent5"/>
              </a:buClr>
              <a:buSzPts val="6000"/>
              <a:buNone/>
              <a:defRPr sz="6000">
                <a:solidFill>
                  <a:schemeClr val="accent5"/>
                </a:solidFill>
              </a:defRPr>
            </a:lvl6pPr>
            <a:lvl7pPr lvl="6" algn="ctr" rtl="0">
              <a:spcBef>
                <a:spcPts val="0"/>
              </a:spcBef>
              <a:spcAft>
                <a:spcPts val="0"/>
              </a:spcAft>
              <a:buClr>
                <a:schemeClr val="accent5"/>
              </a:buClr>
              <a:buSzPts val="6000"/>
              <a:buNone/>
              <a:defRPr sz="6000">
                <a:solidFill>
                  <a:schemeClr val="accent5"/>
                </a:solidFill>
              </a:defRPr>
            </a:lvl7pPr>
            <a:lvl8pPr lvl="7" algn="ctr" rtl="0">
              <a:spcBef>
                <a:spcPts val="0"/>
              </a:spcBef>
              <a:spcAft>
                <a:spcPts val="0"/>
              </a:spcAft>
              <a:buClr>
                <a:schemeClr val="accent5"/>
              </a:buClr>
              <a:buSzPts val="6000"/>
              <a:buNone/>
              <a:defRPr sz="6000">
                <a:solidFill>
                  <a:schemeClr val="accent5"/>
                </a:solidFill>
              </a:defRPr>
            </a:lvl8pPr>
            <a:lvl9pPr lvl="8" algn="ctr" rtl="0">
              <a:spcBef>
                <a:spcPts val="0"/>
              </a:spcBef>
              <a:spcAft>
                <a:spcPts val="0"/>
              </a:spcAft>
              <a:buClr>
                <a:schemeClr val="accent5"/>
              </a:buClr>
              <a:buSzPts val="6000"/>
              <a:buNone/>
              <a:defRPr sz="6000">
                <a:solidFill>
                  <a:schemeClr val="accent5"/>
                </a:solidFill>
              </a:defRPr>
            </a:lvl9pPr>
          </a:lstStyle>
          <a:p>
            <a:r>
              <a:t>xx%</a:t>
            </a:r>
          </a:p>
        </p:txBody>
      </p:sp>
      <p:sp>
        <p:nvSpPr>
          <p:cNvPr id="14" name="Google Shape;14;p3"/>
          <p:cNvSpPr txBox="1">
            <a:spLocks noGrp="1"/>
          </p:cNvSpPr>
          <p:nvPr>
            <p:ph type="subTitle" idx="1"/>
          </p:nvPr>
        </p:nvSpPr>
        <p:spPr>
          <a:xfrm>
            <a:off x="1120050" y="3208375"/>
            <a:ext cx="3150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2"/>
        <p:cNvGrpSpPr/>
        <p:nvPr/>
      </p:nvGrpSpPr>
      <p:grpSpPr>
        <a:xfrm>
          <a:off x="0" y="0"/>
          <a:ext cx="0" cy="0"/>
          <a:chOff x="0" y="0"/>
          <a:chExt cx="0" cy="0"/>
        </a:xfrm>
      </p:grpSpPr>
      <p:sp>
        <p:nvSpPr>
          <p:cNvPr id="123" name="Google Shape;123;p7"/>
          <p:cNvSpPr txBox="1">
            <a:spLocks noGrp="1"/>
          </p:cNvSpPr>
          <p:nvPr>
            <p:ph type="subTitle" idx="1"/>
          </p:nvPr>
        </p:nvSpPr>
        <p:spPr>
          <a:xfrm>
            <a:off x="1113400" y="2362500"/>
            <a:ext cx="2751300" cy="1062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ar-SA" smtClean="0"/>
              <a:t>انقر لتحرير نمط العنوان الثانوي الرئيسي</a:t>
            </a:r>
            <a:endParaRPr/>
          </a:p>
        </p:txBody>
      </p:sp>
      <p:sp>
        <p:nvSpPr>
          <p:cNvPr id="124" name="Google Shape;124;p7"/>
          <p:cNvSpPr txBox="1">
            <a:spLocks noGrp="1"/>
          </p:cNvSpPr>
          <p:nvPr>
            <p:ph type="title"/>
          </p:nvPr>
        </p:nvSpPr>
        <p:spPr>
          <a:xfrm>
            <a:off x="1117900" y="1718700"/>
            <a:ext cx="2746800" cy="64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smtClean="0"/>
              <a:t>انقر لتحرير نمط العنوان الرئيسي</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ar-SA" smtClean="0"/>
              <a:t>انقر لتحرير نمط العنوان الرئيسي</a:t>
            </a:r>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فارغ">
    <p:bg>
      <p:bgPr>
        <a:noFill/>
        <a:effectLst/>
      </p:bgPr>
    </p:bg>
    <p:spTree>
      <p:nvGrpSpPr>
        <p:cNvPr id="1" name="Shape 61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CUSTOM_8_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7" r:id="rId7"/>
    <p:sldLayoutId id="2147483658" r:id="rId8"/>
    <p:sldLayoutId id="2147483664" r:id="rId9"/>
  </p:sldLayoutIdLst>
  <p:hf sldNum="0"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microsoft.com/office/2007/relationships/media" Target="../media/media3.mp3"/></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grpSp>
        <p:nvGrpSpPr>
          <p:cNvPr id="1035" name="Google Shape;1035;p26"/>
          <p:cNvGrpSpPr/>
          <p:nvPr/>
        </p:nvGrpSpPr>
        <p:grpSpPr>
          <a:xfrm>
            <a:off x="997007" y="483524"/>
            <a:ext cx="7149986" cy="4176452"/>
            <a:chOff x="997007" y="483524"/>
            <a:chExt cx="7149986" cy="4176452"/>
          </a:xfrm>
        </p:grpSpPr>
        <p:sp>
          <p:nvSpPr>
            <p:cNvPr id="1036" name="Google Shape;1036;p26"/>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80975" dir="552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 name="Google Shape;1037;p26"/>
            <p:cNvGrpSpPr/>
            <p:nvPr/>
          </p:nvGrpSpPr>
          <p:grpSpPr>
            <a:xfrm>
              <a:off x="1184751" y="540069"/>
              <a:ext cx="6822196" cy="4063363"/>
              <a:chOff x="5930800" y="-1718525"/>
              <a:chExt cx="2767625" cy="1649025"/>
            </a:xfrm>
          </p:grpSpPr>
          <p:sp>
            <p:nvSpPr>
              <p:cNvPr id="1038" name="Google Shape;1038;p26"/>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6"/>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6"/>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6"/>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6"/>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6"/>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6"/>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6"/>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6"/>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6"/>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6"/>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6"/>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6"/>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6"/>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6"/>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6"/>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6"/>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6"/>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6"/>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6"/>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6"/>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6"/>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6"/>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6"/>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6"/>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6"/>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6"/>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6"/>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6"/>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6"/>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6"/>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6"/>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6"/>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6"/>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6"/>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6"/>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6"/>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6"/>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6"/>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6"/>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6"/>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6"/>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6"/>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6"/>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6"/>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6"/>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6"/>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6"/>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26"/>
            <p:cNvGrpSpPr/>
            <p:nvPr/>
          </p:nvGrpSpPr>
          <p:grpSpPr>
            <a:xfrm>
              <a:off x="2999644" y="2503296"/>
              <a:ext cx="3144711" cy="2100136"/>
              <a:chOff x="2265450" y="-2416250"/>
              <a:chExt cx="1130825" cy="755200"/>
            </a:xfrm>
          </p:grpSpPr>
          <p:sp>
            <p:nvSpPr>
              <p:cNvPr id="1089" name="Google Shape;1089;p26"/>
              <p:cNvSpPr/>
              <p:nvPr/>
            </p:nvSpPr>
            <p:spPr>
              <a:xfrm>
                <a:off x="2480650" y="-2416250"/>
                <a:ext cx="701000" cy="755200"/>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50000">
                    <a:srgbClr val="592D5F"/>
                  </a:gs>
                  <a:gs pos="79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6"/>
              <p:cNvSpPr/>
              <p:nvPr/>
            </p:nvSpPr>
            <p:spPr>
              <a:xfrm>
                <a:off x="2265450" y="-2201025"/>
                <a:ext cx="86050" cy="539975"/>
              </a:xfrm>
              <a:custGeom>
                <a:avLst/>
                <a:gdLst/>
                <a:ahLst/>
                <a:cxnLst/>
                <a:rect l="l" t="t" r="r" b="b"/>
                <a:pathLst>
                  <a:path w="3442" h="21599" extrusionOk="0">
                    <a:moveTo>
                      <a:pt x="1048" y="2608"/>
                    </a:moveTo>
                    <a:cubicBezTo>
                      <a:pt x="1048" y="2608"/>
                      <a:pt x="1215" y="2620"/>
                      <a:pt x="1215" y="3036"/>
                    </a:cubicBezTo>
                    <a:lnTo>
                      <a:pt x="1215" y="3798"/>
                    </a:lnTo>
                    <a:lnTo>
                      <a:pt x="882" y="3798"/>
                    </a:lnTo>
                    <a:lnTo>
                      <a:pt x="882" y="3036"/>
                    </a:lnTo>
                    <a:cubicBezTo>
                      <a:pt x="882" y="2620"/>
                      <a:pt x="1048" y="2608"/>
                      <a:pt x="1048" y="2608"/>
                    </a:cubicBezTo>
                    <a:close/>
                    <a:moveTo>
                      <a:pt x="1715" y="2477"/>
                    </a:moveTo>
                    <a:cubicBezTo>
                      <a:pt x="1715" y="2477"/>
                      <a:pt x="1965" y="2489"/>
                      <a:pt x="1965" y="2905"/>
                    </a:cubicBezTo>
                    <a:lnTo>
                      <a:pt x="1965" y="3798"/>
                    </a:lnTo>
                    <a:lnTo>
                      <a:pt x="1465" y="3798"/>
                    </a:lnTo>
                    <a:lnTo>
                      <a:pt x="1465" y="2905"/>
                    </a:lnTo>
                    <a:cubicBezTo>
                      <a:pt x="1465" y="2489"/>
                      <a:pt x="1715" y="2477"/>
                      <a:pt x="1715" y="2477"/>
                    </a:cubicBezTo>
                    <a:close/>
                    <a:moveTo>
                      <a:pt x="2406" y="2608"/>
                    </a:moveTo>
                    <a:cubicBezTo>
                      <a:pt x="2406" y="2608"/>
                      <a:pt x="2560" y="2620"/>
                      <a:pt x="2560" y="3036"/>
                    </a:cubicBezTo>
                    <a:lnTo>
                      <a:pt x="2560" y="3798"/>
                    </a:lnTo>
                    <a:lnTo>
                      <a:pt x="2239" y="3798"/>
                    </a:lnTo>
                    <a:lnTo>
                      <a:pt x="2239" y="3036"/>
                    </a:lnTo>
                    <a:cubicBezTo>
                      <a:pt x="2239" y="2620"/>
                      <a:pt x="2406" y="2608"/>
                      <a:pt x="2406" y="2608"/>
                    </a:cubicBezTo>
                    <a:close/>
                    <a:moveTo>
                      <a:pt x="1715" y="0"/>
                    </a:moveTo>
                    <a:lnTo>
                      <a:pt x="1679" y="48"/>
                    </a:lnTo>
                    <a:lnTo>
                      <a:pt x="1703" y="48"/>
                    </a:lnTo>
                    <a:lnTo>
                      <a:pt x="1703" y="60"/>
                    </a:lnTo>
                    <a:lnTo>
                      <a:pt x="1679" y="72"/>
                    </a:lnTo>
                    <a:cubicBezTo>
                      <a:pt x="1679" y="95"/>
                      <a:pt x="1679" y="95"/>
                      <a:pt x="1703" y="95"/>
                    </a:cubicBezTo>
                    <a:lnTo>
                      <a:pt x="1703" y="119"/>
                    </a:lnTo>
                    <a:cubicBezTo>
                      <a:pt x="1667" y="119"/>
                      <a:pt x="1655" y="95"/>
                      <a:pt x="1644" y="60"/>
                    </a:cubicBezTo>
                    <a:lnTo>
                      <a:pt x="1644" y="72"/>
                    </a:lnTo>
                    <a:cubicBezTo>
                      <a:pt x="1644" y="107"/>
                      <a:pt x="1667" y="131"/>
                      <a:pt x="1703" y="131"/>
                    </a:cubicBezTo>
                    <a:lnTo>
                      <a:pt x="1703" y="179"/>
                    </a:lnTo>
                    <a:cubicBezTo>
                      <a:pt x="1679" y="179"/>
                      <a:pt x="1667" y="191"/>
                      <a:pt x="1667" y="214"/>
                    </a:cubicBezTo>
                    <a:cubicBezTo>
                      <a:pt x="1667" y="226"/>
                      <a:pt x="1679" y="238"/>
                      <a:pt x="1703" y="238"/>
                    </a:cubicBezTo>
                    <a:lnTo>
                      <a:pt x="1703" y="274"/>
                    </a:lnTo>
                    <a:cubicBezTo>
                      <a:pt x="1679" y="274"/>
                      <a:pt x="1679" y="274"/>
                      <a:pt x="1679" y="286"/>
                    </a:cubicBezTo>
                    <a:lnTo>
                      <a:pt x="1703" y="298"/>
                    </a:lnTo>
                    <a:lnTo>
                      <a:pt x="1703" y="345"/>
                    </a:lnTo>
                    <a:cubicBezTo>
                      <a:pt x="1679" y="345"/>
                      <a:pt x="1679" y="345"/>
                      <a:pt x="1679" y="357"/>
                    </a:cubicBezTo>
                    <a:cubicBezTo>
                      <a:pt x="1655" y="369"/>
                      <a:pt x="1644" y="393"/>
                      <a:pt x="1644" y="417"/>
                    </a:cubicBezTo>
                    <a:cubicBezTo>
                      <a:pt x="1644" y="453"/>
                      <a:pt x="1667" y="476"/>
                      <a:pt x="1703" y="476"/>
                    </a:cubicBezTo>
                    <a:lnTo>
                      <a:pt x="1703" y="488"/>
                    </a:lnTo>
                    <a:cubicBezTo>
                      <a:pt x="1679" y="488"/>
                      <a:pt x="1667" y="512"/>
                      <a:pt x="1667" y="536"/>
                    </a:cubicBezTo>
                    <a:cubicBezTo>
                      <a:pt x="1667" y="548"/>
                      <a:pt x="1679" y="572"/>
                      <a:pt x="1703" y="584"/>
                    </a:cubicBezTo>
                    <a:lnTo>
                      <a:pt x="1703" y="595"/>
                    </a:lnTo>
                    <a:cubicBezTo>
                      <a:pt x="1679" y="595"/>
                      <a:pt x="1655" y="607"/>
                      <a:pt x="1655" y="643"/>
                    </a:cubicBezTo>
                    <a:cubicBezTo>
                      <a:pt x="1655" y="643"/>
                      <a:pt x="1644" y="643"/>
                      <a:pt x="1644" y="655"/>
                    </a:cubicBezTo>
                    <a:cubicBezTo>
                      <a:pt x="1644" y="655"/>
                      <a:pt x="1644" y="667"/>
                      <a:pt x="1655" y="667"/>
                    </a:cubicBezTo>
                    <a:cubicBezTo>
                      <a:pt x="1655" y="667"/>
                      <a:pt x="1620" y="667"/>
                      <a:pt x="1620" y="691"/>
                    </a:cubicBezTo>
                    <a:cubicBezTo>
                      <a:pt x="1620" y="691"/>
                      <a:pt x="1560" y="703"/>
                      <a:pt x="1584" y="715"/>
                    </a:cubicBezTo>
                    <a:lnTo>
                      <a:pt x="1596" y="715"/>
                    </a:lnTo>
                    <a:lnTo>
                      <a:pt x="1358" y="941"/>
                    </a:lnTo>
                    <a:cubicBezTo>
                      <a:pt x="1346" y="941"/>
                      <a:pt x="1346" y="941"/>
                      <a:pt x="1322" y="953"/>
                    </a:cubicBezTo>
                    <a:cubicBezTo>
                      <a:pt x="1239" y="1000"/>
                      <a:pt x="1251" y="1048"/>
                      <a:pt x="1251" y="1048"/>
                    </a:cubicBezTo>
                    <a:cubicBezTo>
                      <a:pt x="1251" y="1048"/>
                      <a:pt x="572" y="1405"/>
                      <a:pt x="632" y="2131"/>
                    </a:cubicBezTo>
                    <a:cubicBezTo>
                      <a:pt x="417" y="2155"/>
                      <a:pt x="310" y="2191"/>
                      <a:pt x="310" y="2191"/>
                    </a:cubicBezTo>
                    <a:lnTo>
                      <a:pt x="751" y="2358"/>
                    </a:lnTo>
                    <a:lnTo>
                      <a:pt x="751" y="3798"/>
                    </a:lnTo>
                    <a:lnTo>
                      <a:pt x="346" y="3798"/>
                    </a:lnTo>
                    <a:lnTo>
                      <a:pt x="346" y="4275"/>
                    </a:lnTo>
                    <a:lnTo>
                      <a:pt x="608" y="4572"/>
                    </a:lnTo>
                    <a:lnTo>
                      <a:pt x="477" y="10132"/>
                    </a:lnTo>
                    <a:lnTo>
                      <a:pt x="191" y="10132"/>
                    </a:lnTo>
                    <a:lnTo>
                      <a:pt x="191" y="10609"/>
                    </a:lnTo>
                    <a:lnTo>
                      <a:pt x="465" y="10894"/>
                    </a:lnTo>
                    <a:lnTo>
                      <a:pt x="346" y="15824"/>
                    </a:lnTo>
                    <a:lnTo>
                      <a:pt x="0" y="15824"/>
                    </a:lnTo>
                    <a:lnTo>
                      <a:pt x="0" y="16300"/>
                    </a:lnTo>
                    <a:lnTo>
                      <a:pt x="334" y="16586"/>
                    </a:lnTo>
                    <a:lnTo>
                      <a:pt x="215" y="21598"/>
                    </a:lnTo>
                    <a:lnTo>
                      <a:pt x="3227" y="21598"/>
                    </a:lnTo>
                    <a:lnTo>
                      <a:pt x="3108" y="16586"/>
                    </a:lnTo>
                    <a:lnTo>
                      <a:pt x="3441" y="16300"/>
                    </a:lnTo>
                    <a:lnTo>
                      <a:pt x="3441" y="15824"/>
                    </a:lnTo>
                    <a:lnTo>
                      <a:pt x="3096" y="15824"/>
                    </a:lnTo>
                    <a:lnTo>
                      <a:pt x="2965" y="10894"/>
                    </a:lnTo>
                    <a:lnTo>
                      <a:pt x="3227" y="10609"/>
                    </a:lnTo>
                    <a:lnTo>
                      <a:pt x="3227" y="10132"/>
                    </a:lnTo>
                    <a:lnTo>
                      <a:pt x="2953" y="10132"/>
                    </a:lnTo>
                    <a:lnTo>
                      <a:pt x="2810" y="4572"/>
                    </a:lnTo>
                    <a:lnTo>
                      <a:pt x="3084" y="4275"/>
                    </a:lnTo>
                    <a:lnTo>
                      <a:pt x="3084" y="3798"/>
                    </a:lnTo>
                    <a:lnTo>
                      <a:pt x="2679" y="3798"/>
                    </a:lnTo>
                    <a:lnTo>
                      <a:pt x="2679" y="2358"/>
                    </a:lnTo>
                    <a:lnTo>
                      <a:pt x="3108" y="2191"/>
                    </a:lnTo>
                    <a:cubicBezTo>
                      <a:pt x="3108" y="2191"/>
                      <a:pt x="3013" y="2155"/>
                      <a:pt x="2798" y="2131"/>
                    </a:cubicBezTo>
                    <a:cubicBezTo>
                      <a:pt x="2870" y="1381"/>
                      <a:pt x="2179" y="1048"/>
                      <a:pt x="2179" y="1048"/>
                    </a:cubicBezTo>
                    <a:cubicBezTo>
                      <a:pt x="2179" y="1048"/>
                      <a:pt x="2191" y="988"/>
                      <a:pt x="2096" y="953"/>
                    </a:cubicBezTo>
                    <a:cubicBezTo>
                      <a:pt x="2084" y="953"/>
                      <a:pt x="2084" y="953"/>
                      <a:pt x="2072" y="941"/>
                    </a:cubicBezTo>
                    <a:lnTo>
                      <a:pt x="1834" y="715"/>
                    </a:lnTo>
                    <a:lnTo>
                      <a:pt x="1846" y="715"/>
                    </a:lnTo>
                    <a:cubicBezTo>
                      <a:pt x="1882" y="703"/>
                      <a:pt x="1798" y="691"/>
                      <a:pt x="1798" y="691"/>
                    </a:cubicBezTo>
                    <a:cubicBezTo>
                      <a:pt x="1798" y="667"/>
                      <a:pt x="1775" y="667"/>
                      <a:pt x="1775" y="667"/>
                    </a:cubicBezTo>
                    <a:cubicBezTo>
                      <a:pt x="1775" y="667"/>
                      <a:pt x="1786" y="667"/>
                      <a:pt x="1786" y="655"/>
                    </a:cubicBezTo>
                    <a:cubicBezTo>
                      <a:pt x="1786" y="655"/>
                      <a:pt x="1786" y="643"/>
                      <a:pt x="1775" y="643"/>
                    </a:cubicBezTo>
                    <a:cubicBezTo>
                      <a:pt x="1775" y="607"/>
                      <a:pt x="1763" y="595"/>
                      <a:pt x="1727" y="595"/>
                    </a:cubicBezTo>
                    <a:lnTo>
                      <a:pt x="1727" y="584"/>
                    </a:lnTo>
                    <a:cubicBezTo>
                      <a:pt x="1739" y="584"/>
                      <a:pt x="1763" y="572"/>
                      <a:pt x="1763" y="536"/>
                    </a:cubicBezTo>
                    <a:cubicBezTo>
                      <a:pt x="1763" y="524"/>
                      <a:pt x="1739" y="512"/>
                      <a:pt x="1727" y="488"/>
                    </a:cubicBezTo>
                    <a:lnTo>
                      <a:pt x="1727" y="476"/>
                    </a:lnTo>
                    <a:cubicBezTo>
                      <a:pt x="1763" y="476"/>
                      <a:pt x="1786" y="453"/>
                      <a:pt x="1786" y="417"/>
                    </a:cubicBezTo>
                    <a:cubicBezTo>
                      <a:pt x="1786" y="393"/>
                      <a:pt x="1775" y="369"/>
                      <a:pt x="1739" y="357"/>
                    </a:cubicBezTo>
                    <a:lnTo>
                      <a:pt x="1727" y="345"/>
                    </a:lnTo>
                    <a:lnTo>
                      <a:pt x="1727" y="298"/>
                    </a:lnTo>
                    <a:cubicBezTo>
                      <a:pt x="1739" y="298"/>
                      <a:pt x="1739" y="298"/>
                      <a:pt x="1739" y="286"/>
                    </a:cubicBezTo>
                    <a:lnTo>
                      <a:pt x="1727" y="274"/>
                    </a:lnTo>
                    <a:lnTo>
                      <a:pt x="1727" y="238"/>
                    </a:lnTo>
                    <a:cubicBezTo>
                      <a:pt x="1739" y="238"/>
                      <a:pt x="1763" y="226"/>
                      <a:pt x="1763" y="214"/>
                    </a:cubicBezTo>
                    <a:cubicBezTo>
                      <a:pt x="1763" y="191"/>
                      <a:pt x="1739" y="179"/>
                      <a:pt x="1727" y="179"/>
                    </a:cubicBezTo>
                    <a:lnTo>
                      <a:pt x="1727" y="131"/>
                    </a:lnTo>
                    <a:cubicBezTo>
                      <a:pt x="1763" y="131"/>
                      <a:pt x="1786" y="107"/>
                      <a:pt x="1786" y="72"/>
                    </a:cubicBezTo>
                    <a:lnTo>
                      <a:pt x="1786" y="60"/>
                    </a:lnTo>
                    <a:cubicBezTo>
                      <a:pt x="1786" y="95"/>
                      <a:pt x="1763" y="107"/>
                      <a:pt x="1727" y="119"/>
                    </a:cubicBezTo>
                    <a:lnTo>
                      <a:pt x="1727" y="95"/>
                    </a:lnTo>
                    <a:lnTo>
                      <a:pt x="1739" y="72"/>
                    </a:lnTo>
                    <a:cubicBezTo>
                      <a:pt x="1739" y="60"/>
                      <a:pt x="1739" y="60"/>
                      <a:pt x="1727" y="60"/>
                    </a:cubicBezTo>
                    <a:lnTo>
                      <a:pt x="1727" y="48"/>
                    </a:lnTo>
                    <a:lnTo>
                      <a:pt x="1739" y="48"/>
                    </a:lnTo>
                    <a:lnTo>
                      <a:pt x="1715"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6"/>
              <p:cNvSpPr/>
              <p:nvPr/>
            </p:nvSpPr>
            <p:spPr>
              <a:xfrm>
                <a:off x="3310225" y="-2201025"/>
                <a:ext cx="86050" cy="539975"/>
              </a:xfrm>
              <a:custGeom>
                <a:avLst/>
                <a:gdLst/>
                <a:ahLst/>
                <a:cxnLst/>
                <a:rect l="l" t="t" r="r" b="b"/>
                <a:pathLst>
                  <a:path w="3442" h="21599" extrusionOk="0">
                    <a:moveTo>
                      <a:pt x="1036" y="2608"/>
                    </a:moveTo>
                    <a:cubicBezTo>
                      <a:pt x="1036" y="2608"/>
                      <a:pt x="1191" y="2620"/>
                      <a:pt x="1191" y="3036"/>
                    </a:cubicBezTo>
                    <a:lnTo>
                      <a:pt x="1191" y="3798"/>
                    </a:lnTo>
                    <a:lnTo>
                      <a:pt x="870" y="3798"/>
                    </a:lnTo>
                    <a:lnTo>
                      <a:pt x="870" y="3036"/>
                    </a:lnTo>
                    <a:cubicBezTo>
                      <a:pt x="870" y="2620"/>
                      <a:pt x="1036" y="2608"/>
                      <a:pt x="1036" y="2608"/>
                    </a:cubicBezTo>
                    <a:close/>
                    <a:moveTo>
                      <a:pt x="1703" y="2477"/>
                    </a:moveTo>
                    <a:cubicBezTo>
                      <a:pt x="1703" y="2477"/>
                      <a:pt x="1953" y="2489"/>
                      <a:pt x="1953" y="2905"/>
                    </a:cubicBezTo>
                    <a:lnTo>
                      <a:pt x="1953" y="3798"/>
                    </a:lnTo>
                    <a:lnTo>
                      <a:pt x="1453" y="3798"/>
                    </a:lnTo>
                    <a:lnTo>
                      <a:pt x="1453" y="2905"/>
                    </a:lnTo>
                    <a:cubicBezTo>
                      <a:pt x="1453" y="2489"/>
                      <a:pt x="1703" y="2477"/>
                      <a:pt x="1703" y="2477"/>
                    </a:cubicBezTo>
                    <a:close/>
                    <a:moveTo>
                      <a:pt x="2382" y="2608"/>
                    </a:moveTo>
                    <a:cubicBezTo>
                      <a:pt x="2382" y="2608"/>
                      <a:pt x="2548" y="2620"/>
                      <a:pt x="2548" y="3036"/>
                    </a:cubicBezTo>
                    <a:lnTo>
                      <a:pt x="2548" y="3798"/>
                    </a:lnTo>
                    <a:lnTo>
                      <a:pt x="2227" y="3798"/>
                    </a:lnTo>
                    <a:lnTo>
                      <a:pt x="2227" y="3036"/>
                    </a:lnTo>
                    <a:cubicBezTo>
                      <a:pt x="2227" y="2620"/>
                      <a:pt x="2382" y="2608"/>
                      <a:pt x="2382" y="2608"/>
                    </a:cubicBezTo>
                    <a:close/>
                    <a:moveTo>
                      <a:pt x="1703" y="0"/>
                    </a:moveTo>
                    <a:lnTo>
                      <a:pt x="1667" y="48"/>
                    </a:lnTo>
                    <a:lnTo>
                      <a:pt x="1679" y="48"/>
                    </a:lnTo>
                    <a:lnTo>
                      <a:pt x="1679" y="60"/>
                    </a:lnTo>
                    <a:lnTo>
                      <a:pt x="1667" y="72"/>
                    </a:lnTo>
                    <a:cubicBezTo>
                      <a:pt x="1667" y="95"/>
                      <a:pt x="1667" y="95"/>
                      <a:pt x="1679" y="95"/>
                    </a:cubicBezTo>
                    <a:lnTo>
                      <a:pt x="1679" y="119"/>
                    </a:lnTo>
                    <a:cubicBezTo>
                      <a:pt x="1655" y="119"/>
                      <a:pt x="1643" y="95"/>
                      <a:pt x="1620" y="60"/>
                    </a:cubicBezTo>
                    <a:lnTo>
                      <a:pt x="1620" y="72"/>
                    </a:lnTo>
                    <a:cubicBezTo>
                      <a:pt x="1620" y="107"/>
                      <a:pt x="1655" y="131"/>
                      <a:pt x="1679" y="131"/>
                    </a:cubicBezTo>
                    <a:lnTo>
                      <a:pt x="1679" y="179"/>
                    </a:lnTo>
                    <a:cubicBezTo>
                      <a:pt x="1667" y="179"/>
                      <a:pt x="1655" y="191"/>
                      <a:pt x="1655" y="214"/>
                    </a:cubicBezTo>
                    <a:cubicBezTo>
                      <a:pt x="1655" y="226"/>
                      <a:pt x="1667" y="238"/>
                      <a:pt x="1679" y="238"/>
                    </a:cubicBezTo>
                    <a:lnTo>
                      <a:pt x="1679" y="274"/>
                    </a:lnTo>
                    <a:cubicBezTo>
                      <a:pt x="1667" y="274"/>
                      <a:pt x="1667" y="274"/>
                      <a:pt x="1667" y="286"/>
                    </a:cubicBezTo>
                    <a:lnTo>
                      <a:pt x="1679" y="298"/>
                    </a:lnTo>
                    <a:lnTo>
                      <a:pt x="1679" y="345"/>
                    </a:lnTo>
                    <a:cubicBezTo>
                      <a:pt x="1667" y="345"/>
                      <a:pt x="1667" y="345"/>
                      <a:pt x="1667" y="357"/>
                    </a:cubicBezTo>
                    <a:cubicBezTo>
                      <a:pt x="1643" y="369"/>
                      <a:pt x="1620" y="393"/>
                      <a:pt x="1620" y="417"/>
                    </a:cubicBezTo>
                    <a:cubicBezTo>
                      <a:pt x="1620" y="453"/>
                      <a:pt x="1655" y="476"/>
                      <a:pt x="1679" y="476"/>
                    </a:cubicBezTo>
                    <a:lnTo>
                      <a:pt x="1679" y="488"/>
                    </a:lnTo>
                    <a:cubicBezTo>
                      <a:pt x="1667" y="488"/>
                      <a:pt x="1655" y="512"/>
                      <a:pt x="1655" y="536"/>
                    </a:cubicBezTo>
                    <a:cubicBezTo>
                      <a:pt x="1655" y="548"/>
                      <a:pt x="1667" y="572"/>
                      <a:pt x="1679" y="584"/>
                    </a:cubicBezTo>
                    <a:lnTo>
                      <a:pt x="1679" y="595"/>
                    </a:lnTo>
                    <a:cubicBezTo>
                      <a:pt x="1667" y="595"/>
                      <a:pt x="1643" y="607"/>
                      <a:pt x="1643" y="643"/>
                    </a:cubicBezTo>
                    <a:cubicBezTo>
                      <a:pt x="1643" y="643"/>
                      <a:pt x="1620" y="643"/>
                      <a:pt x="1620" y="655"/>
                    </a:cubicBezTo>
                    <a:cubicBezTo>
                      <a:pt x="1620" y="655"/>
                      <a:pt x="1620" y="667"/>
                      <a:pt x="1643" y="667"/>
                    </a:cubicBezTo>
                    <a:cubicBezTo>
                      <a:pt x="1643" y="667"/>
                      <a:pt x="1608" y="667"/>
                      <a:pt x="1608" y="691"/>
                    </a:cubicBezTo>
                    <a:cubicBezTo>
                      <a:pt x="1608" y="691"/>
                      <a:pt x="1548" y="703"/>
                      <a:pt x="1572" y="715"/>
                    </a:cubicBezTo>
                    <a:lnTo>
                      <a:pt x="1584" y="715"/>
                    </a:lnTo>
                    <a:lnTo>
                      <a:pt x="1346" y="941"/>
                    </a:lnTo>
                    <a:cubicBezTo>
                      <a:pt x="1322" y="941"/>
                      <a:pt x="1322" y="941"/>
                      <a:pt x="1310" y="953"/>
                    </a:cubicBezTo>
                    <a:cubicBezTo>
                      <a:pt x="1227" y="1000"/>
                      <a:pt x="1239" y="1048"/>
                      <a:pt x="1239" y="1048"/>
                    </a:cubicBezTo>
                    <a:cubicBezTo>
                      <a:pt x="1239" y="1048"/>
                      <a:pt x="548" y="1405"/>
                      <a:pt x="608" y="2131"/>
                    </a:cubicBezTo>
                    <a:cubicBezTo>
                      <a:pt x="405" y="2155"/>
                      <a:pt x="298" y="2191"/>
                      <a:pt x="298" y="2191"/>
                    </a:cubicBezTo>
                    <a:lnTo>
                      <a:pt x="727" y="2358"/>
                    </a:lnTo>
                    <a:lnTo>
                      <a:pt x="727" y="3798"/>
                    </a:lnTo>
                    <a:lnTo>
                      <a:pt x="346" y="3798"/>
                    </a:lnTo>
                    <a:lnTo>
                      <a:pt x="346" y="4275"/>
                    </a:lnTo>
                    <a:lnTo>
                      <a:pt x="620" y="4572"/>
                    </a:lnTo>
                    <a:lnTo>
                      <a:pt x="477" y="10132"/>
                    </a:lnTo>
                    <a:lnTo>
                      <a:pt x="203" y="10132"/>
                    </a:lnTo>
                    <a:lnTo>
                      <a:pt x="203" y="10609"/>
                    </a:lnTo>
                    <a:lnTo>
                      <a:pt x="465" y="10894"/>
                    </a:lnTo>
                    <a:lnTo>
                      <a:pt x="346" y="15824"/>
                    </a:lnTo>
                    <a:lnTo>
                      <a:pt x="0" y="15824"/>
                    </a:lnTo>
                    <a:lnTo>
                      <a:pt x="0" y="16300"/>
                    </a:lnTo>
                    <a:lnTo>
                      <a:pt x="334" y="16586"/>
                    </a:lnTo>
                    <a:lnTo>
                      <a:pt x="215" y="21598"/>
                    </a:lnTo>
                    <a:lnTo>
                      <a:pt x="3239" y="21598"/>
                    </a:lnTo>
                    <a:lnTo>
                      <a:pt x="3120" y="16586"/>
                    </a:lnTo>
                    <a:lnTo>
                      <a:pt x="3441" y="16300"/>
                    </a:lnTo>
                    <a:lnTo>
                      <a:pt x="3441" y="15824"/>
                    </a:lnTo>
                    <a:lnTo>
                      <a:pt x="3072" y="15824"/>
                    </a:lnTo>
                    <a:lnTo>
                      <a:pt x="2953" y="10894"/>
                    </a:lnTo>
                    <a:lnTo>
                      <a:pt x="3215" y="10609"/>
                    </a:lnTo>
                    <a:lnTo>
                      <a:pt x="3215" y="10132"/>
                    </a:lnTo>
                    <a:lnTo>
                      <a:pt x="2941" y="10132"/>
                    </a:lnTo>
                    <a:lnTo>
                      <a:pt x="2798" y="4572"/>
                    </a:lnTo>
                    <a:lnTo>
                      <a:pt x="3072" y="4275"/>
                    </a:lnTo>
                    <a:lnTo>
                      <a:pt x="3072" y="3798"/>
                    </a:lnTo>
                    <a:lnTo>
                      <a:pt x="2667" y="3798"/>
                    </a:lnTo>
                    <a:lnTo>
                      <a:pt x="2667" y="2358"/>
                    </a:lnTo>
                    <a:lnTo>
                      <a:pt x="3096" y="2191"/>
                    </a:lnTo>
                    <a:cubicBezTo>
                      <a:pt x="3096" y="2191"/>
                      <a:pt x="3001" y="2155"/>
                      <a:pt x="2786" y="2131"/>
                    </a:cubicBezTo>
                    <a:cubicBezTo>
                      <a:pt x="2858" y="1381"/>
                      <a:pt x="2167" y="1048"/>
                      <a:pt x="2167" y="1048"/>
                    </a:cubicBezTo>
                    <a:cubicBezTo>
                      <a:pt x="2167" y="1048"/>
                      <a:pt x="2179" y="988"/>
                      <a:pt x="2084" y="953"/>
                    </a:cubicBezTo>
                    <a:cubicBezTo>
                      <a:pt x="2072" y="953"/>
                      <a:pt x="2072" y="953"/>
                      <a:pt x="2060" y="941"/>
                    </a:cubicBezTo>
                    <a:lnTo>
                      <a:pt x="1822" y="715"/>
                    </a:lnTo>
                    <a:lnTo>
                      <a:pt x="1834" y="715"/>
                    </a:lnTo>
                    <a:cubicBezTo>
                      <a:pt x="1870" y="703"/>
                      <a:pt x="1786" y="691"/>
                      <a:pt x="1786" y="691"/>
                    </a:cubicBezTo>
                    <a:cubicBezTo>
                      <a:pt x="1786" y="667"/>
                      <a:pt x="1763" y="667"/>
                      <a:pt x="1763" y="667"/>
                    </a:cubicBezTo>
                    <a:cubicBezTo>
                      <a:pt x="1763" y="667"/>
                      <a:pt x="1774" y="667"/>
                      <a:pt x="1774" y="655"/>
                    </a:cubicBezTo>
                    <a:cubicBezTo>
                      <a:pt x="1774" y="655"/>
                      <a:pt x="1774" y="643"/>
                      <a:pt x="1763" y="643"/>
                    </a:cubicBezTo>
                    <a:cubicBezTo>
                      <a:pt x="1763" y="607"/>
                      <a:pt x="1739" y="595"/>
                      <a:pt x="1715" y="595"/>
                    </a:cubicBezTo>
                    <a:lnTo>
                      <a:pt x="1715" y="584"/>
                    </a:lnTo>
                    <a:cubicBezTo>
                      <a:pt x="1727" y="584"/>
                      <a:pt x="1751" y="572"/>
                      <a:pt x="1751" y="536"/>
                    </a:cubicBezTo>
                    <a:cubicBezTo>
                      <a:pt x="1751" y="524"/>
                      <a:pt x="1727" y="512"/>
                      <a:pt x="1715" y="488"/>
                    </a:cubicBezTo>
                    <a:lnTo>
                      <a:pt x="1715" y="476"/>
                    </a:lnTo>
                    <a:cubicBezTo>
                      <a:pt x="1751" y="476"/>
                      <a:pt x="1774" y="453"/>
                      <a:pt x="1774" y="417"/>
                    </a:cubicBezTo>
                    <a:cubicBezTo>
                      <a:pt x="1774" y="393"/>
                      <a:pt x="1763" y="369"/>
                      <a:pt x="1727" y="357"/>
                    </a:cubicBezTo>
                    <a:lnTo>
                      <a:pt x="1715" y="345"/>
                    </a:lnTo>
                    <a:lnTo>
                      <a:pt x="1715" y="298"/>
                    </a:lnTo>
                    <a:cubicBezTo>
                      <a:pt x="1727" y="298"/>
                      <a:pt x="1727" y="298"/>
                      <a:pt x="1727" y="286"/>
                    </a:cubicBezTo>
                    <a:lnTo>
                      <a:pt x="1715" y="274"/>
                    </a:lnTo>
                    <a:lnTo>
                      <a:pt x="1715" y="238"/>
                    </a:lnTo>
                    <a:cubicBezTo>
                      <a:pt x="1727" y="238"/>
                      <a:pt x="1751" y="226"/>
                      <a:pt x="1751" y="214"/>
                    </a:cubicBezTo>
                    <a:cubicBezTo>
                      <a:pt x="1751" y="191"/>
                      <a:pt x="1727" y="179"/>
                      <a:pt x="1715" y="179"/>
                    </a:cubicBezTo>
                    <a:lnTo>
                      <a:pt x="1715" y="131"/>
                    </a:lnTo>
                    <a:cubicBezTo>
                      <a:pt x="1751" y="131"/>
                      <a:pt x="1774" y="107"/>
                      <a:pt x="1774" y="72"/>
                    </a:cubicBezTo>
                    <a:lnTo>
                      <a:pt x="1774" y="60"/>
                    </a:lnTo>
                    <a:cubicBezTo>
                      <a:pt x="1774" y="95"/>
                      <a:pt x="1739" y="107"/>
                      <a:pt x="1715" y="119"/>
                    </a:cubicBezTo>
                    <a:lnTo>
                      <a:pt x="1715" y="95"/>
                    </a:lnTo>
                    <a:lnTo>
                      <a:pt x="1727" y="72"/>
                    </a:lnTo>
                    <a:cubicBezTo>
                      <a:pt x="1727" y="60"/>
                      <a:pt x="1727" y="60"/>
                      <a:pt x="1715" y="60"/>
                    </a:cubicBezTo>
                    <a:lnTo>
                      <a:pt x="1715" y="48"/>
                    </a:lnTo>
                    <a:lnTo>
                      <a:pt x="1727" y="48"/>
                    </a:lnTo>
                    <a:lnTo>
                      <a:pt x="1703"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2388975" y="-2063225"/>
                <a:ext cx="62825" cy="397700"/>
              </a:xfrm>
              <a:custGeom>
                <a:avLst/>
                <a:gdLst/>
                <a:ahLst/>
                <a:cxnLst/>
                <a:rect l="l" t="t" r="r" b="b"/>
                <a:pathLst>
                  <a:path w="2513" h="15908" extrusionOk="0">
                    <a:moveTo>
                      <a:pt x="1263" y="1"/>
                    </a:moveTo>
                    <a:lnTo>
                      <a:pt x="1251" y="25"/>
                    </a:lnTo>
                    <a:lnTo>
                      <a:pt x="1286" y="25"/>
                    </a:lnTo>
                    <a:lnTo>
                      <a:pt x="1263" y="1"/>
                    </a:lnTo>
                    <a:close/>
                    <a:moveTo>
                      <a:pt x="1263" y="25"/>
                    </a:moveTo>
                    <a:lnTo>
                      <a:pt x="1251" y="36"/>
                    </a:lnTo>
                    <a:cubicBezTo>
                      <a:pt x="1251" y="36"/>
                      <a:pt x="1251" y="60"/>
                      <a:pt x="1263" y="60"/>
                    </a:cubicBezTo>
                    <a:lnTo>
                      <a:pt x="1286" y="36"/>
                    </a:lnTo>
                    <a:cubicBezTo>
                      <a:pt x="1286" y="36"/>
                      <a:pt x="1286" y="25"/>
                      <a:pt x="1263" y="25"/>
                    </a:cubicBezTo>
                    <a:close/>
                    <a:moveTo>
                      <a:pt x="1227" y="25"/>
                    </a:moveTo>
                    <a:lnTo>
                      <a:pt x="1227" y="36"/>
                    </a:lnTo>
                    <a:cubicBezTo>
                      <a:pt x="1227" y="72"/>
                      <a:pt x="1239" y="84"/>
                      <a:pt x="1263" y="84"/>
                    </a:cubicBezTo>
                    <a:cubicBezTo>
                      <a:pt x="1298" y="84"/>
                      <a:pt x="1310" y="60"/>
                      <a:pt x="1310" y="36"/>
                    </a:cubicBezTo>
                    <a:lnTo>
                      <a:pt x="1310" y="25"/>
                    </a:lnTo>
                    <a:cubicBezTo>
                      <a:pt x="1310" y="36"/>
                      <a:pt x="1298" y="60"/>
                      <a:pt x="1263" y="72"/>
                    </a:cubicBezTo>
                    <a:cubicBezTo>
                      <a:pt x="1251" y="72"/>
                      <a:pt x="1239" y="60"/>
                      <a:pt x="1227" y="25"/>
                    </a:cubicBezTo>
                    <a:close/>
                    <a:moveTo>
                      <a:pt x="1263" y="120"/>
                    </a:moveTo>
                    <a:cubicBezTo>
                      <a:pt x="1251" y="120"/>
                      <a:pt x="1251" y="132"/>
                      <a:pt x="1251" y="144"/>
                    </a:cubicBezTo>
                    <a:cubicBezTo>
                      <a:pt x="1251" y="156"/>
                      <a:pt x="1263" y="179"/>
                      <a:pt x="1263" y="179"/>
                    </a:cubicBezTo>
                    <a:cubicBezTo>
                      <a:pt x="1286" y="179"/>
                      <a:pt x="1286" y="156"/>
                      <a:pt x="1286" y="144"/>
                    </a:cubicBezTo>
                    <a:cubicBezTo>
                      <a:pt x="1286" y="132"/>
                      <a:pt x="1263" y="120"/>
                      <a:pt x="1263" y="120"/>
                    </a:cubicBezTo>
                    <a:close/>
                    <a:moveTo>
                      <a:pt x="1251" y="215"/>
                    </a:moveTo>
                    <a:cubicBezTo>
                      <a:pt x="1239" y="239"/>
                      <a:pt x="1227" y="251"/>
                      <a:pt x="1227" y="263"/>
                    </a:cubicBezTo>
                    <a:cubicBezTo>
                      <a:pt x="1227" y="298"/>
                      <a:pt x="1239" y="310"/>
                      <a:pt x="1263" y="310"/>
                    </a:cubicBezTo>
                    <a:cubicBezTo>
                      <a:pt x="1286" y="310"/>
                      <a:pt x="1310" y="298"/>
                      <a:pt x="1310" y="263"/>
                    </a:cubicBezTo>
                    <a:cubicBezTo>
                      <a:pt x="1310" y="251"/>
                      <a:pt x="1298" y="239"/>
                      <a:pt x="1286" y="215"/>
                    </a:cubicBezTo>
                    <a:close/>
                    <a:moveTo>
                      <a:pt x="1263" y="322"/>
                    </a:moveTo>
                    <a:cubicBezTo>
                      <a:pt x="1251" y="322"/>
                      <a:pt x="1239" y="334"/>
                      <a:pt x="1239" y="358"/>
                    </a:cubicBezTo>
                    <a:cubicBezTo>
                      <a:pt x="1239" y="370"/>
                      <a:pt x="1251" y="382"/>
                      <a:pt x="1263" y="382"/>
                    </a:cubicBezTo>
                    <a:cubicBezTo>
                      <a:pt x="1286" y="382"/>
                      <a:pt x="1298" y="370"/>
                      <a:pt x="1298" y="358"/>
                    </a:cubicBezTo>
                    <a:cubicBezTo>
                      <a:pt x="1298" y="334"/>
                      <a:pt x="1286" y="322"/>
                      <a:pt x="1263" y="322"/>
                    </a:cubicBezTo>
                    <a:close/>
                    <a:moveTo>
                      <a:pt x="1286" y="1787"/>
                    </a:moveTo>
                    <a:cubicBezTo>
                      <a:pt x="1286" y="1787"/>
                      <a:pt x="1465" y="1799"/>
                      <a:pt x="1465" y="2096"/>
                    </a:cubicBezTo>
                    <a:lnTo>
                      <a:pt x="1465" y="2751"/>
                    </a:lnTo>
                    <a:lnTo>
                      <a:pt x="1096" y="2751"/>
                    </a:lnTo>
                    <a:lnTo>
                      <a:pt x="1096" y="2096"/>
                    </a:lnTo>
                    <a:cubicBezTo>
                      <a:pt x="1096" y="1799"/>
                      <a:pt x="1286" y="1787"/>
                      <a:pt x="1286" y="1787"/>
                    </a:cubicBezTo>
                    <a:close/>
                    <a:moveTo>
                      <a:pt x="774" y="1882"/>
                    </a:moveTo>
                    <a:cubicBezTo>
                      <a:pt x="774" y="1882"/>
                      <a:pt x="894" y="1906"/>
                      <a:pt x="894" y="2203"/>
                    </a:cubicBezTo>
                    <a:lnTo>
                      <a:pt x="894" y="2763"/>
                    </a:lnTo>
                    <a:lnTo>
                      <a:pt x="655" y="2763"/>
                    </a:lnTo>
                    <a:lnTo>
                      <a:pt x="655" y="2203"/>
                    </a:lnTo>
                    <a:cubicBezTo>
                      <a:pt x="655" y="1906"/>
                      <a:pt x="774" y="1882"/>
                      <a:pt x="774" y="1882"/>
                    </a:cubicBezTo>
                    <a:close/>
                    <a:moveTo>
                      <a:pt x="1775" y="1882"/>
                    </a:moveTo>
                    <a:cubicBezTo>
                      <a:pt x="1775" y="1882"/>
                      <a:pt x="1894" y="1906"/>
                      <a:pt x="1894" y="2203"/>
                    </a:cubicBezTo>
                    <a:lnTo>
                      <a:pt x="1894" y="2763"/>
                    </a:lnTo>
                    <a:lnTo>
                      <a:pt x="1656" y="2763"/>
                    </a:lnTo>
                    <a:lnTo>
                      <a:pt x="1656" y="2203"/>
                    </a:lnTo>
                    <a:cubicBezTo>
                      <a:pt x="1656" y="1906"/>
                      <a:pt x="1775" y="1882"/>
                      <a:pt x="1775" y="1882"/>
                    </a:cubicBezTo>
                    <a:close/>
                    <a:moveTo>
                      <a:pt x="1263" y="394"/>
                    </a:moveTo>
                    <a:cubicBezTo>
                      <a:pt x="1251" y="394"/>
                      <a:pt x="1239" y="417"/>
                      <a:pt x="1239" y="429"/>
                    </a:cubicBezTo>
                    <a:cubicBezTo>
                      <a:pt x="1239" y="429"/>
                      <a:pt x="1227" y="429"/>
                      <a:pt x="1227" y="441"/>
                    </a:cubicBezTo>
                    <a:cubicBezTo>
                      <a:pt x="1227" y="441"/>
                      <a:pt x="1179" y="465"/>
                      <a:pt x="1191" y="477"/>
                    </a:cubicBezTo>
                    <a:lnTo>
                      <a:pt x="1203" y="477"/>
                    </a:lnTo>
                    <a:lnTo>
                      <a:pt x="1025" y="644"/>
                    </a:lnTo>
                    <a:lnTo>
                      <a:pt x="1001" y="644"/>
                    </a:lnTo>
                    <a:cubicBezTo>
                      <a:pt x="941" y="668"/>
                      <a:pt x="941" y="715"/>
                      <a:pt x="941" y="715"/>
                    </a:cubicBezTo>
                    <a:cubicBezTo>
                      <a:pt x="941" y="715"/>
                      <a:pt x="429" y="977"/>
                      <a:pt x="477" y="1513"/>
                    </a:cubicBezTo>
                    <a:cubicBezTo>
                      <a:pt x="334" y="1537"/>
                      <a:pt x="239" y="1560"/>
                      <a:pt x="239" y="1560"/>
                    </a:cubicBezTo>
                    <a:lnTo>
                      <a:pt x="548" y="1680"/>
                    </a:lnTo>
                    <a:lnTo>
                      <a:pt x="548" y="2751"/>
                    </a:lnTo>
                    <a:lnTo>
                      <a:pt x="251" y="2751"/>
                    </a:lnTo>
                    <a:lnTo>
                      <a:pt x="251" y="3108"/>
                    </a:lnTo>
                    <a:lnTo>
                      <a:pt x="465" y="3334"/>
                    </a:lnTo>
                    <a:lnTo>
                      <a:pt x="358" y="7442"/>
                    </a:lnTo>
                    <a:lnTo>
                      <a:pt x="155" y="7442"/>
                    </a:lnTo>
                    <a:lnTo>
                      <a:pt x="155" y="7799"/>
                    </a:lnTo>
                    <a:lnTo>
                      <a:pt x="346" y="8002"/>
                    </a:lnTo>
                    <a:lnTo>
                      <a:pt x="251" y="11633"/>
                    </a:lnTo>
                    <a:lnTo>
                      <a:pt x="1" y="11633"/>
                    </a:lnTo>
                    <a:lnTo>
                      <a:pt x="1" y="11990"/>
                    </a:lnTo>
                    <a:lnTo>
                      <a:pt x="239" y="12205"/>
                    </a:lnTo>
                    <a:lnTo>
                      <a:pt x="155" y="15907"/>
                    </a:lnTo>
                    <a:lnTo>
                      <a:pt x="2370" y="15907"/>
                    </a:lnTo>
                    <a:lnTo>
                      <a:pt x="2275" y="12205"/>
                    </a:lnTo>
                    <a:lnTo>
                      <a:pt x="2513" y="11990"/>
                    </a:lnTo>
                    <a:lnTo>
                      <a:pt x="2513" y="11633"/>
                    </a:lnTo>
                    <a:lnTo>
                      <a:pt x="2263" y="11633"/>
                    </a:lnTo>
                    <a:lnTo>
                      <a:pt x="2191" y="8002"/>
                    </a:lnTo>
                    <a:lnTo>
                      <a:pt x="2382" y="7799"/>
                    </a:lnTo>
                    <a:lnTo>
                      <a:pt x="2382" y="7442"/>
                    </a:lnTo>
                    <a:lnTo>
                      <a:pt x="2179" y="7442"/>
                    </a:lnTo>
                    <a:lnTo>
                      <a:pt x="2072" y="3334"/>
                    </a:lnTo>
                    <a:lnTo>
                      <a:pt x="2275" y="3108"/>
                    </a:lnTo>
                    <a:lnTo>
                      <a:pt x="2275" y="2751"/>
                    </a:lnTo>
                    <a:lnTo>
                      <a:pt x="1977" y="2751"/>
                    </a:lnTo>
                    <a:lnTo>
                      <a:pt x="1977" y="1680"/>
                    </a:lnTo>
                    <a:lnTo>
                      <a:pt x="2298" y="1560"/>
                    </a:lnTo>
                    <a:cubicBezTo>
                      <a:pt x="2298" y="1560"/>
                      <a:pt x="2215" y="1549"/>
                      <a:pt x="2060" y="1513"/>
                    </a:cubicBezTo>
                    <a:cubicBezTo>
                      <a:pt x="2096" y="965"/>
                      <a:pt x="1596" y="715"/>
                      <a:pt x="1596" y="715"/>
                    </a:cubicBezTo>
                    <a:cubicBezTo>
                      <a:pt x="1596" y="715"/>
                      <a:pt x="1608" y="668"/>
                      <a:pt x="1536" y="644"/>
                    </a:cubicBezTo>
                    <a:lnTo>
                      <a:pt x="1501" y="644"/>
                    </a:lnTo>
                    <a:lnTo>
                      <a:pt x="1322" y="477"/>
                    </a:lnTo>
                    <a:lnTo>
                      <a:pt x="1346" y="477"/>
                    </a:lnTo>
                    <a:cubicBezTo>
                      <a:pt x="1358" y="477"/>
                      <a:pt x="1310" y="441"/>
                      <a:pt x="1310" y="441"/>
                    </a:cubicBezTo>
                    <a:cubicBezTo>
                      <a:pt x="1310" y="429"/>
                      <a:pt x="1298" y="429"/>
                      <a:pt x="1298" y="429"/>
                    </a:cubicBezTo>
                    <a:cubicBezTo>
                      <a:pt x="1298" y="417"/>
                      <a:pt x="1286"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3208425" y="-2063225"/>
                <a:ext cx="62825" cy="397700"/>
              </a:xfrm>
              <a:custGeom>
                <a:avLst/>
                <a:gdLst/>
                <a:ahLst/>
                <a:cxnLst/>
                <a:rect l="l" t="t" r="r" b="b"/>
                <a:pathLst>
                  <a:path w="2513" h="15908" extrusionOk="0">
                    <a:moveTo>
                      <a:pt x="1263" y="1"/>
                    </a:moveTo>
                    <a:lnTo>
                      <a:pt x="1251" y="25"/>
                    </a:lnTo>
                    <a:lnTo>
                      <a:pt x="1274" y="25"/>
                    </a:lnTo>
                    <a:lnTo>
                      <a:pt x="1263" y="1"/>
                    </a:lnTo>
                    <a:close/>
                    <a:moveTo>
                      <a:pt x="1263" y="25"/>
                    </a:moveTo>
                    <a:lnTo>
                      <a:pt x="1251" y="36"/>
                    </a:lnTo>
                    <a:cubicBezTo>
                      <a:pt x="1251" y="36"/>
                      <a:pt x="1251" y="60"/>
                      <a:pt x="1263" y="60"/>
                    </a:cubicBezTo>
                    <a:lnTo>
                      <a:pt x="1274" y="36"/>
                    </a:lnTo>
                    <a:cubicBezTo>
                      <a:pt x="1274" y="36"/>
                      <a:pt x="1274" y="25"/>
                      <a:pt x="1263" y="25"/>
                    </a:cubicBezTo>
                    <a:close/>
                    <a:moveTo>
                      <a:pt x="1215" y="25"/>
                    </a:moveTo>
                    <a:lnTo>
                      <a:pt x="1215" y="36"/>
                    </a:lnTo>
                    <a:cubicBezTo>
                      <a:pt x="1215" y="72"/>
                      <a:pt x="1227" y="84"/>
                      <a:pt x="1263" y="84"/>
                    </a:cubicBezTo>
                    <a:cubicBezTo>
                      <a:pt x="1286" y="84"/>
                      <a:pt x="1310" y="60"/>
                      <a:pt x="1310" y="36"/>
                    </a:cubicBezTo>
                    <a:lnTo>
                      <a:pt x="1310" y="25"/>
                    </a:lnTo>
                    <a:cubicBezTo>
                      <a:pt x="1310" y="36"/>
                      <a:pt x="1286" y="60"/>
                      <a:pt x="1263" y="72"/>
                    </a:cubicBezTo>
                    <a:cubicBezTo>
                      <a:pt x="1251" y="72"/>
                      <a:pt x="1227" y="60"/>
                      <a:pt x="1215" y="25"/>
                    </a:cubicBezTo>
                    <a:close/>
                    <a:moveTo>
                      <a:pt x="1263" y="120"/>
                    </a:moveTo>
                    <a:cubicBezTo>
                      <a:pt x="1251" y="120"/>
                      <a:pt x="1251" y="132"/>
                      <a:pt x="1251" y="144"/>
                    </a:cubicBezTo>
                    <a:cubicBezTo>
                      <a:pt x="1251" y="156"/>
                      <a:pt x="1263" y="179"/>
                      <a:pt x="1263" y="179"/>
                    </a:cubicBezTo>
                    <a:cubicBezTo>
                      <a:pt x="1274" y="179"/>
                      <a:pt x="1274" y="156"/>
                      <a:pt x="1274" y="144"/>
                    </a:cubicBezTo>
                    <a:cubicBezTo>
                      <a:pt x="1274" y="132"/>
                      <a:pt x="1263" y="120"/>
                      <a:pt x="1263" y="120"/>
                    </a:cubicBezTo>
                    <a:close/>
                    <a:moveTo>
                      <a:pt x="1251" y="215"/>
                    </a:moveTo>
                    <a:cubicBezTo>
                      <a:pt x="1227" y="239"/>
                      <a:pt x="1215" y="251"/>
                      <a:pt x="1215" y="263"/>
                    </a:cubicBezTo>
                    <a:cubicBezTo>
                      <a:pt x="1215" y="298"/>
                      <a:pt x="1227" y="310"/>
                      <a:pt x="1263" y="310"/>
                    </a:cubicBezTo>
                    <a:cubicBezTo>
                      <a:pt x="1274" y="310"/>
                      <a:pt x="1310" y="298"/>
                      <a:pt x="1310" y="263"/>
                    </a:cubicBezTo>
                    <a:cubicBezTo>
                      <a:pt x="1310" y="251"/>
                      <a:pt x="1286" y="239"/>
                      <a:pt x="1274" y="215"/>
                    </a:cubicBezTo>
                    <a:close/>
                    <a:moveTo>
                      <a:pt x="1263" y="322"/>
                    </a:moveTo>
                    <a:cubicBezTo>
                      <a:pt x="1251" y="322"/>
                      <a:pt x="1227" y="334"/>
                      <a:pt x="1227" y="358"/>
                    </a:cubicBezTo>
                    <a:cubicBezTo>
                      <a:pt x="1227" y="370"/>
                      <a:pt x="1251" y="382"/>
                      <a:pt x="1263" y="382"/>
                    </a:cubicBezTo>
                    <a:cubicBezTo>
                      <a:pt x="1274" y="382"/>
                      <a:pt x="1286" y="370"/>
                      <a:pt x="1286" y="358"/>
                    </a:cubicBezTo>
                    <a:cubicBezTo>
                      <a:pt x="1286" y="334"/>
                      <a:pt x="1274" y="322"/>
                      <a:pt x="1263" y="322"/>
                    </a:cubicBezTo>
                    <a:close/>
                    <a:moveTo>
                      <a:pt x="1274" y="1787"/>
                    </a:moveTo>
                    <a:cubicBezTo>
                      <a:pt x="1274" y="1787"/>
                      <a:pt x="1453" y="1799"/>
                      <a:pt x="1453" y="2096"/>
                    </a:cubicBezTo>
                    <a:lnTo>
                      <a:pt x="1453" y="2751"/>
                    </a:lnTo>
                    <a:lnTo>
                      <a:pt x="1084" y="2751"/>
                    </a:lnTo>
                    <a:lnTo>
                      <a:pt x="1084" y="2096"/>
                    </a:lnTo>
                    <a:cubicBezTo>
                      <a:pt x="1084" y="1799"/>
                      <a:pt x="1274" y="1787"/>
                      <a:pt x="1274" y="1787"/>
                    </a:cubicBezTo>
                    <a:close/>
                    <a:moveTo>
                      <a:pt x="774" y="1882"/>
                    </a:moveTo>
                    <a:cubicBezTo>
                      <a:pt x="774" y="1882"/>
                      <a:pt x="893" y="1906"/>
                      <a:pt x="893" y="2203"/>
                    </a:cubicBezTo>
                    <a:lnTo>
                      <a:pt x="893" y="2763"/>
                    </a:lnTo>
                    <a:lnTo>
                      <a:pt x="655" y="2763"/>
                    </a:lnTo>
                    <a:lnTo>
                      <a:pt x="655" y="2203"/>
                    </a:lnTo>
                    <a:cubicBezTo>
                      <a:pt x="655" y="1906"/>
                      <a:pt x="774" y="1882"/>
                      <a:pt x="774" y="1882"/>
                    </a:cubicBezTo>
                    <a:close/>
                    <a:moveTo>
                      <a:pt x="1775" y="1882"/>
                    </a:moveTo>
                    <a:cubicBezTo>
                      <a:pt x="1775" y="1882"/>
                      <a:pt x="1882" y="1906"/>
                      <a:pt x="1882" y="2203"/>
                    </a:cubicBezTo>
                    <a:lnTo>
                      <a:pt x="1882" y="2763"/>
                    </a:lnTo>
                    <a:lnTo>
                      <a:pt x="1655" y="2763"/>
                    </a:lnTo>
                    <a:lnTo>
                      <a:pt x="1655" y="2203"/>
                    </a:lnTo>
                    <a:cubicBezTo>
                      <a:pt x="1655" y="1906"/>
                      <a:pt x="1775" y="1882"/>
                      <a:pt x="1775" y="1882"/>
                    </a:cubicBezTo>
                    <a:close/>
                    <a:moveTo>
                      <a:pt x="1263" y="394"/>
                    </a:moveTo>
                    <a:cubicBezTo>
                      <a:pt x="1251" y="394"/>
                      <a:pt x="1227" y="417"/>
                      <a:pt x="1227" y="429"/>
                    </a:cubicBezTo>
                    <a:cubicBezTo>
                      <a:pt x="1227" y="429"/>
                      <a:pt x="1215" y="429"/>
                      <a:pt x="1215" y="441"/>
                    </a:cubicBezTo>
                    <a:cubicBezTo>
                      <a:pt x="1215" y="441"/>
                      <a:pt x="1167" y="465"/>
                      <a:pt x="1191" y="477"/>
                    </a:cubicBezTo>
                    <a:lnTo>
                      <a:pt x="1203" y="477"/>
                    </a:lnTo>
                    <a:lnTo>
                      <a:pt x="1024" y="644"/>
                    </a:lnTo>
                    <a:lnTo>
                      <a:pt x="989" y="644"/>
                    </a:lnTo>
                    <a:cubicBezTo>
                      <a:pt x="929" y="668"/>
                      <a:pt x="929" y="715"/>
                      <a:pt x="929" y="715"/>
                    </a:cubicBezTo>
                    <a:cubicBezTo>
                      <a:pt x="929" y="715"/>
                      <a:pt x="429" y="977"/>
                      <a:pt x="477" y="1513"/>
                    </a:cubicBezTo>
                    <a:cubicBezTo>
                      <a:pt x="322" y="1537"/>
                      <a:pt x="239" y="1560"/>
                      <a:pt x="239" y="1560"/>
                    </a:cubicBezTo>
                    <a:lnTo>
                      <a:pt x="548" y="1680"/>
                    </a:lnTo>
                    <a:lnTo>
                      <a:pt x="548" y="2751"/>
                    </a:lnTo>
                    <a:lnTo>
                      <a:pt x="251" y="2751"/>
                    </a:lnTo>
                    <a:lnTo>
                      <a:pt x="251" y="3108"/>
                    </a:lnTo>
                    <a:lnTo>
                      <a:pt x="453" y="3334"/>
                    </a:lnTo>
                    <a:lnTo>
                      <a:pt x="358" y="7442"/>
                    </a:lnTo>
                    <a:lnTo>
                      <a:pt x="143" y="7442"/>
                    </a:lnTo>
                    <a:lnTo>
                      <a:pt x="143" y="7799"/>
                    </a:lnTo>
                    <a:lnTo>
                      <a:pt x="334" y="8002"/>
                    </a:lnTo>
                    <a:lnTo>
                      <a:pt x="251" y="11633"/>
                    </a:lnTo>
                    <a:lnTo>
                      <a:pt x="0" y="11633"/>
                    </a:lnTo>
                    <a:lnTo>
                      <a:pt x="0" y="11990"/>
                    </a:lnTo>
                    <a:lnTo>
                      <a:pt x="239" y="12205"/>
                    </a:lnTo>
                    <a:lnTo>
                      <a:pt x="143" y="15907"/>
                    </a:lnTo>
                    <a:lnTo>
                      <a:pt x="2358" y="15907"/>
                    </a:lnTo>
                    <a:lnTo>
                      <a:pt x="2275" y="12205"/>
                    </a:lnTo>
                    <a:lnTo>
                      <a:pt x="2513" y="11990"/>
                    </a:lnTo>
                    <a:lnTo>
                      <a:pt x="2513" y="11633"/>
                    </a:lnTo>
                    <a:lnTo>
                      <a:pt x="2263" y="11633"/>
                    </a:lnTo>
                    <a:lnTo>
                      <a:pt x="2191" y="8002"/>
                    </a:lnTo>
                    <a:lnTo>
                      <a:pt x="2382" y="7799"/>
                    </a:lnTo>
                    <a:lnTo>
                      <a:pt x="2382" y="7442"/>
                    </a:lnTo>
                    <a:lnTo>
                      <a:pt x="2167" y="7442"/>
                    </a:lnTo>
                    <a:lnTo>
                      <a:pt x="2072" y="3334"/>
                    </a:lnTo>
                    <a:lnTo>
                      <a:pt x="2275" y="3108"/>
                    </a:lnTo>
                    <a:lnTo>
                      <a:pt x="2275" y="2751"/>
                    </a:lnTo>
                    <a:lnTo>
                      <a:pt x="1977" y="2751"/>
                    </a:lnTo>
                    <a:lnTo>
                      <a:pt x="1977" y="1680"/>
                    </a:lnTo>
                    <a:lnTo>
                      <a:pt x="2286" y="1560"/>
                    </a:lnTo>
                    <a:cubicBezTo>
                      <a:pt x="2286" y="1560"/>
                      <a:pt x="2215" y="1549"/>
                      <a:pt x="2048" y="1513"/>
                    </a:cubicBezTo>
                    <a:cubicBezTo>
                      <a:pt x="2096" y="965"/>
                      <a:pt x="1584" y="715"/>
                      <a:pt x="1584" y="715"/>
                    </a:cubicBezTo>
                    <a:cubicBezTo>
                      <a:pt x="1584" y="715"/>
                      <a:pt x="1608" y="668"/>
                      <a:pt x="1524" y="644"/>
                    </a:cubicBezTo>
                    <a:lnTo>
                      <a:pt x="1501" y="644"/>
                    </a:lnTo>
                    <a:lnTo>
                      <a:pt x="1322" y="477"/>
                    </a:lnTo>
                    <a:lnTo>
                      <a:pt x="1334" y="477"/>
                    </a:lnTo>
                    <a:cubicBezTo>
                      <a:pt x="1346" y="477"/>
                      <a:pt x="1310" y="441"/>
                      <a:pt x="1310" y="441"/>
                    </a:cubicBezTo>
                    <a:cubicBezTo>
                      <a:pt x="1310" y="429"/>
                      <a:pt x="1286" y="429"/>
                      <a:pt x="1286" y="429"/>
                    </a:cubicBezTo>
                    <a:cubicBezTo>
                      <a:pt x="1286" y="417"/>
                      <a:pt x="1274"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26"/>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E7A3"/>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26"/>
          <p:cNvGrpSpPr/>
          <p:nvPr/>
        </p:nvGrpSpPr>
        <p:grpSpPr>
          <a:xfrm>
            <a:off x="4287263" y="701570"/>
            <a:ext cx="558125" cy="536100"/>
            <a:chOff x="6535925" y="-2669850"/>
            <a:chExt cx="558125" cy="536100"/>
          </a:xfrm>
        </p:grpSpPr>
        <p:sp>
          <p:nvSpPr>
            <p:cNvPr id="1098" name="Google Shape;1098;p2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صورة 65" descr="صورة تحتوي على نص&#10;&#10;تم إنشاء الوصف تلقائياً">
            <a:extLst>
              <a:ext uri="{FF2B5EF4-FFF2-40B4-BE49-F238E27FC236}">
                <a16:creationId xmlns:a16="http://schemas.microsoft.com/office/drawing/2014/main" id="{6A7046B3-68CD-47CA-9AA7-A8D9B17F32A2}"/>
              </a:ext>
            </a:extLst>
          </p:cNvPr>
          <p:cNvPicPr>
            <a:picLocks noChangeAspect="1"/>
          </p:cNvPicPr>
          <p:nvPr/>
        </p:nvPicPr>
        <p:blipFill>
          <a:blip r:embed="rId4"/>
          <a:stretch>
            <a:fillRect/>
          </a:stretch>
        </p:blipFill>
        <p:spPr>
          <a:xfrm>
            <a:off x="50967" y="21852"/>
            <a:ext cx="2052316" cy="1212731"/>
          </a:xfrm>
          <a:prstGeom prst="rect">
            <a:avLst/>
          </a:prstGeom>
          <a:effectLst/>
        </p:spPr>
      </p:pic>
      <p:pic>
        <p:nvPicPr>
          <p:cNvPr id="67" name="صورة 66" descr="صورة تحتوي على طعام, رسم&#10;&#10;تم إنشاء الوصف تلقائياً">
            <a:extLst>
              <a:ext uri="{FF2B5EF4-FFF2-40B4-BE49-F238E27FC236}">
                <a16:creationId xmlns:a16="http://schemas.microsoft.com/office/drawing/2014/main" id="{70B99AAA-FF0D-4205-B56E-04BCB3885540}"/>
              </a:ext>
            </a:extLst>
          </p:cNvPr>
          <p:cNvPicPr>
            <a:picLocks noChangeAspect="1"/>
          </p:cNvPicPr>
          <p:nvPr/>
        </p:nvPicPr>
        <p:blipFill>
          <a:blip r:embed="rId5"/>
          <a:stretch>
            <a:fillRect/>
          </a:stretch>
        </p:blipFill>
        <p:spPr>
          <a:xfrm>
            <a:off x="6961468" y="73796"/>
            <a:ext cx="2080932" cy="1115379"/>
          </a:xfrm>
          <a:prstGeom prst="rect">
            <a:avLst/>
          </a:prstGeom>
          <a:effectLst/>
        </p:spPr>
      </p:pic>
      <p:sp>
        <p:nvSpPr>
          <p:cNvPr id="68" name="Google Shape;126;p26">
            <a:extLst>
              <a:ext uri="{FF2B5EF4-FFF2-40B4-BE49-F238E27FC236}">
                <a16:creationId xmlns:a16="http://schemas.microsoft.com/office/drawing/2014/main" id="{FBC1396D-1BD1-4296-9B4E-5C3F5EA1C013}"/>
              </a:ext>
            </a:extLst>
          </p:cNvPr>
          <p:cNvSpPr txBox="1">
            <a:spLocks/>
          </p:cNvSpPr>
          <p:nvPr/>
        </p:nvSpPr>
        <p:spPr>
          <a:xfrm>
            <a:off x="1652739" y="1334146"/>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000" dirty="0">
                <a:solidFill>
                  <a:schemeClr val="accent6">
                    <a:lumMod val="90000"/>
                  </a:schemeClr>
                </a:solidFill>
                <a:effectLst>
                  <a:glow rad="76200">
                    <a:schemeClr val="accent6">
                      <a:lumMod val="25000"/>
                    </a:schemeClr>
                  </a:glow>
                </a:effectLst>
                <a:latin typeface="Mikhak Bold" panose="02000803000000000000" pitchFamily="2" charset="-78"/>
                <a:cs typeface="Mikhak Bold" panose="02000803000000000000" pitchFamily="2" charset="-78"/>
              </a:rPr>
              <a:t>مراحل نشأة علم التفسير</a:t>
            </a:r>
          </a:p>
        </p:txBody>
      </p:sp>
      <p:sp>
        <p:nvSpPr>
          <p:cNvPr id="69" name="Google Shape;126;p26">
            <a:extLst>
              <a:ext uri="{FF2B5EF4-FFF2-40B4-BE49-F238E27FC236}">
                <a16:creationId xmlns:a16="http://schemas.microsoft.com/office/drawing/2014/main" id="{B23A5DFD-AFC9-4340-8E0A-5132DCE17E1F}"/>
              </a:ext>
            </a:extLst>
          </p:cNvPr>
          <p:cNvSpPr txBox="1">
            <a:spLocks/>
          </p:cNvSpPr>
          <p:nvPr/>
        </p:nvSpPr>
        <p:spPr>
          <a:xfrm>
            <a:off x="2061319" y="2053624"/>
            <a:ext cx="5022960" cy="5975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الوحدة: </a:t>
            </a:r>
            <a:r>
              <a:rPr lang="ar-SA" sz="24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الأولى (مدخل التفسير)</a:t>
            </a:r>
          </a:p>
        </p:txBody>
      </p:sp>
      <p:sp>
        <p:nvSpPr>
          <p:cNvPr id="70" name="Google Shape;126;p26">
            <a:extLst>
              <a:ext uri="{FF2B5EF4-FFF2-40B4-BE49-F238E27FC236}">
                <a16:creationId xmlns:a16="http://schemas.microsoft.com/office/drawing/2014/main" id="{CE08FB5C-615D-4029-84AF-8C367624B1E9}"/>
              </a:ext>
            </a:extLst>
          </p:cNvPr>
          <p:cNvSpPr txBox="1">
            <a:spLocks/>
          </p:cNvSpPr>
          <p:nvPr/>
        </p:nvSpPr>
        <p:spPr>
          <a:xfrm>
            <a:off x="4234927" y="4225794"/>
            <a:ext cx="5022960" cy="9951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معلم المادة:</a:t>
            </a:r>
          </a:p>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a:t>
            </a:r>
            <a:r>
              <a:rPr lang="ar-SA" sz="2400" dirty="0">
                <a:solidFill>
                  <a:schemeClr val="accent6">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أستاذ أحمد جمعان الغامدي</a:t>
            </a:r>
          </a:p>
        </p:txBody>
      </p:sp>
      <p:sp>
        <p:nvSpPr>
          <p:cNvPr id="71" name="Google Shape;126;p26">
            <a:extLst>
              <a:ext uri="{FF2B5EF4-FFF2-40B4-BE49-F238E27FC236}">
                <a16:creationId xmlns:a16="http://schemas.microsoft.com/office/drawing/2014/main" id="{34A8024B-9A00-4056-93DC-8CCD860DB183}"/>
              </a:ext>
            </a:extLst>
          </p:cNvPr>
          <p:cNvSpPr txBox="1">
            <a:spLocks/>
          </p:cNvSpPr>
          <p:nvPr/>
        </p:nvSpPr>
        <p:spPr>
          <a:xfrm>
            <a:off x="1999296" y="3646957"/>
            <a:ext cx="5022960" cy="9490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الصفحة: </a:t>
            </a:r>
          </a:p>
          <a:p>
            <a:r>
              <a:rPr lang="ar-SA" sz="28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12</a:t>
            </a:r>
          </a:p>
        </p:txBody>
      </p:sp>
    </p:spTree>
    <p:extLst>
      <p:ext uri="{BB962C8B-B14F-4D97-AF65-F5344CB8AC3E}">
        <p14:creationId xmlns:p14="http://schemas.microsoft.com/office/powerpoint/2010/main" val="30972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8">
                                            <p:txEl>
                                              <p:pRg st="0" end="0"/>
                                            </p:txEl>
                                          </p:spTgt>
                                        </p:tgtEl>
                                        <p:attrNameLst>
                                          <p:attrName>style.color</p:attrName>
                                        </p:attrNameLst>
                                      </p:cBhvr>
                                      <p:to>
                                        <a:srgbClr val="FFB075"/>
                                      </p:to>
                                    </p:animClr>
                                    <p:animClr clrSpc="rgb" dir="cw">
                                      <p:cBhvr>
                                        <p:cTn id="7" dur="500" fill="hold"/>
                                        <p:tgtEl>
                                          <p:spTgt spid="68">
                                            <p:txEl>
                                              <p:pRg st="0" end="0"/>
                                            </p:txEl>
                                          </p:spTgt>
                                        </p:tgtEl>
                                        <p:attrNameLst>
                                          <p:attrName>fillcolor</p:attrName>
                                        </p:attrNameLst>
                                      </p:cBhvr>
                                      <p:to>
                                        <a:srgbClr val="FFB075"/>
                                      </p:to>
                                    </p:animClr>
                                    <p:set>
                                      <p:cBhvr>
                                        <p:cTn id="8" dur="500" fill="hold"/>
                                        <p:tgtEl>
                                          <p:spTgt spid="68">
                                            <p:txEl>
                                              <p:pRg st="0" end="0"/>
                                            </p:txEl>
                                          </p:spTgt>
                                        </p:tgtEl>
                                        <p:attrNameLst>
                                          <p:attrName>fill.type</p:attrName>
                                        </p:attrNameLst>
                                      </p:cBhvr>
                                      <p:to>
                                        <p:strVal val="solid"/>
                                      </p:to>
                                    </p:set>
                                    <p:set>
                                      <p:cBhvr>
                                        <p:cTn id="9" dur="500" fill="hold"/>
                                        <p:tgtEl>
                                          <p:spTgt spid="68">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87" name="Google Shape;2317;p59">
            <a:extLst>
              <a:ext uri="{FF2B5EF4-FFF2-40B4-BE49-F238E27FC236}">
                <a16:creationId xmlns:a16="http://schemas.microsoft.com/office/drawing/2014/main" id="{0AB9B6AD-B7C7-4129-97FD-22EDA78DF277}"/>
              </a:ext>
            </a:extLst>
          </p:cNvPr>
          <p:cNvGrpSpPr/>
          <p:nvPr/>
        </p:nvGrpSpPr>
        <p:grpSpPr>
          <a:xfrm flipH="1">
            <a:off x="1973580" y="3197210"/>
            <a:ext cx="4011478" cy="651833"/>
            <a:chOff x="4414097" y="2464205"/>
            <a:chExt cx="622705" cy="167425"/>
          </a:xfrm>
          <a:solidFill>
            <a:schemeClr val="accent4">
              <a:lumMod val="40000"/>
              <a:lumOff val="60000"/>
            </a:schemeClr>
          </a:solidFill>
        </p:grpSpPr>
        <p:sp>
          <p:nvSpPr>
            <p:cNvPr id="88" name="Google Shape;2318;p59">
              <a:extLst>
                <a:ext uri="{FF2B5EF4-FFF2-40B4-BE49-F238E27FC236}">
                  <a16:creationId xmlns:a16="http://schemas.microsoft.com/office/drawing/2014/main" id="{F4AD14AB-E212-4616-991F-C0EF29038F06}"/>
                </a:ext>
              </a:extLst>
            </p:cNvPr>
            <p:cNvSpPr/>
            <p:nvPr/>
          </p:nvSpPr>
          <p:spPr>
            <a:xfrm>
              <a:off x="4414097" y="2464205"/>
              <a:ext cx="180640" cy="167425"/>
            </a:xfrm>
            <a:custGeom>
              <a:avLst/>
              <a:gdLst/>
              <a:ahLst/>
              <a:cxnLst/>
              <a:rect l="l" t="t" r="r" b="b"/>
              <a:pathLst>
                <a:path w="4789" h="3708" extrusionOk="0">
                  <a:moveTo>
                    <a:pt x="1" y="0"/>
                  </a:moveTo>
                  <a:lnTo>
                    <a:pt x="1" y="3707"/>
                  </a:lnTo>
                  <a:lnTo>
                    <a:pt x="3381" y="3707"/>
                  </a:lnTo>
                  <a:lnTo>
                    <a:pt x="4789" y="1853"/>
                  </a:lnTo>
                  <a:lnTo>
                    <a:pt x="3381" y="0"/>
                  </a:lnTo>
                  <a:close/>
                </a:path>
              </a:pathLst>
            </a:custGeom>
            <a:grpFill/>
            <a:ln w="19050" cap="flat"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19;p59">
              <a:extLst>
                <a:ext uri="{FF2B5EF4-FFF2-40B4-BE49-F238E27FC236}">
                  <a16:creationId xmlns:a16="http://schemas.microsoft.com/office/drawing/2014/main" id="{EEF7A5D1-B722-47F1-A994-E1D441BB27FE}"/>
                </a:ext>
              </a:extLst>
            </p:cNvPr>
            <p:cNvSpPr/>
            <p:nvPr/>
          </p:nvSpPr>
          <p:spPr>
            <a:xfrm>
              <a:off x="4558080" y="2464205"/>
              <a:ext cx="478722"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grpFill/>
            <a:ln w="19050" cap="flat"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50"/>
          <p:cNvGrpSpPr/>
          <p:nvPr/>
        </p:nvGrpSpPr>
        <p:grpSpPr>
          <a:xfrm rot="-5400000">
            <a:off x="4579283" y="483525"/>
            <a:ext cx="7149986" cy="4176452"/>
            <a:chOff x="997007" y="-364201"/>
            <a:chExt cx="7149986" cy="4176452"/>
          </a:xfrm>
        </p:grpSpPr>
        <p:sp>
          <p:nvSpPr>
            <p:cNvPr id="1907" name="Google Shape;1907;p50"/>
            <p:cNvSpPr/>
            <p:nvPr/>
          </p:nvSpPr>
          <p:spPr>
            <a:xfrm>
              <a:off x="1103284" y="-306240"/>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6">
                    <a:lumMod val="25000"/>
                  </a:schemeClr>
                </a:gs>
                <a:gs pos="100000">
                  <a:schemeClr val="accent5">
                    <a:lumMod val="75000"/>
                  </a:schemeClr>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126;p26">
            <a:extLst>
              <a:ext uri="{FF2B5EF4-FFF2-40B4-BE49-F238E27FC236}">
                <a16:creationId xmlns:a16="http://schemas.microsoft.com/office/drawing/2014/main" id="{B20CAF17-9B14-403B-9682-918556AF4DE0}"/>
              </a:ext>
            </a:extLst>
          </p:cNvPr>
          <p:cNvSpPr txBox="1">
            <a:spLocks/>
          </p:cNvSpPr>
          <p:nvPr/>
        </p:nvSpPr>
        <p:spPr>
          <a:xfrm>
            <a:off x="6565126" y="3344185"/>
            <a:ext cx="2481567"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nSpc>
                <a:spcPct val="130000"/>
              </a:lnSpc>
            </a:pPr>
            <a:r>
              <a:rPr lang="ar-SA" sz="5400" dirty="0">
                <a:solidFill>
                  <a:schemeClr val="accent5"/>
                </a:solidFill>
                <a:effectLst>
                  <a:glow rad="88900">
                    <a:schemeClr val="accent6">
                      <a:lumMod val="25000"/>
                    </a:schemeClr>
                  </a:glow>
                </a:effectLst>
                <a:latin typeface="Questv1" panose="01000500000000020006" pitchFamily="50" charset="-78"/>
                <a:cs typeface="Questv1" panose="01000500000000020006" pitchFamily="50" charset="-78"/>
              </a:rPr>
              <a:t>نشأة علم التفسير</a:t>
            </a:r>
          </a:p>
        </p:txBody>
      </p:sp>
      <p:sp>
        <p:nvSpPr>
          <p:cNvPr id="6" name="مربع نص 5">
            <a:extLst>
              <a:ext uri="{FF2B5EF4-FFF2-40B4-BE49-F238E27FC236}">
                <a16:creationId xmlns:a16="http://schemas.microsoft.com/office/drawing/2014/main" id="{C301AA7F-EF74-4806-9686-ED66E192751E}"/>
              </a:ext>
            </a:extLst>
          </p:cNvPr>
          <p:cNvSpPr txBox="1"/>
          <p:nvPr/>
        </p:nvSpPr>
        <p:spPr>
          <a:xfrm>
            <a:off x="1138645" y="54094"/>
            <a:ext cx="5310868" cy="707886"/>
          </a:xfrm>
          <a:prstGeom prst="rect">
            <a:avLst/>
          </a:prstGeom>
          <a:noFill/>
        </p:spPr>
        <p:txBody>
          <a:bodyPr wrap="square" rtlCol="1">
            <a:spAutoFit/>
          </a:bodyPr>
          <a:lstStyle/>
          <a:p>
            <a:pPr algn="r" rtl="1"/>
            <a:r>
              <a:rPr lang="ar-SA" sz="2000" dirty="0">
                <a:solidFill>
                  <a:schemeClr val="accent4">
                    <a:lumMod val="20000"/>
                    <a:lumOff val="80000"/>
                  </a:schemeClr>
                </a:solidFill>
                <a:effectLst>
                  <a:glow rad="101600">
                    <a:schemeClr val="accent4">
                      <a:lumMod val="50000"/>
                    </a:schemeClr>
                  </a:glow>
                </a:effectLst>
                <a:latin typeface="Hacen Casablanca" panose="02000000000000000000" pitchFamily="2" charset="-78"/>
                <a:cs typeface="Hacen Casablanca" panose="02000000000000000000" pitchFamily="2" charset="-78"/>
              </a:rPr>
              <a:t>مر التفسير بمرحلتين رئيستين تشتمل كل منهما على فترات وذلك وفق الآتي :</a:t>
            </a:r>
          </a:p>
        </p:txBody>
      </p:sp>
      <p:sp>
        <p:nvSpPr>
          <p:cNvPr id="76" name="مخطط انسيابي: معالجة متعاقبة 75">
            <a:extLst>
              <a:ext uri="{FF2B5EF4-FFF2-40B4-BE49-F238E27FC236}">
                <a16:creationId xmlns:a16="http://schemas.microsoft.com/office/drawing/2014/main" id="{642BED28-A704-4D4C-943E-FD3A303D0756}"/>
              </a:ext>
            </a:extLst>
          </p:cNvPr>
          <p:cNvSpPr/>
          <p:nvPr/>
        </p:nvSpPr>
        <p:spPr>
          <a:xfrm>
            <a:off x="1409769" y="801600"/>
            <a:ext cx="4605426" cy="508567"/>
          </a:xfrm>
          <a:custGeom>
            <a:avLst/>
            <a:gdLst>
              <a:gd name="connsiteX0" fmla="*/ 0 w 4605426"/>
              <a:gd name="connsiteY0" fmla="*/ 84761 h 508567"/>
              <a:gd name="connsiteX1" fmla="*/ 84761 w 4605426"/>
              <a:gd name="connsiteY1" fmla="*/ 0 h 508567"/>
              <a:gd name="connsiteX2" fmla="*/ 807180 w 4605426"/>
              <a:gd name="connsiteY2" fmla="*/ 0 h 508567"/>
              <a:gd name="connsiteX3" fmla="*/ 1529598 w 4605426"/>
              <a:gd name="connsiteY3" fmla="*/ 0 h 508567"/>
              <a:gd name="connsiteX4" fmla="*/ 2252017 w 4605426"/>
              <a:gd name="connsiteY4" fmla="*/ 0 h 508567"/>
              <a:gd name="connsiteX5" fmla="*/ 2796999 w 4605426"/>
              <a:gd name="connsiteY5" fmla="*/ 0 h 508567"/>
              <a:gd name="connsiteX6" fmla="*/ 3341982 w 4605426"/>
              <a:gd name="connsiteY6" fmla="*/ 0 h 508567"/>
              <a:gd name="connsiteX7" fmla="*/ 3842605 w 4605426"/>
              <a:gd name="connsiteY7" fmla="*/ 0 h 508567"/>
              <a:gd name="connsiteX8" fmla="*/ 4520665 w 4605426"/>
              <a:gd name="connsiteY8" fmla="*/ 0 h 508567"/>
              <a:gd name="connsiteX9" fmla="*/ 4605426 w 4605426"/>
              <a:gd name="connsiteY9" fmla="*/ 84761 h 508567"/>
              <a:gd name="connsiteX10" fmla="*/ 4605426 w 4605426"/>
              <a:gd name="connsiteY10" fmla="*/ 423806 h 508567"/>
              <a:gd name="connsiteX11" fmla="*/ 4520665 w 4605426"/>
              <a:gd name="connsiteY11" fmla="*/ 508567 h 508567"/>
              <a:gd name="connsiteX12" fmla="*/ 3842605 w 4605426"/>
              <a:gd name="connsiteY12" fmla="*/ 508567 h 508567"/>
              <a:gd name="connsiteX13" fmla="*/ 3208905 w 4605426"/>
              <a:gd name="connsiteY13" fmla="*/ 508567 h 508567"/>
              <a:gd name="connsiteX14" fmla="*/ 2663922 w 4605426"/>
              <a:gd name="connsiteY14" fmla="*/ 508567 h 508567"/>
              <a:gd name="connsiteX15" fmla="*/ 2074581 w 4605426"/>
              <a:gd name="connsiteY15" fmla="*/ 508567 h 508567"/>
              <a:gd name="connsiteX16" fmla="*/ 1529598 w 4605426"/>
              <a:gd name="connsiteY16" fmla="*/ 508567 h 508567"/>
              <a:gd name="connsiteX17" fmla="*/ 940257 w 4605426"/>
              <a:gd name="connsiteY17" fmla="*/ 508567 h 508567"/>
              <a:gd name="connsiteX18" fmla="*/ 84761 w 4605426"/>
              <a:gd name="connsiteY18" fmla="*/ 508567 h 508567"/>
              <a:gd name="connsiteX19" fmla="*/ 0 w 4605426"/>
              <a:gd name="connsiteY19" fmla="*/ 423806 h 508567"/>
              <a:gd name="connsiteX20" fmla="*/ 0 w 4605426"/>
              <a:gd name="connsiteY20" fmla="*/ 84761 h 5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5426" h="508567" fill="none" extrusionOk="0">
                <a:moveTo>
                  <a:pt x="0" y="84761"/>
                </a:moveTo>
                <a:cubicBezTo>
                  <a:pt x="-2846" y="39800"/>
                  <a:pt x="30899" y="-5074"/>
                  <a:pt x="84761" y="0"/>
                </a:cubicBezTo>
                <a:cubicBezTo>
                  <a:pt x="314919" y="-22810"/>
                  <a:pt x="601569" y="-7601"/>
                  <a:pt x="807180" y="0"/>
                </a:cubicBezTo>
                <a:cubicBezTo>
                  <a:pt x="1012791" y="7601"/>
                  <a:pt x="1290189" y="31133"/>
                  <a:pt x="1529598" y="0"/>
                </a:cubicBezTo>
                <a:cubicBezTo>
                  <a:pt x="1769007" y="-31133"/>
                  <a:pt x="2030110" y="17720"/>
                  <a:pt x="2252017" y="0"/>
                </a:cubicBezTo>
                <a:cubicBezTo>
                  <a:pt x="2473924" y="-17720"/>
                  <a:pt x="2628891" y="-17896"/>
                  <a:pt x="2796999" y="0"/>
                </a:cubicBezTo>
                <a:cubicBezTo>
                  <a:pt x="2965107" y="17896"/>
                  <a:pt x="3223277" y="20544"/>
                  <a:pt x="3341982" y="0"/>
                </a:cubicBezTo>
                <a:cubicBezTo>
                  <a:pt x="3460687" y="-20544"/>
                  <a:pt x="3665619" y="-1419"/>
                  <a:pt x="3842605" y="0"/>
                </a:cubicBezTo>
                <a:cubicBezTo>
                  <a:pt x="4019591" y="1419"/>
                  <a:pt x="4249297" y="-25048"/>
                  <a:pt x="4520665" y="0"/>
                </a:cubicBezTo>
                <a:cubicBezTo>
                  <a:pt x="4575536" y="-3096"/>
                  <a:pt x="4603403" y="40694"/>
                  <a:pt x="4605426" y="84761"/>
                </a:cubicBezTo>
                <a:cubicBezTo>
                  <a:pt x="4613948" y="251148"/>
                  <a:pt x="4592285" y="256886"/>
                  <a:pt x="4605426" y="423806"/>
                </a:cubicBezTo>
                <a:cubicBezTo>
                  <a:pt x="4614029" y="469629"/>
                  <a:pt x="4569545" y="508871"/>
                  <a:pt x="4520665" y="508567"/>
                </a:cubicBezTo>
                <a:cubicBezTo>
                  <a:pt x="4362038" y="476362"/>
                  <a:pt x="4167484" y="482851"/>
                  <a:pt x="3842605" y="508567"/>
                </a:cubicBezTo>
                <a:cubicBezTo>
                  <a:pt x="3517726" y="534283"/>
                  <a:pt x="3437288" y="482695"/>
                  <a:pt x="3208905" y="508567"/>
                </a:cubicBezTo>
                <a:cubicBezTo>
                  <a:pt x="2980522" y="534439"/>
                  <a:pt x="2896767" y="525530"/>
                  <a:pt x="2663922" y="508567"/>
                </a:cubicBezTo>
                <a:cubicBezTo>
                  <a:pt x="2431077" y="491604"/>
                  <a:pt x="2235892" y="526428"/>
                  <a:pt x="2074581" y="508567"/>
                </a:cubicBezTo>
                <a:cubicBezTo>
                  <a:pt x="1913270" y="490706"/>
                  <a:pt x="1716741" y="520096"/>
                  <a:pt x="1529598" y="508567"/>
                </a:cubicBezTo>
                <a:cubicBezTo>
                  <a:pt x="1342455" y="497038"/>
                  <a:pt x="1093065" y="482680"/>
                  <a:pt x="940257" y="508567"/>
                </a:cubicBezTo>
                <a:cubicBezTo>
                  <a:pt x="787449" y="534454"/>
                  <a:pt x="303846" y="521512"/>
                  <a:pt x="84761" y="508567"/>
                </a:cubicBezTo>
                <a:cubicBezTo>
                  <a:pt x="38472" y="509527"/>
                  <a:pt x="1507" y="481482"/>
                  <a:pt x="0" y="423806"/>
                </a:cubicBezTo>
                <a:cubicBezTo>
                  <a:pt x="2754" y="321577"/>
                  <a:pt x="-8790" y="226360"/>
                  <a:pt x="0" y="84761"/>
                </a:cubicBezTo>
                <a:close/>
              </a:path>
              <a:path w="4605426" h="508567" stroke="0" extrusionOk="0">
                <a:moveTo>
                  <a:pt x="0" y="84761"/>
                </a:moveTo>
                <a:cubicBezTo>
                  <a:pt x="2094" y="39796"/>
                  <a:pt x="34361" y="8143"/>
                  <a:pt x="84761" y="0"/>
                </a:cubicBezTo>
                <a:cubicBezTo>
                  <a:pt x="381940" y="-15224"/>
                  <a:pt x="515085" y="-2839"/>
                  <a:pt x="718462" y="0"/>
                </a:cubicBezTo>
                <a:cubicBezTo>
                  <a:pt x="921839" y="2839"/>
                  <a:pt x="1254229" y="-4433"/>
                  <a:pt x="1396521" y="0"/>
                </a:cubicBezTo>
                <a:cubicBezTo>
                  <a:pt x="1538813" y="4433"/>
                  <a:pt x="1681674" y="23734"/>
                  <a:pt x="1897145" y="0"/>
                </a:cubicBezTo>
                <a:cubicBezTo>
                  <a:pt x="2112616" y="-23734"/>
                  <a:pt x="2267247" y="-31422"/>
                  <a:pt x="2530845" y="0"/>
                </a:cubicBezTo>
                <a:cubicBezTo>
                  <a:pt x="2794443" y="31422"/>
                  <a:pt x="2854063" y="-24840"/>
                  <a:pt x="3031469" y="0"/>
                </a:cubicBezTo>
                <a:cubicBezTo>
                  <a:pt x="3208875" y="24840"/>
                  <a:pt x="3537130" y="1505"/>
                  <a:pt x="3709528" y="0"/>
                </a:cubicBezTo>
                <a:cubicBezTo>
                  <a:pt x="3881926" y="-1505"/>
                  <a:pt x="4248923" y="-12275"/>
                  <a:pt x="4520665" y="0"/>
                </a:cubicBezTo>
                <a:cubicBezTo>
                  <a:pt x="4571734" y="-7455"/>
                  <a:pt x="4613938" y="31724"/>
                  <a:pt x="4605426" y="84761"/>
                </a:cubicBezTo>
                <a:cubicBezTo>
                  <a:pt x="4608884" y="243443"/>
                  <a:pt x="4610172" y="323871"/>
                  <a:pt x="4605426" y="423806"/>
                </a:cubicBezTo>
                <a:cubicBezTo>
                  <a:pt x="4601537" y="466013"/>
                  <a:pt x="4570701" y="509576"/>
                  <a:pt x="4520665" y="508567"/>
                </a:cubicBezTo>
                <a:cubicBezTo>
                  <a:pt x="4267951" y="529985"/>
                  <a:pt x="4049056" y="504816"/>
                  <a:pt x="3886964" y="508567"/>
                </a:cubicBezTo>
                <a:cubicBezTo>
                  <a:pt x="3724872" y="512318"/>
                  <a:pt x="3432698" y="506676"/>
                  <a:pt x="3164546" y="508567"/>
                </a:cubicBezTo>
                <a:cubicBezTo>
                  <a:pt x="2896394" y="510458"/>
                  <a:pt x="2839686" y="511791"/>
                  <a:pt x="2663922" y="508567"/>
                </a:cubicBezTo>
                <a:cubicBezTo>
                  <a:pt x="2488158" y="505343"/>
                  <a:pt x="2254386" y="506692"/>
                  <a:pt x="2118940" y="508567"/>
                </a:cubicBezTo>
                <a:cubicBezTo>
                  <a:pt x="1983494" y="510442"/>
                  <a:pt x="1816615" y="499547"/>
                  <a:pt x="1573957" y="508567"/>
                </a:cubicBezTo>
                <a:cubicBezTo>
                  <a:pt x="1331299" y="517587"/>
                  <a:pt x="1231991" y="487397"/>
                  <a:pt x="1073334" y="508567"/>
                </a:cubicBezTo>
                <a:cubicBezTo>
                  <a:pt x="914677" y="529737"/>
                  <a:pt x="292072" y="476758"/>
                  <a:pt x="84761" y="508567"/>
                </a:cubicBezTo>
                <a:cubicBezTo>
                  <a:pt x="36991" y="508089"/>
                  <a:pt x="-7372" y="474171"/>
                  <a:pt x="0" y="423806"/>
                </a:cubicBezTo>
                <a:cubicBezTo>
                  <a:pt x="7062" y="265009"/>
                  <a:pt x="12248" y="243859"/>
                  <a:pt x="0" y="84761"/>
                </a:cubicBezTo>
                <a:close/>
              </a:path>
            </a:pathLst>
          </a:custGeom>
          <a:gradFill>
            <a:gsLst>
              <a:gs pos="0">
                <a:schemeClr val="accent4">
                  <a:lumMod val="40000"/>
                  <a:lumOff val="60000"/>
                </a:schemeClr>
              </a:gs>
              <a:gs pos="100000">
                <a:srgbClr val="C14388"/>
              </a:gs>
            </a:gsLst>
            <a:lin ang="5400012" scaled="0"/>
          </a:gradFill>
          <a:ln w="19050">
            <a:solidFill>
              <a:schemeClr val="accent4">
                <a:lumMod val="75000"/>
              </a:schemeClr>
            </a:solidFill>
            <a:prstDash val="solid"/>
            <a:extLst>
              <a:ext uri="{C807C97D-BFC1-408E-A445-0C87EB9F89A2}">
                <ask:lineSketchStyleProps xmlns:ask="http://schemas.microsoft.com/office/drawing/2018/sketchyshapes" xmlns="" sd="153938692">
                  <a:prstGeom prst="flowChartAlternateProcess">
                    <a:avLst/>
                  </a:prstGeom>
                  <ask:type>
                    <ask:lineSketchFreehand/>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lnSpc>
                <a:spcPct val="70000"/>
              </a:lnSpc>
            </a:pPr>
            <a:r>
              <a:rPr lang="ar-SA" sz="2200" dirty="0">
                <a:solidFill>
                  <a:schemeClr val="accent4">
                    <a:lumMod val="20000"/>
                    <a:lumOff val="80000"/>
                  </a:schemeClr>
                </a:solidFill>
                <a:effectLst>
                  <a:glow rad="101600">
                    <a:schemeClr val="accent4">
                      <a:lumMod val="50000"/>
                    </a:schemeClr>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المرحلة الثانية      </a:t>
            </a:r>
            <a:r>
              <a:rPr lang="ar-SA" sz="2300" dirty="0">
                <a:solidFill>
                  <a:schemeClr val="accent4">
                    <a:lumMod val="40000"/>
                    <a:lumOff val="60000"/>
                  </a:schemeClr>
                </a:solidFill>
                <a:effectLst>
                  <a:glow rad="101600">
                    <a:schemeClr val="accent4">
                      <a:lumMod val="50000"/>
                    </a:schemeClr>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مرحلة الكتابة والتدوين</a:t>
            </a:r>
          </a:p>
        </p:txBody>
      </p:sp>
      <p:sp>
        <p:nvSpPr>
          <p:cNvPr id="78" name="Google Shape;2409;p59">
            <a:extLst>
              <a:ext uri="{FF2B5EF4-FFF2-40B4-BE49-F238E27FC236}">
                <a16:creationId xmlns:a16="http://schemas.microsoft.com/office/drawing/2014/main" id="{854D1F1D-69AE-42CA-ABF5-B3EB3D20BDD3}"/>
              </a:ext>
            </a:extLst>
          </p:cNvPr>
          <p:cNvSpPr/>
          <p:nvPr/>
        </p:nvSpPr>
        <p:spPr>
          <a:xfrm flipH="1">
            <a:off x="4226146" y="968652"/>
            <a:ext cx="190321" cy="185898"/>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chemeClr val="accent4">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10;p59">
            <a:extLst>
              <a:ext uri="{FF2B5EF4-FFF2-40B4-BE49-F238E27FC236}">
                <a16:creationId xmlns:a16="http://schemas.microsoft.com/office/drawing/2014/main" id="{5E7F06D7-86F4-42C2-B4A2-2B3C0CB66F4B}"/>
              </a:ext>
            </a:extLst>
          </p:cNvPr>
          <p:cNvSpPr/>
          <p:nvPr/>
        </p:nvSpPr>
        <p:spPr>
          <a:xfrm flipH="1">
            <a:off x="4035129" y="966450"/>
            <a:ext cx="190321" cy="185898"/>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C1438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مربع نص 81">
            <a:extLst>
              <a:ext uri="{FF2B5EF4-FFF2-40B4-BE49-F238E27FC236}">
                <a16:creationId xmlns:a16="http://schemas.microsoft.com/office/drawing/2014/main" id="{D08EDC62-5C82-4BB3-B287-3AAAB104A247}"/>
              </a:ext>
            </a:extLst>
          </p:cNvPr>
          <p:cNvSpPr txBox="1"/>
          <p:nvPr/>
        </p:nvSpPr>
        <p:spPr>
          <a:xfrm>
            <a:off x="5093172" y="3163214"/>
            <a:ext cx="899283" cy="685829"/>
          </a:xfrm>
          <a:prstGeom prst="rect">
            <a:avLst/>
          </a:prstGeom>
          <a:noFill/>
        </p:spPr>
        <p:txBody>
          <a:bodyPr wrap="square">
            <a:spAutoFit/>
          </a:bodyPr>
          <a:lstStyle/>
          <a:p>
            <a:pPr algn="ctr">
              <a:lnSpc>
                <a:spcPct val="120000"/>
              </a:lnSpc>
            </a:pPr>
            <a:r>
              <a:rPr lang="ar-SA" sz="1700" dirty="0">
                <a:solidFill>
                  <a:schemeClr val="accent4">
                    <a:lumMod val="20000"/>
                    <a:lumOff val="80000"/>
                  </a:schemeClr>
                </a:solidFill>
                <a:effectLst>
                  <a:glow rad="88900">
                    <a:schemeClr val="accent4">
                      <a:lumMod val="50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الفترة</a:t>
            </a:r>
          </a:p>
          <a:p>
            <a:pPr algn="ctr">
              <a:lnSpc>
                <a:spcPct val="120000"/>
              </a:lnSpc>
            </a:pPr>
            <a:r>
              <a:rPr lang="ar-SA" sz="1700" dirty="0">
                <a:solidFill>
                  <a:schemeClr val="accent4">
                    <a:lumMod val="20000"/>
                    <a:lumOff val="80000"/>
                  </a:schemeClr>
                </a:solidFill>
                <a:effectLst>
                  <a:glow rad="88900">
                    <a:schemeClr val="accent4">
                      <a:lumMod val="50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الثانية</a:t>
            </a:r>
          </a:p>
        </p:txBody>
      </p:sp>
      <p:sp>
        <p:nvSpPr>
          <p:cNvPr id="74" name="مربع نص 73">
            <a:extLst>
              <a:ext uri="{FF2B5EF4-FFF2-40B4-BE49-F238E27FC236}">
                <a16:creationId xmlns:a16="http://schemas.microsoft.com/office/drawing/2014/main" id="{40FD97B1-936F-4C52-910E-271F6AE2C5C0}"/>
              </a:ext>
            </a:extLst>
          </p:cNvPr>
          <p:cNvSpPr txBox="1"/>
          <p:nvPr/>
        </p:nvSpPr>
        <p:spPr>
          <a:xfrm>
            <a:off x="1956137" y="3184775"/>
            <a:ext cx="2842818" cy="646331"/>
          </a:xfrm>
          <a:prstGeom prst="rect">
            <a:avLst/>
          </a:prstGeom>
          <a:noFill/>
        </p:spPr>
        <p:txBody>
          <a:bodyPr wrap="square">
            <a:spAutoFit/>
          </a:bodyPr>
          <a:lstStyle/>
          <a:p>
            <a:pPr algn="ctr"/>
            <a:r>
              <a:rPr lang="ar-SA" sz="1800" dirty="0">
                <a:solidFill>
                  <a:schemeClr val="accent4">
                    <a:lumMod val="20000"/>
                    <a:lumOff val="80000"/>
                  </a:schemeClr>
                </a:solidFill>
                <a:effectLst>
                  <a:glow rad="88900">
                    <a:schemeClr val="accent4">
                      <a:lumMod val="50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تدوين التفسير على أنه علم مستقل بذاته</a:t>
            </a:r>
          </a:p>
        </p:txBody>
      </p:sp>
      <p:sp>
        <p:nvSpPr>
          <p:cNvPr id="75" name="مربع نص 74">
            <a:extLst>
              <a:ext uri="{FF2B5EF4-FFF2-40B4-BE49-F238E27FC236}">
                <a16:creationId xmlns:a16="http://schemas.microsoft.com/office/drawing/2014/main" id="{59DD3240-4005-4F3D-9E73-265A08EEB0C6}"/>
              </a:ext>
            </a:extLst>
          </p:cNvPr>
          <p:cNvSpPr txBox="1"/>
          <p:nvPr/>
        </p:nvSpPr>
        <p:spPr>
          <a:xfrm>
            <a:off x="-161925" y="3827533"/>
            <a:ext cx="6255540" cy="1232645"/>
          </a:xfrm>
          <a:prstGeom prst="rect">
            <a:avLst/>
          </a:prstGeom>
          <a:noFill/>
        </p:spPr>
        <p:txBody>
          <a:bodyPr wrap="square" rtlCol="1">
            <a:spAutoFit/>
          </a:bodyPr>
          <a:lstStyle/>
          <a:p>
            <a:pPr algn="r" rtl="1">
              <a:lnSpc>
                <a:spcPct val="130000"/>
              </a:lnSpc>
            </a:pPr>
            <a:r>
              <a:rPr lang="ar-SA" sz="1900" dirty="0">
                <a:solidFill>
                  <a:schemeClr val="accent4">
                    <a:lumMod val="20000"/>
                    <a:lumOff val="80000"/>
                  </a:schemeClr>
                </a:solidFill>
                <a:effectLst>
                  <a:glow rad="114300">
                    <a:srgbClr val="742651"/>
                  </a:glow>
                </a:effectLst>
                <a:latin typeface="Bahij Tanseek Pro" panose="02040703060201020203" pitchFamily="18" charset="-78"/>
                <a:cs typeface="Bahij Tanseek Pro" panose="02040703060201020203" pitchFamily="18" charset="-78"/>
              </a:rPr>
              <a:t>تميزت هذه الفترة بكون التفسير علماً مستقلاً شاملاً للسور والآيات حسب ترتيبها في المصحف, فظهرت كتب مصنفة في هذا العلم وكان من أبرز المؤلفين في هذه الفترة: ابن ماجه القزويني ومحمد بن جرير الطبري وابن المنذر.</a:t>
            </a:r>
          </a:p>
        </p:txBody>
      </p:sp>
      <p:sp>
        <p:nvSpPr>
          <p:cNvPr id="90" name="مربع نص 89">
            <a:extLst>
              <a:ext uri="{FF2B5EF4-FFF2-40B4-BE49-F238E27FC236}">
                <a16:creationId xmlns:a16="http://schemas.microsoft.com/office/drawing/2014/main" id="{517647FD-1DBD-4BA0-B1D7-601C6F91E497}"/>
              </a:ext>
            </a:extLst>
          </p:cNvPr>
          <p:cNvSpPr txBox="1"/>
          <p:nvPr/>
        </p:nvSpPr>
        <p:spPr>
          <a:xfrm>
            <a:off x="-52441" y="2803852"/>
            <a:ext cx="6117040" cy="369332"/>
          </a:xfrm>
          <a:prstGeom prst="rect">
            <a:avLst/>
          </a:prstGeom>
          <a:noFill/>
        </p:spPr>
        <p:txBody>
          <a:bodyPr wrap="square" rtlCol="1">
            <a:spAutoFit/>
          </a:bodyPr>
          <a:lstStyle/>
          <a:p>
            <a:pPr algn="r" rtl="1"/>
            <a:r>
              <a:rPr lang="ar-SA" sz="1800" dirty="0">
                <a:solidFill>
                  <a:schemeClr val="accent4">
                    <a:lumMod val="40000"/>
                    <a:lumOff val="60000"/>
                  </a:schemeClr>
                </a:solidFill>
                <a:effectLst>
                  <a:glow rad="114300">
                    <a:srgbClr val="8A2E60"/>
                  </a:glow>
                </a:effectLst>
                <a:latin typeface="beIN Black " panose="02000000000000000000" pitchFamily="2" charset="-78"/>
                <a:cs typeface="beIN Black " panose="02000000000000000000" pitchFamily="2" charset="-78"/>
              </a:rPr>
              <a:t>وقد شهدت هذه المرحلة أربع فترات منها:</a:t>
            </a:r>
          </a:p>
        </p:txBody>
      </p:sp>
      <p:pic>
        <p:nvPicPr>
          <p:cNvPr id="77" name="صورة 76" descr="صورة تحتوي على نص&#10;&#10;تم إنشاء الوصف تلقائياً">
            <a:extLst>
              <a:ext uri="{FF2B5EF4-FFF2-40B4-BE49-F238E27FC236}">
                <a16:creationId xmlns:a16="http://schemas.microsoft.com/office/drawing/2014/main" id="{4DD3676F-CB89-4727-B3F4-B50A7E1C56CD}"/>
              </a:ext>
            </a:extLst>
          </p:cNvPr>
          <p:cNvPicPr>
            <a:picLocks noChangeAspect="1"/>
          </p:cNvPicPr>
          <p:nvPr/>
        </p:nvPicPr>
        <p:blipFill>
          <a:blip r:embed="rId3"/>
          <a:stretch>
            <a:fillRect/>
          </a:stretch>
        </p:blipFill>
        <p:spPr>
          <a:xfrm>
            <a:off x="7265125" y="4210204"/>
            <a:ext cx="1497059" cy="884625"/>
          </a:xfrm>
          <a:prstGeom prst="rect">
            <a:avLst/>
          </a:prstGeom>
          <a:effectLst/>
        </p:spPr>
      </p:pic>
      <p:sp>
        <p:nvSpPr>
          <p:cNvPr id="81" name="مربع نص 80">
            <a:extLst>
              <a:ext uri="{FF2B5EF4-FFF2-40B4-BE49-F238E27FC236}">
                <a16:creationId xmlns:a16="http://schemas.microsoft.com/office/drawing/2014/main" id="{1F6169DB-EA9F-4392-BEC5-B2BB0112F677}"/>
              </a:ext>
            </a:extLst>
          </p:cNvPr>
          <p:cNvSpPr txBox="1"/>
          <p:nvPr/>
        </p:nvSpPr>
        <p:spPr>
          <a:xfrm>
            <a:off x="-51699" y="1374539"/>
            <a:ext cx="6117040" cy="1477328"/>
          </a:xfrm>
          <a:prstGeom prst="rect">
            <a:avLst/>
          </a:prstGeom>
          <a:noFill/>
        </p:spPr>
        <p:txBody>
          <a:bodyPr wrap="square" rtlCol="1">
            <a:spAutoFit/>
          </a:bodyPr>
          <a:lstStyle/>
          <a:p>
            <a:pPr algn="r" rtl="1"/>
            <a:r>
              <a:rPr lang="ar-SA" sz="1800" dirty="0">
                <a:solidFill>
                  <a:schemeClr val="accent4">
                    <a:lumMod val="20000"/>
                    <a:lumOff val="80000"/>
                  </a:schemeClr>
                </a:solidFill>
                <a:effectLst>
                  <a:glow rad="114300">
                    <a:srgbClr val="8A2E60"/>
                  </a:glow>
                </a:effectLst>
                <a:latin typeface="beIN Black " panose="02000000000000000000" pitchFamily="2" charset="-78"/>
                <a:cs typeface="beIN Black " panose="02000000000000000000" pitchFamily="2" charset="-78"/>
              </a:rPr>
              <a:t>لقد ورد النهي من النبي </a:t>
            </a:r>
            <a:r>
              <a:rPr lang="ar-SA" sz="1800" dirty="0">
                <a:solidFill>
                  <a:schemeClr val="accent4">
                    <a:lumMod val="20000"/>
                    <a:lumOff val="80000"/>
                  </a:schemeClr>
                </a:solidFill>
                <a:effectLst>
                  <a:glow rad="114300">
                    <a:srgbClr val="8A2E60"/>
                  </a:glow>
                </a:effectLst>
                <a:latin typeface="Dante" panose="02020502050200020203" pitchFamily="18" charset="0"/>
                <a:cs typeface="beIN Black " panose="02000000000000000000" pitchFamily="2" charset="-78"/>
              </a:rPr>
              <a:t>ﷺ عن كتابة ما سوى القرآن, وذلك خوفاً              من اختلاطه  بغيره ولكن رخص رسول الله ﷺ لبعض الصحابة بالكتابة     لما احتاجوا إلى ذلك, ولما أمن من ذلك وزال سبب المنع توجه المسلمين للكتابة وبذلك دونت العلوم ومنها علم التفسير, وكان ذلك في نهاية القرن الأول وبداية الثاني. </a:t>
            </a:r>
            <a:endParaRPr lang="ar-SA" sz="1800" dirty="0">
              <a:solidFill>
                <a:schemeClr val="accent4">
                  <a:lumMod val="20000"/>
                  <a:lumOff val="80000"/>
                </a:schemeClr>
              </a:solidFill>
              <a:effectLst>
                <a:glow rad="114300">
                  <a:srgbClr val="8A2E60"/>
                </a:glow>
              </a:effectLst>
              <a:latin typeface="beIN Black " panose="02000000000000000000" pitchFamily="2" charset="-78"/>
              <a:cs typeface="beIN Black " panose="02000000000000000000" pitchFamily="2" charset="-78"/>
            </a:endParaRPr>
          </a:p>
        </p:txBody>
      </p:sp>
    </p:spTree>
    <p:extLst>
      <p:ext uri="{BB962C8B-B14F-4D97-AF65-F5344CB8AC3E}">
        <p14:creationId xmlns:p14="http://schemas.microsoft.com/office/powerpoint/2010/main" val="426306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ppt_w</p:attrName>
                                        </p:attrNameLst>
                                      </p:cBhvr>
                                      <p:tavLst>
                                        <p:tav tm="0">
                                          <p:val>
                                            <p:fltVal val="0"/>
                                          </p:val>
                                        </p:tav>
                                        <p:tav tm="100000">
                                          <p:val>
                                            <p:strVal val="#ppt_w"/>
                                          </p:val>
                                        </p:tav>
                                      </p:tavLst>
                                    </p:anim>
                                    <p:anim calcmode="lin" valueType="num">
                                      <p:cBhvr>
                                        <p:cTn id="8" dur="1000" fill="hold"/>
                                        <p:tgtEl>
                                          <p:spTgt spid="87"/>
                                        </p:tgtEl>
                                        <p:attrNameLst>
                                          <p:attrName>ppt_h</p:attrName>
                                        </p:attrNameLst>
                                      </p:cBhvr>
                                      <p:tavLst>
                                        <p:tav tm="0">
                                          <p:val>
                                            <p:fltVal val="0"/>
                                          </p:val>
                                        </p:tav>
                                        <p:tav tm="100000">
                                          <p:val>
                                            <p:strVal val="#ppt_h"/>
                                          </p:val>
                                        </p:tav>
                                      </p:tavLst>
                                    </p:anim>
                                    <p:anim calcmode="lin" valueType="num">
                                      <p:cBhvr>
                                        <p:cTn id="9"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up)">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iterate type="wd">
                                    <p:tmPct val="10000"/>
                                  </p:iterate>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p:tgtEl>
                                          <p:spTgt spid="74"/>
                                        </p:tgtEl>
                                        <p:attrNameLst>
                                          <p:attrName>ppt_x</p:attrName>
                                        </p:attrNameLst>
                                      </p:cBhvr>
                                      <p:tavLst>
                                        <p:tav tm="0">
                                          <p:val>
                                            <p:strVal val="#ppt_x-#ppt_w*1.125000"/>
                                          </p:val>
                                        </p:tav>
                                        <p:tav tm="100000">
                                          <p:val>
                                            <p:strVal val="#ppt_x"/>
                                          </p:val>
                                        </p:tav>
                                      </p:tavLst>
                                    </p:anim>
                                    <p:animEffect transition="in" filter="wipe(right)">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iterate type="wd">
                                    <p:tmPct val="10000"/>
                                  </p:iterate>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strVal val="2/3*#ppt_w"/>
                                          </p:val>
                                        </p:tav>
                                        <p:tav tm="100000">
                                          <p:val>
                                            <p:strVal val="#ppt_w"/>
                                          </p:val>
                                        </p:tav>
                                      </p:tavLst>
                                    </p:anim>
                                    <p:anim calcmode="lin" valueType="num">
                                      <p:cBhvr>
                                        <p:cTn id="26" dur="500" fill="hold"/>
                                        <p:tgtEl>
                                          <p:spTgt spid="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1906" name="Google Shape;1906;p50"/>
          <p:cNvGrpSpPr/>
          <p:nvPr/>
        </p:nvGrpSpPr>
        <p:grpSpPr>
          <a:xfrm rot="-5400000">
            <a:off x="4579283" y="483525"/>
            <a:ext cx="7149986" cy="4176452"/>
            <a:chOff x="997007" y="-364201"/>
            <a:chExt cx="7149986" cy="4176452"/>
          </a:xfrm>
        </p:grpSpPr>
        <p:sp>
          <p:nvSpPr>
            <p:cNvPr id="1907" name="Google Shape;1907;p50"/>
            <p:cNvSpPr/>
            <p:nvPr/>
          </p:nvSpPr>
          <p:spPr>
            <a:xfrm>
              <a:off x="1103284" y="-306240"/>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6">
                    <a:lumMod val="25000"/>
                  </a:schemeClr>
                </a:gs>
                <a:gs pos="100000">
                  <a:schemeClr val="accent5">
                    <a:lumMod val="75000"/>
                  </a:schemeClr>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126;p26">
            <a:extLst>
              <a:ext uri="{FF2B5EF4-FFF2-40B4-BE49-F238E27FC236}">
                <a16:creationId xmlns:a16="http://schemas.microsoft.com/office/drawing/2014/main" id="{B20CAF17-9B14-403B-9682-918556AF4DE0}"/>
              </a:ext>
            </a:extLst>
          </p:cNvPr>
          <p:cNvSpPr txBox="1">
            <a:spLocks/>
          </p:cNvSpPr>
          <p:nvPr/>
        </p:nvSpPr>
        <p:spPr>
          <a:xfrm>
            <a:off x="6565126" y="3344185"/>
            <a:ext cx="2481567"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nSpc>
                <a:spcPct val="130000"/>
              </a:lnSpc>
            </a:pPr>
            <a:r>
              <a:rPr lang="ar-SA" sz="5400" dirty="0">
                <a:solidFill>
                  <a:schemeClr val="accent5"/>
                </a:solidFill>
                <a:effectLst>
                  <a:glow rad="88900">
                    <a:schemeClr val="accent6">
                      <a:lumMod val="25000"/>
                    </a:schemeClr>
                  </a:glow>
                </a:effectLst>
                <a:latin typeface="Questv1" panose="01000500000000020006" pitchFamily="50" charset="-78"/>
                <a:cs typeface="Questv1" panose="01000500000000020006" pitchFamily="50" charset="-78"/>
              </a:rPr>
              <a:t>نشأة علم التفسير</a:t>
            </a:r>
          </a:p>
        </p:txBody>
      </p:sp>
      <p:grpSp>
        <p:nvGrpSpPr>
          <p:cNvPr id="3" name="مجموعة 2">
            <a:extLst>
              <a:ext uri="{FF2B5EF4-FFF2-40B4-BE49-F238E27FC236}">
                <a16:creationId xmlns:a16="http://schemas.microsoft.com/office/drawing/2014/main" id="{61C2432A-5BED-4819-B7EB-99DBE343D5AC}"/>
              </a:ext>
            </a:extLst>
          </p:cNvPr>
          <p:cNvGrpSpPr/>
          <p:nvPr/>
        </p:nvGrpSpPr>
        <p:grpSpPr>
          <a:xfrm>
            <a:off x="3212745" y="50949"/>
            <a:ext cx="2909142" cy="1080872"/>
            <a:chOff x="3212745" y="50949"/>
            <a:chExt cx="2909142" cy="1080872"/>
          </a:xfrm>
        </p:grpSpPr>
        <p:sp>
          <p:nvSpPr>
            <p:cNvPr id="81" name="سحابة 80">
              <a:extLst>
                <a:ext uri="{FF2B5EF4-FFF2-40B4-BE49-F238E27FC236}">
                  <a16:creationId xmlns:a16="http://schemas.microsoft.com/office/drawing/2014/main" id="{465EE9F9-C209-47ED-8E08-A6BA0BF2CF5B}"/>
                </a:ext>
              </a:extLst>
            </p:cNvPr>
            <p:cNvSpPr/>
            <p:nvPr/>
          </p:nvSpPr>
          <p:spPr>
            <a:xfrm>
              <a:off x="3212745" y="160449"/>
              <a:ext cx="2784731" cy="951431"/>
            </a:xfrm>
            <a:prstGeom prst="cloud">
              <a:avLst/>
            </a:prstGeom>
            <a:solidFill>
              <a:srgbClr val="E7B7D1"/>
            </a:solidFill>
            <a:ln>
              <a:solidFill>
                <a:schemeClr val="accent4">
                  <a:lumMod val="50000"/>
                </a:schemeClr>
              </a:solidFill>
            </a:ln>
            <a:effectLst>
              <a:glow rad="63500">
                <a:schemeClr val="accent4">
                  <a:lumMod val="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83" name="مربع نص 82">
              <a:extLst>
                <a:ext uri="{FF2B5EF4-FFF2-40B4-BE49-F238E27FC236}">
                  <a16:creationId xmlns:a16="http://schemas.microsoft.com/office/drawing/2014/main" id="{5D908429-853E-4238-9DC1-2634F6A4C741}"/>
                </a:ext>
              </a:extLst>
            </p:cNvPr>
            <p:cNvSpPr txBox="1"/>
            <p:nvPr/>
          </p:nvSpPr>
          <p:spPr>
            <a:xfrm>
              <a:off x="3271879" y="300824"/>
              <a:ext cx="1804981" cy="830997"/>
            </a:xfrm>
            <a:prstGeom prst="rect">
              <a:avLst/>
            </a:prstGeom>
            <a:noFill/>
          </p:spPr>
          <p:txBody>
            <a:bodyPr wrap="square" rtlCol="1">
              <a:spAutoFit/>
            </a:bodyPr>
            <a:lstStyle/>
            <a:p>
              <a:pPr algn="r"/>
              <a:r>
                <a:rPr lang="ar-SA" sz="4800" b="1" dirty="0">
                  <a:ln w="19050">
                    <a:noFill/>
                  </a:ln>
                  <a:solidFill>
                    <a:schemeClr val="accent4">
                      <a:lumMod val="20000"/>
                      <a:lumOff val="80000"/>
                    </a:schemeClr>
                  </a:solidFill>
                  <a:effectLst>
                    <a:glow rad="101600">
                      <a:schemeClr val="accent4">
                        <a:lumMod val="50000"/>
                      </a:schemeClr>
                    </a:glow>
                    <a:outerShdw blurRad="38100" dist="25400" dir="5400000" algn="ctr" rotWithShape="0">
                      <a:srgbClr val="6E747A">
                        <a:alpha val="43000"/>
                      </a:srgbClr>
                    </a:outerShdw>
                  </a:effectLst>
                  <a:latin typeface="Hacen Liner XL" panose="02000000000000000000" pitchFamily="2" charset="-78"/>
                  <a:cs typeface="Hacen Liner XL" panose="02000000000000000000" pitchFamily="2" charset="-78"/>
                </a:rPr>
                <a:t>نشاط</a:t>
              </a:r>
            </a:p>
          </p:txBody>
        </p:sp>
        <p:grpSp>
          <p:nvGrpSpPr>
            <p:cNvPr id="84" name="Google Shape;2151;p53">
              <a:extLst>
                <a:ext uri="{FF2B5EF4-FFF2-40B4-BE49-F238E27FC236}">
                  <a16:creationId xmlns:a16="http://schemas.microsoft.com/office/drawing/2014/main" id="{9C542B05-3886-4B6B-AEB0-DBA6F0B13286}"/>
                </a:ext>
              </a:extLst>
            </p:cNvPr>
            <p:cNvGrpSpPr/>
            <p:nvPr/>
          </p:nvGrpSpPr>
          <p:grpSpPr>
            <a:xfrm>
              <a:off x="5092145" y="50949"/>
              <a:ext cx="1029742" cy="1028850"/>
              <a:chOff x="1207275" y="3021925"/>
              <a:chExt cx="346200" cy="345900"/>
            </a:xfrm>
            <a:solidFill>
              <a:srgbClr val="DFA1C3"/>
            </a:solidFill>
            <a:effectLst>
              <a:glow rad="50800">
                <a:schemeClr val="accent4">
                  <a:lumMod val="75000"/>
                  <a:alpha val="64000"/>
                </a:schemeClr>
              </a:glow>
            </a:effectLst>
          </p:grpSpPr>
          <p:sp>
            <p:nvSpPr>
              <p:cNvPr id="85" name="Google Shape;2152;p53">
                <a:extLst>
                  <a:ext uri="{FF2B5EF4-FFF2-40B4-BE49-F238E27FC236}">
                    <a16:creationId xmlns:a16="http://schemas.microsoft.com/office/drawing/2014/main" id="{AF3E3473-0691-4CA4-8B4D-E3BF3CE8A532}"/>
                  </a:ext>
                </a:extLst>
              </p:cNvPr>
              <p:cNvSpPr/>
              <p:nvPr/>
            </p:nvSpPr>
            <p:spPr>
              <a:xfrm>
                <a:off x="1274850" y="3089200"/>
                <a:ext cx="211350" cy="211350"/>
              </a:xfrm>
              <a:custGeom>
                <a:avLst/>
                <a:gdLst/>
                <a:ahLst/>
                <a:cxnLst/>
                <a:rect l="l" t="t" r="r" b="b"/>
                <a:pathLst>
                  <a:path w="8454" h="8454" extrusionOk="0">
                    <a:moveTo>
                      <a:pt x="4239" y="1263"/>
                    </a:moveTo>
                    <a:lnTo>
                      <a:pt x="7192" y="4227"/>
                    </a:lnTo>
                    <a:lnTo>
                      <a:pt x="4227" y="7168"/>
                    </a:lnTo>
                    <a:lnTo>
                      <a:pt x="1274" y="4227"/>
                    </a:lnTo>
                    <a:lnTo>
                      <a:pt x="4239" y="1263"/>
                    </a:lnTo>
                    <a:close/>
                    <a:moveTo>
                      <a:pt x="4227" y="0"/>
                    </a:moveTo>
                    <a:lnTo>
                      <a:pt x="0" y="4227"/>
                    </a:lnTo>
                    <a:lnTo>
                      <a:pt x="4227" y="8454"/>
                    </a:lnTo>
                    <a:lnTo>
                      <a:pt x="8454" y="4227"/>
                    </a:lnTo>
                    <a:lnTo>
                      <a:pt x="4227" y="0"/>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86" name="Google Shape;2153;p53">
                <a:extLst>
                  <a:ext uri="{FF2B5EF4-FFF2-40B4-BE49-F238E27FC236}">
                    <a16:creationId xmlns:a16="http://schemas.microsoft.com/office/drawing/2014/main" id="{3D53F039-D1E8-4349-98B7-D3104BFF23FD}"/>
                  </a:ext>
                </a:extLst>
              </p:cNvPr>
              <p:cNvSpPr/>
              <p:nvPr/>
            </p:nvSpPr>
            <p:spPr>
              <a:xfrm>
                <a:off x="1369200" y="3160925"/>
                <a:ext cx="22350" cy="22350"/>
              </a:xfrm>
              <a:custGeom>
                <a:avLst/>
                <a:gdLst/>
                <a:ahLst/>
                <a:cxnLst/>
                <a:rect l="l" t="t" r="r" b="b"/>
                <a:pathLst>
                  <a:path w="894" h="894" extrusionOk="0">
                    <a:moveTo>
                      <a:pt x="1" y="1"/>
                    </a:moveTo>
                    <a:lnTo>
                      <a:pt x="1" y="894"/>
                    </a:lnTo>
                    <a:lnTo>
                      <a:pt x="894" y="894"/>
                    </a:lnTo>
                    <a:lnTo>
                      <a:pt x="894"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91" name="Google Shape;2154;p53">
                <a:extLst>
                  <a:ext uri="{FF2B5EF4-FFF2-40B4-BE49-F238E27FC236}">
                    <a16:creationId xmlns:a16="http://schemas.microsoft.com/office/drawing/2014/main" id="{88C6A8D8-797B-4AE1-9779-2C7D5C029751}"/>
                  </a:ext>
                </a:extLst>
              </p:cNvPr>
              <p:cNvSpPr/>
              <p:nvPr/>
            </p:nvSpPr>
            <p:spPr>
              <a:xfrm>
                <a:off x="1346875" y="3183550"/>
                <a:ext cx="22350" cy="22350"/>
              </a:xfrm>
              <a:custGeom>
                <a:avLst/>
                <a:gdLst/>
                <a:ahLst/>
                <a:cxnLst/>
                <a:rect l="l" t="t" r="r" b="b"/>
                <a:pathLst>
                  <a:path w="894" h="894" extrusionOk="0">
                    <a:moveTo>
                      <a:pt x="1" y="1"/>
                    </a:moveTo>
                    <a:lnTo>
                      <a:pt x="1" y="894"/>
                    </a:lnTo>
                    <a:lnTo>
                      <a:pt x="894" y="894"/>
                    </a:lnTo>
                    <a:lnTo>
                      <a:pt x="894"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92" name="Google Shape;2155;p53">
                <a:extLst>
                  <a:ext uri="{FF2B5EF4-FFF2-40B4-BE49-F238E27FC236}">
                    <a16:creationId xmlns:a16="http://schemas.microsoft.com/office/drawing/2014/main" id="{674681AE-C7B9-4FE4-89AE-A0F0B1AF376E}"/>
                  </a:ext>
                </a:extLst>
              </p:cNvPr>
              <p:cNvSpPr/>
              <p:nvPr/>
            </p:nvSpPr>
            <p:spPr>
              <a:xfrm>
                <a:off x="1369200" y="3205875"/>
                <a:ext cx="22350" cy="22350"/>
              </a:xfrm>
              <a:custGeom>
                <a:avLst/>
                <a:gdLst/>
                <a:ahLst/>
                <a:cxnLst/>
                <a:rect l="l" t="t" r="r" b="b"/>
                <a:pathLst>
                  <a:path w="894" h="894" extrusionOk="0">
                    <a:moveTo>
                      <a:pt x="1" y="1"/>
                    </a:moveTo>
                    <a:lnTo>
                      <a:pt x="1" y="894"/>
                    </a:lnTo>
                    <a:lnTo>
                      <a:pt x="894" y="894"/>
                    </a:lnTo>
                    <a:lnTo>
                      <a:pt x="894"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93" name="Google Shape;2156;p53">
                <a:extLst>
                  <a:ext uri="{FF2B5EF4-FFF2-40B4-BE49-F238E27FC236}">
                    <a16:creationId xmlns:a16="http://schemas.microsoft.com/office/drawing/2014/main" id="{CDFB362B-824C-4DC6-9D2F-89B0DC239387}"/>
                  </a:ext>
                </a:extLst>
              </p:cNvPr>
              <p:cNvSpPr/>
              <p:nvPr/>
            </p:nvSpPr>
            <p:spPr>
              <a:xfrm>
                <a:off x="1391825" y="3183550"/>
                <a:ext cx="22350" cy="22350"/>
              </a:xfrm>
              <a:custGeom>
                <a:avLst/>
                <a:gdLst/>
                <a:ahLst/>
                <a:cxnLst/>
                <a:rect l="l" t="t" r="r" b="b"/>
                <a:pathLst>
                  <a:path w="894" h="894" extrusionOk="0">
                    <a:moveTo>
                      <a:pt x="1" y="1"/>
                    </a:moveTo>
                    <a:lnTo>
                      <a:pt x="1" y="894"/>
                    </a:lnTo>
                    <a:lnTo>
                      <a:pt x="894" y="894"/>
                    </a:lnTo>
                    <a:lnTo>
                      <a:pt x="894"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94" name="Google Shape;2157;p53">
                <a:extLst>
                  <a:ext uri="{FF2B5EF4-FFF2-40B4-BE49-F238E27FC236}">
                    <a16:creationId xmlns:a16="http://schemas.microsoft.com/office/drawing/2014/main" id="{31708E10-00C2-40A1-BF64-A6471446C455}"/>
                  </a:ext>
                </a:extLst>
              </p:cNvPr>
              <p:cNvSpPr/>
              <p:nvPr/>
            </p:nvSpPr>
            <p:spPr>
              <a:xfrm>
                <a:off x="1207275" y="3021925"/>
                <a:ext cx="346200" cy="345900"/>
              </a:xfrm>
              <a:custGeom>
                <a:avLst/>
                <a:gdLst/>
                <a:ahLst/>
                <a:cxnLst/>
                <a:rect l="l" t="t" r="r" b="b"/>
                <a:pathLst>
                  <a:path w="13848" h="13836" extrusionOk="0">
                    <a:moveTo>
                      <a:pt x="6942" y="1263"/>
                    </a:moveTo>
                    <a:lnTo>
                      <a:pt x="12598" y="6918"/>
                    </a:lnTo>
                    <a:lnTo>
                      <a:pt x="6942" y="12574"/>
                    </a:lnTo>
                    <a:lnTo>
                      <a:pt x="1287" y="6918"/>
                    </a:lnTo>
                    <a:lnTo>
                      <a:pt x="6942" y="1263"/>
                    </a:lnTo>
                    <a:close/>
                    <a:moveTo>
                      <a:pt x="6930" y="1"/>
                    </a:moveTo>
                    <a:lnTo>
                      <a:pt x="1" y="6918"/>
                    </a:lnTo>
                    <a:lnTo>
                      <a:pt x="6930" y="13836"/>
                    </a:lnTo>
                    <a:lnTo>
                      <a:pt x="13848" y="6918"/>
                    </a:lnTo>
                    <a:lnTo>
                      <a:pt x="6930"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grpSp>
      </p:grpSp>
      <p:sp>
        <p:nvSpPr>
          <p:cNvPr id="95" name="مربع نص 94">
            <a:extLst>
              <a:ext uri="{FF2B5EF4-FFF2-40B4-BE49-F238E27FC236}">
                <a16:creationId xmlns:a16="http://schemas.microsoft.com/office/drawing/2014/main" id="{B6CD9DAE-5286-4AB7-B93E-D0B1A46B6523}"/>
              </a:ext>
            </a:extLst>
          </p:cNvPr>
          <p:cNvSpPr txBox="1"/>
          <p:nvPr/>
        </p:nvSpPr>
        <p:spPr>
          <a:xfrm>
            <a:off x="2144537" y="1121101"/>
            <a:ext cx="3899575" cy="498598"/>
          </a:xfrm>
          <a:prstGeom prst="rect">
            <a:avLst/>
          </a:prstGeom>
          <a:noFill/>
        </p:spPr>
        <p:txBody>
          <a:bodyPr wrap="square" rtlCol="1">
            <a:spAutoFit/>
          </a:bodyPr>
          <a:lstStyle/>
          <a:p>
            <a:pPr algn="r" rtl="1">
              <a:lnSpc>
                <a:spcPct val="120000"/>
              </a:lnSpc>
            </a:pPr>
            <a:r>
              <a:rPr lang="ar-SA" sz="2200" b="1" dirty="0">
                <a:solidFill>
                  <a:schemeClr val="accent4">
                    <a:lumMod val="40000"/>
                    <a:lumOff val="60000"/>
                  </a:schemeClr>
                </a:solidFill>
                <a:effectLst>
                  <a:glow rad="114300">
                    <a:schemeClr val="accent4">
                      <a:lumMod val="50000"/>
                    </a:schemeClr>
                  </a:glow>
                </a:effectLst>
                <a:latin typeface="Hacen Liner XL" panose="02000000000000000000" pitchFamily="2" charset="-78"/>
                <a:cs typeface="Hacen Liner XL" panose="02000000000000000000" pitchFamily="2" charset="-78"/>
              </a:rPr>
              <a:t>دون بعضاً من أسباب كتابة التفسير : </a:t>
            </a:r>
          </a:p>
        </p:txBody>
      </p:sp>
      <p:sp>
        <p:nvSpPr>
          <p:cNvPr id="96" name="مربع نص 95">
            <a:extLst>
              <a:ext uri="{FF2B5EF4-FFF2-40B4-BE49-F238E27FC236}">
                <a16:creationId xmlns:a16="http://schemas.microsoft.com/office/drawing/2014/main" id="{8CB982AA-62A2-4F91-BDCE-5106C89A3D78}"/>
              </a:ext>
            </a:extLst>
          </p:cNvPr>
          <p:cNvSpPr txBox="1"/>
          <p:nvPr/>
        </p:nvSpPr>
        <p:spPr>
          <a:xfrm>
            <a:off x="454774" y="1582050"/>
            <a:ext cx="5625863" cy="1005019"/>
          </a:xfrm>
          <a:prstGeom prst="rect">
            <a:avLst/>
          </a:prstGeom>
          <a:noFill/>
        </p:spPr>
        <p:txBody>
          <a:bodyPr wrap="square" rtlCol="1">
            <a:spAutoFit/>
          </a:bodyPr>
          <a:lstStyle/>
          <a:p>
            <a:pPr algn="r" rtl="1">
              <a:lnSpc>
                <a:spcPct val="120000"/>
              </a:lnSpc>
            </a:pPr>
            <a:r>
              <a:rPr lang="ar-SA" sz="17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1- دخول من لا يحسن العربية للإسلام.</a:t>
            </a:r>
          </a:p>
          <a:p>
            <a:pPr algn="r" rtl="1">
              <a:lnSpc>
                <a:spcPct val="120000"/>
              </a:lnSpc>
            </a:pPr>
            <a:r>
              <a:rPr lang="ar-SA" sz="17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2- ضعف اللغة العربية عند المسلمين وتعدد اللهجات.</a:t>
            </a:r>
          </a:p>
          <a:p>
            <a:pPr algn="r" rtl="1">
              <a:lnSpc>
                <a:spcPct val="120000"/>
              </a:lnSpc>
            </a:pPr>
            <a:r>
              <a:rPr lang="ar-SA" sz="17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3- نقل ما يسمى بالتفسير المأثور.</a:t>
            </a:r>
          </a:p>
        </p:txBody>
      </p:sp>
      <p:sp>
        <p:nvSpPr>
          <p:cNvPr id="97" name="مربع نص 96">
            <a:extLst>
              <a:ext uri="{FF2B5EF4-FFF2-40B4-BE49-F238E27FC236}">
                <a16:creationId xmlns:a16="http://schemas.microsoft.com/office/drawing/2014/main" id="{2903E22F-C82D-4305-AEBD-D834FC7D3A9D}"/>
              </a:ext>
            </a:extLst>
          </p:cNvPr>
          <p:cNvSpPr txBox="1"/>
          <p:nvPr/>
        </p:nvSpPr>
        <p:spPr>
          <a:xfrm>
            <a:off x="418249" y="2553522"/>
            <a:ext cx="5626615" cy="498598"/>
          </a:xfrm>
          <a:prstGeom prst="rect">
            <a:avLst/>
          </a:prstGeom>
          <a:noFill/>
        </p:spPr>
        <p:txBody>
          <a:bodyPr wrap="square" rtlCol="1">
            <a:spAutoFit/>
          </a:bodyPr>
          <a:lstStyle/>
          <a:p>
            <a:pPr algn="r" rtl="1">
              <a:lnSpc>
                <a:spcPct val="120000"/>
              </a:lnSpc>
            </a:pPr>
            <a:r>
              <a:rPr lang="ar-SA" sz="2200" b="1" dirty="0">
                <a:solidFill>
                  <a:schemeClr val="accent4">
                    <a:lumMod val="40000"/>
                    <a:lumOff val="60000"/>
                  </a:schemeClr>
                </a:solidFill>
                <a:effectLst>
                  <a:glow rad="114300">
                    <a:schemeClr val="accent4">
                      <a:lumMod val="50000"/>
                    </a:schemeClr>
                  </a:glow>
                </a:effectLst>
                <a:latin typeface="Hacen Liner XL" panose="02000000000000000000" pitchFamily="2" charset="-78"/>
                <a:cs typeface="Hacen Liner XL" panose="02000000000000000000" pitchFamily="2" charset="-78"/>
              </a:rPr>
              <a:t>من خلال دراستك للموضوع, أكمل الجدول الاتي :</a:t>
            </a:r>
          </a:p>
        </p:txBody>
      </p:sp>
      <p:grpSp>
        <p:nvGrpSpPr>
          <p:cNvPr id="1899" name="مجموعة 1898">
            <a:extLst>
              <a:ext uri="{FF2B5EF4-FFF2-40B4-BE49-F238E27FC236}">
                <a16:creationId xmlns:a16="http://schemas.microsoft.com/office/drawing/2014/main" id="{C2524EFD-B250-430F-9FB4-337B0F985E26}"/>
              </a:ext>
            </a:extLst>
          </p:cNvPr>
          <p:cNvGrpSpPr/>
          <p:nvPr/>
        </p:nvGrpSpPr>
        <p:grpSpPr>
          <a:xfrm>
            <a:off x="399944" y="3055593"/>
            <a:ext cx="5573933" cy="2045142"/>
            <a:chOff x="399944" y="3055593"/>
            <a:chExt cx="5573933" cy="2045142"/>
          </a:xfrm>
        </p:grpSpPr>
        <p:sp>
          <p:nvSpPr>
            <p:cNvPr id="2" name="مستطيل: زوايا مستديرة 1">
              <a:extLst>
                <a:ext uri="{FF2B5EF4-FFF2-40B4-BE49-F238E27FC236}">
                  <a16:creationId xmlns:a16="http://schemas.microsoft.com/office/drawing/2014/main" id="{42ADE70C-711D-4A84-A8E2-E582A30B8A86}"/>
                </a:ext>
              </a:extLst>
            </p:cNvPr>
            <p:cNvSpPr/>
            <p:nvPr/>
          </p:nvSpPr>
          <p:spPr>
            <a:xfrm>
              <a:off x="1576442" y="3055593"/>
              <a:ext cx="2957139" cy="509774"/>
            </a:xfrm>
            <a:prstGeom prst="roundRect">
              <a:avLst/>
            </a:prstGeom>
            <a:gradFill flip="none" rotWithShape="1">
              <a:gsLst>
                <a:gs pos="0">
                  <a:srgbClr val="AA3876">
                    <a:shade val="30000"/>
                    <a:satMod val="115000"/>
                  </a:srgbClr>
                </a:gs>
                <a:gs pos="50000">
                  <a:srgbClr val="AA3876">
                    <a:shade val="67500"/>
                    <a:satMod val="115000"/>
                  </a:srgbClr>
                </a:gs>
                <a:gs pos="100000">
                  <a:srgbClr val="AA3876">
                    <a:shade val="100000"/>
                    <a:satMod val="115000"/>
                  </a:srgbClr>
                </a:gs>
              </a:gsLst>
              <a:path path="circle">
                <a:fillToRect l="50000" t="50000" r="50000" b="50000"/>
              </a:path>
              <a:tileRect/>
            </a:gradFill>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rtlCol="1" anchor="ctr"/>
            <a:lstStyle/>
            <a:p>
              <a:pPr algn="ctr">
                <a:lnSpc>
                  <a:spcPct val="120000"/>
                </a:lnSpc>
              </a:pPr>
              <a:r>
                <a:rPr lang="ar-SA" sz="2400" dirty="0">
                  <a:solidFill>
                    <a:srgbClr val="EDC9DD"/>
                  </a:solidFill>
                  <a:effectLst>
                    <a:glow rad="127000">
                      <a:srgbClr val="71254F"/>
                    </a:glow>
                  </a:effectLst>
                  <a:latin typeface="Hacen Liner XL" panose="02000000000000000000" pitchFamily="2" charset="-78"/>
                  <a:cs typeface="Hacen Liner XL" panose="02000000000000000000" pitchFamily="2" charset="-78"/>
                </a:rPr>
                <a:t>مراحل نشأة علم التفسير</a:t>
              </a:r>
            </a:p>
          </p:txBody>
        </p:sp>
        <p:cxnSp>
          <p:nvCxnSpPr>
            <p:cNvPr id="12" name="رابط مستقيم 11">
              <a:extLst>
                <a:ext uri="{FF2B5EF4-FFF2-40B4-BE49-F238E27FC236}">
                  <a16:creationId xmlns:a16="http://schemas.microsoft.com/office/drawing/2014/main" id="{CF986998-787B-490C-BF4C-087030000CAA}"/>
                </a:ext>
              </a:extLst>
            </p:cNvPr>
            <p:cNvCxnSpPr>
              <a:cxnSpLocks/>
              <a:stCxn id="2" idx="2"/>
            </p:cNvCxnSpPr>
            <p:nvPr/>
          </p:nvCxnSpPr>
          <p:spPr>
            <a:xfrm flipH="1">
              <a:off x="3052022" y="3565367"/>
              <a:ext cx="2990" cy="165351"/>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4" name="رابط مستقيم 13">
              <a:extLst>
                <a:ext uri="{FF2B5EF4-FFF2-40B4-BE49-F238E27FC236}">
                  <a16:creationId xmlns:a16="http://schemas.microsoft.com/office/drawing/2014/main" id="{7751E733-C200-4165-9487-491281FC1A82}"/>
                </a:ext>
              </a:extLst>
            </p:cNvPr>
            <p:cNvCxnSpPr>
              <a:cxnSpLocks/>
            </p:cNvCxnSpPr>
            <p:nvPr/>
          </p:nvCxnSpPr>
          <p:spPr>
            <a:xfrm flipH="1">
              <a:off x="1633538" y="3730717"/>
              <a:ext cx="1418485" cy="0"/>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02" name="رابط مستقيم 101">
              <a:extLst>
                <a:ext uri="{FF2B5EF4-FFF2-40B4-BE49-F238E27FC236}">
                  <a16:creationId xmlns:a16="http://schemas.microsoft.com/office/drawing/2014/main" id="{F57692BD-6D01-434D-ADC5-E2ABD511A173}"/>
                </a:ext>
              </a:extLst>
            </p:cNvPr>
            <p:cNvCxnSpPr>
              <a:cxnSpLocks/>
            </p:cNvCxnSpPr>
            <p:nvPr/>
          </p:nvCxnSpPr>
          <p:spPr>
            <a:xfrm flipH="1">
              <a:off x="3008288" y="3730717"/>
              <a:ext cx="1547043" cy="0"/>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8" name="رابط مستقيم 17">
              <a:extLst>
                <a:ext uri="{FF2B5EF4-FFF2-40B4-BE49-F238E27FC236}">
                  <a16:creationId xmlns:a16="http://schemas.microsoft.com/office/drawing/2014/main" id="{F0DE707B-76D8-4DC4-BD9A-17A94CB57429}"/>
                </a:ext>
              </a:extLst>
            </p:cNvPr>
            <p:cNvCxnSpPr/>
            <p:nvPr/>
          </p:nvCxnSpPr>
          <p:spPr>
            <a:xfrm>
              <a:off x="4534655" y="3730717"/>
              <a:ext cx="0" cy="151868"/>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07" name="رابط مستقيم 106">
              <a:extLst>
                <a:ext uri="{FF2B5EF4-FFF2-40B4-BE49-F238E27FC236}">
                  <a16:creationId xmlns:a16="http://schemas.microsoft.com/office/drawing/2014/main" id="{EC00160A-1066-4E66-80FE-62053DA43BB7}"/>
                </a:ext>
              </a:extLst>
            </p:cNvPr>
            <p:cNvCxnSpPr/>
            <p:nvPr/>
          </p:nvCxnSpPr>
          <p:spPr>
            <a:xfrm>
              <a:off x="1652823" y="3718714"/>
              <a:ext cx="0" cy="151868"/>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sp>
          <p:nvSpPr>
            <p:cNvPr id="108" name="مستطيل: زوايا مستديرة 107">
              <a:extLst>
                <a:ext uri="{FF2B5EF4-FFF2-40B4-BE49-F238E27FC236}">
                  <a16:creationId xmlns:a16="http://schemas.microsoft.com/office/drawing/2014/main" id="{C1C30EE8-3D83-4C68-BD15-DECBE092F501}"/>
                </a:ext>
              </a:extLst>
            </p:cNvPr>
            <p:cNvSpPr/>
            <p:nvPr/>
          </p:nvSpPr>
          <p:spPr>
            <a:xfrm>
              <a:off x="3633746" y="3804168"/>
              <a:ext cx="1799670" cy="358043"/>
            </a:xfrm>
            <a:prstGeom prst="roundRect">
              <a:avLst/>
            </a:prstGeom>
            <a:gradFill flip="none" rotWithShape="1">
              <a:gsLst>
                <a:gs pos="0">
                  <a:srgbClr val="AA3876">
                    <a:shade val="30000"/>
                    <a:satMod val="115000"/>
                  </a:srgbClr>
                </a:gs>
                <a:gs pos="50000">
                  <a:srgbClr val="AA3876">
                    <a:shade val="67500"/>
                    <a:satMod val="115000"/>
                  </a:srgbClr>
                </a:gs>
                <a:gs pos="100000">
                  <a:srgbClr val="AA3876">
                    <a:shade val="100000"/>
                    <a:satMod val="115000"/>
                  </a:srgbClr>
                </a:gs>
              </a:gsLst>
              <a:path path="circle">
                <a:fillToRect l="50000" t="50000" r="50000" b="50000"/>
              </a:path>
              <a:tileRect/>
            </a:gradFill>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rtlCol="1" anchor="ctr"/>
            <a:lstStyle/>
            <a:p>
              <a:pPr algn="ctr"/>
              <a:r>
                <a:rPr lang="ar-SA" sz="1300" dirty="0">
                  <a:effectLst>
                    <a:glow rad="127000">
                      <a:srgbClr val="71254F"/>
                    </a:glow>
                  </a:effectLst>
                  <a:latin typeface="Segoe UI Semibold" panose="020B0702040204020203" pitchFamily="34" charset="0"/>
                  <a:cs typeface="Segoe UI Semibold" panose="020B0702040204020203" pitchFamily="34" charset="0"/>
                </a:rPr>
                <a:t>مرحلة الفهم والتلقي</a:t>
              </a:r>
              <a:endParaRPr lang="ar-SA" sz="1300" dirty="0"/>
            </a:p>
          </p:txBody>
        </p:sp>
        <p:sp>
          <p:nvSpPr>
            <p:cNvPr id="109" name="مستطيل: زوايا مستديرة 108">
              <a:extLst>
                <a:ext uri="{FF2B5EF4-FFF2-40B4-BE49-F238E27FC236}">
                  <a16:creationId xmlns:a16="http://schemas.microsoft.com/office/drawing/2014/main" id="{1086621D-91C5-44AB-A8A8-3DBA3E1A802A}"/>
                </a:ext>
              </a:extLst>
            </p:cNvPr>
            <p:cNvSpPr/>
            <p:nvPr/>
          </p:nvSpPr>
          <p:spPr>
            <a:xfrm>
              <a:off x="752988" y="3804168"/>
              <a:ext cx="1799670" cy="355776"/>
            </a:xfrm>
            <a:prstGeom prst="roundRect">
              <a:avLst/>
            </a:prstGeom>
            <a:gradFill flip="none" rotWithShape="1">
              <a:gsLst>
                <a:gs pos="0">
                  <a:srgbClr val="AA3876">
                    <a:shade val="30000"/>
                    <a:satMod val="115000"/>
                  </a:srgbClr>
                </a:gs>
                <a:gs pos="50000">
                  <a:srgbClr val="AA3876">
                    <a:shade val="67500"/>
                    <a:satMod val="115000"/>
                  </a:srgbClr>
                </a:gs>
                <a:gs pos="100000">
                  <a:srgbClr val="AA3876">
                    <a:shade val="100000"/>
                    <a:satMod val="115000"/>
                  </a:srgbClr>
                </a:gs>
              </a:gsLst>
              <a:path path="circle">
                <a:fillToRect l="50000" t="50000" r="50000" b="50000"/>
              </a:path>
              <a:tileRect/>
            </a:gradFill>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rtlCol="1" anchor="ctr"/>
            <a:lstStyle/>
            <a:p>
              <a:pPr algn="ctr"/>
              <a:r>
                <a:rPr lang="ar-SA" sz="1300" dirty="0">
                  <a:effectLst>
                    <a:glow rad="127000">
                      <a:srgbClr val="71254F"/>
                    </a:glow>
                  </a:effectLst>
                  <a:latin typeface="Segoe UI Semibold" panose="020B0702040204020203" pitchFamily="34" charset="0"/>
                  <a:cs typeface="Segoe UI Semibold" panose="020B0702040204020203" pitchFamily="34" charset="0"/>
                </a:rPr>
                <a:t>مرحلة الكتابة والتدوين</a:t>
              </a:r>
              <a:endParaRPr lang="ar-SA" sz="1300" dirty="0"/>
            </a:p>
          </p:txBody>
        </p:sp>
        <p:cxnSp>
          <p:nvCxnSpPr>
            <p:cNvPr id="21" name="رابط مستقيم 20">
              <a:extLst>
                <a:ext uri="{FF2B5EF4-FFF2-40B4-BE49-F238E27FC236}">
                  <a16:creationId xmlns:a16="http://schemas.microsoft.com/office/drawing/2014/main" id="{0A7E7526-5FC6-4AE5-97DF-F57FBAB0E9B1}"/>
                </a:ext>
              </a:extLst>
            </p:cNvPr>
            <p:cNvCxnSpPr>
              <a:cxnSpLocks/>
              <a:stCxn id="108" idx="2"/>
            </p:cNvCxnSpPr>
            <p:nvPr/>
          </p:nvCxnSpPr>
          <p:spPr>
            <a:xfrm>
              <a:off x="4533581" y="4162211"/>
              <a:ext cx="1074" cy="145564"/>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23" name="رابط مستقيم 22">
              <a:extLst>
                <a:ext uri="{FF2B5EF4-FFF2-40B4-BE49-F238E27FC236}">
                  <a16:creationId xmlns:a16="http://schemas.microsoft.com/office/drawing/2014/main" id="{DEFD023E-AD99-4DBF-BDC7-4A46EDF57766}"/>
                </a:ext>
              </a:extLst>
            </p:cNvPr>
            <p:cNvCxnSpPr>
              <a:cxnSpLocks/>
            </p:cNvCxnSpPr>
            <p:nvPr/>
          </p:nvCxnSpPr>
          <p:spPr>
            <a:xfrm flipH="1" flipV="1">
              <a:off x="3543300" y="4305843"/>
              <a:ext cx="990282" cy="1932"/>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16" name="رابط مستقيم 115">
              <a:extLst>
                <a:ext uri="{FF2B5EF4-FFF2-40B4-BE49-F238E27FC236}">
                  <a16:creationId xmlns:a16="http://schemas.microsoft.com/office/drawing/2014/main" id="{32F80B57-BAB4-46D5-9627-9381E1D314F6}"/>
                </a:ext>
              </a:extLst>
            </p:cNvPr>
            <p:cNvCxnSpPr>
              <a:cxnSpLocks/>
            </p:cNvCxnSpPr>
            <p:nvPr/>
          </p:nvCxnSpPr>
          <p:spPr>
            <a:xfrm flipH="1">
              <a:off x="4533584" y="4309316"/>
              <a:ext cx="1014729" cy="0"/>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27" name="رابط مستقيم 26">
              <a:extLst>
                <a:ext uri="{FF2B5EF4-FFF2-40B4-BE49-F238E27FC236}">
                  <a16:creationId xmlns:a16="http://schemas.microsoft.com/office/drawing/2014/main" id="{E9A08D6B-1509-4508-A68D-6424ACF7DA40}"/>
                </a:ext>
              </a:extLst>
            </p:cNvPr>
            <p:cNvCxnSpPr/>
            <p:nvPr/>
          </p:nvCxnSpPr>
          <p:spPr>
            <a:xfrm>
              <a:off x="5530116" y="4305843"/>
              <a:ext cx="0" cy="76200"/>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21" name="رابط مستقيم 120">
              <a:extLst>
                <a:ext uri="{FF2B5EF4-FFF2-40B4-BE49-F238E27FC236}">
                  <a16:creationId xmlns:a16="http://schemas.microsoft.com/office/drawing/2014/main" id="{4CBD6A0B-6427-453E-8943-A525337AA591}"/>
                </a:ext>
              </a:extLst>
            </p:cNvPr>
            <p:cNvCxnSpPr>
              <a:cxnSpLocks/>
            </p:cNvCxnSpPr>
            <p:nvPr/>
          </p:nvCxnSpPr>
          <p:spPr>
            <a:xfrm>
              <a:off x="4535633" y="4309315"/>
              <a:ext cx="2767" cy="86272"/>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24" name="رابط مستقيم 123">
              <a:extLst>
                <a:ext uri="{FF2B5EF4-FFF2-40B4-BE49-F238E27FC236}">
                  <a16:creationId xmlns:a16="http://schemas.microsoft.com/office/drawing/2014/main" id="{4AF240ED-2FE3-4C12-89A5-02DF3296D14D}"/>
                </a:ext>
              </a:extLst>
            </p:cNvPr>
            <p:cNvCxnSpPr>
              <a:cxnSpLocks/>
            </p:cNvCxnSpPr>
            <p:nvPr/>
          </p:nvCxnSpPr>
          <p:spPr>
            <a:xfrm>
              <a:off x="3563015" y="4289195"/>
              <a:ext cx="2767" cy="86272"/>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25" name="رابط مستقيم 124">
              <a:extLst>
                <a:ext uri="{FF2B5EF4-FFF2-40B4-BE49-F238E27FC236}">
                  <a16:creationId xmlns:a16="http://schemas.microsoft.com/office/drawing/2014/main" id="{E6DA0AA3-EFD3-454C-B37B-26D24606736B}"/>
                </a:ext>
              </a:extLst>
            </p:cNvPr>
            <p:cNvCxnSpPr/>
            <p:nvPr/>
          </p:nvCxnSpPr>
          <p:spPr>
            <a:xfrm>
              <a:off x="1654320" y="4148667"/>
              <a:ext cx="1074" cy="145564"/>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26" name="رابط مستقيم 125">
              <a:extLst>
                <a:ext uri="{FF2B5EF4-FFF2-40B4-BE49-F238E27FC236}">
                  <a16:creationId xmlns:a16="http://schemas.microsoft.com/office/drawing/2014/main" id="{092180EC-CFB9-47A3-8A00-B503C9122500}"/>
                </a:ext>
              </a:extLst>
            </p:cNvPr>
            <p:cNvCxnSpPr>
              <a:cxnSpLocks/>
            </p:cNvCxnSpPr>
            <p:nvPr/>
          </p:nvCxnSpPr>
          <p:spPr>
            <a:xfrm flipH="1">
              <a:off x="986959" y="4294231"/>
              <a:ext cx="667365" cy="1541"/>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27" name="رابط مستقيم 126">
              <a:extLst>
                <a:ext uri="{FF2B5EF4-FFF2-40B4-BE49-F238E27FC236}">
                  <a16:creationId xmlns:a16="http://schemas.microsoft.com/office/drawing/2014/main" id="{C0A55FF0-0646-4F1C-994B-C2006F0FD788}"/>
                </a:ext>
              </a:extLst>
            </p:cNvPr>
            <p:cNvCxnSpPr>
              <a:cxnSpLocks/>
            </p:cNvCxnSpPr>
            <p:nvPr/>
          </p:nvCxnSpPr>
          <p:spPr>
            <a:xfrm flipH="1">
              <a:off x="1633538" y="4295772"/>
              <a:ext cx="695326" cy="0"/>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28" name="رابط مستقيم 127">
              <a:extLst>
                <a:ext uri="{FF2B5EF4-FFF2-40B4-BE49-F238E27FC236}">
                  <a16:creationId xmlns:a16="http://schemas.microsoft.com/office/drawing/2014/main" id="{BD369CD9-06D9-4855-8484-4EF9393E19FC}"/>
                </a:ext>
              </a:extLst>
            </p:cNvPr>
            <p:cNvCxnSpPr/>
            <p:nvPr/>
          </p:nvCxnSpPr>
          <p:spPr>
            <a:xfrm>
              <a:off x="2308997" y="4289195"/>
              <a:ext cx="0" cy="76200"/>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cxnSp>
          <p:nvCxnSpPr>
            <p:cNvPr id="130" name="رابط مستقيم 129">
              <a:extLst>
                <a:ext uri="{FF2B5EF4-FFF2-40B4-BE49-F238E27FC236}">
                  <a16:creationId xmlns:a16="http://schemas.microsoft.com/office/drawing/2014/main" id="{DCCE63ED-225B-411E-95C3-D19984118BC5}"/>
                </a:ext>
              </a:extLst>
            </p:cNvPr>
            <p:cNvCxnSpPr>
              <a:cxnSpLocks/>
            </p:cNvCxnSpPr>
            <p:nvPr/>
          </p:nvCxnSpPr>
          <p:spPr>
            <a:xfrm>
              <a:off x="1001526" y="4288932"/>
              <a:ext cx="2767" cy="86272"/>
            </a:xfrm>
            <a:prstGeom prst="line">
              <a:avLst/>
            </a:prstGeom>
            <a:ln>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sp>
          <p:nvSpPr>
            <p:cNvPr id="131" name="مستطيل: زوايا مستديرة 130">
              <a:extLst>
                <a:ext uri="{FF2B5EF4-FFF2-40B4-BE49-F238E27FC236}">
                  <a16:creationId xmlns:a16="http://schemas.microsoft.com/office/drawing/2014/main" id="{6A76A017-7D5D-43D0-896B-7BFCA54EFDB6}"/>
                </a:ext>
              </a:extLst>
            </p:cNvPr>
            <p:cNvSpPr/>
            <p:nvPr/>
          </p:nvSpPr>
          <p:spPr>
            <a:xfrm>
              <a:off x="5115118" y="4381141"/>
              <a:ext cx="858759" cy="699844"/>
            </a:xfrm>
            <a:prstGeom prst="roundRect">
              <a:avLst/>
            </a:prstGeom>
            <a:gradFill flip="none" rotWithShape="1">
              <a:gsLst>
                <a:gs pos="0">
                  <a:srgbClr val="AA3876">
                    <a:shade val="30000"/>
                    <a:satMod val="115000"/>
                  </a:srgbClr>
                </a:gs>
                <a:gs pos="50000">
                  <a:srgbClr val="AA3876">
                    <a:shade val="67500"/>
                    <a:satMod val="115000"/>
                  </a:srgbClr>
                </a:gs>
                <a:gs pos="100000">
                  <a:srgbClr val="AA3876">
                    <a:shade val="100000"/>
                    <a:satMod val="115000"/>
                  </a:srgbClr>
                </a:gs>
              </a:gsLst>
              <a:path path="circle">
                <a:fillToRect l="50000" t="50000" r="50000" b="50000"/>
              </a:path>
              <a:tileRect/>
            </a:gradFill>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rtlCol="1" anchor="ctr"/>
            <a:lstStyle/>
            <a:p>
              <a:pPr algn="ctr"/>
              <a:r>
                <a:rPr lang="ar-SA" sz="1400" dirty="0">
                  <a:effectLst>
                    <a:glow rad="127000">
                      <a:srgbClr val="71254F"/>
                    </a:glow>
                  </a:effectLst>
                  <a:latin typeface="Segoe UI Semibold" panose="020B0702040204020203" pitchFamily="34" charset="0"/>
                  <a:cs typeface="Segoe UI Semibold" panose="020B0702040204020203" pitchFamily="34" charset="0"/>
                </a:rPr>
                <a:t>عهد النبي </a:t>
              </a:r>
              <a:r>
                <a:rPr lang="ar-SA" sz="1400" dirty="0">
                  <a:effectLst>
                    <a:glow rad="127000">
                      <a:srgbClr val="71254F"/>
                    </a:glow>
                  </a:effectLst>
                  <a:latin typeface="Dante" panose="02020502050200020203" pitchFamily="18" charset="0"/>
                  <a:cs typeface="Segoe UI Semibold" panose="020B0702040204020203" pitchFamily="34" charset="0"/>
                </a:rPr>
                <a:t>ﷺ</a:t>
              </a:r>
              <a:endParaRPr lang="ar-SA" sz="1400" dirty="0"/>
            </a:p>
          </p:txBody>
        </p:sp>
        <p:sp>
          <p:nvSpPr>
            <p:cNvPr id="139" name="مستطيل: زوايا مستديرة 138">
              <a:extLst>
                <a:ext uri="{FF2B5EF4-FFF2-40B4-BE49-F238E27FC236}">
                  <a16:creationId xmlns:a16="http://schemas.microsoft.com/office/drawing/2014/main" id="{A91CE08E-AFAE-4566-B67E-7812485749DE}"/>
                </a:ext>
              </a:extLst>
            </p:cNvPr>
            <p:cNvSpPr/>
            <p:nvPr/>
          </p:nvSpPr>
          <p:spPr>
            <a:xfrm>
              <a:off x="3171806" y="4389542"/>
              <a:ext cx="847182" cy="711193"/>
            </a:xfrm>
            <a:prstGeom prst="roundRect">
              <a:avLst/>
            </a:prstGeom>
            <a:gradFill flip="none" rotWithShape="1">
              <a:gsLst>
                <a:gs pos="0">
                  <a:srgbClr val="AA3876">
                    <a:shade val="30000"/>
                    <a:satMod val="115000"/>
                  </a:srgbClr>
                </a:gs>
                <a:gs pos="50000">
                  <a:srgbClr val="AA3876">
                    <a:shade val="67500"/>
                    <a:satMod val="115000"/>
                  </a:srgbClr>
                </a:gs>
                <a:gs pos="100000">
                  <a:srgbClr val="AA3876">
                    <a:shade val="100000"/>
                    <a:satMod val="115000"/>
                  </a:srgbClr>
                </a:gs>
              </a:gsLst>
              <a:path path="circle">
                <a:fillToRect l="50000" t="50000" r="50000" b="50000"/>
              </a:path>
              <a:tileRect/>
            </a:gradFill>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rtlCol="1" anchor="ctr"/>
            <a:lstStyle/>
            <a:p>
              <a:pPr algn="ctr"/>
              <a:r>
                <a:rPr lang="ar-SA" sz="1400" dirty="0">
                  <a:effectLst>
                    <a:glow rad="127000">
                      <a:srgbClr val="71254F"/>
                    </a:glow>
                  </a:effectLst>
                  <a:latin typeface="Segoe UI Semibold" panose="020B0702040204020203" pitchFamily="34" charset="0"/>
                  <a:cs typeface="Segoe UI Semibold" panose="020B0702040204020203" pitchFamily="34" charset="0"/>
                </a:rPr>
                <a:t>عهد التابعين</a:t>
              </a:r>
              <a:endParaRPr lang="ar-SA" sz="1400" dirty="0"/>
            </a:p>
          </p:txBody>
        </p:sp>
        <p:sp>
          <p:nvSpPr>
            <p:cNvPr id="140" name="مستطيل: زوايا مستديرة 139">
              <a:extLst>
                <a:ext uri="{FF2B5EF4-FFF2-40B4-BE49-F238E27FC236}">
                  <a16:creationId xmlns:a16="http://schemas.microsoft.com/office/drawing/2014/main" id="{C82CFBC4-DFC8-43C1-BBC1-B1DCCAC80108}"/>
                </a:ext>
              </a:extLst>
            </p:cNvPr>
            <p:cNvSpPr/>
            <p:nvPr/>
          </p:nvSpPr>
          <p:spPr>
            <a:xfrm>
              <a:off x="4140177" y="4395214"/>
              <a:ext cx="852716" cy="699847"/>
            </a:xfrm>
            <a:prstGeom prst="roundRect">
              <a:avLst/>
            </a:prstGeom>
            <a:gradFill flip="none" rotWithShape="1">
              <a:gsLst>
                <a:gs pos="0">
                  <a:srgbClr val="AA3876">
                    <a:shade val="30000"/>
                    <a:satMod val="115000"/>
                  </a:srgbClr>
                </a:gs>
                <a:gs pos="50000">
                  <a:srgbClr val="AA3876">
                    <a:shade val="67500"/>
                    <a:satMod val="115000"/>
                  </a:srgbClr>
                </a:gs>
                <a:gs pos="100000">
                  <a:srgbClr val="AA3876">
                    <a:shade val="100000"/>
                    <a:satMod val="115000"/>
                  </a:srgbClr>
                </a:gs>
              </a:gsLst>
              <a:path path="circle">
                <a:fillToRect l="50000" t="50000" r="50000" b="50000"/>
              </a:path>
              <a:tileRect/>
            </a:gradFill>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rtlCol="1" anchor="ctr"/>
            <a:lstStyle/>
            <a:p>
              <a:pPr algn="ctr"/>
              <a:r>
                <a:rPr lang="ar-SA" sz="1400" dirty="0">
                  <a:effectLst>
                    <a:glow rad="127000">
                      <a:srgbClr val="71254F"/>
                    </a:glow>
                  </a:effectLst>
                  <a:latin typeface="Segoe UI Semibold" panose="020B0702040204020203" pitchFamily="34" charset="0"/>
                  <a:cs typeface="Segoe UI Semibold" panose="020B0702040204020203" pitchFamily="34" charset="0"/>
                </a:rPr>
                <a:t>عهد الصحابة</a:t>
              </a:r>
              <a:endParaRPr lang="ar-SA" sz="1400" dirty="0"/>
            </a:p>
          </p:txBody>
        </p:sp>
        <p:sp>
          <p:nvSpPr>
            <p:cNvPr id="141" name="مستطيل: زوايا مستديرة 140">
              <a:extLst>
                <a:ext uri="{FF2B5EF4-FFF2-40B4-BE49-F238E27FC236}">
                  <a16:creationId xmlns:a16="http://schemas.microsoft.com/office/drawing/2014/main" id="{36C6FBE4-533D-46AE-9372-1F2443647243}"/>
                </a:ext>
              </a:extLst>
            </p:cNvPr>
            <p:cNvSpPr/>
            <p:nvPr/>
          </p:nvSpPr>
          <p:spPr>
            <a:xfrm>
              <a:off x="1718710" y="4376744"/>
              <a:ext cx="1190435" cy="699844"/>
            </a:xfrm>
            <a:prstGeom prst="roundRect">
              <a:avLst/>
            </a:prstGeom>
            <a:gradFill flip="none" rotWithShape="1">
              <a:gsLst>
                <a:gs pos="0">
                  <a:srgbClr val="AA3876">
                    <a:shade val="30000"/>
                    <a:satMod val="115000"/>
                  </a:srgbClr>
                </a:gs>
                <a:gs pos="50000">
                  <a:srgbClr val="AA3876">
                    <a:shade val="67500"/>
                    <a:satMod val="115000"/>
                  </a:srgbClr>
                </a:gs>
                <a:gs pos="100000">
                  <a:srgbClr val="AA3876">
                    <a:shade val="100000"/>
                    <a:satMod val="115000"/>
                  </a:srgbClr>
                </a:gs>
              </a:gsLst>
              <a:path path="circle">
                <a:fillToRect l="50000" t="50000" r="50000" b="50000"/>
              </a:path>
              <a:tileRect/>
            </a:gradFill>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rtlCol="1" anchor="ctr"/>
            <a:lstStyle/>
            <a:p>
              <a:pPr algn="ctr">
                <a:lnSpc>
                  <a:spcPct val="120000"/>
                </a:lnSpc>
              </a:pPr>
              <a:r>
                <a:rPr lang="ar-SA" sz="1100" dirty="0">
                  <a:effectLst>
                    <a:glow rad="127000">
                      <a:srgbClr val="71254F"/>
                    </a:glow>
                  </a:effectLst>
                  <a:latin typeface="Segoe UI Semibold" panose="020B0702040204020203" pitchFamily="34" charset="0"/>
                  <a:cs typeface="Segoe UI Semibold" panose="020B0702040204020203" pitchFamily="34" charset="0"/>
                </a:rPr>
                <a:t>تدوين التفسير على أنه باب من أبواب الحديث</a:t>
              </a:r>
              <a:endParaRPr lang="ar-SA" sz="1100" dirty="0"/>
            </a:p>
          </p:txBody>
        </p:sp>
        <p:sp>
          <p:nvSpPr>
            <p:cNvPr id="142" name="مستطيل: زوايا مستديرة 141">
              <a:extLst>
                <a:ext uri="{FF2B5EF4-FFF2-40B4-BE49-F238E27FC236}">
                  <a16:creationId xmlns:a16="http://schemas.microsoft.com/office/drawing/2014/main" id="{AC59EBD1-0511-4BDE-B9ED-CCA50862B49E}"/>
                </a:ext>
              </a:extLst>
            </p:cNvPr>
            <p:cNvSpPr/>
            <p:nvPr/>
          </p:nvSpPr>
          <p:spPr>
            <a:xfrm>
              <a:off x="399944" y="4380107"/>
              <a:ext cx="1187435" cy="711193"/>
            </a:xfrm>
            <a:prstGeom prst="roundRect">
              <a:avLst/>
            </a:prstGeom>
            <a:gradFill flip="none" rotWithShape="1">
              <a:gsLst>
                <a:gs pos="0">
                  <a:srgbClr val="AA3876">
                    <a:shade val="30000"/>
                    <a:satMod val="115000"/>
                  </a:srgbClr>
                </a:gs>
                <a:gs pos="50000">
                  <a:srgbClr val="AA3876">
                    <a:shade val="67500"/>
                    <a:satMod val="115000"/>
                  </a:srgbClr>
                </a:gs>
                <a:gs pos="100000">
                  <a:srgbClr val="AA3876">
                    <a:shade val="100000"/>
                    <a:satMod val="115000"/>
                  </a:srgbClr>
                </a:gs>
              </a:gsLst>
              <a:path path="circle">
                <a:fillToRect l="50000" t="50000" r="50000" b="50000"/>
              </a:path>
              <a:tileRect/>
            </a:gradFill>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rtlCol="1" anchor="ctr"/>
            <a:lstStyle/>
            <a:p>
              <a:pPr algn="ctr">
                <a:lnSpc>
                  <a:spcPct val="120000"/>
                </a:lnSpc>
              </a:pPr>
              <a:r>
                <a:rPr lang="ar-SA" sz="1100" dirty="0">
                  <a:effectLst>
                    <a:glow rad="127000">
                      <a:srgbClr val="71254F"/>
                    </a:glow>
                  </a:effectLst>
                  <a:latin typeface="Segoe UI Semibold" panose="020B0702040204020203" pitchFamily="34" charset="0"/>
                  <a:cs typeface="Segoe UI Semibold" panose="020B0702040204020203" pitchFamily="34" charset="0"/>
                </a:rPr>
                <a:t>تدوين التفسير على أنه علم مستقل بذاته</a:t>
              </a:r>
              <a:endParaRPr lang="ar-SA" sz="1100" dirty="0"/>
            </a:p>
          </p:txBody>
        </p:sp>
      </p:grpSp>
      <p:pic>
        <p:nvPicPr>
          <p:cNvPr id="103" name="صورة 102" descr="صورة تحتوي على نص&#10;&#10;تم إنشاء الوصف تلقائياً">
            <a:extLst>
              <a:ext uri="{FF2B5EF4-FFF2-40B4-BE49-F238E27FC236}">
                <a16:creationId xmlns:a16="http://schemas.microsoft.com/office/drawing/2014/main" id="{6A46461A-59E7-4A03-B5E8-1E23D9E61D7F}"/>
              </a:ext>
            </a:extLst>
          </p:cNvPr>
          <p:cNvPicPr>
            <a:picLocks noChangeAspect="1"/>
          </p:cNvPicPr>
          <p:nvPr/>
        </p:nvPicPr>
        <p:blipFill>
          <a:blip r:embed="rId3"/>
          <a:stretch>
            <a:fillRect/>
          </a:stretch>
        </p:blipFill>
        <p:spPr>
          <a:xfrm>
            <a:off x="7265125" y="4210204"/>
            <a:ext cx="1497059" cy="884625"/>
          </a:xfrm>
          <a:prstGeom prst="rect">
            <a:avLst/>
          </a:prstGeom>
          <a:effectLst/>
        </p:spPr>
      </p:pic>
    </p:spTree>
    <p:extLst>
      <p:ext uri="{BB962C8B-B14F-4D97-AF65-F5344CB8AC3E}">
        <p14:creationId xmlns:p14="http://schemas.microsoft.com/office/powerpoint/2010/main" val="342934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wd">
                                    <p:tmPct val="10000"/>
                                  </p:iterate>
                                  <p:childTnLst>
                                    <p:set>
                                      <p:cBhvr>
                                        <p:cTn id="14" dur="1" fill="hold">
                                          <p:stCondLst>
                                            <p:cond delay="0"/>
                                          </p:stCondLst>
                                        </p:cTn>
                                        <p:tgtEl>
                                          <p:spTgt spid="95"/>
                                        </p:tgtEl>
                                        <p:attrNameLst>
                                          <p:attrName>style.visibility</p:attrName>
                                        </p:attrNameLst>
                                      </p:cBhvr>
                                      <p:to>
                                        <p:strVal val="visible"/>
                                      </p:to>
                                    </p:set>
                                    <p:animEffect transition="in" filter="fade">
                                      <p:cBhvr>
                                        <p:cTn id="15" dur="1000"/>
                                        <p:tgtEl>
                                          <p:spTgt spid="95"/>
                                        </p:tgtEl>
                                      </p:cBhvr>
                                    </p:animEffect>
                                    <p:anim calcmode="lin" valueType="num">
                                      <p:cBhvr>
                                        <p:cTn id="16" dur="1000" fill="hold"/>
                                        <p:tgtEl>
                                          <p:spTgt spid="95"/>
                                        </p:tgtEl>
                                        <p:attrNameLst>
                                          <p:attrName>ppt_x</p:attrName>
                                        </p:attrNameLst>
                                      </p:cBhvr>
                                      <p:tavLst>
                                        <p:tav tm="0">
                                          <p:val>
                                            <p:strVal val="#ppt_x"/>
                                          </p:val>
                                        </p:tav>
                                        <p:tav tm="100000">
                                          <p:val>
                                            <p:strVal val="#ppt_x"/>
                                          </p:val>
                                        </p:tav>
                                      </p:tavLst>
                                    </p:anim>
                                    <p:anim calcmode="lin" valueType="num">
                                      <p:cBhvr>
                                        <p:cTn id="17" dur="900" decel="100000" fill="hold"/>
                                        <p:tgtEl>
                                          <p:spTgt spid="9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wd">
                                    <p:tmPct val="10000"/>
                                  </p:iterate>
                                  <p:childTnLst>
                                    <p:set>
                                      <p:cBhvr>
                                        <p:cTn id="22" dur="1" fill="hold">
                                          <p:stCondLst>
                                            <p:cond delay="0"/>
                                          </p:stCondLst>
                                        </p:cTn>
                                        <p:tgtEl>
                                          <p:spTgt spid="96"/>
                                        </p:tgtEl>
                                        <p:attrNameLst>
                                          <p:attrName>style.visibility</p:attrName>
                                        </p:attrNameLst>
                                      </p:cBhvr>
                                      <p:to>
                                        <p:strVal val="visible"/>
                                      </p:to>
                                    </p:set>
                                    <p:anim calcmode="lin" valueType="num">
                                      <p:cBhvr>
                                        <p:cTn id="23" dur="75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96"/>
                                        </p:tgtEl>
                                        <p:attrNameLst>
                                          <p:attrName>ppt_y</p:attrName>
                                        </p:attrNameLst>
                                      </p:cBhvr>
                                      <p:tavLst>
                                        <p:tav tm="0">
                                          <p:val>
                                            <p:strVal val="#ppt_y"/>
                                          </p:val>
                                        </p:tav>
                                        <p:tav tm="100000">
                                          <p:val>
                                            <p:strVal val="#ppt_y"/>
                                          </p:val>
                                        </p:tav>
                                      </p:tavLst>
                                    </p:anim>
                                    <p:anim calcmode="lin" valueType="num">
                                      <p:cBhvr>
                                        <p:cTn id="25" dur="75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iterate type="wd">
                                    <p:tmPct val="10000"/>
                                  </p:iterate>
                                  <p:childTnLst>
                                    <p:set>
                                      <p:cBhvr>
                                        <p:cTn id="31" dur="1" fill="hold">
                                          <p:stCondLst>
                                            <p:cond delay="0"/>
                                          </p:stCondLst>
                                        </p:cTn>
                                        <p:tgtEl>
                                          <p:spTgt spid="97"/>
                                        </p:tgtEl>
                                        <p:attrNameLst>
                                          <p:attrName>style.visibility</p:attrName>
                                        </p:attrNameLst>
                                      </p:cBhvr>
                                      <p:to>
                                        <p:strVal val="visible"/>
                                      </p:to>
                                    </p:set>
                                    <p:animEffect transition="in" filter="fade">
                                      <p:cBhvr>
                                        <p:cTn id="32" dur="1000"/>
                                        <p:tgtEl>
                                          <p:spTgt spid="97"/>
                                        </p:tgtEl>
                                      </p:cBhvr>
                                    </p:animEffect>
                                    <p:anim calcmode="lin" valueType="num">
                                      <p:cBhvr>
                                        <p:cTn id="33" dur="1000" fill="hold"/>
                                        <p:tgtEl>
                                          <p:spTgt spid="97"/>
                                        </p:tgtEl>
                                        <p:attrNameLst>
                                          <p:attrName>ppt_x</p:attrName>
                                        </p:attrNameLst>
                                      </p:cBhvr>
                                      <p:tavLst>
                                        <p:tav tm="0">
                                          <p:val>
                                            <p:strVal val="#ppt_x"/>
                                          </p:val>
                                        </p:tav>
                                        <p:tav tm="100000">
                                          <p:val>
                                            <p:strVal val="#ppt_x"/>
                                          </p:val>
                                        </p:tav>
                                      </p:tavLst>
                                    </p:anim>
                                    <p:anim calcmode="lin" valueType="num">
                                      <p:cBhvr>
                                        <p:cTn id="34" dur="900" decel="100000" fill="hold"/>
                                        <p:tgtEl>
                                          <p:spTgt spid="9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899"/>
                                        </p:tgtEl>
                                        <p:attrNameLst>
                                          <p:attrName>style.visibility</p:attrName>
                                        </p:attrNameLst>
                                      </p:cBhvr>
                                      <p:to>
                                        <p:strVal val="visible"/>
                                      </p:to>
                                    </p:set>
                                    <p:animEffect transition="in" filter="fade">
                                      <p:cBhvr>
                                        <p:cTn id="40" dur="1000"/>
                                        <p:tgtEl>
                                          <p:spTgt spid="1899"/>
                                        </p:tgtEl>
                                      </p:cBhvr>
                                    </p:animEffect>
                                    <p:anim calcmode="lin" valueType="num">
                                      <p:cBhvr>
                                        <p:cTn id="41" dur="1000" fill="hold"/>
                                        <p:tgtEl>
                                          <p:spTgt spid="1899"/>
                                        </p:tgtEl>
                                        <p:attrNameLst>
                                          <p:attrName>ppt_x</p:attrName>
                                        </p:attrNameLst>
                                      </p:cBhvr>
                                      <p:tavLst>
                                        <p:tav tm="0">
                                          <p:val>
                                            <p:strVal val="#ppt_x"/>
                                          </p:val>
                                        </p:tav>
                                        <p:tav tm="100000">
                                          <p:val>
                                            <p:strVal val="#ppt_x"/>
                                          </p:val>
                                        </p:tav>
                                      </p:tavLst>
                                    </p:anim>
                                    <p:anim calcmode="lin" valueType="num">
                                      <p:cBhvr>
                                        <p:cTn id="42" dur="1000" fill="hold"/>
                                        <p:tgtEl>
                                          <p:spTgt spid="18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grpSp>
        <p:nvGrpSpPr>
          <p:cNvPr id="124" name="مجموعة 123">
            <a:extLst>
              <a:ext uri="{FF2B5EF4-FFF2-40B4-BE49-F238E27FC236}">
                <a16:creationId xmlns:a16="http://schemas.microsoft.com/office/drawing/2014/main" id="{CE3CF164-62D0-4A26-BBE8-15BF17DF1D51}"/>
              </a:ext>
            </a:extLst>
          </p:cNvPr>
          <p:cNvGrpSpPr/>
          <p:nvPr/>
        </p:nvGrpSpPr>
        <p:grpSpPr>
          <a:xfrm flipH="1">
            <a:off x="63832" y="2040293"/>
            <a:ext cx="463161" cy="2545973"/>
            <a:chOff x="8602878" y="2066255"/>
            <a:chExt cx="463161" cy="1772894"/>
          </a:xfrm>
        </p:grpSpPr>
        <p:cxnSp>
          <p:nvCxnSpPr>
            <p:cNvPr id="125" name="رابط مستقيم 124">
              <a:extLst>
                <a:ext uri="{FF2B5EF4-FFF2-40B4-BE49-F238E27FC236}">
                  <a16:creationId xmlns:a16="http://schemas.microsoft.com/office/drawing/2014/main" id="{CF816824-E6AE-472E-9987-7D3DC6484531}"/>
                </a:ext>
              </a:extLst>
            </p:cNvPr>
            <p:cNvCxnSpPr>
              <a:cxnSpLocks/>
            </p:cNvCxnSpPr>
            <p:nvPr/>
          </p:nvCxnSpPr>
          <p:spPr>
            <a:xfrm flipV="1">
              <a:off x="8622742" y="2066255"/>
              <a:ext cx="423432" cy="1"/>
            </a:xfrm>
            <a:prstGeom prst="line">
              <a:avLst/>
            </a:prstGeom>
            <a:ln w="38100">
              <a:solidFill>
                <a:schemeClr val="accent6">
                  <a:lumMod val="25000"/>
                </a:schemeClr>
              </a:solidFill>
            </a:ln>
          </p:spPr>
          <p:style>
            <a:lnRef idx="3">
              <a:schemeClr val="accent1"/>
            </a:lnRef>
            <a:fillRef idx="0">
              <a:schemeClr val="accent1"/>
            </a:fillRef>
            <a:effectRef idx="2">
              <a:schemeClr val="accent1"/>
            </a:effectRef>
            <a:fontRef idx="minor">
              <a:schemeClr val="tx1"/>
            </a:fontRef>
          </p:style>
        </p:cxnSp>
        <p:cxnSp>
          <p:nvCxnSpPr>
            <p:cNvPr id="126" name="رابط مستقيم 125">
              <a:extLst>
                <a:ext uri="{FF2B5EF4-FFF2-40B4-BE49-F238E27FC236}">
                  <a16:creationId xmlns:a16="http://schemas.microsoft.com/office/drawing/2014/main" id="{E7B03613-F5D9-42A9-AC54-EDAB69C1ECE6}"/>
                </a:ext>
              </a:extLst>
            </p:cNvPr>
            <p:cNvCxnSpPr>
              <a:cxnSpLocks/>
            </p:cNvCxnSpPr>
            <p:nvPr/>
          </p:nvCxnSpPr>
          <p:spPr>
            <a:xfrm>
              <a:off x="9035214" y="2066255"/>
              <a:ext cx="7868" cy="1767882"/>
            </a:xfrm>
            <a:prstGeom prst="line">
              <a:avLst/>
            </a:prstGeom>
            <a:ln w="38100">
              <a:solidFill>
                <a:schemeClr val="accent6">
                  <a:lumMod val="25000"/>
                </a:schemeClr>
              </a:solidFill>
            </a:ln>
          </p:spPr>
          <p:style>
            <a:lnRef idx="3">
              <a:schemeClr val="accent1"/>
            </a:lnRef>
            <a:fillRef idx="0">
              <a:schemeClr val="accent1"/>
            </a:fillRef>
            <a:effectRef idx="2">
              <a:schemeClr val="accent1"/>
            </a:effectRef>
            <a:fontRef idx="minor">
              <a:schemeClr val="tx1"/>
            </a:fontRef>
          </p:style>
        </p:cxnSp>
        <p:cxnSp>
          <p:nvCxnSpPr>
            <p:cNvPr id="127" name="رابط مستقيم 126">
              <a:extLst>
                <a:ext uri="{FF2B5EF4-FFF2-40B4-BE49-F238E27FC236}">
                  <a16:creationId xmlns:a16="http://schemas.microsoft.com/office/drawing/2014/main" id="{3C03B698-E6D4-495C-BEEB-DB4051B6189A}"/>
                </a:ext>
              </a:extLst>
            </p:cNvPr>
            <p:cNvCxnSpPr>
              <a:cxnSpLocks/>
            </p:cNvCxnSpPr>
            <p:nvPr/>
          </p:nvCxnSpPr>
          <p:spPr>
            <a:xfrm flipH="1">
              <a:off x="8602878" y="3839149"/>
              <a:ext cx="463161" cy="0"/>
            </a:xfrm>
            <a:prstGeom prst="line">
              <a:avLst/>
            </a:prstGeom>
            <a:ln w="38100">
              <a:solidFill>
                <a:schemeClr val="accent6">
                  <a:lumMod val="25000"/>
                </a:schemeClr>
              </a:solidFill>
            </a:ln>
          </p:spPr>
          <p:style>
            <a:lnRef idx="3">
              <a:schemeClr val="accent1"/>
            </a:lnRef>
            <a:fillRef idx="0">
              <a:schemeClr val="accent1"/>
            </a:fillRef>
            <a:effectRef idx="2">
              <a:schemeClr val="accent1"/>
            </a:effectRef>
            <a:fontRef idx="minor">
              <a:schemeClr val="tx1"/>
            </a:fontRef>
          </p:style>
        </p:cxnSp>
        <p:cxnSp>
          <p:nvCxnSpPr>
            <p:cNvPr id="129" name="رابط مستقيم 128">
              <a:extLst>
                <a:ext uri="{FF2B5EF4-FFF2-40B4-BE49-F238E27FC236}">
                  <a16:creationId xmlns:a16="http://schemas.microsoft.com/office/drawing/2014/main" id="{7EF8EDA0-D58A-41A9-BC82-45CAAFF6F879}"/>
                </a:ext>
              </a:extLst>
            </p:cNvPr>
            <p:cNvCxnSpPr/>
            <p:nvPr/>
          </p:nvCxnSpPr>
          <p:spPr>
            <a:xfrm flipH="1">
              <a:off x="8622742" y="2993101"/>
              <a:ext cx="423432" cy="0"/>
            </a:xfrm>
            <a:prstGeom prst="line">
              <a:avLst/>
            </a:prstGeom>
            <a:ln w="38100">
              <a:solidFill>
                <a:schemeClr val="accent6">
                  <a:lumMod val="25000"/>
                </a:schemeClr>
              </a:solidFill>
            </a:ln>
          </p:spPr>
          <p:style>
            <a:lnRef idx="3">
              <a:schemeClr val="accent1"/>
            </a:lnRef>
            <a:fillRef idx="0">
              <a:schemeClr val="accent1"/>
            </a:fillRef>
            <a:effectRef idx="2">
              <a:schemeClr val="accent1"/>
            </a:effectRef>
            <a:fontRef idx="minor">
              <a:schemeClr val="tx1"/>
            </a:fontRef>
          </p:style>
        </p:cxnSp>
      </p:grpSp>
      <p:sp>
        <p:nvSpPr>
          <p:cNvPr id="130" name="مستطيل: زوايا مستديرة 129">
            <a:extLst>
              <a:ext uri="{FF2B5EF4-FFF2-40B4-BE49-F238E27FC236}">
                <a16:creationId xmlns:a16="http://schemas.microsoft.com/office/drawing/2014/main" id="{089C9118-96F9-4BB7-95B4-0E88A39DFE2C}"/>
              </a:ext>
            </a:extLst>
          </p:cNvPr>
          <p:cNvSpPr/>
          <p:nvPr/>
        </p:nvSpPr>
        <p:spPr>
          <a:xfrm flipH="1">
            <a:off x="469926" y="3061489"/>
            <a:ext cx="2976506" cy="613016"/>
          </a:xfrm>
          <a:prstGeom prst="roundRect">
            <a:avLst/>
          </a:prstGeom>
          <a:solidFill>
            <a:schemeClr val="accent4">
              <a:lumMod val="60000"/>
              <a:lumOff val="40000"/>
            </a:schemeClr>
          </a:solidFill>
          <a:ln w="19050">
            <a:solidFill>
              <a:schemeClr val="accent4">
                <a:lumMod val="50000"/>
              </a:schemeClr>
            </a:solidFill>
          </a:ln>
          <a:effectLst>
            <a:glow rad="38100">
              <a:schemeClr val="accent4">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 dirty="0">
              <a:solidFill>
                <a:schemeClr val="accent4">
                  <a:lumMod val="20000"/>
                  <a:lumOff val="80000"/>
                </a:schemeClr>
              </a:solidFill>
              <a:effectLst>
                <a:glow rad="101600">
                  <a:schemeClr val="accent4">
                    <a:lumMod val="50000"/>
                  </a:schemeClr>
                </a:glow>
              </a:effectLst>
              <a:latin typeface="Hacen Egypt" panose="02000000000000000000" pitchFamily="2" charset="-78"/>
              <a:ea typeface="Amiri" panose="00000500000000000000" pitchFamily="2" charset="-78"/>
              <a:cs typeface="Hacen Egypt" panose="02000000000000000000" pitchFamily="2" charset="-78"/>
            </a:endParaRPr>
          </a:p>
          <a:p>
            <a:pPr algn="ctr"/>
            <a:r>
              <a:rPr lang="ar-SA" sz="2000" dirty="0">
                <a:solidFill>
                  <a:schemeClr val="accent4">
                    <a:lumMod val="20000"/>
                    <a:lumOff val="80000"/>
                  </a:schemeClr>
                </a:solidFill>
                <a:effectLst>
                  <a:glow rad="101600">
                    <a:schemeClr val="accent4">
                      <a:lumMod val="50000"/>
                    </a:schemeClr>
                  </a:glow>
                </a:effectLst>
                <a:latin typeface="Hacen Egypt" panose="02000000000000000000" pitchFamily="2" charset="-78"/>
                <a:ea typeface="Amiri" panose="00000500000000000000" pitchFamily="2" charset="-78"/>
                <a:cs typeface="Hacen Egypt" panose="02000000000000000000" pitchFamily="2" charset="-78"/>
              </a:rPr>
              <a:t>تدوين التفسير على أنه باب من أبواب الحديث</a:t>
            </a:r>
          </a:p>
        </p:txBody>
      </p:sp>
      <p:sp>
        <p:nvSpPr>
          <p:cNvPr id="131" name="مربع نص 130">
            <a:extLst>
              <a:ext uri="{FF2B5EF4-FFF2-40B4-BE49-F238E27FC236}">
                <a16:creationId xmlns:a16="http://schemas.microsoft.com/office/drawing/2014/main" id="{0D3D83FB-E3F9-48E7-8AF3-4B2DB3839485}"/>
              </a:ext>
            </a:extLst>
          </p:cNvPr>
          <p:cNvSpPr txBox="1"/>
          <p:nvPr/>
        </p:nvSpPr>
        <p:spPr>
          <a:xfrm flipH="1">
            <a:off x="-38826" y="2682633"/>
            <a:ext cx="1433442" cy="400110"/>
          </a:xfrm>
          <a:prstGeom prst="rect">
            <a:avLst/>
          </a:prstGeom>
          <a:noFill/>
        </p:spPr>
        <p:txBody>
          <a:bodyPr wrap="square">
            <a:spAutoFit/>
          </a:bodyPr>
          <a:lstStyle/>
          <a:p>
            <a:pPr algn="r"/>
            <a:r>
              <a:rPr lang="ar-SA" sz="2000" dirty="0">
                <a:solidFill>
                  <a:srgbClr val="FADFC6"/>
                </a:solidFill>
                <a:effectLst>
                  <a:glow rad="88900">
                    <a:schemeClr val="accent6">
                      <a:lumMod val="25000"/>
                    </a:schemeClr>
                  </a:glow>
                </a:effectLst>
                <a:latin typeface="Hacen Egypt" panose="02000000000000000000" pitchFamily="2" charset="-78"/>
                <a:cs typeface="Hacen Egypt" panose="02000000000000000000" pitchFamily="2" charset="-78"/>
              </a:rPr>
              <a:t>الفترة الأولى :</a:t>
            </a:r>
          </a:p>
        </p:txBody>
      </p:sp>
      <p:sp>
        <p:nvSpPr>
          <p:cNvPr id="134" name="مستطيل: زوايا مستديرة 133">
            <a:extLst>
              <a:ext uri="{FF2B5EF4-FFF2-40B4-BE49-F238E27FC236}">
                <a16:creationId xmlns:a16="http://schemas.microsoft.com/office/drawing/2014/main" id="{ECBAD236-0DE1-4608-A15C-DA0ED6E24B5C}"/>
              </a:ext>
            </a:extLst>
          </p:cNvPr>
          <p:cNvSpPr/>
          <p:nvPr/>
        </p:nvSpPr>
        <p:spPr>
          <a:xfrm flipH="1">
            <a:off x="491631" y="4266854"/>
            <a:ext cx="2957735" cy="613014"/>
          </a:xfrm>
          <a:prstGeom prst="roundRect">
            <a:avLst/>
          </a:prstGeom>
          <a:solidFill>
            <a:schemeClr val="accent4">
              <a:lumMod val="60000"/>
              <a:lumOff val="40000"/>
            </a:schemeClr>
          </a:solidFill>
          <a:ln w="19050">
            <a:solidFill>
              <a:schemeClr val="accent4">
                <a:lumMod val="50000"/>
              </a:schemeClr>
            </a:solidFill>
          </a:ln>
          <a:effectLst>
            <a:glow rad="38100">
              <a:schemeClr val="accent4">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600" dirty="0"/>
          </a:p>
          <a:p>
            <a:pPr algn="ctr" rtl="1"/>
            <a:r>
              <a:rPr lang="ar-SA" sz="2000" dirty="0">
                <a:solidFill>
                  <a:schemeClr val="accent4">
                    <a:lumMod val="20000"/>
                    <a:lumOff val="80000"/>
                  </a:schemeClr>
                </a:solidFill>
                <a:effectLst>
                  <a:glow rad="101600">
                    <a:schemeClr val="accent4">
                      <a:lumMod val="50000"/>
                    </a:schemeClr>
                  </a:glow>
                </a:effectLst>
                <a:latin typeface="KFGQPC Arabic Symbols 01" panose="02000000000000000000" pitchFamily="2" charset="2"/>
                <a:ea typeface="Amiri" panose="00000500000000000000" pitchFamily="2" charset="-78"/>
                <a:cs typeface="Hacen Egypt" panose="02000000000000000000" pitchFamily="2" charset="-78"/>
              </a:rPr>
              <a:t>تدوين التفسير على أنه علم مستقل بذاته</a:t>
            </a:r>
          </a:p>
        </p:txBody>
      </p:sp>
      <p:sp>
        <p:nvSpPr>
          <p:cNvPr id="135" name="مربع نص 134">
            <a:extLst>
              <a:ext uri="{FF2B5EF4-FFF2-40B4-BE49-F238E27FC236}">
                <a16:creationId xmlns:a16="http://schemas.microsoft.com/office/drawing/2014/main" id="{1745DB6D-BD48-4FEC-A49A-0A35E5495E3A}"/>
              </a:ext>
            </a:extLst>
          </p:cNvPr>
          <p:cNvSpPr txBox="1"/>
          <p:nvPr/>
        </p:nvSpPr>
        <p:spPr>
          <a:xfrm flipH="1">
            <a:off x="63832" y="3866744"/>
            <a:ext cx="1315290" cy="400110"/>
          </a:xfrm>
          <a:prstGeom prst="rect">
            <a:avLst/>
          </a:prstGeom>
          <a:noFill/>
        </p:spPr>
        <p:txBody>
          <a:bodyPr wrap="square">
            <a:spAutoFit/>
          </a:bodyPr>
          <a:lstStyle/>
          <a:p>
            <a:pPr algn="r"/>
            <a:r>
              <a:rPr lang="ar-SA" sz="2000" dirty="0">
                <a:solidFill>
                  <a:srgbClr val="FADFC6"/>
                </a:solidFill>
                <a:effectLst>
                  <a:glow rad="88900">
                    <a:schemeClr val="accent6">
                      <a:lumMod val="25000"/>
                    </a:schemeClr>
                  </a:glow>
                </a:effectLst>
                <a:latin typeface="Hacen Egypt" panose="02000000000000000000" pitchFamily="2" charset="-78"/>
                <a:cs typeface="Hacen Egypt" panose="02000000000000000000" pitchFamily="2" charset="-78"/>
              </a:rPr>
              <a:t>الفترة الثانية :</a:t>
            </a:r>
          </a:p>
        </p:txBody>
      </p:sp>
      <p:grpSp>
        <p:nvGrpSpPr>
          <p:cNvPr id="9" name="مجموعة 8">
            <a:extLst>
              <a:ext uri="{FF2B5EF4-FFF2-40B4-BE49-F238E27FC236}">
                <a16:creationId xmlns:a16="http://schemas.microsoft.com/office/drawing/2014/main" id="{DA2A4C46-E225-468D-85D5-DA0789E6D163}"/>
              </a:ext>
            </a:extLst>
          </p:cNvPr>
          <p:cNvGrpSpPr/>
          <p:nvPr/>
        </p:nvGrpSpPr>
        <p:grpSpPr>
          <a:xfrm>
            <a:off x="8611782" y="2067777"/>
            <a:ext cx="463162" cy="2843422"/>
            <a:chOff x="8611782" y="2066255"/>
            <a:chExt cx="463162" cy="2203787"/>
          </a:xfrm>
        </p:grpSpPr>
        <p:cxnSp>
          <p:nvCxnSpPr>
            <p:cNvPr id="101" name="رابط مستقيم 100">
              <a:extLst>
                <a:ext uri="{FF2B5EF4-FFF2-40B4-BE49-F238E27FC236}">
                  <a16:creationId xmlns:a16="http://schemas.microsoft.com/office/drawing/2014/main" id="{FC0D22CD-427B-4EC4-8A35-F125BE84FCB3}"/>
                </a:ext>
              </a:extLst>
            </p:cNvPr>
            <p:cNvCxnSpPr>
              <a:cxnSpLocks/>
            </p:cNvCxnSpPr>
            <p:nvPr/>
          </p:nvCxnSpPr>
          <p:spPr>
            <a:xfrm flipV="1">
              <a:off x="8622742" y="2066255"/>
              <a:ext cx="423432" cy="1"/>
            </a:xfrm>
            <a:prstGeom prst="line">
              <a:avLst/>
            </a:prstGeom>
            <a:ln w="38100">
              <a:solidFill>
                <a:schemeClr val="accent6">
                  <a:lumMod val="25000"/>
                </a:schemeClr>
              </a:solidFill>
            </a:ln>
          </p:spPr>
          <p:style>
            <a:lnRef idx="3">
              <a:schemeClr val="accent1"/>
            </a:lnRef>
            <a:fillRef idx="0">
              <a:schemeClr val="accent1"/>
            </a:fillRef>
            <a:effectRef idx="2">
              <a:schemeClr val="accent1"/>
            </a:effectRef>
            <a:fontRef idx="minor">
              <a:schemeClr val="tx1"/>
            </a:fontRef>
          </p:style>
        </p:cxnSp>
        <p:cxnSp>
          <p:nvCxnSpPr>
            <p:cNvPr id="102" name="رابط مستقيم 101">
              <a:extLst>
                <a:ext uri="{FF2B5EF4-FFF2-40B4-BE49-F238E27FC236}">
                  <a16:creationId xmlns:a16="http://schemas.microsoft.com/office/drawing/2014/main" id="{623402AA-7FB8-4AF5-B9B4-1A34DC00AD7B}"/>
                </a:ext>
              </a:extLst>
            </p:cNvPr>
            <p:cNvCxnSpPr>
              <a:cxnSpLocks/>
            </p:cNvCxnSpPr>
            <p:nvPr/>
          </p:nvCxnSpPr>
          <p:spPr>
            <a:xfrm>
              <a:off x="9035214" y="2066255"/>
              <a:ext cx="18228" cy="2203786"/>
            </a:xfrm>
            <a:prstGeom prst="line">
              <a:avLst/>
            </a:prstGeom>
            <a:ln w="38100">
              <a:solidFill>
                <a:schemeClr val="accent6">
                  <a:lumMod val="25000"/>
                </a:schemeClr>
              </a:solidFill>
            </a:ln>
          </p:spPr>
          <p:style>
            <a:lnRef idx="3">
              <a:schemeClr val="accent1"/>
            </a:lnRef>
            <a:fillRef idx="0">
              <a:schemeClr val="accent1"/>
            </a:fillRef>
            <a:effectRef idx="2">
              <a:schemeClr val="accent1"/>
            </a:effectRef>
            <a:fontRef idx="minor">
              <a:schemeClr val="tx1"/>
            </a:fontRef>
          </p:style>
        </p:cxnSp>
        <p:cxnSp>
          <p:nvCxnSpPr>
            <p:cNvPr id="103" name="رابط مستقيم 102">
              <a:extLst>
                <a:ext uri="{FF2B5EF4-FFF2-40B4-BE49-F238E27FC236}">
                  <a16:creationId xmlns:a16="http://schemas.microsoft.com/office/drawing/2014/main" id="{057E5198-AA57-4230-A286-515AF4DFC2DF}"/>
                </a:ext>
              </a:extLst>
            </p:cNvPr>
            <p:cNvCxnSpPr>
              <a:cxnSpLocks/>
            </p:cNvCxnSpPr>
            <p:nvPr/>
          </p:nvCxnSpPr>
          <p:spPr>
            <a:xfrm flipH="1">
              <a:off x="8611783" y="4270042"/>
              <a:ext cx="463161" cy="0"/>
            </a:xfrm>
            <a:prstGeom prst="line">
              <a:avLst/>
            </a:prstGeom>
            <a:ln w="38100">
              <a:solidFill>
                <a:schemeClr val="accent6">
                  <a:lumMod val="25000"/>
                </a:schemeClr>
              </a:solidFill>
            </a:ln>
          </p:spPr>
          <p:style>
            <a:lnRef idx="3">
              <a:schemeClr val="accent1"/>
            </a:lnRef>
            <a:fillRef idx="0">
              <a:schemeClr val="accent1"/>
            </a:fillRef>
            <a:effectRef idx="2">
              <a:schemeClr val="accent1"/>
            </a:effectRef>
            <a:fontRef idx="minor">
              <a:schemeClr val="tx1"/>
            </a:fontRef>
          </p:style>
        </p:cxnSp>
        <p:cxnSp>
          <p:nvCxnSpPr>
            <p:cNvPr id="104" name="رابط مستقيم 103">
              <a:extLst>
                <a:ext uri="{FF2B5EF4-FFF2-40B4-BE49-F238E27FC236}">
                  <a16:creationId xmlns:a16="http://schemas.microsoft.com/office/drawing/2014/main" id="{6E85CCB6-CAB3-4474-9EEF-0F543206E930}"/>
                </a:ext>
              </a:extLst>
            </p:cNvPr>
            <p:cNvCxnSpPr/>
            <p:nvPr/>
          </p:nvCxnSpPr>
          <p:spPr>
            <a:xfrm flipH="1">
              <a:off x="8611782" y="3591488"/>
              <a:ext cx="423432" cy="0"/>
            </a:xfrm>
            <a:prstGeom prst="line">
              <a:avLst/>
            </a:prstGeom>
            <a:ln w="38100">
              <a:solidFill>
                <a:schemeClr val="accent6">
                  <a:lumMod val="25000"/>
                </a:schemeClr>
              </a:solidFill>
            </a:ln>
          </p:spPr>
          <p:style>
            <a:lnRef idx="3">
              <a:schemeClr val="accent1"/>
            </a:lnRef>
            <a:fillRef idx="0">
              <a:schemeClr val="accent1"/>
            </a:fillRef>
            <a:effectRef idx="2">
              <a:schemeClr val="accent1"/>
            </a:effectRef>
            <a:fontRef idx="minor">
              <a:schemeClr val="tx1"/>
            </a:fontRef>
          </p:style>
        </p:cxnSp>
        <p:cxnSp>
          <p:nvCxnSpPr>
            <p:cNvPr id="105" name="رابط مستقيم 104">
              <a:extLst>
                <a:ext uri="{FF2B5EF4-FFF2-40B4-BE49-F238E27FC236}">
                  <a16:creationId xmlns:a16="http://schemas.microsoft.com/office/drawing/2014/main" id="{01CE7E6E-B489-47CF-A92E-35C79F80EEAE}"/>
                </a:ext>
              </a:extLst>
            </p:cNvPr>
            <p:cNvCxnSpPr/>
            <p:nvPr/>
          </p:nvCxnSpPr>
          <p:spPr>
            <a:xfrm flipH="1">
              <a:off x="8630010" y="2929394"/>
              <a:ext cx="423432" cy="0"/>
            </a:xfrm>
            <a:prstGeom prst="line">
              <a:avLst/>
            </a:prstGeom>
            <a:ln w="38100">
              <a:solidFill>
                <a:schemeClr val="accent6">
                  <a:lumMod val="25000"/>
                </a:schemeClr>
              </a:solidFill>
            </a:ln>
          </p:spPr>
          <p:style>
            <a:lnRef idx="3">
              <a:schemeClr val="accent1"/>
            </a:lnRef>
            <a:fillRef idx="0">
              <a:schemeClr val="accent1"/>
            </a:fillRef>
            <a:effectRef idx="2">
              <a:schemeClr val="accent1"/>
            </a:effectRef>
            <a:fontRef idx="minor">
              <a:schemeClr val="tx1"/>
            </a:fontRef>
          </p:style>
        </p:cxnSp>
      </p:grpSp>
      <p:grpSp>
        <p:nvGrpSpPr>
          <p:cNvPr id="1280" name="Google Shape;1280;p33"/>
          <p:cNvGrpSpPr/>
          <p:nvPr/>
        </p:nvGrpSpPr>
        <p:grpSpPr>
          <a:xfrm>
            <a:off x="491632" y="208317"/>
            <a:ext cx="8160736" cy="813413"/>
            <a:chOff x="463764" y="1472422"/>
            <a:chExt cx="41070639" cy="3283008"/>
          </a:xfrm>
          <a:solidFill>
            <a:schemeClr val="accent4">
              <a:lumMod val="40000"/>
              <a:lumOff val="60000"/>
            </a:schemeClr>
          </a:solidFill>
          <a:effectLst>
            <a:glow rad="76200">
              <a:schemeClr val="accent4">
                <a:lumMod val="50000"/>
              </a:schemeClr>
            </a:glow>
          </a:effectLst>
        </p:grpSpPr>
        <p:sp>
          <p:nvSpPr>
            <p:cNvPr id="1281" name="Google Shape;1281;p33"/>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33"/>
          <p:cNvGrpSpPr/>
          <p:nvPr/>
        </p:nvGrpSpPr>
        <p:grpSpPr>
          <a:xfrm rot="5400000">
            <a:off x="2866140" y="2070567"/>
            <a:ext cx="3426988" cy="2001773"/>
            <a:chOff x="997007" y="483524"/>
            <a:chExt cx="7149986" cy="4176452"/>
          </a:xfrm>
        </p:grpSpPr>
        <p:sp>
          <p:nvSpPr>
            <p:cNvPr id="1285" name="Google Shape;1285;p33"/>
            <p:cNvSpPr/>
            <p:nvPr/>
          </p:nvSpPr>
          <p:spPr>
            <a:xfrm>
              <a:off x="1103284" y="541485"/>
              <a:ext cx="6937434" cy="406120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6" name="Google Shape;1286;p33"/>
            <p:cNvGrpSpPr/>
            <p:nvPr/>
          </p:nvGrpSpPr>
          <p:grpSpPr>
            <a:xfrm>
              <a:off x="1184751" y="540069"/>
              <a:ext cx="6822196" cy="4063363"/>
              <a:chOff x="5930800" y="-1718525"/>
              <a:chExt cx="2767625" cy="1649025"/>
            </a:xfrm>
          </p:grpSpPr>
          <p:sp>
            <p:nvSpPr>
              <p:cNvPr id="1287" name="Google Shape;1287;p33"/>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3"/>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3"/>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3"/>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3"/>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3"/>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3"/>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3"/>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3"/>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3"/>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3"/>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3"/>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3"/>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3"/>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3"/>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3"/>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3"/>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3"/>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3"/>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3"/>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3"/>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3"/>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3"/>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3"/>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3"/>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3"/>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3"/>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3"/>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3"/>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3"/>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3"/>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3"/>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3"/>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3"/>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3"/>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3"/>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3"/>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3"/>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3"/>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3"/>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7" name="Google Shape;1337;p33"/>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A24500"/>
                </a:gs>
                <a:gs pos="50000">
                  <a:schemeClr val="accent5">
                    <a:lumMod val="90000"/>
                  </a:schemeClr>
                </a:gs>
                <a:gs pos="100000">
                  <a:srgbClr val="A245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33"/>
          <p:cNvSpPr/>
          <p:nvPr/>
        </p:nvSpPr>
        <p:spPr>
          <a:xfrm>
            <a:off x="3987936" y="2721151"/>
            <a:ext cx="1185833" cy="1277520"/>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100000">
                <a:srgbClr val="35224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0" name="Google Shape;1340;p33"/>
          <p:cNvGrpSpPr/>
          <p:nvPr/>
        </p:nvGrpSpPr>
        <p:grpSpPr>
          <a:xfrm>
            <a:off x="4334647" y="1741892"/>
            <a:ext cx="474853" cy="456114"/>
            <a:chOff x="6535925" y="-2669850"/>
            <a:chExt cx="558125" cy="536100"/>
          </a:xfrm>
        </p:grpSpPr>
        <p:sp>
          <p:nvSpPr>
            <p:cNvPr id="1341" name="Google Shape;1341;p33"/>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3"/>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3"/>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33"/>
          <p:cNvSpPr/>
          <p:nvPr/>
        </p:nvSpPr>
        <p:spPr>
          <a:xfrm>
            <a:off x="4138234" y="2839381"/>
            <a:ext cx="99678" cy="99678"/>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3"/>
          <p:cNvSpPr/>
          <p:nvPr/>
        </p:nvSpPr>
        <p:spPr>
          <a:xfrm>
            <a:off x="3793416" y="3191376"/>
            <a:ext cx="99600" cy="99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3"/>
          <p:cNvSpPr/>
          <p:nvPr/>
        </p:nvSpPr>
        <p:spPr>
          <a:xfrm>
            <a:off x="5219385" y="3132976"/>
            <a:ext cx="99600" cy="99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3"/>
          <p:cNvSpPr/>
          <p:nvPr/>
        </p:nvSpPr>
        <p:spPr>
          <a:xfrm>
            <a:off x="4743661" y="2678773"/>
            <a:ext cx="99600" cy="99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3"/>
          <p:cNvSpPr/>
          <p:nvPr/>
        </p:nvSpPr>
        <p:spPr>
          <a:xfrm>
            <a:off x="5119704" y="2405822"/>
            <a:ext cx="99678" cy="99678"/>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3"/>
          <p:cNvSpPr/>
          <p:nvPr/>
        </p:nvSpPr>
        <p:spPr>
          <a:xfrm>
            <a:off x="3856891" y="2621561"/>
            <a:ext cx="99600" cy="99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3"/>
          <p:cNvSpPr/>
          <p:nvPr/>
        </p:nvSpPr>
        <p:spPr>
          <a:xfrm>
            <a:off x="4138234" y="2469409"/>
            <a:ext cx="99678" cy="99678"/>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9" name="Google Shape;1359;p33"/>
          <p:cNvGrpSpPr/>
          <p:nvPr/>
        </p:nvGrpSpPr>
        <p:grpSpPr>
          <a:xfrm>
            <a:off x="627101" y="-404475"/>
            <a:ext cx="7889798" cy="1887747"/>
            <a:chOff x="627150" y="-166175"/>
            <a:chExt cx="7889798" cy="1887747"/>
          </a:xfrm>
        </p:grpSpPr>
        <p:grpSp>
          <p:nvGrpSpPr>
            <p:cNvPr id="1360" name="Google Shape;1360;p33"/>
            <p:cNvGrpSpPr/>
            <p:nvPr/>
          </p:nvGrpSpPr>
          <p:grpSpPr>
            <a:xfrm>
              <a:off x="627150" y="-166175"/>
              <a:ext cx="454448" cy="1887747"/>
              <a:chOff x="3846700" y="-166175"/>
              <a:chExt cx="454448" cy="1887747"/>
            </a:xfrm>
          </p:grpSpPr>
          <p:sp>
            <p:nvSpPr>
              <p:cNvPr id="1361" name="Google Shape;1361;p33"/>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3"/>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3"/>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33"/>
            <p:cNvGrpSpPr/>
            <p:nvPr/>
          </p:nvGrpSpPr>
          <p:grpSpPr>
            <a:xfrm>
              <a:off x="8062500" y="-166175"/>
              <a:ext cx="454448" cy="1887747"/>
              <a:chOff x="3846700" y="-166175"/>
              <a:chExt cx="454448" cy="1887747"/>
            </a:xfrm>
          </p:grpSpPr>
          <p:sp>
            <p:nvSpPr>
              <p:cNvPr id="1365" name="Google Shape;1365;p33"/>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3"/>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3"/>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 name="Google Shape;126;p26">
            <a:extLst>
              <a:ext uri="{FF2B5EF4-FFF2-40B4-BE49-F238E27FC236}">
                <a16:creationId xmlns:a16="http://schemas.microsoft.com/office/drawing/2014/main" id="{F671B8C5-EA7E-45DD-A2E7-43639336B7EE}"/>
              </a:ext>
            </a:extLst>
          </p:cNvPr>
          <p:cNvSpPr txBox="1">
            <a:spLocks/>
          </p:cNvSpPr>
          <p:nvPr/>
        </p:nvSpPr>
        <p:spPr>
          <a:xfrm>
            <a:off x="1518472" y="210371"/>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100" dirty="0">
                <a:solidFill>
                  <a:schemeClr val="accent4">
                    <a:lumMod val="20000"/>
                    <a:lumOff val="80000"/>
                  </a:schemeClr>
                </a:solidFill>
                <a:effectLst>
                  <a:glow rad="88900">
                    <a:schemeClr val="accent4">
                      <a:lumMod val="50000"/>
                    </a:schemeClr>
                  </a:glow>
                </a:effectLst>
                <a:latin typeface="Questv1" panose="01000500000000020006" pitchFamily="50" charset="-78"/>
                <a:cs typeface="Questv1" panose="01000500000000020006" pitchFamily="50" charset="-78"/>
              </a:rPr>
              <a:t>مراحل نشأة علم التفسير</a:t>
            </a:r>
          </a:p>
        </p:txBody>
      </p:sp>
      <p:grpSp>
        <p:nvGrpSpPr>
          <p:cNvPr id="21" name="مجموعة 20">
            <a:extLst>
              <a:ext uri="{FF2B5EF4-FFF2-40B4-BE49-F238E27FC236}">
                <a16:creationId xmlns:a16="http://schemas.microsoft.com/office/drawing/2014/main" id="{28AE2537-90CE-4571-B9FC-0ED9D1168244}"/>
              </a:ext>
            </a:extLst>
          </p:cNvPr>
          <p:cNvGrpSpPr/>
          <p:nvPr/>
        </p:nvGrpSpPr>
        <p:grpSpPr>
          <a:xfrm>
            <a:off x="5744684" y="1531653"/>
            <a:ext cx="3193420" cy="1017897"/>
            <a:chOff x="5744684" y="1531653"/>
            <a:chExt cx="3193420" cy="1017897"/>
          </a:xfrm>
        </p:grpSpPr>
        <p:sp>
          <p:nvSpPr>
            <p:cNvPr id="93" name="مخطط انسيابي: محطة طرفية 92">
              <a:extLst>
                <a:ext uri="{FF2B5EF4-FFF2-40B4-BE49-F238E27FC236}">
                  <a16:creationId xmlns:a16="http://schemas.microsoft.com/office/drawing/2014/main" id="{50A7D340-C3E7-4679-BD79-BB3CFFA1CAB3}"/>
                </a:ext>
              </a:extLst>
            </p:cNvPr>
            <p:cNvSpPr/>
            <p:nvPr/>
          </p:nvSpPr>
          <p:spPr>
            <a:xfrm>
              <a:off x="5744684" y="1531653"/>
              <a:ext cx="3193420" cy="1017897"/>
            </a:xfrm>
            <a:prstGeom prst="flowChartTerminator">
              <a:avLst/>
            </a:prstGeom>
            <a:solidFill>
              <a:schemeClr val="accent5">
                <a:lumMod val="90000"/>
              </a:schemeClr>
            </a:solidFill>
            <a:ln w="38100">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SA" sz="2800" dirty="0">
                  <a:solidFill>
                    <a:srgbClr val="FBE3CD"/>
                  </a:solidFill>
                  <a:effectLst>
                    <a:glow rad="101600">
                      <a:srgbClr val="743200"/>
                    </a:glow>
                    <a:outerShdw blurRad="38100" dist="38100" dir="2700000" algn="tl">
                      <a:srgbClr val="000000">
                        <a:alpha val="43137"/>
                      </a:srgbClr>
                    </a:outerShdw>
                  </a:effectLst>
                  <a:latin typeface="Amiri" panose="00000500000000000000" pitchFamily="2" charset="-78"/>
                  <a:ea typeface="Amiri" panose="00000500000000000000" pitchFamily="2" charset="-78"/>
                  <a:cs typeface="SKR HEAD1" pitchFamily="2" charset="-78"/>
                </a:rPr>
                <a:t>المرحلة الأولى  </a:t>
              </a:r>
            </a:p>
            <a:p>
              <a:pPr algn="ctr"/>
              <a:r>
                <a:rPr lang="ar-SA" sz="3100" dirty="0">
                  <a:solidFill>
                    <a:srgbClr val="FBE3CD"/>
                  </a:solidFill>
                  <a:effectLst>
                    <a:glow rad="101600">
                      <a:srgbClr val="743200"/>
                    </a:glow>
                    <a:outerShdw blurRad="38100" dist="38100" dir="2700000" algn="tl">
                      <a:srgbClr val="000000">
                        <a:alpha val="43137"/>
                      </a:srgbClr>
                    </a:outerShdw>
                  </a:effectLst>
                  <a:latin typeface="Amiri" panose="00000500000000000000" pitchFamily="2" charset="-78"/>
                  <a:ea typeface="Amiri" panose="00000500000000000000" pitchFamily="2" charset="-78"/>
                  <a:cs typeface="SKR HEAD1" pitchFamily="2" charset="-78"/>
                </a:rPr>
                <a:t>مرحلة الفهم  والتلقي </a:t>
              </a:r>
            </a:p>
          </p:txBody>
        </p:sp>
        <p:sp>
          <p:nvSpPr>
            <p:cNvPr id="4" name="مثلث متساوي الساقين 3">
              <a:extLst>
                <a:ext uri="{FF2B5EF4-FFF2-40B4-BE49-F238E27FC236}">
                  <a16:creationId xmlns:a16="http://schemas.microsoft.com/office/drawing/2014/main" id="{267097F8-5CDD-4985-BF11-0CF1060F6BB6}"/>
                </a:ext>
              </a:extLst>
            </p:cNvPr>
            <p:cNvSpPr/>
            <p:nvPr/>
          </p:nvSpPr>
          <p:spPr>
            <a:xfrm rot="10800000">
              <a:off x="6482077" y="1644909"/>
              <a:ext cx="242303" cy="266601"/>
            </a:xfrm>
            <a:prstGeom prst="triangle">
              <a:avLst/>
            </a:prstGeom>
            <a:solidFill>
              <a:schemeClr val="accent5"/>
            </a:solidFill>
            <a:ln>
              <a:solidFill>
                <a:srgbClr val="703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5" name="مثلث متساوي الساقين 94">
              <a:extLst>
                <a:ext uri="{FF2B5EF4-FFF2-40B4-BE49-F238E27FC236}">
                  <a16:creationId xmlns:a16="http://schemas.microsoft.com/office/drawing/2014/main" id="{530F44DF-6DCC-4569-B0DE-BE19B1A2111F}"/>
                </a:ext>
              </a:extLst>
            </p:cNvPr>
            <p:cNvSpPr/>
            <p:nvPr/>
          </p:nvSpPr>
          <p:spPr>
            <a:xfrm rot="10800000">
              <a:off x="8097569" y="1644910"/>
              <a:ext cx="242303" cy="266601"/>
            </a:xfrm>
            <a:prstGeom prst="triangle">
              <a:avLst/>
            </a:prstGeom>
            <a:solidFill>
              <a:schemeClr val="accent5"/>
            </a:solidFill>
            <a:ln>
              <a:solidFill>
                <a:srgbClr val="703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20" name="مجموعة 19">
            <a:extLst>
              <a:ext uri="{FF2B5EF4-FFF2-40B4-BE49-F238E27FC236}">
                <a16:creationId xmlns:a16="http://schemas.microsoft.com/office/drawing/2014/main" id="{79E64BE8-D21A-468C-ACD9-DA0DEC0B85AE}"/>
              </a:ext>
            </a:extLst>
          </p:cNvPr>
          <p:cNvGrpSpPr/>
          <p:nvPr/>
        </p:nvGrpSpPr>
        <p:grpSpPr>
          <a:xfrm>
            <a:off x="205868" y="1532068"/>
            <a:ext cx="3193420" cy="1017897"/>
            <a:chOff x="205868" y="1532068"/>
            <a:chExt cx="3193420" cy="1017897"/>
          </a:xfrm>
        </p:grpSpPr>
        <p:sp>
          <p:nvSpPr>
            <p:cNvPr id="98" name="مخطط انسيابي: محطة طرفية 97">
              <a:extLst>
                <a:ext uri="{FF2B5EF4-FFF2-40B4-BE49-F238E27FC236}">
                  <a16:creationId xmlns:a16="http://schemas.microsoft.com/office/drawing/2014/main" id="{7ECF0FDD-CDE2-4CD6-A235-EB8B2AEF2B09}"/>
                </a:ext>
              </a:extLst>
            </p:cNvPr>
            <p:cNvSpPr/>
            <p:nvPr/>
          </p:nvSpPr>
          <p:spPr>
            <a:xfrm>
              <a:off x="205868" y="1532068"/>
              <a:ext cx="3193420" cy="1017897"/>
            </a:xfrm>
            <a:prstGeom prst="flowChartTerminator">
              <a:avLst/>
            </a:prstGeom>
            <a:solidFill>
              <a:schemeClr val="accent5">
                <a:lumMod val="90000"/>
              </a:schemeClr>
            </a:solidFill>
            <a:ln w="38100">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SA" sz="2800" dirty="0">
                  <a:solidFill>
                    <a:srgbClr val="FBE3CD"/>
                  </a:solidFill>
                  <a:effectLst>
                    <a:glow rad="101600">
                      <a:srgbClr val="743200"/>
                    </a:glow>
                    <a:outerShdw blurRad="38100" dist="38100" dir="2700000" algn="tl">
                      <a:srgbClr val="000000">
                        <a:alpha val="43137"/>
                      </a:srgbClr>
                    </a:outerShdw>
                  </a:effectLst>
                  <a:cs typeface="SKR HEAD1" pitchFamily="2" charset="-78"/>
                </a:rPr>
                <a:t>المرحلة الثانية  </a:t>
              </a:r>
            </a:p>
            <a:p>
              <a:pPr algn="ctr"/>
              <a:r>
                <a:rPr lang="ar-SA" sz="3100" dirty="0">
                  <a:solidFill>
                    <a:srgbClr val="FBE3CD"/>
                  </a:solidFill>
                  <a:effectLst>
                    <a:glow rad="101600">
                      <a:srgbClr val="743200"/>
                    </a:glow>
                    <a:outerShdw blurRad="38100" dist="38100" dir="2700000" algn="tl">
                      <a:srgbClr val="000000">
                        <a:alpha val="43137"/>
                      </a:srgbClr>
                    </a:outerShdw>
                  </a:effectLst>
                  <a:cs typeface="SKR HEAD1" pitchFamily="2" charset="-78"/>
                </a:rPr>
                <a:t>مرحلة الكتابة والتدوين</a:t>
              </a:r>
            </a:p>
          </p:txBody>
        </p:sp>
        <p:sp>
          <p:nvSpPr>
            <p:cNvPr id="99" name="مثلث متساوي الساقين 98">
              <a:extLst>
                <a:ext uri="{FF2B5EF4-FFF2-40B4-BE49-F238E27FC236}">
                  <a16:creationId xmlns:a16="http://schemas.microsoft.com/office/drawing/2014/main" id="{00E75690-23A5-458C-BF27-E65B992D5625}"/>
                </a:ext>
              </a:extLst>
            </p:cNvPr>
            <p:cNvSpPr/>
            <p:nvPr/>
          </p:nvSpPr>
          <p:spPr>
            <a:xfrm rot="10800000">
              <a:off x="820233" y="1644909"/>
              <a:ext cx="242303" cy="266601"/>
            </a:xfrm>
            <a:prstGeom prst="triangle">
              <a:avLst/>
            </a:prstGeom>
            <a:solidFill>
              <a:schemeClr val="accent5"/>
            </a:solidFill>
            <a:ln>
              <a:solidFill>
                <a:srgbClr val="703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0" name="مثلث متساوي الساقين 99">
              <a:extLst>
                <a:ext uri="{FF2B5EF4-FFF2-40B4-BE49-F238E27FC236}">
                  <a16:creationId xmlns:a16="http://schemas.microsoft.com/office/drawing/2014/main" id="{26A909ED-48C2-4594-86DA-2B11F225DF19}"/>
                </a:ext>
              </a:extLst>
            </p:cNvPr>
            <p:cNvSpPr/>
            <p:nvPr/>
          </p:nvSpPr>
          <p:spPr>
            <a:xfrm rot="10800000">
              <a:off x="2593204" y="1644909"/>
              <a:ext cx="242303" cy="266601"/>
            </a:xfrm>
            <a:prstGeom prst="triangle">
              <a:avLst/>
            </a:prstGeom>
            <a:solidFill>
              <a:schemeClr val="accent5"/>
            </a:solidFill>
            <a:ln>
              <a:solidFill>
                <a:srgbClr val="703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13" name="مربع نص 112">
            <a:extLst>
              <a:ext uri="{FF2B5EF4-FFF2-40B4-BE49-F238E27FC236}">
                <a16:creationId xmlns:a16="http://schemas.microsoft.com/office/drawing/2014/main" id="{F1072F69-7891-4CA7-9B60-45D1A7DE50BA}"/>
              </a:ext>
            </a:extLst>
          </p:cNvPr>
          <p:cNvSpPr txBox="1"/>
          <p:nvPr/>
        </p:nvSpPr>
        <p:spPr>
          <a:xfrm>
            <a:off x="7620000" y="2624302"/>
            <a:ext cx="1433442" cy="400110"/>
          </a:xfrm>
          <a:prstGeom prst="rect">
            <a:avLst/>
          </a:prstGeom>
          <a:noFill/>
        </p:spPr>
        <p:txBody>
          <a:bodyPr wrap="square">
            <a:spAutoFit/>
          </a:bodyPr>
          <a:lstStyle/>
          <a:p>
            <a:pPr algn="r"/>
            <a:r>
              <a:rPr lang="ar-SA" sz="2000" dirty="0">
                <a:solidFill>
                  <a:srgbClr val="FADFC6"/>
                </a:solidFill>
                <a:effectLst>
                  <a:glow rad="88900">
                    <a:schemeClr val="accent6">
                      <a:lumMod val="25000"/>
                    </a:schemeClr>
                  </a:glow>
                </a:effectLst>
                <a:latin typeface="Hacen Egypt" panose="02000000000000000000" pitchFamily="2" charset="-78"/>
                <a:ea typeface="Amiri" panose="00000500000000000000" pitchFamily="2" charset="-78"/>
                <a:cs typeface="Hacen Egypt" panose="02000000000000000000" pitchFamily="2" charset="-78"/>
              </a:rPr>
              <a:t>الفترة الأولى :</a:t>
            </a:r>
          </a:p>
        </p:txBody>
      </p:sp>
      <p:sp>
        <p:nvSpPr>
          <p:cNvPr id="114" name="مستطيل: زوايا مستديرة 113">
            <a:extLst>
              <a:ext uri="{FF2B5EF4-FFF2-40B4-BE49-F238E27FC236}">
                <a16:creationId xmlns:a16="http://schemas.microsoft.com/office/drawing/2014/main" id="{F76B7ABD-531E-4401-BDFD-6D2EEC71E883}"/>
              </a:ext>
            </a:extLst>
          </p:cNvPr>
          <p:cNvSpPr/>
          <p:nvPr/>
        </p:nvSpPr>
        <p:spPr>
          <a:xfrm>
            <a:off x="6219825" y="3834145"/>
            <a:ext cx="2432544" cy="392132"/>
          </a:xfrm>
          <a:prstGeom prst="roundRect">
            <a:avLst/>
          </a:prstGeom>
          <a:solidFill>
            <a:schemeClr val="accent4">
              <a:lumMod val="60000"/>
              <a:lumOff val="40000"/>
            </a:schemeClr>
          </a:solidFill>
          <a:ln w="19050">
            <a:solidFill>
              <a:schemeClr val="accent4">
                <a:lumMod val="50000"/>
              </a:schemeClr>
            </a:solidFill>
          </a:ln>
          <a:effectLst>
            <a:glow rad="38100">
              <a:schemeClr val="accent4">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accent4">
                    <a:lumMod val="20000"/>
                    <a:lumOff val="80000"/>
                  </a:schemeClr>
                </a:solidFill>
                <a:effectLst>
                  <a:glow rad="88900">
                    <a:schemeClr val="accent4">
                      <a:lumMod val="50000"/>
                    </a:schemeClr>
                  </a:glow>
                </a:effectLst>
                <a:latin typeface="KFGQPC Arabic Symbols 01" panose="02000000000000000000" pitchFamily="2" charset="2"/>
                <a:ea typeface="Amiri" panose="00000500000000000000" pitchFamily="2" charset="-78"/>
                <a:cs typeface="Hacen Egypt" panose="02000000000000000000" pitchFamily="2" charset="-78"/>
              </a:rPr>
              <a:t>M </a:t>
            </a:r>
            <a:r>
              <a:rPr lang="ar-SA" sz="2400" dirty="0">
                <a:solidFill>
                  <a:schemeClr val="accent4">
                    <a:lumMod val="20000"/>
                    <a:lumOff val="80000"/>
                  </a:schemeClr>
                </a:solidFill>
                <a:effectLst>
                  <a:glow rad="88900">
                    <a:schemeClr val="accent4">
                      <a:lumMod val="50000"/>
                    </a:schemeClr>
                  </a:glow>
                </a:effectLst>
                <a:latin typeface="Hacen Egypt" panose="02000000000000000000" pitchFamily="2" charset="-78"/>
                <a:ea typeface="Amiri" panose="00000500000000000000" pitchFamily="2" charset="-78"/>
                <a:cs typeface="Hacen Egypt" panose="02000000000000000000" pitchFamily="2" charset="-78"/>
              </a:rPr>
              <a:t>عهد الصحابة</a:t>
            </a:r>
            <a:r>
              <a:rPr lang="en-US" sz="2400" dirty="0">
                <a:solidFill>
                  <a:schemeClr val="accent4">
                    <a:lumMod val="20000"/>
                    <a:lumOff val="80000"/>
                  </a:schemeClr>
                </a:solidFill>
                <a:effectLst>
                  <a:glow rad="88900">
                    <a:schemeClr val="accent4">
                      <a:lumMod val="50000"/>
                    </a:schemeClr>
                  </a:glow>
                </a:effectLst>
                <a:latin typeface="Hacen Egypt" panose="02000000000000000000" pitchFamily="2" charset="-78"/>
                <a:ea typeface="Amiri" panose="00000500000000000000" pitchFamily="2" charset="-78"/>
                <a:cs typeface="Hacen Egypt" panose="02000000000000000000" pitchFamily="2" charset="-78"/>
              </a:rPr>
              <a:t> </a:t>
            </a:r>
            <a:endParaRPr lang="ar-SA" sz="2400" dirty="0">
              <a:solidFill>
                <a:schemeClr val="accent4">
                  <a:lumMod val="20000"/>
                  <a:lumOff val="80000"/>
                </a:schemeClr>
              </a:solidFill>
              <a:effectLst>
                <a:glow rad="88900">
                  <a:schemeClr val="accent4">
                    <a:lumMod val="50000"/>
                  </a:schemeClr>
                </a:glow>
              </a:effectLst>
              <a:latin typeface="KFGQPC Arabic Symbols 01" panose="02000000000000000000" pitchFamily="2" charset="2"/>
              <a:ea typeface="Amiri" panose="00000500000000000000" pitchFamily="2" charset="-78"/>
              <a:cs typeface="Hacen Egypt" panose="02000000000000000000" pitchFamily="2" charset="-78"/>
            </a:endParaRPr>
          </a:p>
        </p:txBody>
      </p:sp>
      <p:sp>
        <p:nvSpPr>
          <p:cNvPr id="115" name="مربع نص 114">
            <a:extLst>
              <a:ext uri="{FF2B5EF4-FFF2-40B4-BE49-F238E27FC236}">
                <a16:creationId xmlns:a16="http://schemas.microsoft.com/office/drawing/2014/main" id="{7F20F8C1-30AF-46AA-B3A6-1520AD936DDB}"/>
              </a:ext>
            </a:extLst>
          </p:cNvPr>
          <p:cNvSpPr txBox="1"/>
          <p:nvPr/>
        </p:nvSpPr>
        <p:spPr>
          <a:xfrm>
            <a:off x="7741920" y="3471456"/>
            <a:ext cx="1315290" cy="400110"/>
          </a:xfrm>
          <a:prstGeom prst="rect">
            <a:avLst/>
          </a:prstGeom>
          <a:noFill/>
        </p:spPr>
        <p:txBody>
          <a:bodyPr wrap="square">
            <a:spAutoFit/>
          </a:bodyPr>
          <a:lstStyle/>
          <a:p>
            <a:pPr algn="r"/>
            <a:r>
              <a:rPr lang="ar-SA" sz="2000" dirty="0">
                <a:solidFill>
                  <a:srgbClr val="FADFC6"/>
                </a:solidFill>
                <a:effectLst>
                  <a:glow rad="88900">
                    <a:schemeClr val="accent6">
                      <a:lumMod val="25000"/>
                    </a:schemeClr>
                  </a:glow>
                </a:effectLst>
                <a:latin typeface="Hacen Egypt" panose="02000000000000000000" pitchFamily="2" charset="-78"/>
                <a:cs typeface="Hacen Egypt" panose="02000000000000000000" pitchFamily="2" charset="-78"/>
              </a:rPr>
              <a:t>الفترة</a:t>
            </a:r>
            <a:r>
              <a:rPr lang="ar-SA" sz="2000" dirty="0">
                <a:solidFill>
                  <a:schemeClr val="accent4">
                    <a:lumMod val="20000"/>
                    <a:lumOff val="80000"/>
                  </a:schemeClr>
                </a:solidFill>
                <a:effectLst>
                  <a:glow rad="88900">
                    <a:schemeClr val="accent4">
                      <a:lumMod val="50000"/>
                    </a:schemeClr>
                  </a:glow>
                </a:effectLst>
                <a:latin typeface="Hacen Egypt" panose="02000000000000000000" pitchFamily="2" charset="-78"/>
                <a:ea typeface="Amiri" panose="00000500000000000000" pitchFamily="2" charset="-78"/>
                <a:cs typeface="Hacen Egypt" panose="02000000000000000000" pitchFamily="2" charset="-78"/>
              </a:rPr>
              <a:t> </a:t>
            </a:r>
            <a:r>
              <a:rPr lang="ar-SA" sz="2000" dirty="0">
                <a:solidFill>
                  <a:srgbClr val="FADFC6"/>
                </a:solidFill>
                <a:effectLst>
                  <a:glow rad="88900">
                    <a:schemeClr val="accent6">
                      <a:lumMod val="25000"/>
                    </a:schemeClr>
                  </a:glow>
                </a:effectLst>
                <a:latin typeface="Hacen Egypt" panose="02000000000000000000" pitchFamily="2" charset="-78"/>
                <a:cs typeface="Hacen Egypt" panose="02000000000000000000" pitchFamily="2" charset="-78"/>
              </a:rPr>
              <a:t>الثانية :</a:t>
            </a:r>
          </a:p>
        </p:txBody>
      </p:sp>
      <p:sp>
        <p:nvSpPr>
          <p:cNvPr id="118" name="مستطيل: زوايا مستديرة 117">
            <a:extLst>
              <a:ext uri="{FF2B5EF4-FFF2-40B4-BE49-F238E27FC236}">
                <a16:creationId xmlns:a16="http://schemas.microsoft.com/office/drawing/2014/main" id="{C5281F24-AE9B-4EFE-8C39-2C7D0E8D40F0}"/>
              </a:ext>
            </a:extLst>
          </p:cNvPr>
          <p:cNvSpPr/>
          <p:nvPr/>
        </p:nvSpPr>
        <p:spPr>
          <a:xfrm>
            <a:off x="6219825" y="4683804"/>
            <a:ext cx="2432544" cy="392129"/>
          </a:xfrm>
          <a:prstGeom prst="roundRect">
            <a:avLst/>
          </a:prstGeom>
          <a:solidFill>
            <a:schemeClr val="accent4">
              <a:lumMod val="60000"/>
              <a:lumOff val="40000"/>
            </a:schemeClr>
          </a:solidFill>
          <a:ln w="19050">
            <a:solidFill>
              <a:schemeClr val="accent4">
                <a:lumMod val="50000"/>
              </a:schemeClr>
            </a:solidFill>
          </a:ln>
          <a:effectLst>
            <a:glow rad="38100">
              <a:schemeClr val="accent4">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accent4">
                    <a:lumMod val="20000"/>
                    <a:lumOff val="80000"/>
                  </a:schemeClr>
                </a:solidFill>
                <a:effectLst>
                  <a:glow rad="88900">
                    <a:schemeClr val="accent4">
                      <a:lumMod val="50000"/>
                    </a:schemeClr>
                  </a:glow>
                </a:effectLst>
                <a:latin typeface="KFGQPC Arabic Symbols 01" panose="02000000000000000000" pitchFamily="2" charset="2"/>
                <a:ea typeface="Amiri" panose="00000500000000000000" pitchFamily="2" charset="-78"/>
                <a:cs typeface="Hacen Egypt" panose="02000000000000000000" pitchFamily="2" charset="-78"/>
              </a:rPr>
              <a:t>عهد التابعين </a:t>
            </a:r>
            <a:r>
              <a:rPr lang="en-US" sz="3200" dirty="0">
                <a:solidFill>
                  <a:schemeClr val="accent4">
                    <a:lumMod val="20000"/>
                    <a:lumOff val="80000"/>
                  </a:schemeClr>
                </a:solidFill>
                <a:effectLst>
                  <a:glow rad="88900">
                    <a:schemeClr val="accent4">
                      <a:lumMod val="50000"/>
                    </a:schemeClr>
                  </a:glow>
                </a:effectLst>
                <a:latin typeface="KFGQPC Arabic Symbols 01" panose="02000000000000000000" pitchFamily="2" charset="2"/>
                <a:ea typeface="Amiri" panose="00000500000000000000" pitchFamily="2" charset="-78"/>
                <a:cs typeface="Hacen Egypt" panose="02000000000000000000" pitchFamily="2" charset="-78"/>
              </a:rPr>
              <a:t>s</a:t>
            </a:r>
            <a:endParaRPr lang="ar-SA" sz="2400" dirty="0">
              <a:solidFill>
                <a:schemeClr val="accent4">
                  <a:lumMod val="20000"/>
                  <a:lumOff val="80000"/>
                </a:schemeClr>
              </a:solidFill>
              <a:effectLst>
                <a:glow rad="88900">
                  <a:schemeClr val="accent4">
                    <a:lumMod val="50000"/>
                  </a:schemeClr>
                </a:glow>
              </a:effectLst>
              <a:latin typeface="KFGQPC Arabic Symbols 01" panose="02000000000000000000" pitchFamily="2" charset="2"/>
              <a:ea typeface="Amiri" panose="00000500000000000000" pitchFamily="2" charset="-78"/>
              <a:cs typeface="Hacen Egypt" panose="02000000000000000000" pitchFamily="2" charset="-78"/>
            </a:endParaRPr>
          </a:p>
        </p:txBody>
      </p:sp>
      <p:sp>
        <p:nvSpPr>
          <p:cNvPr id="119" name="مربع نص 118">
            <a:extLst>
              <a:ext uri="{FF2B5EF4-FFF2-40B4-BE49-F238E27FC236}">
                <a16:creationId xmlns:a16="http://schemas.microsoft.com/office/drawing/2014/main" id="{0CBDC011-39BB-4C7B-B7D9-1226A57F6C50}"/>
              </a:ext>
            </a:extLst>
          </p:cNvPr>
          <p:cNvSpPr txBox="1"/>
          <p:nvPr/>
        </p:nvSpPr>
        <p:spPr>
          <a:xfrm>
            <a:off x="7741920" y="4327758"/>
            <a:ext cx="1315290" cy="400110"/>
          </a:xfrm>
          <a:prstGeom prst="rect">
            <a:avLst/>
          </a:prstGeom>
          <a:noFill/>
        </p:spPr>
        <p:txBody>
          <a:bodyPr wrap="square">
            <a:spAutoFit/>
          </a:bodyPr>
          <a:lstStyle/>
          <a:p>
            <a:pPr algn="r"/>
            <a:r>
              <a:rPr lang="ar-SA" sz="2000" dirty="0">
                <a:solidFill>
                  <a:srgbClr val="FADFC6"/>
                </a:solidFill>
                <a:effectLst>
                  <a:glow rad="88900">
                    <a:schemeClr val="accent6">
                      <a:lumMod val="25000"/>
                    </a:schemeClr>
                  </a:glow>
                </a:effectLst>
                <a:latin typeface="Hacen Egypt" panose="02000000000000000000" pitchFamily="2" charset="-78"/>
                <a:cs typeface="Hacen Egypt" panose="02000000000000000000" pitchFamily="2" charset="-78"/>
              </a:rPr>
              <a:t>الفترة الثالثة :</a:t>
            </a:r>
          </a:p>
        </p:txBody>
      </p:sp>
      <p:pic>
        <p:nvPicPr>
          <p:cNvPr id="112" name="صورة 111" descr="صورة تحتوي على نص&#10;&#10;تم إنشاء الوصف تلقائياً">
            <a:extLst>
              <a:ext uri="{FF2B5EF4-FFF2-40B4-BE49-F238E27FC236}">
                <a16:creationId xmlns:a16="http://schemas.microsoft.com/office/drawing/2014/main" id="{95FCC6C8-5D6D-4561-A14B-0C1BF7F744AF}"/>
              </a:ext>
            </a:extLst>
          </p:cNvPr>
          <p:cNvPicPr>
            <a:picLocks noChangeAspect="1"/>
          </p:cNvPicPr>
          <p:nvPr/>
        </p:nvPicPr>
        <p:blipFill>
          <a:blip r:embed="rId3"/>
          <a:stretch>
            <a:fillRect/>
          </a:stretch>
        </p:blipFill>
        <p:spPr>
          <a:xfrm>
            <a:off x="4000119" y="3386477"/>
            <a:ext cx="1149334" cy="679150"/>
          </a:xfrm>
          <a:prstGeom prst="rect">
            <a:avLst/>
          </a:prstGeom>
          <a:effectLst/>
        </p:spPr>
      </p:pic>
      <p:sp>
        <p:nvSpPr>
          <p:cNvPr id="111" name="مستطيل: زوايا مستديرة 110">
            <a:extLst>
              <a:ext uri="{FF2B5EF4-FFF2-40B4-BE49-F238E27FC236}">
                <a16:creationId xmlns:a16="http://schemas.microsoft.com/office/drawing/2014/main" id="{BFADD5AD-4165-4E9D-89C0-1A00CF6961BD}"/>
              </a:ext>
            </a:extLst>
          </p:cNvPr>
          <p:cNvSpPr/>
          <p:nvPr/>
        </p:nvSpPr>
        <p:spPr>
          <a:xfrm>
            <a:off x="6219824" y="2985371"/>
            <a:ext cx="2432544" cy="392132"/>
          </a:xfrm>
          <a:prstGeom prst="roundRect">
            <a:avLst/>
          </a:prstGeom>
          <a:solidFill>
            <a:schemeClr val="accent4">
              <a:lumMod val="60000"/>
              <a:lumOff val="40000"/>
            </a:schemeClr>
          </a:solidFill>
          <a:ln w="19050">
            <a:solidFill>
              <a:schemeClr val="accent4">
                <a:lumMod val="50000"/>
              </a:schemeClr>
            </a:solidFill>
          </a:ln>
          <a:effectLst>
            <a:glow rad="38100">
              <a:schemeClr val="accent4">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4">
                    <a:lumMod val="20000"/>
                    <a:lumOff val="80000"/>
                  </a:schemeClr>
                </a:solidFill>
                <a:effectLst>
                  <a:glow rad="88900">
                    <a:schemeClr val="accent4">
                      <a:lumMod val="50000"/>
                    </a:schemeClr>
                  </a:glow>
                </a:effectLst>
                <a:latin typeface="Hacen Egypt" panose="02000000000000000000" pitchFamily="2" charset="-78"/>
                <a:ea typeface="Amiri" panose="00000500000000000000" pitchFamily="2" charset="-78"/>
                <a:cs typeface="Hacen Egypt" panose="02000000000000000000" pitchFamily="2" charset="-78"/>
              </a:rPr>
              <a:t>عهد النبي ﷺ</a:t>
            </a:r>
          </a:p>
        </p:txBody>
      </p:sp>
    </p:spTree>
    <p:extLst>
      <p:ext uri="{BB962C8B-B14F-4D97-AF65-F5344CB8AC3E}">
        <p14:creationId xmlns:p14="http://schemas.microsoft.com/office/powerpoint/2010/main" val="26248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2)">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 calcmode="lin" valueType="num">
                                      <p:cBhvr additive="base">
                                        <p:cTn id="22" dur="500"/>
                                        <p:tgtEl>
                                          <p:spTgt spid="111"/>
                                        </p:tgtEl>
                                        <p:attrNameLst>
                                          <p:attrName>ppt_x</p:attrName>
                                        </p:attrNameLst>
                                      </p:cBhvr>
                                      <p:tavLst>
                                        <p:tav tm="0">
                                          <p:val>
                                            <p:strVal val="#ppt_x+#ppt_w*1.125000"/>
                                          </p:val>
                                        </p:tav>
                                        <p:tav tm="100000">
                                          <p:val>
                                            <p:strVal val="#ppt_x"/>
                                          </p:val>
                                        </p:tav>
                                      </p:tavLst>
                                    </p:anim>
                                    <p:animEffect transition="in" filter="wipe(left)">
                                      <p:cBhvr>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fade">
                                      <p:cBhvr>
                                        <p:cTn id="28" dur="500"/>
                                        <p:tgtEl>
                                          <p:spTgt spid="115"/>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2" fill="hold" grpId="0" nodeType="clickEffect">
                                  <p:stCondLst>
                                    <p:cond delay="0"/>
                                  </p:stCondLst>
                                  <p:childTnLst>
                                    <p:set>
                                      <p:cBhvr>
                                        <p:cTn id="32" dur="1" fill="hold">
                                          <p:stCondLst>
                                            <p:cond delay="0"/>
                                          </p:stCondLst>
                                        </p:cTn>
                                        <p:tgtEl>
                                          <p:spTgt spid="114"/>
                                        </p:tgtEl>
                                        <p:attrNameLst>
                                          <p:attrName>style.visibility</p:attrName>
                                        </p:attrNameLst>
                                      </p:cBhvr>
                                      <p:to>
                                        <p:strVal val="visible"/>
                                      </p:to>
                                    </p:set>
                                    <p:anim calcmode="lin" valueType="num">
                                      <p:cBhvr additive="base">
                                        <p:cTn id="33" dur="500"/>
                                        <p:tgtEl>
                                          <p:spTgt spid="114"/>
                                        </p:tgtEl>
                                        <p:attrNameLst>
                                          <p:attrName>ppt_x</p:attrName>
                                        </p:attrNameLst>
                                      </p:cBhvr>
                                      <p:tavLst>
                                        <p:tav tm="0">
                                          <p:val>
                                            <p:strVal val="#ppt_x+#ppt_w*1.125000"/>
                                          </p:val>
                                        </p:tav>
                                        <p:tav tm="100000">
                                          <p:val>
                                            <p:strVal val="#ppt_x"/>
                                          </p:val>
                                        </p:tav>
                                      </p:tavLst>
                                    </p:anim>
                                    <p:animEffect transition="in" filter="wipe(left)">
                                      <p:cBhvr>
                                        <p:cTn id="34" dur="500"/>
                                        <p:tgtEl>
                                          <p:spTgt spid="1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9"/>
                                        </p:tgtEl>
                                        <p:attrNameLst>
                                          <p:attrName>style.visibility</p:attrName>
                                        </p:attrNameLst>
                                      </p:cBhvr>
                                      <p:to>
                                        <p:strVal val="visible"/>
                                      </p:to>
                                    </p:set>
                                    <p:animEffect transition="in" filter="fade">
                                      <p:cBhvr>
                                        <p:cTn id="39" dur="500"/>
                                        <p:tgtEl>
                                          <p:spTgt spid="119"/>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2" fill="hold" grpId="0" nodeType="clickEffect">
                                  <p:stCondLst>
                                    <p:cond delay="0"/>
                                  </p:stCondLst>
                                  <p:childTnLst>
                                    <p:set>
                                      <p:cBhvr>
                                        <p:cTn id="43" dur="1" fill="hold">
                                          <p:stCondLst>
                                            <p:cond delay="0"/>
                                          </p:stCondLst>
                                        </p:cTn>
                                        <p:tgtEl>
                                          <p:spTgt spid="118"/>
                                        </p:tgtEl>
                                        <p:attrNameLst>
                                          <p:attrName>style.visibility</p:attrName>
                                        </p:attrNameLst>
                                      </p:cBhvr>
                                      <p:to>
                                        <p:strVal val="visible"/>
                                      </p:to>
                                    </p:set>
                                    <p:anim calcmode="lin" valueType="num">
                                      <p:cBhvr additive="base">
                                        <p:cTn id="44" dur="500"/>
                                        <p:tgtEl>
                                          <p:spTgt spid="118"/>
                                        </p:tgtEl>
                                        <p:attrNameLst>
                                          <p:attrName>ppt_x</p:attrName>
                                        </p:attrNameLst>
                                      </p:cBhvr>
                                      <p:tavLst>
                                        <p:tav tm="0">
                                          <p:val>
                                            <p:strVal val="#ppt_x+#ppt_w*1.125000"/>
                                          </p:val>
                                        </p:tav>
                                        <p:tav tm="100000">
                                          <p:val>
                                            <p:strVal val="#ppt_x"/>
                                          </p:val>
                                        </p:tav>
                                      </p:tavLst>
                                    </p:anim>
                                    <p:animEffect transition="in" filter="wipe(left)">
                                      <p:cBhvr>
                                        <p:cTn id="45" dur="500"/>
                                        <p:tgtEl>
                                          <p:spTgt spid="118"/>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2"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2)">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wipe(up)">
                                      <p:cBhvr>
                                        <p:cTn id="55" dur="500"/>
                                        <p:tgtEl>
                                          <p:spTgt spid="1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1"/>
                                        </p:tgtEl>
                                        <p:attrNameLst>
                                          <p:attrName>style.visibility</p:attrName>
                                        </p:attrNameLst>
                                      </p:cBhvr>
                                      <p:to>
                                        <p:strVal val="visible"/>
                                      </p:to>
                                    </p:set>
                                    <p:animEffect transition="in" filter="fade">
                                      <p:cBhvr>
                                        <p:cTn id="60" dur="500"/>
                                        <p:tgtEl>
                                          <p:spTgt spid="131"/>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8" fill="hold" grpId="0" nodeType="clickEffect">
                                  <p:stCondLst>
                                    <p:cond delay="0"/>
                                  </p:stCondLst>
                                  <p:childTnLst>
                                    <p:set>
                                      <p:cBhvr>
                                        <p:cTn id="64" dur="1" fill="hold">
                                          <p:stCondLst>
                                            <p:cond delay="0"/>
                                          </p:stCondLst>
                                        </p:cTn>
                                        <p:tgtEl>
                                          <p:spTgt spid="130"/>
                                        </p:tgtEl>
                                        <p:attrNameLst>
                                          <p:attrName>style.visibility</p:attrName>
                                        </p:attrNameLst>
                                      </p:cBhvr>
                                      <p:to>
                                        <p:strVal val="visible"/>
                                      </p:to>
                                    </p:set>
                                    <p:anim calcmode="lin" valueType="num">
                                      <p:cBhvr additive="base">
                                        <p:cTn id="65" dur="500"/>
                                        <p:tgtEl>
                                          <p:spTgt spid="130"/>
                                        </p:tgtEl>
                                        <p:attrNameLst>
                                          <p:attrName>ppt_x</p:attrName>
                                        </p:attrNameLst>
                                      </p:cBhvr>
                                      <p:tavLst>
                                        <p:tav tm="0">
                                          <p:val>
                                            <p:strVal val="#ppt_x-#ppt_w*1.125000"/>
                                          </p:val>
                                        </p:tav>
                                        <p:tav tm="100000">
                                          <p:val>
                                            <p:strVal val="#ppt_x"/>
                                          </p:val>
                                        </p:tav>
                                      </p:tavLst>
                                    </p:anim>
                                    <p:animEffect transition="in" filter="wipe(right)">
                                      <p:cBhvr>
                                        <p:cTn id="66" dur="500"/>
                                        <p:tgtEl>
                                          <p:spTgt spid="13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5"/>
                                        </p:tgtEl>
                                        <p:attrNameLst>
                                          <p:attrName>style.visibility</p:attrName>
                                        </p:attrNameLst>
                                      </p:cBhvr>
                                      <p:to>
                                        <p:strVal val="visible"/>
                                      </p:to>
                                    </p:set>
                                    <p:animEffect transition="in" filter="fade">
                                      <p:cBhvr>
                                        <p:cTn id="71" dur="500"/>
                                        <p:tgtEl>
                                          <p:spTgt spid="135"/>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8" fill="hold" grpId="0" nodeType="clickEffect">
                                  <p:stCondLst>
                                    <p:cond delay="0"/>
                                  </p:stCondLst>
                                  <p:childTnLst>
                                    <p:set>
                                      <p:cBhvr>
                                        <p:cTn id="75" dur="1" fill="hold">
                                          <p:stCondLst>
                                            <p:cond delay="0"/>
                                          </p:stCondLst>
                                        </p:cTn>
                                        <p:tgtEl>
                                          <p:spTgt spid="134"/>
                                        </p:tgtEl>
                                        <p:attrNameLst>
                                          <p:attrName>style.visibility</p:attrName>
                                        </p:attrNameLst>
                                      </p:cBhvr>
                                      <p:to>
                                        <p:strVal val="visible"/>
                                      </p:to>
                                    </p:set>
                                    <p:anim calcmode="lin" valueType="num">
                                      <p:cBhvr additive="base">
                                        <p:cTn id="76" dur="500"/>
                                        <p:tgtEl>
                                          <p:spTgt spid="134"/>
                                        </p:tgtEl>
                                        <p:attrNameLst>
                                          <p:attrName>ppt_x</p:attrName>
                                        </p:attrNameLst>
                                      </p:cBhvr>
                                      <p:tavLst>
                                        <p:tav tm="0">
                                          <p:val>
                                            <p:strVal val="#ppt_x-#ppt_w*1.125000"/>
                                          </p:val>
                                        </p:tav>
                                        <p:tav tm="100000">
                                          <p:val>
                                            <p:strVal val="#ppt_x"/>
                                          </p:val>
                                        </p:tav>
                                      </p:tavLst>
                                    </p:anim>
                                    <p:animEffect transition="in" filter="wipe(right)">
                                      <p:cBhvr>
                                        <p:cTn id="7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p:bldP spid="134" grpId="0" animBg="1"/>
      <p:bldP spid="135" grpId="0"/>
      <p:bldP spid="113" grpId="0"/>
      <p:bldP spid="114" grpId="0" animBg="1"/>
      <p:bldP spid="115" grpId="0"/>
      <p:bldP spid="118" grpId="0" animBg="1"/>
      <p:bldP spid="119" grpId="0"/>
      <p:bldP spid="1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64227" y="1432038"/>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التقويم</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6201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EA50500B-0B95-422B-A525-F42094A0CB45}"/>
              </a:ext>
            </a:extLst>
          </p:cNvPr>
          <p:cNvSpPr/>
          <p:nvPr/>
        </p:nvSpPr>
        <p:spPr>
          <a:xfrm>
            <a:off x="139700" y="120650"/>
            <a:ext cx="4330699" cy="4902200"/>
          </a:xfrm>
          <a:prstGeom prst="roundRect">
            <a:avLst>
              <a:gd name="adj" fmla="val 3008"/>
            </a:avLst>
          </a:prstGeom>
          <a:gradFill>
            <a:gsLst>
              <a:gs pos="0">
                <a:srgbClr val="C75593"/>
              </a:gs>
              <a:gs pos="100000">
                <a:srgbClr val="FFB57D"/>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5" name="صورة 14" descr="صورة تحتوي على نص&#10;&#10;تم إنشاء الوصف تلقائياً">
            <a:extLst>
              <a:ext uri="{FF2B5EF4-FFF2-40B4-BE49-F238E27FC236}">
                <a16:creationId xmlns:a16="http://schemas.microsoft.com/office/drawing/2014/main" id="{3B661A63-A622-49EC-A7E0-1F33810D58D7}"/>
              </a:ext>
            </a:extLst>
          </p:cNvPr>
          <p:cNvPicPr>
            <a:picLocks noChangeAspect="1"/>
          </p:cNvPicPr>
          <p:nvPr/>
        </p:nvPicPr>
        <p:blipFill>
          <a:blip r:embed="rId3">
            <a:alphaModFix amt="40000"/>
          </a:blip>
          <a:stretch>
            <a:fillRect/>
          </a:stretch>
        </p:blipFill>
        <p:spPr>
          <a:xfrm>
            <a:off x="241301" y="1314908"/>
            <a:ext cx="4127498" cy="2438974"/>
          </a:xfrm>
          <a:prstGeom prst="rect">
            <a:avLst/>
          </a:prstGeom>
          <a:effectLst/>
        </p:spPr>
      </p:pic>
      <p:sp>
        <p:nvSpPr>
          <p:cNvPr id="4" name="مستطيل: زوايا مستديرة 3">
            <a:extLst>
              <a:ext uri="{FF2B5EF4-FFF2-40B4-BE49-F238E27FC236}">
                <a16:creationId xmlns:a16="http://schemas.microsoft.com/office/drawing/2014/main" id="{8E33CADD-CFBE-44A9-B1FA-E3D0ECA827F7}"/>
              </a:ext>
            </a:extLst>
          </p:cNvPr>
          <p:cNvSpPr/>
          <p:nvPr/>
        </p:nvSpPr>
        <p:spPr>
          <a:xfrm>
            <a:off x="4673600" y="120650"/>
            <a:ext cx="4330700" cy="4902200"/>
          </a:xfrm>
          <a:prstGeom prst="roundRect">
            <a:avLst>
              <a:gd name="adj" fmla="val 3008"/>
            </a:avLst>
          </a:prstGeom>
          <a:gradFill>
            <a:gsLst>
              <a:gs pos="0">
                <a:srgbClr val="FFB57D"/>
              </a:gs>
              <a:gs pos="100000">
                <a:srgbClr val="C75593"/>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صورة 12" descr="صورة تحتوي على نص&#10;&#10;تم إنشاء الوصف تلقائياً">
            <a:extLst>
              <a:ext uri="{FF2B5EF4-FFF2-40B4-BE49-F238E27FC236}">
                <a16:creationId xmlns:a16="http://schemas.microsoft.com/office/drawing/2014/main" id="{52B656BF-5D93-48E8-A117-CA7E48ACB91E}"/>
              </a:ext>
            </a:extLst>
          </p:cNvPr>
          <p:cNvPicPr>
            <a:picLocks noChangeAspect="1"/>
          </p:cNvPicPr>
          <p:nvPr/>
        </p:nvPicPr>
        <p:blipFill>
          <a:blip r:embed="rId3">
            <a:alphaModFix amt="40000"/>
          </a:blip>
          <a:stretch>
            <a:fillRect/>
          </a:stretch>
        </p:blipFill>
        <p:spPr>
          <a:xfrm>
            <a:off x="4775199" y="1314908"/>
            <a:ext cx="4127498" cy="2438974"/>
          </a:xfrm>
          <a:prstGeom prst="rect">
            <a:avLst/>
          </a:prstGeom>
          <a:effectLst/>
        </p:spPr>
      </p:pic>
      <p:sp>
        <p:nvSpPr>
          <p:cNvPr id="7" name="مربع نص 6">
            <a:extLst>
              <a:ext uri="{FF2B5EF4-FFF2-40B4-BE49-F238E27FC236}">
                <a16:creationId xmlns:a16="http://schemas.microsoft.com/office/drawing/2014/main" id="{FC353968-31B3-4B16-A76E-84B6ED471C5E}"/>
              </a:ext>
            </a:extLst>
          </p:cNvPr>
          <p:cNvSpPr txBox="1"/>
          <p:nvPr/>
        </p:nvSpPr>
        <p:spPr>
          <a:xfrm>
            <a:off x="4470399" y="153701"/>
            <a:ext cx="4533901" cy="769441"/>
          </a:xfrm>
          <a:prstGeom prst="rect">
            <a:avLst/>
          </a:prstGeom>
          <a:noFill/>
        </p:spPr>
        <p:txBody>
          <a:bodyPr wrap="square" rtlCol="1">
            <a:spAutoFit/>
          </a:bodyPr>
          <a:lstStyle/>
          <a:p>
            <a:pPr algn="r" rtl="1"/>
            <a:r>
              <a:rPr lang="ar-SA" sz="2400" dirty="0">
                <a:ln w="19050">
                  <a:noFill/>
                </a:ln>
                <a:solidFill>
                  <a:schemeClr val="accent6">
                    <a:lumMod val="75000"/>
                  </a:schemeClr>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س1/ </a:t>
            </a:r>
            <a:r>
              <a:rPr lang="ar-SA" sz="20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اذكر مثالاً (غير ما ورد) على تفسير النبي ﷺ للقرآن.</a:t>
            </a:r>
            <a:endParaRPr lang="en-US" sz="20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8" name="مربع نص 7">
            <a:extLst>
              <a:ext uri="{FF2B5EF4-FFF2-40B4-BE49-F238E27FC236}">
                <a16:creationId xmlns:a16="http://schemas.microsoft.com/office/drawing/2014/main" id="{DB9FAC29-3E94-457B-AE56-7906D855ACB6}"/>
              </a:ext>
            </a:extLst>
          </p:cNvPr>
          <p:cNvSpPr txBox="1"/>
          <p:nvPr/>
        </p:nvSpPr>
        <p:spPr>
          <a:xfrm>
            <a:off x="4673600" y="827892"/>
            <a:ext cx="4330701" cy="2031325"/>
          </a:xfrm>
          <a:prstGeom prst="rect">
            <a:avLst/>
          </a:prstGeom>
          <a:noFill/>
        </p:spPr>
        <p:txBody>
          <a:bodyPr wrap="square" rtlCol="1">
            <a:spAutoFit/>
          </a:bodyPr>
          <a:lstStyle/>
          <a:p>
            <a:pPr algn="r" rtl="1"/>
            <a:r>
              <a:rPr lang="ar-SA" sz="18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(وأعدوا لهم ما استطعتم) أي: مهما أمكنكم, (من قوة ومن رباط الخيل) قال الإمام أحمد: حدثنا هارون بن معروف, حدثنا ابن وهب, اخبرني عمرو بن الحارث, عن أبي علي ثمامة بن شفي, أنه سمع عقبة بن عامر يقول: سمعت رسول الله </a:t>
            </a:r>
            <a:r>
              <a:rPr lang="ar-SA" sz="1800" dirty="0">
                <a:solidFill>
                  <a:srgbClr val="FFC497"/>
                </a:solidFill>
                <a:effectLst>
                  <a:glow rad="88900">
                    <a:schemeClr val="accent6">
                      <a:lumMod val="10000"/>
                    </a:schemeClr>
                  </a:glow>
                </a:effectLst>
                <a:latin typeface="Dante" panose="02020502050200020203" pitchFamily="18" charset="0"/>
                <a:cs typeface="STC Bold" panose="01000500000000020006" pitchFamily="2" charset="-78"/>
              </a:rPr>
              <a:t>ﷺ يقول وهو على المنبر: (وأعدوا لهم ما استطعتم من قوة) ألا إن القوة الرمي, ألا إن القوة الرمي.</a:t>
            </a:r>
            <a:endParaRPr lang="ar-SA" sz="18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endParaRPr>
          </a:p>
        </p:txBody>
      </p:sp>
      <p:sp>
        <p:nvSpPr>
          <p:cNvPr id="9" name="مربع نص 8">
            <a:extLst>
              <a:ext uri="{FF2B5EF4-FFF2-40B4-BE49-F238E27FC236}">
                <a16:creationId xmlns:a16="http://schemas.microsoft.com/office/drawing/2014/main" id="{6E6FD074-B76C-4110-98EA-03AA9B1AD02B}"/>
              </a:ext>
            </a:extLst>
          </p:cNvPr>
          <p:cNvSpPr txBox="1"/>
          <p:nvPr/>
        </p:nvSpPr>
        <p:spPr>
          <a:xfrm>
            <a:off x="4470398" y="2848199"/>
            <a:ext cx="4533901" cy="1077218"/>
          </a:xfrm>
          <a:prstGeom prst="rect">
            <a:avLst/>
          </a:prstGeom>
          <a:noFill/>
        </p:spPr>
        <p:txBody>
          <a:bodyPr wrap="square" rtlCol="1">
            <a:spAutoFit/>
          </a:bodyPr>
          <a:lstStyle/>
          <a:p>
            <a:pPr algn="r" rtl="1"/>
            <a:r>
              <a:rPr lang="ar-SA" sz="2400" dirty="0">
                <a:ln w="19050">
                  <a:noFill/>
                </a:ln>
                <a:solidFill>
                  <a:srgbClr val="DD9BC1"/>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س2/ </a:t>
            </a:r>
            <a:r>
              <a:rPr lang="ar-SA" sz="20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كان منهج الصحابة في تلقي القرآن ألا يتجاوزوا عشر آيات حتى يتعلموا ما فيها من العلم والعمل, علام تدل هذه العبارة ؟</a:t>
            </a:r>
            <a:endParaRPr lang="en-US" sz="2000" dirty="0">
              <a:solidFill>
                <a:srgbClr val="EDCBDE"/>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10" name="مربع نص 9">
            <a:extLst>
              <a:ext uri="{FF2B5EF4-FFF2-40B4-BE49-F238E27FC236}">
                <a16:creationId xmlns:a16="http://schemas.microsoft.com/office/drawing/2014/main" id="{C3CDDB6F-05D7-44A2-B300-B3CE79E7DBD7}"/>
              </a:ext>
            </a:extLst>
          </p:cNvPr>
          <p:cNvSpPr txBox="1"/>
          <p:nvPr/>
        </p:nvSpPr>
        <p:spPr>
          <a:xfrm>
            <a:off x="4673599" y="3787159"/>
            <a:ext cx="4330701" cy="1200329"/>
          </a:xfrm>
          <a:prstGeom prst="rect">
            <a:avLst/>
          </a:prstGeom>
          <a:noFill/>
        </p:spPr>
        <p:txBody>
          <a:bodyPr wrap="square" rtlCol="1">
            <a:spAutoFit/>
          </a:bodyPr>
          <a:lstStyle/>
          <a:p>
            <a:pPr algn="r" rtl="1"/>
            <a:r>
              <a:rPr lang="ar-SA" sz="1800" dirty="0">
                <a:solidFill>
                  <a:srgbClr val="E1A7C7"/>
                </a:solidFill>
                <a:effectLst>
                  <a:glow rad="88900">
                    <a:srgbClr val="3F152C"/>
                  </a:glow>
                </a:effectLst>
                <a:latin typeface="STC Bold" panose="01000500000000020006" pitchFamily="2" charset="-78"/>
                <a:cs typeface="STC Bold" panose="01000500000000020006" pitchFamily="2" charset="-78"/>
              </a:rPr>
              <a:t>كان الصحابة رضي الله عنهم يتعلمون من النبي عليه الصلاة والسلام القرآن آيات معدودات يتفهمون معناها ويتعلمون فقهها ويطبقونه على أنفسهم ثم يحفظون غيرها.</a:t>
            </a:r>
          </a:p>
        </p:txBody>
      </p:sp>
      <p:sp>
        <p:nvSpPr>
          <p:cNvPr id="11" name="مربع نص 10">
            <a:extLst>
              <a:ext uri="{FF2B5EF4-FFF2-40B4-BE49-F238E27FC236}">
                <a16:creationId xmlns:a16="http://schemas.microsoft.com/office/drawing/2014/main" id="{E070993D-0235-4C92-B026-4973250BC03F}"/>
              </a:ext>
            </a:extLst>
          </p:cNvPr>
          <p:cNvSpPr txBox="1"/>
          <p:nvPr/>
        </p:nvSpPr>
        <p:spPr>
          <a:xfrm>
            <a:off x="139699" y="186752"/>
            <a:ext cx="4330699" cy="769441"/>
          </a:xfrm>
          <a:prstGeom prst="rect">
            <a:avLst/>
          </a:prstGeom>
          <a:noFill/>
        </p:spPr>
        <p:txBody>
          <a:bodyPr wrap="square" rtlCol="1">
            <a:spAutoFit/>
          </a:bodyPr>
          <a:lstStyle/>
          <a:p>
            <a:pPr algn="r" rtl="1"/>
            <a:r>
              <a:rPr lang="ar-SA" sz="2400" dirty="0">
                <a:ln w="19050">
                  <a:noFill/>
                </a:ln>
                <a:solidFill>
                  <a:schemeClr val="accent6">
                    <a:lumMod val="75000"/>
                  </a:schemeClr>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س3/ </a:t>
            </a:r>
            <a:r>
              <a:rPr lang="ar-SA" sz="20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ما الفرق في مرحلة الكتابة والتدوين بين الفترة الأولى والثانية ؟</a:t>
            </a:r>
            <a:endParaRPr lang="en-US" sz="20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12" name="مربع نص 11">
            <a:extLst>
              <a:ext uri="{FF2B5EF4-FFF2-40B4-BE49-F238E27FC236}">
                <a16:creationId xmlns:a16="http://schemas.microsoft.com/office/drawing/2014/main" id="{FCB58A43-82ED-42BF-AC20-0A6524194135}"/>
              </a:ext>
            </a:extLst>
          </p:cNvPr>
          <p:cNvSpPr txBox="1"/>
          <p:nvPr/>
        </p:nvSpPr>
        <p:spPr>
          <a:xfrm>
            <a:off x="139697" y="881224"/>
            <a:ext cx="4330701" cy="1200329"/>
          </a:xfrm>
          <a:prstGeom prst="rect">
            <a:avLst/>
          </a:prstGeom>
          <a:noFill/>
        </p:spPr>
        <p:txBody>
          <a:bodyPr wrap="square" rtlCol="1">
            <a:spAutoFit/>
          </a:bodyPr>
          <a:lstStyle/>
          <a:p>
            <a:pPr algn="r" rtl="1"/>
            <a:r>
              <a:rPr lang="ar-SA" sz="18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الفرق هو انه في الفترة الأولى كان يتم التدوين باعتبار التفسير جزء لا يتجزأ من علم الحديث</a:t>
            </a:r>
          </a:p>
          <a:p>
            <a:pPr algn="r" rtl="1"/>
            <a:r>
              <a:rPr lang="ar-SA" sz="18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انما في المرحلة الثانية اعتبر التفسير وتدوينه علم مستقل بذاته لا يخضع لعلم الحديث.</a:t>
            </a:r>
          </a:p>
        </p:txBody>
      </p:sp>
    </p:spTree>
    <p:extLst>
      <p:ext uri="{BB962C8B-B14F-4D97-AF65-F5344CB8AC3E}">
        <p14:creationId xmlns:p14="http://schemas.microsoft.com/office/powerpoint/2010/main" val="111135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ppt_x</p:attrName>
                                        </p:attrNameLst>
                                      </p:cBhvr>
                                      <p:tavLst>
                                        <p:tav tm="0">
                                          <p:val>
                                            <p:strVal val="#ppt_x+#ppt_w*1.125000"/>
                                          </p:val>
                                        </p:tav>
                                        <p:tav tm="100000">
                                          <p:val>
                                            <p:strVal val="#ppt_x"/>
                                          </p:val>
                                        </p:tav>
                                      </p:tavLst>
                                    </p:anim>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type="wd">
                                    <p:tmPct val="10000"/>
                                  </p:iterate>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69639" y="1641162"/>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أسئلة</a:t>
            </a:r>
            <a:endParaRPr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79182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37" name="Google Shape;1437;p36"/>
          <p:cNvGrpSpPr/>
          <p:nvPr/>
        </p:nvGrpSpPr>
        <p:grpSpPr>
          <a:xfrm>
            <a:off x="3916027" y="1290382"/>
            <a:ext cx="1301062" cy="124972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592;p38"/>
          <p:cNvGrpSpPr/>
          <p:nvPr/>
        </p:nvGrpSpPr>
        <p:grpSpPr>
          <a:xfrm rot="5400000">
            <a:off x="-583941" y="927499"/>
            <a:ext cx="4888800" cy="3368337"/>
            <a:chOff x="1074165" y="1907849"/>
            <a:chExt cx="1594361" cy="931299"/>
          </a:xfrm>
        </p:grpSpPr>
        <p:sp>
          <p:nvSpPr>
            <p:cNvPr id="40"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592;p38"/>
          <p:cNvGrpSpPr/>
          <p:nvPr/>
        </p:nvGrpSpPr>
        <p:grpSpPr>
          <a:xfrm rot="5400000">
            <a:off x="4792512" y="927499"/>
            <a:ext cx="4888800" cy="3368337"/>
            <a:chOff x="1074165" y="1907849"/>
            <a:chExt cx="1594361" cy="931299"/>
          </a:xfrm>
        </p:grpSpPr>
        <p:sp>
          <p:nvSpPr>
            <p:cNvPr id="44"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ربع نص 3"/>
          <p:cNvSpPr txBox="1"/>
          <p:nvPr/>
        </p:nvSpPr>
        <p:spPr>
          <a:xfrm>
            <a:off x="6868682" y="415442"/>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1 </a:t>
            </a:r>
          </a:p>
        </p:txBody>
      </p:sp>
      <p:grpSp>
        <p:nvGrpSpPr>
          <p:cNvPr id="26" name="Google Shape;1418;p36">
            <a:extLst>
              <a:ext uri="{FF2B5EF4-FFF2-40B4-BE49-F238E27FC236}">
                <a16:creationId xmlns:a16="http://schemas.microsoft.com/office/drawing/2014/main" id="{5E0F84EC-01F8-483F-9550-6FB258C58A30}"/>
              </a:ext>
            </a:extLst>
          </p:cNvPr>
          <p:cNvGrpSpPr/>
          <p:nvPr/>
        </p:nvGrpSpPr>
        <p:grpSpPr>
          <a:xfrm>
            <a:off x="3241009" y="291507"/>
            <a:ext cx="2661980" cy="739407"/>
            <a:chOff x="463763" y="1472421"/>
            <a:chExt cx="41070633" cy="3283010"/>
          </a:xfrm>
          <a:solidFill>
            <a:schemeClr val="accent4">
              <a:lumMod val="40000"/>
              <a:lumOff val="60000"/>
            </a:schemeClr>
          </a:solidFill>
          <a:effectLst>
            <a:glow rad="88900">
              <a:schemeClr val="accent4">
                <a:lumMod val="50000"/>
              </a:schemeClr>
            </a:glow>
          </a:effectLst>
        </p:grpSpPr>
        <p:sp>
          <p:nvSpPr>
            <p:cNvPr id="27" name="Google Shape;1419;p36">
              <a:extLst>
                <a:ext uri="{FF2B5EF4-FFF2-40B4-BE49-F238E27FC236}">
                  <a16:creationId xmlns:a16="http://schemas.microsoft.com/office/drawing/2014/main" id="{4112A95E-F3A5-45A9-9C2B-18457DF8C26C}"/>
                </a:ext>
              </a:extLst>
            </p:cNvPr>
            <p:cNvSpPr/>
            <p:nvPr/>
          </p:nvSpPr>
          <p:spPr>
            <a:xfrm rot="5400000">
              <a:off x="38773639" y="1994672"/>
              <a:ext cx="3283008" cy="2238506"/>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20;p36">
              <a:extLst>
                <a:ext uri="{FF2B5EF4-FFF2-40B4-BE49-F238E27FC236}">
                  <a16:creationId xmlns:a16="http://schemas.microsoft.com/office/drawing/2014/main" id="{CD26CE8F-05D0-4627-8AA3-C0D67885CD36}"/>
                </a:ext>
              </a:extLst>
            </p:cNvPr>
            <p:cNvSpPr/>
            <p:nvPr/>
          </p:nvSpPr>
          <p:spPr>
            <a:xfrm rot="16200000">
              <a:off x="-57616" y="1993802"/>
              <a:ext cx="3283008" cy="2240249"/>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21;p36">
              <a:extLst>
                <a:ext uri="{FF2B5EF4-FFF2-40B4-BE49-F238E27FC236}">
                  <a16:creationId xmlns:a16="http://schemas.microsoft.com/office/drawing/2014/main" id="{5299861C-2A5A-4629-A847-72FB93470898}"/>
                </a:ext>
              </a:extLst>
            </p:cNvPr>
            <p:cNvSpPr/>
            <p:nvPr/>
          </p:nvSpPr>
          <p:spPr>
            <a:xfrm>
              <a:off x="1990054" y="1472440"/>
              <a:ext cx="37522199"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427;p36">
            <a:extLst>
              <a:ext uri="{FF2B5EF4-FFF2-40B4-BE49-F238E27FC236}">
                <a16:creationId xmlns:a16="http://schemas.microsoft.com/office/drawing/2014/main" id="{E81FD9B1-FA73-4320-B447-AEB2D09F3613}"/>
              </a:ext>
            </a:extLst>
          </p:cNvPr>
          <p:cNvSpPr txBox="1">
            <a:spLocks noGrp="1"/>
          </p:cNvSpPr>
          <p:nvPr>
            <p:ph type="title"/>
          </p:nvPr>
        </p:nvSpPr>
        <p:spPr>
          <a:xfrm>
            <a:off x="3591809" y="272084"/>
            <a:ext cx="1960380" cy="758742"/>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pic>
        <p:nvPicPr>
          <p:cNvPr id="32" name="صورة 31" descr="صورة تحتوي على نص&#10;&#10;تم إنشاء الوصف تلقائياً">
            <a:extLst>
              <a:ext uri="{FF2B5EF4-FFF2-40B4-BE49-F238E27FC236}">
                <a16:creationId xmlns:a16="http://schemas.microsoft.com/office/drawing/2014/main" id="{C505523D-6E63-4854-9862-2CDD1C6AF358}"/>
              </a:ext>
            </a:extLst>
          </p:cNvPr>
          <p:cNvPicPr>
            <a:picLocks noChangeAspect="1"/>
          </p:cNvPicPr>
          <p:nvPr/>
        </p:nvPicPr>
        <p:blipFill>
          <a:blip r:embed="rId3"/>
          <a:stretch>
            <a:fillRect/>
          </a:stretch>
        </p:blipFill>
        <p:spPr>
          <a:xfrm>
            <a:off x="3629197" y="2698774"/>
            <a:ext cx="1853463" cy="1095226"/>
          </a:xfrm>
          <a:prstGeom prst="rect">
            <a:avLst/>
          </a:prstGeom>
          <a:effectLst/>
        </p:spPr>
      </p:pic>
      <p:sp>
        <p:nvSpPr>
          <p:cNvPr id="65" name="مربع نص 64"/>
          <p:cNvSpPr txBox="1"/>
          <p:nvPr/>
        </p:nvSpPr>
        <p:spPr>
          <a:xfrm>
            <a:off x="5930157" y="1026559"/>
            <a:ext cx="2612955" cy="769441"/>
          </a:xfrm>
          <a:prstGeom prst="rect">
            <a:avLst/>
          </a:prstGeom>
          <a:noFill/>
        </p:spPr>
        <p:txBody>
          <a:bodyPr wrap="square" rtlCol="1">
            <a:spAutoFit/>
          </a:bodyPr>
          <a:lstStyle/>
          <a:p>
            <a:pPr algn="ctr" rtl="1">
              <a:lnSpc>
                <a:spcPct val="110000"/>
              </a:lnSpc>
            </a:pPr>
            <a:r>
              <a:rPr lang="ar-SA" sz="20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 هي كلمة تدل على الكشف والبيان والإظهار ؟</a:t>
            </a:r>
          </a:p>
        </p:txBody>
      </p:sp>
      <p:grpSp>
        <p:nvGrpSpPr>
          <p:cNvPr id="59" name="Google Shape;2317;p59">
            <a:extLst>
              <a:ext uri="{FF2B5EF4-FFF2-40B4-BE49-F238E27FC236}">
                <a16:creationId xmlns:a16="http://schemas.microsoft.com/office/drawing/2014/main" id="{0AB9B6AD-B7C7-4129-97FD-22EDA78DF277}"/>
              </a:ext>
            </a:extLst>
          </p:cNvPr>
          <p:cNvGrpSpPr/>
          <p:nvPr/>
        </p:nvGrpSpPr>
        <p:grpSpPr>
          <a:xfrm flipH="1">
            <a:off x="5685857" y="3243273"/>
            <a:ext cx="3122089" cy="421200"/>
            <a:chOff x="4476564" y="2464088"/>
            <a:chExt cx="580441" cy="171076"/>
          </a:xfrm>
          <a:solidFill>
            <a:schemeClr val="accent5">
              <a:lumMod val="75000"/>
            </a:schemeClr>
          </a:solidFill>
        </p:grpSpPr>
        <p:sp>
          <p:nvSpPr>
            <p:cNvPr id="60"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د</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61"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ar-SA" sz="24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الحديث</a:t>
              </a:r>
              <a:endParaRPr sz="24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56" name="Google Shape;2317;p59">
            <a:extLst>
              <a:ext uri="{FF2B5EF4-FFF2-40B4-BE49-F238E27FC236}">
                <a16:creationId xmlns:a16="http://schemas.microsoft.com/office/drawing/2014/main" id="{0AB9B6AD-B7C7-4129-97FD-22EDA78DF277}"/>
              </a:ext>
            </a:extLst>
          </p:cNvPr>
          <p:cNvGrpSpPr/>
          <p:nvPr/>
        </p:nvGrpSpPr>
        <p:grpSpPr>
          <a:xfrm flipH="1">
            <a:off x="5685857" y="2774901"/>
            <a:ext cx="3122089" cy="421200"/>
            <a:chOff x="4476564" y="2464088"/>
            <a:chExt cx="580441" cy="171076"/>
          </a:xfrm>
          <a:solidFill>
            <a:schemeClr val="accent5">
              <a:lumMod val="75000"/>
            </a:schemeClr>
          </a:solidFill>
        </p:grpSpPr>
        <p:sp>
          <p:nvSpPr>
            <p:cNvPr id="57"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60000"/>
                </a:lnSpc>
                <a:buFont typeface="Arial"/>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ج</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58"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a:buFont typeface="Arial"/>
                <a:buNone/>
              </a:pPr>
              <a:r>
                <a:rPr lang="ar-SA" sz="24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التوحيد</a:t>
              </a:r>
              <a:endParaRPr sz="24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35" name="Google Shape;2317;p59">
            <a:extLst>
              <a:ext uri="{FF2B5EF4-FFF2-40B4-BE49-F238E27FC236}">
                <a16:creationId xmlns:a16="http://schemas.microsoft.com/office/drawing/2014/main" id="{0AB9B6AD-B7C7-4129-97FD-22EDA78DF277}"/>
              </a:ext>
            </a:extLst>
          </p:cNvPr>
          <p:cNvGrpSpPr/>
          <p:nvPr/>
        </p:nvGrpSpPr>
        <p:grpSpPr>
          <a:xfrm flipH="1">
            <a:off x="5674427" y="2305625"/>
            <a:ext cx="3122089" cy="421200"/>
            <a:chOff x="4476564" y="2464088"/>
            <a:chExt cx="580441" cy="171076"/>
          </a:xfrm>
          <a:solidFill>
            <a:schemeClr val="accent5">
              <a:lumMod val="75000"/>
            </a:schemeClr>
          </a:solidFill>
        </p:grpSpPr>
        <p:sp>
          <p:nvSpPr>
            <p:cNvPr id="36"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ب</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37"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ar-SA" sz="24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الفقه</a:t>
              </a:r>
              <a:endParaRPr sz="24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62" name="Google Shape;2317;p59">
            <a:extLst>
              <a:ext uri="{FF2B5EF4-FFF2-40B4-BE49-F238E27FC236}">
                <a16:creationId xmlns:a16="http://schemas.microsoft.com/office/drawing/2014/main" id="{0AB9B6AD-B7C7-4129-97FD-22EDA78DF277}"/>
              </a:ext>
            </a:extLst>
          </p:cNvPr>
          <p:cNvGrpSpPr/>
          <p:nvPr/>
        </p:nvGrpSpPr>
        <p:grpSpPr>
          <a:xfrm flipH="1">
            <a:off x="5668993" y="1835326"/>
            <a:ext cx="3122084" cy="421200"/>
            <a:chOff x="4476565" y="2464088"/>
            <a:chExt cx="580440" cy="171076"/>
          </a:xfrm>
          <a:solidFill>
            <a:schemeClr val="accent5">
              <a:lumMod val="75000"/>
            </a:schemeClr>
          </a:solidFill>
        </p:grpSpPr>
        <p:sp>
          <p:nvSpPr>
            <p:cNvPr id="63" name="Google Shape;2318;p59">
              <a:extLst>
                <a:ext uri="{FF2B5EF4-FFF2-40B4-BE49-F238E27FC236}">
                  <a16:creationId xmlns:a16="http://schemas.microsoft.com/office/drawing/2014/main" id="{F4AD14AB-E212-4616-991F-C0EF29038F06}"/>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150000"/>
                </a:lnSpc>
                <a:spcBef>
                  <a:spcPts val="0"/>
                </a:spcBef>
                <a:spcAft>
                  <a:spcPts val="0"/>
                </a:spcAft>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أ</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64"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solidFill>
              <a:schemeClr val="accent5">
                <a:lumMod val="75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24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التفسير</a:t>
              </a:r>
              <a:endParaRPr sz="24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sp>
        <p:nvSpPr>
          <p:cNvPr id="53" name="مربع نص 52">
            <a:extLst>
              <a:ext uri="{FF2B5EF4-FFF2-40B4-BE49-F238E27FC236}">
                <a16:creationId xmlns:a16="http://schemas.microsoft.com/office/drawing/2014/main" id="{1D32F347-214C-4387-A8D8-5E661F0059AE}"/>
              </a:ext>
            </a:extLst>
          </p:cNvPr>
          <p:cNvSpPr txBox="1"/>
          <p:nvPr/>
        </p:nvSpPr>
        <p:spPr>
          <a:xfrm>
            <a:off x="1492250" y="415442"/>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2</a:t>
            </a:r>
            <a:r>
              <a:rPr lang="ar-SA" sz="2000" b="1" dirty="0">
                <a:solidFill>
                  <a:schemeClr val="accent5"/>
                </a:solidFill>
                <a:effectLst>
                  <a:glow rad="127000">
                    <a:srgbClr val="5C2700"/>
                  </a:glow>
                </a:effectLst>
                <a:latin typeface="Mikhak Bold" panose="02000803000000000000" pitchFamily="2" charset="-78"/>
                <a:cs typeface="Mikhak Bold" panose="02000803000000000000" pitchFamily="2" charset="-78"/>
              </a:rPr>
              <a:t> </a:t>
            </a:r>
          </a:p>
        </p:txBody>
      </p:sp>
      <p:sp>
        <p:nvSpPr>
          <p:cNvPr id="54" name="مربع نص 53">
            <a:extLst>
              <a:ext uri="{FF2B5EF4-FFF2-40B4-BE49-F238E27FC236}">
                <a16:creationId xmlns:a16="http://schemas.microsoft.com/office/drawing/2014/main" id="{C31604D5-44A8-405C-B1FE-32F08334FD5C}"/>
              </a:ext>
            </a:extLst>
          </p:cNvPr>
          <p:cNvSpPr txBox="1"/>
          <p:nvPr/>
        </p:nvSpPr>
        <p:spPr>
          <a:xfrm>
            <a:off x="376943" y="811756"/>
            <a:ext cx="3570858" cy="1006429"/>
          </a:xfrm>
          <a:prstGeom prst="rect">
            <a:avLst/>
          </a:prstGeom>
          <a:noFill/>
        </p:spPr>
        <p:txBody>
          <a:bodyPr wrap="square" rtlCol="1">
            <a:spAutoFit/>
          </a:bodyPr>
          <a:lstStyle/>
          <a:p>
            <a:pPr algn="ctr" rtl="1">
              <a:lnSpc>
                <a:spcPct val="110000"/>
              </a:lnSpc>
            </a:pPr>
            <a:r>
              <a:rPr lang="ar-SA" sz="18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           المرحلة التي تعلم </a:t>
            </a:r>
          </a:p>
          <a:p>
            <a:pPr algn="ctr" rtl="1">
              <a:lnSpc>
                <a:spcPct val="110000"/>
              </a:lnSpc>
            </a:pPr>
            <a:r>
              <a:rPr lang="ar-SA" sz="18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             التفسير فيها يتم عبر التلقي</a:t>
            </a:r>
          </a:p>
          <a:p>
            <a:pPr algn="ctr" rtl="1">
              <a:lnSpc>
                <a:spcPct val="110000"/>
              </a:lnSpc>
            </a:pPr>
            <a:r>
              <a:rPr lang="ar-SA" sz="18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           من قبل المفسر هي مرحلة ...... ؟</a:t>
            </a:r>
          </a:p>
        </p:txBody>
      </p:sp>
      <p:grpSp>
        <p:nvGrpSpPr>
          <p:cNvPr id="55" name="Google Shape;2317;p59">
            <a:extLst>
              <a:ext uri="{FF2B5EF4-FFF2-40B4-BE49-F238E27FC236}">
                <a16:creationId xmlns:a16="http://schemas.microsoft.com/office/drawing/2014/main" id="{09FFD95C-B691-483D-8D6B-FD15853C9865}"/>
              </a:ext>
            </a:extLst>
          </p:cNvPr>
          <p:cNvGrpSpPr/>
          <p:nvPr/>
        </p:nvGrpSpPr>
        <p:grpSpPr>
          <a:xfrm flipH="1">
            <a:off x="309425" y="3243273"/>
            <a:ext cx="3122089" cy="421200"/>
            <a:chOff x="4476564" y="2464088"/>
            <a:chExt cx="580441" cy="171076"/>
          </a:xfrm>
          <a:solidFill>
            <a:schemeClr val="accent5">
              <a:lumMod val="75000"/>
            </a:schemeClr>
          </a:solidFill>
        </p:grpSpPr>
        <p:sp>
          <p:nvSpPr>
            <p:cNvPr id="67" name="Google Shape;2318;p59">
              <a:extLst>
                <a:ext uri="{FF2B5EF4-FFF2-40B4-BE49-F238E27FC236}">
                  <a16:creationId xmlns:a16="http://schemas.microsoft.com/office/drawing/2014/main" id="{401C38BD-03B0-47F4-A844-F9C4B4019C8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د</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68" name="Google Shape;2319;p59">
              <a:extLst>
                <a:ext uri="{FF2B5EF4-FFF2-40B4-BE49-F238E27FC236}">
                  <a16:creationId xmlns:a16="http://schemas.microsoft.com/office/drawing/2014/main" id="{9A6D66B9-DC3A-48FF-846C-8583ADF6B17A}"/>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الحفظ والتسميع</a:t>
              </a:r>
              <a:endParaRPr sz="20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69" name="Google Shape;2317;p59">
            <a:extLst>
              <a:ext uri="{FF2B5EF4-FFF2-40B4-BE49-F238E27FC236}">
                <a16:creationId xmlns:a16="http://schemas.microsoft.com/office/drawing/2014/main" id="{CF7E8E3B-2C1D-40B4-868A-7110F52B9FB6}"/>
              </a:ext>
            </a:extLst>
          </p:cNvPr>
          <p:cNvGrpSpPr/>
          <p:nvPr/>
        </p:nvGrpSpPr>
        <p:grpSpPr>
          <a:xfrm flipH="1">
            <a:off x="309425" y="2774901"/>
            <a:ext cx="3122089" cy="421200"/>
            <a:chOff x="4476564" y="2464088"/>
            <a:chExt cx="580441" cy="171076"/>
          </a:xfrm>
          <a:solidFill>
            <a:schemeClr val="accent5">
              <a:lumMod val="75000"/>
            </a:schemeClr>
          </a:solidFill>
        </p:grpSpPr>
        <p:sp>
          <p:nvSpPr>
            <p:cNvPr id="70" name="Google Shape;2318;p59">
              <a:extLst>
                <a:ext uri="{FF2B5EF4-FFF2-40B4-BE49-F238E27FC236}">
                  <a16:creationId xmlns:a16="http://schemas.microsoft.com/office/drawing/2014/main" id="{49E24BE8-91AC-42E0-86B6-E229E0A1127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60000"/>
                </a:lnSpc>
                <a:buFont typeface="Arial"/>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ج</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71" name="Google Shape;2319;p59">
              <a:extLst>
                <a:ext uri="{FF2B5EF4-FFF2-40B4-BE49-F238E27FC236}">
                  <a16:creationId xmlns:a16="http://schemas.microsoft.com/office/drawing/2014/main" id="{C53E29BF-9D5D-4CD2-9C69-91F3B24E8056}"/>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a:buFont typeface="Arial"/>
                <a:buNone/>
              </a:pP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الفهم والتلقي</a:t>
              </a:r>
              <a:endParaRPr sz="20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72" name="Google Shape;2317;p59">
            <a:extLst>
              <a:ext uri="{FF2B5EF4-FFF2-40B4-BE49-F238E27FC236}">
                <a16:creationId xmlns:a16="http://schemas.microsoft.com/office/drawing/2014/main" id="{D0D12903-9913-46C3-AC4A-C0FBB252E038}"/>
              </a:ext>
            </a:extLst>
          </p:cNvPr>
          <p:cNvGrpSpPr/>
          <p:nvPr/>
        </p:nvGrpSpPr>
        <p:grpSpPr>
          <a:xfrm flipH="1">
            <a:off x="297995" y="2305625"/>
            <a:ext cx="3122089" cy="421200"/>
            <a:chOff x="4476564" y="2464088"/>
            <a:chExt cx="580441" cy="171076"/>
          </a:xfrm>
          <a:solidFill>
            <a:schemeClr val="accent5">
              <a:lumMod val="75000"/>
            </a:schemeClr>
          </a:solidFill>
        </p:grpSpPr>
        <p:sp>
          <p:nvSpPr>
            <p:cNvPr id="73" name="Google Shape;2318;p59">
              <a:extLst>
                <a:ext uri="{FF2B5EF4-FFF2-40B4-BE49-F238E27FC236}">
                  <a16:creationId xmlns:a16="http://schemas.microsoft.com/office/drawing/2014/main" id="{28AD50B3-19D8-4B99-B389-C4F1214EBB3B}"/>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ب</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74" name="Google Shape;2319;p59">
              <a:extLst>
                <a:ext uri="{FF2B5EF4-FFF2-40B4-BE49-F238E27FC236}">
                  <a16:creationId xmlns:a16="http://schemas.microsoft.com/office/drawing/2014/main" id="{F78CD4A1-6C90-46B6-B3F8-8CE2522D2D75}"/>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القراءة والتدبر</a:t>
              </a:r>
              <a:endParaRPr sz="20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75" name="Google Shape;2317;p59">
            <a:extLst>
              <a:ext uri="{FF2B5EF4-FFF2-40B4-BE49-F238E27FC236}">
                <a16:creationId xmlns:a16="http://schemas.microsoft.com/office/drawing/2014/main" id="{BA1F47B4-01D2-4779-9905-0A17BA3A1046}"/>
              </a:ext>
            </a:extLst>
          </p:cNvPr>
          <p:cNvGrpSpPr/>
          <p:nvPr/>
        </p:nvGrpSpPr>
        <p:grpSpPr>
          <a:xfrm flipH="1">
            <a:off x="292561" y="1835326"/>
            <a:ext cx="3122084" cy="421200"/>
            <a:chOff x="4476565" y="2464088"/>
            <a:chExt cx="580440" cy="171076"/>
          </a:xfrm>
          <a:solidFill>
            <a:schemeClr val="accent5">
              <a:lumMod val="75000"/>
            </a:schemeClr>
          </a:solidFill>
        </p:grpSpPr>
        <p:sp>
          <p:nvSpPr>
            <p:cNvPr id="76" name="Google Shape;2318;p59">
              <a:extLst>
                <a:ext uri="{FF2B5EF4-FFF2-40B4-BE49-F238E27FC236}">
                  <a16:creationId xmlns:a16="http://schemas.microsoft.com/office/drawing/2014/main" id="{63E1977C-1828-41CB-A790-BE07C3D2AFCD}"/>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150000"/>
                </a:lnSpc>
                <a:spcBef>
                  <a:spcPts val="0"/>
                </a:spcBef>
                <a:spcAft>
                  <a:spcPts val="0"/>
                </a:spcAft>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أ</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77" name="Google Shape;2319;p59">
              <a:extLst>
                <a:ext uri="{FF2B5EF4-FFF2-40B4-BE49-F238E27FC236}">
                  <a16:creationId xmlns:a16="http://schemas.microsoft.com/office/drawing/2014/main" id="{E2528F46-C810-4F43-A96A-FF61C6EABB91}"/>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الكتابة والتدوين</a:t>
              </a:r>
              <a:endParaRPr sz="20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spTree>
    <p:extLst>
      <p:ext uri="{BB962C8B-B14F-4D97-AF65-F5344CB8AC3E}">
        <p14:creationId xmlns:p14="http://schemas.microsoft.com/office/powerpoint/2010/main" val="40069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250"/>
                                        <p:tgtEl>
                                          <p:spTgt spid="43"/>
                                        </p:tgtEl>
                                      </p:cBhvr>
                                    </p:animEffect>
                                    <p:anim calcmode="lin" valueType="num">
                                      <p:cBhvr>
                                        <p:cTn id="17" dur="1250" fill="hold"/>
                                        <p:tgtEl>
                                          <p:spTgt spid="43"/>
                                        </p:tgtEl>
                                        <p:attrNameLst>
                                          <p:attrName>ppt_x</p:attrName>
                                        </p:attrNameLst>
                                      </p:cBhvr>
                                      <p:tavLst>
                                        <p:tav tm="0">
                                          <p:val>
                                            <p:strVal val="#ppt_x"/>
                                          </p:val>
                                        </p:tav>
                                        <p:tav tm="100000">
                                          <p:val>
                                            <p:strVal val="#ppt_x"/>
                                          </p:val>
                                        </p:tav>
                                      </p:tavLst>
                                    </p:anim>
                                    <p:anim calcmode="lin" valueType="num">
                                      <p:cBhvr>
                                        <p:cTn id="18" dur="1125" decel="100000" fill="hold"/>
                                        <p:tgtEl>
                                          <p:spTgt spid="43"/>
                                        </p:tgtEl>
                                        <p:attrNameLst>
                                          <p:attrName>ppt_y</p:attrName>
                                        </p:attrNameLst>
                                      </p:cBhvr>
                                      <p:tavLst>
                                        <p:tav tm="0">
                                          <p:val>
                                            <p:strVal val="#ppt_y+1"/>
                                          </p:val>
                                        </p:tav>
                                        <p:tav tm="100000">
                                          <p:val>
                                            <p:strVal val="#ppt_y-.03"/>
                                          </p:val>
                                        </p:tav>
                                      </p:tavLst>
                                    </p:anim>
                                    <p:anim calcmode="lin" valueType="num">
                                      <p:cBhvr>
                                        <p:cTn id="19" dur="125" accel="100000" fill="hold">
                                          <p:stCondLst>
                                            <p:cond delay="1125"/>
                                          </p:stCondLst>
                                        </p:cTn>
                                        <p:tgtEl>
                                          <p:spTgt spid="43"/>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wd">
                                    <p:tmPct val="40000"/>
                                  </p:iterate>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5"/>
                                        </p:tgtEl>
                                        <p:attrNameLst>
                                          <p:attrName>ppt_y</p:attrName>
                                        </p:attrNameLst>
                                      </p:cBhvr>
                                      <p:tavLst>
                                        <p:tav tm="0">
                                          <p:val>
                                            <p:strVal val="#ppt_y"/>
                                          </p:val>
                                        </p:tav>
                                        <p:tav tm="100000">
                                          <p:val>
                                            <p:strVal val="#ppt_y"/>
                                          </p:val>
                                        </p:tav>
                                      </p:tavLst>
                                    </p:anim>
                                    <p:anim calcmode="lin" valueType="num">
                                      <p:cBhvr>
                                        <p:cTn id="30"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5"/>
                                        </p:tgtEl>
                                      </p:cBhvr>
                                    </p:animEffect>
                                  </p:childTnLst>
                                </p:cTn>
                              </p:par>
                            </p:childTnLst>
                          </p:cTn>
                        </p:par>
                        <p:par>
                          <p:cTn id="33" fill="hold">
                            <p:stCondLst>
                              <p:cond delay="4100"/>
                            </p:stCondLst>
                            <p:childTnLst>
                              <p:par>
                                <p:cTn id="34" presetID="47"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1000"/>
                                        <p:tgtEl>
                                          <p:spTgt spid="62"/>
                                        </p:tgtEl>
                                      </p:cBhvr>
                                    </p:animEffect>
                                    <p:anim calcmode="lin" valueType="num">
                                      <p:cBhvr>
                                        <p:cTn id="37" dur="1000" fill="hold"/>
                                        <p:tgtEl>
                                          <p:spTgt spid="62"/>
                                        </p:tgtEl>
                                        <p:attrNameLst>
                                          <p:attrName>ppt_x</p:attrName>
                                        </p:attrNameLst>
                                      </p:cBhvr>
                                      <p:tavLst>
                                        <p:tav tm="0">
                                          <p:val>
                                            <p:strVal val="#ppt_x"/>
                                          </p:val>
                                        </p:tav>
                                        <p:tav tm="100000">
                                          <p:val>
                                            <p:strVal val="#ppt_x"/>
                                          </p:val>
                                        </p:tav>
                                      </p:tavLst>
                                    </p:anim>
                                    <p:anim calcmode="lin" valueType="num">
                                      <p:cBhvr>
                                        <p:cTn id="38" dur="1000" fill="hold"/>
                                        <p:tgtEl>
                                          <p:spTgt spid="62"/>
                                        </p:tgtEl>
                                        <p:attrNameLst>
                                          <p:attrName>ppt_y</p:attrName>
                                        </p:attrNameLst>
                                      </p:cBhvr>
                                      <p:tavLst>
                                        <p:tav tm="0">
                                          <p:val>
                                            <p:strVal val="#ppt_y-.1"/>
                                          </p:val>
                                        </p:tav>
                                        <p:tav tm="100000">
                                          <p:val>
                                            <p:strVal val="#ppt_y"/>
                                          </p:val>
                                        </p:tav>
                                      </p:tavLst>
                                    </p:anim>
                                  </p:childTnLst>
                                </p:cTn>
                              </p:par>
                            </p:childTnLst>
                          </p:cTn>
                        </p:par>
                        <p:par>
                          <p:cTn id="39" fill="hold">
                            <p:stCondLst>
                              <p:cond delay="5100"/>
                            </p:stCondLst>
                            <p:childTnLst>
                              <p:par>
                                <p:cTn id="40" presetID="47"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6100"/>
                            </p:stCondLst>
                            <p:childTnLst>
                              <p:par>
                                <p:cTn id="46" presetID="47"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par>
                          <p:cTn id="51" fill="hold">
                            <p:stCondLst>
                              <p:cond delay="7100"/>
                            </p:stCondLst>
                            <p:childTnLst>
                              <p:par>
                                <p:cTn id="52" presetID="47" presetClass="entr" presetSubtype="0"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anim calcmode="lin" valueType="num">
                                      <p:cBhvr>
                                        <p:cTn id="55" dur="1000" fill="hold"/>
                                        <p:tgtEl>
                                          <p:spTgt spid="59"/>
                                        </p:tgtEl>
                                        <p:attrNameLst>
                                          <p:attrName>ppt_x</p:attrName>
                                        </p:attrNameLst>
                                      </p:cBhvr>
                                      <p:tavLst>
                                        <p:tav tm="0">
                                          <p:val>
                                            <p:strVal val="#ppt_x"/>
                                          </p:val>
                                        </p:tav>
                                        <p:tav tm="100000">
                                          <p:val>
                                            <p:strVal val="#ppt_x"/>
                                          </p:val>
                                        </p:tav>
                                      </p:tavLst>
                                    </p:anim>
                                    <p:anim calcmode="lin" valueType="num">
                                      <p:cBhvr>
                                        <p:cTn id="5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62"/>
                                        </p:tgtEl>
                                        <p:attrNameLst>
                                          <p:attrName>r</p:attrName>
                                        </p:attrNameLst>
                                      </p:cBhvr>
                                    </p:animRot>
                                    <p:animRot by="-240000">
                                      <p:cBhvr>
                                        <p:cTn id="61" dur="200" fill="hold">
                                          <p:stCondLst>
                                            <p:cond delay="200"/>
                                          </p:stCondLst>
                                        </p:cTn>
                                        <p:tgtEl>
                                          <p:spTgt spid="62"/>
                                        </p:tgtEl>
                                        <p:attrNameLst>
                                          <p:attrName>r</p:attrName>
                                        </p:attrNameLst>
                                      </p:cBhvr>
                                    </p:animRot>
                                    <p:animRot by="240000">
                                      <p:cBhvr>
                                        <p:cTn id="62" dur="200" fill="hold">
                                          <p:stCondLst>
                                            <p:cond delay="400"/>
                                          </p:stCondLst>
                                        </p:cTn>
                                        <p:tgtEl>
                                          <p:spTgt spid="62"/>
                                        </p:tgtEl>
                                        <p:attrNameLst>
                                          <p:attrName>r</p:attrName>
                                        </p:attrNameLst>
                                      </p:cBhvr>
                                    </p:animRot>
                                    <p:animRot by="-240000">
                                      <p:cBhvr>
                                        <p:cTn id="63" dur="200" fill="hold">
                                          <p:stCondLst>
                                            <p:cond delay="600"/>
                                          </p:stCondLst>
                                        </p:cTn>
                                        <p:tgtEl>
                                          <p:spTgt spid="62"/>
                                        </p:tgtEl>
                                        <p:attrNameLst>
                                          <p:attrName>r</p:attrName>
                                        </p:attrNameLst>
                                      </p:cBhvr>
                                    </p:animRot>
                                    <p:animRot by="120000">
                                      <p:cBhvr>
                                        <p:cTn id="64" dur="200" fill="hold">
                                          <p:stCondLst>
                                            <p:cond delay="800"/>
                                          </p:stCondLst>
                                        </p:cTn>
                                        <p:tgtEl>
                                          <p:spTgt spid="62"/>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1250"/>
                                        <p:tgtEl>
                                          <p:spTgt spid="39"/>
                                        </p:tgtEl>
                                      </p:cBhvr>
                                    </p:animEffect>
                                    <p:anim calcmode="lin" valueType="num">
                                      <p:cBhvr>
                                        <p:cTn id="70" dur="1250" fill="hold"/>
                                        <p:tgtEl>
                                          <p:spTgt spid="39"/>
                                        </p:tgtEl>
                                        <p:attrNameLst>
                                          <p:attrName>ppt_x</p:attrName>
                                        </p:attrNameLst>
                                      </p:cBhvr>
                                      <p:tavLst>
                                        <p:tav tm="0">
                                          <p:val>
                                            <p:strVal val="#ppt_x"/>
                                          </p:val>
                                        </p:tav>
                                        <p:tav tm="100000">
                                          <p:val>
                                            <p:strVal val="#ppt_x"/>
                                          </p:val>
                                        </p:tav>
                                      </p:tavLst>
                                    </p:anim>
                                    <p:anim calcmode="lin" valueType="num">
                                      <p:cBhvr>
                                        <p:cTn id="71" dur="1125" decel="100000" fill="hold"/>
                                        <p:tgtEl>
                                          <p:spTgt spid="39"/>
                                        </p:tgtEl>
                                        <p:attrNameLst>
                                          <p:attrName>ppt_y</p:attrName>
                                        </p:attrNameLst>
                                      </p:cBhvr>
                                      <p:tavLst>
                                        <p:tav tm="0">
                                          <p:val>
                                            <p:strVal val="#ppt_y+1"/>
                                          </p:val>
                                        </p:tav>
                                        <p:tav tm="100000">
                                          <p:val>
                                            <p:strVal val="#ppt_y-.03"/>
                                          </p:val>
                                        </p:tav>
                                      </p:tavLst>
                                    </p:anim>
                                    <p:anim calcmode="lin" valueType="num">
                                      <p:cBhvr>
                                        <p:cTn id="72"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childTnLst>
                          </p:cTn>
                        </p:par>
                        <p:par>
                          <p:cTn id="73" fill="hold">
                            <p:stCondLst>
                              <p:cond delay="1250"/>
                            </p:stCondLst>
                            <p:childTnLst>
                              <p:par>
                                <p:cTn id="74" presetID="23" presetClass="entr" presetSubtype="16"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 calcmode="lin" valueType="num">
                                      <p:cBhvr>
                                        <p:cTn id="76" dur="750" fill="hold"/>
                                        <p:tgtEl>
                                          <p:spTgt spid="53"/>
                                        </p:tgtEl>
                                        <p:attrNameLst>
                                          <p:attrName>ppt_w</p:attrName>
                                        </p:attrNameLst>
                                      </p:cBhvr>
                                      <p:tavLst>
                                        <p:tav tm="0">
                                          <p:val>
                                            <p:fltVal val="0"/>
                                          </p:val>
                                        </p:tav>
                                        <p:tav tm="100000">
                                          <p:val>
                                            <p:strVal val="#ppt_w"/>
                                          </p:val>
                                        </p:tav>
                                      </p:tavLst>
                                    </p:anim>
                                    <p:anim calcmode="lin" valueType="num">
                                      <p:cBhvr>
                                        <p:cTn id="77" dur="750" fill="hold"/>
                                        <p:tgtEl>
                                          <p:spTgt spid="53"/>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41" presetClass="entr" presetSubtype="0" fill="hold" grpId="0" nodeType="afterEffect">
                                  <p:stCondLst>
                                    <p:cond delay="0"/>
                                  </p:stCondLst>
                                  <p:iterate type="wd">
                                    <p:tmPct val="40000"/>
                                  </p:iterate>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54"/>
                                        </p:tgtEl>
                                        <p:attrNameLst>
                                          <p:attrName>ppt_y</p:attrName>
                                        </p:attrNameLst>
                                      </p:cBhvr>
                                      <p:tavLst>
                                        <p:tav tm="0">
                                          <p:val>
                                            <p:strVal val="#ppt_y"/>
                                          </p:val>
                                        </p:tav>
                                        <p:tav tm="100000">
                                          <p:val>
                                            <p:strVal val="#ppt_y"/>
                                          </p:val>
                                        </p:tav>
                                      </p:tavLst>
                                    </p:anim>
                                    <p:anim calcmode="lin" valueType="num">
                                      <p:cBhvr>
                                        <p:cTn id="83"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54"/>
                                        </p:tgtEl>
                                      </p:cBhvr>
                                    </p:animEffect>
                                  </p:childTnLst>
                                </p:cTn>
                              </p:par>
                            </p:childTnLst>
                          </p:cTn>
                        </p:par>
                        <p:par>
                          <p:cTn id="86" fill="hold">
                            <p:stCondLst>
                              <p:cond delay="5900"/>
                            </p:stCondLst>
                            <p:childTnLst>
                              <p:par>
                                <p:cTn id="87" presetID="47" presetClass="entr" presetSubtype="0"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1000"/>
                                        <p:tgtEl>
                                          <p:spTgt spid="75"/>
                                        </p:tgtEl>
                                      </p:cBhvr>
                                    </p:animEffect>
                                    <p:anim calcmode="lin" valueType="num">
                                      <p:cBhvr>
                                        <p:cTn id="90" dur="1000" fill="hold"/>
                                        <p:tgtEl>
                                          <p:spTgt spid="75"/>
                                        </p:tgtEl>
                                        <p:attrNameLst>
                                          <p:attrName>ppt_x</p:attrName>
                                        </p:attrNameLst>
                                      </p:cBhvr>
                                      <p:tavLst>
                                        <p:tav tm="0">
                                          <p:val>
                                            <p:strVal val="#ppt_x"/>
                                          </p:val>
                                        </p:tav>
                                        <p:tav tm="100000">
                                          <p:val>
                                            <p:strVal val="#ppt_x"/>
                                          </p:val>
                                        </p:tav>
                                      </p:tavLst>
                                    </p:anim>
                                    <p:anim calcmode="lin" valueType="num">
                                      <p:cBhvr>
                                        <p:cTn id="91" dur="1000" fill="hold"/>
                                        <p:tgtEl>
                                          <p:spTgt spid="75"/>
                                        </p:tgtEl>
                                        <p:attrNameLst>
                                          <p:attrName>ppt_y</p:attrName>
                                        </p:attrNameLst>
                                      </p:cBhvr>
                                      <p:tavLst>
                                        <p:tav tm="0">
                                          <p:val>
                                            <p:strVal val="#ppt_y-.1"/>
                                          </p:val>
                                        </p:tav>
                                        <p:tav tm="100000">
                                          <p:val>
                                            <p:strVal val="#ppt_y"/>
                                          </p:val>
                                        </p:tav>
                                      </p:tavLst>
                                    </p:anim>
                                  </p:childTnLst>
                                </p:cTn>
                              </p:par>
                            </p:childTnLst>
                          </p:cTn>
                        </p:par>
                        <p:par>
                          <p:cTn id="92" fill="hold">
                            <p:stCondLst>
                              <p:cond delay="6900"/>
                            </p:stCondLst>
                            <p:childTnLst>
                              <p:par>
                                <p:cTn id="93" presetID="47" presetClass="entr" presetSubtype="0" fill="hold" nodeType="after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1000"/>
                                        <p:tgtEl>
                                          <p:spTgt spid="72"/>
                                        </p:tgtEl>
                                      </p:cBhvr>
                                    </p:animEffect>
                                    <p:anim calcmode="lin" valueType="num">
                                      <p:cBhvr>
                                        <p:cTn id="96" dur="1000" fill="hold"/>
                                        <p:tgtEl>
                                          <p:spTgt spid="72"/>
                                        </p:tgtEl>
                                        <p:attrNameLst>
                                          <p:attrName>ppt_x</p:attrName>
                                        </p:attrNameLst>
                                      </p:cBhvr>
                                      <p:tavLst>
                                        <p:tav tm="0">
                                          <p:val>
                                            <p:strVal val="#ppt_x"/>
                                          </p:val>
                                        </p:tav>
                                        <p:tav tm="100000">
                                          <p:val>
                                            <p:strVal val="#ppt_x"/>
                                          </p:val>
                                        </p:tav>
                                      </p:tavLst>
                                    </p:anim>
                                    <p:anim calcmode="lin" valueType="num">
                                      <p:cBhvr>
                                        <p:cTn id="97" dur="1000" fill="hold"/>
                                        <p:tgtEl>
                                          <p:spTgt spid="72"/>
                                        </p:tgtEl>
                                        <p:attrNameLst>
                                          <p:attrName>ppt_y</p:attrName>
                                        </p:attrNameLst>
                                      </p:cBhvr>
                                      <p:tavLst>
                                        <p:tav tm="0">
                                          <p:val>
                                            <p:strVal val="#ppt_y-.1"/>
                                          </p:val>
                                        </p:tav>
                                        <p:tav tm="100000">
                                          <p:val>
                                            <p:strVal val="#ppt_y"/>
                                          </p:val>
                                        </p:tav>
                                      </p:tavLst>
                                    </p:anim>
                                  </p:childTnLst>
                                </p:cTn>
                              </p:par>
                            </p:childTnLst>
                          </p:cTn>
                        </p:par>
                        <p:par>
                          <p:cTn id="98" fill="hold">
                            <p:stCondLst>
                              <p:cond delay="7900"/>
                            </p:stCondLst>
                            <p:childTnLst>
                              <p:par>
                                <p:cTn id="99" presetID="47" presetClass="entr" presetSubtype="0"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fade">
                                      <p:cBhvr>
                                        <p:cTn id="101" dur="1000"/>
                                        <p:tgtEl>
                                          <p:spTgt spid="69"/>
                                        </p:tgtEl>
                                      </p:cBhvr>
                                    </p:animEffect>
                                    <p:anim calcmode="lin" valueType="num">
                                      <p:cBhvr>
                                        <p:cTn id="102" dur="1000" fill="hold"/>
                                        <p:tgtEl>
                                          <p:spTgt spid="69"/>
                                        </p:tgtEl>
                                        <p:attrNameLst>
                                          <p:attrName>ppt_x</p:attrName>
                                        </p:attrNameLst>
                                      </p:cBhvr>
                                      <p:tavLst>
                                        <p:tav tm="0">
                                          <p:val>
                                            <p:strVal val="#ppt_x"/>
                                          </p:val>
                                        </p:tav>
                                        <p:tav tm="100000">
                                          <p:val>
                                            <p:strVal val="#ppt_x"/>
                                          </p:val>
                                        </p:tav>
                                      </p:tavLst>
                                    </p:anim>
                                    <p:anim calcmode="lin" valueType="num">
                                      <p:cBhvr>
                                        <p:cTn id="103" dur="1000" fill="hold"/>
                                        <p:tgtEl>
                                          <p:spTgt spid="69"/>
                                        </p:tgtEl>
                                        <p:attrNameLst>
                                          <p:attrName>ppt_y</p:attrName>
                                        </p:attrNameLst>
                                      </p:cBhvr>
                                      <p:tavLst>
                                        <p:tav tm="0">
                                          <p:val>
                                            <p:strVal val="#ppt_y-.1"/>
                                          </p:val>
                                        </p:tav>
                                        <p:tav tm="100000">
                                          <p:val>
                                            <p:strVal val="#ppt_y"/>
                                          </p:val>
                                        </p:tav>
                                      </p:tavLst>
                                    </p:anim>
                                  </p:childTnLst>
                                </p:cTn>
                              </p:par>
                            </p:childTnLst>
                          </p:cTn>
                        </p:par>
                        <p:par>
                          <p:cTn id="104" fill="hold">
                            <p:stCondLst>
                              <p:cond delay="8900"/>
                            </p:stCondLst>
                            <p:childTnLst>
                              <p:par>
                                <p:cTn id="105" presetID="47"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2" presetClass="emph" presetSubtype="0" repeatCount="indefinite" fill="hold" nodeType="clickEffect">
                                  <p:stCondLst>
                                    <p:cond delay="0"/>
                                  </p:stCondLst>
                                  <p:childTnLst>
                                    <p:animRot by="120000">
                                      <p:cBhvr>
                                        <p:cTn id="113" dur="100" fill="hold">
                                          <p:stCondLst>
                                            <p:cond delay="0"/>
                                          </p:stCondLst>
                                        </p:cTn>
                                        <p:tgtEl>
                                          <p:spTgt spid="69"/>
                                        </p:tgtEl>
                                        <p:attrNameLst>
                                          <p:attrName>r</p:attrName>
                                        </p:attrNameLst>
                                      </p:cBhvr>
                                    </p:animRot>
                                    <p:animRot by="-240000">
                                      <p:cBhvr>
                                        <p:cTn id="114" dur="200" fill="hold">
                                          <p:stCondLst>
                                            <p:cond delay="200"/>
                                          </p:stCondLst>
                                        </p:cTn>
                                        <p:tgtEl>
                                          <p:spTgt spid="69"/>
                                        </p:tgtEl>
                                        <p:attrNameLst>
                                          <p:attrName>r</p:attrName>
                                        </p:attrNameLst>
                                      </p:cBhvr>
                                    </p:animRot>
                                    <p:animRot by="240000">
                                      <p:cBhvr>
                                        <p:cTn id="115" dur="200" fill="hold">
                                          <p:stCondLst>
                                            <p:cond delay="400"/>
                                          </p:stCondLst>
                                        </p:cTn>
                                        <p:tgtEl>
                                          <p:spTgt spid="69"/>
                                        </p:tgtEl>
                                        <p:attrNameLst>
                                          <p:attrName>r</p:attrName>
                                        </p:attrNameLst>
                                      </p:cBhvr>
                                    </p:animRot>
                                    <p:animRot by="-240000">
                                      <p:cBhvr>
                                        <p:cTn id="116" dur="200" fill="hold">
                                          <p:stCondLst>
                                            <p:cond delay="600"/>
                                          </p:stCondLst>
                                        </p:cTn>
                                        <p:tgtEl>
                                          <p:spTgt spid="69"/>
                                        </p:tgtEl>
                                        <p:attrNameLst>
                                          <p:attrName>r</p:attrName>
                                        </p:attrNameLst>
                                      </p:cBhvr>
                                    </p:animRot>
                                    <p:animRot by="120000">
                                      <p:cBhvr>
                                        <p:cTn id="117" dur="200" fill="hold">
                                          <p:stCondLst>
                                            <p:cond delay="800"/>
                                          </p:stCondLst>
                                        </p:cTn>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65" grpId="0"/>
      <p:bldP spid="53"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9" name="مجموعة 8"/>
          <p:cNvGrpSpPr/>
          <p:nvPr/>
        </p:nvGrpSpPr>
        <p:grpSpPr>
          <a:xfrm>
            <a:off x="4646988" y="1378141"/>
            <a:ext cx="4497012" cy="3026784"/>
            <a:chOff x="4960248" y="1944631"/>
            <a:chExt cx="3384707" cy="1977076"/>
          </a:xfrm>
        </p:grpSpPr>
        <p:sp>
          <p:nvSpPr>
            <p:cNvPr id="1424" name="Google Shape;1424;p36"/>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6"/>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36"/>
          <p:cNvGrpSpPr/>
          <p:nvPr/>
        </p:nvGrpSpPr>
        <p:grpSpPr>
          <a:xfrm>
            <a:off x="2341035" y="291507"/>
            <a:ext cx="4611903" cy="739407"/>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36"/>
          <p:cNvSpPr txBox="1">
            <a:spLocks noGrp="1"/>
          </p:cNvSpPr>
          <p:nvPr>
            <p:ph type="title"/>
          </p:nvPr>
        </p:nvSpPr>
        <p:spPr>
          <a:xfrm>
            <a:off x="2680439" y="291507"/>
            <a:ext cx="394968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sp>
        <p:nvSpPr>
          <p:cNvPr id="1433" name="Google Shape;1433;p36"/>
          <p:cNvSpPr/>
          <p:nvPr/>
        </p:nvSpPr>
        <p:spPr>
          <a:xfrm>
            <a:off x="7540396" y="491885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8751437" y="4841712"/>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8049476" y="483980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36"/>
          <p:cNvGrpSpPr/>
          <p:nvPr/>
        </p:nvGrpSpPr>
        <p:grpSpPr>
          <a:xfrm>
            <a:off x="4039875" y="1198789"/>
            <a:ext cx="1064250" cy="102225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خطط انسيابي: بيانات مخزّنة 3">
            <a:extLst>
              <a:ext uri="{FF2B5EF4-FFF2-40B4-BE49-F238E27FC236}">
                <a16:creationId xmlns:a16="http://schemas.microsoft.com/office/drawing/2014/main" id="{BFE770CE-5D7B-4816-A82E-E8F913E39F9C}"/>
              </a:ext>
            </a:extLst>
          </p:cNvPr>
          <p:cNvSpPr/>
          <p:nvPr/>
        </p:nvSpPr>
        <p:spPr>
          <a:xfrm>
            <a:off x="5546206"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37" name="مخطط انسيابي: بيانات مخزّنة 36">
            <a:extLst>
              <a:ext uri="{FF2B5EF4-FFF2-40B4-BE49-F238E27FC236}">
                <a16:creationId xmlns:a16="http://schemas.microsoft.com/office/drawing/2014/main" id="{08D472D6-1FBB-4953-AD62-063A9D2ECE73}"/>
              </a:ext>
            </a:extLst>
          </p:cNvPr>
          <p:cNvSpPr/>
          <p:nvPr/>
        </p:nvSpPr>
        <p:spPr>
          <a:xfrm flipH="1">
            <a:off x="6898387"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pic>
        <p:nvPicPr>
          <p:cNvPr id="30" name="Picture 2" descr="نتيجة بحث الصور عن ‪right answer‬‏">
            <a:hlinkClick r:id="" action="ppaction://noaction"/>
            <a:extLst>
              <a:ext uri="{FF2B5EF4-FFF2-40B4-BE49-F238E27FC236}">
                <a16:creationId xmlns:a16="http://schemas.microsoft.com/office/drawing/2014/main" id="{B82B3F61-A2D1-4DE5-A3F9-E33C439F6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7210989"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31" name="صورة 30" descr="صورة تحتوي على المصباح&#10;&#10;تم إنشاء الوصف تلقائياً">
            <a:hlinkClick r:id="" action="ppaction://noaction"/>
            <a:extLst>
              <a:ext uri="{FF2B5EF4-FFF2-40B4-BE49-F238E27FC236}">
                <a16:creationId xmlns:a16="http://schemas.microsoft.com/office/drawing/2014/main" id="{8555127D-A836-4B41-B80D-4503BE10B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046" y="3220885"/>
            <a:ext cx="655383" cy="739862"/>
          </a:xfrm>
          <a:prstGeom prst="rect">
            <a:avLst/>
          </a:prstGeom>
        </p:spPr>
      </p:pic>
      <p:grpSp>
        <p:nvGrpSpPr>
          <p:cNvPr id="44" name="Google Shape;1097;p26">
            <a:extLst>
              <a:ext uri="{FF2B5EF4-FFF2-40B4-BE49-F238E27FC236}">
                <a16:creationId xmlns:a16="http://schemas.microsoft.com/office/drawing/2014/main" id="{0248EEC3-8723-432E-96B8-9F47F8E17463}"/>
              </a:ext>
            </a:extLst>
          </p:cNvPr>
          <p:cNvGrpSpPr/>
          <p:nvPr/>
        </p:nvGrpSpPr>
        <p:grpSpPr>
          <a:xfrm>
            <a:off x="207219" y="170679"/>
            <a:ext cx="1067120" cy="981130"/>
            <a:chOff x="6535927" y="-2669851"/>
            <a:chExt cx="558125" cy="536101"/>
          </a:xfrm>
        </p:grpSpPr>
        <p:sp>
          <p:nvSpPr>
            <p:cNvPr id="45" name="Google Shape;1098;p26">
              <a:extLst>
                <a:ext uri="{FF2B5EF4-FFF2-40B4-BE49-F238E27FC236}">
                  <a16:creationId xmlns:a16="http://schemas.microsoft.com/office/drawing/2014/main" id="{E6CDD2A4-0671-472F-9D5B-4A95C09451B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9;p26">
              <a:extLst>
                <a:ext uri="{FF2B5EF4-FFF2-40B4-BE49-F238E27FC236}">
                  <a16:creationId xmlns:a16="http://schemas.microsoft.com/office/drawing/2014/main" id="{87DD5E81-47CD-4A0C-B272-DF214285524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00;p26">
              <a:extLst>
                <a:ext uri="{FF2B5EF4-FFF2-40B4-BE49-F238E27FC236}">
                  <a16:creationId xmlns:a16="http://schemas.microsoft.com/office/drawing/2014/main" id="{DBCF503A-08E9-4AFA-A1EB-61D0485233D2}"/>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097;p26">
            <a:extLst>
              <a:ext uri="{FF2B5EF4-FFF2-40B4-BE49-F238E27FC236}">
                <a16:creationId xmlns:a16="http://schemas.microsoft.com/office/drawing/2014/main" id="{9949FF83-F04D-49A2-B767-A4AE72B454E1}"/>
              </a:ext>
            </a:extLst>
          </p:cNvPr>
          <p:cNvGrpSpPr/>
          <p:nvPr/>
        </p:nvGrpSpPr>
        <p:grpSpPr>
          <a:xfrm>
            <a:off x="7869832" y="108814"/>
            <a:ext cx="1067120" cy="981130"/>
            <a:chOff x="6535927" y="-2669851"/>
            <a:chExt cx="558125" cy="536101"/>
          </a:xfrm>
        </p:grpSpPr>
        <p:sp>
          <p:nvSpPr>
            <p:cNvPr id="49" name="Google Shape;1098;p26">
              <a:extLst>
                <a:ext uri="{FF2B5EF4-FFF2-40B4-BE49-F238E27FC236}">
                  <a16:creationId xmlns:a16="http://schemas.microsoft.com/office/drawing/2014/main" id="{D55BBC4C-0436-45E5-A902-6332BC4B3A11}"/>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99;p26">
              <a:extLst>
                <a:ext uri="{FF2B5EF4-FFF2-40B4-BE49-F238E27FC236}">
                  <a16:creationId xmlns:a16="http://schemas.microsoft.com/office/drawing/2014/main" id="{F5714935-A6F3-437C-ABA2-DD53581BCB8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0;p26">
              <a:extLst>
                <a:ext uri="{FF2B5EF4-FFF2-40B4-BE49-F238E27FC236}">
                  <a16:creationId xmlns:a16="http://schemas.microsoft.com/office/drawing/2014/main" id="{868C5D59-B342-481D-AA0E-3E33C1C76B4F}"/>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صورة 41" descr="صورة تحتوي على نص&#10;&#10;تم إنشاء الوصف تلقائياً">
            <a:extLst>
              <a:ext uri="{FF2B5EF4-FFF2-40B4-BE49-F238E27FC236}">
                <a16:creationId xmlns:a16="http://schemas.microsoft.com/office/drawing/2014/main" id="{8B80E5DA-4D3E-4386-8CDC-D0EE9F823AB8}"/>
              </a:ext>
            </a:extLst>
          </p:cNvPr>
          <p:cNvPicPr>
            <a:picLocks noChangeAspect="1"/>
          </p:cNvPicPr>
          <p:nvPr/>
        </p:nvPicPr>
        <p:blipFill>
          <a:blip r:embed="rId5"/>
          <a:stretch>
            <a:fillRect/>
          </a:stretch>
        </p:blipFill>
        <p:spPr>
          <a:xfrm>
            <a:off x="3908327" y="3381882"/>
            <a:ext cx="1352180" cy="799014"/>
          </a:xfrm>
          <a:prstGeom prst="rect">
            <a:avLst/>
          </a:prstGeom>
          <a:effectLst/>
        </p:spPr>
      </p:pic>
      <p:sp>
        <p:nvSpPr>
          <p:cNvPr id="2" name="مربع نص 1"/>
          <p:cNvSpPr txBox="1"/>
          <p:nvPr/>
        </p:nvSpPr>
        <p:spPr>
          <a:xfrm>
            <a:off x="4905196" y="1954156"/>
            <a:ext cx="3912704" cy="1200329"/>
          </a:xfrm>
          <a:prstGeom prst="rect">
            <a:avLst/>
          </a:prstGeom>
          <a:noFill/>
        </p:spPr>
        <p:txBody>
          <a:bodyPr wrap="square" rtlCol="1">
            <a:spAutoFit/>
          </a:bodyPr>
          <a:lstStyle/>
          <a:p>
            <a:pPr algn="ctr" rtl="1">
              <a:lnSpc>
                <a:spcPct val="120000"/>
              </a:lnSpc>
            </a:pPr>
            <a:r>
              <a:rPr lang="ar-SA" sz="20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في مرحلة الكتابة والتدوين تم تدوين التفسير على أنه باب من أبواب الحديث ثم على أنه علم مستقل بذاته ؟</a:t>
            </a:r>
          </a:p>
        </p:txBody>
      </p:sp>
      <p:sp>
        <p:nvSpPr>
          <p:cNvPr id="52" name="مربع نص 51">
            <a:extLst>
              <a:ext uri="{FF2B5EF4-FFF2-40B4-BE49-F238E27FC236}">
                <a16:creationId xmlns:a16="http://schemas.microsoft.com/office/drawing/2014/main" id="{465DA4CD-EB47-42D1-85E9-E3DE8890637E}"/>
              </a:ext>
            </a:extLst>
          </p:cNvPr>
          <p:cNvSpPr txBox="1"/>
          <p:nvPr/>
        </p:nvSpPr>
        <p:spPr>
          <a:xfrm>
            <a:off x="6548469" y="1484380"/>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3 </a:t>
            </a:r>
          </a:p>
        </p:txBody>
      </p:sp>
      <p:grpSp>
        <p:nvGrpSpPr>
          <p:cNvPr id="53" name="مجموعة 52">
            <a:extLst>
              <a:ext uri="{FF2B5EF4-FFF2-40B4-BE49-F238E27FC236}">
                <a16:creationId xmlns:a16="http://schemas.microsoft.com/office/drawing/2014/main" id="{C5FD08BD-5260-4744-A317-56943A301A78}"/>
              </a:ext>
            </a:extLst>
          </p:cNvPr>
          <p:cNvGrpSpPr/>
          <p:nvPr/>
        </p:nvGrpSpPr>
        <p:grpSpPr>
          <a:xfrm>
            <a:off x="-1314" y="1378141"/>
            <a:ext cx="4497012" cy="3026784"/>
            <a:chOff x="4960248" y="1944631"/>
            <a:chExt cx="3384707" cy="1977076"/>
          </a:xfrm>
        </p:grpSpPr>
        <p:sp>
          <p:nvSpPr>
            <p:cNvPr id="54" name="Google Shape;1424;p36">
              <a:extLst>
                <a:ext uri="{FF2B5EF4-FFF2-40B4-BE49-F238E27FC236}">
                  <a16:creationId xmlns:a16="http://schemas.microsoft.com/office/drawing/2014/main" id="{41BE08F0-4A05-4E4A-9905-C0B05767652B}"/>
                </a:ext>
              </a:extLst>
            </p:cNvPr>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25;p36">
              <a:extLst>
                <a:ext uri="{FF2B5EF4-FFF2-40B4-BE49-F238E27FC236}">
                  <a16:creationId xmlns:a16="http://schemas.microsoft.com/office/drawing/2014/main" id="{6C6DA45F-A817-4D4A-ABAD-190122D30346}"/>
                </a:ext>
              </a:extLst>
            </p:cNvPr>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مخطط انسيابي: بيانات مخزّنة 55">
            <a:extLst>
              <a:ext uri="{FF2B5EF4-FFF2-40B4-BE49-F238E27FC236}">
                <a16:creationId xmlns:a16="http://schemas.microsoft.com/office/drawing/2014/main" id="{48EDBBE4-571E-4533-9509-0399738075BF}"/>
              </a:ext>
            </a:extLst>
          </p:cNvPr>
          <p:cNvSpPr/>
          <p:nvPr/>
        </p:nvSpPr>
        <p:spPr>
          <a:xfrm>
            <a:off x="897904"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57" name="مخطط انسيابي: بيانات مخزّنة 56">
            <a:extLst>
              <a:ext uri="{FF2B5EF4-FFF2-40B4-BE49-F238E27FC236}">
                <a16:creationId xmlns:a16="http://schemas.microsoft.com/office/drawing/2014/main" id="{E0D0FA16-4E83-49C0-BF13-49BC803C424E}"/>
              </a:ext>
            </a:extLst>
          </p:cNvPr>
          <p:cNvSpPr/>
          <p:nvPr/>
        </p:nvSpPr>
        <p:spPr>
          <a:xfrm flipH="1">
            <a:off x="2250085"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pic>
        <p:nvPicPr>
          <p:cNvPr id="58" name="Picture 2" descr="نتيجة بحث الصور عن ‪right answer‬‏">
            <a:hlinkClick r:id="" action="ppaction://noaction"/>
            <a:extLst>
              <a:ext uri="{FF2B5EF4-FFF2-40B4-BE49-F238E27FC236}">
                <a16:creationId xmlns:a16="http://schemas.microsoft.com/office/drawing/2014/main" id="{6E78EFEA-36D0-4271-868D-0DCFEEFB3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2562687"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59" name="صورة 58" descr="صورة تحتوي على المصباح&#10;&#10;تم إنشاء الوصف تلقائياً">
            <a:hlinkClick r:id="" action="ppaction://noaction"/>
            <a:extLst>
              <a:ext uri="{FF2B5EF4-FFF2-40B4-BE49-F238E27FC236}">
                <a16:creationId xmlns:a16="http://schemas.microsoft.com/office/drawing/2014/main" id="{20B28803-800F-47E4-A6E9-D90F0FE1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744" y="3220885"/>
            <a:ext cx="655383" cy="739862"/>
          </a:xfrm>
          <a:prstGeom prst="rect">
            <a:avLst/>
          </a:prstGeom>
        </p:spPr>
      </p:pic>
      <p:sp>
        <p:nvSpPr>
          <p:cNvPr id="60" name="مربع نص 59">
            <a:extLst>
              <a:ext uri="{FF2B5EF4-FFF2-40B4-BE49-F238E27FC236}">
                <a16:creationId xmlns:a16="http://schemas.microsoft.com/office/drawing/2014/main" id="{E1F26308-5E74-4957-90E4-A8D21183CB17}"/>
              </a:ext>
            </a:extLst>
          </p:cNvPr>
          <p:cNvSpPr txBox="1"/>
          <p:nvPr/>
        </p:nvSpPr>
        <p:spPr>
          <a:xfrm>
            <a:off x="423905" y="2072127"/>
            <a:ext cx="3646330" cy="904863"/>
          </a:xfrm>
          <a:prstGeom prst="rect">
            <a:avLst/>
          </a:prstGeom>
          <a:noFill/>
        </p:spPr>
        <p:txBody>
          <a:bodyPr wrap="square" rtlCol="1">
            <a:spAutoFit/>
          </a:bodyPr>
          <a:lstStyle/>
          <a:p>
            <a:pPr algn="ctr" rtl="1">
              <a:lnSpc>
                <a:spcPct val="120000"/>
              </a:lnSpc>
            </a:pPr>
            <a:r>
              <a:rPr lang="ar-SA" sz="22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مرت المرحلة الأولى من مراحل نشأة علم التفسير بأربعة فترات ؟</a:t>
            </a:r>
          </a:p>
        </p:txBody>
      </p:sp>
      <p:sp>
        <p:nvSpPr>
          <p:cNvPr id="66" name="مربع نص 65">
            <a:extLst>
              <a:ext uri="{FF2B5EF4-FFF2-40B4-BE49-F238E27FC236}">
                <a16:creationId xmlns:a16="http://schemas.microsoft.com/office/drawing/2014/main" id="{047B1098-0792-45EE-BF21-7E15AFF89945}"/>
              </a:ext>
            </a:extLst>
          </p:cNvPr>
          <p:cNvSpPr txBox="1"/>
          <p:nvPr/>
        </p:nvSpPr>
        <p:spPr>
          <a:xfrm>
            <a:off x="1900167" y="1484380"/>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4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inVertical)">
                                      <p:cBhvr>
                                        <p:cTn id="7" dur="1000"/>
                                        <p:tgtEl>
                                          <p:spTgt spid="1418"/>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1427"/>
                                        </p:tgtEl>
                                        <p:attrNameLst>
                                          <p:attrName>style.visibility</p:attrName>
                                        </p:attrNameLst>
                                      </p:cBhvr>
                                      <p:to>
                                        <p:strVal val="visible"/>
                                      </p:to>
                                    </p:set>
                                    <p:animEffect transition="in" filter="barn(inVertical)">
                                      <p:cBhvr>
                                        <p:cTn id="10" dur="1000"/>
                                        <p:tgtEl>
                                          <p:spTgt spid="142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750" fill="hold"/>
                                        <p:tgtEl>
                                          <p:spTgt spid="52"/>
                                        </p:tgtEl>
                                        <p:attrNameLst>
                                          <p:attrName>ppt_w</p:attrName>
                                        </p:attrNameLst>
                                      </p:cBhvr>
                                      <p:tavLst>
                                        <p:tav tm="0">
                                          <p:val>
                                            <p:fltVal val="0"/>
                                          </p:val>
                                        </p:tav>
                                        <p:tav tm="100000">
                                          <p:val>
                                            <p:strVal val="#ppt_w"/>
                                          </p:val>
                                        </p:tav>
                                      </p:tavLst>
                                    </p:anim>
                                    <p:anim calcmode="lin" valueType="num">
                                      <p:cBhvr>
                                        <p:cTn id="22" dur="750" fill="hold"/>
                                        <p:tgtEl>
                                          <p:spTgt spid="52"/>
                                        </p:tgtEl>
                                        <p:attrNameLst>
                                          <p:attrName>ppt_h</p:attrName>
                                        </p:attrNameLst>
                                      </p:cBhvr>
                                      <p:tavLst>
                                        <p:tav tm="0">
                                          <p:val>
                                            <p:fltVal val="0"/>
                                          </p:val>
                                        </p:tav>
                                        <p:tav tm="100000">
                                          <p:val>
                                            <p:strVal val="#ppt_h"/>
                                          </p:val>
                                        </p:tav>
                                      </p:tavLst>
                                    </p:anim>
                                  </p:childTnLst>
                                </p:cTn>
                              </p:par>
                            </p:childTnLst>
                          </p:cTn>
                        </p:par>
                        <p:par>
                          <p:cTn id="23" fill="hold">
                            <p:stCondLst>
                              <p:cond delay="1750"/>
                            </p:stCondLst>
                            <p:childTnLst>
                              <p:par>
                                <p:cTn id="24" presetID="41" presetClass="entr" presetSubtype="0" fill="hold" grpId="0" nodeType="afterEffect">
                                  <p:stCondLst>
                                    <p:cond delay="0"/>
                                  </p:stCondLst>
                                  <p:iterate type="wd">
                                    <p:tmPct val="40000"/>
                                  </p:iterate>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 calcmode="lin" valueType="num">
                                      <p:cBhvr>
                                        <p:cTn id="2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gtEl>
                                      </p:cBhvr>
                                    </p:animEffect>
                                  </p:childTnLst>
                                </p:cTn>
                              </p:par>
                            </p:childTnLst>
                          </p:cTn>
                        </p:par>
                        <p:par>
                          <p:cTn id="31" fill="hold">
                            <p:stCondLst>
                              <p:cond delay="6050"/>
                            </p:stCondLst>
                            <p:childTnLst>
                              <p:par>
                                <p:cTn id="32" presetID="12" presetClass="entr" presetSubtype="2"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p:tgtEl>
                                          <p:spTgt spid="4"/>
                                        </p:tgtEl>
                                        <p:attrNameLst>
                                          <p:attrName>ppt_x</p:attrName>
                                        </p:attrNameLst>
                                      </p:cBhvr>
                                      <p:tavLst>
                                        <p:tav tm="0">
                                          <p:val>
                                            <p:strVal val="#ppt_x+#ppt_w*1.125000"/>
                                          </p:val>
                                        </p:tav>
                                        <p:tav tm="100000">
                                          <p:val>
                                            <p:strVal val="#ppt_x"/>
                                          </p:val>
                                        </p:tav>
                                      </p:tavLst>
                                    </p:anim>
                                    <p:animEffect transition="in" filter="wipe(left)">
                                      <p:cBhvr>
                                        <p:cTn id="35" dur="1000"/>
                                        <p:tgtEl>
                                          <p:spTgt spid="4"/>
                                        </p:tgtEl>
                                      </p:cBhvr>
                                    </p:animEffect>
                                  </p:childTnLst>
                                </p:cTn>
                              </p:par>
                              <p:par>
                                <p:cTn id="36" presetID="12" presetClass="entr" presetSubtype="8" fill="hold" grpId="1"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0"/>
                                        <p:tgtEl>
                                          <p:spTgt spid="37"/>
                                        </p:tgtEl>
                                        <p:attrNameLst>
                                          <p:attrName>ppt_x</p:attrName>
                                        </p:attrNameLst>
                                      </p:cBhvr>
                                      <p:tavLst>
                                        <p:tav tm="0">
                                          <p:val>
                                            <p:strVal val="#ppt_x-#ppt_w*1.125000"/>
                                          </p:val>
                                        </p:tav>
                                        <p:tav tm="100000">
                                          <p:val>
                                            <p:strVal val="#ppt_x"/>
                                          </p:val>
                                        </p:tav>
                                      </p:tavLst>
                                    </p:anim>
                                    <p:animEffect transition="in" filter="wipe(right)">
                                      <p:cBhvr>
                                        <p:cTn id="39" dur="1000"/>
                                        <p:tgtEl>
                                          <p:spTgt spid="37"/>
                                        </p:tgtEl>
                                      </p:cBhvr>
                                    </p:animEffect>
                                  </p:childTnLst>
                                </p:cTn>
                              </p:par>
                            </p:childTnLst>
                          </p:cTn>
                        </p:par>
                        <p:par>
                          <p:cTn id="40" fill="hold">
                            <p:stCondLst>
                              <p:cond delay="7050"/>
                            </p:stCondLst>
                            <p:childTnLst>
                              <p:par>
                                <p:cTn id="41" presetID="23" presetClass="entr" presetSubtype="16"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
                                        </p:tgtEl>
                                        <p:attrNameLst>
                                          <p:attrName>r</p:attrName>
                                        </p:attrNameLst>
                                      </p:cBhvr>
                                    </p:animRot>
                                    <p:animRot by="-240000">
                                      <p:cBhvr>
                                        <p:cTn id="51" dur="200" fill="hold">
                                          <p:stCondLst>
                                            <p:cond delay="200"/>
                                          </p:stCondLst>
                                        </p:cTn>
                                        <p:tgtEl>
                                          <p:spTgt spid="30"/>
                                        </p:tgtEl>
                                        <p:attrNameLst>
                                          <p:attrName>r</p:attrName>
                                        </p:attrNameLst>
                                      </p:cBhvr>
                                    </p:animRot>
                                    <p:animRot by="240000">
                                      <p:cBhvr>
                                        <p:cTn id="52" dur="200" fill="hold">
                                          <p:stCondLst>
                                            <p:cond delay="400"/>
                                          </p:stCondLst>
                                        </p:cTn>
                                        <p:tgtEl>
                                          <p:spTgt spid="30"/>
                                        </p:tgtEl>
                                        <p:attrNameLst>
                                          <p:attrName>r</p:attrName>
                                        </p:attrNameLst>
                                      </p:cBhvr>
                                    </p:animRot>
                                    <p:animRot by="-240000">
                                      <p:cBhvr>
                                        <p:cTn id="53" dur="200" fill="hold">
                                          <p:stCondLst>
                                            <p:cond delay="600"/>
                                          </p:stCondLst>
                                        </p:cTn>
                                        <p:tgtEl>
                                          <p:spTgt spid="30"/>
                                        </p:tgtEl>
                                        <p:attrNameLst>
                                          <p:attrName>r</p:attrName>
                                        </p:attrNameLst>
                                      </p:cBhvr>
                                    </p:animRot>
                                    <p:animRot by="120000">
                                      <p:cBhvr>
                                        <p:cTn id="54" dur="200" fill="hold">
                                          <p:stCondLst>
                                            <p:cond delay="800"/>
                                          </p:stCondLst>
                                        </p:cTn>
                                        <p:tgtEl>
                                          <p:spTgt spid="3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31"/>
                                        </p:tgtEl>
                                        <p:attrNameLst>
                                          <p:attrName>r</p:attrName>
                                        </p:attrNameLst>
                                      </p:cBhvr>
                                    </p:animRot>
                                    <p:animRot by="-240000">
                                      <p:cBhvr>
                                        <p:cTn id="57" dur="200" fill="hold">
                                          <p:stCondLst>
                                            <p:cond delay="200"/>
                                          </p:stCondLst>
                                        </p:cTn>
                                        <p:tgtEl>
                                          <p:spTgt spid="31"/>
                                        </p:tgtEl>
                                        <p:attrNameLst>
                                          <p:attrName>r</p:attrName>
                                        </p:attrNameLst>
                                      </p:cBhvr>
                                    </p:animRot>
                                    <p:animRot by="240000">
                                      <p:cBhvr>
                                        <p:cTn id="58" dur="200" fill="hold">
                                          <p:stCondLst>
                                            <p:cond delay="400"/>
                                          </p:stCondLst>
                                        </p:cTn>
                                        <p:tgtEl>
                                          <p:spTgt spid="31"/>
                                        </p:tgtEl>
                                        <p:attrNameLst>
                                          <p:attrName>r</p:attrName>
                                        </p:attrNameLst>
                                      </p:cBhvr>
                                    </p:animRot>
                                    <p:animRot by="-240000">
                                      <p:cBhvr>
                                        <p:cTn id="59" dur="200" fill="hold">
                                          <p:stCondLst>
                                            <p:cond delay="600"/>
                                          </p:stCondLst>
                                        </p:cTn>
                                        <p:tgtEl>
                                          <p:spTgt spid="31"/>
                                        </p:tgtEl>
                                        <p:attrNameLst>
                                          <p:attrName>r</p:attrName>
                                        </p:attrNameLst>
                                      </p:cBhvr>
                                    </p:animRot>
                                    <p:animRot by="120000">
                                      <p:cBhvr>
                                        <p:cTn id="60" dur="200" fill="hold">
                                          <p:stCondLst>
                                            <p:cond delay="800"/>
                                          </p:stCondLst>
                                        </p:cTn>
                                        <p:tgtEl>
                                          <p:spTgt spid="3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grpId="0" nodeType="clickEffect">
                                  <p:stCondLst>
                                    <p:cond delay="0"/>
                                  </p:stCondLst>
                                  <p:childTnLst>
                                    <p:animClr clrSpc="rgb" dir="cw">
                                      <p:cBhvr>
                                        <p:cTn id="64" dur="1000" fill="hold"/>
                                        <p:tgtEl>
                                          <p:spTgt spid="37"/>
                                        </p:tgtEl>
                                        <p:attrNameLst>
                                          <p:attrName>fillcolor</p:attrName>
                                        </p:attrNameLst>
                                      </p:cBhvr>
                                      <p:to>
                                        <a:srgbClr val="92D050"/>
                                      </p:to>
                                    </p:animClr>
                                    <p:set>
                                      <p:cBhvr>
                                        <p:cTn id="65" dur="1000" fill="hold"/>
                                        <p:tgtEl>
                                          <p:spTgt spid="37"/>
                                        </p:tgtEl>
                                        <p:attrNameLst>
                                          <p:attrName>fill.type</p:attrName>
                                        </p:attrNameLst>
                                      </p:cBhvr>
                                      <p:to>
                                        <p:strVal val="solid"/>
                                      </p:to>
                                    </p:set>
                                    <p:set>
                                      <p:cBhvr>
                                        <p:cTn id="66" dur="1000" fill="hold"/>
                                        <p:tgtEl>
                                          <p:spTgt spid="37"/>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1000"/>
                                        <p:tgtEl>
                                          <p:spTgt spid="53"/>
                                        </p:tgtEl>
                                      </p:cBhvr>
                                    </p:animEffect>
                                    <p:anim calcmode="lin" valueType="num">
                                      <p:cBhvr>
                                        <p:cTn id="72" dur="1000" fill="hold"/>
                                        <p:tgtEl>
                                          <p:spTgt spid="53"/>
                                        </p:tgtEl>
                                        <p:attrNameLst>
                                          <p:attrName>ppt_x</p:attrName>
                                        </p:attrNameLst>
                                      </p:cBhvr>
                                      <p:tavLst>
                                        <p:tav tm="0">
                                          <p:val>
                                            <p:strVal val="#ppt_x"/>
                                          </p:val>
                                        </p:tav>
                                        <p:tav tm="100000">
                                          <p:val>
                                            <p:strVal val="#ppt_x"/>
                                          </p:val>
                                        </p:tav>
                                      </p:tavLst>
                                    </p:anim>
                                    <p:anim calcmode="lin" valueType="num">
                                      <p:cBhvr>
                                        <p:cTn id="73" dur="1000" fill="hold"/>
                                        <p:tgtEl>
                                          <p:spTgt spid="53"/>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750" fill="hold"/>
                                        <p:tgtEl>
                                          <p:spTgt spid="66"/>
                                        </p:tgtEl>
                                        <p:attrNameLst>
                                          <p:attrName>ppt_w</p:attrName>
                                        </p:attrNameLst>
                                      </p:cBhvr>
                                      <p:tavLst>
                                        <p:tav tm="0">
                                          <p:val>
                                            <p:fltVal val="0"/>
                                          </p:val>
                                        </p:tav>
                                        <p:tav tm="100000">
                                          <p:val>
                                            <p:strVal val="#ppt_w"/>
                                          </p:val>
                                        </p:tav>
                                      </p:tavLst>
                                    </p:anim>
                                    <p:anim calcmode="lin" valueType="num">
                                      <p:cBhvr>
                                        <p:cTn id="78" dur="7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1750"/>
                            </p:stCondLst>
                            <p:childTnLst>
                              <p:par>
                                <p:cTn id="80" presetID="41" presetClass="entr" presetSubtype="0" fill="hold" grpId="0" nodeType="afterEffect">
                                  <p:stCondLst>
                                    <p:cond delay="0"/>
                                  </p:stCondLst>
                                  <p:iterate type="wd">
                                    <p:tmPct val="40000"/>
                                  </p:iterate>
                                  <p:childTnLst>
                                    <p:set>
                                      <p:cBhvr>
                                        <p:cTn id="81" dur="1" fill="hold">
                                          <p:stCondLst>
                                            <p:cond delay="0"/>
                                          </p:stCondLst>
                                        </p:cTn>
                                        <p:tgtEl>
                                          <p:spTgt spid="60"/>
                                        </p:tgtEl>
                                        <p:attrNameLst>
                                          <p:attrName>style.visibility</p:attrName>
                                        </p:attrNameLst>
                                      </p:cBhvr>
                                      <p:to>
                                        <p:strVal val="visible"/>
                                      </p:to>
                                    </p:set>
                                    <p:anim calcmode="lin" valueType="num">
                                      <p:cBhvr>
                                        <p:cTn id="82"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60"/>
                                        </p:tgtEl>
                                        <p:attrNameLst>
                                          <p:attrName>ppt_y</p:attrName>
                                        </p:attrNameLst>
                                      </p:cBhvr>
                                      <p:tavLst>
                                        <p:tav tm="0">
                                          <p:val>
                                            <p:strVal val="#ppt_y"/>
                                          </p:val>
                                        </p:tav>
                                        <p:tav tm="100000">
                                          <p:val>
                                            <p:strVal val="#ppt_y"/>
                                          </p:val>
                                        </p:tav>
                                      </p:tavLst>
                                    </p:anim>
                                    <p:anim calcmode="lin" valueType="num">
                                      <p:cBhvr>
                                        <p:cTn id="84"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60"/>
                                        </p:tgtEl>
                                      </p:cBhvr>
                                    </p:animEffect>
                                  </p:childTnLst>
                                </p:cTn>
                              </p:par>
                            </p:childTnLst>
                          </p:cTn>
                        </p:par>
                        <p:par>
                          <p:cTn id="87" fill="hold">
                            <p:stCondLst>
                              <p:cond delay="4250"/>
                            </p:stCondLst>
                            <p:childTnLst>
                              <p:par>
                                <p:cTn id="88" presetID="12" presetClass="entr" presetSubtype="2"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1000"/>
                                        <p:tgtEl>
                                          <p:spTgt spid="56"/>
                                        </p:tgtEl>
                                        <p:attrNameLst>
                                          <p:attrName>ppt_x</p:attrName>
                                        </p:attrNameLst>
                                      </p:cBhvr>
                                      <p:tavLst>
                                        <p:tav tm="0">
                                          <p:val>
                                            <p:strVal val="#ppt_x+#ppt_w*1.125000"/>
                                          </p:val>
                                        </p:tav>
                                        <p:tav tm="100000">
                                          <p:val>
                                            <p:strVal val="#ppt_x"/>
                                          </p:val>
                                        </p:tav>
                                      </p:tavLst>
                                    </p:anim>
                                    <p:animEffect transition="in" filter="wipe(left)">
                                      <p:cBhvr>
                                        <p:cTn id="91" dur="1000"/>
                                        <p:tgtEl>
                                          <p:spTgt spid="56"/>
                                        </p:tgtEl>
                                      </p:cBhvr>
                                    </p:animEffect>
                                  </p:childTnLst>
                                </p:cTn>
                              </p:par>
                              <p:par>
                                <p:cTn id="92" presetID="12" presetClass="entr" presetSubtype="8" fill="hold" grpId="1"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1000"/>
                                        <p:tgtEl>
                                          <p:spTgt spid="57"/>
                                        </p:tgtEl>
                                        <p:attrNameLst>
                                          <p:attrName>ppt_x</p:attrName>
                                        </p:attrNameLst>
                                      </p:cBhvr>
                                      <p:tavLst>
                                        <p:tav tm="0">
                                          <p:val>
                                            <p:strVal val="#ppt_x-#ppt_w*1.125000"/>
                                          </p:val>
                                        </p:tav>
                                        <p:tav tm="100000">
                                          <p:val>
                                            <p:strVal val="#ppt_x"/>
                                          </p:val>
                                        </p:tav>
                                      </p:tavLst>
                                    </p:anim>
                                    <p:animEffect transition="in" filter="wipe(right)">
                                      <p:cBhvr>
                                        <p:cTn id="95" dur="1000"/>
                                        <p:tgtEl>
                                          <p:spTgt spid="57"/>
                                        </p:tgtEl>
                                      </p:cBhvr>
                                    </p:animEffect>
                                  </p:childTnLst>
                                </p:cTn>
                              </p:par>
                            </p:childTnLst>
                          </p:cTn>
                        </p:par>
                        <p:par>
                          <p:cTn id="96" fill="hold">
                            <p:stCondLst>
                              <p:cond delay="5250"/>
                            </p:stCondLst>
                            <p:childTnLst>
                              <p:par>
                                <p:cTn id="97" presetID="23" presetClass="entr" presetSubtype="16" fill="hold" nodeType="afterEffect">
                                  <p:stCondLst>
                                    <p:cond delay="0"/>
                                  </p:stCondLst>
                                  <p:childTnLst>
                                    <p:set>
                                      <p:cBhvr>
                                        <p:cTn id="98" dur="1" fill="hold">
                                          <p:stCondLst>
                                            <p:cond delay="0"/>
                                          </p:stCondLst>
                                        </p:cTn>
                                        <p:tgtEl>
                                          <p:spTgt spid="58"/>
                                        </p:tgtEl>
                                        <p:attrNameLst>
                                          <p:attrName>style.visibility</p:attrName>
                                        </p:attrNameLst>
                                      </p:cBhvr>
                                      <p:to>
                                        <p:strVal val="visible"/>
                                      </p:to>
                                    </p:set>
                                    <p:anim calcmode="lin" valueType="num">
                                      <p:cBhvr>
                                        <p:cTn id="99" dur="1000" fill="hold"/>
                                        <p:tgtEl>
                                          <p:spTgt spid="58"/>
                                        </p:tgtEl>
                                        <p:attrNameLst>
                                          <p:attrName>ppt_w</p:attrName>
                                        </p:attrNameLst>
                                      </p:cBhvr>
                                      <p:tavLst>
                                        <p:tav tm="0">
                                          <p:val>
                                            <p:fltVal val="0"/>
                                          </p:val>
                                        </p:tav>
                                        <p:tav tm="100000">
                                          <p:val>
                                            <p:strVal val="#ppt_w"/>
                                          </p:val>
                                        </p:tav>
                                      </p:tavLst>
                                    </p:anim>
                                    <p:anim calcmode="lin" valueType="num">
                                      <p:cBhvr>
                                        <p:cTn id="100" dur="1000" fill="hold"/>
                                        <p:tgtEl>
                                          <p:spTgt spid="58"/>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p:cTn id="103" dur="1000" fill="hold"/>
                                        <p:tgtEl>
                                          <p:spTgt spid="59"/>
                                        </p:tgtEl>
                                        <p:attrNameLst>
                                          <p:attrName>ppt_w</p:attrName>
                                        </p:attrNameLst>
                                      </p:cBhvr>
                                      <p:tavLst>
                                        <p:tav tm="0">
                                          <p:val>
                                            <p:fltVal val="0"/>
                                          </p:val>
                                        </p:tav>
                                        <p:tav tm="100000">
                                          <p:val>
                                            <p:strVal val="#ppt_w"/>
                                          </p:val>
                                        </p:tav>
                                      </p:tavLst>
                                    </p:anim>
                                    <p:anim calcmode="lin" valueType="num">
                                      <p:cBhvr>
                                        <p:cTn id="104" dur="1000" fill="hold"/>
                                        <p:tgtEl>
                                          <p:spTgt spid="59"/>
                                        </p:tgtEl>
                                        <p:attrNameLst>
                                          <p:attrName>ppt_h</p:attrName>
                                        </p:attrNameLst>
                                      </p:cBhvr>
                                      <p:tavLst>
                                        <p:tav tm="0">
                                          <p:val>
                                            <p:fltVal val="0"/>
                                          </p:val>
                                        </p:tav>
                                        <p:tav tm="100000">
                                          <p:val>
                                            <p:strVal val="#ppt_h"/>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58"/>
                                        </p:tgtEl>
                                        <p:attrNameLst>
                                          <p:attrName>r</p:attrName>
                                        </p:attrNameLst>
                                      </p:cBhvr>
                                    </p:animRot>
                                    <p:animRot by="-240000">
                                      <p:cBhvr>
                                        <p:cTn id="107" dur="200" fill="hold">
                                          <p:stCondLst>
                                            <p:cond delay="200"/>
                                          </p:stCondLst>
                                        </p:cTn>
                                        <p:tgtEl>
                                          <p:spTgt spid="58"/>
                                        </p:tgtEl>
                                        <p:attrNameLst>
                                          <p:attrName>r</p:attrName>
                                        </p:attrNameLst>
                                      </p:cBhvr>
                                    </p:animRot>
                                    <p:animRot by="240000">
                                      <p:cBhvr>
                                        <p:cTn id="108" dur="200" fill="hold">
                                          <p:stCondLst>
                                            <p:cond delay="400"/>
                                          </p:stCondLst>
                                        </p:cTn>
                                        <p:tgtEl>
                                          <p:spTgt spid="58"/>
                                        </p:tgtEl>
                                        <p:attrNameLst>
                                          <p:attrName>r</p:attrName>
                                        </p:attrNameLst>
                                      </p:cBhvr>
                                    </p:animRot>
                                    <p:animRot by="-240000">
                                      <p:cBhvr>
                                        <p:cTn id="109" dur="200" fill="hold">
                                          <p:stCondLst>
                                            <p:cond delay="600"/>
                                          </p:stCondLst>
                                        </p:cTn>
                                        <p:tgtEl>
                                          <p:spTgt spid="58"/>
                                        </p:tgtEl>
                                        <p:attrNameLst>
                                          <p:attrName>r</p:attrName>
                                        </p:attrNameLst>
                                      </p:cBhvr>
                                    </p:animRot>
                                    <p:animRot by="120000">
                                      <p:cBhvr>
                                        <p:cTn id="110" dur="200" fill="hold">
                                          <p:stCondLst>
                                            <p:cond delay="800"/>
                                          </p:stCondLst>
                                        </p:cTn>
                                        <p:tgtEl>
                                          <p:spTgt spid="58"/>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59"/>
                                        </p:tgtEl>
                                        <p:attrNameLst>
                                          <p:attrName>r</p:attrName>
                                        </p:attrNameLst>
                                      </p:cBhvr>
                                    </p:animRot>
                                    <p:animRot by="-240000">
                                      <p:cBhvr>
                                        <p:cTn id="113" dur="200" fill="hold">
                                          <p:stCondLst>
                                            <p:cond delay="200"/>
                                          </p:stCondLst>
                                        </p:cTn>
                                        <p:tgtEl>
                                          <p:spTgt spid="59"/>
                                        </p:tgtEl>
                                        <p:attrNameLst>
                                          <p:attrName>r</p:attrName>
                                        </p:attrNameLst>
                                      </p:cBhvr>
                                    </p:animRot>
                                    <p:animRot by="240000">
                                      <p:cBhvr>
                                        <p:cTn id="114" dur="200" fill="hold">
                                          <p:stCondLst>
                                            <p:cond delay="400"/>
                                          </p:stCondLst>
                                        </p:cTn>
                                        <p:tgtEl>
                                          <p:spTgt spid="59"/>
                                        </p:tgtEl>
                                        <p:attrNameLst>
                                          <p:attrName>r</p:attrName>
                                        </p:attrNameLst>
                                      </p:cBhvr>
                                    </p:animRot>
                                    <p:animRot by="-240000">
                                      <p:cBhvr>
                                        <p:cTn id="115" dur="200" fill="hold">
                                          <p:stCondLst>
                                            <p:cond delay="600"/>
                                          </p:stCondLst>
                                        </p:cTn>
                                        <p:tgtEl>
                                          <p:spTgt spid="59"/>
                                        </p:tgtEl>
                                        <p:attrNameLst>
                                          <p:attrName>r</p:attrName>
                                        </p:attrNameLst>
                                      </p:cBhvr>
                                    </p:animRot>
                                    <p:animRot by="120000">
                                      <p:cBhvr>
                                        <p:cTn id="116" dur="200" fill="hold">
                                          <p:stCondLst>
                                            <p:cond delay="800"/>
                                          </p:stCondLst>
                                        </p:cTn>
                                        <p:tgtEl>
                                          <p:spTgt spid="59"/>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1000" fill="hold"/>
                                        <p:tgtEl>
                                          <p:spTgt spid="56"/>
                                        </p:tgtEl>
                                        <p:attrNameLst>
                                          <p:attrName>fillcolor</p:attrName>
                                        </p:attrNameLst>
                                      </p:cBhvr>
                                      <p:to>
                                        <a:srgbClr val="92D050"/>
                                      </p:to>
                                    </p:animClr>
                                    <p:set>
                                      <p:cBhvr>
                                        <p:cTn id="121" dur="1000" fill="hold"/>
                                        <p:tgtEl>
                                          <p:spTgt spid="56"/>
                                        </p:tgtEl>
                                        <p:attrNameLst>
                                          <p:attrName>fill.type</p:attrName>
                                        </p:attrNameLst>
                                      </p:cBhvr>
                                      <p:to>
                                        <p:strVal val="solid"/>
                                      </p:to>
                                    </p:set>
                                    <p:set>
                                      <p:cBhvr>
                                        <p:cTn id="122" dur="1000" fill="hold"/>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 grpId="0"/>
      <p:bldP spid="4" grpId="0" animBg="1"/>
      <p:bldP spid="37" grpId="0" animBg="1"/>
      <p:bldP spid="37" grpId="1" animBg="1"/>
      <p:bldP spid="2" grpId="0"/>
      <p:bldP spid="52" grpId="0"/>
      <p:bldP spid="56" grpId="0" animBg="1"/>
      <p:bldP spid="57" grpId="1" animBg="1"/>
      <p:bldP spid="60" grpId="0"/>
      <p:bldP spid="6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84"/>
        <p:cNvGrpSpPr/>
        <p:nvPr/>
      </p:nvGrpSpPr>
      <p:grpSpPr>
        <a:xfrm>
          <a:off x="0" y="0"/>
          <a:ext cx="0" cy="0"/>
          <a:chOff x="0" y="0"/>
          <a:chExt cx="0" cy="0"/>
        </a:xfrm>
      </p:grpSpPr>
      <p:grpSp>
        <p:nvGrpSpPr>
          <p:cNvPr id="1685" name="Google Shape;1685;p43"/>
          <p:cNvGrpSpPr/>
          <p:nvPr/>
        </p:nvGrpSpPr>
        <p:grpSpPr>
          <a:xfrm>
            <a:off x="1522151" y="539400"/>
            <a:ext cx="454448" cy="1887747"/>
            <a:chOff x="3846700" y="-166175"/>
            <a:chExt cx="454448" cy="1887747"/>
          </a:xfrm>
        </p:grpSpPr>
        <p:sp>
          <p:nvSpPr>
            <p:cNvPr id="1686" name="Google Shape;1686;p43"/>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3"/>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3"/>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9" name="Google Shape;1689;p43"/>
          <p:cNvGrpSpPr/>
          <p:nvPr/>
        </p:nvGrpSpPr>
        <p:grpSpPr>
          <a:xfrm>
            <a:off x="7167401" y="539400"/>
            <a:ext cx="454448" cy="1887747"/>
            <a:chOff x="3846700" y="-166175"/>
            <a:chExt cx="454448" cy="1887747"/>
          </a:xfrm>
        </p:grpSpPr>
        <p:sp>
          <p:nvSpPr>
            <p:cNvPr id="1690" name="Google Shape;1690;p43"/>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3"/>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3"/>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43"/>
          <p:cNvGrpSpPr/>
          <p:nvPr/>
        </p:nvGrpSpPr>
        <p:grpSpPr>
          <a:xfrm>
            <a:off x="491632" y="258212"/>
            <a:ext cx="8160736" cy="763518"/>
            <a:chOff x="463764" y="1472422"/>
            <a:chExt cx="41070639" cy="3283008"/>
          </a:xfrm>
          <a:solidFill>
            <a:schemeClr val="accent5">
              <a:lumMod val="90000"/>
            </a:schemeClr>
          </a:solidFill>
          <a:effectLst>
            <a:glow rad="76200">
              <a:srgbClr val="964000">
                <a:alpha val="90980"/>
              </a:srgbClr>
            </a:glow>
          </a:effectLst>
        </p:grpSpPr>
        <p:sp>
          <p:nvSpPr>
            <p:cNvPr id="1694" name="Google Shape;1694;p43"/>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3"/>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3"/>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4" name="Google Shape;1704;p43"/>
          <p:cNvGrpSpPr/>
          <p:nvPr/>
        </p:nvGrpSpPr>
        <p:grpSpPr>
          <a:xfrm>
            <a:off x="801426" y="1021725"/>
            <a:ext cx="454448" cy="1887747"/>
            <a:chOff x="3846700" y="-166175"/>
            <a:chExt cx="454448" cy="1887747"/>
          </a:xfrm>
        </p:grpSpPr>
        <p:sp>
          <p:nvSpPr>
            <p:cNvPr id="1705" name="Google Shape;1705;p43"/>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3"/>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3"/>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708;p43"/>
          <p:cNvGrpSpPr/>
          <p:nvPr/>
        </p:nvGrpSpPr>
        <p:grpSpPr>
          <a:xfrm>
            <a:off x="7903376" y="1021725"/>
            <a:ext cx="454448" cy="1887747"/>
            <a:chOff x="3846700" y="-166175"/>
            <a:chExt cx="454448" cy="1887747"/>
          </a:xfrm>
        </p:grpSpPr>
        <p:sp>
          <p:nvSpPr>
            <p:cNvPr id="1709" name="Google Shape;1709;p43"/>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3"/>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3"/>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مربع نص 40">
            <a:extLst>
              <a:ext uri="{FF2B5EF4-FFF2-40B4-BE49-F238E27FC236}">
                <a16:creationId xmlns:a16="http://schemas.microsoft.com/office/drawing/2014/main" id="{D372359F-EC64-406F-87AD-00087599068B}"/>
              </a:ext>
            </a:extLst>
          </p:cNvPr>
          <p:cNvSpPr txBox="1"/>
          <p:nvPr/>
        </p:nvSpPr>
        <p:spPr>
          <a:xfrm>
            <a:off x="5860142" y="2909472"/>
            <a:ext cx="3421705" cy="2172903"/>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عمل الطلاب: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-مازن إياد أبوزيد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علي باخشوين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مراد أبوزيد    </a:t>
            </a:r>
          </a:p>
        </p:txBody>
      </p:sp>
      <p:sp>
        <p:nvSpPr>
          <p:cNvPr id="42" name="Google Shape;126;p26">
            <a:extLst>
              <a:ext uri="{FF2B5EF4-FFF2-40B4-BE49-F238E27FC236}">
                <a16:creationId xmlns:a16="http://schemas.microsoft.com/office/drawing/2014/main" id="{0FDE43E0-C1B2-4200-98E9-A118C66793D1}"/>
              </a:ext>
            </a:extLst>
          </p:cNvPr>
          <p:cNvSpPr txBox="1">
            <a:spLocks/>
          </p:cNvSpPr>
          <p:nvPr/>
        </p:nvSpPr>
        <p:spPr>
          <a:xfrm>
            <a:off x="1394799" y="227284"/>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400" dirty="0">
                <a:solidFill>
                  <a:schemeClr val="accent6">
                    <a:lumMod val="90000"/>
                  </a:schemeClr>
                </a:solidFill>
                <a:effectLst>
                  <a:glow rad="88900">
                    <a:schemeClr val="accent6">
                      <a:lumMod val="25000"/>
                    </a:schemeClr>
                  </a:glow>
                </a:effectLst>
                <a:latin typeface="Mikhak Bold" panose="02000803000000000000" pitchFamily="2" charset="-78"/>
                <a:cs typeface="Mikhak Bold" panose="02000803000000000000" pitchFamily="2" charset="-78"/>
              </a:rPr>
              <a:t>انتهى الدرس </a:t>
            </a:r>
          </a:p>
        </p:txBody>
      </p:sp>
      <p:sp>
        <p:nvSpPr>
          <p:cNvPr id="28" name="مستطيل 27">
            <a:extLst>
              <a:ext uri="{FF2B5EF4-FFF2-40B4-BE49-F238E27FC236}">
                <a16:creationId xmlns:a16="http://schemas.microsoft.com/office/drawing/2014/main" id="{4EBF88A8-770C-4897-8D0E-990B56F5F4AD}"/>
              </a:ext>
            </a:extLst>
          </p:cNvPr>
          <p:cNvSpPr/>
          <p:nvPr/>
        </p:nvSpPr>
        <p:spPr>
          <a:xfrm>
            <a:off x="0" y="0"/>
            <a:ext cx="9144000" cy="5143500"/>
          </a:xfrm>
          <a:prstGeom prst="rect">
            <a:avLst/>
          </a:prstGeom>
          <a:noFill/>
          <a:ln w="76200">
            <a:solidFill>
              <a:schemeClr val="accent5">
                <a:lumMod val="50000"/>
              </a:schemeClr>
            </a:solidFill>
          </a:ln>
          <a:effectLst>
            <a:glow rad="139700">
              <a:srgbClr val="EE8C32">
                <a:alpha val="60784"/>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مربع نص 28">
            <a:extLst>
              <a:ext uri="{FF2B5EF4-FFF2-40B4-BE49-F238E27FC236}">
                <a16:creationId xmlns:a16="http://schemas.microsoft.com/office/drawing/2014/main" id="{73526A06-9231-46B0-9DC9-B9CD41CCDFA6}"/>
              </a:ext>
            </a:extLst>
          </p:cNvPr>
          <p:cNvSpPr txBox="1"/>
          <p:nvPr/>
        </p:nvSpPr>
        <p:spPr>
          <a:xfrm>
            <a:off x="-204875" y="2987492"/>
            <a:ext cx="3454051" cy="1212640"/>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معلم المادة: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أ. أحمد جمعان الغامدي </a:t>
            </a:r>
          </a:p>
        </p:txBody>
      </p:sp>
      <p:pic>
        <p:nvPicPr>
          <p:cNvPr id="30" name="صورة 29" descr="صورة تحتوي على نص&#10;&#10;تم إنشاء الوصف تلقائياً">
            <a:extLst>
              <a:ext uri="{FF2B5EF4-FFF2-40B4-BE49-F238E27FC236}">
                <a16:creationId xmlns:a16="http://schemas.microsoft.com/office/drawing/2014/main" id="{C246260B-9D0C-4B9F-B51D-95141ADF05F2}"/>
              </a:ext>
            </a:extLst>
          </p:cNvPr>
          <p:cNvPicPr>
            <a:picLocks noChangeAspect="1"/>
          </p:cNvPicPr>
          <p:nvPr/>
        </p:nvPicPr>
        <p:blipFill>
          <a:blip r:embed="rId4"/>
          <a:stretch>
            <a:fillRect/>
          </a:stretch>
        </p:blipFill>
        <p:spPr>
          <a:xfrm>
            <a:off x="2768992" y="1449383"/>
            <a:ext cx="3606016" cy="2130828"/>
          </a:xfrm>
          <a:prstGeom prst="rect">
            <a:avLst/>
          </a:prstGeom>
          <a:effectLst/>
        </p:spPr>
      </p:pic>
    </p:spTree>
    <p:extLst>
      <p:ext uri="{BB962C8B-B14F-4D97-AF65-F5344CB8AC3E}">
        <p14:creationId xmlns:p14="http://schemas.microsoft.com/office/powerpoint/2010/main" val="89566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28" name="Google Shape;126;p26">
            <a:extLst>
              <a:ext uri="{FF2B5EF4-FFF2-40B4-BE49-F238E27FC236}">
                <a16:creationId xmlns:a16="http://schemas.microsoft.com/office/drawing/2014/main" id="{B5133481-F8B7-4762-A04B-DA55082ABFC4}"/>
              </a:ext>
            </a:extLst>
          </p:cNvPr>
          <p:cNvSpPr txBox="1">
            <a:spLocks/>
          </p:cNvSpPr>
          <p:nvPr/>
        </p:nvSpPr>
        <p:spPr>
          <a:xfrm>
            <a:off x="1620394" y="1987215"/>
            <a:ext cx="2789306"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8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تعريف التفسير</a:t>
            </a:r>
          </a:p>
        </p:txBody>
      </p:sp>
      <p:sp>
        <p:nvSpPr>
          <p:cNvPr id="29" name="Google Shape;126;p26">
            <a:extLst>
              <a:ext uri="{FF2B5EF4-FFF2-40B4-BE49-F238E27FC236}">
                <a16:creationId xmlns:a16="http://schemas.microsoft.com/office/drawing/2014/main" id="{2484BCA1-54A9-404F-BC2E-C5DFB5538173}"/>
              </a:ext>
            </a:extLst>
          </p:cNvPr>
          <p:cNvSpPr txBox="1">
            <a:spLocks/>
          </p:cNvSpPr>
          <p:nvPr/>
        </p:nvSpPr>
        <p:spPr>
          <a:xfrm>
            <a:off x="204970" y="2761503"/>
            <a:ext cx="4272192"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8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نشأة علم التفسير</a:t>
            </a:r>
          </a:p>
        </p:txBody>
      </p:sp>
      <p:pic>
        <p:nvPicPr>
          <p:cNvPr id="1235" name="Google Shape;1235;p31"/>
          <p:cNvPicPr preferRelativeResize="0"/>
          <p:nvPr/>
        </p:nvPicPr>
        <p:blipFill rotWithShape="1">
          <a:blip r:embed="rId3">
            <a:alphaModFix/>
          </a:blip>
          <a:srcRect l="14990" t="2963" r="7339" b="2972"/>
          <a:stretch/>
        </p:blipFill>
        <p:spPr>
          <a:xfrm>
            <a:off x="4657725" y="152400"/>
            <a:ext cx="3867150" cy="4838350"/>
          </a:xfrm>
          <a:prstGeom prst="rect">
            <a:avLst/>
          </a:prstGeom>
          <a:noFill/>
          <a:ln>
            <a:noFill/>
          </a:ln>
        </p:spPr>
      </p:pic>
      <p:sp>
        <p:nvSpPr>
          <p:cNvPr id="1239" name="Google Shape;1239;p31"/>
          <p:cNvSpPr/>
          <p:nvPr/>
        </p:nvSpPr>
        <p:spPr>
          <a:xfrm>
            <a:off x="4462264" y="4"/>
            <a:ext cx="4272192" cy="5143520"/>
          </a:xfrm>
          <a:custGeom>
            <a:avLst/>
            <a:gdLst/>
            <a:ahLst/>
            <a:cxnLst/>
            <a:rect l="l" t="t" r="r" b="b"/>
            <a:pathLst>
              <a:path w="133506" h="160735" extrusionOk="0">
                <a:moveTo>
                  <a:pt x="66759" y="9240"/>
                </a:moveTo>
                <a:cubicBezTo>
                  <a:pt x="67474" y="10169"/>
                  <a:pt x="69200" y="11740"/>
                  <a:pt x="72951" y="12800"/>
                </a:cubicBezTo>
                <a:cubicBezTo>
                  <a:pt x="79320" y="14586"/>
                  <a:pt x="86107" y="17991"/>
                  <a:pt x="86107" y="22194"/>
                </a:cubicBezTo>
                <a:lnTo>
                  <a:pt x="86107" y="22611"/>
                </a:lnTo>
                <a:lnTo>
                  <a:pt x="86643" y="22563"/>
                </a:lnTo>
                <a:cubicBezTo>
                  <a:pt x="86643" y="22563"/>
                  <a:pt x="87048" y="22527"/>
                  <a:pt x="87679" y="22527"/>
                </a:cubicBezTo>
                <a:cubicBezTo>
                  <a:pt x="89357" y="22527"/>
                  <a:pt x="92620" y="22742"/>
                  <a:pt x="95453" y="24123"/>
                </a:cubicBezTo>
                <a:cubicBezTo>
                  <a:pt x="98954" y="25837"/>
                  <a:pt x="100740" y="28802"/>
                  <a:pt x="100740" y="32921"/>
                </a:cubicBezTo>
                <a:lnTo>
                  <a:pt x="100740" y="33302"/>
                </a:lnTo>
                <a:lnTo>
                  <a:pt x="101252" y="33290"/>
                </a:lnTo>
                <a:lnTo>
                  <a:pt x="101311" y="33290"/>
                </a:lnTo>
                <a:cubicBezTo>
                  <a:pt x="102204" y="33290"/>
                  <a:pt x="110003" y="33517"/>
                  <a:pt x="110003" y="41125"/>
                </a:cubicBezTo>
                <a:lnTo>
                  <a:pt x="110003" y="41434"/>
                </a:lnTo>
                <a:lnTo>
                  <a:pt x="110408" y="41494"/>
                </a:lnTo>
                <a:cubicBezTo>
                  <a:pt x="110431" y="41494"/>
                  <a:pt x="113003" y="41863"/>
                  <a:pt x="115527" y="43185"/>
                </a:cubicBezTo>
                <a:cubicBezTo>
                  <a:pt x="118873" y="44935"/>
                  <a:pt x="120552" y="48923"/>
                  <a:pt x="120552" y="52102"/>
                </a:cubicBezTo>
                <a:lnTo>
                  <a:pt x="120552" y="108633"/>
                </a:lnTo>
                <a:cubicBezTo>
                  <a:pt x="120552" y="111812"/>
                  <a:pt x="118861" y="115801"/>
                  <a:pt x="115527" y="117539"/>
                </a:cubicBezTo>
                <a:cubicBezTo>
                  <a:pt x="112991" y="118872"/>
                  <a:pt x="110420" y="119241"/>
                  <a:pt x="110408" y="119241"/>
                </a:cubicBezTo>
                <a:lnTo>
                  <a:pt x="110003" y="119301"/>
                </a:lnTo>
                <a:lnTo>
                  <a:pt x="110003" y="119611"/>
                </a:lnTo>
                <a:cubicBezTo>
                  <a:pt x="110003" y="122825"/>
                  <a:pt x="108645" y="125099"/>
                  <a:pt x="105955" y="126397"/>
                </a:cubicBezTo>
                <a:cubicBezTo>
                  <a:pt x="103883" y="127397"/>
                  <a:pt x="101728" y="127445"/>
                  <a:pt x="101311" y="127445"/>
                </a:cubicBezTo>
                <a:lnTo>
                  <a:pt x="101252" y="127445"/>
                </a:lnTo>
                <a:lnTo>
                  <a:pt x="100740" y="127421"/>
                </a:lnTo>
                <a:lnTo>
                  <a:pt x="100740" y="127814"/>
                </a:lnTo>
                <a:cubicBezTo>
                  <a:pt x="100740" y="131934"/>
                  <a:pt x="98966" y="134898"/>
                  <a:pt x="95453" y="136613"/>
                </a:cubicBezTo>
                <a:cubicBezTo>
                  <a:pt x="92620" y="138006"/>
                  <a:pt x="89357" y="138196"/>
                  <a:pt x="87679" y="138196"/>
                </a:cubicBezTo>
                <a:cubicBezTo>
                  <a:pt x="87036" y="138196"/>
                  <a:pt x="86643" y="138172"/>
                  <a:pt x="86643" y="138172"/>
                </a:cubicBezTo>
                <a:lnTo>
                  <a:pt x="86107" y="138125"/>
                </a:lnTo>
                <a:lnTo>
                  <a:pt x="86107" y="138541"/>
                </a:lnTo>
                <a:cubicBezTo>
                  <a:pt x="86107" y="142744"/>
                  <a:pt x="79308" y="146150"/>
                  <a:pt x="72951" y="147935"/>
                </a:cubicBezTo>
                <a:cubicBezTo>
                  <a:pt x="69200" y="148995"/>
                  <a:pt x="67474" y="150567"/>
                  <a:pt x="66759" y="151495"/>
                </a:cubicBezTo>
                <a:cubicBezTo>
                  <a:pt x="66045" y="150567"/>
                  <a:pt x="64319" y="148995"/>
                  <a:pt x="60568" y="147935"/>
                </a:cubicBezTo>
                <a:cubicBezTo>
                  <a:pt x="54198" y="146150"/>
                  <a:pt x="47412" y="142744"/>
                  <a:pt x="47412" y="138541"/>
                </a:cubicBezTo>
                <a:lnTo>
                  <a:pt x="47412" y="138125"/>
                </a:lnTo>
                <a:lnTo>
                  <a:pt x="46876" y="138172"/>
                </a:lnTo>
                <a:cubicBezTo>
                  <a:pt x="46876" y="138172"/>
                  <a:pt x="46483" y="138196"/>
                  <a:pt x="45852" y="138196"/>
                </a:cubicBezTo>
                <a:cubicBezTo>
                  <a:pt x="44173" y="138196"/>
                  <a:pt x="40911" y="137994"/>
                  <a:pt x="38065" y="136589"/>
                </a:cubicBezTo>
                <a:cubicBezTo>
                  <a:pt x="34577" y="134886"/>
                  <a:pt x="32791" y="131922"/>
                  <a:pt x="32791" y="127802"/>
                </a:cubicBezTo>
                <a:lnTo>
                  <a:pt x="32791" y="127409"/>
                </a:lnTo>
                <a:lnTo>
                  <a:pt x="32279" y="127421"/>
                </a:lnTo>
                <a:lnTo>
                  <a:pt x="32219" y="127421"/>
                </a:lnTo>
                <a:cubicBezTo>
                  <a:pt x="31326" y="127421"/>
                  <a:pt x="23528" y="127207"/>
                  <a:pt x="23528" y="119599"/>
                </a:cubicBezTo>
                <a:lnTo>
                  <a:pt x="23528" y="119289"/>
                </a:lnTo>
                <a:lnTo>
                  <a:pt x="23123" y="119230"/>
                </a:lnTo>
                <a:cubicBezTo>
                  <a:pt x="23099" y="119230"/>
                  <a:pt x="20527" y="118849"/>
                  <a:pt x="18003" y="117527"/>
                </a:cubicBezTo>
                <a:cubicBezTo>
                  <a:pt x="14658" y="115789"/>
                  <a:pt x="12979" y="111800"/>
                  <a:pt x="12979" y="108609"/>
                </a:cubicBezTo>
                <a:lnTo>
                  <a:pt x="12979" y="52102"/>
                </a:lnTo>
                <a:cubicBezTo>
                  <a:pt x="12979" y="48923"/>
                  <a:pt x="14669" y="44935"/>
                  <a:pt x="18003" y="43185"/>
                </a:cubicBezTo>
                <a:cubicBezTo>
                  <a:pt x="20539" y="41863"/>
                  <a:pt x="23111" y="41494"/>
                  <a:pt x="23123" y="41494"/>
                </a:cubicBezTo>
                <a:lnTo>
                  <a:pt x="23528" y="41434"/>
                </a:lnTo>
                <a:lnTo>
                  <a:pt x="23528" y="41125"/>
                </a:lnTo>
                <a:cubicBezTo>
                  <a:pt x="23528" y="33517"/>
                  <a:pt x="31326" y="33290"/>
                  <a:pt x="32219" y="33290"/>
                </a:cubicBezTo>
                <a:lnTo>
                  <a:pt x="32279" y="33290"/>
                </a:lnTo>
                <a:lnTo>
                  <a:pt x="32791" y="33302"/>
                </a:lnTo>
                <a:lnTo>
                  <a:pt x="32791" y="32921"/>
                </a:lnTo>
                <a:cubicBezTo>
                  <a:pt x="32791" y="28802"/>
                  <a:pt x="34553" y="25837"/>
                  <a:pt x="38065" y="24123"/>
                </a:cubicBezTo>
                <a:cubicBezTo>
                  <a:pt x="40911" y="22730"/>
                  <a:pt x="44173" y="22527"/>
                  <a:pt x="45852" y="22527"/>
                </a:cubicBezTo>
                <a:cubicBezTo>
                  <a:pt x="46495" y="22527"/>
                  <a:pt x="46876" y="22563"/>
                  <a:pt x="46876" y="22563"/>
                </a:cubicBezTo>
                <a:lnTo>
                  <a:pt x="47412" y="22611"/>
                </a:lnTo>
                <a:lnTo>
                  <a:pt x="47412" y="22194"/>
                </a:lnTo>
                <a:cubicBezTo>
                  <a:pt x="47412" y="17991"/>
                  <a:pt x="54222" y="14586"/>
                  <a:pt x="60568" y="12800"/>
                </a:cubicBezTo>
                <a:cubicBezTo>
                  <a:pt x="64319" y="11740"/>
                  <a:pt x="66045" y="10169"/>
                  <a:pt x="66759" y="9240"/>
                </a:cubicBezTo>
                <a:close/>
                <a:moveTo>
                  <a:pt x="1" y="1"/>
                </a:moveTo>
                <a:lnTo>
                  <a:pt x="1" y="160735"/>
                </a:lnTo>
                <a:lnTo>
                  <a:pt x="133506" y="160735"/>
                </a:lnTo>
                <a:lnTo>
                  <a:pt x="133506" y="1"/>
                </a:lnTo>
                <a:close/>
              </a:path>
            </a:pathLst>
          </a:custGeom>
          <a:gradFill>
            <a:gsLst>
              <a:gs pos="0">
                <a:schemeClr val="accent6"/>
              </a:gs>
              <a:gs pos="100000">
                <a:srgbClr val="FEEAD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1"/>
          <p:cNvSpPr/>
          <p:nvPr/>
        </p:nvSpPr>
        <p:spPr>
          <a:xfrm>
            <a:off x="4853176" y="256036"/>
            <a:ext cx="3491136" cy="4631072"/>
          </a:xfrm>
          <a:custGeom>
            <a:avLst/>
            <a:gdLst/>
            <a:ahLst/>
            <a:cxnLst/>
            <a:rect l="l" t="t" r="r" b="b"/>
            <a:pathLst>
              <a:path w="109098" h="144721" extrusionOk="0">
                <a:moveTo>
                  <a:pt x="54519" y="2322"/>
                </a:moveTo>
                <a:cubicBezTo>
                  <a:pt x="55484" y="3299"/>
                  <a:pt x="57306" y="4585"/>
                  <a:pt x="60508" y="5501"/>
                </a:cubicBezTo>
                <a:cubicBezTo>
                  <a:pt x="66319" y="7132"/>
                  <a:pt x="73117" y="10395"/>
                  <a:pt x="73117" y="14169"/>
                </a:cubicBezTo>
                <a:lnTo>
                  <a:pt x="73117" y="15395"/>
                </a:lnTo>
                <a:lnTo>
                  <a:pt x="74462" y="15288"/>
                </a:lnTo>
                <a:cubicBezTo>
                  <a:pt x="74462" y="15288"/>
                  <a:pt x="74832" y="15264"/>
                  <a:pt x="75427" y="15264"/>
                </a:cubicBezTo>
                <a:cubicBezTo>
                  <a:pt x="77046" y="15264"/>
                  <a:pt x="80177" y="15455"/>
                  <a:pt x="82880" y="16776"/>
                </a:cubicBezTo>
                <a:cubicBezTo>
                  <a:pt x="86119" y="18360"/>
                  <a:pt x="87750" y="21098"/>
                  <a:pt x="87750" y="24908"/>
                </a:cubicBezTo>
                <a:lnTo>
                  <a:pt x="87750" y="26051"/>
                </a:lnTo>
                <a:lnTo>
                  <a:pt x="89000" y="26016"/>
                </a:lnTo>
                <a:lnTo>
                  <a:pt x="89048" y="26016"/>
                </a:lnTo>
                <a:cubicBezTo>
                  <a:pt x="89441" y="26016"/>
                  <a:pt x="91476" y="26063"/>
                  <a:pt x="93393" y="27004"/>
                </a:cubicBezTo>
                <a:cubicBezTo>
                  <a:pt x="95787" y="28159"/>
                  <a:pt x="97001" y="30219"/>
                  <a:pt x="97001" y="33100"/>
                </a:cubicBezTo>
                <a:lnTo>
                  <a:pt x="97001" y="34076"/>
                </a:lnTo>
                <a:lnTo>
                  <a:pt x="98037" y="34219"/>
                </a:lnTo>
                <a:cubicBezTo>
                  <a:pt x="98049" y="34231"/>
                  <a:pt x="100525" y="34588"/>
                  <a:pt x="102918" y="35838"/>
                </a:cubicBezTo>
                <a:cubicBezTo>
                  <a:pt x="106109" y="37505"/>
                  <a:pt x="107562" y="41291"/>
                  <a:pt x="107562" y="44101"/>
                </a:cubicBezTo>
                <a:lnTo>
                  <a:pt x="107562" y="100632"/>
                </a:lnTo>
                <a:cubicBezTo>
                  <a:pt x="107562" y="103442"/>
                  <a:pt x="106109" y="107216"/>
                  <a:pt x="102918" y="108883"/>
                </a:cubicBezTo>
                <a:cubicBezTo>
                  <a:pt x="100525" y="110133"/>
                  <a:pt x="98073" y="110514"/>
                  <a:pt x="98037" y="110514"/>
                </a:cubicBezTo>
                <a:lnTo>
                  <a:pt x="97001" y="110657"/>
                </a:lnTo>
                <a:lnTo>
                  <a:pt x="97001" y="111621"/>
                </a:lnTo>
                <a:cubicBezTo>
                  <a:pt x="97001" y="114574"/>
                  <a:pt x="95822" y="116563"/>
                  <a:pt x="93381" y="117741"/>
                </a:cubicBezTo>
                <a:cubicBezTo>
                  <a:pt x="91465" y="118670"/>
                  <a:pt x="89452" y="118706"/>
                  <a:pt x="89060" y="118706"/>
                </a:cubicBezTo>
                <a:lnTo>
                  <a:pt x="87774" y="118682"/>
                </a:lnTo>
                <a:lnTo>
                  <a:pt x="87774" y="119825"/>
                </a:lnTo>
                <a:cubicBezTo>
                  <a:pt x="87774" y="123635"/>
                  <a:pt x="86131" y="126373"/>
                  <a:pt x="82904" y="127957"/>
                </a:cubicBezTo>
                <a:cubicBezTo>
                  <a:pt x="80189" y="129278"/>
                  <a:pt x="77070" y="129469"/>
                  <a:pt x="75451" y="129469"/>
                </a:cubicBezTo>
                <a:cubicBezTo>
                  <a:pt x="74867" y="129469"/>
                  <a:pt x="74498" y="129445"/>
                  <a:pt x="74474" y="129445"/>
                </a:cubicBezTo>
                <a:lnTo>
                  <a:pt x="73141" y="129338"/>
                </a:lnTo>
                <a:lnTo>
                  <a:pt x="73141" y="130552"/>
                </a:lnTo>
                <a:cubicBezTo>
                  <a:pt x="73141" y="134339"/>
                  <a:pt x="66342" y="137601"/>
                  <a:pt x="60520" y="139232"/>
                </a:cubicBezTo>
                <a:cubicBezTo>
                  <a:pt x="57317" y="140137"/>
                  <a:pt x="55520" y="141435"/>
                  <a:pt x="54531" y="142399"/>
                </a:cubicBezTo>
                <a:cubicBezTo>
                  <a:pt x="53567" y="141435"/>
                  <a:pt x="51757" y="140137"/>
                  <a:pt x="48554" y="139232"/>
                </a:cubicBezTo>
                <a:cubicBezTo>
                  <a:pt x="42732" y="137601"/>
                  <a:pt x="35934" y="134339"/>
                  <a:pt x="35934" y="130552"/>
                </a:cubicBezTo>
                <a:lnTo>
                  <a:pt x="35934" y="129338"/>
                </a:lnTo>
                <a:lnTo>
                  <a:pt x="34588" y="129445"/>
                </a:lnTo>
                <a:cubicBezTo>
                  <a:pt x="34565" y="129445"/>
                  <a:pt x="34207" y="129469"/>
                  <a:pt x="33624" y="129469"/>
                </a:cubicBezTo>
                <a:cubicBezTo>
                  <a:pt x="32005" y="129469"/>
                  <a:pt x="28873" y="129278"/>
                  <a:pt x="26171" y="127957"/>
                </a:cubicBezTo>
                <a:cubicBezTo>
                  <a:pt x="22932" y="126373"/>
                  <a:pt x="21301" y="123635"/>
                  <a:pt x="21301" y="119825"/>
                </a:cubicBezTo>
                <a:lnTo>
                  <a:pt x="21301" y="118682"/>
                </a:lnTo>
                <a:lnTo>
                  <a:pt x="20051" y="118706"/>
                </a:lnTo>
                <a:lnTo>
                  <a:pt x="20003" y="118706"/>
                </a:lnTo>
                <a:cubicBezTo>
                  <a:pt x="19622" y="118706"/>
                  <a:pt x="17574" y="118670"/>
                  <a:pt x="15657" y="117729"/>
                </a:cubicBezTo>
                <a:cubicBezTo>
                  <a:pt x="13264" y="116563"/>
                  <a:pt x="12062" y="114515"/>
                  <a:pt x="12062" y="111621"/>
                </a:cubicBezTo>
                <a:lnTo>
                  <a:pt x="12062" y="110657"/>
                </a:lnTo>
                <a:lnTo>
                  <a:pt x="11014" y="110514"/>
                </a:lnTo>
                <a:cubicBezTo>
                  <a:pt x="10990" y="110490"/>
                  <a:pt x="8526" y="110133"/>
                  <a:pt x="6132" y="108883"/>
                </a:cubicBezTo>
                <a:cubicBezTo>
                  <a:pt x="2954" y="107216"/>
                  <a:pt x="1489" y="103442"/>
                  <a:pt x="1489" y="100632"/>
                </a:cubicBezTo>
                <a:lnTo>
                  <a:pt x="1489" y="44101"/>
                </a:lnTo>
                <a:cubicBezTo>
                  <a:pt x="1489" y="41291"/>
                  <a:pt x="2954" y="37505"/>
                  <a:pt x="6132" y="35838"/>
                </a:cubicBezTo>
                <a:cubicBezTo>
                  <a:pt x="8514" y="34588"/>
                  <a:pt x="10990" y="34219"/>
                  <a:pt x="11014" y="34219"/>
                </a:cubicBezTo>
                <a:lnTo>
                  <a:pt x="12062" y="34076"/>
                </a:lnTo>
                <a:lnTo>
                  <a:pt x="12062" y="33100"/>
                </a:lnTo>
                <a:cubicBezTo>
                  <a:pt x="12062" y="30219"/>
                  <a:pt x="13276" y="28159"/>
                  <a:pt x="15657" y="27004"/>
                </a:cubicBezTo>
                <a:cubicBezTo>
                  <a:pt x="17586" y="26063"/>
                  <a:pt x="19622" y="26016"/>
                  <a:pt x="20003" y="26016"/>
                </a:cubicBezTo>
                <a:lnTo>
                  <a:pt x="21301" y="26051"/>
                </a:lnTo>
                <a:lnTo>
                  <a:pt x="21301" y="24908"/>
                </a:lnTo>
                <a:cubicBezTo>
                  <a:pt x="21301" y="21098"/>
                  <a:pt x="22944" y="18360"/>
                  <a:pt x="26171" y="16776"/>
                </a:cubicBezTo>
                <a:cubicBezTo>
                  <a:pt x="28873" y="15455"/>
                  <a:pt x="32005" y="15264"/>
                  <a:pt x="33624" y="15264"/>
                </a:cubicBezTo>
                <a:cubicBezTo>
                  <a:pt x="34219" y="15264"/>
                  <a:pt x="34588" y="15288"/>
                  <a:pt x="34588" y="15288"/>
                </a:cubicBezTo>
                <a:lnTo>
                  <a:pt x="35934" y="15395"/>
                </a:lnTo>
                <a:lnTo>
                  <a:pt x="35934" y="14169"/>
                </a:lnTo>
                <a:cubicBezTo>
                  <a:pt x="35934" y="10395"/>
                  <a:pt x="42732" y="7132"/>
                  <a:pt x="48554" y="5501"/>
                </a:cubicBezTo>
                <a:cubicBezTo>
                  <a:pt x="51757" y="4608"/>
                  <a:pt x="53567" y="3299"/>
                  <a:pt x="54519" y="2322"/>
                </a:cubicBezTo>
                <a:close/>
                <a:moveTo>
                  <a:pt x="54555" y="1"/>
                </a:moveTo>
                <a:lnTo>
                  <a:pt x="53972" y="751"/>
                </a:lnTo>
                <a:cubicBezTo>
                  <a:pt x="53341" y="1548"/>
                  <a:pt x="51769" y="3037"/>
                  <a:pt x="48162" y="4049"/>
                </a:cubicBezTo>
                <a:cubicBezTo>
                  <a:pt x="45030" y="4930"/>
                  <a:pt x="34922" y="8204"/>
                  <a:pt x="34469" y="13764"/>
                </a:cubicBezTo>
                <a:cubicBezTo>
                  <a:pt x="34279" y="13764"/>
                  <a:pt x="33993" y="13752"/>
                  <a:pt x="33624" y="13752"/>
                </a:cubicBezTo>
                <a:cubicBezTo>
                  <a:pt x="31886" y="13752"/>
                  <a:pt x="28492" y="13979"/>
                  <a:pt x="25516" y="15431"/>
                </a:cubicBezTo>
                <a:cubicBezTo>
                  <a:pt x="21837" y="17241"/>
                  <a:pt x="19920" y="20301"/>
                  <a:pt x="19813" y="24539"/>
                </a:cubicBezTo>
                <a:cubicBezTo>
                  <a:pt x="19086" y="24563"/>
                  <a:pt x="16991" y="24694"/>
                  <a:pt x="14991" y="25670"/>
                </a:cubicBezTo>
                <a:cubicBezTo>
                  <a:pt x="13026" y="26647"/>
                  <a:pt x="10693" y="28647"/>
                  <a:pt x="10574" y="32790"/>
                </a:cubicBezTo>
                <a:cubicBezTo>
                  <a:pt x="9859" y="32909"/>
                  <a:pt x="7656" y="33374"/>
                  <a:pt x="5430" y="34517"/>
                </a:cubicBezTo>
                <a:cubicBezTo>
                  <a:pt x="1703" y="36469"/>
                  <a:pt x="1" y="40863"/>
                  <a:pt x="1" y="44101"/>
                </a:cubicBezTo>
                <a:lnTo>
                  <a:pt x="1" y="100632"/>
                </a:lnTo>
                <a:cubicBezTo>
                  <a:pt x="1" y="103882"/>
                  <a:pt x="1703" y="108264"/>
                  <a:pt x="5430" y="110217"/>
                </a:cubicBezTo>
                <a:cubicBezTo>
                  <a:pt x="7656" y="111360"/>
                  <a:pt x="9859" y="111824"/>
                  <a:pt x="10574" y="111943"/>
                </a:cubicBezTo>
                <a:cubicBezTo>
                  <a:pt x="10693" y="116074"/>
                  <a:pt x="13026" y="118087"/>
                  <a:pt x="14991" y="119051"/>
                </a:cubicBezTo>
                <a:cubicBezTo>
                  <a:pt x="16991" y="120015"/>
                  <a:pt x="19086" y="120170"/>
                  <a:pt x="19813" y="120182"/>
                </a:cubicBezTo>
                <a:cubicBezTo>
                  <a:pt x="19908" y="124444"/>
                  <a:pt x="21825" y="127492"/>
                  <a:pt x="25504" y="129290"/>
                </a:cubicBezTo>
                <a:cubicBezTo>
                  <a:pt x="28481" y="130755"/>
                  <a:pt x="31850" y="130969"/>
                  <a:pt x="33612" y="130969"/>
                </a:cubicBezTo>
                <a:cubicBezTo>
                  <a:pt x="33981" y="130969"/>
                  <a:pt x="34267" y="130969"/>
                  <a:pt x="34457" y="130957"/>
                </a:cubicBezTo>
                <a:cubicBezTo>
                  <a:pt x="34910" y="136505"/>
                  <a:pt x="45006" y="139804"/>
                  <a:pt x="48150" y="140673"/>
                </a:cubicBezTo>
                <a:cubicBezTo>
                  <a:pt x="51757" y="141685"/>
                  <a:pt x="53329" y="143173"/>
                  <a:pt x="53960" y="143983"/>
                </a:cubicBezTo>
                <a:lnTo>
                  <a:pt x="54531" y="144721"/>
                </a:lnTo>
                <a:lnTo>
                  <a:pt x="55127" y="143983"/>
                </a:lnTo>
                <a:cubicBezTo>
                  <a:pt x="55758" y="143173"/>
                  <a:pt x="57329" y="141685"/>
                  <a:pt x="60937" y="140673"/>
                </a:cubicBezTo>
                <a:cubicBezTo>
                  <a:pt x="64080" y="139804"/>
                  <a:pt x="74177" y="136529"/>
                  <a:pt x="74629" y="130957"/>
                </a:cubicBezTo>
                <a:cubicBezTo>
                  <a:pt x="74832" y="130957"/>
                  <a:pt x="75117" y="130969"/>
                  <a:pt x="75474" y="130969"/>
                </a:cubicBezTo>
                <a:cubicBezTo>
                  <a:pt x="77213" y="130969"/>
                  <a:pt x="80606" y="130755"/>
                  <a:pt x="83583" y="129290"/>
                </a:cubicBezTo>
                <a:cubicBezTo>
                  <a:pt x="87262" y="127492"/>
                  <a:pt x="89179" y="124421"/>
                  <a:pt x="89286" y="120182"/>
                </a:cubicBezTo>
                <a:cubicBezTo>
                  <a:pt x="90000" y="120170"/>
                  <a:pt x="92072" y="120015"/>
                  <a:pt x="94060" y="119063"/>
                </a:cubicBezTo>
                <a:cubicBezTo>
                  <a:pt x="96894" y="117717"/>
                  <a:pt x="98442" y="115241"/>
                  <a:pt x="98525" y="111943"/>
                </a:cubicBezTo>
                <a:cubicBezTo>
                  <a:pt x="99263" y="111824"/>
                  <a:pt x="101466" y="111360"/>
                  <a:pt x="103668" y="110217"/>
                </a:cubicBezTo>
                <a:cubicBezTo>
                  <a:pt x="107395" y="108264"/>
                  <a:pt x="109098" y="103871"/>
                  <a:pt x="109098" y="100632"/>
                </a:cubicBezTo>
                <a:lnTo>
                  <a:pt x="109098" y="44101"/>
                </a:lnTo>
                <a:cubicBezTo>
                  <a:pt x="109098" y="40839"/>
                  <a:pt x="107395" y="36469"/>
                  <a:pt x="103668" y="34517"/>
                </a:cubicBezTo>
                <a:cubicBezTo>
                  <a:pt x="101442" y="33374"/>
                  <a:pt x="99239" y="32909"/>
                  <a:pt x="98525" y="32790"/>
                </a:cubicBezTo>
                <a:cubicBezTo>
                  <a:pt x="98406" y="28647"/>
                  <a:pt x="96072" y="26647"/>
                  <a:pt x="94108" y="25670"/>
                </a:cubicBezTo>
                <a:cubicBezTo>
                  <a:pt x="92108" y="24706"/>
                  <a:pt x="90012" y="24563"/>
                  <a:pt x="89286" y="24539"/>
                </a:cubicBezTo>
                <a:cubicBezTo>
                  <a:pt x="89179" y="20301"/>
                  <a:pt x="87262" y="17241"/>
                  <a:pt x="83583" y="15431"/>
                </a:cubicBezTo>
                <a:cubicBezTo>
                  <a:pt x="80606" y="13979"/>
                  <a:pt x="77225" y="13752"/>
                  <a:pt x="75474" y="13752"/>
                </a:cubicBezTo>
                <a:cubicBezTo>
                  <a:pt x="75105" y="13752"/>
                  <a:pt x="74820" y="13752"/>
                  <a:pt x="74629" y="13764"/>
                </a:cubicBezTo>
                <a:cubicBezTo>
                  <a:pt x="74177" y="8216"/>
                  <a:pt x="64080" y="4942"/>
                  <a:pt x="60937" y="4049"/>
                </a:cubicBezTo>
                <a:cubicBezTo>
                  <a:pt x="57329" y="3037"/>
                  <a:pt x="55758" y="1548"/>
                  <a:pt x="55127" y="751"/>
                </a:cubicBezTo>
                <a:lnTo>
                  <a:pt x="54555" y="1"/>
                </a:lnTo>
                <a:close/>
              </a:path>
            </a:pathLst>
          </a:custGeom>
          <a:gradFill>
            <a:gsLst>
              <a:gs pos="0">
                <a:schemeClr val="accent6">
                  <a:lumMod val="25000"/>
                </a:schemeClr>
              </a:gs>
              <a:gs pos="50000">
                <a:schemeClr val="accent6">
                  <a:lumMod val="75000"/>
                </a:schemeClr>
              </a:gs>
              <a:gs pos="100000">
                <a:schemeClr val="accent6">
                  <a:lumMod val="25000"/>
                </a:schemeClr>
              </a:gs>
            </a:gsLst>
            <a:lin ang="2700006" scaled="0"/>
          </a:gradFill>
          <a:ln>
            <a:noFill/>
          </a:ln>
        </p:spPr>
        <p:txBody>
          <a:bodyPr spcFirstLastPara="1" wrap="square" lIns="91425" tIns="91425" rIns="91425" bIns="91425" anchor="ctr" anchorCtr="0">
            <a:noAutofit/>
          </a:bodyPr>
          <a:lstStyle/>
          <a:p>
            <a:endParaRPr/>
          </a:p>
        </p:txBody>
      </p:sp>
      <p:grpSp>
        <p:nvGrpSpPr>
          <p:cNvPr id="1241" name="Google Shape;1241;p31"/>
          <p:cNvGrpSpPr/>
          <p:nvPr/>
        </p:nvGrpSpPr>
        <p:grpSpPr>
          <a:xfrm>
            <a:off x="326729" y="255623"/>
            <a:ext cx="793319" cy="762013"/>
            <a:chOff x="6535925" y="-2669850"/>
            <a:chExt cx="558125" cy="536100"/>
          </a:xfrm>
        </p:grpSpPr>
        <p:sp>
          <p:nvSpPr>
            <p:cNvPr id="1242" name="Google Shape;1242;p31"/>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1"/>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3"/>
                </a:gs>
                <a:gs pos="8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4" name="Google Shape;1244;p31"/>
          <p:cNvSpPr/>
          <p:nvPr/>
        </p:nvSpPr>
        <p:spPr>
          <a:xfrm>
            <a:off x="790125" y="361400"/>
            <a:ext cx="247245" cy="229948"/>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1"/>
          <p:cNvSpPr/>
          <p:nvPr/>
        </p:nvSpPr>
        <p:spPr>
          <a:xfrm>
            <a:off x="7488075" y="2556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1"/>
          <p:cNvSpPr/>
          <p:nvPr/>
        </p:nvSpPr>
        <p:spPr>
          <a:xfrm>
            <a:off x="8524875" y="13605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1"/>
          <p:cNvSpPr/>
          <p:nvPr/>
        </p:nvSpPr>
        <p:spPr>
          <a:xfrm>
            <a:off x="4483625" y="408467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1"/>
          <p:cNvSpPr/>
          <p:nvPr/>
        </p:nvSpPr>
        <p:spPr>
          <a:xfrm>
            <a:off x="5131338" y="456427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1"/>
          <p:cNvSpPr/>
          <p:nvPr/>
        </p:nvSpPr>
        <p:spPr>
          <a:xfrm>
            <a:off x="4007388" y="464047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1"/>
          <p:cNvSpPr/>
          <p:nvPr/>
        </p:nvSpPr>
        <p:spPr>
          <a:xfrm>
            <a:off x="7600950" y="448237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1"/>
          <p:cNvSpPr/>
          <p:nvPr/>
        </p:nvSpPr>
        <p:spPr>
          <a:xfrm>
            <a:off x="8734450" y="326317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p26">
            <a:extLst>
              <a:ext uri="{FF2B5EF4-FFF2-40B4-BE49-F238E27FC236}">
                <a16:creationId xmlns:a16="http://schemas.microsoft.com/office/drawing/2014/main" id="{7BA0CCDA-3408-4C57-AC4C-84084D6BED9C}"/>
              </a:ext>
            </a:extLst>
          </p:cNvPr>
          <p:cNvSpPr txBox="1">
            <a:spLocks/>
          </p:cNvSpPr>
          <p:nvPr/>
        </p:nvSpPr>
        <p:spPr>
          <a:xfrm>
            <a:off x="-425605" y="900725"/>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8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ما سنأخذه في الدرس :</a:t>
            </a:r>
          </a:p>
        </p:txBody>
      </p:sp>
      <p:sp>
        <p:nvSpPr>
          <p:cNvPr id="26" name="Google Shape;2442;p59">
            <a:extLst>
              <a:ext uri="{FF2B5EF4-FFF2-40B4-BE49-F238E27FC236}">
                <a16:creationId xmlns:a16="http://schemas.microsoft.com/office/drawing/2014/main" id="{FAEF65BE-687A-451A-8611-6141D37A3FC9}"/>
              </a:ext>
            </a:extLst>
          </p:cNvPr>
          <p:cNvSpPr/>
          <p:nvPr/>
        </p:nvSpPr>
        <p:spPr>
          <a:xfrm flipH="1">
            <a:off x="4492375" y="2086375"/>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42;p59">
            <a:extLst>
              <a:ext uri="{FF2B5EF4-FFF2-40B4-BE49-F238E27FC236}">
                <a16:creationId xmlns:a16="http://schemas.microsoft.com/office/drawing/2014/main" id="{F4F17525-1C73-4125-A640-57F11182A872}"/>
              </a:ext>
            </a:extLst>
          </p:cNvPr>
          <p:cNvSpPr/>
          <p:nvPr/>
        </p:nvSpPr>
        <p:spPr>
          <a:xfrm flipH="1">
            <a:off x="4493504" y="2803748"/>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21" name="صورة 20" descr="صورة تحتوي على نص&#10;&#10;تم إنشاء الوصف تلقائياً">
            <a:extLst>
              <a:ext uri="{FF2B5EF4-FFF2-40B4-BE49-F238E27FC236}">
                <a16:creationId xmlns:a16="http://schemas.microsoft.com/office/drawing/2014/main" id="{2BC17853-F39C-4155-AC65-448C23639BEE}"/>
              </a:ext>
            </a:extLst>
          </p:cNvPr>
          <p:cNvPicPr>
            <a:picLocks noChangeAspect="1"/>
          </p:cNvPicPr>
          <p:nvPr/>
        </p:nvPicPr>
        <p:blipFill>
          <a:blip r:embed="rId4"/>
          <a:stretch>
            <a:fillRect/>
          </a:stretch>
        </p:blipFill>
        <p:spPr>
          <a:xfrm>
            <a:off x="7605345" y="38808"/>
            <a:ext cx="1497059" cy="884625"/>
          </a:xfrm>
          <a:prstGeom prst="rect">
            <a:avLst/>
          </a:prstGeom>
          <a:effectLst/>
        </p:spPr>
      </p:pic>
    </p:spTree>
    <p:extLst>
      <p:ext uri="{BB962C8B-B14F-4D97-AF65-F5344CB8AC3E}">
        <p14:creationId xmlns:p14="http://schemas.microsoft.com/office/powerpoint/2010/main" val="411045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12" presetClass="entr" presetSubtype="2"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p:tgtEl>
                                          <p:spTgt spid="28"/>
                                        </p:tgtEl>
                                        <p:attrNameLst>
                                          <p:attrName>ppt_x</p:attrName>
                                        </p:attrNameLst>
                                      </p:cBhvr>
                                      <p:tavLst>
                                        <p:tav tm="0">
                                          <p:val>
                                            <p:strVal val="#ppt_x+#ppt_w*1.125000"/>
                                          </p:val>
                                        </p:tav>
                                        <p:tav tm="100000">
                                          <p:val>
                                            <p:strVal val="#ppt_x"/>
                                          </p:val>
                                        </p:tav>
                                      </p:tavLst>
                                    </p:anim>
                                    <p:animEffect transition="in" filter="wipe(left)">
                                      <p:cBhvr>
                                        <p:cTn id="20" dur="75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12" presetClass="entr" presetSubtype="2"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750"/>
                                        <p:tgtEl>
                                          <p:spTgt spid="29"/>
                                        </p:tgtEl>
                                        <p:attrNameLst>
                                          <p:attrName>ppt_x</p:attrName>
                                        </p:attrNameLst>
                                      </p:cBhvr>
                                      <p:tavLst>
                                        <p:tav tm="0">
                                          <p:val>
                                            <p:strVal val="#ppt_x+#ppt_w*1.125000"/>
                                          </p:val>
                                        </p:tav>
                                        <p:tav tm="100000">
                                          <p:val>
                                            <p:strVal val="#ppt_x"/>
                                          </p:val>
                                        </p:tav>
                                      </p:tavLst>
                                    </p:anim>
                                    <p:animEffect transition="in" filter="wipe(left)">
                                      <p:cBhvr>
                                        <p:cTn id="31"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5" grpId="0"/>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sym typeface="Taviraj"/>
              </a:rPr>
              <a:t>أولاً: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73603" y="2043824"/>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تعريف التفسير</a:t>
            </a:r>
            <a:endParaRPr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259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107916" y="225662"/>
            <a:ext cx="4928166" cy="836260"/>
            <a:chOff x="463764" y="1472422"/>
            <a:chExt cx="41070639" cy="3283008"/>
          </a:xfrm>
          <a:solidFill>
            <a:srgbClr val="F5C08F"/>
          </a:solidFill>
          <a:effectLst>
            <a:glow rad="88900">
              <a:srgbClr val="A245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مجموعة 11">
            <a:extLst>
              <a:ext uri="{FF2B5EF4-FFF2-40B4-BE49-F238E27FC236}">
                <a16:creationId xmlns:a16="http://schemas.microsoft.com/office/drawing/2014/main" id="{3F68C39B-79A7-4D49-A134-5618E692F959}"/>
              </a:ext>
            </a:extLst>
          </p:cNvPr>
          <p:cNvGrpSpPr/>
          <p:nvPr/>
        </p:nvGrpSpPr>
        <p:grpSpPr>
          <a:xfrm>
            <a:off x="4860075" y="1442099"/>
            <a:ext cx="4195988" cy="2621927"/>
            <a:chOff x="4960248" y="1944631"/>
            <a:chExt cx="3384707" cy="1977076"/>
          </a:xfrm>
        </p:grpSpPr>
        <p:sp>
          <p:nvSpPr>
            <p:cNvPr id="1424" name="Google Shape;1424;p36"/>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6"/>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A24500"/>
                </a:gs>
                <a:gs pos="50000">
                  <a:schemeClr val="accent6">
                    <a:lumMod val="90000"/>
                  </a:schemeClr>
                </a:gs>
                <a:gs pos="100000">
                  <a:srgbClr val="A24500"/>
                </a:gs>
              </a:gsLst>
              <a:lin ang="2700006" scaled="0"/>
            </a:gradFill>
            <a:ln>
              <a:solidFill>
                <a:schemeClr val="accent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36"/>
          <p:cNvGrpSpPr/>
          <p:nvPr/>
        </p:nvGrpSpPr>
        <p:grpSpPr>
          <a:xfrm>
            <a:off x="4061849" y="1190904"/>
            <a:ext cx="1105166" cy="106155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682546" y="243946"/>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4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تعريف التفسير</a:t>
            </a:r>
          </a:p>
        </p:txBody>
      </p:sp>
      <p:grpSp>
        <p:nvGrpSpPr>
          <p:cNvPr id="44" name="مجموعة 43">
            <a:extLst>
              <a:ext uri="{FF2B5EF4-FFF2-40B4-BE49-F238E27FC236}">
                <a16:creationId xmlns:a16="http://schemas.microsoft.com/office/drawing/2014/main" id="{1D9435F7-BC86-4798-9574-73DD03E087E2}"/>
              </a:ext>
            </a:extLst>
          </p:cNvPr>
          <p:cNvGrpSpPr/>
          <p:nvPr/>
        </p:nvGrpSpPr>
        <p:grpSpPr>
          <a:xfrm>
            <a:off x="245273" y="1438055"/>
            <a:ext cx="4195988" cy="2621927"/>
            <a:chOff x="4960248" y="1944631"/>
            <a:chExt cx="3384707" cy="1977076"/>
          </a:xfrm>
        </p:grpSpPr>
        <p:sp>
          <p:nvSpPr>
            <p:cNvPr id="45" name="Google Shape;1424;p36">
              <a:extLst>
                <a:ext uri="{FF2B5EF4-FFF2-40B4-BE49-F238E27FC236}">
                  <a16:creationId xmlns:a16="http://schemas.microsoft.com/office/drawing/2014/main" id="{02BD8BE3-1115-4B43-91DC-4A046A000686}"/>
                </a:ext>
              </a:extLst>
            </p:cNvPr>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25;p36">
              <a:extLst>
                <a:ext uri="{FF2B5EF4-FFF2-40B4-BE49-F238E27FC236}">
                  <a16:creationId xmlns:a16="http://schemas.microsoft.com/office/drawing/2014/main" id="{CC4630A2-B57D-4A88-B19D-A584E93FB779}"/>
                </a:ext>
              </a:extLst>
            </p:cNvPr>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A24500"/>
                </a:gs>
                <a:gs pos="50000">
                  <a:schemeClr val="accent6">
                    <a:lumMod val="90000"/>
                  </a:schemeClr>
                </a:gs>
                <a:gs pos="100000">
                  <a:srgbClr val="A24500"/>
                </a:gs>
              </a:gsLst>
              <a:lin ang="2700006" scaled="0"/>
            </a:gradFill>
            <a:ln>
              <a:solidFill>
                <a:schemeClr val="accent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097;p26">
            <a:extLst>
              <a:ext uri="{FF2B5EF4-FFF2-40B4-BE49-F238E27FC236}">
                <a16:creationId xmlns:a16="http://schemas.microsoft.com/office/drawing/2014/main" id="{F612D5E9-D2B8-458A-BCF4-F89203832F83}"/>
              </a:ext>
            </a:extLst>
          </p:cNvPr>
          <p:cNvGrpSpPr/>
          <p:nvPr/>
        </p:nvGrpSpPr>
        <p:grpSpPr>
          <a:xfrm>
            <a:off x="7687029" y="209774"/>
            <a:ext cx="1067120" cy="981130"/>
            <a:chOff x="6535927" y="-2669851"/>
            <a:chExt cx="558125" cy="536101"/>
          </a:xfrm>
        </p:grpSpPr>
        <p:sp>
          <p:nvSpPr>
            <p:cNvPr id="48" name="Google Shape;1098;p26">
              <a:extLst>
                <a:ext uri="{FF2B5EF4-FFF2-40B4-BE49-F238E27FC236}">
                  <a16:creationId xmlns:a16="http://schemas.microsoft.com/office/drawing/2014/main" id="{928FD37C-134E-4DCE-9E36-5359B708A9A7}"/>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99;p26">
              <a:extLst>
                <a:ext uri="{FF2B5EF4-FFF2-40B4-BE49-F238E27FC236}">
                  <a16:creationId xmlns:a16="http://schemas.microsoft.com/office/drawing/2014/main" id="{FBD0EE54-AD00-40DE-AED2-BA922DDAEEC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0;p26">
              <a:extLst>
                <a:ext uri="{FF2B5EF4-FFF2-40B4-BE49-F238E27FC236}">
                  <a16:creationId xmlns:a16="http://schemas.microsoft.com/office/drawing/2014/main" id="{7E679FC4-994B-4EC9-BB36-06CD9682633A}"/>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097;p26">
            <a:extLst>
              <a:ext uri="{FF2B5EF4-FFF2-40B4-BE49-F238E27FC236}">
                <a16:creationId xmlns:a16="http://schemas.microsoft.com/office/drawing/2014/main" id="{39F991BA-B802-4ADA-AE89-91A5B3DB4409}"/>
              </a:ext>
            </a:extLst>
          </p:cNvPr>
          <p:cNvGrpSpPr/>
          <p:nvPr/>
        </p:nvGrpSpPr>
        <p:grpSpPr>
          <a:xfrm>
            <a:off x="389851" y="205731"/>
            <a:ext cx="1067120" cy="981130"/>
            <a:chOff x="6535927" y="-2669851"/>
            <a:chExt cx="558125" cy="536101"/>
          </a:xfrm>
        </p:grpSpPr>
        <p:sp>
          <p:nvSpPr>
            <p:cNvPr id="52" name="Google Shape;1098;p26">
              <a:extLst>
                <a:ext uri="{FF2B5EF4-FFF2-40B4-BE49-F238E27FC236}">
                  <a16:creationId xmlns:a16="http://schemas.microsoft.com/office/drawing/2014/main" id="{12354060-0290-4A19-84EC-A6CE389C6DEC}"/>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99;p26">
              <a:extLst>
                <a:ext uri="{FF2B5EF4-FFF2-40B4-BE49-F238E27FC236}">
                  <a16:creationId xmlns:a16="http://schemas.microsoft.com/office/drawing/2014/main" id="{6EAD6BC4-559E-443E-B36A-D1BB60B41FC7}"/>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00;p26">
              <a:extLst>
                <a:ext uri="{FF2B5EF4-FFF2-40B4-BE49-F238E27FC236}">
                  <a16:creationId xmlns:a16="http://schemas.microsoft.com/office/drawing/2014/main" id="{E9BF14A9-9571-4D4C-88E6-F63D33A8D1F7}"/>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مربع نص 12">
            <a:extLst>
              <a:ext uri="{FF2B5EF4-FFF2-40B4-BE49-F238E27FC236}">
                <a16:creationId xmlns:a16="http://schemas.microsoft.com/office/drawing/2014/main" id="{FAD04111-A099-4DE0-849F-D367C6254D3C}"/>
              </a:ext>
            </a:extLst>
          </p:cNvPr>
          <p:cNvSpPr txBox="1"/>
          <p:nvPr/>
        </p:nvSpPr>
        <p:spPr>
          <a:xfrm>
            <a:off x="5977006" y="1585127"/>
            <a:ext cx="1961897" cy="477054"/>
          </a:xfrm>
          <a:prstGeom prst="rect">
            <a:avLst/>
          </a:prstGeom>
          <a:noFill/>
        </p:spPr>
        <p:txBody>
          <a:bodyPr wrap="square" rtlCol="1">
            <a:spAutoFit/>
          </a:bodyPr>
          <a:lstStyle/>
          <a:p>
            <a:pPr algn="ctr"/>
            <a:r>
              <a:rPr lang="ar-SA" sz="2500" dirty="0">
                <a:solidFill>
                  <a:srgbClr val="FFCAA3"/>
                </a:solidFill>
                <a:effectLst>
                  <a:glow rad="101600">
                    <a:srgbClr val="602900"/>
                  </a:glow>
                </a:effectLst>
                <a:latin typeface="Hacen Algeria Hd" panose="02000500000000000000" pitchFamily="2" charset="-78"/>
                <a:cs typeface="Hacen Algeria Hd" panose="02000500000000000000" pitchFamily="2" charset="-78"/>
              </a:rPr>
              <a:t>التفسير لغةً:</a:t>
            </a:r>
          </a:p>
        </p:txBody>
      </p:sp>
      <p:sp>
        <p:nvSpPr>
          <p:cNvPr id="56" name="مربع نص 55">
            <a:extLst>
              <a:ext uri="{FF2B5EF4-FFF2-40B4-BE49-F238E27FC236}">
                <a16:creationId xmlns:a16="http://schemas.microsoft.com/office/drawing/2014/main" id="{4303D977-9F44-4C3C-A525-C13742F416CB}"/>
              </a:ext>
            </a:extLst>
          </p:cNvPr>
          <p:cNvSpPr txBox="1"/>
          <p:nvPr/>
        </p:nvSpPr>
        <p:spPr>
          <a:xfrm>
            <a:off x="1102012" y="1593732"/>
            <a:ext cx="2476352" cy="461665"/>
          </a:xfrm>
          <a:prstGeom prst="rect">
            <a:avLst/>
          </a:prstGeom>
          <a:noFill/>
        </p:spPr>
        <p:txBody>
          <a:bodyPr wrap="square" rtlCol="1">
            <a:spAutoFit/>
          </a:bodyPr>
          <a:lstStyle/>
          <a:p>
            <a:pPr algn="ctr"/>
            <a:r>
              <a:rPr lang="ar-SA" sz="2400" dirty="0">
                <a:solidFill>
                  <a:srgbClr val="FFCAA3"/>
                </a:solidFill>
                <a:effectLst>
                  <a:glow rad="101600">
                    <a:srgbClr val="602900"/>
                  </a:glow>
                </a:effectLst>
                <a:latin typeface="Hacen Algeria Hd" panose="02000500000000000000" pitchFamily="2" charset="-78"/>
                <a:cs typeface="Hacen Algeria Hd" panose="02000500000000000000" pitchFamily="2" charset="-78"/>
              </a:rPr>
              <a:t>التفسير اصطلاحاً:</a:t>
            </a:r>
          </a:p>
        </p:txBody>
      </p:sp>
      <p:sp>
        <p:nvSpPr>
          <p:cNvPr id="57" name="مربع نص 56">
            <a:extLst>
              <a:ext uri="{FF2B5EF4-FFF2-40B4-BE49-F238E27FC236}">
                <a16:creationId xmlns:a16="http://schemas.microsoft.com/office/drawing/2014/main" id="{15194713-15D3-4CED-A6A9-358B030A4B4F}"/>
              </a:ext>
            </a:extLst>
          </p:cNvPr>
          <p:cNvSpPr txBox="1"/>
          <p:nvPr/>
        </p:nvSpPr>
        <p:spPr>
          <a:xfrm>
            <a:off x="5434738" y="2084146"/>
            <a:ext cx="3202688" cy="1622752"/>
          </a:xfrm>
          <a:prstGeom prst="rect">
            <a:avLst/>
          </a:prstGeom>
          <a:noFill/>
        </p:spPr>
        <p:txBody>
          <a:bodyPr wrap="square" rtlCol="1">
            <a:spAutoFit/>
          </a:bodyPr>
          <a:lstStyle/>
          <a:p>
            <a:pPr algn="ctr">
              <a:lnSpc>
                <a:spcPct val="130000"/>
              </a:lnSpc>
            </a:pPr>
            <a:r>
              <a:rPr lang="ar-SA" sz="26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مصدر الفعل فَسَرَ, </a:t>
            </a:r>
            <a:r>
              <a:rPr lang="ar-SA" sz="2600" dirty="0">
                <a:solidFill>
                  <a:schemeClr val="accent4">
                    <a:lumMod val="20000"/>
                    <a:lumOff val="80000"/>
                  </a:schemeClr>
                </a:solidFill>
                <a:effectLst>
                  <a:glow rad="101600">
                    <a:schemeClr val="accent4">
                      <a:lumMod val="50000"/>
                    </a:schemeClr>
                  </a:glow>
                </a:effectLst>
                <a:latin typeface="Hacen Casablanca" panose="02000000000000000000" pitchFamily="2" charset="-78"/>
                <a:cs typeface="Hacen Casablanca" panose="02000000000000000000" pitchFamily="2" charset="-78"/>
              </a:rPr>
              <a:t>وهي</a:t>
            </a:r>
            <a:r>
              <a:rPr lang="ar-SA" sz="26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 </a:t>
            </a:r>
            <a:r>
              <a:rPr lang="ar-SA" sz="2600" dirty="0">
                <a:solidFill>
                  <a:schemeClr val="accent4">
                    <a:lumMod val="20000"/>
                    <a:lumOff val="80000"/>
                  </a:schemeClr>
                </a:solidFill>
                <a:effectLst>
                  <a:glow rad="101600">
                    <a:schemeClr val="accent4">
                      <a:lumMod val="50000"/>
                    </a:schemeClr>
                  </a:glow>
                </a:effectLst>
                <a:latin typeface="Hacen Casablanca" panose="02000000000000000000" pitchFamily="2" charset="-78"/>
                <a:cs typeface="Hacen Casablanca" panose="02000000000000000000" pitchFamily="2" charset="-78"/>
              </a:rPr>
              <a:t>كلمة تدل على الكشف والبيان والإظهار.</a:t>
            </a:r>
          </a:p>
        </p:txBody>
      </p:sp>
      <p:sp>
        <p:nvSpPr>
          <p:cNvPr id="58" name="مربع نص 57">
            <a:extLst>
              <a:ext uri="{FF2B5EF4-FFF2-40B4-BE49-F238E27FC236}">
                <a16:creationId xmlns:a16="http://schemas.microsoft.com/office/drawing/2014/main" id="{6E04144F-5069-4F9B-8472-CADC73668CAA}"/>
              </a:ext>
            </a:extLst>
          </p:cNvPr>
          <p:cNvSpPr txBox="1"/>
          <p:nvPr/>
        </p:nvSpPr>
        <p:spPr>
          <a:xfrm>
            <a:off x="775385" y="2080103"/>
            <a:ext cx="3202688" cy="1622752"/>
          </a:xfrm>
          <a:prstGeom prst="rect">
            <a:avLst/>
          </a:prstGeom>
          <a:noFill/>
        </p:spPr>
        <p:txBody>
          <a:bodyPr wrap="square" rtlCol="1">
            <a:spAutoFit/>
          </a:bodyPr>
          <a:lstStyle/>
          <a:p>
            <a:pPr algn="ctr">
              <a:lnSpc>
                <a:spcPct val="130000"/>
              </a:lnSpc>
            </a:pPr>
            <a:r>
              <a:rPr lang="ar-SA" sz="26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ذكر العلماء تعاريف عدة, من أدقها أن التفسير/ </a:t>
            </a:r>
            <a:r>
              <a:rPr lang="ar-SA" sz="2600" dirty="0">
                <a:solidFill>
                  <a:schemeClr val="accent4">
                    <a:lumMod val="20000"/>
                    <a:lumOff val="80000"/>
                  </a:schemeClr>
                </a:solidFill>
                <a:effectLst>
                  <a:glow rad="101600">
                    <a:schemeClr val="accent4">
                      <a:lumMod val="50000"/>
                    </a:schemeClr>
                  </a:glow>
                </a:effectLst>
                <a:latin typeface="Hacen Casablanca" panose="02000000000000000000" pitchFamily="2" charset="-78"/>
                <a:cs typeface="Hacen Casablanca" panose="02000000000000000000" pitchFamily="2" charset="-78"/>
              </a:rPr>
              <a:t>بيان معاني القرآن الكريم.</a:t>
            </a:r>
          </a:p>
        </p:txBody>
      </p:sp>
      <p:pic>
        <p:nvPicPr>
          <p:cNvPr id="42" name="صورة 41" descr="صورة تحتوي على نص&#10;&#10;تم إنشاء الوصف تلقائياً">
            <a:extLst>
              <a:ext uri="{FF2B5EF4-FFF2-40B4-BE49-F238E27FC236}">
                <a16:creationId xmlns:a16="http://schemas.microsoft.com/office/drawing/2014/main" id="{39F25181-2ED6-498E-B548-E054894B7833}"/>
              </a:ext>
            </a:extLst>
          </p:cNvPr>
          <p:cNvPicPr>
            <a:picLocks noChangeAspect="1"/>
          </p:cNvPicPr>
          <p:nvPr/>
        </p:nvPicPr>
        <p:blipFill>
          <a:blip r:embed="rId3"/>
          <a:stretch>
            <a:fillRect/>
          </a:stretch>
        </p:blipFill>
        <p:spPr>
          <a:xfrm>
            <a:off x="3870812" y="3073954"/>
            <a:ext cx="1497059" cy="884625"/>
          </a:xfrm>
          <a:prstGeom prst="rect">
            <a:avLst/>
          </a:prstGeom>
          <a:effectLst/>
        </p:spPr>
      </p:pic>
    </p:spTree>
    <p:extLst>
      <p:ext uri="{BB962C8B-B14F-4D97-AF65-F5344CB8AC3E}">
        <p14:creationId xmlns:p14="http://schemas.microsoft.com/office/powerpoint/2010/main" val="384411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par>
                          <p:cTn id="8" fill="hold">
                            <p:stCondLst>
                              <p:cond delay="2000"/>
                            </p:stCondLst>
                            <p:childTnLst>
                              <p:par>
                                <p:cTn id="9" presetID="37" presetClass="entr" presetSubtype="0" fill="hold" grpId="0" nodeType="afterEffect">
                                  <p:stCondLst>
                                    <p:cond delay="0"/>
                                  </p:stCondLst>
                                  <p:iterate type="wd">
                                    <p:tmPct val="10000"/>
                                  </p:iterate>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5" fill="hold">
                            <p:stCondLst>
                              <p:cond delay="3200"/>
                            </p:stCondLst>
                            <p:childTnLst>
                              <p:par>
                                <p:cTn id="16" presetID="23" presetClass="entr" presetSubtype="528" fill="hold" grpId="0" nodeType="afterEffect">
                                  <p:stCondLst>
                                    <p:cond delay="0"/>
                                  </p:stCondLst>
                                  <p:iterate type="wd">
                                    <p:tmPct val="10000"/>
                                  </p:iterate>
                                  <p:childTnLst>
                                    <p:set>
                                      <p:cBhvr>
                                        <p:cTn id="17" dur="1" fill="hold">
                                          <p:stCondLst>
                                            <p:cond delay="0"/>
                                          </p:stCondLst>
                                        </p:cTn>
                                        <p:tgtEl>
                                          <p:spTgt spid="57"/>
                                        </p:tgtEl>
                                        <p:attrNameLst>
                                          <p:attrName>style.visibility</p:attrName>
                                        </p:attrNameLst>
                                      </p:cBhvr>
                                      <p:to>
                                        <p:strVal val="visible"/>
                                      </p:to>
                                    </p:set>
                                    <p:anim calcmode="lin" valueType="num">
                                      <p:cBhvr>
                                        <p:cTn id="18" dur="1250" fill="hold"/>
                                        <p:tgtEl>
                                          <p:spTgt spid="57"/>
                                        </p:tgtEl>
                                        <p:attrNameLst>
                                          <p:attrName>ppt_w</p:attrName>
                                        </p:attrNameLst>
                                      </p:cBhvr>
                                      <p:tavLst>
                                        <p:tav tm="0">
                                          <p:val>
                                            <p:fltVal val="0"/>
                                          </p:val>
                                        </p:tav>
                                        <p:tav tm="100000">
                                          <p:val>
                                            <p:strVal val="#ppt_w"/>
                                          </p:val>
                                        </p:tav>
                                      </p:tavLst>
                                    </p:anim>
                                    <p:anim calcmode="lin" valueType="num">
                                      <p:cBhvr>
                                        <p:cTn id="19" dur="1250" fill="hold"/>
                                        <p:tgtEl>
                                          <p:spTgt spid="57"/>
                                        </p:tgtEl>
                                        <p:attrNameLst>
                                          <p:attrName>ppt_h</p:attrName>
                                        </p:attrNameLst>
                                      </p:cBhvr>
                                      <p:tavLst>
                                        <p:tav tm="0">
                                          <p:val>
                                            <p:fltVal val="0"/>
                                          </p:val>
                                        </p:tav>
                                        <p:tav tm="100000">
                                          <p:val>
                                            <p:strVal val="#ppt_h"/>
                                          </p:val>
                                        </p:tav>
                                      </p:tavLst>
                                    </p:anim>
                                    <p:anim calcmode="lin" valueType="num">
                                      <p:cBhvr>
                                        <p:cTn id="20" dur="1250" fill="hold"/>
                                        <p:tgtEl>
                                          <p:spTgt spid="57"/>
                                        </p:tgtEl>
                                        <p:attrNameLst>
                                          <p:attrName>ppt_x</p:attrName>
                                        </p:attrNameLst>
                                      </p:cBhvr>
                                      <p:tavLst>
                                        <p:tav tm="0">
                                          <p:val>
                                            <p:fltVal val="0.5"/>
                                          </p:val>
                                        </p:tav>
                                        <p:tav tm="100000">
                                          <p:val>
                                            <p:strVal val="#ppt_x"/>
                                          </p:val>
                                        </p:tav>
                                      </p:tavLst>
                                    </p:anim>
                                    <p:anim calcmode="lin" valueType="num">
                                      <p:cBhvr>
                                        <p:cTn id="21" dur="1250" fill="hold"/>
                                        <p:tgtEl>
                                          <p:spTgt spid="57"/>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edge">
                                      <p:cBhvr>
                                        <p:cTn id="26" dur="2000"/>
                                        <p:tgtEl>
                                          <p:spTgt spid="44"/>
                                        </p:tgtEl>
                                      </p:cBhvr>
                                    </p:animEffect>
                                  </p:childTnLst>
                                </p:cTn>
                              </p:par>
                            </p:childTnLst>
                          </p:cTn>
                        </p:par>
                        <p:par>
                          <p:cTn id="27" fill="hold">
                            <p:stCondLst>
                              <p:cond delay="2000"/>
                            </p:stCondLst>
                            <p:childTnLst>
                              <p:par>
                                <p:cTn id="28" presetID="37" presetClass="entr" presetSubtype="0" fill="hold" grpId="0" nodeType="afterEffect">
                                  <p:stCondLst>
                                    <p:cond delay="0"/>
                                  </p:stCondLst>
                                  <p:iterate type="wd">
                                    <p:tmPct val="10000"/>
                                  </p:iterate>
                                  <p:childTnLst>
                                    <p:set>
                                      <p:cBhvr>
                                        <p:cTn id="29" dur="1" fill="hold">
                                          <p:stCondLst>
                                            <p:cond delay="0"/>
                                          </p:stCondLst>
                                        </p:cTn>
                                        <p:tgtEl>
                                          <p:spTgt spid="56"/>
                                        </p:tgtEl>
                                        <p:attrNameLst>
                                          <p:attrName>style.visibility</p:attrName>
                                        </p:attrNameLst>
                                      </p:cBhvr>
                                      <p:to>
                                        <p:strVal val="visible"/>
                                      </p:to>
                                    </p:set>
                                    <p:animEffect transition="in" filter="fade">
                                      <p:cBhvr>
                                        <p:cTn id="30" dur="1000"/>
                                        <p:tgtEl>
                                          <p:spTgt spid="56"/>
                                        </p:tgtEl>
                                      </p:cBhvr>
                                    </p:animEffect>
                                    <p:anim calcmode="lin" valueType="num">
                                      <p:cBhvr>
                                        <p:cTn id="31" dur="1000" fill="hold"/>
                                        <p:tgtEl>
                                          <p:spTgt spid="56"/>
                                        </p:tgtEl>
                                        <p:attrNameLst>
                                          <p:attrName>ppt_x</p:attrName>
                                        </p:attrNameLst>
                                      </p:cBhvr>
                                      <p:tavLst>
                                        <p:tav tm="0">
                                          <p:val>
                                            <p:strVal val="#ppt_x"/>
                                          </p:val>
                                        </p:tav>
                                        <p:tav tm="100000">
                                          <p:val>
                                            <p:strVal val="#ppt_x"/>
                                          </p:val>
                                        </p:tav>
                                      </p:tavLst>
                                    </p:anim>
                                    <p:anim calcmode="lin" valueType="num">
                                      <p:cBhvr>
                                        <p:cTn id="32" dur="900" decel="100000" fill="hold"/>
                                        <p:tgtEl>
                                          <p:spTgt spid="5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childTnLst>
                          </p:cTn>
                        </p:par>
                        <p:par>
                          <p:cTn id="34" fill="hold">
                            <p:stCondLst>
                              <p:cond delay="3200"/>
                            </p:stCondLst>
                            <p:childTnLst>
                              <p:par>
                                <p:cTn id="35" presetID="23" presetClass="entr" presetSubtype="528" fill="hold" grpId="0" nodeType="afterEffect">
                                  <p:stCondLst>
                                    <p:cond delay="0"/>
                                  </p:stCondLst>
                                  <p:iterate type="wd">
                                    <p:tmPct val="10000"/>
                                  </p:iterate>
                                  <p:childTnLst>
                                    <p:set>
                                      <p:cBhvr>
                                        <p:cTn id="36" dur="1" fill="hold">
                                          <p:stCondLst>
                                            <p:cond delay="0"/>
                                          </p:stCondLst>
                                        </p:cTn>
                                        <p:tgtEl>
                                          <p:spTgt spid="58"/>
                                        </p:tgtEl>
                                        <p:attrNameLst>
                                          <p:attrName>style.visibility</p:attrName>
                                        </p:attrNameLst>
                                      </p:cBhvr>
                                      <p:to>
                                        <p:strVal val="visible"/>
                                      </p:to>
                                    </p:set>
                                    <p:anim calcmode="lin" valueType="num">
                                      <p:cBhvr>
                                        <p:cTn id="37" dur="1250" fill="hold"/>
                                        <p:tgtEl>
                                          <p:spTgt spid="58"/>
                                        </p:tgtEl>
                                        <p:attrNameLst>
                                          <p:attrName>ppt_w</p:attrName>
                                        </p:attrNameLst>
                                      </p:cBhvr>
                                      <p:tavLst>
                                        <p:tav tm="0">
                                          <p:val>
                                            <p:fltVal val="0"/>
                                          </p:val>
                                        </p:tav>
                                        <p:tav tm="100000">
                                          <p:val>
                                            <p:strVal val="#ppt_w"/>
                                          </p:val>
                                        </p:tav>
                                      </p:tavLst>
                                    </p:anim>
                                    <p:anim calcmode="lin" valueType="num">
                                      <p:cBhvr>
                                        <p:cTn id="38" dur="1250" fill="hold"/>
                                        <p:tgtEl>
                                          <p:spTgt spid="58"/>
                                        </p:tgtEl>
                                        <p:attrNameLst>
                                          <p:attrName>ppt_h</p:attrName>
                                        </p:attrNameLst>
                                      </p:cBhvr>
                                      <p:tavLst>
                                        <p:tav tm="0">
                                          <p:val>
                                            <p:fltVal val="0"/>
                                          </p:val>
                                        </p:tav>
                                        <p:tav tm="100000">
                                          <p:val>
                                            <p:strVal val="#ppt_h"/>
                                          </p:val>
                                        </p:tav>
                                      </p:tavLst>
                                    </p:anim>
                                    <p:anim calcmode="lin" valueType="num">
                                      <p:cBhvr>
                                        <p:cTn id="39" dur="1250" fill="hold"/>
                                        <p:tgtEl>
                                          <p:spTgt spid="58"/>
                                        </p:tgtEl>
                                        <p:attrNameLst>
                                          <p:attrName>ppt_x</p:attrName>
                                        </p:attrNameLst>
                                      </p:cBhvr>
                                      <p:tavLst>
                                        <p:tav tm="0">
                                          <p:val>
                                            <p:fltVal val="0.5"/>
                                          </p:val>
                                        </p:tav>
                                        <p:tav tm="100000">
                                          <p:val>
                                            <p:strVal val="#ppt_x"/>
                                          </p:val>
                                        </p:tav>
                                      </p:tavLst>
                                    </p:anim>
                                    <p:anim calcmode="lin" valueType="num">
                                      <p:cBhvr>
                                        <p:cTn id="40" dur="1250" fill="hold"/>
                                        <p:tgtEl>
                                          <p:spTgt spid="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6"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sym typeface="Taviraj"/>
              </a:rPr>
              <a:t>ثانياً: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69640" y="2033690"/>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8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نشأة علم التفسير</a:t>
            </a:r>
            <a:endParaRPr sz="48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17244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81" name="مربع نص 80">
            <a:extLst>
              <a:ext uri="{FF2B5EF4-FFF2-40B4-BE49-F238E27FC236}">
                <a16:creationId xmlns:a16="http://schemas.microsoft.com/office/drawing/2014/main" id="{6979CD1F-9DBE-4CDC-952C-45EA0D3E2AF1}"/>
              </a:ext>
            </a:extLst>
          </p:cNvPr>
          <p:cNvSpPr txBox="1"/>
          <p:nvPr/>
        </p:nvSpPr>
        <p:spPr>
          <a:xfrm>
            <a:off x="-50436" y="3172123"/>
            <a:ext cx="6098084" cy="701731"/>
          </a:xfrm>
          <a:prstGeom prst="rect">
            <a:avLst/>
          </a:prstGeom>
          <a:noFill/>
        </p:spPr>
        <p:txBody>
          <a:bodyPr wrap="square" rtlCol="1">
            <a:spAutoFit/>
          </a:bodyPr>
          <a:lstStyle/>
          <a:p>
            <a:pPr algn="r" rtl="1">
              <a:lnSpc>
                <a:spcPct val="110000"/>
              </a:lnSpc>
            </a:pPr>
            <a:r>
              <a:rPr lang="ar-SA" sz="1800"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                                                                                ومن أمثلة ذلك ما جاء عن ابن مسعود رضي الله عنه قال لما نزلت:</a:t>
            </a:r>
          </a:p>
        </p:txBody>
      </p:sp>
      <p:sp>
        <p:nvSpPr>
          <p:cNvPr id="83" name="مربع نص 82">
            <a:extLst>
              <a:ext uri="{FF2B5EF4-FFF2-40B4-BE49-F238E27FC236}">
                <a16:creationId xmlns:a16="http://schemas.microsoft.com/office/drawing/2014/main" id="{22B06351-136F-49D6-ACD5-D6FF3433B5A6}"/>
              </a:ext>
            </a:extLst>
          </p:cNvPr>
          <p:cNvSpPr txBox="1"/>
          <p:nvPr/>
        </p:nvSpPr>
        <p:spPr>
          <a:xfrm>
            <a:off x="-76795" y="3430855"/>
            <a:ext cx="6129125" cy="732508"/>
          </a:xfrm>
          <a:prstGeom prst="rect">
            <a:avLst/>
          </a:prstGeom>
          <a:noFill/>
        </p:spPr>
        <p:txBody>
          <a:bodyPr wrap="square">
            <a:spAutoFit/>
          </a:bodyPr>
          <a:lstStyle/>
          <a:p>
            <a:pPr algn="r" rtl="1">
              <a:lnSpc>
                <a:spcPct val="130000"/>
              </a:lnSpc>
            </a:pPr>
            <a:r>
              <a:rPr lang="ar-SA" sz="16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sz="1600" b="1" i="0" dirty="0">
                <a:solidFill>
                  <a:srgbClr val="C3F2B8"/>
                </a:solidFill>
                <a:effectLst>
                  <a:glow rad="88900">
                    <a:srgbClr val="246A14"/>
                  </a:glow>
                </a:effectLst>
                <a:latin typeface="Rakkas" panose="00000500000000000000" pitchFamily="2" charset="-78"/>
                <a:cs typeface="AlWatanHeadlines-Bold" panose="00000700000000000000" pitchFamily="2" charset="-78"/>
              </a:rPr>
              <a:t>﴿</a:t>
            </a:r>
            <a:r>
              <a:rPr lang="ar-SA" sz="1600" b="1" dirty="0">
                <a:solidFill>
                  <a:srgbClr val="C3F2B8"/>
                </a:solidFill>
                <a:effectLst>
                  <a:glow rad="88900">
                    <a:srgbClr val="246A14"/>
                  </a:glow>
                </a:effectLst>
                <a:latin typeface="BoutrosNewsH1" pitchFamily="2" charset="-78"/>
                <a:cs typeface="AlWatanHeadlines-Bold" panose="00000700000000000000" pitchFamily="2" charset="-78"/>
              </a:rPr>
              <a:t> الَّذِينَ آمَنُوا وَلَمْ يَلْبِسُوا إِيمَانَهُم بِظُلْمٍ أُولَئِكَ لَهُمُ الْأَمْنُ وَهُم مُّهْتَدُونَ </a:t>
            </a:r>
            <a:r>
              <a:rPr lang="ar-SA" sz="1600" b="1" i="0" dirty="0">
                <a:solidFill>
                  <a:srgbClr val="C3F2B8"/>
                </a:solidFill>
                <a:effectLst>
                  <a:glow rad="88900">
                    <a:srgbClr val="246A14"/>
                  </a:glow>
                </a:effectLst>
                <a:latin typeface="Rakkas" panose="00000500000000000000" pitchFamily="2" charset="-78"/>
                <a:cs typeface="AlWatanHeadlines-Bold" panose="00000700000000000000" pitchFamily="2" charset="-78"/>
              </a:rPr>
              <a:t>﴾</a:t>
            </a:r>
            <a:endParaRPr lang="ar-SA" sz="1600" b="1" dirty="0">
              <a:solidFill>
                <a:srgbClr val="C3F2B8"/>
              </a:solidFill>
              <a:effectLst>
                <a:glow rad="88900">
                  <a:srgbClr val="246A14"/>
                </a:glow>
              </a:effectLst>
              <a:latin typeface="BoutrosNewsH1" pitchFamily="2" charset="-78"/>
              <a:cs typeface="AlWatanHeadlines-Bold" panose="00000700000000000000" pitchFamily="2" charset="-78"/>
            </a:endParaRPr>
          </a:p>
        </p:txBody>
      </p:sp>
      <p:grpSp>
        <p:nvGrpSpPr>
          <p:cNvPr id="87" name="Google Shape;2317;p59">
            <a:extLst>
              <a:ext uri="{FF2B5EF4-FFF2-40B4-BE49-F238E27FC236}">
                <a16:creationId xmlns:a16="http://schemas.microsoft.com/office/drawing/2014/main" id="{0AB9B6AD-B7C7-4129-97FD-22EDA78DF277}"/>
              </a:ext>
            </a:extLst>
          </p:cNvPr>
          <p:cNvGrpSpPr/>
          <p:nvPr/>
        </p:nvGrpSpPr>
        <p:grpSpPr>
          <a:xfrm flipH="1">
            <a:off x="2957512" y="2026020"/>
            <a:ext cx="3032207" cy="470409"/>
            <a:chOff x="4414097" y="2464205"/>
            <a:chExt cx="767518" cy="167425"/>
          </a:xfrm>
          <a:solidFill>
            <a:schemeClr val="accent5">
              <a:lumMod val="75000"/>
            </a:schemeClr>
          </a:solidFill>
        </p:grpSpPr>
        <p:sp>
          <p:nvSpPr>
            <p:cNvPr id="88" name="Google Shape;2318;p59">
              <a:extLst>
                <a:ext uri="{FF2B5EF4-FFF2-40B4-BE49-F238E27FC236}">
                  <a16:creationId xmlns:a16="http://schemas.microsoft.com/office/drawing/2014/main" id="{F4AD14AB-E212-4616-991F-C0EF29038F06}"/>
                </a:ext>
              </a:extLst>
            </p:cNvPr>
            <p:cNvSpPr/>
            <p:nvPr/>
          </p:nvSpPr>
          <p:spPr>
            <a:xfrm>
              <a:off x="4414097" y="2464205"/>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19;p59">
              <a:extLst>
                <a:ext uri="{FF2B5EF4-FFF2-40B4-BE49-F238E27FC236}">
                  <a16:creationId xmlns:a16="http://schemas.microsoft.com/office/drawing/2014/main" id="{EEF7A5D1-B722-47F1-A994-E1D441BB27FE}"/>
                </a:ext>
              </a:extLst>
            </p:cNvPr>
            <p:cNvSpPr/>
            <p:nvPr/>
          </p:nvSpPr>
          <p:spPr>
            <a:xfrm>
              <a:off x="4586957" y="2464205"/>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50"/>
          <p:cNvGrpSpPr/>
          <p:nvPr/>
        </p:nvGrpSpPr>
        <p:grpSpPr>
          <a:xfrm rot="-5400000">
            <a:off x="4579282" y="483524"/>
            <a:ext cx="7149986" cy="4176452"/>
            <a:chOff x="997007" y="-364201"/>
            <a:chExt cx="7149986" cy="4176452"/>
          </a:xfrm>
        </p:grpSpPr>
        <p:sp>
          <p:nvSpPr>
            <p:cNvPr id="1907" name="Google Shape;1907;p50"/>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chemeClr val="accent5">
                    <a:lumMod val="90000"/>
                  </a:schemeClr>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126;p26">
            <a:extLst>
              <a:ext uri="{FF2B5EF4-FFF2-40B4-BE49-F238E27FC236}">
                <a16:creationId xmlns:a16="http://schemas.microsoft.com/office/drawing/2014/main" id="{B20CAF17-9B14-403B-9682-918556AF4DE0}"/>
              </a:ext>
            </a:extLst>
          </p:cNvPr>
          <p:cNvSpPr txBox="1">
            <a:spLocks/>
          </p:cNvSpPr>
          <p:nvPr/>
        </p:nvSpPr>
        <p:spPr>
          <a:xfrm>
            <a:off x="6565126" y="3344185"/>
            <a:ext cx="2481567"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nSpc>
                <a:spcPct val="130000"/>
              </a:lnSpc>
            </a:pPr>
            <a:r>
              <a:rPr lang="ar-SA" sz="5400" dirty="0">
                <a:solidFill>
                  <a:schemeClr val="accent4">
                    <a:lumMod val="20000"/>
                    <a:lumOff val="80000"/>
                  </a:schemeClr>
                </a:solidFill>
                <a:effectLst>
                  <a:glow rad="88900">
                    <a:schemeClr val="accent4">
                      <a:lumMod val="50000"/>
                    </a:schemeClr>
                  </a:glow>
                </a:effectLst>
                <a:latin typeface="Questv1" panose="01000500000000020006" pitchFamily="50" charset="-78"/>
                <a:cs typeface="Questv1" panose="01000500000000020006" pitchFamily="50" charset="-78"/>
              </a:rPr>
              <a:t>نشأة علم التفسير</a:t>
            </a:r>
          </a:p>
        </p:txBody>
      </p:sp>
      <p:sp>
        <p:nvSpPr>
          <p:cNvPr id="6" name="مربع نص 5">
            <a:extLst>
              <a:ext uri="{FF2B5EF4-FFF2-40B4-BE49-F238E27FC236}">
                <a16:creationId xmlns:a16="http://schemas.microsoft.com/office/drawing/2014/main" id="{C301AA7F-EF74-4806-9686-ED66E192751E}"/>
              </a:ext>
            </a:extLst>
          </p:cNvPr>
          <p:cNvSpPr txBox="1"/>
          <p:nvPr/>
        </p:nvSpPr>
        <p:spPr>
          <a:xfrm>
            <a:off x="1138645" y="54094"/>
            <a:ext cx="5310868" cy="707886"/>
          </a:xfrm>
          <a:prstGeom prst="rect">
            <a:avLst/>
          </a:prstGeom>
          <a:noFill/>
        </p:spPr>
        <p:txBody>
          <a:bodyPr wrap="square" rtlCol="1">
            <a:spAutoFit/>
          </a:bodyPr>
          <a:lstStyle/>
          <a:p>
            <a:pPr algn="r" rtl="1"/>
            <a:r>
              <a:rPr lang="ar-SA" sz="2000" dirty="0">
                <a:solidFill>
                  <a:srgbClr val="FFE5D1"/>
                </a:solidFill>
                <a:effectLst>
                  <a:glow rad="101600">
                    <a:schemeClr val="accent6">
                      <a:lumMod val="25000"/>
                    </a:schemeClr>
                  </a:glow>
                </a:effectLst>
                <a:latin typeface="Hacen Casablanca" panose="02000000000000000000" pitchFamily="2" charset="-78"/>
                <a:cs typeface="Hacen Casablanca" panose="02000000000000000000" pitchFamily="2" charset="-78"/>
              </a:rPr>
              <a:t>مر التفسير بمرحلتين رئيستين تشتمل كل منهما على فترات وذلك وفق الآتي :</a:t>
            </a:r>
          </a:p>
        </p:txBody>
      </p:sp>
      <p:sp>
        <p:nvSpPr>
          <p:cNvPr id="76" name="مخطط انسيابي: معالجة متعاقبة 75">
            <a:extLst>
              <a:ext uri="{FF2B5EF4-FFF2-40B4-BE49-F238E27FC236}">
                <a16:creationId xmlns:a16="http://schemas.microsoft.com/office/drawing/2014/main" id="{642BED28-A704-4D4C-943E-FD3A303D0756}"/>
              </a:ext>
            </a:extLst>
          </p:cNvPr>
          <p:cNvSpPr/>
          <p:nvPr/>
        </p:nvSpPr>
        <p:spPr>
          <a:xfrm>
            <a:off x="1409769" y="801600"/>
            <a:ext cx="4605426" cy="508567"/>
          </a:xfrm>
          <a:custGeom>
            <a:avLst/>
            <a:gdLst>
              <a:gd name="connsiteX0" fmla="*/ 0 w 4605426"/>
              <a:gd name="connsiteY0" fmla="*/ 84761 h 508567"/>
              <a:gd name="connsiteX1" fmla="*/ 84761 w 4605426"/>
              <a:gd name="connsiteY1" fmla="*/ 0 h 508567"/>
              <a:gd name="connsiteX2" fmla="*/ 807180 w 4605426"/>
              <a:gd name="connsiteY2" fmla="*/ 0 h 508567"/>
              <a:gd name="connsiteX3" fmla="*/ 1529598 w 4605426"/>
              <a:gd name="connsiteY3" fmla="*/ 0 h 508567"/>
              <a:gd name="connsiteX4" fmla="*/ 2252017 w 4605426"/>
              <a:gd name="connsiteY4" fmla="*/ 0 h 508567"/>
              <a:gd name="connsiteX5" fmla="*/ 2796999 w 4605426"/>
              <a:gd name="connsiteY5" fmla="*/ 0 h 508567"/>
              <a:gd name="connsiteX6" fmla="*/ 3341982 w 4605426"/>
              <a:gd name="connsiteY6" fmla="*/ 0 h 508567"/>
              <a:gd name="connsiteX7" fmla="*/ 3842605 w 4605426"/>
              <a:gd name="connsiteY7" fmla="*/ 0 h 508567"/>
              <a:gd name="connsiteX8" fmla="*/ 4520665 w 4605426"/>
              <a:gd name="connsiteY8" fmla="*/ 0 h 508567"/>
              <a:gd name="connsiteX9" fmla="*/ 4605426 w 4605426"/>
              <a:gd name="connsiteY9" fmla="*/ 84761 h 508567"/>
              <a:gd name="connsiteX10" fmla="*/ 4605426 w 4605426"/>
              <a:gd name="connsiteY10" fmla="*/ 423806 h 508567"/>
              <a:gd name="connsiteX11" fmla="*/ 4520665 w 4605426"/>
              <a:gd name="connsiteY11" fmla="*/ 508567 h 508567"/>
              <a:gd name="connsiteX12" fmla="*/ 3842605 w 4605426"/>
              <a:gd name="connsiteY12" fmla="*/ 508567 h 508567"/>
              <a:gd name="connsiteX13" fmla="*/ 3208905 w 4605426"/>
              <a:gd name="connsiteY13" fmla="*/ 508567 h 508567"/>
              <a:gd name="connsiteX14" fmla="*/ 2663922 w 4605426"/>
              <a:gd name="connsiteY14" fmla="*/ 508567 h 508567"/>
              <a:gd name="connsiteX15" fmla="*/ 2074581 w 4605426"/>
              <a:gd name="connsiteY15" fmla="*/ 508567 h 508567"/>
              <a:gd name="connsiteX16" fmla="*/ 1529598 w 4605426"/>
              <a:gd name="connsiteY16" fmla="*/ 508567 h 508567"/>
              <a:gd name="connsiteX17" fmla="*/ 940257 w 4605426"/>
              <a:gd name="connsiteY17" fmla="*/ 508567 h 508567"/>
              <a:gd name="connsiteX18" fmla="*/ 84761 w 4605426"/>
              <a:gd name="connsiteY18" fmla="*/ 508567 h 508567"/>
              <a:gd name="connsiteX19" fmla="*/ 0 w 4605426"/>
              <a:gd name="connsiteY19" fmla="*/ 423806 h 508567"/>
              <a:gd name="connsiteX20" fmla="*/ 0 w 4605426"/>
              <a:gd name="connsiteY20" fmla="*/ 84761 h 5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5426" h="508567" fill="none" extrusionOk="0">
                <a:moveTo>
                  <a:pt x="0" y="84761"/>
                </a:moveTo>
                <a:cubicBezTo>
                  <a:pt x="-2846" y="39800"/>
                  <a:pt x="30899" y="-5074"/>
                  <a:pt x="84761" y="0"/>
                </a:cubicBezTo>
                <a:cubicBezTo>
                  <a:pt x="314919" y="-22810"/>
                  <a:pt x="601569" y="-7601"/>
                  <a:pt x="807180" y="0"/>
                </a:cubicBezTo>
                <a:cubicBezTo>
                  <a:pt x="1012791" y="7601"/>
                  <a:pt x="1290189" y="31133"/>
                  <a:pt x="1529598" y="0"/>
                </a:cubicBezTo>
                <a:cubicBezTo>
                  <a:pt x="1769007" y="-31133"/>
                  <a:pt x="2030110" y="17720"/>
                  <a:pt x="2252017" y="0"/>
                </a:cubicBezTo>
                <a:cubicBezTo>
                  <a:pt x="2473924" y="-17720"/>
                  <a:pt x="2628891" y="-17896"/>
                  <a:pt x="2796999" y="0"/>
                </a:cubicBezTo>
                <a:cubicBezTo>
                  <a:pt x="2965107" y="17896"/>
                  <a:pt x="3223277" y="20544"/>
                  <a:pt x="3341982" y="0"/>
                </a:cubicBezTo>
                <a:cubicBezTo>
                  <a:pt x="3460687" y="-20544"/>
                  <a:pt x="3665619" y="-1419"/>
                  <a:pt x="3842605" y="0"/>
                </a:cubicBezTo>
                <a:cubicBezTo>
                  <a:pt x="4019591" y="1419"/>
                  <a:pt x="4249297" y="-25048"/>
                  <a:pt x="4520665" y="0"/>
                </a:cubicBezTo>
                <a:cubicBezTo>
                  <a:pt x="4575536" y="-3096"/>
                  <a:pt x="4603403" y="40694"/>
                  <a:pt x="4605426" y="84761"/>
                </a:cubicBezTo>
                <a:cubicBezTo>
                  <a:pt x="4613948" y="251148"/>
                  <a:pt x="4592285" y="256886"/>
                  <a:pt x="4605426" y="423806"/>
                </a:cubicBezTo>
                <a:cubicBezTo>
                  <a:pt x="4614029" y="469629"/>
                  <a:pt x="4569545" y="508871"/>
                  <a:pt x="4520665" y="508567"/>
                </a:cubicBezTo>
                <a:cubicBezTo>
                  <a:pt x="4362038" y="476362"/>
                  <a:pt x="4167484" y="482851"/>
                  <a:pt x="3842605" y="508567"/>
                </a:cubicBezTo>
                <a:cubicBezTo>
                  <a:pt x="3517726" y="534283"/>
                  <a:pt x="3437288" y="482695"/>
                  <a:pt x="3208905" y="508567"/>
                </a:cubicBezTo>
                <a:cubicBezTo>
                  <a:pt x="2980522" y="534439"/>
                  <a:pt x="2896767" y="525530"/>
                  <a:pt x="2663922" y="508567"/>
                </a:cubicBezTo>
                <a:cubicBezTo>
                  <a:pt x="2431077" y="491604"/>
                  <a:pt x="2235892" y="526428"/>
                  <a:pt x="2074581" y="508567"/>
                </a:cubicBezTo>
                <a:cubicBezTo>
                  <a:pt x="1913270" y="490706"/>
                  <a:pt x="1716741" y="520096"/>
                  <a:pt x="1529598" y="508567"/>
                </a:cubicBezTo>
                <a:cubicBezTo>
                  <a:pt x="1342455" y="497038"/>
                  <a:pt x="1093065" y="482680"/>
                  <a:pt x="940257" y="508567"/>
                </a:cubicBezTo>
                <a:cubicBezTo>
                  <a:pt x="787449" y="534454"/>
                  <a:pt x="303846" y="521512"/>
                  <a:pt x="84761" y="508567"/>
                </a:cubicBezTo>
                <a:cubicBezTo>
                  <a:pt x="38472" y="509527"/>
                  <a:pt x="1507" y="481482"/>
                  <a:pt x="0" y="423806"/>
                </a:cubicBezTo>
                <a:cubicBezTo>
                  <a:pt x="2754" y="321577"/>
                  <a:pt x="-8790" y="226360"/>
                  <a:pt x="0" y="84761"/>
                </a:cubicBezTo>
                <a:close/>
              </a:path>
              <a:path w="4605426" h="508567" stroke="0" extrusionOk="0">
                <a:moveTo>
                  <a:pt x="0" y="84761"/>
                </a:moveTo>
                <a:cubicBezTo>
                  <a:pt x="2094" y="39796"/>
                  <a:pt x="34361" y="8143"/>
                  <a:pt x="84761" y="0"/>
                </a:cubicBezTo>
                <a:cubicBezTo>
                  <a:pt x="381940" y="-15224"/>
                  <a:pt x="515085" y="-2839"/>
                  <a:pt x="718462" y="0"/>
                </a:cubicBezTo>
                <a:cubicBezTo>
                  <a:pt x="921839" y="2839"/>
                  <a:pt x="1254229" y="-4433"/>
                  <a:pt x="1396521" y="0"/>
                </a:cubicBezTo>
                <a:cubicBezTo>
                  <a:pt x="1538813" y="4433"/>
                  <a:pt x="1681674" y="23734"/>
                  <a:pt x="1897145" y="0"/>
                </a:cubicBezTo>
                <a:cubicBezTo>
                  <a:pt x="2112616" y="-23734"/>
                  <a:pt x="2267247" y="-31422"/>
                  <a:pt x="2530845" y="0"/>
                </a:cubicBezTo>
                <a:cubicBezTo>
                  <a:pt x="2794443" y="31422"/>
                  <a:pt x="2854063" y="-24840"/>
                  <a:pt x="3031469" y="0"/>
                </a:cubicBezTo>
                <a:cubicBezTo>
                  <a:pt x="3208875" y="24840"/>
                  <a:pt x="3537130" y="1505"/>
                  <a:pt x="3709528" y="0"/>
                </a:cubicBezTo>
                <a:cubicBezTo>
                  <a:pt x="3881926" y="-1505"/>
                  <a:pt x="4248923" y="-12275"/>
                  <a:pt x="4520665" y="0"/>
                </a:cubicBezTo>
                <a:cubicBezTo>
                  <a:pt x="4571734" y="-7455"/>
                  <a:pt x="4613938" y="31724"/>
                  <a:pt x="4605426" y="84761"/>
                </a:cubicBezTo>
                <a:cubicBezTo>
                  <a:pt x="4608884" y="243443"/>
                  <a:pt x="4610172" y="323871"/>
                  <a:pt x="4605426" y="423806"/>
                </a:cubicBezTo>
                <a:cubicBezTo>
                  <a:pt x="4601537" y="466013"/>
                  <a:pt x="4570701" y="509576"/>
                  <a:pt x="4520665" y="508567"/>
                </a:cubicBezTo>
                <a:cubicBezTo>
                  <a:pt x="4267951" y="529985"/>
                  <a:pt x="4049056" y="504816"/>
                  <a:pt x="3886964" y="508567"/>
                </a:cubicBezTo>
                <a:cubicBezTo>
                  <a:pt x="3724872" y="512318"/>
                  <a:pt x="3432698" y="506676"/>
                  <a:pt x="3164546" y="508567"/>
                </a:cubicBezTo>
                <a:cubicBezTo>
                  <a:pt x="2896394" y="510458"/>
                  <a:pt x="2839686" y="511791"/>
                  <a:pt x="2663922" y="508567"/>
                </a:cubicBezTo>
                <a:cubicBezTo>
                  <a:pt x="2488158" y="505343"/>
                  <a:pt x="2254386" y="506692"/>
                  <a:pt x="2118940" y="508567"/>
                </a:cubicBezTo>
                <a:cubicBezTo>
                  <a:pt x="1983494" y="510442"/>
                  <a:pt x="1816615" y="499547"/>
                  <a:pt x="1573957" y="508567"/>
                </a:cubicBezTo>
                <a:cubicBezTo>
                  <a:pt x="1331299" y="517587"/>
                  <a:pt x="1231991" y="487397"/>
                  <a:pt x="1073334" y="508567"/>
                </a:cubicBezTo>
                <a:cubicBezTo>
                  <a:pt x="914677" y="529737"/>
                  <a:pt x="292072" y="476758"/>
                  <a:pt x="84761" y="508567"/>
                </a:cubicBezTo>
                <a:cubicBezTo>
                  <a:pt x="36991" y="508089"/>
                  <a:pt x="-7372" y="474171"/>
                  <a:pt x="0" y="423806"/>
                </a:cubicBezTo>
                <a:cubicBezTo>
                  <a:pt x="7062" y="265009"/>
                  <a:pt x="12248" y="243859"/>
                  <a:pt x="0" y="84761"/>
                </a:cubicBezTo>
                <a:close/>
              </a:path>
            </a:pathLst>
          </a:custGeom>
          <a:gradFill>
            <a:gsLst>
              <a:gs pos="0">
                <a:schemeClr val="accent5"/>
              </a:gs>
              <a:gs pos="100000">
                <a:srgbClr val="F09746"/>
              </a:gs>
            </a:gsLst>
            <a:lin ang="5400012" scaled="0"/>
          </a:gradFill>
          <a:ln w="19050">
            <a:solidFill>
              <a:schemeClr val="accent6">
                <a:lumMod val="25000"/>
              </a:schemeClr>
            </a:solidFill>
            <a:prstDash val="solid"/>
            <a:extLst>
              <a:ext uri="{C807C97D-BFC1-408E-A445-0C87EB9F89A2}">
                <ask:lineSketchStyleProps xmlns:ask="http://schemas.microsoft.com/office/drawing/2018/sketchyshapes" xmlns="" sd="153938692">
                  <a:prstGeom prst="flowChartAlternateProcess">
                    <a:avLst/>
                  </a:prstGeom>
                  <ask:type>
                    <ask:lineSketchFreehand/>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lnSpc>
                <a:spcPct val="70000"/>
              </a:lnSpc>
            </a:pPr>
            <a:r>
              <a:rPr lang="ar-SA" sz="2200" dirty="0">
                <a:solidFill>
                  <a:srgbClr val="FBE3CD"/>
                </a:solidFill>
                <a:effectLst>
                  <a:glow rad="101600">
                    <a:srgbClr val="743200"/>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المرحلة الأولى       </a:t>
            </a:r>
            <a:r>
              <a:rPr lang="ar-SA" sz="2400" dirty="0">
                <a:solidFill>
                  <a:srgbClr val="FCD2B2"/>
                </a:solidFill>
                <a:effectLst>
                  <a:glow rad="101600">
                    <a:srgbClr val="823800"/>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مرحلة الفهم والتلقي</a:t>
            </a:r>
          </a:p>
        </p:txBody>
      </p:sp>
      <p:sp>
        <p:nvSpPr>
          <p:cNvPr id="78" name="Google Shape;2409;p59">
            <a:extLst>
              <a:ext uri="{FF2B5EF4-FFF2-40B4-BE49-F238E27FC236}">
                <a16:creationId xmlns:a16="http://schemas.microsoft.com/office/drawing/2014/main" id="{854D1F1D-69AE-42CA-ABF5-B3EB3D20BDD3}"/>
              </a:ext>
            </a:extLst>
          </p:cNvPr>
          <p:cNvSpPr/>
          <p:nvPr/>
        </p:nvSpPr>
        <p:spPr>
          <a:xfrm flipH="1">
            <a:off x="4164284" y="970708"/>
            <a:ext cx="190321" cy="185898"/>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FF720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10;p59">
            <a:extLst>
              <a:ext uri="{FF2B5EF4-FFF2-40B4-BE49-F238E27FC236}">
                <a16:creationId xmlns:a16="http://schemas.microsoft.com/office/drawing/2014/main" id="{5E7F06D7-86F4-42C2-B4A2-2B3C0CB66F4B}"/>
              </a:ext>
            </a:extLst>
          </p:cNvPr>
          <p:cNvSpPr/>
          <p:nvPr/>
        </p:nvSpPr>
        <p:spPr>
          <a:xfrm flipH="1">
            <a:off x="3962263" y="970708"/>
            <a:ext cx="190321" cy="185898"/>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FF8F3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مربع نص 79">
            <a:extLst>
              <a:ext uri="{FF2B5EF4-FFF2-40B4-BE49-F238E27FC236}">
                <a16:creationId xmlns:a16="http://schemas.microsoft.com/office/drawing/2014/main" id="{D21C9B4B-094E-4C33-810F-7D9E5E51F151}"/>
              </a:ext>
            </a:extLst>
          </p:cNvPr>
          <p:cNvSpPr txBox="1"/>
          <p:nvPr/>
        </p:nvSpPr>
        <p:spPr>
          <a:xfrm>
            <a:off x="569909" y="1395272"/>
            <a:ext cx="5547131" cy="646331"/>
          </a:xfrm>
          <a:prstGeom prst="rect">
            <a:avLst/>
          </a:prstGeom>
          <a:noFill/>
        </p:spPr>
        <p:txBody>
          <a:bodyPr wrap="square" rtlCol="1">
            <a:spAutoFit/>
          </a:bodyPr>
          <a:lstStyle/>
          <a:p>
            <a:pPr algn="r" rtl="1"/>
            <a:r>
              <a:rPr lang="ar-SA" sz="1800" dirty="0">
                <a:solidFill>
                  <a:srgbClr val="FFE5D1"/>
                </a:solidFill>
                <a:effectLst>
                  <a:glow rad="114300">
                    <a:schemeClr val="accent6">
                      <a:lumMod val="25000"/>
                    </a:schemeClr>
                  </a:glow>
                </a:effectLst>
                <a:latin typeface="beIN Black " panose="02000000000000000000" pitchFamily="2" charset="-78"/>
                <a:cs typeface="beIN Black " panose="02000000000000000000" pitchFamily="2" charset="-78"/>
              </a:rPr>
              <a:t>ويقصد بذلك أن تعلم التفسير كان يتم عبر التلقي من قبل المفسر, وقد شهدت هذه المرحلة ثلاث فترات :</a:t>
            </a:r>
          </a:p>
        </p:txBody>
      </p:sp>
      <p:sp>
        <p:nvSpPr>
          <p:cNvPr id="82" name="مربع نص 81">
            <a:extLst>
              <a:ext uri="{FF2B5EF4-FFF2-40B4-BE49-F238E27FC236}">
                <a16:creationId xmlns:a16="http://schemas.microsoft.com/office/drawing/2014/main" id="{D08EDC62-5C82-4BB3-B287-3AAAB104A247}"/>
              </a:ext>
            </a:extLst>
          </p:cNvPr>
          <p:cNvSpPr txBox="1"/>
          <p:nvPr/>
        </p:nvSpPr>
        <p:spPr>
          <a:xfrm>
            <a:off x="5198801" y="1973481"/>
            <a:ext cx="899283" cy="523220"/>
          </a:xfrm>
          <a:prstGeom prst="rect">
            <a:avLst/>
          </a:prstGeom>
          <a:noFill/>
        </p:spPr>
        <p:txBody>
          <a:bodyPr wrap="square">
            <a:spAutoFit/>
          </a:bodyPr>
          <a:lstStyle/>
          <a:p>
            <a:pPr algn="ctr"/>
            <a:r>
              <a:rPr lang="ar-SA"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الفترة الأولى</a:t>
            </a:r>
          </a:p>
        </p:txBody>
      </p:sp>
      <p:sp>
        <p:nvSpPr>
          <p:cNvPr id="74" name="مربع نص 73">
            <a:extLst>
              <a:ext uri="{FF2B5EF4-FFF2-40B4-BE49-F238E27FC236}">
                <a16:creationId xmlns:a16="http://schemas.microsoft.com/office/drawing/2014/main" id="{40FD97B1-936F-4C52-910E-271F6AE2C5C0}"/>
              </a:ext>
            </a:extLst>
          </p:cNvPr>
          <p:cNvSpPr txBox="1"/>
          <p:nvPr/>
        </p:nvSpPr>
        <p:spPr>
          <a:xfrm>
            <a:off x="3146848" y="1953824"/>
            <a:ext cx="1821149" cy="523220"/>
          </a:xfrm>
          <a:prstGeom prst="rect">
            <a:avLst/>
          </a:prstGeom>
          <a:noFill/>
        </p:spPr>
        <p:txBody>
          <a:bodyPr wrap="square">
            <a:spAutoFit/>
          </a:bodyPr>
          <a:lstStyle/>
          <a:p>
            <a:pPr algn="ctr"/>
            <a:r>
              <a:rPr lang="ar-SA" sz="2400"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عهد النبي </a:t>
            </a:r>
            <a:r>
              <a:rPr lang="ar-SA" sz="2800" b="1"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ﷺ</a:t>
            </a:r>
            <a:endParaRPr lang="ar-SA" sz="2400" b="1"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endParaRPr>
          </a:p>
        </p:txBody>
      </p:sp>
      <p:sp>
        <p:nvSpPr>
          <p:cNvPr id="75" name="مربع نص 74">
            <a:extLst>
              <a:ext uri="{FF2B5EF4-FFF2-40B4-BE49-F238E27FC236}">
                <a16:creationId xmlns:a16="http://schemas.microsoft.com/office/drawing/2014/main" id="{59DD3240-4005-4F3D-9E73-265A08EEB0C6}"/>
              </a:ext>
            </a:extLst>
          </p:cNvPr>
          <p:cNvSpPr txBox="1"/>
          <p:nvPr/>
        </p:nvSpPr>
        <p:spPr>
          <a:xfrm>
            <a:off x="-76795" y="2514498"/>
            <a:ext cx="6098084" cy="757130"/>
          </a:xfrm>
          <a:prstGeom prst="rect">
            <a:avLst/>
          </a:prstGeom>
          <a:noFill/>
        </p:spPr>
        <p:txBody>
          <a:bodyPr wrap="square" rtlCol="1">
            <a:spAutoFit/>
          </a:bodyPr>
          <a:lstStyle/>
          <a:p>
            <a:pPr algn="r" rtl="1">
              <a:lnSpc>
                <a:spcPct val="120000"/>
              </a:lnSpc>
            </a:pPr>
            <a:r>
              <a:rPr lang="ar-SA" sz="1800"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إن الرسول ﷺ حين ينزل عليه القرآن كان يبين للصحابة ما قد يشكل عليهم من معانيه كما قال تعالى:</a:t>
            </a:r>
          </a:p>
        </p:txBody>
      </p:sp>
      <p:sp>
        <p:nvSpPr>
          <p:cNvPr id="77" name="مربع نص 76">
            <a:extLst>
              <a:ext uri="{FF2B5EF4-FFF2-40B4-BE49-F238E27FC236}">
                <a16:creationId xmlns:a16="http://schemas.microsoft.com/office/drawing/2014/main" id="{DF1D973A-FBB6-402F-A41C-BBE6B8F6E781}"/>
              </a:ext>
            </a:extLst>
          </p:cNvPr>
          <p:cNvSpPr txBox="1"/>
          <p:nvPr/>
        </p:nvSpPr>
        <p:spPr>
          <a:xfrm>
            <a:off x="768107" y="3228575"/>
            <a:ext cx="5288280" cy="338554"/>
          </a:xfrm>
          <a:prstGeom prst="rect">
            <a:avLst/>
          </a:prstGeom>
          <a:noFill/>
        </p:spPr>
        <p:txBody>
          <a:bodyPr wrap="square">
            <a:spAutoFit/>
          </a:bodyPr>
          <a:lstStyle/>
          <a:p>
            <a:pPr algn="r" rtl="1"/>
            <a:r>
              <a:rPr lang="ar-SA" sz="1600" b="1" i="0" dirty="0">
                <a:solidFill>
                  <a:srgbClr val="C3F2B8"/>
                </a:solidFill>
                <a:effectLst>
                  <a:glow rad="88900">
                    <a:srgbClr val="246A14"/>
                  </a:glow>
                </a:effectLst>
                <a:latin typeface="Rakkas" panose="00000500000000000000" pitchFamily="2" charset="-78"/>
                <a:cs typeface="AlWatanHeadlines-Bold" panose="00000700000000000000" pitchFamily="2" charset="-78"/>
              </a:rPr>
              <a:t>﴿ </a:t>
            </a:r>
            <a:r>
              <a:rPr lang="ar-SA" sz="1600" b="1" i="0" dirty="0">
                <a:solidFill>
                  <a:srgbClr val="C3F2B8"/>
                </a:solidFill>
                <a:effectLst>
                  <a:glow rad="88900">
                    <a:srgbClr val="246A14"/>
                  </a:glow>
                </a:effectLst>
                <a:latin typeface="BoutrosNewsH1" pitchFamily="2" charset="-78"/>
                <a:cs typeface="AlWatanHeadlines-Bold" panose="00000700000000000000" pitchFamily="2" charset="-78"/>
              </a:rPr>
              <a:t>وَأَنزَلْنَا إِلَيْكَ الذِّكْرَ لِتُبَيِّنَ لِلنَّاسِ مَا نُزِّلَ إِلَيْهِمْ وَلَعَلَّهُمْ يَتَفَكَّرُونَ </a:t>
            </a:r>
            <a:r>
              <a:rPr lang="ar-SA" sz="1600" b="1" i="0" dirty="0">
                <a:solidFill>
                  <a:srgbClr val="C3F2B8"/>
                </a:solidFill>
                <a:effectLst>
                  <a:glow rad="88900">
                    <a:srgbClr val="246A14"/>
                  </a:glow>
                </a:effectLst>
                <a:latin typeface="Rakkas" panose="00000500000000000000" pitchFamily="2" charset="-78"/>
                <a:cs typeface="AlWatanHeadlines-Bold" panose="00000700000000000000" pitchFamily="2" charset="-78"/>
              </a:rPr>
              <a:t>﴾ </a:t>
            </a:r>
            <a:endParaRPr lang="ar-SA" sz="1600" dirty="0">
              <a:solidFill>
                <a:srgbClr val="C3F2B8"/>
              </a:solidFill>
              <a:effectLst>
                <a:glow rad="88900">
                  <a:srgbClr val="246A14"/>
                </a:glow>
              </a:effectLst>
              <a:latin typeface="BoutrosNewsH1" pitchFamily="2" charset="-78"/>
              <a:cs typeface="AlWatanHeadlines-Bold" panose="00000700000000000000" pitchFamily="2" charset="-78"/>
            </a:endParaRPr>
          </a:p>
        </p:txBody>
      </p:sp>
      <p:sp>
        <p:nvSpPr>
          <p:cNvPr id="84" name="مربع نص 83">
            <a:extLst>
              <a:ext uri="{FF2B5EF4-FFF2-40B4-BE49-F238E27FC236}">
                <a16:creationId xmlns:a16="http://schemas.microsoft.com/office/drawing/2014/main" id="{C625FFB2-95B1-4BE7-BCA4-2CBEEBBBF6A5}"/>
              </a:ext>
            </a:extLst>
          </p:cNvPr>
          <p:cNvSpPr txBox="1"/>
          <p:nvPr/>
        </p:nvSpPr>
        <p:spPr>
          <a:xfrm>
            <a:off x="-50201" y="4092610"/>
            <a:ext cx="6098084" cy="646331"/>
          </a:xfrm>
          <a:prstGeom prst="rect">
            <a:avLst/>
          </a:prstGeom>
          <a:noFill/>
        </p:spPr>
        <p:txBody>
          <a:bodyPr wrap="square" rtlCol="1">
            <a:spAutoFit/>
          </a:bodyPr>
          <a:lstStyle/>
          <a:p>
            <a:pPr algn="r" rtl="1"/>
            <a:r>
              <a:rPr lang="ar-SA" sz="1800"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شق ذلك على المسلمين فقالو يا رسول الله أينا لم يظلم نفسه؟ قال: </a:t>
            </a:r>
            <a:r>
              <a:rPr lang="ar-SA"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a:t>
            </a:r>
            <a:r>
              <a:rPr lang="ar-SA" sz="1800"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 </a:t>
            </a:r>
            <a:r>
              <a:rPr lang="ar-SA" sz="1800" dirty="0">
                <a:solidFill>
                  <a:srgbClr val="C5D6E9"/>
                </a:solidFill>
                <a:effectLst>
                  <a:glow rad="101600">
                    <a:srgbClr val="283466"/>
                  </a:glow>
                </a:effectLst>
                <a:latin typeface="Bahij Tanseek Pro" panose="02040703060201020203" pitchFamily="18" charset="-78"/>
                <a:cs typeface="Bahij Tanseek Pro" panose="02040703060201020203" pitchFamily="18" charset="-78"/>
              </a:rPr>
              <a:t>ليس ذلك, إنما هو الشرك. ألم تسمعوا ما قاله لقمان لابنه وهو يعظه </a:t>
            </a:r>
            <a:r>
              <a:rPr lang="ar-SA"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a:t>
            </a:r>
            <a:r>
              <a:rPr lang="ar-SA" sz="1600"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 :</a:t>
            </a:r>
            <a:endParaRPr lang="ar-SA" sz="1800" dirty="0">
              <a:solidFill>
                <a:srgbClr val="FFE7D5"/>
              </a:solidFill>
              <a:effectLst>
                <a:glow rad="114300">
                  <a:srgbClr val="783E0A"/>
                </a:glow>
              </a:effectLst>
              <a:latin typeface="Bahij Tanseek Pro" panose="02040703060201020203" pitchFamily="18" charset="-78"/>
              <a:cs typeface="Bahij Tanseek Pro" panose="02040703060201020203" pitchFamily="18" charset="-78"/>
            </a:endParaRPr>
          </a:p>
        </p:txBody>
      </p:sp>
      <p:sp>
        <p:nvSpPr>
          <p:cNvPr id="85" name="مربع نص 84">
            <a:extLst>
              <a:ext uri="{FF2B5EF4-FFF2-40B4-BE49-F238E27FC236}">
                <a16:creationId xmlns:a16="http://schemas.microsoft.com/office/drawing/2014/main" id="{54E1319D-11F0-454B-B9F8-716EF7EB961D}"/>
              </a:ext>
            </a:extLst>
          </p:cNvPr>
          <p:cNvSpPr txBox="1"/>
          <p:nvPr/>
        </p:nvSpPr>
        <p:spPr>
          <a:xfrm>
            <a:off x="470436" y="4731826"/>
            <a:ext cx="5593080" cy="338554"/>
          </a:xfrm>
          <a:prstGeom prst="rect">
            <a:avLst/>
          </a:prstGeom>
          <a:noFill/>
        </p:spPr>
        <p:txBody>
          <a:bodyPr wrap="square">
            <a:spAutoFit/>
          </a:bodyPr>
          <a:lstStyle/>
          <a:p>
            <a:pPr algn="r" rtl="1"/>
            <a:r>
              <a:rPr lang="ar-SA" sz="1600" b="1" i="0" dirty="0">
                <a:solidFill>
                  <a:srgbClr val="C3F2B8"/>
                </a:solidFill>
                <a:effectLst>
                  <a:glow rad="88900">
                    <a:srgbClr val="246A14"/>
                  </a:glow>
                </a:effectLst>
                <a:latin typeface="Rakkas" panose="00000500000000000000" pitchFamily="2" charset="-78"/>
                <a:cs typeface="AlWatanHeadlines-Bold" panose="00000700000000000000" pitchFamily="2" charset="-78"/>
              </a:rPr>
              <a:t>﴿ </a:t>
            </a:r>
            <a:r>
              <a:rPr lang="ar-SA" sz="1600" b="1" dirty="0">
                <a:solidFill>
                  <a:srgbClr val="C3F2B8"/>
                </a:solidFill>
                <a:effectLst>
                  <a:glow rad="88900">
                    <a:srgbClr val="246A14"/>
                  </a:glow>
                </a:effectLst>
                <a:latin typeface="BoutrosNewsH1" pitchFamily="2" charset="-78"/>
                <a:cs typeface="AlWatanHeadlines-Bold" panose="00000700000000000000" pitchFamily="2" charset="-78"/>
              </a:rPr>
              <a:t>يَا بُنَيَّ لَا تُشْرِكْ بِاللَّهِ ۖ إِنَّ الشِّرْكَ لَظُلْمٌ عَظِيمٌ</a:t>
            </a:r>
            <a:r>
              <a:rPr lang="ar-SA" sz="1600" b="1" i="0" dirty="0">
                <a:solidFill>
                  <a:srgbClr val="C3F2B8"/>
                </a:solidFill>
                <a:effectLst>
                  <a:glow rad="88900">
                    <a:srgbClr val="246A14"/>
                  </a:glow>
                </a:effectLst>
                <a:latin typeface="Rakkas" panose="00000500000000000000" pitchFamily="2" charset="-78"/>
                <a:cs typeface="AlWatanHeadlines-Bold" panose="00000700000000000000" pitchFamily="2" charset="-78"/>
              </a:rPr>
              <a:t> ﴾</a:t>
            </a:r>
            <a:endParaRPr lang="ar-SA" sz="1600" b="1" dirty="0">
              <a:solidFill>
                <a:srgbClr val="C3F2B8"/>
              </a:solidFill>
              <a:effectLst>
                <a:glow rad="88900">
                  <a:srgbClr val="246A14"/>
                </a:glow>
              </a:effectLst>
              <a:latin typeface="BoutrosNewsH1" pitchFamily="2" charset="-78"/>
              <a:cs typeface="AlWatanHeadlines-Bold" panose="00000700000000000000" pitchFamily="2" charset="-78"/>
            </a:endParaRPr>
          </a:p>
        </p:txBody>
      </p:sp>
      <p:sp>
        <p:nvSpPr>
          <p:cNvPr id="86" name="مربع نص 85">
            <a:extLst>
              <a:ext uri="{FF2B5EF4-FFF2-40B4-BE49-F238E27FC236}">
                <a16:creationId xmlns:a16="http://schemas.microsoft.com/office/drawing/2014/main" id="{F80F60FF-F967-45AC-930B-5EC0C3BF8731}"/>
              </a:ext>
            </a:extLst>
          </p:cNvPr>
          <p:cNvSpPr txBox="1"/>
          <p:nvPr/>
        </p:nvSpPr>
        <p:spPr>
          <a:xfrm>
            <a:off x="-190052" y="4673706"/>
            <a:ext cx="3486637" cy="424732"/>
          </a:xfrm>
          <a:prstGeom prst="rect">
            <a:avLst/>
          </a:prstGeom>
          <a:noFill/>
        </p:spPr>
        <p:txBody>
          <a:bodyPr wrap="square" rtlCol="1">
            <a:spAutoFit/>
          </a:bodyPr>
          <a:lstStyle/>
          <a:p>
            <a:pPr algn="r" rtl="1">
              <a:lnSpc>
                <a:spcPct val="120000"/>
              </a:lnSpc>
            </a:pPr>
            <a:r>
              <a:rPr lang="ar-SA" sz="1800"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فبين لهم أن المراد بالظلم في الآية الشرك.</a:t>
            </a:r>
          </a:p>
        </p:txBody>
      </p:sp>
      <p:pic>
        <p:nvPicPr>
          <p:cNvPr id="90" name="صورة 89" descr="صورة تحتوي على نص&#10;&#10;تم إنشاء الوصف تلقائياً">
            <a:extLst>
              <a:ext uri="{FF2B5EF4-FFF2-40B4-BE49-F238E27FC236}">
                <a16:creationId xmlns:a16="http://schemas.microsoft.com/office/drawing/2014/main" id="{78C39C83-9BEE-4EB9-937C-F328C807B23B}"/>
              </a:ext>
            </a:extLst>
          </p:cNvPr>
          <p:cNvPicPr>
            <a:picLocks noChangeAspect="1"/>
          </p:cNvPicPr>
          <p:nvPr/>
        </p:nvPicPr>
        <p:blipFill>
          <a:blip r:embed="rId7"/>
          <a:stretch>
            <a:fillRect/>
          </a:stretch>
        </p:blipFill>
        <p:spPr>
          <a:xfrm>
            <a:off x="7265125" y="4210204"/>
            <a:ext cx="1497059" cy="884625"/>
          </a:xfrm>
          <a:prstGeom prst="rect">
            <a:avLst/>
          </a:prstGeom>
          <a:effectLst/>
        </p:spPr>
      </p:pic>
      <p:pic>
        <p:nvPicPr>
          <p:cNvPr id="2" name="وانزلنا اليك الذكر لتبين للناس(MP3_160K)">
            <a:hlinkClick r:id="" action="ppaction://media"/>
            <a:extLst>
              <a:ext uri="{FF2B5EF4-FFF2-40B4-BE49-F238E27FC236}">
                <a16:creationId xmlns:a16="http://schemas.microsoft.com/office/drawing/2014/main" id="{2EA47A97-9402-4D6B-BC99-A2BCC193C093}"/>
              </a:ext>
            </a:extLst>
          </p:cNvPr>
          <p:cNvPicPr>
            <a:picLocks noChangeAspect="1"/>
          </p:cNvPicPr>
          <p:nvPr>
            <a:audioFile r:link="rId1"/>
            <p:extLst>
              <p:ext uri="{DAA4B4D4-6D71-4841-9C94-3DE7FCFB9230}">
                <p14:media xmlns:p14="http://schemas.microsoft.com/office/powerpoint/2010/main" r:embed="rId2">
                  <p14:trim end="36892"/>
                </p14:media>
              </p:ext>
            </p:extLst>
          </p:nvPr>
        </p:nvPicPr>
        <p:blipFill>
          <a:blip r:embed="rId8"/>
          <a:stretch>
            <a:fillRect/>
          </a:stretch>
        </p:blipFill>
        <p:spPr>
          <a:xfrm>
            <a:off x="-727075" y="1889125"/>
            <a:ext cx="609600" cy="609600"/>
          </a:xfrm>
          <a:prstGeom prst="rect">
            <a:avLst/>
          </a:prstGeom>
        </p:spPr>
      </p:pic>
      <p:pic>
        <p:nvPicPr>
          <p:cNvPr id="3" name="الشيخ وديع اليمني - صفحة 138 - الذين آمنوا ولم يلب(MP3_160K)">
            <a:hlinkClick r:id="" action="ppaction://media"/>
            <a:extLst>
              <a:ext uri="{FF2B5EF4-FFF2-40B4-BE49-F238E27FC236}">
                <a16:creationId xmlns:a16="http://schemas.microsoft.com/office/drawing/2014/main" id="{AFF2F628-1F1F-4857-B90D-8F2CE55DBBF1}"/>
              </a:ext>
            </a:extLst>
          </p:cNvPr>
          <p:cNvPicPr>
            <a:picLocks noChangeAspect="1"/>
          </p:cNvPicPr>
          <p:nvPr>
            <a:audioFile r:link="rId1"/>
            <p:extLst>
              <p:ext uri="{DAA4B4D4-6D71-4841-9C94-3DE7FCFB9230}">
                <p14:media xmlns:p14="http://schemas.microsoft.com/office/powerpoint/2010/main" r:embed="rId3">
                  <p14:trim end="151312"/>
                </p14:media>
              </p:ext>
            </p:extLst>
          </p:nvPr>
        </p:nvPicPr>
        <p:blipFill>
          <a:blip r:embed="rId8"/>
          <a:stretch>
            <a:fillRect/>
          </a:stretch>
        </p:blipFill>
        <p:spPr>
          <a:xfrm>
            <a:off x="-731155" y="2618975"/>
            <a:ext cx="609600" cy="609600"/>
          </a:xfrm>
          <a:prstGeom prst="rect">
            <a:avLst/>
          </a:prstGeom>
        </p:spPr>
      </p:pic>
      <p:pic>
        <p:nvPicPr>
          <p:cNvPr id="4" name="سورة لقمان من 12_19ولَقَدَ ْآتيَنْاَ لقُمْاَن َال(MP3_160K)">
            <a:hlinkClick r:id="" action="ppaction://media"/>
            <a:extLst>
              <a:ext uri="{FF2B5EF4-FFF2-40B4-BE49-F238E27FC236}">
                <a16:creationId xmlns:a16="http://schemas.microsoft.com/office/drawing/2014/main" id="{E8098EF6-B64A-43DF-B692-85445CB7F904}"/>
              </a:ext>
            </a:extLst>
          </p:cNvPr>
          <p:cNvPicPr>
            <a:picLocks noChangeAspect="1"/>
          </p:cNvPicPr>
          <p:nvPr>
            <a:audioFile r:link="rId1"/>
            <p:extLst>
              <p:ext uri="{DAA4B4D4-6D71-4841-9C94-3DE7FCFB9230}">
                <p14:media xmlns:p14="http://schemas.microsoft.com/office/powerpoint/2010/main" r:embed="rId4">
                  <p14:trim st="25400" end="122172"/>
                </p14:media>
              </p:ext>
            </p:extLst>
          </p:nvPr>
        </p:nvPicPr>
        <p:blipFill>
          <a:blip r:embed="rId8"/>
          <a:stretch>
            <a:fillRect/>
          </a:stretch>
        </p:blipFill>
        <p:spPr>
          <a:xfrm>
            <a:off x="-731155" y="330652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6"/>
                                        </p:tgtEl>
                                        <p:attrNameLst>
                                          <p:attrName>ppt_y</p:attrName>
                                        </p:attrNameLst>
                                      </p:cBhvr>
                                      <p:tavLst>
                                        <p:tav tm="0">
                                          <p:val>
                                            <p:strVal val="#ppt_y"/>
                                          </p:val>
                                        </p:tav>
                                        <p:tav tm="100000">
                                          <p:val>
                                            <p:strVal val="#ppt_y"/>
                                          </p:val>
                                        </p:tav>
                                      </p:tavLst>
                                    </p:anim>
                                    <p:anim calcmode="lin" valueType="num">
                                      <p:cBhvr>
                                        <p:cTn id="9"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500"/>
                                        <p:tgtEl>
                                          <p:spTgt spid="76"/>
                                        </p:tgtEl>
                                        <p:attrNameLst>
                                          <p:attrName>ppt_y</p:attrName>
                                        </p:attrNameLst>
                                      </p:cBhvr>
                                      <p:tavLst>
                                        <p:tav tm="0">
                                          <p:val>
                                            <p:strVal val="#ppt_y+#ppt_h*1.125000"/>
                                          </p:val>
                                        </p:tav>
                                        <p:tav tm="100000">
                                          <p:val>
                                            <p:strVal val="#ppt_y"/>
                                          </p:val>
                                        </p:tav>
                                      </p:tavLst>
                                    </p:anim>
                                    <p:animEffect transition="in" filter="wipe(up)">
                                      <p:cBhvr>
                                        <p:cTn id="17" dur="500"/>
                                        <p:tgtEl>
                                          <p:spTgt spid="76"/>
                                        </p:tgtEl>
                                      </p:cBhvr>
                                    </p:animEffect>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76">
                                            <p:txEl>
                                              <p:pRg st="0" end="0"/>
                                            </p:txEl>
                                          </p:spTgt>
                                        </p:tgtEl>
                                        <p:attrNameLst>
                                          <p:attrName>style.visibility</p:attrName>
                                        </p:attrNameLst>
                                      </p:cBhvr>
                                      <p:to>
                                        <p:strVal val="visible"/>
                                      </p:to>
                                    </p:set>
                                    <p:animEffect transition="in" filter="fade">
                                      <p:cBhvr>
                                        <p:cTn id="21" dur="1000"/>
                                        <p:tgtEl>
                                          <p:spTgt spid="76">
                                            <p:txEl>
                                              <p:pRg st="0" end="0"/>
                                            </p:txEl>
                                          </p:spTgt>
                                        </p:tgtEl>
                                      </p:cBhvr>
                                    </p:animEffect>
                                    <p:anim calcmode="lin" valueType="num">
                                      <p:cBhvr>
                                        <p:cTn id="22" dur="10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6">
                                            <p:txEl>
                                              <p:pRg st="0" end="0"/>
                                            </p:txEl>
                                          </p:spTgt>
                                        </p:tgtEl>
                                        <p:attrNameLst>
                                          <p:attrName>ppt_y</p:attrName>
                                        </p:attrNameLst>
                                      </p:cBhvr>
                                      <p:tavLst>
                                        <p:tav tm="0">
                                          <p:val>
                                            <p:strVal val="#ppt_y-.1"/>
                                          </p:val>
                                        </p:tav>
                                        <p:tav tm="100000">
                                          <p:val>
                                            <p:strVal val="#ppt_y"/>
                                          </p:val>
                                        </p:tav>
                                      </p:tavLst>
                                    </p:anim>
                                  </p:childTnLst>
                                </p:cTn>
                              </p:par>
                              <p:par>
                                <p:cTn id="24" presetID="22" presetClass="entr" presetSubtype="2" fill="hold" grpId="0" nodeType="withEffect">
                                  <p:stCondLst>
                                    <p:cond delay="900"/>
                                  </p:stCondLst>
                                  <p:childTnLst>
                                    <p:set>
                                      <p:cBhvr>
                                        <p:cTn id="25" dur="1" fill="hold">
                                          <p:stCondLst>
                                            <p:cond delay="0"/>
                                          </p:stCondLst>
                                        </p:cTn>
                                        <p:tgtEl>
                                          <p:spTgt spid="78"/>
                                        </p:tgtEl>
                                        <p:attrNameLst>
                                          <p:attrName>style.visibility</p:attrName>
                                        </p:attrNameLst>
                                      </p:cBhvr>
                                      <p:to>
                                        <p:strVal val="visible"/>
                                      </p:to>
                                    </p:set>
                                    <p:animEffect transition="in" filter="wipe(right)">
                                      <p:cBhvr>
                                        <p:cTn id="26" dur="500"/>
                                        <p:tgtEl>
                                          <p:spTgt spid="78"/>
                                        </p:tgtEl>
                                      </p:cBhvr>
                                    </p:animEffect>
                                  </p:childTnLst>
                                </p:cTn>
                              </p:par>
                              <p:par>
                                <p:cTn id="27" presetID="22" presetClass="entr" presetSubtype="2" fill="hold" grpId="0" nodeType="withEffect">
                                  <p:stCondLst>
                                    <p:cond delay="1100"/>
                                  </p:stCondLst>
                                  <p:childTnLst>
                                    <p:set>
                                      <p:cBhvr>
                                        <p:cTn id="28" dur="1" fill="hold">
                                          <p:stCondLst>
                                            <p:cond delay="0"/>
                                          </p:stCondLst>
                                        </p:cTn>
                                        <p:tgtEl>
                                          <p:spTgt spid="79"/>
                                        </p:tgtEl>
                                        <p:attrNameLst>
                                          <p:attrName>style.visibility</p:attrName>
                                        </p:attrNameLst>
                                      </p:cBhvr>
                                      <p:to>
                                        <p:strVal val="visible"/>
                                      </p:to>
                                    </p:set>
                                    <p:animEffect transition="in" filter="wipe(right)">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nodeType="clickEffect">
                                  <p:stCondLst>
                                    <p:cond delay="0"/>
                                  </p:stCondLst>
                                  <p:iterate type="wd">
                                    <p:tmPct val="10000"/>
                                  </p:iterate>
                                  <p:childTnLst>
                                    <p:set>
                                      <p:cBhvr>
                                        <p:cTn id="33" dur="1" fill="hold">
                                          <p:stCondLst>
                                            <p:cond delay="0"/>
                                          </p:stCondLst>
                                        </p:cTn>
                                        <p:tgtEl>
                                          <p:spTgt spid="80">
                                            <p:txEl>
                                              <p:pRg st="0" end="0"/>
                                            </p:txEl>
                                          </p:spTgt>
                                        </p:tgtEl>
                                        <p:attrNameLst>
                                          <p:attrName>style.visibility</p:attrName>
                                        </p:attrNameLst>
                                      </p:cBhvr>
                                      <p:to>
                                        <p:strVal val="visible"/>
                                      </p:to>
                                    </p:set>
                                    <p:anim by="(-#ppt_w*2)" calcmode="lin" valueType="num">
                                      <p:cBhvr rctx="PPT">
                                        <p:cTn id="34" dur="500" autoRev="1" fill="hold">
                                          <p:stCondLst>
                                            <p:cond delay="0"/>
                                          </p:stCondLst>
                                        </p:cTn>
                                        <p:tgtEl>
                                          <p:spTgt spid="80">
                                            <p:txEl>
                                              <p:pRg st="0" end="0"/>
                                            </p:txEl>
                                          </p:spTgt>
                                        </p:tgtEl>
                                        <p:attrNameLst>
                                          <p:attrName>ppt_w</p:attrName>
                                        </p:attrNameLst>
                                      </p:cBhvr>
                                    </p:anim>
                                    <p:anim by="(#ppt_w*0.50)" calcmode="lin" valueType="num">
                                      <p:cBhvr>
                                        <p:cTn id="35" dur="500" decel="50000" autoRev="1" fill="hold">
                                          <p:stCondLst>
                                            <p:cond delay="0"/>
                                          </p:stCondLst>
                                        </p:cTn>
                                        <p:tgtEl>
                                          <p:spTgt spid="80">
                                            <p:txEl>
                                              <p:pRg st="0" end="0"/>
                                            </p:txEl>
                                          </p:spTgt>
                                        </p:tgtEl>
                                        <p:attrNameLst>
                                          <p:attrName>ppt_x</p:attrName>
                                        </p:attrNameLst>
                                      </p:cBhvr>
                                    </p:anim>
                                    <p:anim from="(-#ppt_h/2)" to="(#ppt_y)" calcmode="lin" valueType="num">
                                      <p:cBhvr>
                                        <p:cTn id="36" dur="1000" fill="hold">
                                          <p:stCondLst>
                                            <p:cond delay="0"/>
                                          </p:stCondLst>
                                        </p:cTn>
                                        <p:tgtEl>
                                          <p:spTgt spid="80">
                                            <p:txEl>
                                              <p:pRg st="0" end="0"/>
                                            </p:txEl>
                                          </p:spTgt>
                                        </p:tgtEl>
                                        <p:attrNameLst>
                                          <p:attrName>ppt_y</p:attrName>
                                        </p:attrNameLst>
                                      </p:cBhvr>
                                    </p:anim>
                                    <p:animRot by="21600000">
                                      <p:cBhvr>
                                        <p:cTn id="37" dur="1000" fill="hold">
                                          <p:stCondLst>
                                            <p:cond delay="0"/>
                                          </p:stCondLst>
                                        </p:cTn>
                                        <p:tgtEl>
                                          <p:spTgt spid="80">
                                            <p:txEl>
                                              <p:pRg st="0" end="0"/>
                                            </p:txEl>
                                          </p:spTgt>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 calcmode="lin" valueType="num">
                                      <p:cBhvr>
                                        <p:cTn id="42" dur="1000" fill="hold"/>
                                        <p:tgtEl>
                                          <p:spTgt spid="87"/>
                                        </p:tgtEl>
                                        <p:attrNameLst>
                                          <p:attrName>ppt_w</p:attrName>
                                        </p:attrNameLst>
                                      </p:cBhvr>
                                      <p:tavLst>
                                        <p:tav tm="0">
                                          <p:val>
                                            <p:fltVal val="0"/>
                                          </p:val>
                                        </p:tav>
                                        <p:tav tm="100000">
                                          <p:val>
                                            <p:strVal val="#ppt_w"/>
                                          </p:val>
                                        </p:tav>
                                      </p:tavLst>
                                    </p:anim>
                                    <p:anim calcmode="lin" valueType="num">
                                      <p:cBhvr>
                                        <p:cTn id="43" dur="1000" fill="hold"/>
                                        <p:tgtEl>
                                          <p:spTgt spid="87"/>
                                        </p:tgtEl>
                                        <p:attrNameLst>
                                          <p:attrName>ppt_h</p:attrName>
                                        </p:attrNameLst>
                                      </p:cBhvr>
                                      <p:tavLst>
                                        <p:tav tm="0">
                                          <p:val>
                                            <p:fltVal val="0"/>
                                          </p:val>
                                        </p:tav>
                                        <p:tav tm="100000">
                                          <p:val>
                                            <p:strVal val="#ppt_h"/>
                                          </p:val>
                                        </p:tav>
                                      </p:tavLst>
                                    </p:anim>
                                    <p:anim calcmode="lin" valueType="num">
                                      <p:cBhvr>
                                        <p:cTn id="44"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87"/>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1000"/>
                            </p:stCondLst>
                            <p:childTnLst>
                              <p:par>
                                <p:cTn id="47" presetID="22" presetClass="entr" presetSubtype="4" fill="hold" grpId="0" nodeType="after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wipe(down)">
                                      <p:cBhvr>
                                        <p:cTn id="49" dur="500"/>
                                        <p:tgtEl>
                                          <p:spTgt spid="82"/>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2" fill="hold" grpId="0" nodeType="clickEffect">
                                  <p:stCondLst>
                                    <p:cond delay="0"/>
                                  </p:stCondLst>
                                  <p:iterate type="wd">
                                    <p:tmPct val="10000"/>
                                  </p:iterate>
                                  <p:childTnLst>
                                    <p:set>
                                      <p:cBhvr>
                                        <p:cTn id="53" dur="1" fill="hold">
                                          <p:stCondLst>
                                            <p:cond delay="0"/>
                                          </p:stCondLst>
                                        </p:cTn>
                                        <p:tgtEl>
                                          <p:spTgt spid="74"/>
                                        </p:tgtEl>
                                        <p:attrNameLst>
                                          <p:attrName>style.visibility</p:attrName>
                                        </p:attrNameLst>
                                      </p:cBhvr>
                                      <p:to>
                                        <p:strVal val="visible"/>
                                      </p:to>
                                    </p:set>
                                    <p:anim calcmode="lin" valueType="num">
                                      <p:cBhvr additive="base">
                                        <p:cTn id="54" dur="500"/>
                                        <p:tgtEl>
                                          <p:spTgt spid="74"/>
                                        </p:tgtEl>
                                        <p:attrNameLst>
                                          <p:attrName>ppt_x</p:attrName>
                                        </p:attrNameLst>
                                      </p:cBhvr>
                                      <p:tavLst>
                                        <p:tav tm="0">
                                          <p:val>
                                            <p:strVal val="#ppt_x+#ppt_w*1.125000"/>
                                          </p:val>
                                        </p:tav>
                                        <p:tav tm="100000">
                                          <p:val>
                                            <p:strVal val="#ppt_x"/>
                                          </p:val>
                                        </p:tav>
                                      </p:tavLst>
                                    </p:anim>
                                    <p:animEffect transition="in" filter="wipe(left)">
                                      <p:cBhvr>
                                        <p:cTn id="55" dur="500"/>
                                        <p:tgtEl>
                                          <p:spTgt spid="74"/>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iterate type="wd">
                                    <p:tmPct val="10000"/>
                                  </p:iterate>
                                  <p:childTnLst>
                                    <p:set>
                                      <p:cBhvr>
                                        <p:cTn id="59" dur="1" fill="hold">
                                          <p:stCondLst>
                                            <p:cond delay="0"/>
                                          </p:stCondLst>
                                        </p:cTn>
                                        <p:tgtEl>
                                          <p:spTgt spid="75"/>
                                        </p:tgtEl>
                                        <p:attrNameLst>
                                          <p:attrName>style.visibility</p:attrName>
                                        </p:attrNameLst>
                                      </p:cBhvr>
                                      <p:to>
                                        <p:strVal val="visible"/>
                                      </p:to>
                                    </p:set>
                                    <p:anim calcmode="lin" valueType="num">
                                      <p:cBhvr>
                                        <p:cTn id="60" dur="500" fill="hold"/>
                                        <p:tgtEl>
                                          <p:spTgt spid="75"/>
                                        </p:tgtEl>
                                        <p:attrNameLst>
                                          <p:attrName>ppt_w</p:attrName>
                                        </p:attrNameLst>
                                      </p:cBhvr>
                                      <p:tavLst>
                                        <p:tav tm="0">
                                          <p:val>
                                            <p:fltVal val="0"/>
                                          </p:val>
                                        </p:tav>
                                        <p:tav tm="100000">
                                          <p:val>
                                            <p:strVal val="#ppt_w"/>
                                          </p:val>
                                        </p:tav>
                                      </p:tavLst>
                                    </p:anim>
                                    <p:anim calcmode="lin" valueType="num">
                                      <p:cBhvr>
                                        <p:cTn id="61" dur="500" fill="hold"/>
                                        <p:tgtEl>
                                          <p:spTgt spid="75"/>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iterate type="lt">
                                    <p:tmPct val="28247"/>
                                  </p:iterate>
                                  <p:childTnLst>
                                    <p:set>
                                      <p:cBhvr>
                                        <p:cTn id="65" dur="1" fill="hold">
                                          <p:stCondLst>
                                            <p:cond delay="0"/>
                                          </p:stCondLst>
                                        </p:cTn>
                                        <p:tgtEl>
                                          <p:spTgt spid="77"/>
                                        </p:tgtEl>
                                        <p:attrNameLst>
                                          <p:attrName>style.visibility</p:attrName>
                                        </p:attrNameLst>
                                      </p:cBhvr>
                                      <p:to>
                                        <p:strVal val="visible"/>
                                      </p:to>
                                    </p:set>
                                    <p:animEffect transition="in" filter="wipe(right)">
                                      <p:cBhvr>
                                        <p:cTn id="66" dur="500"/>
                                        <p:tgtEl>
                                          <p:spTgt spid="77"/>
                                        </p:tgtEl>
                                      </p:cBhvr>
                                    </p:animEffect>
                                  </p:childTnLst>
                                </p:cTn>
                              </p:par>
                              <p:par>
                                <p:cTn id="67" presetID="1" presetClass="mediacall" presetSubtype="0" fill="hold" nodeType="withEffect">
                                  <p:stCondLst>
                                    <p:cond delay="0"/>
                                  </p:stCondLst>
                                  <p:childTnLst>
                                    <p:cmd type="call" cmd="playFrom(0.0)">
                                      <p:cBhvr>
                                        <p:cTn id="68" dur="14900" fill="hold"/>
                                        <p:tgtEl>
                                          <p:spTgt spid="2"/>
                                        </p:tgtEl>
                                      </p:cBhvr>
                                    </p:cmd>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iterate type="wd">
                                    <p:tmPct val="10000"/>
                                  </p:iterate>
                                  <p:childTnLst>
                                    <p:set>
                                      <p:cBhvr>
                                        <p:cTn id="72" dur="1" fill="hold">
                                          <p:stCondLst>
                                            <p:cond delay="0"/>
                                          </p:stCondLst>
                                        </p:cTn>
                                        <p:tgtEl>
                                          <p:spTgt spid="81"/>
                                        </p:tgtEl>
                                        <p:attrNameLst>
                                          <p:attrName>style.visibility</p:attrName>
                                        </p:attrNameLst>
                                      </p:cBhvr>
                                      <p:to>
                                        <p:strVal val="visible"/>
                                      </p:to>
                                    </p:set>
                                    <p:anim calcmode="lin" valueType="num">
                                      <p:cBhvr>
                                        <p:cTn id="73" dur="500" fill="hold"/>
                                        <p:tgtEl>
                                          <p:spTgt spid="81"/>
                                        </p:tgtEl>
                                        <p:attrNameLst>
                                          <p:attrName>ppt_w</p:attrName>
                                        </p:attrNameLst>
                                      </p:cBhvr>
                                      <p:tavLst>
                                        <p:tav tm="0">
                                          <p:val>
                                            <p:fltVal val="0"/>
                                          </p:val>
                                        </p:tav>
                                        <p:tav tm="100000">
                                          <p:val>
                                            <p:strVal val="#ppt_w"/>
                                          </p:val>
                                        </p:tav>
                                      </p:tavLst>
                                    </p:anim>
                                    <p:anim calcmode="lin" valueType="num">
                                      <p:cBhvr>
                                        <p:cTn id="74"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grpId="0" nodeType="clickEffect">
                                  <p:stCondLst>
                                    <p:cond delay="0"/>
                                  </p:stCondLst>
                                  <p:iterate type="lt">
                                    <p:tmPct val="31398"/>
                                  </p:iterate>
                                  <p:childTnLst>
                                    <p:set>
                                      <p:cBhvr>
                                        <p:cTn id="78" dur="1" fill="hold">
                                          <p:stCondLst>
                                            <p:cond delay="0"/>
                                          </p:stCondLst>
                                        </p:cTn>
                                        <p:tgtEl>
                                          <p:spTgt spid="83"/>
                                        </p:tgtEl>
                                        <p:attrNameLst>
                                          <p:attrName>style.visibility</p:attrName>
                                        </p:attrNameLst>
                                      </p:cBhvr>
                                      <p:to>
                                        <p:strVal val="visible"/>
                                      </p:to>
                                    </p:set>
                                    <p:animEffect transition="in" filter="wipe(right)">
                                      <p:cBhvr>
                                        <p:cTn id="79" dur="500"/>
                                        <p:tgtEl>
                                          <p:spTgt spid="83"/>
                                        </p:tgtEl>
                                      </p:cBhvr>
                                    </p:animEffect>
                                  </p:childTnLst>
                                </p:cTn>
                              </p:par>
                              <p:par>
                                <p:cTn id="80" presetID="1" presetClass="mediacall" presetSubtype="0" fill="hold" nodeType="withEffect">
                                  <p:stCondLst>
                                    <p:cond delay="0"/>
                                  </p:stCondLst>
                                  <p:childTnLst>
                                    <p:cmd type="call" cmd="playFrom(0.0)">
                                      <p:cBhvr>
                                        <p:cTn id="81" dur="15800" fill="hold"/>
                                        <p:tgtEl>
                                          <p:spTgt spid="3"/>
                                        </p:tgtEl>
                                      </p:cBhvr>
                                    </p:cmd>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grpId="0" nodeType="clickEffect">
                                  <p:stCondLst>
                                    <p:cond delay="0"/>
                                  </p:stCondLst>
                                  <p:iterate type="wd">
                                    <p:tmPct val="10000"/>
                                  </p:iterate>
                                  <p:childTnLst>
                                    <p:set>
                                      <p:cBhvr>
                                        <p:cTn id="85" dur="1" fill="hold">
                                          <p:stCondLst>
                                            <p:cond delay="0"/>
                                          </p:stCondLst>
                                        </p:cTn>
                                        <p:tgtEl>
                                          <p:spTgt spid="84"/>
                                        </p:tgtEl>
                                        <p:attrNameLst>
                                          <p:attrName>style.visibility</p:attrName>
                                        </p:attrNameLst>
                                      </p:cBhvr>
                                      <p:to>
                                        <p:strVal val="visible"/>
                                      </p:to>
                                    </p:set>
                                    <p:anim calcmode="lin" valueType="num">
                                      <p:cBhvr>
                                        <p:cTn id="86" dur="500" fill="hold"/>
                                        <p:tgtEl>
                                          <p:spTgt spid="84"/>
                                        </p:tgtEl>
                                        <p:attrNameLst>
                                          <p:attrName>ppt_w</p:attrName>
                                        </p:attrNameLst>
                                      </p:cBhvr>
                                      <p:tavLst>
                                        <p:tav tm="0">
                                          <p:val>
                                            <p:fltVal val="0"/>
                                          </p:val>
                                        </p:tav>
                                        <p:tav tm="100000">
                                          <p:val>
                                            <p:strVal val="#ppt_w"/>
                                          </p:val>
                                        </p:tav>
                                      </p:tavLst>
                                    </p:anim>
                                    <p:anim calcmode="lin" valueType="num">
                                      <p:cBhvr>
                                        <p:cTn id="87" dur="500" fill="hold"/>
                                        <p:tgtEl>
                                          <p:spTgt spid="84"/>
                                        </p:tgtEl>
                                        <p:attrNameLst>
                                          <p:attrName>ppt_h</p:attrName>
                                        </p:attrNameLst>
                                      </p:cBhvr>
                                      <p:tavLst>
                                        <p:tav tm="0">
                                          <p:val>
                                            <p:flt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iterate type="lt">
                                    <p:tmPct val="21311"/>
                                  </p:iterate>
                                  <p:childTnLst>
                                    <p:set>
                                      <p:cBhvr>
                                        <p:cTn id="91" dur="1" fill="hold">
                                          <p:stCondLst>
                                            <p:cond delay="0"/>
                                          </p:stCondLst>
                                        </p:cTn>
                                        <p:tgtEl>
                                          <p:spTgt spid="85"/>
                                        </p:tgtEl>
                                        <p:attrNameLst>
                                          <p:attrName>style.visibility</p:attrName>
                                        </p:attrNameLst>
                                      </p:cBhvr>
                                      <p:to>
                                        <p:strVal val="visible"/>
                                      </p:to>
                                    </p:set>
                                    <p:animEffect transition="in" filter="wipe(right)">
                                      <p:cBhvr>
                                        <p:cTn id="92" dur="500"/>
                                        <p:tgtEl>
                                          <p:spTgt spid="85"/>
                                        </p:tgtEl>
                                      </p:cBhvr>
                                    </p:animEffect>
                                  </p:childTnLst>
                                </p:cTn>
                              </p:par>
                              <p:par>
                                <p:cTn id="93" presetID="1" presetClass="mediacall" presetSubtype="0" fill="hold" nodeType="withEffect">
                                  <p:stCondLst>
                                    <p:cond delay="0"/>
                                  </p:stCondLst>
                                  <p:childTnLst>
                                    <p:cmd type="call" cmd="playFrom(0.0)">
                                      <p:cBhvr>
                                        <p:cTn id="94" dur="7300" fill="hold"/>
                                        <p:tgtEl>
                                          <p:spTgt spid="4"/>
                                        </p:tgtEl>
                                      </p:cBhvr>
                                    </p:cmd>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0" nodeType="clickEffect">
                                  <p:stCondLst>
                                    <p:cond delay="0"/>
                                  </p:stCondLst>
                                  <p:iterate type="wd">
                                    <p:tmPct val="10000"/>
                                  </p:iterate>
                                  <p:childTnLst>
                                    <p:set>
                                      <p:cBhvr>
                                        <p:cTn id="98" dur="1" fill="hold">
                                          <p:stCondLst>
                                            <p:cond delay="0"/>
                                          </p:stCondLst>
                                        </p:cTn>
                                        <p:tgtEl>
                                          <p:spTgt spid="86"/>
                                        </p:tgtEl>
                                        <p:attrNameLst>
                                          <p:attrName>style.visibility</p:attrName>
                                        </p:attrNameLst>
                                      </p:cBhvr>
                                      <p:to>
                                        <p:strVal val="visible"/>
                                      </p:to>
                                    </p:set>
                                    <p:anim calcmode="lin" valueType="num">
                                      <p:cBhvr>
                                        <p:cTn id="99" dur="500" fill="hold"/>
                                        <p:tgtEl>
                                          <p:spTgt spid="86"/>
                                        </p:tgtEl>
                                        <p:attrNameLst>
                                          <p:attrName>ppt_w</p:attrName>
                                        </p:attrNameLst>
                                      </p:cBhvr>
                                      <p:tavLst>
                                        <p:tav tm="0">
                                          <p:val>
                                            <p:fltVal val="0"/>
                                          </p:val>
                                        </p:tav>
                                        <p:tav tm="100000">
                                          <p:val>
                                            <p:strVal val="#ppt_w"/>
                                          </p:val>
                                        </p:tav>
                                      </p:tavLst>
                                    </p:anim>
                                    <p:anim calcmode="lin" valueType="num">
                                      <p:cBhvr>
                                        <p:cTn id="100" dur="500" fill="hold"/>
                                        <p:tgtEl>
                                          <p:spTgt spid="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1" fill="hold" display="0">
                  <p:stCondLst>
                    <p:cond delay="indefinite"/>
                  </p:stCondLst>
                  <p:endCondLst>
                    <p:cond evt="onStopAudio" delay="0">
                      <p:tgtEl>
                        <p:sldTgt/>
                      </p:tgtEl>
                    </p:cond>
                  </p:endCondLst>
                </p:cTn>
                <p:tgtEl>
                  <p:spTgt spid="2"/>
                </p:tgtEl>
              </p:cMediaNode>
            </p:audio>
            <p:audio>
              <p:cMediaNode vol="80000">
                <p:cTn id="102" fill="hold" display="0">
                  <p:stCondLst>
                    <p:cond delay="indefinite"/>
                  </p:stCondLst>
                  <p:endCondLst>
                    <p:cond evt="onStopAudio" delay="0">
                      <p:tgtEl>
                        <p:sldTgt/>
                      </p:tgtEl>
                    </p:cond>
                  </p:endCondLst>
                </p:cTn>
                <p:tgtEl>
                  <p:spTgt spid="3"/>
                </p:tgtEl>
              </p:cMediaNode>
            </p:audio>
            <p:audio>
              <p:cMediaNode vol="80000">
                <p:cTn id="103" fill="hold" display="0">
                  <p:stCondLst>
                    <p:cond delay="indefinite"/>
                  </p:stCondLst>
                  <p:endCondLst>
                    <p:cond evt="onStopAudio" delay="0">
                      <p:tgtEl>
                        <p:sldTgt/>
                      </p:tgtEl>
                    </p:cond>
                  </p:endCondLst>
                </p:cTn>
                <p:tgtEl>
                  <p:spTgt spid="4"/>
                </p:tgtEl>
              </p:cMediaNode>
            </p:audio>
          </p:childTnLst>
        </p:cTn>
      </p:par>
    </p:tnLst>
    <p:bldLst>
      <p:bldP spid="81" grpId="0"/>
      <p:bldP spid="83" grpId="0"/>
      <p:bldP spid="6" grpId="0"/>
      <p:bldP spid="76" grpId="0" animBg="1"/>
      <p:bldP spid="78" grpId="0" animBg="1"/>
      <p:bldP spid="79" grpId="0" animBg="1"/>
      <p:bldP spid="82" grpId="0"/>
      <p:bldP spid="74" grpId="0"/>
      <p:bldP spid="75" grpId="0"/>
      <p:bldP spid="77" grpId="0"/>
      <p:bldP spid="84" grpId="0"/>
      <p:bldP spid="85" grpId="0"/>
      <p:bldP spid="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87" name="Google Shape;2317;p59">
            <a:extLst>
              <a:ext uri="{FF2B5EF4-FFF2-40B4-BE49-F238E27FC236}">
                <a16:creationId xmlns:a16="http://schemas.microsoft.com/office/drawing/2014/main" id="{0AB9B6AD-B7C7-4129-97FD-22EDA78DF277}"/>
              </a:ext>
            </a:extLst>
          </p:cNvPr>
          <p:cNvGrpSpPr/>
          <p:nvPr/>
        </p:nvGrpSpPr>
        <p:grpSpPr>
          <a:xfrm flipH="1">
            <a:off x="2331134" y="2026020"/>
            <a:ext cx="3658584" cy="470409"/>
            <a:chOff x="4414097" y="2464205"/>
            <a:chExt cx="734903" cy="167425"/>
          </a:xfrm>
          <a:solidFill>
            <a:schemeClr val="accent5">
              <a:lumMod val="75000"/>
            </a:schemeClr>
          </a:solidFill>
        </p:grpSpPr>
        <p:sp>
          <p:nvSpPr>
            <p:cNvPr id="88" name="Google Shape;2318;p59">
              <a:extLst>
                <a:ext uri="{FF2B5EF4-FFF2-40B4-BE49-F238E27FC236}">
                  <a16:creationId xmlns:a16="http://schemas.microsoft.com/office/drawing/2014/main" id="{F4AD14AB-E212-4616-991F-C0EF29038F06}"/>
                </a:ext>
              </a:extLst>
            </p:cNvPr>
            <p:cNvSpPr/>
            <p:nvPr/>
          </p:nvSpPr>
          <p:spPr>
            <a:xfrm>
              <a:off x="4414097" y="2464205"/>
              <a:ext cx="180640" cy="167425"/>
            </a:xfrm>
            <a:custGeom>
              <a:avLst/>
              <a:gdLst/>
              <a:ahLst/>
              <a:cxnLst/>
              <a:rect l="l" t="t" r="r" b="b"/>
              <a:pathLst>
                <a:path w="4789" h="3708" extrusionOk="0">
                  <a:moveTo>
                    <a:pt x="1" y="0"/>
                  </a:moveTo>
                  <a:lnTo>
                    <a:pt x="1" y="3707"/>
                  </a:lnTo>
                  <a:lnTo>
                    <a:pt x="3381" y="3707"/>
                  </a:lnTo>
                  <a:lnTo>
                    <a:pt x="4789" y="1853"/>
                  </a:lnTo>
                  <a:lnTo>
                    <a:pt x="3381"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19;p59">
              <a:extLst>
                <a:ext uri="{FF2B5EF4-FFF2-40B4-BE49-F238E27FC236}">
                  <a16:creationId xmlns:a16="http://schemas.microsoft.com/office/drawing/2014/main" id="{EEF7A5D1-B722-47F1-A994-E1D441BB27FE}"/>
                </a:ext>
              </a:extLst>
            </p:cNvPr>
            <p:cNvSpPr/>
            <p:nvPr/>
          </p:nvSpPr>
          <p:spPr>
            <a:xfrm>
              <a:off x="4554342" y="2464205"/>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50"/>
          <p:cNvGrpSpPr/>
          <p:nvPr/>
        </p:nvGrpSpPr>
        <p:grpSpPr>
          <a:xfrm rot="-5400000">
            <a:off x="4579282" y="483524"/>
            <a:ext cx="7149986" cy="4176452"/>
            <a:chOff x="997007" y="-364201"/>
            <a:chExt cx="7149986" cy="4176452"/>
          </a:xfrm>
        </p:grpSpPr>
        <p:sp>
          <p:nvSpPr>
            <p:cNvPr id="1907" name="Google Shape;1907;p50"/>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chemeClr val="accent5">
                    <a:lumMod val="90000"/>
                  </a:schemeClr>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126;p26">
            <a:extLst>
              <a:ext uri="{FF2B5EF4-FFF2-40B4-BE49-F238E27FC236}">
                <a16:creationId xmlns:a16="http://schemas.microsoft.com/office/drawing/2014/main" id="{B20CAF17-9B14-403B-9682-918556AF4DE0}"/>
              </a:ext>
            </a:extLst>
          </p:cNvPr>
          <p:cNvSpPr txBox="1">
            <a:spLocks/>
          </p:cNvSpPr>
          <p:nvPr/>
        </p:nvSpPr>
        <p:spPr>
          <a:xfrm>
            <a:off x="6565126" y="3344185"/>
            <a:ext cx="2481567"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nSpc>
                <a:spcPct val="130000"/>
              </a:lnSpc>
            </a:pPr>
            <a:r>
              <a:rPr lang="ar-SA" sz="5400" dirty="0">
                <a:solidFill>
                  <a:schemeClr val="accent4">
                    <a:lumMod val="20000"/>
                    <a:lumOff val="80000"/>
                  </a:schemeClr>
                </a:solidFill>
                <a:effectLst>
                  <a:glow rad="88900">
                    <a:schemeClr val="accent4">
                      <a:lumMod val="50000"/>
                    </a:schemeClr>
                  </a:glow>
                </a:effectLst>
                <a:latin typeface="Questv1" panose="01000500000000020006" pitchFamily="50" charset="-78"/>
                <a:cs typeface="Questv1" panose="01000500000000020006" pitchFamily="50" charset="-78"/>
              </a:rPr>
              <a:t>نشأة علم التفسير</a:t>
            </a:r>
          </a:p>
        </p:txBody>
      </p:sp>
      <p:sp>
        <p:nvSpPr>
          <p:cNvPr id="6" name="مربع نص 5">
            <a:extLst>
              <a:ext uri="{FF2B5EF4-FFF2-40B4-BE49-F238E27FC236}">
                <a16:creationId xmlns:a16="http://schemas.microsoft.com/office/drawing/2014/main" id="{C301AA7F-EF74-4806-9686-ED66E192751E}"/>
              </a:ext>
            </a:extLst>
          </p:cNvPr>
          <p:cNvSpPr txBox="1"/>
          <p:nvPr/>
        </p:nvSpPr>
        <p:spPr>
          <a:xfrm>
            <a:off x="1138645" y="54094"/>
            <a:ext cx="5310868" cy="707886"/>
          </a:xfrm>
          <a:prstGeom prst="rect">
            <a:avLst/>
          </a:prstGeom>
          <a:noFill/>
        </p:spPr>
        <p:txBody>
          <a:bodyPr wrap="square" rtlCol="1">
            <a:spAutoFit/>
          </a:bodyPr>
          <a:lstStyle/>
          <a:p>
            <a:pPr algn="r" rtl="1"/>
            <a:r>
              <a:rPr lang="ar-SA" sz="2000" dirty="0">
                <a:solidFill>
                  <a:srgbClr val="FFE5D1"/>
                </a:solidFill>
                <a:effectLst>
                  <a:glow rad="101600">
                    <a:schemeClr val="accent6">
                      <a:lumMod val="25000"/>
                    </a:schemeClr>
                  </a:glow>
                </a:effectLst>
                <a:latin typeface="Hacen Casablanca" panose="02000000000000000000" pitchFamily="2" charset="-78"/>
                <a:cs typeface="Hacen Casablanca" panose="02000000000000000000" pitchFamily="2" charset="-78"/>
              </a:rPr>
              <a:t>مر التفسير بمرحلتين رئيستين تشتمل كل منهما على فترات وذلك وفق الآتي :</a:t>
            </a:r>
          </a:p>
        </p:txBody>
      </p:sp>
      <p:sp>
        <p:nvSpPr>
          <p:cNvPr id="76" name="مخطط انسيابي: معالجة متعاقبة 75">
            <a:extLst>
              <a:ext uri="{FF2B5EF4-FFF2-40B4-BE49-F238E27FC236}">
                <a16:creationId xmlns:a16="http://schemas.microsoft.com/office/drawing/2014/main" id="{642BED28-A704-4D4C-943E-FD3A303D0756}"/>
              </a:ext>
            </a:extLst>
          </p:cNvPr>
          <p:cNvSpPr/>
          <p:nvPr/>
        </p:nvSpPr>
        <p:spPr>
          <a:xfrm>
            <a:off x="1409769" y="801600"/>
            <a:ext cx="4605426" cy="508567"/>
          </a:xfrm>
          <a:custGeom>
            <a:avLst/>
            <a:gdLst>
              <a:gd name="connsiteX0" fmla="*/ 0 w 4605426"/>
              <a:gd name="connsiteY0" fmla="*/ 84761 h 508567"/>
              <a:gd name="connsiteX1" fmla="*/ 84761 w 4605426"/>
              <a:gd name="connsiteY1" fmla="*/ 0 h 508567"/>
              <a:gd name="connsiteX2" fmla="*/ 807180 w 4605426"/>
              <a:gd name="connsiteY2" fmla="*/ 0 h 508567"/>
              <a:gd name="connsiteX3" fmla="*/ 1529598 w 4605426"/>
              <a:gd name="connsiteY3" fmla="*/ 0 h 508567"/>
              <a:gd name="connsiteX4" fmla="*/ 2252017 w 4605426"/>
              <a:gd name="connsiteY4" fmla="*/ 0 h 508567"/>
              <a:gd name="connsiteX5" fmla="*/ 2796999 w 4605426"/>
              <a:gd name="connsiteY5" fmla="*/ 0 h 508567"/>
              <a:gd name="connsiteX6" fmla="*/ 3341982 w 4605426"/>
              <a:gd name="connsiteY6" fmla="*/ 0 h 508567"/>
              <a:gd name="connsiteX7" fmla="*/ 3842605 w 4605426"/>
              <a:gd name="connsiteY7" fmla="*/ 0 h 508567"/>
              <a:gd name="connsiteX8" fmla="*/ 4520665 w 4605426"/>
              <a:gd name="connsiteY8" fmla="*/ 0 h 508567"/>
              <a:gd name="connsiteX9" fmla="*/ 4605426 w 4605426"/>
              <a:gd name="connsiteY9" fmla="*/ 84761 h 508567"/>
              <a:gd name="connsiteX10" fmla="*/ 4605426 w 4605426"/>
              <a:gd name="connsiteY10" fmla="*/ 423806 h 508567"/>
              <a:gd name="connsiteX11" fmla="*/ 4520665 w 4605426"/>
              <a:gd name="connsiteY11" fmla="*/ 508567 h 508567"/>
              <a:gd name="connsiteX12" fmla="*/ 3842605 w 4605426"/>
              <a:gd name="connsiteY12" fmla="*/ 508567 h 508567"/>
              <a:gd name="connsiteX13" fmla="*/ 3208905 w 4605426"/>
              <a:gd name="connsiteY13" fmla="*/ 508567 h 508567"/>
              <a:gd name="connsiteX14" fmla="*/ 2663922 w 4605426"/>
              <a:gd name="connsiteY14" fmla="*/ 508567 h 508567"/>
              <a:gd name="connsiteX15" fmla="*/ 2074581 w 4605426"/>
              <a:gd name="connsiteY15" fmla="*/ 508567 h 508567"/>
              <a:gd name="connsiteX16" fmla="*/ 1529598 w 4605426"/>
              <a:gd name="connsiteY16" fmla="*/ 508567 h 508567"/>
              <a:gd name="connsiteX17" fmla="*/ 940257 w 4605426"/>
              <a:gd name="connsiteY17" fmla="*/ 508567 h 508567"/>
              <a:gd name="connsiteX18" fmla="*/ 84761 w 4605426"/>
              <a:gd name="connsiteY18" fmla="*/ 508567 h 508567"/>
              <a:gd name="connsiteX19" fmla="*/ 0 w 4605426"/>
              <a:gd name="connsiteY19" fmla="*/ 423806 h 508567"/>
              <a:gd name="connsiteX20" fmla="*/ 0 w 4605426"/>
              <a:gd name="connsiteY20" fmla="*/ 84761 h 5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5426" h="508567" fill="none" extrusionOk="0">
                <a:moveTo>
                  <a:pt x="0" y="84761"/>
                </a:moveTo>
                <a:cubicBezTo>
                  <a:pt x="-2846" y="39800"/>
                  <a:pt x="30899" y="-5074"/>
                  <a:pt x="84761" y="0"/>
                </a:cubicBezTo>
                <a:cubicBezTo>
                  <a:pt x="314919" y="-22810"/>
                  <a:pt x="601569" y="-7601"/>
                  <a:pt x="807180" y="0"/>
                </a:cubicBezTo>
                <a:cubicBezTo>
                  <a:pt x="1012791" y="7601"/>
                  <a:pt x="1290189" y="31133"/>
                  <a:pt x="1529598" y="0"/>
                </a:cubicBezTo>
                <a:cubicBezTo>
                  <a:pt x="1769007" y="-31133"/>
                  <a:pt x="2030110" y="17720"/>
                  <a:pt x="2252017" y="0"/>
                </a:cubicBezTo>
                <a:cubicBezTo>
                  <a:pt x="2473924" y="-17720"/>
                  <a:pt x="2628891" y="-17896"/>
                  <a:pt x="2796999" y="0"/>
                </a:cubicBezTo>
                <a:cubicBezTo>
                  <a:pt x="2965107" y="17896"/>
                  <a:pt x="3223277" y="20544"/>
                  <a:pt x="3341982" y="0"/>
                </a:cubicBezTo>
                <a:cubicBezTo>
                  <a:pt x="3460687" y="-20544"/>
                  <a:pt x="3665619" y="-1419"/>
                  <a:pt x="3842605" y="0"/>
                </a:cubicBezTo>
                <a:cubicBezTo>
                  <a:pt x="4019591" y="1419"/>
                  <a:pt x="4249297" y="-25048"/>
                  <a:pt x="4520665" y="0"/>
                </a:cubicBezTo>
                <a:cubicBezTo>
                  <a:pt x="4575536" y="-3096"/>
                  <a:pt x="4603403" y="40694"/>
                  <a:pt x="4605426" y="84761"/>
                </a:cubicBezTo>
                <a:cubicBezTo>
                  <a:pt x="4613948" y="251148"/>
                  <a:pt x="4592285" y="256886"/>
                  <a:pt x="4605426" y="423806"/>
                </a:cubicBezTo>
                <a:cubicBezTo>
                  <a:pt x="4614029" y="469629"/>
                  <a:pt x="4569545" y="508871"/>
                  <a:pt x="4520665" y="508567"/>
                </a:cubicBezTo>
                <a:cubicBezTo>
                  <a:pt x="4362038" y="476362"/>
                  <a:pt x="4167484" y="482851"/>
                  <a:pt x="3842605" y="508567"/>
                </a:cubicBezTo>
                <a:cubicBezTo>
                  <a:pt x="3517726" y="534283"/>
                  <a:pt x="3437288" y="482695"/>
                  <a:pt x="3208905" y="508567"/>
                </a:cubicBezTo>
                <a:cubicBezTo>
                  <a:pt x="2980522" y="534439"/>
                  <a:pt x="2896767" y="525530"/>
                  <a:pt x="2663922" y="508567"/>
                </a:cubicBezTo>
                <a:cubicBezTo>
                  <a:pt x="2431077" y="491604"/>
                  <a:pt x="2235892" y="526428"/>
                  <a:pt x="2074581" y="508567"/>
                </a:cubicBezTo>
                <a:cubicBezTo>
                  <a:pt x="1913270" y="490706"/>
                  <a:pt x="1716741" y="520096"/>
                  <a:pt x="1529598" y="508567"/>
                </a:cubicBezTo>
                <a:cubicBezTo>
                  <a:pt x="1342455" y="497038"/>
                  <a:pt x="1093065" y="482680"/>
                  <a:pt x="940257" y="508567"/>
                </a:cubicBezTo>
                <a:cubicBezTo>
                  <a:pt x="787449" y="534454"/>
                  <a:pt x="303846" y="521512"/>
                  <a:pt x="84761" y="508567"/>
                </a:cubicBezTo>
                <a:cubicBezTo>
                  <a:pt x="38472" y="509527"/>
                  <a:pt x="1507" y="481482"/>
                  <a:pt x="0" y="423806"/>
                </a:cubicBezTo>
                <a:cubicBezTo>
                  <a:pt x="2754" y="321577"/>
                  <a:pt x="-8790" y="226360"/>
                  <a:pt x="0" y="84761"/>
                </a:cubicBezTo>
                <a:close/>
              </a:path>
              <a:path w="4605426" h="508567" stroke="0" extrusionOk="0">
                <a:moveTo>
                  <a:pt x="0" y="84761"/>
                </a:moveTo>
                <a:cubicBezTo>
                  <a:pt x="2094" y="39796"/>
                  <a:pt x="34361" y="8143"/>
                  <a:pt x="84761" y="0"/>
                </a:cubicBezTo>
                <a:cubicBezTo>
                  <a:pt x="381940" y="-15224"/>
                  <a:pt x="515085" y="-2839"/>
                  <a:pt x="718462" y="0"/>
                </a:cubicBezTo>
                <a:cubicBezTo>
                  <a:pt x="921839" y="2839"/>
                  <a:pt x="1254229" y="-4433"/>
                  <a:pt x="1396521" y="0"/>
                </a:cubicBezTo>
                <a:cubicBezTo>
                  <a:pt x="1538813" y="4433"/>
                  <a:pt x="1681674" y="23734"/>
                  <a:pt x="1897145" y="0"/>
                </a:cubicBezTo>
                <a:cubicBezTo>
                  <a:pt x="2112616" y="-23734"/>
                  <a:pt x="2267247" y="-31422"/>
                  <a:pt x="2530845" y="0"/>
                </a:cubicBezTo>
                <a:cubicBezTo>
                  <a:pt x="2794443" y="31422"/>
                  <a:pt x="2854063" y="-24840"/>
                  <a:pt x="3031469" y="0"/>
                </a:cubicBezTo>
                <a:cubicBezTo>
                  <a:pt x="3208875" y="24840"/>
                  <a:pt x="3537130" y="1505"/>
                  <a:pt x="3709528" y="0"/>
                </a:cubicBezTo>
                <a:cubicBezTo>
                  <a:pt x="3881926" y="-1505"/>
                  <a:pt x="4248923" y="-12275"/>
                  <a:pt x="4520665" y="0"/>
                </a:cubicBezTo>
                <a:cubicBezTo>
                  <a:pt x="4571734" y="-7455"/>
                  <a:pt x="4613938" y="31724"/>
                  <a:pt x="4605426" y="84761"/>
                </a:cubicBezTo>
                <a:cubicBezTo>
                  <a:pt x="4608884" y="243443"/>
                  <a:pt x="4610172" y="323871"/>
                  <a:pt x="4605426" y="423806"/>
                </a:cubicBezTo>
                <a:cubicBezTo>
                  <a:pt x="4601537" y="466013"/>
                  <a:pt x="4570701" y="509576"/>
                  <a:pt x="4520665" y="508567"/>
                </a:cubicBezTo>
                <a:cubicBezTo>
                  <a:pt x="4267951" y="529985"/>
                  <a:pt x="4049056" y="504816"/>
                  <a:pt x="3886964" y="508567"/>
                </a:cubicBezTo>
                <a:cubicBezTo>
                  <a:pt x="3724872" y="512318"/>
                  <a:pt x="3432698" y="506676"/>
                  <a:pt x="3164546" y="508567"/>
                </a:cubicBezTo>
                <a:cubicBezTo>
                  <a:pt x="2896394" y="510458"/>
                  <a:pt x="2839686" y="511791"/>
                  <a:pt x="2663922" y="508567"/>
                </a:cubicBezTo>
                <a:cubicBezTo>
                  <a:pt x="2488158" y="505343"/>
                  <a:pt x="2254386" y="506692"/>
                  <a:pt x="2118940" y="508567"/>
                </a:cubicBezTo>
                <a:cubicBezTo>
                  <a:pt x="1983494" y="510442"/>
                  <a:pt x="1816615" y="499547"/>
                  <a:pt x="1573957" y="508567"/>
                </a:cubicBezTo>
                <a:cubicBezTo>
                  <a:pt x="1331299" y="517587"/>
                  <a:pt x="1231991" y="487397"/>
                  <a:pt x="1073334" y="508567"/>
                </a:cubicBezTo>
                <a:cubicBezTo>
                  <a:pt x="914677" y="529737"/>
                  <a:pt x="292072" y="476758"/>
                  <a:pt x="84761" y="508567"/>
                </a:cubicBezTo>
                <a:cubicBezTo>
                  <a:pt x="36991" y="508089"/>
                  <a:pt x="-7372" y="474171"/>
                  <a:pt x="0" y="423806"/>
                </a:cubicBezTo>
                <a:cubicBezTo>
                  <a:pt x="7062" y="265009"/>
                  <a:pt x="12248" y="243859"/>
                  <a:pt x="0" y="84761"/>
                </a:cubicBezTo>
                <a:close/>
              </a:path>
            </a:pathLst>
          </a:custGeom>
          <a:gradFill>
            <a:gsLst>
              <a:gs pos="0">
                <a:schemeClr val="accent5"/>
              </a:gs>
              <a:gs pos="100000">
                <a:srgbClr val="F09746"/>
              </a:gs>
            </a:gsLst>
            <a:lin ang="5400012" scaled="0"/>
          </a:gradFill>
          <a:ln w="19050">
            <a:solidFill>
              <a:schemeClr val="accent6">
                <a:lumMod val="25000"/>
              </a:schemeClr>
            </a:solidFill>
            <a:prstDash val="solid"/>
            <a:extLst>
              <a:ext uri="{C807C97D-BFC1-408E-A445-0C87EB9F89A2}">
                <ask:lineSketchStyleProps xmlns:ask="http://schemas.microsoft.com/office/drawing/2018/sketchyshapes" xmlns="" sd="153938692">
                  <a:prstGeom prst="flowChartAlternateProcess">
                    <a:avLst/>
                  </a:prstGeom>
                  <ask:type>
                    <ask:lineSketchFreehand/>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lnSpc>
                <a:spcPct val="70000"/>
              </a:lnSpc>
            </a:pPr>
            <a:r>
              <a:rPr lang="ar-SA" sz="2200" dirty="0">
                <a:solidFill>
                  <a:srgbClr val="FBE3CD"/>
                </a:solidFill>
                <a:effectLst>
                  <a:glow rad="101600">
                    <a:srgbClr val="743200"/>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المرحلة الأولى       </a:t>
            </a:r>
            <a:r>
              <a:rPr lang="ar-SA" sz="2400" dirty="0">
                <a:solidFill>
                  <a:srgbClr val="FCD2B2"/>
                </a:solidFill>
                <a:effectLst>
                  <a:glow rad="101600">
                    <a:srgbClr val="823800"/>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مرحلة الفهم والتلقي</a:t>
            </a:r>
          </a:p>
        </p:txBody>
      </p:sp>
      <p:sp>
        <p:nvSpPr>
          <p:cNvPr id="78" name="Google Shape;2409;p59">
            <a:extLst>
              <a:ext uri="{FF2B5EF4-FFF2-40B4-BE49-F238E27FC236}">
                <a16:creationId xmlns:a16="http://schemas.microsoft.com/office/drawing/2014/main" id="{854D1F1D-69AE-42CA-ABF5-B3EB3D20BDD3}"/>
              </a:ext>
            </a:extLst>
          </p:cNvPr>
          <p:cNvSpPr/>
          <p:nvPr/>
        </p:nvSpPr>
        <p:spPr>
          <a:xfrm flipH="1">
            <a:off x="4164284" y="970708"/>
            <a:ext cx="190321" cy="185898"/>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FF720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10;p59">
            <a:extLst>
              <a:ext uri="{FF2B5EF4-FFF2-40B4-BE49-F238E27FC236}">
                <a16:creationId xmlns:a16="http://schemas.microsoft.com/office/drawing/2014/main" id="{5E7F06D7-86F4-42C2-B4A2-2B3C0CB66F4B}"/>
              </a:ext>
            </a:extLst>
          </p:cNvPr>
          <p:cNvSpPr/>
          <p:nvPr/>
        </p:nvSpPr>
        <p:spPr>
          <a:xfrm flipH="1">
            <a:off x="3962263" y="970708"/>
            <a:ext cx="190321" cy="185898"/>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FF8F3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مربع نص 79">
            <a:extLst>
              <a:ext uri="{FF2B5EF4-FFF2-40B4-BE49-F238E27FC236}">
                <a16:creationId xmlns:a16="http://schemas.microsoft.com/office/drawing/2014/main" id="{D21C9B4B-094E-4C33-810F-7D9E5E51F151}"/>
              </a:ext>
            </a:extLst>
          </p:cNvPr>
          <p:cNvSpPr txBox="1"/>
          <p:nvPr/>
        </p:nvSpPr>
        <p:spPr>
          <a:xfrm>
            <a:off x="569909" y="1395272"/>
            <a:ext cx="5547131" cy="646331"/>
          </a:xfrm>
          <a:prstGeom prst="rect">
            <a:avLst/>
          </a:prstGeom>
          <a:noFill/>
        </p:spPr>
        <p:txBody>
          <a:bodyPr wrap="square" rtlCol="1">
            <a:spAutoFit/>
          </a:bodyPr>
          <a:lstStyle/>
          <a:p>
            <a:pPr algn="r" rtl="1"/>
            <a:r>
              <a:rPr lang="ar-SA" sz="1800" dirty="0">
                <a:solidFill>
                  <a:srgbClr val="FFE5D1"/>
                </a:solidFill>
                <a:effectLst>
                  <a:glow rad="114300">
                    <a:schemeClr val="accent6">
                      <a:lumMod val="25000"/>
                    </a:schemeClr>
                  </a:glow>
                </a:effectLst>
                <a:latin typeface="beIN Black " panose="02000000000000000000" pitchFamily="2" charset="-78"/>
                <a:cs typeface="beIN Black " panose="02000000000000000000" pitchFamily="2" charset="-78"/>
              </a:rPr>
              <a:t>ويقصد بذلك أن تعلم التفسير كان يتم عبر التلقي من قبل المفسر, وقد شهدت هذه المرحلة ثلاث فترات :</a:t>
            </a:r>
          </a:p>
        </p:txBody>
      </p:sp>
      <p:sp>
        <p:nvSpPr>
          <p:cNvPr id="82" name="مربع نص 81">
            <a:extLst>
              <a:ext uri="{FF2B5EF4-FFF2-40B4-BE49-F238E27FC236}">
                <a16:creationId xmlns:a16="http://schemas.microsoft.com/office/drawing/2014/main" id="{D08EDC62-5C82-4BB3-B287-3AAAB104A247}"/>
              </a:ext>
            </a:extLst>
          </p:cNvPr>
          <p:cNvSpPr txBox="1"/>
          <p:nvPr/>
        </p:nvSpPr>
        <p:spPr>
          <a:xfrm>
            <a:off x="5183139" y="1982244"/>
            <a:ext cx="899283" cy="523220"/>
          </a:xfrm>
          <a:prstGeom prst="rect">
            <a:avLst/>
          </a:prstGeom>
          <a:noFill/>
        </p:spPr>
        <p:txBody>
          <a:bodyPr wrap="square">
            <a:spAutoFit/>
          </a:bodyPr>
          <a:lstStyle/>
          <a:p>
            <a:pPr algn="ctr"/>
            <a:r>
              <a:rPr lang="ar-SA"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الفترة الثانية</a:t>
            </a:r>
          </a:p>
        </p:txBody>
      </p:sp>
      <p:sp>
        <p:nvSpPr>
          <p:cNvPr id="74" name="مربع نص 73">
            <a:extLst>
              <a:ext uri="{FF2B5EF4-FFF2-40B4-BE49-F238E27FC236}">
                <a16:creationId xmlns:a16="http://schemas.microsoft.com/office/drawing/2014/main" id="{40FD97B1-936F-4C52-910E-271F6AE2C5C0}"/>
              </a:ext>
            </a:extLst>
          </p:cNvPr>
          <p:cNvSpPr txBox="1"/>
          <p:nvPr/>
        </p:nvSpPr>
        <p:spPr>
          <a:xfrm>
            <a:off x="2262761" y="2023617"/>
            <a:ext cx="2896046" cy="461665"/>
          </a:xfrm>
          <a:prstGeom prst="rect">
            <a:avLst/>
          </a:prstGeom>
          <a:noFill/>
        </p:spPr>
        <p:txBody>
          <a:bodyPr wrap="square">
            <a:spAutoFit/>
          </a:bodyPr>
          <a:lstStyle/>
          <a:p>
            <a:pPr algn="ctr"/>
            <a:r>
              <a:rPr lang="en-US" sz="2400" dirty="0">
                <a:solidFill>
                  <a:schemeClr val="accent5"/>
                </a:solidFill>
                <a:effectLst>
                  <a:glow rad="88900">
                    <a:schemeClr val="accent6">
                      <a:lumMod val="25000"/>
                    </a:schemeClr>
                  </a:glow>
                  <a:outerShdw blurRad="38100" dist="38100" dir="2700000" algn="tl">
                    <a:srgbClr val="000000">
                      <a:alpha val="43137"/>
                    </a:srgbClr>
                  </a:outerShdw>
                </a:effectLst>
                <a:latin typeface="KFGQPC Arabic Symbols 01" panose="02000000000000000000" pitchFamily="2" charset="2"/>
                <a:cs typeface="Ubuntu Kurdish" panose="020B0504030602030204" pitchFamily="34" charset="-78"/>
              </a:rPr>
              <a:t>M</a:t>
            </a:r>
            <a:r>
              <a:rPr lang="en-US" sz="2400"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 </a:t>
            </a:r>
            <a:r>
              <a:rPr lang="ar-SA" sz="2400"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عهد الصحابة</a:t>
            </a:r>
            <a:r>
              <a:rPr lang="en-US" sz="2400"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 </a:t>
            </a:r>
            <a:endParaRPr lang="ar-SA" sz="2400"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endParaRPr>
          </a:p>
        </p:txBody>
      </p:sp>
      <p:sp>
        <p:nvSpPr>
          <p:cNvPr id="75" name="مربع نص 74">
            <a:extLst>
              <a:ext uri="{FF2B5EF4-FFF2-40B4-BE49-F238E27FC236}">
                <a16:creationId xmlns:a16="http://schemas.microsoft.com/office/drawing/2014/main" id="{59DD3240-4005-4F3D-9E73-265A08EEB0C6}"/>
              </a:ext>
            </a:extLst>
          </p:cNvPr>
          <p:cNvSpPr txBox="1"/>
          <p:nvPr/>
        </p:nvSpPr>
        <p:spPr>
          <a:xfrm>
            <a:off x="-1" y="2451053"/>
            <a:ext cx="6082423" cy="1348061"/>
          </a:xfrm>
          <a:prstGeom prst="rect">
            <a:avLst/>
          </a:prstGeom>
          <a:noFill/>
        </p:spPr>
        <p:txBody>
          <a:bodyPr wrap="square" rtlCol="1">
            <a:spAutoFit/>
          </a:bodyPr>
          <a:lstStyle/>
          <a:p>
            <a:pPr algn="r" rtl="1">
              <a:lnSpc>
                <a:spcPct val="120000"/>
              </a:lnSpc>
            </a:pPr>
            <a:r>
              <a:rPr lang="ar-SA" sz="1700"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إن الصحابة رضي الله عنهم كان منهجهم في تلقي القران ألا يتجاوز عشر آيات حتى يتعلموا ما فيهن من العلم والعمل, ولذلك كان يرجع بعضهم إلى بعض فيما قد يشكل عليهم من معاني القرآن الكريم. وقد اشتهر من الصحابة في مجال التفسير الخلفاء الأربعة, وعبدالله بن عباس, وعبدالله بن مسعود, وأُبي بن كعب رضي الله عنهم.</a:t>
            </a:r>
          </a:p>
        </p:txBody>
      </p:sp>
      <p:grpSp>
        <p:nvGrpSpPr>
          <p:cNvPr id="90" name="Google Shape;9744;p63">
            <a:extLst>
              <a:ext uri="{FF2B5EF4-FFF2-40B4-BE49-F238E27FC236}">
                <a16:creationId xmlns:a16="http://schemas.microsoft.com/office/drawing/2014/main" id="{A2ABBC65-6015-4000-80C4-F89A42AEA803}"/>
              </a:ext>
            </a:extLst>
          </p:cNvPr>
          <p:cNvGrpSpPr/>
          <p:nvPr/>
        </p:nvGrpSpPr>
        <p:grpSpPr>
          <a:xfrm>
            <a:off x="147912" y="3799114"/>
            <a:ext cx="5816293" cy="1279258"/>
            <a:chOff x="238125" y="1188750"/>
            <a:chExt cx="7140450" cy="3335550"/>
          </a:xfrm>
          <a:gradFill>
            <a:gsLst>
              <a:gs pos="0">
                <a:schemeClr val="accent5">
                  <a:lumMod val="75000"/>
                </a:schemeClr>
              </a:gs>
              <a:gs pos="100000">
                <a:srgbClr val="7030A0"/>
              </a:gs>
            </a:gsLst>
            <a:lin ang="5400012" scaled="0"/>
          </a:gradFill>
        </p:grpSpPr>
        <p:sp>
          <p:nvSpPr>
            <p:cNvPr id="91" name="Google Shape;9745;p63">
              <a:extLst>
                <a:ext uri="{FF2B5EF4-FFF2-40B4-BE49-F238E27FC236}">
                  <a16:creationId xmlns:a16="http://schemas.microsoft.com/office/drawing/2014/main" id="{32810C11-F58B-4DB3-9083-701E20EC1827}"/>
                </a:ext>
              </a:extLst>
            </p:cNvPr>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grpFill/>
            <a:ln w="19050" cap="flat" cmpd="sng">
              <a:solidFill>
                <a:schemeClr val="accent4">
                  <a:lumMod val="50000"/>
                </a:schemeClr>
              </a:solidFill>
              <a:prstDash val="solid"/>
              <a:round/>
              <a:headEnd type="none" w="sm" len="sm"/>
              <a:tailEnd type="none" w="sm" len="sm"/>
              <a:extLst>
                <a:ext uri="{C807C97D-BFC1-408E-A445-0C87EB9F89A2}">
                  <ask:lineSketchStyleProps xmlns:ask="http://schemas.microsoft.com/office/drawing/2018/sketchyshapes" xmlns="">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746;p63">
              <a:extLst>
                <a:ext uri="{FF2B5EF4-FFF2-40B4-BE49-F238E27FC236}">
                  <a16:creationId xmlns:a16="http://schemas.microsoft.com/office/drawing/2014/main" id="{BC31D437-D474-4A7F-B98F-F9E4CBC02923}"/>
                </a:ext>
              </a:extLst>
            </p:cNvPr>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grpFill/>
            <a:ln w="19050" cap="flat" cmpd="sng">
              <a:solidFill>
                <a:schemeClr val="accent4">
                  <a:lumMod val="50000"/>
                </a:schemeClr>
              </a:solidFill>
              <a:prstDash val="solid"/>
              <a:round/>
              <a:headEnd type="none" w="sm" len="sm"/>
              <a:tailEnd type="none" w="sm" len="sm"/>
              <a:extLst>
                <a:ext uri="{C807C97D-BFC1-408E-A445-0C87EB9F89A2}">
                  <ask:lineSketchStyleProps xmlns:ask="http://schemas.microsoft.com/office/drawing/2018/sketchyshapes" xmlns="">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747;p63">
              <a:extLst>
                <a:ext uri="{FF2B5EF4-FFF2-40B4-BE49-F238E27FC236}">
                  <a16:creationId xmlns:a16="http://schemas.microsoft.com/office/drawing/2014/main" id="{63422C60-8F2F-48AC-90C9-F53450F81122}"/>
                </a:ext>
              </a:extLst>
            </p:cNvPr>
            <p:cNvSpPr/>
            <p:nvPr/>
          </p:nvSpPr>
          <p:spPr>
            <a:xfrm>
              <a:off x="3871550" y="1188750"/>
              <a:ext cx="3507025" cy="1583999"/>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grpFill/>
            <a:ln w="19050" cap="flat" cmpd="sng">
              <a:solidFill>
                <a:schemeClr val="accent4">
                  <a:lumMod val="50000"/>
                </a:schemeClr>
              </a:solidFill>
              <a:prstDash val="solid"/>
              <a:round/>
              <a:headEnd type="none" w="sm" len="sm"/>
              <a:tailEnd type="none" w="sm" len="sm"/>
              <a:extLst>
                <a:ext uri="{C807C97D-BFC1-408E-A445-0C87EB9F89A2}">
                  <ask:lineSketchStyleProps xmlns:ask="http://schemas.microsoft.com/office/drawing/2018/sketchyshapes" xmlns="">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748;p63">
              <a:extLst>
                <a:ext uri="{FF2B5EF4-FFF2-40B4-BE49-F238E27FC236}">
                  <a16:creationId xmlns:a16="http://schemas.microsoft.com/office/drawing/2014/main" id="{03DA3EA7-E366-45F1-8FBC-CCDEE12871E4}"/>
                </a:ext>
              </a:extLst>
            </p:cNvPr>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grpFill/>
            <a:ln w="19050" cap="flat" cmpd="sng">
              <a:solidFill>
                <a:schemeClr val="accent4">
                  <a:lumMod val="50000"/>
                </a:schemeClr>
              </a:solidFill>
              <a:prstDash val="solid"/>
              <a:round/>
              <a:headEnd type="none" w="sm" len="sm"/>
              <a:tailEnd type="none" w="sm" len="sm"/>
              <a:extLst>
                <a:ext uri="{C807C97D-BFC1-408E-A445-0C87EB9F89A2}">
                  <ask:lineSketchStyleProps xmlns:ask="http://schemas.microsoft.com/office/drawing/2018/sketchyshapes" xmlns="">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749;p63">
              <a:extLst>
                <a:ext uri="{FF2B5EF4-FFF2-40B4-BE49-F238E27FC236}">
                  <a16:creationId xmlns:a16="http://schemas.microsoft.com/office/drawing/2014/main" id="{4EB63E81-44CE-4FFB-9CEA-EF78B19B1F4E}"/>
                </a:ext>
              </a:extLst>
            </p:cNvPr>
            <p:cNvSpPr/>
            <p:nvPr/>
          </p:nvSpPr>
          <p:spPr>
            <a:xfrm>
              <a:off x="2766510" y="1934600"/>
              <a:ext cx="1976989" cy="1843851"/>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grpFill/>
            <a:ln w="19050" cap="flat" cmpd="sng">
              <a:solidFill>
                <a:schemeClr val="accent4">
                  <a:lumMod val="50000"/>
                </a:schemeClr>
              </a:solidFill>
              <a:prstDash val="solid"/>
              <a:round/>
              <a:headEnd type="none" w="sm" len="sm"/>
              <a:tailEnd type="none" w="sm" len="sm"/>
              <a:extLst>
                <a:ext uri="{C807C97D-BFC1-408E-A445-0C87EB9F89A2}">
                  <ask:lineSketchStyleProps xmlns:ask="http://schemas.microsoft.com/office/drawing/2018/sketchyshapes" xmlns="">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مربع نص 95">
            <a:extLst>
              <a:ext uri="{FF2B5EF4-FFF2-40B4-BE49-F238E27FC236}">
                <a16:creationId xmlns:a16="http://schemas.microsoft.com/office/drawing/2014/main" id="{4891E19A-0712-45F2-9F63-0AFBE1F48933}"/>
              </a:ext>
            </a:extLst>
          </p:cNvPr>
          <p:cNvSpPr txBox="1"/>
          <p:nvPr/>
        </p:nvSpPr>
        <p:spPr>
          <a:xfrm>
            <a:off x="2190479" y="4134443"/>
            <a:ext cx="1633869" cy="683264"/>
          </a:xfrm>
          <a:prstGeom prst="rect">
            <a:avLst/>
          </a:prstGeom>
          <a:noFill/>
        </p:spPr>
        <p:txBody>
          <a:bodyPr wrap="square" rtlCol="1">
            <a:spAutoFit/>
          </a:bodyPr>
          <a:lstStyle/>
          <a:p>
            <a:pPr algn="ctr" rtl="1">
              <a:lnSpc>
                <a:spcPct val="120000"/>
              </a:lnSpc>
            </a:pPr>
            <a:r>
              <a:rPr lang="ar-SA" sz="1600" dirty="0">
                <a:solidFill>
                  <a:schemeClr val="accent4">
                    <a:lumMod val="40000"/>
                    <a:lumOff val="60000"/>
                  </a:schemeClr>
                </a:solidFill>
                <a:effectLst>
                  <a:glow rad="101600">
                    <a:schemeClr val="accent4">
                      <a:lumMod val="50000"/>
                    </a:schemeClr>
                  </a:glow>
                </a:effectLst>
                <a:latin typeface="Hacen Extender X4" panose="02000000000000000000" pitchFamily="2" charset="-78"/>
                <a:cs typeface="Hacen Extender X4" panose="02000000000000000000" pitchFamily="2" charset="-78"/>
              </a:rPr>
              <a:t>تميز تفسير الصحابة لأسباب منها :</a:t>
            </a:r>
          </a:p>
        </p:txBody>
      </p:sp>
      <p:sp>
        <p:nvSpPr>
          <p:cNvPr id="97" name="مربع نص 96">
            <a:extLst>
              <a:ext uri="{FF2B5EF4-FFF2-40B4-BE49-F238E27FC236}">
                <a16:creationId xmlns:a16="http://schemas.microsoft.com/office/drawing/2014/main" id="{D4DC60EF-C566-4A64-96F6-A5342729C6BF}"/>
              </a:ext>
            </a:extLst>
          </p:cNvPr>
          <p:cNvSpPr txBox="1"/>
          <p:nvPr/>
        </p:nvSpPr>
        <p:spPr>
          <a:xfrm>
            <a:off x="3596057" y="3797614"/>
            <a:ext cx="2375119" cy="646331"/>
          </a:xfrm>
          <a:prstGeom prst="rect">
            <a:avLst/>
          </a:prstGeom>
          <a:noFill/>
        </p:spPr>
        <p:txBody>
          <a:bodyPr wrap="square" rtlCol="1">
            <a:spAutoFit/>
          </a:bodyPr>
          <a:lstStyle/>
          <a:p>
            <a:pPr algn="ctr" rtl="1"/>
            <a:r>
              <a:rPr lang="ar-SA" sz="1800" dirty="0">
                <a:solidFill>
                  <a:schemeClr val="accent5">
                    <a:lumMod val="90000"/>
                  </a:schemeClr>
                </a:solidFill>
                <a:effectLst>
                  <a:glow rad="114300">
                    <a:srgbClr val="4B1934"/>
                  </a:glow>
                </a:effectLst>
                <a:latin typeface="Hacen Algeria Bd" panose="02000500000000000000" pitchFamily="2" charset="-78"/>
                <a:cs typeface="Hacen Algeria Bd" panose="02000500000000000000" pitchFamily="2" charset="-78"/>
              </a:rPr>
              <a:t>1- عدالتهم وسلامة مقصدهم</a:t>
            </a:r>
          </a:p>
        </p:txBody>
      </p:sp>
      <p:sp>
        <p:nvSpPr>
          <p:cNvPr id="98" name="مربع نص 97">
            <a:extLst>
              <a:ext uri="{FF2B5EF4-FFF2-40B4-BE49-F238E27FC236}">
                <a16:creationId xmlns:a16="http://schemas.microsoft.com/office/drawing/2014/main" id="{149666F6-91D5-463A-BD77-581C431CED57}"/>
              </a:ext>
            </a:extLst>
          </p:cNvPr>
          <p:cNvSpPr txBox="1"/>
          <p:nvPr/>
        </p:nvSpPr>
        <p:spPr>
          <a:xfrm>
            <a:off x="166451" y="3801517"/>
            <a:ext cx="2375119" cy="646331"/>
          </a:xfrm>
          <a:prstGeom prst="rect">
            <a:avLst/>
          </a:prstGeom>
          <a:noFill/>
        </p:spPr>
        <p:txBody>
          <a:bodyPr wrap="square" rtlCol="1">
            <a:spAutoFit/>
          </a:bodyPr>
          <a:lstStyle/>
          <a:p>
            <a:pPr algn="ctr" rtl="1"/>
            <a:r>
              <a:rPr lang="ar-SA" sz="1800" dirty="0">
                <a:solidFill>
                  <a:schemeClr val="accent5">
                    <a:lumMod val="90000"/>
                  </a:schemeClr>
                </a:solidFill>
                <a:effectLst>
                  <a:glow rad="114300">
                    <a:srgbClr val="4B1934"/>
                  </a:glow>
                </a:effectLst>
                <a:latin typeface="Hacen Algeria Bd" panose="02000500000000000000" pitchFamily="2" charset="-78"/>
                <a:cs typeface="Hacen Algeria Bd" panose="02000500000000000000" pitchFamily="2" charset="-78"/>
              </a:rPr>
              <a:t>2- أنهم شهدوا نزول القران</a:t>
            </a:r>
          </a:p>
        </p:txBody>
      </p:sp>
      <p:sp>
        <p:nvSpPr>
          <p:cNvPr id="99" name="مربع نص 98">
            <a:extLst>
              <a:ext uri="{FF2B5EF4-FFF2-40B4-BE49-F238E27FC236}">
                <a16:creationId xmlns:a16="http://schemas.microsoft.com/office/drawing/2014/main" id="{045E3431-4AE0-4BF0-BBA5-7C8FA3CE7C4A}"/>
              </a:ext>
            </a:extLst>
          </p:cNvPr>
          <p:cNvSpPr txBox="1"/>
          <p:nvPr/>
        </p:nvSpPr>
        <p:spPr>
          <a:xfrm>
            <a:off x="3454759" y="4634584"/>
            <a:ext cx="2602622" cy="369332"/>
          </a:xfrm>
          <a:prstGeom prst="rect">
            <a:avLst/>
          </a:prstGeom>
          <a:noFill/>
        </p:spPr>
        <p:txBody>
          <a:bodyPr wrap="square" rtlCol="1">
            <a:spAutoFit/>
          </a:bodyPr>
          <a:lstStyle/>
          <a:p>
            <a:pPr algn="ctr" rtl="1"/>
            <a:r>
              <a:rPr lang="ar-SA" sz="1800" dirty="0">
                <a:solidFill>
                  <a:schemeClr val="accent5">
                    <a:lumMod val="90000"/>
                  </a:schemeClr>
                </a:solidFill>
                <a:effectLst>
                  <a:glow rad="114300">
                    <a:srgbClr val="4B1934"/>
                  </a:glow>
                </a:effectLst>
                <a:latin typeface="Hacen Algeria Bd" panose="02000500000000000000" pitchFamily="2" charset="-78"/>
                <a:cs typeface="Hacen Algeria Bd" panose="02000500000000000000" pitchFamily="2" charset="-78"/>
              </a:rPr>
              <a:t>3- أنهم أهل اللسان العربي</a:t>
            </a:r>
          </a:p>
        </p:txBody>
      </p:sp>
      <p:sp>
        <p:nvSpPr>
          <p:cNvPr id="100" name="مربع نص 99">
            <a:extLst>
              <a:ext uri="{FF2B5EF4-FFF2-40B4-BE49-F238E27FC236}">
                <a16:creationId xmlns:a16="http://schemas.microsoft.com/office/drawing/2014/main" id="{29380E18-E8CF-4232-918D-00389B97539D}"/>
              </a:ext>
            </a:extLst>
          </p:cNvPr>
          <p:cNvSpPr txBox="1"/>
          <p:nvPr/>
        </p:nvSpPr>
        <p:spPr>
          <a:xfrm>
            <a:off x="19156" y="4447848"/>
            <a:ext cx="2322432" cy="646331"/>
          </a:xfrm>
          <a:prstGeom prst="rect">
            <a:avLst/>
          </a:prstGeom>
          <a:noFill/>
        </p:spPr>
        <p:txBody>
          <a:bodyPr wrap="square" rtlCol="1">
            <a:spAutoFit/>
          </a:bodyPr>
          <a:lstStyle/>
          <a:p>
            <a:pPr algn="ctr" rtl="1"/>
            <a:r>
              <a:rPr lang="ar-SA" sz="1800" dirty="0">
                <a:solidFill>
                  <a:schemeClr val="accent5">
                    <a:lumMod val="90000"/>
                  </a:schemeClr>
                </a:solidFill>
                <a:effectLst>
                  <a:glow rad="114300">
                    <a:srgbClr val="4B1934"/>
                  </a:glow>
                </a:effectLst>
                <a:latin typeface="Hacen Algeria Bd" panose="02000500000000000000" pitchFamily="2" charset="-78"/>
                <a:cs typeface="Hacen Algeria Bd" panose="02000500000000000000" pitchFamily="2" charset="-78"/>
              </a:rPr>
              <a:t>4- حسن فهمهم للنصوص الشريعة</a:t>
            </a:r>
          </a:p>
        </p:txBody>
      </p:sp>
      <p:pic>
        <p:nvPicPr>
          <p:cNvPr id="101" name="صورة 100" descr="صورة تحتوي على نص&#10;&#10;تم إنشاء الوصف تلقائياً">
            <a:extLst>
              <a:ext uri="{FF2B5EF4-FFF2-40B4-BE49-F238E27FC236}">
                <a16:creationId xmlns:a16="http://schemas.microsoft.com/office/drawing/2014/main" id="{FBFB5844-C527-4C08-B67F-5178BA221A65}"/>
              </a:ext>
            </a:extLst>
          </p:cNvPr>
          <p:cNvPicPr>
            <a:picLocks noChangeAspect="1"/>
          </p:cNvPicPr>
          <p:nvPr/>
        </p:nvPicPr>
        <p:blipFill>
          <a:blip r:embed="rId3"/>
          <a:stretch>
            <a:fillRect/>
          </a:stretch>
        </p:blipFill>
        <p:spPr>
          <a:xfrm>
            <a:off x="7265125" y="4210204"/>
            <a:ext cx="1497059" cy="884625"/>
          </a:xfrm>
          <a:prstGeom prst="rect">
            <a:avLst/>
          </a:prstGeom>
          <a:effectLst/>
        </p:spPr>
      </p:pic>
    </p:spTree>
    <p:extLst>
      <p:ext uri="{BB962C8B-B14F-4D97-AF65-F5344CB8AC3E}">
        <p14:creationId xmlns:p14="http://schemas.microsoft.com/office/powerpoint/2010/main" val="263289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ppt_w</p:attrName>
                                        </p:attrNameLst>
                                      </p:cBhvr>
                                      <p:tavLst>
                                        <p:tav tm="0">
                                          <p:val>
                                            <p:fltVal val="0"/>
                                          </p:val>
                                        </p:tav>
                                        <p:tav tm="100000">
                                          <p:val>
                                            <p:strVal val="#ppt_w"/>
                                          </p:val>
                                        </p:tav>
                                      </p:tavLst>
                                    </p:anim>
                                    <p:anim calcmode="lin" valueType="num">
                                      <p:cBhvr>
                                        <p:cTn id="8" dur="1000" fill="hold"/>
                                        <p:tgtEl>
                                          <p:spTgt spid="87"/>
                                        </p:tgtEl>
                                        <p:attrNameLst>
                                          <p:attrName>ppt_h</p:attrName>
                                        </p:attrNameLst>
                                      </p:cBhvr>
                                      <p:tavLst>
                                        <p:tav tm="0">
                                          <p:val>
                                            <p:fltVal val="0"/>
                                          </p:val>
                                        </p:tav>
                                        <p:tav tm="100000">
                                          <p:val>
                                            <p:strVal val="#ppt_h"/>
                                          </p:val>
                                        </p:tav>
                                      </p:tavLst>
                                    </p:anim>
                                    <p:anim calcmode="lin" valueType="num">
                                      <p:cBhvr>
                                        <p:cTn id="9"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down)">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iterate type="wd">
                                    <p:tmPct val="10000"/>
                                  </p:iterate>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p:tgtEl>
                                          <p:spTgt spid="74"/>
                                        </p:tgtEl>
                                        <p:attrNameLst>
                                          <p:attrName>ppt_x</p:attrName>
                                        </p:attrNameLst>
                                      </p:cBhvr>
                                      <p:tavLst>
                                        <p:tav tm="0">
                                          <p:val>
                                            <p:strVal val="#ppt_x+#ppt_w*1.125000"/>
                                          </p:val>
                                        </p:tav>
                                        <p:tav tm="100000">
                                          <p:val>
                                            <p:strVal val="#ppt_x"/>
                                          </p:val>
                                        </p:tav>
                                      </p:tavLst>
                                    </p:anim>
                                    <p:animEffect transition="in" filter="wipe(left)">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
                                  </p:iterate>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circle(in)">
                                      <p:cBhvr>
                                        <p:cTn id="31" dur="2000"/>
                                        <p:tgtEl>
                                          <p:spTgt spid="90"/>
                                        </p:tgtEl>
                                      </p:cBhvr>
                                    </p:animEffect>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barn(inVertical)">
                                      <p:cBhvr>
                                        <p:cTn id="35" dur="500"/>
                                        <p:tgtEl>
                                          <p:spTgt spid="96"/>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7" presetClass="entr" presetSubtype="10" fill="hold" grpId="0" nodeType="clickEffect">
                                  <p:stCondLst>
                                    <p:cond delay="0"/>
                                  </p:stCondLst>
                                  <p:childTnLst>
                                    <p:set>
                                      <p:cBhvr>
                                        <p:cTn id="57" dur="1" fill="hold">
                                          <p:stCondLst>
                                            <p:cond delay="0"/>
                                          </p:stCondLst>
                                        </p:cTn>
                                        <p:tgtEl>
                                          <p:spTgt spid="100"/>
                                        </p:tgtEl>
                                        <p:attrNameLst>
                                          <p:attrName>style.visibility</p:attrName>
                                        </p:attrNameLst>
                                      </p:cBhvr>
                                      <p:to>
                                        <p:strVal val="visible"/>
                                      </p:to>
                                    </p:set>
                                    <p:anim calcmode="lin" valueType="num">
                                      <p:cBhvr>
                                        <p:cTn id="58" dur="500" fill="hold"/>
                                        <p:tgtEl>
                                          <p:spTgt spid="100"/>
                                        </p:tgtEl>
                                        <p:attrNameLst>
                                          <p:attrName>ppt_w</p:attrName>
                                        </p:attrNameLst>
                                      </p:cBhvr>
                                      <p:tavLst>
                                        <p:tav tm="0">
                                          <p:val>
                                            <p:fltVal val="0"/>
                                          </p:val>
                                        </p:tav>
                                        <p:tav tm="100000">
                                          <p:val>
                                            <p:strVal val="#ppt_w"/>
                                          </p:val>
                                        </p:tav>
                                      </p:tavLst>
                                    </p:anim>
                                    <p:anim calcmode="lin" valueType="num">
                                      <p:cBhvr>
                                        <p:cTn id="59" dur="500" fill="hold"/>
                                        <p:tgtEl>
                                          <p:spTgt spid="1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74" grpId="0"/>
      <p:bldP spid="75" grpId="0"/>
      <p:bldP spid="96" grpId="0"/>
      <p:bldP spid="97" grpId="0"/>
      <p:bldP spid="98" grpId="0"/>
      <p:bldP spid="99" grpId="0"/>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87" name="Google Shape;2317;p59">
            <a:extLst>
              <a:ext uri="{FF2B5EF4-FFF2-40B4-BE49-F238E27FC236}">
                <a16:creationId xmlns:a16="http://schemas.microsoft.com/office/drawing/2014/main" id="{0AB9B6AD-B7C7-4129-97FD-22EDA78DF277}"/>
              </a:ext>
            </a:extLst>
          </p:cNvPr>
          <p:cNvGrpSpPr/>
          <p:nvPr/>
        </p:nvGrpSpPr>
        <p:grpSpPr>
          <a:xfrm flipH="1">
            <a:off x="2889694" y="2026020"/>
            <a:ext cx="3100026" cy="470409"/>
            <a:chOff x="4414097" y="2464205"/>
            <a:chExt cx="622705" cy="167425"/>
          </a:xfrm>
          <a:solidFill>
            <a:schemeClr val="accent5">
              <a:lumMod val="75000"/>
            </a:schemeClr>
          </a:solidFill>
        </p:grpSpPr>
        <p:sp>
          <p:nvSpPr>
            <p:cNvPr id="88" name="Google Shape;2318;p59">
              <a:extLst>
                <a:ext uri="{FF2B5EF4-FFF2-40B4-BE49-F238E27FC236}">
                  <a16:creationId xmlns:a16="http://schemas.microsoft.com/office/drawing/2014/main" id="{F4AD14AB-E212-4616-991F-C0EF29038F06}"/>
                </a:ext>
              </a:extLst>
            </p:cNvPr>
            <p:cNvSpPr/>
            <p:nvPr/>
          </p:nvSpPr>
          <p:spPr>
            <a:xfrm>
              <a:off x="4414097" y="2464205"/>
              <a:ext cx="180640" cy="167425"/>
            </a:xfrm>
            <a:custGeom>
              <a:avLst/>
              <a:gdLst/>
              <a:ahLst/>
              <a:cxnLst/>
              <a:rect l="l" t="t" r="r" b="b"/>
              <a:pathLst>
                <a:path w="4789" h="3708" extrusionOk="0">
                  <a:moveTo>
                    <a:pt x="1" y="0"/>
                  </a:moveTo>
                  <a:lnTo>
                    <a:pt x="1" y="3707"/>
                  </a:lnTo>
                  <a:lnTo>
                    <a:pt x="3381" y="3707"/>
                  </a:lnTo>
                  <a:lnTo>
                    <a:pt x="4789" y="1853"/>
                  </a:lnTo>
                  <a:lnTo>
                    <a:pt x="3381"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19;p59">
              <a:extLst>
                <a:ext uri="{FF2B5EF4-FFF2-40B4-BE49-F238E27FC236}">
                  <a16:creationId xmlns:a16="http://schemas.microsoft.com/office/drawing/2014/main" id="{EEF7A5D1-B722-47F1-A994-E1D441BB27FE}"/>
                </a:ext>
              </a:extLst>
            </p:cNvPr>
            <p:cNvSpPr/>
            <p:nvPr/>
          </p:nvSpPr>
          <p:spPr>
            <a:xfrm>
              <a:off x="4558080" y="2464205"/>
              <a:ext cx="478722"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50"/>
          <p:cNvGrpSpPr/>
          <p:nvPr/>
        </p:nvGrpSpPr>
        <p:grpSpPr>
          <a:xfrm rot="-5400000">
            <a:off x="4579282" y="483524"/>
            <a:ext cx="7149986" cy="4176452"/>
            <a:chOff x="997007" y="-364201"/>
            <a:chExt cx="7149986" cy="4176452"/>
          </a:xfrm>
        </p:grpSpPr>
        <p:sp>
          <p:nvSpPr>
            <p:cNvPr id="1907" name="Google Shape;1907;p50"/>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chemeClr val="accent5">
                    <a:lumMod val="90000"/>
                  </a:schemeClr>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126;p26">
            <a:extLst>
              <a:ext uri="{FF2B5EF4-FFF2-40B4-BE49-F238E27FC236}">
                <a16:creationId xmlns:a16="http://schemas.microsoft.com/office/drawing/2014/main" id="{B20CAF17-9B14-403B-9682-918556AF4DE0}"/>
              </a:ext>
            </a:extLst>
          </p:cNvPr>
          <p:cNvSpPr txBox="1">
            <a:spLocks/>
          </p:cNvSpPr>
          <p:nvPr/>
        </p:nvSpPr>
        <p:spPr>
          <a:xfrm>
            <a:off x="6565126" y="3344185"/>
            <a:ext cx="2481567"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nSpc>
                <a:spcPct val="130000"/>
              </a:lnSpc>
            </a:pPr>
            <a:r>
              <a:rPr lang="ar-SA" sz="5400" dirty="0">
                <a:solidFill>
                  <a:schemeClr val="accent4">
                    <a:lumMod val="20000"/>
                    <a:lumOff val="80000"/>
                  </a:schemeClr>
                </a:solidFill>
                <a:effectLst>
                  <a:glow rad="88900">
                    <a:schemeClr val="accent4">
                      <a:lumMod val="50000"/>
                    </a:schemeClr>
                  </a:glow>
                </a:effectLst>
                <a:latin typeface="Questv1" panose="01000500000000020006" pitchFamily="50" charset="-78"/>
                <a:cs typeface="Questv1" panose="01000500000000020006" pitchFamily="50" charset="-78"/>
              </a:rPr>
              <a:t>نشأة علم التفسير</a:t>
            </a:r>
          </a:p>
        </p:txBody>
      </p:sp>
      <p:sp>
        <p:nvSpPr>
          <p:cNvPr id="6" name="مربع نص 5">
            <a:extLst>
              <a:ext uri="{FF2B5EF4-FFF2-40B4-BE49-F238E27FC236}">
                <a16:creationId xmlns:a16="http://schemas.microsoft.com/office/drawing/2014/main" id="{C301AA7F-EF74-4806-9686-ED66E192751E}"/>
              </a:ext>
            </a:extLst>
          </p:cNvPr>
          <p:cNvSpPr txBox="1"/>
          <p:nvPr/>
        </p:nvSpPr>
        <p:spPr>
          <a:xfrm>
            <a:off x="1138645" y="54094"/>
            <a:ext cx="5310868" cy="707886"/>
          </a:xfrm>
          <a:prstGeom prst="rect">
            <a:avLst/>
          </a:prstGeom>
          <a:noFill/>
        </p:spPr>
        <p:txBody>
          <a:bodyPr wrap="square" rtlCol="1">
            <a:spAutoFit/>
          </a:bodyPr>
          <a:lstStyle/>
          <a:p>
            <a:pPr algn="r" rtl="1"/>
            <a:r>
              <a:rPr lang="ar-SA" sz="2000" dirty="0">
                <a:solidFill>
                  <a:srgbClr val="FFE5D1"/>
                </a:solidFill>
                <a:effectLst>
                  <a:glow rad="101600">
                    <a:schemeClr val="accent6">
                      <a:lumMod val="25000"/>
                    </a:schemeClr>
                  </a:glow>
                </a:effectLst>
                <a:latin typeface="Hacen Casablanca" panose="02000000000000000000" pitchFamily="2" charset="-78"/>
                <a:cs typeface="Hacen Casablanca" panose="02000000000000000000" pitchFamily="2" charset="-78"/>
              </a:rPr>
              <a:t>مر التفسير بمرحلتين رئيستين تشتمل كل منهما على فترات وذلك وفق الآتي :</a:t>
            </a:r>
          </a:p>
        </p:txBody>
      </p:sp>
      <p:sp>
        <p:nvSpPr>
          <p:cNvPr id="76" name="مخطط انسيابي: معالجة متعاقبة 75">
            <a:extLst>
              <a:ext uri="{FF2B5EF4-FFF2-40B4-BE49-F238E27FC236}">
                <a16:creationId xmlns:a16="http://schemas.microsoft.com/office/drawing/2014/main" id="{642BED28-A704-4D4C-943E-FD3A303D0756}"/>
              </a:ext>
            </a:extLst>
          </p:cNvPr>
          <p:cNvSpPr/>
          <p:nvPr/>
        </p:nvSpPr>
        <p:spPr>
          <a:xfrm>
            <a:off x="1409769" y="801600"/>
            <a:ext cx="4605426" cy="508567"/>
          </a:xfrm>
          <a:custGeom>
            <a:avLst/>
            <a:gdLst>
              <a:gd name="connsiteX0" fmla="*/ 0 w 4605426"/>
              <a:gd name="connsiteY0" fmla="*/ 84761 h 508567"/>
              <a:gd name="connsiteX1" fmla="*/ 84761 w 4605426"/>
              <a:gd name="connsiteY1" fmla="*/ 0 h 508567"/>
              <a:gd name="connsiteX2" fmla="*/ 807180 w 4605426"/>
              <a:gd name="connsiteY2" fmla="*/ 0 h 508567"/>
              <a:gd name="connsiteX3" fmla="*/ 1529598 w 4605426"/>
              <a:gd name="connsiteY3" fmla="*/ 0 h 508567"/>
              <a:gd name="connsiteX4" fmla="*/ 2252017 w 4605426"/>
              <a:gd name="connsiteY4" fmla="*/ 0 h 508567"/>
              <a:gd name="connsiteX5" fmla="*/ 2796999 w 4605426"/>
              <a:gd name="connsiteY5" fmla="*/ 0 h 508567"/>
              <a:gd name="connsiteX6" fmla="*/ 3341982 w 4605426"/>
              <a:gd name="connsiteY6" fmla="*/ 0 h 508567"/>
              <a:gd name="connsiteX7" fmla="*/ 3842605 w 4605426"/>
              <a:gd name="connsiteY7" fmla="*/ 0 h 508567"/>
              <a:gd name="connsiteX8" fmla="*/ 4520665 w 4605426"/>
              <a:gd name="connsiteY8" fmla="*/ 0 h 508567"/>
              <a:gd name="connsiteX9" fmla="*/ 4605426 w 4605426"/>
              <a:gd name="connsiteY9" fmla="*/ 84761 h 508567"/>
              <a:gd name="connsiteX10" fmla="*/ 4605426 w 4605426"/>
              <a:gd name="connsiteY10" fmla="*/ 423806 h 508567"/>
              <a:gd name="connsiteX11" fmla="*/ 4520665 w 4605426"/>
              <a:gd name="connsiteY11" fmla="*/ 508567 h 508567"/>
              <a:gd name="connsiteX12" fmla="*/ 3842605 w 4605426"/>
              <a:gd name="connsiteY12" fmla="*/ 508567 h 508567"/>
              <a:gd name="connsiteX13" fmla="*/ 3208905 w 4605426"/>
              <a:gd name="connsiteY13" fmla="*/ 508567 h 508567"/>
              <a:gd name="connsiteX14" fmla="*/ 2663922 w 4605426"/>
              <a:gd name="connsiteY14" fmla="*/ 508567 h 508567"/>
              <a:gd name="connsiteX15" fmla="*/ 2074581 w 4605426"/>
              <a:gd name="connsiteY15" fmla="*/ 508567 h 508567"/>
              <a:gd name="connsiteX16" fmla="*/ 1529598 w 4605426"/>
              <a:gd name="connsiteY16" fmla="*/ 508567 h 508567"/>
              <a:gd name="connsiteX17" fmla="*/ 940257 w 4605426"/>
              <a:gd name="connsiteY17" fmla="*/ 508567 h 508567"/>
              <a:gd name="connsiteX18" fmla="*/ 84761 w 4605426"/>
              <a:gd name="connsiteY18" fmla="*/ 508567 h 508567"/>
              <a:gd name="connsiteX19" fmla="*/ 0 w 4605426"/>
              <a:gd name="connsiteY19" fmla="*/ 423806 h 508567"/>
              <a:gd name="connsiteX20" fmla="*/ 0 w 4605426"/>
              <a:gd name="connsiteY20" fmla="*/ 84761 h 5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5426" h="508567" fill="none" extrusionOk="0">
                <a:moveTo>
                  <a:pt x="0" y="84761"/>
                </a:moveTo>
                <a:cubicBezTo>
                  <a:pt x="-2846" y="39800"/>
                  <a:pt x="30899" y="-5074"/>
                  <a:pt x="84761" y="0"/>
                </a:cubicBezTo>
                <a:cubicBezTo>
                  <a:pt x="314919" y="-22810"/>
                  <a:pt x="601569" y="-7601"/>
                  <a:pt x="807180" y="0"/>
                </a:cubicBezTo>
                <a:cubicBezTo>
                  <a:pt x="1012791" y="7601"/>
                  <a:pt x="1290189" y="31133"/>
                  <a:pt x="1529598" y="0"/>
                </a:cubicBezTo>
                <a:cubicBezTo>
                  <a:pt x="1769007" y="-31133"/>
                  <a:pt x="2030110" y="17720"/>
                  <a:pt x="2252017" y="0"/>
                </a:cubicBezTo>
                <a:cubicBezTo>
                  <a:pt x="2473924" y="-17720"/>
                  <a:pt x="2628891" y="-17896"/>
                  <a:pt x="2796999" y="0"/>
                </a:cubicBezTo>
                <a:cubicBezTo>
                  <a:pt x="2965107" y="17896"/>
                  <a:pt x="3223277" y="20544"/>
                  <a:pt x="3341982" y="0"/>
                </a:cubicBezTo>
                <a:cubicBezTo>
                  <a:pt x="3460687" y="-20544"/>
                  <a:pt x="3665619" y="-1419"/>
                  <a:pt x="3842605" y="0"/>
                </a:cubicBezTo>
                <a:cubicBezTo>
                  <a:pt x="4019591" y="1419"/>
                  <a:pt x="4249297" y="-25048"/>
                  <a:pt x="4520665" y="0"/>
                </a:cubicBezTo>
                <a:cubicBezTo>
                  <a:pt x="4575536" y="-3096"/>
                  <a:pt x="4603403" y="40694"/>
                  <a:pt x="4605426" y="84761"/>
                </a:cubicBezTo>
                <a:cubicBezTo>
                  <a:pt x="4613948" y="251148"/>
                  <a:pt x="4592285" y="256886"/>
                  <a:pt x="4605426" y="423806"/>
                </a:cubicBezTo>
                <a:cubicBezTo>
                  <a:pt x="4614029" y="469629"/>
                  <a:pt x="4569545" y="508871"/>
                  <a:pt x="4520665" y="508567"/>
                </a:cubicBezTo>
                <a:cubicBezTo>
                  <a:pt x="4362038" y="476362"/>
                  <a:pt x="4167484" y="482851"/>
                  <a:pt x="3842605" y="508567"/>
                </a:cubicBezTo>
                <a:cubicBezTo>
                  <a:pt x="3517726" y="534283"/>
                  <a:pt x="3437288" y="482695"/>
                  <a:pt x="3208905" y="508567"/>
                </a:cubicBezTo>
                <a:cubicBezTo>
                  <a:pt x="2980522" y="534439"/>
                  <a:pt x="2896767" y="525530"/>
                  <a:pt x="2663922" y="508567"/>
                </a:cubicBezTo>
                <a:cubicBezTo>
                  <a:pt x="2431077" y="491604"/>
                  <a:pt x="2235892" y="526428"/>
                  <a:pt x="2074581" y="508567"/>
                </a:cubicBezTo>
                <a:cubicBezTo>
                  <a:pt x="1913270" y="490706"/>
                  <a:pt x="1716741" y="520096"/>
                  <a:pt x="1529598" y="508567"/>
                </a:cubicBezTo>
                <a:cubicBezTo>
                  <a:pt x="1342455" y="497038"/>
                  <a:pt x="1093065" y="482680"/>
                  <a:pt x="940257" y="508567"/>
                </a:cubicBezTo>
                <a:cubicBezTo>
                  <a:pt x="787449" y="534454"/>
                  <a:pt x="303846" y="521512"/>
                  <a:pt x="84761" y="508567"/>
                </a:cubicBezTo>
                <a:cubicBezTo>
                  <a:pt x="38472" y="509527"/>
                  <a:pt x="1507" y="481482"/>
                  <a:pt x="0" y="423806"/>
                </a:cubicBezTo>
                <a:cubicBezTo>
                  <a:pt x="2754" y="321577"/>
                  <a:pt x="-8790" y="226360"/>
                  <a:pt x="0" y="84761"/>
                </a:cubicBezTo>
                <a:close/>
              </a:path>
              <a:path w="4605426" h="508567" stroke="0" extrusionOk="0">
                <a:moveTo>
                  <a:pt x="0" y="84761"/>
                </a:moveTo>
                <a:cubicBezTo>
                  <a:pt x="2094" y="39796"/>
                  <a:pt x="34361" y="8143"/>
                  <a:pt x="84761" y="0"/>
                </a:cubicBezTo>
                <a:cubicBezTo>
                  <a:pt x="381940" y="-15224"/>
                  <a:pt x="515085" y="-2839"/>
                  <a:pt x="718462" y="0"/>
                </a:cubicBezTo>
                <a:cubicBezTo>
                  <a:pt x="921839" y="2839"/>
                  <a:pt x="1254229" y="-4433"/>
                  <a:pt x="1396521" y="0"/>
                </a:cubicBezTo>
                <a:cubicBezTo>
                  <a:pt x="1538813" y="4433"/>
                  <a:pt x="1681674" y="23734"/>
                  <a:pt x="1897145" y="0"/>
                </a:cubicBezTo>
                <a:cubicBezTo>
                  <a:pt x="2112616" y="-23734"/>
                  <a:pt x="2267247" y="-31422"/>
                  <a:pt x="2530845" y="0"/>
                </a:cubicBezTo>
                <a:cubicBezTo>
                  <a:pt x="2794443" y="31422"/>
                  <a:pt x="2854063" y="-24840"/>
                  <a:pt x="3031469" y="0"/>
                </a:cubicBezTo>
                <a:cubicBezTo>
                  <a:pt x="3208875" y="24840"/>
                  <a:pt x="3537130" y="1505"/>
                  <a:pt x="3709528" y="0"/>
                </a:cubicBezTo>
                <a:cubicBezTo>
                  <a:pt x="3881926" y="-1505"/>
                  <a:pt x="4248923" y="-12275"/>
                  <a:pt x="4520665" y="0"/>
                </a:cubicBezTo>
                <a:cubicBezTo>
                  <a:pt x="4571734" y="-7455"/>
                  <a:pt x="4613938" y="31724"/>
                  <a:pt x="4605426" y="84761"/>
                </a:cubicBezTo>
                <a:cubicBezTo>
                  <a:pt x="4608884" y="243443"/>
                  <a:pt x="4610172" y="323871"/>
                  <a:pt x="4605426" y="423806"/>
                </a:cubicBezTo>
                <a:cubicBezTo>
                  <a:pt x="4601537" y="466013"/>
                  <a:pt x="4570701" y="509576"/>
                  <a:pt x="4520665" y="508567"/>
                </a:cubicBezTo>
                <a:cubicBezTo>
                  <a:pt x="4267951" y="529985"/>
                  <a:pt x="4049056" y="504816"/>
                  <a:pt x="3886964" y="508567"/>
                </a:cubicBezTo>
                <a:cubicBezTo>
                  <a:pt x="3724872" y="512318"/>
                  <a:pt x="3432698" y="506676"/>
                  <a:pt x="3164546" y="508567"/>
                </a:cubicBezTo>
                <a:cubicBezTo>
                  <a:pt x="2896394" y="510458"/>
                  <a:pt x="2839686" y="511791"/>
                  <a:pt x="2663922" y="508567"/>
                </a:cubicBezTo>
                <a:cubicBezTo>
                  <a:pt x="2488158" y="505343"/>
                  <a:pt x="2254386" y="506692"/>
                  <a:pt x="2118940" y="508567"/>
                </a:cubicBezTo>
                <a:cubicBezTo>
                  <a:pt x="1983494" y="510442"/>
                  <a:pt x="1816615" y="499547"/>
                  <a:pt x="1573957" y="508567"/>
                </a:cubicBezTo>
                <a:cubicBezTo>
                  <a:pt x="1331299" y="517587"/>
                  <a:pt x="1231991" y="487397"/>
                  <a:pt x="1073334" y="508567"/>
                </a:cubicBezTo>
                <a:cubicBezTo>
                  <a:pt x="914677" y="529737"/>
                  <a:pt x="292072" y="476758"/>
                  <a:pt x="84761" y="508567"/>
                </a:cubicBezTo>
                <a:cubicBezTo>
                  <a:pt x="36991" y="508089"/>
                  <a:pt x="-7372" y="474171"/>
                  <a:pt x="0" y="423806"/>
                </a:cubicBezTo>
                <a:cubicBezTo>
                  <a:pt x="7062" y="265009"/>
                  <a:pt x="12248" y="243859"/>
                  <a:pt x="0" y="84761"/>
                </a:cubicBezTo>
                <a:close/>
              </a:path>
            </a:pathLst>
          </a:custGeom>
          <a:gradFill>
            <a:gsLst>
              <a:gs pos="0">
                <a:schemeClr val="accent5"/>
              </a:gs>
              <a:gs pos="100000">
                <a:srgbClr val="F09746"/>
              </a:gs>
            </a:gsLst>
            <a:lin ang="5400012" scaled="0"/>
          </a:gradFill>
          <a:ln w="19050">
            <a:solidFill>
              <a:schemeClr val="accent6">
                <a:lumMod val="25000"/>
              </a:schemeClr>
            </a:solidFill>
            <a:prstDash val="solid"/>
            <a:extLst>
              <a:ext uri="{C807C97D-BFC1-408E-A445-0C87EB9F89A2}">
                <ask:lineSketchStyleProps xmlns:ask="http://schemas.microsoft.com/office/drawing/2018/sketchyshapes" xmlns="" sd="153938692">
                  <a:prstGeom prst="flowChartAlternateProcess">
                    <a:avLst/>
                  </a:prstGeom>
                  <ask:type>
                    <ask:lineSketchFreehand/>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lnSpc>
                <a:spcPct val="70000"/>
              </a:lnSpc>
            </a:pPr>
            <a:r>
              <a:rPr lang="ar-SA" sz="2200" dirty="0">
                <a:solidFill>
                  <a:srgbClr val="FBE3CD"/>
                </a:solidFill>
                <a:effectLst>
                  <a:glow rad="101600">
                    <a:srgbClr val="743200"/>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المرحلة الأولى       </a:t>
            </a:r>
            <a:r>
              <a:rPr lang="ar-SA" sz="2400" dirty="0">
                <a:solidFill>
                  <a:srgbClr val="FCD2B2"/>
                </a:solidFill>
                <a:effectLst>
                  <a:glow rad="101600">
                    <a:srgbClr val="823800"/>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مرحلة الفهم والتلقي</a:t>
            </a:r>
          </a:p>
        </p:txBody>
      </p:sp>
      <p:sp>
        <p:nvSpPr>
          <p:cNvPr id="78" name="Google Shape;2409;p59">
            <a:extLst>
              <a:ext uri="{FF2B5EF4-FFF2-40B4-BE49-F238E27FC236}">
                <a16:creationId xmlns:a16="http://schemas.microsoft.com/office/drawing/2014/main" id="{854D1F1D-69AE-42CA-ABF5-B3EB3D20BDD3}"/>
              </a:ext>
            </a:extLst>
          </p:cNvPr>
          <p:cNvSpPr/>
          <p:nvPr/>
        </p:nvSpPr>
        <p:spPr>
          <a:xfrm flipH="1">
            <a:off x="4164284" y="970708"/>
            <a:ext cx="190321" cy="185898"/>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FF720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10;p59">
            <a:extLst>
              <a:ext uri="{FF2B5EF4-FFF2-40B4-BE49-F238E27FC236}">
                <a16:creationId xmlns:a16="http://schemas.microsoft.com/office/drawing/2014/main" id="{5E7F06D7-86F4-42C2-B4A2-2B3C0CB66F4B}"/>
              </a:ext>
            </a:extLst>
          </p:cNvPr>
          <p:cNvSpPr/>
          <p:nvPr/>
        </p:nvSpPr>
        <p:spPr>
          <a:xfrm flipH="1">
            <a:off x="3962263" y="970708"/>
            <a:ext cx="190321" cy="185898"/>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FF8F3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مربع نص 79">
            <a:extLst>
              <a:ext uri="{FF2B5EF4-FFF2-40B4-BE49-F238E27FC236}">
                <a16:creationId xmlns:a16="http://schemas.microsoft.com/office/drawing/2014/main" id="{D21C9B4B-094E-4C33-810F-7D9E5E51F151}"/>
              </a:ext>
            </a:extLst>
          </p:cNvPr>
          <p:cNvSpPr txBox="1"/>
          <p:nvPr/>
        </p:nvSpPr>
        <p:spPr>
          <a:xfrm>
            <a:off x="569909" y="1395272"/>
            <a:ext cx="5547131" cy="646331"/>
          </a:xfrm>
          <a:prstGeom prst="rect">
            <a:avLst/>
          </a:prstGeom>
          <a:noFill/>
        </p:spPr>
        <p:txBody>
          <a:bodyPr wrap="square" rtlCol="1">
            <a:spAutoFit/>
          </a:bodyPr>
          <a:lstStyle/>
          <a:p>
            <a:pPr algn="r" rtl="1"/>
            <a:r>
              <a:rPr lang="ar-SA" sz="1800" dirty="0">
                <a:solidFill>
                  <a:srgbClr val="FFE5D1"/>
                </a:solidFill>
                <a:effectLst>
                  <a:glow rad="114300">
                    <a:schemeClr val="accent6">
                      <a:lumMod val="25000"/>
                    </a:schemeClr>
                  </a:glow>
                </a:effectLst>
                <a:latin typeface="beIN Black " panose="02000000000000000000" pitchFamily="2" charset="-78"/>
                <a:cs typeface="beIN Black " panose="02000000000000000000" pitchFamily="2" charset="-78"/>
              </a:rPr>
              <a:t>ويقصد بذلك أن تعلم التفسير كان يتم عبر التلقي من قبل المفسر, وقد شهدت هذه المرحلة ثلاث فترات :</a:t>
            </a:r>
          </a:p>
        </p:txBody>
      </p:sp>
      <p:sp>
        <p:nvSpPr>
          <p:cNvPr id="82" name="مربع نص 81">
            <a:extLst>
              <a:ext uri="{FF2B5EF4-FFF2-40B4-BE49-F238E27FC236}">
                <a16:creationId xmlns:a16="http://schemas.microsoft.com/office/drawing/2014/main" id="{D08EDC62-5C82-4BB3-B287-3AAAB104A247}"/>
              </a:ext>
            </a:extLst>
          </p:cNvPr>
          <p:cNvSpPr txBox="1"/>
          <p:nvPr/>
        </p:nvSpPr>
        <p:spPr>
          <a:xfrm>
            <a:off x="5183139" y="1982244"/>
            <a:ext cx="899283" cy="523220"/>
          </a:xfrm>
          <a:prstGeom prst="rect">
            <a:avLst/>
          </a:prstGeom>
          <a:noFill/>
        </p:spPr>
        <p:txBody>
          <a:bodyPr wrap="square">
            <a:spAutoFit/>
          </a:bodyPr>
          <a:lstStyle/>
          <a:p>
            <a:pPr algn="ctr"/>
            <a:r>
              <a:rPr lang="ar-SA"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الفترة الثالثة</a:t>
            </a:r>
          </a:p>
        </p:txBody>
      </p:sp>
      <p:sp>
        <p:nvSpPr>
          <p:cNvPr id="74" name="مربع نص 73">
            <a:extLst>
              <a:ext uri="{FF2B5EF4-FFF2-40B4-BE49-F238E27FC236}">
                <a16:creationId xmlns:a16="http://schemas.microsoft.com/office/drawing/2014/main" id="{40FD97B1-936F-4C52-910E-271F6AE2C5C0}"/>
              </a:ext>
            </a:extLst>
          </p:cNvPr>
          <p:cNvSpPr txBox="1"/>
          <p:nvPr/>
        </p:nvSpPr>
        <p:spPr>
          <a:xfrm>
            <a:off x="2531893" y="1937387"/>
            <a:ext cx="2896046" cy="584775"/>
          </a:xfrm>
          <a:prstGeom prst="rect">
            <a:avLst/>
          </a:prstGeom>
          <a:noFill/>
        </p:spPr>
        <p:txBody>
          <a:bodyPr wrap="square">
            <a:spAutoFit/>
          </a:bodyPr>
          <a:lstStyle/>
          <a:p>
            <a:pPr algn="ctr"/>
            <a:r>
              <a:rPr lang="en-US" sz="3200" dirty="0">
                <a:solidFill>
                  <a:schemeClr val="accent5"/>
                </a:solidFill>
                <a:effectLst>
                  <a:glow rad="88900">
                    <a:schemeClr val="accent6">
                      <a:lumMod val="25000"/>
                    </a:schemeClr>
                  </a:glow>
                  <a:outerShdw blurRad="38100" dist="38100" dir="2700000" algn="tl">
                    <a:srgbClr val="000000">
                      <a:alpha val="43137"/>
                    </a:srgbClr>
                  </a:outerShdw>
                </a:effectLst>
                <a:latin typeface="KFGQPC Arabic Symbols 01" panose="02000000000000000000" pitchFamily="2" charset="2"/>
                <a:cs typeface="Ubuntu Kurdish" panose="020B0504030602030204" pitchFamily="34" charset="-78"/>
              </a:rPr>
              <a:t>s</a:t>
            </a:r>
            <a:r>
              <a:rPr lang="en-US" sz="2400"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 </a:t>
            </a:r>
            <a:r>
              <a:rPr lang="ar-SA" sz="2400"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عهد التابعين</a:t>
            </a:r>
            <a:r>
              <a:rPr lang="en-US" sz="2400"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 </a:t>
            </a:r>
            <a:endParaRPr lang="ar-SA" sz="2400" dirty="0">
              <a:solidFill>
                <a:schemeClr val="accent5"/>
              </a:solidFill>
              <a:effectLst>
                <a:glow rad="88900">
                  <a:schemeClr val="accent6">
                    <a:lumMod val="25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endParaRPr>
          </a:p>
        </p:txBody>
      </p:sp>
      <p:sp>
        <p:nvSpPr>
          <p:cNvPr id="75" name="مربع نص 74">
            <a:extLst>
              <a:ext uri="{FF2B5EF4-FFF2-40B4-BE49-F238E27FC236}">
                <a16:creationId xmlns:a16="http://schemas.microsoft.com/office/drawing/2014/main" id="{59DD3240-4005-4F3D-9E73-265A08EEB0C6}"/>
              </a:ext>
            </a:extLst>
          </p:cNvPr>
          <p:cNvSpPr txBox="1"/>
          <p:nvPr/>
        </p:nvSpPr>
        <p:spPr>
          <a:xfrm>
            <a:off x="0" y="2471643"/>
            <a:ext cx="6082422" cy="1089529"/>
          </a:xfrm>
          <a:prstGeom prst="rect">
            <a:avLst/>
          </a:prstGeom>
          <a:noFill/>
        </p:spPr>
        <p:txBody>
          <a:bodyPr wrap="square" rtlCol="1">
            <a:spAutoFit/>
          </a:bodyPr>
          <a:lstStyle/>
          <a:p>
            <a:pPr algn="r" rtl="1">
              <a:lnSpc>
                <a:spcPct val="120000"/>
              </a:lnSpc>
            </a:pPr>
            <a:r>
              <a:rPr lang="ar-SA" sz="1800" dirty="0">
                <a:solidFill>
                  <a:srgbClr val="FFE7D5"/>
                </a:solidFill>
                <a:effectLst>
                  <a:glow rad="114300">
                    <a:srgbClr val="783E0A"/>
                  </a:glow>
                </a:effectLst>
                <a:latin typeface="Bahij Tanseek Pro" panose="02040703060201020203" pitchFamily="18" charset="-78"/>
                <a:cs typeface="Bahij Tanseek Pro" panose="02040703060201020203" pitchFamily="18" charset="-78"/>
              </a:rPr>
              <a:t>إن التابعين كانوا يتلقون تفسير القرآن من الصحابة رضي الله عنهم لأنهم شهدوا نزول القرآن ومن أشهر المفسرين من التابعين مجاهد بن جبر والحسن البصري ومحمد بن كعب القرظي. </a:t>
            </a:r>
          </a:p>
        </p:txBody>
      </p:sp>
      <p:grpSp>
        <p:nvGrpSpPr>
          <p:cNvPr id="10" name="مجموعة 9">
            <a:extLst>
              <a:ext uri="{FF2B5EF4-FFF2-40B4-BE49-F238E27FC236}">
                <a16:creationId xmlns:a16="http://schemas.microsoft.com/office/drawing/2014/main" id="{B93AE268-023C-4E16-862D-86DC95ED1536}"/>
              </a:ext>
            </a:extLst>
          </p:cNvPr>
          <p:cNvGrpSpPr/>
          <p:nvPr/>
        </p:nvGrpSpPr>
        <p:grpSpPr>
          <a:xfrm>
            <a:off x="3936228" y="3523214"/>
            <a:ext cx="2066601" cy="798554"/>
            <a:chOff x="3953918" y="3561172"/>
            <a:chExt cx="2066601" cy="798554"/>
          </a:xfrm>
        </p:grpSpPr>
        <p:sp>
          <p:nvSpPr>
            <p:cNvPr id="8" name="سحابة 7">
              <a:extLst>
                <a:ext uri="{FF2B5EF4-FFF2-40B4-BE49-F238E27FC236}">
                  <a16:creationId xmlns:a16="http://schemas.microsoft.com/office/drawing/2014/main" id="{6FF87EA5-7015-41DF-A7EF-18102E30941C}"/>
                </a:ext>
              </a:extLst>
            </p:cNvPr>
            <p:cNvSpPr/>
            <p:nvPr/>
          </p:nvSpPr>
          <p:spPr>
            <a:xfrm>
              <a:off x="3953918" y="3638959"/>
              <a:ext cx="1978222" cy="675879"/>
            </a:xfrm>
            <a:prstGeom prst="cloud">
              <a:avLst/>
            </a:prstGeom>
            <a:solidFill>
              <a:schemeClr val="accent5">
                <a:lumMod val="90000"/>
              </a:schemeClr>
            </a:solidFill>
            <a:ln>
              <a:solidFill>
                <a:schemeClr val="accent6">
                  <a:lumMod val="25000"/>
                </a:schemeClr>
              </a:solidFill>
            </a:ln>
            <a:effectLst>
              <a:glow rad="76200">
                <a:schemeClr val="accent5">
                  <a:lumMod val="50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101" name="مربع نص 100">
              <a:extLst>
                <a:ext uri="{FF2B5EF4-FFF2-40B4-BE49-F238E27FC236}">
                  <a16:creationId xmlns:a16="http://schemas.microsoft.com/office/drawing/2014/main" id="{EDE2B5EF-C0CA-49C5-A72E-523DC35459AE}"/>
                </a:ext>
              </a:extLst>
            </p:cNvPr>
            <p:cNvSpPr txBox="1"/>
            <p:nvPr/>
          </p:nvSpPr>
          <p:spPr>
            <a:xfrm>
              <a:off x="4021369" y="3682618"/>
              <a:ext cx="1282225" cy="677108"/>
            </a:xfrm>
            <a:prstGeom prst="rect">
              <a:avLst/>
            </a:prstGeom>
            <a:noFill/>
          </p:spPr>
          <p:txBody>
            <a:bodyPr wrap="square" rtlCol="1">
              <a:spAutoFit/>
            </a:bodyPr>
            <a:lstStyle/>
            <a:p>
              <a:pPr algn="r"/>
              <a:r>
                <a:rPr lang="ar-SA" sz="3800" b="1" dirty="0">
                  <a:ln w="19050">
                    <a:noFill/>
                  </a:ln>
                  <a:solidFill>
                    <a:schemeClr val="accent5"/>
                  </a:solidFill>
                  <a:effectLst>
                    <a:glow rad="101600">
                      <a:srgbClr val="542400"/>
                    </a:glow>
                    <a:outerShdw blurRad="38100" dist="25400" dir="5400000" algn="ctr" rotWithShape="0">
                      <a:srgbClr val="6E747A">
                        <a:alpha val="43000"/>
                      </a:srgbClr>
                    </a:outerShdw>
                  </a:effectLst>
                  <a:latin typeface="Hacen Liner XL" panose="02000000000000000000" pitchFamily="2" charset="-78"/>
                  <a:cs typeface="Hacen Liner XL" panose="02000000000000000000" pitchFamily="2" charset="-78"/>
                </a:rPr>
                <a:t>نشاط</a:t>
              </a:r>
            </a:p>
          </p:txBody>
        </p:sp>
        <p:grpSp>
          <p:nvGrpSpPr>
            <p:cNvPr id="103" name="Google Shape;2151;p53">
              <a:extLst>
                <a:ext uri="{FF2B5EF4-FFF2-40B4-BE49-F238E27FC236}">
                  <a16:creationId xmlns:a16="http://schemas.microsoft.com/office/drawing/2014/main" id="{79B45336-EABA-4083-838E-89055C66BF95}"/>
                </a:ext>
              </a:extLst>
            </p:cNvPr>
            <p:cNvGrpSpPr/>
            <p:nvPr/>
          </p:nvGrpSpPr>
          <p:grpSpPr>
            <a:xfrm>
              <a:off x="5289009" y="3561172"/>
              <a:ext cx="731510" cy="730876"/>
              <a:chOff x="1207275" y="3021925"/>
              <a:chExt cx="346200" cy="345900"/>
            </a:xfrm>
            <a:effectLst>
              <a:glow rad="50800">
                <a:srgbClr val="8B480B">
                  <a:alpha val="63922"/>
                </a:srgbClr>
              </a:glow>
            </a:effectLst>
          </p:grpSpPr>
          <p:sp>
            <p:nvSpPr>
              <p:cNvPr id="104" name="Google Shape;2152;p53">
                <a:extLst>
                  <a:ext uri="{FF2B5EF4-FFF2-40B4-BE49-F238E27FC236}">
                    <a16:creationId xmlns:a16="http://schemas.microsoft.com/office/drawing/2014/main" id="{582CEBC7-D9E1-4740-A194-D8DF7DD7B4EB}"/>
                  </a:ext>
                </a:extLst>
              </p:cNvPr>
              <p:cNvSpPr/>
              <p:nvPr/>
            </p:nvSpPr>
            <p:spPr>
              <a:xfrm>
                <a:off x="1274850" y="3089200"/>
                <a:ext cx="211350" cy="211350"/>
              </a:xfrm>
              <a:custGeom>
                <a:avLst/>
                <a:gdLst/>
                <a:ahLst/>
                <a:cxnLst/>
                <a:rect l="l" t="t" r="r" b="b"/>
                <a:pathLst>
                  <a:path w="8454" h="8454" extrusionOk="0">
                    <a:moveTo>
                      <a:pt x="4239" y="1263"/>
                    </a:moveTo>
                    <a:lnTo>
                      <a:pt x="7192" y="4227"/>
                    </a:lnTo>
                    <a:lnTo>
                      <a:pt x="4227" y="7168"/>
                    </a:lnTo>
                    <a:lnTo>
                      <a:pt x="1274" y="4227"/>
                    </a:lnTo>
                    <a:lnTo>
                      <a:pt x="4239" y="1263"/>
                    </a:lnTo>
                    <a:close/>
                    <a:moveTo>
                      <a:pt x="4227" y="0"/>
                    </a:moveTo>
                    <a:lnTo>
                      <a:pt x="0" y="4227"/>
                    </a:lnTo>
                    <a:lnTo>
                      <a:pt x="4227" y="8454"/>
                    </a:lnTo>
                    <a:lnTo>
                      <a:pt x="8454" y="4227"/>
                    </a:lnTo>
                    <a:lnTo>
                      <a:pt x="4227" y="0"/>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105" name="Google Shape;2153;p53">
                <a:extLst>
                  <a:ext uri="{FF2B5EF4-FFF2-40B4-BE49-F238E27FC236}">
                    <a16:creationId xmlns:a16="http://schemas.microsoft.com/office/drawing/2014/main" id="{8188AB68-F043-46D8-A53D-2C4D139BEEF9}"/>
                  </a:ext>
                </a:extLst>
              </p:cNvPr>
              <p:cNvSpPr/>
              <p:nvPr/>
            </p:nvSpPr>
            <p:spPr>
              <a:xfrm>
                <a:off x="1369200" y="3160925"/>
                <a:ext cx="22350" cy="22350"/>
              </a:xfrm>
              <a:custGeom>
                <a:avLst/>
                <a:gdLst/>
                <a:ahLst/>
                <a:cxnLst/>
                <a:rect l="l" t="t" r="r" b="b"/>
                <a:pathLst>
                  <a:path w="894" h="894" extrusionOk="0">
                    <a:moveTo>
                      <a:pt x="1" y="1"/>
                    </a:moveTo>
                    <a:lnTo>
                      <a:pt x="1" y="894"/>
                    </a:lnTo>
                    <a:lnTo>
                      <a:pt x="894" y="894"/>
                    </a:lnTo>
                    <a:lnTo>
                      <a:pt x="894"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106" name="Google Shape;2154;p53">
                <a:extLst>
                  <a:ext uri="{FF2B5EF4-FFF2-40B4-BE49-F238E27FC236}">
                    <a16:creationId xmlns:a16="http://schemas.microsoft.com/office/drawing/2014/main" id="{2692F453-31BC-4482-9833-F22255655368}"/>
                  </a:ext>
                </a:extLst>
              </p:cNvPr>
              <p:cNvSpPr/>
              <p:nvPr/>
            </p:nvSpPr>
            <p:spPr>
              <a:xfrm>
                <a:off x="1346875" y="3183550"/>
                <a:ext cx="22350" cy="22350"/>
              </a:xfrm>
              <a:custGeom>
                <a:avLst/>
                <a:gdLst/>
                <a:ahLst/>
                <a:cxnLst/>
                <a:rect l="l" t="t" r="r" b="b"/>
                <a:pathLst>
                  <a:path w="894" h="894" extrusionOk="0">
                    <a:moveTo>
                      <a:pt x="1" y="1"/>
                    </a:moveTo>
                    <a:lnTo>
                      <a:pt x="1" y="894"/>
                    </a:lnTo>
                    <a:lnTo>
                      <a:pt x="894" y="894"/>
                    </a:lnTo>
                    <a:lnTo>
                      <a:pt x="894"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107" name="Google Shape;2155;p53">
                <a:extLst>
                  <a:ext uri="{FF2B5EF4-FFF2-40B4-BE49-F238E27FC236}">
                    <a16:creationId xmlns:a16="http://schemas.microsoft.com/office/drawing/2014/main" id="{CA44D148-3BFD-4BBA-85C5-BBE33FC4BA36}"/>
                  </a:ext>
                </a:extLst>
              </p:cNvPr>
              <p:cNvSpPr/>
              <p:nvPr/>
            </p:nvSpPr>
            <p:spPr>
              <a:xfrm>
                <a:off x="1369200" y="3205875"/>
                <a:ext cx="22350" cy="22350"/>
              </a:xfrm>
              <a:custGeom>
                <a:avLst/>
                <a:gdLst/>
                <a:ahLst/>
                <a:cxnLst/>
                <a:rect l="l" t="t" r="r" b="b"/>
                <a:pathLst>
                  <a:path w="894" h="894" extrusionOk="0">
                    <a:moveTo>
                      <a:pt x="1" y="1"/>
                    </a:moveTo>
                    <a:lnTo>
                      <a:pt x="1" y="894"/>
                    </a:lnTo>
                    <a:lnTo>
                      <a:pt x="894" y="894"/>
                    </a:lnTo>
                    <a:lnTo>
                      <a:pt x="894"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108" name="Google Shape;2156;p53">
                <a:extLst>
                  <a:ext uri="{FF2B5EF4-FFF2-40B4-BE49-F238E27FC236}">
                    <a16:creationId xmlns:a16="http://schemas.microsoft.com/office/drawing/2014/main" id="{844B0682-1AFA-40BF-AC99-6B7BF88467B6}"/>
                  </a:ext>
                </a:extLst>
              </p:cNvPr>
              <p:cNvSpPr/>
              <p:nvPr/>
            </p:nvSpPr>
            <p:spPr>
              <a:xfrm>
                <a:off x="1391825" y="3183550"/>
                <a:ext cx="22350" cy="22350"/>
              </a:xfrm>
              <a:custGeom>
                <a:avLst/>
                <a:gdLst/>
                <a:ahLst/>
                <a:cxnLst/>
                <a:rect l="l" t="t" r="r" b="b"/>
                <a:pathLst>
                  <a:path w="894" h="894" extrusionOk="0">
                    <a:moveTo>
                      <a:pt x="1" y="1"/>
                    </a:moveTo>
                    <a:lnTo>
                      <a:pt x="1" y="894"/>
                    </a:lnTo>
                    <a:lnTo>
                      <a:pt x="894" y="894"/>
                    </a:lnTo>
                    <a:lnTo>
                      <a:pt x="894"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109" name="Google Shape;2157;p53">
                <a:extLst>
                  <a:ext uri="{FF2B5EF4-FFF2-40B4-BE49-F238E27FC236}">
                    <a16:creationId xmlns:a16="http://schemas.microsoft.com/office/drawing/2014/main" id="{2BDE72D8-A992-40EB-ADF8-0D0AB440A431}"/>
                  </a:ext>
                </a:extLst>
              </p:cNvPr>
              <p:cNvSpPr/>
              <p:nvPr/>
            </p:nvSpPr>
            <p:spPr>
              <a:xfrm>
                <a:off x="1207275" y="3021925"/>
                <a:ext cx="346200" cy="345900"/>
              </a:xfrm>
              <a:custGeom>
                <a:avLst/>
                <a:gdLst/>
                <a:ahLst/>
                <a:cxnLst/>
                <a:rect l="l" t="t" r="r" b="b"/>
                <a:pathLst>
                  <a:path w="13848" h="13836" extrusionOk="0">
                    <a:moveTo>
                      <a:pt x="6942" y="1263"/>
                    </a:moveTo>
                    <a:lnTo>
                      <a:pt x="12598" y="6918"/>
                    </a:lnTo>
                    <a:lnTo>
                      <a:pt x="6942" y="12574"/>
                    </a:lnTo>
                    <a:lnTo>
                      <a:pt x="1287" y="6918"/>
                    </a:lnTo>
                    <a:lnTo>
                      <a:pt x="6942" y="1263"/>
                    </a:lnTo>
                    <a:close/>
                    <a:moveTo>
                      <a:pt x="6930" y="1"/>
                    </a:moveTo>
                    <a:lnTo>
                      <a:pt x="1" y="6918"/>
                    </a:lnTo>
                    <a:lnTo>
                      <a:pt x="6930" y="13836"/>
                    </a:lnTo>
                    <a:lnTo>
                      <a:pt x="13848" y="6918"/>
                    </a:lnTo>
                    <a:lnTo>
                      <a:pt x="6930"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grpSp>
      </p:grpSp>
      <p:sp>
        <p:nvSpPr>
          <p:cNvPr id="110" name="مربع نص 109">
            <a:extLst>
              <a:ext uri="{FF2B5EF4-FFF2-40B4-BE49-F238E27FC236}">
                <a16:creationId xmlns:a16="http://schemas.microsoft.com/office/drawing/2014/main" id="{744F4916-464D-402F-A0AE-51E300A51BC3}"/>
              </a:ext>
            </a:extLst>
          </p:cNvPr>
          <p:cNvSpPr txBox="1"/>
          <p:nvPr/>
        </p:nvSpPr>
        <p:spPr>
          <a:xfrm>
            <a:off x="3829115" y="4328882"/>
            <a:ext cx="2216139" cy="498598"/>
          </a:xfrm>
          <a:prstGeom prst="rect">
            <a:avLst/>
          </a:prstGeom>
          <a:noFill/>
        </p:spPr>
        <p:txBody>
          <a:bodyPr wrap="square" rtlCol="1">
            <a:spAutoFit/>
          </a:bodyPr>
          <a:lstStyle/>
          <a:p>
            <a:pPr algn="r" rtl="1">
              <a:lnSpc>
                <a:spcPct val="120000"/>
              </a:lnSpc>
            </a:pPr>
            <a:r>
              <a:rPr lang="ar-SA" sz="2200" b="1" dirty="0">
                <a:solidFill>
                  <a:schemeClr val="accent5">
                    <a:lumMod val="75000"/>
                  </a:schemeClr>
                </a:solidFill>
                <a:effectLst>
                  <a:glow rad="114300">
                    <a:srgbClr val="4C2100"/>
                  </a:glow>
                </a:effectLst>
                <a:latin typeface="Hacen Liner XL" panose="02000000000000000000" pitchFamily="2" charset="-78"/>
                <a:cs typeface="Hacen Liner XL" panose="02000000000000000000" pitchFamily="2" charset="-78"/>
              </a:rPr>
              <a:t>يعرف التابعي بأنه :-</a:t>
            </a:r>
          </a:p>
        </p:txBody>
      </p:sp>
      <p:sp>
        <p:nvSpPr>
          <p:cNvPr id="111" name="مربع نص 110">
            <a:extLst>
              <a:ext uri="{FF2B5EF4-FFF2-40B4-BE49-F238E27FC236}">
                <a16:creationId xmlns:a16="http://schemas.microsoft.com/office/drawing/2014/main" id="{3DC06E79-4855-435A-B176-02946614656D}"/>
              </a:ext>
            </a:extLst>
          </p:cNvPr>
          <p:cNvSpPr txBox="1"/>
          <p:nvPr/>
        </p:nvSpPr>
        <p:spPr>
          <a:xfrm>
            <a:off x="-86048" y="4328882"/>
            <a:ext cx="4176452" cy="691087"/>
          </a:xfrm>
          <a:prstGeom prst="rect">
            <a:avLst/>
          </a:prstGeom>
          <a:noFill/>
        </p:spPr>
        <p:txBody>
          <a:bodyPr wrap="square" rtlCol="1">
            <a:spAutoFit/>
          </a:bodyPr>
          <a:lstStyle/>
          <a:p>
            <a:pPr algn="r" rtl="1">
              <a:lnSpc>
                <a:spcPct val="120000"/>
              </a:lnSpc>
            </a:pPr>
            <a:r>
              <a:rPr lang="ar-SA" sz="1700" dirty="0">
                <a:solidFill>
                  <a:schemeClr val="accent5">
                    <a:lumMod val="90000"/>
                  </a:schemeClr>
                </a:solidFill>
                <a:effectLst>
                  <a:glow rad="114300">
                    <a:srgbClr val="763300"/>
                  </a:glow>
                </a:effectLst>
                <a:latin typeface="Segoe UI Semibold" panose="020B0702040204020203" pitchFamily="34" charset="0"/>
                <a:cs typeface="Segoe UI Semibold" panose="020B0702040204020203" pitchFamily="34" charset="0"/>
              </a:rPr>
              <a:t>هم الذين جاءوا بعد عصر النبوة فلم يلقوا رسول الله </a:t>
            </a:r>
            <a:r>
              <a:rPr lang="ar-SA" sz="1700" dirty="0">
                <a:solidFill>
                  <a:schemeClr val="accent5">
                    <a:lumMod val="90000"/>
                  </a:schemeClr>
                </a:solidFill>
                <a:effectLst>
                  <a:glow rad="114300">
                    <a:srgbClr val="763300"/>
                  </a:glow>
                </a:effectLst>
                <a:latin typeface="Dante" panose="02020502050200020203" pitchFamily="18" charset="0"/>
                <a:cs typeface="Segoe UI Semibold" panose="020B0702040204020203" pitchFamily="34" charset="0"/>
              </a:rPr>
              <a:t>ﷺ, وإنما صحبوا أصحاب النبي ﷺ.</a:t>
            </a:r>
            <a:endParaRPr lang="ar-SA" sz="1700" dirty="0">
              <a:solidFill>
                <a:schemeClr val="accent5">
                  <a:lumMod val="90000"/>
                </a:schemeClr>
              </a:solidFill>
              <a:effectLst>
                <a:glow rad="114300">
                  <a:srgbClr val="763300"/>
                </a:glow>
              </a:effectLst>
              <a:latin typeface="Segoe UI Semibold" panose="020B0702040204020203" pitchFamily="34" charset="0"/>
              <a:cs typeface="Segoe UI Semibold" panose="020B0702040204020203" pitchFamily="34" charset="0"/>
            </a:endParaRPr>
          </a:p>
        </p:txBody>
      </p:sp>
      <p:pic>
        <p:nvPicPr>
          <p:cNvPr id="90" name="صورة 89" descr="صورة تحتوي على نص&#10;&#10;تم إنشاء الوصف تلقائياً">
            <a:extLst>
              <a:ext uri="{FF2B5EF4-FFF2-40B4-BE49-F238E27FC236}">
                <a16:creationId xmlns:a16="http://schemas.microsoft.com/office/drawing/2014/main" id="{236ECFA4-38C2-432E-BEBC-1347FE06D45D}"/>
              </a:ext>
            </a:extLst>
          </p:cNvPr>
          <p:cNvPicPr>
            <a:picLocks noChangeAspect="1"/>
          </p:cNvPicPr>
          <p:nvPr/>
        </p:nvPicPr>
        <p:blipFill>
          <a:blip r:embed="rId3"/>
          <a:stretch>
            <a:fillRect/>
          </a:stretch>
        </p:blipFill>
        <p:spPr>
          <a:xfrm>
            <a:off x="7265125" y="4210204"/>
            <a:ext cx="1497059" cy="884625"/>
          </a:xfrm>
          <a:prstGeom prst="rect">
            <a:avLst/>
          </a:prstGeom>
          <a:effectLst/>
        </p:spPr>
      </p:pic>
    </p:spTree>
    <p:extLst>
      <p:ext uri="{BB962C8B-B14F-4D97-AF65-F5344CB8AC3E}">
        <p14:creationId xmlns:p14="http://schemas.microsoft.com/office/powerpoint/2010/main" val="229881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ppt_w</p:attrName>
                                        </p:attrNameLst>
                                      </p:cBhvr>
                                      <p:tavLst>
                                        <p:tav tm="0">
                                          <p:val>
                                            <p:fltVal val="0"/>
                                          </p:val>
                                        </p:tav>
                                        <p:tav tm="100000">
                                          <p:val>
                                            <p:strVal val="#ppt_w"/>
                                          </p:val>
                                        </p:tav>
                                      </p:tavLst>
                                    </p:anim>
                                    <p:anim calcmode="lin" valueType="num">
                                      <p:cBhvr>
                                        <p:cTn id="8" dur="1000" fill="hold"/>
                                        <p:tgtEl>
                                          <p:spTgt spid="87"/>
                                        </p:tgtEl>
                                        <p:attrNameLst>
                                          <p:attrName>ppt_h</p:attrName>
                                        </p:attrNameLst>
                                      </p:cBhvr>
                                      <p:tavLst>
                                        <p:tav tm="0">
                                          <p:val>
                                            <p:fltVal val="0"/>
                                          </p:val>
                                        </p:tav>
                                        <p:tav tm="100000">
                                          <p:val>
                                            <p:strVal val="#ppt_h"/>
                                          </p:val>
                                        </p:tav>
                                      </p:tavLst>
                                    </p:anim>
                                    <p:anim calcmode="lin" valueType="num">
                                      <p:cBhvr>
                                        <p:cTn id="9"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down)">
                                      <p:cBhvr>
                                        <p:cTn id="14" dur="500"/>
                                        <p:tgtEl>
                                          <p:spTgt spid="8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iterate type="wd">
                                    <p:tmPct val="10000"/>
                                  </p:iterate>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p:tgtEl>
                                          <p:spTgt spid="74"/>
                                        </p:tgtEl>
                                        <p:attrNameLst>
                                          <p:attrName>ppt_x</p:attrName>
                                        </p:attrNameLst>
                                      </p:cBhvr>
                                      <p:tavLst>
                                        <p:tav tm="0">
                                          <p:val>
                                            <p:strVal val="#ppt_x+#ppt_w*1.125000"/>
                                          </p:val>
                                        </p:tav>
                                        <p:tav tm="100000">
                                          <p:val>
                                            <p:strVal val="#ppt_x"/>
                                          </p:val>
                                        </p:tav>
                                      </p:tavLst>
                                    </p:anim>
                                    <p:animEffect transition="in" filter="wipe(left)">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
                                  </p:iterate>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iterate type="wd">
                                    <p:tmPct val="10000"/>
                                  </p:iterate>
                                  <p:childTnLst>
                                    <p:set>
                                      <p:cBhvr>
                                        <p:cTn id="38" dur="1" fill="hold">
                                          <p:stCondLst>
                                            <p:cond delay="0"/>
                                          </p:stCondLst>
                                        </p:cTn>
                                        <p:tgtEl>
                                          <p:spTgt spid="110"/>
                                        </p:tgtEl>
                                        <p:attrNameLst>
                                          <p:attrName>style.visibility</p:attrName>
                                        </p:attrNameLst>
                                      </p:cBhvr>
                                      <p:to>
                                        <p:strVal val="visible"/>
                                      </p:to>
                                    </p:set>
                                    <p:animEffect transition="in" filter="fade">
                                      <p:cBhvr>
                                        <p:cTn id="39" dur="1000"/>
                                        <p:tgtEl>
                                          <p:spTgt spid="110"/>
                                        </p:tgtEl>
                                      </p:cBhvr>
                                    </p:animEffect>
                                    <p:anim calcmode="lin" valueType="num">
                                      <p:cBhvr>
                                        <p:cTn id="40" dur="1000" fill="hold"/>
                                        <p:tgtEl>
                                          <p:spTgt spid="110"/>
                                        </p:tgtEl>
                                        <p:attrNameLst>
                                          <p:attrName>ppt_x</p:attrName>
                                        </p:attrNameLst>
                                      </p:cBhvr>
                                      <p:tavLst>
                                        <p:tav tm="0">
                                          <p:val>
                                            <p:strVal val="#ppt_x"/>
                                          </p:val>
                                        </p:tav>
                                        <p:tav tm="100000">
                                          <p:val>
                                            <p:strVal val="#ppt_x"/>
                                          </p:val>
                                        </p:tav>
                                      </p:tavLst>
                                    </p:anim>
                                    <p:anim calcmode="lin" valueType="num">
                                      <p:cBhvr>
                                        <p:cTn id="41" dur="900" decel="100000" fill="hold"/>
                                        <p:tgtEl>
                                          <p:spTgt spid="110"/>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wd">
                                    <p:tmPct val="10000"/>
                                  </p:iterate>
                                  <p:childTnLst>
                                    <p:set>
                                      <p:cBhvr>
                                        <p:cTn id="46" dur="1" fill="hold">
                                          <p:stCondLst>
                                            <p:cond delay="0"/>
                                          </p:stCondLst>
                                        </p:cTn>
                                        <p:tgtEl>
                                          <p:spTgt spid="111"/>
                                        </p:tgtEl>
                                        <p:attrNameLst>
                                          <p:attrName>style.visibility</p:attrName>
                                        </p:attrNameLst>
                                      </p:cBhvr>
                                      <p:to>
                                        <p:strVal val="visible"/>
                                      </p:to>
                                    </p:set>
                                    <p:anim calcmode="lin" valueType="num">
                                      <p:cBhvr>
                                        <p:cTn id="47" dur="75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48" dur="750" fill="hold"/>
                                        <p:tgtEl>
                                          <p:spTgt spid="111"/>
                                        </p:tgtEl>
                                        <p:attrNameLst>
                                          <p:attrName>ppt_y</p:attrName>
                                        </p:attrNameLst>
                                      </p:cBhvr>
                                      <p:tavLst>
                                        <p:tav tm="0">
                                          <p:val>
                                            <p:strVal val="#ppt_y"/>
                                          </p:val>
                                        </p:tav>
                                        <p:tav tm="100000">
                                          <p:val>
                                            <p:strVal val="#ppt_y"/>
                                          </p:val>
                                        </p:tav>
                                      </p:tavLst>
                                    </p:anim>
                                    <p:anim calcmode="lin" valueType="num">
                                      <p:cBhvr>
                                        <p:cTn id="49" dur="75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50" dur="75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51" dur="750" tmFilter="0,0; .5, 1; 1, 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74" grpId="0"/>
      <p:bldP spid="75" grpId="0"/>
      <p:bldP spid="110" grpId="0"/>
      <p:bldP spid="1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87" name="Google Shape;2317;p59">
            <a:extLst>
              <a:ext uri="{FF2B5EF4-FFF2-40B4-BE49-F238E27FC236}">
                <a16:creationId xmlns:a16="http://schemas.microsoft.com/office/drawing/2014/main" id="{0AB9B6AD-B7C7-4129-97FD-22EDA78DF277}"/>
              </a:ext>
            </a:extLst>
          </p:cNvPr>
          <p:cNvGrpSpPr/>
          <p:nvPr/>
        </p:nvGrpSpPr>
        <p:grpSpPr>
          <a:xfrm flipH="1">
            <a:off x="1973580" y="3197210"/>
            <a:ext cx="4011478" cy="651833"/>
            <a:chOff x="4414097" y="2464205"/>
            <a:chExt cx="622705" cy="167425"/>
          </a:xfrm>
          <a:solidFill>
            <a:schemeClr val="accent4">
              <a:lumMod val="40000"/>
              <a:lumOff val="60000"/>
            </a:schemeClr>
          </a:solidFill>
        </p:grpSpPr>
        <p:sp>
          <p:nvSpPr>
            <p:cNvPr id="88" name="Google Shape;2318;p59">
              <a:extLst>
                <a:ext uri="{FF2B5EF4-FFF2-40B4-BE49-F238E27FC236}">
                  <a16:creationId xmlns:a16="http://schemas.microsoft.com/office/drawing/2014/main" id="{F4AD14AB-E212-4616-991F-C0EF29038F06}"/>
                </a:ext>
              </a:extLst>
            </p:cNvPr>
            <p:cNvSpPr/>
            <p:nvPr/>
          </p:nvSpPr>
          <p:spPr>
            <a:xfrm>
              <a:off x="4414097" y="2464205"/>
              <a:ext cx="180640" cy="167425"/>
            </a:xfrm>
            <a:custGeom>
              <a:avLst/>
              <a:gdLst/>
              <a:ahLst/>
              <a:cxnLst/>
              <a:rect l="l" t="t" r="r" b="b"/>
              <a:pathLst>
                <a:path w="4789" h="3708" extrusionOk="0">
                  <a:moveTo>
                    <a:pt x="1" y="0"/>
                  </a:moveTo>
                  <a:lnTo>
                    <a:pt x="1" y="3707"/>
                  </a:lnTo>
                  <a:lnTo>
                    <a:pt x="3381" y="3707"/>
                  </a:lnTo>
                  <a:lnTo>
                    <a:pt x="4789" y="1853"/>
                  </a:lnTo>
                  <a:lnTo>
                    <a:pt x="3381" y="0"/>
                  </a:lnTo>
                  <a:close/>
                </a:path>
              </a:pathLst>
            </a:custGeom>
            <a:grpFill/>
            <a:ln w="19050" cap="flat"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19;p59">
              <a:extLst>
                <a:ext uri="{FF2B5EF4-FFF2-40B4-BE49-F238E27FC236}">
                  <a16:creationId xmlns:a16="http://schemas.microsoft.com/office/drawing/2014/main" id="{EEF7A5D1-B722-47F1-A994-E1D441BB27FE}"/>
                </a:ext>
              </a:extLst>
            </p:cNvPr>
            <p:cNvSpPr/>
            <p:nvPr/>
          </p:nvSpPr>
          <p:spPr>
            <a:xfrm>
              <a:off x="4558080" y="2464205"/>
              <a:ext cx="478722"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grpFill/>
            <a:ln w="19050" cap="flat"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50"/>
          <p:cNvGrpSpPr/>
          <p:nvPr/>
        </p:nvGrpSpPr>
        <p:grpSpPr>
          <a:xfrm rot="-5400000">
            <a:off x="4579283" y="483525"/>
            <a:ext cx="7149986" cy="4176452"/>
            <a:chOff x="997007" y="-364201"/>
            <a:chExt cx="7149986" cy="4176452"/>
          </a:xfrm>
        </p:grpSpPr>
        <p:sp>
          <p:nvSpPr>
            <p:cNvPr id="1907" name="Google Shape;1907;p50"/>
            <p:cNvSpPr/>
            <p:nvPr/>
          </p:nvSpPr>
          <p:spPr>
            <a:xfrm>
              <a:off x="1103284" y="-306240"/>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6">
                    <a:lumMod val="25000"/>
                  </a:schemeClr>
                </a:gs>
                <a:gs pos="100000">
                  <a:schemeClr val="accent5">
                    <a:lumMod val="75000"/>
                  </a:schemeClr>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126;p26">
            <a:extLst>
              <a:ext uri="{FF2B5EF4-FFF2-40B4-BE49-F238E27FC236}">
                <a16:creationId xmlns:a16="http://schemas.microsoft.com/office/drawing/2014/main" id="{B20CAF17-9B14-403B-9682-918556AF4DE0}"/>
              </a:ext>
            </a:extLst>
          </p:cNvPr>
          <p:cNvSpPr txBox="1">
            <a:spLocks/>
          </p:cNvSpPr>
          <p:nvPr/>
        </p:nvSpPr>
        <p:spPr>
          <a:xfrm>
            <a:off x="6565126" y="3344185"/>
            <a:ext cx="2481567"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nSpc>
                <a:spcPct val="130000"/>
              </a:lnSpc>
            </a:pPr>
            <a:r>
              <a:rPr lang="ar-SA" sz="5400" dirty="0">
                <a:solidFill>
                  <a:schemeClr val="accent5"/>
                </a:solidFill>
                <a:effectLst>
                  <a:glow rad="88900">
                    <a:schemeClr val="accent6">
                      <a:lumMod val="25000"/>
                    </a:schemeClr>
                  </a:glow>
                </a:effectLst>
                <a:latin typeface="Questv1" panose="01000500000000020006" pitchFamily="50" charset="-78"/>
                <a:cs typeface="Questv1" panose="01000500000000020006" pitchFamily="50" charset="-78"/>
              </a:rPr>
              <a:t>نشأة علم التفسير</a:t>
            </a:r>
          </a:p>
        </p:txBody>
      </p:sp>
      <p:sp>
        <p:nvSpPr>
          <p:cNvPr id="6" name="مربع نص 5">
            <a:extLst>
              <a:ext uri="{FF2B5EF4-FFF2-40B4-BE49-F238E27FC236}">
                <a16:creationId xmlns:a16="http://schemas.microsoft.com/office/drawing/2014/main" id="{C301AA7F-EF74-4806-9686-ED66E192751E}"/>
              </a:ext>
            </a:extLst>
          </p:cNvPr>
          <p:cNvSpPr txBox="1"/>
          <p:nvPr/>
        </p:nvSpPr>
        <p:spPr>
          <a:xfrm>
            <a:off x="1138645" y="54094"/>
            <a:ext cx="5310868" cy="707886"/>
          </a:xfrm>
          <a:prstGeom prst="rect">
            <a:avLst/>
          </a:prstGeom>
          <a:noFill/>
        </p:spPr>
        <p:txBody>
          <a:bodyPr wrap="square" rtlCol="1">
            <a:spAutoFit/>
          </a:bodyPr>
          <a:lstStyle/>
          <a:p>
            <a:pPr algn="r" rtl="1"/>
            <a:r>
              <a:rPr lang="ar-SA" sz="2000" dirty="0">
                <a:solidFill>
                  <a:schemeClr val="accent4">
                    <a:lumMod val="20000"/>
                    <a:lumOff val="80000"/>
                  </a:schemeClr>
                </a:solidFill>
                <a:effectLst>
                  <a:glow rad="101600">
                    <a:schemeClr val="accent4">
                      <a:lumMod val="50000"/>
                    </a:schemeClr>
                  </a:glow>
                </a:effectLst>
                <a:latin typeface="Hacen Casablanca" panose="02000000000000000000" pitchFamily="2" charset="-78"/>
                <a:cs typeface="Hacen Casablanca" panose="02000000000000000000" pitchFamily="2" charset="-78"/>
              </a:rPr>
              <a:t>مر التفسير بمرحلتين رئيستين تشتمل كل منهما على فترات وذلك وفق الآتي :</a:t>
            </a:r>
          </a:p>
        </p:txBody>
      </p:sp>
      <p:sp>
        <p:nvSpPr>
          <p:cNvPr id="76" name="مخطط انسيابي: معالجة متعاقبة 75">
            <a:extLst>
              <a:ext uri="{FF2B5EF4-FFF2-40B4-BE49-F238E27FC236}">
                <a16:creationId xmlns:a16="http://schemas.microsoft.com/office/drawing/2014/main" id="{642BED28-A704-4D4C-943E-FD3A303D0756}"/>
              </a:ext>
            </a:extLst>
          </p:cNvPr>
          <p:cNvSpPr/>
          <p:nvPr/>
        </p:nvSpPr>
        <p:spPr>
          <a:xfrm>
            <a:off x="1409769" y="801600"/>
            <a:ext cx="4605426" cy="508567"/>
          </a:xfrm>
          <a:custGeom>
            <a:avLst/>
            <a:gdLst>
              <a:gd name="connsiteX0" fmla="*/ 0 w 4605426"/>
              <a:gd name="connsiteY0" fmla="*/ 84761 h 508567"/>
              <a:gd name="connsiteX1" fmla="*/ 84761 w 4605426"/>
              <a:gd name="connsiteY1" fmla="*/ 0 h 508567"/>
              <a:gd name="connsiteX2" fmla="*/ 807180 w 4605426"/>
              <a:gd name="connsiteY2" fmla="*/ 0 h 508567"/>
              <a:gd name="connsiteX3" fmla="*/ 1529598 w 4605426"/>
              <a:gd name="connsiteY3" fmla="*/ 0 h 508567"/>
              <a:gd name="connsiteX4" fmla="*/ 2252017 w 4605426"/>
              <a:gd name="connsiteY4" fmla="*/ 0 h 508567"/>
              <a:gd name="connsiteX5" fmla="*/ 2796999 w 4605426"/>
              <a:gd name="connsiteY5" fmla="*/ 0 h 508567"/>
              <a:gd name="connsiteX6" fmla="*/ 3341982 w 4605426"/>
              <a:gd name="connsiteY6" fmla="*/ 0 h 508567"/>
              <a:gd name="connsiteX7" fmla="*/ 3842605 w 4605426"/>
              <a:gd name="connsiteY7" fmla="*/ 0 h 508567"/>
              <a:gd name="connsiteX8" fmla="*/ 4520665 w 4605426"/>
              <a:gd name="connsiteY8" fmla="*/ 0 h 508567"/>
              <a:gd name="connsiteX9" fmla="*/ 4605426 w 4605426"/>
              <a:gd name="connsiteY9" fmla="*/ 84761 h 508567"/>
              <a:gd name="connsiteX10" fmla="*/ 4605426 w 4605426"/>
              <a:gd name="connsiteY10" fmla="*/ 423806 h 508567"/>
              <a:gd name="connsiteX11" fmla="*/ 4520665 w 4605426"/>
              <a:gd name="connsiteY11" fmla="*/ 508567 h 508567"/>
              <a:gd name="connsiteX12" fmla="*/ 3842605 w 4605426"/>
              <a:gd name="connsiteY12" fmla="*/ 508567 h 508567"/>
              <a:gd name="connsiteX13" fmla="*/ 3208905 w 4605426"/>
              <a:gd name="connsiteY13" fmla="*/ 508567 h 508567"/>
              <a:gd name="connsiteX14" fmla="*/ 2663922 w 4605426"/>
              <a:gd name="connsiteY14" fmla="*/ 508567 h 508567"/>
              <a:gd name="connsiteX15" fmla="*/ 2074581 w 4605426"/>
              <a:gd name="connsiteY15" fmla="*/ 508567 h 508567"/>
              <a:gd name="connsiteX16" fmla="*/ 1529598 w 4605426"/>
              <a:gd name="connsiteY16" fmla="*/ 508567 h 508567"/>
              <a:gd name="connsiteX17" fmla="*/ 940257 w 4605426"/>
              <a:gd name="connsiteY17" fmla="*/ 508567 h 508567"/>
              <a:gd name="connsiteX18" fmla="*/ 84761 w 4605426"/>
              <a:gd name="connsiteY18" fmla="*/ 508567 h 508567"/>
              <a:gd name="connsiteX19" fmla="*/ 0 w 4605426"/>
              <a:gd name="connsiteY19" fmla="*/ 423806 h 508567"/>
              <a:gd name="connsiteX20" fmla="*/ 0 w 4605426"/>
              <a:gd name="connsiteY20" fmla="*/ 84761 h 5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5426" h="508567" fill="none" extrusionOk="0">
                <a:moveTo>
                  <a:pt x="0" y="84761"/>
                </a:moveTo>
                <a:cubicBezTo>
                  <a:pt x="-2846" y="39800"/>
                  <a:pt x="30899" y="-5074"/>
                  <a:pt x="84761" y="0"/>
                </a:cubicBezTo>
                <a:cubicBezTo>
                  <a:pt x="314919" y="-22810"/>
                  <a:pt x="601569" y="-7601"/>
                  <a:pt x="807180" y="0"/>
                </a:cubicBezTo>
                <a:cubicBezTo>
                  <a:pt x="1012791" y="7601"/>
                  <a:pt x="1290189" y="31133"/>
                  <a:pt x="1529598" y="0"/>
                </a:cubicBezTo>
                <a:cubicBezTo>
                  <a:pt x="1769007" y="-31133"/>
                  <a:pt x="2030110" y="17720"/>
                  <a:pt x="2252017" y="0"/>
                </a:cubicBezTo>
                <a:cubicBezTo>
                  <a:pt x="2473924" y="-17720"/>
                  <a:pt x="2628891" y="-17896"/>
                  <a:pt x="2796999" y="0"/>
                </a:cubicBezTo>
                <a:cubicBezTo>
                  <a:pt x="2965107" y="17896"/>
                  <a:pt x="3223277" y="20544"/>
                  <a:pt x="3341982" y="0"/>
                </a:cubicBezTo>
                <a:cubicBezTo>
                  <a:pt x="3460687" y="-20544"/>
                  <a:pt x="3665619" y="-1419"/>
                  <a:pt x="3842605" y="0"/>
                </a:cubicBezTo>
                <a:cubicBezTo>
                  <a:pt x="4019591" y="1419"/>
                  <a:pt x="4249297" y="-25048"/>
                  <a:pt x="4520665" y="0"/>
                </a:cubicBezTo>
                <a:cubicBezTo>
                  <a:pt x="4575536" y="-3096"/>
                  <a:pt x="4603403" y="40694"/>
                  <a:pt x="4605426" y="84761"/>
                </a:cubicBezTo>
                <a:cubicBezTo>
                  <a:pt x="4613948" y="251148"/>
                  <a:pt x="4592285" y="256886"/>
                  <a:pt x="4605426" y="423806"/>
                </a:cubicBezTo>
                <a:cubicBezTo>
                  <a:pt x="4614029" y="469629"/>
                  <a:pt x="4569545" y="508871"/>
                  <a:pt x="4520665" y="508567"/>
                </a:cubicBezTo>
                <a:cubicBezTo>
                  <a:pt x="4362038" y="476362"/>
                  <a:pt x="4167484" y="482851"/>
                  <a:pt x="3842605" y="508567"/>
                </a:cubicBezTo>
                <a:cubicBezTo>
                  <a:pt x="3517726" y="534283"/>
                  <a:pt x="3437288" y="482695"/>
                  <a:pt x="3208905" y="508567"/>
                </a:cubicBezTo>
                <a:cubicBezTo>
                  <a:pt x="2980522" y="534439"/>
                  <a:pt x="2896767" y="525530"/>
                  <a:pt x="2663922" y="508567"/>
                </a:cubicBezTo>
                <a:cubicBezTo>
                  <a:pt x="2431077" y="491604"/>
                  <a:pt x="2235892" y="526428"/>
                  <a:pt x="2074581" y="508567"/>
                </a:cubicBezTo>
                <a:cubicBezTo>
                  <a:pt x="1913270" y="490706"/>
                  <a:pt x="1716741" y="520096"/>
                  <a:pt x="1529598" y="508567"/>
                </a:cubicBezTo>
                <a:cubicBezTo>
                  <a:pt x="1342455" y="497038"/>
                  <a:pt x="1093065" y="482680"/>
                  <a:pt x="940257" y="508567"/>
                </a:cubicBezTo>
                <a:cubicBezTo>
                  <a:pt x="787449" y="534454"/>
                  <a:pt x="303846" y="521512"/>
                  <a:pt x="84761" y="508567"/>
                </a:cubicBezTo>
                <a:cubicBezTo>
                  <a:pt x="38472" y="509527"/>
                  <a:pt x="1507" y="481482"/>
                  <a:pt x="0" y="423806"/>
                </a:cubicBezTo>
                <a:cubicBezTo>
                  <a:pt x="2754" y="321577"/>
                  <a:pt x="-8790" y="226360"/>
                  <a:pt x="0" y="84761"/>
                </a:cubicBezTo>
                <a:close/>
              </a:path>
              <a:path w="4605426" h="508567" stroke="0" extrusionOk="0">
                <a:moveTo>
                  <a:pt x="0" y="84761"/>
                </a:moveTo>
                <a:cubicBezTo>
                  <a:pt x="2094" y="39796"/>
                  <a:pt x="34361" y="8143"/>
                  <a:pt x="84761" y="0"/>
                </a:cubicBezTo>
                <a:cubicBezTo>
                  <a:pt x="381940" y="-15224"/>
                  <a:pt x="515085" y="-2839"/>
                  <a:pt x="718462" y="0"/>
                </a:cubicBezTo>
                <a:cubicBezTo>
                  <a:pt x="921839" y="2839"/>
                  <a:pt x="1254229" y="-4433"/>
                  <a:pt x="1396521" y="0"/>
                </a:cubicBezTo>
                <a:cubicBezTo>
                  <a:pt x="1538813" y="4433"/>
                  <a:pt x="1681674" y="23734"/>
                  <a:pt x="1897145" y="0"/>
                </a:cubicBezTo>
                <a:cubicBezTo>
                  <a:pt x="2112616" y="-23734"/>
                  <a:pt x="2267247" y="-31422"/>
                  <a:pt x="2530845" y="0"/>
                </a:cubicBezTo>
                <a:cubicBezTo>
                  <a:pt x="2794443" y="31422"/>
                  <a:pt x="2854063" y="-24840"/>
                  <a:pt x="3031469" y="0"/>
                </a:cubicBezTo>
                <a:cubicBezTo>
                  <a:pt x="3208875" y="24840"/>
                  <a:pt x="3537130" y="1505"/>
                  <a:pt x="3709528" y="0"/>
                </a:cubicBezTo>
                <a:cubicBezTo>
                  <a:pt x="3881926" y="-1505"/>
                  <a:pt x="4248923" y="-12275"/>
                  <a:pt x="4520665" y="0"/>
                </a:cubicBezTo>
                <a:cubicBezTo>
                  <a:pt x="4571734" y="-7455"/>
                  <a:pt x="4613938" y="31724"/>
                  <a:pt x="4605426" y="84761"/>
                </a:cubicBezTo>
                <a:cubicBezTo>
                  <a:pt x="4608884" y="243443"/>
                  <a:pt x="4610172" y="323871"/>
                  <a:pt x="4605426" y="423806"/>
                </a:cubicBezTo>
                <a:cubicBezTo>
                  <a:pt x="4601537" y="466013"/>
                  <a:pt x="4570701" y="509576"/>
                  <a:pt x="4520665" y="508567"/>
                </a:cubicBezTo>
                <a:cubicBezTo>
                  <a:pt x="4267951" y="529985"/>
                  <a:pt x="4049056" y="504816"/>
                  <a:pt x="3886964" y="508567"/>
                </a:cubicBezTo>
                <a:cubicBezTo>
                  <a:pt x="3724872" y="512318"/>
                  <a:pt x="3432698" y="506676"/>
                  <a:pt x="3164546" y="508567"/>
                </a:cubicBezTo>
                <a:cubicBezTo>
                  <a:pt x="2896394" y="510458"/>
                  <a:pt x="2839686" y="511791"/>
                  <a:pt x="2663922" y="508567"/>
                </a:cubicBezTo>
                <a:cubicBezTo>
                  <a:pt x="2488158" y="505343"/>
                  <a:pt x="2254386" y="506692"/>
                  <a:pt x="2118940" y="508567"/>
                </a:cubicBezTo>
                <a:cubicBezTo>
                  <a:pt x="1983494" y="510442"/>
                  <a:pt x="1816615" y="499547"/>
                  <a:pt x="1573957" y="508567"/>
                </a:cubicBezTo>
                <a:cubicBezTo>
                  <a:pt x="1331299" y="517587"/>
                  <a:pt x="1231991" y="487397"/>
                  <a:pt x="1073334" y="508567"/>
                </a:cubicBezTo>
                <a:cubicBezTo>
                  <a:pt x="914677" y="529737"/>
                  <a:pt x="292072" y="476758"/>
                  <a:pt x="84761" y="508567"/>
                </a:cubicBezTo>
                <a:cubicBezTo>
                  <a:pt x="36991" y="508089"/>
                  <a:pt x="-7372" y="474171"/>
                  <a:pt x="0" y="423806"/>
                </a:cubicBezTo>
                <a:cubicBezTo>
                  <a:pt x="7062" y="265009"/>
                  <a:pt x="12248" y="243859"/>
                  <a:pt x="0" y="84761"/>
                </a:cubicBezTo>
                <a:close/>
              </a:path>
            </a:pathLst>
          </a:custGeom>
          <a:gradFill>
            <a:gsLst>
              <a:gs pos="0">
                <a:schemeClr val="accent4">
                  <a:lumMod val="40000"/>
                  <a:lumOff val="60000"/>
                </a:schemeClr>
              </a:gs>
              <a:gs pos="100000">
                <a:srgbClr val="C14388"/>
              </a:gs>
            </a:gsLst>
            <a:lin ang="5400012" scaled="0"/>
          </a:gradFill>
          <a:ln w="19050">
            <a:solidFill>
              <a:schemeClr val="accent4">
                <a:lumMod val="75000"/>
              </a:schemeClr>
            </a:solidFill>
            <a:prstDash val="solid"/>
            <a:extLst>
              <a:ext uri="{C807C97D-BFC1-408E-A445-0C87EB9F89A2}">
                <ask:lineSketchStyleProps xmlns:ask="http://schemas.microsoft.com/office/drawing/2018/sketchyshapes" xmlns="" sd="153938692">
                  <a:prstGeom prst="flowChartAlternateProcess">
                    <a:avLst/>
                  </a:prstGeom>
                  <ask:type>
                    <ask:lineSketchFreehand/>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lnSpc>
                <a:spcPct val="70000"/>
              </a:lnSpc>
            </a:pPr>
            <a:r>
              <a:rPr lang="ar-SA" sz="2200" dirty="0">
                <a:solidFill>
                  <a:schemeClr val="accent4">
                    <a:lumMod val="20000"/>
                    <a:lumOff val="80000"/>
                  </a:schemeClr>
                </a:solidFill>
                <a:effectLst>
                  <a:glow rad="101600">
                    <a:schemeClr val="accent4">
                      <a:lumMod val="50000"/>
                    </a:schemeClr>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المرحلة الثانية      </a:t>
            </a:r>
            <a:r>
              <a:rPr lang="ar-SA" sz="2300" dirty="0">
                <a:solidFill>
                  <a:schemeClr val="accent4">
                    <a:lumMod val="40000"/>
                    <a:lumOff val="60000"/>
                  </a:schemeClr>
                </a:solidFill>
                <a:effectLst>
                  <a:glow rad="101600">
                    <a:schemeClr val="accent4">
                      <a:lumMod val="50000"/>
                    </a:schemeClr>
                  </a:glow>
                  <a:outerShdw blurRad="38100" dist="38100" dir="2700000" algn="tl">
                    <a:srgbClr val="000000">
                      <a:alpha val="43137"/>
                    </a:srgbClr>
                  </a:outerShdw>
                </a:effectLst>
                <a:latin typeface="STC Bold" panose="01000500000000020006" pitchFamily="2" charset="-78"/>
                <a:ea typeface="Amiri" panose="00000500000000000000" pitchFamily="2" charset="-78"/>
                <a:cs typeface="STC Bold" panose="01000500000000020006" pitchFamily="2" charset="-78"/>
              </a:rPr>
              <a:t>مرحلة الكتابة والتدوين</a:t>
            </a:r>
          </a:p>
        </p:txBody>
      </p:sp>
      <p:sp>
        <p:nvSpPr>
          <p:cNvPr id="78" name="Google Shape;2409;p59">
            <a:extLst>
              <a:ext uri="{FF2B5EF4-FFF2-40B4-BE49-F238E27FC236}">
                <a16:creationId xmlns:a16="http://schemas.microsoft.com/office/drawing/2014/main" id="{854D1F1D-69AE-42CA-ABF5-B3EB3D20BDD3}"/>
              </a:ext>
            </a:extLst>
          </p:cNvPr>
          <p:cNvSpPr/>
          <p:nvPr/>
        </p:nvSpPr>
        <p:spPr>
          <a:xfrm flipH="1">
            <a:off x="4226146" y="968652"/>
            <a:ext cx="190321" cy="185898"/>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chemeClr val="accent4">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10;p59">
            <a:extLst>
              <a:ext uri="{FF2B5EF4-FFF2-40B4-BE49-F238E27FC236}">
                <a16:creationId xmlns:a16="http://schemas.microsoft.com/office/drawing/2014/main" id="{5E7F06D7-86F4-42C2-B4A2-2B3C0CB66F4B}"/>
              </a:ext>
            </a:extLst>
          </p:cNvPr>
          <p:cNvSpPr/>
          <p:nvPr/>
        </p:nvSpPr>
        <p:spPr>
          <a:xfrm flipH="1">
            <a:off x="4062840" y="975310"/>
            <a:ext cx="190321" cy="185898"/>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C1438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مربع نص 79">
            <a:extLst>
              <a:ext uri="{FF2B5EF4-FFF2-40B4-BE49-F238E27FC236}">
                <a16:creationId xmlns:a16="http://schemas.microsoft.com/office/drawing/2014/main" id="{D21C9B4B-094E-4C33-810F-7D9E5E51F151}"/>
              </a:ext>
            </a:extLst>
          </p:cNvPr>
          <p:cNvSpPr txBox="1"/>
          <p:nvPr/>
        </p:nvSpPr>
        <p:spPr>
          <a:xfrm>
            <a:off x="-51699" y="1374539"/>
            <a:ext cx="6117040" cy="1477328"/>
          </a:xfrm>
          <a:prstGeom prst="rect">
            <a:avLst/>
          </a:prstGeom>
          <a:noFill/>
        </p:spPr>
        <p:txBody>
          <a:bodyPr wrap="square" rtlCol="1">
            <a:spAutoFit/>
          </a:bodyPr>
          <a:lstStyle/>
          <a:p>
            <a:pPr algn="r" rtl="1"/>
            <a:r>
              <a:rPr lang="ar-SA" sz="1800" dirty="0">
                <a:solidFill>
                  <a:schemeClr val="accent4">
                    <a:lumMod val="20000"/>
                    <a:lumOff val="80000"/>
                  </a:schemeClr>
                </a:solidFill>
                <a:effectLst>
                  <a:glow rad="114300">
                    <a:srgbClr val="8A2E60"/>
                  </a:glow>
                </a:effectLst>
                <a:latin typeface="beIN Black " panose="02000000000000000000" pitchFamily="2" charset="-78"/>
                <a:cs typeface="beIN Black " panose="02000000000000000000" pitchFamily="2" charset="-78"/>
              </a:rPr>
              <a:t>لقد ورد النهي من النبي </a:t>
            </a:r>
            <a:r>
              <a:rPr lang="ar-SA" sz="1800" dirty="0">
                <a:solidFill>
                  <a:schemeClr val="accent4">
                    <a:lumMod val="20000"/>
                    <a:lumOff val="80000"/>
                  </a:schemeClr>
                </a:solidFill>
                <a:effectLst>
                  <a:glow rad="114300">
                    <a:srgbClr val="8A2E60"/>
                  </a:glow>
                </a:effectLst>
                <a:latin typeface="Dante" panose="02020502050200020203" pitchFamily="18" charset="0"/>
                <a:cs typeface="beIN Black " panose="02000000000000000000" pitchFamily="2" charset="-78"/>
              </a:rPr>
              <a:t>ﷺ عن كتابة ما سوى القرآن, وذلك خوفاً              من اختلاطه  بغيره ولكن رخص رسول الله ﷺ لبعض الصحابة بالكتابة     لما احتاجوا إلى ذلك, ولما أمن من ذلك وزال سبب المنع توجه المسلمين للكتابة وبذلك دونت العلوم ومنها علم التفسير, وكان ذلك في نهاية القرن الأول وبداية الثاني. </a:t>
            </a:r>
            <a:endParaRPr lang="ar-SA" sz="1800" dirty="0">
              <a:solidFill>
                <a:schemeClr val="accent4">
                  <a:lumMod val="20000"/>
                  <a:lumOff val="80000"/>
                </a:schemeClr>
              </a:solidFill>
              <a:effectLst>
                <a:glow rad="114300">
                  <a:srgbClr val="8A2E60"/>
                </a:glow>
              </a:effectLst>
              <a:latin typeface="beIN Black " panose="02000000000000000000" pitchFamily="2" charset="-78"/>
              <a:cs typeface="beIN Black " panose="02000000000000000000" pitchFamily="2" charset="-78"/>
            </a:endParaRPr>
          </a:p>
        </p:txBody>
      </p:sp>
      <p:sp>
        <p:nvSpPr>
          <p:cNvPr id="82" name="مربع نص 81">
            <a:extLst>
              <a:ext uri="{FF2B5EF4-FFF2-40B4-BE49-F238E27FC236}">
                <a16:creationId xmlns:a16="http://schemas.microsoft.com/office/drawing/2014/main" id="{D08EDC62-5C82-4BB3-B287-3AAAB104A247}"/>
              </a:ext>
            </a:extLst>
          </p:cNvPr>
          <p:cNvSpPr txBox="1"/>
          <p:nvPr/>
        </p:nvSpPr>
        <p:spPr>
          <a:xfrm>
            <a:off x="5093172" y="3163214"/>
            <a:ext cx="899283" cy="685829"/>
          </a:xfrm>
          <a:prstGeom prst="rect">
            <a:avLst/>
          </a:prstGeom>
          <a:noFill/>
        </p:spPr>
        <p:txBody>
          <a:bodyPr wrap="square">
            <a:spAutoFit/>
          </a:bodyPr>
          <a:lstStyle/>
          <a:p>
            <a:pPr algn="ctr">
              <a:lnSpc>
                <a:spcPct val="120000"/>
              </a:lnSpc>
            </a:pPr>
            <a:r>
              <a:rPr lang="ar-SA" sz="1700" dirty="0">
                <a:solidFill>
                  <a:schemeClr val="accent4">
                    <a:lumMod val="20000"/>
                    <a:lumOff val="80000"/>
                  </a:schemeClr>
                </a:solidFill>
                <a:effectLst>
                  <a:glow rad="88900">
                    <a:schemeClr val="accent4">
                      <a:lumMod val="50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الفترة</a:t>
            </a:r>
          </a:p>
          <a:p>
            <a:pPr algn="ctr">
              <a:lnSpc>
                <a:spcPct val="120000"/>
              </a:lnSpc>
            </a:pPr>
            <a:r>
              <a:rPr lang="ar-SA" sz="1700" dirty="0">
                <a:solidFill>
                  <a:schemeClr val="accent4">
                    <a:lumMod val="20000"/>
                    <a:lumOff val="80000"/>
                  </a:schemeClr>
                </a:solidFill>
                <a:effectLst>
                  <a:glow rad="88900">
                    <a:schemeClr val="accent4">
                      <a:lumMod val="50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الأولى</a:t>
            </a:r>
          </a:p>
        </p:txBody>
      </p:sp>
      <p:sp>
        <p:nvSpPr>
          <p:cNvPr id="74" name="مربع نص 73">
            <a:extLst>
              <a:ext uri="{FF2B5EF4-FFF2-40B4-BE49-F238E27FC236}">
                <a16:creationId xmlns:a16="http://schemas.microsoft.com/office/drawing/2014/main" id="{40FD97B1-936F-4C52-910E-271F6AE2C5C0}"/>
              </a:ext>
            </a:extLst>
          </p:cNvPr>
          <p:cNvSpPr txBox="1"/>
          <p:nvPr/>
        </p:nvSpPr>
        <p:spPr>
          <a:xfrm>
            <a:off x="1956137" y="3184775"/>
            <a:ext cx="2842818" cy="646331"/>
          </a:xfrm>
          <a:prstGeom prst="rect">
            <a:avLst/>
          </a:prstGeom>
          <a:noFill/>
        </p:spPr>
        <p:txBody>
          <a:bodyPr wrap="square">
            <a:spAutoFit/>
          </a:bodyPr>
          <a:lstStyle/>
          <a:p>
            <a:pPr algn="ctr"/>
            <a:r>
              <a:rPr lang="ar-SA" sz="1800" dirty="0">
                <a:solidFill>
                  <a:schemeClr val="accent4">
                    <a:lumMod val="20000"/>
                    <a:lumOff val="80000"/>
                  </a:schemeClr>
                </a:solidFill>
                <a:effectLst>
                  <a:glow rad="88900">
                    <a:schemeClr val="accent4">
                      <a:lumMod val="50000"/>
                    </a:schemeClr>
                  </a:glow>
                  <a:outerShdw blurRad="38100" dist="38100" dir="2700000" algn="tl">
                    <a:srgbClr val="000000">
                      <a:alpha val="43137"/>
                    </a:srgbClr>
                  </a:outerShdw>
                </a:effectLst>
                <a:latin typeface="Ubuntu Kurdish" panose="020B0504030602030204" pitchFamily="34" charset="-78"/>
                <a:cs typeface="Ubuntu Kurdish" panose="020B0504030602030204" pitchFamily="34" charset="-78"/>
              </a:rPr>
              <a:t>تدوين التفسير على أنه باب من أبواب الحديث</a:t>
            </a:r>
          </a:p>
        </p:txBody>
      </p:sp>
      <p:sp>
        <p:nvSpPr>
          <p:cNvPr id="75" name="مربع نص 74">
            <a:extLst>
              <a:ext uri="{FF2B5EF4-FFF2-40B4-BE49-F238E27FC236}">
                <a16:creationId xmlns:a16="http://schemas.microsoft.com/office/drawing/2014/main" id="{59DD3240-4005-4F3D-9E73-265A08EEB0C6}"/>
              </a:ext>
            </a:extLst>
          </p:cNvPr>
          <p:cNvSpPr txBox="1"/>
          <p:nvPr/>
        </p:nvSpPr>
        <p:spPr>
          <a:xfrm>
            <a:off x="11278" y="3790906"/>
            <a:ext cx="6082422" cy="757130"/>
          </a:xfrm>
          <a:prstGeom prst="rect">
            <a:avLst/>
          </a:prstGeom>
          <a:noFill/>
        </p:spPr>
        <p:txBody>
          <a:bodyPr wrap="square" rtlCol="1">
            <a:spAutoFit/>
          </a:bodyPr>
          <a:lstStyle/>
          <a:p>
            <a:pPr algn="r" rtl="1">
              <a:lnSpc>
                <a:spcPct val="120000"/>
              </a:lnSpc>
            </a:pPr>
            <a:r>
              <a:rPr lang="ar-SA" sz="1800" dirty="0">
                <a:solidFill>
                  <a:schemeClr val="accent4">
                    <a:lumMod val="20000"/>
                    <a:lumOff val="80000"/>
                  </a:schemeClr>
                </a:solidFill>
                <a:effectLst>
                  <a:glow rad="114300">
                    <a:srgbClr val="742651"/>
                  </a:glow>
                </a:effectLst>
                <a:latin typeface="Bahij Tanseek Pro" panose="02040703060201020203" pitchFamily="18" charset="-78"/>
                <a:cs typeface="Bahij Tanseek Pro" panose="02040703060201020203" pitchFamily="18" charset="-78"/>
              </a:rPr>
              <a:t>كان المؤلفون في هذه الفترة يكتبون ما تلقوه عن شيوخهم من الأحاديث والآثار في أبواب مثل: الصلاة – الزكاة – الصوم – الحج – الجهاد – التفسير.</a:t>
            </a:r>
          </a:p>
        </p:txBody>
      </p:sp>
      <p:sp>
        <p:nvSpPr>
          <p:cNvPr id="90" name="مربع نص 89">
            <a:extLst>
              <a:ext uri="{FF2B5EF4-FFF2-40B4-BE49-F238E27FC236}">
                <a16:creationId xmlns:a16="http://schemas.microsoft.com/office/drawing/2014/main" id="{517647FD-1DBD-4BA0-B1D7-601C6F91E497}"/>
              </a:ext>
            </a:extLst>
          </p:cNvPr>
          <p:cNvSpPr txBox="1"/>
          <p:nvPr/>
        </p:nvSpPr>
        <p:spPr>
          <a:xfrm>
            <a:off x="-52441" y="2803852"/>
            <a:ext cx="6117040" cy="369332"/>
          </a:xfrm>
          <a:prstGeom prst="rect">
            <a:avLst/>
          </a:prstGeom>
          <a:noFill/>
        </p:spPr>
        <p:txBody>
          <a:bodyPr wrap="square" rtlCol="1">
            <a:spAutoFit/>
          </a:bodyPr>
          <a:lstStyle/>
          <a:p>
            <a:pPr algn="r" rtl="1"/>
            <a:r>
              <a:rPr lang="ar-SA" sz="1800" dirty="0">
                <a:solidFill>
                  <a:schemeClr val="accent4">
                    <a:lumMod val="40000"/>
                    <a:lumOff val="60000"/>
                  </a:schemeClr>
                </a:solidFill>
                <a:effectLst>
                  <a:glow rad="114300">
                    <a:srgbClr val="8A2E60"/>
                  </a:glow>
                </a:effectLst>
                <a:latin typeface="beIN Black " panose="02000000000000000000" pitchFamily="2" charset="-78"/>
                <a:cs typeface="beIN Black " panose="02000000000000000000" pitchFamily="2" charset="-78"/>
              </a:rPr>
              <a:t>وقد شهدت هذه المرحلة أربع فترات منها:</a:t>
            </a:r>
          </a:p>
        </p:txBody>
      </p:sp>
      <p:sp>
        <p:nvSpPr>
          <p:cNvPr id="91" name="مربع نص 90">
            <a:extLst>
              <a:ext uri="{FF2B5EF4-FFF2-40B4-BE49-F238E27FC236}">
                <a16:creationId xmlns:a16="http://schemas.microsoft.com/office/drawing/2014/main" id="{B3C20D8D-7DBD-4027-89D3-8AC6DA185FA3}"/>
              </a:ext>
            </a:extLst>
          </p:cNvPr>
          <p:cNvSpPr txBox="1"/>
          <p:nvPr/>
        </p:nvSpPr>
        <p:spPr>
          <a:xfrm>
            <a:off x="25726" y="4437237"/>
            <a:ext cx="6082422" cy="738664"/>
          </a:xfrm>
          <a:prstGeom prst="rect">
            <a:avLst/>
          </a:prstGeom>
          <a:noFill/>
        </p:spPr>
        <p:txBody>
          <a:bodyPr wrap="square" rtlCol="1">
            <a:spAutoFit/>
          </a:bodyPr>
          <a:lstStyle/>
          <a:p>
            <a:pPr algn="r" rtl="1">
              <a:lnSpc>
                <a:spcPct val="120000"/>
              </a:lnSpc>
            </a:pPr>
            <a:r>
              <a:rPr lang="ar-SA" sz="1750" dirty="0">
                <a:solidFill>
                  <a:schemeClr val="accent4">
                    <a:lumMod val="20000"/>
                    <a:lumOff val="80000"/>
                  </a:schemeClr>
                </a:solidFill>
                <a:effectLst>
                  <a:glow rad="114300">
                    <a:srgbClr val="742651"/>
                  </a:glow>
                </a:effectLst>
                <a:latin typeface="Bahij Tanseek Pro" panose="02040703060201020203" pitchFamily="18" charset="-78"/>
                <a:cs typeface="Bahij Tanseek Pro" panose="02040703060201020203" pitchFamily="18" charset="-78"/>
              </a:rPr>
              <a:t>فكان التفسير قسماً من أقسام الكتاب الذي يحوي العلوم المختلفة, ومن أبرز العلماء الذين ألفوا في هذه الفترة شعبة بن الحجاج ووكيع بن الجراح وسفيان بن عيينة.</a:t>
            </a:r>
          </a:p>
        </p:txBody>
      </p:sp>
      <p:pic>
        <p:nvPicPr>
          <p:cNvPr id="81" name="صورة 80" descr="صورة تحتوي على نص&#10;&#10;تم إنشاء الوصف تلقائياً">
            <a:extLst>
              <a:ext uri="{FF2B5EF4-FFF2-40B4-BE49-F238E27FC236}">
                <a16:creationId xmlns:a16="http://schemas.microsoft.com/office/drawing/2014/main" id="{5AF4F8C5-ACE1-4D17-99C5-24F35CFBCFD5}"/>
              </a:ext>
            </a:extLst>
          </p:cNvPr>
          <p:cNvPicPr>
            <a:picLocks noChangeAspect="1"/>
          </p:cNvPicPr>
          <p:nvPr/>
        </p:nvPicPr>
        <p:blipFill>
          <a:blip r:embed="rId3"/>
          <a:stretch>
            <a:fillRect/>
          </a:stretch>
        </p:blipFill>
        <p:spPr>
          <a:xfrm>
            <a:off x="7265125" y="4210204"/>
            <a:ext cx="1497059" cy="884625"/>
          </a:xfrm>
          <a:prstGeom prst="rect">
            <a:avLst/>
          </a:prstGeom>
          <a:effectLst/>
        </p:spPr>
      </p:pic>
    </p:spTree>
    <p:extLst>
      <p:ext uri="{BB962C8B-B14F-4D97-AF65-F5344CB8AC3E}">
        <p14:creationId xmlns:p14="http://schemas.microsoft.com/office/powerpoint/2010/main" val="14097451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p:tgtEl>
                                          <p:spTgt spid="76"/>
                                        </p:tgtEl>
                                        <p:attrNameLst>
                                          <p:attrName>ppt_y</p:attrName>
                                        </p:attrNameLst>
                                      </p:cBhvr>
                                      <p:tavLst>
                                        <p:tav tm="0">
                                          <p:val>
                                            <p:strVal val="#ppt_y+#ppt_h*1.125000"/>
                                          </p:val>
                                        </p:tav>
                                        <p:tav tm="100000">
                                          <p:val>
                                            <p:strVal val="#ppt_y"/>
                                          </p:val>
                                        </p:tav>
                                      </p:tavLst>
                                    </p:anim>
                                    <p:animEffect transition="in" filter="wipe(up)">
                                      <p:cBhvr>
                                        <p:cTn id="8" dur="500"/>
                                        <p:tgtEl>
                                          <p:spTgt spid="76"/>
                                        </p:tgtEl>
                                      </p:cBhvr>
                                    </p:animEffect>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76">
                                            <p:txEl>
                                              <p:pRg st="0" end="0"/>
                                            </p:txEl>
                                          </p:spTgt>
                                        </p:tgtEl>
                                        <p:attrNameLst>
                                          <p:attrName>style.visibility</p:attrName>
                                        </p:attrNameLst>
                                      </p:cBhvr>
                                      <p:to>
                                        <p:strVal val="visible"/>
                                      </p:to>
                                    </p:set>
                                    <p:animEffect transition="in" filter="fade">
                                      <p:cBhvr>
                                        <p:cTn id="12" dur="1000"/>
                                        <p:tgtEl>
                                          <p:spTgt spid="76">
                                            <p:txEl>
                                              <p:pRg st="0" end="0"/>
                                            </p:txEl>
                                          </p:spTgt>
                                        </p:tgtEl>
                                      </p:cBhvr>
                                    </p:animEffect>
                                    <p:anim calcmode="lin" valueType="num">
                                      <p:cBhvr>
                                        <p:cTn id="13" dur="10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6">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2" fill="hold" grpId="0" nodeType="withEffect">
                                  <p:stCondLst>
                                    <p:cond delay="900"/>
                                  </p:stCondLst>
                                  <p:childTnLst>
                                    <p:set>
                                      <p:cBhvr>
                                        <p:cTn id="16" dur="1" fill="hold">
                                          <p:stCondLst>
                                            <p:cond delay="0"/>
                                          </p:stCondLst>
                                        </p:cTn>
                                        <p:tgtEl>
                                          <p:spTgt spid="78"/>
                                        </p:tgtEl>
                                        <p:attrNameLst>
                                          <p:attrName>style.visibility</p:attrName>
                                        </p:attrNameLst>
                                      </p:cBhvr>
                                      <p:to>
                                        <p:strVal val="visible"/>
                                      </p:to>
                                    </p:set>
                                    <p:animEffect transition="in" filter="wipe(right)">
                                      <p:cBhvr>
                                        <p:cTn id="17" dur="500"/>
                                        <p:tgtEl>
                                          <p:spTgt spid="78"/>
                                        </p:tgtEl>
                                      </p:cBhvr>
                                    </p:animEffect>
                                  </p:childTnLst>
                                </p:cTn>
                              </p:par>
                              <p:par>
                                <p:cTn id="18" presetID="22" presetClass="entr" presetSubtype="2" fill="hold" grpId="0" nodeType="withEffect">
                                  <p:stCondLst>
                                    <p:cond delay="1200"/>
                                  </p:stCondLst>
                                  <p:childTnLst>
                                    <p:set>
                                      <p:cBhvr>
                                        <p:cTn id="19" dur="1" fill="hold">
                                          <p:stCondLst>
                                            <p:cond delay="0"/>
                                          </p:stCondLst>
                                        </p:cTn>
                                        <p:tgtEl>
                                          <p:spTgt spid="79"/>
                                        </p:tgtEl>
                                        <p:attrNameLst>
                                          <p:attrName>style.visibility</p:attrName>
                                        </p:attrNameLst>
                                      </p:cBhvr>
                                      <p:to>
                                        <p:strVal val="visible"/>
                                      </p:to>
                                    </p:set>
                                    <p:animEffect transition="in" filter="wipe(right)">
                                      <p:cBhvr>
                                        <p:cTn id="20" dur="500"/>
                                        <p:tgtEl>
                                          <p:spTgt spid="79"/>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wd">
                                    <p:tmPct val="10000"/>
                                  </p:iterate>
                                  <p:childTnLst>
                                    <p:set>
                                      <p:cBhvr>
                                        <p:cTn id="24" dur="1" fill="hold">
                                          <p:stCondLst>
                                            <p:cond delay="0"/>
                                          </p:stCondLst>
                                        </p:cTn>
                                        <p:tgtEl>
                                          <p:spTgt spid="80"/>
                                        </p:tgtEl>
                                        <p:attrNameLst>
                                          <p:attrName>style.visibility</p:attrName>
                                        </p:attrNameLst>
                                      </p:cBhvr>
                                      <p:to>
                                        <p:strVal val="visible"/>
                                      </p:to>
                                    </p:set>
                                    <p:anim by="(-#ppt_w*2)" calcmode="lin" valueType="num">
                                      <p:cBhvr rctx="PPT">
                                        <p:cTn id="25" dur="500" autoRev="1" fill="hold">
                                          <p:stCondLst>
                                            <p:cond delay="0"/>
                                          </p:stCondLst>
                                        </p:cTn>
                                        <p:tgtEl>
                                          <p:spTgt spid="80"/>
                                        </p:tgtEl>
                                        <p:attrNameLst>
                                          <p:attrName>ppt_w</p:attrName>
                                        </p:attrNameLst>
                                      </p:cBhvr>
                                    </p:anim>
                                    <p:anim by="(#ppt_w*0.50)" calcmode="lin" valueType="num">
                                      <p:cBhvr>
                                        <p:cTn id="26" dur="500" decel="50000" autoRev="1" fill="hold">
                                          <p:stCondLst>
                                            <p:cond delay="0"/>
                                          </p:stCondLst>
                                        </p:cTn>
                                        <p:tgtEl>
                                          <p:spTgt spid="80"/>
                                        </p:tgtEl>
                                        <p:attrNameLst>
                                          <p:attrName>ppt_x</p:attrName>
                                        </p:attrNameLst>
                                      </p:cBhvr>
                                    </p:anim>
                                    <p:anim from="(-#ppt_h/2)" to="(#ppt_y)" calcmode="lin" valueType="num">
                                      <p:cBhvr>
                                        <p:cTn id="27" dur="1000" fill="hold">
                                          <p:stCondLst>
                                            <p:cond delay="0"/>
                                          </p:stCondLst>
                                        </p:cTn>
                                        <p:tgtEl>
                                          <p:spTgt spid="80"/>
                                        </p:tgtEl>
                                        <p:attrNameLst>
                                          <p:attrName>ppt_y</p:attrName>
                                        </p:attrNameLst>
                                      </p:cBhvr>
                                    </p:anim>
                                    <p:animRot by="21600000">
                                      <p:cBhvr>
                                        <p:cTn id="28" dur="1000" fill="hold">
                                          <p:stCondLst>
                                            <p:cond delay="0"/>
                                          </p:stCondLst>
                                        </p:cTn>
                                        <p:tgtEl>
                                          <p:spTgt spid="80"/>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iterate type="wd">
                                    <p:tmPct val="10000"/>
                                  </p:iterate>
                                  <p:childTnLst>
                                    <p:set>
                                      <p:cBhvr>
                                        <p:cTn id="32" dur="1" fill="hold">
                                          <p:stCondLst>
                                            <p:cond delay="0"/>
                                          </p:stCondLst>
                                        </p:cTn>
                                        <p:tgtEl>
                                          <p:spTgt spid="90"/>
                                        </p:tgtEl>
                                        <p:attrNameLst>
                                          <p:attrName>style.visibility</p:attrName>
                                        </p:attrNameLst>
                                      </p:cBhvr>
                                      <p:to>
                                        <p:strVal val="visible"/>
                                      </p:to>
                                    </p:set>
                                    <p:animEffect transition="in" filter="randombar(horizontal)">
                                      <p:cBhvr>
                                        <p:cTn id="33" dur="500"/>
                                        <p:tgtEl>
                                          <p:spTgt spid="90"/>
                                        </p:tgtEl>
                                      </p:cBhvr>
                                    </p:animEffect>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nodeType="clickEffect">
                                  <p:stCondLst>
                                    <p:cond delay="0"/>
                                  </p:stCondLst>
                                  <p:childTnLst>
                                    <p:set>
                                      <p:cBhvr>
                                        <p:cTn id="37" dur="1" fill="hold">
                                          <p:stCondLst>
                                            <p:cond delay="0"/>
                                          </p:stCondLst>
                                        </p:cTn>
                                        <p:tgtEl>
                                          <p:spTgt spid="87"/>
                                        </p:tgtEl>
                                        <p:attrNameLst>
                                          <p:attrName>style.visibility</p:attrName>
                                        </p:attrNameLst>
                                      </p:cBhvr>
                                      <p:to>
                                        <p:strVal val="visible"/>
                                      </p:to>
                                    </p:set>
                                    <p:anim calcmode="lin" valueType="num">
                                      <p:cBhvr>
                                        <p:cTn id="38" dur="1000" fill="hold"/>
                                        <p:tgtEl>
                                          <p:spTgt spid="87"/>
                                        </p:tgtEl>
                                        <p:attrNameLst>
                                          <p:attrName>ppt_w</p:attrName>
                                        </p:attrNameLst>
                                      </p:cBhvr>
                                      <p:tavLst>
                                        <p:tav tm="0">
                                          <p:val>
                                            <p:fltVal val="0"/>
                                          </p:val>
                                        </p:tav>
                                        <p:tav tm="100000">
                                          <p:val>
                                            <p:strVal val="#ppt_w"/>
                                          </p:val>
                                        </p:tav>
                                      </p:tavLst>
                                    </p:anim>
                                    <p:anim calcmode="lin" valueType="num">
                                      <p:cBhvr>
                                        <p:cTn id="39" dur="1000" fill="hold"/>
                                        <p:tgtEl>
                                          <p:spTgt spid="87"/>
                                        </p:tgtEl>
                                        <p:attrNameLst>
                                          <p:attrName>ppt_h</p:attrName>
                                        </p:attrNameLst>
                                      </p:cBhvr>
                                      <p:tavLst>
                                        <p:tav tm="0">
                                          <p:val>
                                            <p:fltVal val="0"/>
                                          </p:val>
                                        </p:tav>
                                        <p:tav tm="100000">
                                          <p:val>
                                            <p:strVal val="#ppt_h"/>
                                          </p:val>
                                        </p:tav>
                                      </p:tavLst>
                                    </p:anim>
                                    <p:anim calcmode="lin" valueType="num">
                                      <p:cBhvr>
                                        <p:cTn id="40"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87"/>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wipe(up)">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iterate type="wd">
                                    <p:tmPct val="10000"/>
                                  </p:iterate>
                                  <p:childTnLst>
                                    <p:set>
                                      <p:cBhvr>
                                        <p:cTn id="49" dur="1" fill="hold">
                                          <p:stCondLst>
                                            <p:cond delay="0"/>
                                          </p:stCondLst>
                                        </p:cTn>
                                        <p:tgtEl>
                                          <p:spTgt spid="74"/>
                                        </p:tgtEl>
                                        <p:attrNameLst>
                                          <p:attrName>style.visibility</p:attrName>
                                        </p:attrNameLst>
                                      </p:cBhvr>
                                      <p:to>
                                        <p:strVal val="visible"/>
                                      </p:to>
                                    </p:set>
                                    <p:anim calcmode="lin" valueType="num">
                                      <p:cBhvr additive="base">
                                        <p:cTn id="50" dur="500"/>
                                        <p:tgtEl>
                                          <p:spTgt spid="74"/>
                                        </p:tgtEl>
                                        <p:attrNameLst>
                                          <p:attrName>ppt_x</p:attrName>
                                        </p:attrNameLst>
                                      </p:cBhvr>
                                      <p:tavLst>
                                        <p:tav tm="0">
                                          <p:val>
                                            <p:strVal val="#ppt_x-#ppt_w*1.125000"/>
                                          </p:val>
                                        </p:tav>
                                        <p:tav tm="100000">
                                          <p:val>
                                            <p:strVal val="#ppt_x"/>
                                          </p:val>
                                        </p:tav>
                                      </p:tavLst>
                                    </p:anim>
                                    <p:animEffect transition="in" filter="wipe(right)">
                                      <p:cBhvr>
                                        <p:cTn id="51" dur="500"/>
                                        <p:tgtEl>
                                          <p:spTgt spid="74"/>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272" fill="hold" grpId="0" nodeType="clickEffect">
                                  <p:stCondLst>
                                    <p:cond delay="0"/>
                                  </p:stCondLst>
                                  <p:iterate type="wd">
                                    <p:tmPct val="10000"/>
                                  </p:iterate>
                                  <p:childTnLst>
                                    <p:set>
                                      <p:cBhvr>
                                        <p:cTn id="55" dur="1" fill="hold">
                                          <p:stCondLst>
                                            <p:cond delay="0"/>
                                          </p:stCondLst>
                                        </p:cTn>
                                        <p:tgtEl>
                                          <p:spTgt spid="75"/>
                                        </p:tgtEl>
                                        <p:attrNameLst>
                                          <p:attrName>style.visibility</p:attrName>
                                        </p:attrNameLst>
                                      </p:cBhvr>
                                      <p:to>
                                        <p:strVal val="visible"/>
                                      </p:to>
                                    </p:set>
                                    <p:anim calcmode="lin" valueType="num">
                                      <p:cBhvr>
                                        <p:cTn id="56" dur="500" fill="hold"/>
                                        <p:tgtEl>
                                          <p:spTgt spid="75"/>
                                        </p:tgtEl>
                                        <p:attrNameLst>
                                          <p:attrName>ppt_w</p:attrName>
                                        </p:attrNameLst>
                                      </p:cBhvr>
                                      <p:tavLst>
                                        <p:tav tm="0">
                                          <p:val>
                                            <p:strVal val="2/3*#ppt_w"/>
                                          </p:val>
                                        </p:tav>
                                        <p:tav tm="100000">
                                          <p:val>
                                            <p:strVal val="#ppt_w"/>
                                          </p:val>
                                        </p:tav>
                                      </p:tavLst>
                                    </p:anim>
                                    <p:anim calcmode="lin" valueType="num">
                                      <p:cBhvr>
                                        <p:cTn id="57" dur="500" fill="hold"/>
                                        <p:tgtEl>
                                          <p:spTgt spid="75"/>
                                        </p:tgtEl>
                                        <p:attrNameLst>
                                          <p:attrName>ppt_h</p:attrName>
                                        </p:attrNameLst>
                                      </p:cBhvr>
                                      <p:tavLst>
                                        <p:tav tm="0">
                                          <p:val>
                                            <p:strVal val="2/3*#ppt_h"/>
                                          </p:val>
                                        </p:tav>
                                        <p:tav tm="100000">
                                          <p:val>
                                            <p:strVal val="#ppt_h"/>
                                          </p:val>
                                        </p:tav>
                                      </p:tavLst>
                                    </p:anim>
                                  </p:childTnLst>
                                </p:cTn>
                              </p:par>
                            </p:childTnLst>
                          </p:cTn>
                        </p:par>
                        <p:par>
                          <p:cTn id="58" fill="hold">
                            <p:stCondLst>
                              <p:cond delay="1900"/>
                            </p:stCondLst>
                            <p:childTnLst>
                              <p:par>
                                <p:cTn id="59" presetID="23" presetClass="entr" presetSubtype="272" fill="hold" grpId="0" nodeType="afterEffect">
                                  <p:stCondLst>
                                    <p:cond delay="0"/>
                                  </p:stCondLst>
                                  <p:iterate type="wd">
                                    <p:tmPct val="10000"/>
                                  </p:iterate>
                                  <p:childTnLst>
                                    <p:set>
                                      <p:cBhvr>
                                        <p:cTn id="60" dur="1" fill="hold">
                                          <p:stCondLst>
                                            <p:cond delay="0"/>
                                          </p:stCondLst>
                                        </p:cTn>
                                        <p:tgtEl>
                                          <p:spTgt spid="91"/>
                                        </p:tgtEl>
                                        <p:attrNameLst>
                                          <p:attrName>style.visibility</p:attrName>
                                        </p:attrNameLst>
                                      </p:cBhvr>
                                      <p:to>
                                        <p:strVal val="visible"/>
                                      </p:to>
                                    </p:set>
                                    <p:anim calcmode="lin" valueType="num">
                                      <p:cBhvr>
                                        <p:cTn id="61" dur="500" fill="hold"/>
                                        <p:tgtEl>
                                          <p:spTgt spid="91"/>
                                        </p:tgtEl>
                                        <p:attrNameLst>
                                          <p:attrName>ppt_w</p:attrName>
                                        </p:attrNameLst>
                                      </p:cBhvr>
                                      <p:tavLst>
                                        <p:tav tm="0">
                                          <p:val>
                                            <p:strVal val="2/3*#ppt_w"/>
                                          </p:val>
                                        </p:tav>
                                        <p:tav tm="100000">
                                          <p:val>
                                            <p:strVal val="#ppt_w"/>
                                          </p:val>
                                        </p:tav>
                                      </p:tavLst>
                                    </p:anim>
                                    <p:anim calcmode="lin" valueType="num">
                                      <p:cBhvr>
                                        <p:cTn id="62" dur="500" fill="hold"/>
                                        <p:tgtEl>
                                          <p:spTgt spid="9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8" grpId="0" animBg="1"/>
      <p:bldP spid="79" grpId="0" animBg="1"/>
      <p:bldP spid="80" grpId="0"/>
      <p:bldP spid="82" grpId="0"/>
      <p:bldP spid="74" grpId="0"/>
      <p:bldP spid="75" grpId="0"/>
      <p:bldP spid="90" grpId="0"/>
      <p:bldP spid="91" grpId="0"/>
    </p:bldLst>
  </p:timing>
</p:sld>
</file>

<file path=ppt/theme/theme1.xml><?xml version="1.0" encoding="utf-8"?>
<a:theme xmlns:a="http://schemas.openxmlformats.org/drawingml/2006/main" name="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مراحل نشأة علم التفسير</Template>
  <TotalTime>1</TotalTime>
  <Words>1192</Words>
  <Application>Microsoft Office PowerPoint</Application>
  <PresentationFormat>عرض على الشاشة (16:9)</PresentationFormat>
  <Paragraphs>148</Paragraphs>
  <Slides>18</Slides>
  <Notes>18</Notes>
  <HiddenSlides>0</HiddenSlides>
  <MMClips>3</MMClips>
  <ScaleCrop>false</ScaleCrop>
  <HeadingPairs>
    <vt:vector size="6" baseType="variant">
      <vt:variant>
        <vt:lpstr>الخطوط المستخدمة</vt:lpstr>
      </vt:variant>
      <vt:variant>
        <vt:i4>27</vt:i4>
      </vt:variant>
      <vt:variant>
        <vt:lpstr>نسق</vt:lpstr>
      </vt:variant>
      <vt:variant>
        <vt:i4>1</vt:i4>
      </vt:variant>
      <vt:variant>
        <vt:lpstr>عناوين الشرائح</vt:lpstr>
      </vt:variant>
      <vt:variant>
        <vt:i4>18</vt:i4>
      </vt:variant>
    </vt:vector>
  </HeadingPairs>
  <TitlesOfParts>
    <vt:vector size="46" baseType="lpstr">
      <vt:lpstr>Hacen Egypt</vt:lpstr>
      <vt:lpstr>SKR HEAD1</vt:lpstr>
      <vt:lpstr>Sanchez</vt:lpstr>
      <vt:lpstr>Hacen Casablanca</vt:lpstr>
      <vt:lpstr>Taviraj</vt:lpstr>
      <vt:lpstr>Questv1</vt:lpstr>
      <vt:lpstr>Hacen Algeria Hd</vt:lpstr>
      <vt:lpstr>Arial</vt:lpstr>
      <vt:lpstr>Hacen Algeria Bd</vt:lpstr>
      <vt:lpstr>beIN Black </vt:lpstr>
      <vt:lpstr>Bahij Tanseek Pro</vt:lpstr>
      <vt:lpstr>Hacen Tunisia Bold</vt:lpstr>
      <vt:lpstr>KFGQPC Arabic Symbols 01</vt:lpstr>
      <vt:lpstr>Mikhak Bold</vt:lpstr>
      <vt:lpstr>Dante</vt:lpstr>
      <vt:lpstr>STC Bold</vt:lpstr>
      <vt:lpstr>Ubuntu Kurdish</vt:lpstr>
      <vt:lpstr>Rakkas</vt:lpstr>
      <vt:lpstr>Hacen Liner XL</vt:lpstr>
      <vt:lpstr>Hacen Extender X4</vt:lpstr>
      <vt:lpstr>BoutrosNewsH1</vt:lpstr>
      <vt:lpstr>Segoe UI Semibold</vt:lpstr>
      <vt:lpstr>Dubai</vt:lpstr>
      <vt:lpstr>Berkshire Swash</vt:lpstr>
      <vt:lpstr>Kodchasan</vt:lpstr>
      <vt:lpstr>AlWatanHeadlines-Bold</vt:lpstr>
      <vt:lpstr>Amiri</vt:lpstr>
      <vt:lpstr>Teaching Islamic Traditions by Slidesgo</vt:lpstr>
      <vt:lpstr>عرض تقديمي في PowerPoint</vt:lpstr>
      <vt:lpstr>عرض تقديمي في PowerPoint</vt:lpstr>
      <vt:lpstr>تعريف التفسير</vt:lpstr>
      <vt:lpstr>عرض تقديمي في PowerPoint</vt:lpstr>
      <vt:lpstr>نشأة علم التفسير</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التقويم</vt:lpstr>
      <vt:lpstr>عرض تقديمي في PowerPoint</vt:lpstr>
      <vt:lpstr>أسئلة</vt:lpstr>
      <vt:lpstr>اسئلة</vt:lpstr>
      <vt:lpstr>اسئلة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dc:creator>
  <cp:lastModifiedBy>User</cp:lastModifiedBy>
  <cp:revision>1</cp:revision>
  <dcterms:created xsi:type="dcterms:W3CDTF">2021-01-23T22:08:21Z</dcterms:created>
  <dcterms:modified xsi:type="dcterms:W3CDTF">2021-01-23T22:09:37Z</dcterms:modified>
</cp:coreProperties>
</file>