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80" r:id="rId2"/>
    <p:sldId id="281" r:id="rId3"/>
    <p:sldId id="282" r:id="rId4"/>
    <p:sldId id="283" r:id="rId5"/>
    <p:sldId id="284" r:id="rId6"/>
    <p:sldId id="271" r:id="rId7"/>
    <p:sldId id="256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19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260648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4448"/>
            <a:ext cx="10096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4744"/>
            <a:ext cx="42291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2492896"/>
            <a:ext cx="37623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3566247"/>
            <a:ext cx="39719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725144"/>
            <a:ext cx="41338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17716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مربع نص 45"/>
          <p:cNvSpPr txBox="1"/>
          <p:nvPr/>
        </p:nvSpPr>
        <p:spPr>
          <a:xfrm>
            <a:off x="3696637" y="2492896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55 ، 42</a:t>
            </a:r>
            <a:endParaRPr lang="ar-SA" sz="20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1691680" y="3566247"/>
            <a:ext cx="2975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باستعمال التمثيل بالنقاط .</a:t>
            </a:r>
            <a:endParaRPr lang="ar-SA" sz="20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2411760" y="5125194"/>
            <a:ext cx="374327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لا تظهر الفصول ولكنها تظهر أعداد الأعمال الفنية التي نفذت فقط 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87618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188640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879" y="836712"/>
            <a:ext cx="3400425" cy="1095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184452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34004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672" y="2441451"/>
            <a:ext cx="31527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64" y="4221088"/>
            <a:ext cx="63150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مربع نص 67"/>
          <p:cNvSpPr txBox="1"/>
          <p:nvPr/>
        </p:nvSpPr>
        <p:spPr>
          <a:xfrm>
            <a:off x="858027" y="2257496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10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1338801" y="2257496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14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1821841" y="2544277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2297745" y="2657606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2771800" y="2657606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7487918" y="3374494"/>
            <a:ext cx="154857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عدد المكتبات  =</a:t>
            </a:r>
            <a:endParaRPr lang="ar-SA" sz="2000" b="1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4787378" y="3374494"/>
            <a:ext cx="27733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10 + 14 + 4 + 1 + 1  =</a:t>
            </a:r>
            <a:endParaRPr lang="ar-SA" sz="20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3927428" y="3374494"/>
            <a:ext cx="11486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30 مكتبة</a:t>
            </a:r>
            <a:endParaRPr lang="ar-SA" sz="2000" b="1" dirty="0"/>
          </a:p>
        </p:txBody>
      </p:sp>
      <p:grpSp>
        <p:nvGrpSpPr>
          <p:cNvPr id="76" name="مجموعة 75"/>
          <p:cNvGrpSpPr/>
          <p:nvPr/>
        </p:nvGrpSpPr>
        <p:grpSpPr>
          <a:xfrm>
            <a:off x="5316052" y="5267595"/>
            <a:ext cx="1836296" cy="753693"/>
            <a:chOff x="6143432" y="4043459"/>
            <a:chExt cx="1836296" cy="753693"/>
          </a:xfrm>
        </p:grpSpPr>
        <p:sp>
          <p:nvSpPr>
            <p:cNvPr id="77" name="مربع نص 76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78" name="مجموعة 77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9" name="مربع نص 78"/>
              <p:cNvSpPr txBox="1"/>
              <p:nvPr/>
            </p:nvSpPr>
            <p:spPr>
              <a:xfrm>
                <a:off x="5986072" y="421225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6</a:t>
                </a:r>
                <a:endParaRPr lang="ar-SA" sz="2400" b="1" dirty="0"/>
              </a:p>
            </p:txBody>
          </p:sp>
          <p:sp>
            <p:nvSpPr>
              <p:cNvPr id="80" name="مربع نص 79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30</a:t>
                </a:r>
                <a:endParaRPr lang="ar-SA" sz="2400" b="1" dirty="0"/>
              </a:p>
            </p:txBody>
          </p:sp>
          <p:cxnSp>
            <p:nvCxnSpPr>
              <p:cNvPr id="81" name="رابط مستقيم 80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2" name="مربع نص 81"/>
          <p:cNvSpPr txBox="1"/>
          <p:nvPr/>
        </p:nvSpPr>
        <p:spPr>
          <a:xfrm>
            <a:off x="4501742" y="5400128"/>
            <a:ext cx="8983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20٪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7044220" y="5438076"/>
            <a:ext cx="19267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النسبة المئوية  =</a:t>
            </a:r>
            <a:endParaRPr lang="ar-SA" sz="2000" b="1" dirty="0"/>
          </a:p>
        </p:txBody>
      </p:sp>
      <p:grpSp>
        <p:nvGrpSpPr>
          <p:cNvPr id="12" name="مجموعة 11"/>
          <p:cNvGrpSpPr/>
          <p:nvPr/>
        </p:nvGrpSpPr>
        <p:grpSpPr>
          <a:xfrm>
            <a:off x="323528" y="2515732"/>
            <a:ext cx="3256409" cy="2986021"/>
            <a:chOff x="323528" y="2515732"/>
            <a:chExt cx="3256409" cy="2986021"/>
          </a:xfrm>
        </p:grpSpPr>
        <p:sp>
          <p:nvSpPr>
            <p:cNvPr id="6" name="وسيلة شرح مستطيلة مستديرة الزوايا 5"/>
            <p:cNvSpPr/>
            <p:nvPr/>
          </p:nvSpPr>
          <p:spPr>
            <a:xfrm>
              <a:off x="323528" y="4653136"/>
              <a:ext cx="3256409" cy="848617"/>
            </a:xfrm>
            <a:prstGeom prst="wedgeRoundRectCallout">
              <a:avLst>
                <a:gd name="adj1" fmla="val 20861"/>
                <a:gd name="adj2" fmla="val -246062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/>
                <a:t>عدد المكتبات التي يزيد عدد الكتب فيها على 274 كتابا  = 6 كتب</a:t>
              </a:r>
              <a:endParaRPr lang="ar-SA" sz="2000" b="1" dirty="0"/>
            </a:p>
          </p:txBody>
        </p:sp>
        <p:sp>
          <p:nvSpPr>
            <p:cNvPr id="7" name="مستطيل 6"/>
            <p:cNvSpPr/>
            <p:nvPr/>
          </p:nvSpPr>
          <p:spPr>
            <a:xfrm>
              <a:off x="1879724" y="2515732"/>
              <a:ext cx="1507288" cy="4320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1420236" y="2857661"/>
            <a:ext cx="825606" cy="1551478"/>
            <a:chOff x="1420236" y="2857661"/>
            <a:chExt cx="825606" cy="1551478"/>
          </a:xfrm>
        </p:grpSpPr>
        <p:cxnSp>
          <p:nvCxnSpPr>
            <p:cNvPr id="9" name="رابط كسهم مستقيم 8"/>
            <p:cNvCxnSpPr/>
            <p:nvPr/>
          </p:nvCxnSpPr>
          <p:spPr>
            <a:xfrm flipV="1">
              <a:off x="1849551" y="2857661"/>
              <a:ext cx="0" cy="11598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مربع نص 83"/>
            <p:cNvSpPr txBox="1"/>
            <p:nvPr/>
          </p:nvSpPr>
          <p:spPr>
            <a:xfrm>
              <a:off x="1420236" y="4009029"/>
              <a:ext cx="82560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274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53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8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188640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مربع نص 72"/>
          <p:cNvSpPr txBox="1"/>
          <p:nvPr/>
        </p:nvSpPr>
        <p:spPr>
          <a:xfrm>
            <a:off x="7487918" y="3501008"/>
            <a:ext cx="154857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عدد المدارس =</a:t>
            </a:r>
            <a:endParaRPr lang="ar-SA" sz="2000" b="1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4787378" y="3501008"/>
            <a:ext cx="27733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 + 6 + 14 + 18 + 6 + 4  </a:t>
            </a:r>
            <a:endParaRPr lang="ar-SA" sz="20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6098023" y="3866998"/>
            <a:ext cx="1752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=  49 مدرسة</a:t>
            </a:r>
            <a:endParaRPr lang="ar-SA" sz="2000" b="1" dirty="0"/>
          </a:p>
        </p:txBody>
      </p:sp>
      <p:grpSp>
        <p:nvGrpSpPr>
          <p:cNvPr id="76" name="مجموعة 75"/>
          <p:cNvGrpSpPr/>
          <p:nvPr/>
        </p:nvGrpSpPr>
        <p:grpSpPr>
          <a:xfrm>
            <a:off x="5316052" y="5771651"/>
            <a:ext cx="1836296" cy="753693"/>
            <a:chOff x="6143432" y="4043459"/>
            <a:chExt cx="1836296" cy="753693"/>
          </a:xfrm>
        </p:grpSpPr>
        <p:sp>
          <p:nvSpPr>
            <p:cNvPr id="77" name="مربع نص 76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78" name="مجموعة 77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9" name="مربع نص 78"/>
              <p:cNvSpPr txBox="1"/>
              <p:nvPr/>
            </p:nvSpPr>
            <p:spPr>
              <a:xfrm>
                <a:off x="5929397" y="4212258"/>
                <a:ext cx="61729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28</a:t>
                </a:r>
                <a:endParaRPr lang="ar-SA" sz="2400" b="1" dirty="0"/>
              </a:p>
            </p:txBody>
          </p:sp>
          <p:sp>
            <p:nvSpPr>
              <p:cNvPr id="80" name="مربع نص 79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49</a:t>
                </a:r>
                <a:endParaRPr lang="ar-SA" sz="2400" b="1" dirty="0"/>
              </a:p>
            </p:txBody>
          </p:sp>
          <p:cxnSp>
            <p:nvCxnSpPr>
              <p:cNvPr id="81" name="رابط مستقيم 80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2" name="مربع نص 81"/>
          <p:cNvSpPr txBox="1"/>
          <p:nvPr/>
        </p:nvSpPr>
        <p:spPr>
          <a:xfrm>
            <a:off x="4501742" y="5904184"/>
            <a:ext cx="8983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57٪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7044220" y="5942132"/>
            <a:ext cx="19267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النسبة المئوية  =</a:t>
            </a:r>
            <a:endParaRPr lang="ar-SA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289" y="836712"/>
            <a:ext cx="2847975" cy="1076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88800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38290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مربع نص 67"/>
          <p:cNvSpPr txBox="1"/>
          <p:nvPr/>
        </p:nvSpPr>
        <p:spPr>
          <a:xfrm>
            <a:off x="858027" y="3632664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1338801" y="3497111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1821841" y="3487153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14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2297745" y="3460938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18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2771800" y="3460938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</a:t>
            </a:r>
            <a:endParaRPr lang="ar-SA" sz="2000" b="1" dirty="0"/>
          </a:p>
        </p:txBody>
      </p:sp>
      <p:grpSp>
        <p:nvGrpSpPr>
          <p:cNvPr id="12" name="مجموعة 11"/>
          <p:cNvGrpSpPr/>
          <p:nvPr/>
        </p:nvGrpSpPr>
        <p:grpSpPr>
          <a:xfrm>
            <a:off x="783286" y="3429000"/>
            <a:ext cx="3256409" cy="2986021"/>
            <a:chOff x="323528" y="2515732"/>
            <a:chExt cx="3256409" cy="2986021"/>
          </a:xfrm>
        </p:grpSpPr>
        <p:sp>
          <p:nvSpPr>
            <p:cNvPr id="6" name="وسيلة شرح مستطيلة مستديرة الزوايا 5"/>
            <p:cNvSpPr/>
            <p:nvPr/>
          </p:nvSpPr>
          <p:spPr>
            <a:xfrm>
              <a:off x="323528" y="4653136"/>
              <a:ext cx="3256409" cy="848617"/>
            </a:xfrm>
            <a:prstGeom prst="wedgeRoundRectCallout">
              <a:avLst>
                <a:gd name="adj1" fmla="val 20861"/>
                <a:gd name="adj2" fmla="val -246062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/>
                <a:t>عدد المدارس التي يزيد طلابها عن 235 طالبا  =  28 مدرسة</a:t>
              </a:r>
              <a:endParaRPr lang="ar-SA" sz="2000" b="1" dirty="0"/>
            </a:p>
          </p:txBody>
        </p:sp>
        <p:sp>
          <p:nvSpPr>
            <p:cNvPr id="7" name="مستطيل 6"/>
            <p:cNvSpPr/>
            <p:nvPr/>
          </p:nvSpPr>
          <p:spPr>
            <a:xfrm>
              <a:off x="1879724" y="2515732"/>
              <a:ext cx="1507288" cy="4320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1888041" y="3891491"/>
            <a:ext cx="825606" cy="1551478"/>
            <a:chOff x="1420236" y="2857661"/>
            <a:chExt cx="825606" cy="1551478"/>
          </a:xfrm>
        </p:grpSpPr>
        <p:cxnSp>
          <p:nvCxnSpPr>
            <p:cNvPr id="9" name="رابط كسهم مستقيم 8"/>
            <p:cNvCxnSpPr/>
            <p:nvPr/>
          </p:nvCxnSpPr>
          <p:spPr>
            <a:xfrm flipV="1">
              <a:off x="1849551" y="2857661"/>
              <a:ext cx="0" cy="11598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مربع نص 83"/>
            <p:cNvSpPr txBox="1"/>
            <p:nvPr/>
          </p:nvSpPr>
          <p:spPr>
            <a:xfrm>
              <a:off x="1420236" y="4009029"/>
              <a:ext cx="82560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235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622" y="2204864"/>
            <a:ext cx="21336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378" y="4401519"/>
            <a:ext cx="2419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مربع نص 34"/>
          <p:cNvSpPr txBox="1"/>
          <p:nvPr/>
        </p:nvSpPr>
        <p:spPr>
          <a:xfrm>
            <a:off x="3282550" y="3460938"/>
            <a:ext cx="5107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4570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82" grpId="0"/>
      <p:bldP spid="83" grpId="0"/>
      <p:bldP spid="68" grpId="0"/>
      <p:bldP spid="69" grpId="0"/>
      <p:bldP spid="70" grpId="0"/>
      <p:bldP spid="71" grpId="0"/>
      <p:bldP spid="72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188640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مربع نص 72"/>
          <p:cNvSpPr txBox="1"/>
          <p:nvPr/>
        </p:nvSpPr>
        <p:spPr>
          <a:xfrm>
            <a:off x="4391574" y="2430353"/>
            <a:ext cx="154857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كتاب التاريخ</a:t>
            </a:r>
            <a:endParaRPr lang="ar-SA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49" y="1008438"/>
            <a:ext cx="4695825" cy="695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30480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569" y="3356992"/>
            <a:ext cx="46005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4550"/>
            <a:ext cx="295275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مربع نص 35"/>
          <p:cNvSpPr txBox="1"/>
          <p:nvPr/>
        </p:nvSpPr>
        <p:spPr>
          <a:xfrm>
            <a:off x="5652120" y="4437112"/>
            <a:ext cx="3264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متوسط عدد صفحات كتاب التاريخ  ≈</a:t>
            </a:r>
            <a:endParaRPr lang="ar-SA" sz="20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4391574" y="4437112"/>
            <a:ext cx="14282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100 صفحة</a:t>
            </a:r>
            <a:endParaRPr lang="ar-SA" sz="20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652120" y="4955051"/>
            <a:ext cx="3264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متوسط عدد صفحات كتاب العلوم  ≈</a:t>
            </a:r>
            <a:endParaRPr lang="ar-SA" sz="20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4391574" y="4955051"/>
            <a:ext cx="14282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200 صفحة</a:t>
            </a:r>
            <a:endParaRPr lang="ar-SA" sz="20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5004048" y="5643193"/>
            <a:ext cx="38995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متوسط عدد صفحات كتاب التاريخ  ≈</a:t>
            </a:r>
            <a:endParaRPr lang="ar-SA" sz="20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259632" y="5661248"/>
            <a:ext cx="38995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نصف متوسط عدد صفحات كتاب العلوم</a:t>
            </a:r>
            <a:endParaRPr lang="ar-SA" sz="20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6953823" y="6097259"/>
            <a:ext cx="19497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العبارة معقولة</a:t>
            </a:r>
            <a:endParaRPr lang="ar-SA" sz="2000" b="1" dirty="0"/>
          </a:p>
        </p:txBody>
      </p:sp>
      <p:sp>
        <p:nvSpPr>
          <p:cNvPr id="2" name="شكل بيضاوي 1"/>
          <p:cNvSpPr/>
          <p:nvPr/>
        </p:nvSpPr>
        <p:spPr>
          <a:xfrm>
            <a:off x="1375938" y="3127113"/>
            <a:ext cx="313184" cy="7200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3" name="شكل بيضاوي 42"/>
          <p:cNvSpPr/>
          <p:nvPr/>
        </p:nvSpPr>
        <p:spPr>
          <a:xfrm>
            <a:off x="2336114" y="2750485"/>
            <a:ext cx="313184" cy="108628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06" y="1019200"/>
            <a:ext cx="1750181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7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260648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ربع نص 11"/>
          <p:cNvSpPr txBox="1"/>
          <p:nvPr/>
        </p:nvSpPr>
        <p:spPr>
          <a:xfrm>
            <a:off x="2195736" y="1052736"/>
            <a:ext cx="6623595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اذا كان أطوال مجموعة من الحشرات هي :</a:t>
            </a:r>
          </a:p>
          <a:p>
            <a:r>
              <a:rPr lang="ar-SA" sz="2000" b="1" dirty="0" smtClean="0"/>
              <a:t> 3سم  ،  3,8سم  ،  4,3سم  ،  5,7سم  ،  6,1سم  ،  6,2سم  ،  6,9سم </a:t>
            </a:r>
            <a:endParaRPr lang="ar-SA" sz="20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418732" y="2361074"/>
            <a:ext cx="54006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عدد الحشرات التي تتراوح أطوالها بين 3سم إلى 3,9سم ؟</a:t>
            </a:r>
            <a:endParaRPr lang="ar-SA" sz="20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339752" y="2365203"/>
            <a:ext cx="93496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</a:t>
            </a:r>
            <a:endParaRPr lang="ar-SA" sz="2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418732" y="3096769"/>
            <a:ext cx="54006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عدد الحشرات التي تتراوح أطوالها بين 4سم إلى 4,9سم؟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339752" y="3100898"/>
            <a:ext cx="93496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418732" y="3816849"/>
            <a:ext cx="54006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عدد الحشرات التي تتراوح أطوالها بين 5سم إلى 5,9سم ؟</a:t>
            </a:r>
            <a:endParaRPr lang="ar-SA" sz="20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2339752" y="3820978"/>
            <a:ext cx="93496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3418732" y="4523074"/>
            <a:ext cx="54006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عدد الحشرات التي تتراوح أطوالها بين 6سم إلى 6,9سم؟</a:t>
            </a:r>
            <a:endParaRPr lang="ar-SA" sz="20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339752" y="4527203"/>
            <a:ext cx="93496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</a:t>
            </a:r>
            <a:endParaRPr lang="ar-SA" sz="20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418732" y="5229200"/>
            <a:ext cx="54006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اذا استعملت مدرجا تكراريا لعرض البيانات فأي الأعمدة أطول ؟</a:t>
            </a:r>
            <a:endParaRPr lang="ar-SA" sz="20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2339752" y="5233329"/>
            <a:ext cx="93496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 ــ 6,9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9669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260648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24744"/>
            <a:ext cx="3810000" cy="314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052736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17676"/>
            <a:ext cx="17716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4" y="2405063"/>
            <a:ext cx="4121719" cy="325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4558145" y="3212976"/>
            <a:ext cx="215900" cy="1584325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5090035" y="3285152"/>
            <a:ext cx="215900" cy="1512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27" name="Rectangle 47"/>
          <p:cNvSpPr>
            <a:spLocks noChangeArrowheads="1"/>
          </p:cNvSpPr>
          <p:nvPr/>
        </p:nvSpPr>
        <p:spPr bwMode="auto">
          <a:xfrm>
            <a:off x="5679954" y="3387603"/>
            <a:ext cx="216000" cy="140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6242063" y="3456878"/>
            <a:ext cx="216000" cy="1332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29" name="Rectangle 47"/>
          <p:cNvSpPr>
            <a:spLocks noChangeArrowheads="1"/>
          </p:cNvSpPr>
          <p:nvPr/>
        </p:nvSpPr>
        <p:spPr bwMode="auto">
          <a:xfrm>
            <a:off x="6818127" y="3578725"/>
            <a:ext cx="216000" cy="122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4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260648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184452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00336"/>
            <a:ext cx="4695825" cy="1104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4" y="3081213"/>
            <a:ext cx="20574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مجموعة 2"/>
          <p:cNvGrpSpPr/>
          <p:nvPr/>
        </p:nvGrpSpPr>
        <p:grpSpPr>
          <a:xfrm>
            <a:off x="3305174" y="2405063"/>
            <a:ext cx="3996000" cy="3256185"/>
            <a:chOff x="3305174" y="2405063"/>
            <a:chExt cx="4121719" cy="3256185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5174" y="2405063"/>
              <a:ext cx="4121719" cy="3256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3361719" y="2446628"/>
              <a:ext cx="40320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/>
                <a:t>أهداف فرق كرة القدم</a:t>
              </a:r>
              <a:endParaRPr lang="ar-SA" b="1" dirty="0"/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3019797"/>
              <a:ext cx="590352" cy="184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852861"/>
              <a:ext cx="2405919" cy="536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685" y="4913752"/>
            <a:ext cx="2700000" cy="64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4190809" y="4392878"/>
            <a:ext cx="576000" cy="396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4760314" y="4207233"/>
            <a:ext cx="576000" cy="576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5336378" y="3775185"/>
            <a:ext cx="576000" cy="100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33"/>
          <p:cNvSpPr/>
          <p:nvPr/>
        </p:nvSpPr>
        <p:spPr>
          <a:xfrm>
            <a:off x="5912442" y="4207233"/>
            <a:ext cx="576000" cy="576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34"/>
          <p:cNvSpPr/>
          <p:nvPr/>
        </p:nvSpPr>
        <p:spPr>
          <a:xfrm>
            <a:off x="6488506" y="4498062"/>
            <a:ext cx="576000" cy="28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599" y="3027071"/>
            <a:ext cx="572345" cy="184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5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260648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64904"/>
            <a:ext cx="28289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58777"/>
            <a:ext cx="27336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3347864" y="1196752"/>
            <a:ext cx="51192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الفرق بين التمثيل بالأعمدة والمدرج التكراري ؟</a:t>
            </a:r>
            <a:endParaRPr lang="ar-SA" sz="20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012160" y="1988840"/>
            <a:ext cx="15908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التمثيل بالأعمدة</a:t>
            </a:r>
            <a:endParaRPr lang="ar-SA" sz="20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1763688" y="1988840"/>
            <a:ext cx="15908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المدرج التكراري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5508104" y="5013176"/>
            <a:ext cx="252697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هو طريقة للمقارنة بين البيانات باستعمال الأعمدة</a:t>
            </a:r>
            <a:endParaRPr lang="ar-SA" sz="20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951051" y="5013176"/>
            <a:ext cx="303103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هو طريقة لتمثيل البيانات العددية المنظمة في فئات متساوية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84786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3204280" y="2391645"/>
            <a:ext cx="3901855" cy="4133699"/>
            <a:chOff x="3239055" y="2097088"/>
            <a:chExt cx="3901855" cy="4427537"/>
          </a:xfrm>
        </p:grpSpPr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3239055" y="2097088"/>
              <a:ext cx="3888000" cy="442753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3252910" y="2105146"/>
              <a:ext cx="3888000" cy="42855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عدد الصفحات التي قرأها </a:t>
              </a:r>
              <a:endParaRPr lang="en-US" sz="2000" b="1" dirty="0"/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3347865" y="2875358"/>
            <a:ext cx="1079002" cy="2792415"/>
            <a:chOff x="3347865" y="2435223"/>
            <a:chExt cx="1079002" cy="2792415"/>
          </a:xfrm>
        </p:grpSpPr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3815680" y="2435223"/>
              <a:ext cx="611187" cy="2686047"/>
              <a:chOff x="3266" y="1194"/>
              <a:chExt cx="272" cy="1692"/>
            </a:xfrm>
          </p:grpSpPr>
          <p:sp>
            <p:nvSpPr>
              <p:cNvPr id="38" name="Text Box 29"/>
              <p:cNvSpPr txBox="1">
                <a:spLocks noChangeArrowheads="1"/>
              </p:cNvSpPr>
              <p:nvPr/>
            </p:nvSpPr>
            <p:spPr bwMode="auto">
              <a:xfrm>
                <a:off x="3266" y="2636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0</a:t>
                </a:r>
                <a:endParaRPr lang="en-US" sz="2000" b="1"/>
              </a:p>
            </p:txBody>
          </p:sp>
          <p:sp>
            <p:nvSpPr>
              <p:cNvPr id="39" name="Text Box 30"/>
              <p:cNvSpPr txBox="1">
                <a:spLocks noChangeArrowheads="1"/>
              </p:cNvSpPr>
              <p:nvPr/>
            </p:nvSpPr>
            <p:spPr bwMode="auto">
              <a:xfrm>
                <a:off x="3266" y="2500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10</a:t>
                </a:r>
                <a:endParaRPr lang="en-US" sz="2000" b="1"/>
              </a:p>
            </p:txBody>
          </p:sp>
          <p:sp>
            <p:nvSpPr>
              <p:cNvPr id="40" name="Text Box 31"/>
              <p:cNvSpPr txBox="1">
                <a:spLocks noChangeArrowheads="1"/>
              </p:cNvSpPr>
              <p:nvPr/>
            </p:nvSpPr>
            <p:spPr bwMode="auto">
              <a:xfrm>
                <a:off x="3266" y="233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20</a:t>
                </a:r>
                <a:endParaRPr lang="en-US" sz="2000" b="1"/>
              </a:p>
            </p:txBody>
          </p: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3266" y="2178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/>
                  <a:t>30</a:t>
                </a:r>
                <a:endParaRPr lang="en-US" sz="2000" b="1" dirty="0"/>
              </a:p>
            </p:txBody>
          </p:sp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3266" y="2001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/>
                  <a:t>40</a:t>
                </a:r>
                <a:endParaRPr lang="en-US" sz="2000" b="1" dirty="0"/>
              </a:p>
            </p:txBody>
          </p:sp>
          <p:sp>
            <p:nvSpPr>
              <p:cNvPr id="43" name="Text Box 34"/>
              <p:cNvSpPr txBox="1">
                <a:spLocks noChangeArrowheads="1"/>
              </p:cNvSpPr>
              <p:nvPr/>
            </p:nvSpPr>
            <p:spPr bwMode="auto">
              <a:xfrm>
                <a:off x="3266" y="184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50</a:t>
                </a:r>
                <a:endParaRPr lang="en-US" sz="2000" b="1"/>
              </a:p>
            </p:txBody>
          </p:sp>
          <p:sp>
            <p:nvSpPr>
              <p:cNvPr id="44" name="Text Box 35"/>
              <p:cNvSpPr txBox="1">
                <a:spLocks noChangeArrowheads="1"/>
              </p:cNvSpPr>
              <p:nvPr/>
            </p:nvSpPr>
            <p:spPr bwMode="auto">
              <a:xfrm>
                <a:off x="3266" y="1683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60</a:t>
                </a:r>
                <a:endParaRPr lang="en-US" sz="2000" b="1"/>
              </a:p>
            </p:txBody>
          </p:sp>
          <p:sp>
            <p:nvSpPr>
              <p:cNvPr id="45" name="Text Box 36"/>
              <p:cNvSpPr txBox="1">
                <a:spLocks noChangeArrowheads="1"/>
              </p:cNvSpPr>
              <p:nvPr/>
            </p:nvSpPr>
            <p:spPr bwMode="auto">
              <a:xfrm>
                <a:off x="3266" y="1515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70</a:t>
                </a:r>
                <a:endParaRPr lang="en-US" sz="2000" b="1" dirty="0"/>
              </a:p>
            </p:txBody>
          </p:sp>
          <p:sp>
            <p:nvSpPr>
              <p:cNvPr id="47" name="Text Box 37"/>
              <p:cNvSpPr txBox="1">
                <a:spLocks noChangeArrowheads="1"/>
              </p:cNvSpPr>
              <p:nvPr/>
            </p:nvSpPr>
            <p:spPr bwMode="auto">
              <a:xfrm>
                <a:off x="3266" y="1353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/>
                  <a:t>80</a:t>
                </a:r>
                <a:endParaRPr lang="en-US" sz="2000" b="1" dirty="0"/>
              </a:p>
            </p:txBody>
          </p:sp>
          <p:sp>
            <p:nvSpPr>
              <p:cNvPr id="65" name="Text Box 37"/>
              <p:cNvSpPr txBox="1">
                <a:spLocks noChangeArrowheads="1"/>
              </p:cNvSpPr>
              <p:nvPr/>
            </p:nvSpPr>
            <p:spPr bwMode="auto">
              <a:xfrm>
                <a:off x="3266" y="1194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90</a:t>
                </a:r>
                <a:endParaRPr lang="en-US" sz="2000" b="1" dirty="0"/>
              </a:p>
            </p:txBody>
          </p:sp>
        </p:grp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 rot="16200000">
              <a:off x="2230265" y="3713163"/>
              <a:ext cx="2632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عدد الصفحات</a:t>
              </a:r>
              <a:endParaRPr lang="en-US" sz="2000" b="1" dirty="0"/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4139952" y="5091709"/>
            <a:ext cx="2474419" cy="1433635"/>
            <a:chOff x="4139952" y="4912520"/>
            <a:chExt cx="2474419" cy="1433635"/>
          </a:xfrm>
        </p:grpSpPr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4139952" y="5949280"/>
              <a:ext cx="2339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الطلاب</a:t>
              </a:r>
              <a:endParaRPr lang="en-US" sz="2000" b="1" dirty="0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 rot="17401325">
              <a:off x="3934600" y="5351463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محمد</a:t>
              </a:r>
              <a:endParaRPr lang="en-US" sz="2000" b="1" dirty="0"/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 rot="17401325">
              <a:off x="4389058" y="5365750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خالد</a:t>
              </a:r>
              <a:endParaRPr lang="en-US" sz="2000" b="1" dirty="0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 rot="17401325">
              <a:off x="4829660" y="5351463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حسام</a:t>
              </a:r>
              <a:endParaRPr lang="en-US" sz="2000" b="1" dirty="0"/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 rot="17401325">
              <a:off x="5339538" y="5365750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فادي</a:t>
              </a:r>
              <a:endParaRPr lang="en-US" sz="2000" b="1" dirty="0"/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 rot="17401325">
              <a:off x="5778553" y="5365750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نواف</a:t>
              </a:r>
              <a:endParaRPr lang="en-US" sz="2000" b="1" dirty="0"/>
            </a:p>
          </p:txBody>
        </p:sp>
      </p:grp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188640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156865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3250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11" y="864890"/>
            <a:ext cx="3648075" cy="1123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4353843" y="3033416"/>
            <a:ext cx="2354499" cy="2346325"/>
            <a:chOff x="4353843" y="2595563"/>
            <a:chExt cx="2354499" cy="2346325"/>
          </a:xfrm>
        </p:grpSpPr>
        <p:grpSp>
          <p:nvGrpSpPr>
            <p:cNvPr id="48" name="Group 16"/>
            <p:cNvGrpSpPr>
              <a:grpSpLocks/>
            </p:cNvGrpSpPr>
            <p:nvPr/>
          </p:nvGrpSpPr>
          <p:grpSpPr bwMode="auto">
            <a:xfrm>
              <a:off x="4353843" y="2858509"/>
              <a:ext cx="2354499" cy="2083378"/>
              <a:chOff x="2886" y="2172"/>
              <a:chExt cx="2184" cy="2888"/>
            </a:xfrm>
          </p:grpSpPr>
          <p:sp>
            <p:nvSpPr>
              <p:cNvPr id="50" name="Line 17"/>
              <p:cNvSpPr>
                <a:spLocks noChangeShapeType="1"/>
              </p:cNvSpPr>
              <p:nvPr/>
            </p:nvSpPr>
            <p:spPr bwMode="auto">
              <a:xfrm>
                <a:off x="2886" y="5060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1" name="Line 18"/>
              <p:cNvSpPr>
                <a:spLocks noChangeShapeType="1"/>
              </p:cNvSpPr>
              <p:nvPr/>
            </p:nvSpPr>
            <p:spPr bwMode="auto">
              <a:xfrm>
                <a:off x="2886" y="4698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2" name="Line 19"/>
              <p:cNvSpPr>
                <a:spLocks noChangeShapeType="1"/>
              </p:cNvSpPr>
              <p:nvPr/>
            </p:nvSpPr>
            <p:spPr bwMode="auto">
              <a:xfrm>
                <a:off x="2886" y="4336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3" name="Line 20"/>
              <p:cNvSpPr>
                <a:spLocks noChangeShapeType="1"/>
              </p:cNvSpPr>
              <p:nvPr/>
            </p:nvSpPr>
            <p:spPr bwMode="auto">
              <a:xfrm>
                <a:off x="2886" y="3974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4" name="Line 21"/>
              <p:cNvSpPr>
                <a:spLocks noChangeShapeType="1"/>
              </p:cNvSpPr>
              <p:nvPr/>
            </p:nvSpPr>
            <p:spPr bwMode="auto">
              <a:xfrm>
                <a:off x="2886" y="3612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" name="Line 22"/>
              <p:cNvSpPr>
                <a:spLocks noChangeShapeType="1"/>
              </p:cNvSpPr>
              <p:nvPr/>
            </p:nvSpPr>
            <p:spPr bwMode="auto">
              <a:xfrm>
                <a:off x="2886" y="3250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6" name="Line 23"/>
              <p:cNvSpPr>
                <a:spLocks noChangeShapeType="1"/>
              </p:cNvSpPr>
              <p:nvPr/>
            </p:nvSpPr>
            <p:spPr bwMode="auto">
              <a:xfrm>
                <a:off x="2886" y="2888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7" name="Line 24"/>
              <p:cNvSpPr>
                <a:spLocks noChangeShapeType="1"/>
              </p:cNvSpPr>
              <p:nvPr/>
            </p:nvSpPr>
            <p:spPr bwMode="auto">
              <a:xfrm>
                <a:off x="2886" y="2526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4" name="Line 24"/>
              <p:cNvSpPr>
                <a:spLocks noChangeShapeType="1"/>
              </p:cNvSpPr>
              <p:nvPr/>
            </p:nvSpPr>
            <p:spPr bwMode="auto">
              <a:xfrm>
                <a:off x="2898" y="2172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49" name="Rectangle 25"/>
            <p:cNvSpPr>
              <a:spLocks noChangeArrowheads="1"/>
            </p:cNvSpPr>
            <p:nvPr/>
          </p:nvSpPr>
          <p:spPr bwMode="auto">
            <a:xfrm>
              <a:off x="4353843" y="2595563"/>
              <a:ext cx="2341562" cy="2346325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4499893" y="3040802"/>
            <a:ext cx="215900" cy="2340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4969793" y="4121369"/>
            <a:ext cx="214312" cy="1260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374730" y="4725143"/>
            <a:ext cx="212725" cy="64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5904830" y="4478528"/>
            <a:ext cx="215900" cy="900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5439693" y="4193378"/>
            <a:ext cx="212725" cy="118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188640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920080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938" y="823367"/>
            <a:ext cx="4076700" cy="733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78" y="2878718"/>
            <a:ext cx="2057400" cy="1866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43" name="مجموعة 42"/>
          <p:cNvGrpSpPr/>
          <p:nvPr/>
        </p:nvGrpSpPr>
        <p:grpSpPr>
          <a:xfrm>
            <a:off x="4140844" y="2025798"/>
            <a:ext cx="4391596" cy="4427538"/>
            <a:chOff x="4140844" y="2025798"/>
            <a:chExt cx="4391596" cy="4427538"/>
          </a:xfrm>
        </p:grpSpPr>
        <p:grpSp>
          <p:nvGrpSpPr>
            <p:cNvPr id="42" name="مجموعة 41"/>
            <p:cNvGrpSpPr/>
            <p:nvPr/>
          </p:nvGrpSpPr>
          <p:grpSpPr>
            <a:xfrm>
              <a:off x="4140844" y="2025798"/>
              <a:ext cx="4391596" cy="4427538"/>
              <a:chOff x="4067944" y="2025798"/>
              <a:chExt cx="4391596" cy="4427538"/>
            </a:xfrm>
          </p:grpSpPr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4067944" y="2025798"/>
                <a:ext cx="4391596" cy="442753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" name="Text Box 16"/>
              <p:cNvSpPr txBox="1">
                <a:spLocks noChangeArrowheads="1"/>
              </p:cNvSpPr>
              <p:nvPr/>
            </p:nvSpPr>
            <p:spPr bwMode="auto">
              <a:xfrm>
                <a:off x="4081799" y="2040086"/>
                <a:ext cx="4356000" cy="40005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قوة عدد من الهزات الأرضية</a:t>
                </a:r>
                <a:endParaRPr lang="en-US" sz="2000" b="1" dirty="0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254576" y="2781448"/>
              <a:ext cx="2592000" cy="2089150"/>
              <a:chOff x="2886" y="2164"/>
              <a:chExt cx="2439" cy="2896"/>
            </a:xfrm>
          </p:grpSpPr>
          <p:grpSp>
            <p:nvGrpSpPr>
              <p:cNvPr id="23" name="Group 6"/>
              <p:cNvGrpSpPr>
                <a:grpSpLocks/>
              </p:cNvGrpSpPr>
              <p:nvPr/>
            </p:nvGrpSpPr>
            <p:grpSpPr bwMode="auto">
              <a:xfrm>
                <a:off x="2886" y="2526"/>
                <a:ext cx="2438" cy="2534"/>
                <a:chOff x="2886" y="2526"/>
                <a:chExt cx="2438" cy="2534"/>
              </a:xfrm>
            </p:grpSpPr>
            <p:sp>
              <p:nvSpPr>
                <p:cNvPr id="25" name="Line 7"/>
                <p:cNvSpPr>
                  <a:spLocks noChangeShapeType="1"/>
                </p:cNvSpPr>
                <p:nvPr/>
              </p:nvSpPr>
              <p:spPr bwMode="auto">
                <a:xfrm>
                  <a:off x="2886" y="5060"/>
                  <a:ext cx="217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" name="Line 8"/>
                <p:cNvSpPr>
                  <a:spLocks noChangeShapeType="1"/>
                </p:cNvSpPr>
                <p:nvPr/>
              </p:nvSpPr>
              <p:spPr bwMode="auto">
                <a:xfrm>
                  <a:off x="2886" y="4698"/>
                  <a:ext cx="2438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7" name="Line 9"/>
                <p:cNvSpPr>
                  <a:spLocks noChangeShapeType="1"/>
                </p:cNvSpPr>
                <p:nvPr/>
              </p:nvSpPr>
              <p:spPr bwMode="auto">
                <a:xfrm>
                  <a:off x="2886" y="4336"/>
                  <a:ext cx="2438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8" name="Line 10"/>
                <p:cNvSpPr>
                  <a:spLocks noChangeShapeType="1"/>
                </p:cNvSpPr>
                <p:nvPr/>
              </p:nvSpPr>
              <p:spPr bwMode="auto">
                <a:xfrm>
                  <a:off x="2886" y="3974"/>
                  <a:ext cx="2438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9" name="Line 11"/>
                <p:cNvSpPr>
                  <a:spLocks noChangeShapeType="1"/>
                </p:cNvSpPr>
                <p:nvPr/>
              </p:nvSpPr>
              <p:spPr bwMode="auto">
                <a:xfrm>
                  <a:off x="2886" y="3612"/>
                  <a:ext cx="2438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0" name="Line 12"/>
                <p:cNvSpPr>
                  <a:spLocks noChangeShapeType="1"/>
                </p:cNvSpPr>
                <p:nvPr/>
              </p:nvSpPr>
              <p:spPr bwMode="auto">
                <a:xfrm>
                  <a:off x="2886" y="3250"/>
                  <a:ext cx="2438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1" name="Line 13"/>
                <p:cNvSpPr>
                  <a:spLocks noChangeShapeType="1"/>
                </p:cNvSpPr>
                <p:nvPr/>
              </p:nvSpPr>
              <p:spPr bwMode="auto">
                <a:xfrm>
                  <a:off x="2886" y="2888"/>
                  <a:ext cx="2438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2" name="Line 14"/>
                <p:cNvSpPr>
                  <a:spLocks noChangeShapeType="1"/>
                </p:cNvSpPr>
                <p:nvPr/>
              </p:nvSpPr>
              <p:spPr bwMode="auto">
                <a:xfrm>
                  <a:off x="2886" y="2526"/>
                  <a:ext cx="2438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2886" y="2164"/>
                <a:ext cx="2439" cy="2896"/>
              </a:xfrm>
              <a:prstGeom prst="rect">
                <a:avLst/>
              </a:prstGeom>
              <a:noFill/>
              <a:ln w="9525">
                <a:solidFill>
                  <a:srgbClr val="3333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</p:grpSp>
      <p:grpSp>
        <p:nvGrpSpPr>
          <p:cNvPr id="41" name="مجموعة 40"/>
          <p:cNvGrpSpPr/>
          <p:nvPr/>
        </p:nvGrpSpPr>
        <p:grpSpPr>
          <a:xfrm>
            <a:off x="4211689" y="2529036"/>
            <a:ext cx="1007496" cy="2520950"/>
            <a:chOff x="35497" y="2347913"/>
            <a:chExt cx="1007496" cy="252095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31805" y="2435225"/>
              <a:ext cx="611188" cy="2433638"/>
              <a:chOff x="3153" y="1353"/>
              <a:chExt cx="385" cy="1533"/>
            </a:xfrm>
          </p:grpSpPr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3266" y="2636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0</a:t>
                </a:r>
                <a:endParaRPr lang="en-US" sz="2000" b="1"/>
              </a:p>
            </p:txBody>
          </p:sp>
          <p:sp>
            <p:nvSpPr>
              <p:cNvPr id="15" name="Text Box 20"/>
              <p:cNvSpPr txBox="1">
                <a:spLocks noChangeArrowheads="1"/>
              </p:cNvSpPr>
              <p:nvPr/>
            </p:nvSpPr>
            <p:spPr bwMode="auto">
              <a:xfrm>
                <a:off x="3266" y="2500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</a:t>
                </a:r>
                <a:endParaRPr lang="en-US" sz="2000" b="1" dirty="0"/>
              </a:p>
            </p:txBody>
          </p:sp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3266" y="233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</a:t>
                </a:r>
                <a:endParaRPr lang="en-US" sz="2000" b="1" dirty="0"/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3266" y="2178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</a:t>
                </a:r>
                <a:endParaRPr lang="en-US" sz="2000" b="1" dirty="0"/>
              </a:p>
            </p:txBody>
          </p:sp>
          <p:sp>
            <p:nvSpPr>
              <p:cNvPr id="18" name="Text Box 23"/>
              <p:cNvSpPr txBox="1">
                <a:spLocks noChangeArrowheads="1"/>
              </p:cNvSpPr>
              <p:nvPr/>
            </p:nvSpPr>
            <p:spPr bwMode="auto">
              <a:xfrm>
                <a:off x="3266" y="2001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</a:t>
                </a:r>
                <a:endParaRPr lang="en-US" sz="2000" b="1" dirty="0"/>
              </a:p>
            </p:txBody>
          </p:sp>
          <p:sp>
            <p:nvSpPr>
              <p:cNvPr id="19" name="Text Box 24"/>
              <p:cNvSpPr txBox="1">
                <a:spLocks noChangeArrowheads="1"/>
              </p:cNvSpPr>
              <p:nvPr/>
            </p:nvSpPr>
            <p:spPr bwMode="auto">
              <a:xfrm>
                <a:off x="3153" y="1842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20" name="Text Box 25"/>
              <p:cNvSpPr txBox="1">
                <a:spLocks noChangeArrowheads="1"/>
              </p:cNvSpPr>
              <p:nvPr/>
            </p:nvSpPr>
            <p:spPr bwMode="auto">
              <a:xfrm>
                <a:off x="3153" y="1683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12</a:t>
                </a:r>
                <a:endParaRPr lang="en-US" sz="2000" b="1" dirty="0"/>
              </a:p>
            </p:txBody>
          </p:sp>
          <p:sp>
            <p:nvSpPr>
              <p:cNvPr id="21" name="Text Box 26"/>
              <p:cNvSpPr txBox="1">
                <a:spLocks noChangeArrowheads="1"/>
              </p:cNvSpPr>
              <p:nvPr/>
            </p:nvSpPr>
            <p:spPr bwMode="auto">
              <a:xfrm>
                <a:off x="3153" y="1515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14</a:t>
                </a:r>
                <a:endParaRPr lang="en-US" sz="2000" b="1" dirty="0"/>
              </a:p>
            </p:txBody>
          </p:sp>
          <p:sp>
            <p:nvSpPr>
              <p:cNvPr id="22" name="Text Box 27"/>
              <p:cNvSpPr txBox="1">
                <a:spLocks noChangeArrowheads="1"/>
              </p:cNvSpPr>
              <p:nvPr/>
            </p:nvSpPr>
            <p:spPr bwMode="auto">
              <a:xfrm>
                <a:off x="3153" y="1353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16</a:t>
                </a:r>
                <a:endParaRPr lang="en-US" sz="2000" b="1" dirty="0"/>
              </a:p>
            </p:txBody>
          </p:sp>
        </p:grp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 rot="16200000">
              <a:off x="-936053" y="3319463"/>
              <a:ext cx="2339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التكرار</a:t>
              </a:r>
              <a:endParaRPr lang="en-US" sz="2000" b="1" dirty="0"/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5183782" y="4841229"/>
            <a:ext cx="2508206" cy="1577182"/>
            <a:chOff x="899319" y="4660106"/>
            <a:chExt cx="2508206" cy="1577182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899890" y="5840413"/>
              <a:ext cx="2339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القوة</a:t>
              </a:r>
              <a:endParaRPr lang="en-US" sz="2000" b="1" dirty="0"/>
            </a:p>
          </p:txBody>
        </p:sp>
        <p:sp>
          <p:nvSpPr>
            <p:cNvPr id="9" name="Text Box 29"/>
            <p:cNvSpPr txBox="1">
              <a:spLocks noChangeArrowheads="1"/>
            </p:cNvSpPr>
            <p:nvPr/>
          </p:nvSpPr>
          <p:spPr bwMode="auto">
            <a:xfrm rot="17401325">
              <a:off x="460375" y="5099050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7,0 ــ 7,4</a:t>
              </a:r>
              <a:endParaRPr lang="en-US" sz="2000" b="1" dirty="0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 rot="17401325">
              <a:off x="1031828" y="5113338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7,5 ــ 7,9</a:t>
              </a:r>
              <a:endParaRPr lang="en-US" sz="2000" b="1" dirty="0"/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 rot="17401325">
              <a:off x="1549739" y="5099050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8,0 ــ 8,4</a:t>
              </a:r>
              <a:endParaRPr lang="en-US" sz="2000" b="1" dirty="0"/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 rot="17401325">
              <a:off x="2020619" y="5113338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8,5 ــ 8,9</a:t>
              </a:r>
              <a:endParaRPr lang="en-US" sz="2000" b="1" dirty="0"/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 rot="17401325">
              <a:off x="2571706" y="5113338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9,0 ــ 9,4</a:t>
              </a:r>
              <a:endParaRPr lang="en-US" sz="2000" b="1" dirty="0"/>
            </a:p>
          </p:txBody>
        </p:sp>
      </p:grpSp>
      <p:sp>
        <p:nvSpPr>
          <p:cNvPr id="33" name="Rectangle 81"/>
          <p:cNvSpPr>
            <a:spLocks noChangeArrowheads="1"/>
          </p:cNvSpPr>
          <p:nvPr/>
        </p:nvSpPr>
        <p:spPr bwMode="auto">
          <a:xfrm>
            <a:off x="5252988" y="4337394"/>
            <a:ext cx="540000" cy="540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34" name="Rectangle 82"/>
          <p:cNvSpPr>
            <a:spLocks noChangeArrowheads="1"/>
          </p:cNvSpPr>
          <p:nvPr/>
        </p:nvSpPr>
        <p:spPr bwMode="auto">
          <a:xfrm>
            <a:off x="5787979" y="3041249"/>
            <a:ext cx="540000" cy="1836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35" name="Rectangle 84"/>
          <p:cNvSpPr>
            <a:spLocks noChangeArrowheads="1"/>
          </p:cNvSpPr>
          <p:nvPr/>
        </p:nvSpPr>
        <p:spPr bwMode="auto">
          <a:xfrm>
            <a:off x="7333323" y="4731466"/>
            <a:ext cx="504000" cy="14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36" name="Rectangle 123"/>
          <p:cNvSpPr>
            <a:spLocks noChangeArrowheads="1"/>
          </p:cNvSpPr>
          <p:nvPr/>
        </p:nvSpPr>
        <p:spPr bwMode="auto">
          <a:xfrm>
            <a:off x="6826534" y="4590476"/>
            <a:ext cx="504000" cy="28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37" name="Rectangle 124"/>
          <p:cNvSpPr>
            <a:spLocks noChangeArrowheads="1"/>
          </p:cNvSpPr>
          <p:nvPr/>
        </p:nvSpPr>
        <p:spPr bwMode="auto">
          <a:xfrm>
            <a:off x="6322478" y="4193378"/>
            <a:ext cx="504000" cy="68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188640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مجموعة 42"/>
          <p:cNvGrpSpPr/>
          <p:nvPr/>
        </p:nvGrpSpPr>
        <p:grpSpPr>
          <a:xfrm>
            <a:off x="4140844" y="2025798"/>
            <a:ext cx="4679628" cy="4427538"/>
            <a:chOff x="4140844" y="2025798"/>
            <a:chExt cx="4679628" cy="4427538"/>
          </a:xfrm>
        </p:grpSpPr>
        <p:grpSp>
          <p:nvGrpSpPr>
            <p:cNvPr id="42" name="مجموعة 41"/>
            <p:cNvGrpSpPr/>
            <p:nvPr/>
          </p:nvGrpSpPr>
          <p:grpSpPr>
            <a:xfrm>
              <a:off x="4140844" y="2025798"/>
              <a:ext cx="4679628" cy="4427538"/>
              <a:chOff x="4067944" y="2025798"/>
              <a:chExt cx="4679628" cy="4427538"/>
            </a:xfrm>
          </p:grpSpPr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4067944" y="2025798"/>
                <a:ext cx="4679628" cy="442753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" name="Text Box 16"/>
              <p:cNvSpPr txBox="1">
                <a:spLocks noChangeArrowheads="1"/>
              </p:cNvSpPr>
              <p:nvPr/>
            </p:nvSpPr>
            <p:spPr bwMode="auto">
              <a:xfrm>
                <a:off x="4081799" y="2040086"/>
                <a:ext cx="4356000" cy="40005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نسبة التخفيض في محل تجاري</a:t>
                </a:r>
                <a:endParaRPr lang="en-US" sz="2000" b="1" dirty="0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254576" y="2781448"/>
              <a:ext cx="3103173" cy="2089150"/>
              <a:chOff x="2886" y="2164"/>
              <a:chExt cx="2920" cy="2896"/>
            </a:xfrm>
          </p:grpSpPr>
          <p:grpSp>
            <p:nvGrpSpPr>
              <p:cNvPr id="23" name="Group 6"/>
              <p:cNvGrpSpPr>
                <a:grpSpLocks/>
              </p:cNvGrpSpPr>
              <p:nvPr/>
            </p:nvGrpSpPr>
            <p:grpSpPr bwMode="auto">
              <a:xfrm>
                <a:off x="2886" y="2526"/>
                <a:ext cx="2913" cy="2534"/>
                <a:chOff x="2886" y="2526"/>
                <a:chExt cx="2913" cy="2534"/>
              </a:xfrm>
            </p:grpSpPr>
            <p:sp>
              <p:nvSpPr>
                <p:cNvPr id="25" name="Line 7"/>
                <p:cNvSpPr>
                  <a:spLocks noChangeShapeType="1"/>
                </p:cNvSpPr>
                <p:nvPr/>
              </p:nvSpPr>
              <p:spPr bwMode="auto">
                <a:xfrm>
                  <a:off x="2886" y="5060"/>
                  <a:ext cx="217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" name="Line 8"/>
                <p:cNvSpPr>
                  <a:spLocks noChangeShapeType="1"/>
                </p:cNvSpPr>
                <p:nvPr/>
              </p:nvSpPr>
              <p:spPr bwMode="auto">
                <a:xfrm>
                  <a:off x="2886" y="4698"/>
                  <a:ext cx="2913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7" name="Line 9"/>
                <p:cNvSpPr>
                  <a:spLocks noChangeShapeType="1"/>
                </p:cNvSpPr>
                <p:nvPr/>
              </p:nvSpPr>
              <p:spPr bwMode="auto">
                <a:xfrm>
                  <a:off x="2886" y="4336"/>
                  <a:ext cx="2913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8" name="Line 10"/>
                <p:cNvSpPr>
                  <a:spLocks noChangeShapeType="1"/>
                </p:cNvSpPr>
                <p:nvPr/>
              </p:nvSpPr>
              <p:spPr bwMode="auto">
                <a:xfrm>
                  <a:off x="2886" y="3974"/>
                  <a:ext cx="2913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9" name="Line 11"/>
                <p:cNvSpPr>
                  <a:spLocks noChangeShapeType="1"/>
                </p:cNvSpPr>
                <p:nvPr/>
              </p:nvSpPr>
              <p:spPr bwMode="auto">
                <a:xfrm>
                  <a:off x="2886" y="3612"/>
                  <a:ext cx="2913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0" name="Line 12"/>
                <p:cNvSpPr>
                  <a:spLocks noChangeShapeType="1"/>
                </p:cNvSpPr>
                <p:nvPr/>
              </p:nvSpPr>
              <p:spPr bwMode="auto">
                <a:xfrm>
                  <a:off x="2886" y="3250"/>
                  <a:ext cx="2913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1" name="Line 13"/>
                <p:cNvSpPr>
                  <a:spLocks noChangeShapeType="1"/>
                </p:cNvSpPr>
                <p:nvPr/>
              </p:nvSpPr>
              <p:spPr bwMode="auto">
                <a:xfrm>
                  <a:off x="2886" y="2888"/>
                  <a:ext cx="2913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2" name="Line 14"/>
                <p:cNvSpPr>
                  <a:spLocks noChangeShapeType="1"/>
                </p:cNvSpPr>
                <p:nvPr/>
              </p:nvSpPr>
              <p:spPr bwMode="auto">
                <a:xfrm>
                  <a:off x="2886" y="2526"/>
                  <a:ext cx="2913" cy="0"/>
                </a:xfrm>
                <a:prstGeom prst="line">
                  <a:avLst/>
                </a:prstGeom>
                <a:noFill/>
                <a:ln w="9525">
                  <a:solidFill>
                    <a:srgbClr val="3333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2886" y="2164"/>
                <a:ext cx="2920" cy="2896"/>
              </a:xfrm>
              <a:prstGeom prst="rect">
                <a:avLst/>
              </a:prstGeom>
              <a:noFill/>
              <a:ln w="9525">
                <a:solidFill>
                  <a:srgbClr val="3333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</p:grpSp>
      <p:grpSp>
        <p:nvGrpSpPr>
          <p:cNvPr id="41" name="مجموعة 40"/>
          <p:cNvGrpSpPr/>
          <p:nvPr/>
        </p:nvGrpSpPr>
        <p:grpSpPr>
          <a:xfrm>
            <a:off x="4211689" y="2529036"/>
            <a:ext cx="1007496" cy="2520950"/>
            <a:chOff x="35497" y="2347913"/>
            <a:chExt cx="1007496" cy="252095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31805" y="2435225"/>
              <a:ext cx="611188" cy="2433638"/>
              <a:chOff x="3153" y="1353"/>
              <a:chExt cx="385" cy="1533"/>
            </a:xfrm>
          </p:grpSpPr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3266" y="2636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0</a:t>
                </a:r>
                <a:endParaRPr lang="en-US" sz="2000" b="1"/>
              </a:p>
            </p:txBody>
          </p:sp>
          <p:sp>
            <p:nvSpPr>
              <p:cNvPr id="15" name="Text Box 20"/>
              <p:cNvSpPr txBox="1">
                <a:spLocks noChangeArrowheads="1"/>
              </p:cNvSpPr>
              <p:nvPr/>
            </p:nvSpPr>
            <p:spPr bwMode="auto">
              <a:xfrm>
                <a:off x="3266" y="2500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</a:t>
                </a:r>
                <a:endParaRPr lang="en-US" sz="2000" b="1" dirty="0"/>
              </a:p>
            </p:txBody>
          </p:sp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3266" y="233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</a:t>
                </a:r>
                <a:endParaRPr lang="en-US" sz="2000" b="1" dirty="0"/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3266" y="2178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</a:t>
                </a:r>
                <a:endParaRPr lang="en-US" sz="2000" b="1" dirty="0"/>
              </a:p>
            </p:txBody>
          </p:sp>
          <p:sp>
            <p:nvSpPr>
              <p:cNvPr id="18" name="Text Box 23"/>
              <p:cNvSpPr txBox="1">
                <a:spLocks noChangeArrowheads="1"/>
              </p:cNvSpPr>
              <p:nvPr/>
            </p:nvSpPr>
            <p:spPr bwMode="auto">
              <a:xfrm>
                <a:off x="3266" y="2001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</a:t>
                </a:r>
                <a:endParaRPr lang="en-US" sz="2000" b="1" dirty="0"/>
              </a:p>
            </p:txBody>
          </p:sp>
          <p:sp>
            <p:nvSpPr>
              <p:cNvPr id="19" name="Text Box 24"/>
              <p:cNvSpPr txBox="1">
                <a:spLocks noChangeArrowheads="1"/>
              </p:cNvSpPr>
              <p:nvPr/>
            </p:nvSpPr>
            <p:spPr bwMode="auto">
              <a:xfrm>
                <a:off x="3153" y="1842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20" name="Text Box 25"/>
              <p:cNvSpPr txBox="1">
                <a:spLocks noChangeArrowheads="1"/>
              </p:cNvSpPr>
              <p:nvPr/>
            </p:nvSpPr>
            <p:spPr bwMode="auto">
              <a:xfrm>
                <a:off x="3153" y="1683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12</a:t>
                </a:r>
                <a:endParaRPr lang="en-US" sz="2000" b="1" dirty="0"/>
              </a:p>
            </p:txBody>
          </p:sp>
          <p:sp>
            <p:nvSpPr>
              <p:cNvPr id="21" name="Text Box 26"/>
              <p:cNvSpPr txBox="1">
                <a:spLocks noChangeArrowheads="1"/>
              </p:cNvSpPr>
              <p:nvPr/>
            </p:nvSpPr>
            <p:spPr bwMode="auto">
              <a:xfrm>
                <a:off x="3153" y="1515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14</a:t>
                </a:r>
                <a:endParaRPr lang="en-US" sz="2000" b="1" dirty="0"/>
              </a:p>
            </p:txBody>
          </p:sp>
          <p:sp>
            <p:nvSpPr>
              <p:cNvPr id="22" name="Text Box 27"/>
              <p:cNvSpPr txBox="1">
                <a:spLocks noChangeArrowheads="1"/>
              </p:cNvSpPr>
              <p:nvPr/>
            </p:nvSpPr>
            <p:spPr bwMode="auto">
              <a:xfrm>
                <a:off x="3153" y="1353"/>
                <a:ext cx="3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16</a:t>
                </a:r>
                <a:endParaRPr lang="en-US" sz="2000" b="1" dirty="0"/>
              </a:p>
            </p:txBody>
          </p:sp>
        </p:grp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 rot="16200000">
              <a:off x="-936053" y="3319463"/>
              <a:ext cx="2339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عدد السلع</a:t>
              </a:r>
              <a:endParaRPr lang="en-US" sz="2000" b="1" dirty="0"/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5142217" y="4841229"/>
            <a:ext cx="2984552" cy="1577182"/>
            <a:chOff x="857754" y="4660106"/>
            <a:chExt cx="2984552" cy="1577182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899890" y="5840413"/>
              <a:ext cx="2339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نسبة التخفيض</a:t>
              </a:r>
              <a:endParaRPr lang="en-US" sz="2000" b="1" dirty="0"/>
            </a:p>
          </p:txBody>
        </p:sp>
        <p:sp>
          <p:nvSpPr>
            <p:cNvPr id="9" name="Text Box 29"/>
            <p:cNvSpPr txBox="1">
              <a:spLocks noChangeArrowheads="1"/>
            </p:cNvSpPr>
            <p:nvPr/>
          </p:nvSpPr>
          <p:spPr bwMode="auto">
            <a:xfrm rot="17401325">
              <a:off x="418810" y="5099050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2,0 ــ 2,9</a:t>
              </a:r>
              <a:endParaRPr lang="en-US" sz="2000" b="1" dirty="0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 rot="17401325">
              <a:off x="976408" y="5113338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3,0 ــ 3,9</a:t>
              </a:r>
              <a:endParaRPr lang="en-US" sz="2000" b="1" dirty="0"/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 rot="17401325">
              <a:off x="1508174" y="5099050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4,0 ــ 4,9</a:t>
              </a:r>
              <a:endParaRPr lang="en-US" sz="2000" b="1" dirty="0"/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 rot="17401325">
              <a:off x="1992909" y="5113338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5,0 ــ 5,9</a:t>
              </a:r>
              <a:endParaRPr lang="en-US" sz="2000" b="1" dirty="0"/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 rot="17401325">
              <a:off x="2516286" y="5113338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6,0 ــ 6,9</a:t>
              </a:r>
              <a:endParaRPr lang="en-US" sz="2000" b="1" dirty="0"/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 rot="17401325">
              <a:off x="3006487" y="5113337"/>
              <a:ext cx="12747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7,0 ــ 7,9</a:t>
              </a:r>
              <a:endParaRPr lang="en-US" sz="2000" b="1" dirty="0"/>
            </a:p>
          </p:txBody>
        </p:sp>
      </p:grpSp>
      <p:sp>
        <p:nvSpPr>
          <p:cNvPr id="33" name="Rectangle 81"/>
          <p:cNvSpPr>
            <a:spLocks noChangeArrowheads="1"/>
          </p:cNvSpPr>
          <p:nvPr/>
        </p:nvSpPr>
        <p:spPr bwMode="auto">
          <a:xfrm>
            <a:off x="5252988" y="4719643"/>
            <a:ext cx="540000" cy="14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35" name="Rectangle 84"/>
          <p:cNvSpPr>
            <a:spLocks noChangeArrowheads="1"/>
          </p:cNvSpPr>
          <p:nvPr/>
        </p:nvSpPr>
        <p:spPr bwMode="auto">
          <a:xfrm>
            <a:off x="7333323" y="2780928"/>
            <a:ext cx="504000" cy="208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36" name="Rectangle 123"/>
          <p:cNvSpPr>
            <a:spLocks noChangeArrowheads="1"/>
          </p:cNvSpPr>
          <p:nvPr/>
        </p:nvSpPr>
        <p:spPr bwMode="auto">
          <a:xfrm>
            <a:off x="6826534" y="3284984"/>
            <a:ext cx="504000" cy="158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37" name="Rectangle 124"/>
          <p:cNvSpPr>
            <a:spLocks noChangeArrowheads="1"/>
          </p:cNvSpPr>
          <p:nvPr/>
        </p:nvSpPr>
        <p:spPr bwMode="auto">
          <a:xfrm>
            <a:off x="6322478" y="3284984"/>
            <a:ext cx="504000" cy="158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59" y="1052736"/>
            <a:ext cx="6848475" cy="333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06" y="875184"/>
            <a:ext cx="1750181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7498"/>
            <a:ext cx="2486025" cy="2486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8" name="Rectangle 84"/>
          <p:cNvSpPr>
            <a:spLocks noChangeArrowheads="1"/>
          </p:cNvSpPr>
          <p:nvPr/>
        </p:nvSpPr>
        <p:spPr bwMode="auto">
          <a:xfrm>
            <a:off x="7840126" y="4323539"/>
            <a:ext cx="504000" cy="540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3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4126529" y="2391645"/>
            <a:ext cx="3901855" cy="4133699"/>
            <a:chOff x="3239055" y="2097088"/>
            <a:chExt cx="3901855" cy="4427537"/>
          </a:xfrm>
        </p:grpSpPr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3239055" y="2097088"/>
              <a:ext cx="3888000" cy="442753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3252910" y="2105146"/>
              <a:ext cx="3888000" cy="42855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عدد الميداليات لكل لاعب</a:t>
              </a:r>
              <a:endParaRPr lang="en-US" sz="2000" b="1" dirty="0"/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270114" y="2875358"/>
            <a:ext cx="1079002" cy="2792415"/>
            <a:chOff x="3347865" y="2435223"/>
            <a:chExt cx="1079002" cy="2792415"/>
          </a:xfrm>
        </p:grpSpPr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3815680" y="2435223"/>
              <a:ext cx="611187" cy="2686047"/>
              <a:chOff x="3266" y="1194"/>
              <a:chExt cx="272" cy="1692"/>
            </a:xfrm>
          </p:grpSpPr>
          <p:sp>
            <p:nvSpPr>
              <p:cNvPr id="38" name="Text Box 29"/>
              <p:cNvSpPr txBox="1">
                <a:spLocks noChangeArrowheads="1"/>
              </p:cNvSpPr>
              <p:nvPr/>
            </p:nvSpPr>
            <p:spPr bwMode="auto">
              <a:xfrm>
                <a:off x="3266" y="2636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0</a:t>
                </a:r>
                <a:endParaRPr lang="en-US" sz="2000" b="1"/>
              </a:p>
            </p:txBody>
          </p:sp>
          <p:sp>
            <p:nvSpPr>
              <p:cNvPr id="39" name="Text Box 30"/>
              <p:cNvSpPr txBox="1">
                <a:spLocks noChangeArrowheads="1"/>
              </p:cNvSpPr>
              <p:nvPr/>
            </p:nvSpPr>
            <p:spPr bwMode="auto">
              <a:xfrm>
                <a:off x="3266" y="2500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</a:t>
                </a:r>
                <a:endParaRPr lang="en-US" sz="2000" b="1" dirty="0"/>
              </a:p>
            </p:txBody>
          </p:sp>
          <p:sp>
            <p:nvSpPr>
              <p:cNvPr id="40" name="Text Box 31"/>
              <p:cNvSpPr txBox="1">
                <a:spLocks noChangeArrowheads="1"/>
              </p:cNvSpPr>
              <p:nvPr/>
            </p:nvSpPr>
            <p:spPr bwMode="auto">
              <a:xfrm>
                <a:off x="3266" y="233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</a:t>
                </a:r>
                <a:endParaRPr lang="en-US" sz="2000" b="1" dirty="0"/>
              </a:p>
            </p:txBody>
          </p: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3266" y="2178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</a:t>
                </a:r>
                <a:endParaRPr lang="en-US" sz="2000" b="1" dirty="0"/>
              </a:p>
            </p:txBody>
          </p:sp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3266" y="2001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</a:t>
                </a:r>
                <a:endParaRPr lang="en-US" sz="2000" b="1" dirty="0"/>
              </a:p>
            </p:txBody>
          </p:sp>
          <p:sp>
            <p:nvSpPr>
              <p:cNvPr id="43" name="Text Box 34"/>
              <p:cNvSpPr txBox="1">
                <a:spLocks noChangeArrowheads="1"/>
              </p:cNvSpPr>
              <p:nvPr/>
            </p:nvSpPr>
            <p:spPr bwMode="auto">
              <a:xfrm>
                <a:off x="3266" y="184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44" name="Text Box 35"/>
              <p:cNvSpPr txBox="1">
                <a:spLocks noChangeArrowheads="1"/>
              </p:cNvSpPr>
              <p:nvPr/>
            </p:nvSpPr>
            <p:spPr bwMode="auto">
              <a:xfrm>
                <a:off x="3266" y="1683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12</a:t>
                </a:r>
                <a:endParaRPr lang="en-US" sz="2000" b="1" dirty="0"/>
              </a:p>
            </p:txBody>
          </p:sp>
          <p:sp>
            <p:nvSpPr>
              <p:cNvPr id="45" name="Text Box 36"/>
              <p:cNvSpPr txBox="1">
                <a:spLocks noChangeArrowheads="1"/>
              </p:cNvSpPr>
              <p:nvPr/>
            </p:nvSpPr>
            <p:spPr bwMode="auto">
              <a:xfrm>
                <a:off x="3266" y="1515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14</a:t>
                </a:r>
                <a:endParaRPr lang="en-US" sz="2000" b="1" dirty="0"/>
              </a:p>
            </p:txBody>
          </p:sp>
          <p:sp>
            <p:nvSpPr>
              <p:cNvPr id="47" name="Text Box 37"/>
              <p:cNvSpPr txBox="1">
                <a:spLocks noChangeArrowheads="1"/>
              </p:cNvSpPr>
              <p:nvPr/>
            </p:nvSpPr>
            <p:spPr bwMode="auto">
              <a:xfrm>
                <a:off x="3266" y="1353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16</a:t>
                </a:r>
                <a:endParaRPr lang="en-US" sz="2000" b="1" dirty="0"/>
              </a:p>
            </p:txBody>
          </p:sp>
          <p:sp>
            <p:nvSpPr>
              <p:cNvPr id="65" name="Text Box 37"/>
              <p:cNvSpPr txBox="1">
                <a:spLocks noChangeArrowheads="1"/>
              </p:cNvSpPr>
              <p:nvPr/>
            </p:nvSpPr>
            <p:spPr bwMode="auto">
              <a:xfrm>
                <a:off x="3266" y="1194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18</a:t>
                </a:r>
                <a:endParaRPr lang="en-US" sz="2000" b="1" dirty="0"/>
              </a:p>
            </p:txBody>
          </p:sp>
        </p:grp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 rot="16200000">
              <a:off x="2230265" y="3713163"/>
              <a:ext cx="2632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عدد الميداليات</a:t>
              </a:r>
              <a:endParaRPr lang="en-US" sz="2000" b="1" dirty="0"/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5062201" y="5091709"/>
            <a:ext cx="2474419" cy="1433635"/>
            <a:chOff x="4139952" y="4912520"/>
            <a:chExt cx="2474419" cy="1433635"/>
          </a:xfrm>
        </p:grpSpPr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4139952" y="5949280"/>
              <a:ext cx="2339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اللاعب</a:t>
              </a:r>
              <a:endParaRPr lang="en-US" sz="2000" b="1" dirty="0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 rot="17401325">
              <a:off x="3934600" y="5351463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سعد</a:t>
              </a:r>
              <a:endParaRPr lang="en-US" sz="2000" b="1" dirty="0"/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 rot="17401325">
              <a:off x="4389058" y="5365750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صالح</a:t>
              </a:r>
              <a:endParaRPr lang="en-US" sz="2000" b="1" dirty="0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 rot="17401325">
              <a:off x="4829660" y="5351463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علي</a:t>
              </a:r>
              <a:endParaRPr lang="en-US" sz="2000" b="1" dirty="0"/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 rot="17401325">
              <a:off x="5339538" y="5365750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فهد</a:t>
              </a:r>
              <a:endParaRPr lang="en-US" sz="2000" b="1" dirty="0"/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 rot="17401325">
              <a:off x="5778553" y="5365750"/>
              <a:ext cx="12747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حمد</a:t>
              </a:r>
              <a:endParaRPr lang="en-US" sz="2000" b="1" dirty="0"/>
            </a:p>
          </p:txBody>
        </p:sp>
      </p:grp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8" y="188640"/>
            <a:ext cx="340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5276092" y="3033416"/>
            <a:ext cx="2354499" cy="2346325"/>
            <a:chOff x="4353843" y="2595563"/>
            <a:chExt cx="2354499" cy="2346325"/>
          </a:xfrm>
        </p:grpSpPr>
        <p:grpSp>
          <p:nvGrpSpPr>
            <p:cNvPr id="48" name="Group 16"/>
            <p:cNvGrpSpPr>
              <a:grpSpLocks/>
            </p:cNvGrpSpPr>
            <p:nvPr/>
          </p:nvGrpSpPr>
          <p:grpSpPr bwMode="auto">
            <a:xfrm>
              <a:off x="4353843" y="2858509"/>
              <a:ext cx="2354499" cy="2083378"/>
              <a:chOff x="2886" y="2172"/>
              <a:chExt cx="2184" cy="2888"/>
            </a:xfrm>
          </p:grpSpPr>
          <p:sp>
            <p:nvSpPr>
              <p:cNvPr id="50" name="Line 17"/>
              <p:cNvSpPr>
                <a:spLocks noChangeShapeType="1"/>
              </p:cNvSpPr>
              <p:nvPr/>
            </p:nvSpPr>
            <p:spPr bwMode="auto">
              <a:xfrm>
                <a:off x="2886" y="5060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1" name="Line 18"/>
              <p:cNvSpPr>
                <a:spLocks noChangeShapeType="1"/>
              </p:cNvSpPr>
              <p:nvPr/>
            </p:nvSpPr>
            <p:spPr bwMode="auto">
              <a:xfrm>
                <a:off x="2886" y="4698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2" name="Line 19"/>
              <p:cNvSpPr>
                <a:spLocks noChangeShapeType="1"/>
              </p:cNvSpPr>
              <p:nvPr/>
            </p:nvSpPr>
            <p:spPr bwMode="auto">
              <a:xfrm>
                <a:off x="2886" y="4336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3" name="Line 20"/>
              <p:cNvSpPr>
                <a:spLocks noChangeShapeType="1"/>
              </p:cNvSpPr>
              <p:nvPr/>
            </p:nvSpPr>
            <p:spPr bwMode="auto">
              <a:xfrm>
                <a:off x="2886" y="3974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4" name="Line 21"/>
              <p:cNvSpPr>
                <a:spLocks noChangeShapeType="1"/>
              </p:cNvSpPr>
              <p:nvPr/>
            </p:nvSpPr>
            <p:spPr bwMode="auto">
              <a:xfrm>
                <a:off x="2886" y="3612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" name="Line 22"/>
              <p:cNvSpPr>
                <a:spLocks noChangeShapeType="1"/>
              </p:cNvSpPr>
              <p:nvPr/>
            </p:nvSpPr>
            <p:spPr bwMode="auto">
              <a:xfrm>
                <a:off x="2886" y="3250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6" name="Line 23"/>
              <p:cNvSpPr>
                <a:spLocks noChangeShapeType="1"/>
              </p:cNvSpPr>
              <p:nvPr/>
            </p:nvSpPr>
            <p:spPr bwMode="auto">
              <a:xfrm>
                <a:off x="2886" y="2888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7" name="Line 24"/>
              <p:cNvSpPr>
                <a:spLocks noChangeShapeType="1"/>
              </p:cNvSpPr>
              <p:nvPr/>
            </p:nvSpPr>
            <p:spPr bwMode="auto">
              <a:xfrm>
                <a:off x="2886" y="2526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4" name="Line 24"/>
              <p:cNvSpPr>
                <a:spLocks noChangeShapeType="1"/>
              </p:cNvSpPr>
              <p:nvPr/>
            </p:nvSpPr>
            <p:spPr bwMode="auto">
              <a:xfrm>
                <a:off x="2898" y="2172"/>
                <a:ext cx="21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49" name="Rectangle 25"/>
            <p:cNvSpPr>
              <a:spLocks noChangeArrowheads="1"/>
            </p:cNvSpPr>
            <p:nvPr/>
          </p:nvSpPr>
          <p:spPr bwMode="auto">
            <a:xfrm>
              <a:off x="4353843" y="2595563"/>
              <a:ext cx="2341562" cy="2346325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5422142" y="3537272"/>
            <a:ext cx="215900" cy="1836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5892042" y="3789040"/>
            <a:ext cx="214312" cy="158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296979" y="4337394"/>
            <a:ext cx="212725" cy="1044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827079" y="3933056"/>
            <a:ext cx="215900" cy="1440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6361942" y="3933056"/>
            <a:ext cx="212725" cy="1440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59" y="1052736"/>
            <a:ext cx="6848475" cy="333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06" y="875184"/>
            <a:ext cx="1750181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89" y="3089669"/>
            <a:ext cx="2619375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81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382</Words>
  <Application>Microsoft Office PowerPoint</Application>
  <PresentationFormat>عرض على الشاشة (3:4)‏</PresentationFormat>
  <Paragraphs>143</Paragraphs>
  <Slides>12</Slides>
  <Notes>12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161</cp:revision>
  <dcterms:created xsi:type="dcterms:W3CDTF">2013-12-12T20:17:43Z</dcterms:created>
  <dcterms:modified xsi:type="dcterms:W3CDTF">2014-01-17T16:01:01Z</dcterms:modified>
</cp:coreProperties>
</file>