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3" r:id="rId15"/>
    <p:sldId id="271" r:id="rId16"/>
    <p:sldId id="272" r:id="rId17"/>
    <p:sldId id="275" r:id="rId18"/>
    <p:sldId id="276" r:id="rId19"/>
    <p:sldId id="277" r:id="rId20"/>
    <p:sldId id="279" r:id="rId21"/>
    <p:sldId id="280" r:id="rId22"/>
    <p:sldId id="281" r:id="rId23"/>
    <p:sldId id="282" r:id="rId24"/>
    <p:sldId id="283" r:id="rId25"/>
    <p:sldId id="284" r:id="rId26"/>
    <p:sldId id="285" r:id="rId27"/>
    <p:sldId id="287" r:id="rId28"/>
    <p:sldId id="289" r:id="rId29"/>
    <p:sldId id="290" r:id="rId30"/>
    <p:sldId id="291" r:id="rId31"/>
    <p:sldId id="292" r:id="rId32"/>
    <p:sldId id="293" r:id="rId33"/>
    <p:sldId id="294" r:id="rId34"/>
    <p:sldId id="296" r:id="rId35"/>
    <p:sldId id="295" r:id="rId36"/>
    <p:sldId id="297" r:id="rId37"/>
    <p:sldId id="298" r:id="rId38"/>
    <p:sldId id="299" r:id="rId39"/>
    <p:sldId id="300" r:id="rId40"/>
    <p:sldId id="301" r:id="rId41"/>
    <p:sldId id="302" r:id="rId42"/>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58C"/>
    <a:srgbClr val="4472C4"/>
    <a:srgbClr val="ED7D31"/>
    <a:srgbClr val="3597D6"/>
    <a:srgbClr val="975AA7"/>
    <a:srgbClr val="1AB99D"/>
    <a:srgbClr val="4ABA72"/>
    <a:srgbClr val="788F9B"/>
    <a:srgbClr val="90A4AE"/>
    <a:srgbClr val="FC6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69" d="100"/>
          <a:sy n="69" d="100"/>
        </p:scale>
        <p:origin x="7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BEB8E-2B55-4AD4-994D-552442097687}"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pPr rtl="1"/>
          <a:endParaRPr lang="ar-SA"/>
        </a:p>
      </dgm:t>
    </dgm:pt>
    <dgm:pt modelId="{20E43A2C-5F38-4F65-8073-AB62128AD0E6}">
      <dgm:prSet phldrT="[نص]" custT="1"/>
      <dgm:spPr/>
      <dgm:t>
        <a:bodyPr/>
        <a:lstStyle/>
        <a:p>
          <a:pPr rtl="1"/>
          <a:r>
            <a:rPr lang="ar-SA" sz="3600" b="1" dirty="0" smtClean="0">
              <a:solidFill>
                <a:schemeClr val="accent1">
                  <a:lumMod val="50000"/>
                </a:schemeClr>
              </a:solidFill>
              <a:latin typeface="Traditional Arabic" panose="02020603050405020304" pitchFamily="18" charset="-78"/>
              <a:cs typeface="Traditional Arabic" panose="02020603050405020304" pitchFamily="18" charset="-78"/>
            </a:rPr>
            <a:t>وارثات النصف والثلثين.</a:t>
          </a:r>
          <a:endParaRPr lang="ar-SA" sz="3600" b="1" dirty="0">
            <a:solidFill>
              <a:schemeClr val="accent1">
                <a:lumMod val="50000"/>
              </a:schemeClr>
            </a:solidFill>
            <a:latin typeface="Traditional Arabic" panose="02020603050405020304" pitchFamily="18" charset="-78"/>
            <a:cs typeface="Traditional Arabic" panose="02020603050405020304" pitchFamily="18" charset="-78"/>
          </a:endParaRPr>
        </a:p>
      </dgm:t>
    </dgm:pt>
    <dgm:pt modelId="{B87D9A92-791D-4E14-B335-14F9FC7BBF34}" type="sibTrans" cxnId="{7DE59932-41B0-4967-932B-AB84F0F172D8}">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A23CD9F9-68CA-4D03-81AE-C59779A9B21F}" type="parTrans" cxnId="{7DE59932-41B0-4967-932B-AB84F0F172D8}">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8584F5FB-C047-4F78-A7B3-5E474777621B}">
      <dgm:prSet phldrT="[نص]" custT="1"/>
      <dgm:spPr/>
      <dgm:t>
        <a:bodyPr/>
        <a:lstStyle/>
        <a:p>
          <a:pPr rtl="1"/>
          <a:r>
            <a:rPr lang="ar-SA" sz="3200" b="1" dirty="0" smtClean="0">
              <a:latin typeface="Traditional Arabic" panose="02020603050405020304" pitchFamily="18" charset="-78"/>
              <a:cs typeface="Traditional Arabic" panose="02020603050405020304" pitchFamily="18" charset="-78"/>
            </a:rPr>
            <a:t>بنت الابن</a:t>
          </a:r>
        </a:p>
      </dgm:t>
    </dgm:pt>
    <dgm:pt modelId="{AF21E97D-25C8-41F8-9D0E-6AB6ACC70987}" type="sibTrans" cxnId="{1CA7CCE1-09A4-42D1-9ECE-3CB255670722}">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6B8D287C-806F-4366-9487-F66FE8190E7B}" type="parTrans" cxnId="{1CA7CCE1-09A4-42D1-9ECE-3CB255670722}">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C33196FF-91FC-442C-9DE1-0081A7A0423B}">
      <dgm:prSet phldrT="[نص]" custT="1"/>
      <dgm:spPr/>
      <dgm:t>
        <a:bodyPr/>
        <a:lstStyle/>
        <a:p>
          <a:pPr rtl="1"/>
          <a:r>
            <a:rPr lang="ar-SA" sz="3200" b="1" dirty="0" smtClean="0">
              <a:latin typeface="Traditional Arabic" panose="02020603050405020304" pitchFamily="18" charset="-78"/>
              <a:cs typeface="Traditional Arabic" panose="02020603050405020304" pitchFamily="18" charset="-78"/>
            </a:rPr>
            <a:t>البنت</a:t>
          </a:r>
        </a:p>
      </dgm:t>
    </dgm:pt>
    <dgm:pt modelId="{0E0965BF-F656-4364-AB6F-2CF3E86A2DF2}" type="sibTrans" cxnId="{362093AA-5AF8-4F31-880C-CCA653A8C7B3}">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22812448-7FD3-48E9-A284-9B5E1647E532}" type="parTrans" cxnId="{362093AA-5AF8-4F31-880C-CCA653A8C7B3}">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BF6E8F3E-E1A7-44A5-90E2-C30F64A6E507}">
      <dgm:prSet phldrT="[نص]" custT="1"/>
      <dgm:spPr/>
      <dgm:t>
        <a:bodyPr/>
        <a:lstStyle/>
        <a:p>
          <a:pPr rtl="1"/>
          <a:r>
            <a:rPr lang="ar-SA" sz="3200" b="1" dirty="0" smtClean="0">
              <a:latin typeface="Traditional Arabic" panose="02020603050405020304" pitchFamily="18" charset="-78"/>
              <a:cs typeface="Traditional Arabic" panose="02020603050405020304" pitchFamily="18" charset="-78"/>
            </a:rPr>
            <a:t>الأخت لأب</a:t>
          </a:r>
        </a:p>
      </dgm:t>
    </dgm:pt>
    <dgm:pt modelId="{9DB08B5D-D040-411F-A0C0-B8D02BC33A3C}" type="sibTrans" cxnId="{6804F8DD-DCAA-4B71-A299-8EA59CEB2460}">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95C3C8CF-F155-4434-AD59-61D95FB2FA02}" type="parTrans" cxnId="{6804F8DD-DCAA-4B71-A299-8EA59CEB2460}">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164E1A4C-B863-4EA1-83FE-454D1822236A}">
      <dgm:prSet phldrT="[نص]" custT="1"/>
      <dgm:spPr/>
      <dgm:t>
        <a:bodyPr/>
        <a:lstStyle/>
        <a:p>
          <a:pPr rtl="1"/>
          <a:r>
            <a:rPr lang="ar-SA" sz="2800" b="1" dirty="0" smtClean="0">
              <a:latin typeface="Traditional Arabic" panose="02020603050405020304" pitchFamily="18" charset="-78"/>
              <a:cs typeface="Traditional Arabic" panose="02020603050405020304" pitchFamily="18" charset="-78"/>
            </a:rPr>
            <a:t>الأخت الشقيقة</a:t>
          </a:r>
        </a:p>
      </dgm:t>
    </dgm:pt>
    <dgm:pt modelId="{787B2677-17EB-4E73-ADE7-8BBECAD569A8}" type="sibTrans" cxnId="{4B5BA9B4-15E3-4269-AA66-C624FE437CD1}">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56EDB96D-C9BF-46D2-B713-ADA34DDDD5CF}" type="parTrans" cxnId="{4B5BA9B4-15E3-4269-AA66-C624FE437CD1}">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087AE03A-D96C-483F-AF53-291A1FA4D65F}" type="pres">
      <dgm:prSet presAssocID="{B78BEB8E-2B55-4AD4-994D-552442097687}" presName="diagram" presStyleCnt="0">
        <dgm:presLayoutVars>
          <dgm:chMax val="1"/>
          <dgm:dir/>
          <dgm:animLvl val="ctr"/>
          <dgm:resizeHandles val="exact"/>
        </dgm:presLayoutVars>
      </dgm:prSet>
      <dgm:spPr/>
      <dgm:t>
        <a:bodyPr/>
        <a:lstStyle/>
        <a:p>
          <a:pPr rtl="1"/>
          <a:endParaRPr lang="ar-SA"/>
        </a:p>
      </dgm:t>
    </dgm:pt>
    <dgm:pt modelId="{EFE704DE-82DC-43B1-AA66-D64050602827}" type="pres">
      <dgm:prSet presAssocID="{B78BEB8E-2B55-4AD4-994D-552442097687}" presName="matrix" presStyleCnt="0"/>
      <dgm:spPr/>
    </dgm:pt>
    <dgm:pt modelId="{33F1D299-BA8E-44F5-B3D1-EE8DC897DAD3}" type="pres">
      <dgm:prSet presAssocID="{B78BEB8E-2B55-4AD4-994D-552442097687}" presName="tile1" presStyleLbl="node1" presStyleIdx="0" presStyleCnt="4"/>
      <dgm:spPr/>
      <dgm:t>
        <a:bodyPr/>
        <a:lstStyle/>
        <a:p>
          <a:pPr rtl="1"/>
          <a:endParaRPr lang="ar-SA"/>
        </a:p>
      </dgm:t>
    </dgm:pt>
    <dgm:pt modelId="{77A7ABA1-489A-49BC-986B-D27AA0558DF0}" type="pres">
      <dgm:prSet presAssocID="{B78BEB8E-2B55-4AD4-994D-552442097687}" presName="tile1text" presStyleLbl="node1" presStyleIdx="0" presStyleCnt="4">
        <dgm:presLayoutVars>
          <dgm:chMax val="0"/>
          <dgm:chPref val="0"/>
          <dgm:bulletEnabled val="1"/>
        </dgm:presLayoutVars>
      </dgm:prSet>
      <dgm:spPr/>
      <dgm:t>
        <a:bodyPr/>
        <a:lstStyle/>
        <a:p>
          <a:pPr rtl="1"/>
          <a:endParaRPr lang="ar-SA"/>
        </a:p>
      </dgm:t>
    </dgm:pt>
    <dgm:pt modelId="{60AEBD95-64DD-46ED-9B1D-0E3DE28A88BB}" type="pres">
      <dgm:prSet presAssocID="{B78BEB8E-2B55-4AD4-994D-552442097687}" presName="tile2" presStyleLbl="node1" presStyleIdx="1" presStyleCnt="4"/>
      <dgm:spPr/>
      <dgm:t>
        <a:bodyPr/>
        <a:lstStyle/>
        <a:p>
          <a:pPr rtl="1"/>
          <a:endParaRPr lang="ar-SA"/>
        </a:p>
      </dgm:t>
    </dgm:pt>
    <dgm:pt modelId="{DF37CA5F-D6F1-4F79-9405-0CBE1CFAEF76}" type="pres">
      <dgm:prSet presAssocID="{B78BEB8E-2B55-4AD4-994D-552442097687}" presName="tile2text" presStyleLbl="node1" presStyleIdx="1" presStyleCnt="4">
        <dgm:presLayoutVars>
          <dgm:chMax val="0"/>
          <dgm:chPref val="0"/>
          <dgm:bulletEnabled val="1"/>
        </dgm:presLayoutVars>
      </dgm:prSet>
      <dgm:spPr/>
      <dgm:t>
        <a:bodyPr/>
        <a:lstStyle/>
        <a:p>
          <a:pPr rtl="1"/>
          <a:endParaRPr lang="ar-SA"/>
        </a:p>
      </dgm:t>
    </dgm:pt>
    <dgm:pt modelId="{35DBEBAA-9E28-4524-AF1F-FDB4962E8BF9}" type="pres">
      <dgm:prSet presAssocID="{B78BEB8E-2B55-4AD4-994D-552442097687}" presName="tile3" presStyleLbl="node1" presStyleIdx="2" presStyleCnt="4"/>
      <dgm:spPr/>
      <dgm:t>
        <a:bodyPr/>
        <a:lstStyle/>
        <a:p>
          <a:pPr rtl="1"/>
          <a:endParaRPr lang="ar-SA"/>
        </a:p>
      </dgm:t>
    </dgm:pt>
    <dgm:pt modelId="{7B149486-2F99-4BD0-AE41-EC05739D5D5A}" type="pres">
      <dgm:prSet presAssocID="{B78BEB8E-2B55-4AD4-994D-552442097687}" presName="tile3text" presStyleLbl="node1" presStyleIdx="2" presStyleCnt="4">
        <dgm:presLayoutVars>
          <dgm:chMax val="0"/>
          <dgm:chPref val="0"/>
          <dgm:bulletEnabled val="1"/>
        </dgm:presLayoutVars>
      </dgm:prSet>
      <dgm:spPr/>
      <dgm:t>
        <a:bodyPr/>
        <a:lstStyle/>
        <a:p>
          <a:pPr rtl="1"/>
          <a:endParaRPr lang="ar-SA"/>
        </a:p>
      </dgm:t>
    </dgm:pt>
    <dgm:pt modelId="{3170F605-3707-4D28-BEA0-C48789048BA5}" type="pres">
      <dgm:prSet presAssocID="{B78BEB8E-2B55-4AD4-994D-552442097687}" presName="tile4" presStyleLbl="node1" presStyleIdx="3" presStyleCnt="4"/>
      <dgm:spPr/>
      <dgm:t>
        <a:bodyPr/>
        <a:lstStyle/>
        <a:p>
          <a:pPr rtl="1"/>
          <a:endParaRPr lang="ar-SA"/>
        </a:p>
      </dgm:t>
    </dgm:pt>
    <dgm:pt modelId="{7E0DB8E8-8EAB-4E7C-8BA8-EB042BE5B834}" type="pres">
      <dgm:prSet presAssocID="{B78BEB8E-2B55-4AD4-994D-552442097687}" presName="tile4text" presStyleLbl="node1" presStyleIdx="3" presStyleCnt="4">
        <dgm:presLayoutVars>
          <dgm:chMax val="0"/>
          <dgm:chPref val="0"/>
          <dgm:bulletEnabled val="1"/>
        </dgm:presLayoutVars>
      </dgm:prSet>
      <dgm:spPr/>
      <dgm:t>
        <a:bodyPr/>
        <a:lstStyle/>
        <a:p>
          <a:pPr rtl="1"/>
          <a:endParaRPr lang="ar-SA"/>
        </a:p>
      </dgm:t>
    </dgm:pt>
    <dgm:pt modelId="{3805FE25-CBBB-437F-822B-0B2C8D50D74D}" type="pres">
      <dgm:prSet presAssocID="{B78BEB8E-2B55-4AD4-994D-552442097687}" presName="centerTile" presStyleLbl="fgShp" presStyleIdx="0" presStyleCnt="1" custScaleX="220339" custScaleY="75571">
        <dgm:presLayoutVars>
          <dgm:chMax val="0"/>
          <dgm:chPref val="0"/>
        </dgm:presLayoutVars>
      </dgm:prSet>
      <dgm:spPr/>
      <dgm:t>
        <a:bodyPr/>
        <a:lstStyle/>
        <a:p>
          <a:pPr rtl="1"/>
          <a:endParaRPr lang="ar-SA"/>
        </a:p>
      </dgm:t>
    </dgm:pt>
  </dgm:ptLst>
  <dgm:cxnLst>
    <dgm:cxn modelId="{362093AA-5AF8-4F31-880C-CCA653A8C7B3}" srcId="{20E43A2C-5F38-4F65-8073-AB62128AD0E6}" destId="{C33196FF-91FC-442C-9DE1-0081A7A0423B}" srcOrd="1" destOrd="0" parTransId="{22812448-7FD3-48E9-A284-9B5E1647E532}" sibTransId="{0E0965BF-F656-4364-AB6F-2CF3E86A2DF2}"/>
    <dgm:cxn modelId="{1CA7CCE1-09A4-42D1-9ECE-3CB255670722}" srcId="{20E43A2C-5F38-4F65-8073-AB62128AD0E6}" destId="{8584F5FB-C047-4F78-A7B3-5E474777621B}" srcOrd="0" destOrd="0" parTransId="{6B8D287C-806F-4366-9487-F66FE8190E7B}" sibTransId="{AF21E97D-25C8-41F8-9D0E-6AB6ACC70987}"/>
    <dgm:cxn modelId="{D1E35980-18D6-49B9-8FC6-A486729FE857}" type="presOf" srcId="{164E1A4C-B863-4EA1-83FE-454D1822236A}" destId="{3170F605-3707-4D28-BEA0-C48789048BA5}" srcOrd="0" destOrd="0" presId="urn:microsoft.com/office/officeart/2005/8/layout/matrix1"/>
    <dgm:cxn modelId="{7DE59932-41B0-4967-932B-AB84F0F172D8}" srcId="{B78BEB8E-2B55-4AD4-994D-552442097687}" destId="{20E43A2C-5F38-4F65-8073-AB62128AD0E6}" srcOrd="0" destOrd="0" parTransId="{A23CD9F9-68CA-4D03-81AE-C59779A9B21F}" sibTransId="{B87D9A92-791D-4E14-B335-14F9FC7BBF34}"/>
    <dgm:cxn modelId="{333EA6C8-19F7-47B4-8A72-8D0B8E095C81}" type="presOf" srcId="{8584F5FB-C047-4F78-A7B3-5E474777621B}" destId="{33F1D299-BA8E-44F5-B3D1-EE8DC897DAD3}" srcOrd="0" destOrd="0" presId="urn:microsoft.com/office/officeart/2005/8/layout/matrix1"/>
    <dgm:cxn modelId="{65913F3E-863E-4F60-B9E4-6975B8431C76}" type="presOf" srcId="{C33196FF-91FC-442C-9DE1-0081A7A0423B}" destId="{DF37CA5F-D6F1-4F79-9405-0CBE1CFAEF76}" srcOrd="1" destOrd="0" presId="urn:microsoft.com/office/officeart/2005/8/layout/matrix1"/>
    <dgm:cxn modelId="{A61BC7AA-86F5-43BD-868A-8C27F2FE9180}" type="presOf" srcId="{20E43A2C-5F38-4F65-8073-AB62128AD0E6}" destId="{3805FE25-CBBB-437F-822B-0B2C8D50D74D}" srcOrd="0" destOrd="0" presId="urn:microsoft.com/office/officeart/2005/8/layout/matrix1"/>
    <dgm:cxn modelId="{9519BBEA-87E7-46CE-98EE-F43431FC94BB}" type="presOf" srcId="{8584F5FB-C047-4F78-A7B3-5E474777621B}" destId="{77A7ABA1-489A-49BC-986B-D27AA0558DF0}" srcOrd="1" destOrd="0" presId="urn:microsoft.com/office/officeart/2005/8/layout/matrix1"/>
    <dgm:cxn modelId="{D69B9C03-88EA-4DF5-A598-2CDF3FCE714A}" type="presOf" srcId="{BF6E8F3E-E1A7-44A5-90E2-C30F64A6E507}" destId="{7B149486-2F99-4BD0-AE41-EC05739D5D5A}" srcOrd="1" destOrd="0" presId="urn:microsoft.com/office/officeart/2005/8/layout/matrix1"/>
    <dgm:cxn modelId="{70EC925A-0875-4A77-A908-475E0C52DF1E}" type="presOf" srcId="{164E1A4C-B863-4EA1-83FE-454D1822236A}" destId="{7E0DB8E8-8EAB-4E7C-8BA8-EB042BE5B834}" srcOrd="1" destOrd="0" presId="urn:microsoft.com/office/officeart/2005/8/layout/matrix1"/>
    <dgm:cxn modelId="{87548022-7473-4E9D-9FED-8231772BD5C4}" type="presOf" srcId="{C33196FF-91FC-442C-9DE1-0081A7A0423B}" destId="{60AEBD95-64DD-46ED-9B1D-0E3DE28A88BB}" srcOrd="0" destOrd="0" presId="urn:microsoft.com/office/officeart/2005/8/layout/matrix1"/>
    <dgm:cxn modelId="{0799F705-32D3-42C1-B6CD-7D67A7D25AEA}" type="presOf" srcId="{B78BEB8E-2B55-4AD4-994D-552442097687}" destId="{087AE03A-D96C-483F-AF53-291A1FA4D65F}" srcOrd="0" destOrd="0" presId="urn:microsoft.com/office/officeart/2005/8/layout/matrix1"/>
    <dgm:cxn modelId="{999099F7-1B0D-47DE-8168-D7843A7426C9}" type="presOf" srcId="{BF6E8F3E-E1A7-44A5-90E2-C30F64A6E507}" destId="{35DBEBAA-9E28-4524-AF1F-FDB4962E8BF9}" srcOrd="0" destOrd="0" presId="urn:microsoft.com/office/officeart/2005/8/layout/matrix1"/>
    <dgm:cxn modelId="{6804F8DD-DCAA-4B71-A299-8EA59CEB2460}" srcId="{20E43A2C-5F38-4F65-8073-AB62128AD0E6}" destId="{BF6E8F3E-E1A7-44A5-90E2-C30F64A6E507}" srcOrd="2" destOrd="0" parTransId="{95C3C8CF-F155-4434-AD59-61D95FB2FA02}" sibTransId="{9DB08B5D-D040-411F-A0C0-B8D02BC33A3C}"/>
    <dgm:cxn modelId="{4B5BA9B4-15E3-4269-AA66-C624FE437CD1}" srcId="{20E43A2C-5F38-4F65-8073-AB62128AD0E6}" destId="{164E1A4C-B863-4EA1-83FE-454D1822236A}" srcOrd="3" destOrd="0" parTransId="{56EDB96D-C9BF-46D2-B713-ADA34DDDD5CF}" sibTransId="{787B2677-17EB-4E73-ADE7-8BBECAD569A8}"/>
    <dgm:cxn modelId="{6CD574C3-A094-4702-AFAC-EFEE7FFF0F9A}" type="presParOf" srcId="{087AE03A-D96C-483F-AF53-291A1FA4D65F}" destId="{EFE704DE-82DC-43B1-AA66-D64050602827}" srcOrd="0" destOrd="0" presId="urn:microsoft.com/office/officeart/2005/8/layout/matrix1"/>
    <dgm:cxn modelId="{9D526EBE-FB48-4CCC-A95A-B561A6EF3F02}" type="presParOf" srcId="{EFE704DE-82DC-43B1-AA66-D64050602827}" destId="{33F1D299-BA8E-44F5-B3D1-EE8DC897DAD3}" srcOrd="0" destOrd="0" presId="urn:microsoft.com/office/officeart/2005/8/layout/matrix1"/>
    <dgm:cxn modelId="{74B09261-2088-4E4D-A742-D42A1294F3F9}" type="presParOf" srcId="{EFE704DE-82DC-43B1-AA66-D64050602827}" destId="{77A7ABA1-489A-49BC-986B-D27AA0558DF0}" srcOrd="1" destOrd="0" presId="urn:microsoft.com/office/officeart/2005/8/layout/matrix1"/>
    <dgm:cxn modelId="{8538F59A-65D5-4EF1-9876-1950AFEFD09E}" type="presParOf" srcId="{EFE704DE-82DC-43B1-AA66-D64050602827}" destId="{60AEBD95-64DD-46ED-9B1D-0E3DE28A88BB}" srcOrd="2" destOrd="0" presId="urn:microsoft.com/office/officeart/2005/8/layout/matrix1"/>
    <dgm:cxn modelId="{CDF74459-F21A-41A8-B8B1-E35D7F890B55}" type="presParOf" srcId="{EFE704DE-82DC-43B1-AA66-D64050602827}" destId="{DF37CA5F-D6F1-4F79-9405-0CBE1CFAEF76}" srcOrd="3" destOrd="0" presId="urn:microsoft.com/office/officeart/2005/8/layout/matrix1"/>
    <dgm:cxn modelId="{0ADE5D1B-F5B3-4733-955D-B219AA0847F6}" type="presParOf" srcId="{EFE704DE-82DC-43B1-AA66-D64050602827}" destId="{35DBEBAA-9E28-4524-AF1F-FDB4962E8BF9}" srcOrd="4" destOrd="0" presId="urn:microsoft.com/office/officeart/2005/8/layout/matrix1"/>
    <dgm:cxn modelId="{8A182EF6-4F6F-42C0-825B-22B8F4B43A67}" type="presParOf" srcId="{EFE704DE-82DC-43B1-AA66-D64050602827}" destId="{7B149486-2F99-4BD0-AE41-EC05739D5D5A}" srcOrd="5" destOrd="0" presId="urn:microsoft.com/office/officeart/2005/8/layout/matrix1"/>
    <dgm:cxn modelId="{5A48EEE8-8CC1-418D-A289-BC9B310645F8}" type="presParOf" srcId="{EFE704DE-82DC-43B1-AA66-D64050602827}" destId="{3170F605-3707-4D28-BEA0-C48789048BA5}" srcOrd="6" destOrd="0" presId="urn:microsoft.com/office/officeart/2005/8/layout/matrix1"/>
    <dgm:cxn modelId="{F8C9D8D0-06C7-4D43-A403-8BFD2238390F}" type="presParOf" srcId="{EFE704DE-82DC-43B1-AA66-D64050602827}" destId="{7E0DB8E8-8EAB-4E7C-8BA8-EB042BE5B834}" srcOrd="7" destOrd="0" presId="urn:microsoft.com/office/officeart/2005/8/layout/matrix1"/>
    <dgm:cxn modelId="{61408D4C-5D02-40F0-96CF-4D49FE4A875E}" type="presParOf" srcId="{087AE03A-D96C-483F-AF53-291A1FA4D65F}" destId="{3805FE25-CBBB-437F-822B-0B2C8D50D74D}" srcOrd="1" destOrd="0" presId="urn:microsoft.com/office/officeart/2005/8/layout/matrix1"/>
  </dgm:cxnLst>
  <dgm:bg>
    <a:solidFill>
      <a:schemeClr val="accent1">
        <a:alpha val="12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8BEB8E-2B55-4AD4-994D-552442097687}"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pPr rtl="1"/>
          <a:endParaRPr lang="ar-SA"/>
        </a:p>
      </dgm:t>
    </dgm:pt>
    <dgm:pt modelId="{20E43A2C-5F38-4F65-8073-AB62128AD0E6}">
      <dgm:prSet phldrT="[نص]" custT="1"/>
      <dgm:spPr/>
      <dgm:t>
        <a:bodyPr/>
        <a:lstStyle/>
        <a:p>
          <a:pPr rtl="1"/>
          <a:r>
            <a:rPr lang="ar-SA" sz="3600" b="1" dirty="0" smtClean="0">
              <a:solidFill>
                <a:schemeClr val="accent1">
                  <a:lumMod val="50000"/>
                </a:schemeClr>
              </a:solidFill>
              <a:latin typeface="Traditional Arabic" panose="02020603050405020304" pitchFamily="18" charset="-78"/>
              <a:cs typeface="Traditional Arabic" panose="02020603050405020304" pitchFamily="18" charset="-78"/>
            </a:rPr>
            <a:t>وارثات النصف والثلثين.</a:t>
          </a:r>
          <a:endParaRPr lang="ar-SA" sz="3600" b="1" dirty="0">
            <a:solidFill>
              <a:schemeClr val="accent1">
                <a:lumMod val="50000"/>
              </a:schemeClr>
            </a:solidFill>
            <a:latin typeface="Traditional Arabic" panose="02020603050405020304" pitchFamily="18" charset="-78"/>
            <a:cs typeface="Traditional Arabic" panose="02020603050405020304" pitchFamily="18" charset="-78"/>
          </a:endParaRPr>
        </a:p>
      </dgm:t>
    </dgm:pt>
    <dgm:pt modelId="{B87D9A92-791D-4E14-B335-14F9FC7BBF34}" type="sibTrans" cxnId="{7DE59932-41B0-4967-932B-AB84F0F172D8}">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A23CD9F9-68CA-4D03-81AE-C59779A9B21F}" type="parTrans" cxnId="{7DE59932-41B0-4967-932B-AB84F0F172D8}">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8584F5FB-C047-4F78-A7B3-5E474777621B}">
      <dgm:prSet phldrT="[نص]" custT="1"/>
      <dgm:spPr/>
      <dgm:t>
        <a:bodyPr/>
        <a:lstStyle/>
        <a:p>
          <a:pPr rtl="1"/>
          <a:r>
            <a:rPr lang="ar-SA" sz="3200" b="1" dirty="0" smtClean="0">
              <a:latin typeface="Traditional Arabic" panose="02020603050405020304" pitchFamily="18" charset="-78"/>
              <a:cs typeface="Traditional Arabic" panose="02020603050405020304" pitchFamily="18" charset="-78"/>
            </a:rPr>
            <a:t>بنت الابن</a:t>
          </a:r>
        </a:p>
      </dgm:t>
    </dgm:pt>
    <dgm:pt modelId="{AF21E97D-25C8-41F8-9D0E-6AB6ACC70987}" type="sibTrans" cxnId="{1CA7CCE1-09A4-42D1-9ECE-3CB255670722}">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6B8D287C-806F-4366-9487-F66FE8190E7B}" type="parTrans" cxnId="{1CA7CCE1-09A4-42D1-9ECE-3CB255670722}">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C33196FF-91FC-442C-9DE1-0081A7A0423B}">
      <dgm:prSet phldrT="[نص]" custT="1"/>
      <dgm:spPr/>
      <dgm:t>
        <a:bodyPr/>
        <a:lstStyle/>
        <a:p>
          <a:pPr rtl="1"/>
          <a:r>
            <a:rPr lang="ar-SA" sz="3200" b="1" dirty="0" smtClean="0">
              <a:latin typeface="Traditional Arabic" panose="02020603050405020304" pitchFamily="18" charset="-78"/>
              <a:cs typeface="Traditional Arabic" panose="02020603050405020304" pitchFamily="18" charset="-78"/>
            </a:rPr>
            <a:t>البنت</a:t>
          </a:r>
        </a:p>
      </dgm:t>
    </dgm:pt>
    <dgm:pt modelId="{0E0965BF-F656-4364-AB6F-2CF3E86A2DF2}" type="sibTrans" cxnId="{362093AA-5AF8-4F31-880C-CCA653A8C7B3}">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22812448-7FD3-48E9-A284-9B5E1647E532}" type="parTrans" cxnId="{362093AA-5AF8-4F31-880C-CCA653A8C7B3}">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BF6E8F3E-E1A7-44A5-90E2-C30F64A6E507}">
      <dgm:prSet phldrT="[نص]" custT="1"/>
      <dgm:spPr/>
      <dgm:t>
        <a:bodyPr/>
        <a:lstStyle/>
        <a:p>
          <a:pPr rtl="1"/>
          <a:r>
            <a:rPr lang="ar-SA" sz="3200" b="1" dirty="0" smtClean="0">
              <a:latin typeface="Traditional Arabic" panose="02020603050405020304" pitchFamily="18" charset="-78"/>
              <a:cs typeface="Traditional Arabic" panose="02020603050405020304" pitchFamily="18" charset="-78"/>
            </a:rPr>
            <a:t>الأخت لأب</a:t>
          </a:r>
        </a:p>
      </dgm:t>
    </dgm:pt>
    <dgm:pt modelId="{9DB08B5D-D040-411F-A0C0-B8D02BC33A3C}" type="sibTrans" cxnId="{6804F8DD-DCAA-4B71-A299-8EA59CEB2460}">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95C3C8CF-F155-4434-AD59-61D95FB2FA02}" type="parTrans" cxnId="{6804F8DD-DCAA-4B71-A299-8EA59CEB2460}">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164E1A4C-B863-4EA1-83FE-454D1822236A}">
      <dgm:prSet phldrT="[نص]" custT="1"/>
      <dgm:spPr/>
      <dgm:t>
        <a:bodyPr/>
        <a:lstStyle/>
        <a:p>
          <a:pPr rtl="1"/>
          <a:r>
            <a:rPr lang="ar-SA" sz="2800" b="1" dirty="0" smtClean="0">
              <a:latin typeface="Traditional Arabic" panose="02020603050405020304" pitchFamily="18" charset="-78"/>
              <a:cs typeface="Traditional Arabic" panose="02020603050405020304" pitchFamily="18" charset="-78"/>
            </a:rPr>
            <a:t>الأخت الشقيقة</a:t>
          </a:r>
        </a:p>
      </dgm:t>
    </dgm:pt>
    <dgm:pt modelId="{787B2677-17EB-4E73-ADE7-8BBECAD569A8}" type="sibTrans" cxnId="{4B5BA9B4-15E3-4269-AA66-C624FE437CD1}">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56EDB96D-C9BF-46D2-B713-ADA34DDDD5CF}" type="parTrans" cxnId="{4B5BA9B4-15E3-4269-AA66-C624FE437CD1}">
      <dgm:prSet/>
      <dgm:spPr/>
      <dgm:t>
        <a:bodyPr/>
        <a:lstStyle/>
        <a:p>
          <a:pPr rtl="1"/>
          <a:endParaRPr lang="ar-SA" sz="3600" b="1">
            <a:latin typeface="Traditional Arabic" panose="02020603050405020304" pitchFamily="18" charset="-78"/>
            <a:cs typeface="Traditional Arabic" panose="02020603050405020304" pitchFamily="18" charset="-78"/>
          </a:endParaRPr>
        </a:p>
      </dgm:t>
    </dgm:pt>
    <dgm:pt modelId="{087AE03A-D96C-483F-AF53-291A1FA4D65F}" type="pres">
      <dgm:prSet presAssocID="{B78BEB8E-2B55-4AD4-994D-552442097687}" presName="diagram" presStyleCnt="0">
        <dgm:presLayoutVars>
          <dgm:chMax val="1"/>
          <dgm:dir/>
          <dgm:animLvl val="ctr"/>
          <dgm:resizeHandles val="exact"/>
        </dgm:presLayoutVars>
      </dgm:prSet>
      <dgm:spPr/>
      <dgm:t>
        <a:bodyPr/>
        <a:lstStyle/>
        <a:p>
          <a:pPr rtl="1"/>
          <a:endParaRPr lang="ar-SA"/>
        </a:p>
      </dgm:t>
    </dgm:pt>
    <dgm:pt modelId="{EFE704DE-82DC-43B1-AA66-D64050602827}" type="pres">
      <dgm:prSet presAssocID="{B78BEB8E-2B55-4AD4-994D-552442097687}" presName="matrix" presStyleCnt="0"/>
      <dgm:spPr/>
    </dgm:pt>
    <dgm:pt modelId="{33F1D299-BA8E-44F5-B3D1-EE8DC897DAD3}" type="pres">
      <dgm:prSet presAssocID="{B78BEB8E-2B55-4AD4-994D-552442097687}" presName="tile1" presStyleLbl="node1" presStyleIdx="0" presStyleCnt="4"/>
      <dgm:spPr/>
      <dgm:t>
        <a:bodyPr/>
        <a:lstStyle/>
        <a:p>
          <a:pPr rtl="1"/>
          <a:endParaRPr lang="ar-SA"/>
        </a:p>
      </dgm:t>
    </dgm:pt>
    <dgm:pt modelId="{77A7ABA1-489A-49BC-986B-D27AA0558DF0}" type="pres">
      <dgm:prSet presAssocID="{B78BEB8E-2B55-4AD4-994D-552442097687}" presName="tile1text" presStyleLbl="node1" presStyleIdx="0" presStyleCnt="4">
        <dgm:presLayoutVars>
          <dgm:chMax val="0"/>
          <dgm:chPref val="0"/>
          <dgm:bulletEnabled val="1"/>
        </dgm:presLayoutVars>
      </dgm:prSet>
      <dgm:spPr/>
      <dgm:t>
        <a:bodyPr/>
        <a:lstStyle/>
        <a:p>
          <a:pPr rtl="1"/>
          <a:endParaRPr lang="ar-SA"/>
        </a:p>
      </dgm:t>
    </dgm:pt>
    <dgm:pt modelId="{60AEBD95-64DD-46ED-9B1D-0E3DE28A88BB}" type="pres">
      <dgm:prSet presAssocID="{B78BEB8E-2B55-4AD4-994D-552442097687}" presName="tile2" presStyleLbl="node1" presStyleIdx="1" presStyleCnt="4"/>
      <dgm:spPr/>
      <dgm:t>
        <a:bodyPr/>
        <a:lstStyle/>
        <a:p>
          <a:pPr rtl="1"/>
          <a:endParaRPr lang="ar-SA"/>
        </a:p>
      </dgm:t>
    </dgm:pt>
    <dgm:pt modelId="{DF37CA5F-D6F1-4F79-9405-0CBE1CFAEF76}" type="pres">
      <dgm:prSet presAssocID="{B78BEB8E-2B55-4AD4-994D-552442097687}" presName="tile2text" presStyleLbl="node1" presStyleIdx="1" presStyleCnt="4">
        <dgm:presLayoutVars>
          <dgm:chMax val="0"/>
          <dgm:chPref val="0"/>
          <dgm:bulletEnabled val="1"/>
        </dgm:presLayoutVars>
      </dgm:prSet>
      <dgm:spPr/>
      <dgm:t>
        <a:bodyPr/>
        <a:lstStyle/>
        <a:p>
          <a:pPr rtl="1"/>
          <a:endParaRPr lang="ar-SA"/>
        </a:p>
      </dgm:t>
    </dgm:pt>
    <dgm:pt modelId="{35DBEBAA-9E28-4524-AF1F-FDB4962E8BF9}" type="pres">
      <dgm:prSet presAssocID="{B78BEB8E-2B55-4AD4-994D-552442097687}" presName="tile3" presStyleLbl="node1" presStyleIdx="2" presStyleCnt="4"/>
      <dgm:spPr/>
      <dgm:t>
        <a:bodyPr/>
        <a:lstStyle/>
        <a:p>
          <a:pPr rtl="1"/>
          <a:endParaRPr lang="ar-SA"/>
        </a:p>
      </dgm:t>
    </dgm:pt>
    <dgm:pt modelId="{7B149486-2F99-4BD0-AE41-EC05739D5D5A}" type="pres">
      <dgm:prSet presAssocID="{B78BEB8E-2B55-4AD4-994D-552442097687}" presName="tile3text" presStyleLbl="node1" presStyleIdx="2" presStyleCnt="4">
        <dgm:presLayoutVars>
          <dgm:chMax val="0"/>
          <dgm:chPref val="0"/>
          <dgm:bulletEnabled val="1"/>
        </dgm:presLayoutVars>
      </dgm:prSet>
      <dgm:spPr/>
      <dgm:t>
        <a:bodyPr/>
        <a:lstStyle/>
        <a:p>
          <a:pPr rtl="1"/>
          <a:endParaRPr lang="ar-SA"/>
        </a:p>
      </dgm:t>
    </dgm:pt>
    <dgm:pt modelId="{3170F605-3707-4D28-BEA0-C48789048BA5}" type="pres">
      <dgm:prSet presAssocID="{B78BEB8E-2B55-4AD4-994D-552442097687}" presName="tile4" presStyleLbl="node1" presStyleIdx="3" presStyleCnt="4"/>
      <dgm:spPr/>
      <dgm:t>
        <a:bodyPr/>
        <a:lstStyle/>
        <a:p>
          <a:pPr rtl="1"/>
          <a:endParaRPr lang="ar-SA"/>
        </a:p>
      </dgm:t>
    </dgm:pt>
    <dgm:pt modelId="{7E0DB8E8-8EAB-4E7C-8BA8-EB042BE5B834}" type="pres">
      <dgm:prSet presAssocID="{B78BEB8E-2B55-4AD4-994D-552442097687}" presName="tile4text" presStyleLbl="node1" presStyleIdx="3" presStyleCnt="4">
        <dgm:presLayoutVars>
          <dgm:chMax val="0"/>
          <dgm:chPref val="0"/>
          <dgm:bulletEnabled val="1"/>
        </dgm:presLayoutVars>
      </dgm:prSet>
      <dgm:spPr/>
      <dgm:t>
        <a:bodyPr/>
        <a:lstStyle/>
        <a:p>
          <a:pPr rtl="1"/>
          <a:endParaRPr lang="ar-SA"/>
        </a:p>
      </dgm:t>
    </dgm:pt>
    <dgm:pt modelId="{3805FE25-CBBB-437F-822B-0B2C8D50D74D}" type="pres">
      <dgm:prSet presAssocID="{B78BEB8E-2B55-4AD4-994D-552442097687}" presName="centerTile" presStyleLbl="fgShp" presStyleIdx="0" presStyleCnt="1" custScaleX="220339" custScaleY="75571">
        <dgm:presLayoutVars>
          <dgm:chMax val="0"/>
          <dgm:chPref val="0"/>
        </dgm:presLayoutVars>
      </dgm:prSet>
      <dgm:spPr/>
      <dgm:t>
        <a:bodyPr/>
        <a:lstStyle/>
        <a:p>
          <a:pPr rtl="1"/>
          <a:endParaRPr lang="ar-SA"/>
        </a:p>
      </dgm:t>
    </dgm:pt>
  </dgm:ptLst>
  <dgm:cxnLst>
    <dgm:cxn modelId="{362093AA-5AF8-4F31-880C-CCA653A8C7B3}" srcId="{20E43A2C-5F38-4F65-8073-AB62128AD0E6}" destId="{C33196FF-91FC-442C-9DE1-0081A7A0423B}" srcOrd="1" destOrd="0" parTransId="{22812448-7FD3-48E9-A284-9B5E1647E532}" sibTransId="{0E0965BF-F656-4364-AB6F-2CF3E86A2DF2}"/>
    <dgm:cxn modelId="{1CA7CCE1-09A4-42D1-9ECE-3CB255670722}" srcId="{20E43A2C-5F38-4F65-8073-AB62128AD0E6}" destId="{8584F5FB-C047-4F78-A7B3-5E474777621B}" srcOrd="0" destOrd="0" parTransId="{6B8D287C-806F-4366-9487-F66FE8190E7B}" sibTransId="{AF21E97D-25C8-41F8-9D0E-6AB6ACC70987}"/>
    <dgm:cxn modelId="{D1E35980-18D6-49B9-8FC6-A486729FE857}" type="presOf" srcId="{164E1A4C-B863-4EA1-83FE-454D1822236A}" destId="{3170F605-3707-4D28-BEA0-C48789048BA5}" srcOrd="0" destOrd="0" presId="urn:microsoft.com/office/officeart/2005/8/layout/matrix1"/>
    <dgm:cxn modelId="{7DE59932-41B0-4967-932B-AB84F0F172D8}" srcId="{B78BEB8E-2B55-4AD4-994D-552442097687}" destId="{20E43A2C-5F38-4F65-8073-AB62128AD0E6}" srcOrd="0" destOrd="0" parTransId="{A23CD9F9-68CA-4D03-81AE-C59779A9B21F}" sibTransId="{B87D9A92-791D-4E14-B335-14F9FC7BBF34}"/>
    <dgm:cxn modelId="{333EA6C8-19F7-47B4-8A72-8D0B8E095C81}" type="presOf" srcId="{8584F5FB-C047-4F78-A7B3-5E474777621B}" destId="{33F1D299-BA8E-44F5-B3D1-EE8DC897DAD3}" srcOrd="0" destOrd="0" presId="urn:microsoft.com/office/officeart/2005/8/layout/matrix1"/>
    <dgm:cxn modelId="{65913F3E-863E-4F60-B9E4-6975B8431C76}" type="presOf" srcId="{C33196FF-91FC-442C-9DE1-0081A7A0423B}" destId="{DF37CA5F-D6F1-4F79-9405-0CBE1CFAEF76}" srcOrd="1" destOrd="0" presId="urn:microsoft.com/office/officeart/2005/8/layout/matrix1"/>
    <dgm:cxn modelId="{A61BC7AA-86F5-43BD-868A-8C27F2FE9180}" type="presOf" srcId="{20E43A2C-5F38-4F65-8073-AB62128AD0E6}" destId="{3805FE25-CBBB-437F-822B-0B2C8D50D74D}" srcOrd="0" destOrd="0" presId="urn:microsoft.com/office/officeart/2005/8/layout/matrix1"/>
    <dgm:cxn modelId="{9519BBEA-87E7-46CE-98EE-F43431FC94BB}" type="presOf" srcId="{8584F5FB-C047-4F78-A7B3-5E474777621B}" destId="{77A7ABA1-489A-49BC-986B-D27AA0558DF0}" srcOrd="1" destOrd="0" presId="urn:microsoft.com/office/officeart/2005/8/layout/matrix1"/>
    <dgm:cxn modelId="{D69B9C03-88EA-4DF5-A598-2CDF3FCE714A}" type="presOf" srcId="{BF6E8F3E-E1A7-44A5-90E2-C30F64A6E507}" destId="{7B149486-2F99-4BD0-AE41-EC05739D5D5A}" srcOrd="1" destOrd="0" presId="urn:microsoft.com/office/officeart/2005/8/layout/matrix1"/>
    <dgm:cxn modelId="{70EC925A-0875-4A77-A908-475E0C52DF1E}" type="presOf" srcId="{164E1A4C-B863-4EA1-83FE-454D1822236A}" destId="{7E0DB8E8-8EAB-4E7C-8BA8-EB042BE5B834}" srcOrd="1" destOrd="0" presId="urn:microsoft.com/office/officeart/2005/8/layout/matrix1"/>
    <dgm:cxn modelId="{87548022-7473-4E9D-9FED-8231772BD5C4}" type="presOf" srcId="{C33196FF-91FC-442C-9DE1-0081A7A0423B}" destId="{60AEBD95-64DD-46ED-9B1D-0E3DE28A88BB}" srcOrd="0" destOrd="0" presId="urn:microsoft.com/office/officeart/2005/8/layout/matrix1"/>
    <dgm:cxn modelId="{0799F705-32D3-42C1-B6CD-7D67A7D25AEA}" type="presOf" srcId="{B78BEB8E-2B55-4AD4-994D-552442097687}" destId="{087AE03A-D96C-483F-AF53-291A1FA4D65F}" srcOrd="0" destOrd="0" presId="urn:microsoft.com/office/officeart/2005/8/layout/matrix1"/>
    <dgm:cxn modelId="{999099F7-1B0D-47DE-8168-D7843A7426C9}" type="presOf" srcId="{BF6E8F3E-E1A7-44A5-90E2-C30F64A6E507}" destId="{35DBEBAA-9E28-4524-AF1F-FDB4962E8BF9}" srcOrd="0" destOrd="0" presId="urn:microsoft.com/office/officeart/2005/8/layout/matrix1"/>
    <dgm:cxn modelId="{6804F8DD-DCAA-4B71-A299-8EA59CEB2460}" srcId="{20E43A2C-5F38-4F65-8073-AB62128AD0E6}" destId="{BF6E8F3E-E1A7-44A5-90E2-C30F64A6E507}" srcOrd="2" destOrd="0" parTransId="{95C3C8CF-F155-4434-AD59-61D95FB2FA02}" sibTransId="{9DB08B5D-D040-411F-A0C0-B8D02BC33A3C}"/>
    <dgm:cxn modelId="{4B5BA9B4-15E3-4269-AA66-C624FE437CD1}" srcId="{20E43A2C-5F38-4F65-8073-AB62128AD0E6}" destId="{164E1A4C-B863-4EA1-83FE-454D1822236A}" srcOrd="3" destOrd="0" parTransId="{56EDB96D-C9BF-46D2-B713-ADA34DDDD5CF}" sibTransId="{787B2677-17EB-4E73-ADE7-8BBECAD569A8}"/>
    <dgm:cxn modelId="{6CD574C3-A094-4702-AFAC-EFEE7FFF0F9A}" type="presParOf" srcId="{087AE03A-D96C-483F-AF53-291A1FA4D65F}" destId="{EFE704DE-82DC-43B1-AA66-D64050602827}" srcOrd="0" destOrd="0" presId="urn:microsoft.com/office/officeart/2005/8/layout/matrix1"/>
    <dgm:cxn modelId="{9D526EBE-FB48-4CCC-A95A-B561A6EF3F02}" type="presParOf" srcId="{EFE704DE-82DC-43B1-AA66-D64050602827}" destId="{33F1D299-BA8E-44F5-B3D1-EE8DC897DAD3}" srcOrd="0" destOrd="0" presId="urn:microsoft.com/office/officeart/2005/8/layout/matrix1"/>
    <dgm:cxn modelId="{74B09261-2088-4E4D-A742-D42A1294F3F9}" type="presParOf" srcId="{EFE704DE-82DC-43B1-AA66-D64050602827}" destId="{77A7ABA1-489A-49BC-986B-D27AA0558DF0}" srcOrd="1" destOrd="0" presId="urn:microsoft.com/office/officeart/2005/8/layout/matrix1"/>
    <dgm:cxn modelId="{8538F59A-65D5-4EF1-9876-1950AFEFD09E}" type="presParOf" srcId="{EFE704DE-82DC-43B1-AA66-D64050602827}" destId="{60AEBD95-64DD-46ED-9B1D-0E3DE28A88BB}" srcOrd="2" destOrd="0" presId="urn:microsoft.com/office/officeart/2005/8/layout/matrix1"/>
    <dgm:cxn modelId="{CDF74459-F21A-41A8-B8B1-E35D7F890B55}" type="presParOf" srcId="{EFE704DE-82DC-43B1-AA66-D64050602827}" destId="{DF37CA5F-D6F1-4F79-9405-0CBE1CFAEF76}" srcOrd="3" destOrd="0" presId="urn:microsoft.com/office/officeart/2005/8/layout/matrix1"/>
    <dgm:cxn modelId="{0ADE5D1B-F5B3-4733-955D-B219AA0847F6}" type="presParOf" srcId="{EFE704DE-82DC-43B1-AA66-D64050602827}" destId="{35DBEBAA-9E28-4524-AF1F-FDB4962E8BF9}" srcOrd="4" destOrd="0" presId="urn:microsoft.com/office/officeart/2005/8/layout/matrix1"/>
    <dgm:cxn modelId="{8A182EF6-4F6F-42C0-825B-22B8F4B43A67}" type="presParOf" srcId="{EFE704DE-82DC-43B1-AA66-D64050602827}" destId="{7B149486-2F99-4BD0-AE41-EC05739D5D5A}" srcOrd="5" destOrd="0" presId="urn:microsoft.com/office/officeart/2005/8/layout/matrix1"/>
    <dgm:cxn modelId="{5A48EEE8-8CC1-418D-A289-BC9B310645F8}" type="presParOf" srcId="{EFE704DE-82DC-43B1-AA66-D64050602827}" destId="{3170F605-3707-4D28-BEA0-C48789048BA5}" srcOrd="6" destOrd="0" presId="urn:microsoft.com/office/officeart/2005/8/layout/matrix1"/>
    <dgm:cxn modelId="{F8C9D8D0-06C7-4D43-A403-8BFD2238390F}" type="presParOf" srcId="{EFE704DE-82DC-43B1-AA66-D64050602827}" destId="{7E0DB8E8-8EAB-4E7C-8BA8-EB042BE5B834}" srcOrd="7" destOrd="0" presId="urn:microsoft.com/office/officeart/2005/8/layout/matrix1"/>
    <dgm:cxn modelId="{61408D4C-5D02-40F0-96CF-4D49FE4A875E}" type="presParOf" srcId="{087AE03A-D96C-483F-AF53-291A1FA4D65F}" destId="{3805FE25-CBBB-437F-822B-0B2C8D50D74D}" srcOrd="1" destOrd="0" presId="urn:microsoft.com/office/officeart/2005/8/layout/matrix1"/>
  </dgm:cxnLst>
  <dgm:bg>
    <a:solidFill>
      <a:schemeClr val="accent1">
        <a:alpha val="12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1D299-BA8E-44F5-B3D1-EE8DC897DAD3}">
      <dsp:nvSpPr>
        <dsp:cNvPr id="0" name=""/>
        <dsp:cNvSpPr/>
      </dsp:nvSpPr>
      <dsp:spPr>
        <a:xfrm rot="16200000">
          <a:off x="514290" y="-514290"/>
          <a:ext cx="1537375" cy="2565957"/>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SA" sz="3200" b="1" kern="1200" dirty="0" smtClean="0">
              <a:latin typeface="Traditional Arabic" panose="02020603050405020304" pitchFamily="18" charset="-78"/>
              <a:cs typeface="Traditional Arabic" panose="02020603050405020304" pitchFamily="18" charset="-78"/>
            </a:rPr>
            <a:t>بنت الابن</a:t>
          </a:r>
        </a:p>
      </dsp:txBody>
      <dsp:txXfrm rot="5400000">
        <a:off x="-1" y="1"/>
        <a:ext cx="2565957" cy="1153031"/>
      </dsp:txXfrm>
    </dsp:sp>
    <dsp:sp modelId="{60AEBD95-64DD-46ED-9B1D-0E3DE28A88BB}">
      <dsp:nvSpPr>
        <dsp:cNvPr id="0" name=""/>
        <dsp:cNvSpPr/>
      </dsp:nvSpPr>
      <dsp:spPr>
        <a:xfrm>
          <a:off x="2565957" y="0"/>
          <a:ext cx="2565957" cy="1537375"/>
        </a:xfrm>
        <a:prstGeom prst="round1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SA" sz="3200" b="1" kern="1200" dirty="0" smtClean="0">
              <a:latin typeface="Traditional Arabic" panose="02020603050405020304" pitchFamily="18" charset="-78"/>
              <a:cs typeface="Traditional Arabic" panose="02020603050405020304" pitchFamily="18" charset="-78"/>
            </a:rPr>
            <a:t>البنت</a:t>
          </a:r>
        </a:p>
      </dsp:txBody>
      <dsp:txXfrm>
        <a:off x="2565957" y="0"/>
        <a:ext cx="2565957" cy="1153031"/>
      </dsp:txXfrm>
    </dsp:sp>
    <dsp:sp modelId="{35DBEBAA-9E28-4524-AF1F-FDB4962E8BF9}">
      <dsp:nvSpPr>
        <dsp:cNvPr id="0" name=""/>
        <dsp:cNvSpPr/>
      </dsp:nvSpPr>
      <dsp:spPr>
        <a:xfrm rot="10800000">
          <a:off x="0" y="1537375"/>
          <a:ext cx="2565957" cy="1537375"/>
        </a:xfrm>
        <a:prstGeom prst="round1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SA" sz="3200" b="1" kern="1200" dirty="0" smtClean="0">
              <a:latin typeface="Traditional Arabic" panose="02020603050405020304" pitchFamily="18" charset="-78"/>
              <a:cs typeface="Traditional Arabic" panose="02020603050405020304" pitchFamily="18" charset="-78"/>
            </a:rPr>
            <a:t>الأخت لأب</a:t>
          </a:r>
        </a:p>
      </dsp:txBody>
      <dsp:txXfrm rot="10800000">
        <a:off x="0" y="1921719"/>
        <a:ext cx="2565957" cy="1153031"/>
      </dsp:txXfrm>
    </dsp:sp>
    <dsp:sp modelId="{3170F605-3707-4D28-BEA0-C48789048BA5}">
      <dsp:nvSpPr>
        <dsp:cNvPr id="0" name=""/>
        <dsp:cNvSpPr/>
      </dsp:nvSpPr>
      <dsp:spPr>
        <a:xfrm rot="5400000">
          <a:off x="3080247" y="1023084"/>
          <a:ext cx="1537375" cy="2565957"/>
        </a:xfrm>
        <a:prstGeom prst="round1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latin typeface="Traditional Arabic" panose="02020603050405020304" pitchFamily="18" charset="-78"/>
              <a:cs typeface="Traditional Arabic" panose="02020603050405020304" pitchFamily="18" charset="-78"/>
            </a:rPr>
            <a:t>الأخت الشقيقة</a:t>
          </a:r>
        </a:p>
      </dsp:txBody>
      <dsp:txXfrm rot="-5400000">
        <a:off x="2565956" y="1921719"/>
        <a:ext cx="2565957" cy="1153031"/>
      </dsp:txXfrm>
    </dsp:sp>
    <dsp:sp modelId="{3805FE25-CBBB-437F-822B-0B2C8D50D74D}">
      <dsp:nvSpPr>
        <dsp:cNvPr id="0" name=""/>
        <dsp:cNvSpPr/>
      </dsp:nvSpPr>
      <dsp:spPr>
        <a:xfrm>
          <a:off x="869815" y="1246922"/>
          <a:ext cx="3392282" cy="580905"/>
        </a:xfrm>
        <a:prstGeom prst="roundRect">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b="1" kern="1200" dirty="0" smtClean="0">
              <a:solidFill>
                <a:schemeClr val="accent1">
                  <a:lumMod val="50000"/>
                </a:schemeClr>
              </a:solidFill>
              <a:latin typeface="Traditional Arabic" panose="02020603050405020304" pitchFamily="18" charset="-78"/>
              <a:cs typeface="Traditional Arabic" panose="02020603050405020304" pitchFamily="18" charset="-78"/>
            </a:rPr>
            <a:t>وارثات النصف والثلثين.</a:t>
          </a:r>
          <a:endParaRPr lang="ar-SA" sz="3600" b="1" kern="1200" dirty="0">
            <a:solidFill>
              <a:schemeClr val="accent1">
                <a:lumMod val="50000"/>
              </a:schemeClr>
            </a:solidFill>
            <a:latin typeface="Traditional Arabic" panose="02020603050405020304" pitchFamily="18" charset="-78"/>
            <a:cs typeface="Traditional Arabic" panose="02020603050405020304" pitchFamily="18" charset="-78"/>
          </a:endParaRPr>
        </a:p>
      </dsp:txBody>
      <dsp:txXfrm>
        <a:off x="898172" y="1275279"/>
        <a:ext cx="3335568" cy="524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1D299-BA8E-44F5-B3D1-EE8DC897DAD3}">
      <dsp:nvSpPr>
        <dsp:cNvPr id="0" name=""/>
        <dsp:cNvSpPr/>
      </dsp:nvSpPr>
      <dsp:spPr>
        <a:xfrm rot="16200000">
          <a:off x="550155" y="-550155"/>
          <a:ext cx="1679174" cy="2779485"/>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SA" sz="3200" b="1" kern="1200" dirty="0" smtClean="0">
              <a:latin typeface="Traditional Arabic" panose="02020603050405020304" pitchFamily="18" charset="-78"/>
              <a:cs typeface="Traditional Arabic" panose="02020603050405020304" pitchFamily="18" charset="-78"/>
            </a:rPr>
            <a:t>بنت الابن</a:t>
          </a:r>
        </a:p>
      </dsp:txBody>
      <dsp:txXfrm rot="5400000">
        <a:off x="0" y="0"/>
        <a:ext cx="2779485" cy="1259380"/>
      </dsp:txXfrm>
    </dsp:sp>
    <dsp:sp modelId="{60AEBD95-64DD-46ED-9B1D-0E3DE28A88BB}">
      <dsp:nvSpPr>
        <dsp:cNvPr id="0" name=""/>
        <dsp:cNvSpPr/>
      </dsp:nvSpPr>
      <dsp:spPr>
        <a:xfrm>
          <a:off x="2779485" y="0"/>
          <a:ext cx="2779485" cy="1679174"/>
        </a:xfrm>
        <a:prstGeom prst="round1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SA" sz="3200" b="1" kern="1200" dirty="0" smtClean="0">
              <a:latin typeface="Traditional Arabic" panose="02020603050405020304" pitchFamily="18" charset="-78"/>
              <a:cs typeface="Traditional Arabic" panose="02020603050405020304" pitchFamily="18" charset="-78"/>
            </a:rPr>
            <a:t>البنت</a:t>
          </a:r>
        </a:p>
      </dsp:txBody>
      <dsp:txXfrm>
        <a:off x="2779485" y="0"/>
        <a:ext cx="2779485" cy="1259380"/>
      </dsp:txXfrm>
    </dsp:sp>
    <dsp:sp modelId="{35DBEBAA-9E28-4524-AF1F-FDB4962E8BF9}">
      <dsp:nvSpPr>
        <dsp:cNvPr id="0" name=""/>
        <dsp:cNvSpPr/>
      </dsp:nvSpPr>
      <dsp:spPr>
        <a:xfrm rot="10800000">
          <a:off x="0" y="1679174"/>
          <a:ext cx="2779485" cy="1679174"/>
        </a:xfrm>
        <a:prstGeom prst="round1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SA" sz="3200" b="1" kern="1200" dirty="0" smtClean="0">
              <a:latin typeface="Traditional Arabic" panose="02020603050405020304" pitchFamily="18" charset="-78"/>
              <a:cs typeface="Traditional Arabic" panose="02020603050405020304" pitchFamily="18" charset="-78"/>
            </a:rPr>
            <a:t>الأخت لأب</a:t>
          </a:r>
        </a:p>
      </dsp:txBody>
      <dsp:txXfrm rot="10800000">
        <a:off x="0" y="2098967"/>
        <a:ext cx="2779485" cy="1259380"/>
      </dsp:txXfrm>
    </dsp:sp>
    <dsp:sp modelId="{3170F605-3707-4D28-BEA0-C48789048BA5}">
      <dsp:nvSpPr>
        <dsp:cNvPr id="0" name=""/>
        <dsp:cNvSpPr/>
      </dsp:nvSpPr>
      <dsp:spPr>
        <a:xfrm rot="5400000">
          <a:off x="3329641" y="1129018"/>
          <a:ext cx="1679174" cy="2779485"/>
        </a:xfrm>
        <a:prstGeom prst="round1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latin typeface="Traditional Arabic" panose="02020603050405020304" pitchFamily="18" charset="-78"/>
              <a:cs typeface="Traditional Arabic" panose="02020603050405020304" pitchFamily="18" charset="-78"/>
            </a:rPr>
            <a:t>الأخت الشقيقة</a:t>
          </a:r>
        </a:p>
      </dsp:txBody>
      <dsp:txXfrm rot="-5400000">
        <a:off x="2779485" y="2098967"/>
        <a:ext cx="2779485" cy="1259380"/>
      </dsp:txXfrm>
    </dsp:sp>
    <dsp:sp modelId="{3805FE25-CBBB-437F-822B-0B2C8D50D74D}">
      <dsp:nvSpPr>
        <dsp:cNvPr id="0" name=""/>
        <dsp:cNvSpPr/>
      </dsp:nvSpPr>
      <dsp:spPr>
        <a:xfrm>
          <a:off x="942198" y="1361931"/>
          <a:ext cx="3674574" cy="634484"/>
        </a:xfrm>
        <a:prstGeom prst="roundRect">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b="1" kern="1200" dirty="0" smtClean="0">
              <a:solidFill>
                <a:schemeClr val="accent1">
                  <a:lumMod val="50000"/>
                </a:schemeClr>
              </a:solidFill>
              <a:latin typeface="Traditional Arabic" panose="02020603050405020304" pitchFamily="18" charset="-78"/>
              <a:cs typeface="Traditional Arabic" panose="02020603050405020304" pitchFamily="18" charset="-78"/>
            </a:rPr>
            <a:t>وارثات النصف والثلثين.</a:t>
          </a:r>
          <a:endParaRPr lang="ar-SA" sz="3600" b="1" kern="1200" dirty="0">
            <a:solidFill>
              <a:schemeClr val="accent1">
                <a:lumMod val="50000"/>
              </a:schemeClr>
            </a:solidFill>
            <a:latin typeface="Traditional Arabic" panose="02020603050405020304" pitchFamily="18" charset="-78"/>
            <a:cs typeface="Traditional Arabic" panose="02020603050405020304" pitchFamily="18" charset="-78"/>
          </a:endParaRPr>
        </a:p>
      </dsp:txBody>
      <dsp:txXfrm>
        <a:off x="973171" y="1392904"/>
        <a:ext cx="3612628" cy="57253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3241644-A6C2-44E5-BFCA-EBDAD998A83E}" type="datetimeFigureOut">
              <a:rPr lang="ar-SA" smtClean="0"/>
              <a:t>08/07/41</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22A7F41-46B6-40E6-ADDC-BC8448514FB0}" type="slidenum">
              <a:rPr lang="ar-SA" smtClean="0"/>
              <a:t>‹#›</a:t>
            </a:fld>
            <a:endParaRPr lang="ar-SA"/>
          </a:p>
        </p:txBody>
      </p:sp>
    </p:spTree>
    <p:extLst>
      <p:ext uri="{BB962C8B-B14F-4D97-AF65-F5344CB8AC3E}">
        <p14:creationId xmlns:p14="http://schemas.microsoft.com/office/powerpoint/2010/main" val="12148978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C04990D3-5AD5-4411-9A3F-6D85673E4732}" type="datetimeFigureOut">
              <a:rPr lang="ar-SA" smtClean="0"/>
              <a:t>08/07/41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B824F6-4C1B-4356-AC05-EE7618ED5266}" type="slidenum">
              <a:rPr lang="ar-SA" smtClean="0"/>
              <a:t>‹#›</a:t>
            </a:fld>
            <a:endParaRPr lang="ar-SA"/>
          </a:p>
        </p:txBody>
      </p:sp>
    </p:spTree>
    <p:extLst>
      <p:ext uri="{BB962C8B-B14F-4D97-AF65-F5344CB8AC3E}">
        <p14:creationId xmlns:p14="http://schemas.microsoft.com/office/powerpoint/2010/main" val="2915740751"/>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04990D3-5AD5-4411-9A3F-6D85673E4732}" type="datetimeFigureOut">
              <a:rPr lang="ar-SA" smtClean="0"/>
              <a:t>08/07/41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B824F6-4C1B-4356-AC05-EE7618ED5266}" type="slidenum">
              <a:rPr lang="ar-SA" smtClean="0"/>
              <a:t>‹#›</a:t>
            </a:fld>
            <a:endParaRPr lang="ar-SA"/>
          </a:p>
        </p:txBody>
      </p:sp>
    </p:spTree>
    <p:extLst>
      <p:ext uri="{BB962C8B-B14F-4D97-AF65-F5344CB8AC3E}">
        <p14:creationId xmlns:p14="http://schemas.microsoft.com/office/powerpoint/2010/main" val="3276731428"/>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04990D3-5AD5-4411-9A3F-6D85673E4732}" type="datetimeFigureOut">
              <a:rPr lang="ar-SA" smtClean="0"/>
              <a:t>08/07/41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B824F6-4C1B-4356-AC05-EE7618ED5266}" type="slidenum">
              <a:rPr lang="ar-SA" smtClean="0"/>
              <a:t>‹#›</a:t>
            </a:fld>
            <a:endParaRPr lang="ar-SA"/>
          </a:p>
        </p:txBody>
      </p:sp>
    </p:spTree>
    <p:extLst>
      <p:ext uri="{BB962C8B-B14F-4D97-AF65-F5344CB8AC3E}">
        <p14:creationId xmlns:p14="http://schemas.microsoft.com/office/powerpoint/2010/main" val="4026337609"/>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04990D3-5AD5-4411-9A3F-6D85673E4732}" type="datetimeFigureOut">
              <a:rPr lang="ar-SA" smtClean="0"/>
              <a:t>08/07/41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B824F6-4C1B-4356-AC05-EE7618ED5266}" type="slidenum">
              <a:rPr lang="ar-SA" smtClean="0"/>
              <a:t>‹#›</a:t>
            </a:fld>
            <a:endParaRPr lang="ar-SA"/>
          </a:p>
        </p:txBody>
      </p:sp>
    </p:spTree>
    <p:extLst>
      <p:ext uri="{BB962C8B-B14F-4D97-AF65-F5344CB8AC3E}">
        <p14:creationId xmlns:p14="http://schemas.microsoft.com/office/powerpoint/2010/main" val="2784305088"/>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C04990D3-5AD5-4411-9A3F-6D85673E4732}" type="datetimeFigureOut">
              <a:rPr lang="ar-SA" smtClean="0"/>
              <a:t>08/07/41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B824F6-4C1B-4356-AC05-EE7618ED5266}" type="slidenum">
              <a:rPr lang="ar-SA" smtClean="0"/>
              <a:t>‹#›</a:t>
            </a:fld>
            <a:endParaRPr lang="ar-SA"/>
          </a:p>
        </p:txBody>
      </p:sp>
    </p:spTree>
    <p:extLst>
      <p:ext uri="{BB962C8B-B14F-4D97-AF65-F5344CB8AC3E}">
        <p14:creationId xmlns:p14="http://schemas.microsoft.com/office/powerpoint/2010/main" val="3975677081"/>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C04990D3-5AD5-4411-9A3F-6D85673E4732}" type="datetimeFigureOut">
              <a:rPr lang="ar-SA" smtClean="0"/>
              <a:t>08/07/41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AB824F6-4C1B-4356-AC05-EE7618ED5266}" type="slidenum">
              <a:rPr lang="ar-SA" smtClean="0"/>
              <a:t>‹#›</a:t>
            </a:fld>
            <a:endParaRPr lang="ar-SA"/>
          </a:p>
        </p:txBody>
      </p:sp>
    </p:spTree>
    <p:extLst>
      <p:ext uri="{BB962C8B-B14F-4D97-AF65-F5344CB8AC3E}">
        <p14:creationId xmlns:p14="http://schemas.microsoft.com/office/powerpoint/2010/main" val="3843043683"/>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C04990D3-5AD5-4411-9A3F-6D85673E4732}" type="datetimeFigureOut">
              <a:rPr lang="ar-SA" smtClean="0"/>
              <a:t>08/07/41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AB824F6-4C1B-4356-AC05-EE7618ED5266}" type="slidenum">
              <a:rPr lang="ar-SA" smtClean="0"/>
              <a:t>‹#›</a:t>
            </a:fld>
            <a:endParaRPr lang="ar-SA"/>
          </a:p>
        </p:txBody>
      </p:sp>
    </p:spTree>
    <p:extLst>
      <p:ext uri="{BB962C8B-B14F-4D97-AF65-F5344CB8AC3E}">
        <p14:creationId xmlns:p14="http://schemas.microsoft.com/office/powerpoint/2010/main" val="3124220568"/>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C04990D3-5AD5-4411-9A3F-6D85673E4732}" type="datetimeFigureOut">
              <a:rPr lang="ar-SA" smtClean="0"/>
              <a:t>08/07/41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AB824F6-4C1B-4356-AC05-EE7618ED5266}" type="slidenum">
              <a:rPr lang="ar-SA" smtClean="0"/>
              <a:t>‹#›</a:t>
            </a:fld>
            <a:endParaRPr lang="ar-SA"/>
          </a:p>
        </p:txBody>
      </p:sp>
    </p:spTree>
    <p:extLst>
      <p:ext uri="{BB962C8B-B14F-4D97-AF65-F5344CB8AC3E}">
        <p14:creationId xmlns:p14="http://schemas.microsoft.com/office/powerpoint/2010/main" val="1851538305"/>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04990D3-5AD5-4411-9A3F-6D85673E4732}" type="datetimeFigureOut">
              <a:rPr lang="ar-SA" smtClean="0"/>
              <a:t>08/07/41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AB824F6-4C1B-4356-AC05-EE7618ED5266}" type="slidenum">
              <a:rPr lang="ar-SA" smtClean="0"/>
              <a:t>‹#›</a:t>
            </a:fld>
            <a:endParaRPr lang="ar-SA"/>
          </a:p>
        </p:txBody>
      </p:sp>
    </p:spTree>
    <p:extLst>
      <p:ext uri="{BB962C8B-B14F-4D97-AF65-F5344CB8AC3E}">
        <p14:creationId xmlns:p14="http://schemas.microsoft.com/office/powerpoint/2010/main" val="783948376"/>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C04990D3-5AD5-4411-9A3F-6D85673E4732}" type="datetimeFigureOut">
              <a:rPr lang="ar-SA" smtClean="0"/>
              <a:t>08/07/41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AB824F6-4C1B-4356-AC05-EE7618ED5266}" type="slidenum">
              <a:rPr lang="ar-SA" smtClean="0"/>
              <a:t>‹#›</a:t>
            </a:fld>
            <a:endParaRPr lang="ar-SA"/>
          </a:p>
        </p:txBody>
      </p:sp>
    </p:spTree>
    <p:extLst>
      <p:ext uri="{BB962C8B-B14F-4D97-AF65-F5344CB8AC3E}">
        <p14:creationId xmlns:p14="http://schemas.microsoft.com/office/powerpoint/2010/main" val="2617163720"/>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C04990D3-5AD5-4411-9A3F-6D85673E4732}" type="datetimeFigureOut">
              <a:rPr lang="ar-SA" smtClean="0"/>
              <a:t>08/07/41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AB824F6-4C1B-4356-AC05-EE7618ED5266}" type="slidenum">
              <a:rPr lang="ar-SA" smtClean="0"/>
              <a:t>‹#›</a:t>
            </a:fld>
            <a:endParaRPr lang="ar-SA"/>
          </a:p>
        </p:txBody>
      </p:sp>
    </p:spTree>
    <p:extLst>
      <p:ext uri="{BB962C8B-B14F-4D97-AF65-F5344CB8AC3E}">
        <p14:creationId xmlns:p14="http://schemas.microsoft.com/office/powerpoint/2010/main" val="1041600260"/>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accent1">
                <a:shade val="45000"/>
                <a:satMod val="135000"/>
              </a:schemeClr>
              <a:prstClr val="white"/>
            </a:duotone>
            <a:lum/>
          </a:blip>
          <a:srcRect/>
          <a:stretch>
            <a:fillRect t="-14000" b="-14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04990D3-5AD5-4411-9A3F-6D85673E4732}" type="datetimeFigureOut">
              <a:rPr lang="ar-SA" smtClean="0"/>
              <a:t>08/07/41</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AB824F6-4C1B-4356-AC05-EE7618ED5266}" type="slidenum">
              <a:rPr lang="ar-SA" smtClean="0"/>
              <a:t>‹#›</a:t>
            </a:fld>
            <a:endParaRPr lang="ar-SA"/>
          </a:p>
        </p:txBody>
      </p:sp>
    </p:spTree>
    <p:extLst>
      <p:ext uri="{BB962C8B-B14F-4D97-AF65-F5344CB8AC3E}">
        <p14:creationId xmlns:p14="http://schemas.microsoft.com/office/powerpoint/2010/main" val="377660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t.me/abd_fegh_1" TargetMode="Externa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7.png"/><Relationship Id="rId5" Type="http://schemas.microsoft.com/office/2007/relationships/hdphoto" Target="../media/hdphoto7.wdp"/><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4.png"/><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1.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2.png"/><Relationship Id="rId1" Type="http://schemas.openxmlformats.org/officeDocument/2006/relationships/slideLayout" Target="../slideLayouts/slideLayout1.xml"/><Relationship Id="rId5" Type="http://schemas.microsoft.com/office/2007/relationships/hdphoto" Target="../media/hdphoto11.wdp"/><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microsoft.com/office/2007/relationships/hdphoto" Target="../media/hdphoto12.wdp"/><Relationship Id="rId7" Type="http://schemas.microsoft.com/office/2007/relationships/hdphoto" Target="../media/hdphoto14.wdp"/><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7.png"/><Relationship Id="rId5" Type="http://schemas.microsoft.com/office/2007/relationships/hdphoto" Target="../media/hdphoto13.wdp"/><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8" Type="http://schemas.openxmlformats.org/officeDocument/2006/relationships/image" Target="../media/image39.jpeg"/><Relationship Id="rId3" Type="http://schemas.microsoft.com/office/2007/relationships/hdphoto" Target="../media/hdphoto13.wdp"/><Relationship Id="rId7" Type="http://schemas.microsoft.com/office/2007/relationships/hdphoto" Target="../media/hdphoto12.wdp"/><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8.png"/><Relationship Id="rId5" Type="http://schemas.microsoft.com/office/2007/relationships/hdphoto" Target="../media/hdphoto14.wdp"/><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hdphoto" Target="../media/hdphoto13.wdp"/><Relationship Id="rId7" Type="http://schemas.microsoft.com/office/2007/relationships/hdphoto" Target="../media/hdphoto12.wdp"/><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5" Type="http://schemas.microsoft.com/office/2007/relationships/hdphoto" Target="../media/hdphoto14.wdp"/><Relationship Id="rId4" Type="http://schemas.openxmlformats.org/officeDocument/2006/relationships/image" Target="../media/image37.png"/><Relationship Id="rId9" Type="http://schemas.microsoft.com/office/2007/relationships/hdphoto" Target="../media/hdphoto15.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07/relationships/hdphoto" Target="../media/hdphoto13.wdp"/><Relationship Id="rId7" Type="http://schemas.microsoft.com/office/2007/relationships/hdphoto" Target="../media/hdphoto12.wdp"/><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2.png"/><Relationship Id="rId5" Type="http://schemas.microsoft.com/office/2007/relationships/hdphoto" Target="../media/hdphoto14.wdp"/><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07/relationships/hdphoto" Target="../media/hdphoto13.wdp"/><Relationship Id="rId7" Type="http://schemas.microsoft.com/office/2007/relationships/hdphoto" Target="../media/hdphoto12.wdp"/><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2.png"/><Relationship Id="rId5" Type="http://schemas.microsoft.com/office/2007/relationships/hdphoto" Target="../media/hdphoto14.wdp"/><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microsoft.com/office/2007/relationships/hdphoto" Target="../media/hdphoto16.wdp"/></Relationships>
</file>

<file path=ppt/slides/_rels/slide33.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0.png"/><Relationship Id="rId1" Type="http://schemas.openxmlformats.org/officeDocument/2006/relationships/slideLayout" Target="../slideLayouts/slideLayout1.xml"/><Relationship Id="rId4" Type="http://schemas.microsoft.com/office/2007/relationships/hdphoto" Target="../media/hdphoto15.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p:nvPr/>
        </p:nvGrpSpPr>
        <p:grpSpPr>
          <a:xfrm>
            <a:off x="2423592" y="753044"/>
            <a:ext cx="7344816" cy="5337394"/>
            <a:chOff x="1907704" y="1459898"/>
            <a:chExt cx="5328592" cy="3922120"/>
          </a:xfrm>
        </p:grpSpPr>
        <p:sp>
          <p:nvSpPr>
            <p:cNvPr id="5"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solidFill>
              <a:schemeClr val="accent5">
                <a:lumMod val="75000"/>
                <a:alpha val="1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6"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7" name="Group 28"/>
          <p:cNvGrpSpPr/>
          <p:nvPr/>
        </p:nvGrpSpPr>
        <p:grpSpPr>
          <a:xfrm>
            <a:off x="4718506" y="4001207"/>
            <a:ext cx="2592288" cy="180858"/>
            <a:chOff x="5364088" y="1664804"/>
            <a:chExt cx="3096344" cy="216024"/>
          </a:xfrm>
        </p:grpSpPr>
        <p:grpSp>
          <p:nvGrpSpPr>
            <p:cNvPr id="8" name="Group 18"/>
            <p:cNvGrpSpPr/>
            <p:nvPr/>
          </p:nvGrpSpPr>
          <p:grpSpPr>
            <a:xfrm>
              <a:off x="6804248" y="1664804"/>
              <a:ext cx="216024" cy="216024"/>
              <a:chOff x="7740352" y="1772816"/>
              <a:chExt cx="216024" cy="216024"/>
            </a:xfrm>
          </p:grpSpPr>
          <p:sp>
            <p:nvSpPr>
              <p:cNvPr id="15" name="Rectangle 16"/>
              <p:cNvSpPr/>
              <p:nvPr/>
            </p:nvSpPr>
            <p:spPr>
              <a:xfrm>
                <a:off x="7740352" y="1772816"/>
                <a:ext cx="216024" cy="216024"/>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6" name="Rectangle 17"/>
              <p:cNvSpPr/>
              <p:nvPr/>
            </p:nvSpPr>
            <p:spPr>
              <a:xfrm rot="2700000">
                <a:off x="7740352" y="1772816"/>
                <a:ext cx="216024" cy="216024"/>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9" name="Group 24"/>
            <p:cNvGrpSpPr/>
            <p:nvPr/>
          </p:nvGrpSpPr>
          <p:grpSpPr>
            <a:xfrm>
              <a:off x="7164288" y="1731045"/>
              <a:ext cx="1296144" cy="83542"/>
              <a:chOff x="7164288" y="1761282"/>
              <a:chExt cx="1296144" cy="83542"/>
            </a:xfrm>
          </p:grpSpPr>
          <p:cxnSp>
            <p:nvCxnSpPr>
              <p:cNvPr id="13" name="Straight Connector 20"/>
              <p:cNvCxnSpPr/>
              <p:nvPr/>
            </p:nvCxnSpPr>
            <p:spPr>
              <a:xfrm>
                <a:off x="7164288" y="1761282"/>
                <a:ext cx="12961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22"/>
              <p:cNvCxnSpPr/>
              <p:nvPr/>
            </p:nvCxnSpPr>
            <p:spPr>
              <a:xfrm>
                <a:off x="7164288" y="1844824"/>
                <a:ext cx="10801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25"/>
            <p:cNvGrpSpPr/>
            <p:nvPr/>
          </p:nvGrpSpPr>
          <p:grpSpPr>
            <a:xfrm flipH="1">
              <a:off x="5364088" y="1731045"/>
              <a:ext cx="1296144" cy="83542"/>
              <a:chOff x="7164288" y="1761282"/>
              <a:chExt cx="1296144" cy="83542"/>
            </a:xfrm>
          </p:grpSpPr>
          <p:cxnSp>
            <p:nvCxnSpPr>
              <p:cNvPr id="11" name="Straight Connector 26"/>
              <p:cNvCxnSpPr/>
              <p:nvPr/>
            </p:nvCxnSpPr>
            <p:spPr>
              <a:xfrm>
                <a:off x="7164288" y="1761282"/>
                <a:ext cx="12961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27"/>
              <p:cNvCxnSpPr/>
              <p:nvPr/>
            </p:nvCxnSpPr>
            <p:spPr>
              <a:xfrm>
                <a:off x="7164288" y="1844824"/>
                <a:ext cx="10801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17" name="صورة 1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29737" y="61484"/>
            <a:ext cx="1800201" cy="1800201"/>
          </a:xfrm>
          <a:prstGeom prst="rect">
            <a:avLst/>
          </a:prstGeom>
        </p:spPr>
      </p:pic>
      <p:pic>
        <p:nvPicPr>
          <p:cNvPr id="18" name="صورة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411" y="332656"/>
            <a:ext cx="2386103" cy="1278951"/>
          </a:xfrm>
          <a:prstGeom prst="rect">
            <a:avLst/>
          </a:prstGeom>
        </p:spPr>
      </p:pic>
      <p:sp>
        <p:nvSpPr>
          <p:cNvPr id="19" name="مستطيل ذو زوايا قطرية مستديرة 18"/>
          <p:cNvSpPr/>
          <p:nvPr/>
        </p:nvSpPr>
        <p:spPr>
          <a:xfrm>
            <a:off x="4792049" y="1897785"/>
            <a:ext cx="2867202" cy="477768"/>
          </a:xfrm>
          <a:prstGeom prst="round2DiagRect">
            <a:avLst>
              <a:gd name="adj1" fmla="val 16667"/>
              <a:gd name="adj2" fmla="val 50000"/>
            </a:avLst>
          </a:prstGeom>
          <a:solidFill>
            <a:srgbClr val="EED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2060"/>
                </a:solidFill>
                <a:latin typeface="Traditional Arabic" panose="02020603050405020304" pitchFamily="18" charset="-78"/>
                <a:cs typeface="Traditional Arabic" panose="02020603050405020304" pitchFamily="18" charset="-78"/>
              </a:rPr>
              <a:t>فقه 2 - التعصيب</a:t>
            </a:r>
            <a:endParaRPr lang="ar-SA" sz="3200" b="1" dirty="0">
              <a:solidFill>
                <a:srgbClr val="002060"/>
              </a:solidFill>
              <a:latin typeface="Traditional Arabic" panose="02020603050405020304" pitchFamily="18" charset="-78"/>
              <a:cs typeface="Traditional Arabic" panose="02020603050405020304" pitchFamily="18" charset="-78"/>
            </a:endParaRPr>
          </a:p>
        </p:txBody>
      </p:sp>
      <p:sp>
        <p:nvSpPr>
          <p:cNvPr id="20" name="مستطيل 19"/>
          <p:cNvSpPr/>
          <p:nvPr/>
        </p:nvSpPr>
        <p:spPr>
          <a:xfrm>
            <a:off x="2167011" y="2507412"/>
            <a:ext cx="7955922" cy="1077218"/>
          </a:xfrm>
          <a:prstGeom prst="rect">
            <a:avLst/>
          </a:prstGeom>
        </p:spPr>
        <p:txBody>
          <a:bodyPr wrap="square">
            <a:spAutoFit/>
          </a:bodyPr>
          <a:lstStyle/>
          <a:p>
            <a:pPr algn="ctr"/>
            <a:r>
              <a:rPr lang="ar-SA" sz="3200" b="1" dirty="0">
                <a:solidFill>
                  <a:schemeClr val="accent1">
                    <a:lumMod val="50000"/>
                  </a:schemeClr>
                </a:solidFill>
                <a:latin typeface="Traditional Arabic" panose="02020603050405020304" pitchFamily="18" charset="-78"/>
                <a:cs typeface="Traditional Arabic" panose="02020603050405020304" pitchFamily="18" charset="-78"/>
              </a:rPr>
              <a:t> قَالَ رَسُولُ اللَّهِ ﷺ: أَلْحِقُوا الْفَرَائِضَ بِأَهْلِهَا، فَمَا بَقِيَ فَهُوَ </a:t>
            </a:r>
            <a:r>
              <a:rPr lang="ar-SA" sz="3200" b="1" dirty="0" smtClean="0">
                <a:solidFill>
                  <a:schemeClr val="accent1">
                    <a:lumMod val="50000"/>
                  </a:schemeClr>
                </a:solidFill>
                <a:latin typeface="Traditional Arabic" panose="02020603050405020304" pitchFamily="18" charset="-78"/>
                <a:cs typeface="Traditional Arabic" panose="02020603050405020304" pitchFamily="18" charset="-78"/>
              </a:rPr>
              <a:t>لِأَوْلَى</a:t>
            </a:r>
          </a:p>
          <a:p>
            <a:pPr algn="ctr"/>
            <a:r>
              <a:rPr lang="ar-SA" sz="3200" b="1" dirty="0" smtClean="0">
                <a:solidFill>
                  <a:schemeClr val="accent1">
                    <a:lumMod val="50000"/>
                  </a:schemeClr>
                </a:solidFill>
                <a:latin typeface="Traditional Arabic" panose="02020603050405020304" pitchFamily="18" charset="-78"/>
                <a:cs typeface="Traditional Arabic" panose="02020603050405020304" pitchFamily="18" charset="-78"/>
              </a:rPr>
              <a:t> </a:t>
            </a:r>
            <a:r>
              <a:rPr lang="ar-SA" sz="3200" b="1" dirty="0">
                <a:solidFill>
                  <a:schemeClr val="accent1">
                    <a:lumMod val="50000"/>
                  </a:schemeClr>
                </a:solidFill>
                <a:latin typeface="Traditional Arabic" panose="02020603050405020304" pitchFamily="18" charset="-78"/>
                <a:cs typeface="Traditional Arabic" panose="02020603050405020304" pitchFamily="18" charset="-78"/>
              </a:rPr>
              <a:t>رَجُلٍ ذَكَرٍ. مُتَّفَقٌ عَلَيْهِ.</a:t>
            </a:r>
            <a:endParaRPr lang="ar-SA" sz="3200" b="1" dirty="0">
              <a:solidFill>
                <a:schemeClr val="accent1">
                  <a:lumMod val="50000"/>
                </a:schemeClr>
              </a:solidFill>
              <a:latin typeface="Traditional Arabic" panose="02020603050405020304" pitchFamily="18" charset="-78"/>
              <a:cs typeface="Traditional Arabic" panose="02020603050405020304" pitchFamily="18" charset="-78"/>
            </a:endParaRPr>
          </a:p>
        </p:txBody>
      </p:sp>
      <p:sp>
        <p:nvSpPr>
          <p:cNvPr id="21" name="مستطيل 20"/>
          <p:cNvSpPr/>
          <p:nvPr/>
        </p:nvSpPr>
        <p:spPr>
          <a:xfrm>
            <a:off x="3886531" y="4301385"/>
            <a:ext cx="4572000" cy="1200329"/>
          </a:xfrm>
          <a:prstGeom prst="rect">
            <a:avLst/>
          </a:prstGeom>
        </p:spPr>
        <p:txBody>
          <a:bodyPr>
            <a:spAutoFit/>
          </a:bodyPr>
          <a:lstStyle/>
          <a:p>
            <a:pPr lvl="0" algn="ctr"/>
            <a:r>
              <a:rPr lang="ar-SA" sz="2400" b="1" dirty="0">
                <a:solidFill>
                  <a:srgbClr val="002060"/>
                </a:solidFill>
                <a:latin typeface="Traditional Arabic" panose="02020603050405020304" pitchFamily="18" charset="-78"/>
                <a:cs typeface="Traditional Arabic" panose="02020603050405020304" pitchFamily="18" charset="-78"/>
              </a:rPr>
              <a:t>راجعه واشرف عليه </a:t>
            </a:r>
          </a:p>
          <a:p>
            <a:pPr lvl="0" algn="ctr"/>
            <a:r>
              <a:rPr lang="ar-SA" sz="2400" b="1" dirty="0">
                <a:solidFill>
                  <a:srgbClr val="002060"/>
                </a:solidFill>
                <a:latin typeface="Traditional Arabic" panose="02020603050405020304" pitchFamily="18" charset="-78"/>
                <a:cs typeface="Traditional Arabic" panose="02020603050405020304" pitchFamily="18" charset="-78"/>
              </a:rPr>
              <a:t>الأستاذ / </a:t>
            </a:r>
            <a:r>
              <a:rPr lang="ar-SA" sz="2400" b="1" dirty="0">
                <a:solidFill>
                  <a:prstClr val="black"/>
                </a:solidFill>
                <a:latin typeface="Traditional Arabic" panose="02020603050405020304" pitchFamily="18" charset="-78"/>
                <a:cs typeface="Traditional Arabic" panose="02020603050405020304" pitchFamily="18" charset="-78"/>
              </a:rPr>
              <a:t>عبدالرحمن الشراري</a:t>
            </a:r>
          </a:p>
          <a:p>
            <a:pPr lvl="0" algn="ctr"/>
            <a:r>
              <a:rPr lang="en-US" sz="2400" b="1" dirty="0">
                <a:solidFill>
                  <a:prstClr val="white"/>
                </a:solidFill>
                <a:latin typeface="Traditional Arabic" panose="02020603050405020304" pitchFamily="18" charset="-78"/>
                <a:cs typeface="Traditional Arabic" panose="02020603050405020304" pitchFamily="18" charset="-78"/>
                <a:hlinkClick r:id="rId4"/>
              </a:rPr>
              <a:t>http://t.me/abd_fegh_1</a:t>
            </a:r>
            <a:r>
              <a:rPr lang="en-US" sz="2400" b="1" dirty="0">
                <a:solidFill>
                  <a:prstClr val="white"/>
                </a:solidFill>
                <a:latin typeface="Traditional Arabic" panose="02020603050405020304" pitchFamily="18" charset="-78"/>
                <a:cs typeface="Traditional Arabic" panose="02020603050405020304" pitchFamily="18" charset="-78"/>
              </a:rPr>
              <a:t> </a:t>
            </a:r>
            <a:endParaRPr lang="ar-SA" sz="2400" b="1" dirty="0">
              <a:solidFill>
                <a:prstClr val="white"/>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7774266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614910" y="558986"/>
            <a:ext cx="1213794" cy="923330"/>
          </a:xfrm>
          <a:prstGeom prst="rect">
            <a:avLst/>
          </a:prstGeom>
          <a:noFill/>
        </p:spPr>
        <p:txBody>
          <a:bodyPr wrap="none" lIns="91440" tIns="45720" rIns="91440" bIns="45720">
            <a:spAutoFit/>
          </a:bodyPr>
          <a:lstStyle/>
          <a:p>
            <a:pPr algn="ctr"/>
            <a:r>
              <a:rPr lang="ar-SA" sz="5400" b="1" cap="none" spc="0" dirty="0" smtClean="0">
                <a:ln w="0"/>
                <a:solidFill>
                  <a:schemeClr val="bg1">
                    <a:lumMod val="6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اذًا : </a:t>
            </a:r>
            <a:endParaRPr lang="ar-SA" sz="5400" b="1" cap="none" spc="0" dirty="0">
              <a:ln w="0"/>
              <a:solidFill>
                <a:schemeClr val="bg1">
                  <a:lumMod val="6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0" name="موجة مزدوجة 9"/>
          <p:cNvSpPr/>
          <p:nvPr/>
        </p:nvSpPr>
        <p:spPr>
          <a:xfrm>
            <a:off x="3822032" y="525543"/>
            <a:ext cx="6792878" cy="923331"/>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solidFill>
                  <a:schemeClr val="bg2">
                    <a:lumMod val="50000"/>
                  </a:schemeClr>
                </a:solidFill>
                <a:latin typeface="Traditional Arabic" panose="02020603050405020304" pitchFamily="18" charset="-78"/>
                <a:cs typeface="Traditional Arabic" panose="02020603050405020304" pitchFamily="18" charset="-78"/>
              </a:rPr>
              <a:t>استنبط/ـي أحكام العَصَبَة بالنفس من خِلال الأمثلة:</a:t>
            </a:r>
            <a:endParaRPr lang="ar-SA" sz="3600" b="1" dirty="0">
              <a:solidFill>
                <a:schemeClr val="bg2">
                  <a:lumMod val="50000"/>
                </a:schemeClr>
              </a:solidFill>
              <a:latin typeface="Traditional Arabic" panose="02020603050405020304" pitchFamily="18" charset="-78"/>
              <a:cs typeface="Traditional Arabic" panose="02020603050405020304" pitchFamily="18" charset="-78"/>
            </a:endParaRPr>
          </a:p>
        </p:txBody>
      </p:sp>
      <p:sp>
        <p:nvSpPr>
          <p:cNvPr id="5" name="شكل حر 4"/>
          <p:cNvSpPr/>
          <p:nvPr/>
        </p:nvSpPr>
        <p:spPr>
          <a:xfrm>
            <a:off x="4626789" y="1612922"/>
            <a:ext cx="2810369" cy="1686221"/>
          </a:xfrm>
          <a:custGeom>
            <a:avLst/>
            <a:gdLst>
              <a:gd name="connsiteX0" fmla="*/ 0 w 2810369"/>
              <a:gd name="connsiteY0" fmla="*/ 168622 h 1686221"/>
              <a:gd name="connsiteX1" fmla="*/ 168622 w 2810369"/>
              <a:gd name="connsiteY1" fmla="*/ 0 h 1686221"/>
              <a:gd name="connsiteX2" fmla="*/ 2641747 w 2810369"/>
              <a:gd name="connsiteY2" fmla="*/ 0 h 1686221"/>
              <a:gd name="connsiteX3" fmla="*/ 2810369 w 2810369"/>
              <a:gd name="connsiteY3" fmla="*/ 168622 h 1686221"/>
              <a:gd name="connsiteX4" fmla="*/ 2810369 w 2810369"/>
              <a:gd name="connsiteY4" fmla="*/ 1517599 h 1686221"/>
              <a:gd name="connsiteX5" fmla="*/ 2641747 w 2810369"/>
              <a:gd name="connsiteY5" fmla="*/ 1686221 h 1686221"/>
              <a:gd name="connsiteX6" fmla="*/ 168622 w 2810369"/>
              <a:gd name="connsiteY6" fmla="*/ 1686221 h 1686221"/>
              <a:gd name="connsiteX7" fmla="*/ 0 w 2810369"/>
              <a:gd name="connsiteY7" fmla="*/ 1517599 h 1686221"/>
              <a:gd name="connsiteX8" fmla="*/ 0 w 2810369"/>
              <a:gd name="connsiteY8" fmla="*/ 168622 h 168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69" h="1686221">
                <a:moveTo>
                  <a:pt x="0" y="168622"/>
                </a:moveTo>
                <a:cubicBezTo>
                  <a:pt x="0" y="75495"/>
                  <a:pt x="75495" y="0"/>
                  <a:pt x="168622" y="0"/>
                </a:cubicBezTo>
                <a:lnTo>
                  <a:pt x="2641747" y="0"/>
                </a:lnTo>
                <a:cubicBezTo>
                  <a:pt x="2734874" y="0"/>
                  <a:pt x="2810369" y="75495"/>
                  <a:pt x="2810369" y="168622"/>
                </a:cubicBezTo>
                <a:lnTo>
                  <a:pt x="2810369" y="1517599"/>
                </a:lnTo>
                <a:cubicBezTo>
                  <a:pt x="2810369" y="1610726"/>
                  <a:pt x="2734874" y="1686221"/>
                  <a:pt x="2641747" y="1686221"/>
                </a:cubicBezTo>
                <a:lnTo>
                  <a:pt x="168622" y="1686221"/>
                </a:lnTo>
                <a:cubicBezTo>
                  <a:pt x="75495" y="1686221"/>
                  <a:pt x="0" y="1610726"/>
                  <a:pt x="0" y="1517599"/>
                </a:cubicBezTo>
                <a:lnTo>
                  <a:pt x="0" y="16862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spcFirstLastPara="0" vert="horz" wrap="square" lIns="148448" tIns="148448" rIns="148448" bIns="148448" numCol="1" spcCol="1270" anchor="ctr" anchorCtr="0">
            <a:noAutofit/>
          </a:bodyPr>
          <a:lstStyle/>
          <a:p>
            <a:pPr lvl="0" algn="ctr" defTabSz="1155700" rtl="1">
              <a:lnSpc>
                <a:spcPct val="90000"/>
              </a:lnSpc>
              <a:spcBef>
                <a:spcPct val="0"/>
              </a:spcBef>
              <a:spcAft>
                <a:spcPct val="35000"/>
              </a:spcAft>
            </a:pPr>
            <a:r>
              <a:rPr lang="ar-SA" sz="2600" b="1" kern="1200" dirty="0" smtClean="0">
                <a:solidFill>
                  <a:schemeClr val="bg1"/>
                </a:solidFill>
                <a:latin typeface="Traditional Arabic" panose="02020603050405020304" pitchFamily="18" charset="-78"/>
                <a:cs typeface="Traditional Arabic" panose="02020603050405020304" pitchFamily="18" charset="-78"/>
              </a:rPr>
              <a:t>توفي شخص عن أم و أب </a:t>
            </a:r>
            <a:endParaRPr lang="ar-SA" sz="2600" b="1" kern="1200" dirty="0">
              <a:solidFill>
                <a:schemeClr val="bg1"/>
              </a:solidFill>
              <a:latin typeface="Traditional Arabic" panose="02020603050405020304" pitchFamily="18" charset="-78"/>
              <a:cs typeface="Traditional Arabic" panose="02020603050405020304" pitchFamily="18" charset="-78"/>
            </a:endParaRPr>
          </a:p>
        </p:txBody>
      </p:sp>
      <p:sp>
        <p:nvSpPr>
          <p:cNvPr id="6" name="شكل حر 5"/>
          <p:cNvSpPr/>
          <p:nvPr/>
        </p:nvSpPr>
        <p:spPr>
          <a:xfrm>
            <a:off x="3783678" y="2107547"/>
            <a:ext cx="595798" cy="696971"/>
          </a:xfrm>
          <a:custGeom>
            <a:avLst/>
            <a:gdLst>
              <a:gd name="connsiteX0" fmla="*/ 0 w 595798"/>
              <a:gd name="connsiteY0" fmla="*/ 139394 h 696971"/>
              <a:gd name="connsiteX1" fmla="*/ 297899 w 595798"/>
              <a:gd name="connsiteY1" fmla="*/ 139394 h 696971"/>
              <a:gd name="connsiteX2" fmla="*/ 297899 w 595798"/>
              <a:gd name="connsiteY2" fmla="*/ 0 h 696971"/>
              <a:gd name="connsiteX3" fmla="*/ 595798 w 595798"/>
              <a:gd name="connsiteY3" fmla="*/ 348486 h 696971"/>
              <a:gd name="connsiteX4" fmla="*/ 297899 w 595798"/>
              <a:gd name="connsiteY4" fmla="*/ 696971 h 696971"/>
              <a:gd name="connsiteX5" fmla="*/ 297899 w 595798"/>
              <a:gd name="connsiteY5" fmla="*/ 557577 h 696971"/>
              <a:gd name="connsiteX6" fmla="*/ 0 w 595798"/>
              <a:gd name="connsiteY6" fmla="*/ 557577 h 696971"/>
              <a:gd name="connsiteX7" fmla="*/ 0 w 595798"/>
              <a:gd name="connsiteY7" fmla="*/ 139394 h 69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798" h="696971">
                <a:moveTo>
                  <a:pt x="595798" y="557577"/>
                </a:moveTo>
                <a:lnTo>
                  <a:pt x="297899" y="557577"/>
                </a:lnTo>
                <a:lnTo>
                  <a:pt x="297899" y="696971"/>
                </a:lnTo>
                <a:lnTo>
                  <a:pt x="0" y="348485"/>
                </a:lnTo>
                <a:lnTo>
                  <a:pt x="297899" y="0"/>
                </a:lnTo>
                <a:lnTo>
                  <a:pt x="297899" y="139394"/>
                </a:lnTo>
                <a:lnTo>
                  <a:pt x="595798" y="139394"/>
                </a:lnTo>
                <a:lnTo>
                  <a:pt x="595798" y="557577"/>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txBody>
          <a:bodyPr spcFirstLastPara="0" vert="horz" wrap="square" lIns="178739" tIns="139394" rIns="0" bIns="139394" numCol="1" spcCol="1270" anchor="ctr" anchorCtr="0">
            <a:noAutofit/>
          </a:bodyPr>
          <a:lstStyle/>
          <a:p>
            <a:pPr lvl="0" algn="ctr" defTabSz="933450" rtl="1">
              <a:lnSpc>
                <a:spcPct val="90000"/>
              </a:lnSpc>
              <a:spcBef>
                <a:spcPct val="0"/>
              </a:spcBef>
              <a:spcAft>
                <a:spcPct val="35000"/>
              </a:spcAft>
            </a:pPr>
            <a:endParaRPr lang="ar-SA" sz="2100" kern="1200">
              <a:solidFill>
                <a:schemeClr val="tx1">
                  <a:lumMod val="85000"/>
                  <a:lumOff val="15000"/>
                </a:schemeClr>
              </a:solidFill>
            </a:endParaRPr>
          </a:p>
        </p:txBody>
      </p:sp>
      <p:sp>
        <p:nvSpPr>
          <p:cNvPr id="8" name="شكل حر 7"/>
          <p:cNvSpPr/>
          <p:nvPr/>
        </p:nvSpPr>
        <p:spPr>
          <a:xfrm>
            <a:off x="692271" y="1612922"/>
            <a:ext cx="2810369" cy="1686221"/>
          </a:xfrm>
          <a:custGeom>
            <a:avLst/>
            <a:gdLst>
              <a:gd name="connsiteX0" fmla="*/ 0 w 2810369"/>
              <a:gd name="connsiteY0" fmla="*/ 168622 h 1686221"/>
              <a:gd name="connsiteX1" fmla="*/ 168622 w 2810369"/>
              <a:gd name="connsiteY1" fmla="*/ 0 h 1686221"/>
              <a:gd name="connsiteX2" fmla="*/ 2641747 w 2810369"/>
              <a:gd name="connsiteY2" fmla="*/ 0 h 1686221"/>
              <a:gd name="connsiteX3" fmla="*/ 2810369 w 2810369"/>
              <a:gd name="connsiteY3" fmla="*/ 168622 h 1686221"/>
              <a:gd name="connsiteX4" fmla="*/ 2810369 w 2810369"/>
              <a:gd name="connsiteY4" fmla="*/ 1517599 h 1686221"/>
              <a:gd name="connsiteX5" fmla="*/ 2641747 w 2810369"/>
              <a:gd name="connsiteY5" fmla="*/ 1686221 h 1686221"/>
              <a:gd name="connsiteX6" fmla="*/ 168622 w 2810369"/>
              <a:gd name="connsiteY6" fmla="*/ 1686221 h 1686221"/>
              <a:gd name="connsiteX7" fmla="*/ 0 w 2810369"/>
              <a:gd name="connsiteY7" fmla="*/ 1517599 h 1686221"/>
              <a:gd name="connsiteX8" fmla="*/ 0 w 2810369"/>
              <a:gd name="connsiteY8" fmla="*/ 168622 h 168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69" h="1686221">
                <a:moveTo>
                  <a:pt x="0" y="168622"/>
                </a:moveTo>
                <a:cubicBezTo>
                  <a:pt x="0" y="75495"/>
                  <a:pt x="75495" y="0"/>
                  <a:pt x="168622" y="0"/>
                </a:cubicBezTo>
                <a:lnTo>
                  <a:pt x="2641747" y="0"/>
                </a:lnTo>
                <a:cubicBezTo>
                  <a:pt x="2734874" y="0"/>
                  <a:pt x="2810369" y="75495"/>
                  <a:pt x="2810369" y="168622"/>
                </a:cubicBezTo>
                <a:lnTo>
                  <a:pt x="2810369" y="1517599"/>
                </a:lnTo>
                <a:cubicBezTo>
                  <a:pt x="2810369" y="1610726"/>
                  <a:pt x="2734874" y="1686221"/>
                  <a:pt x="2641747" y="1686221"/>
                </a:cubicBezTo>
                <a:lnTo>
                  <a:pt x="168622" y="1686221"/>
                </a:lnTo>
                <a:cubicBezTo>
                  <a:pt x="75495" y="1686221"/>
                  <a:pt x="0" y="1610726"/>
                  <a:pt x="0" y="1517599"/>
                </a:cubicBezTo>
                <a:lnTo>
                  <a:pt x="0" y="16862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shade val="50000"/>
              <a:hueOff val="-295587"/>
              <a:satOff val="3892"/>
              <a:lumOff val="23309"/>
              <a:alphaOff val="0"/>
            </a:schemeClr>
          </a:fillRef>
          <a:effectRef idx="2">
            <a:schemeClr val="accent2">
              <a:shade val="50000"/>
              <a:hueOff val="-295587"/>
              <a:satOff val="3892"/>
              <a:lumOff val="23309"/>
              <a:alphaOff val="0"/>
            </a:schemeClr>
          </a:effectRef>
          <a:fontRef idx="minor">
            <a:schemeClr val="lt1"/>
          </a:fontRef>
        </p:style>
        <p:txBody>
          <a:bodyPr spcFirstLastPara="0" vert="horz" wrap="square" lIns="148448" tIns="148448" rIns="148448" bIns="148448" numCol="1" spcCol="1270" anchor="ctr" anchorCtr="0">
            <a:noAutofit/>
          </a:bodyPr>
          <a:lstStyle/>
          <a:p>
            <a:pPr lvl="0" algn="ctr" defTabSz="1155700" rtl="1">
              <a:lnSpc>
                <a:spcPct val="90000"/>
              </a:lnSpc>
              <a:spcBef>
                <a:spcPct val="0"/>
              </a:spcBef>
              <a:spcAft>
                <a:spcPct val="35000"/>
              </a:spcAft>
            </a:pPr>
            <a:r>
              <a:rPr lang="ar-SA" sz="2600" b="1" kern="1200" dirty="0" smtClean="0">
                <a:solidFill>
                  <a:schemeClr val="tx1">
                    <a:lumMod val="85000"/>
                    <a:lumOff val="15000"/>
                  </a:schemeClr>
                </a:solidFill>
                <a:latin typeface="Traditional Arabic" panose="02020603050405020304" pitchFamily="18" charset="-78"/>
                <a:cs typeface="Traditional Arabic" panose="02020603050405020304" pitchFamily="18" charset="-78"/>
              </a:rPr>
              <a:t>الأم – 3/1</a:t>
            </a:r>
          </a:p>
        </p:txBody>
      </p:sp>
      <p:sp>
        <p:nvSpPr>
          <p:cNvPr id="9" name="شكل حر 8"/>
          <p:cNvSpPr/>
          <p:nvPr/>
        </p:nvSpPr>
        <p:spPr>
          <a:xfrm>
            <a:off x="1748970" y="3546455"/>
            <a:ext cx="696972" cy="595799"/>
          </a:xfrm>
          <a:custGeom>
            <a:avLst/>
            <a:gdLst>
              <a:gd name="connsiteX0" fmla="*/ 0 w 595798"/>
              <a:gd name="connsiteY0" fmla="*/ 139394 h 696971"/>
              <a:gd name="connsiteX1" fmla="*/ 297899 w 595798"/>
              <a:gd name="connsiteY1" fmla="*/ 139394 h 696971"/>
              <a:gd name="connsiteX2" fmla="*/ 297899 w 595798"/>
              <a:gd name="connsiteY2" fmla="*/ 0 h 696971"/>
              <a:gd name="connsiteX3" fmla="*/ 595798 w 595798"/>
              <a:gd name="connsiteY3" fmla="*/ 348486 h 696971"/>
              <a:gd name="connsiteX4" fmla="*/ 297899 w 595798"/>
              <a:gd name="connsiteY4" fmla="*/ 696971 h 696971"/>
              <a:gd name="connsiteX5" fmla="*/ 297899 w 595798"/>
              <a:gd name="connsiteY5" fmla="*/ 557577 h 696971"/>
              <a:gd name="connsiteX6" fmla="*/ 0 w 595798"/>
              <a:gd name="connsiteY6" fmla="*/ 557577 h 696971"/>
              <a:gd name="connsiteX7" fmla="*/ 0 w 595798"/>
              <a:gd name="connsiteY7" fmla="*/ 139394 h 69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798" h="696971">
                <a:moveTo>
                  <a:pt x="476638" y="1"/>
                </a:moveTo>
                <a:lnTo>
                  <a:pt x="476638" y="348486"/>
                </a:lnTo>
                <a:lnTo>
                  <a:pt x="595798" y="348486"/>
                </a:lnTo>
                <a:lnTo>
                  <a:pt x="297899" y="696970"/>
                </a:lnTo>
                <a:lnTo>
                  <a:pt x="0" y="348486"/>
                </a:lnTo>
                <a:lnTo>
                  <a:pt x="119160" y="348486"/>
                </a:lnTo>
                <a:lnTo>
                  <a:pt x="119160" y="1"/>
                </a:lnTo>
                <a:lnTo>
                  <a:pt x="476638"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2">
              <a:shade val="90000"/>
              <a:hueOff val="-383121"/>
              <a:satOff val="273"/>
              <a:lumOff val="21409"/>
              <a:alphaOff val="0"/>
            </a:schemeClr>
          </a:lnRef>
          <a:fillRef idx="1">
            <a:schemeClr val="accent2">
              <a:shade val="90000"/>
              <a:hueOff val="-383121"/>
              <a:satOff val="273"/>
              <a:lumOff val="21409"/>
              <a:alphaOff val="0"/>
            </a:schemeClr>
          </a:fillRef>
          <a:effectRef idx="0">
            <a:schemeClr val="accent2">
              <a:shade val="90000"/>
              <a:hueOff val="-383121"/>
              <a:satOff val="273"/>
              <a:lumOff val="21409"/>
              <a:alphaOff val="0"/>
            </a:schemeClr>
          </a:effectRef>
          <a:fontRef idx="minor">
            <a:schemeClr val="lt1"/>
          </a:fontRef>
        </p:style>
        <p:txBody>
          <a:bodyPr spcFirstLastPara="0" vert="horz" wrap="square" lIns="139395" tIns="1" rIns="139394" bIns="178739" numCol="1" spcCol="1270" anchor="ctr" anchorCtr="0">
            <a:noAutofit/>
          </a:bodyPr>
          <a:lstStyle/>
          <a:p>
            <a:pPr lvl="0" algn="ctr" defTabSz="933450" rtl="1">
              <a:lnSpc>
                <a:spcPct val="90000"/>
              </a:lnSpc>
              <a:spcBef>
                <a:spcPct val="0"/>
              </a:spcBef>
              <a:spcAft>
                <a:spcPct val="35000"/>
              </a:spcAft>
            </a:pPr>
            <a:endParaRPr lang="ar-SA" sz="2100" kern="1200">
              <a:solidFill>
                <a:schemeClr val="tx1">
                  <a:lumMod val="85000"/>
                  <a:lumOff val="15000"/>
                </a:schemeClr>
              </a:solidFill>
            </a:endParaRPr>
          </a:p>
        </p:txBody>
      </p:sp>
      <p:sp>
        <p:nvSpPr>
          <p:cNvPr id="11" name="شكل حر 10"/>
          <p:cNvSpPr/>
          <p:nvPr/>
        </p:nvSpPr>
        <p:spPr>
          <a:xfrm>
            <a:off x="692271" y="4423291"/>
            <a:ext cx="2810369" cy="1686221"/>
          </a:xfrm>
          <a:custGeom>
            <a:avLst/>
            <a:gdLst>
              <a:gd name="connsiteX0" fmla="*/ 0 w 2810369"/>
              <a:gd name="connsiteY0" fmla="*/ 168622 h 1686221"/>
              <a:gd name="connsiteX1" fmla="*/ 168622 w 2810369"/>
              <a:gd name="connsiteY1" fmla="*/ 0 h 1686221"/>
              <a:gd name="connsiteX2" fmla="*/ 2641747 w 2810369"/>
              <a:gd name="connsiteY2" fmla="*/ 0 h 1686221"/>
              <a:gd name="connsiteX3" fmla="*/ 2810369 w 2810369"/>
              <a:gd name="connsiteY3" fmla="*/ 168622 h 1686221"/>
              <a:gd name="connsiteX4" fmla="*/ 2810369 w 2810369"/>
              <a:gd name="connsiteY4" fmla="*/ 1517599 h 1686221"/>
              <a:gd name="connsiteX5" fmla="*/ 2641747 w 2810369"/>
              <a:gd name="connsiteY5" fmla="*/ 1686221 h 1686221"/>
              <a:gd name="connsiteX6" fmla="*/ 168622 w 2810369"/>
              <a:gd name="connsiteY6" fmla="*/ 1686221 h 1686221"/>
              <a:gd name="connsiteX7" fmla="*/ 0 w 2810369"/>
              <a:gd name="connsiteY7" fmla="*/ 1517599 h 1686221"/>
              <a:gd name="connsiteX8" fmla="*/ 0 w 2810369"/>
              <a:gd name="connsiteY8" fmla="*/ 168622 h 168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69" h="1686221">
                <a:moveTo>
                  <a:pt x="0" y="168622"/>
                </a:moveTo>
                <a:cubicBezTo>
                  <a:pt x="0" y="75495"/>
                  <a:pt x="75495" y="0"/>
                  <a:pt x="168622" y="0"/>
                </a:cubicBezTo>
                <a:lnTo>
                  <a:pt x="2641747" y="0"/>
                </a:lnTo>
                <a:cubicBezTo>
                  <a:pt x="2734874" y="0"/>
                  <a:pt x="2810369" y="75495"/>
                  <a:pt x="2810369" y="168622"/>
                </a:cubicBezTo>
                <a:lnTo>
                  <a:pt x="2810369" y="1517599"/>
                </a:lnTo>
                <a:cubicBezTo>
                  <a:pt x="2810369" y="1610726"/>
                  <a:pt x="2734874" y="1686221"/>
                  <a:pt x="2641747" y="1686221"/>
                </a:cubicBezTo>
                <a:lnTo>
                  <a:pt x="168622" y="1686221"/>
                </a:lnTo>
                <a:cubicBezTo>
                  <a:pt x="75495" y="1686221"/>
                  <a:pt x="0" y="1610726"/>
                  <a:pt x="0" y="1517599"/>
                </a:cubicBezTo>
                <a:lnTo>
                  <a:pt x="0" y="16862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shade val="50000"/>
              <a:hueOff val="-591173"/>
              <a:satOff val="7783"/>
              <a:lumOff val="46617"/>
              <a:alphaOff val="0"/>
            </a:schemeClr>
          </a:fillRef>
          <a:effectRef idx="2">
            <a:schemeClr val="accent2">
              <a:shade val="50000"/>
              <a:hueOff val="-591173"/>
              <a:satOff val="7783"/>
              <a:lumOff val="46617"/>
              <a:alphaOff val="0"/>
            </a:schemeClr>
          </a:effectRef>
          <a:fontRef idx="minor">
            <a:schemeClr val="lt1"/>
          </a:fontRef>
        </p:style>
        <p:txBody>
          <a:bodyPr spcFirstLastPara="0" vert="horz" wrap="square" lIns="148448" tIns="148448" rIns="148448" bIns="148448" numCol="1" spcCol="1270" anchor="ctr" anchorCtr="0">
            <a:noAutofit/>
          </a:bodyPr>
          <a:lstStyle/>
          <a:p>
            <a:pPr lvl="0" algn="ctr" defTabSz="1155700" rtl="1">
              <a:lnSpc>
                <a:spcPct val="90000"/>
              </a:lnSpc>
              <a:spcBef>
                <a:spcPct val="0"/>
              </a:spcBef>
              <a:spcAft>
                <a:spcPct val="35000"/>
              </a:spcAft>
            </a:pPr>
            <a:r>
              <a:rPr lang="ar-SA" sz="2600" b="1" kern="1200" dirty="0" smtClean="0">
                <a:solidFill>
                  <a:schemeClr val="tx1">
                    <a:lumMod val="85000"/>
                    <a:lumOff val="15000"/>
                  </a:schemeClr>
                </a:solidFill>
                <a:latin typeface="Traditional Arabic" panose="02020603050405020304" pitchFamily="18" charset="-78"/>
                <a:cs typeface="Traditional Arabic" panose="02020603050405020304" pitchFamily="18" charset="-78"/>
              </a:rPr>
              <a:t>الأب – الباقي تعصيبًا.</a:t>
            </a:r>
            <a:endParaRPr lang="ar-SA" sz="2600" b="1" kern="1200" dirty="0">
              <a:solidFill>
                <a:schemeClr val="tx1">
                  <a:lumMod val="85000"/>
                  <a:lumOff val="15000"/>
                </a:schemeClr>
              </a:solidFill>
              <a:latin typeface="Traditional Arabic" panose="02020603050405020304" pitchFamily="18" charset="-78"/>
              <a:cs typeface="Traditional Arabic" panose="02020603050405020304" pitchFamily="18" charset="-78"/>
            </a:endParaRPr>
          </a:p>
        </p:txBody>
      </p:sp>
      <p:sp>
        <p:nvSpPr>
          <p:cNvPr id="12" name="شكل حر 11"/>
          <p:cNvSpPr/>
          <p:nvPr/>
        </p:nvSpPr>
        <p:spPr>
          <a:xfrm>
            <a:off x="3749954" y="4917917"/>
            <a:ext cx="595798" cy="696971"/>
          </a:xfrm>
          <a:custGeom>
            <a:avLst/>
            <a:gdLst>
              <a:gd name="connsiteX0" fmla="*/ 0 w 595798"/>
              <a:gd name="connsiteY0" fmla="*/ 139394 h 696971"/>
              <a:gd name="connsiteX1" fmla="*/ 297899 w 595798"/>
              <a:gd name="connsiteY1" fmla="*/ 139394 h 696971"/>
              <a:gd name="connsiteX2" fmla="*/ 297899 w 595798"/>
              <a:gd name="connsiteY2" fmla="*/ 0 h 696971"/>
              <a:gd name="connsiteX3" fmla="*/ 595798 w 595798"/>
              <a:gd name="connsiteY3" fmla="*/ 348486 h 696971"/>
              <a:gd name="connsiteX4" fmla="*/ 297899 w 595798"/>
              <a:gd name="connsiteY4" fmla="*/ 696971 h 696971"/>
              <a:gd name="connsiteX5" fmla="*/ 297899 w 595798"/>
              <a:gd name="connsiteY5" fmla="*/ 557577 h 696971"/>
              <a:gd name="connsiteX6" fmla="*/ 0 w 595798"/>
              <a:gd name="connsiteY6" fmla="*/ 557577 h 696971"/>
              <a:gd name="connsiteX7" fmla="*/ 0 w 595798"/>
              <a:gd name="connsiteY7" fmla="*/ 139394 h 69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798" h="696971">
                <a:moveTo>
                  <a:pt x="0" y="139394"/>
                </a:moveTo>
                <a:lnTo>
                  <a:pt x="297899" y="139394"/>
                </a:lnTo>
                <a:lnTo>
                  <a:pt x="297899" y="0"/>
                </a:lnTo>
                <a:lnTo>
                  <a:pt x="595798" y="348486"/>
                </a:lnTo>
                <a:lnTo>
                  <a:pt x="297899" y="696971"/>
                </a:lnTo>
                <a:lnTo>
                  <a:pt x="297899" y="557577"/>
                </a:lnTo>
                <a:lnTo>
                  <a:pt x="0" y="557577"/>
                </a:lnTo>
                <a:lnTo>
                  <a:pt x="0" y="139394"/>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2">
              <a:shade val="90000"/>
              <a:hueOff val="-383121"/>
              <a:satOff val="273"/>
              <a:lumOff val="21409"/>
              <a:alphaOff val="0"/>
            </a:schemeClr>
          </a:lnRef>
          <a:fillRef idx="1">
            <a:schemeClr val="accent2">
              <a:shade val="90000"/>
              <a:hueOff val="-383121"/>
              <a:satOff val="273"/>
              <a:lumOff val="21409"/>
              <a:alphaOff val="0"/>
            </a:schemeClr>
          </a:fillRef>
          <a:effectRef idx="0">
            <a:schemeClr val="accent2">
              <a:shade val="90000"/>
              <a:hueOff val="-383121"/>
              <a:satOff val="273"/>
              <a:lumOff val="21409"/>
              <a:alphaOff val="0"/>
            </a:schemeClr>
          </a:effectRef>
          <a:fontRef idx="minor">
            <a:schemeClr val="lt1"/>
          </a:fontRef>
        </p:style>
        <p:txBody>
          <a:bodyPr spcFirstLastPara="0" vert="horz" wrap="square" lIns="0" tIns="139394" rIns="178739" bIns="139394" numCol="1" spcCol="1270" anchor="ctr" anchorCtr="0">
            <a:noAutofit/>
          </a:bodyPr>
          <a:lstStyle/>
          <a:p>
            <a:pPr lvl="0" algn="ctr" defTabSz="933450" rtl="1">
              <a:lnSpc>
                <a:spcPct val="90000"/>
              </a:lnSpc>
              <a:spcBef>
                <a:spcPct val="0"/>
              </a:spcBef>
              <a:spcAft>
                <a:spcPct val="35000"/>
              </a:spcAft>
            </a:pPr>
            <a:endParaRPr lang="ar-SA" sz="2100" kern="1200">
              <a:solidFill>
                <a:schemeClr val="tx1">
                  <a:lumMod val="85000"/>
                  <a:lumOff val="15000"/>
                </a:schemeClr>
              </a:solidFill>
            </a:endParaRPr>
          </a:p>
        </p:txBody>
      </p:sp>
      <p:sp>
        <p:nvSpPr>
          <p:cNvPr id="13" name="شكل حر 12"/>
          <p:cNvSpPr/>
          <p:nvPr/>
        </p:nvSpPr>
        <p:spPr>
          <a:xfrm>
            <a:off x="4626789" y="4423291"/>
            <a:ext cx="2810369" cy="1686221"/>
          </a:xfrm>
          <a:custGeom>
            <a:avLst/>
            <a:gdLst>
              <a:gd name="connsiteX0" fmla="*/ 0 w 2810369"/>
              <a:gd name="connsiteY0" fmla="*/ 168622 h 1686221"/>
              <a:gd name="connsiteX1" fmla="*/ 168622 w 2810369"/>
              <a:gd name="connsiteY1" fmla="*/ 0 h 1686221"/>
              <a:gd name="connsiteX2" fmla="*/ 2641747 w 2810369"/>
              <a:gd name="connsiteY2" fmla="*/ 0 h 1686221"/>
              <a:gd name="connsiteX3" fmla="*/ 2810369 w 2810369"/>
              <a:gd name="connsiteY3" fmla="*/ 168622 h 1686221"/>
              <a:gd name="connsiteX4" fmla="*/ 2810369 w 2810369"/>
              <a:gd name="connsiteY4" fmla="*/ 1517599 h 1686221"/>
              <a:gd name="connsiteX5" fmla="*/ 2641747 w 2810369"/>
              <a:gd name="connsiteY5" fmla="*/ 1686221 h 1686221"/>
              <a:gd name="connsiteX6" fmla="*/ 168622 w 2810369"/>
              <a:gd name="connsiteY6" fmla="*/ 1686221 h 1686221"/>
              <a:gd name="connsiteX7" fmla="*/ 0 w 2810369"/>
              <a:gd name="connsiteY7" fmla="*/ 1517599 h 1686221"/>
              <a:gd name="connsiteX8" fmla="*/ 0 w 2810369"/>
              <a:gd name="connsiteY8" fmla="*/ 168622 h 168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69" h="1686221">
                <a:moveTo>
                  <a:pt x="0" y="168622"/>
                </a:moveTo>
                <a:cubicBezTo>
                  <a:pt x="0" y="75495"/>
                  <a:pt x="75495" y="0"/>
                  <a:pt x="168622" y="0"/>
                </a:cubicBezTo>
                <a:lnTo>
                  <a:pt x="2641747" y="0"/>
                </a:lnTo>
                <a:cubicBezTo>
                  <a:pt x="2734874" y="0"/>
                  <a:pt x="2810369" y="75495"/>
                  <a:pt x="2810369" y="168622"/>
                </a:cubicBezTo>
                <a:lnTo>
                  <a:pt x="2810369" y="1517599"/>
                </a:lnTo>
                <a:cubicBezTo>
                  <a:pt x="2810369" y="1610726"/>
                  <a:pt x="2734874" y="1686221"/>
                  <a:pt x="2641747" y="1686221"/>
                </a:cubicBezTo>
                <a:lnTo>
                  <a:pt x="168622" y="1686221"/>
                </a:lnTo>
                <a:cubicBezTo>
                  <a:pt x="75495" y="1686221"/>
                  <a:pt x="0" y="1610726"/>
                  <a:pt x="0" y="1517599"/>
                </a:cubicBezTo>
                <a:lnTo>
                  <a:pt x="0" y="16862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shade val="50000"/>
              <a:hueOff val="-295587"/>
              <a:satOff val="3892"/>
              <a:lumOff val="23309"/>
              <a:alphaOff val="0"/>
            </a:schemeClr>
          </a:fillRef>
          <a:effectRef idx="2">
            <a:schemeClr val="accent2">
              <a:shade val="50000"/>
              <a:hueOff val="-295587"/>
              <a:satOff val="3892"/>
              <a:lumOff val="23309"/>
              <a:alphaOff val="0"/>
            </a:schemeClr>
          </a:effectRef>
          <a:fontRef idx="minor">
            <a:schemeClr val="lt1"/>
          </a:fontRef>
        </p:style>
        <p:txBody>
          <a:bodyPr spcFirstLastPara="0" vert="horz" wrap="square" lIns="148448" tIns="148448" rIns="148448" bIns="148448" numCol="1" spcCol="1270" anchor="ctr" anchorCtr="0">
            <a:noAutofit/>
          </a:bodyPr>
          <a:lstStyle/>
          <a:p>
            <a:pPr lvl="0" algn="ctr" defTabSz="1155700" rtl="1">
              <a:lnSpc>
                <a:spcPct val="90000"/>
              </a:lnSpc>
              <a:spcBef>
                <a:spcPct val="0"/>
              </a:spcBef>
              <a:spcAft>
                <a:spcPct val="35000"/>
              </a:spcAft>
            </a:pPr>
            <a:r>
              <a:rPr lang="ar-SA" sz="2600" b="1" kern="1200" dirty="0" smtClean="0">
                <a:solidFill>
                  <a:schemeClr val="tx1">
                    <a:lumMod val="85000"/>
                    <a:lumOff val="15000"/>
                  </a:schemeClr>
                </a:solidFill>
                <a:latin typeface="Traditional Arabic" panose="02020603050405020304" pitchFamily="18" charset="-78"/>
                <a:cs typeface="Traditional Arabic" panose="02020603050405020304" pitchFamily="18" charset="-78"/>
              </a:rPr>
              <a:t>اذا وُجد معه صاحب فرض، فيأخذ الباقي تعصيبًا بعد أصحاب الفروض.</a:t>
            </a:r>
            <a:endParaRPr lang="ar-SA" sz="2600" b="1" kern="1200" dirty="0">
              <a:solidFill>
                <a:schemeClr val="tx1">
                  <a:lumMod val="85000"/>
                  <a:lumOff val="15000"/>
                </a:schemeClr>
              </a:solidFill>
              <a:latin typeface="Traditional Arabic" panose="02020603050405020304" pitchFamily="18" charset="-78"/>
              <a:cs typeface="Traditional Arabic" panose="02020603050405020304" pitchFamily="18" charset="-78"/>
            </a:endParaRPr>
          </a:p>
        </p:txBody>
      </p:sp>
      <p:pic>
        <p:nvPicPr>
          <p:cNvPr id="2" name="صورة 1"/>
          <p:cNvPicPr>
            <a:picLocks noChangeAspect="1"/>
          </p:cNvPicPr>
          <p:nvPr/>
        </p:nvPicPr>
        <p:blipFill>
          <a:blip r:embed="rId2" cstate="print">
            <a:extLst>
              <a:ext uri="{BEBA8EAE-BF5A-486C-A8C5-ECC9F3942E4B}">
                <a14:imgProps xmlns:a14="http://schemas.microsoft.com/office/drawing/2010/main">
                  <a14:imgLayer r:embed="rId3">
                    <a14:imgEffect>
                      <a14:backgroundRemoval t="2364" b="98424" l="3152" r="99697"/>
                    </a14:imgEffect>
                  </a14:imgLayer>
                </a14:imgProps>
              </a:ext>
              <a:ext uri="{28A0092B-C50C-407E-A947-70E740481C1C}">
                <a14:useLocalDpi xmlns:a14="http://schemas.microsoft.com/office/drawing/2010/main" val="0"/>
              </a:ext>
            </a:extLst>
          </a:blip>
          <a:stretch>
            <a:fillRect/>
          </a:stretch>
        </p:blipFill>
        <p:spPr>
          <a:xfrm>
            <a:off x="7697274" y="2363274"/>
            <a:ext cx="4494726" cy="4494726"/>
          </a:xfrm>
          <a:prstGeom prst="rect">
            <a:avLst/>
          </a:prstGeom>
        </p:spPr>
      </p:pic>
    </p:spTree>
    <p:extLst>
      <p:ext uri="{BB962C8B-B14F-4D97-AF65-F5344CB8AC3E}">
        <p14:creationId xmlns:p14="http://schemas.microsoft.com/office/powerpoint/2010/main" val="38646892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614910" y="558986"/>
            <a:ext cx="1213794" cy="923330"/>
          </a:xfrm>
          <a:prstGeom prst="rect">
            <a:avLst/>
          </a:prstGeom>
          <a:noFill/>
        </p:spPr>
        <p:txBody>
          <a:bodyPr wrap="none" lIns="91440" tIns="45720" rIns="91440" bIns="45720">
            <a:spAutoFit/>
          </a:bodyPr>
          <a:lstStyle/>
          <a:p>
            <a:pPr algn="ctr"/>
            <a:r>
              <a:rPr lang="ar-SA" sz="5400" b="1" cap="none" spc="0" dirty="0" smtClean="0">
                <a:ln w="0"/>
                <a:solidFill>
                  <a:schemeClr val="bg1">
                    <a:lumMod val="6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اذًا : </a:t>
            </a:r>
            <a:endParaRPr lang="ar-SA" sz="5400" b="1" cap="none" spc="0" dirty="0">
              <a:ln w="0"/>
              <a:solidFill>
                <a:schemeClr val="bg1">
                  <a:lumMod val="6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0" name="موجة مزدوجة 9"/>
          <p:cNvSpPr/>
          <p:nvPr/>
        </p:nvSpPr>
        <p:spPr>
          <a:xfrm>
            <a:off x="3822032" y="525543"/>
            <a:ext cx="6792878" cy="923331"/>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solidFill>
                  <a:schemeClr val="bg2">
                    <a:lumMod val="50000"/>
                  </a:schemeClr>
                </a:solidFill>
                <a:latin typeface="Traditional Arabic" panose="02020603050405020304" pitchFamily="18" charset="-78"/>
                <a:cs typeface="Traditional Arabic" panose="02020603050405020304" pitchFamily="18" charset="-78"/>
              </a:rPr>
              <a:t>استنبط/ـي أحكام العَصَبَة بالنفس من خِلال الأمثلة:</a:t>
            </a:r>
            <a:endParaRPr lang="ar-SA" sz="3600" b="1" dirty="0">
              <a:solidFill>
                <a:schemeClr val="bg2">
                  <a:lumMod val="50000"/>
                </a:schemeClr>
              </a:solidFill>
              <a:latin typeface="Traditional Arabic" panose="02020603050405020304" pitchFamily="18" charset="-78"/>
              <a:cs typeface="Traditional Arabic" panose="02020603050405020304" pitchFamily="18" charset="-78"/>
            </a:endParaRPr>
          </a:p>
        </p:txBody>
      </p:sp>
      <p:pic>
        <p:nvPicPr>
          <p:cNvPr id="5" name="صورة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892988">
            <a:off x="7415726" y="2427148"/>
            <a:ext cx="5371485" cy="5801204"/>
          </a:xfrm>
          <a:prstGeom prst="rect">
            <a:avLst/>
          </a:prstGeom>
        </p:spPr>
      </p:pic>
      <p:sp>
        <p:nvSpPr>
          <p:cNvPr id="8" name="مستطيل 7"/>
          <p:cNvSpPr/>
          <p:nvPr/>
        </p:nvSpPr>
        <p:spPr>
          <a:xfrm>
            <a:off x="4170471" y="4219754"/>
            <a:ext cx="6096000" cy="1107996"/>
          </a:xfrm>
          <a:prstGeom prst="rect">
            <a:avLst/>
          </a:prstGeom>
        </p:spPr>
        <p:txBody>
          <a:bodyPr>
            <a:spAutoFit/>
          </a:bodyPr>
          <a:lstStyle/>
          <a:p>
            <a:pPr lvl="0" algn="ctr"/>
            <a:r>
              <a:rPr lang="ar-SA" sz="6600" b="1" dirty="0" smtClean="0">
                <a:solidFill>
                  <a:srgbClr val="E7E6E6">
                    <a:lumMod val="50000"/>
                  </a:srgbClr>
                </a:solidFill>
                <a:latin typeface="Traditional Arabic" panose="02020603050405020304" pitchFamily="18" charset="-78"/>
                <a:cs typeface="Traditional Arabic" panose="02020603050405020304" pitchFamily="18" charset="-78"/>
              </a:rPr>
              <a:t>باستثناء!</a:t>
            </a:r>
          </a:p>
        </p:txBody>
      </p:sp>
      <p:sp>
        <p:nvSpPr>
          <p:cNvPr id="12" name="مستطيل 11"/>
          <p:cNvSpPr/>
          <p:nvPr/>
        </p:nvSpPr>
        <p:spPr>
          <a:xfrm>
            <a:off x="7287297" y="4450587"/>
            <a:ext cx="6096000" cy="1754326"/>
          </a:xfrm>
          <a:prstGeom prst="rect">
            <a:avLst/>
          </a:prstGeom>
        </p:spPr>
        <p:txBody>
          <a:bodyPr>
            <a:spAutoFit/>
          </a:bodyPr>
          <a:lstStyle/>
          <a:p>
            <a:pPr lvl="0" algn="ctr"/>
            <a:r>
              <a:rPr lang="ar-SA" sz="3600" b="1" dirty="0" smtClean="0">
                <a:solidFill>
                  <a:srgbClr val="E7E6E6">
                    <a:lumMod val="50000"/>
                  </a:srgbClr>
                </a:solidFill>
                <a:latin typeface="Traditional Arabic" panose="02020603050405020304" pitchFamily="18" charset="-78"/>
                <a:cs typeface="Traditional Arabic" panose="02020603050405020304" pitchFamily="18" charset="-78"/>
              </a:rPr>
              <a:t>تعرف/ـي على استثناء</a:t>
            </a:r>
          </a:p>
          <a:p>
            <a:pPr lvl="0" algn="ctr"/>
            <a:r>
              <a:rPr lang="ar-SA" sz="3600" b="1" dirty="0" smtClean="0">
                <a:solidFill>
                  <a:srgbClr val="E7E6E6">
                    <a:lumMod val="50000"/>
                  </a:srgbClr>
                </a:solidFill>
                <a:latin typeface="Traditional Arabic" panose="02020603050405020304" pitchFamily="18" charset="-78"/>
                <a:cs typeface="Traditional Arabic" panose="02020603050405020304" pitchFamily="18" charset="-78"/>
              </a:rPr>
              <a:t> الحُكم من خلال</a:t>
            </a:r>
          </a:p>
          <a:p>
            <a:pPr lvl="0" algn="ctr"/>
            <a:r>
              <a:rPr lang="ar-SA" sz="3600" b="1" dirty="0" smtClean="0">
                <a:solidFill>
                  <a:srgbClr val="E7E6E6">
                    <a:lumMod val="50000"/>
                  </a:srgbClr>
                </a:solidFill>
                <a:latin typeface="Traditional Arabic" panose="02020603050405020304" pitchFamily="18" charset="-78"/>
                <a:cs typeface="Traditional Arabic" panose="02020603050405020304" pitchFamily="18" charset="-78"/>
              </a:rPr>
              <a:t> المثِال التالي!</a:t>
            </a:r>
          </a:p>
        </p:txBody>
      </p:sp>
      <p:sp>
        <p:nvSpPr>
          <p:cNvPr id="3" name="شكل حر 2"/>
          <p:cNvSpPr/>
          <p:nvPr/>
        </p:nvSpPr>
        <p:spPr>
          <a:xfrm>
            <a:off x="6831732" y="1769954"/>
            <a:ext cx="2294574" cy="1376744"/>
          </a:xfrm>
          <a:custGeom>
            <a:avLst/>
            <a:gdLst>
              <a:gd name="connsiteX0" fmla="*/ 0 w 2294574"/>
              <a:gd name="connsiteY0" fmla="*/ 137674 h 1376744"/>
              <a:gd name="connsiteX1" fmla="*/ 137674 w 2294574"/>
              <a:gd name="connsiteY1" fmla="*/ 0 h 1376744"/>
              <a:gd name="connsiteX2" fmla="*/ 2156900 w 2294574"/>
              <a:gd name="connsiteY2" fmla="*/ 0 h 1376744"/>
              <a:gd name="connsiteX3" fmla="*/ 2294574 w 2294574"/>
              <a:gd name="connsiteY3" fmla="*/ 137674 h 1376744"/>
              <a:gd name="connsiteX4" fmla="*/ 2294574 w 2294574"/>
              <a:gd name="connsiteY4" fmla="*/ 1239070 h 1376744"/>
              <a:gd name="connsiteX5" fmla="*/ 2156900 w 2294574"/>
              <a:gd name="connsiteY5" fmla="*/ 1376744 h 1376744"/>
              <a:gd name="connsiteX6" fmla="*/ 137674 w 2294574"/>
              <a:gd name="connsiteY6" fmla="*/ 1376744 h 1376744"/>
              <a:gd name="connsiteX7" fmla="*/ 0 w 2294574"/>
              <a:gd name="connsiteY7" fmla="*/ 1239070 h 1376744"/>
              <a:gd name="connsiteX8" fmla="*/ 0 w 2294574"/>
              <a:gd name="connsiteY8" fmla="*/ 137674 h 137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4574" h="1376744">
                <a:moveTo>
                  <a:pt x="0" y="137674"/>
                </a:moveTo>
                <a:cubicBezTo>
                  <a:pt x="0" y="61639"/>
                  <a:pt x="61639" y="0"/>
                  <a:pt x="137674" y="0"/>
                </a:cubicBezTo>
                <a:lnTo>
                  <a:pt x="2156900" y="0"/>
                </a:lnTo>
                <a:cubicBezTo>
                  <a:pt x="2232935" y="0"/>
                  <a:pt x="2294574" y="61639"/>
                  <a:pt x="2294574" y="137674"/>
                </a:cubicBezTo>
                <a:lnTo>
                  <a:pt x="2294574" y="1239070"/>
                </a:lnTo>
                <a:cubicBezTo>
                  <a:pt x="2294574" y="1315105"/>
                  <a:pt x="2232935" y="1376744"/>
                  <a:pt x="2156900" y="1376744"/>
                </a:cubicBezTo>
                <a:lnTo>
                  <a:pt x="137674" y="1376744"/>
                </a:lnTo>
                <a:cubicBezTo>
                  <a:pt x="61639" y="1376744"/>
                  <a:pt x="0" y="1315105"/>
                  <a:pt x="0" y="1239070"/>
                </a:cubicBezTo>
                <a:lnTo>
                  <a:pt x="0" y="13767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3193" tIns="143193" rIns="143193" bIns="143193" numCol="1" spcCol="1270" anchor="ctr" anchorCtr="0">
            <a:noAutofit/>
          </a:bodyPr>
          <a:lstStyle/>
          <a:p>
            <a:pPr lvl="0" algn="ctr" defTabSz="1200150" rtl="1">
              <a:lnSpc>
                <a:spcPct val="90000"/>
              </a:lnSpc>
              <a:spcBef>
                <a:spcPct val="0"/>
              </a:spcBef>
              <a:spcAft>
                <a:spcPct val="35000"/>
              </a:spcAft>
            </a:pPr>
            <a:r>
              <a:rPr lang="ar-SA" sz="2700" b="1" kern="1200" dirty="0" smtClean="0">
                <a:solidFill>
                  <a:schemeClr val="bg1"/>
                </a:solidFill>
                <a:latin typeface="Traditional Arabic" panose="02020603050405020304" pitchFamily="18" charset="-78"/>
                <a:cs typeface="Traditional Arabic" panose="02020603050405020304" pitchFamily="18" charset="-78"/>
              </a:rPr>
              <a:t>توفيّت امرأة عن زوج واخت شقيقة وعم.</a:t>
            </a:r>
            <a:endParaRPr lang="ar-SA" sz="2700" b="1" kern="1200" dirty="0">
              <a:solidFill>
                <a:schemeClr val="bg1"/>
              </a:solidFill>
              <a:latin typeface="Traditional Arabic" panose="02020603050405020304" pitchFamily="18" charset="-78"/>
              <a:cs typeface="Traditional Arabic" panose="02020603050405020304" pitchFamily="18" charset="-78"/>
            </a:endParaRPr>
          </a:p>
        </p:txBody>
      </p:sp>
      <p:sp>
        <p:nvSpPr>
          <p:cNvPr id="6" name="شكل حر 5"/>
          <p:cNvSpPr/>
          <p:nvPr/>
        </p:nvSpPr>
        <p:spPr>
          <a:xfrm>
            <a:off x="6143359" y="2173799"/>
            <a:ext cx="486449" cy="569055"/>
          </a:xfrm>
          <a:custGeom>
            <a:avLst/>
            <a:gdLst>
              <a:gd name="connsiteX0" fmla="*/ 0 w 486449"/>
              <a:gd name="connsiteY0" fmla="*/ 113811 h 569054"/>
              <a:gd name="connsiteX1" fmla="*/ 243225 w 486449"/>
              <a:gd name="connsiteY1" fmla="*/ 113811 h 569054"/>
              <a:gd name="connsiteX2" fmla="*/ 243225 w 486449"/>
              <a:gd name="connsiteY2" fmla="*/ 0 h 569054"/>
              <a:gd name="connsiteX3" fmla="*/ 486449 w 486449"/>
              <a:gd name="connsiteY3" fmla="*/ 284527 h 569054"/>
              <a:gd name="connsiteX4" fmla="*/ 243225 w 486449"/>
              <a:gd name="connsiteY4" fmla="*/ 569054 h 569054"/>
              <a:gd name="connsiteX5" fmla="*/ 243225 w 486449"/>
              <a:gd name="connsiteY5" fmla="*/ 455243 h 569054"/>
              <a:gd name="connsiteX6" fmla="*/ 0 w 486449"/>
              <a:gd name="connsiteY6" fmla="*/ 455243 h 569054"/>
              <a:gd name="connsiteX7" fmla="*/ 0 w 486449"/>
              <a:gd name="connsiteY7" fmla="*/ 113811 h 56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49" h="569054">
                <a:moveTo>
                  <a:pt x="486449" y="455243"/>
                </a:moveTo>
                <a:lnTo>
                  <a:pt x="243224" y="455243"/>
                </a:lnTo>
                <a:lnTo>
                  <a:pt x="243224" y="569054"/>
                </a:lnTo>
                <a:lnTo>
                  <a:pt x="0" y="284527"/>
                </a:lnTo>
                <a:lnTo>
                  <a:pt x="243224" y="0"/>
                </a:lnTo>
                <a:lnTo>
                  <a:pt x="243224" y="113811"/>
                </a:lnTo>
                <a:lnTo>
                  <a:pt x="486449" y="113811"/>
                </a:lnTo>
                <a:lnTo>
                  <a:pt x="486449" y="455243"/>
                </a:lnTo>
                <a:close/>
              </a:path>
            </a:pathLst>
          </a:custGeom>
          <a:scene3d>
            <a:camera prst="orthographicFront"/>
            <a:lightRig rig="chilly" dir="t"/>
          </a:scene3d>
          <a:sp3d z="-70000" extrusionH="1700" prstMaterial="translucentPowder">
            <a:bevelT w="25400" h="6350" prst="softRound"/>
            <a:bevelB w="0" h="0" prst="convex"/>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5935" tIns="113811" rIns="0" bIns="113812" numCol="1" spcCol="1270" anchor="ctr" anchorCtr="0">
            <a:noAutofit/>
          </a:bodyPr>
          <a:lstStyle/>
          <a:p>
            <a:pPr lvl="0" algn="ctr" defTabSz="977900" rtl="1">
              <a:lnSpc>
                <a:spcPct val="90000"/>
              </a:lnSpc>
              <a:spcBef>
                <a:spcPct val="0"/>
              </a:spcBef>
              <a:spcAft>
                <a:spcPct val="35000"/>
              </a:spcAft>
            </a:pPr>
            <a:endParaRPr lang="ar-SA" sz="2200" kern="1200">
              <a:solidFill>
                <a:schemeClr val="bg1"/>
              </a:solidFill>
            </a:endParaRPr>
          </a:p>
        </p:txBody>
      </p:sp>
      <p:sp>
        <p:nvSpPr>
          <p:cNvPr id="9" name="شكل حر 8"/>
          <p:cNvSpPr/>
          <p:nvPr/>
        </p:nvSpPr>
        <p:spPr>
          <a:xfrm>
            <a:off x="3619327" y="1769954"/>
            <a:ext cx="2294574" cy="1376744"/>
          </a:xfrm>
          <a:custGeom>
            <a:avLst/>
            <a:gdLst>
              <a:gd name="connsiteX0" fmla="*/ 0 w 2294574"/>
              <a:gd name="connsiteY0" fmla="*/ 137674 h 1376744"/>
              <a:gd name="connsiteX1" fmla="*/ 137674 w 2294574"/>
              <a:gd name="connsiteY1" fmla="*/ 0 h 1376744"/>
              <a:gd name="connsiteX2" fmla="*/ 2156900 w 2294574"/>
              <a:gd name="connsiteY2" fmla="*/ 0 h 1376744"/>
              <a:gd name="connsiteX3" fmla="*/ 2294574 w 2294574"/>
              <a:gd name="connsiteY3" fmla="*/ 137674 h 1376744"/>
              <a:gd name="connsiteX4" fmla="*/ 2294574 w 2294574"/>
              <a:gd name="connsiteY4" fmla="*/ 1239070 h 1376744"/>
              <a:gd name="connsiteX5" fmla="*/ 2156900 w 2294574"/>
              <a:gd name="connsiteY5" fmla="*/ 1376744 h 1376744"/>
              <a:gd name="connsiteX6" fmla="*/ 137674 w 2294574"/>
              <a:gd name="connsiteY6" fmla="*/ 1376744 h 1376744"/>
              <a:gd name="connsiteX7" fmla="*/ 0 w 2294574"/>
              <a:gd name="connsiteY7" fmla="*/ 1239070 h 1376744"/>
              <a:gd name="connsiteX8" fmla="*/ 0 w 2294574"/>
              <a:gd name="connsiteY8" fmla="*/ 137674 h 137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4574" h="1376744">
                <a:moveTo>
                  <a:pt x="0" y="137674"/>
                </a:moveTo>
                <a:cubicBezTo>
                  <a:pt x="0" y="61639"/>
                  <a:pt x="61639" y="0"/>
                  <a:pt x="137674" y="0"/>
                </a:cubicBezTo>
                <a:lnTo>
                  <a:pt x="2156900" y="0"/>
                </a:lnTo>
                <a:cubicBezTo>
                  <a:pt x="2232935" y="0"/>
                  <a:pt x="2294574" y="61639"/>
                  <a:pt x="2294574" y="137674"/>
                </a:cubicBezTo>
                <a:lnTo>
                  <a:pt x="2294574" y="1239070"/>
                </a:lnTo>
                <a:cubicBezTo>
                  <a:pt x="2294574" y="1315105"/>
                  <a:pt x="2232935" y="1376744"/>
                  <a:pt x="2156900" y="1376744"/>
                </a:cubicBezTo>
                <a:lnTo>
                  <a:pt x="137674" y="1376744"/>
                </a:lnTo>
                <a:cubicBezTo>
                  <a:pt x="61639" y="1376744"/>
                  <a:pt x="0" y="1315105"/>
                  <a:pt x="0" y="1239070"/>
                </a:cubicBezTo>
                <a:lnTo>
                  <a:pt x="0" y="13767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3193" tIns="143193" rIns="143193" bIns="143193" numCol="1" spcCol="1270" anchor="ctr" anchorCtr="0">
            <a:noAutofit/>
          </a:bodyPr>
          <a:lstStyle/>
          <a:p>
            <a:pPr lvl="0" algn="ctr" defTabSz="1200150" rtl="1">
              <a:lnSpc>
                <a:spcPct val="90000"/>
              </a:lnSpc>
              <a:spcBef>
                <a:spcPct val="0"/>
              </a:spcBef>
              <a:spcAft>
                <a:spcPct val="35000"/>
              </a:spcAft>
            </a:pPr>
            <a:r>
              <a:rPr lang="ar-SA" sz="2700" b="1" kern="1200" dirty="0" smtClean="0">
                <a:solidFill>
                  <a:schemeClr val="bg1"/>
                </a:solidFill>
                <a:latin typeface="Traditional Arabic" panose="02020603050405020304" pitchFamily="18" charset="-78"/>
                <a:cs typeface="Traditional Arabic" panose="02020603050405020304" pitchFamily="18" charset="-78"/>
              </a:rPr>
              <a:t>الزوج 2/1</a:t>
            </a:r>
          </a:p>
        </p:txBody>
      </p:sp>
      <p:sp>
        <p:nvSpPr>
          <p:cNvPr id="11" name="شكل حر 10"/>
          <p:cNvSpPr/>
          <p:nvPr/>
        </p:nvSpPr>
        <p:spPr>
          <a:xfrm>
            <a:off x="2930955" y="2173798"/>
            <a:ext cx="486449" cy="569055"/>
          </a:xfrm>
          <a:custGeom>
            <a:avLst/>
            <a:gdLst>
              <a:gd name="connsiteX0" fmla="*/ 0 w 486449"/>
              <a:gd name="connsiteY0" fmla="*/ 113811 h 569054"/>
              <a:gd name="connsiteX1" fmla="*/ 243225 w 486449"/>
              <a:gd name="connsiteY1" fmla="*/ 113811 h 569054"/>
              <a:gd name="connsiteX2" fmla="*/ 243225 w 486449"/>
              <a:gd name="connsiteY2" fmla="*/ 0 h 569054"/>
              <a:gd name="connsiteX3" fmla="*/ 486449 w 486449"/>
              <a:gd name="connsiteY3" fmla="*/ 284527 h 569054"/>
              <a:gd name="connsiteX4" fmla="*/ 243225 w 486449"/>
              <a:gd name="connsiteY4" fmla="*/ 569054 h 569054"/>
              <a:gd name="connsiteX5" fmla="*/ 243225 w 486449"/>
              <a:gd name="connsiteY5" fmla="*/ 455243 h 569054"/>
              <a:gd name="connsiteX6" fmla="*/ 0 w 486449"/>
              <a:gd name="connsiteY6" fmla="*/ 455243 h 569054"/>
              <a:gd name="connsiteX7" fmla="*/ 0 w 486449"/>
              <a:gd name="connsiteY7" fmla="*/ 113811 h 56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49" h="569054">
                <a:moveTo>
                  <a:pt x="486449" y="455243"/>
                </a:moveTo>
                <a:lnTo>
                  <a:pt x="243224" y="455243"/>
                </a:lnTo>
                <a:lnTo>
                  <a:pt x="243224" y="569054"/>
                </a:lnTo>
                <a:lnTo>
                  <a:pt x="0" y="284527"/>
                </a:lnTo>
                <a:lnTo>
                  <a:pt x="243224" y="0"/>
                </a:lnTo>
                <a:lnTo>
                  <a:pt x="243224" y="113811"/>
                </a:lnTo>
                <a:lnTo>
                  <a:pt x="486449" y="113811"/>
                </a:lnTo>
                <a:lnTo>
                  <a:pt x="486449" y="455243"/>
                </a:lnTo>
                <a:close/>
              </a:path>
            </a:pathLst>
          </a:custGeom>
          <a:scene3d>
            <a:camera prst="orthographicFront"/>
            <a:lightRig rig="chilly" dir="t"/>
          </a:scene3d>
          <a:sp3d z="-70000" extrusionH="1700" prstMaterial="translucentPowder">
            <a:bevelT w="25400" h="6350" prst="softRound"/>
            <a:bevelB w="0" h="0" prst="convex"/>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5935" tIns="113812" rIns="0" bIns="113811" numCol="1" spcCol="1270" anchor="ctr" anchorCtr="0">
            <a:noAutofit/>
          </a:bodyPr>
          <a:lstStyle/>
          <a:p>
            <a:pPr lvl="0" algn="ctr" defTabSz="977900" rtl="1">
              <a:lnSpc>
                <a:spcPct val="90000"/>
              </a:lnSpc>
              <a:spcBef>
                <a:spcPct val="0"/>
              </a:spcBef>
              <a:spcAft>
                <a:spcPct val="35000"/>
              </a:spcAft>
            </a:pPr>
            <a:endParaRPr lang="ar-SA" sz="2200" kern="1200">
              <a:solidFill>
                <a:schemeClr val="bg1"/>
              </a:solidFill>
            </a:endParaRPr>
          </a:p>
        </p:txBody>
      </p:sp>
      <p:sp>
        <p:nvSpPr>
          <p:cNvPr id="13" name="شكل حر 12"/>
          <p:cNvSpPr/>
          <p:nvPr/>
        </p:nvSpPr>
        <p:spPr>
          <a:xfrm>
            <a:off x="406923" y="1769954"/>
            <a:ext cx="2294574" cy="1376744"/>
          </a:xfrm>
          <a:custGeom>
            <a:avLst/>
            <a:gdLst>
              <a:gd name="connsiteX0" fmla="*/ 0 w 2294574"/>
              <a:gd name="connsiteY0" fmla="*/ 137674 h 1376744"/>
              <a:gd name="connsiteX1" fmla="*/ 137674 w 2294574"/>
              <a:gd name="connsiteY1" fmla="*/ 0 h 1376744"/>
              <a:gd name="connsiteX2" fmla="*/ 2156900 w 2294574"/>
              <a:gd name="connsiteY2" fmla="*/ 0 h 1376744"/>
              <a:gd name="connsiteX3" fmla="*/ 2294574 w 2294574"/>
              <a:gd name="connsiteY3" fmla="*/ 137674 h 1376744"/>
              <a:gd name="connsiteX4" fmla="*/ 2294574 w 2294574"/>
              <a:gd name="connsiteY4" fmla="*/ 1239070 h 1376744"/>
              <a:gd name="connsiteX5" fmla="*/ 2156900 w 2294574"/>
              <a:gd name="connsiteY5" fmla="*/ 1376744 h 1376744"/>
              <a:gd name="connsiteX6" fmla="*/ 137674 w 2294574"/>
              <a:gd name="connsiteY6" fmla="*/ 1376744 h 1376744"/>
              <a:gd name="connsiteX7" fmla="*/ 0 w 2294574"/>
              <a:gd name="connsiteY7" fmla="*/ 1239070 h 1376744"/>
              <a:gd name="connsiteX8" fmla="*/ 0 w 2294574"/>
              <a:gd name="connsiteY8" fmla="*/ 137674 h 137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4574" h="1376744">
                <a:moveTo>
                  <a:pt x="0" y="137674"/>
                </a:moveTo>
                <a:cubicBezTo>
                  <a:pt x="0" y="61639"/>
                  <a:pt x="61639" y="0"/>
                  <a:pt x="137674" y="0"/>
                </a:cubicBezTo>
                <a:lnTo>
                  <a:pt x="2156900" y="0"/>
                </a:lnTo>
                <a:cubicBezTo>
                  <a:pt x="2232935" y="0"/>
                  <a:pt x="2294574" y="61639"/>
                  <a:pt x="2294574" y="137674"/>
                </a:cubicBezTo>
                <a:lnTo>
                  <a:pt x="2294574" y="1239070"/>
                </a:lnTo>
                <a:cubicBezTo>
                  <a:pt x="2294574" y="1315105"/>
                  <a:pt x="2232935" y="1376744"/>
                  <a:pt x="2156900" y="1376744"/>
                </a:cubicBezTo>
                <a:lnTo>
                  <a:pt x="137674" y="1376744"/>
                </a:lnTo>
                <a:cubicBezTo>
                  <a:pt x="61639" y="1376744"/>
                  <a:pt x="0" y="1315105"/>
                  <a:pt x="0" y="1239070"/>
                </a:cubicBezTo>
                <a:lnTo>
                  <a:pt x="0" y="13767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3193" tIns="143193" rIns="143193" bIns="143193" numCol="1" spcCol="1270" anchor="ctr" anchorCtr="0">
            <a:noAutofit/>
          </a:bodyPr>
          <a:lstStyle/>
          <a:p>
            <a:pPr lvl="0" algn="ctr" defTabSz="1200150" rtl="1">
              <a:lnSpc>
                <a:spcPct val="90000"/>
              </a:lnSpc>
              <a:spcBef>
                <a:spcPct val="0"/>
              </a:spcBef>
              <a:spcAft>
                <a:spcPct val="35000"/>
              </a:spcAft>
            </a:pPr>
            <a:r>
              <a:rPr lang="ar-SA" sz="2700" b="1" kern="1200" dirty="0" smtClean="0">
                <a:solidFill>
                  <a:schemeClr val="bg1"/>
                </a:solidFill>
                <a:latin typeface="Traditional Arabic" panose="02020603050405020304" pitchFamily="18" charset="-78"/>
                <a:cs typeface="Traditional Arabic" panose="02020603050405020304" pitchFamily="18" charset="-78"/>
              </a:rPr>
              <a:t>الأخت الشقيقة 2/1</a:t>
            </a:r>
            <a:endParaRPr lang="ar-SA" sz="2700" b="1" kern="1200" dirty="0">
              <a:solidFill>
                <a:schemeClr val="bg1"/>
              </a:solidFill>
              <a:latin typeface="Traditional Arabic" panose="02020603050405020304" pitchFamily="18" charset="-78"/>
              <a:cs typeface="Traditional Arabic" panose="02020603050405020304" pitchFamily="18" charset="-78"/>
            </a:endParaRPr>
          </a:p>
        </p:txBody>
      </p:sp>
      <p:sp>
        <p:nvSpPr>
          <p:cNvPr id="14" name="شكل حر 13"/>
          <p:cNvSpPr/>
          <p:nvPr/>
        </p:nvSpPr>
        <p:spPr>
          <a:xfrm>
            <a:off x="1269682" y="3348621"/>
            <a:ext cx="569055" cy="486450"/>
          </a:xfrm>
          <a:custGeom>
            <a:avLst/>
            <a:gdLst>
              <a:gd name="connsiteX0" fmla="*/ 0 w 486449"/>
              <a:gd name="connsiteY0" fmla="*/ 113811 h 569054"/>
              <a:gd name="connsiteX1" fmla="*/ 243225 w 486449"/>
              <a:gd name="connsiteY1" fmla="*/ 113811 h 569054"/>
              <a:gd name="connsiteX2" fmla="*/ 243225 w 486449"/>
              <a:gd name="connsiteY2" fmla="*/ 0 h 569054"/>
              <a:gd name="connsiteX3" fmla="*/ 486449 w 486449"/>
              <a:gd name="connsiteY3" fmla="*/ 284527 h 569054"/>
              <a:gd name="connsiteX4" fmla="*/ 243225 w 486449"/>
              <a:gd name="connsiteY4" fmla="*/ 569054 h 569054"/>
              <a:gd name="connsiteX5" fmla="*/ 243225 w 486449"/>
              <a:gd name="connsiteY5" fmla="*/ 455243 h 569054"/>
              <a:gd name="connsiteX6" fmla="*/ 0 w 486449"/>
              <a:gd name="connsiteY6" fmla="*/ 455243 h 569054"/>
              <a:gd name="connsiteX7" fmla="*/ 0 w 486449"/>
              <a:gd name="connsiteY7" fmla="*/ 113811 h 56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49" h="569054">
                <a:moveTo>
                  <a:pt x="389159" y="1"/>
                </a:moveTo>
                <a:lnTo>
                  <a:pt x="389159" y="284528"/>
                </a:lnTo>
                <a:lnTo>
                  <a:pt x="486449" y="284528"/>
                </a:lnTo>
                <a:lnTo>
                  <a:pt x="243225" y="569053"/>
                </a:lnTo>
                <a:lnTo>
                  <a:pt x="0" y="284528"/>
                </a:lnTo>
                <a:lnTo>
                  <a:pt x="97290" y="284528"/>
                </a:lnTo>
                <a:lnTo>
                  <a:pt x="97290" y="1"/>
                </a:lnTo>
                <a:lnTo>
                  <a:pt x="389159" y="1"/>
                </a:lnTo>
                <a:close/>
              </a:path>
            </a:pathLst>
          </a:custGeom>
          <a:scene3d>
            <a:camera prst="orthographicFront"/>
            <a:lightRig rig="chilly" dir="t"/>
          </a:scene3d>
          <a:sp3d z="-70000" extrusionH="1700" prstMaterial="translucentPowder">
            <a:bevelT w="25400" h="6350" prst="softRound"/>
            <a:bevelB w="0" h="0" prst="convex"/>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3812" tIns="1" rIns="113811" bIns="145935" numCol="1" spcCol="1270" anchor="ctr" anchorCtr="0">
            <a:noAutofit/>
          </a:bodyPr>
          <a:lstStyle/>
          <a:p>
            <a:pPr lvl="0" algn="ctr" defTabSz="977900" rtl="1">
              <a:lnSpc>
                <a:spcPct val="90000"/>
              </a:lnSpc>
              <a:spcBef>
                <a:spcPct val="0"/>
              </a:spcBef>
              <a:spcAft>
                <a:spcPct val="35000"/>
              </a:spcAft>
            </a:pPr>
            <a:endParaRPr lang="ar-SA" sz="2200" kern="1200">
              <a:solidFill>
                <a:schemeClr val="bg1"/>
              </a:solidFill>
            </a:endParaRPr>
          </a:p>
        </p:txBody>
      </p:sp>
      <p:sp>
        <p:nvSpPr>
          <p:cNvPr id="15" name="شكل حر 14"/>
          <p:cNvSpPr/>
          <p:nvPr/>
        </p:nvSpPr>
        <p:spPr>
          <a:xfrm>
            <a:off x="406923" y="4064529"/>
            <a:ext cx="2294574" cy="1376744"/>
          </a:xfrm>
          <a:custGeom>
            <a:avLst/>
            <a:gdLst>
              <a:gd name="connsiteX0" fmla="*/ 0 w 2294574"/>
              <a:gd name="connsiteY0" fmla="*/ 137674 h 1376744"/>
              <a:gd name="connsiteX1" fmla="*/ 137674 w 2294574"/>
              <a:gd name="connsiteY1" fmla="*/ 0 h 1376744"/>
              <a:gd name="connsiteX2" fmla="*/ 2156900 w 2294574"/>
              <a:gd name="connsiteY2" fmla="*/ 0 h 1376744"/>
              <a:gd name="connsiteX3" fmla="*/ 2294574 w 2294574"/>
              <a:gd name="connsiteY3" fmla="*/ 137674 h 1376744"/>
              <a:gd name="connsiteX4" fmla="*/ 2294574 w 2294574"/>
              <a:gd name="connsiteY4" fmla="*/ 1239070 h 1376744"/>
              <a:gd name="connsiteX5" fmla="*/ 2156900 w 2294574"/>
              <a:gd name="connsiteY5" fmla="*/ 1376744 h 1376744"/>
              <a:gd name="connsiteX6" fmla="*/ 137674 w 2294574"/>
              <a:gd name="connsiteY6" fmla="*/ 1376744 h 1376744"/>
              <a:gd name="connsiteX7" fmla="*/ 0 w 2294574"/>
              <a:gd name="connsiteY7" fmla="*/ 1239070 h 1376744"/>
              <a:gd name="connsiteX8" fmla="*/ 0 w 2294574"/>
              <a:gd name="connsiteY8" fmla="*/ 137674 h 137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4574" h="1376744">
                <a:moveTo>
                  <a:pt x="0" y="137674"/>
                </a:moveTo>
                <a:cubicBezTo>
                  <a:pt x="0" y="61639"/>
                  <a:pt x="61639" y="0"/>
                  <a:pt x="137674" y="0"/>
                </a:cubicBezTo>
                <a:lnTo>
                  <a:pt x="2156900" y="0"/>
                </a:lnTo>
                <a:cubicBezTo>
                  <a:pt x="2232935" y="0"/>
                  <a:pt x="2294574" y="61639"/>
                  <a:pt x="2294574" y="137674"/>
                </a:cubicBezTo>
                <a:lnTo>
                  <a:pt x="2294574" y="1239070"/>
                </a:lnTo>
                <a:cubicBezTo>
                  <a:pt x="2294574" y="1315105"/>
                  <a:pt x="2232935" y="1376744"/>
                  <a:pt x="2156900" y="1376744"/>
                </a:cubicBezTo>
                <a:lnTo>
                  <a:pt x="137674" y="1376744"/>
                </a:lnTo>
                <a:cubicBezTo>
                  <a:pt x="61639" y="1376744"/>
                  <a:pt x="0" y="1315105"/>
                  <a:pt x="0" y="1239070"/>
                </a:cubicBezTo>
                <a:lnTo>
                  <a:pt x="0" y="13767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3193" tIns="143193" rIns="143193" bIns="143193" numCol="1" spcCol="1270" anchor="ctr" anchorCtr="0">
            <a:noAutofit/>
          </a:bodyPr>
          <a:lstStyle/>
          <a:p>
            <a:pPr lvl="0" algn="ctr" defTabSz="1200150" rtl="1">
              <a:lnSpc>
                <a:spcPct val="90000"/>
              </a:lnSpc>
              <a:spcBef>
                <a:spcPct val="0"/>
              </a:spcBef>
              <a:spcAft>
                <a:spcPct val="35000"/>
              </a:spcAft>
            </a:pPr>
            <a:r>
              <a:rPr lang="ar-SA" sz="2700" b="1" kern="1200" dirty="0" smtClean="0">
                <a:solidFill>
                  <a:schemeClr val="bg1"/>
                </a:solidFill>
                <a:latin typeface="Traditional Arabic" panose="02020603050405020304" pitchFamily="18" charset="-78"/>
                <a:cs typeface="Traditional Arabic" panose="02020603050405020304" pitchFamily="18" charset="-78"/>
              </a:rPr>
              <a:t>العم يسقط لاستغراق الفروض المال.</a:t>
            </a:r>
            <a:endParaRPr lang="ar-SA" sz="2700" b="1" kern="1200" dirty="0">
              <a:solidFill>
                <a:schemeClr val="bg1"/>
              </a:solidFill>
              <a:latin typeface="Traditional Arabic" panose="02020603050405020304" pitchFamily="18" charset="-78"/>
              <a:cs typeface="Traditional Arabic" panose="02020603050405020304" pitchFamily="18" charset="-78"/>
            </a:endParaRPr>
          </a:p>
        </p:txBody>
      </p:sp>
      <p:sp>
        <p:nvSpPr>
          <p:cNvPr id="16" name="شكل حر 15"/>
          <p:cNvSpPr/>
          <p:nvPr/>
        </p:nvSpPr>
        <p:spPr>
          <a:xfrm>
            <a:off x="2903420" y="4468374"/>
            <a:ext cx="486449" cy="569054"/>
          </a:xfrm>
          <a:custGeom>
            <a:avLst/>
            <a:gdLst>
              <a:gd name="connsiteX0" fmla="*/ 0 w 486449"/>
              <a:gd name="connsiteY0" fmla="*/ 113811 h 569054"/>
              <a:gd name="connsiteX1" fmla="*/ 243225 w 486449"/>
              <a:gd name="connsiteY1" fmla="*/ 113811 h 569054"/>
              <a:gd name="connsiteX2" fmla="*/ 243225 w 486449"/>
              <a:gd name="connsiteY2" fmla="*/ 0 h 569054"/>
              <a:gd name="connsiteX3" fmla="*/ 486449 w 486449"/>
              <a:gd name="connsiteY3" fmla="*/ 284527 h 569054"/>
              <a:gd name="connsiteX4" fmla="*/ 243225 w 486449"/>
              <a:gd name="connsiteY4" fmla="*/ 569054 h 569054"/>
              <a:gd name="connsiteX5" fmla="*/ 243225 w 486449"/>
              <a:gd name="connsiteY5" fmla="*/ 455243 h 569054"/>
              <a:gd name="connsiteX6" fmla="*/ 0 w 486449"/>
              <a:gd name="connsiteY6" fmla="*/ 455243 h 569054"/>
              <a:gd name="connsiteX7" fmla="*/ 0 w 486449"/>
              <a:gd name="connsiteY7" fmla="*/ 113811 h 56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49" h="569054">
                <a:moveTo>
                  <a:pt x="0" y="113811"/>
                </a:moveTo>
                <a:lnTo>
                  <a:pt x="243225" y="113811"/>
                </a:lnTo>
                <a:lnTo>
                  <a:pt x="243225" y="0"/>
                </a:lnTo>
                <a:lnTo>
                  <a:pt x="486449" y="284527"/>
                </a:lnTo>
                <a:lnTo>
                  <a:pt x="243225" y="569054"/>
                </a:lnTo>
                <a:lnTo>
                  <a:pt x="243225" y="455243"/>
                </a:lnTo>
                <a:lnTo>
                  <a:pt x="0" y="455243"/>
                </a:lnTo>
                <a:lnTo>
                  <a:pt x="0" y="113811"/>
                </a:lnTo>
                <a:close/>
              </a:path>
            </a:pathLst>
          </a:custGeom>
          <a:scene3d>
            <a:camera prst="orthographicFront"/>
            <a:lightRig rig="chilly" dir="t"/>
          </a:scene3d>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0" tIns="113811" rIns="145935" bIns="113811" numCol="1" spcCol="1270" anchor="ctr" anchorCtr="0">
            <a:noAutofit/>
          </a:bodyPr>
          <a:lstStyle/>
          <a:p>
            <a:pPr lvl="0" algn="ctr" defTabSz="977900" rtl="1">
              <a:lnSpc>
                <a:spcPct val="90000"/>
              </a:lnSpc>
              <a:spcBef>
                <a:spcPct val="0"/>
              </a:spcBef>
              <a:spcAft>
                <a:spcPct val="35000"/>
              </a:spcAft>
            </a:pPr>
            <a:endParaRPr lang="ar-SA" sz="2200" kern="1200">
              <a:solidFill>
                <a:schemeClr val="bg1"/>
              </a:solidFill>
            </a:endParaRPr>
          </a:p>
        </p:txBody>
      </p:sp>
      <p:sp>
        <p:nvSpPr>
          <p:cNvPr id="17" name="شكل حر 16"/>
          <p:cNvSpPr/>
          <p:nvPr/>
        </p:nvSpPr>
        <p:spPr>
          <a:xfrm>
            <a:off x="3619327" y="4064529"/>
            <a:ext cx="2294574" cy="1376744"/>
          </a:xfrm>
          <a:custGeom>
            <a:avLst/>
            <a:gdLst>
              <a:gd name="connsiteX0" fmla="*/ 0 w 2294574"/>
              <a:gd name="connsiteY0" fmla="*/ 137674 h 1376744"/>
              <a:gd name="connsiteX1" fmla="*/ 137674 w 2294574"/>
              <a:gd name="connsiteY1" fmla="*/ 0 h 1376744"/>
              <a:gd name="connsiteX2" fmla="*/ 2156900 w 2294574"/>
              <a:gd name="connsiteY2" fmla="*/ 0 h 1376744"/>
              <a:gd name="connsiteX3" fmla="*/ 2294574 w 2294574"/>
              <a:gd name="connsiteY3" fmla="*/ 137674 h 1376744"/>
              <a:gd name="connsiteX4" fmla="*/ 2294574 w 2294574"/>
              <a:gd name="connsiteY4" fmla="*/ 1239070 h 1376744"/>
              <a:gd name="connsiteX5" fmla="*/ 2156900 w 2294574"/>
              <a:gd name="connsiteY5" fmla="*/ 1376744 h 1376744"/>
              <a:gd name="connsiteX6" fmla="*/ 137674 w 2294574"/>
              <a:gd name="connsiteY6" fmla="*/ 1376744 h 1376744"/>
              <a:gd name="connsiteX7" fmla="*/ 0 w 2294574"/>
              <a:gd name="connsiteY7" fmla="*/ 1239070 h 1376744"/>
              <a:gd name="connsiteX8" fmla="*/ 0 w 2294574"/>
              <a:gd name="connsiteY8" fmla="*/ 137674 h 137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4574" h="1376744">
                <a:moveTo>
                  <a:pt x="0" y="137674"/>
                </a:moveTo>
                <a:cubicBezTo>
                  <a:pt x="0" y="61639"/>
                  <a:pt x="61639" y="0"/>
                  <a:pt x="137674" y="0"/>
                </a:cubicBezTo>
                <a:lnTo>
                  <a:pt x="2156900" y="0"/>
                </a:lnTo>
                <a:cubicBezTo>
                  <a:pt x="2232935" y="0"/>
                  <a:pt x="2294574" y="61639"/>
                  <a:pt x="2294574" y="137674"/>
                </a:cubicBezTo>
                <a:lnTo>
                  <a:pt x="2294574" y="1239070"/>
                </a:lnTo>
                <a:cubicBezTo>
                  <a:pt x="2294574" y="1315105"/>
                  <a:pt x="2232935" y="1376744"/>
                  <a:pt x="2156900" y="1376744"/>
                </a:cubicBezTo>
                <a:lnTo>
                  <a:pt x="137674" y="1376744"/>
                </a:lnTo>
                <a:cubicBezTo>
                  <a:pt x="61639" y="1376744"/>
                  <a:pt x="0" y="1315105"/>
                  <a:pt x="0" y="1239070"/>
                </a:cubicBezTo>
                <a:lnTo>
                  <a:pt x="0" y="13767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43193" tIns="143193" rIns="143193" bIns="143193" numCol="1" spcCol="1270" anchor="ctr" anchorCtr="0">
            <a:noAutofit/>
          </a:bodyPr>
          <a:lstStyle/>
          <a:p>
            <a:pPr lvl="0" algn="ctr" defTabSz="1200150" rtl="1">
              <a:lnSpc>
                <a:spcPct val="90000"/>
              </a:lnSpc>
              <a:spcBef>
                <a:spcPct val="0"/>
              </a:spcBef>
              <a:spcAft>
                <a:spcPct val="35000"/>
              </a:spcAft>
            </a:pPr>
            <a:r>
              <a:rPr lang="ar-SA" sz="2700" b="1" kern="1200" dirty="0" smtClean="0">
                <a:solidFill>
                  <a:schemeClr val="bg1"/>
                </a:solidFill>
                <a:latin typeface="Traditional Arabic" panose="02020603050405020304" pitchFamily="18" charset="-78"/>
                <a:cs typeface="Traditional Arabic" panose="02020603050405020304" pitchFamily="18" charset="-78"/>
              </a:rPr>
              <a:t>اذا استغرقت الفروض التركة فيسقطون.</a:t>
            </a:r>
          </a:p>
        </p:txBody>
      </p:sp>
    </p:spTree>
    <p:extLst>
      <p:ext uri="{BB962C8B-B14F-4D97-AF65-F5344CB8AC3E}">
        <p14:creationId xmlns:p14="http://schemas.microsoft.com/office/powerpoint/2010/main" val="36782175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1000"/>
                                        <p:tgtEl>
                                          <p:spTgt spid="12"/>
                                        </p:tgtEl>
                                      </p:cBhvr>
                                    </p:animEffect>
                                    <p:anim calcmode="lin" valueType="num">
                                      <p:cBhvr>
                                        <p:cTn id="75" dur="1000" fill="hold"/>
                                        <p:tgtEl>
                                          <p:spTgt spid="12"/>
                                        </p:tgtEl>
                                        <p:attrNameLst>
                                          <p:attrName>ppt_x</p:attrName>
                                        </p:attrNameLst>
                                      </p:cBhvr>
                                      <p:tavLst>
                                        <p:tav tm="0">
                                          <p:val>
                                            <p:strVal val="#ppt_x"/>
                                          </p:val>
                                        </p:tav>
                                        <p:tav tm="100000">
                                          <p:val>
                                            <p:strVal val="#ppt_x"/>
                                          </p:val>
                                        </p:tav>
                                      </p:tavLst>
                                    </p:anim>
                                    <p:anim calcmode="lin" valueType="num">
                                      <p:cBhvr>
                                        <p:cTn id="7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3" grpId="0" animBg="1"/>
      <p:bldP spid="6" grpId="0" animBg="1"/>
      <p:bldP spid="9" grpId="0" animBg="1"/>
      <p:bldP spid="11"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ذو زوايا قطرية مستديرة 8"/>
          <p:cNvSpPr/>
          <p:nvPr/>
        </p:nvSpPr>
        <p:spPr>
          <a:xfrm>
            <a:off x="8258631" y="5250219"/>
            <a:ext cx="2957285" cy="1034467"/>
          </a:xfrm>
          <a:prstGeom prst="round2DiagRect">
            <a:avLst/>
          </a:prstGeom>
          <a:solidFill>
            <a:srgbClr val="F8AF0A">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4400" b="1" dirty="0" smtClean="0">
                <a:solidFill>
                  <a:srgbClr val="C00000"/>
                </a:solidFill>
                <a:latin typeface="Traditional Arabic" panose="02020603050405020304" pitchFamily="18" charset="-78"/>
                <a:cs typeface="Traditional Arabic" panose="02020603050405020304" pitchFamily="18" charset="-78"/>
              </a:rPr>
              <a:t>ماذا عن الجَد؟</a:t>
            </a:r>
            <a:endParaRPr lang="ar-SA" sz="4400" b="1" dirty="0">
              <a:solidFill>
                <a:srgbClr val="C00000"/>
              </a:solidFill>
              <a:latin typeface="Traditional Arabic" panose="02020603050405020304" pitchFamily="18" charset="-78"/>
              <a:cs typeface="Traditional Arabic" panose="02020603050405020304" pitchFamily="18" charset="-78"/>
            </a:endParaRPr>
          </a:p>
        </p:txBody>
      </p:sp>
      <p:sp>
        <p:nvSpPr>
          <p:cNvPr id="18" name="شكل حر 17"/>
          <p:cNvSpPr/>
          <p:nvPr/>
        </p:nvSpPr>
        <p:spPr>
          <a:xfrm>
            <a:off x="5476067" y="3435935"/>
            <a:ext cx="2563644" cy="1754493"/>
          </a:xfrm>
          <a:custGeom>
            <a:avLst/>
            <a:gdLst>
              <a:gd name="connsiteX0" fmla="*/ 0 w 2563644"/>
              <a:gd name="connsiteY0" fmla="*/ 175449 h 1754493"/>
              <a:gd name="connsiteX1" fmla="*/ 175449 w 2563644"/>
              <a:gd name="connsiteY1" fmla="*/ 0 h 1754493"/>
              <a:gd name="connsiteX2" fmla="*/ 2388195 w 2563644"/>
              <a:gd name="connsiteY2" fmla="*/ 0 h 1754493"/>
              <a:gd name="connsiteX3" fmla="*/ 2563644 w 2563644"/>
              <a:gd name="connsiteY3" fmla="*/ 175449 h 1754493"/>
              <a:gd name="connsiteX4" fmla="*/ 2563644 w 2563644"/>
              <a:gd name="connsiteY4" fmla="*/ 1579044 h 1754493"/>
              <a:gd name="connsiteX5" fmla="*/ 2388195 w 2563644"/>
              <a:gd name="connsiteY5" fmla="*/ 1754493 h 1754493"/>
              <a:gd name="connsiteX6" fmla="*/ 175449 w 2563644"/>
              <a:gd name="connsiteY6" fmla="*/ 1754493 h 1754493"/>
              <a:gd name="connsiteX7" fmla="*/ 0 w 2563644"/>
              <a:gd name="connsiteY7" fmla="*/ 1579044 h 1754493"/>
              <a:gd name="connsiteX8" fmla="*/ 0 w 2563644"/>
              <a:gd name="connsiteY8" fmla="*/ 175449 h 175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644" h="1754493">
                <a:moveTo>
                  <a:pt x="0" y="175449"/>
                </a:moveTo>
                <a:cubicBezTo>
                  <a:pt x="0" y="78551"/>
                  <a:pt x="78551" y="0"/>
                  <a:pt x="175449" y="0"/>
                </a:cubicBezTo>
                <a:lnTo>
                  <a:pt x="2388195" y="0"/>
                </a:lnTo>
                <a:cubicBezTo>
                  <a:pt x="2485093" y="0"/>
                  <a:pt x="2563644" y="78551"/>
                  <a:pt x="2563644" y="175449"/>
                </a:cubicBezTo>
                <a:lnTo>
                  <a:pt x="2563644" y="1579044"/>
                </a:lnTo>
                <a:cubicBezTo>
                  <a:pt x="2563644" y="1675942"/>
                  <a:pt x="2485093" y="1754493"/>
                  <a:pt x="2388195" y="1754493"/>
                </a:cubicBezTo>
                <a:lnTo>
                  <a:pt x="175449" y="1754493"/>
                </a:lnTo>
                <a:cubicBezTo>
                  <a:pt x="78551" y="1754493"/>
                  <a:pt x="0" y="1675942"/>
                  <a:pt x="0" y="1579044"/>
                </a:cubicBezTo>
                <a:lnTo>
                  <a:pt x="0" y="175449"/>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42827" tIns="142827" rIns="142827" bIns="142827" numCol="1" spcCol="1270" anchor="ctr" anchorCtr="0">
            <a:noAutofit/>
          </a:bodyPr>
          <a:lstStyle/>
          <a:p>
            <a:pPr lvl="0" algn="ctr" defTabSz="1066800" rtl="1">
              <a:lnSpc>
                <a:spcPct val="90000"/>
              </a:lnSpc>
              <a:spcBef>
                <a:spcPct val="0"/>
              </a:spcBef>
              <a:spcAft>
                <a:spcPct val="35000"/>
              </a:spcAft>
            </a:pPr>
            <a:r>
              <a:rPr lang="ar-SA" sz="2400" b="1" kern="1200" dirty="0" smtClean="0">
                <a:latin typeface="Traditional Arabic" panose="02020603050405020304" pitchFamily="18" charset="-78"/>
                <a:cs typeface="Traditional Arabic" panose="02020603050405020304" pitchFamily="18" charset="-78"/>
              </a:rPr>
              <a:t>توفيّت امرأة عن زوج واخت شقيقة وابن.</a:t>
            </a:r>
            <a:endParaRPr lang="ar-SA" sz="2400" b="1" kern="1200" dirty="0">
              <a:latin typeface="Traditional Arabic" panose="02020603050405020304" pitchFamily="18" charset="-78"/>
              <a:cs typeface="Traditional Arabic" panose="02020603050405020304" pitchFamily="18" charset="-78"/>
            </a:endParaRPr>
          </a:p>
        </p:txBody>
      </p:sp>
      <p:sp>
        <p:nvSpPr>
          <p:cNvPr id="19" name="شكل حر 18"/>
          <p:cNvSpPr/>
          <p:nvPr/>
        </p:nvSpPr>
        <p:spPr>
          <a:xfrm>
            <a:off x="4676210" y="3995290"/>
            <a:ext cx="543493" cy="635783"/>
          </a:xfrm>
          <a:custGeom>
            <a:avLst/>
            <a:gdLst>
              <a:gd name="connsiteX0" fmla="*/ 0 w 543492"/>
              <a:gd name="connsiteY0" fmla="*/ 127157 h 635783"/>
              <a:gd name="connsiteX1" fmla="*/ 271746 w 543492"/>
              <a:gd name="connsiteY1" fmla="*/ 127157 h 635783"/>
              <a:gd name="connsiteX2" fmla="*/ 271746 w 543492"/>
              <a:gd name="connsiteY2" fmla="*/ 0 h 635783"/>
              <a:gd name="connsiteX3" fmla="*/ 543492 w 543492"/>
              <a:gd name="connsiteY3" fmla="*/ 317892 h 635783"/>
              <a:gd name="connsiteX4" fmla="*/ 271746 w 543492"/>
              <a:gd name="connsiteY4" fmla="*/ 635783 h 635783"/>
              <a:gd name="connsiteX5" fmla="*/ 271746 w 543492"/>
              <a:gd name="connsiteY5" fmla="*/ 508626 h 635783"/>
              <a:gd name="connsiteX6" fmla="*/ 0 w 543492"/>
              <a:gd name="connsiteY6" fmla="*/ 508626 h 635783"/>
              <a:gd name="connsiteX7" fmla="*/ 0 w 543492"/>
              <a:gd name="connsiteY7" fmla="*/ 127157 h 63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492" h="635783">
                <a:moveTo>
                  <a:pt x="543492" y="508626"/>
                </a:moveTo>
                <a:lnTo>
                  <a:pt x="271746" y="508626"/>
                </a:lnTo>
                <a:lnTo>
                  <a:pt x="271746" y="635783"/>
                </a:lnTo>
                <a:lnTo>
                  <a:pt x="0" y="317891"/>
                </a:lnTo>
                <a:lnTo>
                  <a:pt x="271746" y="0"/>
                </a:lnTo>
                <a:lnTo>
                  <a:pt x="271746" y="127157"/>
                </a:lnTo>
                <a:lnTo>
                  <a:pt x="543492" y="127157"/>
                </a:lnTo>
                <a:lnTo>
                  <a:pt x="543492" y="508626"/>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63048" tIns="127157" rIns="1" bIns="127157" numCol="1" spcCol="1270" anchor="ctr" anchorCtr="0">
            <a:noAutofit/>
          </a:bodyPr>
          <a:lstStyle/>
          <a:p>
            <a:pPr lvl="0" algn="ctr" defTabSz="933450" rtl="1">
              <a:lnSpc>
                <a:spcPct val="90000"/>
              </a:lnSpc>
              <a:spcBef>
                <a:spcPct val="0"/>
              </a:spcBef>
              <a:spcAft>
                <a:spcPct val="35000"/>
              </a:spcAft>
            </a:pPr>
            <a:endParaRPr lang="ar-SA" sz="2100" b="1" kern="1200">
              <a:latin typeface="Traditional Arabic" panose="02020603050405020304" pitchFamily="18" charset="-78"/>
              <a:cs typeface="Traditional Arabic" panose="02020603050405020304" pitchFamily="18" charset="-78"/>
            </a:endParaRPr>
          </a:p>
        </p:txBody>
      </p:sp>
      <p:sp>
        <p:nvSpPr>
          <p:cNvPr id="20" name="شكل حر 19"/>
          <p:cNvSpPr/>
          <p:nvPr/>
        </p:nvSpPr>
        <p:spPr>
          <a:xfrm>
            <a:off x="1886966" y="3435935"/>
            <a:ext cx="2563644" cy="1754493"/>
          </a:xfrm>
          <a:custGeom>
            <a:avLst/>
            <a:gdLst>
              <a:gd name="connsiteX0" fmla="*/ 0 w 2563644"/>
              <a:gd name="connsiteY0" fmla="*/ 175449 h 1754493"/>
              <a:gd name="connsiteX1" fmla="*/ 175449 w 2563644"/>
              <a:gd name="connsiteY1" fmla="*/ 0 h 1754493"/>
              <a:gd name="connsiteX2" fmla="*/ 2388195 w 2563644"/>
              <a:gd name="connsiteY2" fmla="*/ 0 h 1754493"/>
              <a:gd name="connsiteX3" fmla="*/ 2563644 w 2563644"/>
              <a:gd name="connsiteY3" fmla="*/ 175449 h 1754493"/>
              <a:gd name="connsiteX4" fmla="*/ 2563644 w 2563644"/>
              <a:gd name="connsiteY4" fmla="*/ 1579044 h 1754493"/>
              <a:gd name="connsiteX5" fmla="*/ 2388195 w 2563644"/>
              <a:gd name="connsiteY5" fmla="*/ 1754493 h 1754493"/>
              <a:gd name="connsiteX6" fmla="*/ 175449 w 2563644"/>
              <a:gd name="connsiteY6" fmla="*/ 1754493 h 1754493"/>
              <a:gd name="connsiteX7" fmla="*/ 0 w 2563644"/>
              <a:gd name="connsiteY7" fmla="*/ 1579044 h 1754493"/>
              <a:gd name="connsiteX8" fmla="*/ 0 w 2563644"/>
              <a:gd name="connsiteY8" fmla="*/ 175449 h 175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644" h="1754493">
                <a:moveTo>
                  <a:pt x="0" y="175449"/>
                </a:moveTo>
                <a:cubicBezTo>
                  <a:pt x="0" y="78551"/>
                  <a:pt x="78551" y="0"/>
                  <a:pt x="175449" y="0"/>
                </a:cubicBezTo>
                <a:lnTo>
                  <a:pt x="2388195" y="0"/>
                </a:lnTo>
                <a:cubicBezTo>
                  <a:pt x="2485093" y="0"/>
                  <a:pt x="2563644" y="78551"/>
                  <a:pt x="2563644" y="175449"/>
                </a:cubicBezTo>
                <a:lnTo>
                  <a:pt x="2563644" y="1579044"/>
                </a:lnTo>
                <a:cubicBezTo>
                  <a:pt x="2563644" y="1675942"/>
                  <a:pt x="2485093" y="1754493"/>
                  <a:pt x="2388195" y="1754493"/>
                </a:cubicBezTo>
                <a:lnTo>
                  <a:pt x="175449" y="1754493"/>
                </a:lnTo>
                <a:cubicBezTo>
                  <a:pt x="78551" y="1754493"/>
                  <a:pt x="0" y="1675942"/>
                  <a:pt x="0" y="1579044"/>
                </a:cubicBezTo>
                <a:lnTo>
                  <a:pt x="0" y="175449"/>
                </a:lnTo>
                <a:close/>
              </a:path>
            </a:pathLst>
          </a:custGeom>
        </p:spPr>
        <p:style>
          <a:lnRef idx="0">
            <a:schemeClr val="lt1">
              <a:hueOff val="0"/>
              <a:satOff val="0"/>
              <a:lumOff val="0"/>
              <a:alphaOff val="0"/>
            </a:schemeClr>
          </a:lnRef>
          <a:fillRef idx="3">
            <a:schemeClr val="accent4">
              <a:hueOff val="10395692"/>
              <a:satOff val="-47968"/>
              <a:lumOff val="1765"/>
              <a:alphaOff val="0"/>
            </a:schemeClr>
          </a:fillRef>
          <a:effectRef idx="3">
            <a:schemeClr val="accent4">
              <a:hueOff val="10395692"/>
              <a:satOff val="-47968"/>
              <a:lumOff val="1765"/>
              <a:alphaOff val="0"/>
            </a:schemeClr>
          </a:effectRef>
          <a:fontRef idx="minor">
            <a:schemeClr val="lt1"/>
          </a:fontRef>
        </p:style>
        <p:txBody>
          <a:bodyPr spcFirstLastPara="0" vert="horz" wrap="square" lIns="142827" tIns="142827" rIns="142827" bIns="142827" numCol="1" spcCol="1270" anchor="ctr" anchorCtr="0">
            <a:noAutofit/>
          </a:bodyPr>
          <a:lstStyle/>
          <a:p>
            <a:pPr lvl="0" algn="ctr" defTabSz="1066800" rtl="1">
              <a:lnSpc>
                <a:spcPct val="90000"/>
              </a:lnSpc>
              <a:spcBef>
                <a:spcPct val="0"/>
              </a:spcBef>
              <a:spcAft>
                <a:spcPct val="35000"/>
              </a:spcAft>
            </a:pPr>
            <a:r>
              <a:rPr lang="ar-SA" sz="2400" b="1" kern="1200" dirty="0" smtClean="0">
                <a:latin typeface="Traditional Arabic" panose="02020603050405020304" pitchFamily="18" charset="-78"/>
                <a:cs typeface="Traditional Arabic" panose="02020603050405020304" pitchFamily="18" charset="-78"/>
              </a:rPr>
              <a:t>لا ترث الأخت النصف كما ورثته في المثال السابق،</a:t>
            </a:r>
          </a:p>
          <a:p>
            <a:pPr lvl="0" algn="ctr" defTabSz="1066800" rtl="1">
              <a:lnSpc>
                <a:spcPct val="90000"/>
              </a:lnSpc>
              <a:spcBef>
                <a:spcPct val="0"/>
              </a:spcBef>
              <a:spcAft>
                <a:spcPct val="35000"/>
              </a:spcAft>
            </a:pPr>
            <a:r>
              <a:rPr lang="ar-SA" sz="2400" b="1" kern="1200" dirty="0" smtClean="0">
                <a:latin typeface="Traditional Arabic" panose="02020603050405020304" pitchFamily="18" charset="-78"/>
                <a:cs typeface="Traditional Arabic" panose="02020603050405020304" pitchFamily="18" charset="-78"/>
              </a:rPr>
              <a:t>لماذا؟!</a:t>
            </a:r>
            <a:endParaRPr lang="ar-SA" sz="2400" b="1" kern="1200" dirty="0">
              <a:latin typeface="Traditional Arabic" panose="02020603050405020304" pitchFamily="18" charset="-78"/>
              <a:cs typeface="Traditional Arabic" panose="02020603050405020304" pitchFamily="18" charset="-78"/>
            </a:endParaRPr>
          </a:p>
        </p:txBody>
      </p:sp>
      <p:sp>
        <p:nvSpPr>
          <p:cNvPr id="4" name="مستطيل 3"/>
          <p:cNvSpPr/>
          <p:nvPr/>
        </p:nvSpPr>
        <p:spPr>
          <a:xfrm>
            <a:off x="10614910" y="558986"/>
            <a:ext cx="1213794" cy="923330"/>
          </a:xfrm>
          <a:prstGeom prst="rect">
            <a:avLst/>
          </a:prstGeom>
          <a:noFill/>
        </p:spPr>
        <p:txBody>
          <a:bodyPr wrap="none" lIns="91440" tIns="45720" rIns="91440" bIns="45720">
            <a:spAutoFit/>
          </a:bodyPr>
          <a:lstStyle/>
          <a:p>
            <a:pPr algn="ctr" rtl="0"/>
            <a:r>
              <a:rPr lang="ar-SA" sz="5400" b="1" cap="none" spc="0" dirty="0" smtClean="0">
                <a:ln w="0"/>
                <a:solidFill>
                  <a:schemeClr val="bg1">
                    <a:lumMod val="6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اذًا : </a:t>
            </a:r>
            <a:endParaRPr lang="ar-SA" sz="5400" b="1" cap="none" spc="0" dirty="0">
              <a:ln w="0"/>
              <a:solidFill>
                <a:schemeClr val="bg1">
                  <a:lumMod val="6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5" name="صورة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892988">
            <a:off x="7580728" y="727137"/>
            <a:ext cx="5371485" cy="5801204"/>
          </a:xfrm>
          <a:prstGeom prst="rect">
            <a:avLst/>
          </a:prstGeom>
        </p:spPr>
      </p:pic>
      <p:sp>
        <p:nvSpPr>
          <p:cNvPr id="10" name="شكل حر 9"/>
          <p:cNvSpPr/>
          <p:nvPr/>
        </p:nvSpPr>
        <p:spPr>
          <a:xfrm>
            <a:off x="5476067" y="379568"/>
            <a:ext cx="2563644" cy="1754493"/>
          </a:xfrm>
          <a:custGeom>
            <a:avLst/>
            <a:gdLst>
              <a:gd name="connsiteX0" fmla="*/ 0 w 2563644"/>
              <a:gd name="connsiteY0" fmla="*/ 175449 h 1754493"/>
              <a:gd name="connsiteX1" fmla="*/ 175449 w 2563644"/>
              <a:gd name="connsiteY1" fmla="*/ 0 h 1754493"/>
              <a:gd name="connsiteX2" fmla="*/ 2388195 w 2563644"/>
              <a:gd name="connsiteY2" fmla="*/ 0 h 1754493"/>
              <a:gd name="connsiteX3" fmla="*/ 2563644 w 2563644"/>
              <a:gd name="connsiteY3" fmla="*/ 175449 h 1754493"/>
              <a:gd name="connsiteX4" fmla="*/ 2563644 w 2563644"/>
              <a:gd name="connsiteY4" fmla="*/ 1579044 h 1754493"/>
              <a:gd name="connsiteX5" fmla="*/ 2388195 w 2563644"/>
              <a:gd name="connsiteY5" fmla="*/ 1754493 h 1754493"/>
              <a:gd name="connsiteX6" fmla="*/ 175449 w 2563644"/>
              <a:gd name="connsiteY6" fmla="*/ 1754493 h 1754493"/>
              <a:gd name="connsiteX7" fmla="*/ 0 w 2563644"/>
              <a:gd name="connsiteY7" fmla="*/ 1579044 h 1754493"/>
              <a:gd name="connsiteX8" fmla="*/ 0 w 2563644"/>
              <a:gd name="connsiteY8" fmla="*/ 175449 h 175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644" h="1754493">
                <a:moveTo>
                  <a:pt x="0" y="175449"/>
                </a:moveTo>
                <a:cubicBezTo>
                  <a:pt x="0" y="78551"/>
                  <a:pt x="78551" y="0"/>
                  <a:pt x="175449" y="0"/>
                </a:cubicBezTo>
                <a:lnTo>
                  <a:pt x="2388195" y="0"/>
                </a:lnTo>
                <a:cubicBezTo>
                  <a:pt x="2485093" y="0"/>
                  <a:pt x="2563644" y="78551"/>
                  <a:pt x="2563644" y="175449"/>
                </a:cubicBezTo>
                <a:lnTo>
                  <a:pt x="2563644" y="1579044"/>
                </a:lnTo>
                <a:cubicBezTo>
                  <a:pt x="2563644" y="1675942"/>
                  <a:pt x="2485093" y="1754493"/>
                  <a:pt x="2388195" y="1754493"/>
                </a:cubicBezTo>
                <a:lnTo>
                  <a:pt x="175449" y="1754493"/>
                </a:lnTo>
                <a:cubicBezTo>
                  <a:pt x="78551" y="1754493"/>
                  <a:pt x="0" y="1675942"/>
                  <a:pt x="0" y="1579044"/>
                </a:cubicBezTo>
                <a:lnTo>
                  <a:pt x="0" y="175449"/>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42827" tIns="142827" rIns="142827" bIns="142827" numCol="1" spcCol="1270" anchor="ctr" anchorCtr="0">
            <a:noAutofit/>
          </a:bodyPr>
          <a:lstStyle/>
          <a:p>
            <a:pPr lvl="0" algn="ctr" defTabSz="1066800" rtl="1">
              <a:lnSpc>
                <a:spcPct val="90000"/>
              </a:lnSpc>
              <a:spcBef>
                <a:spcPct val="0"/>
              </a:spcBef>
              <a:spcAft>
                <a:spcPct val="35000"/>
              </a:spcAft>
            </a:pPr>
            <a:r>
              <a:rPr lang="ar-SA" sz="2400" b="1" kern="1200" dirty="0" smtClean="0">
                <a:latin typeface="Traditional Arabic" panose="02020603050405020304" pitchFamily="18" charset="-78"/>
                <a:cs typeface="Traditional Arabic" panose="02020603050405020304" pitchFamily="18" charset="-78"/>
              </a:rPr>
              <a:t>توفيّت امرأة عن زوج واخت شقيقة وأب.</a:t>
            </a:r>
            <a:endParaRPr lang="ar-SA" sz="2400" b="1" kern="1200" dirty="0">
              <a:latin typeface="Traditional Arabic" panose="02020603050405020304" pitchFamily="18" charset="-78"/>
              <a:cs typeface="Traditional Arabic" panose="02020603050405020304" pitchFamily="18" charset="-78"/>
            </a:endParaRPr>
          </a:p>
        </p:txBody>
      </p:sp>
      <p:sp>
        <p:nvSpPr>
          <p:cNvPr id="12" name="شكل حر 11"/>
          <p:cNvSpPr/>
          <p:nvPr/>
        </p:nvSpPr>
        <p:spPr>
          <a:xfrm>
            <a:off x="4676210" y="938923"/>
            <a:ext cx="543493" cy="635783"/>
          </a:xfrm>
          <a:custGeom>
            <a:avLst/>
            <a:gdLst>
              <a:gd name="connsiteX0" fmla="*/ 0 w 543492"/>
              <a:gd name="connsiteY0" fmla="*/ 127157 h 635783"/>
              <a:gd name="connsiteX1" fmla="*/ 271746 w 543492"/>
              <a:gd name="connsiteY1" fmla="*/ 127157 h 635783"/>
              <a:gd name="connsiteX2" fmla="*/ 271746 w 543492"/>
              <a:gd name="connsiteY2" fmla="*/ 0 h 635783"/>
              <a:gd name="connsiteX3" fmla="*/ 543492 w 543492"/>
              <a:gd name="connsiteY3" fmla="*/ 317892 h 635783"/>
              <a:gd name="connsiteX4" fmla="*/ 271746 w 543492"/>
              <a:gd name="connsiteY4" fmla="*/ 635783 h 635783"/>
              <a:gd name="connsiteX5" fmla="*/ 271746 w 543492"/>
              <a:gd name="connsiteY5" fmla="*/ 508626 h 635783"/>
              <a:gd name="connsiteX6" fmla="*/ 0 w 543492"/>
              <a:gd name="connsiteY6" fmla="*/ 508626 h 635783"/>
              <a:gd name="connsiteX7" fmla="*/ 0 w 543492"/>
              <a:gd name="connsiteY7" fmla="*/ 127157 h 63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492" h="635783">
                <a:moveTo>
                  <a:pt x="543492" y="508626"/>
                </a:moveTo>
                <a:lnTo>
                  <a:pt x="271746" y="508626"/>
                </a:lnTo>
                <a:lnTo>
                  <a:pt x="271746" y="635783"/>
                </a:lnTo>
                <a:lnTo>
                  <a:pt x="0" y="317891"/>
                </a:lnTo>
                <a:lnTo>
                  <a:pt x="271746" y="0"/>
                </a:lnTo>
                <a:lnTo>
                  <a:pt x="271746" y="127157"/>
                </a:lnTo>
                <a:lnTo>
                  <a:pt x="543492" y="127157"/>
                </a:lnTo>
                <a:lnTo>
                  <a:pt x="543492" y="508626"/>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63048" tIns="127157" rIns="1" bIns="127157" numCol="1" spcCol="1270" anchor="ctr" anchorCtr="0">
            <a:noAutofit/>
          </a:bodyPr>
          <a:lstStyle/>
          <a:p>
            <a:pPr lvl="0" algn="ctr" defTabSz="800100" rtl="1">
              <a:lnSpc>
                <a:spcPct val="90000"/>
              </a:lnSpc>
              <a:spcBef>
                <a:spcPct val="0"/>
              </a:spcBef>
              <a:spcAft>
                <a:spcPct val="35000"/>
              </a:spcAft>
            </a:pPr>
            <a:endParaRPr lang="ar-SA" sz="1800" b="1" kern="1200">
              <a:latin typeface="Traditional Arabic" panose="02020603050405020304" pitchFamily="18" charset="-78"/>
              <a:cs typeface="Traditional Arabic" panose="02020603050405020304" pitchFamily="18" charset="-78"/>
            </a:endParaRPr>
          </a:p>
        </p:txBody>
      </p:sp>
      <p:sp>
        <p:nvSpPr>
          <p:cNvPr id="16" name="شكل حر 15"/>
          <p:cNvSpPr/>
          <p:nvPr/>
        </p:nvSpPr>
        <p:spPr>
          <a:xfrm>
            <a:off x="1886966" y="379568"/>
            <a:ext cx="2563644" cy="1754493"/>
          </a:xfrm>
          <a:custGeom>
            <a:avLst/>
            <a:gdLst>
              <a:gd name="connsiteX0" fmla="*/ 0 w 2563644"/>
              <a:gd name="connsiteY0" fmla="*/ 175449 h 1754493"/>
              <a:gd name="connsiteX1" fmla="*/ 175449 w 2563644"/>
              <a:gd name="connsiteY1" fmla="*/ 0 h 1754493"/>
              <a:gd name="connsiteX2" fmla="*/ 2388195 w 2563644"/>
              <a:gd name="connsiteY2" fmla="*/ 0 h 1754493"/>
              <a:gd name="connsiteX3" fmla="*/ 2563644 w 2563644"/>
              <a:gd name="connsiteY3" fmla="*/ 175449 h 1754493"/>
              <a:gd name="connsiteX4" fmla="*/ 2563644 w 2563644"/>
              <a:gd name="connsiteY4" fmla="*/ 1579044 h 1754493"/>
              <a:gd name="connsiteX5" fmla="*/ 2388195 w 2563644"/>
              <a:gd name="connsiteY5" fmla="*/ 1754493 h 1754493"/>
              <a:gd name="connsiteX6" fmla="*/ 175449 w 2563644"/>
              <a:gd name="connsiteY6" fmla="*/ 1754493 h 1754493"/>
              <a:gd name="connsiteX7" fmla="*/ 0 w 2563644"/>
              <a:gd name="connsiteY7" fmla="*/ 1579044 h 1754493"/>
              <a:gd name="connsiteX8" fmla="*/ 0 w 2563644"/>
              <a:gd name="connsiteY8" fmla="*/ 175449 h 175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644" h="1754493">
                <a:moveTo>
                  <a:pt x="0" y="175449"/>
                </a:moveTo>
                <a:cubicBezTo>
                  <a:pt x="0" y="78551"/>
                  <a:pt x="78551" y="0"/>
                  <a:pt x="175449" y="0"/>
                </a:cubicBezTo>
                <a:lnTo>
                  <a:pt x="2388195" y="0"/>
                </a:lnTo>
                <a:cubicBezTo>
                  <a:pt x="2485093" y="0"/>
                  <a:pt x="2563644" y="78551"/>
                  <a:pt x="2563644" y="175449"/>
                </a:cubicBezTo>
                <a:lnTo>
                  <a:pt x="2563644" y="1579044"/>
                </a:lnTo>
                <a:cubicBezTo>
                  <a:pt x="2563644" y="1675942"/>
                  <a:pt x="2485093" y="1754493"/>
                  <a:pt x="2388195" y="1754493"/>
                </a:cubicBezTo>
                <a:lnTo>
                  <a:pt x="175449" y="1754493"/>
                </a:lnTo>
                <a:cubicBezTo>
                  <a:pt x="78551" y="1754493"/>
                  <a:pt x="0" y="1675942"/>
                  <a:pt x="0" y="1579044"/>
                </a:cubicBezTo>
                <a:lnTo>
                  <a:pt x="0" y="175449"/>
                </a:lnTo>
                <a:close/>
              </a:path>
            </a:pathLst>
          </a:custGeom>
        </p:spPr>
        <p:style>
          <a:lnRef idx="0">
            <a:schemeClr val="lt1">
              <a:hueOff val="0"/>
              <a:satOff val="0"/>
              <a:lumOff val="0"/>
              <a:alphaOff val="0"/>
            </a:schemeClr>
          </a:lnRef>
          <a:fillRef idx="3">
            <a:schemeClr val="accent4">
              <a:hueOff val="10395692"/>
              <a:satOff val="-47968"/>
              <a:lumOff val="1765"/>
              <a:alphaOff val="0"/>
            </a:schemeClr>
          </a:fillRef>
          <a:effectRef idx="3">
            <a:schemeClr val="accent4">
              <a:hueOff val="10395692"/>
              <a:satOff val="-47968"/>
              <a:lumOff val="1765"/>
              <a:alphaOff val="0"/>
            </a:schemeClr>
          </a:effectRef>
          <a:fontRef idx="minor">
            <a:schemeClr val="lt1"/>
          </a:fontRef>
        </p:style>
        <p:txBody>
          <a:bodyPr spcFirstLastPara="0" vert="horz" wrap="square" lIns="142827" tIns="142827" rIns="142827" bIns="142827" numCol="1" spcCol="1270" anchor="ctr" anchorCtr="0">
            <a:noAutofit/>
          </a:bodyPr>
          <a:lstStyle/>
          <a:p>
            <a:pPr lvl="0" algn="ctr" defTabSz="1066800" rtl="1">
              <a:lnSpc>
                <a:spcPct val="90000"/>
              </a:lnSpc>
              <a:spcBef>
                <a:spcPct val="0"/>
              </a:spcBef>
              <a:spcAft>
                <a:spcPct val="35000"/>
              </a:spcAft>
            </a:pPr>
            <a:r>
              <a:rPr lang="ar-SA" sz="2400" b="1" kern="1200" dirty="0" smtClean="0">
                <a:latin typeface="Traditional Arabic" panose="02020603050405020304" pitchFamily="18" charset="-78"/>
                <a:cs typeface="Traditional Arabic" panose="02020603050405020304" pitchFamily="18" charset="-78"/>
              </a:rPr>
              <a:t>لا ترث الأخت النصف كما ورثته في المثال السابق،</a:t>
            </a:r>
          </a:p>
          <a:p>
            <a:pPr lvl="0" algn="ctr" defTabSz="1066800" rtl="1">
              <a:lnSpc>
                <a:spcPct val="90000"/>
              </a:lnSpc>
              <a:spcBef>
                <a:spcPct val="0"/>
              </a:spcBef>
              <a:spcAft>
                <a:spcPct val="35000"/>
              </a:spcAft>
            </a:pPr>
            <a:r>
              <a:rPr lang="ar-SA" sz="2400" b="1" kern="1200" dirty="0" smtClean="0">
                <a:latin typeface="Traditional Arabic" panose="02020603050405020304" pitchFamily="18" charset="-78"/>
                <a:cs typeface="Traditional Arabic" panose="02020603050405020304" pitchFamily="18" charset="-78"/>
              </a:rPr>
              <a:t>لماذا؟! </a:t>
            </a:r>
            <a:endParaRPr lang="ar-SA" sz="2400" b="1" kern="1200" dirty="0">
              <a:latin typeface="Traditional Arabic" panose="02020603050405020304" pitchFamily="18" charset="-78"/>
              <a:cs typeface="Traditional Arabic" panose="02020603050405020304" pitchFamily="18" charset="-78"/>
            </a:endParaRPr>
          </a:p>
        </p:txBody>
      </p:sp>
      <p:sp>
        <p:nvSpPr>
          <p:cNvPr id="3" name="مستطيل ذو زوايا قطرية مستديرة 2"/>
          <p:cNvSpPr/>
          <p:nvPr/>
        </p:nvSpPr>
        <p:spPr>
          <a:xfrm>
            <a:off x="2230691" y="2253803"/>
            <a:ext cx="4958366" cy="496773"/>
          </a:xfrm>
          <a:prstGeom prst="round2Diag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800" b="1" dirty="0" smtClean="0">
                <a:solidFill>
                  <a:srgbClr val="002060"/>
                </a:solidFill>
                <a:latin typeface="Traditional Arabic" panose="02020603050405020304" pitchFamily="18" charset="-78"/>
                <a:cs typeface="Traditional Arabic" panose="02020603050405020304" pitchFamily="18" charset="-78"/>
              </a:rPr>
              <a:t>لاختلال شرط "عدم وجود الأصل الوارث".</a:t>
            </a:r>
            <a:endParaRPr lang="ar-SA" sz="2800" b="1" dirty="0">
              <a:solidFill>
                <a:srgbClr val="002060"/>
              </a:solidFill>
              <a:latin typeface="Traditional Arabic" panose="02020603050405020304" pitchFamily="18" charset="-78"/>
              <a:cs typeface="Traditional Arabic" panose="02020603050405020304" pitchFamily="18" charset="-78"/>
            </a:endParaRPr>
          </a:p>
        </p:txBody>
      </p:sp>
      <p:sp>
        <p:nvSpPr>
          <p:cNvPr id="13" name="مستطيل ذو زوايا قطرية مستديرة 12"/>
          <p:cNvSpPr/>
          <p:nvPr/>
        </p:nvSpPr>
        <p:spPr>
          <a:xfrm>
            <a:off x="2230691" y="5367006"/>
            <a:ext cx="4958366" cy="496773"/>
          </a:xfrm>
          <a:prstGeom prst="round2Diag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800" b="1" dirty="0" smtClean="0">
                <a:solidFill>
                  <a:srgbClr val="002060"/>
                </a:solidFill>
                <a:latin typeface="Traditional Arabic" panose="02020603050405020304" pitchFamily="18" charset="-78"/>
                <a:cs typeface="Traditional Arabic" panose="02020603050405020304" pitchFamily="18" charset="-78"/>
              </a:rPr>
              <a:t>لاختلال شرط "عدم وجود الفرع الوارث".</a:t>
            </a:r>
            <a:endParaRPr lang="ar-SA" sz="2800" b="1" dirty="0">
              <a:solidFill>
                <a:srgbClr val="002060"/>
              </a:solidFill>
              <a:latin typeface="Traditional Arabic" panose="02020603050405020304" pitchFamily="18" charset="-78"/>
              <a:cs typeface="Traditional Arabic" panose="02020603050405020304" pitchFamily="18" charset="-78"/>
            </a:endParaRPr>
          </a:p>
        </p:txBody>
      </p:sp>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2113" y="4380124"/>
            <a:ext cx="2619830" cy="2619830"/>
          </a:xfrm>
          <a:prstGeom prst="rect">
            <a:avLst/>
          </a:prstGeom>
        </p:spPr>
      </p:pic>
      <p:pic>
        <p:nvPicPr>
          <p:cNvPr id="14" name="صورة 13"/>
          <p:cNvPicPr>
            <a:picLocks noChangeAspect="1"/>
          </p:cNvPicPr>
          <p:nvPr/>
        </p:nvPicPr>
        <p:blipFill>
          <a:blip r:embed="rId5" cstate="print">
            <a:extLst>
              <a:ext uri="{BEBA8EAE-BF5A-486C-A8C5-ECC9F3942E4B}">
                <a14:imgProps xmlns:a14="http://schemas.microsoft.com/office/drawing/2010/main">
                  <a14:imgLayer r:embed="rId6">
                    <a14:imgEffect>
                      <a14:backgroundRemoval t="303" b="100000" l="7576" r="97273"/>
                    </a14:imgEffect>
                  </a14:imgLayer>
                </a14:imgProps>
              </a:ext>
              <a:ext uri="{28A0092B-C50C-407E-A947-70E740481C1C}">
                <a14:useLocalDpi xmlns:a14="http://schemas.microsoft.com/office/drawing/2010/main" val="0"/>
              </a:ext>
            </a:extLst>
          </a:blip>
          <a:stretch>
            <a:fillRect/>
          </a:stretch>
        </p:blipFill>
        <p:spPr>
          <a:xfrm>
            <a:off x="0" y="734329"/>
            <a:ext cx="2409754" cy="1204877"/>
          </a:xfrm>
          <a:prstGeom prst="rect">
            <a:avLst/>
          </a:prstGeom>
        </p:spPr>
      </p:pic>
      <p:pic>
        <p:nvPicPr>
          <p:cNvPr id="15" name="صورة 14"/>
          <p:cNvPicPr>
            <a:picLocks noChangeAspect="1"/>
          </p:cNvPicPr>
          <p:nvPr/>
        </p:nvPicPr>
        <p:blipFill>
          <a:blip r:embed="rId5" cstate="print">
            <a:extLst>
              <a:ext uri="{BEBA8EAE-BF5A-486C-A8C5-ECC9F3942E4B}">
                <a14:imgProps xmlns:a14="http://schemas.microsoft.com/office/drawing/2010/main">
                  <a14:imgLayer r:embed="rId6">
                    <a14:imgEffect>
                      <a14:backgroundRemoval t="303" b="100000" l="7576" r="97273"/>
                    </a14:imgEffect>
                  </a14:imgLayer>
                </a14:imgProps>
              </a:ext>
              <a:ext uri="{28A0092B-C50C-407E-A947-70E740481C1C}">
                <a14:useLocalDpi xmlns:a14="http://schemas.microsoft.com/office/drawing/2010/main" val="0"/>
              </a:ext>
            </a:extLst>
          </a:blip>
          <a:stretch>
            <a:fillRect/>
          </a:stretch>
        </p:blipFill>
        <p:spPr>
          <a:xfrm>
            <a:off x="0" y="3855113"/>
            <a:ext cx="2409754" cy="1204877"/>
          </a:xfrm>
          <a:prstGeom prst="rect">
            <a:avLst/>
          </a:prstGeom>
        </p:spPr>
      </p:pic>
      <p:sp>
        <p:nvSpPr>
          <p:cNvPr id="8" name="مستطيل 7"/>
          <p:cNvSpPr/>
          <p:nvPr/>
        </p:nvSpPr>
        <p:spPr>
          <a:xfrm>
            <a:off x="7449805" y="2612378"/>
            <a:ext cx="6096000" cy="1754326"/>
          </a:xfrm>
          <a:prstGeom prst="rect">
            <a:avLst/>
          </a:prstGeom>
        </p:spPr>
        <p:txBody>
          <a:bodyPr>
            <a:spAutoFit/>
          </a:bodyPr>
          <a:lstStyle/>
          <a:p>
            <a:pPr lvl="0" algn="ctr"/>
            <a:r>
              <a:rPr lang="ar-SA" sz="3600" b="1" dirty="0">
                <a:solidFill>
                  <a:srgbClr val="E7E6E6">
                    <a:lumMod val="50000"/>
                  </a:srgbClr>
                </a:solidFill>
                <a:latin typeface="Traditional Arabic" panose="02020603050405020304" pitchFamily="18" charset="-78"/>
                <a:cs typeface="Traditional Arabic" panose="02020603050405020304" pitchFamily="18" charset="-78"/>
              </a:rPr>
              <a:t>تعرف/ـي على استثناء</a:t>
            </a:r>
          </a:p>
          <a:p>
            <a:pPr lvl="0" algn="ctr"/>
            <a:r>
              <a:rPr lang="ar-SA" sz="3600" b="1" dirty="0">
                <a:solidFill>
                  <a:srgbClr val="E7E6E6">
                    <a:lumMod val="50000"/>
                  </a:srgbClr>
                </a:solidFill>
                <a:latin typeface="Traditional Arabic" panose="02020603050405020304" pitchFamily="18" charset="-78"/>
                <a:cs typeface="Traditional Arabic" panose="02020603050405020304" pitchFamily="18" charset="-78"/>
              </a:rPr>
              <a:t> الحُكم من خلال</a:t>
            </a:r>
          </a:p>
          <a:p>
            <a:pPr lvl="0" algn="ctr"/>
            <a:r>
              <a:rPr lang="ar-SA" sz="3600" b="1" dirty="0">
                <a:solidFill>
                  <a:srgbClr val="E7E6E6">
                    <a:lumMod val="50000"/>
                  </a:srgbClr>
                </a:solidFill>
                <a:latin typeface="Traditional Arabic" panose="02020603050405020304" pitchFamily="18" charset="-78"/>
                <a:cs typeface="Traditional Arabic" panose="02020603050405020304" pitchFamily="18" charset="-78"/>
              </a:rPr>
              <a:t> المثِال التالي!</a:t>
            </a:r>
          </a:p>
        </p:txBody>
      </p:sp>
    </p:spTree>
    <p:extLst>
      <p:ext uri="{BB962C8B-B14F-4D97-AF65-F5344CB8AC3E}">
        <p14:creationId xmlns:p14="http://schemas.microsoft.com/office/powerpoint/2010/main" val="1442217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anim calcmode="lin" valueType="num">
                                      <p:cBhvr>
                                        <p:cTn id="60" dur="1000" fill="hold"/>
                                        <p:tgtEl>
                                          <p:spTgt spid="6"/>
                                        </p:tgtEl>
                                        <p:attrNameLst>
                                          <p:attrName>ppt_x</p:attrName>
                                        </p:attrNameLst>
                                      </p:cBhvr>
                                      <p:tavLst>
                                        <p:tav tm="0">
                                          <p:val>
                                            <p:strVal val="#ppt_x"/>
                                          </p:val>
                                        </p:tav>
                                        <p:tav tm="100000">
                                          <p:val>
                                            <p:strVal val="#ppt_x"/>
                                          </p:val>
                                        </p:tav>
                                      </p:tavLst>
                                    </p:anim>
                                    <p:anim calcmode="lin" valueType="num">
                                      <p:cBhvr>
                                        <p:cTn id="61" dur="1000" fill="hold"/>
                                        <p:tgtEl>
                                          <p:spTgt spid="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anim calcmode="lin" valueType="num">
                                      <p:cBhvr>
                                        <p:cTn id="65" dur="1000" fill="hold"/>
                                        <p:tgtEl>
                                          <p:spTgt spid="9"/>
                                        </p:tgtEl>
                                        <p:attrNameLst>
                                          <p:attrName>ppt_x</p:attrName>
                                        </p:attrNameLst>
                                      </p:cBhvr>
                                      <p:tavLst>
                                        <p:tav tm="0">
                                          <p:val>
                                            <p:strVal val="#ppt_x"/>
                                          </p:val>
                                        </p:tav>
                                        <p:tav tm="100000">
                                          <p:val>
                                            <p:strVal val="#ppt_x"/>
                                          </p:val>
                                        </p:tav>
                                      </p:tavLst>
                                    </p:anim>
                                    <p:anim calcmode="lin" valueType="num">
                                      <p:cBhvr>
                                        <p:cTn id="6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0" grpId="0" animBg="1"/>
      <p:bldP spid="10" grpId="0" animBg="1"/>
      <p:bldP spid="12" grpId="0" animBg="1"/>
      <p:bldP spid="16" grpId="0" animBg="1"/>
      <p:bldP spid="3"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خماسي 1"/>
          <p:cNvSpPr/>
          <p:nvPr/>
        </p:nvSpPr>
        <p:spPr>
          <a:xfrm flipH="1">
            <a:off x="10145486" y="420914"/>
            <a:ext cx="2046514" cy="1061402"/>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
        <p:nvSpPr>
          <p:cNvPr id="4" name="مستطيل 3"/>
          <p:cNvSpPr/>
          <p:nvPr/>
        </p:nvSpPr>
        <p:spPr>
          <a:xfrm>
            <a:off x="10614910" y="558986"/>
            <a:ext cx="1213794" cy="923330"/>
          </a:xfrm>
          <a:prstGeom prst="rect">
            <a:avLst/>
          </a:prstGeom>
          <a:noFill/>
        </p:spPr>
        <p:txBody>
          <a:bodyPr wrap="none" lIns="91440" tIns="45720" rIns="91440" bIns="45720">
            <a:spAutoFit/>
          </a:bodyPr>
          <a:lstStyle/>
          <a:p>
            <a:pPr algn="ctr" rtl="0"/>
            <a:r>
              <a:rPr lang="ar-SA" sz="5400" b="1" cap="none" spc="0" dirty="0" smtClean="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اذًا : </a:t>
            </a:r>
            <a:endParaRPr lang="ar-SA" sz="5400" b="1" cap="none" spc="0" dirty="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5" name="صورة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892988">
            <a:off x="7580728" y="727137"/>
            <a:ext cx="5371485" cy="5801204"/>
          </a:xfrm>
          <a:prstGeom prst="rect">
            <a:avLst/>
          </a:prstGeom>
        </p:spPr>
      </p:pic>
      <p:sp>
        <p:nvSpPr>
          <p:cNvPr id="12" name="مستطيل 11"/>
          <p:cNvSpPr/>
          <p:nvPr/>
        </p:nvSpPr>
        <p:spPr>
          <a:xfrm>
            <a:off x="7452299" y="2692520"/>
            <a:ext cx="6096000" cy="1754326"/>
          </a:xfrm>
          <a:prstGeom prst="rect">
            <a:avLst/>
          </a:prstGeom>
        </p:spPr>
        <p:txBody>
          <a:bodyPr>
            <a:spAutoFit/>
          </a:bodyPr>
          <a:lstStyle/>
          <a:p>
            <a:pPr lvl="0" algn="ctr"/>
            <a:r>
              <a:rPr lang="ar-SA" sz="3600" b="1" dirty="0" smtClean="0">
                <a:solidFill>
                  <a:srgbClr val="E7E6E6">
                    <a:lumMod val="50000"/>
                  </a:srgbClr>
                </a:solidFill>
                <a:latin typeface="Traditional Arabic" panose="02020603050405020304" pitchFamily="18" charset="-78"/>
                <a:cs typeface="Traditional Arabic" panose="02020603050405020304" pitchFamily="18" charset="-78"/>
              </a:rPr>
              <a:t>الحكم الثالث</a:t>
            </a:r>
          </a:p>
          <a:p>
            <a:pPr lvl="0" algn="ctr"/>
            <a:r>
              <a:rPr lang="ar-SA" sz="3600" b="1" dirty="0" smtClean="0">
                <a:solidFill>
                  <a:srgbClr val="E7E6E6">
                    <a:lumMod val="50000"/>
                  </a:srgbClr>
                </a:solidFill>
                <a:latin typeface="Traditional Arabic" panose="02020603050405020304" pitchFamily="18" charset="-78"/>
                <a:cs typeface="Traditional Arabic" panose="02020603050405020304" pitchFamily="18" charset="-78"/>
              </a:rPr>
              <a:t>من أحكام العَصَبة</a:t>
            </a:r>
          </a:p>
          <a:p>
            <a:pPr lvl="0" algn="ctr"/>
            <a:r>
              <a:rPr lang="ar-SA" sz="3600" b="1" dirty="0" smtClean="0">
                <a:solidFill>
                  <a:srgbClr val="E7E6E6">
                    <a:lumMod val="50000"/>
                  </a:srgbClr>
                </a:solidFill>
                <a:latin typeface="Traditional Arabic" panose="02020603050405020304" pitchFamily="18" charset="-78"/>
                <a:cs typeface="Traditional Arabic" panose="02020603050405020304" pitchFamily="18" charset="-78"/>
              </a:rPr>
              <a:t>بالنفس:</a:t>
            </a:r>
          </a:p>
        </p:txBody>
      </p:sp>
      <p:sp>
        <p:nvSpPr>
          <p:cNvPr id="17" name="مستطيل 16"/>
          <p:cNvSpPr/>
          <p:nvPr/>
        </p:nvSpPr>
        <p:spPr>
          <a:xfrm>
            <a:off x="961389" y="3098668"/>
            <a:ext cx="7149713" cy="2800767"/>
          </a:xfrm>
          <a:prstGeom prst="rect">
            <a:avLst/>
          </a:prstGeom>
        </p:spPr>
        <p:txBody>
          <a:bodyPr wrap="none">
            <a:spAutoFit/>
          </a:bodyPr>
          <a:lstStyle/>
          <a:p>
            <a:pPr algn="ctr"/>
            <a:r>
              <a:rPr lang="ar-SA" sz="4400" b="1" dirty="0" smtClean="0">
                <a:solidFill>
                  <a:srgbClr val="C00000"/>
                </a:solidFill>
                <a:latin typeface="Traditional Arabic" panose="02020603050405020304" pitchFamily="18" charset="-78"/>
                <a:cs typeface="Traditional Arabic" panose="02020603050405020304" pitchFamily="18" charset="-78"/>
              </a:rPr>
              <a:t>اذا استغرقت الفروض التركة فيسقطون باستثناء</a:t>
            </a:r>
          </a:p>
          <a:p>
            <a:pPr algn="ctr"/>
            <a:r>
              <a:rPr lang="ar-SA" sz="4400" b="1" dirty="0" smtClean="0">
                <a:solidFill>
                  <a:srgbClr val="C00000"/>
                </a:solidFill>
                <a:latin typeface="Traditional Arabic" panose="02020603050405020304" pitchFamily="18" charset="-78"/>
                <a:cs typeface="Traditional Arabic" panose="02020603050405020304" pitchFamily="18" charset="-78"/>
              </a:rPr>
              <a:t>"الأب ، والجد والابن"</a:t>
            </a:r>
          </a:p>
          <a:p>
            <a:pPr algn="ctr"/>
            <a:r>
              <a:rPr lang="ar-SA" sz="4400" b="1" dirty="0" smtClean="0">
                <a:solidFill>
                  <a:srgbClr val="C00000"/>
                </a:solidFill>
                <a:latin typeface="Traditional Arabic" panose="02020603050405020304" pitchFamily="18" charset="-78"/>
                <a:cs typeface="Traditional Arabic" panose="02020603050405020304" pitchFamily="18" charset="-78"/>
              </a:rPr>
              <a:t>فالابن لا يُحجب بحال ، و الأب والجد ينتقلان</a:t>
            </a:r>
          </a:p>
          <a:p>
            <a:pPr algn="ctr"/>
            <a:r>
              <a:rPr lang="ar-SA" sz="4400" b="1" dirty="0" smtClean="0">
                <a:solidFill>
                  <a:srgbClr val="C00000"/>
                </a:solidFill>
                <a:latin typeface="Traditional Arabic" panose="02020603050405020304" pitchFamily="18" charset="-78"/>
                <a:cs typeface="Traditional Arabic" panose="02020603050405020304" pitchFamily="18" charset="-78"/>
              </a:rPr>
              <a:t> من التعصيب الى الفرض. </a:t>
            </a:r>
          </a:p>
        </p:txBody>
      </p:sp>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7623" y="558986"/>
            <a:ext cx="4279365" cy="2539682"/>
          </a:xfrm>
          <a:prstGeom prst="rect">
            <a:avLst/>
          </a:prstGeom>
        </p:spPr>
      </p:pic>
    </p:spTree>
    <p:extLst>
      <p:ext uri="{BB962C8B-B14F-4D97-AF65-F5344CB8AC3E}">
        <p14:creationId xmlns:p14="http://schemas.microsoft.com/office/powerpoint/2010/main" val="37786728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ذو زوايا قطرية مستديرة 2"/>
          <p:cNvSpPr/>
          <p:nvPr/>
        </p:nvSpPr>
        <p:spPr>
          <a:xfrm>
            <a:off x="311951" y="420914"/>
            <a:ext cx="6676571" cy="764624"/>
          </a:xfrm>
          <a:prstGeom prst="round2DiagRect">
            <a:avLst>
              <a:gd name="adj1" fmla="val 50000"/>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
        <p:nvSpPr>
          <p:cNvPr id="6" name="شكل حر 5"/>
          <p:cNvSpPr/>
          <p:nvPr/>
        </p:nvSpPr>
        <p:spPr>
          <a:xfrm>
            <a:off x="9656900" y="1857829"/>
            <a:ext cx="2110222" cy="2950140"/>
          </a:xfrm>
          <a:custGeom>
            <a:avLst/>
            <a:gdLst>
              <a:gd name="connsiteX0" fmla="*/ 0 w 2110222"/>
              <a:gd name="connsiteY0" fmla="*/ 211022 h 2950140"/>
              <a:gd name="connsiteX1" fmla="*/ 211022 w 2110222"/>
              <a:gd name="connsiteY1" fmla="*/ 0 h 2950140"/>
              <a:gd name="connsiteX2" fmla="*/ 1899200 w 2110222"/>
              <a:gd name="connsiteY2" fmla="*/ 0 h 2950140"/>
              <a:gd name="connsiteX3" fmla="*/ 2110222 w 2110222"/>
              <a:gd name="connsiteY3" fmla="*/ 211022 h 2950140"/>
              <a:gd name="connsiteX4" fmla="*/ 2110222 w 2110222"/>
              <a:gd name="connsiteY4" fmla="*/ 2739118 h 2950140"/>
              <a:gd name="connsiteX5" fmla="*/ 1899200 w 2110222"/>
              <a:gd name="connsiteY5" fmla="*/ 2950140 h 2950140"/>
              <a:gd name="connsiteX6" fmla="*/ 211022 w 2110222"/>
              <a:gd name="connsiteY6" fmla="*/ 2950140 h 2950140"/>
              <a:gd name="connsiteX7" fmla="*/ 0 w 2110222"/>
              <a:gd name="connsiteY7" fmla="*/ 2739118 h 2950140"/>
              <a:gd name="connsiteX8" fmla="*/ 0 w 2110222"/>
              <a:gd name="connsiteY8" fmla="*/ 211022 h 295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222" h="2950140">
                <a:moveTo>
                  <a:pt x="0" y="211022"/>
                </a:moveTo>
                <a:cubicBezTo>
                  <a:pt x="0" y="94478"/>
                  <a:pt x="94478" y="0"/>
                  <a:pt x="211022" y="0"/>
                </a:cubicBezTo>
                <a:lnTo>
                  <a:pt x="1899200" y="0"/>
                </a:lnTo>
                <a:cubicBezTo>
                  <a:pt x="2015744" y="0"/>
                  <a:pt x="2110222" y="94478"/>
                  <a:pt x="2110222" y="211022"/>
                </a:cubicBezTo>
                <a:lnTo>
                  <a:pt x="2110222" y="2739118"/>
                </a:lnTo>
                <a:cubicBezTo>
                  <a:pt x="2110222" y="2855662"/>
                  <a:pt x="2015744" y="2950140"/>
                  <a:pt x="1899200" y="2950140"/>
                </a:cubicBezTo>
                <a:lnTo>
                  <a:pt x="211022" y="2950140"/>
                </a:lnTo>
                <a:cubicBezTo>
                  <a:pt x="94478" y="2950140"/>
                  <a:pt x="0" y="2855662"/>
                  <a:pt x="0" y="2739118"/>
                </a:cubicBezTo>
                <a:lnTo>
                  <a:pt x="0" y="21102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68486" tIns="168486" rIns="168486" bIns="168486" numCol="1" spcCol="1270" anchor="ctr" anchorCtr="0">
            <a:noAutofit/>
          </a:bodyPr>
          <a:lstStyle/>
          <a:p>
            <a:pPr lvl="0" algn="ctr" defTabSz="1244600" rtl="1">
              <a:lnSpc>
                <a:spcPct val="90000"/>
              </a:lnSpc>
              <a:spcBef>
                <a:spcPct val="0"/>
              </a:spcBef>
              <a:spcAft>
                <a:spcPct val="35000"/>
              </a:spcAft>
            </a:pPr>
            <a:r>
              <a:rPr lang="ar-SA" sz="2800" b="1" kern="1200" dirty="0" smtClean="0">
                <a:latin typeface="Traditional Arabic" panose="02020603050405020304" pitchFamily="18" charset="-78"/>
                <a:cs typeface="Traditional Arabic" panose="02020603050405020304" pitchFamily="18" charset="-78"/>
              </a:rPr>
              <a:t>أبناء الميت ، ثم ابناؤهم وان نزلوا.</a:t>
            </a:r>
            <a:endParaRPr lang="ar-SA" sz="2800" kern="1200" dirty="0"/>
          </a:p>
        </p:txBody>
      </p:sp>
      <p:sp>
        <p:nvSpPr>
          <p:cNvPr id="7" name="شكل حر 6"/>
          <p:cNvSpPr/>
          <p:nvPr/>
        </p:nvSpPr>
        <p:spPr>
          <a:xfrm>
            <a:off x="8998510" y="3071230"/>
            <a:ext cx="447367" cy="523336"/>
          </a:xfrm>
          <a:custGeom>
            <a:avLst/>
            <a:gdLst>
              <a:gd name="connsiteX0" fmla="*/ 0 w 447367"/>
              <a:gd name="connsiteY0" fmla="*/ 104667 h 523335"/>
              <a:gd name="connsiteX1" fmla="*/ 223684 w 447367"/>
              <a:gd name="connsiteY1" fmla="*/ 104667 h 523335"/>
              <a:gd name="connsiteX2" fmla="*/ 223684 w 447367"/>
              <a:gd name="connsiteY2" fmla="*/ 0 h 523335"/>
              <a:gd name="connsiteX3" fmla="*/ 447367 w 447367"/>
              <a:gd name="connsiteY3" fmla="*/ 261668 h 523335"/>
              <a:gd name="connsiteX4" fmla="*/ 223684 w 447367"/>
              <a:gd name="connsiteY4" fmla="*/ 523335 h 523335"/>
              <a:gd name="connsiteX5" fmla="*/ 223684 w 447367"/>
              <a:gd name="connsiteY5" fmla="*/ 418668 h 523335"/>
              <a:gd name="connsiteX6" fmla="*/ 0 w 447367"/>
              <a:gd name="connsiteY6" fmla="*/ 418668 h 523335"/>
              <a:gd name="connsiteX7" fmla="*/ 0 w 447367"/>
              <a:gd name="connsiteY7" fmla="*/ 104667 h 52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367" h="523335">
                <a:moveTo>
                  <a:pt x="447367" y="418668"/>
                </a:moveTo>
                <a:lnTo>
                  <a:pt x="223683" y="418668"/>
                </a:lnTo>
                <a:lnTo>
                  <a:pt x="223683" y="523335"/>
                </a:lnTo>
                <a:lnTo>
                  <a:pt x="0" y="261667"/>
                </a:lnTo>
                <a:lnTo>
                  <a:pt x="223683" y="0"/>
                </a:lnTo>
                <a:lnTo>
                  <a:pt x="223683" y="104667"/>
                </a:lnTo>
                <a:lnTo>
                  <a:pt x="447367" y="104667"/>
                </a:lnTo>
                <a:lnTo>
                  <a:pt x="447367" y="418668"/>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4210" tIns="104668" rIns="0" bIns="104667" numCol="1" spcCol="1270" anchor="ctr" anchorCtr="0">
            <a:noAutofit/>
          </a:bodyPr>
          <a:lstStyle/>
          <a:p>
            <a:pPr lvl="0" algn="ctr" defTabSz="889000" rtl="1">
              <a:lnSpc>
                <a:spcPct val="90000"/>
              </a:lnSpc>
              <a:spcBef>
                <a:spcPct val="0"/>
              </a:spcBef>
              <a:spcAft>
                <a:spcPct val="35000"/>
              </a:spcAft>
            </a:pPr>
            <a:endParaRPr lang="ar-SA" sz="2000" kern="1200"/>
          </a:p>
        </p:txBody>
      </p:sp>
      <p:sp>
        <p:nvSpPr>
          <p:cNvPr id="8" name="شكل حر 7"/>
          <p:cNvSpPr/>
          <p:nvPr/>
        </p:nvSpPr>
        <p:spPr>
          <a:xfrm>
            <a:off x="6702588" y="1857829"/>
            <a:ext cx="2110222" cy="2950140"/>
          </a:xfrm>
          <a:custGeom>
            <a:avLst/>
            <a:gdLst>
              <a:gd name="connsiteX0" fmla="*/ 0 w 2110222"/>
              <a:gd name="connsiteY0" fmla="*/ 211022 h 2950140"/>
              <a:gd name="connsiteX1" fmla="*/ 211022 w 2110222"/>
              <a:gd name="connsiteY1" fmla="*/ 0 h 2950140"/>
              <a:gd name="connsiteX2" fmla="*/ 1899200 w 2110222"/>
              <a:gd name="connsiteY2" fmla="*/ 0 h 2950140"/>
              <a:gd name="connsiteX3" fmla="*/ 2110222 w 2110222"/>
              <a:gd name="connsiteY3" fmla="*/ 211022 h 2950140"/>
              <a:gd name="connsiteX4" fmla="*/ 2110222 w 2110222"/>
              <a:gd name="connsiteY4" fmla="*/ 2739118 h 2950140"/>
              <a:gd name="connsiteX5" fmla="*/ 1899200 w 2110222"/>
              <a:gd name="connsiteY5" fmla="*/ 2950140 h 2950140"/>
              <a:gd name="connsiteX6" fmla="*/ 211022 w 2110222"/>
              <a:gd name="connsiteY6" fmla="*/ 2950140 h 2950140"/>
              <a:gd name="connsiteX7" fmla="*/ 0 w 2110222"/>
              <a:gd name="connsiteY7" fmla="*/ 2739118 h 2950140"/>
              <a:gd name="connsiteX8" fmla="*/ 0 w 2110222"/>
              <a:gd name="connsiteY8" fmla="*/ 211022 h 295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222" h="2950140">
                <a:moveTo>
                  <a:pt x="0" y="211022"/>
                </a:moveTo>
                <a:cubicBezTo>
                  <a:pt x="0" y="94478"/>
                  <a:pt x="94478" y="0"/>
                  <a:pt x="211022" y="0"/>
                </a:cubicBezTo>
                <a:lnTo>
                  <a:pt x="1899200" y="0"/>
                </a:lnTo>
                <a:cubicBezTo>
                  <a:pt x="2015744" y="0"/>
                  <a:pt x="2110222" y="94478"/>
                  <a:pt x="2110222" y="211022"/>
                </a:cubicBezTo>
                <a:lnTo>
                  <a:pt x="2110222" y="2739118"/>
                </a:lnTo>
                <a:cubicBezTo>
                  <a:pt x="2110222" y="2855662"/>
                  <a:pt x="2015744" y="2950140"/>
                  <a:pt x="1899200" y="2950140"/>
                </a:cubicBezTo>
                <a:lnTo>
                  <a:pt x="211022" y="2950140"/>
                </a:lnTo>
                <a:cubicBezTo>
                  <a:pt x="94478" y="2950140"/>
                  <a:pt x="0" y="2855662"/>
                  <a:pt x="0" y="2739118"/>
                </a:cubicBezTo>
                <a:lnTo>
                  <a:pt x="0" y="211022"/>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168486" tIns="168486" rIns="168486" bIns="168486" numCol="1" spcCol="1270" anchor="ctr" anchorCtr="0">
            <a:noAutofit/>
          </a:bodyPr>
          <a:lstStyle/>
          <a:p>
            <a:pPr lvl="0" algn="ctr" defTabSz="1244600" rtl="1">
              <a:lnSpc>
                <a:spcPct val="90000"/>
              </a:lnSpc>
              <a:spcBef>
                <a:spcPct val="0"/>
              </a:spcBef>
              <a:spcAft>
                <a:spcPct val="35000"/>
              </a:spcAft>
            </a:pPr>
            <a:r>
              <a:rPr lang="ar-SA" sz="2800" b="1" kern="1200" dirty="0" smtClean="0">
                <a:latin typeface="Traditional Arabic" panose="02020603050405020304" pitchFamily="18" charset="-78"/>
                <a:cs typeface="Traditional Arabic" panose="02020603050405020304" pitchFamily="18" charset="-78"/>
              </a:rPr>
              <a:t>أبو الميت ثم جده وان علا.</a:t>
            </a:r>
            <a:endParaRPr lang="ar-SA" sz="2800" kern="1200" dirty="0"/>
          </a:p>
        </p:txBody>
      </p:sp>
      <p:sp>
        <p:nvSpPr>
          <p:cNvPr id="9" name="شكل حر 8"/>
          <p:cNvSpPr/>
          <p:nvPr/>
        </p:nvSpPr>
        <p:spPr>
          <a:xfrm>
            <a:off x="6044199" y="3071231"/>
            <a:ext cx="447367" cy="523336"/>
          </a:xfrm>
          <a:custGeom>
            <a:avLst/>
            <a:gdLst>
              <a:gd name="connsiteX0" fmla="*/ 0 w 447367"/>
              <a:gd name="connsiteY0" fmla="*/ 104667 h 523335"/>
              <a:gd name="connsiteX1" fmla="*/ 223684 w 447367"/>
              <a:gd name="connsiteY1" fmla="*/ 104667 h 523335"/>
              <a:gd name="connsiteX2" fmla="*/ 223684 w 447367"/>
              <a:gd name="connsiteY2" fmla="*/ 0 h 523335"/>
              <a:gd name="connsiteX3" fmla="*/ 447367 w 447367"/>
              <a:gd name="connsiteY3" fmla="*/ 261668 h 523335"/>
              <a:gd name="connsiteX4" fmla="*/ 223684 w 447367"/>
              <a:gd name="connsiteY4" fmla="*/ 523335 h 523335"/>
              <a:gd name="connsiteX5" fmla="*/ 223684 w 447367"/>
              <a:gd name="connsiteY5" fmla="*/ 418668 h 523335"/>
              <a:gd name="connsiteX6" fmla="*/ 0 w 447367"/>
              <a:gd name="connsiteY6" fmla="*/ 418668 h 523335"/>
              <a:gd name="connsiteX7" fmla="*/ 0 w 447367"/>
              <a:gd name="connsiteY7" fmla="*/ 104667 h 52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367" h="523335">
                <a:moveTo>
                  <a:pt x="447367" y="418668"/>
                </a:moveTo>
                <a:lnTo>
                  <a:pt x="223683" y="418668"/>
                </a:lnTo>
                <a:lnTo>
                  <a:pt x="223683" y="523335"/>
                </a:lnTo>
                <a:lnTo>
                  <a:pt x="0" y="261667"/>
                </a:lnTo>
                <a:lnTo>
                  <a:pt x="223683" y="0"/>
                </a:lnTo>
                <a:lnTo>
                  <a:pt x="223683" y="104667"/>
                </a:lnTo>
                <a:lnTo>
                  <a:pt x="447367" y="104667"/>
                </a:lnTo>
                <a:lnTo>
                  <a:pt x="447367" y="418668"/>
                </a:lnTo>
                <a:close/>
              </a:path>
            </a:pathLst>
          </a:custGeom>
        </p:spPr>
        <p:style>
          <a:lnRef idx="0">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txBody>
          <a:bodyPr spcFirstLastPara="0" vert="horz" wrap="square" lIns="134210" tIns="104667" rIns="0" bIns="104668" numCol="1" spcCol="1270" anchor="ctr" anchorCtr="0">
            <a:noAutofit/>
          </a:bodyPr>
          <a:lstStyle/>
          <a:p>
            <a:pPr lvl="0" algn="ctr" defTabSz="889000" rtl="1">
              <a:lnSpc>
                <a:spcPct val="90000"/>
              </a:lnSpc>
              <a:spcBef>
                <a:spcPct val="0"/>
              </a:spcBef>
              <a:spcAft>
                <a:spcPct val="35000"/>
              </a:spcAft>
            </a:pPr>
            <a:endParaRPr lang="ar-SA" sz="2000" kern="1200"/>
          </a:p>
        </p:txBody>
      </p:sp>
      <p:sp>
        <p:nvSpPr>
          <p:cNvPr id="10" name="شكل حر 9"/>
          <p:cNvSpPr/>
          <p:nvPr/>
        </p:nvSpPr>
        <p:spPr>
          <a:xfrm>
            <a:off x="3748277" y="1857829"/>
            <a:ext cx="2110222" cy="2950140"/>
          </a:xfrm>
          <a:custGeom>
            <a:avLst/>
            <a:gdLst>
              <a:gd name="connsiteX0" fmla="*/ 0 w 2110222"/>
              <a:gd name="connsiteY0" fmla="*/ 211022 h 2950140"/>
              <a:gd name="connsiteX1" fmla="*/ 211022 w 2110222"/>
              <a:gd name="connsiteY1" fmla="*/ 0 h 2950140"/>
              <a:gd name="connsiteX2" fmla="*/ 1899200 w 2110222"/>
              <a:gd name="connsiteY2" fmla="*/ 0 h 2950140"/>
              <a:gd name="connsiteX3" fmla="*/ 2110222 w 2110222"/>
              <a:gd name="connsiteY3" fmla="*/ 211022 h 2950140"/>
              <a:gd name="connsiteX4" fmla="*/ 2110222 w 2110222"/>
              <a:gd name="connsiteY4" fmla="*/ 2739118 h 2950140"/>
              <a:gd name="connsiteX5" fmla="*/ 1899200 w 2110222"/>
              <a:gd name="connsiteY5" fmla="*/ 2950140 h 2950140"/>
              <a:gd name="connsiteX6" fmla="*/ 211022 w 2110222"/>
              <a:gd name="connsiteY6" fmla="*/ 2950140 h 2950140"/>
              <a:gd name="connsiteX7" fmla="*/ 0 w 2110222"/>
              <a:gd name="connsiteY7" fmla="*/ 2739118 h 2950140"/>
              <a:gd name="connsiteX8" fmla="*/ 0 w 2110222"/>
              <a:gd name="connsiteY8" fmla="*/ 211022 h 295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222" h="2950140">
                <a:moveTo>
                  <a:pt x="0" y="211022"/>
                </a:moveTo>
                <a:cubicBezTo>
                  <a:pt x="0" y="94478"/>
                  <a:pt x="94478" y="0"/>
                  <a:pt x="211022" y="0"/>
                </a:cubicBezTo>
                <a:lnTo>
                  <a:pt x="1899200" y="0"/>
                </a:lnTo>
                <a:cubicBezTo>
                  <a:pt x="2015744" y="0"/>
                  <a:pt x="2110222" y="94478"/>
                  <a:pt x="2110222" y="211022"/>
                </a:cubicBezTo>
                <a:lnTo>
                  <a:pt x="2110222" y="2739118"/>
                </a:lnTo>
                <a:cubicBezTo>
                  <a:pt x="2110222" y="2855662"/>
                  <a:pt x="2015744" y="2950140"/>
                  <a:pt x="1899200" y="2950140"/>
                </a:cubicBezTo>
                <a:lnTo>
                  <a:pt x="211022" y="2950140"/>
                </a:lnTo>
                <a:cubicBezTo>
                  <a:pt x="94478" y="2950140"/>
                  <a:pt x="0" y="2855662"/>
                  <a:pt x="0" y="2739118"/>
                </a:cubicBezTo>
                <a:lnTo>
                  <a:pt x="0" y="211022"/>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168486" tIns="168486" rIns="168486" bIns="168486" numCol="1" spcCol="1270" anchor="ctr" anchorCtr="0">
            <a:noAutofit/>
          </a:bodyPr>
          <a:lstStyle/>
          <a:p>
            <a:pPr lvl="0" algn="ctr" defTabSz="1244600" rtl="1">
              <a:lnSpc>
                <a:spcPct val="90000"/>
              </a:lnSpc>
              <a:spcBef>
                <a:spcPct val="0"/>
              </a:spcBef>
              <a:spcAft>
                <a:spcPct val="35000"/>
              </a:spcAft>
            </a:pPr>
            <a:endParaRPr lang="ar-SA" sz="2800" b="1" kern="1200" dirty="0" smtClean="0">
              <a:latin typeface="Traditional Arabic" panose="02020603050405020304" pitchFamily="18" charset="-78"/>
              <a:cs typeface="Traditional Arabic" panose="02020603050405020304" pitchFamily="18" charset="-78"/>
            </a:endParaRPr>
          </a:p>
          <a:p>
            <a:pPr lvl="0" algn="ctr" defTabSz="1244600" rtl="1">
              <a:lnSpc>
                <a:spcPct val="90000"/>
              </a:lnSpc>
              <a:spcBef>
                <a:spcPct val="0"/>
              </a:spcBef>
              <a:spcAft>
                <a:spcPct val="35000"/>
              </a:spcAft>
            </a:pPr>
            <a:r>
              <a:rPr lang="ar-SA" sz="2800" b="1" kern="1200" dirty="0" smtClean="0">
                <a:latin typeface="Traditional Arabic" panose="02020603050405020304" pitchFamily="18" charset="-78"/>
                <a:cs typeface="Traditional Arabic" panose="02020603050405020304" pitchFamily="18" charset="-78"/>
              </a:rPr>
              <a:t>اخوة الميت الأشقاء ، ثم اخوته من ابيه ثم أبناء الاشقاء ثم أبناء الأخوة من أب، و إن نزلوا.</a:t>
            </a:r>
          </a:p>
          <a:p>
            <a:pPr lvl="0" algn="ctr" defTabSz="1244600" rtl="1">
              <a:lnSpc>
                <a:spcPct val="90000"/>
              </a:lnSpc>
              <a:spcBef>
                <a:spcPct val="0"/>
              </a:spcBef>
              <a:spcAft>
                <a:spcPct val="35000"/>
              </a:spcAft>
            </a:pPr>
            <a:endParaRPr lang="ar-SA" sz="2800" b="1" kern="1200" dirty="0">
              <a:latin typeface="Traditional Arabic" panose="02020603050405020304" pitchFamily="18" charset="-78"/>
              <a:cs typeface="Traditional Arabic" panose="02020603050405020304" pitchFamily="18" charset="-78"/>
            </a:endParaRPr>
          </a:p>
        </p:txBody>
      </p:sp>
      <p:sp>
        <p:nvSpPr>
          <p:cNvPr id="11" name="شكل حر 10"/>
          <p:cNvSpPr/>
          <p:nvPr/>
        </p:nvSpPr>
        <p:spPr>
          <a:xfrm>
            <a:off x="3089888" y="3071230"/>
            <a:ext cx="447367" cy="523336"/>
          </a:xfrm>
          <a:custGeom>
            <a:avLst/>
            <a:gdLst>
              <a:gd name="connsiteX0" fmla="*/ 0 w 447367"/>
              <a:gd name="connsiteY0" fmla="*/ 104667 h 523335"/>
              <a:gd name="connsiteX1" fmla="*/ 223684 w 447367"/>
              <a:gd name="connsiteY1" fmla="*/ 104667 h 523335"/>
              <a:gd name="connsiteX2" fmla="*/ 223684 w 447367"/>
              <a:gd name="connsiteY2" fmla="*/ 0 h 523335"/>
              <a:gd name="connsiteX3" fmla="*/ 447367 w 447367"/>
              <a:gd name="connsiteY3" fmla="*/ 261668 h 523335"/>
              <a:gd name="connsiteX4" fmla="*/ 223684 w 447367"/>
              <a:gd name="connsiteY4" fmla="*/ 523335 h 523335"/>
              <a:gd name="connsiteX5" fmla="*/ 223684 w 447367"/>
              <a:gd name="connsiteY5" fmla="*/ 418668 h 523335"/>
              <a:gd name="connsiteX6" fmla="*/ 0 w 447367"/>
              <a:gd name="connsiteY6" fmla="*/ 418668 h 523335"/>
              <a:gd name="connsiteX7" fmla="*/ 0 w 447367"/>
              <a:gd name="connsiteY7" fmla="*/ 104667 h 52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367" h="523335">
                <a:moveTo>
                  <a:pt x="447367" y="418668"/>
                </a:moveTo>
                <a:lnTo>
                  <a:pt x="223683" y="418668"/>
                </a:lnTo>
                <a:lnTo>
                  <a:pt x="223683" y="523335"/>
                </a:lnTo>
                <a:lnTo>
                  <a:pt x="0" y="261667"/>
                </a:lnTo>
                <a:lnTo>
                  <a:pt x="223683" y="0"/>
                </a:lnTo>
                <a:lnTo>
                  <a:pt x="223683" y="104667"/>
                </a:lnTo>
                <a:lnTo>
                  <a:pt x="447367" y="104667"/>
                </a:lnTo>
                <a:lnTo>
                  <a:pt x="447367" y="418668"/>
                </a:lnTo>
                <a:close/>
              </a:path>
            </a:pathLst>
          </a:custGeom>
        </p:spPr>
        <p:style>
          <a:lnRef idx="0">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134210" tIns="104668" rIns="0" bIns="104667" numCol="1" spcCol="1270" anchor="ctr" anchorCtr="0">
            <a:noAutofit/>
          </a:bodyPr>
          <a:lstStyle/>
          <a:p>
            <a:pPr lvl="0" algn="ctr" defTabSz="889000" rtl="1">
              <a:lnSpc>
                <a:spcPct val="90000"/>
              </a:lnSpc>
              <a:spcBef>
                <a:spcPct val="0"/>
              </a:spcBef>
              <a:spcAft>
                <a:spcPct val="35000"/>
              </a:spcAft>
            </a:pPr>
            <a:endParaRPr lang="ar-SA" sz="2000" kern="1200"/>
          </a:p>
        </p:txBody>
      </p:sp>
      <p:sp>
        <p:nvSpPr>
          <p:cNvPr id="12" name="شكل حر 11"/>
          <p:cNvSpPr/>
          <p:nvPr/>
        </p:nvSpPr>
        <p:spPr>
          <a:xfrm>
            <a:off x="793966" y="1857829"/>
            <a:ext cx="2110222" cy="2950140"/>
          </a:xfrm>
          <a:custGeom>
            <a:avLst/>
            <a:gdLst>
              <a:gd name="connsiteX0" fmla="*/ 0 w 2110222"/>
              <a:gd name="connsiteY0" fmla="*/ 211022 h 2950140"/>
              <a:gd name="connsiteX1" fmla="*/ 211022 w 2110222"/>
              <a:gd name="connsiteY1" fmla="*/ 0 h 2950140"/>
              <a:gd name="connsiteX2" fmla="*/ 1899200 w 2110222"/>
              <a:gd name="connsiteY2" fmla="*/ 0 h 2950140"/>
              <a:gd name="connsiteX3" fmla="*/ 2110222 w 2110222"/>
              <a:gd name="connsiteY3" fmla="*/ 211022 h 2950140"/>
              <a:gd name="connsiteX4" fmla="*/ 2110222 w 2110222"/>
              <a:gd name="connsiteY4" fmla="*/ 2739118 h 2950140"/>
              <a:gd name="connsiteX5" fmla="*/ 1899200 w 2110222"/>
              <a:gd name="connsiteY5" fmla="*/ 2950140 h 2950140"/>
              <a:gd name="connsiteX6" fmla="*/ 211022 w 2110222"/>
              <a:gd name="connsiteY6" fmla="*/ 2950140 h 2950140"/>
              <a:gd name="connsiteX7" fmla="*/ 0 w 2110222"/>
              <a:gd name="connsiteY7" fmla="*/ 2739118 h 2950140"/>
              <a:gd name="connsiteX8" fmla="*/ 0 w 2110222"/>
              <a:gd name="connsiteY8" fmla="*/ 211022 h 295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222" h="2950140">
                <a:moveTo>
                  <a:pt x="0" y="211022"/>
                </a:moveTo>
                <a:cubicBezTo>
                  <a:pt x="0" y="94478"/>
                  <a:pt x="94478" y="0"/>
                  <a:pt x="211022" y="0"/>
                </a:cubicBezTo>
                <a:lnTo>
                  <a:pt x="1899200" y="0"/>
                </a:lnTo>
                <a:cubicBezTo>
                  <a:pt x="2015744" y="0"/>
                  <a:pt x="2110222" y="94478"/>
                  <a:pt x="2110222" y="211022"/>
                </a:cubicBezTo>
                <a:lnTo>
                  <a:pt x="2110222" y="2739118"/>
                </a:lnTo>
                <a:cubicBezTo>
                  <a:pt x="2110222" y="2855662"/>
                  <a:pt x="2015744" y="2950140"/>
                  <a:pt x="1899200" y="2950140"/>
                </a:cubicBezTo>
                <a:lnTo>
                  <a:pt x="211022" y="2950140"/>
                </a:lnTo>
                <a:cubicBezTo>
                  <a:pt x="94478" y="2950140"/>
                  <a:pt x="0" y="2855662"/>
                  <a:pt x="0" y="2739118"/>
                </a:cubicBezTo>
                <a:lnTo>
                  <a:pt x="0" y="211022"/>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168486" tIns="168486" rIns="168486" bIns="168486" numCol="1" spcCol="1270" anchor="ctr" anchorCtr="0">
            <a:noAutofit/>
          </a:bodyPr>
          <a:lstStyle/>
          <a:p>
            <a:pPr lvl="0" algn="ctr" defTabSz="1244600" rtl="1">
              <a:lnSpc>
                <a:spcPct val="90000"/>
              </a:lnSpc>
              <a:spcBef>
                <a:spcPct val="0"/>
              </a:spcBef>
              <a:spcAft>
                <a:spcPct val="35000"/>
              </a:spcAft>
            </a:pPr>
            <a:r>
              <a:rPr lang="ar-SA" sz="2800" b="1" kern="1200" dirty="0" smtClean="0">
                <a:latin typeface="Traditional Arabic" panose="02020603050405020304" pitchFamily="18" charset="-78"/>
                <a:cs typeface="Traditional Arabic" panose="02020603050405020304" pitchFamily="18" charset="-78"/>
              </a:rPr>
              <a:t>اعمام الميت الأشقاء ثم اعمامه لأبيه ، ثم أبناء الأعمام الاشقاء ثم أبناء الأعمام لاب.</a:t>
            </a:r>
            <a:endParaRPr lang="ar-SA" sz="2800" kern="1200" dirty="0"/>
          </a:p>
        </p:txBody>
      </p:sp>
      <p:sp>
        <p:nvSpPr>
          <p:cNvPr id="2" name="خماسي 1"/>
          <p:cNvSpPr/>
          <p:nvPr/>
        </p:nvSpPr>
        <p:spPr>
          <a:xfrm flipH="1">
            <a:off x="7634514" y="420914"/>
            <a:ext cx="4557486" cy="1061402"/>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
        <p:nvSpPr>
          <p:cNvPr id="4" name="مستطيل 3"/>
          <p:cNvSpPr/>
          <p:nvPr/>
        </p:nvSpPr>
        <p:spPr>
          <a:xfrm>
            <a:off x="7758630" y="489950"/>
            <a:ext cx="4448655" cy="923330"/>
          </a:xfrm>
          <a:prstGeom prst="rect">
            <a:avLst/>
          </a:prstGeom>
          <a:noFill/>
        </p:spPr>
        <p:txBody>
          <a:bodyPr wrap="none" lIns="91440" tIns="45720" rIns="91440" bIns="45720">
            <a:spAutoFit/>
          </a:bodyPr>
          <a:lstStyle/>
          <a:p>
            <a:pPr algn="ctr" rtl="0"/>
            <a:r>
              <a:rPr lang="ar-SA" sz="5400" b="1" dirty="0" smtClean="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جهات العَصَبَة بالنفس:</a:t>
            </a:r>
            <a:endParaRPr lang="ar-SA" sz="5400" b="1" cap="none" spc="0" dirty="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25" name="مستطيل 24"/>
          <p:cNvSpPr/>
          <p:nvPr/>
        </p:nvSpPr>
        <p:spPr>
          <a:xfrm>
            <a:off x="282923" y="423577"/>
            <a:ext cx="6705599" cy="830997"/>
          </a:xfrm>
          <a:prstGeom prst="rect">
            <a:avLst/>
          </a:prstGeom>
          <a:noFill/>
        </p:spPr>
        <p:txBody>
          <a:bodyPr wrap="square" lIns="91440" tIns="45720" rIns="91440" bIns="45720">
            <a:spAutoFit/>
          </a:bodyPr>
          <a:lstStyle/>
          <a:p>
            <a:pPr algn="ctr"/>
            <a:r>
              <a:rPr lang="ar-SA" sz="4800" b="1" cap="none" spc="0"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ضع/ـي اسمًا لكل جهة يشمل أصحابها !</a:t>
            </a:r>
            <a:endParaRPr lang="ar-SA" sz="4800" b="1" cap="none" spc="0"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26" name="مستطيل مستدير الزوايا 25"/>
          <p:cNvSpPr/>
          <p:nvPr/>
        </p:nvSpPr>
        <p:spPr>
          <a:xfrm>
            <a:off x="9098329" y="4368804"/>
            <a:ext cx="1132114" cy="632727"/>
          </a:xfrm>
          <a:prstGeom prst="roundRect">
            <a:avLst/>
          </a:prstGeom>
          <a:solidFill>
            <a:srgbClr val="F8AF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latin typeface="Traditional Arabic" panose="02020603050405020304" pitchFamily="18" charset="-78"/>
                <a:cs typeface="Traditional Arabic" panose="02020603050405020304" pitchFamily="18" charset="-78"/>
              </a:rPr>
              <a:t>البنوة</a:t>
            </a:r>
            <a:endParaRPr lang="ar-SA" sz="3600" b="1" dirty="0">
              <a:latin typeface="Traditional Arabic" panose="02020603050405020304" pitchFamily="18" charset="-78"/>
              <a:cs typeface="Traditional Arabic" panose="02020603050405020304" pitchFamily="18" charset="-78"/>
            </a:endParaRPr>
          </a:p>
        </p:txBody>
      </p:sp>
      <p:sp>
        <p:nvSpPr>
          <p:cNvPr id="27" name="مستطيل مستدير الزوايا 26"/>
          <p:cNvSpPr/>
          <p:nvPr/>
        </p:nvSpPr>
        <p:spPr>
          <a:xfrm>
            <a:off x="6089486" y="4361345"/>
            <a:ext cx="1132114" cy="632727"/>
          </a:xfrm>
          <a:prstGeom prst="roundRect">
            <a:avLst/>
          </a:prstGeom>
          <a:solidFill>
            <a:srgbClr val="53EB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latin typeface="Traditional Arabic" panose="02020603050405020304" pitchFamily="18" charset="-78"/>
                <a:cs typeface="Traditional Arabic" panose="02020603050405020304" pitchFamily="18" charset="-78"/>
              </a:rPr>
              <a:t>الأبوة</a:t>
            </a:r>
            <a:endParaRPr lang="ar-SA" sz="3600" b="1" dirty="0">
              <a:latin typeface="Traditional Arabic" panose="02020603050405020304" pitchFamily="18" charset="-78"/>
              <a:cs typeface="Traditional Arabic" panose="02020603050405020304" pitchFamily="18" charset="-78"/>
            </a:endParaRPr>
          </a:p>
        </p:txBody>
      </p:sp>
      <p:sp>
        <p:nvSpPr>
          <p:cNvPr id="28" name="مستطيل مستدير الزوايا 27"/>
          <p:cNvSpPr/>
          <p:nvPr/>
        </p:nvSpPr>
        <p:spPr>
          <a:xfrm>
            <a:off x="3106800" y="4368805"/>
            <a:ext cx="1132114" cy="632727"/>
          </a:xfrm>
          <a:prstGeom prst="roundRect">
            <a:avLst/>
          </a:prstGeom>
          <a:solidFill>
            <a:srgbClr val="2ED7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latin typeface="Traditional Arabic" panose="02020603050405020304" pitchFamily="18" charset="-78"/>
                <a:cs typeface="Traditional Arabic" panose="02020603050405020304" pitchFamily="18" charset="-78"/>
              </a:rPr>
              <a:t>الأخوة</a:t>
            </a:r>
            <a:endParaRPr lang="ar-SA" sz="3600" b="1" dirty="0">
              <a:latin typeface="Traditional Arabic" panose="02020603050405020304" pitchFamily="18" charset="-78"/>
              <a:cs typeface="Traditional Arabic" panose="02020603050405020304" pitchFamily="18" charset="-78"/>
            </a:endParaRPr>
          </a:p>
        </p:txBody>
      </p:sp>
      <p:sp>
        <p:nvSpPr>
          <p:cNvPr id="29" name="مستطيل مستدير الزوايا 28"/>
          <p:cNvSpPr/>
          <p:nvPr/>
        </p:nvSpPr>
        <p:spPr>
          <a:xfrm>
            <a:off x="282923" y="4359485"/>
            <a:ext cx="1132114" cy="632727"/>
          </a:xfrm>
          <a:prstGeom prst="round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latin typeface="Traditional Arabic" panose="02020603050405020304" pitchFamily="18" charset="-78"/>
                <a:cs typeface="Traditional Arabic" panose="02020603050405020304" pitchFamily="18" charset="-78"/>
              </a:rPr>
              <a:t>العمومة</a:t>
            </a:r>
            <a:endParaRPr lang="ar-SA" sz="32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6107613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1000"/>
                                        <p:tgtEl>
                                          <p:spTgt spid="3"/>
                                        </p:tgtEl>
                                      </p:cBhvr>
                                    </p:animEffect>
                                    <p:anim calcmode="lin" valueType="num">
                                      <p:cBhvr>
                                        <p:cTn id="68" dur="1000" fill="hold"/>
                                        <p:tgtEl>
                                          <p:spTgt spid="3"/>
                                        </p:tgtEl>
                                        <p:attrNameLst>
                                          <p:attrName>ppt_x</p:attrName>
                                        </p:attrNameLst>
                                      </p:cBhvr>
                                      <p:tavLst>
                                        <p:tav tm="0">
                                          <p:val>
                                            <p:strVal val="#ppt_x"/>
                                          </p:val>
                                        </p:tav>
                                        <p:tav tm="100000">
                                          <p:val>
                                            <p:strVal val="#ppt_x"/>
                                          </p:val>
                                        </p:tav>
                                      </p:tavLst>
                                    </p:anim>
                                    <p:anim calcmode="lin" valueType="num">
                                      <p:cBhvr>
                                        <p:cTn id="6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1000"/>
                                        <p:tgtEl>
                                          <p:spTgt spid="28"/>
                                        </p:tgtEl>
                                      </p:cBhvr>
                                    </p:animEffect>
                                    <p:anim calcmode="lin" valueType="num">
                                      <p:cBhvr>
                                        <p:cTn id="85" dur="1000" fill="hold"/>
                                        <p:tgtEl>
                                          <p:spTgt spid="28"/>
                                        </p:tgtEl>
                                        <p:attrNameLst>
                                          <p:attrName>ppt_x</p:attrName>
                                        </p:attrNameLst>
                                      </p:cBhvr>
                                      <p:tavLst>
                                        <p:tav tm="0">
                                          <p:val>
                                            <p:strVal val="#ppt_x"/>
                                          </p:val>
                                        </p:tav>
                                        <p:tav tm="100000">
                                          <p:val>
                                            <p:strVal val="#ppt_x"/>
                                          </p:val>
                                        </p:tav>
                                      </p:tavLst>
                                    </p:anim>
                                    <p:anim calcmode="lin" valueType="num">
                                      <p:cBhvr>
                                        <p:cTn id="86" dur="1000" fill="hold"/>
                                        <p:tgtEl>
                                          <p:spTgt spid="2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2" grpId="0" animBg="1"/>
      <p:bldP spid="4" grpId="0"/>
      <p:bldP spid="25" grpId="0"/>
      <p:bldP spid="26" grpId="0" animBg="1"/>
      <p:bldP spid="27"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135291" y="1262743"/>
            <a:ext cx="5515428" cy="5881211"/>
          </a:xfrm>
          <a:prstGeom prst="rect">
            <a:avLst/>
          </a:prstGeom>
          <a:ln>
            <a:noFill/>
          </a:ln>
          <a:effectLst>
            <a:outerShdw blurRad="292100" dist="139700" dir="2700000" algn="tl" rotWithShape="0">
              <a:srgbClr val="333333">
                <a:alpha val="65000"/>
              </a:srgbClr>
            </a:outerShdw>
          </a:effectLst>
        </p:spPr>
      </p:pic>
      <p:sp>
        <p:nvSpPr>
          <p:cNvPr id="2" name="خماسي 1"/>
          <p:cNvSpPr/>
          <p:nvPr/>
        </p:nvSpPr>
        <p:spPr>
          <a:xfrm flipH="1">
            <a:off x="8026400" y="420914"/>
            <a:ext cx="4165600" cy="653143"/>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
        <p:nvSpPr>
          <p:cNvPr id="4" name="مستطيل 3"/>
          <p:cNvSpPr/>
          <p:nvPr/>
        </p:nvSpPr>
        <p:spPr>
          <a:xfrm>
            <a:off x="8286764" y="343631"/>
            <a:ext cx="3905236" cy="769441"/>
          </a:xfrm>
          <a:prstGeom prst="rect">
            <a:avLst/>
          </a:prstGeom>
          <a:noFill/>
        </p:spPr>
        <p:txBody>
          <a:bodyPr wrap="none" lIns="91440" tIns="45720" rIns="91440" bIns="45720">
            <a:spAutoFit/>
          </a:bodyPr>
          <a:lstStyle/>
          <a:p>
            <a:pPr algn="ctr" rtl="0"/>
            <a:r>
              <a:rPr lang="ar-SA" sz="4400" b="1" dirty="0" smtClean="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في حال تزاحم العَصَبات!</a:t>
            </a:r>
            <a:endParaRPr lang="ar-SA" sz="4400" b="1" cap="none" spc="0" dirty="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1" name="مستطيل 10"/>
          <p:cNvSpPr/>
          <p:nvPr/>
        </p:nvSpPr>
        <p:spPr>
          <a:xfrm>
            <a:off x="8034402" y="3727328"/>
            <a:ext cx="3146430" cy="1569660"/>
          </a:xfrm>
          <a:prstGeom prst="rect">
            <a:avLst/>
          </a:prstGeom>
          <a:noFill/>
        </p:spPr>
        <p:txBody>
          <a:bodyPr wrap="square" lIns="91440" tIns="45720" rIns="91440" bIns="45720">
            <a:spAutoFit/>
          </a:bodyPr>
          <a:lstStyle/>
          <a:p>
            <a:pPr algn="ctr"/>
            <a:r>
              <a:rPr lang="ar-SA" sz="3200" b="1" cap="none" spc="0"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ناقش/ـي الحكمة من تقدم الأبناء </a:t>
            </a:r>
            <a:r>
              <a:rPr lang="ar-SA" sz="32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على الآباء وتقدم</a:t>
            </a:r>
          </a:p>
          <a:p>
            <a:pPr algn="ctr"/>
            <a:r>
              <a:rPr lang="ar-SA" sz="3200" b="1" cap="none" spc="0"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الآباء على الإخوة!</a:t>
            </a:r>
            <a:endParaRPr lang="ar-SA" sz="3200" b="1" cap="none" spc="0"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1260"/>
            <a:ext cx="7535054" cy="4984728"/>
          </a:xfrm>
          <a:prstGeom prst="rect">
            <a:avLst/>
          </a:prstGeom>
        </p:spPr>
      </p:pic>
      <p:sp>
        <p:nvSpPr>
          <p:cNvPr id="6" name="مستطيل 5"/>
          <p:cNvSpPr/>
          <p:nvPr/>
        </p:nvSpPr>
        <p:spPr>
          <a:xfrm>
            <a:off x="758253" y="2697761"/>
            <a:ext cx="6115777" cy="2554545"/>
          </a:xfrm>
          <a:prstGeom prst="rect">
            <a:avLst/>
          </a:prstGeom>
          <a:noFill/>
        </p:spPr>
        <p:txBody>
          <a:bodyPr wrap="none" lIns="91440" tIns="45720" rIns="91440" bIns="45720">
            <a:spAutoFit/>
          </a:bodyPr>
          <a:lstStyle/>
          <a:p>
            <a:r>
              <a:rPr lang="ar-SA" sz="32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تَقدم الأبناء على الأب لـ فقدهم لوالدهم </a:t>
            </a:r>
          </a:p>
          <a:p>
            <a:r>
              <a:rPr lang="ar-SA" sz="32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واحتياجهم له ، حيث ان الأب هو المسؤول عن أبنائه.</a:t>
            </a:r>
          </a:p>
          <a:p>
            <a:pPr marL="457200" indent="-457200">
              <a:buFontTx/>
              <a:buChar char="-"/>
            </a:pPr>
            <a:r>
              <a:rPr lang="ar-SA" sz="32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تقدم الابوة على الأخوة لأنهم أولى بالمعروف ، </a:t>
            </a:r>
          </a:p>
          <a:p>
            <a:r>
              <a:rPr lang="ar-SA" sz="32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وربما عدم قدرتهم على العمل والكسب لكبر سنهم ،</a:t>
            </a:r>
          </a:p>
          <a:p>
            <a:r>
              <a:rPr lang="ar-SA" sz="32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وحاجتهم الى المال و الرعاية .</a:t>
            </a:r>
          </a:p>
        </p:txBody>
      </p:sp>
      <p:grpSp>
        <p:nvGrpSpPr>
          <p:cNvPr id="17" name="مجموعة 16"/>
          <p:cNvGrpSpPr/>
          <p:nvPr/>
        </p:nvGrpSpPr>
        <p:grpSpPr>
          <a:xfrm>
            <a:off x="-504948" y="3991443"/>
            <a:ext cx="3291691" cy="3411277"/>
            <a:chOff x="3114675" y="447675"/>
            <a:chExt cx="5962650" cy="5962650"/>
          </a:xfrm>
        </p:grpSpPr>
        <p:pic>
          <p:nvPicPr>
            <p:cNvPr id="8" name="صورة 7"/>
            <p:cNvPicPr>
              <a:picLocks noChangeAspect="1"/>
            </p:cNvPicPr>
            <p:nvPr/>
          </p:nvPicPr>
          <p:blipFill>
            <a:blip r:embed="rId4">
              <a:extLst>
                <a:ext uri="{BEBA8EAE-BF5A-486C-A8C5-ECC9F3942E4B}">
                  <a14:imgProps xmlns:a14="http://schemas.microsoft.com/office/drawing/2010/main">
                    <a14:imgLayer r:embed="rId5">
                      <a14:imgEffect>
                        <a14:backgroundRemoval t="7348" b="89776" l="4473" r="93770"/>
                      </a14:imgEffect>
                    </a14:imgLayer>
                  </a14:imgProps>
                </a:ext>
                <a:ext uri="{28A0092B-C50C-407E-A947-70E740481C1C}">
                  <a14:useLocalDpi xmlns:a14="http://schemas.microsoft.com/office/drawing/2010/main" val="0"/>
                </a:ext>
              </a:extLst>
            </a:blip>
            <a:stretch>
              <a:fillRect/>
            </a:stretch>
          </p:blipFill>
          <p:spPr>
            <a:xfrm>
              <a:off x="3114675" y="447675"/>
              <a:ext cx="5962650" cy="5962650"/>
            </a:xfrm>
            <a:prstGeom prst="rect">
              <a:avLst/>
            </a:prstGeom>
          </p:spPr>
        </p:pic>
        <p:sp>
          <p:nvSpPr>
            <p:cNvPr id="14" name="شكل بيضاوي 13"/>
            <p:cNvSpPr/>
            <p:nvPr/>
          </p:nvSpPr>
          <p:spPr>
            <a:xfrm>
              <a:off x="5556263" y="2195296"/>
              <a:ext cx="1077622" cy="912541"/>
            </a:xfrm>
            <a:prstGeom prst="ellipse">
              <a:avLst/>
            </a:prstGeom>
            <a:solidFill>
              <a:srgbClr val="F7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20" name="صورة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2702" y="3884693"/>
            <a:ext cx="2824590" cy="2824590"/>
          </a:xfrm>
          <a:prstGeom prst="rect">
            <a:avLst/>
          </a:prstGeom>
        </p:spPr>
      </p:pic>
      <p:sp>
        <p:nvSpPr>
          <p:cNvPr id="21" name="مستطيل 20"/>
          <p:cNvSpPr/>
          <p:nvPr/>
        </p:nvSpPr>
        <p:spPr>
          <a:xfrm>
            <a:off x="2574226" y="341672"/>
            <a:ext cx="5170005" cy="769441"/>
          </a:xfrm>
          <a:prstGeom prst="rect">
            <a:avLst/>
          </a:prstGeom>
          <a:solidFill>
            <a:srgbClr val="66C6B9">
              <a:alpha val="50000"/>
            </a:srgb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rtl="0"/>
            <a:r>
              <a:rPr lang="ar-SA" sz="44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1- يُقدم صاحب الجهة المُتقدمة.</a:t>
            </a:r>
            <a:endParaRPr lang="ar-SA" sz="4400" b="1" cap="none" spc="0"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5805287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1" grpId="0"/>
      <p:bldP spid="6"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extLst>
              <p:ext uri="{D42A27DB-BD31-4B8C-83A1-F6EECF244321}">
                <p14:modId xmlns:p14="http://schemas.microsoft.com/office/powerpoint/2010/main" val="244611112"/>
              </p:ext>
            </p:extLst>
          </p:nvPr>
        </p:nvGraphicFramePr>
        <p:xfrm>
          <a:off x="2327092" y="3108813"/>
          <a:ext cx="8128000" cy="2569368"/>
        </p:xfrm>
        <a:graphic>
          <a:graphicData uri="http://schemas.openxmlformats.org/drawingml/2006/table">
            <a:tbl>
              <a:tblPr rtl="1" firstRow="1" bandRow="1">
                <a:tableStyleId>{F5AB1C69-6EDB-4FF4-983F-18BD219EF322}</a:tableStyleId>
              </a:tblPr>
              <a:tblGrid>
                <a:gridCol w="4064000">
                  <a:extLst>
                    <a:ext uri="{9D8B030D-6E8A-4147-A177-3AD203B41FA5}">
                      <a16:colId xmlns:a16="http://schemas.microsoft.com/office/drawing/2014/main" val="528026036"/>
                    </a:ext>
                  </a:extLst>
                </a:gridCol>
                <a:gridCol w="4064000">
                  <a:extLst>
                    <a:ext uri="{9D8B030D-6E8A-4147-A177-3AD203B41FA5}">
                      <a16:colId xmlns:a16="http://schemas.microsoft.com/office/drawing/2014/main" val="1212353447"/>
                    </a:ext>
                  </a:extLst>
                </a:gridCol>
              </a:tblGrid>
              <a:tr h="856456">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400" b="1" dirty="0" smtClean="0">
                          <a:latin typeface="Traditional Arabic" panose="02020603050405020304" pitchFamily="18" charset="-78"/>
                          <a:cs typeface="Traditional Arabic" panose="02020603050405020304" pitchFamily="18" charset="-78"/>
                        </a:rPr>
                        <a:t>توفي شخص عن ابن أخ لأب وعم !</a:t>
                      </a:r>
                      <a:endParaRPr lang="ar-SA" sz="4400" b="1" dirty="0" smtClean="0">
                        <a:solidFill>
                          <a:srgbClr val="E7E6E6">
                            <a:lumMod val="50000"/>
                          </a:srgbClr>
                        </a:solidFill>
                        <a:latin typeface="Traditional Arabic" panose="02020603050405020304" pitchFamily="18" charset="-78"/>
                        <a:cs typeface="Traditional Arabic" panose="02020603050405020304" pitchFamily="18" charset="-78"/>
                      </a:endParaRPr>
                    </a:p>
                  </a:txBody>
                  <a:tcPr anchor="ctr"/>
                </a:tc>
                <a:tc hMerge="1">
                  <a:txBody>
                    <a:bodyPr/>
                    <a:lstStyle/>
                    <a:p>
                      <a:pPr rtl="1"/>
                      <a:endParaRPr lang="ar-SA" dirty="0"/>
                    </a:p>
                  </a:txBody>
                  <a:tcPr/>
                </a:tc>
                <a:extLst>
                  <a:ext uri="{0D108BD9-81ED-4DB2-BD59-A6C34878D82A}">
                    <a16:rowId xmlns:a16="http://schemas.microsoft.com/office/drawing/2014/main" val="4268251169"/>
                  </a:ext>
                </a:extLst>
              </a:tr>
              <a:tr h="856456">
                <a:tc rowSpan="2">
                  <a:txBody>
                    <a:bodyPr/>
                    <a:lstStyle/>
                    <a:p>
                      <a:pPr algn="ctr" rtl="1"/>
                      <a:r>
                        <a:rPr lang="ar-SA" sz="4400" b="1" dirty="0" smtClean="0">
                          <a:solidFill>
                            <a:schemeClr val="accent1">
                              <a:lumMod val="50000"/>
                            </a:schemeClr>
                          </a:solidFill>
                          <a:latin typeface="Traditional Arabic" panose="02020603050405020304" pitchFamily="18" charset="-78"/>
                          <a:cs typeface="Traditional Arabic" panose="02020603050405020304" pitchFamily="18" charset="-78"/>
                        </a:rPr>
                        <a:t>المال</a:t>
                      </a:r>
                      <a:r>
                        <a:rPr lang="ar-SA" sz="4400" b="1" baseline="0" dirty="0" smtClean="0">
                          <a:solidFill>
                            <a:schemeClr val="accent1">
                              <a:lumMod val="50000"/>
                            </a:schemeClr>
                          </a:solidFill>
                          <a:latin typeface="Traditional Arabic" panose="02020603050405020304" pitchFamily="18" charset="-78"/>
                          <a:cs typeface="Traditional Arabic" panose="02020603050405020304" pitchFamily="18" charset="-78"/>
                        </a:rPr>
                        <a:t> لـ </a:t>
                      </a:r>
                      <a:endParaRPr lang="ar-SA" sz="44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tc>
                  <a:txBody>
                    <a:bodyPr/>
                    <a:lstStyle/>
                    <a:p>
                      <a:pPr algn="ctr" rtl="1"/>
                      <a:r>
                        <a:rPr lang="ar-SA" sz="3800" b="1" dirty="0" smtClean="0">
                          <a:solidFill>
                            <a:schemeClr val="accent1">
                              <a:lumMod val="50000"/>
                            </a:schemeClr>
                          </a:solidFill>
                          <a:latin typeface="Traditional Arabic" panose="02020603050405020304" pitchFamily="18" charset="-78"/>
                          <a:cs typeface="Traditional Arabic" panose="02020603050405020304" pitchFamily="18" charset="-78"/>
                        </a:rPr>
                        <a:t>ابن</a:t>
                      </a:r>
                      <a:r>
                        <a:rPr lang="ar-SA" sz="3800" b="1" baseline="0" dirty="0" smtClean="0">
                          <a:solidFill>
                            <a:schemeClr val="accent1">
                              <a:lumMod val="50000"/>
                            </a:schemeClr>
                          </a:solidFill>
                          <a:latin typeface="Traditional Arabic" panose="02020603050405020304" pitchFamily="18" charset="-78"/>
                          <a:cs typeface="Traditional Arabic" panose="02020603050405020304" pitchFamily="18" charset="-78"/>
                        </a:rPr>
                        <a:t> الأخ لأب</a:t>
                      </a:r>
                      <a:endParaRPr lang="ar-SA" sz="38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extLst>
                  <a:ext uri="{0D108BD9-81ED-4DB2-BD59-A6C34878D82A}">
                    <a16:rowId xmlns:a16="http://schemas.microsoft.com/office/drawing/2014/main" val="4255036927"/>
                  </a:ext>
                </a:extLst>
              </a:tr>
              <a:tr h="856456">
                <a:tc vMerge="1">
                  <a:txBody>
                    <a:bodyPr/>
                    <a:lstStyle/>
                    <a:p>
                      <a:pPr rtl="1"/>
                      <a:endParaRPr lang="ar-SA" dirty="0"/>
                    </a:p>
                  </a:txBody>
                  <a:tcPr/>
                </a:tc>
                <a:tc>
                  <a:txBody>
                    <a:bodyPr/>
                    <a:lstStyle/>
                    <a:p>
                      <a:pPr algn="ctr" rtl="1"/>
                      <a:r>
                        <a:rPr lang="ar-SA" sz="3800" b="1" dirty="0" smtClean="0">
                          <a:solidFill>
                            <a:schemeClr val="accent1">
                              <a:lumMod val="50000"/>
                            </a:schemeClr>
                          </a:solidFill>
                          <a:latin typeface="Traditional Arabic" panose="02020603050405020304" pitchFamily="18" charset="-78"/>
                          <a:cs typeface="Traditional Arabic" panose="02020603050405020304" pitchFamily="18" charset="-78"/>
                        </a:rPr>
                        <a:t>العم</a:t>
                      </a:r>
                      <a:endParaRPr lang="ar-SA" sz="38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extLst>
                  <a:ext uri="{0D108BD9-81ED-4DB2-BD59-A6C34878D82A}">
                    <a16:rowId xmlns:a16="http://schemas.microsoft.com/office/drawing/2014/main" val="3752205349"/>
                  </a:ext>
                </a:extLst>
              </a:tr>
            </a:tbl>
          </a:graphicData>
        </a:graphic>
      </p:graphicFrame>
      <p:sp>
        <p:nvSpPr>
          <p:cNvPr id="2" name="خماسي 1"/>
          <p:cNvSpPr/>
          <p:nvPr/>
        </p:nvSpPr>
        <p:spPr>
          <a:xfrm flipH="1">
            <a:off x="7634514" y="580572"/>
            <a:ext cx="4557486" cy="727573"/>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dirty="0"/>
          </a:p>
        </p:txBody>
      </p:sp>
      <p:sp>
        <p:nvSpPr>
          <p:cNvPr id="4" name="مستطيل 3"/>
          <p:cNvSpPr/>
          <p:nvPr/>
        </p:nvSpPr>
        <p:spPr>
          <a:xfrm>
            <a:off x="7857221" y="489950"/>
            <a:ext cx="4251484" cy="830997"/>
          </a:xfrm>
          <a:prstGeom prst="rect">
            <a:avLst/>
          </a:prstGeom>
          <a:noFill/>
        </p:spPr>
        <p:txBody>
          <a:bodyPr wrap="none" lIns="91440" tIns="45720" rIns="91440" bIns="45720">
            <a:spAutoFit/>
          </a:bodyPr>
          <a:lstStyle/>
          <a:p>
            <a:pPr algn="ctr" rtl="0"/>
            <a:r>
              <a:rPr lang="ar-SA" sz="4800" b="1" dirty="0" smtClean="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في حال تزاحم العَصَبَات:</a:t>
            </a:r>
            <a:endParaRPr lang="ar-SA" sz="4800" b="1" cap="none" spc="0" dirty="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8" name="مستطيل 7"/>
          <p:cNvSpPr/>
          <p:nvPr/>
        </p:nvSpPr>
        <p:spPr>
          <a:xfrm>
            <a:off x="5482721" y="4143587"/>
            <a:ext cx="6096000" cy="646331"/>
          </a:xfrm>
          <a:prstGeom prst="rect">
            <a:avLst/>
          </a:prstGeom>
        </p:spPr>
        <p:txBody>
          <a:bodyPr>
            <a:spAutoFit/>
          </a:bodyPr>
          <a:lstStyle/>
          <a:p>
            <a:pPr lvl="0" algn="ctr"/>
            <a:endParaRPr lang="ar-SA" sz="3600" b="1" dirty="0" smtClean="0">
              <a:solidFill>
                <a:srgbClr val="E7E6E6">
                  <a:lumMod val="50000"/>
                </a:srgbClr>
              </a:solidFill>
              <a:latin typeface="Traditional Arabic" panose="02020603050405020304" pitchFamily="18" charset="-78"/>
              <a:cs typeface="Traditional Arabic" panose="02020603050405020304" pitchFamily="18" charset="-78"/>
            </a:endParaRPr>
          </a:p>
        </p:txBody>
      </p:sp>
      <p:sp>
        <p:nvSpPr>
          <p:cNvPr id="9" name="مستطيل 8"/>
          <p:cNvSpPr/>
          <p:nvPr/>
        </p:nvSpPr>
        <p:spPr>
          <a:xfrm>
            <a:off x="3083937" y="1485204"/>
            <a:ext cx="6614310" cy="144655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rtl="0"/>
            <a:r>
              <a:rPr lang="ar-SA" sz="4400" b="1" dirty="0" smtClean="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شارك/ي في قسمة المسألة التالية لفهم أكثر</a:t>
            </a:r>
          </a:p>
          <a:p>
            <a:pPr algn="ctr" rtl="0"/>
            <a:r>
              <a:rPr lang="ar-SA" sz="4400" b="1" dirty="0" smtClean="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ضع/ي علامة صحة للجهة المُقدمة! </a:t>
            </a:r>
            <a:endParaRPr lang="ar-SA" sz="4400" b="1" cap="none" spc="0" dirty="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10" name="صورة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7111" y="489300"/>
            <a:ext cx="3396251" cy="3396251"/>
          </a:xfrm>
          <a:prstGeom prst="rect">
            <a:avLst/>
          </a:prstGeom>
        </p:spPr>
      </p:pic>
      <p:pic>
        <p:nvPicPr>
          <p:cNvPr id="3" name="صورة 2"/>
          <p:cNvPicPr>
            <a:picLocks noChangeAspect="1"/>
          </p:cNvPicPr>
          <p:nvPr/>
        </p:nvPicPr>
        <p:blipFill>
          <a:blip r:embed="rId3">
            <a:extLst>
              <a:ext uri="{BEBA8EAE-BF5A-486C-A8C5-ECC9F3942E4B}">
                <a14:imgProps xmlns:a14="http://schemas.microsoft.com/office/drawing/2010/main">
                  <a14:imgLayer r:embed="rId4">
                    <a14:imgEffect>
                      <a14:backgroundRemoval t="924" b="100000" l="159" r="100000">
                        <a14:foregroundMark x1="54286" y1="79215" x2="57778" y2="89607"/>
                        <a14:foregroundMark x1="58413" y1="90300" x2="62540" y2="76905"/>
                        <a14:foregroundMark x1="46349" y1="78753" x2="38413" y2="87529"/>
                        <a14:foregroundMark x1="38413" y1="87529" x2="47778" y2="94919"/>
                        <a14:foregroundMark x1="40794" y1="94919" x2="35238" y2="84758"/>
                        <a14:foregroundMark x1="35238" y1="89376" x2="43492" y2="96998"/>
                      </a14:backgroundRemoval>
                    </a14:imgEffect>
                  </a14:imgLayer>
                </a14:imgProps>
              </a:ext>
              <a:ext uri="{28A0092B-C50C-407E-A947-70E740481C1C}">
                <a14:useLocalDpi xmlns:a14="http://schemas.microsoft.com/office/drawing/2010/main" val="0"/>
              </a:ext>
            </a:extLst>
          </a:blip>
          <a:stretch>
            <a:fillRect/>
          </a:stretch>
        </p:blipFill>
        <p:spPr>
          <a:xfrm>
            <a:off x="0" y="4143587"/>
            <a:ext cx="3682497" cy="2530986"/>
          </a:xfrm>
          <a:prstGeom prst="rect">
            <a:avLst/>
          </a:prstGeom>
        </p:spPr>
      </p:pic>
      <p:pic>
        <p:nvPicPr>
          <p:cNvPr id="6" name="صورة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6361" y="3950159"/>
            <a:ext cx="769461" cy="769461"/>
          </a:xfrm>
          <a:prstGeom prst="rect">
            <a:avLst/>
          </a:prstGeom>
        </p:spPr>
      </p:pic>
    </p:spTree>
    <p:extLst>
      <p:ext uri="{BB962C8B-B14F-4D97-AF65-F5344CB8AC3E}">
        <p14:creationId xmlns:p14="http://schemas.microsoft.com/office/powerpoint/2010/main" val="24843598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خماسي 1"/>
          <p:cNvSpPr/>
          <p:nvPr/>
        </p:nvSpPr>
        <p:spPr>
          <a:xfrm flipH="1">
            <a:off x="8026400" y="420914"/>
            <a:ext cx="4165600" cy="653143"/>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
        <p:nvSpPr>
          <p:cNvPr id="4" name="مستطيل 3"/>
          <p:cNvSpPr/>
          <p:nvPr/>
        </p:nvSpPr>
        <p:spPr>
          <a:xfrm>
            <a:off x="8286764" y="343631"/>
            <a:ext cx="3905236" cy="769441"/>
          </a:xfrm>
          <a:prstGeom prst="rect">
            <a:avLst/>
          </a:prstGeom>
          <a:noFill/>
        </p:spPr>
        <p:txBody>
          <a:bodyPr wrap="none" lIns="91440" tIns="45720" rIns="91440" bIns="45720">
            <a:spAutoFit/>
          </a:bodyPr>
          <a:lstStyle/>
          <a:p>
            <a:pPr algn="ctr" rtl="0"/>
            <a:r>
              <a:rPr lang="ar-SA" sz="4400" b="1" dirty="0" smtClean="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في حال تزاحم العَصَبات!</a:t>
            </a:r>
            <a:endParaRPr lang="ar-SA" sz="4400" b="1" cap="none" spc="0" dirty="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graphicFrame>
        <p:nvGraphicFramePr>
          <p:cNvPr id="13" name="جدول 12"/>
          <p:cNvGraphicFramePr>
            <a:graphicFrameLocks noGrp="1"/>
          </p:cNvGraphicFramePr>
          <p:nvPr>
            <p:extLst>
              <p:ext uri="{D42A27DB-BD31-4B8C-83A1-F6EECF244321}">
                <p14:modId xmlns:p14="http://schemas.microsoft.com/office/powerpoint/2010/main" val="2341273412"/>
              </p:ext>
            </p:extLst>
          </p:nvPr>
        </p:nvGraphicFramePr>
        <p:xfrm>
          <a:off x="2327092" y="3108813"/>
          <a:ext cx="8128000" cy="2569368"/>
        </p:xfrm>
        <a:graphic>
          <a:graphicData uri="http://schemas.openxmlformats.org/drawingml/2006/table">
            <a:tbl>
              <a:tblPr rtl="1" firstRow="1" bandRow="1">
                <a:tableStyleId>{F5AB1C69-6EDB-4FF4-983F-18BD219EF322}</a:tableStyleId>
              </a:tblPr>
              <a:tblGrid>
                <a:gridCol w="4064000">
                  <a:extLst>
                    <a:ext uri="{9D8B030D-6E8A-4147-A177-3AD203B41FA5}">
                      <a16:colId xmlns:a16="http://schemas.microsoft.com/office/drawing/2014/main" val="528026036"/>
                    </a:ext>
                  </a:extLst>
                </a:gridCol>
                <a:gridCol w="4064000">
                  <a:extLst>
                    <a:ext uri="{9D8B030D-6E8A-4147-A177-3AD203B41FA5}">
                      <a16:colId xmlns:a16="http://schemas.microsoft.com/office/drawing/2014/main" val="1212353447"/>
                    </a:ext>
                  </a:extLst>
                </a:gridCol>
              </a:tblGrid>
              <a:tr h="856456">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400" b="1" dirty="0" smtClean="0">
                          <a:latin typeface="Traditional Arabic" panose="02020603050405020304" pitchFamily="18" charset="-78"/>
                          <a:cs typeface="Traditional Arabic" panose="02020603050405020304" pitchFamily="18" charset="-78"/>
                        </a:rPr>
                        <a:t>توفي شخص عن ابن وابن ابن</a:t>
                      </a:r>
                      <a:r>
                        <a:rPr lang="ar-SA" sz="4400" b="1" baseline="0" dirty="0" smtClean="0">
                          <a:latin typeface="Traditional Arabic" panose="02020603050405020304" pitchFamily="18" charset="-78"/>
                          <a:cs typeface="Traditional Arabic" panose="02020603050405020304" pitchFamily="18" charset="-78"/>
                        </a:rPr>
                        <a:t> !</a:t>
                      </a:r>
                      <a:endParaRPr lang="ar-SA" sz="4400" b="1" dirty="0" smtClean="0">
                        <a:solidFill>
                          <a:srgbClr val="E7E6E6">
                            <a:lumMod val="50000"/>
                          </a:srgbClr>
                        </a:solidFill>
                        <a:latin typeface="Traditional Arabic" panose="02020603050405020304" pitchFamily="18" charset="-78"/>
                        <a:cs typeface="Traditional Arabic" panose="02020603050405020304" pitchFamily="18" charset="-78"/>
                      </a:endParaRPr>
                    </a:p>
                  </a:txBody>
                  <a:tcPr anchor="ctr"/>
                </a:tc>
                <a:tc hMerge="1">
                  <a:txBody>
                    <a:bodyPr/>
                    <a:lstStyle/>
                    <a:p>
                      <a:pPr rtl="1"/>
                      <a:endParaRPr lang="ar-SA" dirty="0"/>
                    </a:p>
                  </a:txBody>
                  <a:tcPr/>
                </a:tc>
                <a:extLst>
                  <a:ext uri="{0D108BD9-81ED-4DB2-BD59-A6C34878D82A}">
                    <a16:rowId xmlns:a16="http://schemas.microsoft.com/office/drawing/2014/main" val="4268251169"/>
                  </a:ext>
                </a:extLst>
              </a:tr>
              <a:tr h="856456">
                <a:tc rowSpan="2">
                  <a:txBody>
                    <a:bodyPr/>
                    <a:lstStyle/>
                    <a:p>
                      <a:pPr algn="ctr" rtl="1"/>
                      <a:r>
                        <a:rPr lang="ar-SA" sz="4400" b="1" dirty="0" smtClean="0">
                          <a:solidFill>
                            <a:schemeClr val="accent1">
                              <a:lumMod val="50000"/>
                            </a:schemeClr>
                          </a:solidFill>
                          <a:latin typeface="Traditional Arabic" panose="02020603050405020304" pitchFamily="18" charset="-78"/>
                          <a:cs typeface="Traditional Arabic" panose="02020603050405020304" pitchFamily="18" charset="-78"/>
                        </a:rPr>
                        <a:t>المال</a:t>
                      </a:r>
                      <a:r>
                        <a:rPr lang="ar-SA" sz="4400" b="1" baseline="0" dirty="0" smtClean="0">
                          <a:solidFill>
                            <a:schemeClr val="accent1">
                              <a:lumMod val="50000"/>
                            </a:schemeClr>
                          </a:solidFill>
                          <a:latin typeface="Traditional Arabic" panose="02020603050405020304" pitchFamily="18" charset="-78"/>
                          <a:cs typeface="Traditional Arabic" panose="02020603050405020304" pitchFamily="18" charset="-78"/>
                        </a:rPr>
                        <a:t> لـ </a:t>
                      </a:r>
                      <a:endParaRPr lang="ar-SA" sz="44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tc>
                  <a:txBody>
                    <a:bodyPr/>
                    <a:lstStyle/>
                    <a:p>
                      <a:pPr algn="ctr" rtl="1"/>
                      <a:r>
                        <a:rPr lang="ar-SA" sz="3800" b="1" dirty="0" smtClean="0">
                          <a:solidFill>
                            <a:schemeClr val="accent1">
                              <a:lumMod val="50000"/>
                            </a:schemeClr>
                          </a:solidFill>
                          <a:latin typeface="Traditional Arabic" panose="02020603050405020304" pitchFamily="18" charset="-78"/>
                          <a:cs typeface="Traditional Arabic" panose="02020603050405020304" pitchFamily="18" charset="-78"/>
                        </a:rPr>
                        <a:t>الابن</a:t>
                      </a:r>
                      <a:endParaRPr lang="ar-SA" sz="38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extLst>
                  <a:ext uri="{0D108BD9-81ED-4DB2-BD59-A6C34878D82A}">
                    <a16:rowId xmlns:a16="http://schemas.microsoft.com/office/drawing/2014/main" val="4255036927"/>
                  </a:ext>
                </a:extLst>
              </a:tr>
              <a:tr h="856456">
                <a:tc vMerge="1">
                  <a:txBody>
                    <a:bodyPr/>
                    <a:lstStyle/>
                    <a:p>
                      <a:pPr rtl="1"/>
                      <a:endParaRPr lang="ar-SA" dirty="0"/>
                    </a:p>
                  </a:txBody>
                  <a:tcPr/>
                </a:tc>
                <a:tc>
                  <a:txBody>
                    <a:bodyPr/>
                    <a:lstStyle/>
                    <a:p>
                      <a:pPr algn="ctr" rtl="1"/>
                      <a:r>
                        <a:rPr lang="ar-SA" sz="3800" b="1" dirty="0" smtClean="0">
                          <a:solidFill>
                            <a:schemeClr val="accent1">
                              <a:lumMod val="50000"/>
                            </a:schemeClr>
                          </a:solidFill>
                          <a:latin typeface="Traditional Arabic" panose="02020603050405020304" pitchFamily="18" charset="-78"/>
                          <a:cs typeface="Traditional Arabic" panose="02020603050405020304" pitchFamily="18" charset="-78"/>
                        </a:rPr>
                        <a:t>ابن الابن</a:t>
                      </a:r>
                      <a:endParaRPr lang="ar-SA" sz="38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extLst>
                  <a:ext uri="{0D108BD9-81ED-4DB2-BD59-A6C34878D82A}">
                    <a16:rowId xmlns:a16="http://schemas.microsoft.com/office/drawing/2014/main" val="3752205349"/>
                  </a:ext>
                </a:extLst>
              </a:tr>
            </a:tbl>
          </a:graphicData>
        </a:graphic>
      </p:graphicFrame>
      <p:sp>
        <p:nvSpPr>
          <p:cNvPr id="15" name="مستطيل 14"/>
          <p:cNvSpPr/>
          <p:nvPr/>
        </p:nvSpPr>
        <p:spPr>
          <a:xfrm>
            <a:off x="4165600" y="1766867"/>
            <a:ext cx="6289492" cy="120032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rtl="0"/>
            <a:r>
              <a:rPr lang="ar-SA" sz="3600" b="1" dirty="0" smtClean="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شارك/ي في قسمة المسألة التالية لفهم أكثر</a:t>
            </a:r>
          </a:p>
          <a:p>
            <a:pPr algn="ctr" rtl="0"/>
            <a:r>
              <a:rPr lang="ar-SA" sz="3600" b="1" dirty="0" smtClean="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ضع/ي علامة صحة للجهة المُقدمة! </a:t>
            </a:r>
            <a:endParaRPr lang="ar-SA" sz="3600" b="1" cap="none" spc="0" dirty="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18" name="صورة 17"/>
          <p:cNvPicPr>
            <a:picLocks noChangeAspect="1"/>
          </p:cNvPicPr>
          <p:nvPr/>
        </p:nvPicPr>
        <p:blipFill>
          <a:blip r:embed="rId2">
            <a:extLst>
              <a:ext uri="{BEBA8EAE-BF5A-486C-A8C5-ECC9F3942E4B}">
                <a14:imgProps xmlns:a14="http://schemas.microsoft.com/office/drawing/2010/main">
                  <a14:imgLayer r:embed="rId3">
                    <a14:imgEffect>
                      <a14:backgroundRemoval t="924" b="100000" l="159" r="100000">
                        <a14:foregroundMark x1="54286" y1="79215" x2="57778" y2="89607"/>
                        <a14:foregroundMark x1="58413" y1="90300" x2="62540" y2="76905"/>
                        <a14:foregroundMark x1="46349" y1="78753" x2="38413" y2="87529"/>
                        <a14:foregroundMark x1="38413" y1="87529" x2="47778" y2="94919"/>
                        <a14:foregroundMark x1="40794" y1="94919" x2="35238" y2="84758"/>
                        <a14:foregroundMark x1="35238" y1="89376" x2="43492" y2="96998"/>
                      </a14:backgroundRemoval>
                    </a14:imgEffect>
                  </a14:imgLayer>
                </a14:imgProps>
              </a:ext>
              <a:ext uri="{28A0092B-C50C-407E-A947-70E740481C1C}">
                <a14:useLocalDpi xmlns:a14="http://schemas.microsoft.com/office/drawing/2010/main" val="0"/>
              </a:ext>
            </a:extLst>
          </a:blip>
          <a:stretch>
            <a:fillRect/>
          </a:stretch>
        </p:blipFill>
        <p:spPr>
          <a:xfrm>
            <a:off x="0" y="4143587"/>
            <a:ext cx="3682497" cy="2530986"/>
          </a:xfrm>
          <a:prstGeom prst="rect">
            <a:avLst/>
          </a:prstGeom>
        </p:spPr>
      </p:pic>
      <p:pic>
        <p:nvPicPr>
          <p:cNvPr id="21" name="صورة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6361" y="3950159"/>
            <a:ext cx="769461" cy="769461"/>
          </a:xfrm>
          <a:prstGeom prst="rect">
            <a:avLst/>
          </a:prstGeom>
        </p:spPr>
      </p:pic>
      <p:pic>
        <p:nvPicPr>
          <p:cNvPr id="16" name="صورة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9686" y="689336"/>
            <a:ext cx="3396251" cy="3396251"/>
          </a:xfrm>
          <a:prstGeom prst="rect">
            <a:avLst/>
          </a:prstGeom>
        </p:spPr>
      </p:pic>
      <p:sp>
        <p:nvSpPr>
          <p:cNvPr id="22" name="مستطيل 21"/>
          <p:cNvSpPr/>
          <p:nvPr/>
        </p:nvSpPr>
        <p:spPr>
          <a:xfrm>
            <a:off x="145716" y="689336"/>
            <a:ext cx="7880684" cy="769441"/>
          </a:xfrm>
          <a:prstGeom prst="rect">
            <a:avLst/>
          </a:prstGeom>
          <a:solidFill>
            <a:srgbClr val="66C6B9">
              <a:alpha val="50000"/>
            </a:srgb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rtl="0"/>
            <a:r>
              <a:rPr lang="ar-SA" sz="44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2- اذا اتحدت الجهة فيُقدم الأقرب درجة الى الميت</a:t>
            </a:r>
            <a:endParaRPr lang="ar-SA" sz="4400" b="1" cap="none" spc="0"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9911083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ircle(in)">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خماسي 1"/>
          <p:cNvSpPr/>
          <p:nvPr/>
        </p:nvSpPr>
        <p:spPr>
          <a:xfrm flipH="1">
            <a:off x="8026400" y="420914"/>
            <a:ext cx="4165600" cy="653143"/>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
        <p:nvSpPr>
          <p:cNvPr id="4" name="مستطيل 3"/>
          <p:cNvSpPr/>
          <p:nvPr/>
        </p:nvSpPr>
        <p:spPr>
          <a:xfrm>
            <a:off x="8286764" y="343631"/>
            <a:ext cx="3905236" cy="769441"/>
          </a:xfrm>
          <a:prstGeom prst="rect">
            <a:avLst/>
          </a:prstGeom>
          <a:noFill/>
        </p:spPr>
        <p:txBody>
          <a:bodyPr wrap="none" lIns="91440" tIns="45720" rIns="91440" bIns="45720">
            <a:spAutoFit/>
          </a:bodyPr>
          <a:lstStyle/>
          <a:p>
            <a:pPr algn="ctr" rtl="0"/>
            <a:r>
              <a:rPr lang="ar-SA" sz="4400" b="1" dirty="0" smtClean="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في حال تزاحم العَصَبات!</a:t>
            </a:r>
            <a:endParaRPr lang="ar-SA" sz="4400" b="1" cap="none" spc="0" dirty="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graphicFrame>
        <p:nvGraphicFramePr>
          <p:cNvPr id="13" name="جدول 12"/>
          <p:cNvGraphicFramePr>
            <a:graphicFrameLocks noGrp="1"/>
          </p:cNvGraphicFramePr>
          <p:nvPr>
            <p:extLst>
              <p:ext uri="{D42A27DB-BD31-4B8C-83A1-F6EECF244321}">
                <p14:modId xmlns:p14="http://schemas.microsoft.com/office/powerpoint/2010/main" val="1932000942"/>
              </p:ext>
            </p:extLst>
          </p:nvPr>
        </p:nvGraphicFramePr>
        <p:xfrm>
          <a:off x="2327092" y="3108813"/>
          <a:ext cx="8128000" cy="2569368"/>
        </p:xfrm>
        <a:graphic>
          <a:graphicData uri="http://schemas.openxmlformats.org/drawingml/2006/table">
            <a:tbl>
              <a:tblPr rtl="1" firstRow="1" bandRow="1">
                <a:tableStyleId>{F5AB1C69-6EDB-4FF4-983F-18BD219EF322}</a:tableStyleId>
              </a:tblPr>
              <a:tblGrid>
                <a:gridCol w="4064000">
                  <a:extLst>
                    <a:ext uri="{9D8B030D-6E8A-4147-A177-3AD203B41FA5}">
                      <a16:colId xmlns:a16="http://schemas.microsoft.com/office/drawing/2014/main" val="528026036"/>
                    </a:ext>
                  </a:extLst>
                </a:gridCol>
                <a:gridCol w="4064000">
                  <a:extLst>
                    <a:ext uri="{9D8B030D-6E8A-4147-A177-3AD203B41FA5}">
                      <a16:colId xmlns:a16="http://schemas.microsoft.com/office/drawing/2014/main" val="1212353447"/>
                    </a:ext>
                  </a:extLst>
                </a:gridCol>
              </a:tblGrid>
              <a:tr h="856456">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400" b="1" dirty="0" smtClean="0">
                          <a:latin typeface="Traditional Arabic" panose="02020603050405020304" pitchFamily="18" charset="-78"/>
                          <a:cs typeface="Traditional Arabic" panose="02020603050405020304" pitchFamily="18" charset="-78"/>
                        </a:rPr>
                        <a:t>توفي شخص عن عم شقيق</a:t>
                      </a:r>
                      <a:r>
                        <a:rPr lang="ar-SA" sz="4400" b="1" baseline="0" dirty="0" smtClean="0">
                          <a:latin typeface="Traditional Arabic" panose="02020603050405020304" pitchFamily="18" charset="-78"/>
                          <a:cs typeface="Traditional Arabic" panose="02020603050405020304" pitchFamily="18" charset="-78"/>
                        </a:rPr>
                        <a:t> و عم لأب!</a:t>
                      </a:r>
                      <a:endParaRPr lang="ar-SA" sz="4400" b="1" dirty="0" smtClean="0">
                        <a:solidFill>
                          <a:srgbClr val="E7E6E6">
                            <a:lumMod val="50000"/>
                          </a:srgbClr>
                        </a:solidFill>
                        <a:latin typeface="Traditional Arabic" panose="02020603050405020304" pitchFamily="18" charset="-78"/>
                        <a:cs typeface="Traditional Arabic" panose="02020603050405020304" pitchFamily="18" charset="-78"/>
                      </a:endParaRPr>
                    </a:p>
                  </a:txBody>
                  <a:tcPr anchor="ctr"/>
                </a:tc>
                <a:tc hMerge="1">
                  <a:txBody>
                    <a:bodyPr/>
                    <a:lstStyle/>
                    <a:p>
                      <a:pPr rtl="1"/>
                      <a:endParaRPr lang="ar-SA" dirty="0"/>
                    </a:p>
                  </a:txBody>
                  <a:tcPr/>
                </a:tc>
                <a:extLst>
                  <a:ext uri="{0D108BD9-81ED-4DB2-BD59-A6C34878D82A}">
                    <a16:rowId xmlns:a16="http://schemas.microsoft.com/office/drawing/2014/main" val="4268251169"/>
                  </a:ext>
                </a:extLst>
              </a:tr>
              <a:tr h="856456">
                <a:tc rowSpan="2">
                  <a:txBody>
                    <a:bodyPr/>
                    <a:lstStyle/>
                    <a:p>
                      <a:pPr algn="ctr" rtl="1"/>
                      <a:r>
                        <a:rPr lang="ar-SA" sz="4400" b="1" dirty="0" smtClean="0">
                          <a:solidFill>
                            <a:schemeClr val="accent1">
                              <a:lumMod val="50000"/>
                            </a:schemeClr>
                          </a:solidFill>
                          <a:latin typeface="Traditional Arabic" panose="02020603050405020304" pitchFamily="18" charset="-78"/>
                          <a:cs typeface="Traditional Arabic" panose="02020603050405020304" pitchFamily="18" charset="-78"/>
                        </a:rPr>
                        <a:t>المال</a:t>
                      </a:r>
                      <a:r>
                        <a:rPr lang="ar-SA" sz="4400" b="1" baseline="0" dirty="0" smtClean="0">
                          <a:solidFill>
                            <a:schemeClr val="accent1">
                              <a:lumMod val="50000"/>
                            </a:schemeClr>
                          </a:solidFill>
                          <a:latin typeface="Traditional Arabic" panose="02020603050405020304" pitchFamily="18" charset="-78"/>
                          <a:cs typeface="Traditional Arabic" panose="02020603050405020304" pitchFamily="18" charset="-78"/>
                        </a:rPr>
                        <a:t> لـ </a:t>
                      </a:r>
                      <a:endParaRPr lang="ar-SA" sz="44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tc>
                  <a:txBody>
                    <a:bodyPr/>
                    <a:lstStyle/>
                    <a:p>
                      <a:pPr algn="ctr" rtl="1"/>
                      <a:r>
                        <a:rPr lang="ar-SA" sz="3800" b="1" dirty="0" smtClean="0">
                          <a:solidFill>
                            <a:schemeClr val="accent1">
                              <a:lumMod val="50000"/>
                            </a:schemeClr>
                          </a:solidFill>
                          <a:latin typeface="Traditional Arabic" panose="02020603050405020304" pitchFamily="18" charset="-78"/>
                          <a:cs typeface="Traditional Arabic" panose="02020603050405020304" pitchFamily="18" charset="-78"/>
                        </a:rPr>
                        <a:t>العم لأب</a:t>
                      </a:r>
                      <a:endParaRPr lang="ar-SA" sz="38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extLst>
                  <a:ext uri="{0D108BD9-81ED-4DB2-BD59-A6C34878D82A}">
                    <a16:rowId xmlns:a16="http://schemas.microsoft.com/office/drawing/2014/main" val="4255036927"/>
                  </a:ext>
                </a:extLst>
              </a:tr>
              <a:tr h="856456">
                <a:tc vMerge="1">
                  <a:txBody>
                    <a:bodyPr/>
                    <a:lstStyle/>
                    <a:p>
                      <a:pPr rtl="1"/>
                      <a:endParaRPr lang="ar-SA" dirty="0"/>
                    </a:p>
                  </a:txBody>
                  <a:tcPr/>
                </a:tc>
                <a:tc>
                  <a:txBody>
                    <a:bodyPr/>
                    <a:lstStyle/>
                    <a:p>
                      <a:pPr algn="ctr" rtl="1"/>
                      <a:r>
                        <a:rPr lang="ar-SA" sz="3800" b="1" dirty="0" smtClean="0">
                          <a:solidFill>
                            <a:schemeClr val="accent1">
                              <a:lumMod val="50000"/>
                            </a:schemeClr>
                          </a:solidFill>
                          <a:latin typeface="Traditional Arabic" panose="02020603050405020304" pitchFamily="18" charset="-78"/>
                          <a:cs typeface="Traditional Arabic" panose="02020603050405020304" pitchFamily="18" charset="-78"/>
                        </a:rPr>
                        <a:t>العم</a:t>
                      </a:r>
                      <a:r>
                        <a:rPr lang="ar-SA" sz="3800" b="1" baseline="0" dirty="0" smtClean="0">
                          <a:solidFill>
                            <a:schemeClr val="accent1">
                              <a:lumMod val="50000"/>
                            </a:schemeClr>
                          </a:solidFill>
                          <a:latin typeface="Traditional Arabic" panose="02020603050405020304" pitchFamily="18" charset="-78"/>
                          <a:cs typeface="Traditional Arabic" panose="02020603050405020304" pitchFamily="18" charset="-78"/>
                        </a:rPr>
                        <a:t> الشقيق</a:t>
                      </a:r>
                      <a:endParaRPr lang="ar-SA" sz="38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extLst>
                  <a:ext uri="{0D108BD9-81ED-4DB2-BD59-A6C34878D82A}">
                    <a16:rowId xmlns:a16="http://schemas.microsoft.com/office/drawing/2014/main" val="3752205349"/>
                  </a:ext>
                </a:extLst>
              </a:tr>
            </a:tbl>
          </a:graphicData>
        </a:graphic>
      </p:graphicFrame>
      <p:sp>
        <p:nvSpPr>
          <p:cNvPr id="15" name="مستطيل 14"/>
          <p:cNvSpPr/>
          <p:nvPr/>
        </p:nvSpPr>
        <p:spPr>
          <a:xfrm>
            <a:off x="4165600" y="1766867"/>
            <a:ext cx="6289492" cy="120032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rtl="0"/>
            <a:r>
              <a:rPr lang="ar-SA" sz="3600" b="1" dirty="0" smtClean="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شارك/ي في قسمة المسألة التالية لفهم أكثر</a:t>
            </a:r>
          </a:p>
          <a:p>
            <a:pPr algn="ctr" rtl="0"/>
            <a:r>
              <a:rPr lang="ar-SA" sz="3600" b="1" dirty="0" smtClean="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ضع/ي علامة صحة للجهة المُقدمة! </a:t>
            </a:r>
            <a:endParaRPr lang="ar-SA" sz="3600" b="1" cap="none" spc="0" dirty="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18" name="صورة 17"/>
          <p:cNvPicPr>
            <a:picLocks noChangeAspect="1"/>
          </p:cNvPicPr>
          <p:nvPr/>
        </p:nvPicPr>
        <p:blipFill>
          <a:blip r:embed="rId2">
            <a:extLst>
              <a:ext uri="{BEBA8EAE-BF5A-486C-A8C5-ECC9F3942E4B}">
                <a14:imgProps xmlns:a14="http://schemas.microsoft.com/office/drawing/2010/main">
                  <a14:imgLayer r:embed="rId3">
                    <a14:imgEffect>
                      <a14:backgroundRemoval t="924" b="100000" l="159" r="100000">
                        <a14:foregroundMark x1="54286" y1="79215" x2="57778" y2="89607"/>
                        <a14:foregroundMark x1="58413" y1="90300" x2="62540" y2="76905"/>
                        <a14:foregroundMark x1="46349" y1="78753" x2="38413" y2="87529"/>
                        <a14:foregroundMark x1="38413" y1="87529" x2="47778" y2="94919"/>
                        <a14:foregroundMark x1="40794" y1="94919" x2="35238" y2="84758"/>
                        <a14:foregroundMark x1="35238" y1="89376" x2="43492" y2="96998"/>
                      </a14:backgroundRemoval>
                    </a14:imgEffect>
                  </a14:imgLayer>
                </a14:imgProps>
              </a:ext>
              <a:ext uri="{28A0092B-C50C-407E-A947-70E740481C1C}">
                <a14:useLocalDpi xmlns:a14="http://schemas.microsoft.com/office/drawing/2010/main" val="0"/>
              </a:ext>
            </a:extLst>
          </a:blip>
          <a:stretch>
            <a:fillRect/>
          </a:stretch>
        </p:blipFill>
        <p:spPr>
          <a:xfrm>
            <a:off x="0" y="4143587"/>
            <a:ext cx="3682497" cy="2530986"/>
          </a:xfrm>
          <a:prstGeom prst="rect">
            <a:avLst/>
          </a:prstGeom>
        </p:spPr>
      </p:pic>
      <p:pic>
        <p:nvPicPr>
          <p:cNvPr id="21" name="صورة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4603" y="4865178"/>
            <a:ext cx="769461" cy="769461"/>
          </a:xfrm>
          <a:prstGeom prst="rect">
            <a:avLst/>
          </a:prstGeom>
        </p:spPr>
      </p:pic>
      <p:pic>
        <p:nvPicPr>
          <p:cNvPr id="16" name="صورة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9686" y="668905"/>
            <a:ext cx="3396251" cy="3396251"/>
          </a:xfrm>
          <a:prstGeom prst="rect">
            <a:avLst/>
          </a:prstGeom>
        </p:spPr>
      </p:pic>
      <p:sp>
        <p:nvSpPr>
          <p:cNvPr id="10" name="مستطيل 9"/>
          <p:cNvSpPr/>
          <p:nvPr/>
        </p:nvSpPr>
        <p:spPr>
          <a:xfrm>
            <a:off x="283469" y="951456"/>
            <a:ext cx="7864653" cy="769441"/>
          </a:xfrm>
          <a:prstGeom prst="rect">
            <a:avLst/>
          </a:prstGeom>
          <a:solidFill>
            <a:srgbClr val="66C6B9">
              <a:alpha val="50000"/>
            </a:srgb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rtl="0"/>
            <a:r>
              <a:rPr lang="ar-SA" sz="44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3- اذا اتحدت الجهة وتساوى القُرب فيُقدَم الأقوى</a:t>
            </a:r>
            <a:endParaRPr lang="ar-SA" sz="4400" b="1" cap="none" spc="0"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8896115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ircle(in)">
                                      <p:cBhvr>
                                        <p:cTn id="1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خماسي 1"/>
          <p:cNvSpPr/>
          <p:nvPr/>
        </p:nvSpPr>
        <p:spPr>
          <a:xfrm flipH="1">
            <a:off x="8026400" y="420914"/>
            <a:ext cx="4165600" cy="653143"/>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
        <p:nvSpPr>
          <p:cNvPr id="4" name="مستطيل 3"/>
          <p:cNvSpPr/>
          <p:nvPr/>
        </p:nvSpPr>
        <p:spPr>
          <a:xfrm>
            <a:off x="8286764" y="343631"/>
            <a:ext cx="3905236" cy="769441"/>
          </a:xfrm>
          <a:prstGeom prst="rect">
            <a:avLst/>
          </a:prstGeom>
          <a:noFill/>
        </p:spPr>
        <p:txBody>
          <a:bodyPr wrap="none" lIns="91440" tIns="45720" rIns="91440" bIns="45720">
            <a:spAutoFit/>
          </a:bodyPr>
          <a:lstStyle/>
          <a:p>
            <a:pPr algn="ctr" rtl="0"/>
            <a:r>
              <a:rPr lang="ar-SA" sz="4400" b="1" dirty="0" smtClean="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في حال تزاحم العَصَبات!</a:t>
            </a:r>
            <a:endParaRPr lang="ar-SA" sz="4400" b="1" cap="none" spc="0" dirty="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9" name="مستطيل 18"/>
          <p:cNvSpPr/>
          <p:nvPr/>
        </p:nvSpPr>
        <p:spPr>
          <a:xfrm>
            <a:off x="283469" y="951456"/>
            <a:ext cx="7864653" cy="769441"/>
          </a:xfrm>
          <a:prstGeom prst="rect">
            <a:avLst/>
          </a:prstGeom>
          <a:solidFill>
            <a:srgbClr val="66C6B9">
              <a:alpha val="50000"/>
            </a:srgb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rtl="0"/>
            <a:r>
              <a:rPr lang="ar-SA" sz="44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3- اذا اتحدت الجهة وتساوى القُرب فيُقدَم الأقوى</a:t>
            </a:r>
            <a:endParaRPr lang="ar-SA" sz="4400" b="1" cap="none" spc="0"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1026" name="Picture 2" descr="نتيجة بحث الصور عن شغل مخ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884" y="1982787"/>
            <a:ext cx="2964996" cy="3532642"/>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1341737" y="2140500"/>
            <a:ext cx="7792518" cy="1446550"/>
          </a:xfrm>
          <a:prstGeom prst="rect">
            <a:avLst/>
          </a:prstGeom>
          <a:noFill/>
        </p:spPr>
        <p:txBody>
          <a:bodyPr wrap="none" lIns="91440" tIns="45720" rIns="91440" bIns="45720">
            <a:spAutoFit/>
          </a:bodyPr>
          <a:lstStyle/>
          <a:p>
            <a:pPr algn="ctr"/>
            <a:r>
              <a:rPr lang="ar-SA" sz="4400" b="1" cap="none" spc="0" dirty="0" smtClean="0">
                <a:ln w="0"/>
                <a:solidFill>
                  <a:srgbClr val="4472C4"/>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هل يُمكن ان تتحد الجهة و يتساوى القُرب بالنسبة </a:t>
            </a:r>
          </a:p>
          <a:p>
            <a:pPr algn="ctr"/>
            <a:r>
              <a:rPr lang="ar-SA" sz="4400" b="1" dirty="0" smtClean="0">
                <a:ln w="0"/>
                <a:solidFill>
                  <a:srgbClr val="4472C4"/>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للأبوة أو البنوة ! اذكر/ي مثالًا على ذلك!</a:t>
            </a:r>
          </a:p>
        </p:txBody>
      </p:sp>
      <p:sp>
        <p:nvSpPr>
          <p:cNvPr id="6" name="مستطيل 5"/>
          <p:cNvSpPr/>
          <p:nvPr/>
        </p:nvSpPr>
        <p:spPr>
          <a:xfrm>
            <a:off x="597796" y="3891203"/>
            <a:ext cx="6769803" cy="1446550"/>
          </a:xfrm>
          <a:prstGeom prst="rect">
            <a:avLst/>
          </a:prstGeom>
          <a:noFill/>
        </p:spPr>
        <p:txBody>
          <a:bodyPr wrap="none" lIns="91440" tIns="45720" rIns="91440" bIns="45720">
            <a:spAutoFit/>
          </a:bodyPr>
          <a:lstStyle/>
          <a:p>
            <a:pPr algn="ctr"/>
            <a:r>
              <a:rPr lang="ar-SA" sz="4400" b="1" cap="none" spc="0" dirty="0" smtClean="0">
                <a:ln w="0"/>
                <a:solidFill>
                  <a:srgbClr val="F36E5A"/>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لا </a:t>
            </a:r>
            <a:r>
              <a:rPr lang="ar-SA" sz="4400" b="1" cap="none" spc="0" dirty="0" smtClean="0">
                <a:ln w="0"/>
                <a:solidFill>
                  <a:srgbClr val="F36E5A"/>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تتصور ان تكون القوة </a:t>
            </a:r>
            <a:r>
              <a:rPr lang="ar-SA" sz="4400" b="1" cap="none" spc="0" dirty="0" smtClean="0">
                <a:ln w="0"/>
                <a:solidFill>
                  <a:srgbClr val="F36E5A"/>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بين الأبناء وب</a:t>
            </a:r>
            <a:r>
              <a:rPr lang="ar-SA" sz="4400" b="1" dirty="0" smtClean="0">
                <a:ln w="0"/>
                <a:solidFill>
                  <a:srgbClr val="F36E5A"/>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َنِ</a:t>
            </a:r>
            <a:r>
              <a:rPr lang="ar-SA" sz="4400" b="1" cap="none" spc="0" dirty="0" smtClean="0">
                <a:ln w="0"/>
                <a:solidFill>
                  <a:srgbClr val="F36E5A"/>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يهِم ،</a:t>
            </a:r>
          </a:p>
          <a:p>
            <a:pPr algn="ctr"/>
            <a:r>
              <a:rPr lang="ar-SA" sz="4400" b="1" dirty="0" smtClean="0">
                <a:ln w="0"/>
                <a:solidFill>
                  <a:srgbClr val="F36E5A"/>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ولا بين الآباء و آبائهِم.</a:t>
            </a:r>
            <a:r>
              <a:rPr lang="ar-SA" sz="4400" b="1" cap="none" spc="0" dirty="0" smtClean="0">
                <a:ln w="0"/>
                <a:solidFill>
                  <a:srgbClr val="F36E5A"/>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a:t>
            </a:r>
            <a:endParaRPr lang="ar-SA" sz="4400" b="1" cap="none" spc="0" dirty="0">
              <a:ln w="0"/>
              <a:solidFill>
                <a:srgbClr val="F36E5A"/>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1028" name="Picture 4" descr="نتيجة بحث الصور عن rela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536" y="4142757"/>
            <a:ext cx="3060768" cy="3060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8272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1000"/>
                                        <p:tgtEl>
                                          <p:spTgt spid="1028"/>
                                        </p:tgtEl>
                                      </p:cBhvr>
                                    </p:animEffect>
                                    <p:anim calcmode="lin" valueType="num">
                                      <p:cBhvr>
                                        <p:cTn id="32" dur="1000" fill="hold"/>
                                        <p:tgtEl>
                                          <p:spTgt spid="1028"/>
                                        </p:tgtEl>
                                        <p:attrNameLst>
                                          <p:attrName>ppt_x</p:attrName>
                                        </p:attrNameLst>
                                      </p:cBhvr>
                                      <p:tavLst>
                                        <p:tav tm="0">
                                          <p:val>
                                            <p:strVal val="#ppt_x"/>
                                          </p:val>
                                        </p:tav>
                                        <p:tav tm="100000">
                                          <p:val>
                                            <p:strVal val="#ppt_x"/>
                                          </p:val>
                                        </p:tav>
                                      </p:tavLst>
                                    </p:anim>
                                    <p:anim calcmode="lin" valueType="num">
                                      <p:cBhvr>
                                        <p:cTn id="3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مستطيل ذو زوايا قطرية مستديرة 23"/>
          <p:cNvSpPr/>
          <p:nvPr/>
        </p:nvSpPr>
        <p:spPr>
          <a:xfrm>
            <a:off x="399246" y="3984508"/>
            <a:ext cx="5808316" cy="2078074"/>
          </a:xfrm>
          <a:prstGeom prst="round2Diag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smtClean="0">
                <a:solidFill>
                  <a:schemeClr val="accent5">
                    <a:lumMod val="75000"/>
                  </a:schemeClr>
                </a:solidFill>
                <a:latin typeface="Traditional Arabic" panose="02020603050405020304" pitchFamily="18" charset="-78"/>
                <a:cs typeface="Traditional Arabic" panose="02020603050405020304" pitchFamily="18" charset="-78"/>
              </a:rPr>
              <a:t>مَصدر عصب يعصب تعصيبًا ، مشتق من العصب  و هو الشد والتقوية و الإحاطة، ومنه سميّت عصابة الرأس. </a:t>
            </a:r>
            <a:endParaRPr lang="ar-SA" sz="3200" b="1" dirty="0">
              <a:solidFill>
                <a:schemeClr val="accent5">
                  <a:lumMod val="75000"/>
                </a:schemeClr>
              </a:solidFill>
              <a:latin typeface="Traditional Arabic" panose="02020603050405020304" pitchFamily="18" charset="-78"/>
              <a:cs typeface="Traditional Arabic" panose="02020603050405020304" pitchFamily="18" charset="-78"/>
            </a:endParaRPr>
          </a:p>
        </p:txBody>
      </p:sp>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ackgroundRemoval t="5534" b="88538" l="2734" r="97461"/>
                    </a14:imgEffect>
                  </a14:imgLayer>
                </a14:imgProps>
              </a:ext>
              <a:ext uri="{28A0092B-C50C-407E-A947-70E740481C1C}">
                <a14:useLocalDpi xmlns:a14="http://schemas.microsoft.com/office/drawing/2010/main" val="0"/>
              </a:ext>
            </a:extLst>
          </a:blip>
          <a:stretch>
            <a:fillRect/>
          </a:stretch>
        </p:blipFill>
        <p:spPr>
          <a:xfrm>
            <a:off x="1040178" y="528805"/>
            <a:ext cx="6320166" cy="3123051"/>
          </a:xfrm>
          <a:prstGeom prst="rect">
            <a:avLst/>
          </a:prstGeom>
        </p:spPr>
      </p:pic>
      <p:sp>
        <p:nvSpPr>
          <p:cNvPr id="20" name="مستطيل 19"/>
          <p:cNvSpPr/>
          <p:nvPr/>
        </p:nvSpPr>
        <p:spPr>
          <a:xfrm>
            <a:off x="222300" y="1213168"/>
            <a:ext cx="7955922" cy="1754326"/>
          </a:xfrm>
          <a:prstGeom prst="rect">
            <a:avLst/>
          </a:prstGeom>
        </p:spPr>
        <p:txBody>
          <a:bodyPr wrap="square">
            <a:spAutoFit/>
          </a:bodyPr>
          <a:lstStyle/>
          <a:p>
            <a:pPr algn="ctr"/>
            <a:r>
              <a:rPr lang="ar-SA" sz="5400" b="1" dirty="0" smtClean="0">
                <a:solidFill>
                  <a:srgbClr val="A9B50B"/>
                </a:solidFill>
                <a:latin typeface="Traditional Arabic" panose="02020603050405020304" pitchFamily="18" charset="-78"/>
                <a:cs typeface="Traditional Arabic" panose="02020603050405020304" pitchFamily="18" charset="-78"/>
              </a:rPr>
              <a:t>صف/ـي </a:t>
            </a:r>
            <a:r>
              <a:rPr lang="ar-SA" sz="5400" b="1" dirty="0" smtClean="0">
                <a:solidFill>
                  <a:srgbClr val="A9B50B"/>
                </a:solidFill>
                <a:latin typeface="Traditional Arabic" panose="02020603050405020304" pitchFamily="18" charset="-78"/>
                <a:cs typeface="Traditional Arabic" panose="02020603050405020304" pitchFamily="18" charset="-78"/>
              </a:rPr>
              <a:t>الصورة </a:t>
            </a:r>
          </a:p>
          <a:p>
            <a:pPr algn="ctr"/>
            <a:r>
              <a:rPr lang="ar-SA" sz="5400" b="1" dirty="0" smtClean="0">
                <a:solidFill>
                  <a:srgbClr val="A9B50B"/>
                </a:solidFill>
                <a:latin typeface="Traditional Arabic" panose="02020603050405020304" pitchFamily="18" charset="-78"/>
                <a:cs typeface="Traditional Arabic" panose="02020603050405020304" pitchFamily="18" charset="-78"/>
              </a:rPr>
              <a:t>التي أمامك!</a:t>
            </a:r>
            <a:endParaRPr lang="ar-SA" sz="5400" b="1" dirty="0">
              <a:solidFill>
                <a:srgbClr val="A9B50B"/>
              </a:solidFill>
              <a:latin typeface="Traditional Arabic" panose="02020603050405020304" pitchFamily="18" charset="-78"/>
              <a:cs typeface="Traditional Arabic" panose="02020603050405020304" pitchFamily="18" charset="-78"/>
            </a:endParaRPr>
          </a:p>
        </p:txBody>
      </p:sp>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989" y="713297"/>
            <a:ext cx="3536726" cy="50166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 name="صورة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5865" y="4199896"/>
            <a:ext cx="2156248" cy="2833785"/>
          </a:xfrm>
          <a:prstGeom prst="rect">
            <a:avLst/>
          </a:prstGeom>
        </p:spPr>
      </p:pic>
      <p:sp>
        <p:nvSpPr>
          <p:cNvPr id="23" name="مستطيل 22"/>
          <p:cNvSpPr/>
          <p:nvPr/>
        </p:nvSpPr>
        <p:spPr>
          <a:xfrm>
            <a:off x="2657799" y="3546306"/>
            <a:ext cx="3708066" cy="769441"/>
          </a:xfrm>
          <a:prstGeom prst="rect">
            <a:avLst/>
          </a:prstGeom>
          <a:noFill/>
        </p:spPr>
        <p:txBody>
          <a:bodyPr wrap="none" lIns="91440" tIns="45720" rIns="91440" bIns="45720">
            <a:spAutoFit/>
          </a:bodyPr>
          <a:lstStyle/>
          <a:p>
            <a:pPr algn="ctr"/>
            <a:r>
              <a:rPr lang="ar-SA" sz="4400" b="1" cap="none" spc="0" dirty="0" smtClean="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استنتج/ـي التعريف لغةً!</a:t>
            </a:r>
            <a:endParaRPr lang="ar-SA" sz="4400" b="1" cap="none" spc="0" dirty="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2800177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خماسي 1"/>
          <p:cNvSpPr/>
          <p:nvPr/>
        </p:nvSpPr>
        <p:spPr>
          <a:xfrm flipH="1">
            <a:off x="8026400" y="420914"/>
            <a:ext cx="4165600" cy="653143"/>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
        <p:nvSpPr>
          <p:cNvPr id="4" name="مستطيل 3"/>
          <p:cNvSpPr/>
          <p:nvPr/>
        </p:nvSpPr>
        <p:spPr>
          <a:xfrm>
            <a:off x="8286764" y="343631"/>
            <a:ext cx="3905236" cy="769441"/>
          </a:xfrm>
          <a:prstGeom prst="rect">
            <a:avLst/>
          </a:prstGeom>
          <a:noFill/>
        </p:spPr>
        <p:txBody>
          <a:bodyPr wrap="none" lIns="91440" tIns="45720" rIns="91440" bIns="45720">
            <a:spAutoFit/>
          </a:bodyPr>
          <a:lstStyle/>
          <a:p>
            <a:pPr algn="ctr" rtl="0"/>
            <a:r>
              <a:rPr lang="ar-SA" sz="4400" b="1" dirty="0" smtClean="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في حال تزاحم العَصَبات!</a:t>
            </a:r>
            <a:endParaRPr lang="ar-SA" sz="4400" b="1" cap="none" spc="0" dirty="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9" name="مستطيل 18"/>
          <p:cNvSpPr/>
          <p:nvPr/>
        </p:nvSpPr>
        <p:spPr>
          <a:xfrm>
            <a:off x="579718" y="4917095"/>
            <a:ext cx="5976316" cy="769441"/>
          </a:xfrm>
          <a:prstGeom prst="rect">
            <a:avLst/>
          </a:prstGeom>
          <a:solidFill>
            <a:srgbClr val="66C6B9">
              <a:alpha val="50000"/>
            </a:srgb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rtl="0"/>
            <a:r>
              <a:rPr lang="ar-SA" sz="44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4- اذا </a:t>
            </a:r>
            <a:r>
              <a:rPr lang="ar-SA" sz="44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اتحدت الجهة </a:t>
            </a:r>
            <a:r>
              <a:rPr lang="ar-SA" sz="44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والقرابة والقوة ! </a:t>
            </a:r>
            <a:endParaRPr lang="ar-SA" sz="4400" b="1" cap="none" spc="0"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484" y="809609"/>
            <a:ext cx="4397830" cy="3527672"/>
          </a:xfrm>
          <a:prstGeom prst="rect">
            <a:avLst/>
          </a:prstGeom>
        </p:spPr>
      </p:pic>
      <p:pic>
        <p:nvPicPr>
          <p:cNvPr id="9" name="صورة 8"/>
          <p:cNvPicPr>
            <a:picLocks noChangeAspect="1"/>
          </p:cNvPicPr>
          <p:nvPr/>
        </p:nvPicPr>
        <p:blipFill rotWithShape="1">
          <a:blip r:embed="rId3">
            <a:extLst>
              <a:ext uri="{28A0092B-C50C-407E-A947-70E740481C1C}">
                <a14:useLocalDpi xmlns:a14="http://schemas.microsoft.com/office/drawing/2010/main" val="0"/>
              </a:ext>
            </a:extLst>
          </a:blip>
          <a:srcRect b="18095"/>
          <a:stretch/>
        </p:blipFill>
        <p:spPr>
          <a:xfrm>
            <a:off x="6569075" y="841830"/>
            <a:ext cx="5622925" cy="3973665"/>
          </a:xfrm>
          <a:prstGeom prst="rect">
            <a:avLst/>
          </a:prstGeom>
        </p:spPr>
      </p:pic>
      <p:sp>
        <p:nvSpPr>
          <p:cNvPr id="10" name="مستطيل 9"/>
          <p:cNvSpPr/>
          <p:nvPr/>
        </p:nvSpPr>
        <p:spPr>
          <a:xfrm>
            <a:off x="6966255" y="2393317"/>
            <a:ext cx="4828566" cy="1754326"/>
          </a:xfrm>
          <a:prstGeom prst="rect">
            <a:avLst/>
          </a:prstGeom>
          <a:noFill/>
        </p:spPr>
        <p:txBody>
          <a:bodyPr wrap="none" lIns="91440" tIns="45720" rIns="91440" bIns="45720">
            <a:spAutoFit/>
          </a:bodyPr>
          <a:lstStyle/>
          <a:p>
            <a:pPr algn="ctr"/>
            <a:r>
              <a:rPr lang="ar-SA" sz="5400" b="1" dirty="0" smtClean="0">
                <a:ln w="0"/>
                <a:solidFill>
                  <a:srgbClr val="AD63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ماهي الحالة التي يتم فيها </a:t>
            </a:r>
          </a:p>
          <a:p>
            <a:pPr algn="ctr"/>
            <a:r>
              <a:rPr lang="ar-SA" sz="5400" b="1" cap="none" spc="0" dirty="0" smtClean="0">
                <a:ln w="0"/>
                <a:solidFill>
                  <a:srgbClr val="AD63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تقسيم المال بالتساوي!</a:t>
            </a:r>
            <a:endParaRPr lang="ar-SA" sz="5400" b="1" cap="none" spc="0" dirty="0">
              <a:ln w="0"/>
              <a:solidFill>
                <a:srgbClr val="AD63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4861522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932555" y="855200"/>
            <a:ext cx="7563289" cy="923330"/>
          </a:xfrm>
          <a:prstGeom prst="rect">
            <a:avLst/>
          </a:prstGeom>
          <a:noFill/>
        </p:spPr>
        <p:txBody>
          <a:bodyPr wrap="none" lIns="91440" tIns="45720" rIns="91440" bIns="45720">
            <a:spAutoFit/>
          </a:bodyPr>
          <a:lstStyle/>
          <a:p>
            <a:pPr algn="ctr"/>
            <a:r>
              <a:rPr lang="ar-SA" sz="5400" b="1" cap="none" spc="0" dirty="0" smtClean="0">
                <a:ln w="0"/>
                <a:solidFill>
                  <a:schemeClr val="bg1">
                    <a:lumMod val="6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ينقسم العَصَبة بالنسب الى ثلاثة أقسام: </a:t>
            </a:r>
            <a:endParaRPr lang="ar-SA" sz="5400" b="1" cap="none" spc="0" dirty="0">
              <a:ln w="0"/>
              <a:solidFill>
                <a:schemeClr val="bg1">
                  <a:lumMod val="6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0" name="موجة مزدوجة 9"/>
          <p:cNvSpPr/>
          <p:nvPr/>
        </p:nvSpPr>
        <p:spPr>
          <a:xfrm>
            <a:off x="8358390" y="1918953"/>
            <a:ext cx="3000777" cy="168713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4400" b="1" dirty="0" smtClean="0">
                <a:solidFill>
                  <a:schemeClr val="bg2">
                    <a:lumMod val="50000"/>
                  </a:schemeClr>
                </a:solidFill>
                <a:latin typeface="Traditional Arabic" panose="02020603050405020304" pitchFamily="18" charset="-78"/>
                <a:cs typeface="Traditional Arabic" panose="02020603050405020304" pitchFamily="18" charset="-78"/>
              </a:rPr>
              <a:t>العَصَبَة بالنفس</a:t>
            </a:r>
            <a:endParaRPr lang="ar-SA" sz="4400" b="1" dirty="0">
              <a:solidFill>
                <a:schemeClr val="bg2">
                  <a:lumMod val="50000"/>
                </a:schemeClr>
              </a:solidFill>
              <a:latin typeface="Traditional Arabic" panose="02020603050405020304" pitchFamily="18" charset="-78"/>
              <a:cs typeface="Traditional Arabic" panose="02020603050405020304" pitchFamily="18" charset="-78"/>
            </a:endParaRPr>
          </a:p>
        </p:txBody>
      </p:sp>
      <p:sp>
        <p:nvSpPr>
          <p:cNvPr id="16" name="موجة مزدوجة 15"/>
          <p:cNvSpPr/>
          <p:nvPr/>
        </p:nvSpPr>
        <p:spPr>
          <a:xfrm>
            <a:off x="1266424" y="1918952"/>
            <a:ext cx="3000777" cy="168713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العَصَبَة</a:t>
            </a:r>
          </a:p>
          <a:p>
            <a:pPr lvl="0" algn="ct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مع ا</a:t>
            </a: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لغير</a:t>
            </a:r>
            <a:endParaRPr lang="ar-SA" sz="4400" b="1" dirty="0">
              <a:solidFill>
                <a:srgbClr val="E7E6E6">
                  <a:lumMod val="50000"/>
                </a:srgbClr>
              </a:solidFill>
              <a:latin typeface="Traditional Arabic" panose="02020603050405020304" pitchFamily="18" charset="-78"/>
              <a:cs typeface="Traditional Arabic" panose="02020603050405020304" pitchFamily="18" charset="-78"/>
            </a:endParaRPr>
          </a:p>
        </p:txBody>
      </p:sp>
      <p:sp>
        <p:nvSpPr>
          <p:cNvPr id="17" name="موجة مزدوجة 16"/>
          <p:cNvSpPr/>
          <p:nvPr/>
        </p:nvSpPr>
        <p:spPr>
          <a:xfrm>
            <a:off x="4812407" y="1918952"/>
            <a:ext cx="3000777" cy="168713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العَصَبَة بالغير.</a:t>
            </a:r>
            <a:endParaRPr lang="ar-SA" sz="4400" b="1" dirty="0">
              <a:solidFill>
                <a:srgbClr val="E7E6E6">
                  <a:lumMod val="50000"/>
                </a:srgbClr>
              </a:solidFill>
              <a:latin typeface="Traditional Arabic" panose="02020603050405020304" pitchFamily="18" charset="-78"/>
              <a:cs typeface="Traditional Arabic" panose="02020603050405020304" pitchFamily="18" charset="-78"/>
            </a:endParaRPr>
          </a:p>
        </p:txBody>
      </p:sp>
      <p:pic>
        <p:nvPicPr>
          <p:cNvPr id="12" name="صورة 11"/>
          <p:cNvPicPr>
            <a:picLocks noChangeAspect="1"/>
          </p:cNvPicPr>
          <p:nvPr/>
        </p:nvPicPr>
        <p:blipFill>
          <a:blip r:embed="rId2" cstate="print">
            <a:extLst>
              <a:ext uri="{BEBA8EAE-BF5A-486C-A8C5-ECC9F3942E4B}">
                <a14:imgProps xmlns:a14="http://schemas.microsoft.com/office/drawing/2010/main">
                  <a14:imgLayer r:embed="rId3">
                    <a14:imgEffect>
                      <a14:backgroundRemoval t="8875" b="93250" l="125" r="100000"/>
                    </a14:imgEffect>
                  </a14:imgLayer>
                </a14:imgProps>
              </a:ext>
              <a:ext uri="{28A0092B-C50C-407E-A947-70E740481C1C}">
                <a14:useLocalDpi xmlns:a14="http://schemas.microsoft.com/office/drawing/2010/main" val="0"/>
              </a:ext>
            </a:extLst>
          </a:blip>
          <a:stretch>
            <a:fillRect/>
          </a:stretch>
        </p:blipFill>
        <p:spPr>
          <a:xfrm>
            <a:off x="304804" y="3116693"/>
            <a:ext cx="3962395" cy="3962395"/>
          </a:xfrm>
          <a:prstGeom prst="rect">
            <a:avLst/>
          </a:prstGeom>
        </p:spPr>
      </p:pic>
      <p:sp>
        <p:nvSpPr>
          <p:cNvPr id="9" name="موجة مزدوجة 8"/>
          <p:cNvSpPr/>
          <p:nvPr/>
        </p:nvSpPr>
        <p:spPr>
          <a:xfrm>
            <a:off x="4812406" y="3606085"/>
            <a:ext cx="3000777" cy="168713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3600" b="1" dirty="0" smtClean="0">
                <a:solidFill>
                  <a:srgbClr val="E7E6E6">
                    <a:lumMod val="50000"/>
                  </a:srgbClr>
                </a:solidFill>
                <a:latin typeface="Traditional Arabic" panose="02020603050405020304" pitchFamily="18" charset="-78"/>
                <a:cs typeface="Traditional Arabic" panose="02020603050405020304" pitchFamily="18" charset="-78"/>
              </a:rPr>
              <a:t>وهن الإناث ذوات النصف والثلثين.</a:t>
            </a:r>
            <a:endParaRPr lang="ar-SA" sz="3600" b="1" dirty="0">
              <a:solidFill>
                <a:srgbClr val="E7E6E6">
                  <a:lumMod val="50000"/>
                </a:srgbClr>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7161646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grpId="0" nodeType="clickEffect">
                                  <p:stCondLst>
                                    <p:cond delay="0"/>
                                  </p:stCondLst>
                                  <p:iterate type="lt">
                                    <p:tmPct val="4000"/>
                                  </p:iterate>
                                  <p:childTnLst>
                                    <p:set>
                                      <p:cBhvr override="childStyle">
                                        <p:cTn id="20" dur="500" fill="hold"/>
                                        <p:tgtEl>
                                          <p:spTgt spid="17"/>
                                        </p:tgtEl>
                                        <p:attrNameLst>
                                          <p:attrName>style.textDecorationUnderline</p:attrName>
                                        </p:attrNameLst>
                                      </p:cBhvr>
                                      <p:to>
                                        <p:strVal val="true"/>
                                      </p:to>
                                    </p:set>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6" grpId="0" animBg="1"/>
      <p:bldP spid="17"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وجة مزدوجة 16"/>
          <p:cNvSpPr/>
          <p:nvPr/>
        </p:nvSpPr>
        <p:spPr>
          <a:xfrm>
            <a:off x="9191223" y="278838"/>
            <a:ext cx="3000777" cy="168713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العَصَبَة بالغير.</a:t>
            </a:r>
            <a:endParaRPr lang="ar-SA" sz="4400" b="1" dirty="0">
              <a:solidFill>
                <a:srgbClr val="E7E6E6">
                  <a:lumMod val="50000"/>
                </a:srgbClr>
              </a:solidFill>
              <a:latin typeface="Traditional Arabic" panose="02020603050405020304" pitchFamily="18" charset="-78"/>
              <a:cs typeface="Traditional Arabic" panose="02020603050405020304" pitchFamily="18" charset="-78"/>
            </a:endParaRPr>
          </a:p>
        </p:txBody>
      </p:sp>
      <p:sp>
        <p:nvSpPr>
          <p:cNvPr id="9" name="موجة مزدوجة 8"/>
          <p:cNvSpPr/>
          <p:nvPr/>
        </p:nvSpPr>
        <p:spPr>
          <a:xfrm>
            <a:off x="9176708" y="1965971"/>
            <a:ext cx="3000777" cy="168713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3600" b="1" dirty="0" smtClean="0">
                <a:solidFill>
                  <a:srgbClr val="E7E6E6">
                    <a:lumMod val="50000"/>
                  </a:srgbClr>
                </a:solidFill>
                <a:latin typeface="Traditional Arabic" panose="02020603050405020304" pitchFamily="18" charset="-78"/>
                <a:cs typeface="Traditional Arabic" panose="02020603050405020304" pitchFamily="18" charset="-78"/>
              </a:rPr>
              <a:t>وهن الإناث ذوات النصف والثلثين.</a:t>
            </a:r>
            <a:endParaRPr lang="ar-SA" sz="3600" b="1" dirty="0">
              <a:solidFill>
                <a:srgbClr val="E7E6E6">
                  <a:lumMod val="50000"/>
                </a:srgbClr>
              </a:solidFill>
              <a:latin typeface="Traditional Arabic" panose="02020603050405020304" pitchFamily="18" charset="-78"/>
              <a:cs typeface="Traditional Arabic" panose="02020603050405020304" pitchFamily="18" charset="-78"/>
            </a:endParaRPr>
          </a:p>
        </p:txBody>
      </p:sp>
      <p:sp>
        <p:nvSpPr>
          <p:cNvPr id="2" name="مستطيل 1"/>
          <p:cNvSpPr/>
          <p:nvPr/>
        </p:nvSpPr>
        <p:spPr>
          <a:xfrm>
            <a:off x="2215166" y="737683"/>
            <a:ext cx="6970660" cy="144655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r>
              <a:rPr lang="ar-SA" sz="4400" b="1" dirty="0" smtClean="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في خلال دقيقة واحدة استرجع/ي وارثات</a:t>
            </a:r>
          </a:p>
          <a:p>
            <a:r>
              <a:rPr lang="ar-SA" sz="4400" b="1" dirty="0" smtClean="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النصف والثلثين !</a:t>
            </a:r>
            <a:endParaRPr lang="ar-SA" sz="4400" b="1" cap="none" spc="0" dirty="0">
              <a:ln w="0"/>
              <a:solidFill>
                <a:schemeClr val="tx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3" name="مستطيل 12"/>
          <p:cNvSpPr/>
          <p:nvPr/>
        </p:nvSpPr>
        <p:spPr>
          <a:xfrm>
            <a:off x="2113934" y="2632101"/>
            <a:ext cx="5558971" cy="3467704"/>
          </a:xfrm>
          <a:prstGeom prst="rect">
            <a:avLst/>
          </a:prstGeom>
          <a:solidFill>
            <a:schemeClr val="accent1">
              <a:alpha val="12000"/>
            </a:schemeClr>
          </a:solidFill>
        </p:spPr>
      </p:sp>
      <p:sp>
        <p:nvSpPr>
          <p:cNvPr id="14" name="شكل حر 13"/>
          <p:cNvSpPr/>
          <p:nvPr/>
        </p:nvSpPr>
        <p:spPr>
          <a:xfrm>
            <a:off x="2113933" y="2632101"/>
            <a:ext cx="2779486" cy="1733853"/>
          </a:xfrm>
          <a:custGeom>
            <a:avLst/>
            <a:gdLst>
              <a:gd name="connsiteX0" fmla="*/ 0 w 1733852"/>
              <a:gd name="connsiteY0" fmla="*/ 0 h 2779485"/>
              <a:gd name="connsiteX1" fmla="*/ 1444871 w 1733852"/>
              <a:gd name="connsiteY1" fmla="*/ 0 h 2779485"/>
              <a:gd name="connsiteX2" fmla="*/ 1733852 w 1733852"/>
              <a:gd name="connsiteY2" fmla="*/ 288981 h 2779485"/>
              <a:gd name="connsiteX3" fmla="*/ 1733852 w 1733852"/>
              <a:gd name="connsiteY3" fmla="*/ 2779485 h 2779485"/>
              <a:gd name="connsiteX4" fmla="*/ 0 w 1733852"/>
              <a:gd name="connsiteY4" fmla="*/ 2779485 h 2779485"/>
              <a:gd name="connsiteX5" fmla="*/ 0 w 1733852"/>
              <a:gd name="connsiteY5" fmla="*/ 0 h 277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3852" h="2779485">
                <a:moveTo>
                  <a:pt x="0" y="2779484"/>
                </a:moveTo>
                <a:lnTo>
                  <a:pt x="0" y="463257"/>
                </a:lnTo>
                <a:cubicBezTo>
                  <a:pt x="0" y="207407"/>
                  <a:pt x="80709" y="1"/>
                  <a:pt x="180268" y="1"/>
                </a:cubicBezTo>
                <a:lnTo>
                  <a:pt x="1733852" y="1"/>
                </a:lnTo>
                <a:lnTo>
                  <a:pt x="1733852" y="2779484"/>
                </a:lnTo>
                <a:lnTo>
                  <a:pt x="0" y="2779484"/>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6032" tIns="256031" rIns="256032" bIns="689496" numCol="1" spcCol="1270" anchor="ctr" anchorCtr="0">
            <a:noAutofit/>
          </a:bodyPr>
          <a:lstStyle/>
          <a:p>
            <a:pPr lvl="0" algn="ctr" defTabSz="1600200" rtl="1">
              <a:lnSpc>
                <a:spcPct val="90000"/>
              </a:lnSpc>
              <a:spcBef>
                <a:spcPct val="0"/>
              </a:spcBef>
              <a:spcAft>
                <a:spcPct val="35000"/>
              </a:spcAft>
            </a:pPr>
            <a:r>
              <a:rPr lang="ar-SA" sz="3600" b="1" kern="1200" dirty="0" smtClean="0">
                <a:latin typeface="Traditional Arabic" panose="02020603050405020304" pitchFamily="18" charset="-78"/>
                <a:cs typeface="Traditional Arabic" panose="02020603050405020304" pitchFamily="18" charset="-78"/>
              </a:rPr>
              <a:t>بنت الابن</a:t>
            </a:r>
            <a:endParaRPr lang="ar-SA" sz="3600" b="1" kern="1200" dirty="0">
              <a:latin typeface="Traditional Arabic" panose="02020603050405020304" pitchFamily="18" charset="-78"/>
              <a:cs typeface="Traditional Arabic" panose="02020603050405020304" pitchFamily="18" charset="-78"/>
            </a:endParaRPr>
          </a:p>
        </p:txBody>
      </p:sp>
      <p:sp>
        <p:nvSpPr>
          <p:cNvPr id="15" name="شكل حر 14"/>
          <p:cNvSpPr/>
          <p:nvPr/>
        </p:nvSpPr>
        <p:spPr>
          <a:xfrm>
            <a:off x="4893419" y="2632101"/>
            <a:ext cx="2779485" cy="1733852"/>
          </a:xfrm>
          <a:custGeom>
            <a:avLst/>
            <a:gdLst>
              <a:gd name="connsiteX0" fmla="*/ 0 w 2779485"/>
              <a:gd name="connsiteY0" fmla="*/ 0 h 1733852"/>
              <a:gd name="connsiteX1" fmla="*/ 2490504 w 2779485"/>
              <a:gd name="connsiteY1" fmla="*/ 0 h 1733852"/>
              <a:gd name="connsiteX2" fmla="*/ 2779485 w 2779485"/>
              <a:gd name="connsiteY2" fmla="*/ 288981 h 1733852"/>
              <a:gd name="connsiteX3" fmla="*/ 2779485 w 2779485"/>
              <a:gd name="connsiteY3" fmla="*/ 1733852 h 1733852"/>
              <a:gd name="connsiteX4" fmla="*/ 0 w 2779485"/>
              <a:gd name="connsiteY4" fmla="*/ 1733852 h 1733852"/>
              <a:gd name="connsiteX5" fmla="*/ 0 w 2779485"/>
              <a:gd name="connsiteY5" fmla="*/ 0 h 173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9485" h="1733852">
                <a:moveTo>
                  <a:pt x="0" y="0"/>
                </a:moveTo>
                <a:lnTo>
                  <a:pt x="2490504" y="0"/>
                </a:lnTo>
                <a:cubicBezTo>
                  <a:pt x="2650104" y="0"/>
                  <a:pt x="2779485" y="129381"/>
                  <a:pt x="2779485" y="288981"/>
                </a:cubicBezTo>
                <a:lnTo>
                  <a:pt x="2779485" y="1733852"/>
                </a:lnTo>
                <a:lnTo>
                  <a:pt x="0" y="1733852"/>
                </a:lnTo>
                <a:lnTo>
                  <a:pt x="0" y="0"/>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256032" tIns="256032" rIns="256032" bIns="689495" numCol="1" spcCol="1270" anchor="ctr" anchorCtr="0">
            <a:noAutofit/>
          </a:bodyPr>
          <a:lstStyle/>
          <a:p>
            <a:pPr lvl="0" algn="ctr" defTabSz="1600200" rtl="1">
              <a:lnSpc>
                <a:spcPct val="90000"/>
              </a:lnSpc>
              <a:spcBef>
                <a:spcPct val="0"/>
              </a:spcBef>
              <a:spcAft>
                <a:spcPct val="35000"/>
              </a:spcAft>
            </a:pPr>
            <a:r>
              <a:rPr lang="ar-SA" sz="3600" b="1" kern="1200" dirty="0" smtClean="0">
                <a:latin typeface="Traditional Arabic" panose="02020603050405020304" pitchFamily="18" charset="-78"/>
                <a:cs typeface="Traditional Arabic" panose="02020603050405020304" pitchFamily="18" charset="-78"/>
              </a:rPr>
              <a:t>البنت</a:t>
            </a:r>
            <a:endParaRPr lang="ar-SA" sz="3600" b="1" kern="1200" dirty="0">
              <a:latin typeface="Traditional Arabic" panose="02020603050405020304" pitchFamily="18" charset="-78"/>
              <a:cs typeface="Traditional Arabic" panose="02020603050405020304" pitchFamily="18" charset="-78"/>
            </a:endParaRPr>
          </a:p>
        </p:txBody>
      </p:sp>
      <p:sp>
        <p:nvSpPr>
          <p:cNvPr id="18" name="شكل حر 17"/>
          <p:cNvSpPr/>
          <p:nvPr/>
        </p:nvSpPr>
        <p:spPr>
          <a:xfrm>
            <a:off x="2113934" y="4365952"/>
            <a:ext cx="2779486" cy="1733853"/>
          </a:xfrm>
          <a:custGeom>
            <a:avLst/>
            <a:gdLst>
              <a:gd name="connsiteX0" fmla="*/ 0 w 2779485"/>
              <a:gd name="connsiteY0" fmla="*/ 0 h 1733852"/>
              <a:gd name="connsiteX1" fmla="*/ 2490504 w 2779485"/>
              <a:gd name="connsiteY1" fmla="*/ 0 h 1733852"/>
              <a:gd name="connsiteX2" fmla="*/ 2779485 w 2779485"/>
              <a:gd name="connsiteY2" fmla="*/ 288981 h 1733852"/>
              <a:gd name="connsiteX3" fmla="*/ 2779485 w 2779485"/>
              <a:gd name="connsiteY3" fmla="*/ 1733852 h 1733852"/>
              <a:gd name="connsiteX4" fmla="*/ 0 w 2779485"/>
              <a:gd name="connsiteY4" fmla="*/ 1733852 h 1733852"/>
              <a:gd name="connsiteX5" fmla="*/ 0 w 2779485"/>
              <a:gd name="connsiteY5" fmla="*/ 0 h 173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9485" h="1733852">
                <a:moveTo>
                  <a:pt x="2779485" y="1733852"/>
                </a:moveTo>
                <a:lnTo>
                  <a:pt x="288981" y="1733852"/>
                </a:lnTo>
                <a:cubicBezTo>
                  <a:pt x="129381" y="1733852"/>
                  <a:pt x="0" y="1604471"/>
                  <a:pt x="0" y="1444871"/>
                </a:cubicBezTo>
                <a:lnTo>
                  <a:pt x="0" y="0"/>
                </a:lnTo>
                <a:lnTo>
                  <a:pt x="2779485" y="0"/>
                </a:lnTo>
                <a:lnTo>
                  <a:pt x="2779485" y="1733852"/>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256031" tIns="689496" rIns="256033" bIns="256032" numCol="1" spcCol="1270" anchor="ctr" anchorCtr="0">
            <a:noAutofit/>
          </a:bodyPr>
          <a:lstStyle/>
          <a:p>
            <a:pPr lvl="0" algn="ctr" defTabSz="1600200" rtl="1">
              <a:lnSpc>
                <a:spcPct val="90000"/>
              </a:lnSpc>
              <a:spcBef>
                <a:spcPct val="0"/>
              </a:spcBef>
              <a:spcAft>
                <a:spcPct val="35000"/>
              </a:spcAft>
            </a:pPr>
            <a:r>
              <a:rPr lang="ar-SA" sz="3600" b="1" kern="1200" dirty="0" smtClean="0">
                <a:latin typeface="Traditional Arabic" panose="02020603050405020304" pitchFamily="18" charset="-78"/>
                <a:cs typeface="Traditional Arabic" panose="02020603050405020304" pitchFamily="18" charset="-78"/>
              </a:rPr>
              <a:t>الأخت لأب</a:t>
            </a:r>
            <a:endParaRPr lang="ar-SA" sz="3600" b="1" kern="1200" dirty="0">
              <a:latin typeface="Traditional Arabic" panose="02020603050405020304" pitchFamily="18" charset="-78"/>
              <a:cs typeface="Traditional Arabic" panose="02020603050405020304" pitchFamily="18" charset="-78"/>
            </a:endParaRPr>
          </a:p>
        </p:txBody>
      </p:sp>
      <p:sp>
        <p:nvSpPr>
          <p:cNvPr id="19" name="شكل حر 18"/>
          <p:cNvSpPr/>
          <p:nvPr/>
        </p:nvSpPr>
        <p:spPr>
          <a:xfrm>
            <a:off x="4893419" y="4365952"/>
            <a:ext cx="2779486" cy="1733853"/>
          </a:xfrm>
          <a:custGeom>
            <a:avLst/>
            <a:gdLst>
              <a:gd name="connsiteX0" fmla="*/ 0 w 1733852"/>
              <a:gd name="connsiteY0" fmla="*/ 0 h 2779485"/>
              <a:gd name="connsiteX1" fmla="*/ 1444871 w 1733852"/>
              <a:gd name="connsiteY1" fmla="*/ 0 h 2779485"/>
              <a:gd name="connsiteX2" fmla="*/ 1733852 w 1733852"/>
              <a:gd name="connsiteY2" fmla="*/ 288981 h 2779485"/>
              <a:gd name="connsiteX3" fmla="*/ 1733852 w 1733852"/>
              <a:gd name="connsiteY3" fmla="*/ 2779485 h 2779485"/>
              <a:gd name="connsiteX4" fmla="*/ 0 w 1733852"/>
              <a:gd name="connsiteY4" fmla="*/ 2779485 h 2779485"/>
              <a:gd name="connsiteX5" fmla="*/ 0 w 1733852"/>
              <a:gd name="connsiteY5" fmla="*/ 0 h 277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3852" h="2779485">
                <a:moveTo>
                  <a:pt x="1733852" y="1"/>
                </a:moveTo>
                <a:lnTo>
                  <a:pt x="1733852" y="2316228"/>
                </a:lnTo>
                <a:cubicBezTo>
                  <a:pt x="1733852" y="2572078"/>
                  <a:pt x="1653143" y="2779484"/>
                  <a:pt x="1553584" y="2779484"/>
                </a:cubicBezTo>
                <a:lnTo>
                  <a:pt x="0" y="2779484"/>
                </a:lnTo>
                <a:lnTo>
                  <a:pt x="0" y="1"/>
                </a:lnTo>
                <a:lnTo>
                  <a:pt x="1733852" y="1"/>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256032" tIns="689495" rIns="256033" bIns="256033" numCol="1" spcCol="1270" anchor="ctr" anchorCtr="0">
            <a:noAutofit/>
          </a:bodyPr>
          <a:lstStyle/>
          <a:p>
            <a:pPr lvl="0" algn="ctr" defTabSz="1600200" rtl="1">
              <a:lnSpc>
                <a:spcPct val="90000"/>
              </a:lnSpc>
              <a:spcBef>
                <a:spcPct val="0"/>
              </a:spcBef>
              <a:spcAft>
                <a:spcPct val="35000"/>
              </a:spcAft>
            </a:pPr>
            <a:r>
              <a:rPr lang="ar-SA" sz="3600" b="1" kern="1200" dirty="0" smtClean="0">
                <a:latin typeface="Traditional Arabic" panose="02020603050405020304" pitchFamily="18" charset="-78"/>
                <a:cs typeface="Traditional Arabic" panose="02020603050405020304" pitchFamily="18" charset="-78"/>
              </a:rPr>
              <a:t>الأخت الشقيقة</a:t>
            </a:r>
            <a:endParaRPr lang="ar-SA" sz="3600" b="1" kern="1200" dirty="0">
              <a:latin typeface="Traditional Arabic" panose="02020603050405020304" pitchFamily="18" charset="-78"/>
              <a:cs typeface="Traditional Arabic" panose="02020603050405020304" pitchFamily="18" charset="-78"/>
            </a:endParaRPr>
          </a:p>
        </p:txBody>
      </p:sp>
      <p:sp>
        <p:nvSpPr>
          <p:cNvPr id="20" name="شكل حر 19"/>
          <p:cNvSpPr/>
          <p:nvPr/>
        </p:nvSpPr>
        <p:spPr>
          <a:xfrm>
            <a:off x="3056132" y="4038380"/>
            <a:ext cx="3674574" cy="655144"/>
          </a:xfrm>
          <a:custGeom>
            <a:avLst/>
            <a:gdLst>
              <a:gd name="connsiteX0" fmla="*/ 0 w 3674574"/>
              <a:gd name="connsiteY0" fmla="*/ 109193 h 655144"/>
              <a:gd name="connsiteX1" fmla="*/ 109193 w 3674574"/>
              <a:gd name="connsiteY1" fmla="*/ 0 h 655144"/>
              <a:gd name="connsiteX2" fmla="*/ 3565381 w 3674574"/>
              <a:gd name="connsiteY2" fmla="*/ 0 h 655144"/>
              <a:gd name="connsiteX3" fmla="*/ 3674574 w 3674574"/>
              <a:gd name="connsiteY3" fmla="*/ 109193 h 655144"/>
              <a:gd name="connsiteX4" fmla="*/ 3674574 w 3674574"/>
              <a:gd name="connsiteY4" fmla="*/ 545951 h 655144"/>
              <a:gd name="connsiteX5" fmla="*/ 3565381 w 3674574"/>
              <a:gd name="connsiteY5" fmla="*/ 655144 h 655144"/>
              <a:gd name="connsiteX6" fmla="*/ 109193 w 3674574"/>
              <a:gd name="connsiteY6" fmla="*/ 655144 h 655144"/>
              <a:gd name="connsiteX7" fmla="*/ 0 w 3674574"/>
              <a:gd name="connsiteY7" fmla="*/ 545951 h 655144"/>
              <a:gd name="connsiteX8" fmla="*/ 0 w 3674574"/>
              <a:gd name="connsiteY8" fmla="*/ 109193 h 65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4574" h="655144">
                <a:moveTo>
                  <a:pt x="0" y="109193"/>
                </a:moveTo>
                <a:cubicBezTo>
                  <a:pt x="0" y="48887"/>
                  <a:pt x="48887" y="0"/>
                  <a:pt x="109193" y="0"/>
                </a:cubicBezTo>
                <a:lnTo>
                  <a:pt x="3565381" y="0"/>
                </a:lnTo>
                <a:cubicBezTo>
                  <a:pt x="3625687" y="0"/>
                  <a:pt x="3674574" y="48887"/>
                  <a:pt x="3674574" y="109193"/>
                </a:cubicBezTo>
                <a:lnTo>
                  <a:pt x="3674574" y="545951"/>
                </a:lnTo>
                <a:cubicBezTo>
                  <a:pt x="3674574" y="606257"/>
                  <a:pt x="3625687" y="655144"/>
                  <a:pt x="3565381" y="655144"/>
                </a:cubicBezTo>
                <a:lnTo>
                  <a:pt x="109193" y="655144"/>
                </a:lnTo>
                <a:cubicBezTo>
                  <a:pt x="48887" y="655144"/>
                  <a:pt x="0" y="606257"/>
                  <a:pt x="0" y="545951"/>
                </a:cubicBezTo>
                <a:lnTo>
                  <a:pt x="0" y="109193"/>
                </a:lnTo>
                <a:close/>
              </a:path>
            </a:pathLst>
          </a:custGeom>
        </p:spPr>
        <p:style>
          <a:lnRef idx="2">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69141" tIns="169141" rIns="169141" bIns="169141" numCol="1" spcCol="1270" anchor="ctr" anchorCtr="0">
            <a:noAutofit/>
          </a:bodyPr>
          <a:lstStyle/>
          <a:p>
            <a:pPr lvl="0" algn="ctr" defTabSz="1600200" rtl="1">
              <a:lnSpc>
                <a:spcPct val="90000"/>
              </a:lnSpc>
              <a:spcBef>
                <a:spcPct val="0"/>
              </a:spcBef>
              <a:spcAft>
                <a:spcPct val="35000"/>
              </a:spcAft>
            </a:pPr>
            <a:r>
              <a:rPr lang="ar-SA" sz="3600" b="1" kern="1200" dirty="0" smtClean="0">
                <a:solidFill>
                  <a:schemeClr val="accent1">
                    <a:lumMod val="50000"/>
                  </a:schemeClr>
                </a:solidFill>
                <a:latin typeface="Traditional Arabic" panose="02020603050405020304" pitchFamily="18" charset="-78"/>
                <a:cs typeface="Traditional Arabic" panose="02020603050405020304" pitchFamily="18" charset="-78"/>
              </a:rPr>
              <a:t>وارثات النصف والثلثين.</a:t>
            </a:r>
            <a:endParaRPr lang="ar-SA" sz="3600" b="1" kern="1200" dirty="0">
              <a:solidFill>
                <a:schemeClr val="accent1">
                  <a:lumMod val="50000"/>
                </a:schemeClr>
              </a:solidFill>
              <a:latin typeface="Traditional Arabic" panose="02020603050405020304" pitchFamily="18" charset="-78"/>
              <a:cs typeface="Traditional Arabic" panose="02020603050405020304" pitchFamily="18" charset="-78"/>
            </a:endParaRPr>
          </a:p>
        </p:txBody>
      </p:sp>
      <p:pic>
        <p:nvPicPr>
          <p:cNvPr id="7" name="صورة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558" y="289815"/>
            <a:ext cx="2342286" cy="2342286"/>
          </a:xfrm>
          <a:prstGeom prst="ellipse">
            <a:avLst/>
          </a:prstGeom>
          <a:ln>
            <a:noFill/>
          </a:ln>
          <a:effectLst>
            <a:softEdge rad="112500"/>
          </a:effectLst>
        </p:spPr>
      </p:pic>
    </p:spTree>
    <p:extLst>
      <p:ext uri="{BB962C8B-B14F-4D97-AF65-F5344CB8AC3E}">
        <p14:creationId xmlns:p14="http://schemas.microsoft.com/office/powerpoint/2010/main" val="15659392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1)">
                                      <p:cBhvr>
                                        <p:cTn id="38" dur="75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heel(1)">
                                      <p:cBhvr>
                                        <p:cTn id="43" dur="75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heel(1)">
                                      <p:cBhvr>
                                        <p:cTn id="48" dur="75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heel(1)">
                                      <p:cBhvr>
                                        <p:cTn id="5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2" grpId="0" animBg="1"/>
      <p:bldP spid="14" grpId="0" animBg="1"/>
      <p:bldP spid="15"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1401168371"/>
              </p:ext>
            </p:extLst>
          </p:nvPr>
        </p:nvGraphicFramePr>
        <p:xfrm>
          <a:off x="2941658" y="2425096"/>
          <a:ext cx="5131914" cy="3074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موجة مزدوجة 10"/>
          <p:cNvSpPr/>
          <p:nvPr/>
        </p:nvSpPr>
        <p:spPr>
          <a:xfrm>
            <a:off x="0" y="443754"/>
            <a:ext cx="12192000" cy="1429800"/>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3600" b="1" dirty="0" smtClean="0">
                <a:solidFill>
                  <a:srgbClr val="E7E6E6">
                    <a:lumMod val="50000"/>
                  </a:srgbClr>
                </a:solidFill>
                <a:latin typeface="Traditional Arabic" panose="02020603050405020304" pitchFamily="18" charset="-78"/>
                <a:cs typeface="Traditional Arabic" panose="02020603050405020304" pitchFamily="18" charset="-78"/>
              </a:rPr>
              <a:t>و يعصب كل واحدة منهن الذكر المساوي لها في الدرجة والرتبة.</a:t>
            </a:r>
          </a:p>
          <a:p>
            <a:pPr lvl="0" algn="ctr"/>
            <a:r>
              <a:rPr lang="ar-SA" sz="3600" b="1" dirty="0" smtClean="0">
                <a:solidFill>
                  <a:srgbClr val="E7E6E6">
                    <a:lumMod val="50000"/>
                  </a:srgbClr>
                </a:solidFill>
                <a:latin typeface="Traditional Arabic" panose="02020603050405020304" pitchFamily="18" charset="-78"/>
                <a:cs typeface="Traditional Arabic" panose="02020603050405020304" pitchFamily="18" charset="-78"/>
              </a:rPr>
              <a:t>توقع/ـي الذكر المساوي لكل انثى في الدرجة والرتبة.</a:t>
            </a:r>
            <a:endParaRPr lang="ar-SA" sz="3600" b="1" dirty="0">
              <a:solidFill>
                <a:srgbClr val="E7E6E6">
                  <a:lumMod val="50000"/>
                </a:srgbClr>
              </a:solidFill>
              <a:latin typeface="Traditional Arabic" panose="02020603050405020304" pitchFamily="18" charset="-78"/>
              <a:cs typeface="Traditional Arabic" panose="02020603050405020304" pitchFamily="18" charset="-78"/>
            </a:endParaRPr>
          </a:p>
        </p:txBody>
      </p:sp>
      <p:pic>
        <p:nvPicPr>
          <p:cNvPr id="6" name="صورة 5"/>
          <p:cNvPicPr>
            <a:picLocks noChangeAspect="1"/>
          </p:cNvPicPr>
          <p:nvPr/>
        </p:nvPicPr>
        <p:blipFill>
          <a:blip r:embed="rId7">
            <a:extLst>
              <a:ext uri="{BEBA8EAE-BF5A-486C-A8C5-ECC9F3942E4B}">
                <a14:imgProps xmlns:a14="http://schemas.microsoft.com/office/drawing/2010/main">
                  <a14:imgLayer r:embed="rId8">
                    <a14:imgEffect>
                      <a14:backgroundRemoval t="2667" b="100000" l="9083" r="59250">
                        <a14:foregroundMark x1="49750" y1="15259" x2="49750" y2="15259"/>
                        <a14:foregroundMark x1="50750" y1="7556" x2="47167" y2="35259"/>
                        <a14:foregroundMark x1="35167" y1="29037" x2="33167" y2="60889"/>
                        <a14:backgroundMark x1="58083" y1="82667" x2="58583" y2="97037"/>
                        <a14:backgroundMark x1="57833" y1="85481" x2="57417" y2="98074"/>
                      </a14:backgroundRemoval>
                    </a14:imgEffect>
                  </a14:imgLayer>
                </a14:imgProps>
              </a:ext>
              <a:ext uri="{28A0092B-C50C-407E-A947-70E740481C1C}">
                <a14:useLocalDpi xmlns:a14="http://schemas.microsoft.com/office/drawing/2010/main" val="0"/>
              </a:ext>
            </a:extLst>
          </a:blip>
          <a:stretch>
            <a:fillRect/>
          </a:stretch>
        </p:blipFill>
        <p:spPr>
          <a:xfrm>
            <a:off x="8073571" y="2773343"/>
            <a:ext cx="6861629" cy="3859666"/>
          </a:xfrm>
          <a:prstGeom prst="rect">
            <a:avLst/>
          </a:prstGeom>
        </p:spPr>
      </p:pic>
      <p:sp>
        <p:nvSpPr>
          <p:cNvPr id="4" name="خماسي 3"/>
          <p:cNvSpPr/>
          <p:nvPr/>
        </p:nvSpPr>
        <p:spPr>
          <a:xfrm>
            <a:off x="8073570" y="3049875"/>
            <a:ext cx="1492622" cy="618565"/>
          </a:xfrm>
          <a:prstGeom prst="homePlate">
            <a:avLst/>
          </a:prstGeom>
          <a:solidFill>
            <a:srgbClr val="53EB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latin typeface="Traditional Arabic" panose="02020603050405020304" pitchFamily="18" charset="-78"/>
                <a:cs typeface="Traditional Arabic" panose="02020603050405020304" pitchFamily="18" charset="-78"/>
              </a:rPr>
              <a:t>الابن</a:t>
            </a:r>
            <a:endParaRPr lang="ar-SA" sz="2400" b="1" dirty="0">
              <a:latin typeface="Traditional Arabic" panose="02020603050405020304" pitchFamily="18" charset="-78"/>
              <a:cs typeface="Traditional Arabic" panose="02020603050405020304" pitchFamily="18" charset="-78"/>
            </a:endParaRPr>
          </a:p>
        </p:txBody>
      </p:sp>
      <p:sp>
        <p:nvSpPr>
          <p:cNvPr id="10" name="خماسي 9"/>
          <p:cNvSpPr/>
          <p:nvPr/>
        </p:nvSpPr>
        <p:spPr>
          <a:xfrm>
            <a:off x="8073570" y="4466227"/>
            <a:ext cx="1492622" cy="618565"/>
          </a:xfrm>
          <a:prstGeom prst="homePlate">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latin typeface="Traditional Arabic" panose="02020603050405020304" pitchFamily="18" charset="-78"/>
                <a:cs typeface="Traditional Arabic" panose="02020603050405020304" pitchFamily="18" charset="-78"/>
              </a:rPr>
              <a:t>الأخ الشقيق</a:t>
            </a:r>
            <a:endParaRPr lang="ar-SA" sz="2400" b="1" dirty="0">
              <a:latin typeface="Traditional Arabic" panose="02020603050405020304" pitchFamily="18" charset="-78"/>
              <a:cs typeface="Traditional Arabic" panose="02020603050405020304" pitchFamily="18" charset="-78"/>
            </a:endParaRPr>
          </a:p>
        </p:txBody>
      </p:sp>
      <p:sp>
        <p:nvSpPr>
          <p:cNvPr id="12" name="خماسي 11"/>
          <p:cNvSpPr/>
          <p:nvPr/>
        </p:nvSpPr>
        <p:spPr>
          <a:xfrm flipH="1">
            <a:off x="1418890" y="4466227"/>
            <a:ext cx="1522767" cy="618565"/>
          </a:xfrm>
          <a:prstGeom prst="homePlate">
            <a:avLst/>
          </a:prstGeom>
          <a:solidFill>
            <a:srgbClr val="2ED7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latin typeface="Traditional Arabic" panose="02020603050405020304" pitchFamily="18" charset="-78"/>
                <a:cs typeface="Traditional Arabic" panose="02020603050405020304" pitchFamily="18" charset="-78"/>
              </a:rPr>
              <a:t>الأخ لأب</a:t>
            </a:r>
            <a:endParaRPr lang="ar-SA" sz="2400" b="1" dirty="0">
              <a:latin typeface="Traditional Arabic" panose="02020603050405020304" pitchFamily="18" charset="-78"/>
              <a:cs typeface="Traditional Arabic" panose="02020603050405020304" pitchFamily="18" charset="-78"/>
            </a:endParaRPr>
          </a:p>
        </p:txBody>
      </p:sp>
      <p:sp>
        <p:nvSpPr>
          <p:cNvPr id="13" name="خماسي 12"/>
          <p:cNvSpPr/>
          <p:nvPr/>
        </p:nvSpPr>
        <p:spPr>
          <a:xfrm flipH="1">
            <a:off x="1418890" y="3049875"/>
            <a:ext cx="1522767" cy="618565"/>
          </a:xfrm>
          <a:prstGeom prst="homePlat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latin typeface="Traditional Arabic" panose="02020603050405020304" pitchFamily="18" charset="-78"/>
                <a:cs typeface="Traditional Arabic" panose="02020603050405020304" pitchFamily="18" charset="-78"/>
              </a:rPr>
              <a:t>ابن الابن</a:t>
            </a:r>
            <a:endParaRPr lang="ar-SA" sz="24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3040549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1" grpId="0" animBg="1"/>
      <p:bldP spid="4" grpId="0" animBg="1"/>
      <p:bldP spid="10"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2840169460"/>
              </p:ext>
            </p:extLst>
          </p:nvPr>
        </p:nvGraphicFramePr>
        <p:xfrm>
          <a:off x="6335225" y="2608729"/>
          <a:ext cx="5558971" cy="3358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موجة مزدوجة 10"/>
          <p:cNvSpPr/>
          <p:nvPr/>
        </p:nvSpPr>
        <p:spPr>
          <a:xfrm>
            <a:off x="210195" y="2810732"/>
            <a:ext cx="6125029" cy="1477171"/>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3600" b="1" dirty="0" smtClean="0">
                <a:solidFill>
                  <a:schemeClr val="accent1">
                    <a:lumMod val="50000"/>
                  </a:schemeClr>
                </a:solidFill>
                <a:latin typeface="Traditional Arabic" panose="02020603050405020304" pitchFamily="18" charset="-78"/>
                <a:cs typeface="Traditional Arabic" panose="02020603050405020304" pitchFamily="18" charset="-78"/>
              </a:rPr>
              <a:t>دليل ذلك قوله تعالى: "</a:t>
            </a:r>
            <a:r>
              <a:rPr lang="ar-SA" sz="3600" b="1" dirty="0">
                <a:solidFill>
                  <a:schemeClr val="accent1">
                    <a:lumMod val="50000"/>
                  </a:schemeClr>
                </a:solidFill>
                <a:latin typeface="Traditional Arabic" panose="02020603050405020304" pitchFamily="18" charset="-78"/>
                <a:cs typeface="Traditional Arabic" panose="02020603050405020304" pitchFamily="18" charset="-78"/>
              </a:rPr>
              <a:t>يُوصِيكُمُ اللَّهُ فِي </a:t>
            </a:r>
            <a:r>
              <a:rPr lang="ar-SA" sz="3600" b="1" dirty="0" smtClean="0">
                <a:solidFill>
                  <a:srgbClr val="C00000"/>
                </a:solidFill>
                <a:latin typeface="Traditional Arabic" panose="02020603050405020304" pitchFamily="18" charset="-78"/>
                <a:cs typeface="Traditional Arabic" panose="02020603050405020304" pitchFamily="18" charset="-78"/>
              </a:rPr>
              <a:t>أَوْلَادِكُمْ</a:t>
            </a:r>
            <a:r>
              <a:rPr lang="ar-SA" sz="3600" b="1" dirty="0">
                <a:solidFill>
                  <a:schemeClr val="accent1">
                    <a:lumMod val="50000"/>
                  </a:schemeClr>
                </a:solidFill>
                <a:latin typeface="Traditional Arabic" panose="02020603050405020304" pitchFamily="18" charset="-78"/>
                <a:cs typeface="Traditional Arabic" panose="02020603050405020304" pitchFamily="18" charset="-78"/>
              </a:rPr>
              <a:t> لِلذَّكَرِ مِثْلُ حَظِّ الْأُنثَيَيْنِ "</a:t>
            </a:r>
          </a:p>
        </p:txBody>
      </p:sp>
      <p:sp>
        <p:nvSpPr>
          <p:cNvPr id="5" name="موجة مزدوجة 4"/>
          <p:cNvSpPr/>
          <p:nvPr/>
        </p:nvSpPr>
        <p:spPr>
          <a:xfrm>
            <a:off x="210195" y="4388904"/>
            <a:ext cx="6125029" cy="1477171"/>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3600" b="1" dirty="0" smtClean="0">
                <a:solidFill>
                  <a:schemeClr val="accent1">
                    <a:lumMod val="50000"/>
                  </a:schemeClr>
                </a:solidFill>
                <a:latin typeface="Traditional Arabic" panose="02020603050405020304" pitchFamily="18" charset="-78"/>
                <a:cs typeface="Traditional Arabic" panose="02020603050405020304" pitchFamily="18" charset="-78"/>
              </a:rPr>
              <a:t>دليل ذلك قوله تعالى: "وَإِن كَانُوا </a:t>
            </a:r>
            <a:r>
              <a:rPr lang="ar-SA" sz="3600" b="1" dirty="0" smtClean="0">
                <a:solidFill>
                  <a:srgbClr val="C00000"/>
                </a:solidFill>
                <a:latin typeface="Traditional Arabic" panose="02020603050405020304" pitchFamily="18" charset="-78"/>
                <a:cs typeface="Traditional Arabic" panose="02020603050405020304" pitchFamily="18" charset="-78"/>
              </a:rPr>
              <a:t>إِخْوَةً</a:t>
            </a:r>
            <a:r>
              <a:rPr lang="ar-SA" sz="3600" b="1" dirty="0" smtClean="0">
                <a:solidFill>
                  <a:schemeClr val="accent1">
                    <a:lumMod val="50000"/>
                  </a:schemeClr>
                </a:solidFill>
                <a:latin typeface="Traditional Arabic" panose="02020603050405020304" pitchFamily="18" charset="-78"/>
                <a:cs typeface="Traditional Arabic" panose="02020603050405020304" pitchFamily="18" charset="-78"/>
              </a:rPr>
              <a:t> رِّجَالًا وَنِسَاءً فَلِلذَّكَرِ مِثْلُ حَظِّ الْأُنثَيَيْنِ"</a:t>
            </a:r>
            <a:endParaRPr lang="ar-SA" sz="3600" b="1" dirty="0">
              <a:solidFill>
                <a:schemeClr val="accent1">
                  <a:lumMod val="50000"/>
                </a:schemeClr>
              </a:solidFill>
              <a:latin typeface="Traditional Arabic" panose="02020603050405020304" pitchFamily="18" charset="-78"/>
              <a:cs typeface="Traditional Arabic" panose="02020603050405020304" pitchFamily="18" charset="-78"/>
            </a:endParaRPr>
          </a:p>
        </p:txBody>
      </p:sp>
      <p:sp>
        <p:nvSpPr>
          <p:cNvPr id="2" name="مستطيل 1"/>
          <p:cNvSpPr/>
          <p:nvPr/>
        </p:nvSpPr>
        <p:spPr>
          <a:xfrm>
            <a:off x="2858119" y="1148049"/>
            <a:ext cx="4517583" cy="923330"/>
          </a:xfrm>
          <a:prstGeom prst="rect">
            <a:avLst/>
          </a:prstGeom>
          <a:noFill/>
        </p:spPr>
        <p:txBody>
          <a:bodyPr wrap="none" lIns="91440" tIns="45720" rIns="91440" bIns="45720">
            <a:spAutoFit/>
          </a:bodyPr>
          <a:lstStyle/>
          <a:p>
            <a:pPr algn="ctr"/>
            <a:r>
              <a:rPr lang="ar-SA" sz="5400" b="1" cap="none" spc="0" dirty="0" err="1" smtClean="0">
                <a:ln w="0"/>
                <a:solidFill>
                  <a:srgbClr val="4472C4"/>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ماهو</a:t>
            </a:r>
            <a:r>
              <a:rPr lang="ar-SA" sz="5400" b="1" cap="none" spc="0" dirty="0" smtClean="0">
                <a:ln w="0"/>
                <a:solidFill>
                  <a:srgbClr val="4472C4"/>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الدليل على ذلك!</a:t>
            </a:r>
            <a:endParaRPr lang="ar-SA" sz="5400" b="1" cap="none" spc="0" dirty="0">
              <a:ln w="0"/>
              <a:solidFill>
                <a:srgbClr val="4472C4"/>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6" name="صورة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5756" y="245370"/>
            <a:ext cx="2736575" cy="2728689"/>
          </a:xfrm>
          <a:prstGeom prst="rect">
            <a:avLst/>
          </a:prstGeom>
        </p:spPr>
      </p:pic>
    </p:spTree>
    <p:extLst>
      <p:ext uri="{BB962C8B-B14F-4D97-AF65-F5344CB8AC3E}">
        <p14:creationId xmlns:p14="http://schemas.microsoft.com/office/powerpoint/2010/main" val="18562824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1" grpId="0" animBg="1"/>
      <p:bldP spid="5"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وجة مزدوجة 10"/>
          <p:cNvSpPr/>
          <p:nvPr/>
        </p:nvSpPr>
        <p:spPr>
          <a:xfrm>
            <a:off x="6066971" y="719810"/>
            <a:ext cx="6125029" cy="1477171"/>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3600" b="1" dirty="0" smtClean="0">
                <a:solidFill>
                  <a:schemeClr val="accent1">
                    <a:lumMod val="50000"/>
                  </a:schemeClr>
                </a:solidFill>
                <a:latin typeface="Traditional Arabic" panose="02020603050405020304" pitchFamily="18" charset="-78"/>
                <a:cs typeface="Traditional Arabic" panose="02020603050405020304" pitchFamily="18" charset="-78"/>
              </a:rPr>
              <a:t>قال تعالى: "</a:t>
            </a:r>
            <a:r>
              <a:rPr lang="ar-SA" sz="3600" b="1" dirty="0">
                <a:solidFill>
                  <a:schemeClr val="accent1">
                    <a:lumMod val="50000"/>
                  </a:schemeClr>
                </a:solidFill>
                <a:latin typeface="Traditional Arabic" panose="02020603050405020304" pitchFamily="18" charset="-78"/>
                <a:cs typeface="Traditional Arabic" panose="02020603050405020304" pitchFamily="18" charset="-78"/>
              </a:rPr>
              <a:t>يُوصِيكُمُ اللَّهُ فِي </a:t>
            </a:r>
            <a:r>
              <a:rPr lang="ar-SA" sz="3600" b="1" dirty="0" smtClean="0">
                <a:solidFill>
                  <a:schemeClr val="accent1">
                    <a:lumMod val="50000"/>
                  </a:schemeClr>
                </a:solidFill>
                <a:latin typeface="Traditional Arabic" panose="02020603050405020304" pitchFamily="18" charset="-78"/>
                <a:cs typeface="Traditional Arabic" panose="02020603050405020304" pitchFamily="18" charset="-78"/>
              </a:rPr>
              <a:t>أَوْلَادِكُمْ</a:t>
            </a:r>
            <a:r>
              <a:rPr lang="ar-SA" sz="3600" b="1" dirty="0">
                <a:solidFill>
                  <a:schemeClr val="accent1">
                    <a:lumMod val="50000"/>
                  </a:schemeClr>
                </a:solidFill>
                <a:latin typeface="Traditional Arabic" panose="02020603050405020304" pitchFamily="18" charset="-78"/>
                <a:cs typeface="Traditional Arabic" panose="02020603050405020304" pitchFamily="18" charset="-78"/>
              </a:rPr>
              <a:t> لِلذَّكَرِ مِثْلُ حَظِّ الْأُنثَيَيْنِ "</a:t>
            </a:r>
          </a:p>
        </p:txBody>
      </p:sp>
      <p:pic>
        <p:nvPicPr>
          <p:cNvPr id="2" name="صورة 1"/>
          <p:cNvPicPr>
            <a:picLocks noChangeAspect="1"/>
          </p:cNvPicPr>
          <p:nvPr/>
        </p:nvPicPr>
        <p:blipFill>
          <a:blip r:embed="rId2">
            <a:extLst>
              <a:ext uri="{BEBA8EAE-BF5A-486C-A8C5-ECC9F3942E4B}">
                <a14:imgProps xmlns:a14="http://schemas.microsoft.com/office/drawing/2010/main">
                  <a14:imgLayer r:embed="rId3">
                    <a14:imgEffect>
                      <a14:backgroundRemoval t="0" b="100000" l="0" r="99688"/>
                    </a14:imgEffect>
                  </a14:imgLayer>
                </a14:imgProps>
              </a:ext>
              <a:ext uri="{28A0092B-C50C-407E-A947-70E740481C1C}">
                <a14:useLocalDpi xmlns:a14="http://schemas.microsoft.com/office/drawing/2010/main" val="0"/>
              </a:ext>
            </a:extLst>
          </a:blip>
          <a:stretch>
            <a:fillRect/>
          </a:stretch>
        </p:blipFill>
        <p:spPr>
          <a:xfrm>
            <a:off x="6682499" y="3239439"/>
            <a:ext cx="4893972" cy="3211669"/>
          </a:xfrm>
          <a:prstGeom prst="rect">
            <a:avLst/>
          </a:prstGeom>
        </p:spPr>
      </p:pic>
      <p:sp>
        <p:nvSpPr>
          <p:cNvPr id="4" name="مستطيل 3"/>
          <p:cNvSpPr/>
          <p:nvPr/>
        </p:nvSpPr>
        <p:spPr>
          <a:xfrm>
            <a:off x="545786" y="3387161"/>
            <a:ext cx="5697393" cy="1754326"/>
          </a:xfrm>
          <a:prstGeom prst="rect">
            <a:avLst/>
          </a:prstGeom>
          <a:noFill/>
        </p:spPr>
        <p:txBody>
          <a:bodyPr wrap="none" lIns="91440" tIns="45720" rIns="91440" bIns="45720">
            <a:spAutoFit/>
          </a:bodyPr>
          <a:lstStyle/>
          <a:p>
            <a:pPr algn="ctr"/>
            <a:r>
              <a:rPr lang="ar-SA" sz="3600" b="1" cap="none" spc="0" dirty="0" smtClean="0">
                <a:ln w="0"/>
                <a:solidFill>
                  <a:srgbClr val="A378A7"/>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ناقش/ي مع مجموعتك الآية </a:t>
            </a:r>
            <a:r>
              <a:rPr lang="ar-SA" sz="3600" b="1" dirty="0" smtClean="0">
                <a:ln w="0"/>
                <a:solidFill>
                  <a:srgbClr val="A378A7"/>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و ردّ/ي على</a:t>
            </a:r>
          </a:p>
          <a:p>
            <a:pPr algn="ctr"/>
            <a:r>
              <a:rPr lang="ar-SA" sz="3600" b="1" dirty="0" smtClean="0">
                <a:ln w="0"/>
                <a:solidFill>
                  <a:srgbClr val="A378A7"/>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من يقول ان الإسلام لم يُنصف المرأة في مسألة</a:t>
            </a:r>
          </a:p>
          <a:p>
            <a:pPr algn="ctr"/>
            <a:r>
              <a:rPr lang="ar-SA" sz="3600" b="1" dirty="0" smtClean="0">
                <a:ln w="0"/>
                <a:solidFill>
                  <a:srgbClr val="A378A7"/>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الميراث و تم تمييز الذكر عنها !</a:t>
            </a:r>
          </a:p>
        </p:txBody>
      </p:sp>
      <p:pic>
        <p:nvPicPr>
          <p:cNvPr id="6" name="صورة 5"/>
          <p:cNvPicPr>
            <a:picLocks noChangeAspect="1"/>
          </p:cNvPicPr>
          <p:nvPr/>
        </p:nvPicPr>
        <p:blipFill>
          <a:blip r:embed="rId4">
            <a:extLst>
              <a:ext uri="{BEBA8EAE-BF5A-486C-A8C5-ECC9F3942E4B}">
                <a14:imgProps xmlns:a14="http://schemas.microsoft.com/office/drawing/2010/main">
                  <a14:imgLayer r:embed="rId5">
                    <a14:imgEffect>
                      <a14:backgroundRemoval t="488" b="99024" l="0" r="100000">
                        <a14:foregroundMark x1="17397" y1="11951" x2="17397" y2="11951"/>
                        <a14:foregroundMark x1="17397" y1="11951" x2="32329" y2="60244"/>
                        <a14:foregroundMark x1="16849" y1="14878" x2="685" y2="61707"/>
                        <a14:foregroundMark x1="19041" y1="25854" x2="20685" y2="62439"/>
                        <a14:foregroundMark x1="33836" y1="10244" x2="45342" y2="12439"/>
                        <a14:foregroundMark x1="34247" y1="12683" x2="24932" y2="7317"/>
                        <a14:foregroundMark x1="24932" y1="7317" x2="17123" y2="11951"/>
                      </a14:backgroundRemoval>
                    </a14:imgEffect>
                  </a14:imgLayer>
                </a14:imgProps>
              </a:ext>
              <a:ext uri="{28A0092B-C50C-407E-A947-70E740481C1C}">
                <a14:useLocalDpi xmlns:a14="http://schemas.microsoft.com/office/drawing/2010/main" val="0"/>
              </a:ext>
            </a:extLst>
          </a:blip>
          <a:stretch>
            <a:fillRect/>
          </a:stretch>
        </p:blipFill>
        <p:spPr>
          <a:xfrm>
            <a:off x="1192478" y="617461"/>
            <a:ext cx="4404011" cy="2473486"/>
          </a:xfrm>
          <a:prstGeom prst="rect">
            <a:avLst/>
          </a:prstGeom>
        </p:spPr>
      </p:pic>
    </p:spTree>
    <p:extLst>
      <p:ext uri="{BB962C8B-B14F-4D97-AF65-F5344CB8AC3E}">
        <p14:creationId xmlns:p14="http://schemas.microsoft.com/office/powerpoint/2010/main" val="15642519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وجة مزدوجة 10"/>
          <p:cNvSpPr/>
          <p:nvPr/>
        </p:nvSpPr>
        <p:spPr>
          <a:xfrm>
            <a:off x="0" y="346322"/>
            <a:ext cx="12192000" cy="73550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3600" b="1" dirty="0" smtClean="0">
                <a:solidFill>
                  <a:schemeClr val="accent1">
                    <a:lumMod val="50000"/>
                  </a:schemeClr>
                </a:solidFill>
                <a:latin typeface="Traditional Arabic" panose="02020603050405020304" pitchFamily="18" charset="-78"/>
                <a:cs typeface="Traditional Arabic" panose="02020603050405020304" pitchFamily="18" charset="-78"/>
              </a:rPr>
              <a:t>قال تعالى: "يُوصِيكُمُ اللَّهُ فِي أَوْلَادِكُمْ لِلذَّكَرِ مِثْلُ حَظِّ الْأُنثَيَيْنِ "</a:t>
            </a:r>
            <a:endParaRPr lang="ar-SA" sz="3600" b="1" dirty="0">
              <a:solidFill>
                <a:schemeClr val="accent1">
                  <a:lumMod val="50000"/>
                </a:schemeClr>
              </a:solidFill>
              <a:latin typeface="Traditional Arabic" panose="02020603050405020304" pitchFamily="18" charset="-78"/>
              <a:cs typeface="Traditional Arabic" panose="02020603050405020304" pitchFamily="18" charset="-78"/>
            </a:endParaRPr>
          </a:p>
        </p:txBody>
      </p:sp>
      <p:sp>
        <p:nvSpPr>
          <p:cNvPr id="3" name="مستطيل 2"/>
          <p:cNvSpPr/>
          <p:nvPr/>
        </p:nvSpPr>
        <p:spPr>
          <a:xfrm>
            <a:off x="566670" y="1153322"/>
            <a:ext cx="8731876" cy="4832092"/>
          </a:xfrm>
          <a:prstGeom prst="rect">
            <a:avLst/>
          </a:prstGeom>
        </p:spPr>
        <p:txBody>
          <a:bodyPr wrap="square">
            <a:spAutoFit/>
          </a:bodyPr>
          <a:lstStyle/>
          <a:p>
            <a:pPr algn="justLow"/>
            <a:r>
              <a:rPr lang="ar-SA" sz="2800" b="1" i="0" dirty="0" smtClean="0">
                <a:solidFill>
                  <a:schemeClr val="accent1">
                    <a:lumMod val="50000"/>
                  </a:schemeClr>
                </a:solidFill>
                <a:effectLst/>
                <a:latin typeface="Traditional Arabic" panose="02020603050405020304" pitchFamily="18" charset="-78"/>
                <a:cs typeface="Traditional Arabic" panose="02020603050405020304" pitchFamily="18" charset="-78"/>
              </a:rPr>
              <a:t>أنّ الرجل في الإسلام مكلّف بالإنفاق على المرأة، وكلّ الواجبات المالية مطلوبة منه، فنفقة المرأة على أبيها أو ولي أمرها قبل أن تتزوج، فإن لم تتزوج كانت نفقتها دائماً على أقاربها، وتصبح على زوجها إن تزوّجت، ويستوي ذلك إن كانت فقيرة أو غنيّة تملك المال، والمقصود بالنفقة توفير كلّ ما يلزمها وأولادها من مأكلٍ، ومشربٍ، وملبسٍ، ومسكنٍ، ودواءٍ، وخدمةٍ، وحُكم النفقة واجبة على الرجل بالكتاب، والسنة، والإجماع كذلك، كما أنّها إن لم يكن لها زوج ولا ولي ينفق عليها كانت نفقتها واجبة على الدولة المسلمة</a:t>
            </a:r>
          </a:p>
          <a:p>
            <a:pPr algn="justLow"/>
            <a:r>
              <a:rPr lang="ar-SA" sz="2800" b="1" i="0" dirty="0" smtClean="0">
                <a:solidFill>
                  <a:schemeClr val="accent1">
                    <a:lumMod val="50000"/>
                  </a:schemeClr>
                </a:solidFill>
                <a:effectLst/>
                <a:latin typeface="Traditional Arabic" panose="02020603050405020304" pitchFamily="18" charset="-78"/>
                <a:cs typeface="Traditional Arabic" panose="02020603050405020304" pitchFamily="18" charset="-78"/>
              </a:rPr>
              <a:t>فالواجبات المالية في الإسلام كلّها تقع على عاتق الرجل؛ ولذلك جُعل نصيبه من الإرث مضاعفاً بالنسبة لنصيب المرأة عدل كامل، بل إنّ الله أعطى المرأة أكثر ممّا يلزمها، فالرجل يأخذ الضعف لكنّه ينفق على أهله وعياله ومستلزمات معيشتهم، أمّا المرأة فإنّها وإن كانت تأخذ النصف إلّا أنّها ليست في حاجة له، بل ربما بقي عندها دون استعمال، أو تنفقه على الكماليات غير الضروريات.</a:t>
            </a:r>
          </a:p>
        </p:txBody>
      </p:sp>
      <p:pic>
        <p:nvPicPr>
          <p:cNvPr id="5" name="صورة 4"/>
          <p:cNvPicPr>
            <a:picLocks noChangeAspect="1"/>
          </p:cNvPicPr>
          <p:nvPr/>
        </p:nvPicPr>
        <p:blipFill>
          <a:blip r:embed="rId2" cstate="print">
            <a:extLst>
              <a:ext uri="{BEBA8EAE-BF5A-486C-A8C5-ECC9F3942E4B}">
                <a14:imgProps xmlns:a14="http://schemas.microsoft.com/office/drawing/2010/main">
                  <a14:imgLayer r:embed="rId3">
                    <a14:imgEffect>
                      <a14:backgroundRemoval t="488" b="99024" l="0" r="100000">
                        <a14:foregroundMark x1="17397" y1="11951" x2="17397" y2="11951"/>
                        <a14:foregroundMark x1="17397" y1="11951" x2="32329" y2="60244"/>
                        <a14:foregroundMark x1="16849" y1="14878" x2="685" y2="61707"/>
                        <a14:foregroundMark x1="19041" y1="25854" x2="20685" y2="62439"/>
                        <a14:foregroundMark x1="33836" y1="10244" x2="45342" y2="12439"/>
                        <a14:foregroundMark x1="34247" y1="12683" x2="24932" y2="7317"/>
                        <a14:foregroundMark x1="24932" y1="7317" x2="17123" y2="11951"/>
                      </a14:backgroundRemoval>
                    </a14:imgEffect>
                  </a14:imgLayer>
                </a14:imgProps>
              </a:ext>
              <a:ext uri="{28A0092B-C50C-407E-A947-70E740481C1C}">
                <a14:useLocalDpi xmlns:a14="http://schemas.microsoft.com/office/drawing/2010/main" val="0"/>
              </a:ext>
            </a:extLst>
          </a:blip>
          <a:stretch>
            <a:fillRect/>
          </a:stretch>
        </p:blipFill>
        <p:spPr>
          <a:xfrm>
            <a:off x="9298546" y="1153322"/>
            <a:ext cx="2866364" cy="1609876"/>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88" y="5615139"/>
            <a:ext cx="2210635" cy="1242861"/>
          </a:xfrm>
          <a:prstGeom prst="rect">
            <a:avLst/>
          </a:prstGeom>
        </p:spPr>
      </p:pic>
    </p:spTree>
    <p:extLst>
      <p:ext uri="{BB962C8B-B14F-4D97-AF65-F5344CB8AC3E}">
        <p14:creationId xmlns:p14="http://schemas.microsoft.com/office/powerpoint/2010/main" val="14659331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395179" y="3664841"/>
            <a:ext cx="3785551" cy="1589450"/>
          </a:xfrm>
          <a:prstGeom prst="rect">
            <a:avLst/>
          </a:prstGeom>
          <a:solidFill>
            <a:srgbClr val="788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latin typeface="Traditional Arabic" panose="02020603050405020304" pitchFamily="18" charset="-78"/>
                <a:cs typeface="Traditional Arabic" panose="02020603050405020304" pitchFamily="18" charset="-78"/>
              </a:rPr>
              <a:t>قسّم الله سبحانه وتعالى المواريث</a:t>
            </a:r>
          </a:p>
          <a:p>
            <a:pPr algn="ctr"/>
            <a:r>
              <a:rPr lang="ar-SA" sz="2800" b="1" dirty="0" smtClean="0">
                <a:latin typeface="Traditional Arabic" panose="02020603050405020304" pitchFamily="18" charset="-78"/>
                <a:cs typeface="Traditional Arabic" panose="02020603050405020304" pitchFamily="18" charset="-78"/>
              </a:rPr>
              <a:t>فجعل البنت والابن اذا وُجدوا اختلف ميراث بقية الوارثين.</a:t>
            </a:r>
            <a:endParaRPr lang="ar-SA" sz="2800" b="1" dirty="0">
              <a:latin typeface="Traditional Arabic" panose="02020603050405020304" pitchFamily="18" charset="-78"/>
              <a:cs typeface="Traditional Arabic" panose="02020603050405020304" pitchFamily="18" charset="-78"/>
            </a:endParaRPr>
          </a:p>
        </p:txBody>
      </p:sp>
      <p:sp>
        <p:nvSpPr>
          <p:cNvPr id="11" name="موجة مزدوجة 10"/>
          <p:cNvSpPr/>
          <p:nvPr/>
        </p:nvSpPr>
        <p:spPr>
          <a:xfrm>
            <a:off x="0" y="346322"/>
            <a:ext cx="12192000" cy="73550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3600" b="1" dirty="0" smtClean="0">
                <a:solidFill>
                  <a:schemeClr val="accent1">
                    <a:lumMod val="50000"/>
                  </a:schemeClr>
                </a:solidFill>
                <a:latin typeface="Traditional Arabic" panose="02020603050405020304" pitchFamily="18" charset="-78"/>
                <a:cs typeface="Traditional Arabic" panose="02020603050405020304" pitchFamily="18" charset="-78"/>
              </a:rPr>
              <a:t>أحكام العصبة بالغير </a:t>
            </a:r>
            <a:endParaRPr lang="ar-SA" sz="3600" b="1" dirty="0">
              <a:solidFill>
                <a:schemeClr val="accent1">
                  <a:lumMod val="50000"/>
                </a:schemeClr>
              </a:solidFill>
              <a:latin typeface="Traditional Arabic" panose="02020603050405020304" pitchFamily="18" charset="-78"/>
              <a:cs typeface="Traditional Arabic" panose="02020603050405020304" pitchFamily="18" charset="-78"/>
            </a:endParaRPr>
          </a:p>
        </p:txBody>
      </p:sp>
      <p:sp>
        <p:nvSpPr>
          <p:cNvPr id="3" name="مستطيل 2"/>
          <p:cNvSpPr/>
          <p:nvPr/>
        </p:nvSpPr>
        <p:spPr>
          <a:xfrm>
            <a:off x="5028821" y="3797847"/>
            <a:ext cx="8731876" cy="523220"/>
          </a:xfrm>
          <a:prstGeom prst="rect">
            <a:avLst/>
          </a:prstGeom>
        </p:spPr>
        <p:txBody>
          <a:bodyPr wrap="square">
            <a:spAutoFit/>
          </a:bodyPr>
          <a:lstStyle/>
          <a:p>
            <a:pPr algn="justLow"/>
            <a:endParaRPr lang="ar-SA" sz="2800" b="1" i="0" dirty="0" smtClean="0">
              <a:solidFill>
                <a:schemeClr val="accent1">
                  <a:lumMod val="50000"/>
                </a:schemeClr>
              </a:solidFill>
              <a:effectLst/>
              <a:latin typeface="Traditional Arabic" panose="02020603050405020304" pitchFamily="18" charset="-78"/>
              <a:cs typeface="Traditional Arabic" panose="02020603050405020304" pitchFamily="18" charset="-78"/>
            </a:endParaRPr>
          </a:p>
        </p:txBody>
      </p:sp>
      <p:pic>
        <p:nvPicPr>
          <p:cNvPr id="1026" name="Picture 2" descr="نتيجة بحث الصور عن ايقونات ارقام عربية"/>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756" b="31302" l="2538" r="27385">
                        <a14:foregroundMark x1="13692" y1="15143" x2="17231" y2="14220"/>
                        <a14:foregroundMark x1="17231" y1="14220" x2="15692" y2="24561"/>
                      </a14:backgroundRemoval>
                    </a14:imgEffect>
                  </a14:imgLayer>
                </a14:imgProps>
              </a:ext>
              <a:ext uri="{28A0092B-C50C-407E-A947-70E740481C1C}">
                <a14:useLocalDpi xmlns:a14="http://schemas.microsoft.com/office/drawing/2010/main" val="0"/>
              </a:ext>
            </a:extLst>
          </a:blip>
          <a:srcRect t="8180" r="73238" b="66010"/>
          <a:stretch/>
        </p:blipFill>
        <p:spPr bwMode="auto">
          <a:xfrm>
            <a:off x="10291496" y="1246080"/>
            <a:ext cx="1666067" cy="13386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نتيجة بحث الصور عن القسمة والباقي"/>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000" b="100000" l="10000" r="91587">
                        <a14:foregroundMark x1="49683" y1="18333" x2="48254" y2="94667"/>
                      </a14:backgroundRemoval>
                    </a14:imgEffect>
                  </a14:imgLayer>
                </a14:imgProps>
              </a:ext>
              <a:ext uri="{28A0092B-C50C-407E-A947-70E740481C1C}">
                <a14:useLocalDpi xmlns:a14="http://schemas.microsoft.com/office/drawing/2010/main" val="0"/>
              </a:ext>
            </a:extLst>
          </a:blip>
          <a:srcRect l="34045" t="15327" r="33462"/>
          <a:stretch/>
        </p:blipFill>
        <p:spPr bwMode="auto">
          <a:xfrm>
            <a:off x="9784298" y="3531836"/>
            <a:ext cx="2680461" cy="3326164"/>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6"/>
          <p:cNvSpPr/>
          <p:nvPr/>
        </p:nvSpPr>
        <p:spPr>
          <a:xfrm>
            <a:off x="936621" y="1424789"/>
            <a:ext cx="10031913" cy="1569660"/>
          </a:xfrm>
          <a:prstGeom prst="rect">
            <a:avLst/>
          </a:prstGeom>
          <a:noFill/>
        </p:spPr>
        <p:txBody>
          <a:bodyPr wrap="none" lIns="91440" tIns="45720" rIns="91440" bIns="45720">
            <a:spAutoFit/>
          </a:bodyPr>
          <a:lstStyle/>
          <a:p>
            <a:pPr algn="ctr"/>
            <a:r>
              <a:rPr lang="ar-SA" sz="4800" b="1" cap="none" spc="0" dirty="0" smtClean="0">
                <a:ln w="0"/>
                <a:solidFill>
                  <a:srgbClr val="1AB99D"/>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العصبة بالغير كالعصبة بالنفس ، يرثون الباقي بعد أصحاب</a:t>
            </a:r>
          </a:p>
          <a:p>
            <a:pPr algn="ctr"/>
            <a:r>
              <a:rPr lang="ar-SA" sz="4800" b="1" cap="none" spc="0" dirty="0" smtClean="0">
                <a:ln w="0"/>
                <a:solidFill>
                  <a:srgbClr val="1AB99D"/>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الفروض</a:t>
            </a:r>
            <a:r>
              <a:rPr lang="ar-SA" sz="4800" b="1" dirty="0" smtClean="0">
                <a:ln w="0"/>
                <a:solidFill>
                  <a:srgbClr val="1AB99D"/>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الا الأبناء والبنات فلا يتصور سقوطهم!</a:t>
            </a:r>
            <a:endParaRPr lang="ar-SA" sz="4800" b="1" cap="none" spc="0" dirty="0" smtClean="0">
              <a:ln w="0"/>
              <a:solidFill>
                <a:srgbClr val="1AB99D"/>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4" name="صورة 3"/>
          <p:cNvPicPr>
            <a:picLocks noChangeAspect="1"/>
          </p:cNvPicPr>
          <p:nvPr/>
        </p:nvPicPr>
        <p:blipFill>
          <a:blip r:embed="rId6">
            <a:extLst>
              <a:ext uri="{BEBA8EAE-BF5A-486C-A8C5-ECC9F3942E4B}">
                <a14:imgProps xmlns:a14="http://schemas.microsoft.com/office/drawing/2010/main">
                  <a14:imgLayer r:embed="rId7">
                    <a14:imgEffect>
                      <a14:backgroundRemoval t="0" b="100000" l="2148" r="100000">
                        <a14:foregroundMark x1="26172" y1="38477" x2="69531" y2="11914"/>
                      </a14:backgroundRemoval>
                    </a14:imgEffect>
                  </a14:imgLayer>
                </a14:imgProps>
              </a:ext>
              <a:ext uri="{28A0092B-C50C-407E-A947-70E740481C1C}">
                <a14:useLocalDpi xmlns:a14="http://schemas.microsoft.com/office/drawing/2010/main" val="0"/>
              </a:ext>
            </a:extLst>
          </a:blip>
          <a:stretch>
            <a:fillRect/>
          </a:stretch>
        </p:blipFill>
        <p:spPr>
          <a:xfrm>
            <a:off x="168975" y="3158704"/>
            <a:ext cx="3699296" cy="3699296"/>
          </a:xfrm>
          <a:prstGeom prst="rect">
            <a:avLst/>
          </a:prstGeom>
        </p:spPr>
      </p:pic>
      <p:sp>
        <p:nvSpPr>
          <p:cNvPr id="2" name="مستطيل 1"/>
          <p:cNvSpPr/>
          <p:nvPr/>
        </p:nvSpPr>
        <p:spPr>
          <a:xfrm>
            <a:off x="727909" y="3797847"/>
            <a:ext cx="2573140" cy="1323439"/>
          </a:xfrm>
          <a:prstGeom prst="rect">
            <a:avLst/>
          </a:prstGeom>
          <a:noFill/>
        </p:spPr>
        <p:txBody>
          <a:bodyPr wrap="none" lIns="91440" tIns="45720" rIns="91440" bIns="45720">
            <a:spAutoFit/>
          </a:bodyPr>
          <a:lstStyle/>
          <a:p>
            <a:pPr algn="ctr"/>
            <a:r>
              <a:rPr lang="ar-SA" sz="4000" b="1" cap="none" spc="0" dirty="0" smtClean="0">
                <a:ln w="0"/>
                <a:solidFill>
                  <a:srgbClr val="FC6D65"/>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اشرح/ي معنى لا</a:t>
            </a:r>
          </a:p>
          <a:p>
            <a:pPr algn="ctr"/>
            <a:r>
              <a:rPr lang="ar-SA" sz="4000" b="1" cap="none" spc="0" dirty="0" smtClean="0">
                <a:ln w="0"/>
                <a:solidFill>
                  <a:srgbClr val="FC6D65"/>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يتصور سقوطهم!</a:t>
            </a:r>
          </a:p>
        </p:txBody>
      </p:sp>
    </p:spTree>
    <p:extLst>
      <p:ext uri="{BB962C8B-B14F-4D97-AF65-F5344CB8AC3E}">
        <p14:creationId xmlns:p14="http://schemas.microsoft.com/office/powerpoint/2010/main" val="41956979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7"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4750261" y="4057571"/>
            <a:ext cx="1640128" cy="800219"/>
          </a:xfrm>
          <a:prstGeom prst="rect">
            <a:avLst/>
          </a:prstGeom>
          <a:solidFill>
            <a:srgbClr val="90A4A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latin typeface="Traditional Arabic" panose="02020603050405020304" pitchFamily="18" charset="-78"/>
                <a:cs typeface="Traditional Arabic" panose="02020603050405020304" pitchFamily="18" charset="-78"/>
              </a:rPr>
              <a:t>25 ألفًا.</a:t>
            </a:r>
            <a:endParaRPr lang="ar-SA" sz="2800" b="1" dirty="0">
              <a:latin typeface="Traditional Arabic" panose="02020603050405020304" pitchFamily="18" charset="-78"/>
              <a:cs typeface="Traditional Arabic" panose="02020603050405020304" pitchFamily="18" charset="-78"/>
            </a:endParaRPr>
          </a:p>
        </p:txBody>
      </p:sp>
      <p:sp>
        <p:nvSpPr>
          <p:cNvPr id="11" name="موجة مزدوجة 10"/>
          <p:cNvSpPr/>
          <p:nvPr/>
        </p:nvSpPr>
        <p:spPr>
          <a:xfrm>
            <a:off x="0" y="346322"/>
            <a:ext cx="12192000" cy="73550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3600" b="1" dirty="0" smtClean="0">
                <a:solidFill>
                  <a:schemeClr val="accent1">
                    <a:lumMod val="50000"/>
                  </a:schemeClr>
                </a:solidFill>
                <a:latin typeface="Traditional Arabic" panose="02020603050405020304" pitchFamily="18" charset="-78"/>
                <a:cs typeface="Traditional Arabic" panose="02020603050405020304" pitchFamily="18" charset="-78"/>
              </a:rPr>
              <a:t>أحكام العصبة بالغير </a:t>
            </a:r>
            <a:endParaRPr lang="ar-SA" sz="3600" b="1" dirty="0">
              <a:solidFill>
                <a:schemeClr val="accent1">
                  <a:lumMod val="50000"/>
                </a:schemeClr>
              </a:solidFill>
              <a:latin typeface="Traditional Arabic" panose="02020603050405020304" pitchFamily="18" charset="-78"/>
              <a:cs typeface="Traditional Arabic" panose="02020603050405020304" pitchFamily="18" charset="-78"/>
            </a:endParaRPr>
          </a:p>
        </p:txBody>
      </p:sp>
      <p:sp>
        <p:nvSpPr>
          <p:cNvPr id="3" name="مستطيل 2"/>
          <p:cNvSpPr/>
          <p:nvPr/>
        </p:nvSpPr>
        <p:spPr>
          <a:xfrm>
            <a:off x="5028821" y="3797847"/>
            <a:ext cx="8731876" cy="523220"/>
          </a:xfrm>
          <a:prstGeom prst="rect">
            <a:avLst/>
          </a:prstGeom>
        </p:spPr>
        <p:txBody>
          <a:bodyPr wrap="square">
            <a:spAutoFit/>
          </a:bodyPr>
          <a:lstStyle/>
          <a:p>
            <a:pPr algn="justLow"/>
            <a:endParaRPr lang="ar-SA" sz="2800" b="1" i="0" dirty="0" smtClean="0">
              <a:solidFill>
                <a:schemeClr val="accent1">
                  <a:lumMod val="50000"/>
                </a:schemeClr>
              </a:solidFill>
              <a:effectLst/>
              <a:latin typeface="Traditional Arabic" panose="02020603050405020304" pitchFamily="18" charset="-78"/>
              <a:cs typeface="Traditional Arabic" panose="02020603050405020304" pitchFamily="18" charset="-78"/>
            </a:endParaRPr>
          </a:p>
        </p:txBody>
      </p:sp>
      <p:pic>
        <p:nvPicPr>
          <p:cNvPr id="1028" name="Picture 4" descr="نتيجة بحث الصور عن القسمة والباقي"/>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000" b="100000" l="10000" r="91587">
                        <a14:foregroundMark x1="49683" y1="18333" x2="48254" y2="94667"/>
                      </a14:backgroundRemoval>
                    </a14:imgEffect>
                  </a14:imgLayer>
                </a14:imgProps>
              </a:ext>
              <a:ext uri="{28A0092B-C50C-407E-A947-70E740481C1C}">
                <a14:useLocalDpi xmlns:a14="http://schemas.microsoft.com/office/drawing/2010/main" val="0"/>
              </a:ext>
            </a:extLst>
          </a:blip>
          <a:srcRect l="34045" t="15327" r="33462"/>
          <a:stretch/>
        </p:blipFill>
        <p:spPr bwMode="auto">
          <a:xfrm>
            <a:off x="9784298" y="3531836"/>
            <a:ext cx="2680461" cy="3326164"/>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6"/>
          <p:cNvSpPr/>
          <p:nvPr/>
        </p:nvSpPr>
        <p:spPr>
          <a:xfrm>
            <a:off x="1524930" y="1424789"/>
            <a:ext cx="8855309" cy="830997"/>
          </a:xfrm>
          <a:prstGeom prst="rect">
            <a:avLst/>
          </a:prstGeom>
          <a:noFill/>
        </p:spPr>
        <p:txBody>
          <a:bodyPr wrap="none" lIns="91440" tIns="45720" rIns="91440" bIns="45720">
            <a:spAutoFit/>
          </a:bodyPr>
          <a:lstStyle/>
          <a:p>
            <a:pPr algn="ctr"/>
            <a:r>
              <a:rPr lang="ar-SA" sz="4800" b="1" cap="none" spc="0" dirty="0" smtClean="0">
                <a:ln w="0"/>
                <a:solidFill>
                  <a:srgbClr val="4ABA72"/>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تأخذ البنت في حال تعصيبها نصف نصيب معصبها .</a:t>
            </a:r>
          </a:p>
        </p:txBody>
      </p:sp>
      <p:pic>
        <p:nvPicPr>
          <p:cNvPr id="4" name="صورة 3"/>
          <p:cNvPicPr>
            <a:picLocks noChangeAspect="1"/>
          </p:cNvPicPr>
          <p:nvPr/>
        </p:nvPicPr>
        <p:blipFill>
          <a:blip r:embed="rId4">
            <a:extLst>
              <a:ext uri="{BEBA8EAE-BF5A-486C-A8C5-ECC9F3942E4B}">
                <a14:imgProps xmlns:a14="http://schemas.microsoft.com/office/drawing/2010/main">
                  <a14:imgLayer r:embed="rId5">
                    <a14:imgEffect>
                      <a14:backgroundRemoval t="0" b="100000" l="2148" r="100000">
                        <a14:foregroundMark x1="26172" y1="38477" x2="69531" y2="11914"/>
                      </a14:backgroundRemoval>
                    </a14:imgEffect>
                  </a14:imgLayer>
                </a14:imgProps>
              </a:ext>
              <a:ext uri="{28A0092B-C50C-407E-A947-70E740481C1C}">
                <a14:useLocalDpi xmlns:a14="http://schemas.microsoft.com/office/drawing/2010/main" val="0"/>
              </a:ext>
            </a:extLst>
          </a:blip>
          <a:stretch>
            <a:fillRect/>
          </a:stretch>
        </p:blipFill>
        <p:spPr>
          <a:xfrm>
            <a:off x="6046199" y="2849461"/>
            <a:ext cx="4016659" cy="4016659"/>
          </a:xfrm>
          <a:prstGeom prst="rect">
            <a:avLst/>
          </a:prstGeom>
        </p:spPr>
      </p:pic>
      <p:sp>
        <p:nvSpPr>
          <p:cNvPr id="2" name="مستطيل 1"/>
          <p:cNvSpPr/>
          <p:nvPr/>
        </p:nvSpPr>
        <p:spPr>
          <a:xfrm>
            <a:off x="6406480" y="3498295"/>
            <a:ext cx="3296095" cy="1938992"/>
          </a:xfrm>
          <a:prstGeom prst="rect">
            <a:avLst/>
          </a:prstGeom>
          <a:noFill/>
        </p:spPr>
        <p:txBody>
          <a:bodyPr wrap="none" lIns="91440" tIns="45720" rIns="91440" bIns="45720">
            <a:spAutoFit/>
          </a:bodyPr>
          <a:lstStyle/>
          <a:p>
            <a:pPr algn="ctr"/>
            <a:r>
              <a:rPr lang="ar-SA" sz="4000" b="1" cap="none" spc="0" dirty="0" smtClean="0">
                <a:ln w="0"/>
                <a:solidFill>
                  <a:srgbClr val="FC6D65"/>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اذا وَرِث محمد من اباه </a:t>
            </a:r>
          </a:p>
          <a:p>
            <a:pPr algn="ctr"/>
            <a:r>
              <a:rPr lang="ar-SA" sz="4000" b="1" dirty="0" smtClean="0">
                <a:ln w="0"/>
                <a:solidFill>
                  <a:srgbClr val="FC6D65"/>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50 الفًا ، فإن نصيب</a:t>
            </a:r>
          </a:p>
          <a:p>
            <a:pPr algn="ctr"/>
            <a:r>
              <a:rPr lang="ar-SA" sz="4000" b="1" cap="none" spc="0" dirty="0" smtClean="0">
                <a:ln w="0"/>
                <a:solidFill>
                  <a:srgbClr val="FC6D65"/>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اخته هو </a:t>
            </a:r>
          </a:p>
        </p:txBody>
      </p:sp>
      <p:pic>
        <p:nvPicPr>
          <p:cNvPr id="2050" name="Picture 2" descr="نتيجة بحث الصور عن ايقونات ارقام عربية"/>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495" b="34811" l="28000" r="49692">
                        <a14:foregroundMark x1="37154" y1="14866" x2="37154" y2="14866"/>
                        <a14:foregroundMark x1="37154" y1="14866" x2="41231" y2="16805"/>
                        <a14:foregroundMark x1="41231" y1="16805" x2="37462" y2="24838"/>
                        <a14:foregroundMark x1="37462" y1="24838" x2="40846" y2="25115"/>
                      </a14:backgroundRemoval>
                    </a14:imgEffect>
                  </a14:imgLayer>
                </a14:imgProps>
              </a:ext>
              <a:ext uri="{28A0092B-C50C-407E-A947-70E740481C1C}">
                <a14:useLocalDpi xmlns:a14="http://schemas.microsoft.com/office/drawing/2010/main" val="0"/>
              </a:ext>
            </a:extLst>
          </a:blip>
          <a:srcRect l="27675" t="8197" r="50019" b="62568"/>
          <a:stretch/>
        </p:blipFill>
        <p:spPr bwMode="auto">
          <a:xfrm>
            <a:off x="10257326" y="1227642"/>
            <a:ext cx="1532587" cy="167333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نتيجة بحث الصور عن للذكر مثل حظ الانثييين"/>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256" y="3734179"/>
            <a:ext cx="4021537" cy="25201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4792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4750261" y="4057571"/>
            <a:ext cx="1640128" cy="800219"/>
          </a:xfrm>
          <a:prstGeom prst="rect">
            <a:avLst/>
          </a:prstGeom>
          <a:solidFill>
            <a:srgbClr val="90A4A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latin typeface="Traditional Arabic" panose="02020603050405020304" pitchFamily="18" charset="-78"/>
                <a:cs typeface="Traditional Arabic" panose="02020603050405020304" pitchFamily="18" charset="-78"/>
              </a:rPr>
              <a:t>30 آلاف.</a:t>
            </a:r>
            <a:endParaRPr lang="ar-SA" sz="2800" b="1" dirty="0">
              <a:latin typeface="Traditional Arabic" panose="02020603050405020304" pitchFamily="18" charset="-78"/>
              <a:cs typeface="Traditional Arabic" panose="02020603050405020304" pitchFamily="18" charset="-78"/>
            </a:endParaRPr>
          </a:p>
        </p:txBody>
      </p:sp>
      <p:sp>
        <p:nvSpPr>
          <p:cNvPr id="11" name="موجة مزدوجة 10"/>
          <p:cNvSpPr/>
          <p:nvPr/>
        </p:nvSpPr>
        <p:spPr>
          <a:xfrm>
            <a:off x="0" y="346322"/>
            <a:ext cx="12192000" cy="73550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3600" b="1" dirty="0" smtClean="0">
                <a:solidFill>
                  <a:schemeClr val="accent1">
                    <a:lumMod val="50000"/>
                  </a:schemeClr>
                </a:solidFill>
                <a:latin typeface="Traditional Arabic" panose="02020603050405020304" pitchFamily="18" charset="-78"/>
                <a:cs typeface="Traditional Arabic" panose="02020603050405020304" pitchFamily="18" charset="-78"/>
              </a:rPr>
              <a:t>أحكام العصبة بالغير </a:t>
            </a:r>
            <a:endParaRPr lang="ar-SA" sz="3600" b="1" dirty="0">
              <a:solidFill>
                <a:schemeClr val="accent1">
                  <a:lumMod val="50000"/>
                </a:schemeClr>
              </a:solidFill>
              <a:latin typeface="Traditional Arabic" panose="02020603050405020304" pitchFamily="18" charset="-78"/>
              <a:cs typeface="Traditional Arabic" panose="02020603050405020304" pitchFamily="18" charset="-78"/>
            </a:endParaRPr>
          </a:p>
        </p:txBody>
      </p:sp>
      <p:sp>
        <p:nvSpPr>
          <p:cNvPr id="3" name="مستطيل 2"/>
          <p:cNvSpPr/>
          <p:nvPr/>
        </p:nvSpPr>
        <p:spPr>
          <a:xfrm>
            <a:off x="5028821" y="3797847"/>
            <a:ext cx="8731876" cy="523220"/>
          </a:xfrm>
          <a:prstGeom prst="rect">
            <a:avLst/>
          </a:prstGeom>
        </p:spPr>
        <p:txBody>
          <a:bodyPr wrap="square">
            <a:spAutoFit/>
          </a:bodyPr>
          <a:lstStyle/>
          <a:p>
            <a:pPr algn="justLow"/>
            <a:endParaRPr lang="ar-SA" sz="2800" b="1" i="0" dirty="0" smtClean="0">
              <a:solidFill>
                <a:schemeClr val="accent1">
                  <a:lumMod val="50000"/>
                </a:schemeClr>
              </a:solidFill>
              <a:effectLst/>
              <a:latin typeface="Traditional Arabic" panose="02020603050405020304" pitchFamily="18" charset="-78"/>
              <a:cs typeface="Traditional Arabic" panose="02020603050405020304" pitchFamily="18" charset="-78"/>
            </a:endParaRPr>
          </a:p>
        </p:txBody>
      </p:sp>
      <p:pic>
        <p:nvPicPr>
          <p:cNvPr id="1028" name="Picture 4" descr="نتيجة بحث الصور عن القسمة والباقي"/>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000" b="100000" l="10000" r="91587">
                        <a14:foregroundMark x1="49683" y1="18333" x2="48254" y2="94667"/>
                      </a14:backgroundRemoval>
                    </a14:imgEffect>
                  </a14:imgLayer>
                </a14:imgProps>
              </a:ext>
              <a:ext uri="{28A0092B-C50C-407E-A947-70E740481C1C}">
                <a14:useLocalDpi xmlns:a14="http://schemas.microsoft.com/office/drawing/2010/main" val="0"/>
              </a:ext>
            </a:extLst>
          </a:blip>
          <a:srcRect l="34045" t="15327" r="33462"/>
          <a:stretch/>
        </p:blipFill>
        <p:spPr bwMode="auto">
          <a:xfrm>
            <a:off x="9784298" y="3531836"/>
            <a:ext cx="2680461" cy="3326164"/>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6"/>
          <p:cNvSpPr/>
          <p:nvPr/>
        </p:nvSpPr>
        <p:spPr>
          <a:xfrm>
            <a:off x="1812616" y="1420628"/>
            <a:ext cx="8566768" cy="1323439"/>
          </a:xfrm>
          <a:prstGeom prst="rect">
            <a:avLst/>
          </a:prstGeom>
          <a:noFill/>
        </p:spPr>
        <p:txBody>
          <a:bodyPr wrap="none" lIns="91440" tIns="45720" rIns="91440" bIns="45720">
            <a:spAutoFit/>
          </a:bodyPr>
          <a:lstStyle/>
          <a:p>
            <a:pPr algn="ctr"/>
            <a:r>
              <a:rPr lang="ar-SA" sz="4000" b="1" cap="none" spc="0" dirty="0" smtClean="0">
                <a:ln w="0"/>
                <a:solidFill>
                  <a:srgbClr val="3597D6"/>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يحصل التعصيب بالغير إفرادًا وجمعًا ، فالبنت الواحدة يعصبها </a:t>
            </a:r>
          </a:p>
          <a:p>
            <a:pPr algn="ctr"/>
            <a:r>
              <a:rPr lang="ar-SA" sz="4000" b="1" dirty="0" smtClean="0">
                <a:ln w="0"/>
                <a:solidFill>
                  <a:srgbClr val="3597D6"/>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ابن واحد أو اكثر ، وهكذا بقية العصبة.</a:t>
            </a:r>
            <a:endParaRPr lang="ar-SA" sz="4000" b="1" cap="none" spc="0" dirty="0" smtClean="0">
              <a:ln w="0"/>
              <a:solidFill>
                <a:srgbClr val="3597D6"/>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4" name="صورة 3"/>
          <p:cNvPicPr>
            <a:picLocks noChangeAspect="1"/>
          </p:cNvPicPr>
          <p:nvPr/>
        </p:nvPicPr>
        <p:blipFill>
          <a:blip r:embed="rId4">
            <a:extLst>
              <a:ext uri="{BEBA8EAE-BF5A-486C-A8C5-ECC9F3942E4B}">
                <a14:imgProps xmlns:a14="http://schemas.microsoft.com/office/drawing/2010/main">
                  <a14:imgLayer r:embed="rId5">
                    <a14:imgEffect>
                      <a14:backgroundRemoval t="0" b="100000" l="2148" r="100000">
                        <a14:foregroundMark x1="26172" y1="38477" x2="69531" y2="11914"/>
                      </a14:backgroundRemoval>
                    </a14:imgEffect>
                  </a14:imgLayer>
                </a14:imgProps>
              </a:ext>
              <a:ext uri="{28A0092B-C50C-407E-A947-70E740481C1C}">
                <a14:useLocalDpi xmlns:a14="http://schemas.microsoft.com/office/drawing/2010/main" val="0"/>
              </a:ext>
            </a:extLst>
          </a:blip>
          <a:stretch>
            <a:fillRect/>
          </a:stretch>
        </p:blipFill>
        <p:spPr>
          <a:xfrm>
            <a:off x="6046199" y="2849461"/>
            <a:ext cx="4016659" cy="4016659"/>
          </a:xfrm>
          <a:prstGeom prst="rect">
            <a:avLst/>
          </a:prstGeom>
        </p:spPr>
      </p:pic>
      <p:sp>
        <p:nvSpPr>
          <p:cNvPr id="2" name="مستطيل 1"/>
          <p:cNvSpPr/>
          <p:nvPr/>
        </p:nvSpPr>
        <p:spPr>
          <a:xfrm>
            <a:off x="6506671" y="3498295"/>
            <a:ext cx="3095719" cy="1938992"/>
          </a:xfrm>
          <a:prstGeom prst="rect">
            <a:avLst/>
          </a:prstGeom>
          <a:noFill/>
        </p:spPr>
        <p:txBody>
          <a:bodyPr wrap="none" lIns="91440" tIns="45720" rIns="91440" bIns="45720">
            <a:spAutoFit/>
          </a:bodyPr>
          <a:lstStyle/>
          <a:p>
            <a:pPr algn="ctr"/>
            <a:r>
              <a:rPr lang="ar-SA" sz="4000" b="1" dirty="0" smtClean="0">
                <a:ln w="0"/>
                <a:solidFill>
                  <a:srgbClr val="FC6D65"/>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استنتجي وِرث سارة</a:t>
            </a:r>
          </a:p>
          <a:p>
            <a:pPr algn="ctr"/>
            <a:r>
              <a:rPr lang="ar-SA" sz="4000" b="1" cap="none" spc="0" dirty="0" smtClean="0">
                <a:ln w="0"/>
                <a:solidFill>
                  <a:srgbClr val="FC6D65"/>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اذا كان مجموع ورث </a:t>
            </a:r>
          </a:p>
          <a:p>
            <a:pPr algn="ctr"/>
            <a:r>
              <a:rPr lang="ar-SA" sz="4000" b="1" cap="none" spc="0" dirty="0" smtClean="0">
                <a:ln w="0"/>
                <a:solidFill>
                  <a:srgbClr val="FC6D65"/>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اخويها </a:t>
            </a:r>
            <a:r>
              <a:rPr lang="ar-SA" sz="4000" b="1" dirty="0" smtClean="0">
                <a:ln w="0"/>
                <a:solidFill>
                  <a:srgbClr val="FC6D65"/>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120 ألفًا.</a:t>
            </a:r>
            <a:endParaRPr lang="ar-SA" sz="4000" b="1" cap="none" spc="0" dirty="0" smtClean="0">
              <a:ln w="0"/>
              <a:solidFill>
                <a:srgbClr val="FC6D65"/>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8" name="صورة 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7018" b="33887" l="51846" r="73000">
                        <a14:foregroundMark x1="62231" y1="10896" x2="61231" y2="28809"/>
                        <a14:foregroundMark x1="60615" y1="25300" x2="65462" y2="11265"/>
                        <a14:foregroundMark x1="65462" y1="13204" x2="63538" y2="26500"/>
                      </a14:backgroundRemoval>
                    </a14:imgEffect>
                  </a14:imgLayer>
                </a14:imgProps>
              </a:ext>
              <a:ext uri="{28A0092B-C50C-407E-A947-70E740481C1C}">
                <a14:useLocalDpi xmlns:a14="http://schemas.microsoft.com/office/drawing/2010/main" val="0"/>
              </a:ext>
            </a:extLst>
          </a:blip>
          <a:srcRect l="51516" t="7376" r="26382" b="64923"/>
          <a:stretch/>
        </p:blipFill>
        <p:spPr>
          <a:xfrm>
            <a:off x="10379384" y="1335093"/>
            <a:ext cx="875764" cy="914401"/>
          </a:xfrm>
          <a:prstGeom prst="rect">
            <a:avLst/>
          </a:prstGeom>
        </p:spPr>
      </p:pic>
      <p:pic>
        <p:nvPicPr>
          <p:cNvPr id="9" name="صورة 8"/>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87550" y="2744067"/>
            <a:ext cx="4099448" cy="3938334"/>
          </a:xfrm>
          <a:prstGeom prst="rect">
            <a:avLst/>
          </a:prstGeom>
        </p:spPr>
      </p:pic>
    </p:spTree>
    <p:extLst>
      <p:ext uri="{BB962C8B-B14F-4D97-AF65-F5344CB8AC3E}">
        <p14:creationId xmlns:p14="http://schemas.microsoft.com/office/powerpoint/2010/main" val="3194137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صورة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0237" y="4704576"/>
            <a:ext cx="1490921" cy="1959399"/>
          </a:xfrm>
          <a:prstGeom prst="rect">
            <a:avLst/>
          </a:prstGeom>
        </p:spPr>
      </p:pic>
      <p:pic>
        <p:nvPicPr>
          <p:cNvPr id="7" name="صورة 6"/>
          <p:cNvPicPr>
            <a:picLocks noChangeAspect="1"/>
          </p:cNvPicPr>
          <p:nvPr/>
        </p:nvPicPr>
        <p:blipFill>
          <a:blip r:embed="rId3">
            <a:extLst>
              <a:ext uri="{BEBA8EAE-BF5A-486C-A8C5-ECC9F3942E4B}">
                <a14:imgProps xmlns:a14="http://schemas.microsoft.com/office/drawing/2010/main">
                  <a14:imgLayer r:embed="rId4">
                    <a14:imgEffect>
                      <a14:backgroundRemoval t="5534" b="88538" l="2734" r="97461"/>
                    </a14:imgEffect>
                  </a14:imgLayer>
                </a14:imgProps>
              </a:ext>
              <a:ext uri="{28A0092B-C50C-407E-A947-70E740481C1C}">
                <a14:useLocalDpi xmlns:a14="http://schemas.microsoft.com/office/drawing/2010/main" val="0"/>
              </a:ext>
            </a:extLst>
          </a:blip>
          <a:stretch>
            <a:fillRect/>
          </a:stretch>
        </p:blipFill>
        <p:spPr>
          <a:xfrm>
            <a:off x="3957509" y="2485623"/>
            <a:ext cx="7877003" cy="3892347"/>
          </a:xfrm>
          <a:prstGeom prst="rect">
            <a:avLst/>
          </a:prstGeom>
        </p:spPr>
      </p:pic>
      <p:sp>
        <p:nvSpPr>
          <p:cNvPr id="8" name="مستطيل 7"/>
          <p:cNvSpPr/>
          <p:nvPr/>
        </p:nvSpPr>
        <p:spPr>
          <a:xfrm>
            <a:off x="939086" y="4174976"/>
            <a:ext cx="7955922" cy="830997"/>
          </a:xfrm>
          <a:prstGeom prst="rect">
            <a:avLst/>
          </a:prstGeom>
        </p:spPr>
        <p:txBody>
          <a:bodyPr wrap="square">
            <a:spAutoFit/>
          </a:bodyPr>
          <a:lstStyle/>
          <a:p>
            <a:pPr algn="ctr"/>
            <a:endParaRPr lang="ar-SA" sz="4800" b="1" dirty="0">
              <a:solidFill>
                <a:srgbClr val="C00000"/>
              </a:solidFill>
              <a:latin typeface="Traditional Arabic" panose="02020603050405020304" pitchFamily="18" charset="-78"/>
              <a:cs typeface="Traditional Arabic" panose="02020603050405020304" pitchFamily="18" charset="-78"/>
            </a:endParaRPr>
          </a:p>
        </p:txBody>
      </p:sp>
      <p:pic>
        <p:nvPicPr>
          <p:cNvPr id="5" name="صورة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75716"/>
            <a:ext cx="4347242" cy="4588259"/>
          </a:xfrm>
          <a:prstGeom prst="rect">
            <a:avLst/>
          </a:prstGeom>
        </p:spPr>
      </p:pic>
      <p:sp>
        <p:nvSpPr>
          <p:cNvPr id="11" name="مستطيل 10"/>
          <p:cNvSpPr/>
          <p:nvPr/>
        </p:nvSpPr>
        <p:spPr>
          <a:xfrm>
            <a:off x="2397399" y="1752550"/>
            <a:ext cx="7955922" cy="646331"/>
          </a:xfrm>
          <a:prstGeom prst="rect">
            <a:avLst/>
          </a:prstGeom>
        </p:spPr>
        <p:txBody>
          <a:bodyPr wrap="square">
            <a:spAutoFit/>
          </a:bodyPr>
          <a:lstStyle/>
          <a:p>
            <a:pPr algn="ctr"/>
            <a:r>
              <a:rPr lang="ar-SA" sz="3600" b="1" dirty="0" smtClean="0">
                <a:solidFill>
                  <a:srgbClr val="C00000"/>
                </a:solidFill>
                <a:latin typeface="Traditional Arabic" panose="02020603050405020304" pitchFamily="18" charset="-78"/>
                <a:cs typeface="Traditional Arabic" panose="02020603050405020304" pitchFamily="18" charset="-78"/>
              </a:rPr>
              <a:t>ما سبب التسمية ! فكر/ي !</a:t>
            </a:r>
            <a:endParaRPr lang="ar-SA" sz="3600" b="1" dirty="0" smtClean="0">
              <a:solidFill>
                <a:srgbClr val="C00000"/>
              </a:solidFill>
              <a:latin typeface="Traditional Arabic" panose="02020603050405020304" pitchFamily="18" charset="-78"/>
              <a:cs typeface="Traditional Arabic" panose="02020603050405020304" pitchFamily="18" charset="-78"/>
            </a:endParaRPr>
          </a:p>
        </p:txBody>
      </p:sp>
      <p:sp>
        <p:nvSpPr>
          <p:cNvPr id="12" name="مستطيل 11"/>
          <p:cNvSpPr/>
          <p:nvPr/>
        </p:nvSpPr>
        <p:spPr>
          <a:xfrm>
            <a:off x="3878590" y="4158949"/>
            <a:ext cx="7955922" cy="646331"/>
          </a:xfrm>
          <a:prstGeom prst="rect">
            <a:avLst/>
          </a:prstGeom>
        </p:spPr>
        <p:txBody>
          <a:bodyPr wrap="square">
            <a:spAutoFit/>
          </a:bodyPr>
          <a:lstStyle/>
          <a:p>
            <a:pPr algn="ctr"/>
            <a:r>
              <a:rPr lang="ar-SA" sz="3600" b="1" dirty="0">
                <a:solidFill>
                  <a:srgbClr val="0070C0"/>
                </a:solidFill>
                <a:latin typeface="Traditional Arabic" panose="02020603050405020304" pitchFamily="18" charset="-78"/>
                <a:cs typeface="Traditional Arabic" panose="02020603050405020304" pitchFamily="18" charset="-78"/>
              </a:rPr>
              <a:t>س</a:t>
            </a:r>
            <a:r>
              <a:rPr lang="ar-SA" sz="3600" b="1" dirty="0" smtClean="0">
                <a:solidFill>
                  <a:srgbClr val="0070C0"/>
                </a:solidFill>
                <a:latin typeface="Traditional Arabic" panose="02020603050405020304" pitchFamily="18" charset="-78"/>
                <a:cs typeface="Traditional Arabic" panose="02020603050405020304" pitchFamily="18" charset="-78"/>
              </a:rPr>
              <a:t>مّوا </a:t>
            </a:r>
            <a:r>
              <a:rPr lang="ar-SA" sz="3600" b="1" dirty="0" smtClean="0">
                <a:solidFill>
                  <a:srgbClr val="0070C0"/>
                </a:solidFill>
                <a:latin typeface="Traditional Arabic" panose="02020603050405020304" pitchFamily="18" charset="-78"/>
                <a:cs typeface="Traditional Arabic" panose="02020603050405020304" pitchFamily="18" charset="-78"/>
              </a:rPr>
              <a:t>بذلك لأنهم يحيطون به ويشدون بأزره.</a:t>
            </a:r>
          </a:p>
        </p:txBody>
      </p:sp>
      <p:sp>
        <p:nvSpPr>
          <p:cNvPr id="2" name="خماسي 1"/>
          <p:cNvSpPr/>
          <p:nvPr/>
        </p:nvSpPr>
        <p:spPr>
          <a:xfrm flipH="1">
            <a:off x="8512935" y="717263"/>
            <a:ext cx="3680772" cy="1545899"/>
          </a:xfrm>
          <a:prstGeom prst="homePlat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
        <p:nvSpPr>
          <p:cNvPr id="4" name="مستطيل 3"/>
          <p:cNvSpPr/>
          <p:nvPr/>
        </p:nvSpPr>
        <p:spPr>
          <a:xfrm>
            <a:off x="8919950" y="890047"/>
            <a:ext cx="3272050" cy="1200329"/>
          </a:xfrm>
          <a:prstGeom prst="rect">
            <a:avLst/>
          </a:prstGeom>
        </p:spPr>
        <p:txBody>
          <a:bodyPr wrap="none">
            <a:spAutoFit/>
          </a:bodyPr>
          <a:lstStyle/>
          <a:p>
            <a:pPr algn="ctr"/>
            <a:r>
              <a:rPr lang="ar-SA" sz="3600" b="1" dirty="0" smtClean="0">
                <a:solidFill>
                  <a:srgbClr val="52565A"/>
                </a:solidFill>
                <a:latin typeface="Traditional Arabic" panose="02020603050405020304" pitchFamily="18" charset="-78"/>
                <a:cs typeface="Traditional Arabic" panose="02020603050405020304" pitchFamily="18" charset="-78"/>
              </a:rPr>
              <a:t>عصبة الرجل هم :</a:t>
            </a:r>
          </a:p>
          <a:p>
            <a:pPr algn="ctr"/>
            <a:r>
              <a:rPr lang="ar-SA" sz="3600" b="1" dirty="0" smtClean="0">
                <a:solidFill>
                  <a:srgbClr val="52565A"/>
                </a:solidFill>
                <a:latin typeface="Traditional Arabic" panose="02020603050405020304" pitchFamily="18" charset="-78"/>
                <a:cs typeface="Traditional Arabic" panose="02020603050405020304" pitchFamily="18" charset="-78"/>
              </a:rPr>
              <a:t>بنوه وقرابته من جهة ابيه.</a:t>
            </a:r>
            <a:endParaRPr lang="ar-SA" sz="3600" b="1" dirty="0">
              <a:latin typeface="Traditional Arabic" panose="02020603050405020304" pitchFamily="18" charset="-78"/>
              <a:cs typeface="Traditional Arabic" panose="02020603050405020304" pitchFamily="18" charset="-78"/>
            </a:endParaRPr>
          </a:p>
        </p:txBody>
      </p:sp>
      <p:pic>
        <p:nvPicPr>
          <p:cNvPr id="6" name="صورة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9509" y="94548"/>
            <a:ext cx="1436179" cy="1887455"/>
          </a:xfrm>
          <a:prstGeom prst="rect">
            <a:avLst/>
          </a:prstGeom>
        </p:spPr>
      </p:pic>
    </p:spTree>
    <p:extLst>
      <p:ext uri="{BB962C8B-B14F-4D97-AF65-F5344CB8AC3E}">
        <p14:creationId xmlns:p14="http://schemas.microsoft.com/office/powerpoint/2010/main" val="23282149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2"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وجة مزدوجة 10"/>
          <p:cNvSpPr/>
          <p:nvPr/>
        </p:nvSpPr>
        <p:spPr>
          <a:xfrm>
            <a:off x="0" y="346322"/>
            <a:ext cx="12192000" cy="73550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3600" b="1" dirty="0" smtClean="0">
                <a:solidFill>
                  <a:schemeClr val="accent1">
                    <a:lumMod val="50000"/>
                  </a:schemeClr>
                </a:solidFill>
                <a:latin typeface="Traditional Arabic" panose="02020603050405020304" pitchFamily="18" charset="-78"/>
                <a:cs typeface="Traditional Arabic" panose="02020603050405020304" pitchFamily="18" charset="-78"/>
              </a:rPr>
              <a:t>أحكام العصبة بالغير </a:t>
            </a:r>
            <a:endParaRPr lang="ar-SA" sz="3600" b="1" dirty="0">
              <a:solidFill>
                <a:schemeClr val="accent1">
                  <a:lumMod val="50000"/>
                </a:schemeClr>
              </a:solidFill>
              <a:latin typeface="Traditional Arabic" panose="02020603050405020304" pitchFamily="18" charset="-78"/>
              <a:cs typeface="Traditional Arabic" panose="02020603050405020304" pitchFamily="18" charset="-78"/>
            </a:endParaRPr>
          </a:p>
        </p:txBody>
      </p:sp>
      <p:sp>
        <p:nvSpPr>
          <p:cNvPr id="3" name="مستطيل 2"/>
          <p:cNvSpPr/>
          <p:nvPr/>
        </p:nvSpPr>
        <p:spPr>
          <a:xfrm>
            <a:off x="5028821" y="3797847"/>
            <a:ext cx="8731876" cy="523220"/>
          </a:xfrm>
          <a:prstGeom prst="rect">
            <a:avLst/>
          </a:prstGeom>
        </p:spPr>
        <p:txBody>
          <a:bodyPr wrap="square">
            <a:spAutoFit/>
          </a:bodyPr>
          <a:lstStyle/>
          <a:p>
            <a:pPr algn="justLow"/>
            <a:endParaRPr lang="ar-SA" sz="2800" b="1" i="0" dirty="0" smtClean="0">
              <a:solidFill>
                <a:schemeClr val="accent1">
                  <a:lumMod val="50000"/>
                </a:schemeClr>
              </a:solidFill>
              <a:effectLst/>
              <a:latin typeface="Traditional Arabic" panose="02020603050405020304" pitchFamily="18" charset="-78"/>
              <a:cs typeface="Traditional Arabic" panose="02020603050405020304" pitchFamily="18" charset="-78"/>
            </a:endParaRPr>
          </a:p>
        </p:txBody>
      </p:sp>
      <p:pic>
        <p:nvPicPr>
          <p:cNvPr id="1028" name="Picture 4" descr="نتيجة بحث الصور عن القسمة والباقي"/>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000" b="100000" l="10000" r="91587">
                        <a14:foregroundMark x1="49683" y1="18333" x2="48254" y2="94667"/>
                      </a14:backgroundRemoval>
                    </a14:imgEffect>
                  </a14:imgLayer>
                </a14:imgProps>
              </a:ext>
              <a:ext uri="{28A0092B-C50C-407E-A947-70E740481C1C}">
                <a14:useLocalDpi xmlns:a14="http://schemas.microsoft.com/office/drawing/2010/main" val="0"/>
              </a:ext>
            </a:extLst>
          </a:blip>
          <a:srcRect l="34045" t="15327" r="33462"/>
          <a:stretch/>
        </p:blipFill>
        <p:spPr bwMode="auto">
          <a:xfrm>
            <a:off x="9784298" y="3531836"/>
            <a:ext cx="2680461" cy="3326164"/>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6"/>
          <p:cNvSpPr/>
          <p:nvPr/>
        </p:nvSpPr>
        <p:spPr>
          <a:xfrm>
            <a:off x="3865652" y="1420628"/>
            <a:ext cx="6521337" cy="707886"/>
          </a:xfrm>
          <a:prstGeom prst="rect">
            <a:avLst/>
          </a:prstGeom>
          <a:noFill/>
        </p:spPr>
        <p:txBody>
          <a:bodyPr wrap="none" lIns="91440" tIns="45720" rIns="91440" bIns="45720">
            <a:spAutoFit/>
          </a:bodyPr>
          <a:lstStyle/>
          <a:p>
            <a:pPr algn="ctr"/>
            <a:r>
              <a:rPr lang="ar-SA" sz="4000" b="1" cap="none" spc="0" dirty="0" smtClean="0">
                <a:ln w="0"/>
                <a:solidFill>
                  <a:srgbClr val="975AA7"/>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المعصب هو الذكر المساوي في الدرجة والرتبة .</a:t>
            </a:r>
          </a:p>
        </p:txBody>
      </p:sp>
      <p:pic>
        <p:nvPicPr>
          <p:cNvPr id="4" name="صورة 3"/>
          <p:cNvPicPr>
            <a:picLocks noChangeAspect="1"/>
          </p:cNvPicPr>
          <p:nvPr/>
        </p:nvPicPr>
        <p:blipFill>
          <a:blip r:embed="rId4">
            <a:extLst>
              <a:ext uri="{BEBA8EAE-BF5A-486C-A8C5-ECC9F3942E4B}">
                <a14:imgProps xmlns:a14="http://schemas.microsoft.com/office/drawing/2010/main">
                  <a14:imgLayer r:embed="rId5">
                    <a14:imgEffect>
                      <a14:backgroundRemoval t="0" b="100000" l="2148" r="100000">
                        <a14:foregroundMark x1="26172" y1="38477" x2="69531" y2="11914"/>
                      </a14:backgroundRemoval>
                    </a14:imgEffect>
                  </a14:imgLayer>
                </a14:imgProps>
              </a:ext>
              <a:ext uri="{28A0092B-C50C-407E-A947-70E740481C1C}">
                <a14:useLocalDpi xmlns:a14="http://schemas.microsoft.com/office/drawing/2010/main" val="0"/>
              </a:ext>
            </a:extLst>
          </a:blip>
          <a:stretch>
            <a:fillRect/>
          </a:stretch>
        </p:blipFill>
        <p:spPr>
          <a:xfrm>
            <a:off x="5228824" y="2841341"/>
            <a:ext cx="4883836" cy="4016659"/>
          </a:xfrm>
          <a:prstGeom prst="rect">
            <a:avLst/>
          </a:prstGeom>
        </p:spPr>
      </p:pic>
      <p:sp>
        <p:nvSpPr>
          <p:cNvPr id="2" name="مستطيل 1"/>
          <p:cNvSpPr/>
          <p:nvPr/>
        </p:nvSpPr>
        <p:spPr>
          <a:xfrm>
            <a:off x="5662019" y="3351571"/>
            <a:ext cx="4017446" cy="1938992"/>
          </a:xfrm>
          <a:prstGeom prst="rect">
            <a:avLst/>
          </a:prstGeom>
          <a:noFill/>
        </p:spPr>
        <p:txBody>
          <a:bodyPr wrap="none" lIns="91440" tIns="45720" rIns="91440" bIns="45720">
            <a:spAutoFit/>
          </a:bodyPr>
          <a:lstStyle/>
          <a:p>
            <a:pPr algn="ctr"/>
            <a:r>
              <a:rPr lang="ar-SA" sz="4000" b="1" cap="none" spc="0" dirty="0" smtClean="0">
                <a:ln w="0"/>
                <a:solidFill>
                  <a:srgbClr val="FC6D65"/>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حدد/ي على شجرة</a:t>
            </a:r>
          </a:p>
          <a:p>
            <a:pPr algn="ctr"/>
            <a:r>
              <a:rPr lang="ar-SA" sz="4000" b="1" dirty="0" smtClean="0">
                <a:ln w="0"/>
                <a:solidFill>
                  <a:srgbClr val="FC6D65"/>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العائلة الذكور والإناث </a:t>
            </a:r>
          </a:p>
          <a:p>
            <a:pPr algn="ctr"/>
            <a:r>
              <a:rPr lang="ar-SA" sz="4000" b="1" cap="none" spc="0" dirty="0" smtClean="0">
                <a:ln w="0"/>
                <a:solidFill>
                  <a:srgbClr val="FC6D65"/>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المتساويين في الرتبة والدرجة!</a:t>
            </a:r>
          </a:p>
        </p:txBody>
      </p:sp>
      <p:pic>
        <p:nvPicPr>
          <p:cNvPr id="6" name="صورة 5"/>
          <p:cNvPicPr>
            <a:picLocks noChangeAspect="1"/>
          </p:cNvPicPr>
          <p:nvPr/>
        </p:nvPicPr>
        <p:blipFill>
          <a:blip r:embed="rId6" cstate="print">
            <a:extLst>
              <a:ext uri="{BEBA8EAE-BF5A-486C-A8C5-ECC9F3942E4B}">
                <a14:imgProps xmlns:a14="http://schemas.microsoft.com/office/drawing/2010/main">
                  <a14:imgLayer r:embed="rId7">
                    <a14:imgEffect>
                      <a14:backgroundRemoval t="3047" b="89935" l="10000" r="100000"/>
                    </a14:imgEffect>
                  </a14:imgLayer>
                </a14:imgProps>
              </a:ext>
              <a:ext uri="{28A0092B-C50C-407E-A947-70E740481C1C}">
                <a14:useLocalDpi xmlns:a14="http://schemas.microsoft.com/office/drawing/2010/main" val="0"/>
              </a:ext>
            </a:extLst>
          </a:blip>
          <a:stretch>
            <a:fillRect/>
          </a:stretch>
        </p:blipFill>
        <p:spPr>
          <a:xfrm>
            <a:off x="7434362" y="1093575"/>
            <a:ext cx="3962400" cy="3300984"/>
          </a:xfrm>
          <a:prstGeom prst="rect">
            <a:avLst/>
          </a:prstGeom>
        </p:spPr>
      </p:pic>
      <p:pic>
        <p:nvPicPr>
          <p:cNvPr id="8" name="صورة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607" y="1299333"/>
            <a:ext cx="5213610" cy="6190452"/>
          </a:xfrm>
          <a:prstGeom prst="rect">
            <a:avLst/>
          </a:prstGeom>
        </p:spPr>
      </p:pic>
    </p:spTree>
    <p:extLst>
      <p:ext uri="{BB962C8B-B14F-4D97-AF65-F5344CB8AC3E}">
        <p14:creationId xmlns:p14="http://schemas.microsoft.com/office/powerpoint/2010/main" val="6180057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وجة مزدوجة 10"/>
          <p:cNvSpPr/>
          <p:nvPr/>
        </p:nvSpPr>
        <p:spPr>
          <a:xfrm>
            <a:off x="0" y="346322"/>
            <a:ext cx="12192000" cy="73550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3600" b="1" dirty="0" smtClean="0">
                <a:solidFill>
                  <a:schemeClr val="accent1">
                    <a:lumMod val="50000"/>
                  </a:schemeClr>
                </a:solidFill>
                <a:latin typeface="Traditional Arabic" panose="02020603050405020304" pitchFamily="18" charset="-78"/>
                <a:cs typeface="Traditional Arabic" panose="02020603050405020304" pitchFamily="18" charset="-78"/>
              </a:rPr>
              <a:t>أحكام العصبة بالغير </a:t>
            </a:r>
            <a:endParaRPr lang="ar-SA" sz="3600" b="1" dirty="0">
              <a:solidFill>
                <a:schemeClr val="accent1">
                  <a:lumMod val="50000"/>
                </a:schemeClr>
              </a:solidFill>
              <a:latin typeface="Traditional Arabic" panose="02020603050405020304" pitchFamily="18" charset="-78"/>
              <a:cs typeface="Traditional Arabic" panose="02020603050405020304" pitchFamily="18" charset="-78"/>
            </a:endParaRPr>
          </a:p>
        </p:txBody>
      </p:sp>
      <p:sp>
        <p:nvSpPr>
          <p:cNvPr id="3" name="مستطيل 2"/>
          <p:cNvSpPr/>
          <p:nvPr/>
        </p:nvSpPr>
        <p:spPr>
          <a:xfrm>
            <a:off x="5028821" y="3797847"/>
            <a:ext cx="8731876" cy="523220"/>
          </a:xfrm>
          <a:prstGeom prst="rect">
            <a:avLst/>
          </a:prstGeom>
        </p:spPr>
        <p:txBody>
          <a:bodyPr wrap="square">
            <a:spAutoFit/>
          </a:bodyPr>
          <a:lstStyle/>
          <a:p>
            <a:pPr algn="justLow"/>
            <a:endParaRPr lang="ar-SA" sz="2800" b="1" i="0" dirty="0" smtClean="0">
              <a:solidFill>
                <a:schemeClr val="accent1">
                  <a:lumMod val="50000"/>
                </a:schemeClr>
              </a:solidFill>
              <a:effectLst/>
              <a:latin typeface="Traditional Arabic" panose="02020603050405020304" pitchFamily="18" charset="-78"/>
              <a:cs typeface="Traditional Arabic" panose="02020603050405020304" pitchFamily="18" charset="-78"/>
            </a:endParaRPr>
          </a:p>
        </p:txBody>
      </p:sp>
      <p:pic>
        <p:nvPicPr>
          <p:cNvPr id="1028" name="Picture 4" descr="نتيجة بحث الصور عن القسمة والباقي"/>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000" b="100000" l="10000" r="91587">
                        <a14:foregroundMark x1="49683" y1="18333" x2="48254" y2="94667"/>
                      </a14:backgroundRemoval>
                    </a14:imgEffect>
                  </a14:imgLayer>
                </a14:imgProps>
              </a:ext>
              <a:ext uri="{28A0092B-C50C-407E-A947-70E740481C1C}">
                <a14:useLocalDpi xmlns:a14="http://schemas.microsoft.com/office/drawing/2010/main" val="0"/>
              </a:ext>
            </a:extLst>
          </a:blip>
          <a:srcRect l="34045" t="15327" r="33462"/>
          <a:stretch/>
        </p:blipFill>
        <p:spPr bwMode="auto">
          <a:xfrm>
            <a:off x="9784298" y="3531836"/>
            <a:ext cx="2680461" cy="3326164"/>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6"/>
          <p:cNvSpPr/>
          <p:nvPr/>
        </p:nvSpPr>
        <p:spPr>
          <a:xfrm>
            <a:off x="3865652" y="1420628"/>
            <a:ext cx="6521337" cy="707886"/>
          </a:xfrm>
          <a:prstGeom prst="rect">
            <a:avLst/>
          </a:prstGeom>
          <a:noFill/>
        </p:spPr>
        <p:txBody>
          <a:bodyPr wrap="none" lIns="91440" tIns="45720" rIns="91440" bIns="45720">
            <a:spAutoFit/>
          </a:bodyPr>
          <a:lstStyle/>
          <a:p>
            <a:pPr algn="ctr"/>
            <a:r>
              <a:rPr lang="ar-SA" sz="4000" b="1" cap="none" spc="0" dirty="0" smtClean="0">
                <a:ln w="0"/>
                <a:solidFill>
                  <a:srgbClr val="975AA7"/>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المعصب هو الذكر المساوي في الدرجة والرتبة .</a:t>
            </a:r>
          </a:p>
        </p:txBody>
      </p:sp>
      <p:pic>
        <p:nvPicPr>
          <p:cNvPr id="4" name="صورة 3"/>
          <p:cNvPicPr>
            <a:picLocks noChangeAspect="1"/>
          </p:cNvPicPr>
          <p:nvPr/>
        </p:nvPicPr>
        <p:blipFill>
          <a:blip r:embed="rId4">
            <a:extLst>
              <a:ext uri="{BEBA8EAE-BF5A-486C-A8C5-ECC9F3942E4B}">
                <a14:imgProps xmlns:a14="http://schemas.microsoft.com/office/drawing/2010/main">
                  <a14:imgLayer r:embed="rId5">
                    <a14:imgEffect>
                      <a14:backgroundRemoval t="0" b="100000" l="2148" r="100000">
                        <a14:foregroundMark x1="26172" y1="38477" x2="69531" y2="11914"/>
                      </a14:backgroundRemoval>
                    </a14:imgEffect>
                  </a14:imgLayer>
                </a14:imgProps>
              </a:ext>
              <a:ext uri="{28A0092B-C50C-407E-A947-70E740481C1C}">
                <a14:useLocalDpi xmlns:a14="http://schemas.microsoft.com/office/drawing/2010/main" val="0"/>
              </a:ext>
            </a:extLst>
          </a:blip>
          <a:stretch>
            <a:fillRect/>
          </a:stretch>
        </p:blipFill>
        <p:spPr>
          <a:xfrm>
            <a:off x="5228824" y="2841341"/>
            <a:ext cx="4883836" cy="4016659"/>
          </a:xfrm>
          <a:prstGeom prst="rect">
            <a:avLst/>
          </a:prstGeom>
        </p:spPr>
      </p:pic>
      <p:sp>
        <p:nvSpPr>
          <p:cNvPr id="2" name="مستطيل 1"/>
          <p:cNvSpPr/>
          <p:nvPr/>
        </p:nvSpPr>
        <p:spPr>
          <a:xfrm>
            <a:off x="5788657" y="3444709"/>
            <a:ext cx="3764172" cy="1938992"/>
          </a:xfrm>
          <a:prstGeom prst="rect">
            <a:avLst/>
          </a:prstGeom>
          <a:noFill/>
        </p:spPr>
        <p:txBody>
          <a:bodyPr wrap="none" lIns="91440" tIns="45720" rIns="91440" bIns="45720">
            <a:spAutoFit/>
          </a:bodyPr>
          <a:lstStyle/>
          <a:p>
            <a:pPr algn="ctr"/>
            <a:r>
              <a:rPr lang="ar-SA" sz="4000" b="1" cap="none" spc="0" dirty="0" smtClean="0">
                <a:ln w="0"/>
                <a:solidFill>
                  <a:srgbClr val="FC6D65"/>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هل يعصب ابن </a:t>
            </a:r>
            <a:r>
              <a:rPr lang="ar-SA" sz="4000" b="1" cap="none" spc="0" dirty="0" err="1" smtClean="0">
                <a:ln w="0"/>
                <a:solidFill>
                  <a:srgbClr val="FC6D65"/>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ابن</a:t>
            </a:r>
            <a:r>
              <a:rPr lang="ar-SA" sz="4000" b="1" cap="none" spc="0" dirty="0" smtClean="0">
                <a:ln w="0"/>
                <a:solidFill>
                  <a:srgbClr val="FC6D65"/>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الميت </a:t>
            </a:r>
          </a:p>
          <a:p>
            <a:pPr algn="ctr"/>
            <a:r>
              <a:rPr lang="ar-SA" sz="4000" b="1" cap="none" spc="0" dirty="0" smtClean="0">
                <a:ln w="0"/>
                <a:solidFill>
                  <a:srgbClr val="FC6D65"/>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عمته ( بنت الميت ) !</a:t>
            </a:r>
          </a:p>
          <a:p>
            <a:pPr algn="ctr"/>
            <a:r>
              <a:rPr lang="ar-SA" sz="4000" b="1" dirty="0" smtClean="0">
                <a:ln w="0"/>
                <a:solidFill>
                  <a:srgbClr val="FC6D65"/>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ولماذا؟</a:t>
            </a:r>
            <a:endParaRPr lang="ar-SA" sz="4000" b="1" cap="none" spc="0" dirty="0" smtClean="0">
              <a:ln w="0"/>
              <a:solidFill>
                <a:srgbClr val="FC6D65"/>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6" name="صورة 5"/>
          <p:cNvPicPr>
            <a:picLocks noChangeAspect="1"/>
          </p:cNvPicPr>
          <p:nvPr/>
        </p:nvPicPr>
        <p:blipFill>
          <a:blip r:embed="rId6" cstate="print">
            <a:extLst>
              <a:ext uri="{BEBA8EAE-BF5A-486C-A8C5-ECC9F3942E4B}">
                <a14:imgProps xmlns:a14="http://schemas.microsoft.com/office/drawing/2010/main">
                  <a14:imgLayer r:embed="rId7">
                    <a14:imgEffect>
                      <a14:backgroundRemoval t="3047" b="89935" l="10000" r="100000"/>
                    </a14:imgEffect>
                  </a14:imgLayer>
                </a14:imgProps>
              </a:ext>
              <a:ext uri="{28A0092B-C50C-407E-A947-70E740481C1C}">
                <a14:useLocalDpi xmlns:a14="http://schemas.microsoft.com/office/drawing/2010/main" val="0"/>
              </a:ext>
            </a:extLst>
          </a:blip>
          <a:stretch>
            <a:fillRect/>
          </a:stretch>
        </p:blipFill>
        <p:spPr>
          <a:xfrm>
            <a:off x="7434362" y="1093575"/>
            <a:ext cx="3962400" cy="3300984"/>
          </a:xfrm>
          <a:prstGeom prst="rect">
            <a:avLst/>
          </a:prstGeom>
        </p:spPr>
      </p:pic>
      <p:pic>
        <p:nvPicPr>
          <p:cNvPr id="8" name="صورة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607" y="1299333"/>
            <a:ext cx="5213610" cy="6190452"/>
          </a:xfrm>
          <a:prstGeom prst="rect">
            <a:avLst/>
          </a:prstGeom>
        </p:spPr>
      </p:pic>
    </p:spTree>
    <p:extLst>
      <p:ext uri="{BB962C8B-B14F-4D97-AF65-F5344CB8AC3E}">
        <p14:creationId xmlns:p14="http://schemas.microsoft.com/office/powerpoint/2010/main" val="16882334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وجة مزدوجة 10"/>
          <p:cNvSpPr/>
          <p:nvPr/>
        </p:nvSpPr>
        <p:spPr>
          <a:xfrm>
            <a:off x="0" y="346322"/>
            <a:ext cx="12192000" cy="73550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3600" b="1" dirty="0" smtClean="0">
                <a:solidFill>
                  <a:schemeClr val="accent1">
                    <a:lumMod val="50000"/>
                  </a:schemeClr>
                </a:solidFill>
                <a:latin typeface="Traditional Arabic" panose="02020603050405020304" pitchFamily="18" charset="-78"/>
                <a:cs typeface="Traditional Arabic" panose="02020603050405020304" pitchFamily="18" charset="-78"/>
              </a:rPr>
              <a:t>في حال تزاحم العصبات!</a:t>
            </a:r>
            <a:endParaRPr lang="ar-SA" sz="3600" b="1" dirty="0">
              <a:solidFill>
                <a:schemeClr val="accent1">
                  <a:lumMod val="50000"/>
                </a:schemeClr>
              </a:solidFill>
              <a:latin typeface="Traditional Arabic" panose="02020603050405020304" pitchFamily="18" charset="-78"/>
              <a:cs typeface="Traditional Arabic" panose="02020603050405020304" pitchFamily="18" charset="-78"/>
            </a:endParaRPr>
          </a:p>
        </p:txBody>
      </p:sp>
      <p:sp>
        <p:nvSpPr>
          <p:cNvPr id="3" name="مستطيل 2"/>
          <p:cNvSpPr/>
          <p:nvPr/>
        </p:nvSpPr>
        <p:spPr>
          <a:xfrm>
            <a:off x="5028821" y="3797847"/>
            <a:ext cx="8731876" cy="523220"/>
          </a:xfrm>
          <a:prstGeom prst="rect">
            <a:avLst/>
          </a:prstGeom>
        </p:spPr>
        <p:txBody>
          <a:bodyPr wrap="square">
            <a:spAutoFit/>
          </a:bodyPr>
          <a:lstStyle/>
          <a:p>
            <a:pPr algn="justLow"/>
            <a:endParaRPr lang="ar-SA" sz="2800" b="1" i="0" dirty="0" smtClean="0">
              <a:solidFill>
                <a:schemeClr val="accent1">
                  <a:lumMod val="50000"/>
                </a:schemeClr>
              </a:solidFill>
              <a:effectLst/>
              <a:latin typeface="Traditional Arabic" panose="02020603050405020304" pitchFamily="18" charset="-78"/>
              <a:cs typeface="Traditional Arabic" panose="02020603050405020304" pitchFamily="18" charset="-78"/>
            </a:endParaRPr>
          </a:p>
        </p:txBody>
      </p:sp>
      <p:sp>
        <p:nvSpPr>
          <p:cNvPr id="5" name="مستطيل 4"/>
          <p:cNvSpPr/>
          <p:nvPr/>
        </p:nvSpPr>
        <p:spPr>
          <a:xfrm>
            <a:off x="690329" y="1254445"/>
            <a:ext cx="11094704" cy="769441"/>
          </a:xfrm>
          <a:prstGeom prst="rect">
            <a:avLst/>
          </a:prstGeom>
          <a:noFill/>
        </p:spPr>
        <p:txBody>
          <a:bodyPr wrap="none" lIns="91440" tIns="45720" rIns="91440" bIns="45720">
            <a:spAutoFit/>
          </a:bodyPr>
          <a:lstStyle/>
          <a:p>
            <a:pPr algn="ctr"/>
            <a:r>
              <a:rPr lang="ar-SA" sz="4400" b="1" cap="none" spc="0" dirty="0" smtClean="0">
                <a:ln w="0"/>
                <a:solidFill>
                  <a:schemeClr val="tx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يُعمل بالخطوات السابقة نفسها في حال تزاعم العَصَبَات بالنفس ، ماهي!.</a:t>
            </a:r>
            <a:endParaRPr lang="ar-SA" sz="4400" b="1" cap="none" spc="0" dirty="0">
              <a:ln w="0"/>
              <a:solidFill>
                <a:schemeClr val="tx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2" name="مستطيل 11"/>
          <p:cNvSpPr/>
          <p:nvPr/>
        </p:nvSpPr>
        <p:spPr>
          <a:xfrm>
            <a:off x="7606858" y="2023886"/>
            <a:ext cx="322524" cy="769441"/>
          </a:xfrm>
          <a:prstGeom prst="rect">
            <a:avLst/>
          </a:prstGeom>
          <a:noFill/>
        </p:spPr>
        <p:txBody>
          <a:bodyPr wrap="none" lIns="91440" tIns="45720" rIns="91440" bIns="45720">
            <a:spAutoFit/>
          </a:bodyPr>
          <a:lstStyle/>
          <a:p>
            <a:pPr algn="ctr"/>
            <a:r>
              <a:rPr lang="ar-SA" sz="4400" b="1" cap="none" spc="0" dirty="0" smtClean="0">
                <a:ln w="0"/>
                <a:solidFill>
                  <a:schemeClr val="tx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a:t>
            </a:r>
            <a:endParaRPr lang="ar-SA" sz="4400" b="1" cap="none" spc="0" dirty="0">
              <a:ln w="0"/>
              <a:solidFill>
                <a:schemeClr val="tx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3" name="مستطيل 12"/>
          <p:cNvSpPr/>
          <p:nvPr/>
        </p:nvSpPr>
        <p:spPr>
          <a:xfrm>
            <a:off x="5452567" y="4705787"/>
            <a:ext cx="5976316" cy="769441"/>
          </a:xfrm>
          <a:prstGeom prst="rect">
            <a:avLst/>
          </a:prstGeom>
          <a:solidFill>
            <a:srgbClr val="66C6B9">
              <a:alpha val="50000"/>
            </a:srgb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rtl="0"/>
            <a:r>
              <a:rPr lang="ar-SA" sz="44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4- اذا </a:t>
            </a:r>
            <a:r>
              <a:rPr lang="ar-SA" sz="44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اتحدت الجهة </a:t>
            </a:r>
            <a:r>
              <a:rPr lang="ar-SA" sz="44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والقرابة والقوة ! </a:t>
            </a:r>
            <a:endParaRPr lang="ar-SA" sz="4400" b="1" cap="none" spc="0"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4" name="مستطيل 13"/>
          <p:cNvSpPr/>
          <p:nvPr/>
        </p:nvSpPr>
        <p:spPr>
          <a:xfrm>
            <a:off x="3567876" y="3866047"/>
            <a:ext cx="7864653" cy="769441"/>
          </a:xfrm>
          <a:prstGeom prst="rect">
            <a:avLst/>
          </a:prstGeom>
          <a:solidFill>
            <a:srgbClr val="66C6B9">
              <a:alpha val="50000"/>
            </a:srgb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rtl="0"/>
            <a:r>
              <a:rPr lang="ar-SA" sz="44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3- اذا اتحدت الجهة وتساوى القُرب فيُقدَم الأقوى</a:t>
            </a:r>
            <a:endParaRPr lang="ar-SA" sz="4400" b="1" cap="none" spc="0"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5" name="مستطيل 14"/>
          <p:cNvSpPr/>
          <p:nvPr/>
        </p:nvSpPr>
        <p:spPr>
          <a:xfrm>
            <a:off x="3548199" y="3028406"/>
            <a:ext cx="7880684" cy="769441"/>
          </a:xfrm>
          <a:prstGeom prst="rect">
            <a:avLst/>
          </a:prstGeom>
          <a:solidFill>
            <a:srgbClr val="66C6B9">
              <a:alpha val="50000"/>
            </a:srgb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rtl="0"/>
            <a:r>
              <a:rPr lang="ar-SA" sz="44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2- اذا اتحدت الجهة فيُقدم الأقرب درجة الى الميت</a:t>
            </a:r>
            <a:endParaRPr lang="ar-SA" sz="4400" b="1" cap="none" spc="0"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6" name="مستطيل 15"/>
          <p:cNvSpPr/>
          <p:nvPr/>
        </p:nvSpPr>
        <p:spPr>
          <a:xfrm>
            <a:off x="6258878" y="2189184"/>
            <a:ext cx="5170005" cy="769441"/>
          </a:xfrm>
          <a:prstGeom prst="rect">
            <a:avLst/>
          </a:prstGeom>
          <a:solidFill>
            <a:srgbClr val="66C6B9">
              <a:alpha val="50000"/>
            </a:srgb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rtl="0"/>
            <a:r>
              <a:rPr lang="ar-SA" sz="44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1- يُقدم صاحب الجهة المُتقدمة.</a:t>
            </a:r>
            <a:endParaRPr lang="ar-SA" sz="4400" b="1" cap="none" spc="0"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9" name="صورة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1652" y="5475228"/>
            <a:ext cx="3799522" cy="1478523"/>
          </a:xfrm>
          <a:prstGeom prst="rect">
            <a:avLst/>
          </a:prstGeom>
        </p:spPr>
      </p:pic>
      <p:grpSp>
        <p:nvGrpSpPr>
          <p:cNvPr id="19" name="مجموعة 18"/>
          <p:cNvGrpSpPr/>
          <p:nvPr/>
        </p:nvGrpSpPr>
        <p:grpSpPr>
          <a:xfrm>
            <a:off x="-1184073" y="1081825"/>
            <a:ext cx="5962650" cy="5962650"/>
            <a:chOff x="-1184073" y="1081825"/>
            <a:chExt cx="5962650" cy="5962650"/>
          </a:xfrm>
        </p:grpSpPr>
        <p:pic>
          <p:nvPicPr>
            <p:cNvPr id="10" name="صورة 9"/>
            <p:cNvPicPr>
              <a:picLocks noChangeAspect="1"/>
            </p:cNvPicPr>
            <p:nvPr/>
          </p:nvPicPr>
          <p:blipFill>
            <a:blip r:embed="rId3">
              <a:extLst>
                <a:ext uri="{BEBA8EAE-BF5A-486C-A8C5-ECC9F3942E4B}">
                  <a14:imgProps xmlns:a14="http://schemas.microsoft.com/office/drawing/2010/main">
                    <a14:imgLayer r:embed="rId4">
                      <a14:imgEffect>
                        <a14:backgroundRemoval t="160" b="94249" l="10224" r="96486"/>
                      </a14:imgEffect>
                    </a14:imgLayer>
                  </a14:imgProps>
                </a:ext>
                <a:ext uri="{28A0092B-C50C-407E-A947-70E740481C1C}">
                  <a14:useLocalDpi xmlns:a14="http://schemas.microsoft.com/office/drawing/2010/main" val="0"/>
                </a:ext>
              </a:extLst>
            </a:blip>
            <a:stretch>
              <a:fillRect/>
            </a:stretch>
          </p:blipFill>
          <p:spPr>
            <a:xfrm>
              <a:off x="-1184073" y="1081825"/>
              <a:ext cx="5962650" cy="5962650"/>
            </a:xfrm>
            <a:prstGeom prst="rect">
              <a:avLst/>
            </a:prstGeom>
          </p:spPr>
        </p:pic>
        <p:sp>
          <p:nvSpPr>
            <p:cNvPr id="18" name="شكل بيضاوي 17"/>
            <p:cNvSpPr/>
            <p:nvPr/>
          </p:nvSpPr>
          <p:spPr>
            <a:xfrm>
              <a:off x="942954" y="2932747"/>
              <a:ext cx="854298" cy="712830"/>
            </a:xfrm>
            <a:prstGeom prst="ellipse">
              <a:avLst/>
            </a:prstGeom>
            <a:solidFill>
              <a:srgbClr val="EF9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18331380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028821" y="3797847"/>
            <a:ext cx="8731876" cy="523220"/>
          </a:xfrm>
          <a:prstGeom prst="rect">
            <a:avLst/>
          </a:prstGeom>
        </p:spPr>
        <p:txBody>
          <a:bodyPr wrap="square">
            <a:spAutoFit/>
          </a:bodyPr>
          <a:lstStyle/>
          <a:p>
            <a:pPr algn="justLow"/>
            <a:endParaRPr lang="ar-SA" sz="2800" b="1" i="0" dirty="0" smtClean="0">
              <a:solidFill>
                <a:schemeClr val="accent1">
                  <a:lumMod val="50000"/>
                </a:schemeClr>
              </a:solidFill>
              <a:effectLst/>
              <a:latin typeface="Traditional Arabic" panose="02020603050405020304" pitchFamily="18" charset="-78"/>
              <a:cs typeface="Traditional Arabic" panose="02020603050405020304" pitchFamily="18" charset="-78"/>
            </a:endParaRPr>
          </a:p>
        </p:txBody>
      </p:sp>
      <p:sp>
        <p:nvSpPr>
          <p:cNvPr id="5" name="مستطيل 4"/>
          <p:cNvSpPr/>
          <p:nvPr/>
        </p:nvSpPr>
        <p:spPr>
          <a:xfrm>
            <a:off x="2444264" y="314287"/>
            <a:ext cx="7329251" cy="707886"/>
          </a:xfrm>
          <a:prstGeom prst="rect">
            <a:avLst/>
          </a:prstGeom>
          <a:noFill/>
        </p:spPr>
        <p:txBody>
          <a:bodyPr wrap="none" lIns="91440" tIns="45720" rIns="91440" bIns="45720">
            <a:spAutoFit/>
          </a:bodyPr>
          <a:lstStyle/>
          <a:p>
            <a:pPr algn="ctr"/>
            <a:r>
              <a:rPr lang="ar-SA" sz="4000" b="1" dirty="0" smtClean="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شارك/ي في قسمة المسألة التالية للتحقق من فهمك!</a:t>
            </a:r>
            <a:endParaRPr lang="ar-SA" sz="4000" b="1" cap="none" spc="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graphicFrame>
        <p:nvGraphicFramePr>
          <p:cNvPr id="6" name="جدول 5"/>
          <p:cNvGraphicFramePr>
            <a:graphicFrameLocks noGrp="1"/>
          </p:cNvGraphicFramePr>
          <p:nvPr>
            <p:extLst>
              <p:ext uri="{D42A27DB-BD31-4B8C-83A1-F6EECF244321}">
                <p14:modId xmlns:p14="http://schemas.microsoft.com/office/powerpoint/2010/main" val="379908205"/>
              </p:ext>
            </p:extLst>
          </p:nvPr>
        </p:nvGraphicFramePr>
        <p:xfrm>
          <a:off x="1130479" y="1204940"/>
          <a:ext cx="10202930" cy="4719342"/>
        </p:xfrm>
        <a:graphic>
          <a:graphicData uri="http://schemas.openxmlformats.org/drawingml/2006/table">
            <a:tbl>
              <a:tblPr rtl="1" firstRow="1" bandRow="1">
                <a:tableStyleId>{00A15C55-8517-42AA-B614-E9B94910E393}</a:tableStyleId>
              </a:tblPr>
              <a:tblGrid>
                <a:gridCol w="2807595">
                  <a:extLst>
                    <a:ext uri="{9D8B030D-6E8A-4147-A177-3AD203B41FA5}">
                      <a16:colId xmlns:a16="http://schemas.microsoft.com/office/drawing/2014/main" val="2924633872"/>
                    </a:ext>
                  </a:extLst>
                </a:gridCol>
                <a:gridCol w="7395335">
                  <a:extLst>
                    <a:ext uri="{9D8B030D-6E8A-4147-A177-3AD203B41FA5}">
                      <a16:colId xmlns:a16="http://schemas.microsoft.com/office/drawing/2014/main" val="3740491314"/>
                    </a:ext>
                  </a:extLst>
                </a:gridCol>
              </a:tblGrid>
              <a:tr h="1376598">
                <a:tc gridSpan="2">
                  <a:txBody>
                    <a:bodyPr/>
                    <a:lstStyle/>
                    <a:p>
                      <a:pPr algn="ctr" rtl="1"/>
                      <a:r>
                        <a:rPr lang="ar-SA" sz="3200" b="1" dirty="0" smtClean="0">
                          <a:latin typeface="Traditional Arabic" panose="02020603050405020304" pitchFamily="18" charset="-78"/>
                          <a:cs typeface="Traditional Arabic" panose="02020603050405020304" pitchFamily="18" charset="-78"/>
                        </a:rPr>
                        <a:t>توفي شخص عن جدة و أخ شقيق</a:t>
                      </a:r>
                      <a:r>
                        <a:rPr lang="ar-SA" sz="3200" b="1" baseline="0" dirty="0" smtClean="0">
                          <a:latin typeface="Traditional Arabic" panose="02020603050405020304" pitchFamily="18" charset="-78"/>
                          <a:cs typeface="Traditional Arabic" panose="02020603050405020304" pitchFamily="18" charset="-78"/>
                        </a:rPr>
                        <a:t> وأختين شقيقتين </a:t>
                      </a:r>
                    </a:p>
                    <a:p>
                      <a:pPr algn="ctr" rtl="1"/>
                      <a:r>
                        <a:rPr lang="ar-SA" sz="3200" b="1" baseline="0" dirty="0" smtClean="0">
                          <a:latin typeface="Traditional Arabic" panose="02020603050405020304" pitchFamily="18" charset="-78"/>
                          <a:cs typeface="Traditional Arabic" panose="02020603050405020304" pitchFamily="18" charset="-78"/>
                        </a:rPr>
                        <a:t>و أخ لأب وأخت لأب.</a:t>
                      </a:r>
                      <a:endParaRPr lang="ar-SA" sz="3200" b="1" dirty="0">
                        <a:latin typeface="Traditional Arabic" panose="02020603050405020304" pitchFamily="18" charset="-78"/>
                        <a:cs typeface="Traditional Arabic" panose="02020603050405020304" pitchFamily="18"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dirty="0"/>
                    </a:p>
                  </a:txBody>
                  <a:tcPr/>
                </a:tc>
                <a:extLst>
                  <a:ext uri="{0D108BD9-81ED-4DB2-BD59-A6C34878D82A}">
                    <a16:rowId xmlns:a16="http://schemas.microsoft.com/office/drawing/2014/main" val="658252439"/>
                  </a:ext>
                </a:extLst>
              </a:tr>
              <a:tr h="835686">
                <a:tc>
                  <a:txBody>
                    <a:bodyPr/>
                    <a:lstStyle/>
                    <a:p>
                      <a:pPr algn="r" rtl="1"/>
                      <a:r>
                        <a:rPr lang="ar-SA" sz="3200" b="1" dirty="0" smtClean="0">
                          <a:solidFill>
                            <a:schemeClr val="accent4">
                              <a:lumMod val="50000"/>
                            </a:schemeClr>
                          </a:solidFill>
                          <a:latin typeface="Traditional Arabic" panose="02020603050405020304" pitchFamily="18" charset="-78"/>
                          <a:cs typeface="Traditional Arabic" panose="02020603050405020304" pitchFamily="18" charset="-78"/>
                        </a:rPr>
                        <a:t>الجدة</a:t>
                      </a:r>
                      <a:endParaRPr lang="ar-SA" sz="3200" b="1" dirty="0">
                        <a:solidFill>
                          <a:schemeClr val="accent4">
                            <a:lumMod val="50000"/>
                          </a:schemeClr>
                        </a:solidFill>
                        <a:latin typeface="Traditional Arabic" panose="02020603050405020304" pitchFamily="18" charset="-78"/>
                        <a:cs typeface="Traditional Arabic" panose="02020603050405020304" pitchFamily="18"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SA" sz="3200" b="1" dirty="0">
                        <a:latin typeface="Traditional Arabic" panose="02020603050405020304" pitchFamily="18" charset="-78"/>
                        <a:cs typeface="Traditional Arabic" panose="02020603050405020304" pitchFamily="18"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4197464513"/>
                  </a:ext>
                </a:extLst>
              </a:tr>
              <a:tr h="835686">
                <a:tc>
                  <a:txBody>
                    <a:bodyPr/>
                    <a:lstStyle/>
                    <a:p>
                      <a:pPr algn="r" rtl="1"/>
                      <a:r>
                        <a:rPr lang="ar-SA" sz="3200" b="1" dirty="0" smtClean="0">
                          <a:solidFill>
                            <a:schemeClr val="accent4">
                              <a:lumMod val="50000"/>
                            </a:schemeClr>
                          </a:solidFill>
                          <a:latin typeface="Traditional Arabic" panose="02020603050405020304" pitchFamily="18" charset="-78"/>
                          <a:cs typeface="Traditional Arabic" panose="02020603050405020304" pitchFamily="18" charset="-78"/>
                        </a:rPr>
                        <a:t>الأخ الشقي</a:t>
                      </a:r>
                      <a:r>
                        <a:rPr lang="ar-SA" sz="3200" b="1" baseline="0" dirty="0" smtClean="0">
                          <a:solidFill>
                            <a:schemeClr val="accent4">
                              <a:lumMod val="50000"/>
                            </a:schemeClr>
                          </a:solidFill>
                          <a:latin typeface="Traditional Arabic" panose="02020603050405020304" pitchFamily="18" charset="-78"/>
                          <a:cs typeface="Traditional Arabic" panose="02020603050405020304" pitchFamily="18" charset="-78"/>
                        </a:rPr>
                        <a:t>ق</a:t>
                      </a:r>
                      <a:endParaRPr lang="ar-SA" sz="3200" b="1" dirty="0">
                        <a:solidFill>
                          <a:schemeClr val="accent4">
                            <a:lumMod val="50000"/>
                          </a:schemeClr>
                        </a:solidFill>
                        <a:latin typeface="Traditional Arabic" panose="02020603050405020304" pitchFamily="18" charset="-78"/>
                        <a:cs typeface="Traditional Arabic" panose="02020603050405020304" pitchFamily="18"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rowSpan="2">
                  <a:txBody>
                    <a:bodyPr/>
                    <a:lstStyle/>
                    <a:p>
                      <a:pPr algn="ctr" rtl="1"/>
                      <a:endParaRPr lang="ar-SA" sz="3200" b="1" dirty="0">
                        <a:latin typeface="Traditional Arabic" panose="02020603050405020304" pitchFamily="18" charset="-78"/>
                        <a:cs typeface="Traditional Arabic" panose="02020603050405020304" pitchFamily="18"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315328343"/>
                  </a:ext>
                </a:extLst>
              </a:tr>
              <a:tr h="835686">
                <a:tc>
                  <a:txBody>
                    <a:bodyPr/>
                    <a:lstStyle/>
                    <a:p>
                      <a:pPr algn="r" rtl="1"/>
                      <a:r>
                        <a:rPr lang="ar-SA" sz="3200" b="1" dirty="0" smtClean="0">
                          <a:solidFill>
                            <a:schemeClr val="accent4">
                              <a:lumMod val="50000"/>
                            </a:schemeClr>
                          </a:solidFill>
                          <a:latin typeface="Traditional Arabic" panose="02020603050405020304" pitchFamily="18" charset="-78"/>
                          <a:cs typeface="Traditional Arabic" panose="02020603050405020304" pitchFamily="18" charset="-78"/>
                        </a:rPr>
                        <a:t>الأختين الشقيقتين </a:t>
                      </a:r>
                      <a:endParaRPr lang="ar-SA" sz="3200" b="1" dirty="0">
                        <a:solidFill>
                          <a:schemeClr val="accent4">
                            <a:lumMod val="50000"/>
                          </a:schemeClr>
                        </a:solidFill>
                        <a:latin typeface="Traditional Arabic" panose="02020603050405020304" pitchFamily="18" charset="-78"/>
                        <a:cs typeface="Traditional Arabic" panose="02020603050405020304" pitchFamily="18"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vMerge="1">
                  <a:txBody>
                    <a:bodyPr/>
                    <a:lstStyle/>
                    <a:p>
                      <a:pPr algn="ctr" rtl="1"/>
                      <a:endParaRPr lang="ar-SA" sz="3200" b="1" dirty="0">
                        <a:latin typeface="Traditional Arabic" panose="02020603050405020304" pitchFamily="18" charset="-78"/>
                        <a:cs typeface="Traditional Arabic" panose="02020603050405020304" pitchFamily="18"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2094473176"/>
                  </a:ext>
                </a:extLst>
              </a:tr>
              <a:tr h="835686">
                <a:tc>
                  <a:txBody>
                    <a:bodyPr/>
                    <a:lstStyle/>
                    <a:p>
                      <a:pPr algn="r" rtl="1"/>
                      <a:r>
                        <a:rPr lang="ar-SA" sz="3200" b="1" dirty="0" smtClean="0">
                          <a:solidFill>
                            <a:schemeClr val="accent4">
                              <a:lumMod val="50000"/>
                            </a:schemeClr>
                          </a:solidFill>
                          <a:latin typeface="Traditional Arabic" panose="02020603050405020304" pitchFamily="18" charset="-78"/>
                          <a:cs typeface="Traditional Arabic" panose="02020603050405020304" pitchFamily="18" charset="-78"/>
                        </a:rPr>
                        <a:t>أخ لأب</a:t>
                      </a:r>
                      <a:r>
                        <a:rPr lang="ar-SA" sz="3200" b="1" baseline="0" dirty="0" smtClean="0">
                          <a:solidFill>
                            <a:schemeClr val="accent4">
                              <a:lumMod val="50000"/>
                            </a:schemeClr>
                          </a:solidFill>
                          <a:latin typeface="Traditional Arabic" panose="02020603050405020304" pitchFamily="18" charset="-78"/>
                          <a:cs typeface="Traditional Arabic" panose="02020603050405020304" pitchFamily="18" charset="-78"/>
                        </a:rPr>
                        <a:t> ، أخت لأب.</a:t>
                      </a:r>
                      <a:endParaRPr lang="ar-SA" sz="3200" b="1" dirty="0">
                        <a:solidFill>
                          <a:schemeClr val="accent4">
                            <a:lumMod val="50000"/>
                          </a:schemeClr>
                        </a:solidFill>
                        <a:latin typeface="Traditional Arabic" panose="02020603050405020304" pitchFamily="18" charset="-78"/>
                        <a:cs typeface="Traditional Arabic" panose="02020603050405020304" pitchFamily="18"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SA" sz="3200" b="1" dirty="0">
                        <a:latin typeface="Traditional Arabic" panose="02020603050405020304" pitchFamily="18" charset="-78"/>
                        <a:cs typeface="Traditional Arabic" panose="02020603050405020304" pitchFamily="18"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629840203"/>
                  </a:ext>
                </a:extLst>
              </a:tr>
            </a:tbl>
          </a:graphicData>
        </a:graphic>
      </p:graphicFrame>
      <p:sp>
        <p:nvSpPr>
          <p:cNvPr id="13" name="مستطيل 12"/>
          <p:cNvSpPr/>
          <p:nvPr/>
        </p:nvSpPr>
        <p:spPr>
          <a:xfrm>
            <a:off x="5268613" y="2696878"/>
            <a:ext cx="3122970" cy="584775"/>
          </a:xfrm>
          <a:prstGeom prst="rect">
            <a:avLst/>
          </a:prstGeom>
          <a:noFill/>
        </p:spPr>
        <p:txBody>
          <a:bodyPr wrap="none" lIns="91440" tIns="45720" rIns="91440" bIns="45720">
            <a:spAutoFit/>
          </a:bodyPr>
          <a:lstStyle/>
          <a:p>
            <a:pPr algn="ctr"/>
            <a:r>
              <a:rPr lang="ar-SA" sz="3200" b="1" cap="none" spc="0" dirty="0" smtClean="0">
                <a:ln w="0"/>
                <a:solidFill>
                  <a:schemeClr val="accent4">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السُدس ، لعدم وجود الأم.</a:t>
            </a:r>
            <a:endParaRPr lang="ar-SA" sz="3200" b="1" cap="none" spc="0" dirty="0">
              <a:ln w="0"/>
              <a:solidFill>
                <a:schemeClr val="accent4">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5" name="مستطيل 14"/>
          <p:cNvSpPr/>
          <p:nvPr/>
        </p:nvSpPr>
        <p:spPr>
          <a:xfrm>
            <a:off x="3822846" y="3992561"/>
            <a:ext cx="4572085" cy="584775"/>
          </a:xfrm>
          <a:prstGeom prst="rect">
            <a:avLst/>
          </a:prstGeom>
          <a:noFill/>
        </p:spPr>
        <p:txBody>
          <a:bodyPr wrap="none" lIns="91440" tIns="45720" rIns="91440" bIns="45720">
            <a:spAutoFit/>
          </a:bodyPr>
          <a:lstStyle/>
          <a:p>
            <a:pPr algn="ctr"/>
            <a:r>
              <a:rPr lang="ar-SA" sz="3200" b="1" cap="none" spc="0" dirty="0" smtClean="0">
                <a:ln w="0"/>
                <a:solidFill>
                  <a:schemeClr val="accent4">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الباقي تعصيبًا ، للذكر مثل حظ الانثيين.</a:t>
            </a:r>
          </a:p>
        </p:txBody>
      </p:sp>
      <p:sp>
        <p:nvSpPr>
          <p:cNvPr id="16" name="مستطيل 15"/>
          <p:cNvSpPr/>
          <p:nvPr/>
        </p:nvSpPr>
        <p:spPr>
          <a:xfrm>
            <a:off x="3484469" y="5267200"/>
            <a:ext cx="4907114" cy="584775"/>
          </a:xfrm>
          <a:prstGeom prst="rect">
            <a:avLst/>
          </a:prstGeom>
          <a:noFill/>
        </p:spPr>
        <p:txBody>
          <a:bodyPr wrap="none" lIns="91440" tIns="45720" rIns="91440" bIns="45720">
            <a:spAutoFit/>
          </a:bodyPr>
          <a:lstStyle/>
          <a:p>
            <a:pPr algn="ctr"/>
            <a:r>
              <a:rPr lang="ar-SA" sz="3200" b="1" cap="none" spc="0" dirty="0" smtClean="0">
                <a:ln w="0"/>
                <a:solidFill>
                  <a:schemeClr val="accent4">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يسق</a:t>
            </a:r>
            <a:r>
              <a:rPr lang="ar-SA" sz="3200" b="1" dirty="0" smtClean="0">
                <a:ln w="0"/>
                <a:solidFill>
                  <a:schemeClr val="accent4">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ط الأخوة لأب لوجود الشقائق للميت.</a:t>
            </a:r>
            <a:endParaRPr lang="ar-SA" sz="3200" b="1" cap="none" spc="0" dirty="0" smtClean="0">
              <a:ln w="0"/>
              <a:solidFill>
                <a:schemeClr val="accent4">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14" name="صورة 13"/>
          <p:cNvPicPr>
            <a:picLocks noChangeAspect="1"/>
          </p:cNvPicPr>
          <p:nvPr/>
        </p:nvPicPr>
        <p:blipFill>
          <a:blip r:embed="rId2">
            <a:extLst>
              <a:ext uri="{BEBA8EAE-BF5A-486C-A8C5-ECC9F3942E4B}">
                <a14:imgProps xmlns:a14="http://schemas.microsoft.com/office/drawing/2010/main">
                  <a14:imgLayer r:embed="rId3">
                    <a14:imgEffect>
                      <a14:backgroundRemoval t="194" b="97674" l="8485" r="95455">
                        <a14:foregroundMark x1="61364" y1="12016" x2="79848" y2="18798"/>
                        <a14:foregroundMark x1="41970" y1="34690" x2="48333" y2="39729"/>
                        <a14:foregroundMark x1="61818" y1="38178" x2="61818" y2="38178"/>
                        <a14:foregroundMark x1="70152" y1="31589" x2="70152" y2="31589"/>
                      </a14:backgroundRemoval>
                    </a14:imgEffect>
                  </a14:imgLayer>
                </a14:imgProps>
              </a:ext>
              <a:ext uri="{28A0092B-C50C-407E-A947-70E740481C1C}">
                <a14:useLocalDpi xmlns:a14="http://schemas.microsoft.com/office/drawing/2010/main" val="0"/>
              </a:ext>
            </a:extLst>
          </a:blip>
          <a:stretch>
            <a:fillRect/>
          </a:stretch>
        </p:blipFill>
        <p:spPr>
          <a:xfrm>
            <a:off x="-1729306" y="2696878"/>
            <a:ext cx="5572974" cy="4357052"/>
          </a:xfrm>
          <a:prstGeom prst="rect">
            <a:avLst/>
          </a:prstGeom>
        </p:spPr>
      </p:pic>
    </p:spTree>
    <p:extLst>
      <p:ext uri="{BB962C8B-B14F-4D97-AF65-F5344CB8AC3E}">
        <p14:creationId xmlns:p14="http://schemas.microsoft.com/office/powerpoint/2010/main" val="2964519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932555" y="855200"/>
            <a:ext cx="7563289" cy="923330"/>
          </a:xfrm>
          <a:prstGeom prst="rect">
            <a:avLst/>
          </a:prstGeom>
          <a:noFill/>
        </p:spPr>
        <p:txBody>
          <a:bodyPr wrap="none" lIns="91440" tIns="45720" rIns="91440" bIns="45720">
            <a:spAutoFit/>
          </a:bodyPr>
          <a:lstStyle/>
          <a:p>
            <a:pPr algn="ctr"/>
            <a:r>
              <a:rPr lang="ar-SA" sz="5400" b="1" cap="none" spc="0" dirty="0" smtClean="0">
                <a:ln w="0"/>
                <a:solidFill>
                  <a:schemeClr val="bg1">
                    <a:lumMod val="6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ينقسم العَصَبة بالنسب الى ثلاثة أقسام: </a:t>
            </a:r>
            <a:endParaRPr lang="ar-SA" sz="5400" b="1" cap="none" spc="0" dirty="0">
              <a:ln w="0"/>
              <a:solidFill>
                <a:schemeClr val="bg1">
                  <a:lumMod val="6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0" name="موجة مزدوجة 9"/>
          <p:cNvSpPr/>
          <p:nvPr/>
        </p:nvSpPr>
        <p:spPr>
          <a:xfrm>
            <a:off x="8358390" y="1918953"/>
            <a:ext cx="3000777" cy="168713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4400" b="1" dirty="0" smtClean="0">
                <a:solidFill>
                  <a:schemeClr val="bg2">
                    <a:lumMod val="50000"/>
                  </a:schemeClr>
                </a:solidFill>
                <a:latin typeface="Traditional Arabic" panose="02020603050405020304" pitchFamily="18" charset="-78"/>
                <a:cs typeface="Traditional Arabic" panose="02020603050405020304" pitchFamily="18" charset="-78"/>
              </a:rPr>
              <a:t>العَصَبَة بالنفس</a:t>
            </a:r>
            <a:endParaRPr lang="ar-SA" sz="4400" b="1" dirty="0">
              <a:solidFill>
                <a:schemeClr val="bg2">
                  <a:lumMod val="50000"/>
                </a:schemeClr>
              </a:solidFill>
              <a:latin typeface="Traditional Arabic" panose="02020603050405020304" pitchFamily="18" charset="-78"/>
              <a:cs typeface="Traditional Arabic" panose="02020603050405020304" pitchFamily="18" charset="-78"/>
            </a:endParaRPr>
          </a:p>
        </p:txBody>
      </p:sp>
      <p:sp>
        <p:nvSpPr>
          <p:cNvPr id="16" name="موجة مزدوجة 15"/>
          <p:cNvSpPr/>
          <p:nvPr/>
        </p:nvSpPr>
        <p:spPr>
          <a:xfrm>
            <a:off x="1266424" y="1918952"/>
            <a:ext cx="3000777" cy="168713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العَصَبَة</a:t>
            </a:r>
          </a:p>
          <a:p>
            <a:pPr lvl="0" algn="ct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مع ا</a:t>
            </a: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لغير</a:t>
            </a:r>
            <a:endParaRPr lang="ar-SA" sz="4400" b="1" dirty="0">
              <a:solidFill>
                <a:srgbClr val="E7E6E6">
                  <a:lumMod val="50000"/>
                </a:srgbClr>
              </a:solidFill>
              <a:latin typeface="Traditional Arabic" panose="02020603050405020304" pitchFamily="18" charset="-78"/>
              <a:cs typeface="Traditional Arabic" panose="02020603050405020304" pitchFamily="18" charset="-78"/>
            </a:endParaRPr>
          </a:p>
        </p:txBody>
      </p:sp>
      <p:sp>
        <p:nvSpPr>
          <p:cNvPr id="17" name="موجة مزدوجة 16"/>
          <p:cNvSpPr/>
          <p:nvPr/>
        </p:nvSpPr>
        <p:spPr>
          <a:xfrm>
            <a:off x="4812407" y="1918952"/>
            <a:ext cx="3000777" cy="168713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العَصَبَة بالغير.</a:t>
            </a:r>
            <a:endParaRPr lang="ar-SA" sz="4400" b="1" dirty="0">
              <a:solidFill>
                <a:srgbClr val="E7E6E6">
                  <a:lumMod val="50000"/>
                </a:srgbClr>
              </a:solidFill>
              <a:latin typeface="Traditional Arabic" panose="02020603050405020304" pitchFamily="18" charset="-78"/>
              <a:cs typeface="Traditional Arabic" panose="02020603050405020304" pitchFamily="18" charset="-78"/>
            </a:endParaRPr>
          </a:p>
        </p:txBody>
      </p:sp>
      <p:pic>
        <p:nvPicPr>
          <p:cNvPr id="12" name="صورة 11"/>
          <p:cNvPicPr>
            <a:picLocks noChangeAspect="1"/>
          </p:cNvPicPr>
          <p:nvPr/>
        </p:nvPicPr>
        <p:blipFill>
          <a:blip r:embed="rId2" cstate="print">
            <a:extLst>
              <a:ext uri="{BEBA8EAE-BF5A-486C-A8C5-ECC9F3942E4B}">
                <a14:imgProps xmlns:a14="http://schemas.microsoft.com/office/drawing/2010/main">
                  <a14:imgLayer r:embed="rId3">
                    <a14:imgEffect>
                      <a14:backgroundRemoval t="8875" b="93250" l="125" r="100000"/>
                    </a14:imgEffect>
                  </a14:imgLayer>
                </a14:imgProps>
              </a:ext>
              <a:ext uri="{28A0092B-C50C-407E-A947-70E740481C1C}">
                <a14:useLocalDpi xmlns:a14="http://schemas.microsoft.com/office/drawing/2010/main" val="0"/>
              </a:ext>
            </a:extLst>
          </a:blip>
          <a:stretch>
            <a:fillRect/>
          </a:stretch>
        </p:blipFill>
        <p:spPr>
          <a:xfrm>
            <a:off x="7993952" y="2987904"/>
            <a:ext cx="3962395" cy="3962395"/>
          </a:xfrm>
          <a:prstGeom prst="rect">
            <a:avLst/>
          </a:prstGeom>
        </p:spPr>
      </p:pic>
    </p:spTree>
    <p:extLst>
      <p:ext uri="{BB962C8B-B14F-4D97-AF65-F5344CB8AC3E}">
        <p14:creationId xmlns:p14="http://schemas.microsoft.com/office/powerpoint/2010/main" val="3443312942"/>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028821" y="3797847"/>
            <a:ext cx="8731876" cy="523220"/>
          </a:xfrm>
          <a:prstGeom prst="rect">
            <a:avLst/>
          </a:prstGeom>
        </p:spPr>
        <p:txBody>
          <a:bodyPr wrap="square">
            <a:spAutoFit/>
          </a:bodyPr>
          <a:lstStyle/>
          <a:p>
            <a:pPr algn="justLow"/>
            <a:endParaRPr lang="ar-SA" sz="2800" b="1" i="0" dirty="0" smtClean="0">
              <a:solidFill>
                <a:schemeClr val="accent1">
                  <a:lumMod val="50000"/>
                </a:schemeClr>
              </a:solidFill>
              <a:effectLst/>
              <a:latin typeface="Traditional Arabic" panose="02020603050405020304" pitchFamily="18" charset="-78"/>
              <a:cs typeface="Traditional Arabic" panose="02020603050405020304" pitchFamily="18" charset="-78"/>
            </a:endParaRPr>
          </a:p>
        </p:txBody>
      </p:sp>
      <p:sp>
        <p:nvSpPr>
          <p:cNvPr id="9" name="موجة مزدوجة 8"/>
          <p:cNvSpPr/>
          <p:nvPr/>
        </p:nvSpPr>
        <p:spPr>
          <a:xfrm>
            <a:off x="9191223" y="278838"/>
            <a:ext cx="3000777" cy="168713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العَصَبَة </a:t>
            </a: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مع ا</a:t>
            </a: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لغير</a:t>
            </a: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a:t>
            </a:r>
            <a:endParaRPr lang="ar-SA" sz="4400" b="1" dirty="0">
              <a:solidFill>
                <a:srgbClr val="E7E6E6">
                  <a:lumMod val="50000"/>
                </a:srgbClr>
              </a:solidFill>
              <a:latin typeface="Traditional Arabic" panose="02020603050405020304" pitchFamily="18" charset="-78"/>
              <a:cs typeface="Traditional Arabic" panose="02020603050405020304" pitchFamily="18" charset="-78"/>
            </a:endParaRPr>
          </a:p>
        </p:txBody>
      </p:sp>
      <p:sp>
        <p:nvSpPr>
          <p:cNvPr id="17" name="شكل حر 16"/>
          <p:cNvSpPr/>
          <p:nvPr/>
        </p:nvSpPr>
        <p:spPr>
          <a:xfrm>
            <a:off x="6826827" y="3937321"/>
            <a:ext cx="91440" cy="715416"/>
          </a:xfrm>
          <a:custGeom>
            <a:avLst/>
            <a:gdLst/>
            <a:ahLst/>
            <a:cxnLst/>
            <a:rect l="0" t="0" r="0" b="0"/>
            <a:pathLst>
              <a:path>
                <a:moveTo>
                  <a:pt x="45720" y="0"/>
                </a:moveTo>
                <a:lnTo>
                  <a:pt x="45720" y="715416"/>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18" name="شكل حر 17"/>
          <p:cNvSpPr/>
          <p:nvPr/>
        </p:nvSpPr>
        <p:spPr>
          <a:xfrm>
            <a:off x="5003519" y="1767597"/>
            <a:ext cx="1869027" cy="663917"/>
          </a:xfrm>
          <a:custGeom>
            <a:avLst/>
            <a:gdLst/>
            <a:ahLst/>
            <a:cxnLst/>
            <a:rect l="0" t="0" r="0" b="0"/>
            <a:pathLst>
              <a:path>
                <a:moveTo>
                  <a:pt x="0" y="0"/>
                </a:moveTo>
                <a:lnTo>
                  <a:pt x="0" y="444238"/>
                </a:lnTo>
                <a:lnTo>
                  <a:pt x="1869027" y="444238"/>
                </a:lnTo>
                <a:lnTo>
                  <a:pt x="1869027" y="663917"/>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a:lstStyle/>
          <a:p>
            <a:endParaRPr lang="ar-SA" dirty="0"/>
          </a:p>
        </p:txBody>
      </p:sp>
      <p:sp>
        <p:nvSpPr>
          <p:cNvPr id="19" name="شكل حر 18"/>
          <p:cNvSpPr/>
          <p:nvPr/>
        </p:nvSpPr>
        <p:spPr>
          <a:xfrm>
            <a:off x="2178577" y="3934655"/>
            <a:ext cx="91440" cy="650817"/>
          </a:xfrm>
          <a:custGeom>
            <a:avLst/>
            <a:gdLst/>
            <a:ahLst/>
            <a:cxnLst/>
            <a:rect l="0" t="0" r="0" b="0"/>
            <a:pathLst>
              <a:path>
                <a:moveTo>
                  <a:pt x="45720" y="0"/>
                </a:moveTo>
                <a:lnTo>
                  <a:pt x="45720" y="431138"/>
                </a:lnTo>
                <a:lnTo>
                  <a:pt x="52383" y="431138"/>
                </a:lnTo>
                <a:lnTo>
                  <a:pt x="52383" y="650817"/>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0" name="شكل حر 19"/>
          <p:cNvSpPr/>
          <p:nvPr/>
        </p:nvSpPr>
        <p:spPr>
          <a:xfrm>
            <a:off x="2224297" y="1767597"/>
            <a:ext cx="2779222" cy="661252"/>
          </a:xfrm>
          <a:custGeom>
            <a:avLst/>
            <a:gdLst/>
            <a:ahLst/>
            <a:cxnLst/>
            <a:rect l="0" t="0" r="0" b="0"/>
            <a:pathLst>
              <a:path>
                <a:moveTo>
                  <a:pt x="2779222" y="0"/>
                </a:moveTo>
                <a:lnTo>
                  <a:pt x="2779222" y="441573"/>
                </a:lnTo>
                <a:lnTo>
                  <a:pt x="0" y="441573"/>
                </a:lnTo>
                <a:lnTo>
                  <a:pt x="0" y="661252"/>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1" name="مستطيل مستدير الزوايا 20"/>
          <p:cNvSpPr/>
          <p:nvPr/>
        </p:nvSpPr>
        <p:spPr>
          <a:xfrm>
            <a:off x="3817845" y="261791"/>
            <a:ext cx="2371347" cy="1505805"/>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شكل حر 21"/>
          <p:cNvSpPr/>
          <p:nvPr/>
        </p:nvSpPr>
        <p:spPr>
          <a:xfrm>
            <a:off x="4081328" y="428970"/>
            <a:ext cx="2371347" cy="1505805"/>
          </a:xfrm>
          <a:custGeom>
            <a:avLst/>
            <a:gdLst>
              <a:gd name="connsiteX0" fmla="*/ 0 w 2371347"/>
              <a:gd name="connsiteY0" fmla="*/ 150581 h 1505805"/>
              <a:gd name="connsiteX1" fmla="*/ 150581 w 2371347"/>
              <a:gd name="connsiteY1" fmla="*/ 0 h 1505805"/>
              <a:gd name="connsiteX2" fmla="*/ 2220767 w 2371347"/>
              <a:gd name="connsiteY2" fmla="*/ 0 h 1505805"/>
              <a:gd name="connsiteX3" fmla="*/ 2371348 w 2371347"/>
              <a:gd name="connsiteY3" fmla="*/ 150581 h 1505805"/>
              <a:gd name="connsiteX4" fmla="*/ 2371347 w 2371347"/>
              <a:gd name="connsiteY4" fmla="*/ 1355225 h 1505805"/>
              <a:gd name="connsiteX5" fmla="*/ 2220766 w 2371347"/>
              <a:gd name="connsiteY5" fmla="*/ 1505806 h 1505805"/>
              <a:gd name="connsiteX6" fmla="*/ 150581 w 2371347"/>
              <a:gd name="connsiteY6" fmla="*/ 1505805 h 1505805"/>
              <a:gd name="connsiteX7" fmla="*/ 0 w 2371347"/>
              <a:gd name="connsiteY7" fmla="*/ 1355224 h 1505805"/>
              <a:gd name="connsiteX8" fmla="*/ 0 w 2371347"/>
              <a:gd name="connsiteY8" fmla="*/ 150581 h 150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347" h="1505805">
                <a:moveTo>
                  <a:pt x="0" y="150581"/>
                </a:moveTo>
                <a:cubicBezTo>
                  <a:pt x="0" y="67417"/>
                  <a:pt x="67417" y="0"/>
                  <a:pt x="150581" y="0"/>
                </a:cubicBezTo>
                <a:lnTo>
                  <a:pt x="2220767" y="0"/>
                </a:lnTo>
                <a:cubicBezTo>
                  <a:pt x="2303931" y="0"/>
                  <a:pt x="2371348" y="67417"/>
                  <a:pt x="2371348" y="150581"/>
                </a:cubicBezTo>
                <a:cubicBezTo>
                  <a:pt x="2371348" y="552129"/>
                  <a:pt x="2371347" y="953677"/>
                  <a:pt x="2371347" y="1355225"/>
                </a:cubicBezTo>
                <a:cubicBezTo>
                  <a:pt x="2371347" y="1438389"/>
                  <a:pt x="2303930" y="1505806"/>
                  <a:pt x="2220766" y="1505806"/>
                </a:cubicBezTo>
                <a:lnTo>
                  <a:pt x="150581" y="1505805"/>
                </a:lnTo>
                <a:cubicBezTo>
                  <a:pt x="67417" y="1505805"/>
                  <a:pt x="0" y="1438388"/>
                  <a:pt x="0" y="1355224"/>
                </a:cubicBezTo>
                <a:lnTo>
                  <a:pt x="0" y="150581"/>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264" tIns="181264" rIns="181264" bIns="181264" numCol="1" spcCol="1270" anchor="ctr" anchorCtr="0">
            <a:noAutofit/>
          </a:bodyPr>
          <a:lstStyle/>
          <a:p>
            <a:pPr lvl="0" algn="ctr" defTabSz="1600200" rtl="1">
              <a:lnSpc>
                <a:spcPct val="90000"/>
              </a:lnSpc>
              <a:spcBef>
                <a:spcPct val="0"/>
              </a:spcBef>
              <a:spcAft>
                <a:spcPct val="35000"/>
              </a:spcAft>
            </a:pPr>
            <a:r>
              <a:rPr lang="ar-SA" sz="3600" b="1" kern="1200" dirty="0" smtClean="0">
                <a:solidFill>
                  <a:srgbClr val="ED7D31"/>
                </a:solidFill>
                <a:latin typeface="Traditional Arabic" panose="02020603050405020304" pitchFamily="18" charset="-78"/>
                <a:cs typeface="Traditional Arabic" panose="02020603050405020304" pitchFamily="18" charset="-78"/>
              </a:rPr>
              <a:t>العصبة مع الغير</a:t>
            </a:r>
            <a:endParaRPr lang="ar-SA" sz="3600" b="1" kern="1200" dirty="0">
              <a:solidFill>
                <a:srgbClr val="ED7D31"/>
              </a:solidFill>
              <a:latin typeface="Traditional Arabic" panose="02020603050405020304" pitchFamily="18" charset="-78"/>
              <a:cs typeface="Traditional Arabic" panose="02020603050405020304" pitchFamily="18" charset="-78"/>
            </a:endParaRPr>
          </a:p>
        </p:txBody>
      </p:sp>
      <p:sp>
        <p:nvSpPr>
          <p:cNvPr id="23" name="مستطيل مستدير الزوايا 22"/>
          <p:cNvSpPr/>
          <p:nvPr/>
        </p:nvSpPr>
        <p:spPr>
          <a:xfrm>
            <a:off x="618752" y="2428850"/>
            <a:ext cx="3211089" cy="1505805"/>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شكل حر 23"/>
          <p:cNvSpPr/>
          <p:nvPr/>
        </p:nvSpPr>
        <p:spPr>
          <a:xfrm>
            <a:off x="882235" y="2679158"/>
            <a:ext cx="3211089" cy="1505805"/>
          </a:xfrm>
          <a:custGeom>
            <a:avLst/>
            <a:gdLst>
              <a:gd name="connsiteX0" fmla="*/ 0 w 3211089"/>
              <a:gd name="connsiteY0" fmla="*/ 150581 h 1505805"/>
              <a:gd name="connsiteX1" fmla="*/ 150581 w 3211089"/>
              <a:gd name="connsiteY1" fmla="*/ 0 h 1505805"/>
              <a:gd name="connsiteX2" fmla="*/ 3060509 w 3211089"/>
              <a:gd name="connsiteY2" fmla="*/ 0 h 1505805"/>
              <a:gd name="connsiteX3" fmla="*/ 3211090 w 3211089"/>
              <a:gd name="connsiteY3" fmla="*/ 150581 h 1505805"/>
              <a:gd name="connsiteX4" fmla="*/ 3211089 w 3211089"/>
              <a:gd name="connsiteY4" fmla="*/ 1355225 h 1505805"/>
              <a:gd name="connsiteX5" fmla="*/ 3060508 w 3211089"/>
              <a:gd name="connsiteY5" fmla="*/ 1505806 h 1505805"/>
              <a:gd name="connsiteX6" fmla="*/ 150581 w 3211089"/>
              <a:gd name="connsiteY6" fmla="*/ 1505805 h 1505805"/>
              <a:gd name="connsiteX7" fmla="*/ 0 w 3211089"/>
              <a:gd name="connsiteY7" fmla="*/ 1355224 h 1505805"/>
              <a:gd name="connsiteX8" fmla="*/ 0 w 3211089"/>
              <a:gd name="connsiteY8" fmla="*/ 150581 h 150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089" h="1505805">
                <a:moveTo>
                  <a:pt x="0" y="150581"/>
                </a:moveTo>
                <a:cubicBezTo>
                  <a:pt x="0" y="67417"/>
                  <a:pt x="67417" y="0"/>
                  <a:pt x="150581" y="0"/>
                </a:cubicBezTo>
                <a:lnTo>
                  <a:pt x="3060509" y="0"/>
                </a:lnTo>
                <a:cubicBezTo>
                  <a:pt x="3143673" y="0"/>
                  <a:pt x="3211090" y="67417"/>
                  <a:pt x="3211090" y="150581"/>
                </a:cubicBezTo>
                <a:cubicBezTo>
                  <a:pt x="3211090" y="552129"/>
                  <a:pt x="3211089" y="953677"/>
                  <a:pt x="3211089" y="1355225"/>
                </a:cubicBezTo>
                <a:cubicBezTo>
                  <a:pt x="3211089" y="1438389"/>
                  <a:pt x="3143672" y="1505806"/>
                  <a:pt x="3060508" y="1505806"/>
                </a:cubicBezTo>
                <a:lnTo>
                  <a:pt x="150581" y="1505805"/>
                </a:lnTo>
                <a:cubicBezTo>
                  <a:pt x="67417" y="1505805"/>
                  <a:pt x="0" y="1438388"/>
                  <a:pt x="0" y="1355224"/>
                </a:cubicBezTo>
                <a:lnTo>
                  <a:pt x="0" y="150581"/>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264" tIns="181264" rIns="181264" bIns="181264" numCol="1" spcCol="1270" anchor="ctr" anchorCtr="0">
            <a:noAutofit/>
          </a:bodyPr>
          <a:lstStyle/>
          <a:p>
            <a:pPr lvl="0" algn="ctr" defTabSz="1600200" rtl="1">
              <a:lnSpc>
                <a:spcPct val="90000"/>
              </a:lnSpc>
              <a:spcBef>
                <a:spcPct val="0"/>
              </a:spcBef>
              <a:spcAft>
                <a:spcPct val="35000"/>
              </a:spcAft>
            </a:pPr>
            <a:r>
              <a:rPr lang="ar-SA" sz="3600" b="1" kern="1200" dirty="0" smtClean="0">
                <a:solidFill>
                  <a:schemeClr val="accent4">
                    <a:lumMod val="50000"/>
                  </a:schemeClr>
                </a:solidFill>
                <a:latin typeface="Traditional Arabic" panose="02020603050405020304" pitchFamily="18" charset="-78"/>
                <a:cs typeface="Traditional Arabic" panose="02020603050405020304" pitchFamily="18" charset="-78"/>
              </a:rPr>
              <a:t>الأخوات لأب مع البنات أو بنات الابن.</a:t>
            </a:r>
            <a:endParaRPr lang="ar-SA" sz="3600" b="1" kern="1200" dirty="0">
              <a:solidFill>
                <a:schemeClr val="accent4">
                  <a:lumMod val="50000"/>
                </a:schemeClr>
              </a:solidFill>
              <a:latin typeface="Traditional Arabic" panose="02020603050405020304" pitchFamily="18" charset="-78"/>
              <a:cs typeface="Traditional Arabic" panose="02020603050405020304" pitchFamily="18" charset="-78"/>
            </a:endParaRPr>
          </a:p>
        </p:txBody>
      </p:sp>
      <p:sp>
        <p:nvSpPr>
          <p:cNvPr id="25" name="مستطيل مستدير الزوايا 24"/>
          <p:cNvSpPr/>
          <p:nvPr/>
        </p:nvSpPr>
        <p:spPr>
          <a:xfrm>
            <a:off x="1045286" y="4585473"/>
            <a:ext cx="2371347" cy="1505805"/>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6" name="شكل حر 25"/>
          <p:cNvSpPr/>
          <p:nvPr/>
        </p:nvSpPr>
        <p:spPr>
          <a:xfrm>
            <a:off x="1308769" y="4835782"/>
            <a:ext cx="2371347" cy="1505805"/>
          </a:xfrm>
          <a:custGeom>
            <a:avLst/>
            <a:gdLst>
              <a:gd name="connsiteX0" fmla="*/ 0 w 2371347"/>
              <a:gd name="connsiteY0" fmla="*/ 150581 h 1505805"/>
              <a:gd name="connsiteX1" fmla="*/ 150581 w 2371347"/>
              <a:gd name="connsiteY1" fmla="*/ 0 h 1505805"/>
              <a:gd name="connsiteX2" fmla="*/ 2220767 w 2371347"/>
              <a:gd name="connsiteY2" fmla="*/ 0 h 1505805"/>
              <a:gd name="connsiteX3" fmla="*/ 2371348 w 2371347"/>
              <a:gd name="connsiteY3" fmla="*/ 150581 h 1505805"/>
              <a:gd name="connsiteX4" fmla="*/ 2371347 w 2371347"/>
              <a:gd name="connsiteY4" fmla="*/ 1355225 h 1505805"/>
              <a:gd name="connsiteX5" fmla="*/ 2220766 w 2371347"/>
              <a:gd name="connsiteY5" fmla="*/ 1505806 h 1505805"/>
              <a:gd name="connsiteX6" fmla="*/ 150581 w 2371347"/>
              <a:gd name="connsiteY6" fmla="*/ 1505805 h 1505805"/>
              <a:gd name="connsiteX7" fmla="*/ 0 w 2371347"/>
              <a:gd name="connsiteY7" fmla="*/ 1355224 h 1505805"/>
              <a:gd name="connsiteX8" fmla="*/ 0 w 2371347"/>
              <a:gd name="connsiteY8" fmla="*/ 150581 h 150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347" h="1505805">
                <a:moveTo>
                  <a:pt x="0" y="150581"/>
                </a:moveTo>
                <a:cubicBezTo>
                  <a:pt x="0" y="67417"/>
                  <a:pt x="67417" y="0"/>
                  <a:pt x="150581" y="0"/>
                </a:cubicBezTo>
                <a:lnTo>
                  <a:pt x="2220767" y="0"/>
                </a:lnTo>
                <a:cubicBezTo>
                  <a:pt x="2303931" y="0"/>
                  <a:pt x="2371348" y="67417"/>
                  <a:pt x="2371348" y="150581"/>
                </a:cubicBezTo>
                <a:cubicBezTo>
                  <a:pt x="2371348" y="552129"/>
                  <a:pt x="2371347" y="953677"/>
                  <a:pt x="2371347" y="1355225"/>
                </a:cubicBezTo>
                <a:cubicBezTo>
                  <a:pt x="2371347" y="1438389"/>
                  <a:pt x="2303930" y="1505806"/>
                  <a:pt x="2220766" y="1505806"/>
                </a:cubicBezTo>
                <a:lnTo>
                  <a:pt x="150581" y="1505805"/>
                </a:lnTo>
                <a:cubicBezTo>
                  <a:pt x="67417" y="1505805"/>
                  <a:pt x="0" y="1438388"/>
                  <a:pt x="0" y="1355224"/>
                </a:cubicBezTo>
                <a:lnTo>
                  <a:pt x="0" y="150581"/>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0784" tIns="150784" rIns="150784" bIns="150784" numCol="1" spcCol="1270" anchor="ctr" anchorCtr="0">
            <a:noAutofit/>
          </a:bodyPr>
          <a:lstStyle/>
          <a:p>
            <a:pPr lvl="0" algn="ctr" defTabSz="1244600" rtl="1">
              <a:lnSpc>
                <a:spcPct val="90000"/>
              </a:lnSpc>
              <a:spcBef>
                <a:spcPct val="0"/>
              </a:spcBef>
              <a:spcAft>
                <a:spcPct val="35000"/>
              </a:spcAft>
            </a:pPr>
            <a:r>
              <a:rPr lang="ar-SA" sz="2800" b="1" kern="1200" dirty="0" smtClean="0">
                <a:solidFill>
                  <a:srgbClr val="0070C0"/>
                </a:solidFill>
                <a:latin typeface="Traditional Arabic" panose="02020603050405020304" pitchFamily="18" charset="-78"/>
                <a:cs typeface="Traditional Arabic" panose="02020603050405020304" pitchFamily="18" charset="-78"/>
              </a:rPr>
              <a:t>بشرط عدم وجود المعصب للأخوات لأب.</a:t>
            </a:r>
            <a:endParaRPr lang="ar-SA" sz="2800" b="1" kern="1200" dirty="0">
              <a:solidFill>
                <a:srgbClr val="0070C0"/>
              </a:solidFill>
              <a:latin typeface="Traditional Arabic" panose="02020603050405020304" pitchFamily="18" charset="-78"/>
              <a:cs typeface="Traditional Arabic" panose="02020603050405020304" pitchFamily="18" charset="-78"/>
            </a:endParaRPr>
          </a:p>
        </p:txBody>
      </p:sp>
      <p:sp>
        <p:nvSpPr>
          <p:cNvPr id="27" name="مستطيل مستدير الزوايا 26"/>
          <p:cNvSpPr/>
          <p:nvPr/>
        </p:nvSpPr>
        <p:spPr>
          <a:xfrm>
            <a:off x="5251280" y="2431515"/>
            <a:ext cx="3242533" cy="1505805"/>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شكل حر 27"/>
          <p:cNvSpPr/>
          <p:nvPr/>
        </p:nvSpPr>
        <p:spPr>
          <a:xfrm>
            <a:off x="5514763" y="2681824"/>
            <a:ext cx="3242533" cy="1505805"/>
          </a:xfrm>
          <a:custGeom>
            <a:avLst/>
            <a:gdLst>
              <a:gd name="connsiteX0" fmla="*/ 0 w 3242533"/>
              <a:gd name="connsiteY0" fmla="*/ 150581 h 1505805"/>
              <a:gd name="connsiteX1" fmla="*/ 150581 w 3242533"/>
              <a:gd name="connsiteY1" fmla="*/ 0 h 1505805"/>
              <a:gd name="connsiteX2" fmla="*/ 3091953 w 3242533"/>
              <a:gd name="connsiteY2" fmla="*/ 0 h 1505805"/>
              <a:gd name="connsiteX3" fmla="*/ 3242534 w 3242533"/>
              <a:gd name="connsiteY3" fmla="*/ 150581 h 1505805"/>
              <a:gd name="connsiteX4" fmla="*/ 3242533 w 3242533"/>
              <a:gd name="connsiteY4" fmla="*/ 1355225 h 1505805"/>
              <a:gd name="connsiteX5" fmla="*/ 3091952 w 3242533"/>
              <a:gd name="connsiteY5" fmla="*/ 1505806 h 1505805"/>
              <a:gd name="connsiteX6" fmla="*/ 150581 w 3242533"/>
              <a:gd name="connsiteY6" fmla="*/ 1505805 h 1505805"/>
              <a:gd name="connsiteX7" fmla="*/ 0 w 3242533"/>
              <a:gd name="connsiteY7" fmla="*/ 1355224 h 1505805"/>
              <a:gd name="connsiteX8" fmla="*/ 0 w 3242533"/>
              <a:gd name="connsiteY8" fmla="*/ 150581 h 150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2533" h="1505805">
                <a:moveTo>
                  <a:pt x="0" y="150581"/>
                </a:moveTo>
                <a:cubicBezTo>
                  <a:pt x="0" y="67417"/>
                  <a:pt x="67417" y="0"/>
                  <a:pt x="150581" y="0"/>
                </a:cubicBezTo>
                <a:lnTo>
                  <a:pt x="3091953" y="0"/>
                </a:lnTo>
                <a:cubicBezTo>
                  <a:pt x="3175117" y="0"/>
                  <a:pt x="3242534" y="67417"/>
                  <a:pt x="3242534" y="150581"/>
                </a:cubicBezTo>
                <a:cubicBezTo>
                  <a:pt x="3242534" y="552129"/>
                  <a:pt x="3242533" y="953677"/>
                  <a:pt x="3242533" y="1355225"/>
                </a:cubicBezTo>
                <a:cubicBezTo>
                  <a:pt x="3242533" y="1438389"/>
                  <a:pt x="3175116" y="1505806"/>
                  <a:pt x="3091952" y="1505806"/>
                </a:cubicBezTo>
                <a:lnTo>
                  <a:pt x="150581" y="1505805"/>
                </a:lnTo>
                <a:cubicBezTo>
                  <a:pt x="67417" y="1505805"/>
                  <a:pt x="0" y="1438388"/>
                  <a:pt x="0" y="1355224"/>
                </a:cubicBezTo>
                <a:lnTo>
                  <a:pt x="0" y="150581"/>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264" tIns="181264" rIns="181264" bIns="181264" numCol="1" spcCol="1270" anchor="ctr" anchorCtr="0">
            <a:noAutofit/>
          </a:bodyPr>
          <a:lstStyle/>
          <a:p>
            <a:pPr lvl="0" algn="ctr" defTabSz="1600200" rtl="1">
              <a:lnSpc>
                <a:spcPct val="90000"/>
              </a:lnSpc>
              <a:spcBef>
                <a:spcPct val="0"/>
              </a:spcBef>
              <a:spcAft>
                <a:spcPct val="35000"/>
              </a:spcAft>
            </a:pPr>
            <a:r>
              <a:rPr lang="ar-SA" sz="3600" b="1" kern="1200" dirty="0" smtClean="0">
                <a:solidFill>
                  <a:schemeClr val="accent4">
                    <a:lumMod val="50000"/>
                  </a:schemeClr>
                </a:solidFill>
                <a:latin typeface="Traditional Arabic" panose="02020603050405020304" pitchFamily="18" charset="-78"/>
                <a:cs typeface="Traditional Arabic" panose="02020603050405020304" pitchFamily="18" charset="-78"/>
              </a:rPr>
              <a:t>الأخوات الشقائق مع البنات أو بنات الابن.</a:t>
            </a:r>
            <a:endParaRPr lang="ar-SA" sz="3600" b="1" kern="1200" dirty="0">
              <a:solidFill>
                <a:schemeClr val="accent4">
                  <a:lumMod val="50000"/>
                </a:schemeClr>
              </a:solidFill>
              <a:latin typeface="Traditional Arabic" panose="02020603050405020304" pitchFamily="18" charset="-78"/>
              <a:cs typeface="Traditional Arabic" panose="02020603050405020304" pitchFamily="18" charset="-78"/>
            </a:endParaRPr>
          </a:p>
        </p:txBody>
      </p:sp>
      <p:sp>
        <p:nvSpPr>
          <p:cNvPr id="29" name="مستطيل مستدير الزوايا 28"/>
          <p:cNvSpPr/>
          <p:nvPr/>
        </p:nvSpPr>
        <p:spPr>
          <a:xfrm>
            <a:off x="5686873" y="4652737"/>
            <a:ext cx="2371347" cy="1505805"/>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0" name="شكل حر 29"/>
          <p:cNvSpPr/>
          <p:nvPr/>
        </p:nvSpPr>
        <p:spPr>
          <a:xfrm>
            <a:off x="5950356" y="4903046"/>
            <a:ext cx="2371347" cy="1505805"/>
          </a:xfrm>
          <a:custGeom>
            <a:avLst/>
            <a:gdLst>
              <a:gd name="connsiteX0" fmla="*/ 0 w 2371347"/>
              <a:gd name="connsiteY0" fmla="*/ 150581 h 1505805"/>
              <a:gd name="connsiteX1" fmla="*/ 150581 w 2371347"/>
              <a:gd name="connsiteY1" fmla="*/ 0 h 1505805"/>
              <a:gd name="connsiteX2" fmla="*/ 2220767 w 2371347"/>
              <a:gd name="connsiteY2" fmla="*/ 0 h 1505805"/>
              <a:gd name="connsiteX3" fmla="*/ 2371348 w 2371347"/>
              <a:gd name="connsiteY3" fmla="*/ 150581 h 1505805"/>
              <a:gd name="connsiteX4" fmla="*/ 2371347 w 2371347"/>
              <a:gd name="connsiteY4" fmla="*/ 1355225 h 1505805"/>
              <a:gd name="connsiteX5" fmla="*/ 2220766 w 2371347"/>
              <a:gd name="connsiteY5" fmla="*/ 1505806 h 1505805"/>
              <a:gd name="connsiteX6" fmla="*/ 150581 w 2371347"/>
              <a:gd name="connsiteY6" fmla="*/ 1505805 h 1505805"/>
              <a:gd name="connsiteX7" fmla="*/ 0 w 2371347"/>
              <a:gd name="connsiteY7" fmla="*/ 1355224 h 1505805"/>
              <a:gd name="connsiteX8" fmla="*/ 0 w 2371347"/>
              <a:gd name="connsiteY8" fmla="*/ 150581 h 150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347" h="1505805">
                <a:moveTo>
                  <a:pt x="0" y="150581"/>
                </a:moveTo>
                <a:cubicBezTo>
                  <a:pt x="0" y="67417"/>
                  <a:pt x="67417" y="0"/>
                  <a:pt x="150581" y="0"/>
                </a:cubicBezTo>
                <a:lnTo>
                  <a:pt x="2220767" y="0"/>
                </a:lnTo>
                <a:cubicBezTo>
                  <a:pt x="2303931" y="0"/>
                  <a:pt x="2371348" y="67417"/>
                  <a:pt x="2371348" y="150581"/>
                </a:cubicBezTo>
                <a:cubicBezTo>
                  <a:pt x="2371348" y="552129"/>
                  <a:pt x="2371347" y="953677"/>
                  <a:pt x="2371347" y="1355225"/>
                </a:cubicBezTo>
                <a:cubicBezTo>
                  <a:pt x="2371347" y="1438389"/>
                  <a:pt x="2303930" y="1505806"/>
                  <a:pt x="2220766" y="1505806"/>
                </a:cubicBezTo>
                <a:lnTo>
                  <a:pt x="150581" y="1505805"/>
                </a:lnTo>
                <a:cubicBezTo>
                  <a:pt x="67417" y="1505805"/>
                  <a:pt x="0" y="1438388"/>
                  <a:pt x="0" y="1355224"/>
                </a:cubicBezTo>
                <a:lnTo>
                  <a:pt x="0" y="150581"/>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0784" tIns="150784" rIns="150784" bIns="150784" numCol="1" spcCol="1270" anchor="ctr" anchorCtr="0">
            <a:noAutofit/>
          </a:bodyPr>
          <a:lstStyle/>
          <a:p>
            <a:pPr lvl="0" algn="ctr" defTabSz="1244600" rtl="1">
              <a:lnSpc>
                <a:spcPct val="90000"/>
              </a:lnSpc>
              <a:spcBef>
                <a:spcPct val="0"/>
              </a:spcBef>
              <a:spcAft>
                <a:spcPct val="35000"/>
              </a:spcAft>
            </a:pPr>
            <a:r>
              <a:rPr lang="ar-SA" sz="2800" b="1" kern="1200" dirty="0" smtClean="0">
                <a:solidFill>
                  <a:srgbClr val="0070C0"/>
                </a:solidFill>
                <a:latin typeface="Traditional Arabic" panose="02020603050405020304" pitchFamily="18" charset="-78"/>
                <a:cs typeface="Traditional Arabic" panose="02020603050405020304" pitchFamily="18" charset="-78"/>
              </a:rPr>
              <a:t>بشرط عدم وجود المعصب للأخوات الشقائق.</a:t>
            </a:r>
            <a:endParaRPr lang="ar-SA" sz="2800" b="1" kern="1200" dirty="0">
              <a:solidFill>
                <a:srgbClr val="0070C0"/>
              </a:solidFill>
              <a:latin typeface="Traditional Arabic" panose="02020603050405020304" pitchFamily="18" charset="-78"/>
              <a:cs typeface="Traditional Arabic" panose="02020603050405020304" pitchFamily="18" charset="-78"/>
            </a:endParaRPr>
          </a:p>
        </p:txBody>
      </p:sp>
      <p:pic>
        <p:nvPicPr>
          <p:cNvPr id="7" name="صورة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840189">
            <a:off x="8130265" y="1457111"/>
            <a:ext cx="4334695" cy="4681471"/>
          </a:xfrm>
          <a:prstGeom prst="rect">
            <a:avLst/>
          </a:prstGeom>
        </p:spPr>
      </p:pic>
      <p:sp>
        <p:nvSpPr>
          <p:cNvPr id="8" name="مستطيل 7"/>
          <p:cNvSpPr/>
          <p:nvPr/>
        </p:nvSpPr>
        <p:spPr>
          <a:xfrm>
            <a:off x="9529230" y="2936072"/>
            <a:ext cx="2108269" cy="1384995"/>
          </a:xfrm>
          <a:prstGeom prst="rect">
            <a:avLst/>
          </a:prstGeom>
          <a:noFill/>
        </p:spPr>
        <p:txBody>
          <a:bodyPr wrap="none" lIns="91440" tIns="45720" rIns="91440" bIns="45720">
            <a:spAutoFit/>
          </a:bodyPr>
          <a:lstStyle/>
          <a:p>
            <a:pPr algn="ctr"/>
            <a:r>
              <a:rPr lang="ar-SA" sz="2800" b="1" dirty="0" smtClean="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فكر/ي</a:t>
            </a:r>
          </a:p>
          <a:p>
            <a:pPr algn="ctr"/>
            <a:r>
              <a:rPr lang="ar-SA" sz="2800" b="1" cap="none" spc="0" dirty="0" smtClean="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في حال اختلال</a:t>
            </a:r>
          </a:p>
          <a:p>
            <a:pPr algn="ctr"/>
            <a:r>
              <a:rPr lang="ar-SA" sz="2800" b="1" cap="none" spc="0" dirty="0" smtClean="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الشرط </a:t>
            </a:r>
            <a:r>
              <a:rPr lang="ar-SA" sz="2800" b="1" dirty="0" smtClean="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ماذا يحدث!</a:t>
            </a:r>
            <a:endParaRPr lang="ar-SA" sz="2800" b="1" cap="none" spc="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8577802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anim calcmode="lin" valueType="num">
                                      <p:cBhvr>
                                        <p:cTn id="76" dur="1000" fill="hold"/>
                                        <p:tgtEl>
                                          <p:spTgt spid="19"/>
                                        </p:tgtEl>
                                        <p:attrNameLst>
                                          <p:attrName>ppt_x</p:attrName>
                                        </p:attrNameLst>
                                      </p:cBhvr>
                                      <p:tavLst>
                                        <p:tav tm="0">
                                          <p:val>
                                            <p:strVal val="#ppt_x"/>
                                          </p:val>
                                        </p:tav>
                                        <p:tav tm="100000">
                                          <p:val>
                                            <p:strVal val="#ppt_x"/>
                                          </p:val>
                                        </p:tav>
                                      </p:tavLst>
                                    </p:anim>
                                    <p:anim calcmode="lin" valueType="num">
                                      <p:cBhvr>
                                        <p:cTn id="77" dur="1000" fill="hold"/>
                                        <p:tgtEl>
                                          <p:spTgt spid="19"/>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1000"/>
                                        <p:tgtEl>
                                          <p:spTgt spid="26"/>
                                        </p:tgtEl>
                                      </p:cBhvr>
                                    </p:animEffect>
                                    <p:anim calcmode="lin" valueType="num">
                                      <p:cBhvr>
                                        <p:cTn id="81" dur="1000" fill="hold"/>
                                        <p:tgtEl>
                                          <p:spTgt spid="26"/>
                                        </p:tgtEl>
                                        <p:attrNameLst>
                                          <p:attrName>ppt_x</p:attrName>
                                        </p:attrNameLst>
                                      </p:cBhvr>
                                      <p:tavLst>
                                        <p:tav tm="0">
                                          <p:val>
                                            <p:strVal val="#ppt_x"/>
                                          </p:val>
                                        </p:tav>
                                        <p:tav tm="100000">
                                          <p:val>
                                            <p:strVal val="#ppt_x"/>
                                          </p:val>
                                        </p:tav>
                                      </p:tavLst>
                                    </p:anim>
                                    <p:anim calcmode="lin" valueType="num">
                                      <p:cBhvr>
                                        <p:cTn id="82" dur="1000" fill="hold"/>
                                        <p:tgtEl>
                                          <p:spTgt spid="26"/>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2" grpId="0" animBg="1"/>
      <p:bldP spid="24" grpId="0" animBg="1"/>
      <p:bldP spid="26" grpId="0" animBg="1"/>
      <p:bldP spid="28" grpId="0" animBg="1"/>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028821" y="3797847"/>
            <a:ext cx="8731876" cy="523220"/>
          </a:xfrm>
          <a:prstGeom prst="rect">
            <a:avLst/>
          </a:prstGeom>
        </p:spPr>
        <p:txBody>
          <a:bodyPr wrap="square">
            <a:spAutoFit/>
          </a:bodyPr>
          <a:lstStyle/>
          <a:p>
            <a:pPr algn="justLow"/>
            <a:endParaRPr lang="ar-SA" sz="2800" b="1" i="0" dirty="0" smtClean="0">
              <a:solidFill>
                <a:schemeClr val="accent1">
                  <a:lumMod val="50000"/>
                </a:schemeClr>
              </a:solidFill>
              <a:effectLst/>
              <a:latin typeface="Traditional Arabic" panose="02020603050405020304" pitchFamily="18" charset="-78"/>
              <a:cs typeface="Traditional Arabic" panose="02020603050405020304" pitchFamily="18" charset="-78"/>
            </a:endParaRPr>
          </a:p>
        </p:txBody>
      </p:sp>
      <p:sp>
        <p:nvSpPr>
          <p:cNvPr id="9" name="موجة مزدوجة 8"/>
          <p:cNvSpPr/>
          <p:nvPr/>
        </p:nvSpPr>
        <p:spPr>
          <a:xfrm>
            <a:off x="9684327" y="278838"/>
            <a:ext cx="2507673" cy="954217"/>
          </a:xfrm>
          <a:prstGeom prst="doubleWave">
            <a:avLst>
              <a:gd name="adj1" fmla="val 4608"/>
              <a:gd name="adj2" fmla="val 0"/>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مثال:</a:t>
            </a:r>
            <a:endParaRPr lang="ar-SA" sz="4400" b="1" dirty="0">
              <a:solidFill>
                <a:srgbClr val="E7E6E6">
                  <a:lumMod val="50000"/>
                </a:srgbClr>
              </a:solidFill>
              <a:latin typeface="Traditional Arabic" panose="02020603050405020304" pitchFamily="18" charset="-78"/>
              <a:cs typeface="Traditional Arabic" panose="02020603050405020304" pitchFamily="18" charset="-78"/>
            </a:endParaRPr>
          </a:p>
        </p:txBody>
      </p:sp>
      <p:sp>
        <p:nvSpPr>
          <p:cNvPr id="6" name="شكل حر 5"/>
          <p:cNvSpPr/>
          <p:nvPr/>
        </p:nvSpPr>
        <p:spPr>
          <a:xfrm>
            <a:off x="5764161" y="2251131"/>
            <a:ext cx="3205962" cy="641463"/>
          </a:xfrm>
          <a:custGeom>
            <a:avLst/>
            <a:gdLst/>
            <a:ahLst/>
            <a:cxnLst/>
            <a:rect l="0" t="0" r="0" b="0"/>
            <a:pathLst>
              <a:path>
                <a:moveTo>
                  <a:pt x="0" y="0"/>
                </a:moveTo>
                <a:lnTo>
                  <a:pt x="0" y="429214"/>
                </a:lnTo>
                <a:lnTo>
                  <a:pt x="3205962" y="429214"/>
                </a:lnTo>
                <a:lnTo>
                  <a:pt x="3205962" y="641463"/>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2" name="شكل حر 11"/>
          <p:cNvSpPr/>
          <p:nvPr/>
        </p:nvSpPr>
        <p:spPr>
          <a:xfrm>
            <a:off x="5703250" y="2251131"/>
            <a:ext cx="91440" cy="666342"/>
          </a:xfrm>
          <a:custGeom>
            <a:avLst/>
            <a:gdLst/>
            <a:ahLst/>
            <a:cxnLst/>
            <a:rect l="0" t="0" r="0" b="0"/>
            <a:pathLst>
              <a:path>
                <a:moveTo>
                  <a:pt x="60910" y="0"/>
                </a:moveTo>
                <a:lnTo>
                  <a:pt x="60910" y="454092"/>
                </a:lnTo>
                <a:lnTo>
                  <a:pt x="45720" y="454092"/>
                </a:lnTo>
                <a:lnTo>
                  <a:pt x="45720" y="666342"/>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3" name="شكل حر 12"/>
          <p:cNvSpPr/>
          <p:nvPr/>
        </p:nvSpPr>
        <p:spPr>
          <a:xfrm>
            <a:off x="2288087" y="2251131"/>
            <a:ext cx="3476073" cy="638888"/>
          </a:xfrm>
          <a:custGeom>
            <a:avLst/>
            <a:gdLst/>
            <a:ahLst/>
            <a:cxnLst/>
            <a:rect l="0" t="0" r="0" b="0"/>
            <a:pathLst>
              <a:path>
                <a:moveTo>
                  <a:pt x="3476073" y="0"/>
                </a:moveTo>
                <a:lnTo>
                  <a:pt x="3476073" y="426639"/>
                </a:lnTo>
                <a:lnTo>
                  <a:pt x="0" y="426639"/>
                </a:lnTo>
                <a:lnTo>
                  <a:pt x="0" y="638888"/>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4" name="مستطيل مستدير الزوايا 13"/>
          <p:cNvSpPr/>
          <p:nvPr/>
        </p:nvSpPr>
        <p:spPr>
          <a:xfrm>
            <a:off x="3731775" y="796252"/>
            <a:ext cx="4064771" cy="145487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شكل حر 14"/>
          <p:cNvSpPr/>
          <p:nvPr/>
        </p:nvSpPr>
        <p:spPr>
          <a:xfrm>
            <a:off x="3986347" y="1038096"/>
            <a:ext cx="4064771" cy="1454878"/>
          </a:xfrm>
          <a:custGeom>
            <a:avLst/>
            <a:gdLst>
              <a:gd name="connsiteX0" fmla="*/ 0 w 4064771"/>
              <a:gd name="connsiteY0" fmla="*/ 145488 h 1454878"/>
              <a:gd name="connsiteX1" fmla="*/ 145488 w 4064771"/>
              <a:gd name="connsiteY1" fmla="*/ 0 h 1454878"/>
              <a:gd name="connsiteX2" fmla="*/ 3919283 w 4064771"/>
              <a:gd name="connsiteY2" fmla="*/ 0 h 1454878"/>
              <a:gd name="connsiteX3" fmla="*/ 4064771 w 4064771"/>
              <a:gd name="connsiteY3" fmla="*/ 145488 h 1454878"/>
              <a:gd name="connsiteX4" fmla="*/ 4064771 w 4064771"/>
              <a:gd name="connsiteY4" fmla="*/ 1309390 h 1454878"/>
              <a:gd name="connsiteX5" fmla="*/ 3919283 w 4064771"/>
              <a:gd name="connsiteY5" fmla="*/ 1454878 h 1454878"/>
              <a:gd name="connsiteX6" fmla="*/ 145488 w 4064771"/>
              <a:gd name="connsiteY6" fmla="*/ 1454878 h 1454878"/>
              <a:gd name="connsiteX7" fmla="*/ 0 w 4064771"/>
              <a:gd name="connsiteY7" fmla="*/ 1309390 h 1454878"/>
              <a:gd name="connsiteX8" fmla="*/ 0 w 4064771"/>
              <a:gd name="connsiteY8" fmla="*/ 145488 h 145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4771" h="1454878">
                <a:moveTo>
                  <a:pt x="0" y="145488"/>
                </a:moveTo>
                <a:cubicBezTo>
                  <a:pt x="0" y="65137"/>
                  <a:pt x="65137" y="0"/>
                  <a:pt x="145488" y="0"/>
                </a:cubicBezTo>
                <a:lnTo>
                  <a:pt x="3919283" y="0"/>
                </a:lnTo>
                <a:cubicBezTo>
                  <a:pt x="3999634" y="0"/>
                  <a:pt x="4064771" y="65137"/>
                  <a:pt x="4064771" y="145488"/>
                </a:cubicBezTo>
                <a:lnTo>
                  <a:pt x="4064771" y="1309390"/>
                </a:lnTo>
                <a:cubicBezTo>
                  <a:pt x="4064771" y="1389741"/>
                  <a:pt x="3999634" y="1454878"/>
                  <a:pt x="3919283" y="1454878"/>
                </a:cubicBezTo>
                <a:lnTo>
                  <a:pt x="145488" y="1454878"/>
                </a:lnTo>
                <a:cubicBezTo>
                  <a:pt x="65137" y="1454878"/>
                  <a:pt x="0" y="1389741"/>
                  <a:pt x="0" y="1309390"/>
                </a:cubicBezTo>
                <a:lnTo>
                  <a:pt x="0" y="145488"/>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9772" tIns="179772" rIns="179772" bIns="179772" numCol="1" spcCol="1270" anchor="ctr" anchorCtr="0">
            <a:noAutofit/>
          </a:bodyPr>
          <a:lstStyle/>
          <a:p>
            <a:pPr lvl="0" algn="ctr" defTabSz="1600200" rtl="1">
              <a:lnSpc>
                <a:spcPct val="90000"/>
              </a:lnSpc>
              <a:spcBef>
                <a:spcPct val="0"/>
              </a:spcBef>
              <a:spcAft>
                <a:spcPct val="35000"/>
              </a:spcAft>
            </a:pPr>
            <a:r>
              <a:rPr lang="ar-SA" sz="3600" b="1" kern="1200" dirty="0" smtClean="0">
                <a:solidFill>
                  <a:srgbClr val="ED7D31"/>
                </a:solidFill>
                <a:latin typeface="Traditional Arabic" panose="02020603050405020304" pitchFamily="18" charset="-78"/>
                <a:cs typeface="Traditional Arabic" panose="02020603050405020304" pitchFamily="18" charset="-78"/>
              </a:rPr>
              <a:t>توفي شخص عن أُم وابنة وأخت شقيقة..</a:t>
            </a:r>
            <a:endParaRPr lang="ar-SA" sz="3600" b="1" kern="1200" dirty="0">
              <a:solidFill>
                <a:srgbClr val="ED7D31"/>
              </a:solidFill>
              <a:latin typeface="Traditional Arabic" panose="02020603050405020304" pitchFamily="18" charset="-78"/>
              <a:cs typeface="Traditional Arabic" panose="02020603050405020304" pitchFamily="18" charset="-78"/>
            </a:endParaRPr>
          </a:p>
        </p:txBody>
      </p:sp>
      <p:sp>
        <p:nvSpPr>
          <p:cNvPr id="16" name="مستطيل مستدير الزوايا 15"/>
          <p:cNvSpPr/>
          <p:nvPr/>
        </p:nvSpPr>
        <p:spPr>
          <a:xfrm>
            <a:off x="736844" y="2890020"/>
            <a:ext cx="3102489" cy="1454878"/>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شكل حر 16"/>
          <p:cNvSpPr/>
          <p:nvPr/>
        </p:nvSpPr>
        <p:spPr>
          <a:xfrm>
            <a:off x="991415" y="3131863"/>
            <a:ext cx="3102489" cy="1454878"/>
          </a:xfrm>
          <a:custGeom>
            <a:avLst/>
            <a:gdLst>
              <a:gd name="connsiteX0" fmla="*/ 0 w 3102489"/>
              <a:gd name="connsiteY0" fmla="*/ 145488 h 1454878"/>
              <a:gd name="connsiteX1" fmla="*/ 145488 w 3102489"/>
              <a:gd name="connsiteY1" fmla="*/ 0 h 1454878"/>
              <a:gd name="connsiteX2" fmla="*/ 2957001 w 3102489"/>
              <a:gd name="connsiteY2" fmla="*/ 0 h 1454878"/>
              <a:gd name="connsiteX3" fmla="*/ 3102489 w 3102489"/>
              <a:gd name="connsiteY3" fmla="*/ 145488 h 1454878"/>
              <a:gd name="connsiteX4" fmla="*/ 3102489 w 3102489"/>
              <a:gd name="connsiteY4" fmla="*/ 1309390 h 1454878"/>
              <a:gd name="connsiteX5" fmla="*/ 2957001 w 3102489"/>
              <a:gd name="connsiteY5" fmla="*/ 1454878 h 1454878"/>
              <a:gd name="connsiteX6" fmla="*/ 145488 w 3102489"/>
              <a:gd name="connsiteY6" fmla="*/ 1454878 h 1454878"/>
              <a:gd name="connsiteX7" fmla="*/ 0 w 3102489"/>
              <a:gd name="connsiteY7" fmla="*/ 1309390 h 1454878"/>
              <a:gd name="connsiteX8" fmla="*/ 0 w 3102489"/>
              <a:gd name="connsiteY8" fmla="*/ 145488 h 145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2489" h="1454878">
                <a:moveTo>
                  <a:pt x="0" y="145488"/>
                </a:moveTo>
                <a:cubicBezTo>
                  <a:pt x="0" y="65137"/>
                  <a:pt x="65137" y="0"/>
                  <a:pt x="145488" y="0"/>
                </a:cubicBezTo>
                <a:lnTo>
                  <a:pt x="2957001" y="0"/>
                </a:lnTo>
                <a:cubicBezTo>
                  <a:pt x="3037352" y="0"/>
                  <a:pt x="3102489" y="65137"/>
                  <a:pt x="3102489" y="145488"/>
                </a:cubicBezTo>
                <a:lnTo>
                  <a:pt x="3102489" y="1309390"/>
                </a:lnTo>
                <a:cubicBezTo>
                  <a:pt x="3102489" y="1389741"/>
                  <a:pt x="3037352" y="1454878"/>
                  <a:pt x="2957001" y="1454878"/>
                </a:cubicBezTo>
                <a:lnTo>
                  <a:pt x="145488" y="1454878"/>
                </a:lnTo>
                <a:cubicBezTo>
                  <a:pt x="65137" y="1454878"/>
                  <a:pt x="0" y="1389741"/>
                  <a:pt x="0" y="1309390"/>
                </a:cubicBezTo>
                <a:lnTo>
                  <a:pt x="0" y="145488"/>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9772" tIns="179772" rIns="179772" bIns="179772" numCol="1" spcCol="1270" anchor="ctr" anchorCtr="0">
            <a:noAutofit/>
          </a:bodyPr>
          <a:lstStyle/>
          <a:p>
            <a:pPr lvl="0" algn="ctr" defTabSz="1600200" rtl="1">
              <a:lnSpc>
                <a:spcPct val="90000"/>
              </a:lnSpc>
              <a:spcBef>
                <a:spcPct val="0"/>
              </a:spcBef>
              <a:spcAft>
                <a:spcPct val="35000"/>
              </a:spcAft>
            </a:pPr>
            <a:r>
              <a:rPr lang="ar-SA" sz="3600" b="1" kern="1200" dirty="0" smtClean="0">
                <a:solidFill>
                  <a:schemeClr val="accent4">
                    <a:lumMod val="50000"/>
                  </a:schemeClr>
                </a:solidFill>
                <a:latin typeface="Traditional Arabic" panose="02020603050405020304" pitchFamily="18" charset="-78"/>
                <a:cs typeface="Traditional Arabic" panose="02020603050405020304" pitchFamily="18" charset="-78"/>
              </a:rPr>
              <a:t>الأخت</a:t>
            </a:r>
            <a:r>
              <a:rPr lang="ar-SA" sz="3600" b="1" kern="1200" baseline="0" dirty="0" smtClean="0">
                <a:solidFill>
                  <a:schemeClr val="accent4">
                    <a:lumMod val="50000"/>
                  </a:schemeClr>
                </a:solidFill>
                <a:latin typeface="Traditional Arabic" panose="02020603050405020304" pitchFamily="18" charset="-78"/>
                <a:cs typeface="Traditional Arabic" panose="02020603050405020304" pitchFamily="18" charset="-78"/>
              </a:rPr>
              <a:t> الشقيقة الباقي تعصيبًا.</a:t>
            </a:r>
            <a:endParaRPr lang="ar-SA" sz="3600" b="1" kern="1200" dirty="0">
              <a:solidFill>
                <a:schemeClr val="accent4">
                  <a:lumMod val="50000"/>
                </a:schemeClr>
              </a:solidFill>
              <a:latin typeface="Traditional Arabic" panose="02020603050405020304" pitchFamily="18" charset="-78"/>
              <a:cs typeface="Traditional Arabic" panose="02020603050405020304" pitchFamily="18" charset="-78"/>
            </a:endParaRPr>
          </a:p>
        </p:txBody>
      </p:sp>
      <p:sp>
        <p:nvSpPr>
          <p:cNvPr id="18" name="مستطيل مستدير الزوايا 17"/>
          <p:cNvSpPr/>
          <p:nvPr/>
        </p:nvSpPr>
        <p:spPr>
          <a:xfrm>
            <a:off x="4603396" y="2917473"/>
            <a:ext cx="2291147" cy="1454878"/>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شكل حر 18"/>
          <p:cNvSpPr/>
          <p:nvPr/>
        </p:nvSpPr>
        <p:spPr>
          <a:xfrm>
            <a:off x="4857968" y="3159317"/>
            <a:ext cx="2291147" cy="1454878"/>
          </a:xfrm>
          <a:custGeom>
            <a:avLst/>
            <a:gdLst>
              <a:gd name="connsiteX0" fmla="*/ 0 w 2291147"/>
              <a:gd name="connsiteY0" fmla="*/ 145488 h 1454878"/>
              <a:gd name="connsiteX1" fmla="*/ 145488 w 2291147"/>
              <a:gd name="connsiteY1" fmla="*/ 0 h 1454878"/>
              <a:gd name="connsiteX2" fmla="*/ 2145659 w 2291147"/>
              <a:gd name="connsiteY2" fmla="*/ 0 h 1454878"/>
              <a:gd name="connsiteX3" fmla="*/ 2291147 w 2291147"/>
              <a:gd name="connsiteY3" fmla="*/ 145488 h 1454878"/>
              <a:gd name="connsiteX4" fmla="*/ 2291147 w 2291147"/>
              <a:gd name="connsiteY4" fmla="*/ 1309390 h 1454878"/>
              <a:gd name="connsiteX5" fmla="*/ 2145659 w 2291147"/>
              <a:gd name="connsiteY5" fmla="*/ 1454878 h 1454878"/>
              <a:gd name="connsiteX6" fmla="*/ 145488 w 2291147"/>
              <a:gd name="connsiteY6" fmla="*/ 1454878 h 1454878"/>
              <a:gd name="connsiteX7" fmla="*/ 0 w 2291147"/>
              <a:gd name="connsiteY7" fmla="*/ 1309390 h 1454878"/>
              <a:gd name="connsiteX8" fmla="*/ 0 w 2291147"/>
              <a:gd name="connsiteY8" fmla="*/ 145488 h 145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1147" h="1454878">
                <a:moveTo>
                  <a:pt x="0" y="145488"/>
                </a:moveTo>
                <a:cubicBezTo>
                  <a:pt x="0" y="65137"/>
                  <a:pt x="65137" y="0"/>
                  <a:pt x="145488" y="0"/>
                </a:cubicBezTo>
                <a:lnTo>
                  <a:pt x="2145659" y="0"/>
                </a:lnTo>
                <a:cubicBezTo>
                  <a:pt x="2226010" y="0"/>
                  <a:pt x="2291147" y="65137"/>
                  <a:pt x="2291147" y="145488"/>
                </a:cubicBezTo>
                <a:lnTo>
                  <a:pt x="2291147" y="1309390"/>
                </a:lnTo>
                <a:cubicBezTo>
                  <a:pt x="2291147" y="1389741"/>
                  <a:pt x="2226010" y="1454878"/>
                  <a:pt x="2145659" y="1454878"/>
                </a:cubicBezTo>
                <a:lnTo>
                  <a:pt x="145488" y="1454878"/>
                </a:lnTo>
                <a:cubicBezTo>
                  <a:pt x="65137" y="1454878"/>
                  <a:pt x="0" y="1389741"/>
                  <a:pt x="0" y="1309390"/>
                </a:cubicBezTo>
                <a:lnTo>
                  <a:pt x="0" y="145488"/>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4532" tIns="164532" rIns="164532" bIns="164532"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accent4">
                    <a:lumMod val="50000"/>
                  </a:schemeClr>
                </a:solidFill>
                <a:latin typeface="Traditional Arabic" panose="02020603050405020304" pitchFamily="18" charset="-78"/>
                <a:cs typeface="Traditional Arabic" panose="02020603050405020304" pitchFamily="18" charset="-78"/>
              </a:rPr>
              <a:t>الابنة: النصف</a:t>
            </a:r>
            <a:endParaRPr lang="ar-SA" sz="3200" b="1" kern="1200" dirty="0">
              <a:solidFill>
                <a:schemeClr val="accent4">
                  <a:lumMod val="50000"/>
                </a:schemeClr>
              </a:solidFill>
              <a:latin typeface="Traditional Arabic" panose="02020603050405020304" pitchFamily="18" charset="-78"/>
              <a:cs typeface="Traditional Arabic" panose="02020603050405020304" pitchFamily="18" charset="-78"/>
            </a:endParaRPr>
          </a:p>
        </p:txBody>
      </p:sp>
      <p:sp>
        <p:nvSpPr>
          <p:cNvPr id="20" name="مستطيل مستدير الزوايا 19"/>
          <p:cNvSpPr/>
          <p:nvPr/>
        </p:nvSpPr>
        <p:spPr>
          <a:xfrm>
            <a:off x="7403688" y="2892595"/>
            <a:ext cx="3132869" cy="1454878"/>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1" name="شكل حر 20"/>
          <p:cNvSpPr/>
          <p:nvPr/>
        </p:nvSpPr>
        <p:spPr>
          <a:xfrm>
            <a:off x="7658260" y="3134438"/>
            <a:ext cx="3132869" cy="1454878"/>
          </a:xfrm>
          <a:custGeom>
            <a:avLst/>
            <a:gdLst>
              <a:gd name="connsiteX0" fmla="*/ 0 w 3132869"/>
              <a:gd name="connsiteY0" fmla="*/ 145488 h 1454878"/>
              <a:gd name="connsiteX1" fmla="*/ 145488 w 3132869"/>
              <a:gd name="connsiteY1" fmla="*/ 0 h 1454878"/>
              <a:gd name="connsiteX2" fmla="*/ 2987381 w 3132869"/>
              <a:gd name="connsiteY2" fmla="*/ 0 h 1454878"/>
              <a:gd name="connsiteX3" fmla="*/ 3132869 w 3132869"/>
              <a:gd name="connsiteY3" fmla="*/ 145488 h 1454878"/>
              <a:gd name="connsiteX4" fmla="*/ 3132869 w 3132869"/>
              <a:gd name="connsiteY4" fmla="*/ 1309390 h 1454878"/>
              <a:gd name="connsiteX5" fmla="*/ 2987381 w 3132869"/>
              <a:gd name="connsiteY5" fmla="*/ 1454878 h 1454878"/>
              <a:gd name="connsiteX6" fmla="*/ 145488 w 3132869"/>
              <a:gd name="connsiteY6" fmla="*/ 1454878 h 1454878"/>
              <a:gd name="connsiteX7" fmla="*/ 0 w 3132869"/>
              <a:gd name="connsiteY7" fmla="*/ 1309390 h 1454878"/>
              <a:gd name="connsiteX8" fmla="*/ 0 w 3132869"/>
              <a:gd name="connsiteY8" fmla="*/ 145488 h 145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2869" h="1454878">
                <a:moveTo>
                  <a:pt x="0" y="145488"/>
                </a:moveTo>
                <a:cubicBezTo>
                  <a:pt x="0" y="65137"/>
                  <a:pt x="65137" y="0"/>
                  <a:pt x="145488" y="0"/>
                </a:cubicBezTo>
                <a:lnTo>
                  <a:pt x="2987381" y="0"/>
                </a:lnTo>
                <a:cubicBezTo>
                  <a:pt x="3067732" y="0"/>
                  <a:pt x="3132869" y="65137"/>
                  <a:pt x="3132869" y="145488"/>
                </a:cubicBezTo>
                <a:lnTo>
                  <a:pt x="3132869" y="1309390"/>
                </a:lnTo>
                <a:cubicBezTo>
                  <a:pt x="3132869" y="1389741"/>
                  <a:pt x="3067732" y="1454878"/>
                  <a:pt x="2987381" y="1454878"/>
                </a:cubicBezTo>
                <a:lnTo>
                  <a:pt x="145488" y="1454878"/>
                </a:lnTo>
                <a:cubicBezTo>
                  <a:pt x="65137" y="1454878"/>
                  <a:pt x="0" y="1389741"/>
                  <a:pt x="0" y="1309390"/>
                </a:cubicBezTo>
                <a:lnTo>
                  <a:pt x="0" y="145488"/>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9772" tIns="179772" rIns="179772" bIns="179772" numCol="1" spcCol="1270" anchor="ctr" anchorCtr="0">
            <a:noAutofit/>
          </a:bodyPr>
          <a:lstStyle/>
          <a:p>
            <a:pPr lvl="0" algn="ctr" defTabSz="1600200" rtl="1">
              <a:lnSpc>
                <a:spcPct val="90000"/>
              </a:lnSpc>
              <a:spcBef>
                <a:spcPct val="0"/>
              </a:spcBef>
              <a:spcAft>
                <a:spcPct val="35000"/>
              </a:spcAft>
            </a:pPr>
            <a:r>
              <a:rPr lang="ar-SA" sz="3600" b="1" kern="1200" dirty="0" smtClean="0">
                <a:solidFill>
                  <a:schemeClr val="accent4">
                    <a:lumMod val="50000"/>
                  </a:schemeClr>
                </a:solidFill>
                <a:latin typeface="Traditional Arabic" panose="02020603050405020304" pitchFamily="18" charset="-78"/>
                <a:cs typeface="Traditional Arabic" panose="02020603050405020304" pitchFamily="18" charset="-78"/>
              </a:rPr>
              <a:t>للأم السدس </a:t>
            </a:r>
            <a:endParaRPr lang="ar-SA" sz="3600" b="1" kern="1200" dirty="0">
              <a:solidFill>
                <a:schemeClr val="accent4">
                  <a:lumMod val="50000"/>
                </a:schemeClr>
              </a:solidFill>
              <a:latin typeface="Traditional Arabic" panose="02020603050405020304" pitchFamily="18" charset="-78"/>
              <a:cs typeface="Traditional Arabic" panose="02020603050405020304" pitchFamily="18"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6270" y="4442076"/>
            <a:ext cx="4142487" cy="2415924"/>
          </a:xfrm>
          <a:prstGeom prst="rect">
            <a:avLst/>
          </a:prstGeom>
        </p:spPr>
      </p:pic>
      <p:sp>
        <p:nvSpPr>
          <p:cNvPr id="10" name="مستطيل 9"/>
          <p:cNvSpPr/>
          <p:nvPr/>
        </p:nvSpPr>
        <p:spPr>
          <a:xfrm>
            <a:off x="1118135" y="5185162"/>
            <a:ext cx="7821372" cy="1446550"/>
          </a:xfrm>
          <a:prstGeom prst="rect">
            <a:avLst/>
          </a:prstGeom>
          <a:noFill/>
        </p:spPr>
        <p:txBody>
          <a:bodyPr wrap="none" lIns="91440" tIns="45720" rIns="91440" bIns="45720">
            <a:spAutoFit/>
          </a:bodyPr>
          <a:lstStyle/>
          <a:p>
            <a:pPr algn="ctr"/>
            <a:r>
              <a:rPr lang="ar-SA" sz="4400" b="1" cap="none" spc="0" dirty="0" smtClean="0">
                <a:ln w="0"/>
                <a:solidFill>
                  <a:schemeClr val="accent4">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وهذا يعني ان التعصيب للأخوات </a:t>
            </a:r>
            <a:r>
              <a:rPr lang="ar-SA" sz="4400" b="1" dirty="0" smtClean="0">
                <a:ln w="0"/>
                <a:solidFill>
                  <a:schemeClr val="accent4">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فقط </a:t>
            </a:r>
          </a:p>
          <a:p>
            <a:pPr algn="ctr"/>
            <a:r>
              <a:rPr lang="ar-SA" sz="4400" b="1" cap="none" spc="0" dirty="0" smtClean="0">
                <a:ln w="0"/>
                <a:solidFill>
                  <a:schemeClr val="accent4">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اما البنات فـ يرثن بالفروض ، خلاف العَصَبة بالغير.</a:t>
            </a:r>
            <a:endParaRPr lang="ar-SA" sz="4400" b="1" cap="none" spc="0" dirty="0">
              <a:ln w="0"/>
              <a:solidFill>
                <a:schemeClr val="accent4">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9128728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028821" y="3797847"/>
            <a:ext cx="8731876" cy="523220"/>
          </a:xfrm>
          <a:prstGeom prst="rect">
            <a:avLst/>
          </a:prstGeom>
        </p:spPr>
        <p:txBody>
          <a:bodyPr wrap="square">
            <a:spAutoFit/>
          </a:bodyPr>
          <a:lstStyle/>
          <a:p>
            <a:pPr algn="justLow"/>
            <a:endParaRPr lang="ar-SA" sz="2800" b="1" i="0" dirty="0" smtClean="0">
              <a:solidFill>
                <a:schemeClr val="accent1">
                  <a:lumMod val="50000"/>
                </a:schemeClr>
              </a:solidFill>
              <a:effectLst/>
              <a:latin typeface="Traditional Arabic" panose="02020603050405020304" pitchFamily="18" charset="-78"/>
              <a:cs typeface="Traditional Arabic" panose="02020603050405020304" pitchFamily="18" charset="-78"/>
            </a:endParaRPr>
          </a:p>
        </p:txBody>
      </p:sp>
      <p:sp>
        <p:nvSpPr>
          <p:cNvPr id="9" name="موجة مزدوجة 8"/>
          <p:cNvSpPr/>
          <p:nvPr/>
        </p:nvSpPr>
        <p:spPr>
          <a:xfrm>
            <a:off x="0" y="278838"/>
            <a:ext cx="12192000" cy="970889"/>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في حال اختلال الشرط وهو وجود المعصب للأخت الشقيقة :</a:t>
            </a:r>
            <a:endParaRPr lang="ar-SA" sz="4400" b="1" dirty="0">
              <a:solidFill>
                <a:srgbClr val="E7E6E6">
                  <a:lumMod val="50000"/>
                </a:srgbClr>
              </a:solidFill>
              <a:latin typeface="Traditional Arabic" panose="02020603050405020304" pitchFamily="18" charset="-78"/>
              <a:cs typeface="Traditional Arabic" panose="02020603050405020304" pitchFamily="18" charset="-78"/>
            </a:endParaRPr>
          </a:p>
        </p:txBody>
      </p:sp>
      <p:sp>
        <p:nvSpPr>
          <p:cNvPr id="7" name="شكل حر 6"/>
          <p:cNvSpPr/>
          <p:nvPr/>
        </p:nvSpPr>
        <p:spPr>
          <a:xfrm>
            <a:off x="5944270" y="2914540"/>
            <a:ext cx="3205962" cy="641463"/>
          </a:xfrm>
          <a:custGeom>
            <a:avLst/>
            <a:gdLst/>
            <a:ahLst/>
            <a:cxnLst/>
            <a:rect l="0" t="0" r="0" b="0"/>
            <a:pathLst>
              <a:path>
                <a:moveTo>
                  <a:pt x="0" y="0"/>
                </a:moveTo>
                <a:lnTo>
                  <a:pt x="0" y="429214"/>
                </a:lnTo>
                <a:lnTo>
                  <a:pt x="3205962" y="429214"/>
                </a:lnTo>
                <a:lnTo>
                  <a:pt x="3205962" y="641463"/>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8" name="شكل حر 7"/>
          <p:cNvSpPr/>
          <p:nvPr/>
        </p:nvSpPr>
        <p:spPr>
          <a:xfrm>
            <a:off x="5883359" y="2914540"/>
            <a:ext cx="91440" cy="666342"/>
          </a:xfrm>
          <a:custGeom>
            <a:avLst/>
            <a:gdLst/>
            <a:ahLst/>
            <a:cxnLst/>
            <a:rect l="0" t="0" r="0" b="0"/>
            <a:pathLst>
              <a:path>
                <a:moveTo>
                  <a:pt x="60910" y="0"/>
                </a:moveTo>
                <a:lnTo>
                  <a:pt x="60910" y="454092"/>
                </a:lnTo>
                <a:lnTo>
                  <a:pt x="45720" y="454092"/>
                </a:lnTo>
                <a:lnTo>
                  <a:pt x="45720" y="666342"/>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0" name="شكل حر 9"/>
          <p:cNvSpPr/>
          <p:nvPr/>
        </p:nvSpPr>
        <p:spPr>
          <a:xfrm>
            <a:off x="2468196" y="2914540"/>
            <a:ext cx="3476073" cy="638888"/>
          </a:xfrm>
          <a:custGeom>
            <a:avLst/>
            <a:gdLst/>
            <a:ahLst/>
            <a:cxnLst/>
            <a:rect l="0" t="0" r="0" b="0"/>
            <a:pathLst>
              <a:path>
                <a:moveTo>
                  <a:pt x="3476073" y="0"/>
                </a:moveTo>
                <a:lnTo>
                  <a:pt x="3476073" y="426639"/>
                </a:lnTo>
                <a:lnTo>
                  <a:pt x="0" y="426639"/>
                </a:lnTo>
                <a:lnTo>
                  <a:pt x="0" y="638888"/>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1" name="مستطيل مستدير الزوايا 10"/>
          <p:cNvSpPr/>
          <p:nvPr/>
        </p:nvSpPr>
        <p:spPr>
          <a:xfrm>
            <a:off x="3911884" y="1459661"/>
            <a:ext cx="4064771" cy="145487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شكل حر 11"/>
          <p:cNvSpPr/>
          <p:nvPr/>
        </p:nvSpPr>
        <p:spPr>
          <a:xfrm>
            <a:off x="4166456" y="1701505"/>
            <a:ext cx="4064771" cy="1454878"/>
          </a:xfrm>
          <a:custGeom>
            <a:avLst/>
            <a:gdLst>
              <a:gd name="connsiteX0" fmla="*/ 0 w 4064771"/>
              <a:gd name="connsiteY0" fmla="*/ 145488 h 1454878"/>
              <a:gd name="connsiteX1" fmla="*/ 145488 w 4064771"/>
              <a:gd name="connsiteY1" fmla="*/ 0 h 1454878"/>
              <a:gd name="connsiteX2" fmla="*/ 3919283 w 4064771"/>
              <a:gd name="connsiteY2" fmla="*/ 0 h 1454878"/>
              <a:gd name="connsiteX3" fmla="*/ 4064771 w 4064771"/>
              <a:gd name="connsiteY3" fmla="*/ 145488 h 1454878"/>
              <a:gd name="connsiteX4" fmla="*/ 4064771 w 4064771"/>
              <a:gd name="connsiteY4" fmla="*/ 1309390 h 1454878"/>
              <a:gd name="connsiteX5" fmla="*/ 3919283 w 4064771"/>
              <a:gd name="connsiteY5" fmla="*/ 1454878 h 1454878"/>
              <a:gd name="connsiteX6" fmla="*/ 145488 w 4064771"/>
              <a:gd name="connsiteY6" fmla="*/ 1454878 h 1454878"/>
              <a:gd name="connsiteX7" fmla="*/ 0 w 4064771"/>
              <a:gd name="connsiteY7" fmla="*/ 1309390 h 1454878"/>
              <a:gd name="connsiteX8" fmla="*/ 0 w 4064771"/>
              <a:gd name="connsiteY8" fmla="*/ 145488 h 145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4771" h="1454878">
                <a:moveTo>
                  <a:pt x="0" y="145488"/>
                </a:moveTo>
                <a:cubicBezTo>
                  <a:pt x="0" y="65137"/>
                  <a:pt x="65137" y="0"/>
                  <a:pt x="145488" y="0"/>
                </a:cubicBezTo>
                <a:lnTo>
                  <a:pt x="3919283" y="0"/>
                </a:lnTo>
                <a:cubicBezTo>
                  <a:pt x="3999634" y="0"/>
                  <a:pt x="4064771" y="65137"/>
                  <a:pt x="4064771" y="145488"/>
                </a:cubicBezTo>
                <a:lnTo>
                  <a:pt x="4064771" y="1309390"/>
                </a:lnTo>
                <a:cubicBezTo>
                  <a:pt x="4064771" y="1389741"/>
                  <a:pt x="3999634" y="1454878"/>
                  <a:pt x="3919283" y="1454878"/>
                </a:cubicBezTo>
                <a:lnTo>
                  <a:pt x="145488" y="1454878"/>
                </a:lnTo>
                <a:cubicBezTo>
                  <a:pt x="65137" y="1454878"/>
                  <a:pt x="0" y="1389741"/>
                  <a:pt x="0" y="1309390"/>
                </a:cubicBezTo>
                <a:lnTo>
                  <a:pt x="0" y="145488"/>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9772" tIns="179772" rIns="179772" bIns="179772" numCol="1" spcCol="1270" anchor="ctr" anchorCtr="0">
            <a:noAutofit/>
          </a:bodyPr>
          <a:lstStyle/>
          <a:p>
            <a:pPr lvl="0" algn="ctr" defTabSz="1600200" rtl="1">
              <a:lnSpc>
                <a:spcPct val="90000"/>
              </a:lnSpc>
              <a:spcBef>
                <a:spcPct val="0"/>
              </a:spcBef>
              <a:spcAft>
                <a:spcPct val="35000"/>
              </a:spcAft>
            </a:pPr>
            <a:r>
              <a:rPr lang="ar-SA" sz="3600" b="1" kern="1200" dirty="0" smtClean="0">
                <a:solidFill>
                  <a:srgbClr val="ED7D31"/>
                </a:solidFill>
                <a:latin typeface="Traditional Arabic" panose="02020603050405020304" pitchFamily="18" charset="-78"/>
                <a:cs typeface="Traditional Arabic" panose="02020603050405020304" pitchFamily="18" charset="-78"/>
              </a:rPr>
              <a:t>توفي شخص عن أُم وابنة وأخ شقيق و أخت شقيقة..</a:t>
            </a:r>
            <a:endParaRPr lang="ar-SA" sz="3600" b="1" kern="1200" dirty="0">
              <a:solidFill>
                <a:srgbClr val="ED7D31"/>
              </a:solidFill>
              <a:latin typeface="Traditional Arabic" panose="02020603050405020304" pitchFamily="18" charset="-78"/>
              <a:cs typeface="Traditional Arabic" panose="02020603050405020304" pitchFamily="18" charset="-78"/>
            </a:endParaRPr>
          </a:p>
        </p:txBody>
      </p:sp>
      <p:sp>
        <p:nvSpPr>
          <p:cNvPr id="13" name="مستطيل مستدير الزوايا 12"/>
          <p:cNvSpPr/>
          <p:nvPr/>
        </p:nvSpPr>
        <p:spPr>
          <a:xfrm>
            <a:off x="916953" y="3553429"/>
            <a:ext cx="3102489" cy="1454878"/>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شكل حر 13"/>
          <p:cNvSpPr/>
          <p:nvPr/>
        </p:nvSpPr>
        <p:spPr>
          <a:xfrm>
            <a:off x="916954" y="3795272"/>
            <a:ext cx="3357060" cy="2061858"/>
          </a:xfrm>
          <a:custGeom>
            <a:avLst/>
            <a:gdLst>
              <a:gd name="connsiteX0" fmla="*/ 0 w 3102489"/>
              <a:gd name="connsiteY0" fmla="*/ 145488 h 1454878"/>
              <a:gd name="connsiteX1" fmla="*/ 145488 w 3102489"/>
              <a:gd name="connsiteY1" fmla="*/ 0 h 1454878"/>
              <a:gd name="connsiteX2" fmla="*/ 2957001 w 3102489"/>
              <a:gd name="connsiteY2" fmla="*/ 0 h 1454878"/>
              <a:gd name="connsiteX3" fmla="*/ 3102489 w 3102489"/>
              <a:gd name="connsiteY3" fmla="*/ 145488 h 1454878"/>
              <a:gd name="connsiteX4" fmla="*/ 3102489 w 3102489"/>
              <a:gd name="connsiteY4" fmla="*/ 1309390 h 1454878"/>
              <a:gd name="connsiteX5" fmla="*/ 2957001 w 3102489"/>
              <a:gd name="connsiteY5" fmla="*/ 1454878 h 1454878"/>
              <a:gd name="connsiteX6" fmla="*/ 145488 w 3102489"/>
              <a:gd name="connsiteY6" fmla="*/ 1454878 h 1454878"/>
              <a:gd name="connsiteX7" fmla="*/ 0 w 3102489"/>
              <a:gd name="connsiteY7" fmla="*/ 1309390 h 1454878"/>
              <a:gd name="connsiteX8" fmla="*/ 0 w 3102489"/>
              <a:gd name="connsiteY8" fmla="*/ 145488 h 145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2489" h="1454878">
                <a:moveTo>
                  <a:pt x="0" y="145488"/>
                </a:moveTo>
                <a:cubicBezTo>
                  <a:pt x="0" y="65137"/>
                  <a:pt x="65137" y="0"/>
                  <a:pt x="145488" y="0"/>
                </a:cubicBezTo>
                <a:lnTo>
                  <a:pt x="2957001" y="0"/>
                </a:lnTo>
                <a:cubicBezTo>
                  <a:pt x="3037352" y="0"/>
                  <a:pt x="3102489" y="65137"/>
                  <a:pt x="3102489" y="145488"/>
                </a:cubicBezTo>
                <a:lnTo>
                  <a:pt x="3102489" y="1309390"/>
                </a:lnTo>
                <a:cubicBezTo>
                  <a:pt x="3102489" y="1389741"/>
                  <a:pt x="3037352" y="1454878"/>
                  <a:pt x="2957001" y="1454878"/>
                </a:cubicBezTo>
                <a:lnTo>
                  <a:pt x="145488" y="1454878"/>
                </a:lnTo>
                <a:cubicBezTo>
                  <a:pt x="65137" y="1454878"/>
                  <a:pt x="0" y="1389741"/>
                  <a:pt x="0" y="1309390"/>
                </a:cubicBezTo>
                <a:lnTo>
                  <a:pt x="0" y="145488"/>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9772" tIns="179772" rIns="179772" bIns="179772" numCol="1" spcCol="1270" anchor="ctr" anchorCtr="0">
            <a:noAutofit/>
          </a:bodyPr>
          <a:lstStyle/>
          <a:p>
            <a:pPr lvl="0" algn="ctr" defTabSz="1600200" rtl="1">
              <a:lnSpc>
                <a:spcPct val="90000"/>
              </a:lnSpc>
              <a:spcBef>
                <a:spcPct val="0"/>
              </a:spcBef>
              <a:spcAft>
                <a:spcPct val="35000"/>
              </a:spcAft>
            </a:pPr>
            <a:r>
              <a:rPr lang="ar-SA" sz="3600" b="1" dirty="0" smtClean="0">
                <a:solidFill>
                  <a:schemeClr val="accent4">
                    <a:lumMod val="50000"/>
                  </a:schemeClr>
                </a:solidFill>
                <a:latin typeface="Traditional Arabic" panose="02020603050405020304" pitchFamily="18" charset="-78"/>
                <a:cs typeface="Traditional Arabic" panose="02020603050405020304" pitchFamily="18" charset="-78"/>
              </a:rPr>
              <a:t>يرث ا</a:t>
            </a:r>
            <a:r>
              <a:rPr lang="ar-SA" sz="3600" b="1" kern="1200" dirty="0" smtClean="0">
                <a:solidFill>
                  <a:schemeClr val="accent4">
                    <a:lumMod val="50000"/>
                  </a:schemeClr>
                </a:solidFill>
                <a:latin typeface="Traditional Arabic" panose="02020603050405020304" pitchFamily="18" charset="-78"/>
                <a:cs typeface="Traditional Arabic" panose="02020603050405020304" pitchFamily="18" charset="-78"/>
              </a:rPr>
              <a:t>لأخ الشقيق والأخت الشقيقة الباقي تعصيبًا على ان  للذكر مثل حظ الانثيين"</a:t>
            </a:r>
            <a:endParaRPr lang="ar-SA" sz="3600" b="1" kern="1200" dirty="0">
              <a:solidFill>
                <a:schemeClr val="accent4">
                  <a:lumMod val="50000"/>
                </a:schemeClr>
              </a:solidFill>
              <a:latin typeface="Traditional Arabic" panose="02020603050405020304" pitchFamily="18" charset="-78"/>
              <a:cs typeface="Traditional Arabic" panose="02020603050405020304" pitchFamily="18" charset="-78"/>
            </a:endParaRPr>
          </a:p>
        </p:txBody>
      </p:sp>
      <p:sp>
        <p:nvSpPr>
          <p:cNvPr id="15" name="مستطيل مستدير الزوايا 14"/>
          <p:cNvSpPr/>
          <p:nvPr/>
        </p:nvSpPr>
        <p:spPr>
          <a:xfrm>
            <a:off x="4783505" y="3580882"/>
            <a:ext cx="2291147" cy="1454878"/>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شكل حر 15"/>
          <p:cNvSpPr/>
          <p:nvPr/>
        </p:nvSpPr>
        <p:spPr>
          <a:xfrm>
            <a:off x="5038077" y="3822726"/>
            <a:ext cx="2291147" cy="1454878"/>
          </a:xfrm>
          <a:custGeom>
            <a:avLst/>
            <a:gdLst>
              <a:gd name="connsiteX0" fmla="*/ 0 w 2291147"/>
              <a:gd name="connsiteY0" fmla="*/ 145488 h 1454878"/>
              <a:gd name="connsiteX1" fmla="*/ 145488 w 2291147"/>
              <a:gd name="connsiteY1" fmla="*/ 0 h 1454878"/>
              <a:gd name="connsiteX2" fmla="*/ 2145659 w 2291147"/>
              <a:gd name="connsiteY2" fmla="*/ 0 h 1454878"/>
              <a:gd name="connsiteX3" fmla="*/ 2291147 w 2291147"/>
              <a:gd name="connsiteY3" fmla="*/ 145488 h 1454878"/>
              <a:gd name="connsiteX4" fmla="*/ 2291147 w 2291147"/>
              <a:gd name="connsiteY4" fmla="*/ 1309390 h 1454878"/>
              <a:gd name="connsiteX5" fmla="*/ 2145659 w 2291147"/>
              <a:gd name="connsiteY5" fmla="*/ 1454878 h 1454878"/>
              <a:gd name="connsiteX6" fmla="*/ 145488 w 2291147"/>
              <a:gd name="connsiteY6" fmla="*/ 1454878 h 1454878"/>
              <a:gd name="connsiteX7" fmla="*/ 0 w 2291147"/>
              <a:gd name="connsiteY7" fmla="*/ 1309390 h 1454878"/>
              <a:gd name="connsiteX8" fmla="*/ 0 w 2291147"/>
              <a:gd name="connsiteY8" fmla="*/ 145488 h 145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1147" h="1454878">
                <a:moveTo>
                  <a:pt x="0" y="145488"/>
                </a:moveTo>
                <a:cubicBezTo>
                  <a:pt x="0" y="65137"/>
                  <a:pt x="65137" y="0"/>
                  <a:pt x="145488" y="0"/>
                </a:cubicBezTo>
                <a:lnTo>
                  <a:pt x="2145659" y="0"/>
                </a:lnTo>
                <a:cubicBezTo>
                  <a:pt x="2226010" y="0"/>
                  <a:pt x="2291147" y="65137"/>
                  <a:pt x="2291147" y="145488"/>
                </a:cubicBezTo>
                <a:lnTo>
                  <a:pt x="2291147" y="1309390"/>
                </a:lnTo>
                <a:cubicBezTo>
                  <a:pt x="2291147" y="1389741"/>
                  <a:pt x="2226010" y="1454878"/>
                  <a:pt x="2145659" y="1454878"/>
                </a:cubicBezTo>
                <a:lnTo>
                  <a:pt x="145488" y="1454878"/>
                </a:lnTo>
                <a:cubicBezTo>
                  <a:pt x="65137" y="1454878"/>
                  <a:pt x="0" y="1389741"/>
                  <a:pt x="0" y="1309390"/>
                </a:cubicBezTo>
                <a:lnTo>
                  <a:pt x="0" y="145488"/>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4532" tIns="164532" rIns="164532" bIns="164532"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accent4">
                    <a:lumMod val="50000"/>
                  </a:schemeClr>
                </a:solidFill>
                <a:latin typeface="Traditional Arabic" panose="02020603050405020304" pitchFamily="18" charset="-78"/>
                <a:cs typeface="Traditional Arabic" panose="02020603050405020304" pitchFamily="18" charset="-78"/>
              </a:rPr>
              <a:t>الابنة: النصف</a:t>
            </a:r>
            <a:endParaRPr lang="ar-SA" sz="3200" b="1" kern="1200" dirty="0">
              <a:solidFill>
                <a:schemeClr val="accent4">
                  <a:lumMod val="50000"/>
                </a:schemeClr>
              </a:solidFill>
              <a:latin typeface="Traditional Arabic" panose="02020603050405020304" pitchFamily="18" charset="-78"/>
              <a:cs typeface="Traditional Arabic" panose="02020603050405020304" pitchFamily="18" charset="-78"/>
            </a:endParaRPr>
          </a:p>
        </p:txBody>
      </p:sp>
      <p:sp>
        <p:nvSpPr>
          <p:cNvPr id="17" name="مستطيل مستدير الزوايا 16"/>
          <p:cNvSpPr/>
          <p:nvPr/>
        </p:nvSpPr>
        <p:spPr>
          <a:xfrm>
            <a:off x="7583797" y="3556004"/>
            <a:ext cx="3132869" cy="1454878"/>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شكل حر 17"/>
          <p:cNvSpPr/>
          <p:nvPr/>
        </p:nvSpPr>
        <p:spPr>
          <a:xfrm>
            <a:off x="7838369" y="3797847"/>
            <a:ext cx="3132869" cy="1454878"/>
          </a:xfrm>
          <a:custGeom>
            <a:avLst/>
            <a:gdLst>
              <a:gd name="connsiteX0" fmla="*/ 0 w 3132869"/>
              <a:gd name="connsiteY0" fmla="*/ 145488 h 1454878"/>
              <a:gd name="connsiteX1" fmla="*/ 145488 w 3132869"/>
              <a:gd name="connsiteY1" fmla="*/ 0 h 1454878"/>
              <a:gd name="connsiteX2" fmla="*/ 2987381 w 3132869"/>
              <a:gd name="connsiteY2" fmla="*/ 0 h 1454878"/>
              <a:gd name="connsiteX3" fmla="*/ 3132869 w 3132869"/>
              <a:gd name="connsiteY3" fmla="*/ 145488 h 1454878"/>
              <a:gd name="connsiteX4" fmla="*/ 3132869 w 3132869"/>
              <a:gd name="connsiteY4" fmla="*/ 1309390 h 1454878"/>
              <a:gd name="connsiteX5" fmla="*/ 2987381 w 3132869"/>
              <a:gd name="connsiteY5" fmla="*/ 1454878 h 1454878"/>
              <a:gd name="connsiteX6" fmla="*/ 145488 w 3132869"/>
              <a:gd name="connsiteY6" fmla="*/ 1454878 h 1454878"/>
              <a:gd name="connsiteX7" fmla="*/ 0 w 3132869"/>
              <a:gd name="connsiteY7" fmla="*/ 1309390 h 1454878"/>
              <a:gd name="connsiteX8" fmla="*/ 0 w 3132869"/>
              <a:gd name="connsiteY8" fmla="*/ 145488 h 145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2869" h="1454878">
                <a:moveTo>
                  <a:pt x="0" y="145488"/>
                </a:moveTo>
                <a:cubicBezTo>
                  <a:pt x="0" y="65137"/>
                  <a:pt x="65137" y="0"/>
                  <a:pt x="145488" y="0"/>
                </a:cubicBezTo>
                <a:lnTo>
                  <a:pt x="2987381" y="0"/>
                </a:lnTo>
                <a:cubicBezTo>
                  <a:pt x="3067732" y="0"/>
                  <a:pt x="3132869" y="65137"/>
                  <a:pt x="3132869" y="145488"/>
                </a:cubicBezTo>
                <a:lnTo>
                  <a:pt x="3132869" y="1309390"/>
                </a:lnTo>
                <a:cubicBezTo>
                  <a:pt x="3132869" y="1389741"/>
                  <a:pt x="3067732" y="1454878"/>
                  <a:pt x="2987381" y="1454878"/>
                </a:cubicBezTo>
                <a:lnTo>
                  <a:pt x="145488" y="1454878"/>
                </a:lnTo>
                <a:cubicBezTo>
                  <a:pt x="65137" y="1454878"/>
                  <a:pt x="0" y="1389741"/>
                  <a:pt x="0" y="1309390"/>
                </a:cubicBezTo>
                <a:lnTo>
                  <a:pt x="0" y="145488"/>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9772" tIns="179772" rIns="179772" bIns="179772" numCol="1" spcCol="1270" anchor="ctr" anchorCtr="0">
            <a:noAutofit/>
          </a:bodyPr>
          <a:lstStyle/>
          <a:p>
            <a:pPr lvl="0" algn="ctr" defTabSz="1600200" rtl="1">
              <a:lnSpc>
                <a:spcPct val="90000"/>
              </a:lnSpc>
              <a:spcBef>
                <a:spcPct val="0"/>
              </a:spcBef>
              <a:spcAft>
                <a:spcPct val="35000"/>
              </a:spcAft>
            </a:pPr>
            <a:r>
              <a:rPr lang="ar-SA" sz="3600" b="1" kern="1200" dirty="0" smtClean="0">
                <a:solidFill>
                  <a:schemeClr val="accent4">
                    <a:lumMod val="50000"/>
                  </a:schemeClr>
                </a:solidFill>
                <a:latin typeface="Traditional Arabic" panose="02020603050405020304" pitchFamily="18" charset="-78"/>
                <a:cs typeface="Traditional Arabic" panose="02020603050405020304" pitchFamily="18" charset="-78"/>
              </a:rPr>
              <a:t>للأم السدس </a:t>
            </a:r>
            <a:endParaRPr lang="ar-SA" sz="3600" b="1" kern="1200" dirty="0">
              <a:solidFill>
                <a:schemeClr val="accent4">
                  <a:lumMod val="50000"/>
                </a:schemeClr>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5435181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6"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مستدير الزوايا 8"/>
          <p:cNvSpPr/>
          <p:nvPr/>
        </p:nvSpPr>
        <p:spPr>
          <a:xfrm>
            <a:off x="6568504" y="367004"/>
            <a:ext cx="3369972" cy="970889"/>
          </a:xfrm>
          <a:prstGeom prst="roundRect">
            <a:avLst>
              <a:gd name="adj" fmla="val 50000"/>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قاعدة!</a:t>
            </a:r>
            <a:endParaRPr lang="ar-SA" sz="4400" b="1" dirty="0">
              <a:solidFill>
                <a:srgbClr val="E7E6E6">
                  <a:lumMod val="50000"/>
                </a:srgbClr>
              </a:solidFill>
              <a:latin typeface="Traditional Arabic" panose="02020603050405020304" pitchFamily="18" charset="-78"/>
              <a:cs typeface="Traditional Arabic" panose="02020603050405020304" pitchFamily="18" charset="-78"/>
            </a:endParaRPr>
          </a:p>
        </p:txBody>
      </p:sp>
      <p:sp>
        <p:nvSpPr>
          <p:cNvPr id="2" name="مستطيل 1"/>
          <p:cNvSpPr/>
          <p:nvPr/>
        </p:nvSpPr>
        <p:spPr>
          <a:xfrm>
            <a:off x="3742249" y="1344459"/>
            <a:ext cx="5652509" cy="923330"/>
          </a:xfrm>
          <a:prstGeom prst="rect">
            <a:avLst/>
          </a:prstGeom>
          <a:noFill/>
        </p:spPr>
        <p:txBody>
          <a:bodyPr wrap="none" lIns="91440" tIns="45720" rIns="91440" bIns="45720">
            <a:spAutoFit/>
          </a:bodyPr>
          <a:lstStyle/>
          <a:p>
            <a:pPr algn="ctr"/>
            <a:r>
              <a:rPr lang="ar-SA" sz="5400" b="1" cap="none" spc="0" dirty="0" smtClean="0">
                <a:ln w="0"/>
                <a:solidFill>
                  <a:schemeClr val="accent4">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الأخوات مع البنات عَصَبات.</a:t>
            </a:r>
            <a:endParaRPr lang="ar-SA" sz="5400" b="1" cap="none" spc="0" dirty="0">
              <a:ln w="0"/>
              <a:solidFill>
                <a:schemeClr val="accent4">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6146" name="Picture 2" descr="نتيجة بحث الصور عن poin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500" b="100000" l="1681" r="100000">
                        <a14:foregroundMark x1="50000" y1="20357" x2="67647" y2="90357"/>
                        <a14:foregroundMark x1="59244" y1="6786" x2="66807" y2="90714"/>
                        <a14:foregroundMark x1="61345" y1="9643" x2="44958" y2="10000"/>
                        <a14:foregroundMark x1="44958" y1="10000" x2="48319" y2="68571"/>
                        <a14:foregroundMark x1="48319" y1="68571" x2="20588" y2="60000"/>
                        <a14:foregroundMark x1="22689" y1="60000" x2="66807" y2="79643"/>
                        <a14:foregroundMark x1="16387" y1="58929" x2="18067" y2="51786"/>
                        <a14:foregroundMark x1="61765" y1="41071" x2="80672" y2="56786"/>
                        <a14:foregroundMark x1="81933" y1="47857" x2="60084" y2="93214"/>
                        <a14:foregroundMark x1="43277" y1="86071" x2="64706" y2="88929"/>
                        <a14:foregroundMark x1="76471" y1="67500" x2="84034" y2="45357"/>
                        <a14:foregroundMark x1="88655" y1="48929" x2="85714" y2="78571"/>
                      </a14:backgroundRemoval>
                    </a14:imgEffect>
                  </a14:imgLayer>
                </a14:imgProps>
              </a:ext>
              <a:ext uri="{28A0092B-C50C-407E-A947-70E740481C1C}">
                <a14:useLocalDpi xmlns:a14="http://schemas.microsoft.com/office/drawing/2010/main" val="0"/>
              </a:ext>
            </a:extLst>
          </a:blip>
          <a:srcRect/>
          <a:stretch>
            <a:fillRect/>
          </a:stretch>
        </p:blipFill>
        <p:spPr bwMode="auto">
          <a:xfrm>
            <a:off x="9570031" y="129265"/>
            <a:ext cx="2266950"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5"/>
          <p:cNvSpPr/>
          <p:nvPr/>
        </p:nvSpPr>
        <p:spPr>
          <a:xfrm>
            <a:off x="1683135" y="2258539"/>
            <a:ext cx="8638903" cy="1754326"/>
          </a:xfrm>
          <a:prstGeom prst="rect">
            <a:avLst/>
          </a:prstGeom>
          <a:noFill/>
        </p:spPr>
        <p:txBody>
          <a:bodyPr wrap="none" lIns="91440" tIns="45720" rIns="91440" bIns="45720">
            <a:spAutoFit/>
          </a:bodyPr>
          <a:lstStyle/>
          <a:p>
            <a:pPr algn="ctr"/>
            <a:r>
              <a:rPr lang="ar-SA" sz="5400" b="1" cap="none" spc="0" dirty="0" smtClean="0">
                <a:ln w="0"/>
                <a:solidFill>
                  <a:srgbClr val="4472C4"/>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عزيزي الطالب المبدع/ عزيزتي الطالبة المُبدعة :</a:t>
            </a:r>
          </a:p>
          <a:p>
            <a:pPr algn="ctr"/>
            <a:r>
              <a:rPr lang="ar-SA" sz="5400" b="1" dirty="0" smtClean="0">
                <a:ln w="0"/>
                <a:solidFill>
                  <a:srgbClr val="4472C4"/>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اشرح/ي القاعدة بالاستعانة بالدليل التالي !</a:t>
            </a:r>
            <a:endParaRPr lang="ar-SA" sz="5400" b="1" cap="none" spc="0" dirty="0">
              <a:ln w="0"/>
              <a:solidFill>
                <a:srgbClr val="4472C4"/>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7" name="مستطيل 6"/>
          <p:cNvSpPr/>
          <p:nvPr/>
        </p:nvSpPr>
        <p:spPr>
          <a:xfrm>
            <a:off x="279043" y="5423464"/>
            <a:ext cx="12183414" cy="1077218"/>
          </a:xfrm>
          <a:prstGeom prst="rect">
            <a:avLst/>
          </a:prstGeom>
        </p:spPr>
        <p:txBody>
          <a:bodyPr wrap="square">
            <a:spAutoFit/>
          </a:bodyPr>
          <a:lstStyle/>
          <a:p>
            <a:pPr algn="ctr"/>
            <a:r>
              <a:rPr lang="ar-SA" sz="3200" b="1" dirty="0" smtClean="0">
                <a:solidFill>
                  <a:srgbClr val="757575"/>
                </a:solidFill>
                <a:latin typeface="Traditional Arabic" panose="02020603050405020304" pitchFamily="18" charset="-78"/>
                <a:cs typeface="Traditional Arabic" panose="02020603050405020304" pitchFamily="18" charset="-78"/>
              </a:rPr>
              <a:t>سُئل عبدالله ابن مسعود رضي الله عنه عن مسألة فيها ابنة وبنت ابن و اخت فقال: أقضي فيهما كما قضى رسول الله صلى الله عليه وسلم للابنة النصف ولابنة الابن السدس تكملة الثلثين وللأخت ما بقي </a:t>
            </a:r>
            <a:endParaRPr lang="ar-SA" sz="3200" b="1" dirty="0">
              <a:latin typeface="Traditional Arabic" panose="02020603050405020304" pitchFamily="18" charset="-78"/>
              <a:cs typeface="Traditional Arabic" panose="02020603050405020304" pitchFamily="18" charset="-78"/>
            </a:endParaRPr>
          </a:p>
        </p:txBody>
      </p:sp>
      <p:pic>
        <p:nvPicPr>
          <p:cNvPr id="10" name="صورة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644" y="3914601"/>
            <a:ext cx="1715481" cy="1376055"/>
          </a:xfrm>
          <a:prstGeom prst="rect">
            <a:avLst/>
          </a:prstGeom>
        </p:spPr>
      </p:pic>
    </p:spTree>
    <p:extLst>
      <p:ext uri="{BB962C8B-B14F-4D97-AF65-F5344CB8AC3E}">
        <p14:creationId xmlns:p14="http://schemas.microsoft.com/office/powerpoint/2010/main" val="31181808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1000"/>
                                        <p:tgtEl>
                                          <p:spTgt spid="6146"/>
                                        </p:tgtEl>
                                      </p:cBhvr>
                                    </p:animEffect>
                                    <p:anim calcmode="lin" valueType="num">
                                      <p:cBhvr>
                                        <p:cTn id="18" dur="1000" fill="hold"/>
                                        <p:tgtEl>
                                          <p:spTgt spid="6146"/>
                                        </p:tgtEl>
                                        <p:attrNameLst>
                                          <p:attrName>ppt_x</p:attrName>
                                        </p:attrNameLst>
                                      </p:cBhvr>
                                      <p:tavLst>
                                        <p:tav tm="0">
                                          <p:val>
                                            <p:strVal val="#ppt_x"/>
                                          </p:val>
                                        </p:tav>
                                        <p:tav tm="100000">
                                          <p:val>
                                            <p:strVal val="#ppt_x"/>
                                          </p:val>
                                        </p:tav>
                                      </p:tavLst>
                                    </p:anim>
                                    <p:anim calcmode="lin" valueType="num">
                                      <p:cBhvr>
                                        <p:cTn id="1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مستدير الزوايا 8"/>
          <p:cNvSpPr/>
          <p:nvPr/>
        </p:nvSpPr>
        <p:spPr>
          <a:xfrm>
            <a:off x="528034" y="394208"/>
            <a:ext cx="9552110" cy="693950"/>
          </a:xfrm>
          <a:prstGeom prst="roundRect">
            <a:avLst>
              <a:gd name="adj" fmla="val 50000"/>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بعد دراستكِ لأصحاب الفروض المُقدرة وأحكام التعصيب !</a:t>
            </a:r>
            <a:endParaRPr lang="ar-SA" sz="4400" b="1" dirty="0">
              <a:solidFill>
                <a:srgbClr val="E7E6E6">
                  <a:lumMod val="50000"/>
                </a:srgbClr>
              </a:solidFill>
              <a:latin typeface="Traditional Arabic" panose="02020603050405020304" pitchFamily="18" charset="-78"/>
              <a:cs typeface="Traditional Arabic" panose="02020603050405020304" pitchFamily="18" charset="-78"/>
            </a:endParaRPr>
          </a:p>
        </p:txBody>
      </p:sp>
      <p:sp>
        <p:nvSpPr>
          <p:cNvPr id="2" name="مستطيل 1"/>
          <p:cNvSpPr/>
          <p:nvPr/>
        </p:nvSpPr>
        <p:spPr>
          <a:xfrm>
            <a:off x="1688007" y="1344459"/>
            <a:ext cx="9761006" cy="923330"/>
          </a:xfrm>
          <a:prstGeom prst="rect">
            <a:avLst/>
          </a:prstGeom>
          <a:noFill/>
        </p:spPr>
        <p:txBody>
          <a:bodyPr wrap="none" lIns="91440" tIns="45720" rIns="91440" bIns="45720">
            <a:spAutoFit/>
          </a:bodyPr>
          <a:lstStyle/>
          <a:p>
            <a:pPr algn="ctr"/>
            <a:r>
              <a:rPr lang="ar-SA" sz="5400" b="1" cap="none" spc="0" dirty="0" smtClean="0">
                <a:ln w="0"/>
                <a:solidFill>
                  <a:schemeClr val="accent4">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اذكر/ي مثالاً ترث فيه البنت فرضًا وآخرًا تعصيبًا: </a:t>
            </a:r>
            <a:endParaRPr lang="ar-SA" sz="5400" b="1" cap="none" spc="0" dirty="0">
              <a:ln w="0"/>
              <a:solidFill>
                <a:schemeClr val="accent4">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t="39916" r="20549"/>
          <a:stretch/>
        </p:blipFill>
        <p:spPr>
          <a:xfrm>
            <a:off x="-410697" y="5035639"/>
            <a:ext cx="2973593" cy="2248743"/>
          </a:xfrm>
          <a:prstGeom prst="rect">
            <a:avLst/>
          </a:prstGeom>
        </p:spPr>
      </p:pic>
      <p:pic>
        <p:nvPicPr>
          <p:cNvPr id="11" name="صورة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213476" y="3824956"/>
            <a:ext cx="2978524" cy="2861464"/>
          </a:xfrm>
          <a:prstGeom prst="rect">
            <a:avLst/>
          </a:prstGeom>
        </p:spPr>
      </p:pic>
      <p:graphicFrame>
        <p:nvGraphicFramePr>
          <p:cNvPr id="12" name="جدول 11"/>
          <p:cNvGraphicFramePr>
            <a:graphicFrameLocks noGrp="1"/>
          </p:cNvGraphicFramePr>
          <p:nvPr>
            <p:extLst>
              <p:ext uri="{D42A27DB-BD31-4B8C-83A1-F6EECF244321}">
                <p14:modId xmlns:p14="http://schemas.microsoft.com/office/powerpoint/2010/main" val="2913184085"/>
              </p:ext>
            </p:extLst>
          </p:nvPr>
        </p:nvGraphicFramePr>
        <p:xfrm>
          <a:off x="5145182" y="2213615"/>
          <a:ext cx="4068294" cy="2822024"/>
        </p:xfrm>
        <a:graphic>
          <a:graphicData uri="http://schemas.openxmlformats.org/drawingml/2006/table">
            <a:tbl>
              <a:tblPr rtl="1" firstRow="1" bandRow="1">
                <a:tableStyleId>{00A15C55-8517-42AA-B614-E9B94910E393}</a:tableStyleId>
              </a:tblPr>
              <a:tblGrid>
                <a:gridCol w="2034147">
                  <a:extLst>
                    <a:ext uri="{9D8B030D-6E8A-4147-A177-3AD203B41FA5}">
                      <a16:colId xmlns:a16="http://schemas.microsoft.com/office/drawing/2014/main" val="1866144543"/>
                    </a:ext>
                  </a:extLst>
                </a:gridCol>
                <a:gridCol w="2034147">
                  <a:extLst>
                    <a:ext uri="{9D8B030D-6E8A-4147-A177-3AD203B41FA5}">
                      <a16:colId xmlns:a16="http://schemas.microsoft.com/office/drawing/2014/main" val="3170792827"/>
                    </a:ext>
                  </a:extLst>
                </a:gridCol>
              </a:tblGrid>
              <a:tr h="705506">
                <a:tc gridSpan="2">
                  <a:txBody>
                    <a:bodyPr/>
                    <a:lstStyle/>
                    <a:p>
                      <a:pPr algn="ctr" rtl="1"/>
                      <a:r>
                        <a:rPr lang="ar-SA" sz="2400" b="1" dirty="0" smtClean="0">
                          <a:latin typeface="Traditional Arabic" panose="02020603050405020304" pitchFamily="18" charset="-78"/>
                          <a:cs typeface="Traditional Arabic" panose="02020603050405020304" pitchFamily="18" charset="-78"/>
                        </a:rPr>
                        <a:t>توفي شخص</a:t>
                      </a:r>
                      <a:r>
                        <a:rPr lang="ar-SA" sz="2400" b="1" baseline="0" dirty="0" smtClean="0">
                          <a:latin typeface="Traditional Arabic" panose="02020603050405020304" pitchFamily="18" charset="-78"/>
                          <a:cs typeface="Traditional Arabic" panose="02020603050405020304" pitchFamily="18" charset="-78"/>
                        </a:rPr>
                        <a:t> عن زوجة و ابنه واخت شقيقة</a:t>
                      </a:r>
                      <a:endParaRPr lang="ar-SA" sz="2400" b="1" dirty="0">
                        <a:latin typeface="Traditional Arabic" panose="02020603050405020304" pitchFamily="18" charset="-78"/>
                        <a:cs typeface="Traditional Arabic" panose="02020603050405020304" pitchFamily="18" charset="-78"/>
                      </a:endParaRPr>
                    </a:p>
                  </a:txBody>
                  <a:tcPr/>
                </a:tc>
                <a:tc hMerge="1">
                  <a:txBody>
                    <a:bodyPr/>
                    <a:lstStyle/>
                    <a:p>
                      <a:pPr rtl="1"/>
                      <a:endParaRPr lang="ar-SA" dirty="0"/>
                    </a:p>
                  </a:txBody>
                  <a:tcPr/>
                </a:tc>
                <a:extLst>
                  <a:ext uri="{0D108BD9-81ED-4DB2-BD59-A6C34878D82A}">
                    <a16:rowId xmlns:a16="http://schemas.microsoft.com/office/drawing/2014/main" val="3826375535"/>
                  </a:ext>
                </a:extLst>
              </a:tr>
              <a:tr h="705506">
                <a:tc>
                  <a:txBody>
                    <a:bodyPr/>
                    <a:lstStyle/>
                    <a:p>
                      <a:pPr algn="ctr" rtl="1"/>
                      <a:r>
                        <a:rPr lang="ar-SA" sz="2400" b="1" dirty="0" smtClean="0">
                          <a:latin typeface="Traditional Arabic" panose="02020603050405020304" pitchFamily="18" charset="-78"/>
                          <a:cs typeface="Traditional Arabic" panose="02020603050405020304" pitchFamily="18" charset="-78"/>
                        </a:rPr>
                        <a:t>الزوجة </a:t>
                      </a:r>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3200690884"/>
                  </a:ext>
                </a:extLst>
              </a:tr>
              <a:tr h="705506">
                <a:tc>
                  <a:txBody>
                    <a:bodyPr/>
                    <a:lstStyle/>
                    <a:p>
                      <a:pPr algn="ctr" rtl="1"/>
                      <a:r>
                        <a:rPr lang="ar-SA" sz="2400" b="1" dirty="0" smtClean="0">
                          <a:latin typeface="Traditional Arabic" panose="02020603050405020304" pitchFamily="18" charset="-78"/>
                          <a:cs typeface="Traditional Arabic" panose="02020603050405020304" pitchFamily="18" charset="-78"/>
                        </a:rPr>
                        <a:t>الابنة</a:t>
                      </a:r>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3303483320"/>
                  </a:ext>
                </a:extLst>
              </a:tr>
              <a:tr h="705506">
                <a:tc>
                  <a:txBody>
                    <a:bodyPr/>
                    <a:lstStyle/>
                    <a:p>
                      <a:pPr algn="ctr" rtl="1"/>
                      <a:r>
                        <a:rPr lang="ar-SA" sz="2400" b="1" dirty="0" smtClean="0">
                          <a:latin typeface="Traditional Arabic" panose="02020603050405020304" pitchFamily="18" charset="-78"/>
                          <a:cs typeface="Traditional Arabic" panose="02020603050405020304" pitchFamily="18" charset="-78"/>
                        </a:rPr>
                        <a:t>الأخت الشقيقة</a:t>
                      </a:r>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2222637162"/>
                  </a:ext>
                </a:extLst>
              </a:tr>
            </a:tbl>
          </a:graphicData>
        </a:graphic>
      </p:graphicFrame>
      <p:graphicFrame>
        <p:nvGraphicFramePr>
          <p:cNvPr id="14" name="جدول 13"/>
          <p:cNvGraphicFramePr>
            <a:graphicFrameLocks noGrp="1"/>
          </p:cNvGraphicFramePr>
          <p:nvPr>
            <p:extLst>
              <p:ext uri="{D42A27DB-BD31-4B8C-83A1-F6EECF244321}">
                <p14:modId xmlns:p14="http://schemas.microsoft.com/office/powerpoint/2010/main" val="4137605174"/>
              </p:ext>
            </p:extLst>
          </p:nvPr>
        </p:nvGraphicFramePr>
        <p:xfrm>
          <a:off x="875498" y="2213615"/>
          <a:ext cx="4068294" cy="2822024"/>
        </p:xfrm>
        <a:graphic>
          <a:graphicData uri="http://schemas.openxmlformats.org/drawingml/2006/table">
            <a:tbl>
              <a:tblPr rtl="1" firstRow="1" bandRow="1">
                <a:tableStyleId>{00A15C55-8517-42AA-B614-E9B94910E393}</a:tableStyleId>
              </a:tblPr>
              <a:tblGrid>
                <a:gridCol w="2034147">
                  <a:extLst>
                    <a:ext uri="{9D8B030D-6E8A-4147-A177-3AD203B41FA5}">
                      <a16:colId xmlns:a16="http://schemas.microsoft.com/office/drawing/2014/main" val="1866144543"/>
                    </a:ext>
                  </a:extLst>
                </a:gridCol>
                <a:gridCol w="2034147">
                  <a:extLst>
                    <a:ext uri="{9D8B030D-6E8A-4147-A177-3AD203B41FA5}">
                      <a16:colId xmlns:a16="http://schemas.microsoft.com/office/drawing/2014/main" val="3170792827"/>
                    </a:ext>
                  </a:extLst>
                </a:gridCol>
              </a:tblGrid>
              <a:tr h="705506">
                <a:tc gridSpan="2">
                  <a:txBody>
                    <a:bodyPr/>
                    <a:lstStyle/>
                    <a:p>
                      <a:pPr algn="ctr" rtl="1"/>
                      <a:r>
                        <a:rPr lang="ar-SA" sz="2400" b="1" dirty="0" smtClean="0">
                          <a:latin typeface="Traditional Arabic" panose="02020603050405020304" pitchFamily="18" charset="-78"/>
                          <a:cs typeface="Traditional Arabic" panose="02020603050405020304" pitchFamily="18" charset="-78"/>
                        </a:rPr>
                        <a:t>توفي شخص</a:t>
                      </a:r>
                      <a:r>
                        <a:rPr lang="ar-SA" sz="2400" b="1" baseline="0" dirty="0" smtClean="0">
                          <a:latin typeface="Traditional Arabic" panose="02020603050405020304" pitchFamily="18" charset="-78"/>
                          <a:cs typeface="Traditional Arabic" panose="02020603050405020304" pitchFamily="18" charset="-78"/>
                        </a:rPr>
                        <a:t> عن زوجة و ابن وابنة.</a:t>
                      </a:r>
                      <a:endParaRPr lang="ar-SA" sz="2400" b="1" dirty="0">
                        <a:latin typeface="Traditional Arabic" panose="02020603050405020304" pitchFamily="18" charset="-78"/>
                        <a:cs typeface="Traditional Arabic" panose="02020603050405020304" pitchFamily="18" charset="-78"/>
                      </a:endParaRPr>
                    </a:p>
                  </a:txBody>
                  <a:tcPr/>
                </a:tc>
                <a:tc hMerge="1">
                  <a:txBody>
                    <a:bodyPr/>
                    <a:lstStyle/>
                    <a:p>
                      <a:pPr rtl="1"/>
                      <a:endParaRPr lang="ar-SA" dirty="0"/>
                    </a:p>
                  </a:txBody>
                  <a:tcPr/>
                </a:tc>
                <a:extLst>
                  <a:ext uri="{0D108BD9-81ED-4DB2-BD59-A6C34878D82A}">
                    <a16:rowId xmlns:a16="http://schemas.microsoft.com/office/drawing/2014/main" val="3826375535"/>
                  </a:ext>
                </a:extLst>
              </a:tr>
              <a:tr h="705506">
                <a:tc>
                  <a:txBody>
                    <a:bodyPr/>
                    <a:lstStyle/>
                    <a:p>
                      <a:pPr algn="ctr" rtl="1"/>
                      <a:r>
                        <a:rPr lang="ar-SA" sz="2400" b="1" dirty="0" smtClean="0">
                          <a:latin typeface="Traditional Arabic" panose="02020603050405020304" pitchFamily="18" charset="-78"/>
                          <a:cs typeface="Traditional Arabic" panose="02020603050405020304" pitchFamily="18" charset="-78"/>
                        </a:rPr>
                        <a:t>الزوجة </a:t>
                      </a:r>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3200690884"/>
                  </a:ext>
                </a:extLst>
              </a:tr>
              <a:tr h="705506">
                <a:tc>
                  <a:txBody>
                    <a:bodyPr/>
                    <a:lstStyle/>
                    <a:p>
                      <a:pPr algn="ctr" rtl="1"/>
                      <a:r>
                        <a:rPr lang="ar-SA" sz="2400" b="1" dirty="0" smtClean="0">
                          <a:latin typeface="Traditional Arabic" panose="02020603050405020304" pitchFamily="18" charset="-78"/>
                          <a:cs typeface="Traditional Arabic" panose="02020603050405020304" pitchFamily="18" charset="-78"/>
                        </a:rPr>
                        <a:t>الابن</a:t>
                      </a:r>
                      <a:r>
                        <a:rPr lang="ar-SA" sz="2400" b="1" baseline="0" dirty="0" smtClean="0">
                          <a:latin typeface="Traditional Arabic" panose="02020603050405020304" pitchFamily="18" charset="-78"/>
                          <a:cs typeface="Traditional Arabic" panose="02020603050405020304" pitchFamily="18" charset="-78"/>
                        </a:rPr>
                        <a:t> </a:t>
                      </a:r>
                      <a:endParaRPr lang="ar-SA" sz="2400" b="1" dirty="0">
                        <a:latin typeface="Traditional Arabic" panose="02020603050405020304" pitchFamily="18" charset="-78"/>
                        <a:cs typeface="Traditional Arabic" panose="02020603050405020304" pitchFamily="18" charset="-78"/>
                      </a:endParaRPr>
                    </a:p>
                  </a:txBody>
                  <a:tcPr/>
                </a:tc>
                <a:tc rowSpan="2">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3303483320"/>
                  </a:ext>
                </a:extLst>
              </a:tr>
              <a:tr h="705506">
                <a:tc>
                  <a:txBody>
                    <a:bodyPr/>
                    <a:lstStyle/>
                    <a:p>
                      <a:pPr algn="ctr" rtl="1"/>
                      <a:r>
                        <a:rPr lang="ar-SA" sz="2400" b="1" dirty="0" smtClean="0">
                          <a:latin typeface="Traditional Arabic" panose="02020603050405020304" pitchFamily="18" charset="-78"/>
                          <a:cs typeface="Traditional Arabic" panose="02020603050405020304" pitchFamily="18" charset="-78"/>
                        </a:rPr>
                        <a:t>الابنة</a:t>
                      </a:r>
                      <a:endParaRPr lang="ar-SA" sz="2400" b="1" dirty="0">
                        <a:latin typeface="Traditional Arabic" panose="02020603050405020304" pitchFamily="18" charset="-78"/>
                        <a:cs typeface="Traditional Arabic" panose="02020603050405020304" pitchFamily="18" charset="-78"/>
                      </a:endParaRPr>
                    </a:p>
                  </a:txBody>
                  <a:tcPr/>
                </a:tc>
                <a:tc vMerge="1">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2222637162"/>
                  </a:ext>
                </a:extLst>
              </a:tr>
            </a:tbl>
          </a:graphicData>
        </a:graphic>
      </p:graphicFrame>
      <p:sp>
        <p:nvSpPr>
          <p:cNvPr id="13" name="مستطيل 12"/>
          <p:cNvSpPr/>
          <p:nvPr/>
        </p:nvSpPr>
        <p:spPr>
          <a:xfrm>
            <a:off x="5809038" y="2978296"/>
            <a:ext cx="841897" cy="646331"/>
          </a:xfrm>
          <a:prstGeom prst="rect">
            <a:avLst/>
          </a:prstGeom>
          <a:noFill/>
        </p:spPr>
        <p:txBody>
          <a:bodyPr wrap="none" lIns="91440" tIns="45720" rIns="91440" bIns="45720">
            <a:spAutoFit/>
          </a:bodyPr>
          <a:lstStyle/>
          <a:p>
            <a:pPr algn="ctr"/>
            <a:r>
              <a:rPr lang="ar-SA" sz="3600" b="1" cap="none" spc="0" dirty="0" smtClean="0">
                <a:ln w="0"/>
                <a:solidFill>
                  <a:schemeClr val="tx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الثُمن</a:t>
            </a:r>
            <a:endParaRPr lang="ar-SA" sz="3600" b="1" cap="none" spc="0" dirty="0">
              <a:ln w="0"/>
              <a:solidFill>
                <a:schemeClr val="tx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6" name="مستطيل 15"/>
          <p:cNvSpPr/>
          <p:nvPr/>
        </p:nvSpPr>
        <p:spPr>
          <a:xfrm>
            <a:off x="5689614" y="3650385"/>
            <a:ext cx="1080745" cy="646331"/>
          </a:xfrm>
          <a:prstGeom prst="rect">
            <a:avLst/>
          </a:prstGeom>
          <a:noFill/>
        </p:spPr>
        <p:txBody>
          <a:bodyPr wrap="none" lIns="91440" tIns="45720" rIns="91440" bIns="45720">
            <a:spAutoFit/>
          </a:bodyPr>
          <a:lstStyle/>
          <a:p>
            <a:pPr algn="ctr"/>
            <a:r>
              <a:rPr lang="ar-SA" sz="3600" b="1" cap="none" spc="0" dirty="0" smtClean="0">
                <a:ln w="0"/>
                <a:solidFill>
                  <a:schemeClr val="tx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النصف</a:t>
            </a:r>
            <a:endParaRPr lang="ar-SA" sz="3600" b="1" cap="none" spc="0" dirty="0">
              <a:ln w="0"/>
              <a:solidFill>
                <a:schemeClr val="tx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7" name="مستطيل 16"/>
          <p:cNvSpPr/>
          <p:nvPr/>
        </p:nvSpPr>
        <p:spPr>
          <a:xfrm>
            <a:off x="1490323" y="2978296"/>
            <a:ext cx="841897" cy="646331"/>
          </a:xfrm>
          <a:prstGeom prst="rect">
            <a:avLst/>
          </a:prstGeom>
          <a:noFill/>
        </p:spPr>
        <p:txBody>
          <a:bodyPr wrap="none" lIns="91440" tIns="45720" rIns="91440" bIns="45720">
            <a:spAutoFit/>
          </a:bodyPr>
          <a:lstStyle/>
          <a:p>
            <a:pPr algn="ctr"/>
            <a:r>
              <a:rPr lang="ar-SA" sz="3600" b="1" cap="none" spc="0" dirty="0" smtClean="0">
                <a:ln w="0"/>
                <a:solidFill>
                  <a:schemeClr val="tx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الثُمن</a:t>
            </a:r>
            <a:endParaRPr lang="ar-SA" sz="3600" b="1" cap="none" spc="0" dirty="0">
              <a:ln w="0"/>
              <a:solidFill>
                <a:schemeClr val="tx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8" name="مستطيل 17"/>
          <p:cNvSpPr/>
          <p:nvPr/>
        </p:nvSpPr>
        <p:spPr>
          <a:xfrm>
            <a:off x="5329739" y="4356064"/>
            <a:ext cx="1800493" cy="646331"/>
          </a:xfrm>
          <a:prstGeom prst="rect">
            <a:avLst/>
          </a:prstGeom>
          <a:noFill/>
        </p:spPr>
        <p:txBody>
          <a:bodyPr wrap="none" lIns="91440" tIns="45720" rIns="91440" bIns="45720">
            <a:spAutoFit/>
          </a:bodyPr>
          <a:lstStyle/>
          <a:p>
            <a:pPr algn="ctr"/>
            <a:r>
              <a:rPr lang="ar-SA" sz="3600" b="1" cap="none" spc="0" dirty="0" smtClean="0">
                <a:ln w="0"/>
                <a:solidFill>
                  <a:schemeClr val="tx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الباقي تعصيبًا</a:t>
            </a:r>
            <a:endParaRPr lang="ar-SA" sz="3600" b="1" cap="none" spc="0" dirty="0">
              <a:ln w="0"/>
              <a:solidFill>
                <a:schemeClr val="tx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9" name="مستطيل 18"/>
          <p:cNvSpPr/>
          <p:nvPr/>
        </p:nvSpPr>
        <p:spPr>
          <a:xfrm>
            <a:off x="764507" y="3755899"/>
            <a:ext cx="2145138" cy="1200329"/>
          </a:xfrm>
          <a:prstGeom prst="rect">
            <a:avLst/>
          </a:prstGeom>
          <a:noFill/>
        </p:spPr>
        <p:txBody>
          <a:bodyPr wrap="none" lIns="91440" tIns="45720" rIns="91440" bIns="45720">
            <a:spAutoFit/>
          </a:bodyPr>
          <a:lstStyle/>
          <a:p>
            <a:pPr algn="ctr"/>
            <a:r>
              <a:rPr lang="ar-SA" sz="2400" b="1" cap="none" spc="0" dirty="0" smtClean="0">
                <a:ln w="0"/>
                <a:solidFill>
                  <a:schemeClr val="tx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الباقي تعصيبًا</a:t>
            </a:r>
          </a:p>
          <a:p>
            <a:pPr algn="ctr"/>
            <a:r>
              <a:rPr lang="ar-SA" sz="2400" b="1" dirty="0" smtClean="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للذكر مثل حظ الانثيين </a:t>
            </a:r>
          </a:p>
          <a:p>
            <a:pPr algn="ctr"/>
            <a:r>
              <a:rPr lang="ar-SA" sz="2400" b="1" cap="none" spc="0" dirty="0" smtClean="0">
                <a:ln w="0"/>
                <a:solidFill>
                  <a:schemeClr val="tx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(عصبة بالغير).</a:t>
            </a:r>
            <a:endParaRPr lang="ar-SA" sz="2400" b="1" cap="none" spc="0" dirty="0">
              <a:ln w="0"/>
              <a:solidFill>
                <a:schemeClr val="tx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7797131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3"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ذو زوايا قطرية مستديرة 13"/>
          <p:cNvSpPr/>
          <p:nvPr/>
        </p:nvSpPr>
        <p:spPr>
          <a:xfrm>
            <a:off x="4389518" y="4580917"/>
            <a:ext cx="3352483" cy="1273375"/>
          </a:xfrm>
          <a:prstGeom prst="round2DiagRect">
            <a:avLst>
              <a:gd name="adj1" fmla="val 50000"/>
              <a:gd name="adj2" fmla="val 0"/>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smtClean="0">
                <a:solidFill>
                  <a:schemeClr val="accent5">
                    <a:lumMod val="75000"/>
                  </a:schemeClr>
                </a:solidFill>
                <a:latin typeface="Traditional Arabic" panose="02020603050405020304" pitchFamily="18" charset="-78"/>
                <a:cs typeface="Traditional Arabic" panose="02020603050405020304" pitchFamily="18" charset="-78"/>
              </a:rPr>
              <a:t>هم الذين يرثون بلا تقدير</a:t>
            </a:r>
            <a:endParaRPr lang="ar-SA" sz="3200" b="1" dirty="0">
              <a:solidFill>
                <a:schemeClr val="accent5">
                  <a:lumMod val="75000"/>
                </a:schemeClr>
              </a:solidFill>
              <a:latin typeface="Traditional Arabic" panose="02020603050405020304" pitchFamily="18" charset="-78"/>
              <a:cs typeface="Traditional Arabic" panose="02020603050405020304" pitchFamily="18" charset="-78"/>
            </a:endParaRPr>
          </a:p>
        </p:txBody>
      </p:sp>
      <p:sp>
        <p:nvSpPr>
          <p:cNvPr id="13" name="مستطيل ذو زوايا قطرية مستديرة 12"/>
          <p:cNvSpPr/>
          <p:nvPr/>
        </p:nvSpPr>
        <p:spPr>
          <a:xfrm>
            <a:off x="3631842" y="1310604"/>
            <a:ext cx="3352483" cy="694305"/>
          </a:xfrm>
          <a:prstGeom prst="round2DiagRect">
            <a:avLst>
              <a:gd name="adj1" fmla="val 50000"/>
              <a:gd name="adj2" fmla="val 0"/>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smtClean="0">
                <a:solidFill>
                  <a:schemeClr val="accent5">
                    <a:lumMod val="75000"/>
                  </a:schemeClr>
                </a:solidFill>
                <a:latin typeface="Traditional Arabic" panose="02020603050405020304" pitchFamily="18" charset="-78"/>
                <a:cs typeface="Traditional Arabic" panose="02020603050405020304" pitchFamily="18" charset="-78"/>
              </a:rPr>
              <a:t>هو الإرث بلا تقدير.</a:t>
            </a:r>
            <a:endParaRPr lang="ar-SA" sz="3200" b="1" dirty="0">
              <a:solidFill>
                <a:schemeClr val="accent5">
                  <a:lumMod val="75000"/>
                </a:schemeClr>
              </a:solidFill>
              <a:latin typeface="Traditional Arabic" panose="02020603050405020304" pitchFamily="18" charset="-78"/>
              <a:cs typeface="Traditional Arabic" panose="02020603050405020304" pitchFamily="18" charset="-78"/>
            </a:endParaRPr>
          </a:p>
        </p:txBody>
      </p:sp>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ackgroundRemoval t="5534" b="88538" l="2734" r="97461"/>
                    </a14:imgEffect>
                  </a14:imgLayer>
                </a14:imgProps>
              </a:ext>
              <a:ext uri="{28A0092B-C50C-407E-A947-70E740481C1C}">
                <a14:useLocalDpi xmlns:a14="http://schemas.microsoft.com/office/drawing/2010/main" val="0"/>
              </a:ext>
            </a:extLst>
          </a:blip>
          <a:stretch>
            <a:fillRect/>
          </a:stretch>
        </p:blipFill>
        <p:spPr>
          <a:xfrm>
            <a:off x="6149536" y="236717"/>
            <a:ext cx="6042464" cy="2985827"/>
          </a:xfrm>
          <a:prstGeom prst="rect">
            <a:avLst/>
          </a:prstGeom>
        </p:spPr>
      </p:pic>
      <p:sp>
        <p:nvSpPr>
          <p:cNvPr id="20" name="مستطيل 19"/>
          <p:cNvSpPr/>
          <p:nvPr/>
        </p:nvSpPr>
        <p:spPr>
          <a:xfrm>
            <a:off x="4788739" y="996038"/>
            <a:ext cx="8704423" cy="1323439"/>
          </a:xfrm>
          <a:prstGeom prst="rect">
            <a:avLst/>
          </a:prstGeom>
        </p:spPr>
        <p:txBody>
          <a:bodyPr wrap="square">
            <a:spAutoFit/>
          </a:bodyPr>
          <a:lstStyle/>
          <a:p>
            <a:pPr algn="ctr"/>
            <a:r>
              <a:rPr lang="ar-SA" sz="4000" b="1" dirty="0" smtClean="0">
                <a:solidFill>
                  <a:srgbClr val="C00000"/>
                </a:solidFill>
                <a:latin typeface="Traditional Arabic" panose="02020603050405020304" pitchFamily="18" charset="-78"/>
                <a:cs typeface="Traditional Arabic" panose="02020603050405020304" pitchFamily="18" charset="-78"/>
              </a:rPr>
              <a:t>استرجع/ـي مما درست/ـي </a:t>
            </a:r>
          </a:p>
          <a:p>
            <a:pPr algn="ctr"/>
            <a:r>
              <a:rPr lang="ar-SA" sz="4000" b="1" dirty="0" smtClean="0">
                <a:solidFill>
                  <a:srgbClr val="C00000"/>
                </a:solidFill>
                <a:latin typeface="Traditional Arabic" panose="02020603050405020304" pitchFamily="18" charset="-78"/>
                <a:cs typeface="Traditional Arabic" panose="02020603050405020304" pitchFamily="18" charset="-78"/>
              </a:rPr>
              <a:t>مُسبقًا</a:t>
            </a:r>
            <a:r>
              <a:rPr lang="ar-SA" sz="4000" b="1" dirty="0">
                <a:solidFill>
                  <a:srgbClr val="C00000"/>
                </a:solidFill>
                <a:latin typeface="Traditional Arabic" panose="02020603050405020304" pitchFamily="18" charset="-78"/>
                <a:cs typeface="Traditional Arabic" panose="02020603050405020304" pitchFamily="18" charset="-78"/>
              </a:rPr>
              <a:t> </a:t>
            </a:r>
            <a:r>
              <a:rPr lang="ar-SA" sz="4000" b="1" dirty="0" smtClean="0">
                <a:solidFill>
                  <a:srgbClr val="C00000"/>
                </a:solidFill>
                <a:latin typeface="Traditional Arabic" panose="02020603050405020304" pitchFamily="18" charset="-78"/>
                <a:cs typeface="Traditional Arabic" panose="02020603050405020304" pitchFamily="18" charset="-78"/>
              </a:rPr>
              <a:t>تعريف التعصيب!</a:t>
            </a:r>
            <a:endParaRPr lang="ar-SA" sz="4000" b="1" dirty="0">
              <a:solidFill>
                <a:srgbClr val="C00000"/>
              </a:solidFill>
              <a:latin typeface="Traditional Arabic" panose="02020603050405020304" pitchFamily="18" charset="-78"/>
              <a:cs typeface="Traditional Arabic" panose="02020603050405020304" pitchFamily="18" charset="-78"/>
            </a:endParaRPr>
          </a:p>
        </p:txBody>
      </p:sp>
      <p:pic>
        <p:nvPicPr>
          <p:cNvPr id="22" name="صورة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0237" y="4704576"/>
            <a:ext cx="1490921" cy="1959399"/>
          </a:xfrm>
          <a:prstGeom prst="rect">
            <a:avLst/>
          </a:prstGeom>
        </p:spPr>
      </p:pic>
      <p:pic>
        <p:nvPicPr>
          <p:cNvPr id="7" name="صورة 6"/>
          <p:cNvPicPr>
            <a:picLocks noChangeAspect="1"/>
          </p:cNvPicPr>
          <p:nvPr/>
        </p:nvPicPr>
        <p:blipFill>
          <a:blip r:embed="rId2">
            <a:extLst>
              <a:ext uri="{BEBA8EAE-BF5A-486C-A8C5-ECC9F3942E4B}">
                <a14:imgProps xmlns:a14="http://schemas.microsoft.com/office/drawing/2010/main">
                  <a14:imgLayer r:embed="rId3">
                    <a14:imgEffect>
                      <a14:backgroundRemoval t="5534" b="88538" l="2734" r="97461"/>
                    </a14:imgEffect>
                  </a14:imgLayer>
                </a14:imgProps>
              </a:ext>
              <a:ext uri="{28A0092B-C50C-407E-A947-70E740481C1C}">
                <a14:useLocalDpi xmlns:a14="http://schemas.microsoft.com/office/drawing/2010/main" val="0"/>
              </a:ext>
            </a:extLst>
          </a:blip>
          <a:stretch>
            <a:fillRect/>
          </a:stretch>
        </p:blipFill>
        <p:spPr>
          <a:xfrm>
            <a:off x="3373004" y="2707887"/>
            <a:ext cx="5553063" cy="2545769"/>
          </a:xfrm>
          <a:prstGeom prst="rect">
            <a:avLst/>
          </a:prstGeom>
        </p:spPr>
      </p:pic>
      <p:sp>
        <p:nvSpPr>
          <p:cNvPr id="8" name="مستطيل 7"/>
          <p:cNvSpPr/>
          <p:nvPr/>
        </p:nvSpPr>
        <p:spPr>
          <a:xfrm>
            <a:off x="939086" y="4174976"/>
            <a:ext cx="7955922" cy="830997"/>
          </a:xfrm>
          <a:prstGeom prst="rect">
            <a:avLst/>
          </a:prstGeom>
        </p:spPr>
        <p:txBody>
          <a:bodyPr wrap="square">
            <a:spAutoFit/>
          </a:bodyPr>
          <a:lstStyle/>
          <a:p>
            <a:pPr algn="ctr"/>
            <a:endParaRPr lang="ar-SA" sz="4800" b="1" dirty="0">
              <a:solidFill>
                <a:srgbClr val="C00000"/>
              </a:solidFill>
              <a:latin typeface="Traditional Arabic" panose="02020603050405020304" pitchFamily="18" charset="-78"/>
              <a:cs typeface="Traditional Arabic" panose="02020603050405020304" pitchFamily="18" charset="-78"/>
            </a:endParaRPr>
          </a:p>
        </p:txBody>
      </p:sp>
      <p:pic>
        <p:nvPicPr>
          <p:cNvPr id="5" name="صورة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79" y="2895175"/>
            <a:ext cx="3631842" cy="3833196"/>
          </a:xfrm>
          <a:prstGeom prst="rect">
            <a:avLst/>
          </a:prstGeom>
        </p:spPr>
      </p:pic>
      <p:sp>
        <p:nvSpPr>
          <p:cNvPr id="11" name="مستطيل 10"/>
          <p:cNvSpPr/>
          <p:nvPr/>
        </p:nvSpPr>
        <p:spPr>
          <a:xfrm>
            <a:off x="2176276" y="3654451"/>
            <a:ext cx="7955922" cy="769441"/>
          </a:xfrm>
          <a:prstGeom prst="rect">
            <a:avLst/>
          </a:prstGeom>
        </p:spPr>
        <p:txBody>
          <a:bodyPr wrap="square">
            <a:spAutoFit/>
          </a:bodyPr>
          <a:lstStyle/>
          <a:p>
            <a:pPr algn="ctr"/>
            <a:r>
              <a:rPr lang="ar-SA" sz="4400" b="1" dirty="0" smtClean="0">
                <a:solidFill>
                  <a:srgbClr val="C00000"/>
                </a:solidFill>
                <a:latin typeface="Traditional Arabic" panose="02020603050405020304" pitchFamily="18" charset="-78"/>
                <a:cs typeface="Traditional Arabic" panose="02020603050405020304" pitchFamily="18" charset="-78"/>
              </a:rPr>
              <a:t>اذًا فـ العَصَبة اصطلاحًا </a:t>
            </a:r>
          </a:p>
        </p:txBody>
      </p:sp>
      <p:pic>
        <p:nvPicPr>
          <p:cNvPr id="2" name="صورة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1811" y="5319308"/>
            <a:ext cx="1295698" cy="1295698"/>
          </a:xfrm>
          <a:prstGeom prst="rect">
            <a:avLst/>
          </a:prstGeom>
        </p:spPr>
      </p:pic>
    </p:spTree>
    <p:extLst>
      <p:ext uri="{BB962C8B-B14F-4D97-AF65-F5344CB8AC3E}">
        <p14:creationId xmlns:p14="http://schemas.microsoft.com/office/powerpoint/2010/main" val="42216985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2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4001" y="1390919"/>
            <a:ext cx="3473134" cy="3473134"/>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345" y="0"/>
            <a:ext cx="8236663" cy="7532442"/>
          </a:xfrm>
          <a:prstGeom prst="rect">
            <a:avLst/>
          </a:prstGeom>
        </p:spPr>
      </p:pic>
      <p:sp>
        <p:nvSpPr>
          <p:cNvPr id="3" name="مستطيل 2"/>
          <p:cNvSpPr/>
          <p:nvPr/>
        </p:nvSpPr>
        <p:spPr>
          <a:xfrm>
            <a:off x="-977582" y="3127486"/>
            <a:ext cx="10056953" cy="2123658"/>
          </a:xfrm>
          <a:prstGeom prst="rect">
            <a:avLst/>
          </a:prstGeom>
          <a:noFill/>
        </p:spPr>
        <p:txBody>
          <a:bodyPr wrap="square" lIns="91440" tIns="45720" rIns="91440" bIns="45720">
            <a:spAutoFit/>
          </a:bodyPr>
          <a:lstStyle/>
          <a:p>
            <a:pPr algn="ctr"/>
            <a:r>
              <a:rPr lang="ar-SA" sz="4400" b="1" cap="none" spc="0" dirty="0" smtClean="0">
                <a:ln w="0"/>
                <a:solidFill>
                  <a:srgbClr val="4472C4"/>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واخيرًا ،</a:t>
            </a:r>
            <a:r>
              <a:rPr lang="ar-SA" sz="4400" b="1" dirty="0">
                <a:ln w="0"/>
                <a:solidFill>
                  <a:srgbClr val="4472C4"/>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a:t>
            </a:r>
            <a:r>
              <a:rPr lang="ar-SA" sz="4400" b="1" cap="none" spc="0" dirty="0" smtClean="0">
                <a:ln w="0"/>
                <a:solidFill>
                  <a:srgbClr val="4472C4"/>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اكتب/ـي نصيحة لمن يجمع</a:t>
            </a:r>
          </a:p>
          <a:p>
            <a:pPr algn="ctr"/>
            <a:r>
              <a:rPr lang="ar-SA" sz="4400" b="1" cap="none" spc="0" dirty="0" smtClean="0">
                <a:ln w="0"/>
                <a:solidFill>
                  <a:srgbClr val="4472C4"/>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أمواله في الدنيا </a:t>
            </a:r>
            <a:r>
              <a:rPr lang="ar-SA" sz="4400" b="1" dirty="0" smtClean="0">
                <a:ln w="0"/>
                <a:solidFill>
                  <a:srgbClr val="4472C4"/>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 يلهى عن </a:t>
            </a:r>
          </a:p>
          <a:p>
            <a:pPr algn="ctr"/>
            <a:r>
              <a:rPr lang="ar-SA" sz="4400" b="1" dirty="0" smtClean="0">
                <a:ln w="0"/>
                <a:solidFill>
                  <a:srgbClr val="4472C4"/>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ذِكر الله والعمل الصالح.</a:t>
            </a:r>
            <a:endParaRPr lang="ar-SA" sz="4400" b="1" cap="none" spc="0" dirty="0">
              <a:ln w="0"/>
              <a:solidFill>
                <a:srgbClr val="4472C4"/>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980276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ذو زاويتين مستديرتين في نفس الجانب 9"/>
          <p:cNvSpPr/>
          <p:nvPr/>
        </p:nvSpPr>
        <p:spPr>
          <a:xfrm>
            <a:off x="201400" y="199505"/>
            <a:ext cx="11704320" cy="6483928"/>
          </a:xfrm>
          <a:prstGeom prst="round2Same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 name="مستطيل 10"/>
          <p:cNvSpPr/>
          <p:nvPr/>
        </p:nvSpPr>
        <p:spPr>
          <a:xfrm>
            <a:off x="770856" y="334025"/>
            <a:ext cx="10766088" cy="2769989"/>
          </a:xfrm>
          <a:prstGeom prst="rect">
            <a:avLst/>
          </a:prstGeom>
          <a:noFill/>
        </p:spPr>
        <p:txBody>
          <a:bodyPr wrap="none" lIns="91440" tIns="45720" rIns="91440" bIns="45720">
            <a:spAutoFit/>
          </a:bodyPr>
          <a:lstStyle/>
          <a:p>
            <a:pPr algn="ctr"/>
            <a:r>
              <a:rPr lang="ar-SA" sz="6000" b="1" dirty="0" smtClean="0">
                <a:ln w="0"/>
                <a:solidFill>
                  <a:srgbClr val="EB5652"/>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الحمد لله الذي بنعمته تتم الصالحات.</a:t>
            </a:r>
            <a:endParaRPr lang="ar-SA" sz="6000" b="1" cap="none" spc="0" dirty="0">
              <a:ln w="0"/>
              <a:solidFill>
                <a:srgbClr val="EB5652"/>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a:p>
            <a:pPr algn="ctr"/>
            <a:r>
              <a:rPr lang="ar-SA" sz="6000" b="1" dirty="0" smtClean="0">
                <a:ln w="0"/>
                <a:solidFill>
                  <a:srgbClr val="EB5652"/>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شكرًا على تعاونكم ابنائي الطلاب / بناتي الطالبات.</a:t>
            </a:r>
          </a:p>
          <a:p>
            <a:pPr algn="ctr"/>
            <a:endParaRPr lang="ar-SA" sz="5400" b="1" cap="none" spc="0" dirty="0">
              <a:ln w="0"/>
              <a:solidFill>
                <a:srgbClr val="F48364"/>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2" name="مستطيل مستدير الزوايا 11"/>
          <p:cNvSpPr/>
          <p:nvPr/>
        </p:nvSpPr>
        <p:spPr>
          <a:xfrm>
            <a:off x="0" y="5023413"/>
            <a:ext cx="12192000" cy="1865067"/>
          </a:xfrm>
          <a:prstGeom prst="roundRect">
            <a:avLst>
              <a:gd name="adj" fmla="val 0"/>
            </a:avLst>
          </a:prstGeom>
          <a:solidFill>
            <a:schemeClr val="accent5">
              <a:lumMod val="60000"/>
              <a:lumOff val="4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rgbClr val="002060"/>
                </a:solidFill>
                <a:latin typeface="Traditional Arabic" panose="02020603050405020304" pitchFamily="18" charset="-78"/>
                <a:cs typeface="Traditional Arabic" panose="02020603050405020304" pitchFamily="18" charset="-78"/>
              </a:rPr>
              <a:t>العروض</a:t>
            </a:r>
            <a:r>
              <a:rPr lang="en-US" sz="3600" b="1" dirty="0">
                <a:solidFill>
                  <a:srgbClr val="002060"/>
                </a:solidFill>
                <a:latin typeface="Traditional Arabic" panose="02020603050405020304" pitchFamily="18" charset="-78"/>
                <a:cs typeface="Traditional Arabic" panose="02020603050405020304" pitchFamily="18" charset="-78"/>
              </a:rPr>
              <a:t>:</a:t>
            </a:r>
          </a:p>
          <a:p>
            <a:pPr algn="ctr"/>
            <a:r>
              <a:rPr lang="en-US" sz="3600" b="1" dirty="0">
                <a:solidFill>
                  <a:srgbClr val="002060"/>
                </a:solidFill>
                <a:latin typeface="Traditional Arabic" panose="02020603050405020304" pitchFamily="18" charset="-78"/>
                <a:cs typeface="Traditional Arabic" panose="02020603050405020304" pitchFamily="18" charset="-78"/>
              </a:rPr>
              <a:t> </a:t>
            </a:r>
            <a:r>
              <a:rPr lang="en-US" sz="3600" b="1" dirty="0" err="1">
                <a:solidFill>
                  <a:srgbClr val="002060"/>
                </a:solidFill>
                <a:latin typeface="Traditional Arabic" panose="02020603050405020304" pitchFamily="18" charset="-78"/>
                <a:cs typeface="Traditional Arabic" panose="02020603050405020304" pitchFamily="18" charset="-78"/>
              </a:rPr>
              <a:t>Sukadesign</a:t>
            </a:r>
            <a:endParaRPr lang="en-US" sz="3600" b="1" dirty="0">
              <a:latin typeface="Traditional Arabic" panose="02020603050405020304" pitchFamily="18" charset="-78"/>
              <a:cs typeface="Traditional Arabic" panose="02020603050405020304" pitchFamily="18" charset="-78"/>
            </a:endParaRPr>
          </a:p>
          <a:p>
            <a:pPr algn="ctr"/>
            <a:r>
              <a:rPr lang="en-US" sz="3600" b="1" dirty="0">
                <a:solidFill>
                  <a:srgbClr val="002060"/>
                </a:solidFill>
                <a:latin typeface="Traditional Arabic" panose="02020603050405020304" pitchFamily="18" charset="-78"/>
                <a:cs typeface="Traditional Arabic" panose="02020603050405020304" pitchFamily="18" charset="-78"/>
              </a:rPr>
              <a:t>+966 564378627</a:t>
            </a:r>
          </a:p>
        </p:txBody>
      </p:sp>
      <p:pic>
        <p:nvPicPr>
          <p:cNvPr id="13" name="صورة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514" y="1455643"/>
            <a:ext cx="7405967" cy="4799067"/>
          </a:xfrm>
          <a:prstGeom prst="rect">
            <a:avLst/>
          </a:prstGeom>
        </p:spPr>
      </p:pic>
    </p:spTree>
    <p:extLst>
      <p:ext uri="{BB962C8B-B14F-4D97-AF65-F5344CB8AC3E}">
        <p14:creationId xmlns:p14="http://schemas.microsoft.com/office/powerpoint/2010/main" val="4137019205"/>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932555" y="855200"/>
            <a:ext cx="7563289" cy="923330"/>
          </a:xfrm>
          <a:prstGeom prst="rect">
            <a:avLst/>
          </a:prstGeom>
          <a:noFill/>
        </p:spPr>
        <p:txBody>
          <a:bodyPr wrap="none" lIns="91440" tIns="45720" rIns="91440" bIns="45720">
            <a:spAutoFit/>
          </a:bodyPr>
          <a:lstStyle/>
          <a:p>
            <a:pPr algn="ctr"/>
            <a:r>
              <a:rPr lang="ar-SA" sz="5400" b="1" cap="none" spc="0" dirty="0" smtClean="0">
                <a:ln w="0"/>
                <a:solidFill>
                  <a:schemeClr val="bg1">
                    <a:lumMod val="6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ينقسم العَصَبة بالنسب الى ثلاثة أقسام: </a:t>
            </a:r>
            <a:endParaRPr lang="ar-SA" sz="5400" b="1" cap="none" spc="0" dirty="0">
              <a:ln w="0"/>
              <a:solidFill>
                <a:schemeClr val="bg1">
                  <a:lumMod val="6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0" name="موجة مزدوجة 9"/>
          <p:cNvSpPr/>
          <p:nvPr/>
        </p:nvSpPr>
        <p:spPr>
          <a:xfrm>
            <a:off x="8358390" y="1918953"/>
            <a:ext cx="3000777" cy="168713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4400" b="1" dirty="0" smtClean="0">
                <a:solidFill>
                  <a:schemeClr val="bg2">
                    <a:lumMod val="50000"/>
                  </a:schemeClr>
                </a:solidFill>
                <a:latin typeface="Traditional Arabic" panose="02020603050405020304" pitchFamily="18" charset="-78"/>
                <a:cs typeface="Traditional Arabic" panose="02020603050405020304" pitchFamily="18" charset="-78"/>
              </a:rPr>
              <a:t>العَصَبَة بالنفس</a:t>
            </a:r>
            <a:endParaRPr lang="ar-SA" sz="4400" b="1" dirty="0">
              <a:solidFill>
                <a:schemeClr val="bg2">
                  <a:lumMod val="50000"/>
                </a:schemeClr>
              </a:solidFill>
              <a:latin typeface="Traditional Arabic" panose="02020603050405020304" pitchFamily="18" charset="-78"/>
              <a:cs typeface="Traditional Arabic" panose="02020603050405020304" pitchFamily="18" charset="-78"/>
            </a:endParaRPr>
          </a:p>
        </p:txBody>
      </p:sp>
      <p:sp>
        <p:nvSpPr>
          <p:cNvPr id="16" name="موجة مزدوجة 15"/>
          <p:cNvSpPr/>
          <p:nvPr/>
        </p:nvSpPr>
        <p:spPr>
          <a:xfrm>
            <a:off x="1266424" y="1918952"/>
            <a:ext cx="3000777" cy="168713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العَصَبَة</a:t>
            </a:r>
          </a:p>
          <a:p>
            <a:pPr lvl="0" algn="ct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مع الغير</a:t>
            </a:r>
            <a:endParaRPr lang="ar-SA" sz="4400" b="1" dirty="0">
              <a:solidFill>
                <a:srgbClr val="E7E6E6">
                  <a:lumMod val="50000"/>
                </a:srgbClr>
              </a:solidFill>
              <a:latin typeface="Traditional Arabic" panose="02020603050405020304" pitchFamily="18" charset="-78"/>
              <a:cs typeface="Traditional Arabic" panose="02020603050405020304" pitchFamily="18" charset="-78"/>
            </a:endParaRPr>
          </a:p>
        </p:txBody>
      </p:sp>
      <p:sp>
        <p:nvSpPr>
          <p:cNvPr id="17" name="موجة مزدوجة 16"/>
          <p:cNvSpPr/>
          <p:nvPr/>
        </p:nvSpPr>
        <p:spPr>
          <a:xfrm>
            <a:off x="4812407" y="1918952"/>
            <a:ext cx="3000777" cy="1687133"/>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lvl="0" algn="ctr"/>
            <a:r>
              <a:rPr lang="ar-SA" sz="4400" b="1" dirty="0" smtClean="0">
                <a:solidFill>
                  <a:srgbClr val="E7E6E6">
                    <a:lumMod val="50000"/>
                  </a:srgbClr>
                </a:solidFill>
                <a:latin typeface="Traditional Arabic" panose="02020603050405020304" pitchFamily="18" charset="-78"/>
                <a:cs typeface="Traditional Arabic" panose="02020603050405020304" pitchFamily="18" charset="-78"/>
              </a:rPr>
              <a:t>العَصَبَة بالغير.</a:t>
            </a:r>
            <a:endParaRPr lang="ar-SA" sz="4400" b="1" dirty="0">
              <a:solidFill>
                <a:srgbClr val="E7E6E6">
                  <a:lumMod val="50000"/>
                </a:srgbClr>
              </a:solidFill>
              <a:latin typeface="Traditional Arabic" panose="02020603050405020304" pitchFamily="18" charset="-78"/>
              <a:cs typeface="Traditional Arabic" panose="02020603050405020304" pitchFamily="18" charset="-78"/>
            </a:endParaRPr>
          </a:p>
        </p:txBody>
      </p:sp>
      <p:pic>
        <p:nvPicPr>
          <p:cNvPr id="12" name="صورة 11"/>
          <p:cNvPicPr>
            <a:picLocks noChangeAspect="1"/>
          </p:cNvPicPr>
          <p:nvPr/>
        </p:nvPicPr>
        <p:blipFill>
          <a:blip r:embed="rId2" cstate="print">
            <a:extLst>
              <a:ext uri="{BEBA8EAE-BF5A-486C-A8C5-ECC9F3942E4B}">
                <a14:imgProps xmlns:a14="http://schemas.microsoft.com/office/drawing/2010/main">
                  <a14:imgLayer r:embed="rId3">
                    <a14:imgEffect>
                      <a14:backgroundRemoval t="8875" b="93250" l="125" r="100000"/>
                    </a14:imgEffect>
                  </a14:imgLayer>
                </a14:imgProps>
              </a:ext>
              <a:ext uri="{28A0092B-C50C-407E-A947-70E740481C1C}">
                <a14:useLocalDpi xmlns:a14="http://schemas.microsoft.com/office/drawing/2010/main" val="0"/>
              </a:ext>
            </a:extLst>
          </a:blip>
          <a:stretch>
            <a:fillRect/>
          </a:stretch>
        </p:blipFill>
        <p:spPr>
          <a:xfrm>
            <a:off x="137375" y="3026535"/>
            <a:ext cx="3859369" cy="3859369"/>
          </a:xfrm>
          <a:prstGeom prst="rect">
            <a:avLst/>
          </a:prstGeom>
        </p:spPr>
      </p:pic>
    </p:spTree>
    <p:extLst>
      <p:ext uri="{BB962C8B-B14F-4D97-AF65-F5344CB8AC3E}">
        <p14:creationId xmlns:p14="http://schemas.microsoft.com/office/powerpoint/2010/main" val="20494746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p:cNvPicPr>
            <a:picLocks noChangeAspect="1"/>
          </p:cNvPicPr>
          <p:nvPr/>
        </p:nvPicPr>
        <p:blipFill>
          <a:blip r:embed="rId2">
            <a:extLst>
              <a:ext uri="{BEBA8EAE-BF5A-486C-A8C5-ECC9F3942E4B}">
                <a14:imgProps xmlns:a14="http://schemas.microsoft.com/office/drawing/2010/main">
                  <a14:imgLayer r:embed="rId3">
                    <a14:imgEffect>
                      <a14:backgroundRemoval t="3214" b="90000" l="2444" r="95556"/>
                    </a14:imgEffect>
                  </a14:imgLayer>
                </a14:imgProps>
              </a:ext>
              <a:ext uri="{28A0092B-C50C-407E-A947-70E740481C1C}">
                <a14:useLocalDpi xmlns:a14="http://schemas.microsoft.com/office/drawing/2010/main" val="0"/>
              </a:ext>
            </a:extLst>
          </a:blip>
          <a:stretch>
            <a:fillRect/>
          </a:stretch>
        </p:blipFill>
        <p:spPr>
          <a:xfrm>
            <a:off x="-116955" y="2705884"/>
            <a:ext cx="4841614" cy="4255147"/>
          </a:xfrm>
          <a:prstGeom prst="rect">
            <a:avLst/>
          </a:prstGeom>
        </p:spPr>
      </p:pic>
      <p:sp>
        <p:nvSpPr>
          <p:cNvPr id="6" name="مستطيل 5"/>
          <p:cNvSpPr/>
          <p:nvPr/>
        </p:nvSpPr>
        <p:spPr>
          <a:xfrm>
            <a:off x="316565" y="4390868"/>
            <a:ext cx="3695243" cy="1754326"/>
          </a:xfrm>
          <a:prstGeom prst="rect">
            <a:avLst/>
          </a:prstGeom>
        </p:spPr>
        <p:txBody>
          <a:bodyPr wrap="none">
            <a:spAutoFit/>
          </a:bodyPr>
          <a:lstStyle/>
          <a:p>
            <a:pPr lvl="0" algn="ctr"/>
            <a:r>
              <a:rPr lang="ar-SA" sz="5400" b="1" dirty="0" smtClean="0">
                <a:ln w="0"/>
                <a:solidFill>
                  <a:srgbClr val="51CDAB"/>
                </a:solidFill>
                <a:effectLst>
                  <a:outerShdw blurRad="38100" dist="19050" dir="2700000" algn="tl" rotWithShape="0">
                    <a:prstClr val="black">
                      <a:alpha val="40000"/>
                    </a:prstClr>
                  </a:outerShdw>
                </a:effectLst>
                <a:latin typeface="Traditional Arabic" panose="02020603050405020304" pitchFamily="18" charset="-78"/>
                <a:cs typeface="Traditional Arabic" panose="02020603050405020304" pitchFamily="18" charset="-78"/>
              </a:rPr>
              <a:t>استرجع/ـي الوارثون</a:t>
            </a:r>
          </a:p>
          <a:p>
            <a:pPr lvl="0" algn="ctr"/>
            <a:r>
              <a:rPr lang="ar-SA" sz="5400" b="1" dirty="0" smtClean="0">
                <a:ln w="0"/>
                <a:solidFill>
                  <a:srgbClr val="51CDAB"/>
                </a:solidFill>
                <a:effectLst>
                  <a:outerShdw blurRad="38100" dist="19050" dir="2700000" algn="tl" rotWithShape="0">
                    <a:prstClr val="black">
                      <a:alpha val="40000"/>
                    </a:prstClr>
                  </a:outerShdw>
                </a:effectLst>
                <a:latin typeface="Traditional Arabic" panose="02020603050405020304" pitchFamily="18" charset="-78"/>
                <a:cs typeface="Traditional Arabic" panose="02020603050405020304" pitchFamily="18" charset="-78"/>
              </a:rPr>
              <a:t>من الرجال !</a:t>
            </a:r>
            <a:endParaRPr lang="ar-SA" sz="5400" b="1" dirty="0">
              <a:ln w="0"/>
              <a:solidFill>
                <a:srgbClr val="51CDAB"/>
              </a:solidFill>
              <a:effectLst>
                <a:outerShdw blurRad="38100" dist="19050" dir="2700000" algn="tl" rotWithShape="0">
                  <a:prstClr val="black">
                    <a:alpha val="40000"/>
                  </a:prstClr>
                </a:outerShdw>
              </a:effectLst>
              <a:latin typeface="Traditional Arabic" panose="02020603050405020304" pitchFamily="18" charset="-78"/>
              <a:cs typeface="Traditional Arabic" panose="02020603050405020304" pitchFamily="18" charset="-78"/>
            </a:endParaRPr>
          </a:p>
        </p:txBody>
      </p:sp>
      <p:sp>
        <p:nvSpPr>
          <p:cNvPr id="16" name="مستطيل ذو زوايا قطرية مستديرة 15"/>
          <p:cNvSpPr/>
          <p:nvPr/>
        </p:nvSpPr>
        <p:spPr>
          <a:xfrm>
            <a:off x="7431109" y="330055"/>
            <a:ext cx="4602385" cy="647637"/>
          </a:xfrm>
          <a:prstGeom prst="round2DiagRect">
            <a:avLst>
              <a:gd name="adj1" fmla="val 16667"/>
              <a:gd name="adj2"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smtClean="0">
                <a:latin typeface="Traditional Arabic" panose="02020603050405020304" pitchFamily="18" charset="-78"/>
                <a:cs typeface="Traditional Arabic" panose="02020603050405020304" pitchFamily="18" charset="-78"/>
              </a:rPr>
              <a:t>الوارثون من الرِجال</a:t>
            </a:r>
            <a:endParaRPr lang="ar-SA" sz="5400" b="1" dirty="0">
              <a:latin typeface="Traditional Arabic" panose="02020603050405020304" pitchFamily="18" charset="-78"/>
              <a:cs typeface="Traditional Arabic" panose="02020603050405020304" pitchFamily="18" charset="-78"/>
            </a:endParaRPr>
          </a:p>
        </p:txBody>
      </p:sp>
      <p:sp>
        <p:nvSpPr>
          <p:cNvPr id="17" name="مستطيل ذو زوايا قطرية مستديرة 16"/>
          <p:cNvSpPr/>
          <p:nvPr/>
        </p:nvSpPr>
        <p:spPr>
          <a:xfrm>
            <a:off x="7488819" y="1333447"/>
            <a:ext cx="4544675" cy="809957"/>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marL="457200" indent="-457200">
              <a:buFont typeface="Arial" panose="020B0604020202020204" pitchFamily="34" charset="0"/>
              <a:buChar char="•"/>
            </a:pPr>
            <a:r>
              <a:rPr lang="ar-SA" sz="2400" b="1" dirty="0">
                <a:latin typeface="Traditional Arabic" panose="02020603050405020304" pitchFamily="18" charset="-78"/>
                <a:cs typeface="Traditional Arabic" panose="02020603050405020304" pitchFamily="18" charset="-78"/>
              </a:rPr>
              <a:t> </a:t>
            </a:r>
            <a:r>
              <a:rPr lang="ar-SA" sz="2400" b="1" dirty="0" smtClean="0">
                <a:latin typeface="Traditional Arabic" panose="02020603050405020304" pitchFamily="18" charset="-78"/>
                <a:cs typeface="Traditional Arabic" panose="02020603050405020304" pitchFamily="18" charset="-78"/>
              </a:rPr>
              <a:t>الابن</a:t>
            </a:r>
            <a:endParaRPr lang="ar-SA" sz="2400" b="1" dirty="0">
              <a:latin typeface="Traditional Arabic" panose="02020603050405020304" pitchFamily="18" charset="-78"/>
              <a:cs typeface="Traditional Arabic" panose="02020603050405020304" pitchFamily="18" charset="-78"/>
            </a:endParaRPr>
          </a:p>
          <a:p>
            <a:pPr marL="457200" indent="-457200">
              <a:buFont typeface="Arial" panose="020B0604020202020204" pitchFamily="34" charset="0"/>
              <a:buChar char="•"/>
            </a:pPr>
            <a:r>
              <a:rPr lang="ar-SA" sz="2400" b="1" dirty="0" smtClean="0">
                <a:latin typeface="Traditional Arabic" panose="02020603050405020304" pitchFamily="18" charset="-78"/>
                <a:cs typeface="Traditional Arabic" panose="02020603050405020304" pitchFamily="18" charset="-78"/>
              </a:rPr>
              <a:t>ابن الابن </a:t>
            </a:r>
            <a:r>
              <a:rPr lang="ar-SA" sz="2400" b="1" dirty="0">
                <a:latin typeface="Traditional Arabic" panose="02020603050405020304" pitchFamily="18" charset="-78"/>
                <a:cs typeface="Traditional Arabic" panose="02020603050405020304" pitchFamily="18" charset="-78"/>
              </a:rPr>
              <a:t>وان نزل بمحض الذكور</a:t>
            </a:r>
            <a:r>
              <a:rPr lang="ar-SA" sz="2400" b="1" dirty="0" smtClean="0">
                <a:latin typeface="Traditional Arabic" panose="02020603050405020304" pitchFamily="18" charset="-78"/>
                <a:cs typeface="Traditional Arabic" panose="02020603050405020304" pitchFamily="18" charset="-78"/>
              </a:rPr>
              <a:t>.</a:t>
            </a:r>
          </a:p>
        </p:txBody>
      </p:sp>
      <p:sp>
        <p:nvSpPr>
          <p:cNvPr id="18" name="مستطيل ذو زوايا قطرية مستديرة 17"/>
          <p:cNvSpPr/>
          <p:nvPr/>
        </p:nvSpPr>
        <p:spPr>
          <a:xfrm>
            <a:off x="7459963" y="3024075"/>
            <a:ext cx="4544675" cy="759299"/>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الجد من قبل الأب وان علا بمحض الذكور .</a:t>
            </a:r>
            <a:endParaRPr lang="ar-SA" sz="2800" b="1" dirty="0">
              <a:latin typeface="Traditional Arabic" panose="02020603050405020304" pitchFamily="18" charset="-78"/>
              <a:cs typeface="Traditional Arabic" panose="02020603050405020304" pitchFamily="18" charset="-78"/>
            </a:endParaRPr>
          </a:p>
        </p:txBody>
      </p:sp>
      <p:sp>
        <p:nvSpPr>
          <p:cNvPr id="19" name="مستطيل ذو زوايا قطرية مستديرة 18"/>
          <p:cNvSpPr/>
          <p:nvPr/>
        </p:nvSpPr>
        <p:spPr>
          <a:xfrm>
            <a:off x="3772464" y="3029597"/>
            <a:ext cx="1697124" cy="759299"/>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المعتق</a:t>
            </a:r>
            <a:endParaRPr lang="ar-SA" sz="2800" b="1" dirty="0">
              <a:latin typeface="Traditional Arabic" panose="02020603050405020304" pitchFamily="18" charset="-78"/>
              <a:cs typeface="Traditional Arabic" panose="02020603050405020304" pitchFamily="18" charset="-78"/>
            </a:endParaRPr>
          </a:p>
        </p:txBody>
      </p:sp>
      <p:sp>
        <p:nvSpPr>
          <p:cNvPr id="21" name="مستطيل ذو زوايا قطرية مستديرة 20"/>
          <p:cNvSpPr/>
          <p:nvPr/>
        </p:nvSpPr>
        <p:spPr>
          <a:xfrm>
            <a:off x="7488819" y="3935913"/>
            <a:ext cx="4544675" cy="1205945"/>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الأخ الشقيق</a:t>
            </a:r>
          </a:p>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الأخ لأب.</a:t>
            </a:r>
          </a:p>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الأخ لأم.</a:t>
            </a:r>
            <a:endParaRPr lang="ar-SA" sz="2800" b="1" dirty="0">
              <a:latin typeface="Traditional Arabic" panose="02020603050405020304" pitchFamily="18" charset="-78"/>
              <a:cs typeface="Traditional Arabic" panose="02020603050405020304" pitchFamily="18" charset="-78"/>
            </a:endParaRPr>
          </a:p>
        </p:txBody>
      </p:sp>
      <p:sp>
        <p:nvSpPr>
          <p:cNvPr id="23" name="مستطيل ذو زوايا قطرية مستديرة 22"/>
          <p:cNvSpPr/>
          <p:nvPr/>
        </p:nvSpPr>
        <p:spPr>
          <a:xfrm>
            <a:off x="5533206" y="3024075"/>
            <a:ext cx="1697124" cy="759299"/>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الزوج</a:t>
            </a:r>
            <a:endParaRPr lang="ar-SA" sz="2800" b="1" dirty="0">
              <a:latin typeface="Traditional Arabic" panose="02020603050405020304" pitchFamily="18" charset="-78"/>
              <a:cs typeface="Traditional Arabic" panose="02020603050405020304" pitchFamily="18" charset="-78"/>
            </a:endParaRPr>
          </a:p>
        </p:txBody>
      </p:sp>
      <p:sp>
        <p:nvSpPr>
          <p:cNvPr id="24" name="مستطيل ذو زوايا قطرية مستديرة 23"/>
          <p:cNvSpPr/>
          <p:nvPr/>
        </p:nvSpPr>
        <p:spPr>
          <a:xfrm>
            <a:off x="7488819" y="2194514"/>
            <a:ext cx="4544675" cy="759299"/>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الأب</a:t>
            </a:r>
            <a:endParaRPr lang="ar-SA" sz="2800" b="1" dirty="0">
              <a:latin typeface="Traditional Arabic" panose="02020603050405020304" pitchFamily="18" charset="-78"/>
              <a:cs typeface="Traditional Arabic" panose="02020603050405020304" pitchFamily="18" charset="-78"/>
            </a:endParaRPr>
          </a:p>
        </p:txBody>
      </p:sp>
      <p:sp>
        <p:nvSpPr>
          <p:cNvPr id="25" name="مستطيل ذو زوايا قطرية مستديرة 24"/>
          <p:cNvSpPr/>
          <p:nvPr/>
        </p:nvSpPr>
        <p:spPr>
          <a:xfrm>
            <a:off x="2690773" y="1333447"/>
            <a:ext cx="4544675" cy="770465"/>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العم الشقيق وإن علا.</a:t>
            </a:r>
          </a:p>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العم الشقيق لأب وإن علا.</a:t>
            </a:r>
          </a:p>
        </p:txBody>
      </p:sp>
      <p:sp>
        <p:nvSpPr>
          <p:cNvPr id="26" name="مستطيل ذو زوايا قطرية مستديرة 25"/>
          <p:cNvSpPr/>
          <p:nvPr/>
        </p:nvSpPr>
        <p:spPr>
          <a:xfrm>
            <a:off x="7459963" y="5243904"/>
            <a:ext cx="4544675" cy="1356549"/>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marL="457200" indent="-457200">
              <a:buFont typeface="Arial" panose="020B0604020202020204" pitchFamily="34" charset="0"/>
              <a:buChar char="•"/>
            </a:pPr>
            <a:r>
              <a:rPr lang="ar-SA" sz="2800" b="1" dirty="0">
                <a:latin typeface="Traditional Arabic" panose="02020603050405020304" pitchFamily="18" charset="-78"/>
                <a:cs typeface="Traditional Arabic" panose="02020603050405020304" pitchFamily="18" charset="-78"/>
              </a:rPr>
              <a:t>ابن الأخ الشقيق وان نزل بمحض الذكور.</a:t>
            </a:r>
          </a:p>
          <a:p>
            <a:pPr marL="457200" indent="-457200">
              <a:buFont typeface="Arial" panose="020B0604020202020204" pitchFamily="34" charset="0"/>
              <a:buChar char="•"/>
            </a:pPr>
            <a:r>
              <a:rPr lang="ar-SA" sz="2800" b="1" dirty="0">
                <a:latin typeface="Traditional Arabic" panose="02020603050405020304" pitchFamily="18" charset="-78"/>
                <a:cs typeface="Traditional Arabic" panose="02020603050405020304" pitchFamily="18" charset="-78"/>
              </a:rPr>
              <a:t>ابن الأخ لأب وإن نزل بمحض الذكور.</a:t>
            </a:r>
          </a:p>
        </p:txBody>
      </p:sp>
      <p:sp>
        <p:nvSpPr>
          <p:cNvPr id="27" name="مستطيل ذو زوايا قطرية مستديرة 26"/>
          <p:cNvSpPr/>
          <p:nvPr/>
        </p:nvSpPr>
        <p:spPr>
          <a:xfrm>
            <a:off x="2690772" y="2207178"/>
            <a:ext cx="4544675" cy="770465"/>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ابن العم الشقيق وإن علا.</a:t>
            </a:r>
          </a:p>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ابن العم لأب وإن علا.</a:t>
            </a:r>
          </a:p>
        </p:txBody>
      </p:sp>
    </p:spTree>
    <p:extLst>
      <p:ext uri="{BB962C8B-B14F-4D97-AF65-F5344CB8AC3E}">
        <p14:creationId xmlns:p14="http://schemas.microsoft.com/office/powerpoint/2010/main" val="38592282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7" grpId="0" animBg="1"/>
      <p:bldP spid="18" grpId="0" animBg="1"/>
      <p:bldP spid="19" grpId="0" animBg="1"/>
      <p:bldP spid="21" grpId="0" animBg="1"/>
      <p:bldP spid="23" grpId="0" animBg="1"/>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p:cNvPicPr>
            <a:picLocks noChangeAspect="1"/>
          </p:cNvPicPr>
          <p:nvPr/>
        </p:nvPicPr>
        <p:blipFill>
          <a:blip r:embed="rId2">
            <a:extLst>
              <a:ext uri="{BEBA8EAE-BF5A-486C-A8C5-ECC9F3942E4B}">
                <a14:imgProps xmlns:a14="http://schemas.microsoft.com/office/drawing/2010/main">
                  <a14:imgLayer r:embed="rId3">
                    <a14:imgEffect>
                      <a14:backgroundRemoval t="3214" b="90000" l="2444" r="95556"/>
                    </a14:imgEffect>
                  </a14:imgLayer>
                </a14:imgProps>
              </a:ext>
              <a:ext uri="{28A0092B-C50C-407E-A947-70E740481C1C}">
                <a14:useLocalDpi xmlns:a14="http://schemas.microsoft.com/office/drawing/2010/main" val="0"/>
              </a:ext>
            </a:extLst>
          </a:blip>
          <a:stretch>
            <a:fillRect/>
          </a:stretch>
        </p:blipFill>
        <p:spPr>
          <a:xfrm>
            <a:off x="-116955" y="2705884"/>
            <a:ext cx="4841614" cy="4255147"/>
          </a:xfrm>
          <a:prstGeom prst="rect">
            <a:avLst/>
          </a:prstGeom>
        </p:spPr>
      </p:pic>
      <p:sp>
        <p:nvSpPr>
          <p:cNvPr id="6" name="مستطيل 5"/>
          <p:cNvSpPr/>
          <p:nvPr/>
        </p:nvSpPr>
        <p:spPr>
          <a:xfrm>
            <a:off x="645984" y="4390868"/>
            <a:ext cx="3036408" cy="1754326"/>
          </a:xfrm>
          <a:prstGeom prst="rect">
            <a:avLst/>
          </a:prstGeom>
        </p:spPr>
        <p:txBody>
          <a:bodyPr wrap="none">
            <a:spAutoFit/>
          </a:bodyPr>
          <a:lstStyle/>
          <a:p>
            <a:pPr lvl="0" algn="ctr"/>
            <a:r>
              <a:rPr lang="ar-SA" sz="5400" b="1" dirty="0" smtClean="0">
                <a:ln w="0"/>
                <a:solidFill>
                  <a:srgbClr val="51CDAB"/>
                </a:solidFill>
                <a:effectLst>
                  <a:outerShdw blurRad="38100" dist="19050" dir="2700000" algn="tl" rotWithShape="0">
                    <a:prstClr val="black">
                      <a:alpha val="40000"/>
                    </a:prstClr>
                  </a:outerShdw>
                </a:effectLst>
                <a:latin typeface="Traditional Arabic" panose="02020603050405020304" pitchFamily="18" charset="-78"/>
                <a:cs typeface="Traditional Arabic" panose="02020603050405020304" pitchFamily="18" charset="-78"/>
              </a:rPr>
              <a:t>اكتشف/ـي من </a:t>
            </a:r>
          </a:p>
          <a:p>
            <a:pPr lvl="0" algn="ctr"/>
            <a:r>
              <a:rPr lang="ar-SA" sz="5400" b="1" dirty="0" smtClean="0">
                <a:ln w="0"/>
                <a:solidFill>
                  <a:srgbClr val="51CDAB"/>
                </a:solidFill>
                <a:effectLst>
                  <a:outerShdw blurRad="38100" dist="19050" dir="2700000" algn="tl" rotWithShape="0">
                    <a:prstClr val="black">
                      <a:alpha val="40000"/>
                    </a:prstClr>
                  </a:outerShdw>
                </a:effectLst>
                <a:latin typeface="Traditional Arabic" panose="02020603050405020304" pitchFamily="18" charset="-78"/>
                <a:cs typeface="Traditional Arabic" panose="02020603050405020304" pitchFamily="18" charset="-78"/>
              </a:rPr>
              <a:t>نقص منهم!</a:t>
            </a:r>
            <a:endParaRPr lang="ar-SA" sz="5400" b="1" dirty="0">
              <a:ln w="0"/>
              <a:solidFill>
                <a:srgbClr val="51CDAB"/>
              </a:solidFill>
              <a:effectLst>
                <a:outerShdw blurRad="38100" dist="19050" dir="2700000" algn="tl" rotWithShape="0">
                  <a:prstClr val="black">
                    <a:alpha val="40000"/>
                  </a:prstClr>
                </a:outerShdw>
              </a:effectLst>
              <a:latin typeface="Traditional Arabic" panose="02020603050405020304" pitchFamily="18" charset="-78"/>
              <a:cs typeface="Traditional Arabic" panose="02020603050405020304" pitchFamily="18" charset="-78"/>
            </a:endParaRPr>
          </a:p>
        </p:txBody>
      </p:sp>
      <p:sp>
        <p:nvSpPr>
          <p:cNvPr id="16" name="مستطيل ذو زوايا قطرية مستديرة 15"/>
          <p:cNvSpPr/>
          <p:nvPr/>
        </p:nvSpPr>
        <p:spPr>
          <a:xfrm>
            <a:off x="7431109" y="330055"/>
            <a:ext cx="4602385" cy="647637"/>
          </a:xfrm>
          <a:prstGeom prst="round2DiagRect">
            <a:avLst>
              <a:gd name="adj1" fmla="val 16667"/>
              <a:gd name="adj2"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smtClean="0">
                <a:latin typeface="Traditional Arabic" panose="02020603050405020304" pitchFamily="18" charset="-78"/>
                <a:cs typeface="Traditional Arabic" panose="02020603050405020304" pitchFamily="18" charset="-78"/>
              </a:rPr>
              <a:t>الوارثون من الرِجال</a:t>
            </a:r>
            <a:endParaRPr lang="ar-SA" sz="5400" b="1" dirty="0">
              <a:latin typeface="Traditional Arabic" panose="02020603050405020304" pitchFamily="18" charset="-78"/>
              <a:cs typeface="Traditional Arabic" panose="02020603050405020304" pitchFamily="18" charset="-78"/>
            </a:endParaRPr>
          </a:p>
        </p:txBody>
      </p:sp>
      <p:sp>
        <p:nvSpPr>
          <p:cNvPr id="17" name="مستطيل ذو زوايا قطرية مستديرة 16"/>
          <p:cNvSpPr/>
          <p:nvPr/>
        </p:nvSpPr>
        <p:spPr>
          <a:xfrm>
            <a:off x="7488819" y="1333447"/>
            <a:ext cx="4544675" cy="809957"/>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marL="457200" indent="-457200">
              <a:buFont typeface="Arial" panose="020B0604020202020204" pitchFamily="34" charset="0"/>
              <a:buChar char="•"/>
            </a:pPr>
            <a:r>
              <a:rPr lang="ar-SA" sz="2400" b="1" dirty="0">
                <a:latin typeface="Traditional Arabic" panose="02020603050405020304" pitchFamily="18" charset="-78"/>
                <a:cs typeface="Traditional Arabic" panose="02020603050405020304" pitchFamily="18" charset="-78"/>
              </a:rPr>
              <a:t> </a:t>
            </a:r>
            <a:r>
              <a:rPr lang="ar-SA" sz="2400" b="1" dirty="0" smtClean="0">
                <a:latin typeface="Traditional Arabic" panose="02020603050405020304" pitchFamily="18" charset="-78"/>
                <a:cs typeface="Traditional Arabic" panose="02020603050405020304" pitchFamily="18" charset="-78"/>
              </a:rPr>
              <a:t>الابن</a:t>
            </a:r>
            <a:endParaRPr lang="ar-SA" sz="2400" b="1" dirty="0">
              <a:latin typeface="Traditional Arabic" panose="02020603050405020304" pitchFamily="18" charset="-78"/>
              <a:cs typeface="Traditional Arabic" panose="02020603050405020304" pitchFamily="18" charset="-78"/>
            </a:endParaRPr>
          </a:p>
          <a:p>
            <a:pPr marL="457200" indent="-457200">
              <a:buFont typeface="Arial" panose="020B0604020202020204" pitchFamily="34" charset="0"/>
              <a:buChar char="•"/>
            </a:pPr>
            <a:r>
              <a:rPr lang="ar-SA" sz="2400" b="1" dirty="0" smtClean="0">
                <a:latin typeface="Traditional Arabic" panose="02020603050405020304" pitchFamily="18" charset="-78"/>
                <a:cs typeface="Traditional Arabic" panose="02020603050405020304" pitchFamily="18" charset="-78"/>
              </a:rPr>
              <a:t>ابن الابن </a:t>
            </a:r>
            <a:r>
              <a:rPr lang="ar-SA" sz="2400" b="1" dirty="0">
                <a:latin typeface="Traditional Arabic" panose="02020603050405020304" pitchFamily="18" charset="-78"/>
                <a:cs typeface="Traditional Arabic" panose="02020603050405020304" pitchFamily="18" charset="-78"/>
              </a:rPr>
              <a:t>وان نزل بمحض الذكور</a:t>
            </a:r>
            <a:r>
              <a:rPr lang="ar-SA" sz="2400" b="1" dirty="0" smtClean="0">
                <a:latin typeface="Traditional Arabic" panose="02020603050405020304" pitchFamily="18" charset="-78"/>
                <a:cs typeface="Traditional Arabic" panose="02020603050405020304" pitchFamily="18" charset="-78"/>
              </a:rPr>
              <a:t>.</a:t>
            </a:r>
          </a:p>
        </p:txBody>
      </p:sp>
      <p:sp>
        <p:nvSpPr>
          <p:cNvPr id="18" name="مستطيل ذو زوايا قطرية مستديرة 17"/>
          <p:cNvSpPr/>
          <p:nvPr/>
        </p:nvSpPr>
        <p:spPr>
          <a:xfrm>
            <a:off x="7459963" y="3024075"/>
            <a:ext cx="4544675" cy="759299"/>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الجد من قبل الأب وان علا بمحض الذكور .</a:t>
            </a:r>
            <a:endParaRPr lang="ar-SA" sz="2800" b="1" dirty="0">
              <a:latin typeface="Traditional Arabic" panose="02020603050405020304" pitchFamily="18" charset="-78"/>
              <a:cs typeface="Traditional Arabic" panose="02020603050405020304" pitchFamily="18" charset="-78"/>
            </a:endParaRPr>
          </a:p>
        </p:txBody>
      </p:sp>
      <p:sp>
        <p:nvSpPr>
          <p:cNvPr id="19" name="مستطيل ذو زوايا قطرية مستديرة 18"/>
          <p:cNvSpPr/>
          <p:nvPr/>
        </p:nvSpPr>
        <p:spPr>
          <a:xfrm>
            <a:off x="3772464" y="3029597"/>
            <a:ext cx="1697124" cy="759299"/>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المعتق</a:t>
            </a:r>
            <a:endParaRPr lang="ar-SA" sz="2800" b="1" dirty="0">
              <a:latin typeface="Traditional Arabic" panose="02020603050405020304" pitchFamily="18" charset="-78"/>
              <a:cs typeface="Traditional Arabic" panose="02020603050405020304" pitchFamily="18" charset="-78"/>
            </a:endParaRPr>
          </a:p>
        </p:txBody>
      </p:sp>
      <p:sp>
        <p:nvSpPr>
          <p:cNvPr id="21" name="مستطيل ذو زوايا قطرية مستديرة 20"/>
          <p:cNvSpPr/>
          <p:nvPr/>
        </p:nvSpPr>
        <p:spPr>
          <a:xfrm>
            <a:off x="7488819" y="3910666"/>
            <a:ext cx="4544675" cy="1205945"/>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الأخ الشقيق</a:t>
            </a:r>
          </a:p>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الأخ لأب.</a:t>
            </a:r>
          </a:p>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a:t>
            </a:r>
            <a:endParaRPr lang="ar-SA" sz="2800" b="1" dirty="0">
              <a:latin typeface="Traditional Arabic" panose="02020603050405020304" pitchFamily="18" charset="-78"/>
              <a:cs typeface="Traditional Arabic" panose="02020603050405020304" pitchFamily="18" charset="-78"/>
            </a:endParaRPr>
          </a:p>
        </p:txBody>
      </p:sp>
      <p:sp>
        <p:nvSpPr>
          <p:cNvPr id="23" name="مستطيل ذو زوايا قطرية مستديرة 22"/>
          <p:cNvSpPr/>
          <p:nvPr/>
        </p:nvSpPr>
        <p:spPr>
          <a:xfrm>
            <a:off x="5533206" y="3024075"/>
            <a:ext cx="1697124" cy="759299"/>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a:t>
            </a:r>
            <a:endParaRPr lang="ar-SA" sz="2800" b="1" dirty="0">
              <a:latin typeface="Traditional Arabic" panose="02020603050405020304" pitchFamily="18" charset="-78"/>
              <a:cs typeface="Traditional Arabic" panose="02020603050405020304" pitchFamily="18" charset="-78"/>
            </a:endParaRPr>
          </a:p>
        </p:txBody>
      </p:sp>
      <p:sp>
        <p:nvSpPr>
          <p:cNvPr id="24" name="مستطيل ذو زوايا قطرية مستديرة 23"/>
          <p:cNvSpPr/>
          <p:nvPr/>
        </p:nvSpPr>
        <p:spPr>
          <a:xfrm>
            <a:off x="7488819" y="2194514"/>
            <a:ext cx="4544675" cy="759299"/>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الأب</a:t>
            </a:r>
            <a:endParaRPr lang="ar-SA" sz="2800" b="1" dirty="0">
              <a:latin typeface="Traditional Arabic" panose="02020603050405020304" pitchFamily="18" charset="-78"/>
              <a:cs typeface="Traditional Arabic" panose="02020603050405020304" pitchFamily="18" charset="-78"/>
            </a:endParaRPr>
          </a:p>
        </p:txBody>
      </p:sp>
      <p:sp>
        <p:nvSpPr>
          <p:cNvPr id="25" name="مستطيل ذو زوايا قطرية مستديرة 24"/>
          <p:cNvSpPr/>
          <p:nvPr/>
        </p:nvSpPr>
        <p:spPr>
          <a:xfrm>
            <a:off x="2690773" y="1333447"/>
            <a:ext cx="4544675" cy="770465"/>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العم الشقيق وإن علا.</a:t>
            </a:r>
          </a:p>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العم الشقيق لأب وإن علا.</a:t>
            </a:r>
          </a:p>
        </p:txBody>
      </p:sp>
      <p:sp>
        <p:nvSpPr>
          <p:cNvPr id="26" name="مستطيل ذو زوايا قطرية مستديرة 25"/>
          <p:cNvSpPr/>
          <p:nvPr/>
        </p:nvSpPr>
        <p:spPr>
          <a:xfrm>
            <a:off x="7459963" y="5243904"/>
            <a:ext cx="4544675" cy="1356549"/>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marL="457200" indent="-457200">
              <a:buFont typeface="Arial" panose="020B0604020202020204" pitchFamily="34" charset="0"/>
              <a:buChar char="•"/>
            </a:pPr>
            <a:r>
              <a:rPr lang="ar-SA" sz="2800" b="1" dirty="0">
                <a:latin typeface="Traditional Arabic" panose="02020603050405020304" pitchFamily="18" charset="-78"/>
                <a:cs typeface="Traditional Arabic" panose="02020603050405020304" pitchFamily="18" charset="-78"/>
              </a:rPr>
              <a:t>ابن الأخ الشقيق وان نزل بمحض الذكور.</a:t>
            </a:r>
          </a:p>
          <a:p>
            <a:pPr marL="457200" indent="-457200">
              <a:buFont typeface="Arial" panose="020B0604020202020204" pitchFamily="34" charset="0"/>
              <a:buChar char="•"/>
            </a:pPr>
            <a:r>
              <a:rPr lang="ar-SA" sz="2800" b="1" dirty="0">
                <a:latin typeface="Traditional Arabic" panose="02020603050405020304" pitchFamily="18" charset="-78"/>
                <a:cs typeface="Traditional Arabic" panose="02020603050405020304" pitchFamily="18" charset="-78"/>
              </a:rPr>
              <a:t>ابن الأخ لأب وإن نزل بمحض الذكور.</a:t>
            </a:r>
          </a:p>
        </p:txBody>
      </p:sp>
      <p:sp>
        <p:nvSpPr>
          <p:cNvPr id="27" name="مستطيل ذو زوايا قطرية مستديرة 26"/>
          <p:cNvSpPr/>
          <p:nvPr/>
        </p:nvSpPr>
        <p:spPr>
          <a:xfrm>
            <a:off x="2690772" y="2207178"/>
            <a:ext cx="4544675" cy="770465"/>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ابن العم الشقيق وإن علا.</a:t>
            </a:r>
          </a:p>
          <a:p>
            <a:pPr marL="457200" indent="-457200">
              <a:buFont typeface="Arial" panose="020B0604020202020204" pitchFamily="34" charset="0"/>
              <a:buChar char="•"/>
            </a:pPr>
            <a:r>
              <a:rPr lang="ar-SA" sz="2800" b="1" dirty="0" smtClean="0">
                <a:latin typeface="Traditional Arabic" panose="02020603050405020304" pitchFamily="18" charset="-78"/>
                <a:cs typeface="Traditional Arabic" panose="02020603050405020304" pitchFamily="18" charset="-78"/>
              </a:rPr>
              <a:t>ابن العم لأب وإن علا.</a:t>
            </a:r>
          </a:p>
        </p:txBody>
      </p:sp>
    </p:spTree>
    <p:extLst>
      <p:ext uri="{BB962C8B-B14F-4D97-AF65-F5344CB8AC3E}">
        <p14:creationId xmlns:p14="http://schemas.microsoft.com/office/powerpoint/2010/main" val="21471784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28287" t="57219" r="13539" b="23075"/>
          <a:stretch/>
        </p:blipFill>
        <p:spPr>
          <a:xfrm>
            <a:off x="4290054" y="3234673"/>
            <a:ext cx="7538650" cy="1455739"/>
          </a:xfrm>
          <a:prstGeom prst="rect">
            <a:avLst/>
          </a:prstGeom>
        </p:spPr>
      </p:pic>
      <p:sp>
        <p:nvSpPr>
          <p:cNvPr id="9" name="مستطيل ذو زوايا قطرية مستديرة 8"/>
          <p:cNvSpPr/>
          <p:nvPr/>
        </p:nvSpPr>
        <p:spPr>
          <a:xfrm>
            <a:off x="3125836" y="5283835"/>
            <a:ext cx="6448811" cy="730671"/>
          </a:xfrm>
          <a:prstGeom prst="round2DiagRect">
            <a:avLst>
              <a:gd name="adj1" fmla="val 50000"/>
              <a:gd name="adj2" fmla="val 0"/>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smtClean="0">
                <a:solidFill>
                  <a:schemeClr val="accent5">
                    <a:lumMod val="75000"/>
                  </a:schemeClr>
                </a:solidFill>
                <a:latin typeface="Traditional Arabic" panose="02020603050405020304" pitchFamily="18" charset="-78"/>
                <a:cs typeface="Traditional Arabic" panose="02020603050405020304" pitchFamily="18" charset="-78"/>
              </a:rPr>
              <a:t>أبناء الميت وجميع قرابته الذكور من جهة ابيه .</a:t>
            </a:r>
            <a:endParaRPr lang="ar-SA" sz="3200" b="1" dirty="0">
              <a:solidFill>
                <a:schemeClr val="accent5">
                  <a:lumMod val="75000"/>
                </a:schemeClr>
              </a:solidFill>
              <a:latin typeface="Traditional Arabic" panose="02020603050405020304" pitchFamily="18" charset="-78"/>
              <a:cs typeface="Traditional Arabic" panose="02020603050405020304" pitchFamily="18" charset="-78"/>
            </a:endParaRPr>
          </a:p>
        </p:txBody>
      </p:sp>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85" y="979173"/>
            <a:ext cx="3509947" cy="35099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مستطيل 3"/>
          <p:cNvSpPr/>
          <p:nvPr/>
        </p:nvSpPr>
        <p:spPr>
          <a:xfrm>
            <a:off x="10614910" y="558986"/>
            <a:ext cx="1213794" cy="923330"/>
          </a:xfrm>
          <a:prstGeom prst="rect">
            <a:avLst/>
          </a:prstGeom>
          <a:noFill/>
        </p:spPr>
        <p:txBody>
          <a:bodyPr wrap="none" lIns="91440" tIns="45720" rIns="91440" bIns="45720">
            <a:spAutoFit/>
          </a:bodyPr>
          <a:lstStyle/>
          <a:p>
            <a:pPr algn="ctr"/>
            <a:r>
              <a:rPr lang="ar-SA" sz="5400" b="1" cap="none" spc="0" dirty="0" smtClean="0">
                <a:ln w="0"/>
                <a:solidFill>
                  <a:schemeClr val="bg1">
                    <a:lumMod val="6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اذًا : </a:t>
            </a:r>
            <a:endParaRPr lang="ar-SA" sz="5400" b="1" cap="none" spc="0" dirty="0">
              <a:ln w="0"/>
              <a:solidFill>
                <a:schemeClr val="bg1">
                  <a:lumMod val="6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0" name="موجة مزدوجة 9"/>
          <p:cNvSpPr/>
          <p:nvPr/>
        </p:nvSpPr>
        <p:spPr>
          <a:xfrm>
            <a:off x="8534384" y="525543"/>
            <a:ext cx="2080526" cy="923331"/>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solidFill>
                  <a:schemeClr val="bg2">
                    <a:lumMod val="50000"/>
                  </a:schemeClr>
                </a:solidFill>
                <a:latin typeface="Traditional Arabic" panose="02020603050405020304" pitchFamily="18" charset="-78"/>
                <a:cs typeface="Traditional Arabic" panose="02020603050405020304" pitchFamily="18" charset="-78"/>
              </a:rPr>
              <a:t>العَصَبَة بالنفس</a:t>
            </a:r>
            <a:endParaRPr lang="ar-SA" sz="3600" b="1" dirty="0">
              <a:solidFill>
                <a:schemeClr val="bg2">
                  <a:lumMod val="50000"/>
                </a:schemeClr>
              </a:solidFill>
              <a:latin typeface="Traditional Arabic" panose="02020603050405020304" pitchFamily="18" charset="-78"/>
              <a:cs typeface="Traditional Arabic" panose="02020603050405020304" pitchFamily="18" charset="-78"/>
            </a:endParaRPr>
          </a:p>
        </p:txBody>
      </p:sp>
      <p:pic>
        <p:nvPicPr>
          <p:cNvPr id="12" name="صورة 11"/>
          <p:cNvPicPr>
            <a:picLocks noChangeAspect="1"/>
          </p:cNvPicPr>
          <p:nvPr/>
        </p:nvPicPr>
        <p:blipFill>
          <a:blip r:embed="rId4" cstate="print">
            <a:extLst>
              <a:ext uri="{BEBA8EAE-BF5A-486C-A8C5-ECC9F3942E4B}">
                <a14:imgProps xmlns:a14="http://schemas.microsoft.com/office/drawing/2010/main">
                  <a14:imgLayer r:embed="rId5">
                    <a14:imgEffect>
                      <a14:backgroundRemoval t="8875" b="93250" l="125" r="100000"/>
                    </a14:imgEffect>
                  </a14:imgLayer>
                </a14:imgProps>
              </a:ext>
              <a:ext uri="{28A0092B-C50C-407E-A947-70E740481C1C}">
                <a14:useLocalDpi xmlns:a14="http://schemas.microsoft.com/office/drawing/2010/main" val="0"/>
              </a:ext>
            </a:extLst>
          </a:blip>
          <a:stretch>
            <a:fillRect/>
          </a:stretch>
        </p:blipFill>
        <p:spPr>
          <a:xfrm>
            <a:off x="137375" y="3026535"/>
            <a:ext cx="3859369" cy="3859369"/>
          </a:xfrm>
          <a:prstGeom prst="rect">
            <a:avLst/>
          </a:prstGeom>
        </p:spPr>
      </p:pic>
      <p:sp>
        <p:nvSpPr>
          <p:cNvPr id="2" name="مستطيل 1"/>
          <p:cNvSpPr/>
          <p:nvPr/>
        </p:nvSpPr>
        <p:spPr>
          <a:xfrm>
            <a:off x="4625136" y="1871809"/>
            <a:ext cx="7229863" cy="769441"/>
          </a:xfrm>
          <a:prstGeom prst="rect">
            <a:avLst/>
          </a:prstGeom>
          <a:noFill/>
        </p:spPr>
        <p:txBody>
          <a:bodyPr wrap="none" lIns="91440" tIns="45720" rIns="91440" bIns="45720">
            <a:spAutoFit/>
          </a:bodyPr>
          <a:lstStyle/>
          <a:p>
            <a:pPr algn="ctr"/>
            <a:r>
              <a:rPr lang="ar-SA" sz="4400" b="1" cap="none" spc="0" dirty="0" smtClean="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جميع الوارثون من الرجال عدا الزوج والأخ لأم.</a:t>
            </a:r>
            <a:endParaRPr lang="ar-SA" sz="4400" b="1" cap="none" spc="0" dirty="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8" name="مستطيل 7"/>
          <p:cNvSpPr/>
          <p:nvPr/>
        </p:nvSpPr>
        <p:spPr>
          <a:xfrm>
            <a:off x="4836195" y="3451282"/>
            <a:ext cx="6163500" cy="1077218"/>
          </a:xfrm>
          <a:prstGeom prst="rect">
            <a:avLst/>
          </a:prstGeom>
          <a:noFill/>
        </p:spPr>
        <p:txBody>
          <a:bodyPr wrap="square" lIns="91440" tIns="45720" rIns="91440" bIns="45720">
            <a:spAutoFit/>
          </a:bodyPr>
          <a:lstStyle/>
          <a:p>
            <a:pPr algn="ctr"/>
            <a:r>
              <a:rPr lang="ar-SA" sz="3200" b="1" cap="none" spc="0" dirty="0" smtClean="0">
                <a:ln w="0"/>
                <a:solidFill>
                  <a:schemeClr val="bg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استنتج/ـي تعريفًا يشمل </a:t>
            </a:r>
            <a:r>
              <a:rPr lang="ar-SA" sz="3200" b="1" cap="none" spc="0" dirty="0" smtClean="0">
                <a:ln w="0"/>
                <a:solidFill>
                  <a:schemeClr val="bg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الوارثين </a:t>
            </a:r>
            <a:r>
              <a:rPr lang="ar-SA" sz="3200" b="1" cap="none" spc="0" dirty="0" smtClean="0">
                <a:ln w="0"/>
                <a:solidFill>
                  <a:schemeClr val="bg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من الرجال بعد استثناء </a:t>
            </a:r>
          </a:p>
          <a:p>
            <a:pPr algn="ctr"/>
            <a:r>
              <a:rPr lang="ar-SA" sz="3200" b="1" cap="none" spc="0" dirty="0" smtClean="0">
                <a:ln w="0"/>
                <a:solidFill>
                  <a:schemeClr val="bg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الزوج والأخ لأم </a:t>
            </a:r>
            <a:r>
              <a:rPr lang="ar-SA" sz="3200" b="1" dirty="0" smtClean="0">
                <a:ln w="0"/>
                <a:solidFill>
                  <a:schemeClr val="bg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من خلال الحديث الشريف</a:t>
            </a:r>
            <a:r>
              <a:rPr lang="ar-SA" sz="3200" b="1" cap="none" spc="0" dirty="0" smtClean="0">
                <a:ln w="0"/>
                <a:solidFill>
                  <a:schemeClr val="bg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a:t>
            </a:r>
            <a:endParaRPr lang="ar-SA" sz="3200" b="1" cap="none" spc="0" dirty="0">
              <a:ln w="0"/>
              <a:solidFill>
                <a:schemeClr val="bg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2263841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0" grpId="0" animBg="1"/>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614910" y="558986"/>
            <a:ext cx="1213794" cy="923330"/>
          </a:xfrm>
          <a:prstGeom prst="rect">
            <a:avLst/>
          </a:prstGeom>
          <a:noFill/>
        </p:spPr>
        <p:txBody>
          <a:bodyPr wrap="none" lIns="91440" tIns="45720" rIns="91440" bIns="45720">
            <a:spAutoFit/>
          </a:bodyPr>
          <a:lstStyle/>
          <a:p>
            <a:pPr algn="ctr"/>
            <a:r>
              <a:rPr lang="ar-SA" sz="5400" b="1" cap="none" spc="0" dirty="0" smtClean="0">
                <a:ln w="0"/>
                <a:solidFill>
                  <a:schemeClr val="bg1">
                    <a:lumMod val="6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اذًا : </a:t>
            </a:r>
            <a:endParaRPr lang="ar-SA" sz="5400" b="1" cap="none" spc="0" dirty="0">
              <a:ln w="0"/>
              <a:solidFill>
                <a:schemeClr val="bg1">
                  <a:lumMod val="6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0" name="موجة مزدوجة 9"/>
          <p:cNvSpPr/>
          <p:nvPr/>
        </p:nvSpPr>
        <p:spPr>
          <a:xfrm>
            <a:off x="3822032" y="525543"/>
            <a:ext cx="6792878" cy="923331"/>
          </a:xfrm>
          <a:prstGeom prst="doubleWav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solidFill>
                  <a:schemeClr val="bg2">
                    <a:lumMod val="50000"/>
                  </a:schemeClr>
                </a:solidFill>
                <a:latin typeface="Traditional Arabic" panose="02020603050405020304" pitchFamily="18" charset="-78"/>
                <a:cs typeface="Traditional Arabic" panose="02020603050405020304" pitchFamily="18" charset="-78"/>
              </a:rPr>
              <a:t>استنبط/ـي أحكام العَصَبَة بالنفس من خِلال الأمثلة:</a:t>
            </a:r>
            <a:endParaRPr lang="ar-SA" sz="3600" b="1" dirty="0">
              <a:solidFill>
                <a:schemeClr val="bg2">
                  <a:lumMod val="50000"/>
                </a:schemeClr>
              </a:solidFill>
              <a:latin typeface="Traditional Arabic" panose="02020603050405020304" pitchFamily="18" charset="-78"/>
              <a:cs typeface="Traditional Arabic" panose="02020603050405020304" pitchFamily="18" charset="-78"/>
            </a:endParaRPr>
          </a:p>
        </p:txBody>
      </p:sp>
      <p:sp>
        <p:nvSpPr>
          <p:cNvPr id="3" name="شكل حر 2"/>
          <p:cNvSpPr/>
          <p:nvPr/>
        </p:nvSpPr>
        <p:spPr>
          <a:xfrm>
            <a:off x="6773068" y="2413396"/>
            <a:ext cx="3385343" cy="2031206"/>
          </a:xfrm>
          <a:custGeom>
            <a:avLst/>
            <a:gdLst>
              <a:gd name="connsiteX0" fmla="*/ 0 w 3385343"/>
              <a:gd name="connsiteY0" fmla="*/ 203121 h 2031206"/>
              <a:gd name="connsiteX1" fmla="*/ 203121 w 3385343"/>
              <a:gd name="connsiteY1" fmla="*/ 0 h 2031206"/>
              <a:gd name="connsiteX2" fmla="*/ 3182222 w 3385343"/>
              <a:gd name="connsiteY2" fmla="*/ 0 h 2031206"/>
              <a:gd name="connsiteX3" fmla="*/ 3385343 w 3385343"/>
              <a:gd name="connsiteY3" fmla="*/ 203121 h 2031206"/>
              <a:gd name="connsiteX4" fmla="*/ 3385343 w 3385343"/>
              <a:gd name="connsiteY4" fmla="*/ 1828085 h 2031206"/>
              <a:gd name="connsiteX5" fmla="*/ 3182222 w 3385343"/>
              <a:gd name="connsiteY5" fmla="*/ 2031206 h 2031206"/>
              <a:gd name="connsiteX6" fmla="*/ 203121 w 3385343"/>
              <a:gd name="connsiteY6" fmla="*/ 2031206 h 2031206"/>
              <a:gd name="connsiteX7" fmla="*/ 0 w 3385343"/>
              <a:gd name="connsiteY7" fmla="*/ 1828085 h 2031206"/>
              <a:gd name="connsiteX8" fmla="*/ 0 w 3385343"/>
              <a:gd name="connsiteY8" fmla="*/ 203121 h 2031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5343" h="2031206">
                <a:moveTo>
                  <a:pt x="0" y="203121"/>
                </a:moveTo>
                <a:cubicBezTo>
                  <a:pt x="0" y="90940"/>
                  <a:pt x="90940" y="0"/>
                  <a:pt x="203121" y="0"/>
                </a:cubicBezTo>
                <a:lnTo>
                  <a:pt x="3182222" y="0"/>
                </a:lnTo>
                <a:cubicBezTo>
                  <a:pt x="3294403" y="0"/>
                  <a:pt x="3385343" y="90940"/>
                  <a:pt x="3385343" y="203121"/>
                </a:cubicBezTo>
                <a:lnTo>
                  <a:pt x="3385343" y="1828085"/>
                </a:lnTo>
                <a:cubicBezTo>
                  <a:pt x="3385343" y="1940266"/>
                  <a:pt x="3294403" y="2031206"/>
                  <a:pt x="3182222" y="2031206"/>
                </a:cubicBezTo>
                <a:lnTo>
                  <a:pt x="203121" y="2031206"/>
                </a:lnTo>
                <a:cubicBezTo>
                  <a:pt x="90940" y="2031206"/>
                  <a:pt x="0" y="1940266"/>
                  <a:pt x="0" y="1828085"/>
                </a:cubicBezTo>
                <a:lnTo>
                  <a:pt x="0" y="20312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11892" tIns="211892" rIns="211892" bIns="211892" numCol="1" spcCol="1270" anchor="ctr" anchorCtr="0">
            <a:noAutofit/>
          </a:bodyPr>
          <a:lstStyle/>
          <a:p>
            <a:pPr lvl="0" algn="ctr" defTabSz="1778000" rtl="1">
              <a:lnSpc>
                <a:spcPct val="90000"/>
              </a:lnSpc>
              <a:spcBef>
                <a:spcPct val="0"/>
              </a:spcBef>
              <a:spcAft>
                <a:spcPct val="35000"/>
              </a:spcAft>
            </a:pPr>
            <a:r>
              <a:rPr lang="ar-SA" sz="4000" b="1" kern="1200" dirty="0" smtClean="0">
                <a:latin typeface="Traditional Arabic" panose="02020603050405020304" pitchFamily="18" charset="-78"/>
                <a:cs typeface="Traditional Arabic" panose="02020603050405020304" pitchFamily="18" charset="-78"/>
              </a:rPr>
              <a:t>توفي شخص عن أخيه الشقيق فالمال له كله.</a:t>
            </a:r>
            <a:endParaRPr lang="ar-SA" sz="4000" b="1" kern="1200" dirty="0">
              <a:latin typeface="Traditional Arabic" panose="02020603050405020304" pitchFamily="18" charset="-78"/>
              <a:cs typeface="Traditional Arabic" panose="02020603050405020304" pitchFamily="18" charset="-78"/>
            </a:endParaRPr>
          </a:p>
        </p:txBody>
      </p:sp>
      <p:sp>
        <p:nvSpPr>
          <p:cNvPr id="5" name="شكل حر 4"/>
          <p:cNvSpPr/>
          <p:nvPr/>
        </p:nvSpPr>
        <p:spPr>
          <a:xfrm>
            <a:off x="5757465" y="3009215"/>
            <a:ext cx="717692" cy="839566"/>
          </a:xfrm>
          <a:custGeom>
            <a:avLst/>
            <a:gdLst>
              <a:gd name="connsiteX0" fmla="*/ 0 w 717692"/>
              <a:gd name="connsiteY0" fmla="*/ 167913 h 839565"/>
              <a:gd name="connsiteX1" fmla="*/ 358846 w 717692"/>
              <a:gd name="connsiteY1" fmla="*/ 167913 h 839565"/>
              <a:gd name="connsiteX2" fmla="*/ 358846 w 717692"/>
              <a:gd name="connsiteY2" fmla="*/ 0 h 839565"/>
              <a:gd name="connsiteX3" fmla="*/ 717692 w 717692"/>
              <a:gd name="connsiteY3" fmla="*/ 419783 h 839565"/>
              <a:gd name="connsiteX4" fmla="*/ 358846 w 717692"/>
              <a:gd name="connsiteY4" fmla="*/ 839565 h 839565"/>
              <a:gd name="connsiteX5" fmla="*/ 358846 w 717692"/>
              <a:gd name="connsiteY5" fmla="*/ 671652 h 839565"/>
              <a:gd name="connsiteX6" fmla="*/ 0 w 717692"/>
              <a:gd name="connsiteY6" fmla="*/ 671652 h 839565"/>
              <a:gd name="connsiteX7" fmla="*/ 0 w 717692"/>
              <a:gd name="connsiteY7" fmla="*/ 167913 h 83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692" h="839565">
                <a:moveTo>
                  <a:pt x="717692" y="671652"/>
                </a:moveTo>
                <a:lnTo>
                  <a:pt x="358846" y="671652"/>
                </a:lnTo>
                <a:lnTo>
                  <a:pt x="358846" y="839565"/>
                </a:lnTo>
                <a:lnTo>
                  <a:pt x="0" y="419782"/>
                </a:lnTo>
                <a:lnTo>
                  <a:pt x="358846" y="0"/>
                </a:lnTo>
                <a:lnTo>
                  <a:pt x="358846" y="167913"/>
                </a:lnTo>
                <a:lnTo>
                  <a:pt x="717692" y="167913"/>
                </a:lnTo>
                <a:lnTo>
                  <a:pt x="717692" y="671652"/>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txBody>
          <a:bodyPr spcFirstLastPara="0" vert="horz" wrap="square" lIns="215308" tIns="167914" rIns="0" bIns="167913" numCol="1" spcCol="1270" anchor="ctr" anchorCtr="0">
            <a:noAutofit/>
          </a:bodyPr>
          <a:lstStyle/>
          <a:p>
            <a:pPr lvl="0" algn="ctr" defTabSz="1422400" rtl="1">
              <a:lnSpc>
                <a:spcPct val="90000"/>
              </a:lnSpc>
              <a:spcBef>
                <a:spcPct val="0"/>
              </a:spcBef>
              <a:spcAft>
                <a:spcPct val="35000"/>
              </a:spcAft>
            </a:pPr>
            <a:endParaRPr lang="ar-SA" sz="3200" kern="1200"/>
          </a:p>
        </p:txBody>
      </p:sp>
      <p:sp>
        <p:nvSpPr>
          <p:cNvPr id="6" name="شكل حر 5"/>
          <p:cNvSpPr/>
          <p:nvPr/>
        </p:nvSpPr>
        <p:spPr>
          <a:xfrm>
            <a:off x="2033587" y="2413396"/>
            <a:ext cx="3385343" cy="2031206"/>
          </a:xfrm>
          <a:custGeom>
            <a:avLst/>
            <a:gdLst>
              <a:gd name="connsiteX0" fmla="*/ 0 w 3385343"/>
              <a:gd name="connsiteY0" fmla="*/ 203121 h 2031206"/>
              <a:gd name="connsiteX1" fmla="*/ 203121 w 3385343"/>
              <a:gd name="connsiteY1" fmla="*/ 0 h 2031206"/>
              <a:gd name="connsiteX2" fmla="*/ 3182222 w 3385343"/>
              <a:gd name="connsiteY2" fmla="*/ 0 h 2031206"/>
              <a:gd name="connsiteX3" fmla="*/ 3385343 w 3385343"/>
              <a:gd name="connsiteY3" fmla="*/ 203121 h 2031206"/>
              <a:gd name="connsiteX4" fmla="*/ 3385343 w 3385343"/>
              <a:gd name="connsiteY4" fmla="*/ 1828085 h 2031206"/>
              <a:gd name="connsiteX5" fmla="*/ 3182222 w 3385343"/>
              <a:gd name="connsiteY5" fmla="*/ 2031206 h 2031206"/>
              <a:gd name="connsiteX6" fmla="*/ 203121 w 3385343"/>
              <a:gd name="connsiteY6" fmla="*/ 2031206 h 2031206"/>
              <a:gd name="connsiteX7" fmla="*/ 0 w 3385343"/>
              <a:gd name="connsiteY7" fmla="*/ 1828085 h 2031206"/>
              <a:gd name="connsiteX8" fmla="*/ 0 w 3385343"/>
              <a:gd name="connsiteY8" fmla="*/ 203121 h 2031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5343" h="2031206">
                <a:moveTo>
                  <a:pt x="0" y="203121"/>
                </a:moveTo>
                <a:cubicBezTo>
                  <a:pt x="0" y="90940"/>
                  <a:pt x="90940" y="0"/>
                  <a:pt x="203121" y="0"/>
                </a:cubicBezTo>
                <a:lnTo>
                  <a:pt x="3182222" y="0"/>
                </a:lnTo>
                <a:cubicBezTo>
                  <a:pt x="3294403" y="0"/>
                  <a:pt x="3385343" y="90940"/>
                  <a:pt x="3385343" y="203121"/>
                </a:cubicBezTo>
                <a:lnTo>
                  <a:pt x="3385343" y="1828085"/>
                </a:lnTo>
                <a:cubicBezTo>
                  <a:pt x="3385343" y="1940266"/>
                  <a:pt x="3294403" y="2031206"/>
                  <a:pt x="3182222" y="2031206"/>
                </a:cubicBezTo>
                <a:lnTo>
                  <a:pt x="203121" y="2031206"/>
                </a:lnTo>
                <a:cubicBezTo>
                  <a:pt x="90940" y="2031206"/>
                  <a:pt x="0" y="1940266"/>
                  <a:pt x="0" y="1828085"/>
                </a:cubicBezTo>
                <a:lnTo>
                  <a:pt x="0" y="20312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11892" tIns="211892" rIns="211892" bIns="211892" numCol="1" spcCol="1270" anchor="ctr" anchorCtr="0">
            <a:noAutofit/>
          </a:bodyPr>
          <a:lstStyle/>
          <a:p>
            <a:pPr lvl="0" algn="ctr" defTabSz="1778000" rtl="1">
              <a:lnSpc>
                <a:spcPct val="90000"/>
              </a:lnSpc>
              <a:spcBef>
                <a:spcPct val="0"/>
              </a:spcBef>
              <a:spcAft>
                <a:spcPct val="35000"/>
              </a:spcAft>
            </a:pPr>
            <a:r>
              <a:rPr lang="ar-SA" sz="4000" b="1" kern="1200" dirty="0" smtClean="0">
                <a:latin typeface="Traditional Arabic" panose="02020603050405020304" pitchFamily="18" charset="-78"/>
                <a:cs typeface="Traditional Arabic" panose="02020603050405020304" pitchFamily="18" charset="-78"/>
              </a:rPr>
              <a:t>من انفرد منهم أخذ جميعُ المال.</a:t>
            </a:r>
            <a:endParaRPr lang="ar-SA" sz="4000" b="1" kern="12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7474826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5" grpId="0" animBg="1"/>
      <p:bldP spid="6"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7513</TotalTime>
  <Words>1718</Words>
  <Application>Microsoft Office PowerPoint</Application>
  <PresentationFormat>شاشة عريضة</PresentationFormat>
  <Paragraphs>305</Paragraphs>
  <Slides>41</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41</vt:i4>
      </vt:variant>
    </vt:vector>
  </HeadingPairs>
  <TitlesOfParts>
    <vt:vector size="48" baseType="lpstr">
      <vt:lpstr>맑은 고딕</vt:lpstr>
      <vt:lpstr>Arial</vt:lpstr>
      <vt:lpstr>Calibri</vt:lpstr>
      <vt:lpstr>Calibri Light</vt:lpstr>
      <vt:lpstr>Times New Roman</vt:lpstr>
      <vt:lpstr>Traditional Arabic</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Prettykadooj</dc:creator>
  <cp:lastModifiedBy>Prettykadooj</cp:lastModifiedBy>
  <cp:revision>53</cp:revision>
  <dcterms:created xsi:type="dcterms:W3CDTF">2020-02-24T06:32:24Z</dcterms:created>
  <dcterms:modified xsi:type="dcterms:W3CDTF">2020-03-03T09:55:02Z</dcterms:modified>
</cp:coreProperties>
</file>