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29"/>
  </p:notesMasterIdLst>
  <p:sldIdLst>
    <p:sldId id="817" r:id="rId2"/>
    <p:sldId id="991" r:id="rId3"/>
    <p:sldId id="268" r:id="rId4"/>
    <p:sldId id="992" r:id="rId5"/>
    <p:sldId id="715" r:id="rId6"/>
    <p:sldId id="993" r:id="rId7"/>
    <p:sldId id="994" r:id="rId8"/>
    <p:sldId id="857" r:id="rId9"/>
    <p:sldId id="995" r:id="rId10"/>
    <p:sldId id="996" r:id="rId11"/>
    <p:sldId id="1004" r:id="rId12"/>
    <p:sldId id="892" r:id="rId13"/>
    <p:sldId id="893" r:id="rId14"/>
    <p:sldId id="894" r:id="rId15"/>
    <p:sldId id="997" r:id="rId16"/>
    <p:sldId id="772" r:id="rId17"/>
    <p:sldId id="1005" r:id="rId18"/>
    <p:sldId id="998" r:id="rId19"/>
    <p:sldId id="999" r:id="rId20"/>
    <p:sldId id="1000" r:id="rId21"/>
    <p:sldId id="1002" r:id="rId22"/>
    <p:sldId id="941" r:id="rId23"/>
    <p:sldId id="1003" r:id="rId24"/>
    <p:sldId id="942" r:id="rId25"/>
    <p:sldId id="944" r:id="rId26"/>
    <p:sldId id="945" r:id="rId27"/>
    <p:sldId id="94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CC"/>
    <a:srgbClr val="FF00FF"/>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1" d="100"/>
          <a:sy n="61" d="100"/>
        </p:scale>
        <p:origin x="-28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139FEC1-DF78-4FF6-A3CE-2F8BC7679399}" type="datetimeFigureOut">
              <a:rPr lang="ar-EG" smtClean="0"/>
              <a:pPr/>
              <a:t>28/03/1437</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E96E0E3-8774-43E6-9A6B-DC4D9E446598}"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1/8/2016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1/8/2016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1/8/2016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newsflash/>
  </p:transition>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http://www.mnhjy.com/wp/wp-content/uploads/2012/12/%D9%81%D9%8A%D8%B2%D9%8A%D8%A7%D8%A1-4-%D8%AF%D9%84%D9%8A%D9%84-%D8%A7%D9%84%D8%AA%D8%AC%D8%A7%D8%B1%D8%A8.gif"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video" Target="file:///F:\&#1575;&#1604;&#1605;&#1608;&#1604;&#1583;%20&#1575;&#1604;&#1603;&#1607;&#1585;&#1576;&#1575;&#1574;&#1610;%20-%20animation.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file:///F:\&#1602;&#1575;&#1606;&#1608;&#1606;%20&#1604;&#1606;&#1586;%20&#1585;&#1575;&#1574;&#1593;%20-%20&#1605;&#1578;&#1585;&#1580;&#1605;Lenz&#8216;s%20law%2000_00_08-.wm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file:///F:\&#1578;&#1580;&#1585;&#1576;&#1577;%20&#1575;&#1604;&#1605;&#1580;&#1575;&#1604;%20&#1575;&#1604;&#1605;&#1594;&#1606;&#1575;&#1591;&#1610;&#1587;&#1610;%20&#1575;&#1604;&#1605;&#1578;&#1594;&#1610;&#1585;.wm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r="38089"/>
          <a:stretch>
            <a:fillRect/>
          </a:stretch>
        </p:blipFill>
        <p:spPr bwMode="auto">
          <a:xfrm>
            <a:off x="304800" y="228600"/>
            <a:ext cx="3886200" cy="6309382"/>
          </a:xfrm>
          <a:prstGeom prst="rect">
            <a:avLst/>
          </a:prstGeom>
          <a:noFill/>
          <a:ln w="9525">
            <a:noFill/>
            <a:miter lim="800000"/>
            <a:headEnd/>
            <a:tailEnd/>
          </a:ln>
          <a:effectLst/>
        </p:spPr>
      </p:pic>
      <p:sp>
        <p:nvSpPr>
          <p:cNvPr id="3" name="مربع نص 2"/>
          <p:cNvSpPr txBox="1"/>
          <p:nvPr/>
        </p:nvSpPr>
        <p:spPr>
          <a:xfrm>
            <a:off x="4343400" y="2428868"/>
            <a:ext cx="4372004" cy="2714644"/>
          </a:xfrm>
          <a:prstGeom prst="rect">
            <a:avLst/>
          </a:prstGeom>
          <a:noFill/>
        </p:spPr>
        <p:txBody>
          <a:bodyPr wrap="square" rtlCol="1">
            <a:prstTxWarp prst="textPlain">
              <a:avLst/>
            </a:prstTxWarp>
            <a:spAutoFit/>
            <a:scene3d>
              <a:camera prst="orthographicFront"/>
              <a:lightRig rig="threePt" dir="t"/>
            </a:scene3d>
            <a:sp3d extrusionH="57150">
              <a:bevelT w="38100" h="38100" prst="convex"/>
            </a:sp3d>
          </a:bodyPr>
          <a:lstStyle/>
          <a:p>
            <a:pPr algn="ctr"/>
            <a:r>
              <a:rPr lang="ar-SA" sz="3200" dirty="0" smtClean="0">
                <a:ln>
                  <a:solidFill>
                    <a:schemeClr val="bg1"/>
                  </a:solidFill>
                </a:ln>
                <a:solidFill>
                  <a:srgbClr val="993366"/>
                </a:solidFill>
                <a:cs typeface="PT Bold Heading" pitchFamily="2" charset="-78"/>
              </a:rPr>
              <a:t>الحــــث</a:t>
            </a:r>
          </a:p>
          <a:p>
            <a:pPr algn="ctr"/>
            <a:r>
              <a:rPr lang="ar-SA" sz="3200" dirty="0" smtClean="0">
                <a:ln>
                  <a:solidFill>
                    <a:schemeClr val="bg1"/>
                  </a:solidFill>
                </a:ln>
                <a:solidFill>
                  <a:srgbClr val="993366"/>
                </a:solidFill>
                <a:cs typeface="PT Bold Heading" pitchFamily="2" charset="-78"/>
              </a:rPr>
              <a:t> الكهرومغناطيسي</a:t>
            </a:r>
            <a:endParaRPr lang="ar-SA" sz="3200" dirty="0">
              <a:ln>
                <a:solidFill>
                  <a:schemeClr val="bg1"/>
                </a:solidFill>
              </a:ln>
              <a:solidFill>
                <a:srgbClr val="993366"/>
              </a:solidFill>
              <a:cs typeface="PT Bold Heading" pitchFamily="2" charset="-78"/>
            </a:endParaRPr>
          </a:p>
        </p:txBody>
      </p:sp>
      <p:sp>
        <p:nvSpPr>
          <p:cNvPr id="4" name="مربع نص 3"/>
          <p:cNvSpPr txBox="1"/>
          <p:nvPr/>
        </p:nvSpPr>
        <p:spPr>
          <a:xfrm>
            <a:off x="5486400" y="1676400"/>
            <a:ext cx="2357454" cy="523220"/>
          </a:xfrm>
          <a:prstGeom prst="rect">
            <a:avLst/>
          </a:prstGeom>
          <a:noFill/>
        </p:spPr>
        <p:txBody>
          <a:bodyPr wrap="square" rtlCol="1">
            <a:spAutoFit/>
          </a:bodyPr>
          <a:lstStyle/>
          <a:p>
            <a:r>
              <a:rPr lang="ar-SA" sz="2800" dirty="0" smtClean="0">
                <a:ln>
                  <a:solidFill>
                    <a:schemeClr val="bg1"/>
                  </a:solidFill>
                </a:ln>
                <a:solidFill>
                  <a:schemeClr val="tx2"/>
                </a:solidFill>
                <a:cs typeface="PT Bold Heading" pitchFamily="2" charset="-78"/>
              </a:rPr>
              <a:t>الفصل الثاني</a:t>
            </a:r>
            <a:endParaRPr lang="ar-SA" sz="2800" dirty="0">
              <a:ln>
                <a:solidFill>
                  <a:schemeClr val="bg1"/>
                </a:solidFill>
              </a:ln>
              <a:solidFill>
                <a:schemeClr val="tx2"/>
              </a:solidFill>
              <a:cs typeface="PT Bold Heading" pitchFamily="2" charset="-78"/>
            </a:endParaRPr>
          </a:p>
        </p:txBody>
      </p:sp>
      <p:sp>
        <p:nvSpPr>
          <p:cNvPr id="5" name="مربع نص 4"/>
          <p:cNvSpPr txBox="1"/>
          <p:nvPr/>
        </p:nvSpPr>
        <p:spPr>
          <a:xfrm>
            <a:off x="5152996" y="357166"/>
            <a:ext cx="3429024" cy="830997"/>
          </a:xfrm>
          <a:prstGeom prst="rect">
            <a:avLst/>
          </a:prstGeom>
          <a:noFill/>
        </p:spPr>
        <p:txBody>
          <a:bodyPr wrap="square" rtlCol="1">
            <a:spAutoFit/>
          </a:bodyPr>
          <a:lstStyle/>
          <a:p>
            <a:pPr algn="ctr"/>
            <a:r>
              <a:rPr lang="ar-SA" sz="2400" dirty="0" smtClean="0">
                <a:solidFill>
                  <a:schemeClr val="accent4">
                    <a:lumMod val="75000"/>
                  </a:schemeClr>
                </a:solidFill>
                <a:cs typeface="PT Bold Heading" pitchFamily="2" charset="-78"/>
              </a:rPr>
              <a:t>فيزيـــــــــاء 4</a:t>
            </a:r>
          </a:p>
          <a:p>
            <a:pPr algn="ctr"/>
            <a:r>
              <a:rPr lang="ar-SA" sz="2400" dirty="0" smtClean="0">
                <a:solidFill>
                  <a:schemeClr val="accent4">
                    <a:lumMod val="75000"/>
                  </a:schemeClr>
                </a:solidFill>
                <a:cs typeface="PT Bold Heading" pitchFamily="2" charset="-78"/>
              </a:rPr>
              <a:t>الصف الثالث ثانوي</a:t>
            </a:r>
            <a:endParaRPr lang="ar-SA" sz="2400" dirty="0">
              <a:solidFill>
                <a:schemeClr val="accent4">
                  <a:lumMod val="75000"/>
                </a:schemeClr>
              </a:solidFill>
              <a:cs typeface="PT Bold Heading" pitchFamily="2" charset="-78"/>
            </a:endParaRPr>
          </a:p>
        </p:txBody>
      </p:sp>
      <p:sp>
        <p:nvSpPr>
          <p:cNvPr id="6" name="مربع نص 5"/>
          <p:cNvSpPr txBox="1"/>
          <p:nvPr/>
        </p:nvSpPr>
        <p:spPr>
          <a:xfrm>
            <a:off x="5105400" y="5493603"/>
            <a:ext cx="3071834" cy="830997"/>
          </a:xfrm>
          <a:prstGeom prst="rect">
            <a:avLst/>
          </a:prstGeom>
          <a:noFill/>
        </p:spPr>
        <p:txBody>
          <a:bodyPr wrap="square" rtlCol="1">
            <a:spAutoFit/>
          </a:bodyPr>
          <a:lstStyle/>
          <a:p>
            <a:pPr algn="ctr"/>
            <a:r>
              <a:rPr lang="ar-SA" sz="2400" b="1" dirty="0" smtClean="0">
                <a:ln w="1905">
                  <a:solidFill>
                    <a:schemeClr val="tx1"/>
                  </a:solidFill>
                </a:ln>
                <a:solidFill>
                  <a:srgbClr val="7030A0"/>
                </a:solidFill>
                <a:effectLst>
                  <a:innerShdw blurRad="69850" dist="43180" dir="5400000">
                    <a:srgbClr val="000000">
                      <a:alpha val="65000"/>
                    </a:srgbClr>
                  </a:innerShdw>
                </a:effectLst>
                <a:cs typeface="PT Bold Heading" pitchFamily="2" charset="-78"/>
              </a:rPr>
              <a:t>إعداد مشرفة العلوم</a:t>
            </a:r>
          </a:p>
          <a:p>
            <a:pPr algn="ctr"/>
            <a:r>
              <a:rPr lang="ar-SA" sz="2400" b="1" dirty="0" smtClean="0">
                <a:ln w="1905">
                  <a:solidFill>
                    <a:schemeClr val="tx1"/>
                  </a:solidFill>
                </a:ln>
                <a:solidFill>
                  <a:srgbClr val="7030A0"/>
                </a:solidFill>
                <a:effectLst>
                  <a:innerShdw blurRad="69850" dist="43180" dir="5400000">
                    <a:srgbClr val="000000">
                      <a:alpha val="65000"/>
                    </a:srgbClr>
                  </a:innerShdw>
                </a:effectLst>
                <a:cs typeface="PT Bold Heading" pitchFamily="2" charset="-78"/>
              </a:rPr>
              <a:t>منــــال عـــون</a:t>
            </a:r>
            <a:endParaRPr lang="ar-SA" sz="2400" b="1" dirty="0">
              <a:ln w="1905">
                <a:solidFill>
                  <a:schemeClr val="tx1"/>
                </a:solidFill>
              </a:ln>
              <a:solidFill>
                <a:srgbClr val="7030A0"/>
              </a:solidFill>
              <a:effectLst>
                <a:innerShdw blurRad="69850" dist="43180" dir="5400000">
                  <a:srgbClr val="000000">
                    <a:alpha val="65000"/>
                  </a:srgbClr>
                </a:innerShdw>
              </a:effectLst>
              <a:cs typeface="PT Bold Heading" pitchFamily="2" charset="-78"/>
            </a:endParaRPr>
          </a:p>
        </p:txBody>
      </p:sp>
      <p:pic>
        <p:nvPicPr>
          <p:cNvPr id="7" name="Picture 3" descr="http://www.mnhjy.com/wp/wp-content/uploads/2012/12/%D9%81%D9%8A%D8%B2%D9%8A%D8%A7%D8%A1-4-%D8%AF%D9%84%D9%8A%D9%84-%D8%A7%D9%84%D8%AA%D8%AC%D8%A7%D8%B1%D8%A8.gif"/>
          <p:cNvPicPr>
            <a:picLocks noChangeAspect="1" noChangeArrowheads="1"/>
          </p:cNvPicPr>
          <p:nvPr/>
        </p:nvPicPr>
        <p:blipFill>
          <a:blip r:embed="rId4" r:link="rId5"/>
          <a:srcRect l="6438" t="4297" r="6009" b="4008"/>
          <a:stretch>
            <a:fillRect/>
          </a:stretch>
        </p:blipFill>
        <p:spPr bwMode="auto">
          <a:xfrm>
            <a:off x="4724400" y="285728"/>
            <a:ext cx="882290" cy="1000132"/>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3400"/>
                            </p:stCondLst>
                            <p:childTnLst>
                              <p:par>
                                <p:cTn id="17" presetID="56" presetClass="entr" presetSubtype="0" fill="hold" grpId="0" nodeType="after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7159700" y="-27384"/>
            <a:ext cx="2020812" cy="225722"/>
          </a:xfrm>
        </p:spPr>
        <p:txBody>
          <a:bodyPr>
            <a:normAutofit/>
          </a:bodyPr>
          <a:lstStyle/>
          <a:p>
            <a:pPr algn="ctr"/>
            <a:r>
              <a:rPr lang="ar-SA" sz="800" b="1" dirty="0" smtClean="0">
                <a:solidFill>
                  <a:schemeClr val="tx2">
                    <a:lumMod val="50000"/>
                  </a:schemeClr>
                </a:solidFill>
              </a:rPr>
              <a:t>العنوان الحركة على خط مستقيم</a:t>
            </a:r>
            <a:endParaRPr lang="ar-SA" sz="800" b="1" dirty="0">
              <a:solidFill>
                <a:schemeClr val="tx2">
                  <a:lumMod val="50000"/>
                </a:schemeClr>
              </a:solidFill>
            </a:endParaRPr>
          </a:p>
        </p:txBody>
      </p:sp>
      <p:sp>
        <p:nvSpPr>
          <p:cNvPr id="3" name="عنوان 1"/>
          <p:cNvSpPr txBox="1">
            <a:spLocks/>
          </p:cNvSpPr>
          <p:nvPr/>
        </p:nvSpPr>
        <p:spPr>
          <a:xfrm>
            <a:off x="685800" y="914400"/>
            <a:ext cx="7848600" cy="762000"/>
          </a:xfrm>
          <a:prstGeom prst="rect">
            <a:avLst/>
          </a:prstGeom>
        </p:spPr>
        <p:txBody>
          <a:bodyPr vert="horz" lIns="45720" rIns="45720" anchor="ctr">
            <a:noAutofit/>
          </a:bodyPr>
          <a:lstStyle/>
          <a:p>
            <a:pPr algn="justLow" rtl="1">
              <a:spcBef>
                <a:spcPct val="0"/>
              </a:spcBef>
              <a:defRPr/>
            </a:pP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ومع استمرار دوران الحلقة فإن الجزء الذي كان يتحرك إلى أعلى سيتحرك إلى أسفل . </a:t>
            </a:r>
            <a:r>
              <a:rPr lang="ar-SA" sz="2200" dirty="0" smtClean="0">
                <a:solidFill>
                  <a:schemeClr val="bg1"/>
                </a:solidFill>
                <a:cs typeface="PT Bold Heading" pitchFamily="2" charset="-78"/>
              </a:rPr>
              <a:t>فينعكس اتجاه التيار المتولد في الحلقة .</a:t>
            </a:r>
          </a:p>
        </p:txBody>
      </p:sp>
      <p:sp>
        <p:nvSpPr>
          <p:cNvPr id="8" name="عنوان 1"/>
          <p:cNvSpPr txBox="1">
            <a:spLocks/>
          </p:cNvSpPr>
          <p:nvPr/>
        </p:nvSpPr>
        <p:spPr>
          <a:xfrm>
            <a:off x="609600" y="2971800"/>
            <a:ext cx="7924800" cy="1143000"/>
          </a:xfrm>
          <a:prstGeom prst="rect">
            <a:avLst/>
          </a:prstGeom>
        </p:spPr>
        <p:txBody>
          <a:bodyPr vert="horz" lIns="45720" rIns="45720" anchor="ctr">
            <a:noAutofit/>
          </a:bodyPr>
          <a:lstStyle/>
          <a:p>
            <a:pPr lvl="0" algn="justLow" rtl="1">
              <a:spcBef>
                <a:spcPct val="0"/>
              </a:spcBef>
              <a:defRPr/>
            </a:pPr>
            <a:endParaRPr kumimoji="0" lang="ar-SA" sz="22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9" name="عنوان 1"/>
          <p:cNvSpPr txBox="1">
            <a:spLocks/>
          </p:cNvSpPr>
          <p:nvPr/>
        </p:nvSpPr>
        <p:spPr>
          <a:xfrm>
            <a:off x="2057400" y="1724024"/>
            <a:ext cx="6477000" cy="457200"/>
          </a:xfrm>
          <a:prstGeom prst="rect">
            <a:avLst/>
          </a:prstGeom>
        </p:spPr>
        <p:txBody>
          <a:bodyPr vert="horz" lIns="45720" rIns="45720" anchor="ctr">
            <a:noAutofit/>
          </a:bodyPr>
          <a:lstStyle/>
          <a:p>
            <a:pPr algn="justLow" rtl="1">
              <a:spcBef>
                <a:spcPct val="0"/>
              </a:spcBef>
              <a:defRPr/>
            </a:pPr>
            <a:r>
              <a:rPr lang="ar-SA" sz="2200" dirty="0" smtClean="0">
                <a:solidFill>
                  <a:schemeClr val="bg1"/>
                </a:solidFill>
                <a:cs typeface="PT Bold Heading" pitchFamily="2" charset="-78"/>
              </a:rPr>
              <a:t>نستخدم القاعدة الرابعة لليد اليمنى لمعرفة اتجاه التيار .</a:t>
            </a:r>
          </a:p>
        </p:txBody>
      </p:sp>
      <p:sp>
        <p:nvSpPr>
          <p:cNvPr id="7" name="مستطيل 6"/>
          <p:cNvSpPr/>
          <p:nvPr/>
        </p:nvSpPr>
        <p:spPr>
          <a:xfrm>
            <a:off x="1752600" y="304800"/>
            <a:ext cx="5791199" cy="553998"/>
          </a:xfrm>
          <a:prstGeom prst="rect">
            <a:avLst/>
          </a:prstGeom>
          <a:noFill/>
        </p:spPr>
        <p:txBody>
          <a:bodyPr wrap="square" lIns="91440" tIns="45720" rIns="91440" bIns="45720">
            <a:spAutoFit/>
          </a:bodyPr>
          <a:lstStyle/>
          <a:p>
            <a:pPr algn="ctr" rtl="1"/>
            <a:r>
              <a:rPr kumimoji="0" lang="ar-SA" sz="3000" b="1" i="0" u="none" strike="noStrike" kern="1200" normalizeH="0" baseline="0" noProof="0" dirty="0" smtClean="0">
                <a:ln w="1905">
                  <a:solidFill>
                    <a:schemeClr val="bg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PT Bold Heading" pitchFamily="2" charset="-78"/>
              </a:rPr>
              <a:t>التيار الناتج</a:t>
            </a:r>
            <a:r>
              <a:rPr kumimoji="0" lang="ar-SA" sz="3000" b="1" i="0" u="none" strike="noStrike" kern="1200" normalizeH="0" noProof="0" dirty="0" smtClean="0">
                <a:ln w="1905">
                  <a:solidFill>
                    <a:schemeClr val="bg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PT Bold Heading" pitchFamily="2" charset="-78"/>
              </a:rPr>
              <a:t> من مولد كهربائي</a:t>
            </a:r>
            <a:endParaRPr lang="ar-SA" sz="3000" b="1" dirty="0">
              <a:ln w="1905">
                <a:solidFill>
                  <a:schemeClr val="bg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endParaRPr>
          </a:p>
        </p:txBody>
      </p:sp>
      <p:sp>
        <p:nvSpPr>
          <p:cNvPr id="10" name="عنوان 1"/>
          <p:cNvSpPr txBox="1">
            <a:spLocks/>
          </p:cNvSpPr>
          <p:nvPr/>
        </p:nvSpPr>
        <p:spPr>
          <a:xfrm>
            <a:off x="4269660" y="2152648"/>
            <a:ext cx="4191000" cy="648072"/>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الضلعين (</a:t>
            </a:r>
            <a:r>
              <a:rPr kumimoji="0" lang="en-US" sz="2200" i="0" u="none" strike="noStrike" kern="1200" cap="none" spc="0" normalizeH="0" baseline="0" noProof="0" dirty="0" err="1" smtClean="0">
                <a:ln>
                  <a:noFill/>
                </a:ln>
                <a:solidFill>
                  <a:schemeClr val="bg1"/>
                </a:solidFill>
                <a:effectLst/>
                <a:uLnTx/>
                <a:uFillTx/>
                <a:latin typeface="+mj-lt"/>
                <a:ea typeface="+mj-ea"/>
                <a:cs typeface="PT Bold Heading" pitchFamily="2" charset="-78"/>
              </a:rPr>
              <a:t>ab</a:t>
            </a: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 </a:t>
            </a:r>
            <a:r>
              <a:rPr kumimoji="0" lang="ar-SA" sz="2200" i="0" u="none" strike="noStrike" kern="1200" cap="none" spc="0" normalizeH="0" baseline="0" noProof="0" dirty="0" err="1" smtClean="0">
                <a:ln>
                  <a:noFill/>
                </a:ln>
                <a:solidFill>
                  <a:schemeClr val="bg1"/>
                </a:solidFill>
                <a:effectLst/>
                <a:uLnTx/>
                <a:uFillTx/>
                <a:latin typeface="+mj-lt"/>
                <a:ea typeface="+mj-ea"/>
                <a:cs typeface="PT Bold Heading" pitchFamily="2" charset="-78"/>
              </a:rPr>
              <a:t>و</a:t>
            </a: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 (</a:t>
            </a:r>
            <a:r>
              <a:rPr kumimoji="0" lang="en-US" sz="2200" i="0" u="none" strike="noStrike" kern="1200" cap="none" spc="0" normalizeH="0" baseline="0" noProof="0" dirty="0" err="1" smtClean="0">
                <a:ln>
                  <a:noFill/>
                </a:ln>
                <a:solidFill>
                  <a:schemeClr val="bg1"/>
                </a:solidFill>
                <a:effectLst/>
                <a:uLnTx/>
                <a:uFillTx/>
                <a:latin typeface="+mj-lt"/>
                <a:ea typeface="+mj-ea"/>
                <a:cs typeface="PT Bold Heading" pitchFamily="2" charset="-78"/>
              </a:rPr>
              <a:t>cd</a:t>
            </a: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 لا يوجد تيار .</a:t>
            </a:r>
            <a:endParaRPr kumimoji="0" lang="ar-SA" sz="22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11" name="عنوان 1"/>
          <p:cNvSpPr txBox="1">
            <a:spLocks/>
          </p:cNvSpPr>
          <p:nvPr/>
        </p:nvSpPr>
        <p:spPr>
          <a:xfrm>
            <a:off x="2314576" y="2743200"/>
            <a:ext cx="6172200" cy="6096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السرعة (</a:t>
            </a:r>
            <a:r>
              <a:rPr kumimoji="0" lang="en-US"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V</a:t>
            </a: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 إذا تعامدت</a:t>
            </a:r>
            <a:r>
              <a:rPr kumimoji="0" lang="ar-SA" sz="2200" i="0" u="none" strike="noStrike" kern="1200" cap="none" spc="0" normalizeH="0" noProof="0" dirty="0" smtClean="0">
                <a:ln>
                  <a:noFill/>
                </a:ln>
                <a:solidFill>
                  <a:schemeClr val="bg1"/>
                </a:solidFill>
                <a:effectLst/>
                <a:uLnTx/>
                <a:uFillTx/>
                <a:latin typeface="+mj-lt"/>
                <a:ea typeface="+mj-ea"/>
                <a:cs typeface="PT Bold Heading" pitchFamily="2" charset="-78"/>
              </a:rPr>
              <a:t> مع (</a:t>
            </a:r>
            <a:r>
              <a:rPr kumimoji="0" lang="en-US" sz="2200" i="0" u="none" strike="noStrike" kern="1200" cap="none" spc="0" normalizeH="0" noProof="0" dirty="0" smtClean="0">
                <a:ln>
                  <a:noFill/>
                </a:ln>
                <a:solidFill>
                  <a:schemeClr val="bg1"/>
                </a:solidFill>
                <a:effectLst/>
                <a:uLnTx/>
                <a:uFillTx/>
                <a:latin typeface="+mj-lt"/>
                <a:ea typeface="+mj-ea"/>
                <a:cs typeface="PT Bold Heading" pitchFamily="2" charset="-78"/>
              </a:rPr>
              <a:t>B</a:t>
            </a:r>
            <a:r>
              <a:rPr kumimoji="0" lang="ar-SA" sz="2200" i="0" u="none" strike="noStrike" kern="1200" cap="none" spc="0" normalizeH="0" noProof="0" dirty="0" smtClean="0">
                <a:ln>
                  <a:noFill/>
                </a:ln>
                <a:solidFill>
                  <a:schemeClr val="bg1"/>
                </a:solidFill>
                <a:effectLst/>
                <a:uLnTx/>
                <a:uFillTx/>
                <a:latin typeface="+mj-lt"/>
                <a:ea typeface="+mj-ea"/>
                <a:cs typeface="PT Bold Heading" pitchFamily="2" charset="-78"/>
              </a:rPr>
              <a:t>) فإن (</a:t>
            </a:r>
            <a:r>
              <a:rPr kumimoji="0" lang="el-GR" sz="2200" i="0" u="none" strike="noStrike" kern="1200" cap="none" spc="0" normalizeH="0" noProof="0" dirty="0" smtClean="0">
                <a:ln>
                  <a:noFill/>
                </a:ln>
                <a:solidFill>
                  <a:schemeClr val="bg1"/>
                </a:solidFill>
                <a:effectLst/>
                <a:uLnTx/>
                <a:uFillTx/>
                <a:latin typeface="Arial"/>
                <a:ea typeface="+mj-ea"/>
                <a:cs typeface="PT Bold Heading" pitchFamily="2" charset="-78"/>
              </a:rPr>
              <a:t>θ</a:t>
            </a:r>
            <a:r>
              <a:rPr kumimoji="0" lang="en-US" sz="2200" i="0" u="none" strike="noStrike" kern="1200" cap="none" spc="0" normalizeH="0" noProof="0" dirty="0" smtClean="0">
                <a:ln>
                  <a:noFill/>
                </a:ln>
                <a:solidFill>
                  <a:schemeClr val="bg1"/>
                </a:solidFill>
                <a:effectLst/>
                <a:uLnTx/>
                <a:uFillTx/>
                <a:latin typeface="+mj-lt"/>
                <a:ea typeface="+mj-ea"/>
                <a:cs typeface="PT Bold Heading" pitchFamily="2" charset="-78"/>
              </a:rPr>
              <a:t>=90</a:t>
            </a:r>
            <a:r>
              <a:rPr kumimoji="0" lang="ar-SA" sz="2200" i="0" u="none" strike="noStrike" kern="1200" cap="none" spc="0" normalizeH="0" noProof="0" dirty="0" smtClean="0">
                <a:ln>
                  <a:noFill/>
                </a:ln>
                <a:solidFill>
                  <a:schemeClr val="bg1"/>
                </a:solidFill>
                <a:effectLst/>
                <a:uLnTx/>
                <a:uFillTx/>
                <a:latin typeface="+mj-lt"/>
                <a:ea typeface="+mj-ea"/>
                <a:cs typeface="PT Bold Heading" pitchFamily="2" charset="-78"/>
              </a:rPr>
              <a:t>) </a:t>
            </a:r>
            <a:r>
              <a:rPr kumimoji="0" lang="ar-SA" sz="2200" i="0" u="none" strike="noStrike" kern="1200" cap="none" spc="0" normalizeH="0" noProof="0" dirty="0" err="1" smtClean="0">
                <a:ln>
                  <a:noFill/>
                </a:ln>
                <a:solidFill>
                  <a:schemeClr val="bg1"/>
                </a:solidFill>
                <a:effectLst/>
                <a:uLnTx/>
                <a:uFillTx/>
                <a:latin typeface="+mj-lt"/>
                <a:ea typeface="+mj-ea"/>
                <a:cs typeface="PT Bold Heading" pitchFamily="2" charset="-78"/>
              </a:rPr>
              <a:t>و</a:t>
            </a:r>
            <a:r>
              <a:rPr kumimoji="0" lang="ar-SA" sz="2200" i="0" u="none" strike="noStrike" kern="1200" cap="none" spc="0" normalizeH="0" noProof="0" dirty="0" smtClean="0">
                <a:ln>
                  <a:noFill/>
                </a:ln>
                <a:solidFill>
                  <a:schemeClr val="bg1"/>
                </a:solidFill>
                <a:effectLst/>
                <a:uLnTx/>
                <a:uFillTx/>
                <a:latin typeface="+mj-lt"/>
                <a:ea typeface="+mj-ea"/>
                <a:cs typeface="PT Bold Heading" pitchFamily="2" charset="-78"/>
              </a:rPr>
              <a:t> (</a:t>
            </a:r>
            <a:r>
              <a:rPr kumimoji="0" lang="en-US" sz="2200" i="0" u="none" strike="noStrike" kern="1200" cap="none" spc="0" normalizeH="0" noProof="0" dirty="0" smtClean="0">
                <a:ln>
                  <a:noFill/>
                </a:ln>
                <a:solidFill>
                  <a:schemeClr val="bg1"/>
                </a:solidFill>
                <a:effectLst/>
                <a:uLnTx/>
                <a:uFillTx/>
                <a:latin typeface="+mj-lt"/>
                <a:ea typeface="+mj-ea"/>
                <a:cs typeface="PT Bold Heading" pitchFamily="2" charset="-78"/>
              </a:rPr>
              <a:t>EMF=</a:t>
            </a:r>
            <a:r>
              <a:rPr kumimoji="0" lang="en-US" sz="2200" i="0" u="none" strike="noStrike" kern="1200" cap="none" spc="0" normalizeH="0" noProof="0" dirty="0" err="1" smtClean="0">
                <a:ln>
                  <a:noFill/>
                </a:ln>
                <a:solidFill>
                  <a:schemeClr val="bg1"/>
                </a:solidFill>
                <a:effectLst/>
                <a:uLnTx/>
                <a:uFillTx/>
                <a:latin typeface="+mj-lt"/>
                <a:ea typeface="+mj-ea"/>
                <a:cs typeface="PT Bold Heading" pitchFamily="2" charset="-78"/>
              </a:rPr>
              <a:t>BLv</a:t>
            </a:r>
            <a:r>
              <a:rPr kumimoji="0" lang="ar-SA" sz="2200" i="0" u="none" strike="noStrike" kern="1200" cap="none" spc="0" normalizeH="0" noProof="0" dirty="0" smtClean="0">
                <a:ln>
                  <a:noFill/>
                </a:ln>
                <a:solidFill>
                  <a:schemeClr val="bg1"/>
                </a:solidFill>
                <a:effectLst/>
                <a:uLnTx/>
                <a:uFillTx/>
                <a:latin typeface="+mj-lt"/>
                <a:ea typeface="+mj-ea"/>
                <a:cs typeface="PT Bold Heading" pitchFamily="2" charset="-78"/>
              </a:rPr>
              <a:t>)</a:t>
            </a:r>
            <a:endParaRPr kumimoji="0" lang="ar-SA" sz="22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12" name="عنوان 1"/>
          <p:cNvSpPr txBox="1">
            <a:spLocks/>
          </p:cNvSpPr>
          <p:nvPr/>
        </p:nvSpPr>
        <p:spPr>
          <a:xfrm>
            <a:off x="2876552" y="3352800"/>
            <a:ext cx="5562600" cy="6096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السرعة (</a:t>
            </a:r>
            <a:r>
              <a:rPr kumimoji="0" lang="en-US"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V</a:t>
            </a: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 إذا توازت مع (</a:t>
            </a:r>
            <a:r>
              <a:rPr kumimoji="0" lang="en-US"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B</a:t>
            </a: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 فإن (</a:t>
            </a:r>
            <a:r>
              <a:rPr kumimoji="0" lang="el-GR" sz="2200" i="0" u="none" strike="noStrike" kern="1200" cap="none" spc="0" normalizeH="0" baseline="0" noProof="0" dirty="0" smtClean="0">
                <a:ln>
                  <a:noFill/>
                </a:ln>
                <a:solidFill>
                  <a:schemeClr val="bg1"/>
                </a:solidFill>
                <a:effectLst/>
                <a:uLnTx/>
                <a:uFillTx/>
                <a:latin typeface="Arial"/>
                <a:ea typeface="+mj-ea"/>
                <a:cs typeface="PT Bold Heading" pitchFamily="2" charset="-78"/>
              </a:rPr>
              <a:t>θ</a:t>
            </a:r>
            <a:r>
              <a:rPr kumimoji="0" lang="en-US"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=0</a:t>
            </a: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 </a:t>
            </a:r>
            <a:r>
              <a:rPr kumimoji="0" lang="ar-SA" sz="2200" i="0" u="none" strike="noStrike" kern="1200" cap="none" spc="0" normalizeH="0" baseline="0" noProof="0" dirty="0" err="1" smtClean="0">
                <a:ln>
                  <a:noFill/>
                </a:ln>
                <a:solidFill>
                  <a:schemeClr val="bg1"/>
                </a:solidFill>
                <a:effectLst/>
                <a:uLnTx/>
                <a:uFillTx/>
                <a:latin typeface="+mj-lt"/>
                <a:ea typeface="+mj-ea"/>
                <a:cs typeface="PT Bold Heading" pitchFamily="2" charset="-78"/>
              </a:rPr>
              <a:t>و</a:t>
            </a: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 (</a:t>
            </a:r>
            <a:r>
              <a:rPr kumimoji="0" lang="en-US"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EMF=0</a:t>
            </a: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a:t>
            </a:r>
            <a:endParaRPr kumimoji="0" lang="ar-SA" sz="22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13" name="عنوان 1"/>
          <p:cNvSpPr txBox="1">
            <a:spLocks/>
          </p:cNvSpPr>
          <p:nvPr/>
        </p:nvSpPr>
        <p:spPr>
          <a:xfrm>
            <a:off x="3276600" y="4114800"/>
            <a:ext cx="5181600" cy="6858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من أمثلة التيار الناتج من مولد (المولدات الكهربائية خلف السدود)</a:t>
            </a:r>
            <a:endParaRPr kumimoji="0" lang="ar-SA" sz="22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pic>
        <p:nvPicPr>
          <p:cNvPr id="39938" name="Picture 2" descr="art128-3"/>
          <p:cNvPicPr>
            <a:picLocks noChangeAspect="1" noChangeArrowheads="1"/>
          </p:cNvPicPr>
          <p:nvPr/>
        </p:nvPicPr>
        <p:blipFill>
          <a:blip r:embed="rId3"/>
          <a:srcRect/>
          <a:stretch>
            <a:fillRect/>
          </a:stretch>
        </p:blipFill>
        <p:spPr bwMode="auto">
          <a:xfrm>
            <a:off x="762000" y="3276600"/>
            <a:ext cx="1524000" cy="1439078"/>
          </a:xfrm>
          <a:prstGeom prst="rect">
            <a:avLst/>
          </a:prstGeom>
          <a:noFill/>
          <a:ln w="9525">
            <a:noFill/>
            <a:miter lim="800000"/>
            <a:headEnd/>
            <a:tailEnd/>
          </a:ln>
        </p:spPr>
      </p:pic>
      <p:pic>
        <p:nvPicPr>
          <p:cNvPr id="14" name="Picture 2"/>
          <p:cNvPicPr>
            <a:picLocks noChangeAspect="1" noChangeArrowheads="1"/>
          </p:cNvPicPr>
          <p:nvPr/>
        </p:nvPicPr>
        <p:blipFill>
          <a:blip r:embed="rId4"/>
          <a:srcRect/>
          <a:stretch>
            <a:fillRect/>
          </a:stretch>
        </p:blipFill>
        <p:spPr bwMode="auto">
          <a:xfrm>
            <a:off x="671512" y="4919664"/>
            <a:ext cx="7772400" cy="1585911"/>
          </a:xfrm>
          <a:prstGeom prst="rect">
            <a:avLst/>
          </a:prstGeom>
          <a:noFill/>
          <a:ln w="9525">
            <a:noFill/>
            <a:miter lim="800000"/>
            <a:headEnd/>
            <a:tailEnd/>
          </a:ln>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24"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to="" calcmode="lin" valueType="num">
                                      <p:cBhvr>
                                        <p:cTn id="23" dur="1" fill="hold"/>
                                        <p:tgtEl>
                                          <p:spTgt spid="14"/>
                                        </p:tgtEl>
                                        <p:attrNameLst>
                                          <p:attrName/>
                                        </p:attrNameLst>
                                      </p:cBhvr>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3500"/>
                            </p:stCondLst>
                            <p:childTnLst>
                              <p:par>
                                <p:cTn id="37" presetID="39" presetClass="entr" presetSubtype="0" accel="100000" fill="hold" nodeType="afterEffect">
                                  <p:stCondLst>
                                    <p:cond delay="0"/>
                                  </p:stCondLst>
                                  <p:childTnLst>
                                    <p:set>
                                      <p:cBhvr>
                                        <p:cTn id="38" dur="1" fill="hold">
                                          <p:stCondLst>
                                            <p:cond delay="0"/>
                                          </p:stCondLst>
                                        </p:cTn>
                                        <p:tgtEl>
                                          <p:spTgt spid="39938"/>
                                        </p:tgtEl>
                                        <p:attrNameLst>
                                          <p:attrName>style.visibility</p:attrName>
                                        </p:attrNameLst>
                                      </p:cBhvr>
                                      <p:to>
                                        <p:strVal val="visible"/>
                                      </p:to>
                                    </p:set>
                                    <p:anim calcmode="lin" valueType="num">
                                      <p:cBhvr>
                                        <p:cTn id="39" dur="500" fill="hold"/>
                                        <p:tgtEl>
                                          <p:spTgt spid="39938"/>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9938"/>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9938"/>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المولد الكهربائي - animation.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3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33600" y="152400"/>
            <a:ext cx="4953000" cy="762000"/>
          </a:xfrm>
          <a:noFill/>
          <a:ln>
            <a:noFill/>
          </a:ln>
        </p:spPr>
        <p:style>
          <a:lnRef idx="1">
            <a:schemeClr val="accent2"/>
          </a:lnRef>
          <a:fillRef idx="3">
            <a:schemeClr val="accent2"/>
          </a:fillRef>
          <a:effectRef idx="2">
            <a:schemeClr val="accent2"/>
          </a:effectRef>
          <a:fontRef idx="minor">
            <a:schemeClr val="lt1"/>
          </a:fontRef>
        </p:style>
        <p:txBody>
          <a:bodyPr/>
          <a:lstStyle/>
          <a:p>
            <a:pPr algn="ctr"/>
            <a:r>
              <a:rPr lang="ar-SA" b="1" spc="0"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مولدات التيار المتناوب</a:t>
            </a:r>
          </a:p>
        </p:txBody>
      </p:sp>
      <p:sp>
        <p:nvSpPr>
          <p:cNvPr id="6" name="عنوان 1"/>
          <p:cNvSpPr txBox="1">
            <a:spLocks/>
          </p:cNvSpPr>
          <p:nvPr/>
        </p:nvSpPr>
        <p:spPr>
          <a:xfrm>
            <a:off x="1524000" y="2743200"/>
            <a:ext cx="6781800" cy="609600"/>
          </a:xfrm>
          <a:prstGeom prst="rect">
            <a:avLst/>
          </a:prstGeom>
          <a:noFill/>
          <a:ln>
            <a:no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i="0" u="none" strike="noStrike" kern="1200" cap="none" spc="0" normalizeH="0" baseline="0" noProof="0" dirty="0" smtClean="0">
                <a:ln>
                  <a:noFill/>
                </a:ln>
                <a:solidFill>
                  <a:schemeClr val="accent2"/>
                </a:solidFill>
                <a:effectLst/>
                <a:uLnTx/>
                <a:uFillTx/>
                <a:latin typeface="+mj-lt"/>
                <a:ea typeface="+mj-ea"/>
                <a:cs typeface="PT Bold Heading" pitchFamily="2" charset="-78"/>
              </a:rPr>
              <a:t>ونرمز للتيار المتناوب </a:t>
            </a:r>
            <a:r>
              <a:rPr kumimoji="0" lang="ar-SA" sz="3200" b="1" i="0" u="none" strike="noStrike" kern="1200" cap="none" spc="0" normalizeH="0" baseline="0" noProof="0" dirty="0" smtClean="0">
                <a:ln>
                  <a:noFill/>
                </a:ln>
                <a:solidFill>
                  <a:srgbClr val="0000FF"/>
                </a:solidFill>
                <a:effectLst/>
                <a:uLnTx/>
                <a:uFillTx/>
                <a:latin typeface="+mj-lt"/>
                <a:ea typeface="+mj-ea"/>
                <a:cs typeface="PT Bold Heading" pitchFamily="2" charset="-78"/>
              </a:rPr>
              <a:t>بالرمز (</a:t>
            </a:r>
            <a:r>
              <a:rPr kumimoji="0" lang="en-US" sz="3200" b="1" i="0" u="none" strike="noStrike" kern="1200" cap="none" spc="0" normalizeH="0" baseline="0" noProof="0" dirty="0" smtClean="0">
                <a:ln>
                  <a:noFill/>
                </a:ln>
                <a:solidFill>
                  <a:srgbClr val="0000FF"/>
                </a:solidFill>
                <a:effectLst/>
                <a:uLnTx/>
                <a:uFillTx/>
                <a:latin typeface="+mj-lt"/>
                <a:ea typeface="+mj-ea"/>
                <a:cs typeface="PT Bold Heading" pitchFamily="2" charset="-78"/>
              </a:rPr>
              <a:t>AC</a:t>
            </a:r>
            <a:r>
              <a:rPr kumimoji="0" lang="ar-SA" sz="3200" b="1" i="0" u="none" strike="noStrike" kern="1200" cap="none" spc="0" normalizeH="0" baseline="0" noProof="0" dirty="0" smtClean="0">
                <a:ln>
                  <a:noFill/>
                </a:ln>
                <a:solidFill>
                  <a:srgbClr val="0000FF"/>
                </a:solidFill>
                <a:effectLst/>
                <a:uLnTx/>
                <a:uFillTx/>
                <a:latin typeface="+mj-lt"/>
                <a:ea typeface="+mj-ea"/>
                <a:cs typeface="PT Bold Heading" pitchFamily="2" charset="-78"/>
              </a:rPr>
              <a:t>)</a:t>
            </a:r>
            <a:endParaRPr kumimoji="0" lang="ar-SA" sz="3200" b="1" i="0" u="none" strike="noStrike" kern="1200" cap="none" spc="0" normalizeH="0" baseline="0" noProof="0" dirty="0">
              <a:ln>
                <a:noFill/>
              </a:ln>
              <a:solidFill>
                <a:srgbClr val="0000FF"/>
              </a:solidFill>
              <a:effectLst/>
              <a:uLnTx/>
              <a:uFillTx/>
              <a:latin typeface="+mj-lt"/>
              <a:ea typeface="+mj-ea"/>
              <a:cs typeface="PT Bold Heading" pitchFamily="2" charset="-78"/>
            </a:endParaRPr>
          </a:p>
        </p:txBody>
      </p:sp>
      <p:sp>
        <p:nvSpPr>
          <p:cNvPr id="8" name="مربع نص 7"/>
          <p:cNvSpPr txBox="1"/>
          <p:nvPr/>
        </p:nvSpPr>
        <p:spPr>
          <a:xfrm>
            <a:off x="609600" y="1066800"/>
            <a:ext cx="7848600" cy="1569660"/>
          </a:xfrm>
          <a:prstGeom prst="rect">
            <a:avLst/>
          </a:prstGeom>
          <a:noFill/>
        </p:spPr>
        <p:txBody>
          <a:bodyPr wrap="square" rtlCol="1">
            <a:spAutoFit/>
          </a:bodyPr>
          <a:lstStyle/>
          <a:p>
            <a:pPr algn="justLow" rtl="1"/>
            <a:r>
              <a:rPr lang="ar-SA" sz="2400" dirty="0" smtClean="0">
                <a:ln w="50800"/>
                <a:solidFill>
                  <a:schemeClr val="bg1">
                    <a:shade val="50000"/>
                  </a:schemeClr>
                </a:solidFill>
                <a:cs typeface="PT Bold Heading" pitchFamily="2" charset="-78"/>
              </a:rPr>
              <a:t>يعمل مصدر الطاقة على تدوير ملف المولد داخل المجال المغناطيسي بعدد ثابت من الدورات في الثانية. ومعظم الأدوات والأجهزة الكهربائية في الدول العربية تعمل بتيار تردده 60</a:t>
            </a:r>
            <a:r>
              <a:rPr lang="en-US" sz="2400" dirty="0" smtClean="0">
                <a:ln w="50800"/>
                <a:solidFill>
                  <a:schemeClr val="bg1">
                    <a:shade val="50000"/>
                  </a:schemeClr>
                </a:solidFill>
                <a:cs typeface="PT Bold Heading" pitchFamily="2" charset="-78"/>
              </a:rPr>
              <a:t>Hz ، </a:t>
            </a:r>
            <a:r>
              <a:rPr lang="ar-SA" sz="2400" dirty="0" smtClean="0">
                <a:ln w="50800"/>
                <a:solidFill>
                  <a:schemeClr val="bg1">
                    <a:shade val="50000"/>
                  </a:schemeClr>
                </a:solidFill>
                <a:cs typeface="PT Bold Heading" pitchFamily="2" charset="-78"/>
              </a:rPr>
              <a:t>حيث ينعكس اتجاه التيار 60 مرة في الثانية الواحدة</a:t>
            </a:r>
            <a:endParaRPr lang="ar-SA" sz="2400" dirty="0"/>
          </a:p>
        </p:txBody>
      </p:sp>
      <p:pic>
        <p:nvPicPr>
          <p:cNvPr id="17409" name="Picture 1" descr="%D9%85%D9%88%D9%84%D8%AF%20%D8%A7%D9%84%D8%AA%D9%8A%D8%A7%D8%B1%20%D8%A7%D9%84%D9%85%D8%AA%D9%86%D8%A7%D9%88%D8%A8"/>
          <p:cNvPicPr>
            <a:picLocks noChangeAspect="1" noChangeArrowheads="1"/>
          </p:cNvPicPr>
          <p:nvPr/>
        </p:nvPicPr>
        <p:blipFill>
          <a:blip r:embed="rId3"/>
          <a:srcRect t="8304" b="8651"/>
          <a:stretch>
            <a:fillRect/>
          </a:stretch>
        </p:blipFill>
        <p:spPr bwMode="auto">
          <a:xfrm>
            <a:off x="990600" y="3581400"/>
            <a:ext cx="7467600" cy="3124200"/>
          </a:xfrm>
          <a:prstGeom prst="rect">
            <a:avLst/>
          </a:prstGeom>
          <a:noFill/>
          <a:ln w="9525">
            <a:noFill/>
            <a:miter lim="800000"/>
            <a:headEnd/>
            <a:tailEnd/>
          </a:ln>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52" presetClass="entr" presetSubtype="0" fill="hold" grpId="0" nodeType="afterEffect">
                                  <p:stCondLst>
                                    <p:cond delay="0"/>
                                  </p:stCondLst>
                                  <p:iterate type="wd">
                                    <p:tmPct val="10000"/>
                                  </p:iterate>
                                  <p:childTnLst>
                                    <p:set>
                                      <p:cBhvr>
                                        <p:cTn id="10" dur="1" fill="hold">
                                          <p:stCondLst>
                                            <p:cond delay="0"/>
                                          </p:stCondLst>
                                        </p:cTn>
                                        <p:tgtEl>
                                          <p:spTgt spid="8"/>
                                        </p:tgtEl>
                                        <p:attrNameLst>
                                          <p:attrName>style.visibility</p:attrName>
                                        </p:attrNameLst>
                                      </p:cBhvr>
                                      <p:to>
                                        <p:strVal val="visible"/>
                                      </p:to>
                                    </p:set>
                                    <p:animScale>
                                      <p:cBhvr>
                                        <p:cTn id="1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8"/>
                                        </p:tgtEl>
                                        <p:attrNameLst>
                                          <p:attrName>ppt_x</p:attrName>
                                          <p:attrName>ppt_y</p:attrName>
                                        </p:attrNameLst>
                                      </p:cBhvr>
                                    </p:animMotion>
                                    <p:animEffect transition="in" filter="fade">
                                      <p:cBhvr>
                                        <p:cTn id="13" dur="1000"/>
                                        <p:tgtEl>
                                          <p:spTgt spid="8"/>
                                        </p:tgtEl>
                                      </p:cBhvr>
                                    </p:animEffect>
                                  </p:childTnLst>
                                </p:cTn>
                              </p:par>
                            </p:childTnLst>
                          </p:cTn>
                        </p:par>
                        <p:par>
                          <p:cTn id="14" fill="hold">
                            <p:stCondLst>
                              <p:cond delay="48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ntr" presetSubtype="10" fill="hold" nodeType="withEffect">
                                  <p:stCondLst>
                                    <p:cond delay="0"/>
                                  </p:stCondLst>
                                  <p:childTnLst>
                                    <p:set>
                                      <p:cBhvr>
                                        <p:cTn id="19" dur="1" fill="hold">
                                          <p:stCondLst>
                                            <p:cond delay="0"/>
                                          </p:stCondLst>
                                        </p:cTn>
                                        <p:tgtEl>
                                          <p:spTgt spid="17409"/>
                                        </p:tgtEl>
                                        <p:attrNameLst>
                                          <p:attrName>style.visibility</p:attrName>
                                        </p:attrNameLst>
                                      </p:cBhvr>
                                      <p:to>
                                        <p:strVal val="visible"/>
                                      </p:to>
                                    </p:set>
                                    <p:animEffect transition="in" filter="blinds(horizontal)">
                                      <p:cBhvr>
                                        <p:cTn id="20" dur="500"/>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743200" y="533400"/>
            <a:ext cx="4038600" cy="533400"/>
          </a:xfrm>
          <a:noFill/>
          <a:ln>
            <a:noFill/>
          </a:ln>
        </p:spPr>
        <p:style>
          <a:lnRef idx="1">
            <a:schemeClr val="accent2"/>
          </a:lnRef>
          <a:fillRef idx="3">
            <a:schemeClr val="accent2"/>
          </a:fillRef>
          <a:effectRef idx="2">
            <a:schemeClr val="accent2"/>
          </a:effectRef>
          <a:fontRef idx="minor">
            <a:schemeClr val="lt1"/>
          </a:fontRef>
        </p:style>
        <p:txBody>
          <a:bodyPr/>
          <a:lstStyle/>
          <a:p>
            <a:pPr algn="justLow"/>
            <a:r>
              <a:rPr lang="ar-SA" sz="4800" b="1" spc="0" dirty="0" smtClean="0">
                <a:ln w="19050">
                  <a:solidFill>
                    <a:schemeClr val="bg1"/>
                  </a:solidFill>
                  <a:prstDash val="solid"/>
                </a:ln>
                <a:solidFill>
                  <a:schemeClr val="accent3"/>
                </a:solidFill>
                <a:effectLst>
                  <a:outerShdw blurRad="50000" dist="50800" dir="7500000" algn="tl">
                    <a:srgbClr val="000000">
                      <a:shade val="5000"/>
                      <a:alpha val="35000"/>
                    </a:srgbClr>
                  </a:outerShdw>
                </a:effectLst>
                <a:cs typeface="PT Bold Heading" pitchFamily="2" charset="-78"/>
              </a:rPr>
              <a:t>متوسط القدرة </a:t>
            </a:r>
          </a:p>
        </p:txBody>
      </p:sp>
      <p:sp>
        <p:nvSpPr>
          <p:cNvPr id="6" name="عنوان 1"/>
          <p:cNvSpPr txBox="1">
            <a:spLocks/>
          </p:cNvSpPr>
          <p:nvPr/>
        </p:nvSpPr>
        <p:spPr>
          <a:xfrm>
            <a:off x="2209800" y="3657600"/>
            <a:ext cx="6221288" cy="792088"/>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accent6">
                    <a:lumMod val="50000"/>
                  </a:schemeClr>
                </a:solidFill>
                <a:effectLst/>
                <a:uLnTx/>
                <a:uFillTx/>
                <a:latin typeface="+mj-lt"/>
                <a:ea typeface="+mj-ea"/>
                <a:cs typeface="PT Bold Heading" pitchFamily="2" charset="-78"/>
              </a:rPr>
              <a:t>متوسط</a:t>
            </a:r>
            <a:r>
              <a:rPr kumimoji="0" lang="ar-SA" sz="2400" i="0" u="none" strike="noStrike" kern="1200" cap="none" spc="0" normalizeH="0" noProof="0" dirty="0" smtClean="0">
                <a:ln>
                  <a:noFill/>
                </a:ln>
                <a:solidFill>
                  <a:schemeClr val="accent6">
                    <a:lumMod val="50000"/>
                  </a:schemeClr>
                </a:solidFill>
                <a:effectLst/>
                <a:uLnTx/>
                <a:uFillTx/>
                <a:latin typeface="+mj-lt"/>
                <a:ea typeface="+mj-ea"/>
                <a:cs typeface="PT Bold Heading" pitchFamily="2" charset="-78"/>
              </a:rPr>
              <a:t> القدرة (</a:t>
            </a:r>
            <a:r>
              <a:rPr kumimoji="0" lang="en-US" sz="2400" i="0" u="none" strike="noStrike" kern="1200" cap="none" spc="0" normalizeH="0" noProof="0" dirty="0" smtClean="0">
                <a:ln>
                  <a:noFill/>
                </a:ln>
                <a:solidFill>
                  <a:schemeClr val="accent6">
                    <a:lumMod val="50000"/>
                  </a:schemeClr>
                </a:solidFill>
                <a:effectLst/>
                <a:uLnTx/>
                <a:uFillTx/>
                <a:latin typeface="+mj-lt"/>
                <a:ea typeface="+mj-ea"/>
                <a:cs typeface="PT Bold Heading" pitchFamily="2" charset="-78"/>
              </a:rPr>
              <a:t>P</a:t>
            </a:r>
            <a:r>
              <a:rPr kumimoji="0" lang="en-US" sz="2400" i="0" u="none" strike="noStrike" kern="1200" cap="none" spc="0" normalizeH="0" baseline="-25000" noProof="0" dirty="0" smtClean="0">
                <a:ln>
                  <a:noFill/>
                </a:ln>
                <a:solidFill>
                  <a:schemeClr val="accent6">
                    <a:lumMod val="50000"/>
                  </a:schemeClr>
                </a:solidFill>
                <a:effectLst/>
                <a:uLnTx/>
                <a:uFillTx/>
                <a:latin typeface="+mj-lt"/>
                <a:ea typeface="+mj-ea"/>
                <a:cs typeface="PT Bold Heading" pitchFamily="2" charset="-78"/>
              </a:rPr>
              <a:t>AC</a:t>
            </a:r>
            <a:r>
              <a:rPr kumimoji="0" lang="ar-SA" sz="2400" i="0" u="none" strike="noStrike" kern="1200" cap="none" spc="0" normalizeH="0" noProof="0" dirty="0" smtClean="0">
                <a:ln>
                  <a:noFill/>
                </a:ln>
                <a:solidFill>
                  <a:schemeClr val="accent6">
                    <a:lumMod val="50000"/>
                  </a:schemeClr>
                </a:solidFill>
                <a:effectLst/>
                <a:uLnTx/>
                <a:uFillTx/>
                <a:latin typeface="+mj-lt"/>
                <a:ea typeface="+mj-ea"/>
                <a:cs typeface="PT Bold Heading" pitchFamily="2" charset="-78"/>
              </a:rPr>
              <a:t>) يمثل نصف القدرة العظمى :</a:t>
            </a:r>
            <a:endParaRPr kumimoji="0" lang="ar-SA" sz="2400" i="0" u="none" strike="noStrike" kern="1200" cap="none" spc="0" normalizeH="0" baseline="0" noProof="0" dirty="0">
              <a:ln>
                <a:noFill/>
              </a:ln>
              <a:solidFill>
                <a:schemeClr val="accent6">
                  <a:lumMod val="50000"/>
                </a:schemeClr>
              </a:solidFill>
              <a:effectLst/>
              <a:uLnTx/>
              <a:uFillTx/>
              <a:latin typeface="+mj-lt"/>
              <a:ea typeface="+mj-ea"/>
              <a:cs typeface="PT Bold Heading" pitchFamily="2" charset="-78"/>
            </a:endParaRPr>
          </a:p>
        </p:txBody>
      </p:sp>
      <p:sp>
        <p:nvSpPr>
          <p:cNvPr id="7" name="عنوان 1"/>
          <p:cNvSpPr txBox="1">
            <a:spLocks/>
          </p:cNvSpPr>
          <p:nvPr/>
        </p:nvSpPr>
        <p:spPr>
          <a:xfrm>
            <a:off x="1981200" y="4419600"/>
            <a:ext cx="51054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00FF"/>
                </a:solidFill>
                <a:effectLst/>
                <a:uLnTx/>
                <a:uFillTx/>
                <a:latin typeface="+mj-lt"/>
                <a:ea typeface="+mj-ea"/>
                <a:cs typeface="PT Bold Heading" pitchFamily="2" charset="-78"/>
              </a:rPr>
              <a:t>P</a:t>
            </a:r>
            <a:r>
              <a:rPr kumimoji="0" lang="en-US" sz="3600" b="1" i="0" u="none" strike="noStrike" kern="1200" cap="none" spc="0" normalizeH="0" baseline="-25000" noProof="0" dirty="0" smtClean="0">
                <a:ln>
                  <a:noFill/>
                </a:ln>
                <a:solidFill>
                  <a:srgbClr val="0000FF"/>
                </a:solidFill>
                <a:effectLst/>
                <a:uLnTx/>
                <a:uFillTx/>
                <a:latin typeface="+mj-lt"/>
                <a:ea typeface="+mj-ea"/>
                <a:cs typeface="PT Bold Heading" pitchFamily="2" charset="-78"/>
              </a:rPr>
              <a:t>AC</a:t>
            </a:r>
            <a:r>
              <a:rPr kumimoji="0" lang="en-US" sz="3600" b="1" i="0" u="none" strike="noStrike" kern="1200" cap="none" spc="0" normalizeH="0" baseline="0" noProof="0" dirty="0" smtClean="0">
                <a:ln>
                  <a:noFill/>
                </a:ln>
                <a:solidFill>
                  <a:srgbClr val="0000FF"/>
                </a:solidFill>
                <a:effectLst/>
                <a:uLnTx/>
                <a:uFillTx/>
                <a:latin typeface="+mj-lt"/>
                <a:ea typeface="+mj-ea"/>
                <a:cs typeface="PT Bold Heading" pitchFamily="2" charset="-78"/>
              </a:rPr>
              <a:t> = __</a:t>
            </a:r>
            <a:r>
              <a:rPr kumimoji="0" lang="en-US" sz="3600" b="1" i="0" u="none" strike="noStrike" kern="1200" cap="none" spc="0" normalizeH="0" noProof="0" dirty="0" smtClean="0">
                <a:ln>
                  <a:noFill/>
                </a:ln>
                <a:solidFill>
                  <a:srgbClr val="0000FF"/>
                </a:solidFill>
                <a:effectLst/>
                <a:uLnTx/>
                <a:uFillTx/>
                <a:latin typeface="+mj-lt"/>
                <a:ea typeface="+mj-ea"/>
                <a:cs typeface="PT Bold Heading" pitchFamily="2" charset="-78"/>
              </a:rPr>
              <a:t> P</a:t>
            </a:r>
            <a:r>
              <a:rPr kumimoji="0" lang="en-US" sz="3600" b="1" i="0" u="none" strike="noStrike" kern="1200" cap="none" spc="0" normalizeH="0" baseline="-25000" noProof="0" dirty="0" smtClean="0">
                <a:ln>
                  <a:noFill/>
                </a:ln>
                <a:solidFill>
                  <a:srgbClr val="0000FF"/>
                </a:solidFill>
                <a:effectLst/>
                <a:uLnTx/>
                <a:uFillTx/>
                <a:latin typeface="+mj-lt"/>
                <a:ea typeface="+mj-ea"/>
                <a:cs typeface="PT Bold Heading" pitchFamily="2" charset="-78"/>
              </a:rPr>
              <a:t>AC(MAX)</a:t>
            </a:r>
            <a:endParaRPr kumimoji="0" lang="ar-SA" sz="3600" b="1" i="0" u="none" strike="noStrike" kern="1200" cap="none" spc="0" normalizeH="0" baseline="-25000" noProof="0" dirty="0">
              <a:ln>
                <a:noFill/>
              </a:ln>
              <a:solidFill>
                <a:srgbClr val="0000FF"/>
              </a:solidFill>
              <a:effectLst/>
              <a:uLnTx/>
              <a:uFillTx/>
              <a:latin typeface="+mj-lt"/>
              <a:ea typeface="+mj-ea"/>
              <a:cs typeface="PT Bold Heading" pitchFamily="2" charset="-78"/>
            </a:endParaRPr>
          </a:p>
        </p:txBody>
      </p:sp>
      <p:sp>
        <p:nvSpPr>
          <p:cNvPr id="8" name="مستطيل 7"/>
          <p:cNvSpPr/>
          <p:nvPr/>
        </p:nvSpPr>
        <p:spPr>
          <a:xfrm>
            <a:off x="762000" y="1676400"/>
            <a:ext cx="7772400" cy="1705723"/>
          </a:xfrm>
          <a:prstGeom prst="rect">
            <a:avLst/>
          </a:prstGeom>
        </p:spPr>
        <p:txBody>
          <a:bodyPr wrap="square">
            <a:spAutoFit/>
          </a:bodyPr>
          <a:lstStyle/>
          <a:p>
            <a:pPr algn="justLow" rtl="1">
              <a:lnSpc>
                <a:spcPct val="150000"/>
              </a:lnSpc>
            </a:pPr>
            <a:r>
              <a:rPr lang="ar-SA" sz="2400" dirty="0" smtClean="0">
                <a:ln w="50800"/>
                <a:solidFill>
                  <a:schemeClr val="bg1"/>
                </a:solidFill>
                <a:cs typeface="PT Bold Heading" pitchFamily="2" charset="-78"/>
              </a:rPr>
              <a:t>القدرة الناتجة بواسطة مولد كهربائي تساوي حاصل ضرب التيار الكهربائي في الجهد. ولأن كلا من التيار والجهد متغير فستكون القدرة المرافقة للتيار المتناوب متغيرة أيضا.</a:t>
            </a:r>
            <a:endParaRPr lang="ar-SA" sz="2400" dirty="0"/>
          </a:p>
        </p:txBody>
      </p:sp>
      <p:sp>
        <p:nvSpPr>
          <p:cNvPr id="9" name="عنوان 1"/>
          <p:cNvSpPr txBox="1">
            <a:spLocks/>
          </p:cNvSpPr>
          <p:nvPr/>
        </p:nvSpPr>
        <p:spPr>
          <a:xfrm>
            <a:off x="4572000" y="3886200"/>
            <a:ext cx="971600" cy="2592288"/>
          </a:xfrm>
          <a:prstGeom prst="rect">
            <a:avLst/>
          </a:prstGeom>
        </p:spPr>
        <p:txBody>
          <a:bodyPr vert="horz" lIns="45720" rIns="45720" anchor="ctr">
            <a:noAutofit/>
          </a:bodyPr>
          <a:lstStyle/>
          <a:p>
            <a:pPr algn="ctr" rtl="1">
              <a:spcBef>
                <a:spcPct val="0"/>
              </a:spcBef>
              <a:defRPr/>
            </a:pPr>
            <a:r>
              <a:rPr lang="en-US" sz="3600" b="1" dirty="0" smtClean="0">
                <a:solidFill>
                  <a:srgbClr val="0000FF"/>
                </a:solidFill>
                <a:latin typeface="+mj-lt"/>
                <a:ea typeface="+mj-ea"/>
                <a:cs typeface="PT Bold Heading" pitchFamily="2" charset="-78"/>
              </a:rPr>
              <a:t>1</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3600" b="1" dirty="0" smtClean="0">
                <a:solidFill>
                  <a:srgbClr val="0000FF"/>
                </a:solidFill>
                <a:latin typeface="+mj-lt"/>
                <a:ea typeface="+mj-ea"/>
                <a:cs typeface="PT Bold Heading" pitchFamily="2" charset="-78"/>
              </a:rPr>
              <a:t>2</a:t>
            </a:r>
            <a:endParaRPr lang="ar-SA" sz="3600" b="1" dirty="0" smtClean="0">
              <a:solidFill>
                <a:srgbClr val="0000FF"/>
              </a:solidFill>
              <a:latin typeface="+mj-lt"/>
              <a:ea typeface="+mj-ea"/>
              <a:cs typeface="PT Bold Heading" pitchFamily="2" charset="-78"/>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8" presetClass="entr" presetSubtype="0" accel="50000" fill="hold" grpId="0" nodeType="afterEffect">
                                  <p:stCondLst>
                                    <p:cond delay="0"/>
                                  </p:stCondLst>
                                  <p:iterate type="wd">
                                    <p:tmPct val="50000"/>
                                  </p:iterate>
                                  <p:childTnLst>
                                    <p:set>
                                      <p:cBhvr>
                                        <p:cTn id="10" dur="1" fill="hold">
                                          <p:stCondLst>
                                            <p:cond delay="0"/>
                                          </p:stCondLst>
                                        </p:cTn>
                                        <p:tgtEl>
                                          <p:spTgt spid="8"/>
                                        </p:tgtEl>
                                        <p:attrNameLst>
                                          <p:attrName>style.visibility</p:attrName>
                                        </p:attrNameLst>
                                      </p:cBhvr>
                                      <p:to>
                                        <p:strVal val="visible"/>
                                      </p:to>
                                    </p:set>
                                    <p:set>
                                      <p:cBhvr>
                                        <p:cTn id="11" dur="455" fill="hold">
                                          <p:stCondLst>
                                            <p:cond delay="0"/>
                                          </p:stCondLst>
                                        </p:cTn>
                                        <p:tgtEl>
                                          <p:spTgt spid="8"/>
                                        </p:tgtEl>
                                        <p:attrNameLst>
                                          <p:attrName>style.rotation</p:attrName>
                                        </p:attrNameLst>
                                      </p:cBhvr>
                                      <p:to>
                                        <p:strVal val="-45.0"/>
                                      </p:to>
                                    </p:set>
                                    <p:anim calcmode="lin" valueType="num">
                                      <p:cBhvr>
                                        <p:cTn id="12"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4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4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5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981200" y="914400"/>
            <a:ext cx="5410200" cy="762000"/>
          </a:xfr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3600" b="1" spc="0" dirty="0" smtClean="0">
                <a:ln>
                  <a:solidFill>
                    <a:schemeClr val="bg1"/>
                  </a:solidFill>
                </a:ln>
                <a:solidFill>
                  <a:schemeClr val="accent3">
                    <a:lumMod val="50000"/>
                  </a:schemeClr>
                </a:solidFill>
                <a:cs typeface="PT Bold Heading" pitchFamily="2" charset="-78"/>
              </a:rPr>
              <a:t>التيار الفعال والجهد الفعال </a:t>
            </a:r>
          </a:p>
        </p:txBody>
      </p:sp>
      <p:pic>
        <p:nvPicPr>
          <p:cNvPr id="10242" name="Picture 2"/>
          <p:cNvPicPr>
            <a:picLocks noChangeAspect="1" noChangeArrowheads="1"/>
          </p:cNvPicPr>
          <p:nvPr/>
        </p:nvPicPr>
        <p:blipFill>
          <a:blip r:embed="rId3"/>
          <a:srcRect/>
          <a:stretch>
            <a:fillRect/>
          </a:stretch>
        </p:blipFill>
        <p:spPr bwMode="auto">
          <a:xfrm>
            <a:off x="990600" y="2895600"/>
            <a:ext cx="7124700" cy="3048000"/>
          </a:xfrm>
          <a:prstGeom prst="rect">
            <a:avLst/>
          </a:prstGeom>
          <a:noFill/>
          <a:ln w="9525">
            <a:noFill/>
            <a:miter lim="800000"/>
            <a:headEnd/>
            <a:tailEnd/>
          </a:ln>
          <a:effectLst/>
        </p:spPr>
      </p:pic>
      <p:sp>
        <p:nvSpPr>
          <p:cNvPr id="6" name="مستطيل 5"/>
          <p:cNvSpPr/>
          <p:nvPr/>
        </p:nvSpPr>
        <p:spPr>
          <a:xfrm>
            <a:off x="457200" y="1828800"/>
            <a:ext cx="8229600" cy="830997"/>
          </a:xfrm>
          <a:prstGeom prst="rect">
            <a:avLst/>
          </a:prstGeom>
        </p:spPr>
        <p:txBody>
          <a:bodyPr wrap="square">
            <a:spAutoFit/>
          </a:bodyPr>
          <a:lstStyle/>
          <a:p>
            <a:pPr algn="justLow" rtl="1"/>
            <a:r>
              <a:rPr lang="ar-SA" sz="2400" dirty="0" smtClean="0">
                <a:ln w="50800"/>
                <a:solidFill>
                  <a:schemeClr val="bg1">
                    <a:shade val="50000"/>
                  </a:schemeClr>
                </a:solidFill>
                <a:cs typeface="PT Bold Heading" pitchFamily="2" charset="-78"/>
              </a:rPr>
              <a:t>يوصف التيار المتناوب والجهد المتناوب غالبا بدلالة التيار الفعال والجهد الفعال، بدلاً من الإشارة إلى القيم العظمى لهما .</a:t>
            </a:r>
            <a:endParaRPr lang="ar-SA" sz="2400" dirty="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0"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800" decel="100000"/>
                                        <p:tgtEl>
                                          <p:spTgt spid="6"/>
                                        </p:tgtEl>
                                      </p:cBhvr>
                                    </p:animEffect>
                                    <p:anim calcmode="lin" valueType="num">
                                      <p:cBhvr>
                                        <p:cTn id="12" dur="800" decel="100000" fill="hold"/>
                                        <p:tgtEl>
                                          <p:spTgt spid="6"/>
                                        </p:tgtEl>
                                        <p:attrNameLst>
                                          <p:attrName>style.rotation</p:attrName>
                                        </p:attrNameLst>
                                      </p:cBhvr>
                                      <p:tavLst>
                                        <p:tav tm="0">
                                          <p:val>
                                            <p:fltVal val="-90"/>
                                          </p:val>
                                        </p:tav>
                                        <p:tav tm="100000">
                                          <p:val>
                                            <p:fltVal val="0"/>
                                          </p:val>
                                        </p:tav>
                                      </p:tavLst>
                                    </p:anim>
                                    <p:anim calcmode="lin" valueType="num">
                                      <p:cBhvr>
                                        <p:cTn id="13" dur="800" decel="100000" fill="hold"/>
                                        <p:tgtEl>
                                          <p:spTgt spid="6"/>
                                        </p:tgtEl>
                                        <p:attrNameLst>
                                          <p:attrName>ppt_x</p:attrName>
                                        </p:attrNameLst>
                                      </p:cBhvr>
                                      <p:tavLst>
                                        <p:tav tm="0">
                                          <p:val>
                                            <p:strVal val="#ppt_x+0.4"/>
                                          </p:val>
                                        </p:tav>
                                        <p:tav tm="100000">
                                          <p:val>
                                            <p:strVal val="#ppt_x-0.05"/>
                                          </p:val>
                                        </p:tav>
                                      </p:tavLst>
                                    </p:anim>
                                    <p:anim calcmode="lin" valueType="num">
                                      <p:cBhvr>
                                        <p:cTn id="14" dur="800" decel="100000" fill="hold"/>
                                        <p:tgtEl>
                                          <p:spTgt spid="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7" fill="hold">
                            <p:stCondLst>
                              <p:cond delay="2900"/>
                            </p:stCondLst>
                            <p:childTnLst>
                              <p:par>
                                <p:cTn id="18" presetID="24" presetClass="entr" presetSubtype="0" fill="hold" nodeType="afterEffect">
                                  <p:stCondLst>
                                    <p:cond delay="0"/>
                                  </p:stCondLst>
                                  <p:childTnLst>
                                    <p:set>
                                      <p:cBhvr>
                                        <p:cTn id="19" dur="1" fill="hold">
                                          <p:stCondLst>
                                            <p:cond delay="0"/>
                                          </p:stCondLst>
                                        </p:cTn>
                                        <p:tgtEl>
                                          <p:spTgt spid="10242"/>
                                        </p:tgtEl>
                                        <p:attrNameLst>
                                          <p:attrName>style.visibility</p:attrName>
                                        </p:attrNameLst>
                                      </p:cBhvr>
                                      <p:to>
                                        <p:strVal val="visible"/>
                                      </p:to>
                                    </p:set>
                                    <p:anim to="" calcmode="lin" valueType="num">
                                      <p:cBhvr>
                                        <p:cTn id="20" dur="1" fill="hold"/>
                                        <p:tgtEl>
                                          <p:spTgt spid="102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1219200" y="381000"/>
            <a:ext cx="6705600" cy="1200329"/>
          </a:xfrm>
          <a:prstGeom prst="rect">
            <a:avLst/>
          </a:prstGeom>
        </p:spPr>
        <p:txBody>
          <a:bodyPr wrap="square">
            <a:spAutoFit/>
          </a:bodyPr>
          <a:lstStyle/>
          <a:p>
            <a:pPr lvl="0" algn="ctr" rtl="1"/>
            <a:r>
              <a:rPr lang="ar-SA" sz="3600" dirty="0" smtClean="0">
                <a:solidFill>
                  <a:schemeClr val="accent2">
                    <a:lumMod val="75000"/>
                  </a:schemeClr>
                </a:solidFill>
                <a:cs typeface="PT Bold Heading" pitchFamily="2" charset="-78"/>
              </a:rPr>
              <a:t>تغير المجالات المغناطيسية </a:t>
            </a:r>
          </a:p>
          <a:p>
            <a:pPr lvl="0" algn="ctr" rtl="1"/>
            <a:r>
              <a:rPr lang="ar-SA" sz="3600" dirty="0" smtClean="0">
                <a:solidFill>
                  <a:schemeClr val="accent2">
                    <a:lumMod val="75000"/>
                  </a:schemeClr>
                </a:solidFill>
                <a:cs typeface="PT Bold Heading" pitchFamily="2" charset="-78"/>
              </a:rPr>
              <a:t>يولد قوة دافعة كهربائية </a:t>
            </a:r>
            <a:r>
              <a:rPr lang="ar-SA" sz="3600" dirty="0" err="1" smtClean="0">
                <a:solidFill>
                  <a:schemeClr val="accent2">
                    <a:lumMod val="75000"/>
                  </a:schemeClr>
                </a:solidFill>
                <a:cs typeface="PT Bold Heading" pitchFamily="2" charset="-78"/>
              </a:rPr>
              <a:t>حثية</a:t>
            </a:r>
            <a:endParaRPr lang="ar-SA" sz="3600" dirty="0">
              <a:solidFill>
                <a:schemeClr val="accent2">
                  <a:lumMod val="75000"/>
                </a:schemeClr>
              </a:solidFill>
              <a:cs typeface="PT Bold Heading" pitchFamily="2" charset="-78"/>
            </a:endParaRPr>
          </a:p>
        </p:txBody>
      </p:sp>
      <p:sp>
        <p:nvSpPr>
          <p:cNvPr id="5" name="عنوان 1"/>
          <p:cNvSpPr txBox="1">
            <a:spLocks/>
          </p:cNvSpPr>
          <p:nvPr/>
        </p:nvSpPr>
        <p:spPr>
          <a:xfrm>
            <a:off x="457200" y="1752600"/>
            <a:ext cx="6705600" cy="158417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i="0" u="none" strike="noStrike" kern="1200" cap="none" spc="0" normalizeH="0" baseline="0" noProof="0" dirty="0" smtClean="0">
                <a:ln>
                  <a:noFill/>
                </a:ln>
                <a:solidFill>
                  <a:schemeClr val="bg1"/>
                </a:solidFill>
                <a:effectLst/>
                <a:uLnTx/>
                <a:uFillTx/>
                <a:latin typeface="+mj-lt"/>
                <a:ea typeface="+mj-ea"/>
                <a:cs typeface="PT Bold Heading" pitchFamily="2" charset="-78"/>
              </a:rPr>
              <a:t>ينتج التيار في المولد عندما يدور داخل المجال المغناطيسي وأثر التيار يولد قوة</a:t>
            </a:r>
            <a:endParaRPr kumimoji="0" lang="ar-SA" sz="32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pic>
        <p:nvPicPr>
          <p:cNvPr id="40962" name="Picture 2" descr="cb5655a0b5cbba97b19deb9ac23b2854"/>
          <p:cNvPicPr>
            <a:picLocks noChangeAspect="1" noChangeArrowheads="1"/>
          </p:cNvPicPr>
          <p:nvPr/>
        </p:nvPicPr>
        <p:blipFill>
          <a:blip r:embed="rId3"/>
          <a:srcRect/>
          <a:stretch>
            <a:fillRect/>
          </a:stretch>
        </p:blipFill>
        <p:spPr bwMode="auto">
          <a:xfrm>
            <a:off x="1447800" y="3505200"/>
            <a:ext cx="3020587" cy="251460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3" presetClass="entr" presetSubtype="10" fill="hold" nodeType="withEffect">
                                  <p:stCondLst>
                                    <p:cond delay="0"/>
                                  </p:stCondLst>
                                  <p:childTnLst>
                                    <p:set>
                                      <p:cBhvr>
                                        <p:cTn id="16" dur="1" fill="hold">
                                          <p:stCondLst>
                                            <p:cond delay="0"/>
                                          </p:stCondLst>
                                        </p:cTn>
                                        <p:tgtEl>
                                          <p:spTgt spid="40962"/>
                                        </p:tgtEl>
                                        <p:attrNameLst>
                                          <p:attrName>style.visibility</p:attrName>
                                        </p:attrNameLst>
                                      </p:cBhvr>
                                      <p:to>
                                        <p:strVal val="visible"/>
                                      </p:to>
                                    </p:set>
                                    <p:animEffect transition="in" filter="blinds(horizontal)">
                                      <p:cBhvr>
                                        <p:cTn id="1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743200" y="533400"/>
            <a:ext cx="3810000" cy="609600"/>
          </a:xfr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justLow"/>
            <a:r>
              <a:rPr lang="ar-SA" spc="0" dirty="0" smtClean="0">
                <a:ln w="50800"/>
                <a:solidFill>
                  <a:schemeClr val="accent2">
                    <a:lumMod val="75000"/>
                  </a:schemeClr>
                </a:solidFill>
                <a:cs typeface="PT Bold Heading" pitchFamily="2" charset="-78"/>
              </a:rPr>
              <a:t>قانــــون لنــــــز</a:t>
            </a:r>
          </a:p>
        </p:txBody>
      </p:sp>
      <p:pic>
        <p:nvPicPr>
          <p:cNvPr id="11266" name="Picture 2"/>
          <p:cNvPicPr>
            <a:picLocks noChangeAspect="1" noChangeArrowheads="1"/>
          </p:cNvPicPr>
          <p:nvPr/>
        </p:nvPicPr>
        <p:blipFill>
          <a:blip r:embed="rId3"/>
          <a:srcRect/>
          <a:stretch>
            <a:fillRect/>
          </a:stretch>
        </p:blipFill>
        <p:spPr bwMode="auto">
          <a:xfrm>
            <a:off x="2057400" y="3581400"/>
            <a:ext cx="6705600" cy="2819400"/>
          </a:xfrm>
          <a:prstGeom prst="rect">
            <a:avLst/>
          </a:prstGeom>
          <a:noFill/>
          <a:ln w="9525">
            <a:noFill/>
            <a:miter lim="800000"/>
            <a:headEnd/>
            <a:tailEnd/>
          </a:ln>
          <a:effectLst/>
        </p:spPr>
      </p:pic>
      <p:sp>
        <p:nvSpPr>
          <p:cNvPr id="8" name="عنوان 1"/>
          <p:cNvSpPr txBox="1">
            <a:spLocks/>
          </p:cNvSpPr>
          <p:nvPr/>
        </p:nvSpPr>
        <p:spPr>
          <a:xfrm>
            <a:off x="685800" y="1219200"/>
            <a:ext cx="79248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300" i="0" u="none" strike="noStrike" kern="1200" cap="none" spc="0" normalizeH="0" baseline="0" noProof="0" dirty="0" smtClean="0">
                <a:ln>
                  <a:noFill/>
                </a:ln>
                <a:solidFill>
                  <a:schemeClr val="bg1"/>
                </a:solidFill>
                <a:effectLst/>
                <a:uLnTx/>
                <a:uFillTx/>
                <a:latin typeface="+mj-lt"/>
                <a:ea typeface="+mj-ea"/>
                <a:cs typeface="PT Bold Heading" pitchFamily="2" charset="-78"/>
              </a:rPr>
              <a:t>بتطبيق القاعدة الرابعة لليد اليمنى والقاعدة الثالثة لليد اليمنى على </a:t>
            </a:r>
            <a:r>
              <a:rPr lang="ar-SA" sz="2300" dirty="0" smtClean="0">
                <a:solidFill>
                  <a:schemeClr val="bg1"/>
                </a:solidFill>
                <a:latin typeface="+mj-lt"/>
                <a:ea typeface="+mj-ea"/>
                <a:cs typeface="PT Bold Heading" pitchFamily="2" charset="-78"/>
              </a:rPr>
              <a:t>سلك يتحرك خلال مجال مغناطيسي</a:t>
            </a:r>
            <a:endParaRPr kumimoji="0" lang="ar-SA" sz="23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9" name="مستطيل 8"/>
          <p:cNvSpPr/>
          <p:nvPr/>
        </p:nvSpPr>
        <p:spPr>
          <a:xfrm>
            <a:off x="762000" y="2362200"/>
            <a:ext cx="7848600" cy="830997"/>
          </a:xfrm>
          <a:prstGeom prst="rect">
            <a:avLst/>
          </a:prstGeom>
        </p:spPr>
        <p:txBody>
          <a:bodyPr wrap="square">
            <a:spAutoFit/>
          </a:bodyPr>
          <a:lstStyle/>
          <a:p>
            <a:pPr algn="justLow" rtl="1"/>
            <a:r>
              <a:rPr lang="ar-SA" sz="2400" dirty="0" err="1" smtClean="0">
                <a:ln w="50800"/>
                <a:solidFill>
                  <a:schemeClr val="tx2">
                    <a:lumMod val="50000"/>
                  </a:schemeClr>
                </a:solidFill>
                <a:cs typeface="PT Bold Heading" pitchFamily="2" charset="-78"/>
              </a:rPr>
              <a:t>ينص</a:t>
            </a:r>
            <a:r>
              <a:rPr lang="ar-SA" sz="2400" dirty="0" smtClean="0">
                <a:ln w="50800"/>
                <a:solidFill>
                  <a:schemeClr val="tx2">
                    <a:lumMod val="50000"/>
                  </a:schemeClr>
                </a:solidFill>
                <a:cs typeface="PT Bold Heading" pitchFamily="2" charset="-78"/>
              </a:rPr>
              <a:t> قانون لنز </a:t>
            </a:r>
            <a:r>
              <a:rPr lang="ar-SA" sz="2400" dirty="0" smtClean="0">
                <a:ln w="50800"/>
                <a:solidFill>
                  <a:schemeClr val="tx2">
                    <a:lumMod val="10000"/>
                  </a:schemeClr>
                </a:solidFill>
                <a:cs typeface="PT Bold Heading" pitchFamily="2" charset="-78"/>
              </a:rPr>
              <a:t>على أن اتجاه التيار </a:t>
            </a:r>
            <a:r>
              <a:rPr lang="ar-SA" sz="2400" dirty="0" err="1" smtClean="0">
                <a:ln w="50800"/>
                <a:solidFill>
                  <a:schemeClr val="tx2">
                    <a:lumMod val="10000"/>
                  </a:schemeClr>
                </a:solidFill>
                <a:cs typeface="PT Bold Heading" pitchFamily="2" charset="-78"/>
              </a:rPr>
              <a:t>الحثي</a:t>
            </a:r>
            <a:r>
              <a:rPr lang="ar-SA" sz="2400" dirty="0" smtClean="0">
                <a:ln w="50800"/>
                <a:solidFill>
                  <a:schemeClr val="tx2">
                    <a:lumMod val="10000"/>
                  </a:schemeClr>
                </a:solidFill>
                <a:cs typeface="PT Bold Heading" pitchFamily="2" charset="-78"/>
              </a:rPr>
              <a:t> يعاكس التغير في المجال المغناطيسي الذي يسبب ذلك التيار </a:t>
            </a:r>
            <a:r>
              <a:rPr lang="ar-SA" sz="2400" dirty="0" err="1" smtClean="0">
                <a:ln w="50800"/>
                <a:solidFill>
                  <a:schemeClr val="tx2">
                    <a:lumMod val="10000"/>
                  </a:schemeClr>
                </a:solidFill>
                <a:cs typeface="PT Bold Heading" pitchFamily="2" charset="-78"/>
              </a:rPr>
              <a:t>الحثي</a:t>
            </a:r>
            <a:r>
              <a:rPr lang="ar-SA" sz="2400" dirty="0" smtClean="0">
                <a:ln w="50800"/>
                <a:solidFill>
                  <a:schemeClr val="tx2">
                    <a:lumMod val="10000"/>
                  </a:schemeClr>
                </a:solidFill>
                <a:cs typeface="PT Bold Heading" pitchFamily="2" charset="-78"/>
              </a:rPr>
              <a:t> .</a:t>
            </a:r>
            <a:endParaRPr lang="ar-SA" sz="2400" dirty="0">
              <a:solidFill>
                <a:schemeClr val="tx2">
                  <a:lumMod val="10000"/>
                </a:schemeClr>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500"/>
                            </p:stCondLst>
                            <p:childTnLst>
                              <p:par>
                                <p:cTn id="13" presetID="19" presetClass="entr" presetSubtype="10" fill="hold" grpId="0" nodeType="afterEffect">
                                  <p:stCondLst>
                                    <p:cond delay="0"/>
                                  </p:stCondLst>
                                  <p:iterate type="wd">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fmla="#ppt_w*sin(2.5*pi*$)">
                                          <p:val>
                                            <p:fltVal val="0"/>
                                          </p:val>
                                        </p:tav>
                                        <p:tav tm="100000">
                                          <p:val>
                                            <p:fltVal val="1"/>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childTnLst>
                                </p:cTn>
                              </p:par>
                              <p:par>
                                <p:cTn id="17" presetID="24" presetClass="entr" presetSubtype="0" fill="hold" nodeType="withEffect">
                                  <p:stCondLst>
                                    <p:cond delay="0"/>
                                  </p:stCondLst>
                                  <p:childTnLst>
                                    <p:set>
                                      <p:cBhvr>
                                        <p:cTn id="18" dur="1" fill="hold">
                                          <p:stCondLst>
                                            <p:cond delay="0"/>
                                          </p:stCondLst>
                                        </p:cTn>
                                        <p:tgtEl>
                                          <p:spTgt spid="11266"/>
                                        </p:tgtEl>
                                        <p:attrNameLst>
                                          <p:attrName>style.visibility</p:attrName>
                                        </p:attrNameLst>
                                      </p:cBhvr>
                                      <p:to>
                                        <p:strVal val="visible"/>
                                      </p:to>
                                    </p:set>
                                    <p:anim to="" calcmode="lin" valueType="num">
                                      <p:cBhvr>
                                        <p:cTn id="19"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قانون لنز رائع - مترجمLenz‘s law 00_00_08-.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32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457200" y="1066800"/>
            <a:ext cx="8305800" cy="1143000"/>
          </a:xfrm>
          <a:prstGeom prst="rect">
            <a:avLst/>
          </a:prstGeom>
        </p:spPr>
        <p:txBody>
          <a:bodyPr vert="horz" lIns="45720" rIns="45720" anchor="ctr">
            <a:noAutofit/>
          </a:bodyPr>
          <a:lstStyle/>
          <a:p>
            <a:pPr algn="justLow" rtl="1">
              <a:spcBef>
                <a:spcPct val="0"/>
              </a:spcBef>
              <a:defRPr/>
            </a:pPr>
            <a:r>
              <a:rPr kumimoji="0" lang="ar-SA" sz="22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عند تقريب القطب الشمالي</a:t>
            </a:r>
            <a:r>
              <a:rPr kumimoji="0" lang="ar-SA" sz="2200" i="0" u="none" strike="noStrike" kern="1200" cap="none" spc="0" normalizeH="0" noProof="0" dirty="0" smtClean="0">
                <a:ln>
                  <a:noFill/>
                </a:ln>
                <a:solidFill>
                  <a:schemeClr val="tx2">
                    <a:lumMod val="10000"/>
                  </a:schemeClr>
                </a:solidFill>
                <a:effectLst/>
                <a:uLnTx/>
                <a:uFillTx/>
                <a:latin typeface="+mj-lt"/>
                <a:ea typeface="+mj-ea"/>
                <a:cs typeface="PT Bold Heading" pitchFamily="2" charset="-78"/>
              </a:rPr>
              <a:t> للمغناطيس من الطرف الأيسر للملف تتولد قوة تمانع اقتراب القطب الشمالي للمغناطيس . </a:t>
            </a:r>
            <a:r>
              <a:rPr lang="ar-SA" sz="2200" dirty="0" smtClean="0">
                <a:solidFill>
                  <a:schemeClr val="tx2">
                    <a:lumMod val="10000"/>
                  </a:schemeClr>
                </a:solidFill>
                <a:cs typeface="PT Bold Heading" pitchFamily="2" charset="-78"/>
              </a:rPr>
              <a:t>لذلك يجب أن يصبح الطرف الأيسر للملف قطباً شمالياً أيضاً</a:t>
            </a:r>
            <a:r>
              <a:rPr lang="ar-SA" sz="2200" dirty="0">
                <a:solidFill>
                  <a:schemeClr val="tx2">
                    <a:lumMod val="10000"/>
                  </a:schemeClr>
                </a:solidFill>
                <a:latin typeface="+mj-lt"/>
                <a:ea typeface="+mj-ea"/>
                <a:cs typeface="PT Bold Heading" pitchFamily="2" charset="-78"/>
              </a:rPr>
              <a:t> </a:t>
            </a:r>
            <a:r>
              <a:rPr lang="ar-SA" sz="2200" dirty="0" smtClean="0">
                <a:solidFill>
                  <a:schemeClr val="tx2">
                    <a:lumMod val="10000"/>
                  </a:schemeClr>
                </a:solidFill>
                <a:latin typeface="+mj-lt"/>
                <a:ea typeface="+mj-ea"/>
                <a:cs typeface="PT Bold Heading" pitchFamily="2" charset="-78"/>
              </a:rPr>
              <a:t>.</a:t>
            </a:r>
            <a:endParaRPr lang="ar-SA" sz="2200" dirty="0" smtClean="0">
              <a:solidFill>
                <a:schemeClr val="tx2">
                  <a:lumMod val="10000"/>
                </a:schemeClr>
              </a:solidFill>
              <a:cs typeface="PT Bold Heading" pitchFamily="2" charset="-78"/>
            </a:endParaRPr>
          </a:p>
        </p:txBody>
      </p:sp>
      <p:sp>
        <p:nvSpPr>
          <p:cNvPr id="6" name="مستطيل 5"/>
          <p:cNvSpPr/>
          <p:nvPr/>
        </p:nvSpPr>
        <p:spPr>
          <a:xfrm>
            <a:off x="2514600" y="174455"/>
            <a:ext cx="4343400" cy="769441"/>
          </a:xfrm>
          <a:prstGeom prst="rect">
            <a:avLst/>
          </a:prstGeom>
          <a:noFill/>
        </p:spPr>
        <p:txBody>
          <a:bodyPr wrap="square" lIns="91440" tIns="45720" rIns="91440" bIns="45720">
            <a:spAutoFit/>
          </a:bodyPr>
          <a:lstStyle/>
          <a:p>
            <a:pPr algn="ctr" rtl="1"/>
            <a:r>
              <a:rPr lang="ar-SA" sz="4400" b="1" dirty="0" smtClean="0">
                <a:ln w="31550" cmpd="sng">
                  <a:solidFill>
                    <a:schemeClr val="bg1"/>
                  </a:solidFill>
                  <a:prstDash val="solid"/>
                </a:ln>
                <a:solidFill>
                  <a:schemeClr val="accent6">
                    <a:lumMod val="20000"/>
                    <a:lumOff val="80000"/>
                  </a:schemeClr>
                </a:solidFill>
                <a:effectLst>
                  <a:outerShdw blurRad="50800" dist="40000" dir="5400000" algn="tl" rotWithShape="0">
                    <a:srgbClr val="000000">
                      <a:shade val="5000"/>
                      <a:satMod val="120000"/>
                      <a:alpha val="33000"/>
                    </a:srgbClr>
                  </a:outerShdw>
                </a:effectLst>
                <a:latin typeface="+mj-lt"/>
                <a:ea typeface="+mj-ea"/>
                <a:cs typeface="PT Bold Heading" pitchFamily="2" charset="-78"/>
              </a:rPr>
              <a:t>ممانعة التغيـــر</a:t>
            </a:r>
            <a:endParaRPr lang="ar-SA" sz="4400" b="1" dirty="0">
              <a:ln w="31550" cmpd="sng">
                <a:solidFill>
                  <a:schemeClr val="bg1"/>
                </a:solidFill>
                <a:prstDash val="solid"/>
              </a:ln>
              <a:solidFill>
                <a:schemeClr val="accent6">
                  <a:lumMod val="20000"/>
                  <a:lumOff val="80000"/>
                </a:schemeClr>
              </a:solidFill>
              <a:effectLst>
                <a:outerShdw blurRad="50800" dist="40000" dir="5400000" algn="tl" rotWithShape="0">
                  <a:srgbClr val="000000">
                    <a:shade val="5000"/>
                    <a:satMod val="120000"/>
                    <a:alpha val="33000"/>
                  </a:srgbClr>
                </a:outerShdw>
              </a:effectLst>
              <a:cs typeface="PT Bold Heading" pitchFamily="2" charset="-78"/>
            </a:endParaRPr>
          </a:p>
        </p:txBody>
      </p:sp>
      <p:sp>
        <p:nvSpPr>
          <p:cNvPr id="9" name="عنوان 1"/>
          <p:cNvSpPr txBox="1">
            <a:spLocks/>
          </p:cNvSpPr>
          <p:nvPr/>
        </p:nvSpPr>
        <p:spPr>
          <a:xfrm>
            <a:off x="457200" y="2286000"/>
            <a:ext cx="8305800" cy="8382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وإذا عكس المغناطيس بحيث</a:t>
            </a:r>
            <a:r>
              <a:rPr kumimoji="0" lang="ar-SA" sz="2200" i="0" u="none" strike="noStrike" kern="1200" cap="none" spc="0" normalizeH="0" noProof="0" dirty="0" smtClean="0">
                <a:ln>
                  <a:noFill/>
                </a:ln>
                <a:solidFill>
                  <a:schemeClr val="tx2">
                    <a:lumMod val="10000"/>
                  </a:schemeClr>
                </a:solidFill>
                <a:effectLst/>
                <a:uLnTx/>
                <a:uFillTx/>
                <a:latin typeface="+mj-lt"/>
                <a:ea typeface="+mj-ea"/>
                <a:cs typeface="PT Bold Heading" pitchFamily="2" charset="-78"/>
              </a:rPr>
              <a:t> يقترب القطب الجنوبي للمغناطيس إلى الملف مرور التيار </a:t>
            </a:r>
            <a:r>
              <a:rPr kumimoji="0" lang="ar-SA" sz="2200" i="0" u="none" strike="noStrike" kern="1200" cap="none" spc="0" normalizeH="0" noProof="0" dirty="0" err="1" smtClean="0">
                <a:ln>
                  <a:noFill/>
                </a:ln>
                <a:solidFill>
                  <a:schemeClr val="tx2">
                    <a:lumMod val="10000"/>
                  </a:schemeClr>
                </a:solidFill>
                <a:effectLst/>
                <a:uLnTx/>
                <a:uFillTx/>
                <a:latin typeface="+mj-lt"/>
                <a:ea typeface="+mj-ea"/>
                <a:cs typeface="PT Bold Heading" pitchFamily="2" charset="-78"/>
              </a:rPr>
              <a:t>الحثي</a:t>
            </a:r>
            <a:r>
              <a:rPr kumimoji="0" lang="ar-SA" sz="2200" i="0" u="none" strike="noStrike" kern="1200" cap="none" spc="0" normalizeH="0" noProof="0" dirty="0" smtClean="0">
                <a:ln>
                  <a:noFill/>
                </a:ln>
                <a:solidFill>
                  <a:schemeClr val="tx2">
                    <a:lumMod val="10000"/>
                  </a:schemeClr>
                </a:solidFill>
                <a:effectLst/>
                <a:uLnTx/>
                <a:uFillTx/>
                <a:latin typeface="+mj-lt"/>
                <a:ea typeface="+mj-ea"/>
                <a:cs typeface="PT Bold Heading" pitchFamily="2" charset="-78"/>
              </a:rPr>
              <a:t> في </a:t>
            </a:r>
            <a:r>
              <a:rPr lang="ar-SA" sz="2200" dirty="0" smtClean="0">
                <a:solidFill>
                  <a:schemeClr val="tx2">
                    <a:lumMod val="10000"/>
                  </a:schemeClr>
                </a:solidFill>
                <a:latin typeface="+mj-lt"/>
                <a:ea typeface="+mj-ea"/>
                <a:cs typeface="PT Bold Heading" pitchFamily="2" charset="-78"/>
              </a:rPr>
              <a:t>اتجاه حركة عقارب الساعة</a:t>
            </a:r>
            <a:endParaRPr kumimoji="0" lang="ar-SA" sz="2200" i="0" u="none" strike="noStrike" kern="1200" cap="none" spc="0" normalizeH="0" baseline="0" noProof="0" dirty="0">
              <a:ln>
                <a:noFill/>
              </a:ln>
              <a:solidFill>
                <a:schemeClr val="tx2">
                  <a:lumMod val="10000"/>
                </a:schemeClr>
              </a:solidFill>
              <a:effectLst/>
              <a:uLnTx/>
              <a:uFillTx/>
              <a:latin typeface="+mj-lt"/>
              <a:ea typeface="+mj-ea"/>
              <a:cs typeface="PT Bold Heading" pitchFamily="2" charset="-78"/>
            </a:endParaRPr>
          </a:p>
        </p:txBody>
      </p:sp>
      <p:sp>
        <p:nvSpPr>
          <p:cNvPr id="7" name="عنوان 1"/>
          <p:cNvSpPr txBox="1">
            <a:spLocks/>
          </p:cNvSpPr>
          <p:nvPr/>
        </p:nvSpPr>
        <p:spPr>
          <a:xfrm>
            <a:off x="381000" y="3352800"/>
            <a:ext cx="8382000" cy="8382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وإذا كان التيار الناتج عن المولد كبيراً فستكون القوة المؤثرة في التيار كبيرة لذا يكون تدوير الملف أصعب .</a:t>
            </a:r>
            <a:endParaRPr kumimoji="0" lang="ar-SA" sz="2200" i="0" u="none" strike="noStrike" kern="1200" cap="none" spc="0" normalizeH="0" baseline="0" noProof="0" dirty="0">
              <a:ln>
                <a:noFill/>
              </a:ln>
              <a:solidFill>
                <a:schemeClr val="tx2">
                  <a:lumMod val="10000"/>
                </a:schemeClr>
              </a:solidFill>
              <a:effectLst/>
              <a:uLnTx/>
              <a:uFillTx/>
              <a:latin typeface="+mj-lt"/>
              <a:ea typeface="+mj-ea"/>
              <a:cs typeface="PT Bold Heading" pitchFamily="2" charset="-78"/>
            </a:endParaRPr>
          </a:p>
        </p:txBody>
      </p:sp>
      <p:pic>
        <p:nvPicPr>
          <p:cNvPr id="11" name="Picture 2"/>
          <p:cNvPicPr>
            <a:picLocks noChangeAspect="1" noChangeArrowheads="1"/>
          </p:cNvPicPr>
          <p:nvPr/>
        </p:nvPicPr>
        <p:blipFill>
          <a:blip r:embed="rId3"/>
          <a:srcRect/>
          <a:stretch>
            <a:fillRect/>
          </a:stretch>
        </p:blipFill>
        <p:spPr bwMode="auto">
          <a:xfrm>
            <a:off x="390111" y="4419600"/>
            <a:ext cx="8525289" cy="1981200"/>
          </a:xfrm>
          <a:prstGeom prst="rect">
            <a:avLst/>
          </a:prstGeom>
          <a:noFill/>
          <a:ln w="9525">
            <a:noFill/>
            <a:miter lim="800000"/>
            <a:headEnd/>
            <a:tailEnd/>
          </a:ln>
          <a:effectLst/>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24"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to="" calcmode="lin" valueType="num">
                                      <p:cBhvr>
                                        <p:cTn id="36"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1447800" y="1066800"/>
            <a:ext cx="74676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5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عندما يتحرك سلك يحمل تياراً كهربائياً داخل مجال مغناطيسي تتولد فيه قوة دافعة كهربائية .</a:t>
            </a:r>
            <a:endParaRPr kumimoji="0" lang="ar-SA" sz="2500" i="0" u="none" strike="noStrike" kern="1200" cap="none" spc="0" normalizeH="0" baseline="0" noProof="0" dirty="0">
              <a:ln>
                <a:noFill/>
              </a:ln>
              <a:solidFill>
                <a:schemeClr val="tx2">
                  <a:lumMod val="10000"/>
                </a:schemeClr>
              </a:solidFill>
              <a:effectLst/>
              <a:uLnTx/>
              <a:uFillTx/>
              <a:latin typeface="+mj-lt"/>
              <a:ea typeface="+mj-ea"/>
              <a:cs typeface="PT Bold Heading" pitchFamily="2" charset="-78"/>
            </a:endParaRPr>
          </a:p>
        </p:txBody>
      </p:sp>
      <p:sp>
        <p:nvSpPr>
          <p:cNvPr id="6" name="مستطيل 5"/>
          <p:cNvSpPr/>
          <p:nvPr/>
        </p:nvSpPr>
        <p:spPr>
          <a:xfrm>
            <a:off x="2057400" y="144959"/>
            <a:ext cx="6096001"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4400" b="1" i="0" u="none" strike="noStrike" kern="1200" cap="none" spc="0" normalizeH="0" baseline="0" noProof="0" dirty="0" smtClean="0">
                <a:ln w="11430">
                  <a:solidFill>
                    <a:schemeClr val="bg1"/>
                  </a:solidFill>
                </a:ln>
                <a:solidFill>
                  <a:srgbClr val="FFC000"/>
                </a:solidFill>
                <a:effectLst>
                  <a:outerShdw blurRad="50800" dist="39000" dir="5460000" algn="tl">
                    <a:srgbClr val="000000">
                      <a:alpha val="38000"/>
                    </a:srgbClr>
                  </a:outerShdw>
                </a:effectLst>
                <a:uLnTx/>
                <a:uFillTx/>
                <a:latin typeface="+mj-lt"/>
                <a:ea typeface="+mj-ea"/>
                <a:cs typeface="PT Bold Heading" pitchFamily="2" charset="-78"/>
              </a:rPr>
              <a:t>المحركات وقانون لنز</a:t>
            </a:r>
            <a:endParaRPr lang="ar-SA" sz="4400" b="1" cap="none" spc="0" dirty="0">
              <a:ln w="11430">
                <a:solidFill>
                  <a:schemeClr val="bg1"/>
                </a:solidFill>
              </a:ln>
              <a:solidFill>
                <a:srgbClr val="FFC000"/>
              </a:solidFill>
              <a:effectLst>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1447800" y="2133600"/>
            <a:ext cx="74676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5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تسمى القوة الدافعة الكهربائية العكسية</a:t>
            </a:r>
            <a:r>
              <a:rPr kumimoji="0" lang="ar-SA" sz="2500" i="0" u="none" strike="noStrike" kern="1200" cap="none" spc="0" normalizeH="0" noProof="0" dirty="0" smtClean="0">
                <a:ln>
                  <a:noFill/>
                </a:ln>
                <a:solidFill>
                  <a:schemeClr val="tx2">
                    <a:lumMod val="10000"/>
                  </a:schemeClr>
                </a:solidFill>
                <a:effectLst/>
                <a:uLnTx/>
                <a:uFillTx/>
                <a:latin typeface="+mj-lt"/>
                <a:ea typeface="+mj-ea"/>
                <a:cs typeface="PT Bold Heading" pitchFamily="2" charset="-78"/>
              </a:rPr>
              <a:t> ويكون اتجاهها معاكساً لاتجاه التيار .</a:t>
            </a:r>
            <a:endParaRPr kumimoji="0" lang="ar-SA" sz="2500" i="0" u="none" strike="noStrike" kern="1200" cap="none" spc="0" normalizeH="0" baseline="0" noProof="0" dirty="0">
              <a:ln>
                <a:noFill/>
              </a:ln>
              <a:solidFill>
                <a:schemeClr val="tx2">
                  <a:lumMod val="10000"/>
                </a:schemeClr>
              </a:solidFill>
              <a:effectLst/>
              <a:uLnTx/>
              <a:uFillTx/>
              <a:latin typeface="+mj-lt"/>
              <a:ea typeface="+mj-ea"/>
              <a:cs typeface="PT Bold Heading" pitchFamily="2" charset="-78"/>
            </a:endParaRPr>
          </a:p>
        </p:txBody>
      </p:sp>
      <p:sp>
        <p:nvSpPr>
          <p:cNvPr id="9" name="عنوان 1"/>
          <p:cNvSpPr txBox="1">
            <a:spLocks/>
          </p:cNvSpPr>
          <p:nvPr/>
        </p:nvSpPr>
        <p:spPr>
          <a:xfrm>
            <a:off x="1676400" y="3200400"/>
            <a:ext cx="7315200" cy="9144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وعندما يتغير التيار المسحوب بتغير سرعة المحرك الكهربائي يتغير هبوط الجهد في مقاومة أسلاك المحرك أيضاً</a:t>
            </a:r>
            <a:endParaRPr kumimoji="0" lang="ar-SA" sz="2400" i="0" u="none" strike="noStrike" kern="1200" cap="none" spc="0" normalizeH="0" baseline="0" noProof="0" dirty="0">
              <a:ln>
                <a:noFill/>
              </a:ln>
              <a:solidFill>
                <a:schemeClr val="tx2">
                  <a:lumMod val="10000"/>
                </a:schemeClr>
              </a:solidFill>
              <a:effectLst/>
              <a:uLnTx/>
              <a:uFillTx/>
              <a:latin typeface="+mj-lt"/>
              <a:ea typeface="+mj-ea"/>
              <a:cs typeface="PT Bold Heading" pitchFamily="2" charset="-78"/>
            </a:endParaRPr>
          </a:p>
        </p:txBody>
      </p:sp>
      <p:sp>
        <p:nvSpPr>
          <p:cNvPr id="10" name="عنوان 1"/>
          <p:cNvSpPr txBox="1">
            <a:spLocks/>
          </p:cNvSpPr>
          <p:nvPr/>
        </p:nvSpPr>
        <p:spPr>
          <a:xfrm>
            <a:off x="1447800" y="4191000"/>
            <a:ext cx="74676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وهذا هو سبب ضعف</a:t>
            </a:r>
            <a:r>
              <a:rPr kumimoji="0" lang="ar-SA" sz="2400" i="0" u="none" strike="noStrike" kern="1200" cap="none" spc="0" normalizeH="0" noProof="0" dirty="0" smtClean="0">
                <a:ln>
                  <a:noFill/>
                </a:ln>
                <a:solidFill>
                  <a:schemeClr val="tx2">
                    <a:lumMod val="10000"/>
                  </a:schemeClr>
                </a:solidFill>
                <a:effectLst/>
                <a:uLnTx/>
                <a:uFillTx/>
                <a:latin typeface="+mj-lt"/>
                <a:ea typeface="+mj-ea"/>
                <a:cs typeface="PT Bold Heading" pitchFamily="2" charset="-78"/>
              </a:rPr>
              <a:t> إضاءة مصابيح المنزل عند تشغيل </a:t>
            </a:r>
            <a:r>
              <a:rPr lang="ar-SA" sz="2400" dirty="0" smtClean="0">
                <a:solidFill>
                  <a:schemeClr val="tx2">
                    <a:lumMod val="10000"/>
                  </a:schemeClr>
                </a:solidFill>
                <a:latin typeface="+mj-lt"/>
                <a:ea typeface="+mj-ea"/>
                <a:cs typeface="PT Bold Heading" pitchFamily="2" charset="-78"/>
              </a:rPr>
              <a:t>جهاز كهربائي له محرك كبير .</a:t>
            </a:r>
            <a:endParaRPr kumimoji="0" lang="ar-SA" sz="2400" i="0" u="none" strike="noStrike" kern="1200" cap="none" spc="0" normalizeH="0" baseline="0" noProof="0" dirty="0">
              <a:ln>
                <a:noFill/>
              </a:ln>
              <a:solidFill>
                <a:schemeClr val="tx2">
                  <a:lumMod val="10000"/>
                </a:schemeClr>
              </a:solidFill>
              <a:effectLst/>
              <a:uLnTx/>
              <a:uFillTx/>
              <a:latin typeface="+mj-lt"/>
              <a:ea typeface="+mj-ea"/>
              <a:cs typeface="PT Bold Heading" pitchFamily="2" charset="-78"/>
            </a:endParaRPr>
          </a:p>
        </p:txBody>
      </p:sp>
      <p:sp>
        <p:nvSpPr>
          <p:cNvPr id="11" name="عنوان 1"/>
          <p:cNvSpPr txBox="1">
            <a:spLocks/>
          </p:cNvSpPr>
          <p:nvPr/>
        </p:nvSpPr>
        <p:spPr>
          <a:xfrm>
            <a:off x="609600" y="5410200"/>
            <a:ext cx="83058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عند قطع</a:t>
            </a:r>
            <a:r>
              <a:rPr kumimoji="0" lang="ar-SA" sz="2400" i="0" u="none" strike="noStrike" kern="1200" cap="none" spc="0" normalizeH="0" noProof="0" dirty="0" smtClean="0">
                <a:ln>
                  <a:noFill/>
                </a:ln>
                <a:solidFill>
                  <a:schemeClr val="tx2">
                    <a:lumMod val="10000"/>
                  </a:schemeClr>
                </a:solidFill>
                <a:effectLst/>
                <a:uLnTx/>
                <a:uFillTx/>
                <a:latin typeface="+mj-lt"/>
                <a:ea typeface="+mj-ea"/>
                <a:cs typeface="PT Bold Heading" pitchFamily="2" charset="-78"/>
              </a:rPr>
              <a:t> التيار تتولد قوة دافعة كهربائية عكسية ، وهذه الفولتية العكسية قد تكون كبيرة بدرجة كافية لإحداث شرارة</a:t>
            </a:r>
            <a:endParaRPr kumimoji="0" lang="ar-SA" sz="2400" i="0" u="none" strike="noStrike" kern="1200" cap="none" spc="0" normalizeH="0" baseline="0" noProof="0" dirty="0">
              <a:ln>
                <a:noFill/>
              </a:ln>
              <a:solidFill>
                <a:schemeClr val="tx2">
                  <a:lumMod val="10000"/>
                </a:schemeClr>
              </a:solidFill>
              <a:effectLst/>
              <a:uLnTx/>
              <a:uFillTx/>
              <a:latin typeface="+mj-lt"/>
              <a:ea typeface="+mj-ea"/>
              <a:cs typeface="PT Bold Heading"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تجربة المجال المغناطيسي المتغير.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5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5181600" y="1112912"/>
            <a:ext cx="3177480" cy="792088"/>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800" b="1" i="0" u="none" strike="noStrike" kern="1200" cap="none" spc="0" normalizeH="0" baseline="0" noProof="0" dirty="0" smtClean="0">
                <a:ln>
                  <a:noFill/>
                </a:ln>
                <a:solidFill>
                  <a:srgbClr val="C00000"/>
                </a:solidFill>
                <a:effectLst/>
                <a:uLnTx/>
                <a:uFillTx/>
                <a:latin typeface="+mj-lt"/>
                <a:ea typeface="+mj-ea"/>
                <a:cs typeface="PT Bold Heading" pitchFamily="2" charset="-78"/>
              </a:rPr>
              <a:t>(1) الميزان الحساس</a:t>
            </a:r>
            <a:r>
              <a:rPr kumimoji="0" lang="ar-SA" sz="2800" b="1" i="0" u="none" strike="noStrike" kern="1200" cap="none" spc="0" normalizeH="0" noProof="0" dirty="0" smtClean="0">
                <a:ln>
                  <a:noFill/>
                </a:ln>
                <a:solidFill>
                  <a:srgbClr val="C00000"/>
                </a:solidFill>
                <a:effectLst/>
                <a:uLnTx/>
                <a:uFillTx/>
                <a:latin typeface="+mj-lt"/>
                <a:ea typeface="+mj-ea"/>
                <a:cs typeface="PT Bold Heading" pitchFamily="2" charset="-78"/>
              </a:rPr>
              <a:t> :</a:t>
            </a:r>
            <a:endParaRPr kumimoji="0" lang="ar-SA" sz="2800" b="1" i="0" u="none" strike="noStrike" kern="1200" cap="none" spc="0" normalizeH="0" baseline="0" noProof="0" dirty="0">
              <a:ln>
                <a:noFill/>
              </a:ln>
              <a:solidFill>
                <a:srgbClr val="C00000"/>
              </a:solidFill>
              <a:effectLst/>
              <a:uLnTx/>
              <a:uFillTx/>
              <a:latin typeface="+mj-lt"/>
              <a:ea typeface="+mj-ea"/>
              <a:cs typeface="PT Bold Heading" pitchFamily="2" charset="-78"/>
            </a:endParaRPr>
          </a:p>
        </p:txBody>
      </p:sp>
      <p:sp>
        <p:nvSpPr>
          <p:cNvPr id="6" name="مستطيل 5"/>
          <p:cNvSpPr/>
          <p:nvPr/>
        </p:nvSpPr>
        <p:spPr>
          <a:xfrm>
            <a:off x="2743200" y="221159"/>
            <a:ext cx="3352799" cy="769441"/>
          </a:xfrm>
          <a:prstGeom prst="rect">
            <a:avLst/>
          </a:prstGeom>
          <a:noFill/>
        </p:spPr>
        <p:txBody>
          <a:bodyPr wrap="square" lIns="91440" tIns="45720" rIns="91440" bIns="45720">
            <a:spAutoFit/>
          </a:bodyPr>
          <a:lstStyle/>
          <a:p>
            <a:pPr algn="justLow" rtl="1"/>
            <a:r>
              <a:rPr kumimoji="0" lang="ar-SA" sz="4400" b="1" i="0" u="none" strike="noStrike" kern="1200" cap="all" normalizeH="0" baseline="0" noProof="0" dirty="0" smtClean="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PT Bold Heading" pitchFamily="2" charset="-78"/>
              </a:rPr>
              <a:t>التطبيقـــات</a:t>
            </a:r>
            <a:endParaRPr lang="ar-SA" sz="44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sp>
        <p:nvSpPr>
          <p:cNvPr id="8" name="عنوان 1"/>
          <p:cNvSpPr txBox="1">
            <a:spLocks/>
          </p:cNvSpPr>
          <p:nvPr/>
        </p:nvSpPr>
        <p:spPr>
          <a:xfrm>
            <a:off x="457200" y="1981200"/>
            <a:ext cx="7924800" cy="2032992"/>
          </a:xfrm>
          <a:prstGeom prst="rect">
            <a:avLst/>
          </a:prstGeom>
        </p:spPr>
        <p:txBody>
          <a:bodyPr vert="horz" lIns="45720" rIns="45720" anchor="ctr">
            <a:noAutofit/>
          </a:bodyPr>
          <a:lstStyle/>
          <a:p>
            <a:pPr algn="justLow" rtl="1">
              <a:spcBef>
                <a:spcPct val="0"/>
              </a:spcBef>
              <a:defRPr/>
            </a:pPr>
            <a:r>
              <a:rPr kumimoji="0" lang="ar-SA" sz="23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عندما يتأرجح ذراع الميزان الحساس تتحرك قطعة الفلز داخل</a:t>
            </a:r>
            <a:r>
              <a:rPr kumimoji="0" lang="ar-SA" sz="2300" i="0" u="none" strike="noStrike" kern="1200" cap="none" spc="0" normalizeH="0" noProof="0" dirty="0" smtClean="0">
                <a:ln>
                  <a:noFill/>
                </a:ln>
                <a:solidFill>
                  <a:schemeClr val="tx2">
                    <a:lumMod val="10000"/>
                  </a:schemeClr>
                </a:solidFill>
                <a:effectLst/>
                <a:uLnTx/>
                <a:uFillTx/>
                <a:latin typeface="+mj-lt"/>
                <a:ea typeface="+mj-ea"/>
                <a:cs typeface="PT Bold Heading" pitchFamily="2" charset="-78"/>
              </a:rPr>
              <a:t> المجال المغناطيسي . </a:t>
            </a:r>
            <a:r>
              <a:rPr lang="ar-SA" sz="2300" dirty="0" smtClean="0">
                <a:solidFill>
                  <a:schemeClr val="tx2">
                    <a:lumMod val="10000"/>
                  </a:schemeClr>
                </a:solidFill>
                <a:cs typeface="PT Bold Heading" pitchFamily="2" charset="-78"/>
              </a:rPr>
              <a:t>فتتولد تيارات تسمى (تيارات </a:t>
            </a:r>
            <a:r>
              <a:rPr lang="ar-SA" sz="2300" dirty="0" err="1" smtClean="0">
                <a:solidFill>
                  <a:schemeClr val="tx2">
                    <a:lumMod val="10000"/>
                  </a:schemeClr>
                </a:solidFill>
                <a:cs typeface="PT Bold Heading" pitchFamily="2" charset="-78"/>
              </a:rPr>
              <a:t>دوامية</a:t>
            </a:r>
            <a:r>
              <a:rPr lang="ar-SA" sz="2300" dirty="0" smtClean="0">
                <a:solidFill>
                  <a:schemeClr val="tx2">
                    <a:lumMod val="10000"/>
                  </a:schemeClr>
                </a:solidFill>
                <a:cs typeface="PT Bold Heading" pitchFamily="2" charset="-78"/>
              </a:rPr>
              <a:t>) خلال الفلز .</a:t>
            </a:r>
          </a:p>
          <a:p>
            <a:pPr algn="justLow" rtl="1">
              <a:spcBef>
                <a:spcPct val="0"/>
              </a:spcBef>
              <a:defRPr/>
            </a:pPr>
            <a:endParaRPr lang="ar-SA" sz="2300" dirty="0" smtClean="0">
              <a:solidFill>
                <a:schemeClr val="tx2">
                  <a:lumMod val="10000"/>
                </a:schemeClr>
              </a:solidFill>
              <a:cs typeface="PT Bold Heading" pitchFamily="2" charset="-78"/>
            </a:endParaRPr>
          </a:p>
          <a:p>
            <a:pPr algn="justLow" rtl="1">
              <a:spcBef>
                <a:spcPct val="0"/>
              </a:spcBef>
              <a:defRPr/>
            </a:pPr>
            <a:r>
              <a:rPr lang="ar-SA" sz="2300" dirty="0" smtClean="0">
                <a:solidFill>
                  <a:schemeClr val="tx2">
                    <a:lumMod val="10000"/>
                  </a:schemeClr>
                </a:solidFill>
                <a:cs typeface="PT Bold Heading" pitchFamily="2" charset="-78"/>
              </a:rPr>
              <a:t>فتنتج مجالاً مغناطيسياً يؤثر في عكس الحركة المسببة لتلك التيارات مما يسبب تباطؤ حركة القطعة الفلزية .</a:t>
            </a:r>
          </a:p>
        </p:txBody>
      </p:sp>
      <p:sp>
        <p:nvSpPr>
          <p:cNvPr id="7" name="عنوان 1"/>
          <p:cNvSpPr txBox="1">
            <a:spLocks/>
          </p:cNvSpPr>
          <p:nvPr/>
        </p:nvSpPr>
        <p:spPr>
          <a:xfrm>
            <a:off x="0" y="3582144"/>
            <a:ext cx="9144000" cy="638944"/>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endParaRPr kumimoji="0" lang="ar-SA" sz="2200" b="1" i="0" u="none" strike="noStrike" kern="1200" cap="none" spc="0" normalizeH="0" baseline="0" noProof="0" dirty="0">
              <a:ln>
                <a:noFill/>
              </a:ln>
              <a:solidFill>
                <a:schemeClr val="tx2">
                  <a:lumMod val="10000"/>
                </a:schemeClr>
              </a:solidFill>
              <a:effectLst/>
              <a:uLnTx/>
              <a:uFillTx/>
              <a:latin typeface="+mj-lt"/>
              <a:ea typeface="+mj-ea"/>
              <a:cs typeface="PT Bold Heading" pitchFamily="2" charset="-78"/>
            </a:endParaRPr>
          </a:p>
        </p:txBody>
      </p:sp>
      <p:sp>
        <p:nvSpPr>
          <p:cNvPr id="11" name="عنوان 1"/>
          <p:cNvSpPr txBox="1">
            <a:spLocks/>
          </p:cNvSpPr>
          <p:nvPr/>
        </p:nvSpPr>
        <p:spPr>
          <a:xfrm>
            <a:off x="4724400" y="4343400"/>
            <a:ext cx="3581400" cy="1070992"/>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3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أما إذا كانت القطعة ساكنة</a:t>
            </a:r>
            <a:r>
              <a:rPr kumimoji="0" lang="ar-SA" sz="2300" i="0" u="none" strike="noStrike" kern="1200" cap="none" spc="0" normalizeH="0" noProof="0" dirty="0" smtClean="0">
                <a:ln>
                  <a:noFill/>
                </a:ln>
                <a:solidFill>
                  <a:schemeClr val="tx2">
                    <a:lumMod val="10000"/>
                  </a:schemeClr>
                </a:solidFill>
                <a:effectLst/>
                <a:uLnTx/>
                <a:uFillTx/>
                <a:latin typeface="+mj-lt"/>
                <a:ea typeface="+mj-ea"/>
                <a:cs typeface="PT Bold Heading" pitchFamily="2" charset="-78"/>
              </a:rPr>
              <a:t> فلا تؤثر على القراءة وتسمى (التيار الدوامي الخامد) .</a:t>
            </a:r>
            <a:endParaRPr kumimoji="0" lang="ar-SA" sz="2300" i="0" u="none" strike="noStrike" kern="1200" cap="none" spc="0" normalizeH="0" baseline="0" noProof="0" dirty="0">
              <a:ln>
                <a:noFill/>
              </a:ln>
              <a:solidFill>
                <a:schemeClr val="tx2">
                  <a:lumMod val="10000"/>
                </a:schemeClr>
              </a:solidFill>
              <a:effectLst/>
              <a:uLnTx/>
              <a:uFillTx/>
              <a:latin typeface="+mj-lt"/>
              <a:ea typeface="+mj-ea"/>
              <a:cs typeface="PT Bold Heading" pitchFamily="2" charset="-78"/>
            </a:endParaRPr>
          </a:p>
        </p:txBody>
      </p:sp>
      <p:pic>
        <p:nvPicPr>
          <p:cNvPr id="13" name="Picture 2"/>
          <p:cNvPicPr>
            <a:picLocks noChangeAspect="1" noChangeArrowheads="1"/>
          </p:cNvPicPr>
          <p:nvPr/>
        </p:nvPicPr>
        <p:blipFill>
          <a:blip r:embed="rId3"/>
          <a:srcRect/>
          <a:stretch>
            <a:fillRect/>
          </a:stretch>
        </p:blipFill>
        <p:spPr bwMode="auto">
          <a:xfrm>
            <a:off x="457200" y="4114800"/>
            <a:ext cx="3962400" cy="2323193"/>
          </a:xfrm>
          <a:prstGeom prst="rect">
            <a:avLst/>
          </a:prstGeom>
          <a:noFill/>
          <a:ln w="9525">
            <a:noFill/>
            <a:miter lim="800000"/>
            <a:headEnd/>
            <a:tailEnd/>
          </a:ln>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24"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to="" calcmode="lin" valueType="num">
                                      <p:cBhvr>
                                        <p:cTn id="32" dur="1" fill="hold"/>
                                        <p:tgtEl>
                                          <p:spTgt spid="13"/>
                                        </p:tgtEl>
                                        <p:attrNameLst>
                                          <p:attrName/>
                                        </p:attrNameLst>
                                      </p:cBhvr>
                                    </p:anim>
                                  </p:childTnLst>
                                </p:cTn>
                              </p:par>
                            </p:childTnLst>
                          </p:cTn>
                        </p:par>
                        <p:par>
                          <p:cTn id="33" fill="hold">
                            <p:stCondLst>
                              <p:cond delay="2000"/>
                            </p:stCondLst>
                            <p:childTnLst>
                              <p:par>
                                <p:cTn id="34" presetID="10" presetClass="entr" presetSubtype="0" fill="hold" grpId="0" nodeType="afterEffect" nodePh="1">
                                  <p:stCondLst>
                                    <p:cond delay="0"/>
                                  </p:stCondLst>
                                  <p:endCondLst>
                                    <p:cond evt="begin" delay="0">
                                      <p:tn val="34"/>
                                    </p:cond>
                                  </p:end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7"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4191000" y="1417712"/>
            <a:ext cx="4168080" cy="792088"/>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800" b="1" i="0" u="none" strike="noStrike" kern="1200" cap="none" spc="0" normalizeH="0" baseline="0" noProof="0" dirty="0" smtClean="0">
                <a:ln>
                  <a:noFill/>
                </a:ln>
                <a:solidFill>
                  <a:srgbClr val="C00000"/>
                </a:solidFill>
                <a:effectLst/>
                <a:uLnTx/>
                <a:uFillTx/>
                <a:latin typeface="+mj-lt"/>
                <a:ea typeface="+mj-ea"/>
                <a:cs typeface="PT Bold Heading" pitchFamily="2" charset="-78"/>
              </a:rPr>
              <a:t>(2) ارتفاع حلقة الألمنيوم </a:t>
            </a:r>
            <a:r>
              <a:rPr kumimoji="0" lang="ar-SA" sz="2800" b="1" i="0" u="none" strike="noStrike" kern="1200" cap="none" spc="0" normalizeH="0" noProof="0" dirty="0" smtClean="0">
                <a:ln>
                  <a:noFill/>
                </a:ln>
                <a:solidFill>
                  <a:srgbClr val="C00000"/>
                </a:solidFill>
                <a:effectLst/>
                <a:uLnTx/>
                <a:uFillTx/>
                <a:latin typeface="+mj-lt"/>
                <a:ea typeface="+mj-ea"/>
                <a:cs typeface="PT Bold Heading" pitchFamily="2" charset="-78"/>
              </a:rPr>
              <a:t>:</a:t>
            </a:r>
            <a:endParaRPr kumimoji="0" lang="ar-SA" sz="2800" b="1" i="0" u="none" strike="noStrike" kern="1200" cap="none" spc="0" normalizeH="0" baseline="0" noProof="0" dirty="0">
              <a:ln>
                <a:noFill/>
              </a:ln>
              <a:solidFill>
                <a:srgbClr val="C00000"/>
              </a:solidFill>
              <a:effectLst/>
              <a:uLnTx/>
              <a:uFillTx/>
              <a:latin typeface="+mj-lt"/>
              <a:ea typeface="+mj-ea"/>
              <a:cs typeface="PT Bold Heading" pitchFamily="2" charset="-78"/>
            </a:endParaRPr>
          </a:p>
        </p:txBody>
      </p:sp>
      <p:sp>
        <p:nvSpPr>
          <p:cNvPr id="6" name="مستطيل 5"/>
          <p:cNvSpPr/>
          <p:nvPr/>
        </p:nvSpPr>
        <p:spPr>
          <a:xfrm>
            <a:off x="2743200" y="304800"/>
            <a:ext cx="3352799" cy="769441"/>
          </a:xfrm>
          <a:prstGeom prst="rect">
            <a:avLst/>
          </a:prstGeom>
          <a:noFill/>
        </p:spPr>
        <p:txBody>
          <a:bodyPr wrap="square" lIns="91440" tIns="45720" rIns="91440" bIns="45720">
            <a:spAutoFit/>
          </a:bodyPr>
          <a:lstStyle/>
          <a:p>
            <a:pPr algn="justLow" rtl="1"/>
            <a:r>
              <a:rPr kumimoji="0" lang="ar-SA" sz="4400" b="1" i="0" u="none" strike="noStrike" kern="1200" cap="all" normalizeH="0" baseline="0" noProof="0" dirty="0" smtClean="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PT Bold Heading" pitchFamily="2" charset="-78"/>
              </a:rPr>
              <a:t>التطبيقـــات</a:t>
            </a:r>
            <a:endParaRPr lang="ar-SA" sz="44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endParaRPr>
          </a:p>
        </p:txBody>
      </p:sp>
      <p:sp>
        <p:nvSpPr>
          <p:cNvPr id="7" name="عنوان 1"/>
          <p:cNvSpPr txBox="1">
            <a:spLocks/>
          </p:cNvSpPr>
          <p:nvPr/>
        </p:nvSpPr>
        <p:spPr>
          <a:xfrm>
            <a:off x="0" y="3582144"/>
            <a:ext cx="9144000" cy="638944"/>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endParaRPr kumimoji="0" lang="ar-SA" sz="2200" b="1" i="0" u="none" strike="noStrike" kern="1200" cap="none" spc="0" normalizeH="0" baseline="0" noProof="0" dirty="0">
              <a:ln>
                <a:noFill/>
              </a:ln>
              <a:solidFill>
                <a:schemeClr val="tx2">
                  <a:lumMod val="10000"/>
                </a:schemeClr>
              </a:solidFill>
              <a:effectLst/>
              <a:uLnTx/>
              <a:uFillTx/>
              <a:latin typeface="+mj-lt"/>
              <a:ea typeface="+mj-ea"/>
              <a:cs typeface="PT Bold Heading" pitchFamily="2" charset="-78"/>
            </a:endParaRPr>
          </a:p>
        </p:txBody>
      </p:sp>
      <p:sp>
        <p:nvSpPr>
          <p:cNvPr id="10" name="عنوان 1"/>
          <p:cNvSpPr txBox="1">
            <a:spLocks/>
          </p:cNvSpPr>
          <p:nvPr/>
        </p:nvSpPr>
        <p:spPr>
          <a:xfrm>
            <a:off x="381000" y="2133600"/>
            <a:ext cx="7924800" cy="20574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تتولد التيارات </a:t>
            </a:r>
            <a:r>
              <a:rPr kumimoji="0" lang="ar-SA" sz="2200" i="0" u="none" strike="noStrike" kern="1200" cap="none" spc="0" normalizeH="0" baseline="0" noProof="0" dirty="0" err="1" smtClean="0">
                <a:ln>
                  <a:noFill/>
                </a:ln>
                <a:solidFill>
                  <a:schemeClr val="tx2">
                    <a:lumMod val="10000"/>
                  </a:schemeClr>
                </a:solidFill>
                <a:effectLst/>
                <a:uLnTx/>
                <a:uFillTx/>
                <a:latin typeface="+mj-lt"/>
                <a:ea typeface="+mj-ea"/>
                <a:cs typeface="PT Bold Heading" pitchFamily="2" charset="-78"/>
              </a:rPr>
              <a:t>الدوامية</a:t>
            </a:r>
            <a:r>
              <a:rPr kumimoji="0" lang="ar-SA" sz="22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 عندما تتحرك قطعة فلزية داخل مجال مغناطيسي ، والعكس </a:t>
            </a:r>
            <a:r>
              <a:rPr lang="ar-SA" sz="2200" dirty="0" smtClean="0">
                <a:solidFill>
                  <a:schemeClr val="tx2">
                    <a:lumMod val="10000"/>
                  </a:schemeClr>
                </a:solidFill>
                <a:latin typeface="+mj-lt"/>
                <a:ea typeface="+mj-ea"/>
                <a:cs typeface="PT Bold Heading" pitchFamily="2" charset="-78"/>
              </a:rPr>
              <a:t>صحيح ، حيث تتولد تيارات حثية إذا وضعت حلقة فلزية داخل مجال مغناطيسي متغير .</a:t>
            </a:r>
          </a:p>
          <a:p>
            <a:pPr algn="justLow" rtl="1">
              <a:spcBef>
                <a:spcPct val="0"/>
              </a:spcBef>
              <a:defRPr/>
            </a:pPr>
            <a:endParaRPr lang="ar-SA" sz="2200" dirty="0" smtClean="0">
              <a:solidFill>
                <a:schemeClr val="tx2">
                  <a:lumMod val="10000"/>
                </a:schemeClr>
              </a:solidFill>
              <a:cs typeface="PT Bold Heading" pitchFamily="2" charset="-78"/>
            </a:endParaRPr>
          </a:p>
          <a:p>
            <a:pPr algn="justLow" rtl="1">
              <a:spcBef>
                <a:spcPct val="0"/>
              </a:spcBef>
              <a:defRPr/>
            </a:pPr>
            <a:r>
              <a:rPr lang="ar-SA" sz="2200" dirty="0" smtClean="0">
                <a:solidFill>
                  <a:schemeClr val="tx2">
                    <a:lumMod val="10000"/>
                  </a:schemeClr>
                </a:solidFill>
                <a:cs typeface="PT Bold Heading" pitchFamily="2" charset="-78"/>
              </a:rPr>
              <a:t>ووفقاً لقانون لنز فإن التيار المتولد يعاكس التغير في المجال المغناطيسي ويولد مجالاً مغناطيسياً معاكساً</a:t>
            </a:r>
          </a:p>
        </p:txBody>
      </p:sp>
      <p:sp>
        <p:nvSpPr>
          <p:cNvPr id="12" name="عنوان 1"/>
          <p:cNvSpPr txBox="1">
            <a:spLocks/>
          </p:cNvSpPr>
          <p:nvPr/>
        </p:nvSpPr>
        <p:spPr>
          <a:xfrm>
            <a:off x="0" y="3078088"/>
            <a:ext cx="91440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endParaRPr kumimoji="0" lang="ar-SA" sz="2200" i="0" u="none" strike="noStrike" kern="1200" cap="none" spc="0" normalizeH="0" baseline="0" noProof="0" dirty="0">
              <a:ln>
                <a:noFill/>
              </a:ln>
              <a:solidFill>
                <a:schemeClr val="tx2">
                  <a:lumMod val="10000"/>
                </a:schemeClr>
              </a:solidFill>
              <a:effectLst/>
              <a:uLnTx/>
              <a:uFillTx/>
              <a:latin typeface="+mj-lt"/>
              <a:ea typeface="+mj-ea"/>
              <a:cs typeface="PT Bold Heading" pitchFamily="2" charset="-78"/>
            </a:endParaRPr>
          </a:p>
        </p:txBody>
      </p:sp>
      <p:sp>
        <p:nvSpPr>
          <p:cNvPr id="14" name="عنوان 1"/>
          <p:cNvSpPr txBox="1">
            <a:spLocks/>
          </p:cNvSpPr>
          <p:nvPr/>
        </p:nvSpPr>
        <p:spPr>
          <a:xfrm>
            <a:off x="381000" y="4267200"/>
            <a:ext cx="7924800" cy="1143000"/>
          </a:xfrm>
          <a:prstGeom prst="rect">
            <a:avLst/>
          </a:prstGeom>
        </p:spPr>
        <p:txBody>
          <a:bodyPr vert="horz" lIns="45720" rIns="45720" anchor="ctr">
            <a:noAutofit/>
          </a:bodyPr>
          <a:lstStyle/>
          <a:p>
            <a:pPr algn="justLow" rtl="1">
              <a:spcBef>
                <a:spcPct val="0"/>
              </a:spcBef>
              <a:defRPr/>
            </a:pPr>
            <a:r>
              <a:rPr kumimoji="0" lang="ar-SA" sz="22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لذلك حلقة الألمنيوم غير المقطوعة</a:t>
            </a:r>
            <a:r>
              <a:rPr kumimoji="0" lang="ar-SA" sz="2200" i="0" u="none" strike="noStrike" kern="1200" cap="none" spc="0" normalizeH="0" noProof="0" dirty="0" smtClean="0">
                <a:ln>
                  <a:noFill/>
                </a:ln>
                <a:solidFill>
                  <a:schemeClr val="tx2">
                    <a:lumMod val="10000"/>
                  </a:schemeClr>
                </a:solidFill>
                <a:effectLst/>
                <a:uLnTx/>
                <a:uFillTx/>
                <a:latin typeface="+mj-lt"/>
                <a:ea typeface="+mj-ea"/>
                <a:cs typeface="PT Bold Heading" pitchFamily="2" charset="-78"/>
              </a:rPr>
              <a:t> ترتفع . </a:t>
            </a:r>
            <a:r>
              <a:rPr lang="ar-SA" sz="2200" dirty="0" smtClean="0">
                <a:solidFill>
                  <a:schemeClr val="tx2">
                    <a:lumMod val="10000"/>
                  </a:schemeClr>
                </a:solidFill>
                <a:cs typeface="PT Bold Heading" pitchFamily="2" charset="-78"/>
              </a:rPr>
              <a:t>أما الحلقة المقطوعة فلن ترتفع بسبب عدم وجود تيار وعدم اكتمال المسار</a:t>
            </a:r>
            <a:r>
              <a:rPr lang="ar-SA" sz="2200" dirty="0">
                <a:solidFill>
                  <a:schemeClr val="tx2">
                    <a:lumMod val="10000"/>
                  </a:schemeClr>
                </a:solidFill>
                <a:latin typeface="+mj-lt"/>
                <a:ea typeface="+mj-ea"/>
                <a:cs typeface="PT Bold Heading" pitchFamily="2" charset="-78"/>
              </a:rPr>
              <a:t> </a:t>
            </a:r>
            <a:r>
              <a:rPr lang="ar-SA" sz="2200" dirty="0" smtClean="0">
                <a:solidFill>
                  <a:schemeClr val="tx2">
                    <a:lumMod val="10000"/>
                  </a:schemeClr>
                </a:solidFill>
                <a:latin typeface="+mj-lt"/>
                <a:ea typeface="+mj-ea"/>
                <a:cs typeface="PT Bold Heading" pitchFamily="2" charset="-78"/>
              </a:rPr>
              <a:t>.</a:t>
            </a:r>
            <a:endParaRPr lang="ar-SA" sz="2200" dirty="0" smtClean="0">
              <a:solidFill>
                <a:schemeClr val="tx2">
                  <a:lumMod val="10000"/>
                </a:schemeClr>
              </a:solidFill>
              <a:cs typeface="PT Bold Heading" pitchFamily="2" charset="-78"/>
            </a:endParaRP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nodePh="1">
                                  <p:stCondLst>
                                    <p:cond delay="0"/>
                                  </p:stCondLst>
                                  <p:endCondLst>
                                    <p:cond evt="begin" delay="0">
                                      <p:tn val="26"/>
                                    </p:cond>
                                  </p:end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2500"/>
                            </p:stCondLst>
                            <p:childTnLst>
                              <p:par>
                                <p:cTn id="34" presetID="10" presetClass="entr" presetSubtype="0" fill="hold" grpId="0" nodeType="afterEffect" nodePh="1">
                                  <p:stCondLst>
                                    <p:cond delay="0"/>
                                  </p:stCondLst>
                                  <p:endCondLst>
                                    <p:cond evt="begin" delay="0">
                                      <p:tn val="34"/>
                                    </p:cond>
                                  </p:end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4648200" cy="685800"/>
          </a:xfr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pc="0" dirty="0" smtClean="0">
                <a:ln w="50800"/>
                <a:solidFill>
                  <a:srgbClr val="C00000"/>
                </a:solidFill>
                <a:cs typeface="PT Bold Heading" pitchFamily="2" charset="-78"/>
              </a:rPr>
              <a:t>الحــث الذاتـــي </a:t>
            </a:r>
          </a:p>
        </p:txBody>
      </p:sp>
      <p:pic>
        <p:nvPicPr>
          <p:cNvPr id="1433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76400" y="2971800"/>
            <a:ext cx="6263859" cy="2705100"/>
          </a:xfrm>
          <a:prstGeom prst="rect">
            <a:avLst/>
          </a:prstGeom>
          <a:noFill/>
          <a:ln w="9525">
            <a:noFill/>
            <a:miter lim="800000"/>
            <a:headEnd/>
            <a:tailEnd/>
          </a:ln>
          <a:effectLst/>
        </p:spPr>
      </p:pic>
      <p:sp>
        <p:nvSpPr>
          <p:cNvPr id="5" name="مستطيل 4"/>
          <p:cNvSpPr/>
          <p:nvPr/>
        </p:nvSpPr>
        <p:spPr>
          <a:xfrm>
            <a:off x="1066800" y="1371600"/>
            <a:ext cx="7162800" cy="954107"/>
          </a:xfrm>
          <a:prstGeom prst="rect">
            <a:avLst/>
          </a:prstGeom>
        </p:spPr>
        <p:txBody>
          <a:bodyPr wrap="square">
            <a:spAutoFit/>
          </a:bodyPr>
          <a:lstStyle/>
          <a:p>
            <a:pPr algn="justLow" rtl="1"/>
            <a:r>
              <a:rPr lang="ar-SA" sz="2800" dirty="0" smtClean="0">
                <a:solidFill>
                  <a:schemeClr val="tx2">
                    <a:lumMod val="10000"/>
                  </a:schemeClr>
                </a:solidFill>
                <a:cs typeface="PT Bold Heading" pitchFamily="2" charset="-78"/>
              </a:rPr>
              <a:t>تسمى القوة الدافعة الكهربائية </a:t>
            </a:r>
            <a:r>
              <a:rPr lang="ar-SA" sz="2800" dirty="0" err="1" smtClean="0">
                <a:solidFill>
                  <a:schemeClr val="tx2">
                    <a:lumMod val="10000"/>
                  </a:schemeClr>
                </a:solidFill>
                <a:cs typeface="PT Bold Heading" pitchFamily="2" charset="-78"/>
              </a:rPr>
              <a:t>الحثية</a:t>
            </a:r>
            <a:r>
              <a:rPr lang="ar-SA" sz="2800" dirty="0" smtClean="0">
                <a:solidFill>
                  <a:schemeClr val="tx2">
                    <a:lumMod val="10000"/>
                  </a:schemeClr>
                </a:solidFill>
                <a:cs typeface="PT Bold Heading" pitchFamily="2" charset="-78"/>
              </a:rPr>
              <a:t> المتولدة في السلك الذي يحمل تيارا متغيرا الحث الذاتي.</a:t>
            </a:r>
            <a:endParaRPr lang="ar-SA" sz="2800" dirty="0">
              <a:solidFill>
                <a:schemeClr val="tx2">
                  <a:lumMod val="10000"/>
                </a:schemeClr>
              </a:solidFill>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15"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400"/>
                            </p:stCondLst>
                            <p:childTnLst>
                              <p:par>
                                <p:cTn id="16" presetID="24" presetClass="entr" presetSubtype="0" fill="hold" nodeType="afterEffect">
                                  <p:stCondLst>
                                    <p:cond delay="0"/>
                                  </p:stCondLst>
                                  <p:childTnLst>
                                    <p:set>
                                      <p:cBhvr>
                                        <p:cTn id="17" dur="1" fill="hold">
                                          <p:stCondLst>
                                            <p:cond delay="0"/>
                                          </p:stCondLst>
                                        </p:cTn>
                                        <p:tgtEl>
                                          <p:spTgt spid="14338"/>
                                        </p:tgtEl>
                                        <p:attrNameLst>
                                          <p:attrName>style.visibility</p:attrName>
                                        </p:attrNameLst>
                                      </p:cBhvr>
                                      <p:to>
                                        <p:strVal val="visible"/>
                                      </p:to>
                                    </p:set>
                                    <p:anim to="" calcmode="lin" valueType="num">
                                      <p:cBhvr>
                                        <p:cTn id="18" dur="1" fill="hold"/>
                                        <p:tgtEl>
                                          <p:spTgt spid="143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609600" y="381000"/>
            <a:ext cx="8153400" cy="576064"/>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يمكن توضيح توضيح القوة الدافعة الكهربائية العكسية بطريقة أخرى .</a:t>
            </a:r>
            <a:endParaRPr kumimoji="0" lang="ar-SA" sz="2400" i="0" u="none" strike="noStrike" kern="1200" cap="none" spc="0" normalizeH="0" baseline="0" noProof="0" dirty="0">
              <a:ln>
                <a:noFill/>
              </a:ln>
              <a:solidFill>
                <a:schemeClr val="tx2">
                  <a:lumMod val="10000"/>
                </a:schemeClr>
              </a:solidFill>
              <a:effectLst/>
              <a:uLnTx/>
              <a:uFillTx/>
              <a:latin typeface="+mj-lt"/>
              <a:ea typeface="+mj-ea"/>
              <a:cs typeface="PT Bold Heading" pitchFamily="2" charset="-78"/>
            </a:endParaRPr>
          </a:p>
        </p:txBody>
      </p:sp>
      <p:sp>
        <p:nvSpPr>
          <p:cNvPr id="8" name="عنوان 1"/>
          <p:cNvSpPr txBox="1">
            <a:spLocks/>
          </p:cNvSpPr>
          <p:nvPr/>
        </p:nvSpPr>
        <p:spPr>
          <a:xfrm>
            <a:off x="533400" y="914400"/>
            <a:ext cx="8305800" cy="2286000"/>
          </a:xfrm>
          <a:prstGeom prst="rect">
            <a:avLst/>
          </a:prstGeom>
        </p:spPr>
        <p:txBody>
          <a:bodyPr vert="horz" lIns="45720" rIns="45720" anchor="ctr">
            <a:noAutofit/>
          </a:bodyPr>
          <a:lstStyle/>
          <a:p>
            <a:pPr algn="justLow" rtl="1">
              <a:spcBef>
                <a:spcPct val="0"/>
              </a:spcBef>
              <a:defRPr/>
            </a:pPr>
            <a:r>
              <a:rPr kumimoji="0" lang="ar-SA" sz="24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بزيادة عدد الخطوط</a:t>
            </a:r>
            <a:r>
              <a:rPr kumimoji="0" lang="ar-SA" sz="2400" i="0" u="none" strike="noStrike" kern="1200" cap="none" spc="0" normalizeH="0" noProof="0" dirty="0" smtClean="0">
                <a:ln>
                  <a:noFill/>
                </a:ln>
                <a:solidFill>
                  <a:schemeClr val="tx2">
                    <a:lumMod val="10000"/>
                  </a:schemeClr>
                </a:solidFill>
                <a:effectLst/>
                <a:uLnTx/>
                <a:uFillTx/>
                <a:latin typeface="+mj-lt"/>
                <a:ea typeface="+mj-ea"/>
                <a:cs typeface="PT Bold Heading" pitchFamily="2" charset="-78"/>
              </a:rPr>
              <a:t> تقطع أسلاك الملف خطوط أكثر </a:t>
            </a:r>
            <a:r>
              <a:rPr lang="ar-SA" sz="2400" dirty="0" smtClean="0">
                <a:solidFill>
                  <a:schemeClr val="tx2">
                    <a:lumMod val="10000"/>
                  </a:schemeClr>
                </a:solidFill>
                <a:cs typeface="PT Bold Heading" pitchFamily="2" charset="-78"/>
              </a:rPr>
              <a:t>وتولد قوة دافعة كهربائية لتقاوم تغيرات التيار .</a:t>
            </a:r>
          </a:p>
          <a:p>
            <a:pPr algn="justLow" rtl="1">
              <a:spcBef>
                <a:spcPct val="0"/>
              </a:spcBef>
              <a:defRPr/>
            </a:pPr>
            <a:endParaRPr lang="ar-SA" sz="1600" dirty="0" smtClean="0">
              <a:solidFill>
                <a:schemeClr val="tx2">
                  <a:lumMod val="10000"/>
                </a:schemeClr>
              </a:solidFill>
              <a:cs typeface="PT Bold Heading" pitchFamily="2" charset="-78"/>
            </a:endParaRPr>
          </a:p>
          <a:p>
            <a:pPr lvl="0" algn="justLow" rtl="1">
              <a:spcBef>
                <a:spcPct val="0"/>
              </a:spcBef>
              <a:defRPr/>
            </a:pPr>
            <a:r>
              <a:rPr lang="ar-SA" sz="2400" dirty="0" smtClean="0">
                <a:solidFill>
                  <a:schemeClr val="tx2">
                    <a:lumMod val="10000"/>
                  </a:schemeClr>
                </a:solidFill>
                <a:cs typeface="PT Bold Heading" pitchFamily="2" charset="-78"/>
              </a:rPr>
              <a:t>وتسمى هذه القوة الدافعة الكهربائية </a:t>
            </a:r>
            <a:r>
              <a:rPr lang="ar-SA" sz="2400" dirty="0" err="1" smtClean="0">
                <a:solidFill>
                  <a:schemeClr val="tx2">
                    <a:lumMod val="10000"/>
                  </a:schemeClr>
                </a:solidFill>
                <a:cs typeface="PT Bold Heading" pitchFamily="2" charset="-78"/>
              </a:rPr>
              <a:t>الحثية</a:t>
            </a:r>
            <a:r>
              <a:rPr lang="ar-SA" sz="2400" dirty="0" smtClean="0">
                <a:solidFill>
                  <a:schemeClr val="tx2">
                    <a:lumMod val="10000"/>
                  </a:schemeClr>
                </a:solidFill>
                <a:cs typeface="PT Bold Heading" pitchFamily="2" charset="-78"/>
              </a:rPr>
              <a:t> المتولدة في السلك الذي يحمل تيارا متغيراً (الحث الذاتي) .</a:t>
            </a:r>
            <a:endParaRPr kumimoji="0" lang="ar-SA" sz="2400" i="0" u="none" strike="noStrike" kern="1200" cap="none" spc="0" normalizeH="0" baseline="0" noProof="0" dirty="0">
              <a:ln>
                <a:noFill/>
              </a:ln>
              <a:solidFill>
                <a:schemeClr val="tx2">
                  <a:lumMod val="10000"/>
                </a:schemeClr>
              </a:solidFill>
              <a:effectLst/>
              <a:uLnTx/>
              <a:uFillTx/>
              <a:latin typeface="+mj-lt"/>
              <a:ea typeface="+mj-ea"/>
              <a:cs typeface="PT Bold Heading" pitchFamily="2" charset="-78"/>
            </a:endParaRPr>
          </a:p>
        </p:txBody>
      </p:sp>
      <p:sp>
        <p:nvSpPr>
          <p:cNvPr id="10" name="عنوان 1"/>
          <p:cNvSpPr txBox="1">
            <a:spLocks/>
          </p:cNvSpPr>
          <p:nvPr/>
        </p:nvSpPr>
        <p:spPr>
          <a:xfrm>
            <a:off x="457200" y="3124200"/>
            <a:ext cx="83058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tx2">
                    <a:lumMod val="10000"/>
                  </a:schemeClr>
                </a:solidFill>
                <a:effectLst/>
                <a:uLnTx/>
                <a:uFillTx/>
                <a:latin typeface="+mj-lt"/>
                <a:ea typeface="+mj-ea"/>
                <a:cs typeface="PT Bold Heading" pitchFamily="2" charset="-78"/>
              </a:rPr>
              <a:t>وإذا قل التيار تتولد قوة دافعة كهربائية</a:t>
            </a:r>
            <a:r>
              <a:rPr kumimoji="0" lang="ar-SA" sz="2400" i="0" u="none" strike="noStrike" kern="1200" cap="none" spc="0" normalizeH="0" noProof="0" dirty="0" smtClean="0">
                <a:ln>
                  <a:noFill/>
                </a:ln>
                <a:solidFill>
                  <a:schemeClr val="tx2">
                    <a:lumMod val="10000"/>
                  </a:schemeClr>
                </a:solidFill>
                <a:effectLst/>
                <a:uLnTx/>
                <a:uFillTx/>
                <a:latin typeface="+mj-lt"/>
                <a:ea typeface="+mj-ea"/>
                <a:cs typeface="PT Bold Heading" pitchFamily="2" charset="-78"/>
              </a:rPr>
              <a:t> (</a:t>
            </a:r>
            <a:r>
              <a:rPr kumimoji="0" lang="en-US" sz="2400" i="0" u="none" strike="noStrike" kern="1200" cap="none" spc="0" normalizeH="0" noProof="0" dirty="0" smtClean="0">
                <a:ln>
                  <a:noFill/>
                </a:ln>
                <a:solidFill>
                  <a:schemeClr val="tx2">
                    <a:lumMod val="10000"/>
                  </a:schemeClr>
                </a:solidFill>
                <a:effectLst/>
                <a:uLnTx/>
                <a:uFillTx/>
                <a:latin typeface="+mj-lt"/>
                <a:ea typeface="+mj-ea"/>
                <a:cs typeface="PT Bold Heading" pitchFamily="2" charset="-78"/>
              </a:rPr>
              <a:t>EMF</a:t>
            </a:r>
            <a:r>
              <a:rPr kumimoji="0" lang="ar-SA" sz="2400" i="0" u="none" strike="noStrike" kern="1200" cap="none" spc="0" normalizeH="0" noProof="0" dirty="0" smtClean="0">
                <a:ln>
                  <a:noFill/>
                </a:ln>
                <a:solidFill>
                  <a:schemeClr val="tx2">
                    <a:lumMod val="10000"/>
                  </a:schemeClr>
                </a:solidFill>
                <a:effectLst/>
                <a:uLnTx/>
                <a:uFillTx/>
                <a:latin typeface="+mj-lt"/>
                <a:ea typeface="+mj-ea"/>
                <a:cs typeface="PT Bold Heading" pitchFamily="2" charset="-78"/>
              </a:rPr>
              <a:t>) تعمل علة منع النقصان في المجال المغناطيسي والتيار .</a:t>
            </a:r>
            <a:endParaRPr kumimoji="0" lang="ar-SA" sz="2400" i="0" u="none" strike="noStrike" kern="1200" cap="none" spc="0" normalizeH="0" baseline="0" noProof="0" dirty="0">
              <a:ln>
                <a:noFill/>
              </a:ln>
              <a:solidFill>
                <a:schemeClr val="tx2">
                  <a:lumMod val="10000"/>
                </a:schemeClr>
              </a:solidFill>
              <a:effectLst/>
              <a:uLnTx/>
              <a:uFillTx/>
              <a:latin typeface="+mj-lt"/>
              <a:ea typeface="+mj-ea"/>
              <a:cs typeface="PT Bold Heading" pitchFamily="2" charset="-78"/>
            </a:endParaRPr>
          </a:p>
        </p:txBody>
      </p:sp>
      <p:pic>
        <p:nvPicPr>
          <p:cNvPr id="1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76400" y="4495800"/>
            <a:ext cx="6263859" cy="2057400"/>
          </a:xfrm>
          <a:prstGeom prst="rect">
            <a:avLst/>
          </a:prstGeom>
          <a:noFill/>
          <a:ln w="9525">
            <a:noFill/>
            <a:miter lim="800000"/>
            <a:headEnd/>
            <a:tailEnd/>
          </a:ln>
          <a:effectLst/>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4"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to="" calcmode="lin" valueType="num">
                                      <p:cBhvr>
                                        <p:cTn id="14" dur="1" fill="hold"/>
                                        <p:tgtEl>
                                          <p:spTgt spid="12"/>
                                        </p:tgtEl>
                                        <p:attrNameLst>
                                          <p:attrName/>
                                        </p:attrNameLst>
                                      </p:cBhvr>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33600" y="304800"/>
            <a:ext cx="4419600" cy="762000"/>
          </a:xfr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5400" spc="0" dirty="0" smtClean="0">
                <a:ln w="50800"/>
                <a:solidFill>
                  <a:srgbClr val="C00000"/>
                </a:solidFill>
                <a:cs typeface="PT Bold Heading" pitchFamily="2" charset="-78"/>
              </a:rPr>
              <a:t>المحـــولات </a:t>
            </a:r>
          </a:p>
        </p:txBody>
      </p:sp>
      <p:sp>
        <p:nvSpPr>
          <p:cNvPr id="6" name="مستطيل 5"/>
          <p:cNvSpPr/>
          <p:nvPr/>
        </p:nvSpPr>
        <p:spPr>
          <a:xfrm>
            <a:off x="381000" y="1600200"/>
            <a:ext cx="6934200" cy="1938992"/>
          </a:xfrm>
          <a:prstGeom prst="rect">
            <a:avLst/>
          </a:prstGeom>
        </p:spPr>
        <p:txBody>
          <a:bodyPr wrap="square">
            <a:spAutoFit/>
          </a:bodyPr>
          <a:lstStyle/>
          <a:p>
            <a:pPr algn="justLow" rtl="1"/>
            <a:r>
              <a:rPr lang="ar-SA" sz="2400" dirty="0" smtClean="0">
                <a:ln w="50800"/>
                <a:solidFill>
                  <a:schemeClr val="bg1">
                    <a:shade val="50000"/>
                  </a:schemeClr>
                </a:solidFill>
                <a:cs typeface="PT Bold Heading" pitchFamily="2" charset="-78"/>
              </a:rPr>
              <a:t>تستخدم المحولات لرفع أو خفض الجهد الكهربائي المتناوب </a:t>
            </a:r>
            <a:r>
              <a:rPr lang="en-US" sz="2400" dirty="0" smtClean="0">
                <a:ln w="50800"/>
                <a:solidFill>
                  <a:schemeClr val="bg1">
                    <a:shade val="50000"/>
                  </a:schemeClr>
                </a:solidFill>
                <a:cs typeface="PT Bold Heading" pitchFamily="2" charset="-78"/>
              </a:rPr>
              <a:t>AC  </a:t>
            </a:r>
            <a:r>
              <a:rPr lang="ar-SA" sz="2400" dirty="0" smtClean="0">
                <a:ln w="50800"/>
                <a:solidFill>
                  <a:schemeClr val="bg1">
                    <a:shade val="50000"/>
                  </a:schemeClr>
                </a:solidFill>
                <a:cs typeface="PT Bold Heading" pitchFamily="2" charset="-78"/>
              </a:rPr>
              <a:t> استخدام المحولات شائع جدا؛ لأنها تغير الجهد مع فقد قليل من الطاقة. ومعظم الأجهزة الكهربائية في المنزل- ومنها أنظمة الألعاب والطابعات والمسجلات - تحتوي على محولات تكون داخل صندوق الجهاز أو خارجه.</a:t>
            </a:r>
            <a:endParaRPr lang="ar-SA" sz="2400" dirty="0"/>
          </a:p>
        </p:txBody>
      </p:sp>
      <p:pic>
        <p:nvPicPr>
          <p:cNvPr id="8193" name="Picture 1" descr="Transforme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76400" y="152400"/>
            <a:ext cx="1524000" cy="1295400"/>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bwMode="auto">
          <a:xfrm>
            <a:off x="381000" y="3733800"/>
            <a:ext cx="6858000" cy="2590800"/>
          </a:xfrm>
          <a:prstGeom prst="rect">
            <a:avLst/>
          </a:prstGeom>
          <a:noFill/>
          <a:ln w="9525">
            <a:noFill/>
            <a:miter lim="800000"/>
            <a:headEnd/>
            <a:tailEnd/>
          </a:ln>
          <a:effec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9" presetClass="entr" presetSubtype="0" accel="100000" fill="hold" nodeType="afterEffect">
                                  <p:stCondLst>
                                    <p:cond delay="0"/>
                                  </p:stCondLst>
                                  <p:childTnLst>
                                    <p:set>
                                      <p:cBhvr>
                                        <p:cTn id="10" dur="1" fill="hold">
                                          <p:stCondLst>
                                            <p:cond delay="0"/>
                                          </p:stCondLst>
                                        </p:cTn>
                                        <p:tgtEl>
                                          <p:spTgt spid="8193"/>
                                        </p:tgtEl>
                                        <p:attrNameLst>
                                          <p:attrName>style.visibility</p:attrName>
                                        </p:attrNameLst>
                                      </p:cBhvr>
                                      <p:to>
                                        <p:strVal val="visible"/>
                                      </p:to>
                                    </p:set>
                                    <p:anim calcmode="lin" valueType="num">
                                      <p:cBhvr>
                                        <p:cTn id="11" dur="500" fill="hold"/>
                                        <p:tgtEl>
                                          <p:spTgt spid="8193"/>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8193"/>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8193"/>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819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2" presetClass="entr" presetSubtype="0" fill="hold" grpId="0" nodeType="afterEffect">
                                  <p:stCondLst>
                                    <p:cond delay="0"/>
                                  </p:stCondLst>
                                  <p:iterate type="wd">
                                    <p:tmPct val="10000"/>
                                  </p:iterate>
                                  <p:childTnLst>
                                    <p:set>
                                      <p:cBhvr>
                                        <p:cTn id="17" dur="1" fill="hold">
                                          <p:stCondLst>
                                            <p:cond delay="0"/>
                                          </p:stCondLst>
                                        </p:cTn>
                                        <p:tgtEl>
                                          <p:spTgt spid="6"/>
                                        </p:tgtEl>
                                        <p:attrNameLst>
                                          <p:attrName>style.visibility</p:attrName>
                                        </p:attrNameLst>
                                      </p:cBhvr>
                                      <p:to>
                                        <p:strVal val="visible"/>
                                      </p:to>
                                    </p:set>
                                    <p:animScale>
                                      <p:cBhvr>
                                        <p:cTn id="1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6"/>
                                        </p:tgtEl>
                                        <p:attrNameLst>
                                          <p:attrName>ppt_x</p:attrName>
                                          <p:attrName>ppt_y</p:attrName>
                                        </p:attrNameLst>
                                      </p:cBhvr>
                                    </p:animMotion>
                                    <p:animEffect transition="in" filter="fade">
                                      <p:cBhvr>
                                        <p:cTn id="20" dur="1000"/>
                                        <p:tgtEl>
                                          <p:spTgt spid="6"/>
                                        </p:tgtEl>
                                      </p:cBhvr>
                                    </p:animEffect>
                                  </p:childTnLst>
                                </p:cTn>
                              </p:par>
                              <p:par>
                                <p:cTn id="21" presetID="24"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81000" y="152400"/>
            <a:ext cx="6477000" cy="9144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4400" dirty="0" smtClean="0">
                <a:ln w="50800"/>
                <a:solidFill>
                  <a:srgbClr val="C00000"/>
                </a:solidFill>
                <a:cs typeface="PT Bold Heading" pitchFamily="2" charset="-78"/>
              </a:rPr>
              <a:t>كيف تعمل المحولات ؟</a:t>
            </a:r>
          </a:p>
        </p:txBody>
      </p:sp>
      <p:sp>
        <p:nvSpPr>
          <p:cNvPr id="4" name="مستطيل 3"/>
          <p:cNvSpPr/>
          <p:nvPr/>
        </p:nvSpPr>
        <p:spPr>
          <a:xfrm>
            <a:off x="609600" y="1143000"/>
            <a:ext cx="6477000" cy="3046988"/>
          </a:xfrm>
          <a:prstGeom prst="rect">
            <a:avLst/>
          </a:prstGeom>
        </p:spPr>
        <p:txBody>
          <a:bodyPr wrap="square">
            <a:spAutoFit/>
          </a:bodyPr>
          <a:lstStyle/>
          <a:p>
            <a:pPr algn="justLow" rtl="1"/>
            <a:r>
              <a:rPr lang="ar-SA" sz="2400" dirty="0" smtClean="0">
                <a:solidFill>
                  <a:schemeClr val="bg1"/>
                </a:solidFill>
                <a:cs typeface="PT Bold Heading" pitchFamily="2" charset="-78"/>
              </a:rPr>
              <a:t>وللمحول الكهربائي ملفان معزولان كهربائيا أحدهما عن الآخر، وملفوفان حول القلب الحديدي نفسه. ويسمى أحد الملفين الملف الابتدائي، والآخر الملف الثانوي. وعند وصل الملف الابتدائي بمصدر جهد متناوب يولد تغير التيار مجالاً مغناطيسيا متغيرا، وينقل هذا التغير عبر القلب الحديدي إلى الملف الثانوي، فتتولد فيه قوة دافعة كهربائية متغيرة </a:t>
            </a:r>
            <a:r>
              <a:rPr lang="en-US" sz="2400" dirty="0" smtClean="0">
                <a:solidFill>
                  <a:schemeClr val="bg1"/>
                </a:solidFill>
                <a:cs typeface="PT Bold Heading" pitchFamily="2" charset="-78"/>
              </a:rPr>
              <a:t>EMF </a:t>
            </a:r>
            <a:r>
              <a:rPr lang="ar-SA" sz="2400" dirty="0" smtClean="0">
                <a:solidFill>
                  <a:schemeClr val="bg1"/>
                </a:solidFill>
                <a:cs typeface="PT Bold Heading" pitchFamily="2" charset="-78"/>
              </a:rPr>
              <a:t>بسبب هذا التغير في المجال. ويسمى هذا التأثير الحث المتبادل.</a:t>
            </a:r>
            <a:endParaRPr lang="ar-SA" sz="2400" dirty="0">
              <a:solidFill>
                <a:schemeClr val="bg1"/>
              </a:solidFill>
              <a:cs typeface="PT Bold Heading" pitchFamily="2" charset="-78"/>
            </a:endParaRPr>
          </a:p>
        </p:txBody>
      </p:sp>
      <p:pic>
        <p:nvPicPr>
          <p:cNvPr id="7169" name="Picture 1" descr="fig08"/>
          <p:cNvPicPr>
            <a:picLocks noChangeAspect="1" noChangeArrowheads="1"/>
          </p:cNvPicPr>
          <p:nvPr/>
        </p:nvPicPr>
        <p:blipFill>
          <a:blip r:embed="rId3"/>
          <a:srcRect l="2158"/>
          <a:stretch>
            <a:fillRect/>
          </a:stretch>
        </p:blipFill>
        <p:spPr bwMode="auto">
          <a:xfrm>
            <a:off x="685800" y="4381501"/>
            <a:ext cx="6262688" cy="2124075"/>
          </a:xfrm>
          <a:prstGeom prst="rect">
            <a:avLst/>
          </a:prstGeom>
          <a:noFill/>
          <a:ln w="9525">
            <a:solidFill>
              <a:schemeClr val="bg1"/>
            </a:solidFill>
            <a:miter lim="800000"/>
            <a:headEnd/>
            <a:tailEnd/>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41" presetClass="entr" presetSubtype="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par>
                                <p:cTn id="19" presetID="52" presetClass="entr" presetSubtype="0" fill="hold" nodeType="withEffect">
                                  <p:stCondLst>
                                    <p:cond delay="0"/>
                                  </p:stCondLst>
                                  <p:childTnLst>
                                    <p:set>
                                      <p:cBhvr>
                                        <p:cTn id="20" dur="1" fill="hold">
                                          <p:stCondLst>
                                            <p:cond delay="0"/>
                                          </p:stCondLst>
                                        </p:cTn>
                                        <p:tgtEl>
                                          <p:spTgt spid="7169"/>
                                        </p:tgtEl>
                                        <p:attrNameLst>
                                          <p:attrName>style.visibility</p:attrName>
                                        </p:attrNameLst>
                                      </p:cBhvr>
                                      <p:to>
                                        <p:strVal val="visible"/>
                                      </p:to>
                                    </p:set>
                                    <p:animScale>
                                      <p:cBhvr>
                                        <p:cTn id="21" dur="1000" decel="50000" fill="hold">
                                          <p:stCondLst>
                                            <p:cond delay="0"/>
                                          </p:stCondLst>
                                        </p:cTn>
                                        <p:tgtEl>
                                          <p:spTgt spid="71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169"/>
                                        </p:tgtEl>
                                        <p:attrNameLst>
                                          <p:attrName>ppt_x</p:attrName>
                                          <p:attrName>ppt_y</p:attrName>
                                        </p:attrNameLst>
                                      </p:cBhvr>
                                    </p:animMotion>
                                    <p:animEffect transition="in" filter="fade">
                                      <p:cBhvr>
                                        <p:cTn id="23" dur="10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819400" y="685800"/>
            <a:ext cx="43434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4000" dirty="0" smtClean="0">
                <a:ln w="50800"/>
                <a:solidFill>
                  <a:schemeClr val="accent6">
                    <a:lumMod val="50000"/>
                  </a:schemeClr>
                </a:solidFill>
                <a:cs typeface="PT Bold Heading" pitchFamily="2" charset="-78"/>
              </a:rPr>
              <a:t>معادلة المحــــول </a:t>
            </a:r>
          </a:p>
        </p:txBody>
      </p:sp>
      <p:sp>
        <p:nvSpPr>
          <p:cNvPr id="5" name="عنوان 1"/>
          <p:cNvSpPr txBox="1">
            <a:spLocks/>
          </p:cNvSpPr>
          <p:nvPr/>
        </p:nvSpPr>
        <p:spPr>
          <a:xfrm>
            <a:off x="1066800" y="1817440"/>
            <a:ext cx="7848600" cy="77336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إذا كان الجهد الثانوي</a:t>
            </a:r>
            <a:r>
              <a:rPr kumimoji="0" lang="ar-SA" sz="2200" i="0" u="none" strike="noStrike" kern="1200" cap="none" spc="0" normalizeH="0" noProof="0" dirty="0" smtClean="0">
                <a:ln>
                  <a:noFill/>
                </a:ln>
                <a:solidFill>
                  <a:schemeClr val="bg1"/>
                </a:solidFill>
                <a:effectLst/>
                <a:uLnTx/>
                <a:uFillTx/>
                <a:latin typeface="+mj-lt"/>
                <a:ea typeface="+mj-ea"/>
                <a:cs typeface="PT Bold Heading" pitchFamily="2" charset="-78"/>
              </a:rPr>
              <a:t> أكبر من الجهد الابتدائي يسمى المحول عندئذ المحول الرافع .</a:t>
            </a:r>
            <a:endParaRPr kumimoji="0" lang="ar-SA" sz="22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6" name="عنوان 1"/>
          <p:cNvSpPr txBox="1">
            <a:spLocks/>
          </p:cNvSpPr>
          <p:nvPr/>
        </p:nvSpPr>
        <p:spPr>
          <a:xfrm>
            <a:off x="1066800" y="2743200"/>
            <a:ext cx="7848600" cy="762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إذا كان الجهد الناتج عن المحول أقل من الجهد الداخل إليه</a:t>
            </a:r>
            <a:r>
              <a:rPr kumimoji="0" lang="ar-SA" sz="2200" i="0" u="none" strike="noStrike" kern="1200" cap="none" spc="0" normalizeH="0" noProof="0" dirty="0" smtClean="0">
                <a:ln>
                  <a:noFill/>
                </a:ln>
                <a:solidFill>
                  <a:schemeClr val="bg1"/>
                </a:solidFill>
                <a:effectLst/>
                <a:uLnTx/>
                <a:uFillTx/>
                <a:latin typeface="+mj-lt"/>
                <a:ea typeface="+mj-ea"/>
                <a:cs typeface="PT Bold Heading" pitchFamily="2" charset="-78"/>
              </a:rPr>
              <a:t> يسمى محولاً خافضاَ .</a:t>
            </a:r>
            <a:endParaRPr kumimoji="0" lang="ar-SA" sz="22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7" name="عنوان 1"/>
          <p:cNvSpPr txBox="1">
            <a:spLocks/>
          </p:cNvSpPr>
          <p:nvPr/>
        </p:nvSpPr>
        <p:spPr>
          <a:xfrm>
            <a:off x="1524000" y="3124200"/>
            <a:ext cx="46482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en-US" sz="2200" i="0" u="none" strike="noStrike" kern="1200" cap="none" spc="0" normalizeH="0" baseline="0" noProof="0" dirty="0" smtClean="0">
                <a:ln>
                  <a:noFill/>
                </a:ln>
                <a:solidFill>
                  <a:schemeClr val="bg1"/>
                </a:solidFill>
                <a:effectLst/>
                <a:uLnTx/>
                <a:uFillTx/>
                <a:latin typeface="+mj-lt"/>
                <a:ea typeface="+mj-ea"/>
                <a:cs typeface="PT Bold Heading" pitchFamily="2" charset="-78"/>
              </a:rPr>
              <a:t>___</a:t>
            </a:r>
            <a:r>
              <a:rPr kumimoji="0" lang="en-US" sz="2200" i="0" u="none" strike="noStrike" kern="1200" cap="none" spc="0" normalizeH="0" noProof="0" dirty="0" smtClean="0">
                <a:ln>
                  <a:noFill/>
                </a:ln>
                <a:solidFill>
                  <a:schemeClr val="bg1"/>
                </a:solidFill>
                <a:effectLst/>
                <a:uLnTx/>
                <a:uFillTx/>
                <a:latin typeface="+mj-lt"/>
                <a:ea typeface="+mj-ea"/>
                <a:cs typeface="PT Bold Heading" pitchFamily="2" charset="-78"/>
              </a:rPr>
              <a:t> = ___</a:t>
            </a:r>
            <a:endParaRPr kumimoji="0" lang="ar-SA" sz="22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8" name="عنوان 1"/>
          <p:cNvSpPr txBox="1">
            <a:spLocks/>
          </p:cNvSpPr>
          <p:nvPr/>
        </p:nvSpPr>
        <p:spPr>
          <a:xfrm>
            <a:off x="3561928" y="2895600"/>
            <a:ext cx="1619672" cy="177281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mj-lt"/>
                <a:ea typeface="+mj-ea"/>
                <a:cs typeface="PT Bold Heading" pitchFamily="2" charset="-78"/>
              </a:rPr>
              <a:t>N</a:t>
            </a:r>
            <a:r>
              <a:rPr kumimoji="0" lang="en-US" sz="2400" b="1" i="0" u="none" strike="noStrike" kern="1200" cap="none" spc="0" normalizeH="0" baseline="-25000" noProof="0" dirty="0" smtClean="0">
                <a:ln>
                  <a:noFill/>
                </a:ln>
                <a:solidFill>
                  <a:srgbClr val="0000FF"/>
                </a:solidFill>
                <a:effectLst/>
                <a:uLnTx/>
                <a:uFillTx/>
                <a:latin typeface="+mj-lt"/>
                <a:ea typeface="+mj-ea"/>
                <a:cs typeface="PT Bold Heading" pitchFamily="2" charset="-78"/>
              </a:rPr>
              <a:t>s</a:t>
            </a:r>
          </a:p>
          <a:p>
            <a:pPr marL="0" marR="0" lvl="0" indent="0" algn="justLow" defTabSz="914400" rtl="1" eaLnBrk="1" fontAlgn="auto" latinLnBrk="0" hangingPunct="1">
              <a:lnSpc>
                <a:spcPct val="100000"/>
              </a:lnSpc>
              <a:spcBef>
                <a:spcPct val="0"/>
              </a:spcBef>
              <a:spcAft>
                <a:spcPts val="0"/>
              </a:spcAft>
              <a:buClrTx/>
              <a:buSzTx/>
              <a:buFontTx/>
              <a:buNone/>
              <a:tabLst/>
              <a:defRPr/>
            </a:pPr>
            <a:r>
              <a:rPr lang="en-US" sz="2400" b="1" dirty="0" err="1" smtClean="0">
                <a:solidFill>
                  <a:srgbClr val="0000FF"/>
                </a:solidFill>
                <a:latin typeface="+mj-lt"/>
                <a:ea typeface="+mj-ea"/>
                <a:cs typeface="PT Bold Heading" pitchFamily="2" charset="-78"/>
              </a:rPr>
              <a:t>N</a:t>
            </a:r>
            <a:r>
              <a:rPr lang="en-US" sz="2400" b="1" baseline="-25000" dirty="0" err="1" smtClean="0">
                <a:solidFill>
                  <a:srgbClr val="0000FF"/>
                </a:solidFill>
                <a:latin typeface="+mj-lt"/>
                <a:ea typeface="+mj-ea"/>
                <a:cs typeface="PT Bold Heading" pitchFamily="2" charset="-78"/>
              </a:rPr>
              <a:t>p</a:t>
            </a:r>
            <a:endParaRPr kumimoji="0" lang="ar-SA" sz="2400" b="1" i="0" u="none" strike="noStrike" kern="1200" cap="none" spc="0" normalizeH="0" baseline="-25000" noProof="0" dirty="0">
              <a:ln>
                <a:noFill/>
              </a:ln>
              <a:solidFill>
                <a:srgbClr val="0000FF"/>
              </a:solidFill>
              <a:effectLst/>
              <a:uLnTx/>
              <a:uFillTx/>
              <a:latin typeface="+mj-lt"/>
              <a:ea typeface="+mj-ea"/>
              <a:cs typeface="PT Bold Heading" pitchFamily="2" charset="-78"/>
            </a:endParaRPr>
          </a:p>
        </p:txBody>
      </p:sp>
      <p:sp>
        <p:nvSpPr>
          <p:cNvPr id="9" name="عنوان 1"/>
          <p:cNvSpPr txBox="1">
            <a:spLocks/>
          </p:cNvSpPr>
          <p:nvPr/>
        </p:nvSpPr>
        <p:spPr>
          <a:xfrm>
            <a:off x="4495800" y="2909888"/>
            <a:ext cx="1619672" cy="177281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mj-lt"/>
                <a:ea typeface="+mj-ea"/>
                <a:cs typeface="PT Bold Heading" pitchFamily="2" charset="-78"/>
              </a:rPr>
              <a:t>V</a:t>
            </a:r>
            <a:r>
              <a:rPr kumimoji="0" lang="en-US" sz="2400" b="1" i="0" u="none" strike="noStrike" kern="1200" cap="none" spc="0" normalizeH="0" baseline="-25000" noProof="0" dirty="0" smtClean="0">
                <a:ln>
                  <a:noFill/>
                </a:ln>
                <a:solidFill>
                  <a:srgbClr val="0000FF"/>
                </a:solidFill>
                <a:effectLst/>
                <a:uLnTx/>
                <a:uFillTx/>
                <a:latin typeface="+mj-lt"/>
                <a:ea typeface="+mj-ea"/>
                <a:cs typeface="PT Bold Heading" pitchFamily="2" charset="-78"/>
              </a:rPr>
              <a:t>s</a:t>
            </a:r>
          </a:p>
          <a:p>
            <a:pPr marL="0" marR="0" lvl="0" indent="0" algn="justLow" defTabSz="914400" rtl="1" eaLnBrk="1" fontAlgn="auto" latinLnBrk="0" hangingPunct="1">
              <a:lnSpc>
                <a:spcPct val="100000"/>
              </a:lnSpc>
              <a:spcBef>
                <a:spcPct val="0"/>
              </a:spcBef>
              <a:spcAft>
                <a:spcPts val="0"/>
              </a:spcAft>
              <a:buClrTx/>
              <a:buSzTx/>
              <a:buFontTx/>
              <a:buNone/>
              <a:tabLst/>
              <a:defRPr/>
            </a:pPr>
            <a:r>
              <a:rPr lang="en-US" sz="2400" b="1" dirty="0" err="1" smtClean="0">
                <a:solidFill>
                  <a:srgbClr val="0000FF"/>
                </a:solidFill>
                <a:latin typeface="+mj-lt"/>
                <a:ea typeface="+mj-ea"/>
                <a:cs typeface="PT Bold Heading" pitchFamily="2" charset="-78"/>
              </a:rPr>
              <a:t>V</a:t>
            </a:r>
            <a:r>
              <a:rPr lang="en-US" sz="2400" b="1" baseline="-25000" dirty="0" err="1" smtClean="0">
                <a:solidFill>
                  <a:srgbClr val="0000FF"/>
                </a:solidFill>
                <a:latin typeface="+mj-lt"/>
                <a:ea typeface="+mj-ea"/>
                <a:cs typeface="PT Bold Heading" pitchFamily="2" charset="-78"/>
              </a:rPr>
              <a:t>p</a:t>
            </a:r>
            <a:endParaRPr kumimoji="0" lang="ar-SA" sz="2400" b="1" i="0" u="none" strike="noStrike" kern="1200" cap="none" spc="0" normalizeH="0" baseline="-25000" noProof="0" dirty="0">
              <a:ln>
                <a:noFill/>
              </a:ln>
              <a:solidFill>
                <a:srgbClr val="0000FF"/>
              </a:solidFill>
              <a:effectLst/>
              <a:uLnTx/>
              <a:uFillTx/>
              <a:latin typeface="+mj-lt"/>
              <a:ea typeface="+mj-ea"/>
              <a:cs typeface="PT Bold Heading" pitchFamily="2" charset="-78"/>
            </a:endParaRPr>
          </a:p>
        </p:txBody>
      </p:sp>
      <p:sp>
        <p:nvSpPr>
          <p:cNvPr id="10" name="عنوان 1"/>
          <p:cNvSpPr txBox="1">
            <a:spLocks/>
          </p:cNvSpPr>
          <p:nvPr/>
        </p:nvSpPr>
        <p:spPr>
          <a:xfrm>
            <a:off x="1143000" y="4343400"/>
            <a:ext cx="7772400" cy="13716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lang="ar-SA" sz="2200" dirty="0" smtClean="0">
                <a:solidFill>
                  <a:schemeClr val="bg1"/>
                </a:solidFill>
                <a:latin typeface="+mj-lt"/>
                <a:ea typeface="+mj-ea"/>
                <a:cs typeface="PT Bold Heading" pitchFamily="2" charset="-78"/>
              </a:rPr>
              <a:t>في المحول تكون القدرة الواصلة إلى الملف الابتدائي مساوي للقدرة المأخوذة من الملف الثانوي .</a:t>
            </a:r>
          </a:p>
          <a:p>
            <a:pPr algn="ctr" rtl="1">
              <a:spcBef>
                <a:spcPct val="0"/>
              </a:spcBef>
              <a:defRPr/>
            </a:pPr>
            <a:r>
              <a:rPr lang="en-US" sz="2200" b="1" dirty="0" smtClean="0">
                <a:solidFill>
                  <a:srgbClr val="0000FF"/>
                </a:solidFill>
                <a:cs typeface="PT Bold Heading" pitchFamily="2" charset="-78"/>
              </a:rPr>
              <a:t>P</a:t>
            </a:r>
            <a:r>
              <a:rPr lang="en-US" sz="2200" b="1" baseline="-25000" dirty="0" smtClean="0">
                <a:solidFill>
                  <a:srgbClr val="0000FF"/>
                </a:solidFill>
                <a:cs typeface="PT Bold Heading" pitchFamily="2" charset="-78"/>
              </a:rPr>
              <a:t>p</a:t>
            </a:r>
            <a:r>
              <a:rPr lang="en-US" sz="2200" b="1" dirty="0" smtClean="0">
                <a:solidFill>
                  <a:srgbClr val="0000FF"/>
                </a:solidFill>
                <a:cs typeface="PT Bold Heading" pitchFamily="2" charset="-78"/>
              </a:rPr>
              <a:t> = P</a:t>
            </a:r>
            <a:r>
              <a:rPr lang="en-US" sz="2200" b="1" baseline="-25000" dirty="0" smtClean="0">
                <a:solidFill>
                  <a:srgbClr val="0000FF"/>
                </a:solidFill>
                <a:cs typeface="PT Bold Heading" pitchFamily="2" charset="-78"/>
              </a:rPr>
              <a:t>s</a:t>
            </a:r>
            <a:r>
              <a:rPr lang="en-US" sz="2200" b="1" dirty="0" smtClean="0">
                <a:solidFill>
                  <a:srgbClr val="0000FF"/>
                </a:solidFill>
                <a:cs typeface="PT Bold Heading" pitchFamily="2" charset="-78"/>
              </a:rPr>
              <a:t>        ,       </a:t>
            </a:r>
            <a:r>
              <a:rPr lang="en-US" sz="2200" b="1" dirty="0" err="1" smtClean="0">
                <a:solidFill>
                  <a:srgbClr val="0000FF"/>
                </a:solidFill>
                <a:cs typeface="PT Bold Heading" pitchFamily="2" charset="-78"/>
              </a:rPr>
              <a:t>V</a:t>
            </a:r>
            <a:r>
              <a:rPr lang="en-US" sz="2200" b="1" baseline="-25000" dirty="0" err="1" smtClean="0">
                <a:solidFill>
                  <a:srgbClr val="0000FF"/>
                </a:solidFill>
                <a:cs typeface="PT Bold Heading" pitchFamily="2" charset="-78"/>
              </a:rPr>
              <a:t>p</a:t>
            </a:r>
            <a:r>
              <a:rPr lang="en-US" sz="2200" b="1" dirty="0" smtClean="0">
                <a:solidFill>
                  <a:srgbClr val="0000FF"/>
                </a:solidFill>
                <a:cs typeface="PT Bold Heading" pitchFamily="2" charset="-78"/>
              </a:rPr>
              <a:t> </a:t>
            </a:r>
            <a:r>
              <a:rPr lang="en-US" sz="2200" b="1" dirty="0" err="1" smtClean="0">
                <a:solidFill>
                  <a:srgbClr val="0000FF"/>
                </a:solidFill>
                <a:cs typeface="PT Bold Heading" pitchFamily="2" charset="-78"/>
              </a:rPr>
              <a:t>I</a:t>
            </a:r>
            <a:r>
              <a:rPr lang="en-US" sz="2200" b="1" baseline="-25000" dirty="0" err="1" smtClean="0">
                <a:solidFill>
                  <a:srgbClr val="0000FF"/>
                </a:solidFill>
                <a:cs typeface="PT Bold Heading" pitchFamily="2" charset="-78"/>
              </a:rPr>
              <a:t>p</a:t>
            </a:r>
            <a:r>
              <a:rPr lang="en-US" sz="2200" b="1" dirty="0" smtClean="0">
                <a:solidFill>
                  <a:srgbClr val="0000FF"/>
                </a:solidFill>
                <a:cs typeface="PT Bold Heading" pitchFamily="2" charset="-78"/>
              </a:rPr>
              <a:t> = V</a:t>
            </a:r>
            <a:r>
              <a:rPr lang="en-US" sz="2200" b="1" baseline="-25000" dirty="0" smtClean="0">
                <a:solidFill>
                  <a:srgbClr val="0000FF"/>
                </a:solidFill>
                <a:cs typeface="PT Bold Heading" pitchFamily="2" charset="-78"/>
              </a:rPr>
              <a:t>s</a:t>
            </a:r>
            <a:r>
              <a:rPr lang="en-US" sz="2200" b="1" dirty="0" smtClean="0">
                <a:solidFill>
                  <a:srgbClr val="0000FF"/>
                </a:solidFill>
                <a:cs typeface="PT Bold Heading" pitchFamily="2" charset="-78"/>
              </a:rPr>
              <a:t> I</a:t>
            </a:r>
            <a:r>
              <a:rPr lang="en-US" sz="2200" b="1" baseline="-25000" dirty="0" smtClean="0">
                <a:solidFill>
                  <a:srgbClr val="0000FF"/>
                </a:solidFill>
                <a:cs typeface="PT Bold Heading" pitchFamily="2" charset="-78"/>
              </a:rPr>
              <a:t>s</a:t>
            </a:r>
            <a:endParaRPr lang="ar-SA" sz="2200" b="1" baseline="-25000" dirty="0" smtClean="0">
              <a:solidFill>
                <a:srgbClr val="0000FF"/>
              </a:solidFill>
              <a:cs typeface="PT Bold Heading" pitchFamily="2" charset="-78"/>
            </a:endParaRPr>
          </a:p>
        </p:txBody>
      </p:sp>
      <p:sp>
        <p:nvSpPr>
          <p:cNvPr id="11" name="عنوان 1"/>
          <p:cNvSpPr txBox="1">
            <a:spLocks/>
          </p:cNvSpPr>
          <p:nvPr/>
        </p:nvSpPr>
        <p:spPr>
          <a:xfrm>
            <a:off x="-228600" y="5562600"/>
            <a:ext cx="9144000" cy="792088"/>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endParaRPr kumimoji="0" lang="ar-SA" sz="2200" i="0" u="none" strike="noStrike" kern="1200" cap="none" spc="0" normalizeH="0" baseline="-25000" noProof="0" dirty="0">
              <a:ln>
                <a:noFill/>
              </a:ln>
              <a:solidFill>
                <a:schemeClr val="bg1"/>
              </a:solidFill>
              <a:effectLst/>
              <a:uLnTx/>
              <a:uFillTx/>
              <a:latin typeface="+mj-lt"/>
              <a:ea typeface="+mj-ea"/>
              <a:cs typeface="PT Bold Heading" pitchFamily="2" charset="-78"/>
            </a:endParaRPr>
          </a:p>
        </p:txBody>
      </p:sp>
      <p:sp>
        <p:nvSpPr>
          <p:cNvPr id="13" name="عنوان 1"/>
          <p:cNvSpPr txBox="1">
            <a:spLocks/>
          </p:cNvSpPr>
          <p:nvPr/>
        </p:nvSpPr>
        <p:spPr>
          <a:xfrm>
            <a:off x="-152400" y="5424948"/>
            <a:ext cx="914400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mj-lt"/>
                <a:ea typeface="+mj-ea"/>
                <a:cs typeface="+mj-cs"/>
              </a:rPr>
              <a:t>___ = ___</a:t>
            </a:r>
            <a:r>
              <a:rPr kumimoji="0" lang="en-US" sz="3200" b="1" i="0" u="none" strike="noStrike" kern="1200" cap="none" spc="0" normalizeH="0" noProof="0" dirty="0" smtClean="0">
                <a:ln>
                  <a:noFill/>
                </a:ln>
                <a:solidFill>
                  <a:srgbClr val="C00000"/>
                </a:solidFill>
                <a:effectLst/>
                <a:uLnTx/>
                <a:uFillTx/>
                <a:latin typeface="+mj-lt"/>
                <a:ea typeface="+mj-ea"/>
                <a:cs typeface="+mj-cs"/>
              </a:rPr>
              <a:t> = ___</a:t>
            </a:r>
            <a:endParaRPr kumimoji="0" lang="ar-SA" sz="3200" b="1" i="0" u="none" strike="noStrike" kern="1200" cap="none" spc="0" normalizeH="0" baseline="0" noProof="0" dirty="0">
              <a:ln>
                <a:noFill/>
              </a:ln>
              <a:solidFill>
                <a:srgbClr val="C00000"/>
              </a:solidFill>
              <a:effectLst/>
              <a:uLnTx/>
              <a:uFillTx/>
              <a:latin typeface="+mj-lt"/>
              <a:ea typeface="+mj-ea"/>
              <a:cs typeface="+mj-cs"/>
            </a:endParaRPr>
          </a:p>
        </p:txBody>
      </p:sp>
      <p:sp>
        <p:nvSpPr>
          <p:cNvPr id="14" name="عنوان 1"/>
          <p:cNvSpPr txBox="1">
            <a:spLocks/>
          </p:cNvSpPr>
          <p:nvPr/>
        </p:nvSpPr>
        <p:spPr>
          <a:xfrm>
            <a:off x="3628104" y="4695056"/>
            <a:ext cx="1619672" cy="2924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mj-lt"/>
                <a:ea typeface="+mj-ea"/>
                <a:cs typeface="+mj-cs"/>
              </a:rPr>
              <a:t>N</a:t>
            </a:r>
            <a:r>
              <a:rPr kumimoji="0" lang="en-US" sz="3200" b="1" i="0" u="none" strike="noStrike" kern="1200" cap="none" spc="0" normalizeH="0" baseline="-25000" noProof="0" dirty="0" smtClean="0">
                <a:ln>
                  <a:noFill/>
                </a:ln>
                <a:solidFill>
                  <a:srgbClr val="C00000"/>
                </a:solidFill>
                <a:effectLst/>
                <a:uLnTx/>
                <a:uFillTx/>
                <a:latin typeface="+mj-lt"/>
                <a:ea typeface="+mj-ea"/>
                <a:cs typeface="+mj-cs"/>
              </a:rPr>
              <a:t>s</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3200" b="1" dirty="0" err="1" smtClean="0">
                <a:solidFill>
                  <a:srgbClr val="C00000"/>
                </a:solidFill>
                <a:latin typeface="+mj-lt"/>
                <a:ea typeface="+mj-ea"/>
                <a:cs typeface="+mj-cs"/>
              </a:rPr>
              <a:t>N</a:t>
            </a:r>
            <a:r>
              <a:rPr lang="en-US" sz="3200" b="1" baseline="-25000" dirty="0" err="1" smtClean="0">
                <a:solidFill>
                  <a:srgbClr val="C00000"/>
                </a:solidFill>
                <a:latin typeface="+mj-lt"/>
                <a:ea typeface="+mj-ea"/>
                <a:cs typeface="+mj-cs"/>
              </a:rPr>
              <a:t>p</a:t>
            </a:r>
            <a:endParaRPr kumimoji="0" lang="ar-SA" sz="32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15" name="عنوان 1"/>
          <p:cNvSpPr txBox="1">
            <a:spLocks/>
          </p:cNvSpPr>
          <p:nvPr/>
        </p:nvSpPr>
        <p:spPr>
          <a:xfrm>
            <a:off x="4955460" y="4792216"/>
            <a:ext cx="1619672" cy="2780928"/>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mj-lt"/>
                <a:ea typeface="+mj-ea"/>
                <a:cs typeface="+mj-cs"/>
              </a:rPr>
              <a:t>V</a:t>
            </a:r>
            <a:r>
              <a:rPr kumimoji="0" lang="en-US" sz="3200" b="1" i="0" u="none" strike="noStrike" kern="1200" cap="none" spc="0" normalizeH="0" baseline="-25000" noProof="0" dirty="0" smtClean="0">
                <a:ln>
                  <a:noFill/>
                </a:ln>
                <a:solidFill>
                  <a:srgbClr val="C00000"/>
                </a:solidFill>
                <a:effectLst/>
                <a:uLnTx/>
                <a:uFillTx/>
                <a:latin typeface="+mj-lt"/>
                <a:ea typeface="+mj-ea"/>
                <a:cs typeface="+mj-cs"/>
              </a:rPr>
              <a:t>s</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3200" b="1" dirty="0" err="1" smtClean="0">
                <a:solidFill>
                  <a:srgbClr val="C00000"/>
                </a:solidFill>
                <a:latin typeface="+mj-lt"/>
                <a:ea typeface="+mj-ea"/>
                <a:cs typeface="+mj-cs"/>
              </a:rPr>
              <a:t>V</a:t>
            </a:r>
            <a:r>
              <a:rPr lang="en-US" sz="3200" b="1" baseline="-25000" dirty="0" err="1" smtClean="0">
                <a:solidFill>
                  <a:srgbClr val="C00000"/>
                </a:solidFill>
                <a:latin typeface="+mj-lt"/>
                <a:ea typeface="+mj-ea"/>
                <a:cs typeface="+mj-cs"/>
              </a:rPr>
              <a:t>p</a:t>
            </a:r>
            <a:endParaRPr kumimoji="0" lang="ar-SA" sz="32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16" name="عنوان 1"/>
          <p:cNvSpPr txBox="1">
            <a:spLocks/>
          </p:cNvSpPr>
          <p:nvPr/>
        </p:nvSpPr>
        <p:spPr>
          <a:xfrm>
            <a:off x="2249320" y="4707192"/>
            <a:ext cx="1619672" cy="285293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C00000"/>
                </a:solidFill>
                <a:effectLst/>
                <a:uLnTx/>
                <a:uFillTx/>
                <a:latin typeface="+mj-lt"/>
                <a:ea typeface="+mj-ea"/>
                <a:cs typeface="+mj-cs"/>
              </a:rPr>
              <a:t>I</a:t>
            </a:r>
            <a:r>
              <a:rPr kumimoji="0" lang="en-US" sz="3200" b="1" i="0" u="none" strike="noStrike" kern="1200" cap="none" spc="0" normalizeH="0" baseline="-25000" noProof="0" dirty="0" err="1" smtClean="0">
                <a:ln>
                  <a:noFill/>
                </a:ln>
                <a:solidFill>
                  <a:srgbClr val="C00000"/>
                </a:solidFill>
                <a:effectLst/>
                <a:uLnTx/>
                <a:uFillTx/>
                <a:latin typeface="+mj-lt"/>
                <a:ea typeface="+mj-ea"/>
                <a:cs typeface="+mj-cs"/>
              </a:rPr>
              <a:t>p</a:t>
            </a:r>
            <a:endParaRPr kumimoji="0" lang="en-US" sz="3200" b="1" i="0" u="none" strike="noStrike" kern="1200" cap="none" spc="0" normalizeH="0" baseline="-25000" noProof="0" dirty="0" smtClean="0">
              <a:ln>
                <a:noFill/>
              </a:ln>
              <a:solidFill>
                <a:srgbClr val="C00000"/>
              </a:solidFill>
              <a:effectLst/>
              <a:uLnTx/>
              <a:uFillTx/>
              <a:latin typeface="+mj-lt"/>
              <a:ea typeface="+mj-ea"/>
              <a:cs typeface="+mj-cs"/>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en-US" sz="3200" b="1" dirty="0" smtClean="0">
                <a:solidFill>
                  <a:srgbClr val="C00000"/>
                </a:solidFill>
                <a:latin typeface="+mj-lt"/>
                <a:ea typeface="+mj-ea"/>
                <a:cs typeface="+mj-cs"/>
              </a:rPr>
              <a:t>I</a:t>
            </a:r>
            <a:r>
              <a:rPr lang="en-US" sz="3200" b="1" baseline="-25000" dirty="0" smtClean="0">
                <a:solidFill>
                  <a:srgbClr val="C00000"/>
                </a:solidFill>
                <a:latin typeface="+mj-lt"/>
                <a:ea typeface="+mj-ea"/>
                <a:cs typeface="+mj-cs"/>
              </a:rPr>
              <a:t>s</a:t>
            </a:r>
            <a:endParaRPr kumimoji="0" lang="ar-SA" sz="3200" b="1" i="0" u="none" strike="noStrike" kern="1200" cap="none" spc="0" normalizeH="0" baseline="-25000" noProof="0" dirty="0">
              <a:ln>
                <a:noFill/>
              </a:ln>
              <a:solidFill>
                <a:srgbClr val="C00000"/>
              </a:solidFill>
              <a:effectLst/>
              <a:uLnTx/>
              <a:uFillTx/>
              <a:latin typeface="+mj-lt"/>
              <a:ea typeface="+mj-ea"/>
              <a:cs typeface="+mj-cs"/>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0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3500"/>
                            </p:stCondLst>
                            <p:childTnLst>
                              <p:par>
                                <p:cTn id="37" presetID="3" presetClass="entr" presetSubtype="1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800" decel="100000"/>
                                        <p:tgtEl>
                                          <p:spTgt spid="16"/>
                                        </p:tgtEl>
                                      </p:cBhvr>
                                    </p:animEffect>
                                    <p:anim calcmode="lin" valueType="num">
                                      <p:cBhvr>
                                        <p:cTn id="44" dur="800" decel="100000" fill="hold"/>
                                        <p:tgtEl>
                                          <p:spTgt spid="16"/>
                                        </p:tgtEl>
                                        <p:attrNameLst>
                                          <p:attrName>style.rotation</p:attrName>
                                        </p:attrNameLst>
                                      </p:cBhvr>
                                      <p:tavLst>
                                        <p:tav tm="0">
                                          <p:val>
                                            <p:fltVal val="-90"/>
                                          </p:val>
                                        </p:tav>
                                        <p:tav tm="100000">
                                          <p:val>
                                            <p:fltVal val="0"/>
                                          </p:val>
                                        </p:tav>
                                      </p:tavLst>
                                    </p:anim>
                                    <p:anim calcmode="lin" valueType="num">
                                      <p:cBhvr>
                                        <p:cTn id="45" dur="800" decel="100000" fill="hold"/>
                                        <p:tgtEl>
                                          <p:spTgt spid="16"/>
                                        </p:tgtEl>
                                        <p:attrNameLst>
                                          <p:attrName>ppt_x</p:attrName>
                                        </p:attrNameLst>
                                      </p:cBhvr>
                                      <p:tavLst>
                                        <p:tav tm="0">
                                          <p:val>
                                            <p:strVal val="#ppt_x+0.4"/>
                                          </p:val>
                                        </p:tav>
                                        <p:tav tm="100000">
                                          <p:val>
                                            <p:strVal val="#ppt_x-0.05"/>
                                          </p:val>
                                        </p:tav>
                                      </p:tavLst>
                                    </p:anim>
                                    <p:anim calcmode="lin" valueType="num">
                                      <p:cBhvr>
                                        <p:cTn id="46" dur="800" decel="100000" fill="hold"/>
                                        <p:tgtEl>
                                          <p:spTgt spid="16"/>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800" decel="100000"/>
                                        <p:tgtEl>
                                          <p:spTgt spid="14"/>
                                        </p:tgtEl>
                                      </p:cBhvr>
                                    </p:animEffect>
                                    <p:anim calcmode="lin" valueType="num">
                                      <p:cBhvr>
                                        <p:cTn id="53" dur="800" decel="100000" fill="hold"/>
                                        <p:tgtEl>
                                          <p:spTgt spid="14"/>
                                        </p:tgtEl>
                                        <p:attrNameLst>
                                          <p:attrName>style.rotation</p:attrName>
                                        </p:attrNameLst>
                                      </p:cBhvr>
                                      <p:tavLst>
                                        <p:tav tm="0">
                                          <p:val>
                                            <p:fltVal val="-90"/>
                                          </p:val>
                                        </p:tav>
                                        <p:tav tm="100000">
                                          <p:val>
                                            <p:fltVal val="0"/>
                                          </p:val>
                                        </p:tav>
                                      </p:tavLst>
                                    </p:anim>
                                    <p:anim calcmode="lin" valueType="num">
                                      <p:cBhvr>
                                        <p:cTn id="54" dur="800" decel="100000" fill="hold"/>
                                        <p:tgtEl>
                                          <p:spTgt spid="14"/>
                                        </p:tgtEl>
                                        <p:attrNameLst>
                                          <p:attrName>ppt_x</p:attrName>
                                        </p:attrNameLst>
                                      </p:cBhvr>
                                      <p:tavLst>
                                        <p:tav tm="0">
                                          <p:val>
                                            <p:strVal val="#ppt_x+0.4"/>
                                          </p:val>
                                        </p:tav>
                                        <p:tav tm="100000">
                                          <p:val>
                                            <p:strVal val="#ppt_x-0.05"/>
                                          </p:val>
                                        </p:tav>
                                      </p:tavLst>
                                    </p:anim>
                                    <p:anim calcmode="lin" valueType="num">
                                      <p:cBhvr>
                                        <p:cTn id="55" dur="800" decel="100000" fill="hold"/>
                                        <p:tgtEl>
                                          <p:spTgt spid="14"/>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800" decel="100000"/>
                                        <p:tgtEl>
                                          <p:spTgt spid="15"/>
                                        </p:tgtEl>
                                      </p:cBhvr>
                                    </p:animEffect>
                                    <p:anim calcmode="lin" valueType="num">
                                      <p:cBhvr>
                                        <p:cTn id="62" dur="800" decel="100000" fill="hold"/>
                                        <p:tgtEl>
                                          <p:spTgt spid="15"/>
                                        </p:tgtEl>
                                        <p:attrNameLst>
                                          <p:attrName>style.rotation</p:attrName>
                                        </p:attrNameLst>
                                      </p:cBhvr>
                                      <p:tavLst>
                                        <p:tav tm="0">
                                          <p:val>
                                            <p:fltVal val="-90"/>
                                          </p:val>
                                        </p:tav>
                                        <p:tav tm="100000">
                                          <p:val>
                                            <p:fltVal val="0"/>
                                          </p:val>
                                        </p:tav>
                                      </p:tavLst>
                                    </p:anim>
                                    <p:anim calcmode="lin" valueType="num">
                                      <p:cBhvr>
                                        <p:cTn id="63" dur="800" decel="100000" fill="hold"/>
                                        <p:tgtEl>
                                          <p:spTgt spid="15"/>
                                        </p:tgtEl>
                                        <p:attrNameLst>
                                          <p:attrName>ppt_x</p:attrName>
                                        </p:attrNameLst>
                                      </p:cBhvr>
                                      <p:tavLst>
                                        <p:tav tm="0">
                                          <p:val>
                                            <p:strVal val="#ppt_x+0.4"/>
                                          </p:val>
                                        </p:tav>
                                        <p:tav tm="100000">
                                          <p:val>
                                            <p:strVal val="#ppt_x-0.05"/>
                                          </p:val>
                                        </p:tav>
                                      </p:tavLst>
                                    </p:anim>
                                    <p:anim calcmode="lin" valueType="num">
                                      <p:cBhvr>
                                        <p:cTn id="64" dur="800" decel="100000" fill="hold"/>
                                        <p:tgtEl>
                                          <p:spTgt spid="15"/>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3"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600200" y="609600"/>
            <a:ext cx="6096000" cy="609600"/>
          </a:xfr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3600" spc="0" dirty="0" smtClean="0">
                <a:ln w="50800">
                  <a:solidFill>
                    <a:schemeClr val="bg1"/>
                  </a:solidFill>
                </a:ln>
                <a:solidFill>
                  <a:srgbClr val="9900CC"/>
                </a:solidFill>
                <a:cs typeface="PT Bold Heading" pitchFamily="2" charset="-78"/>
              </a:rPr>
              <a:t>الاستعمالات اليومية للمحولات </a:t>
            </a:r>
          </a:p>
        </p:txBody>
      </p:sp>
      <p:pic>
        <p:nvPicPr>
          <p:cNvPr id="17410"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3400" y="1447800"/>
            <a:ext cx="2438400" cy="3733800"/>
          </a:xfrm>
          <a:prstGeom prst="rect">
            <a:avLst/>
          </a:prstGeom>
          <a:noFill/>
          <a:ln w="9525">
            <a:noFill/>
            <a:miter lim="800000"/>
            <a:headEnd/>
            <a:tailEnd/>
          </a:ln>
          <a:effectLst/>
        </p:spPr>
      </p:pic>
      <p:sp>
        <p:nvSpPr>
          <p:cNvPr id="6" name="مستطيل 5"/>
          <p:cNvSpPr/>
          <p:nvPr/>
        </p:nvSpPr>
        <p:spPr>
          <a:xfrm>
            <a:off x="3124200" y="1371600"/>
            <a:ext cx="5410200" cy="4154984"/>
          </a:xfrm>
          <a:prstGeom prst="rect">
            <a:avLst/>
          </a:prstGeom>
        </p:spPr>
        <p:txBody>
          <a:bodyPr wrap="square">
            <a:spAutoFit/>
          </a:bodyPr>
          <a:lstStyle/>
          <a:p>
            <a:pPr algn="justLow" rtl="1"/>
            <a:r>
              <a:rPr lang="ar-SA" sz="2400" dirty="0" smtClean="0">
                <a:ln w="50800"/>
                <a:solidFill>
                  <a:schemeClr val="bg1">
                    <a:shade val="50000"/>
                  </a:schemeClr>
                </a:solidFill>
                <a:cs typeface="PT Bold Heading" pitchFamily="2" charset="-78"/>
              </a:rPr>
              <a:t>تكون عملية نقل الطاقة الكهربائية لمسافات طويلة اقتصادية إذا استخدمت تيارات صغيرة وفروق جهد كبيرة جدا. ولذلك تستخدم المحولات الرافعة عند مصادر القدرة للحصول على جهود كهربائية تصل إلى </a:t>
            </a:r>
            <a:r>
              <a:rPr lang="en-US" sz="2400" dirty="0" smtClean="0">
                <a:ln w="50800"/>
                <a:solidFill>
                  <a:schemeClr val="bg1">
                    <a:shade val="50000"/>
                  </a:schemeClr>
                </a:solidFill>
                <a:cs typeface="PT Bold Heading" pitchFamily="2" charset="-78"/>
              </a:rPr>
              <a:t>480000V </a:t>
            </a:r>
            <a:r>
              <a:rPr lang="ar-SA" sz="2400" dirty="0" smtClean="0">
                <a:ln w="50800"/>
                <a:solidFill>
                  <a:schemeClr val="bg1">
                    <a:shade val="50000"/>
                  </a:schemeClr>
                </a:solidFill>
                <a:cs typeface="PT Bold Heading" pitchFamily="2" charset="-78"/>
              </a:rPr>
              <a:t> . وتقلل هذه الجهود الكبيرة التيارات المستخدمة في نقل الطاقة عبر الأسلاك، مما يقلل من الطاقة الضائعة في المقاومات الكهربائية للأسلاك، وعندما تصل الطاقة إلى المستهلك تستخدم محولات خافضة، 6؛ لتزود المستهلك بجهود منخفضة تناسب الأجهزة الكهربائية المنزلية.</a:t>
            </a:r>
            <a:endParaRPr lang="ar-SA" sz="24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par>
                          <p:cTn id="12" fill="hold">
                            <p:stCondLst>
                              <p:cond delay="500"/>
                            </p:stCondLst>
                            <p:childTnLst>
                              <p:par>
                                <p:cTn id="13" presetID="54" presetClass="entr" presetSubtype="0" accel="100000"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ppt_w*0.05"/>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anim calcmode="lin" valueType="num">
                                      <p:cBhvr>
                                        <p:cTn id="17" dur="500" fill="hold"/>
                                        <p:tgtEl>
                                          <p:spTgt spid="6"/>
                                        </p:tgtEl>
                                        <p:attrNameLst>
                                          <p:attrName>ppt_x</p:attrName>
                                        </p:attrNameLst>
                                      </p:cBhvr>
                                      <p:tavLst>
                                        <p:tav tm="0">
                                          <p:val>
                                            <p:strVal val="#ppt_x-.2"/>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Effect transition="in" filter="fade">
                                      <p:cBhvr>
                                        <p:cTn id="19" dur="500"/>
                                        <p:tgtEl>
                                          <p:spTgt spid="6"/>
                                        </p:tgtEl>
                                      </p:cBhvr>
                                    </p:animEffect>
                                  </p:childTnLst>
                                </p:cTn>
                              </p:par>
                              <p:par>
                                <p:cTn id="20" presetID="24" presetClass="entr" presetSubtype="0" fill="hold" nodeType="withEffect">
                                  <p:stCondLst>
                                    <p:cond delay="0"/>
                                  </p:stCondLst>
                                  <p:childTnLst>
                                    <p:set>
                                      <p:cBhvr>
                                        <p:cTn id="21" dur="1" fill="hold">
                                          <p:stCondLst>
                                            <p:cond delay="0"/>
                                          </p:stCondLst>
                                        </p:cTn>
                                        <p:tgtEl>
                                          <p:spTgt spid="17410"/>
                                        </p:tgtEl>
                                        <p:attrNameLst>
                                          <p:attrName>style.visibility</p:attrName>
                                        </p:attrNameLst>
                                      </p:cBhvr>
                                      <p:to>
                                        <p:strVal val="visible"/>
                                      </p:to>
                                    </p:set>
                                    <p:anim to="" calcmode="lin" valueType="num">
                                      <p:cBhvr>
                                        <p:cTn id="22" dur="1" fill="hold"/>
                                        <p:tgtEl>
                                          <p:spTgt spid="174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0"/>
            <a:ext cx="4648200" cy="685800"/>
          </a:xfr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2800" spc="0" dirty="0" smtClean="0">
                <a:ln w="50800"/>
                <a:solidFill>
                  <a:srgbClr val="C00000"/>
                </a:solidFill>
                <a:cs typeface="PT Bold Heading" pitchFamily="2" charset="-78"/>
              </a:rPr>
              <a:t>الحث </a:t>
            </a:r>
            <a:r>
              <a:rPr lang="ar-SA" sz="2800" spc="0" dirty="0" err="1" smtClean="0">
                <a:ln w="50800"/>
                <a:solidFill>
                  <a:srgbClr val="C00000"/>
                </a:solidFill>
                <a:cs typeface="PT Bold Heading" pitchFamily="2" charset="-78"/>
              </a:rPr>
              <a:t>الكهرمغناطيسيى</a:t>
            </a:r>
            <a:r>
              <a:rPr lang="ar-SA" sz="2800" spc="0" dirty="0" smtClean="0">
                <a:ln w="50800"/>
                <a:solidFill>
                  <a:srgbClr val="C00000"/>
                </a:solidFill>
                <a:cs typeface="PT Bold Heading" pitchFamily="2" charset="-78"/>
              </a:rPr>
              <a:t> </a:t>
            </a:r>
          </a:p>
        </p:txBody>
      </p:sp>
      <p:pic>
        <p:nvPicPr>
          <p:cNvPr id="2050" name="Picture 2"/>
          <p:cNvPicPr>
            <a:picLocks noChangeAspect="1" noChangeArrowheads="1"/>
          </p:cNvPicPr>
          <p:nvPr/>
        </p:nvPicPr>
        <p:blipFill>
          <a:blip r:embed="rId3"/>
          <a:srcRect/>
          <a:stretch>
            <a:fillRect/>
          </a:stretch>
        </p:blipFill>
        <p:spPr bwMode="auto">
          <a:xfrm>
            <a:off x="4800600" y="4038600"/>
            <a:ext cx="3539664" cy="2362200"/>
          </a:xfrm>
          <a:prstGeom prst="rect">
            <a:avLst/>
          </a:prstGeom>
          <a:noFill/>
          <a:ln w="9525">
            <a:noFill/>
            <a:miter lim="800000"/>
            <a:headEnd/>
            <a:tailEnd/>
          </a:ln>
          <a:effectLst/>
        </p:spPr>
      </p:pic>
      <p:sp>
        <p:nvSpPr>
          <p:cNvPr id="7" name="مستطيل 6"/>
          <p:cNvSpPr/>
          <p:nvPr/>
        </p:nvSpPr>
        <p:spPr>
          <a:xfrm>
            <a:off x="838200" y="2133600"/>
            <a:ext cx="7543800" cy="1754326"/>
          </a:xfrm>
          <a:prstGeom prst="rect">
            <a:avLst/>
          </a:prstGeom>
        </p:spPr>
        <p:txBody>
          <a:bodyPr wrap="square">
            <a:spAutoFit/>
          </a:bodyPr>
          <a:lstStyle/>
          <a:p>
            <a:pPr algn="ctr">
              <a:lnSpc>
                <a:spcPct val="150000"/>
              </a:lnSpc>
            </a:pPr>
            <a:r>
              <a:rPr lang="ar-SA" sz="2400" dirty="0" smtClean="0">
                <a:ln w="50800"/>
                <a:solidFill>
                  <a:schemeClr val="bg1">
                    <a:shade val="50000"/>
                  </a:schemeClr>
                </a:solidFill>
                <a:cs typeface="PT Bold Heading" pitchFamily="2" charset="-78"/>
              </a:rPr>
              <a:t>تسمى عملية توليد التيار الكهربائي في دائرة كهربائية مغلقة بهذه الطريقة الحث الكهرومغناطيسي. لتحديد القوة المؤثرة في الشحنات داخل السلك نستخدم القاعدة الرابعة لليد اليمنى .</a:t>
            </a:r>
            <a:endParaRPr lang="ar-SA" sz="2400" dirty="0"/>
          </a:p>
        </p:txBody>
      </p:sp>
      <p:sp>
        <p:nvSpPr>
          <p:cNvPr id="8" name="مستطيل 7"/>
          <p:cNvSpPr/>
          <p:nvPr/>
        </p:nvSpPr>
        <p:spPr>
          <a:xfrm>
            <a:off x="1143000" y="228600"/>
            <a:ext cx="6705600" cy="1077218"/>
          </a:xfrm>
          <a:prstGeom prst="rect">
            <a:avLst/>
          </a:prstGeom>
        </p:spPr>
        <p:txBody>
          <a:bodyPr wrap="square">
            <a:spAutoFit/>
          </a:bodyPr>
          <a:lstStyle/>
          <a:p>
            <a:pPr lvl="0" algn="ctr"/>
            <a:r>
              <a:rPr lang="ar-SA" sz="3200" dirty="0" smtClean="0">
                <a:ln>
                  <a:solidFill>
                    <a:schemeClr val="bg1"/>
                  </a:solidFill>
                </a:ln>
                <a:solidFill>
                  <a:schemeClr val="accent6">
                    <a:lumMod val="75000"/>
                  </a:schemeClr>
                </a:solidFill>
                <a:cs typeface="PT Bold Heading" pitchFamily="2" charset="-78"/>
              </a:rPr>
              <a:t>التيار الكهربائي النــاتج عن تغير المجــالات المغنـاطيسية </a:t>
            </a:r>
            <a:endParaRPr lang="ar-SA" sz="3200" dirty="0">
              <a:ln>
                <a:solidFill>
                  <a:schemeClr val="bg1"/>
                </a:solidFill>
              </a:ln>
              <a:solidFill>
                <a:schemeClr val="accent6">
                  <a:lumMod val="75000"/>
                </a:schemeClr>
              </a:solidFill>
              <a:cs typeface="PT Bold Heading" pitchFamily="2" charset="-78"/>
            </a:endParaRPr>
          </a:p>
        </p:txBody>
      </p:sp>
      <p:pic>
        <p:nvPicPr>
          <p:cNvPr id="9" name="Picture 2"/>
          <p:cNvPicPr>
            <a:picLocks noChangeAspect="1" noChangeArrowheads="1"/>
          </p:cNvPicPr>
          <p:nvPr/>
        </p:nvPicPr>
        <p:blipFill>
          <a:blip r:embed="rId4"/>
          <a:srcRect/>
          <a:stretch>
            <a:fillRect/>
          </a:stretch>
        </p:blipFill>
        <p:spPr bwMode="auto">
          <a:xfrm>
            <a:off x="762000" y="4114800"/>
            <a:ext cx="3733800" cy="2362200"/>
          </a:xfrm>
          <a:prstGeom prst="rect">
            <a:avLst/>
          </a:prstGeom>
          <a:solidFill>
            <a:srgbClr val="92D050"/>
          </a:solid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4"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to="" calcmode="lin" valueType="num">
                                      <p:cBhvr>
                                        <p:cTn id="16" dur="1" fill="hold"/>
                                        <p:tgtEl>
                                          <p:spTgt spid="2"/>
                                        </p:tgtEl>
                                        <p:attrNameLst>
                                          <p:attrName/>
                                        </p:attrNameLst>
                                      </p:cBhvr>
                                    </p:anim>
                                  </p:childTnLst>
                                </p:cTn>
                              </p:par>
                            </p:childTnLst>
                          </p:cTn>
                        </p:par>
                        <p:par>
                          <p:cTn id="17" fill="hold">
                            <p:stCondLst>
                              <p:cond delay="1000"/>
                            </p:stCondLst>
                            <p:childTnLst>
                              <p:par>
                                <p:cTn id="18" presetID="35" presetClass="entr" presetSubtype="0" fill="hold" grpId="0" nodeType="afterEffect">
                                  <p:stCondLst>
                                    <p:cond delay="0"/>
                                  </p:stCondLst>
                                  <p:iterate type="wd">
                                    <p:tmPct val="10000"/>
                                  </p:iterate>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style.rotation</p:attrName>
                                        </p:attrNameLst>
                                      </p:cBhvr>
                                      <p:tavLst>
                                        <p:tav tm="0">
                                          <p:val>
                                            <p:fltVal val="720"/>
                                          </p:val>
                                        </p:tav>
                                        <p:tav tm="100000">
                                          <p:val>
                                            <p:fltVal val="0"/>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 calcmode="lin" valueType="num">
                                      <p:cBhvr>
                                        <p:cTn id="23" dur="2000" fill="hold"/>
                                        <p:tgtEl>
                                          <p:spTgt spid="7"/>
                                        </p:tgtEl>
                                        <p:attrNameLst>
                                          <p:attrName>ppt_w</p:attrName>
                                        </p:attrNameLst>
                                      </p:cBhvr>
                                      <p:tavLst>
                                        <p:tav tm="0">
                                          <p:val>
                                            <p:fltVal val="0"/>
                                          </p:val>
                                        </p:tav>
                                        <p:tav tm="100000">
                                          <p:val>
                                            <p:strVal val="#ppt_w"/>
                                          </p:val>
                                        </p:tav>
                                      </p:tavLst>
                                    </p:anim>
                                  </p:childTnLst>
                                </p:cTn>
                              </p:par>
                            </p:childTnLst>
                          </p:cTn>
                        </p:par>
                        <p:par>
                          <p:cTn id="24" fill="hold">
                            <p:stCondLst>
                              <p:cond delay="8200"/>
                            </p:stCondLst>
                            <p:childTnLst>
                              <p:par>
                                <p:cTn id="25" presetID="24"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 to="" calcmode="lin" valueType="num">
                                      <p:cBhvr>
                                        <p:cTn id="27" dur="1" fill="hold"/>
                                        <p:tgtEl>
                                          <p:spTgt spid="2050"/>
                                        </p:tgtEl>
                                        <p:attrNameLst>
                                          <p:attrName/>
                                        </p:attrNameLst>
                                      </p:cBhvr>
                                    </p:anim>
                                  </p:childTnLst>
                                </p:cTn>
                              </p:par>
                            </p:childTnLst>
                          </p:cTn>
                        </p:par>
                        <p:par>
                          <p:cTn id="28" fill="hold">
                            <p:stCondLst>
                              <p:cond delay="8200"/>
                            </p:stCondLst>
                            <p:childTnLst>
                              <p:par>
                                <p:cTn id="29" presetID="24"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to="" calcmode="lin" valueType="num">
                                      <p:cBhvr>
                                        <p:cTn id="31"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4038600" y="1371600"/>
            <a:ext cx="4392488" cy="882352"/>
          </a:xfrm>
          <a:prstGeom prst="rect">
            <a:avLst/>
          </a:prstGeom>
        </p:spPr>
        <p:txBody>
          <a:bodyPr vert="horz" lIns="45720" rIns="45720" anchor="ctr">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ar-SA" sz="3200" i="0" u="none" strike="noStrike" kern="1200" cap="none" spc="0" normalizeH="0" baseline="0" noProof="0" dirty="0" smtClean="0">
                <a:ln>
                  <a:noFill/>
                </a:ln>
                <a:solidFill>
                  <a:schemeClr val="bg1"/>
                </a:solidFill>
                <a:effectLst/>
                <a:uLnTx/>
                <a:uFillTx/>
                <a:latin typeface="+mj-lt"/>
                <a:ea typeface="+mj-ea"/>
                <a:cs typeface="PT Bold Heading" pitchFamily="2" charset="-78"/>
              </a:rPr>
              <a:t>(1) اتجاه </a:t>
            </a:r>
            <a:r>
              <a:rPr kumimoji="0" lang="ar-SA" sz="3200" i="0" u="none" strike="noStrike" kern="1200" cap="none" spc="0" normalizeH="0" baseline="0" noProof="0" dirty="0" smtClean="0">
                <a:ln>
                  <a:noFill/>
                </a:ln>
                <a:solidFill>
                  <a:srgbClr val="FF0000"/>
                </a:solidFill>
                <a:effectLst/>
                <a:uLnTx/>
                <a:uFillTx/>
                <a:latin typeface="+mj-lt"/>
                <a:ea typeface="+mj-ea"/>
                <a:cs typeface="PT Bold Heading" pitchFamily="2" charset="-78"/>
              </a:rPr>
              <a:t>الإبهــام</a:t>
            </a:r>
            <a:r>
              <a:rPr kumimoji="0" lang="ar-SA" sz="3200" i="0" u="none" strike="noStrike" kern="1200" cap="none" spc="0" normalizeH="0" baseline="0" noProof="0" dirty="0" smtClean="0">
                <a:ln>
                  <a:noFill/>
                </a:ln>
                <a:solidFill>
                  <a:schemeClr val="bg1"/>
                </a:solidFill>
                <a:effectLst/>
                <a:uLnTx/>
                <a:uFillTx/>
                <a:latin typeface="+mj-lt"/>
                <a:ea typeface="+mj-ea"/>
                <a:cs typeface="PT Bold Heading" pitchFamily="2" charset="-78"/>
              </a:rPr>
              <a:t> :</a:t>
            </a:r>
            <a:endParaRPr kumimoji="0" lang="en-US" sz="3200" i="0" u="none" strike="noStrike" kern="1200" cap="none" spc="0" normalizeH="0" baseline="0" noProof="0" dirty="0" smtClean="0">
              <a:ln>
                <a:noFill/>
              </a:ln>
              <a:solidFill>
                <a:schemeClr val="bg1"/>
              </a:solidFill>
              <a:effectLst/>
              <a:uLnTx/>
              <a:uFillTx/>
              <a:latin typeface="+mj-lt"/>
              <a:ea typeface="+mj-ea"/>
              <a:cs typeface="PT Bold Heading" pitchFamily="2" charset="-78"/>
            </a:endParaRPr>
          </a:p>
          <a:p>
            <a:pPr algn="justLow" rtl="1">
              <a:spcBef>
                <a:spcPct val="0"/>
              </a:spcBef>
              <a:defRPr/>
            </a:pPr>
            <a:r>
              <a:rPr lang="ar-SA" sz="3200" dirty="0" smtClean="0">
                <a:solidFill>
                  <a:schemeClr val="bg1"/>
                </a:solidFill>
                <a:cs typeface="PT Bold Heading" pitchFamily="2" charset="-78"/>
              </a:rPr>
              <a:t>     </a:t>
            </a:r>
            <a:r>
              <a:rPr lang="en-US" sz="3200" dirty="0" smtClean="0">
                <a:solidFill>
                  <a:schemeClr val="bg1"/>
                </a:solidFill>
                <a:cs typeface="PT Bold Heading" pitchFamily="2" charset="-78"/>
              </a:rPr>
              <a:t> </a:t>
            </a:r>
            <a:r>
              <a:rPr lang="ar-SA" sz="3200" dirty="0" smtClean="0">
                <a:solidFill>
                  <a:schemeClr val="bg1"/>
                </a:solidFill>
                <a:cs typeface="PT Bold Heading" pitchFamily="2" charset="-78"/>
              </a:rPr>
              <a:t>اتجاه حركة </a:t>
            </a:r>
            <a:r>
              <a:rPr lang="ar-SA" sz="3200" dirty="0" smtClean="0">
                <a:solidFill>
                  <a:srgbClr val="0000FF"/>
                </a:solidFill>
                <a:cs typeface="PT Bold Heading" pitchFamily="2" charset="-78"/>
              </a:rPr>
              <a:t>السلك</a:t>
            </a:r>
          </a:p>
        </p:txBody>
      </p:sp>
      <p:sp>
        <p:nvSpPr>
          <p:cNvPr id="6" name="مستطيل 5"/>
          <p:cNvSpPr/>
          <p:nvPr/>
        </p:nvSpPr>
        <p:spPr>
          <a:xfrm>
            <a:off x="1600200" y="228600"/>
            <a:ext cx="5714999" cy="707886"/>
          </a:xfrm>
          <a:prstGeom prst="rect">
            <a:avLst/>
          </a:prstGeom>
          <a:noFill/>
        </p:spPr>
        <p:txBody>
          <a:bodyPr wrap="square" lIns="91440" tIns="45720" rIns="91440" bIns="45720">
            <a:spAutoFit/>
          </a:bodyPr>
          <a:lstStyle/>
          <a:p>
            <a:pPr algn="r"/>
            <a:r>
              <a:rPr kumimoji="0" lang="ar-SA" sz="40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PT Bold Heading" pitchFamily="2" charset="-78"/>
              </a:rPr>
              <a:t>القاعدة الرابعة لليد اليمنى</a:t>
            </a:r>
            <a:endParaRPr lang="ar-S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endParaRPr>
          </a:p>
        </p:txBody>
      </p:sp>
      <p:sp>
        <p:nvSpPr>
          <p:cNvPr id="9" name="عنوان 1"/>
          <p:cNvSpPr txBox="1">
            <a:spLocks/>
          </p:cNvSpPr>
          <p:nvPr/>
        </p:nvSpPr>
        <p:spPr>
          <a:xfrm>
            <a:off x="3810000" y="2895600"/>
            <a:ext cx="4697288" cy="882352"/>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3200" i="0" u="none" strike="noStrike" kern="1200" cap="none" spc="0" normalizeH="0" baseline="0" noProof="0" dirty="0" smtClean="0">
                <a:ln>
                  <a:noFill/>
                </a:ln>
                <a:solidFill>
                  <a:schemeClr val="bg1"/>
                </a:solidFill>
                <a:effectLst/>
                <a:uLnTx/>
                <a:uFillTx/>
                <a:latin typeface="+mj-lt"/>
                <a:ea typeface="+mj-ea"/>
                <a:cs typeface="PT Bold Heading" pitchFamily="2" charset="-78"/>
              </a:rPr>
              <a:t>(2) اتجاه </a:t>
            </a:r>
            <a:r>
              <a:rPr kumimoji="0" lang="ar-SA" sz="3200" i="0" u="none" strike="noStrike" kern="1200" cap="none" spc="0" normalizeH="0" baseline="0" noProof="0" dirty="0" smtClean="0">
                <a:ln>
                  <a:noFill/>
                </a:ln>
                <a:solidFill>
                  <a:srgbClr val="FF0000"/>
                </a:solidFill>
                <a:effectLst/>
                <a:uLnTx/>
                <a:uFillTx/>
                <a:latin typeface="+mj-lt"/>
                <a:ea typeface="+mj-ea"/>
                <a:cs typeface="PT Bold Heading" pitchFamily="2" charset="-78"/>
              </a:rPr>
              <a:t>الأصابع</a:t>
            </a:r>
            <a:r>
              <a:rPr kumimoji="0" lang="ar-SA" sz="3200" i="0" u="none" strike="noStrike" kern="1200" cap="none" spc="0" normalizeH="0" noProof="0" dirty="0" smtClean="0">
                <a:ln>
                  <a:noFill/>
                </a:ln>
                <a:solidFill>
                  <a:schemeClr val="bg1"/>
                </a:solidFill>
                <a:effectLst/>
                <a:uLnTx/>
                <a:uFillTx/>
                <a:latin typeface="+mj-lt"/>
                <a:ea typeface="+mj-ea"/>
                <a:cs typeface="PT Bold Heading" pitchFamily="2" charset="-78"/>
              </a:rPr>
              <a:t> :</a:t>
            </a:r>
          </a:p>
          <a:p>
            <a:pPr algn="justLow" rtl="1">
              <a:spcBef>
                <a:spcPct val="0"/>
              </a:spcBef>
              <a:defRPr/>
            </a:pPr>
            <a:r>
              <a:rPr lang="ar-SA" sz="3200" dirty="0" smtClean="0">
                <a:solidFill>
                  <a:schemeClr val="bg1"/>
                </a:solidFill>
                <a:cs typeface="PT Bold Heading" pitchFamily="2" charset="-78"/>
              </a:rPr>
              <a:t>اتجاه </a:t>
            </a:r>
            <a:r>
              <a:rPr lang="ar-SA" sz="3200" dirty="0" smtClean="0">
                <a:solidFill>
                  <a:srgbClr val="0000FF"/>
                </a:solidFill>
                <a:cs typeface="PT Bold Heading" pitchFamily="2" charset="-78"/>
              </a:rPr>
              <a:t>المجال</a:t>
            </a:r>
            <a:r>
              <a:rPr lang="ar-SA" sz="3200" dirty="0" smtClean="0">
                <a:solidFill>
                  <a:schemeClr val="bg1"/>
                </a:solidFill>
                <a:cs typeface="PT Bold Heading" pitchFamily="2" charset="-78"/>
              </a:rPr>
              <a:t> </a:t>
            </a:r>
            <a:r>
              <a:rPr lang="ar-SA" sz="3200" dirty="0" smtClean="0">
                <a:solidFill>
                  <a:srgbClr val="0000FF"/>
                </a:solidFill>
                <a:cs typeface="PT Bold Heading" pitchFamily="2" charset="-78"/>
              </a:rPr>
              <a:t>المغناطيسي</a:t>
            </a:r>
          </a:p>
        </p:txBody>
      </p:sp>
      <p:sp>
        <p:nvSpPr>
          <p:cNvPr id="10" name="عنوان 1"/>
          <p:cNvSpPr txBox="1">
            <a:spLocks/>
          </p:cNvSpPr>
          <p:nvPr/>
        </p:nvSpPr>
        <p:spPr>
          <a:xfrm>
            <a:off x="3886200" y="4495800"/>
            <a:ext cx="4773488" cy="882352"/>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3200" i="0" u="none" strike="noStrike" kern="1200" cap="none" spc="0" normalizeH="0" baseline="0" noProof="0" dirty="0" smtClean="0">
                <a:ln>
                  <a:noFill/>
                </a:ln>
                <a:solidFill>
                  <a:schemeClr val="bg1"/>
                </a:solidFill>
                <a:effectLst/>
                <a:uLnTx/>
                <a:uFillTx/>
                <a:latin typeface="+mj-lt"/>
                <a:ea typeface="+mj-ea"/>
                <a:cs typeface="PT Bold Heading" pitchFamily="2" charset="-78"/>
              </a:rPr>
              <a:t>(3) اتجاه </a:t>
            </a:r>
            <a:r>
              <a:rPr kumimoji="0" lang="ar-SA" sz="3200" i="0" u="none" strike="noStrike" kern="1200" cap="none" spc="0" normalizeH="0" baseline="0" noProof="0" dirty="0" smtClean="0">
                <a:ln>
                  <a:noFill/>
                </a:ln>
                <a:solidFill>
                  <a:srgbClr val="FF0000"/>
                </a:solidFill>
                <a:effectLst/>
                <a:uLnTx/>
                <a:uFillTx/>
                <a:latin typeface="+mj-lt"/>
                <a:ea typeface="+mj-ea"/>
                <a:cs typeface="PT Bold Heading" pitchFamily="2" charset="-78"/>
              </a:rPr>
              <a:t>باطن الكف </a:t>
            </a:r>
            <a:r>
              <a:rPr kumimoji="0" lang="ar-SA" sz="3200" i="0" u="none" strike="noStrike" kern="1200" cap="none" spc="0" normalizeH="0" baseline="0" noProof="0" dirty="0" smtClean="0">
                <a:ln>
                  <a:noFill/>
                </a:ln>
                <a:solidFill>
                  <a:schemeClr val="bg1"/>
                </a:solidFill>
                <a:effectLst/>
                <a:uLnTx/>
                <a:uFillTx/>
                <a:latin typeface="+mj-lt"/>
                <a:ea typeface="+mj-ea"/>
                <a:cs typeface="PT Bold Heading" pitchFamily="2" charset="-78"/>
              </a:rPr>
              <a:t>نحو </a:t>
            </a:r>
            <a:r>
              <a:rPr lang="ar-SA" sz="3200" dirty="0" smtClean="0">
                <a:solidFill>
                  <a:schemeClr val="bg1"/>
                </a:solidFill>
                <a:latin typeface="+mj-lt"/>
                <a:ea typeface="+mj-ea"/>
                <a:cs typeface="PT Bold Heading" pitchFamily="2" charset="-78"/>
              </a:rPr>
              <a:t>الخارج :</a:t>
            </a:r>
          </a:p>
          <a:p>
            <a:pPr algn="justLow" rtl="1">
              <a:spcBef>
                <a:spcPct val="0"/>
              </a:spcBef>
              <a:defRPr/>
            </a:pPr>
            <a:r>
              <a:rPr lang="ar-SA" sz="3200" dirty="0" smtClean="0">
                <a:solidFill>
                  <a:schemeClr val="bg1"/>
                </a:solidFill>
                <a:cs typeface="PT Bold Heading" pitchFamily="2" charset="-78"/>
              </a:rPr>
              <a:t>اتجاه </a:t>
            </a:r>
            <a:r>
              <a:rPr lang="ar-SA" sz="3200" dirty="0" smtClean="0">
                <a:solidFill>
                  <a:srgbClr val="0000FF"/>
                </a:solidFill>
                <a:cs typeface="PT Bold Heading" pitchFamily="2" charset="-78"/>
              </a:rPr>
              <a:t>التيار الاصطلاحي</a:t>
            </a:r>
          </a:p>
        </p:txBody>
      </p:sp>
      <p:pic>
        <p:nvPicPr>
          <p:cNvPr id="13" name="Picture 2"/>
          <p:cNvPicPr>
            <a:picLocks noChangeAspect="1" noChangeArrowheads="1"/>
          </p:cNvPicPr>
          <p:nvPr/>
        </p:nvPicPr>
        <p:blipFill>
          <a:blip r:embed="rId2"/>
          <a:srcRect/>
          <a:stretch>
            <a:fillRect/>
          </a:stretch>
        </p:blipFill>
        <p:spPr bwMode="auto">
          <a:xfrm>
            <a:off x="533400" y="1371600"/>
            <a:ext cx="3733800" cy="2743200"/>
          </a:xfrm>
          <a:prstGeom prst="rect">
            <a:avLst/>
          </a:prstGeom>
          <a:solidFill>
            <a:srgbClr val="92D050"/>
          </a:solid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24"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to="" calcmode="lin" valueType="num">
                                      <p:cBhvr>
                                        <p:cTn id="27" dur="1" fill="hold"/>
                                        <p:tgtEl>
                                          <p:spTgt spid="13"/>
                                        </p:tgtEl>
                                        <p:attrNameLst>
                                          <p:attrName/>
                                        </p:attrNameLst>
                                      </p:cBhvr>
                                    </p:anim>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505200" y="1447800"/>
            <a:ext cx="5029200" cy="762000"/>
          </a:xfr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a:r>
              <a:rPr lang="ar-SA" b="1" spc="50" dirty="0"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القوة الدافعة الكهربائية</a:t>
            </a:r>
          </a:p>
        </p:txBody>
      </p:sp>
      <p:sp>
        <p:nvSpPr>
          <p:cNvPr id="6" name="مستطيل 5"/>
          <p:cNvSpPr/>
          <p:nvPr/>
        </p:nvSpPr>
        <p:spPr>
          <a:xfrm>
            <a:off x="3200400" y="2514600"/>
            <a:ext cx="5410200" cy="2259721"/>
          </a:xfrm>
          <a:prstGeom prst="rect">
            <a:avLst/>
          </a:prstGeom>
        </p:spPr>
        <p:txBody>
          <a:bodyPr wrap="square">
            <a:spAutoFit/>
          </a:bodyPr>
          <a:lstStyle/>
          <a:p>
            <a:pPr algn="justLow" rtl="1">
              <a:lnSpc>
                <a:spcPct val="150000"/>
              </a:lnSpc>
            </a:pPr>
            <a:r>
              <a:rPr lang="ar-SA" sz="2400" dirty="0" smtClean="0">
                <a:ln w="50800"/>
                <a:solidFill>
                  <a:schemeClr val="bg1">
                    <a:shade val="50000"/>
                  </a:schemeClr>
                </a:solidFill>
                <a:cs typeface="PT Bold Heading" pitchFamily="2" charset="-78"/>
              </a:rPr>
              <a:t>القوة الدافعة الكهربائية </a:t>
            </a:r>
            <a:r>
              <a:rPr lang="ar-SA" sz="2400" dirty="0" err="1" smtClean="0">
                <a:ln w="50800"/>
                <a:solidFill>
                  <a:schemeClr val="bg1">
                    <a:shade val="50000"/>
                  </a:schemeClr>
                </a:solidFill>
                <a:cs typeface="PT Bold Heading" pitchFamily="2" charset="-78"/>
              </a:rPr>
              <a:t>الحثية</a:t>
            </a:r>
            <a:r>
              <a:rPr lang="ar-SA" sz="2400" dirty="0" smtClean="0">
                <a:ln w="50800"/>
                <a:solidFill>
                  <a:schemeClr val="bg1">
                    <a:shade val="50000"/>
                  </a:schemeClr>
                </a:solidFill>
                <a:cs typeface="PT Bold Heading" pitchFamily="2" charset="-78"/>
              </a:rPr>
              <a:t> تساوي حاصل ضرب مقدار المجال المغناطيسي، في كل من طول السلك المتأثر بالمجال، ومركبة سرعة السلك العمودية على المجال المغناطيسي .</a:t>
            </a:r>
            <a:endParaRPr lang="ar-SA" sz="2400" dirty="0"/>
          </a:p>
        </p:txBody>
      </p:sp>
      <p:pic>
        <p:nvPicPr>
          <p:cNvPr id="7" name="صورة 6" descr="654.jpg"/>
          <p:cNvPicPr>
            <a:picLocks noChangeAspect="1"/>
          </p:cNvPicPr>
          <p:nvPr/>
        </p:nvPicPr>
        <p:blipFill>
          <a:blip r:embed="rId3"/>
          <a:stretch>
            <a:fillRect/>
          </a:stretch>
        </p:blipFill>
        <p:spPr>
          <a:xfrm>
            <a:off x="381000" y="4343400"/>
            <a:ext cx="3276600" cy="2263541"/>
          </a:xfrm>
          <a:prstGeom prst="rect">
            <a:avLst/>
          </a:prstGeom>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56"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par>
                                <p:cTn id="15" presetID="39" presetClass="entr" presetSubtype="0" ac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609600" y="1752600"/>
            <a:ext cx="79248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rgbClr val="0000FF"/>
                </a:solidFill>
                <a:effectLst/>
                <a:uLnTx/>
                <a:uFillTx/>
                <a:latin typeface="+mj-lt"/>
                <a:ea typeface="+mj-ea"/>
                <a:cs typeface="PT Bold Heading" pitchFamily="2" charset="-78"/>
              </a:rPr>
              <a:t>القوة الدافعة </a:t>
            </a:r>
            <a:r>
              <a:rPr kumimoji="0" lang="ar-SA" sz="2400" i="0" u="none" strike="noStrike" kern="1200" cap="none" spc="0" normalizeH="0" baseline="0" noProof="0" dirty="0" err="1" smtClean="0">
                <a:ln>
                  <a:noFill/>
                </a:ln>
                <a:solidFill>
                  <a:srgbClr val="0000FF"/>
                </a:solidFill>
                <a:effectLst/>
                <a:uLnTx/>
                <a:uFillTx/>
                <a:latin typeface="+mj-lt"/>
                <a:ea typeface="+mj-ea"/>
                <a:cs typeface="PT Bold Heading" pitchFamily="2" charset="-78"/>
              </a:rPr>
              <a:t>الكهر</a:t>
            </a:r>
            <a:r>
              <a:rPr lang="ar-SA" sz="2400" dirty="0" smtClean="0">
                <a:solidFill>
                  <a:srgbClr val="0000FF"/>
                </a:solidFill>
                <a:latin typeface="+mj-lt"/>
                <a:ea typeface="+mj-ea"/>
                <a:cs typeface="PT Bold Heading" pitchFamily="2" charset="-78"/>
              </a:rPr>
              <a:t>بائية : </a:t>
            </a:r>
            <a:r>
              <a:rPr lang="ar-SA" sz="2400" dirty="0" smtClean="0">
                <a:solidFill>
                  <a:schemeClr val="bg1"/>
                </a:solidFill>
                <a:latin typeface="+mj-lt"/>
                <a:ea typeface="+mj-ea"/>
                <a:cs typeface="PT Bold Heading" pitchFamily="2" charset="-78"/>
              </a:rPr>
              <a:t>هو فرق الجهد المبذول من البطارية (</a:t>
            </a:r>
            <a:r>
              <a:rPr lang="en-US" sz="2400" dirty="0" smtClean="0">
                <a:solidFill>
                  <a:schemeClr val="bg1"/>
                </a:solidFill>
                <a:latin typeface="+mj-lt"/>
                <a:ea typeface="+mj-ea"/>
                <a:cs typeface="PT Bold Heading" pitchFamily="2" charset="-78"/>
              </a:rPr>
              <a:t>EMF</a:t>
            </a:r>
            <a:r>
              <a:rPr lang="ar-SA" sz="2400" dirty="0" smtClean="0">
                <a:solidFill>
                  <a:schemeClr val="bg1"/>
                </a:solidFill>
                <a:latin typeface="+mj-lt"/>
                <a:ea typeface="+mj-ea"/>
                <a:cs typeface="PT Bold Heading" pitchFamily="2" charset="-78"/>
              </a:rPr>
              <a:t>) . ووحدة قياسه </a:t>
            </a:r>
            <a:r>
              <a:rPr lang="ar-SA" sz="2400" dirty="0" err="1" smtClean="0">
                <a:solidFill>
                  <a:schemeClr val="bg1"/>
                </a:solidFill>
                <a:latin typeface="+mj-lt"/>
                <a:ea typeface="+mj-ea"/>
                <a:cs typeface="PT Bold Heading" pitchFamily="2" charset="-78"/>
              </a:rPr>
              <a:t>الفولت</a:t>
            </a:r>
            <a:r>
              <a:rPr lang="ar-SA" sz="2400" dirty="0" smtClean="0">
                <a:solidFill>
                  <a:schemeClr val="bg1"/>
                </a:solidFill>
                <a:latin typeface="+mj-lt"/>
                <a:ea typeface="+mj-ea"/>
                <a:cs typeface="PT Bold Heading" pitchFamily="2" charset="-78"/>
              </a:rPr>
              <a:t> .</a:t>
            </a:r>
            <a:endParaRPr kumimoji="0" lang="ar-SA" sz="24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6" name="مستطيل 5"/>
          <p:cNvSpPr/>
          <p:nvPr/>
        </p:nvSpPr>
        <p:spPr>
          <a:xfrm>
            <a:off x="1905000" y="990600"/>
            <a:ext cx="487680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rtl="1"/>
            <a:r>
              <a:rPr kumimoji="0" lang="ar-SA" sz="3200" b="1" i="0" u="none" strike="noStrike" kern="1200" spc="50" normalizeH="0" baseline="0" noProof="0" dirty="0"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PT Bold Heading" pitchFamily="2" charset="-78"/>
              </a:rPr>
              <a:t>القوة الدافعة الكهربائية</a:t>
            </a:r>
            <a:endParaRPr lang="ar-SA" sz="3200" b="1" spc="50" dirty="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p:txBody>
      </p:sp>
      <p:sp>
        <p:nvSpPr>
          <p:cNvPr id="8" name="عنوان 1"/>
          <p:cNvSpPr txBox="1">
            <a:spLocks/>
          </p:cNvSpPr>
          <p:nvPr/>
        </p:nvSpPr>
        <p:spPr>
          <a:xfrm>
            <a:off x="685800" y="2971800"/>
            <a:ext cx="76200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bg1"/>
                </a:solidFill>
                <a:effectLst/>
                <a:uLnTx/>
                <a:uFillTx/>
                <a:latin typeface="+mj-lt"/>
                <a:ea typeface="+mj-ea"/>
                <a:cs typeface="PT Bold Heading" pitchFamily="2" charset="-78"/>
              </a:rPr>
              <a:t>تعمل </a:t>
            </a:r>
            <a:r>
              <a:rPr kumimoji="0" lang="ar-SA" sz="2400" i="0" u="none" strike="noStrike" kern="1200" cap="none" spc="0" normalizeH="0" baseline="0" noProof="0" dirty="0" smtClean="0">
                <a:ln>
                  <a:noFill/>
                </a:ln>
                <a:solidFill>
                  <a:srgbClr val="0000FF"/>
                </a:solidFill>
                <a:effectLst/>
                <a:uLnTx/>
                <a:uFillTx/>
                <a:latin typeface="+mj-lt"/>
                <a:ea typeface="+mj-ea"/>
                <a:cs typeface="PT Bold Heading" pitchFamily="2" charset="-78"/>
              </a:rPr>
              <a:t>(</a:t>
            </a:r>
            <a:r>
              <a:rPr kumimoji="0" lang="en-US" sz="2400" i="0" u="none" strike="noStrike" kern="1200" cap="none" spc="0" normalizeH="0" baseline="0" noProof="0" dirty="0" smtClean="0">
                <a:ln>
                  <a:noFill/>
                </a:ln>
                <a:solidFill>
                  <a:srgbClr val="0000FF"/>
                </a:solidFill>
                <a:effectLst/>
                <a:uLnTx/>
                <a:uFillTx/>
                <a:latin typeface="+mj-lt"/>
                <a:ea typeface="+mj-ea"/>
                <a:cs typeface="PT Bold Heading" pitchFamily="2" charset="-78"/>
              </a:rPr>
              <a:t>EMF</a:t>
            </a:r>
            <a:r>
              <a:rPr kumimoji="0" lang="ar-SA" sz="2400" i="0" u="none" strike="noStrike" kern="1200" cap="none" spc="0" normalizeH="0" baseline="0" noProof="0" dirty="0" smtClean="0">
                <a:ln>
                  <a:noFill/>
                </a:ln>
                <a:solidFill>
                  <a:srgbClr val="0000FF"/>
                </a:solidFill>
                <a:effectLst/>
                <a:uLnTx/>
                <a:uFillTx/>
                <a:latin typeface="+mj-lt"/>
                <a:ea typeface="+mj-ea"/>
                <a:cs typeface="PT Bold Heading" pitchFamily="2" charset="-78"/>
              </a:rPr>
              <a:t>) </a:t>
            </a:r>
            <a:r>
              <a:rPr kumimoji="0" lang="ar-SA" sz="2400" i="0" u="none" strike="noStrike" kern="1200" cap="none" spc="0" normalizeH="0" baseline="0" noProof="0" dirty="0" smtClean="0">
                <a:ln>
                  <a:noFill/>
                </a:ln>
                <a:solidFill>
                  <a:schemeClr val="bg1"/>
                </a:solidFill>
                <a:effectLst/>
                <a:uLnTx/>
                <a:uFillTx/>
                <a:latin typeface="+mj-lt"/>
                <a:ea typeface="+mj-ea"/>
                <a:cs typeface="PT Bold Heading" pitchFamily="2" charset="-78"/>
              </a:rPr>
              <a:t>على تدفق التيار من الجهد الأقل إلى الجهد الأعلى .</a:t>
            </a:r>
            <a:endParaRPr kumimoji="0" lang="ar-SA" sz="24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9" name="عنوان 1"/>
          <p:cNvSpPr txBox="1">
            <a:spLocks/>
          </p:cNvSpPr>
          <p:nvPr/>
        </p:nvSpPr>
        <p:spPr>
          <a:xfrm>
            <a:off x="2971800" y="4191000"/>
            <a:ext cx="396240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FF"/>
                </a:solidFill>
                <a:effectLst/>
                <a:uLnTx/>
                <a:uFillTx/>
                <a:latin typeface="+mj-lt"/>
                <a:ea typeface="+mj-ea"/>
                <a:cs typeface="PT Bold Heading" pitchFamily="2" charset="-78"/>
              </a:rPr>
              <a:t>EMF = </a:t>
            </a:r>
            <a:r>
              <a:rPr kumimoji="0" lang="en-US" sz="2800" b="1" i="0" u="none" strike="noStrike" kern="1200" cap="none" spc="0" normalizeH="0" baseline="0" noProof="0" dirty="0" err="1" smtClean="0">
                <a:ln>
                  <a:noFill/>
                </a:ln>
                <a:solidFill>
                  <a:srgbClr val="0000FF"/>
                </a:solidFill>
                <a:effectLst/>
                <a:uLnTx/>
                <a:uFillTx/>
                <a:latin typeface="+mj-lt"/>
                <a:ea typeface="+mj-ea"/>
                <a:cs typeface="PT Bold Heading" pitchFamily="2" charset="-78"/>
              </a:rPr>
              <a:t>BLv</a:t>
            </a:r>
            <a:r>
              <a:rPr kumimoji="0" lang="en-US" sz="2800" b="1" i="0" u="none" strike="noStrike" kern="1200" cap="none" spc="0" normalizeH="0" baseline="0" noProof="0" dirty="0" smtClean="0">
                <a:ln>
                  <a:noFill/>
                </a:ln>
                <a:solidFill>
                  <a:srgbClr val="0000FF"/>
                </a:solidFill>
                <a:effectLst/>
                <a:uLnTx/>
                <a:uFillTx/>
                <a:latin typeface="+mj-lt"/>
                <a:ea typeface="+mj-ea"/>
                <a:cs typeface="PT Bold Heading" pitchFamily="2" charset="-78"/>
              </a:rPr>
              <a:t> (sin</a:t>
            </a:r>
            <a:r>
              <a:rPr kumimoji="0" lang="el-GR" sz="2800" b="1" i="0" u="none" strike="noStrike" kern="1200" cap="none" spc="0" normalizeH="0" baseline="0" noProof="0" dirty="0" smtClean="0">
                <a:ln>
                  <a:noFill/>
                </a:ln>
                <a:solidFill>
                  <a:srgbClr val="0000FF"/>
                </a:solidFill>
                <a:effectLst/>
                <a:uLnTx/>
                <a:uFillTx/>
                <a:latin typeface="Arial"/>
                <a:ea typeface="+mj-ea"/>
                <a:cs typeface="PT Bold Heading" pitchFamily="2" charset="-78"/>
              </a:rPr>
              <a:t>θ</a:t>
            </a:r>
            <a:r>
              <a:rPr kumimoji="0" lang="en-US" sz="2800" b="1" i="0" u="none" strike="noStrike" kern="1200" cap="none" spc="0" normalizeH="0" baseline="0" noProof="0" dirty="0" smtClean="0">
                <a:ln>
                  <a:noFill/>
                </a:ln>
                <a:solidFill>
                  <a:srgbClr val="0000FF"/>
                </a:solidFill>
                <a:effectLst/>
                <a:uLnTx/>
                <a:uFillTx/>
                <a:latin typeface="+mj-lt"/>
                <a:ea typeface="+mj-ea"/>
                <a:cs typeface="PT Bold Heading" pitchFamily="2" charset="-78"/>
              </a:rPr>
              <a:t>)</a:t>
            </a:r>
            <a:endParaRPr kumimoji="0" lang="ar-SA" sz="2800" b="1" i="0" u="none" strike="noStrike" kern="1200" cap="none" spc="0" normalizeH="0" baseline="0" noProof="0" dirty="0">
              <a:ln>
                <a:noFill/>
              </a:ln>
              <a:solidFill>
                <a:srgbClr val="0000FF"/>
              </a:solidFill>
              <a:effectLst/>
              <a:uLnTx/>
              <a:uFillTx/>
              <a:latin typeface="+mj-lt"/>
              <a:ea typeface="+mj-ea"/>
              <a:cs typeface="PT Bold Heading" pitchFamily="2" charset="-78"/>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3581400" y="1600200"/>
            <a:ext cx="53340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bg1"/>
                </a:solidFill>
                <a:effectLst/>
                <a:uLnTx/>
                <a:uFillTx/>
                <a:latin typeface="+mj-lt"/>
                <a:ea typeface="+mj-ea"/>
                <a:cs typeface="PT Bold Heading" pitchFamily="2" charset="-78"/>
              </a:rPr>
              <a:t>هو أحد تطبيقات على القوة الدافعة الكهربائية </a:t>
            </a:r>
            <a:r>
              <a:rPr kumimoji="0" lang="ar-SA" sz="2400" i="0" u="none" strike="noStrike" kern="1200" cap="none" spc="0" normalizeH="0" baseline="0" noProof="0" dirty="0" err="1" smtClean="0">
                <a:ln>
                  <a:noFill/>
                </a:ln>
                <a:solidFill>
                  <a:schemeClr val="bg1"/>
                </a:solidFill>
                <a:effectLst/>
                <a:uLnTx/>
                <a:uFillTx/>
                <a:latin typeface="+mj-lt"/>
                <a:ea typeface="+mj-ea"/>
                <a:cs typeface="PT Bold Heading" pitchFamily="2" charset="-78"/>
              </a:rPr>
              <a:t>الحثية</a:t>
            </a:r>
            <a:r>
              <a:rPr kumimoji="0" lang="ar-SA" sz="2400" i="0" u="none" strike="noStrike" kern="1200" cap="none" spc="0" normalizeH="0" baseline="0" noProof="0" dirty="0" smtClean="0">
                <a:ln>
                  <a:noFill/>
                </a:ln>
                <a:solidFill>
                  <a:schemeClr val="bg1"/>
                </a:solidFill>
                <a:effectLst/>
                <a:uLnTx/>
                <a:uFillTx/>
                <a:latin typeface="+mj-lt"/>
                <a:ea typeface="+mj-ea"/>
                <a:cs typeface="PT Bold Heading" pitchFamily="2" charset="-78"/>
              </a:rPr>
              <a:t> (</a:t>
            </a:r>
            <a:r>
              <a:rPr kumimoji="0" lang="en-US" sz="2400" i="0" u="none" strike="noStrike" kern="1200" cap="none" spc="0" normalizeH="0" baseline="0" noProof="0" dirty="0" smtClean="0">
                <a:ln>
                  <a:noFill/>
                </a:ln>
                <a:solidFill>
                  <a:schemeClr val="bg1"/>
                </a:solidFill>
                <a:effectLst/>
                <a:uLnTx/>
                <a:uFillTx/>
                <a:latin typeface="+mj-lt"/>
                <a:ea typeface="+mj-ea"/>
                <a:cs typeface="PT Bold Heading" pitchFamily="2" charset="-78"/>
              </a:rPr>
              <a:t>EMF</a:t>
            </a:r>
            <a:r>
              <a:rPr kumimoji="0" lang="ar-SA" sz="2400" i="0" u="none" strike="noStrike" kern="1200" cap="none" spc="0" normalizeH="0" baseline="0" noProof="0" dirty="0" smtClean="0">
                <a:ln>
                  <a:noFill/>
                </a:ln>
                <a:solidFill>
                  <a:schemeClr val="bg1"/>
                </a:solidFill>
                <a:effectLst/>
                <a:uLnTx/>
                <a:uFillTx/>
                <a:latin typeface="+mj-lt"/>
                <a:ea typeface="+mj-ea"/>
                <a:cs typeface="PT Bold Heading" pitchFamily="2" charset="-78"/>
              </a:rPr>
              <a:t>)</a:t>
            </a:r>
            <a:endParaRPr kumimoji="0" lang="ar-SA" sz="24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6" name="مستطيل 5"/>
          <p:cNvSpPr/>
          <p:nvPr/>
        </p:nvSpPr>
        <p:spPr>
          <a:xfrm>
            <a:off x="4191000" y="457200"/>
            <a:ext cx="36576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Low" rtl="1"/>
            <a:r>
              <a:rPr kumimoji="0" lang="ar-SA" sz="4800" i="0" u="none" strike="noStrike" kern="1200" cap="none" spc="0" normalizeH="0" baseline="0" noProof="0" dirty="0" smtClean="0">
                <a:ln w="11430">
                  <a:solidFill>
                    <a:schemeClr val="bg1"/>
                  </a:solidFill>
                </a:ln>
                <a:solidFill>
                  <a:srgbClr val="0000FF"/>
                </a:solidFill>
                <a:effectLst>
                  <a:outerShdw blurRad="50800" dist="39000" dir="5460000" algn="tl">
                    <a:srgbClr val="000000">
                      <a:alpha val="38000"/>
                    </a:srgbClr>
                  </a:outerShdw>
                </a:effectLst>
                <a:uLnTx/>
                <a:uFillTx/>
                <a:latin typeface="+mj-lt"/>
                <a:ea typeface="+mj-ea"/>
                <a:cs typeface="PT Bold Heading" pitchFamily="2" charset="-78"/>
              </a:rPr>
              <a:t>الميكروفـــــون</a:t>
            </a:r>
            <a:endParaRPr lang="ar-SA" sz="4800" cap="none" spc="0" dirty="0">
              <a:ln w="11430">
                <a:solidFill>
                  <a:schemeClr val="bg1"/>
                </a:solidFill>
              </a:ln>
              <a:solidFill>
                <a:srgbClr val="0000FF"/>
              </a:solidFill>
              <a:effectLst>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3581400" y="2971800"/>
            <a:ext cx="53340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bg1"/>
                </a:solidFill>
                <a:effectLst/>
                <a:uLnTx/>
                <a:uFillTx/>
                <a:latin typeface="+mj-lt"/>
                <a:ea typeface="+mj-ea"/>
                <a:cs typeface="PT Bold Heading" pitchFamily="2" charset="-78"/>
              </a:rPr>
              <a:t>غشاء رقيق يتصل بملف سلكي حر الحركة موضوع داخل</a:t>
            </a:r>
            <a:r>
              <a:rPr kumimoji="0" lang="ar-SA" sz="2400" i="0" u="none" strike="noStrike" kern="1200" cap="none" spc="0" normalizeH="0" noProof="0" dirty="0" smtClean="0">
                <a:ln>
                  <a:noFill/>
                </a:ln>
                <a:solidFill>
                  <a:schemeClr val="bg1"/>
                </a:solidFill>
                <a:effectLst/>
                <a:uLnTx/>
                <a:uFillTx/>
                <a:latin typeface="+mj-lt"/>
                <a:ea typeface="+mj-ea"/>
                <a:cs typeface="PT Bold Heading" pitchFamily="2" charset="-78"/>
              </a:rPr>
              <a:t> مجال مغناطيسي</a:t>
            </a:r>
            <a:endParaRPr kumimoji="0" lang="ar-SA" sz="24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9" name="عنوان 1"/>
          <p:cNvSpPr txBox="1">
            <a:spLocks/>
          </p:cNvSpPr>
          <p:nvPr/>
        </p:nvSpPr>
        <p:spPr>
          <a:xfrm>
            <a:off x="762000" y="4876800"/>
            <a:ext cx="76962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bg1"/>
                </a:solidFill>
                <a:effectLst/>
                <a:uLnTx/>
                <a:uFillTx/>
                <a:latin typeface="+mj-lt"/>
                <a:ea typeface="+mj-ea"/>
                <a:cs typeface="PT Bold Heading" pitchFamily="2" charset="-78"/>
              </a:rPr>
              <a:t>تتحول موجات الصوت</a:t>
            </a:r>
            <a:r>
              <a:rPr kumimoji="0" lang="ar-SA" sz="2400" i="0" u="none" strike="noStrike" kern="1200" cap="none" spc="0" normalizeH="0" noProof="0" dirty="0" smtClean="0">
                <a:ln>
                  <a:noFill/>
                </a:ln>
                <a:solidFill>
                  <a:schemeClr val="bg1"/>
                </a:solidFill>
                <a:effectLst/>
                <a:uLnTx/>
                <a:uFillTx/>
                <a:latin typeface="+mj-lt"/>
                <a:ea typeface="+mj-ea"/>
                <a:cs typeface="PT Bold Heading" pitchFamily="2" charset="-78"/>
              </a:rPr>
              <a:t> في هذه العملية إلى نبضات كهربائية ويكون فرق الجهد المتولد صغيراً .</a:t>
            </a:r>
            <a:endParaRPr kumimoji="0" lang="ar-SA" sz="24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pic>
        <p:nvPicPr>
          <p:cNvPr id="10" name="Picture 2"/>
          <p:cNvPicPr>
            <a:picLocks noChangeAspect="1" noChangeArrowheads="1"/>
          </p:cNvPicPr>
          <p:nvPr/>
        </p:nvPicPr>
        <p:blipFill>
          <a:blip r:embed="rId3"/>
          <a:srcRect/>
          <a:stretch>
            <a:fillRect/>
          </a:stretch>
        </p:blipFill>
        <p:spPr bwMode="auto">
          <a:xfrm>
            <a:off x="228600" y="533400"/>
            <a:ext cx="3048000" cy="381000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24"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to="" calcmode="lin" valueType="num">
                                      <p:cBhvr>
                                        <p:cTn id="24" dur="1" fill="hold"/>
                                        <p:tgtEl>
                                          <p:spTgt spid="10"/>
                                        </p:tgtEl>
                                        <p:attrNameLst>
                                          <p:attrName/>
                                        </p:attrNameLst>
                                      </p:cBhvr>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514600" y="990600"/>
            <a:ext cx="43434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4000" dirty="0" smtClean="0">
                <a:ln w="50800"/>
                <a:solidFill>
                  <a:srgbClr val="C00000"/>
                </a:solidFill>
                <a:cs typeface="PT Bold Heading" pitchFamily="2" charset="-78"/>
              </a:rPr>
              <a:t>المولدات الكهربائية</a:t>
            </a:r>
          </a:p>
        </p:txBody>
      </p:sp>
      <p:pic>
        <p:nvPicPr>
          <p:cNvPr id="7170" name="Picture 2"/>
          <p:cNvPicPr>
            <a:picLocks noChangeAspect="1" noChangeArrowheads="1"/>
          </p:cNvPicPr>
          <p:nvPr/>
        </p:nvPicPr>
        <p:blipFill>
          <a:blip r:embed="rId3"/>
          <a:srcRect/>
          <a:stretch>
            <a:fillRect/>
          </a:stretch>
        </p:blipFill>
        <p:spPr bwMode="auto">
          <a:xfrm>
            <a:off x="2362200" y="4191000"/>
            <a:ext cx="3714750" cy="2057400"/>
          </a:xfrm>
          <a:prstGeom prst="rect">
            <a:avLst/>
          </a:prstGeom>
          <a:noFill/>
          <a:ln w="9525">
            <a:noFill/>
            <a:miter lim="800000"/>
            <a:headEnd/>
            <a:tailEnd/>
          </a:ln>
          <a:effectLst/>
        </p:spPr>
      </p:pic>
      <p:sp>
        <p:nvSpPr>
          <p:cNvPr id="5" name="مستطيل 4"/>
          <p:cNvSpPr/>
          <p:nvPr/>
        </p:nvSpPr>
        <p:spPr>
          <a:xfrm>
            <a:off x="914400" y="2057400"/>
            <a:ext cx="7315200" cy="1705723"/>
          </a:xfrm>
          <a:prstGeom prst="rect">
            <a:avLst/>
          </a:prstGeom>
        </p:spPr>
        <p:txBody>
          <a:bodyPr wrap="square">
            <a:spAutoFit/>
          </a:bodyPr>
          <a:lstStyle/>
          <a:p>
            <a:pPr algn="justLow" rtl="1">
              <a:lnSpc>
                <a:spcPct val="150000"/>
              </a:lnSpc>
            </a:pPr>
            <a:r>
              <a:rPr lang="ar-SA" sz="2400" dirty="0" smtClean="0">
                <a:ln w="50800"/>
                <a:solidFill>
                  <a:schemeClr val="bg1">
                    <a:shade val="50000"/>
                  </a:schemeClr>
                </a:solidFill>
                <a:cs typeface="PT Bold Heading" pitchFamily="2" charset="-78"/>
              </a:rPr>
              <a:t>يحول المولد الكهربائي الذي اخترعه مايكل </a:t>
            </a:r>
            <a:r>
              <a:rPr lang="ar-SA" sz="2400" dirty="0" err="1" smtClean="0">
                <a:ln w="50800"/>
                <a:solidFill>
                  <a:schemeClr val="bg1">
                    <a:shade val="50000"/>
                  </a:schemeClr>
                </a:solidFill>
                <a:cs typeface="PT Bold Heading" pitchFamily="2" charset="-78"/>
              </a:rPr>
              <a:t>فاراداي</a:t>
            </a:r>
            <a:r>
              <a:rPr lang="ar-SA" sz="2400" dirty="0" smtClean="0">
                <a:ln w="50800"/>
                <a:solidFill>
                  <a:schemeClr val="bg1">
                    <a:shade val="50000"/>
                  </a:schemeClr>
                </a:solidFill>
                <a:cs typeface="PT Bold Heading" pitchFamily="2" charset="-78"/>
              </a:rPr>
              <a:t> الطاقة الميكانيكية إلى طاقة كهربائية. ويتركب المولد الكهربائي من عدد من الحلقات السلكية التي توضع داخل مجال مغناطيسي قوي.</a:t>
            </a:r>
            <a:endParaRPr lang="ar-SA" sz="2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15" presetClass="entr" presetSubtype="0" fill="hold" grpId="0" nodeType="after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par>
                                <p:cTn id="21" presetID="24" presetClass="entr" presetSubtype="0" fill="hold" nodeType="withEffect">
                                  <p:stCondLst>
                                    <p:cond delay="0"/>
                                  </p:stCondLst>
                                  <p:childTnLst>
                                    <p:set>
                                      <p:cBhvr>
                                        <p:cTn id="22" dur="1" fill="hold">
                                          <p:stCondLst>
                                            <p:cond delay="0"/>
                                          </p:stCondLst>
                                        </p:cTn>
                                        <p:tgtEl>
                                          <p:spTgt spid="7170"/>
                                        </p:tgtEl>
                                        <p:attrNameLst>
                                          <p:attrName>style.visibility</p:attrName>
                                        </p:attrNameLst>
                                      </p:cBhvr>
                                      <p:to>
                                        <p:strVal val="visible"/>
                                      </p:to>
                                    </p:set>
                                    <p:anim to="" calcmode="lin" valueType="num">
                                      <p:cBhvr>
                                        <p:cTn id="23" dur="1" fill="hold"/>
                                        <p:tgtEl>
                                          <p:spTgt spid="71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609600" y="990600"/>
            <a:ext cx="79248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bg1"/>
                </a:solidFill>
                <a:effectLst/>
                <a:uLnTx/>
                <a:uFillTx/>
                <a:latin typeface="+mj-lt"/>
                <a:ea typeface="+mj-ea"/>
                <a:cs typeface="PT Bold Heading" pitchFamily="2" charset="-78"/>
              </a:rPr>
              <a:t>عند وصول المولد الكهربائي بدائرة مغلقة ، تنتج القوة الدافعة</a:t>
            </a:r>
            <a:r>
              <a:rPr kumimoji="0" lang="ar-SA" sz="2400" i="0" u="none" strike="noStrike" kern="1200" cap="none" spc="0" normalizeH="0" noProof="0" dirty="0" smtClean="0">
                <a:ln>
                  <a:noFill/>
                </a:ln>
                <a:solidFill>
                  <a:schemeClr val="bg1"/>
                </a:solidFill>
                <a:effectLst/>
                <a:uLnTx/>
                <a:uFillTx/>
                <a:latin typeface="+mj-lt"/>
                <a:ea typeface="+mj-ea"/>
                <a:cs typeface="PT Bold Heading" pitchFamily="2" charset="-78"/>
              </a:rPr>
              <a:t> الكهربائية الحثية (</a:t>
            </a:r>
            <a:r>
              <a:rPr kumimoji="0" lang="en-US" sz="2400" i="0" u="none" strike="noStrike" kern="1200" cap="none" spc="0" normalizeH="0" noProof="0" dirty="0" smtClean="0">
                <a:ln>
                  <a:noFill/>
                </a:ln>
                <a:solidFill>
                  <a:schemeClr val="bg1"/>
                </a:solidFill>
                <a:effectLst/>
                <a:uLnTx/>
                <a:uFillTx/>
                <a:latin typeface="+mj-lt"/>
                <a:ea typeface="+mj-ea"/>
                <a:cs typeface="PT Bold Heading" pitchFamily="2" charset="-78"/>
              </a:rPr>
              <a:t>EMF</a:t>
            </a:r>
            <a:r>
              <a:rPr kumimoji="0" lang="ar-SA" sz="2400" i="0" u="none" strike="noStrike" kern="1200" cap="none" spc="0" normalizeH="0" noProof="0" dirty="0" smtClean="0">
                <a:ln>
                  <a:noFill/>
                </a:ln>
                <a:solidFill>
                  <a:schemeClr val="bg1"/>
                </a:solidFill>
                <a:effectLst/>
                <a:uLnTx/>
                <a:uFillTx/>
                <a:latin typeface="+mj-lt"/>
                <a:ea typeface="+mj-ea"/>
                <a:cs typeface="PT Bold Heading" pitchFamily="2" charset="-78"/>
              </a:rPr>
              <a:t>) تياراً كهربائياً</a:t>
            </a:r>
            <a:endParaRPr kumimoji="0" lang="ar-SA" sz="24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6" name="مستطيل 5"/>
          <p:cNvSpPr/>
          <p:nvPr/>
        </p:nvSpPr>
        <p:spPr>
          <a:xfrm>
            <a:off x="1676400" y="381000"/>
            <a:ext cx="5791199" cy="553998"/>
          </a:xfrm>
          <a:prstGeom prst="rect">
            <a:avLst/>
          </a:prstGeom>
          <a:noFill/>
        </p:spPr>
        <p:txBody>
          <a:bodyPr wrap="square" lIns="91440" tIns="45720" rIns="91440" bIns="45720">
            <a:spAutoFit/>
          </a:bodyPr>
          <a:lstStyle/>
          <a:p>
            <a:pPr algn="ctr" rtl="1"/>
            <a:r>
              <a:rPr kumimoji="0" lang="ar-SA" sz="3000" b="1" i="0" u="none" strike="noStrike" kern="1200" normalizeH="0" baseline="0" noProof="0" dirty="0" smtClean="0">
                <a:ln w="1905">
                  <a:solidFill>
                    <a:schemeClr val="bg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PT Bold Heading" pitchFamily="2" charset="-78"/>
              </a:rPr>
              <a:t>التيار الناتج</a:t>
            </a:r>
            <a:r>
              <a:rPr kumimoji="0" lang="ar-SA" sz="3000" b="1" i="0" u="none" strike="noStrike" kern="1200" normalizeH="0" noProof="0" dirty="0" smtClean="0">
                <a:ln w="1905">
                  <a:solidFill>
                    <a:schemeClr val="bg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PT Bold Heading" pitchFamily="2" charset="-78"/>
              </a:rPr>
              <a:t> من مولد كهربائي</a:t>
            </a:r>
            <a:endParaRPr lang="ar-SA" sz="3000" b="1" dirty="0">
              <a:ln w="1905">
                <a:solidFill>
                  <a:schemeClr val="bg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endParaRPr>
          </a:p>
        </p:txBody>
      </p:sp>
      <p:sp>
        <p:nvSpPr>
          <p:cNvPr id="8" name="عنوان 1"/>
          <p:cNvSpPr txBox="1">
            <a:spLocks/>
          </p:cNvSpPr>
          <p:nvPr/>
        </p:nvSpPr>
        <p:spPr>
          <a:xfrm>
            <a:off x="1524000" y="2209800"/>
            <a:ext cx="7010400" cy="648072"/>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bg1"/>
                </a:solidFill>
                <a:effectLst/>
                <a:uLnTx/>
                <a:uFillTx/>
                <a:latin typeface="+mj-lt"/>
                <a:ea typeface="+mj-ea"/>
                <a:cs typeface="PT Bold Heading" pitchFamily="2" charset="-78"/>
              </a:rPr>
              <a:t>يمكن</a:t>
            </a:r>
            <a:r>
              <a:rPr kumimoji="0" lang="ar-SA" sz="2400" i="0" u="none" strike="noStrike" kern="1200" cap="none" spc="0" normalizeH="0" noProof="0" dirty="0" smtClean="0">
                <a:ln>
                  <a:noFill/>
                </a:ln>
                <a:solidFill>
                  <a:schemeClr val="bg1"/>
                </a:solidFill>
                <a:effectLst/>
                <a:uLnTx/>
                <a:uFillTx/>
                <a:latin typeface="+mj-lt"/>
                <a:ea typeface="+mj-ea"/>
                <a:cs typeface="PT Bold Heading" pitchFamily="2" charset="-78"/>
              </a:rPr>
              <a:t> تحديد اتجاه التيار </a:t>
            </a:r>
            <a:r>
              <a:rPr lang="ar-SA" sz="2400" dirty="0" smtClean="0">
                <a:solidFill>
                  <a:schemeClr val="bg1"/>
                </a:solidFill>
                <a:latin typeface="+mj-lt"/>
                <a:ea typeface="+mj-ea"/>
                <a:cs typeface="PT Bold Heading" pitchFamily="2" charset="-78"/>
              </a:rPr>
              <a:t>باستخدام القاعدة الثالثة ليد اليمنى .</a:t>
            </a:r>
            <a:endParaRPr kumimoji="0" lang="ar-SA" sz="24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9" name="عنوان 1"/>
          <p:cNvSpPr txBox="1">
            <a:spLocks/>
          </p:cNvSpPr>
          <p:nvPr/>
        </p:nvSpPr>
        <p:spPr>
          <a:xfrm>
            <a:off x="1752600" y="2971800"/>
            <a:ext cx="6781800" cy="792088"/>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bg1"/>
                </a:solidFill>
                <a:effectLst/>
                <a:uLnTx/>
                <a:uFillTx/>
                <a:latin typeface="+mj-lt"/>
                <a:ea typeface="+mj-ea"/>
                <a:cs typeface="PT Bold Heading" pitchFamily="2" charset="-78"/>
              </a:rPr>
              <a:t>مع</a:t>
            </a:r>
            <a:r>
              <a:rPr kumimoji="0" lang="ar-SA" sz="2400" i="0" u="none" strike="noStrike" kern="1200" cap="none" spc="0" normalizeH="0" noProof="0" dirty="0" smtClean="0">
                <a:ln>
                  <a:noFill/>
                </a:ln>
                <a:solidFill>
                  <a:schemeClr val="bg1"/>
                </a:solidFill>
                <a:effectLst/>
                <a:uLnTx/>
                <a:uFillTx/>
                <a:latin typeface="+mj-lt"/>
                <a:ea typeface="+mj-ea"/>
                <a:cs typeface="PT Bold Heading" pitchFamily="2" charset="-78"/>
              </a:rPr>
              <a:t> دوران الحلقة يتغير مقدار التيار الكهربائي واتجاهه .</a:t>
            </a:r>
            <a:endParaRPr kumimoji="0" lang="ar-SA" sz="24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7" name="عنوان 1"/>
          <p:cNvSpPr txBox="1">
            <a:spLocks/>
          </p:cNvSpPr>
          <p:nvPr/>
        </p:nvSpPr>
        <p:spPr>
          <a:xfrm>
            <a:off x="685800" y="3810000"/>
            <a:ext cx="78486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bg1"/>
                </a:solidFill>
                <a:effectLst/>
                <a:uLnTx/>
                <a:uFillTx/>
                <a:latin typeface="+mj-lt"/>
                <a:ea typeface="+mj-ea"/>
                <a:cs typeface="PT Bold Heading" pitchFamily="2" charset="-78"/>
              </a:rPr>
              <a:t>نحصل</a:t>
            </a:r>
            <a:r>
              <a:rPr kumimoji="0" lang="ar-SA" sz="2400" i="0" u="none" strike="noStrike" kern="1200" cap="none" spc="0" normalizeH="0" noProof="0" dirty="0" smtClean="0">
                <a:ln>
                  <a:noFill/>
                </a:ln>
                <a:solidFill>
                  <a:schemeClr val="bg1"/>
                </a:solidFill>
                <a:effectLst/>
                <a:uLnTx/>
                <a:uFillTx/>
                <a:latin typeface="+mj-lt"/>
                <a:ea typeface="+mj-ea"/>
                <a:cs typeface="PT Bold Heading" pitchFamily="2" charset="-78"/>
              </a:rPr>
              <a:t> على أكبر قيمة للتيار عندما تكون حركة الحلقة عمودية على اتجاه المجال المغناطيسي</a:t>
            </a:r>
            <a:endParaRPr kumimoji="0" lang="ar-SA" sz="24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10" name="عنوان 1"/>
          <p:cNvSpPr txBox="1">
            <a:spLocks/>
          </p:cNvSpPr>
          <p:nvPr/>
        </p:nvSpPr>
        <p:spPr>
          <a:xfrm>
            <a:off x="3505200" y="5105400"/>
            <a:ext cx="5029200"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bg1"/>
                </a:solidFill>
                <a:effectLst/>
                <a:uLnTx/>
                <a:uFillTx/>
                <a:latin typeface="+mj-lt"/>
                <a:ea typeface="+mj-ea"/>
                <a:cs typeface="PT Bold Heading" pitchFamily="2" charset="-78"/>
              </a:rPr>
              <a:t>وتتم هذه العملية</a:t>
            </a:r>
            <a:r>
              <a:rPr kumimoji="0" lang="ar-SA" sz="2400" i="0" u="none" strike="noStrike" kern="1200" cap="none" spc="0" normalizeH="0" noProof="0" dirty="0" smtClean="0">
                <a:ln>
                  <a:noFill/>
                </a:ln>
                <a:solidFill>
                  <a:schemeClr val="bg1"/>
                </a:solidFill>
                <a:effectLst/>
                <a:uLnTx/>
                <a:uFillTx/>
                <a:latin typeface="+mj-lt"/>
                <a:ea typeface="+mj-ea"/>
                <a:cs typeface="PT Bold Heading" pitchFamily="2" charset="-78"/>
              </a:rPr>
              <a:t> عندما تكون الحلقة في وضع أفقي .</a:t>
            </a:r>
            <a:endParaRPr kumimoji="0" lang="ar-SA" sz="24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pic>
        <p:nvPicPr>
          <p:cNvPr id="12" name="Picture 2"/>
          <p:cNvPicPr>
            <a:picLocks noChangeAspect="1" noChangeArrowheads="1"/>
          </p:cNvPicPr>
          <p:nvPr/>
        </p:nvPicPr>
        <p:blipFill>
          <a:blip r:embed="rId3"/>
          <a:srcRect/>
          <a:stretch>
            <a:fillRect/>
          </a:stretch>
        </p:blipFill>
        <p:spPr bwMode="auto">
          <a:xfrm>
            <a:off x="533400" y="4648200"/>
            <a:ext cx="2819400" cy="1790114"/>
          </a:xfrm>
          <a:prstGeom prst="rect">
            <a:avLst/>
          </a:prstGeom>
          <a:noFill/>
          <a:ln w="9525">
            <a:noFill/>
            <a:miter lim="800000"/>
            <a:headEnd/>
            <a:tailEnd/>
          </a:ln>
          <a:effec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24"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to="" calcmode="lin" valueType="num">
                                      <p:cBhvr>
                                        <p:cTn id="32" dur="1" fill="hold"/>
                                        <p:tgtEl>
                                          <p:spTgt spid="12"/>
                                        </p:tgtEl>
                                        <p:attrNameLst>
                                          <p:attrName/>
                                        </p:attrNameLst>
                                      </p:cBhvr>
                                    </p:anim>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7"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1914</TotalTime>
  <Words>1195</Words>
  <Application>Microsoft Office PowerPoint</Application>
  <PresentationFormat>عرض على الشاشة (3:4)‏</PresentationFormat>
  <Paragraphs>112</Paragraphs>
  <Slides>27</Slides>
  <Notes>0</Notes>
  <HiddenSlides>0</HiddenSlides>
  <MMClips>3</MMClips>
  <ScaleCrop>false</ScaleCrop>
  <HeadingPairs>
    <vt:vector size="4" baseType="variant">
      <vt:variant>
        <vt:lpstr>سمة</vt:lpstr>
      </vt:variant>
      <vt:variant>
        <vt:i4>1</vt:i4>
      </vt:variant>
      <vt:variant>
        <vt:lpstr>عناوين الشرائح</vt:lpstr>
      </vt:variant>
      <vt:variant>
        <vt:i4>27</vt:i4>
      </vt:variant>
    </vt:vector>
  </HeadingPairs>
  <TitlesOfParts>
    <vt:vector size="28" baseType="lpstr">
      <vt:lpstr>Metro</vt:lpstr>
      <vt:lpstr>الشريحة 1</vt:lpstr>
      <vt:lpstr>الشريحة 2</vt:lpstr>
      <vt:lpstr>الحث الكهرمغناطيسيى </vt:lpstr>
      <vt:lpstr>الشريحة 4</vt:lpstr>
      <vt:lpstr>القوة الدافعة الكهربائية</vt:lpstr>
      <vt:lpstr>الشريحة 6</vt:lpstr>
      <vt:lpstr>الشريحة 7</vt:lpstr>
      <vt:lpstr>الشريحة 8</vt:lpstr>
      <vt:lpstr>الشريحة 9</vt:lpstr>
      <vt:lpstr>العنوان الحركة على خط مستقيم</vt:lpstr>
      <vt:lpstr>الشريحة 11</vt:lpstr>
      <vt:lpstr>مولدات التيار المتناوب</vt:lpstr>
      <vt:lpstr>متوسط القدرة </vt:lpstr>
      <vt:lpstr>التيار الفعال والجهد الفعال </vt:lpstr>
      <vt:lpstr>الشريحة 15</vt:lpstr>
      <vt:lpstr>قانــــون لنــــــز</vt:lpstr>
      <vt:lpstr>الشريحة 17</vt:lpstr>
      <vt:lpstr>الشريحة 18</vt:lpstr>
      <vt:lpstr>الشريحة 19</vt:lpstr>
      <vt:lpstr>الشريحة 20</vt:lpstr>
      <vt:lpstr>الشريحة 21</vt:lpstr>
      <vt:lpstr>الحــث الذاتـــي </vt:lpstr>
      <vt:lpstr>الشريحة 23</vt:lpstr>
      <vt:lpstr>المحـــولات </vt:lpstr>
      <vt:lpstr>الشريحة 25</vt:lpstr>
      <vt:lpstr>الشريحة 26</vt:lpstr>
      <vt:lpstr>الاستعمالات اليومية للمحولات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الأول </dc:title>
  <dc:creator/>
  <cp:lastModifiedBy>NM</cp:lastModifiedBy>
  <cp:revision>287</cp:revision>
  <dcterms:created xsi:type="dcterms:W3CDTF">2006-08-16T00:00:00Z</dcterms:created>
  <dcterms:modified xsi:type="dcterms:W3CDTF">2016-01-08T17:33:50Z</dcterms:modified>
</cp:coreProperties>
</file>