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72" r:id="rId1"/>
  </p:sldMasterIdLst>
  <p:sldIdLst>
    <p:sldId id="291" r:id="rId2"/>
    <p:sldId id="312" r:id="rId3"/>
    <p:sldId id="292" r:id="rId4"/>
    <p:sldId id="305" r:id="rId5"/>
    <p:sldId id="306" r:id="rId6"/>
    <p:sldId id="325" r:id="rId7"/>
    <p:sldId id="313" r:id="rId8"/>
    <p:sldId id="316" r:id="rId9"/>
    <p:sldId id="293" r:id="rId10"/>
    <p:sldId id="330" r:id="rId11"/>
    <p:sldId id="320" r:id="rId12"/>
    <p:sldId id="324" r:id="rId13"/>
    <p:sldId id="323" r:id="rId14"/>
    <p:sldId id="327" r:id="rId15"/>
    <p:sldId id="328" r:id="rId16"/>
    <p:sldId id="310" r:id="rId17"/>
    <p:sldId id="294" r:id="rId18"/>
    <p:sldId id="304" r:id="rId19"/>
  </p:sldIdLst>
  <p:sldSz cx="9144000" cy="6858000" type="screen4x3"/>
  <p:notesSz cx="6858000" cy="9144000"/>
  <p:embeddedFontLst>
    <p:embeddedFont>
      <p:font typeface="Calibri" panose="020F0502020204030204" pitchFamily="34" charset="0"/>
      <p:regular r:id="rId20"/>
      <p:bold r:id="rId21"/>
    </p:embeddedFont>
    <p:embeddedFont>
      <p:font typeface="Calibri Light" panose="020F0302020204030204" pitchFamily="34" charset="0"/>
      <p:regular r:id="rId22"/>
    </p:embeddedFont>
    <p:embeddedFont>
      <p:font typeface="Comic Sans MS" panose="030F0702030302020204" pitchFamily="66" charset="0"/>
      <p:regular r:id="rId23"/>
      <p:bold r:id="rId24"/>
      <p:italic r:id="rId25"/>
      <p:boldItalic r:id="rId26"/>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003300"/>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2" d="100"/>
          <a:sy n="72" d="100"/>
        </p:scale>
        <p:origin x="8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E025609-7FD2-400A-920A-41559B4E3891}"/>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03B57A03-D38D-4CD5-AE15-283EC119FF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6C50FB5A-52E4-4872-8ADE-1D1C954757AC}"/>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E7F47B1F-F4CB-4A8C-B7F1-D296E77A387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54419DF-46D5-4FB5-8DFF-4A2A19D68652}"/>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7795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C0C607-E923-4CA9-9D4D-4A35C9BD366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90DCBAA-6859-452D-A97E-3E0C49222B24}"/>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85CE09C-B179-4B78-A88C-3F0631FC0895}"/>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AC1B4B18-DD6D-4788-96BC-662EE35EFD9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70D3460-A5AE-4631-A50E-6ACE7BBA4C68}"/>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95910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8A76767-0B7F-47BC-B1B0-84F7581AC9E8}"/>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58E106A-56BD-42C0-B887-C171400C9731}"/>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3168ED9-F9FE-437E-A221-5C5E68DB09A9}"/>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D32CF96F-3F90-4FE4-9917-8798A1ED87B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A3D1F1A-D613-443B-A872-32EB82D30BD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1544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AA6F4F-C08F-4300-A4AD-E3FF4C322F0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96792E7-3634-4D8D-800A-94071A3402A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EF5A843-33BD-4513-9BFC-2131065DDFC6}"/>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6019F532-9424-4BCA-8BBA-2112FCF5EF0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6E0E64E-FCCB-43CC-8852-A6074534F46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2207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94204B-DD8E-4380-BC88-BD6E8CB7963C}"/>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59123F5-F9EF-4EB1-922C-A72BF4A9486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7AC7BB1-F6FB-4DE4-AB30-9BFBAC09A0B4}"/>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0EE016DF-5F2E-4771-94A5-AF77D38D531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B4D80E3-90CB-4384-BE78-62BF29BA1AD7}"/>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67114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2367FC-4661-4832-8AB5-CE1EB17846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C5545DA-F433-4F34-9602-F8224EBF75E0}"/>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5DAE97E-75B8-4980-9DC4-EAEF8B39A5B3}"/>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BA915FCC-3A35-49C0-9EFF-266BFACF5C28}"/>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6" name="عنصر نائب للتذييل 5">
            <a:extLst>
              <a:ext uri="{FF2B5EF4-FFF2-40B4-BE49-F238E27FC236}">
                <a16:creationId xmlns:a16="http://schemas.microsoft.com/office/drawing/2014/main" id="{22B60C32-176A-4294-870D-C01360AFEF5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03CB2D0-9E84-47C6-A0C2-5DB818EA7D0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68989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C2581F-0DB2-45C4-8339-92E7205BA13B}"/>
              </a:ext>
            </a:extLst>
          </p:cNvPr>
          <p:cNvSpPr>
            <a:spLocks noGrp="1"/>
          </p:cNvSpPr>
          <p:nvPr>
            <p:ph type="title"/>
          </p:nvPr>
        </p:nvSpPr>
        <p:spPr>
          <a:xfrm>
            <a:off x="629841" y="365126"/>
            <a:ext cx="78867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0FC60C3-B7B2-4766-A295-54E8FD68DC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6DEEA16-632D-45F1-BAB6-B9573AF93498}"/>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1E9445EC-A374-478D-87A1-4209AFE450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5585B46-9A57-4D47-8E15-22C28D5977E0}"/>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24C291A-4CE4-42B2-AB13-0AF5827F9015}"/>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8" name="عنصر نائب للتذييل 7">
            <a:extLst>
              <a:ext uri="{FF2B5EF4-FFF2-40B4-BE49-F238E27FC236}">
                <a16:creationId xmlns:a16="http://schemas.microsoft.com/office/drawing/2014/main" id="{4B9EE0BC-808C-4B69-8D3D-D2C67CDA5974}"/>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90240A2A-D2EC-49B5-AEF2-828795F85A0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27600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D8378F1-9A30-4A77-A3AF-024587F27A5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AB00259D-FC7C-4924-A7CE-EEC279772E29}"/>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4" name="عنصر نائب للتذييل 3">
            <a:extLst>
              <a:ext uri="{FF2B5EF4-FFF2-40B4-BE49-F238E27FC236}">
                <a16:creationId xmlns:a16="http://schemas.microsoft.com/office/drawing/2014/main" id="{7132C629-0A22-441D-A760-CC155112B29C}"/>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57D43AE5-29D2-4399-AD75-DEBB177DF21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48716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C53FC15-0437-4533-8714-9DA23073FD39}"/>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3" name="عنصر نائب للتذييل 2">
            <a:extLst>
              <a:ext uri="{FF2B5EF4-FFF2-40B4-BE49-F238E27FC236}">
                <a16:creationId xmlns:a16="http://schemas.microsoft.com/office/drawing/2014/main" id="{84A0255A-2B58-4118-A898-F6A709B3477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1241A4FA-E576-49C4-925D-37AEAEB0E81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70069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5A49ED-44D6-4862-B489-6A12AEEC767F}"/>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CDEA9A9-940C-480E-AE2A-C5915456E8C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B8E144DD-E1DD-4778-95D2-4846D5D5D9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F328BF6-B0AB-461B-BC81-41FD7D76E47B}"/>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6" name="عنصر نائب للتذييل 5">
            <a:extLst>
              <a:ext uri="{FF2B5EF4-FFF2-40B4-BE49-F238E27FC236}">
                <a16:creationId xmlns:a16="http://schemas.microsoft.com/office/drawing/2014/main" id="{C68C2FD7-E79A-4B6D-BBAD-5B00080C00F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A7882D2-571B-4E9F-BF36-080BC037C25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62607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E6DE0E-6B34-4363-B8AE-F516AC373642}"/>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0BC1BCD2-4505-4652-BB7B-A6CE7629B92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a:extLst>
              <a:ext uri="{FF2B5EF4-FFF2-40B4-BE49-F238E27FC236}">
                <a16:creationId xmlns:a16="http://schemas.microsoft.com/office/drawing/2014/main" id="{D705C1DD-580B-4C68-AD85-4CB2E03A9BD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B8993A5-9526-4A2A-87FC-7F05CD1D82FF}"/>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6" name="عنصر نائب للتذييل 5">
            <a:extLst>
              <a:ext uri="{FF2B5EF4-FFF2-40B4-BE49-F238E27FC236}">
                <a16:creationId xmlns:a16="http://schemas.microsoft.com/office/drawing/2014/main" id="{5EEFD9CE-91F1-4847-B40E-AAE805D558D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4027F6F-85B2-448C-99F7-56D79004C406}"/>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59526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1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90C9D30-19B9-4290-AF67-18694C9ED581}"/>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841E4A5-49EF-497D-880D-034287E45829}"/>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D81E847-5259-41E5-99A2-9F91C98C3CC1}"/>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D0282678-41B5-448D-97F3-AE837A210B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4B80BF8-B99D-439B-A24C-6B39D8BC1D34}"/>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107140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1248966"/>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821757"/>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3134388"/>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9600" b="1" dirty="0">
                <a:ln w="22225">
                  <a:solidFill>
                    <a:schemeClr val="bg1">
                      <a:lumMod val="85000"/>
                    </a:schemeClr>
                  </a:solidFill>
                  <a:prstDash val="solid"/>
                </a:ln>
                <a:solidFill>
                  <a:schemeClr val="bg1"/>
                </a:solidFill>
              </a:rPr>
              <a:t>6</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2070320" y="4859332"/>
            <a:ext cx="2763898"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3</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099930" y="1458335"/>
            <a:ext cx="1568898" cy="3170099"/>
          </a:xfrm>
          <a:prstGeom prst="rect">
            <a:avLst/>
          </a:prstGeom>
          <a:noFill/>
        </p:spPr>
        <p:txBody>
          <a:bodyPr wrap="square" rtlCol="1">
            <a:spAutoFit/>
          </a:bodyPr>
          <a:lstStyle/>
          <a:p>
            <a:pPr algn="ctr" rtl="0"/>
            <a:r>
              <a:rPr lang="en-US" sz="2000" dirty="0">
                <a:solidFill>
                  <a:srgbClr val="7030A0"/>
                </a:solidFill>
                <a:latin typeface="Comic Sans MS" panose="030F0702030302020204" pitchFamily="66" charset="0"/>
              </a:rPr>
              <a:t>Ask a partner the questions and get the real answers. </a:t>
            </a:r>
          </a:p>
          <a:p>
            <a:pPr algn="ctr" rtl="0"/>
            <a:endParaRPr lang="en-US" sz="2000" dirty="0">
              <a:solidFill>
                <a:srgbClr val="7030A0"/>
              </a:solidFill>
              <a:latin typeface="Comic Sans MS" panose="030F0702030302020204" pitchFamily="66" charset="0"/>
            </a:endParaRPr>
          </a:p>
          <a:p>
            <a:pPr algn="ctr" rtl="0"/>
            <a:r>
              <a:rPr lang="ar-SA" sz="2000" dirty="0">
                <a:solidFill>
                  <a:srgbClr val="FF0000"/>
                </a:solidFill>
                <a:cs typeface="+mj-cs"/>
              </a:rPr>
              <a:t>اسأل زميلك واحصل على الأجوبة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580172" y="806603"/>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2" name="صورة 1">
            <a:extLst>
              <a:ext uri="{FF2B5EF4-FFF2-40B4-BE49-F238E27FC236}">
                <a16:creationId xmlns:a16="http://schemas.microsoft.com/office/drawing/2014/main" id="{E9F1FB86-CAAD-4F48-99DD-F98DD913BC8B}"/>
              </a:ext>
            </a:extLst>
          </p:cNvPr>
          <p:cNvPicPr>
            <a:picLocks noChangeAspect="1"/>
          </p:cNvPicPr>
          <p:nvPr/>
        </p:nvPicPr>
        <p:blipFill>
          <a:blip r:embed="rId4"/>
          <a:stretch>
            <a:fillRect/>
          </a:stretch>
        </p:blipFill>
        <p:spPr>
          <a:xfrm>
            <a:off x="2668829" y="849937"/>
            <a:ext cx="6182586" cy="5428569"/>
          </a:xfrm>
          <a:prstGeom prst="rect">
            <a:avLst/>
          </a:prstGeom>
        </p:spPr>
      </p:pic>
      <p:pic>
        <p:nvPicPr>
          <p:cNvPr id="4" name="We Can 6 (2020) SB_CD 1_34">
            <a:hlinkClick r:id="" action="ppaction://media"/>
            <a:extLst>
              <a:ext uri="{FF2B5EF4-FFF2-40B4-BE49-F238E27FC236}">
                <a16:creationId xmlns:a16="http://schemas.microsoft.com/office/drawing/2014/main" id="{7B5D157B-7028-4E31-8DBB-FDE01B164E6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1490570" y="4833321"/>
            <a:ext cx="807021" cy="807021"/>
          </a:xfrm>
          <a:prstGeom prst="rect">
            <a:avLst/>
          </a:prstGeom>
        </p:spPr>
      </p:pic>
    </p:spTree>
    <p:extLst>
      <p:ext uri="{BB962C8B-B14F-4D97-AF65-F5344CB8AC3E}">
        <p14:creationId xmlns:p14="http://schemas.microsoft.com/office/powerpoint/2010/main" val="122954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689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4"/>
                </p:tgtEl>
              </p:cMediaNode>
            </p:audio>
          </p:childTnLst>
        </p:cTn>
      </p:par>
    </p:tnLst>
    <p:bldLst>
      <p:bldP spid="5"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095" y="1880425"/>
            <a:ext cx="5855678" cy="830997"/>
          </a:xfrm>
          <a:prstGeom prst="rect">
            <a:avLst/>
          </a:prstGeom>
          <a:noFill/>
        </p:spPr>
        <p:txBody>
          <a:bodyPr wrap="square" rtlCol="1">
            <a:spAutoFit/>
          </a:bodyPr>
          <a:lstStyle/>
          <a:p>
            <a:pPr algn="l" rtl="0"/>
            <a:r>
              <a:rPr lang="en-US" sz="2400" dirty="0">
                <a:solidFill>
                  <a:srgbClr val="7030A0"/>
                </a:solidFill>
                <a:latin typeface="Comic Sans MS" panose="030F0702030302020204" pitchFamily="66" charset="0"/>
              </a:rPr>
              <a:t>Listen and practice. Then do it in pairs.</a:t>
            </a:r>
          </a:p>
          <a:p>
            <a:pPr algn="ctr" rtl="0"/>
            <a:r>
              <a:rPr lang="ar-SA" sz="2400" dirty="0">
                <a:solidFill>
                  <a:srgbClr val="FF0000"/>
                </a:solidFill>
                <a:cs typeface="+mj-cs"/>
              </a:rPr>
              <a:t>استمع ثم تدرب مع زميلك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256584" y="1840273"/>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2" name="صورة 1">
            <a:extLst>
              <a:ext uri="{FF2B5EF4-FFF2-40B4-BE49-F238E27FC236}">
                <a16:creationId xmlns:a16="http://schemas.microsoft.com/office/drawing/2014/main" id="{92D01CF6-3BC4-4518-984E-C4A10703912B}"/>
              </a:ext>
            </a:extLst>
          </p:cNvPr>
          <p:cNvPicPr>
            <a:picLocks noChangeAspect="1"/>
          </p:cNvPicPr>
          <p:nvPr/>
        </p:nvPicPr>
        <p:blipFill>
          <a:blip r:embed="rId4"/>
          <a:stretch>
            <a:fillRect/>
          </a:stretch>
        </p:blipFill>
        <p:spPr>
          <a:xfrm>
            <a:off x="1296340" y="4016237"/>
            <a:ext cx="7585017" cy="830997"/>
          </a:xfrm>
          <a:prstGeom prst="rect">
            <a:avLst/>
          </a:prstGeom>
        </p:spPr>
      </p:pic>
      <p:pic>
        <p:nvPicPr>
          <p:cNvPr id="3" name="We Can 6 (2020) SB_CD 1_35">
            <a:hlinkClick r:id="" action="ppaction://media"/>
            <a:extLst>
              <a:ext uri="{FF2B5EF4-FFF2-40B4-BE49-F238E27FC236}">
                <a16:creationId xmlns:a16="http://schemas.microsoft.com/office/drawing/2014/main" id="{E2F6E2EC-7D77-4BC5-ADFD-6580BEB750B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1451311" y="2989373"/>
            <a:ext cx="702365" cy="702365"/>
          </a:xfrm>
          <a:prstGeom prst="rect">
            <a:avLst/>
          </a:prstGeom>
        </p:spPr>
      </p:pic>
    </p:spTree>
    <p:extLst>
      <p:ext uri="{BB962C8B-B14F-4D97-AF65-F5344CB8AC3E}">
        <p14:creationId xmlns:p14="http://schemas.microsoft.com/office/powerpoint/2010/main" val="3093973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78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3095F65-9EF1-403E-BC10-C8882CAAE187}"/>
              </a:ext>
            </a:extLst>
          </p:cNvPr>
          <p:cNvSpPr>
            <a:spLocks noGrp="1"/>
          </p:cNvSpPr>
          <p:nvPr>
            <p:ph idx="1"/>
          </p:nvPr>
        </p:nvSpPr>
        <p:spPr>
          <a:xfrm>
            <a:off x="3041697" y="3070438"/>
            <a:ext cx="3988255" cy="1110343"/>
          </a:xfrm>
        </p:spPr>
        <p:txBody>
          <a:bodyPr>
            <a:normAutofit/>
          </a:bodyPr>
          <a:lstStyle/>
          <a:p>
            <a:pPr marL="0" indent="0" algn="ctr">
              <a:buNone/>
            </a:pPr>
            <a:r>
              <a:rPr lang="ar-SA" sz="5400" b="1" dirty="0">
                <a:solidFill>
                  <a:srgbClr val="C00000"/>
                </a:solidFill>
              </a:rPr>
              <a:t>وقت التحدي </a:t>
            </a:r>
          </a:p>
        </p:txBody>
      </p:sp>
      <p:pic>
        <p:nvPicPr>
          <p:cNvPr id="4" name="صورة 3">
            <a:extLst>
              <a:ext uri="{FF2B5EF4-FFF2-40B4-BE49-F238E27FC236}">
                <a16:creationId xmlns:a16="http://schemas.microsoft.com/office/drawing/2014/main" id="{C8DD003C-5762-4564-857D-4B446AE42DED}"/>
              </a:ext>
            </a:extLst>
          </p:cNvPr>
          <p:cNvPicPr>
            <a:picLocks noChangeAspect="1"/>
          </p:cNvPicPr>
          <p:nvPr/>
        </p:nvPicPr>
        <p:blipFill>
          <a:blip r:embed="rId2"/>
          <a:stretch>
            <a:fillRect/>
          </a:stretch>
        </p:blipFill>
        <p:spPr>
          <a:xfrm>
            <a:off x="2410819" y="1875989"/>
            <a:ext cx="5250013" cy="1110343"/>
          </a:xfrm>
          <a:prstGeom prst="rect">
            <a:avLst/>
          </a:prstGeom>
        </p:spPr>
      </p:pic>
    </p:spTree>
    <p:extLst>
      <p:ext uri="{BB962C8B-B14F-4D97-AF65-F5344CB8AC3E}">
        <p14:creationId xmlns:p14="http://schemas.microsoft.com/office/powerpoint/2010/main" val="12691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A24686D-59D8-49BF-965D-5FC39C735CCD}"/>
              </a:ext>
            </a:extLst>
          </p:cNvPr>
          <p:cNvSpPr txBox="1"/>
          <p:nvPr/>
        </p:nvSpPr>
        <p:spPr>
          <a:xfrm>
            <a:off x="1630018" y="2370251"/>
            <a:ext cx="6983895" cy="2677656"/>
          </a:xfrm>
          <a:prstGeom prst="rect">
            <a:avLst/>
          </a:prstGeom>
          <a:noFill/>
        </p:spPr>
        <p:txBody>
          <a:bodyPr wrap="square" rtlCol="1">
            <a:spAutoFit/>
          </a:bodyPr>
          <a:lstStyle/>
          <a:p>
            <a:pPr algn="ctr" rtl="0"/>
            <a:r>
              <a:rPr lang="en-US" sz="2800" dirty="0">
                <a:solidFill>
                  <a:srgbClr val="7030A0"/>
                </a:solidFill>
                <a:latin typeface="Comic Sans MS" panose="030F0702030302020204" pitchFamily="66" charset="0"/>
              </a:rPr>
              <a:t>Verb game </a:t>
            </a:r>
          </a:p>
          <a:p>
            <a:pPr algn="ctr" rtl="0"/>
            <a:r>
              <a:rPr lang="en-US" sz="2800" dirty="0">
                <a:solidFill>
                  <a:srgbClr val="7030A0"/>
                </a:solidFill>
                <a:latin typeface="Comic Sans MS" panose="030F0702030302020204" pitchFamily="66" charset="0"/>
              </a:rPr>
              <a:t> </a:t>
            </a:r>
            <a:r>
              <a:rPr lang="ar-SA" sz="2800" dirty="0">
                <a:solidFill>
                  <a:srgbClr val="FF0000"/>
                </a:solidFill>
                <a:latin typeface="Comic Sans MS" panose="030F0702030302020204" pitchFamily="66" charset="0"/>
                <a:cs typeface="+mj-cs"/>
              </a:rPr>
              <a:t>لعبة الأفعال</a:t>
            </a:r>
            <a:endParaRPr lang="en-US" sz="2800" dirty="0">
              <a:solidFill>
                <a:srgbClr val="FF0000"/>
              </a:solidFill>
              <a:latin typeface="Comic Sans MS" panose="030F0702030302020204" pitchFamily="66" charset="0"/>
              <a:cs typeface="+mj-cs"/>
            </a:endParaRPr>
          </a:p>
          <a:p>
            <a:pPr algn="ctr" rtl="0"/>
            <a:endParaRPr lang="en-US" sz="2800" dirty="0">
              <a:solidFill>
                <a:srgbClr val="FF0000"/>
              </a:solidFill>
              <a:latin typeface="Comic Sans MS" panose="030F0702030302020204" pitchFamily="66" charset="0"/>
              <a:cs typeface="+mj-cs"/>
            </a:endParaRPr>
          </a:p>
          <a:p>
            <a:pPr algn="ctr" rtl="0"/>
            <a:r>
              <a:rPr lang="en-US" sz="2800" dirty="0">
                <a:solidFill>
                  <a:srgbClr val="7030A0"/>
                </a:solidFill>
                <a:latin typeface="Comic Sans MS" panose="030F0702030302020204" pitchFamily="66" charset="0"/>
                <a:cs typeface="+mj-cs"/>
              </a:rPr>
              <a:t>Can you write and play the Verb Game and beat a partner? </a:t>
            </a:r>
          </a:p>
          <a:p>
            <a:pPr algn="ctr" rtl="0"/>
            <a:r>
              <a:rPr lang="ar-SA" sz="2800" dirty="0">
                <a:solidFill>
                  <a:srgbClr val="FF0000"/>
                </a:solidFill>
                <a:latin typeface="Comic Sans MS" panose="030F0702030302020204" pitchFamily="66" charset="0"/>
                <a:cs typeface="+mj-cs"/>
              </a:rPr>
              <a:t>هل يمكنك أن تطبق اللعبة وتكتب الأفعال قبل زميلك </a:t>
            </a:r>
          </a:p>
        </p:txBody>
      </p:sp>
      <p:sp>
        <p:nvSpPr>
          <p:cNvPr id="4" name="شكل بيضاوي 3">
            <a:extLst>
              <a:ext uri="{FF2B5EF4-FFF2-40B4-BE49-F238E27FC236}">
                <a16:creationId xmlns:a16="http://schemas.microsoft.com/office/drawing/2014/main" id="{E54816FC-FD3B-4AB1-9279-F9F567CF47CD}"/>
              </a:ext>
            </a:extLst>
          </p:cNvPr>
          <p:cNvSpPr/>
          <p:nvPr/>
        </p:nvSpPr>
        <p:spPr>
          <a:xfrm>
            <a:off x="4849010" y="169439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spTree>
    <p:extLst>
      <p:ext uri="{BB962C8B-B14F-4D97-AF65-F5344CB8AC3E}">
        <p14:creationId xmlns:p14="http://schemas.microsoft.com/office/powerpoint/2010/main" val="892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88DEC77-C790-402A-BAC0-52AAB218EC40}"/>
              </a:ext>
            </a:extLst>
          </p:cNvPr>
          <p:cNvPicPr>
            <a:picLocks noChangeAspect="1"/>
          </p:cNvPicPr>
          <p:nvPr/>
        </p:nvPicPr>
        <p:blipFill>
          <a:blip r:embed="rId4"/>
          <a:stretch>
            <a:fillRect/>
          </a:stretch>
        </p:blipFill>
        <p:spPr>
          <a:xfrm>
            <a:off x="1209586" y="2100261"/>
            <a:ext cx="7722379" cy="3770451"/>
          </a:xfrm>
          <a:prstGeom prst="rect">
            <a:avLst/>
          </a:prstGeom>
        </p:spPr>
      </p:pic>
      <p:sp>
        <p:nvSpPr>
          <p:cNvPr id="8" name="شكل بيضاوي 7">
            <a:extLst>
              <a:ext uri="{FF2B5EF4-FFF2-40B4-BE49-F238E27FC236}">
                <a16:creationId xmlns:a16="http://schemas.microsoft.com/office/drawing/2014/main" id="{FF95DF83-3A11-47AB-ACA2-6DC3C2BAC011}"/>
              </a:ext>
            </a:extLst>
          </p:cNvPr>
          <p:cNvSpPr/>
          <p:nvPr/>
        </p:nvSpPr>
        <p:spPr>
          <a:xfrm>
            <a:off x="1837006" y="2771773"/>
            <a:ext cx="1497496"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22FC3593-2C11-49C5-981A-962E6C75E49A}"/>
              </a:ext>
            </a:extLst>
          </p:cNvPr>
          <p:cNvSpPr/>
          <p:nvPr/>
        </p:nvSpPr>
        <p:spPr>
          <a:xfrm>
            <a:off x="1594431" y="3832070"/>
            <a:ext cx="1957152"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a:extLst>
              <a:ext uri="{FF2B5EF4-FFF2-40B4-BE49-F238E27FC236}">
                <a16:creationId xmlns:a16="http://schemas.microsoft.com/office/drawing/2014/main" id="{E4C4A74E-46B9-45A0-A615-09B4C0E7F136}"/>
              </a:ext>
            </a:extLst>
          </p:cNvPr>
          <p:cNvSpPr/>
          <p:nvPr/>
        </p:nvSpPr>
        <p:spPr>
          <a:xfrm>
            <a:off x="1837006" y="4851391"/>
            <a:ext cx="1497496"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We Can 6 (2020) SB_CD 1_36">
            <a:hlinkClick r:id="" action="ppaction://media"/>
            <a:extLst>
              <a:ext uri="{FF2B5EF4-FFF2-40B4-BE49-F238E27FC236}">
                <a16:creationId xmlns:a16="http://schemas.microsoft.com/office/drawing/2014/main" id="{26B1405D-C862-4608-B1D3-B83B09CB6349}"/>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aintStrokes/>
                    </a14:imgEffect>
                  </a14:imgLayer>
                </a14:imgProps>
              </a:ext>
            </a:extLst>
          </a:blip>
          <a:stretch>
            <a:fillRect/>
          </a:stretch>
        </p:blipFill>
        <p:spPr>
          <a:xfrm>
            <a:off x="1330987" y="981176"/>
            <a:ext cx="842370" cy="842370"/>
          </a:xfrm>
          <a:prstGeom prst="rect">
            <a:avLst/>
          </a:prstGeom>
        </p:spPr>
      </p:pic>
    </p:spTree>
    <p:extLst>
      <p:ext uri="{BB962C8B-B14F-4D97-AF65-F5344CB8AC3E}">
        <p14:creationId xmlns:p14="http://schemas.microsoft.com/office/powerpoint/2010/main" val="136398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1565"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5"/>
                </p:tgtEl>
              </p:cMediaNode>
            </p:audio>
          </p:childTnLst>
        </p:cTn>
      </p:par>
    </p:tnLst>
    <p:bldLst>
      <p:bldP spid="8"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20E45A0-D638-4EDB-A01A-25C20BD86554}"/>
              </a:ext>
            </a:extLst>
          </p:cNvPr>
          <p:cNvPicPr>
            <a:picLocks noChangeAspect="1"/>
          </p:cNvPicPr>
          <p:nvPr/>
        </p:nvPicPr>
        <p:blipFill>
          <a:blip r:embed="rId4"/>
          <a:stretch>
            <a:fillRect/>
          </a:stretch>
        </p:blipFill>
        <p:spPr>
          <a:xfrm>
            <a:off x="1225730" y="2128836"/>
            <a:ext cx="7658881" cy="3609355"/>
          </a:xfrm>
          <a:prstGeom prst="rect">
            <a:avLst/>
          </a:prstGeom>
        </p:spPr>
      </p:pic>
      <p:sp>
        <p:nvSpPr>
          <p:cNvPr id="6" name="مربع نص 5">
            <a:extLst>
              <a:ext uri="{FF2B5EF4-FFF2-40B4-BE49-F238E27FC236}">
                <a16:creationId xmlns:a16="http://schemas.microsoft.com/office/drawing/2014/main" id="{6FB9CCCB-8402-4B24-9E5B-A4E1C81FE4D5}"/>
              </a:ext>
            </a:extLst>
          </p:cNvPr>
          <p:cNvSpPr txBox="1"/>
          <p:nvPr/>
        </p:nvSpPr>
        <p:spPr>
          <a:xfrm>
            <a:off x="1643270" y="2743200"/>
            <a:ext cx="1975548" cy="584775"/>
          </a:xfrm>
          <a:prstGeom prst="rect">
            <a:avLst/>
          </a:prstGeom>
          <a:noFill/>
        </p:spPr>
        <p:txBody>
          <a:bodyPr wrap="square" rtlCol="1">
            <a:spAutoFit/>
          </a:bodyPr>
          <a:lstStyle/>
          <a:p>
            <a:pPr algn="ctr" rtl="0"/>
            <a:r>
              <a:rPr lang="en-US" sz="3200" dirty="0">
                <a:latin typeface="Comic Sans MS" panose="030F0702030302020204" pitchFamily="66" charset="0"/>
              </a:rPr>
              <a:t>language </a:t>
            </a:r>
            <a:endParaRPr lang="ar-SA" sz="3200" dirty="0">
              <a:latin typeface="Comic Sans MS" panose="030F0702030302020204" pitchFamily="66" charset="0"/>
            </a:endParaRPr>
          </a:p>
        </p:txBody>
      </p:sp>
      <p:sp>
        <p:nvSpPr>
          <p:cNvPr id="7" name="مربع نص 6">
            <a:extLst>
              <a:ext uri="{FF2B5EF4-FFF2-40B4-BE49-F238E27FC236}">
                <a16:creationId xmlns:a16="http://schemas.microsoft.com/office/drawing/2014/main" id="{C5E7A9E9-6C18-4E51-9608-25E0E5B2AA31}"/>
              </a:ext>
            </a:extLst>
          </p:cNvPr>
          <p:cNvSpPr txBox="1"/>
          <p:nvPr/>
        </p:nvSpPr>
        <p:spPr>
          <a:xfrm>
            <a:off x="4035288" y="2736574"/>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science</a:t>
            </a:r>
            <a:endParaRPr lang="ar-SA" sz="3200" dirty="0">
              <a:latin typeface="Comic Sans MS" panose="030F0702030302020204" pitchFamily="66" charset="0"/>
            </a:endParaRPr>
          </a:p>
        </p:txBody>
      </p:sp>
      <p:sp>
        <p:nvSpPr>
          <p:cNvPr id="8" name="مربع نص 7">
            <a:extLst>
              <a:ext uri="{FF2B5EF4-FFF2-40B4-BE49-F238E27FC236}">
                <a16:creationId xmlns:a16="http://schemas.microsoft.com/office/drawing/2014/main" id="{FCF22077-6181-49BD-B266-26989BE38515}"/>
              </a:ext>
            </a:extLst>
          </p:cNvPr>
          <p:cNvSpPr txBox="1"/>
          <p:nvPr/>
        </p:nvSpPr>
        <p:spPr>
          <a:xfrm>
            <a:off x="6493566" y="2769706"/>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math</a:t>
            </a:r>
            <a:endParaRPr lang="ar-SA" sz="3200" dirty="0">
              <a:latin typeface="Comic Sans MS" panose="030F0702030302020204" pitchFamily="66" charset="0"/>
            </a:endParaRPr>
          </a:p>
        </p:txBody>
      </p:sp>
      <p:sp>
        <p:nvSpPr>
          <p:cNvPr id="9" name="مربع نص 8">
            <a:extLst>
              <a:ext uri="{FF2B5EF4-FFF2-40B4-BE49-F238E27FC236}">
                <a16:creationId xmlns:a16="http://schemas.microsoft.com/office/drawing/2014/main" id="{03C16157-FD4E-44A6-A420-18D4FD9B0901}"/>
              </a:ext>
            </a:extLst>
          </p:cNvPr>
          <p:cNvSpPr txBox="1"/>
          <p:nvPr/>
        </p:nvSpPr>
        <p:spPr>
          <a:xfrm>
            <a:off x="1577009" y="3604593"/>
            <a:ext cx="2087216" cy="1077218"/>
          </a:xfrm>
          <a:prstGeom prst="rect">
            <a:avLst/>
          </a:prstGeom>
          <a:noFill/>
        </p:spPr>
        <p:txBody>
          <a:bodyPr wrap="square" rtlCol="1">
            <a:spAutoFit/>
          </a:bodyPr>
          <a:lstStyle/>
          <a:p>
            <a:pPr algn="ctr" rtl="0"/>
            <a:r>
              <a:rPr lang="en-US" sz="3200" dirty="0">
                <a:latin typeface="Comic Sans MS" panose="030F0702030302020204" pitchFamily="66" charset="0"/>
              </a:rPr>
              <a:t>Social studies</a:t>
            </a:r>
            <a:endParaRPr lang="ar-SA" sz="3200" dirty="0">
              <a:latin typeface="Comic Sans MS" panose="030F0702030302020204" pitchFamily="66" charset="0"/>
            </a:endParaRPr>
          </a:p>
        </p:txBody>
      </p:sp>
      <p:sp>
        <p:nvSpPr>
          <p:cNvPr id="11" name="مربع نص 10">
            <a:extLst>
              <a:ext uri="{FF2B5EF4-FFF2-40B4-BE49-F238E27FC236}">
                <a16:creationId xmlns:a16="http://schemas.microsoft.com/office/drawing/2014/main" id="{273DB01C-3852-4C63-A665-0F8935F587FD}"/>
              </a:ext>
            </a:extLst>
          </p:cNvPr>
          <p:cNvSpPr txBox="1"/>
          <p:nvPr/>
        </p:nvSpPr>
        <p:spPr>
          <a:xfrm>
            <a:off x="6387550" y="3816627"/>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English </a:t>
            </a:r>
            <a:endParaRPr lang="ar-SA" sz="3200" dirty="0">
              <a:latin typeface="Comic Sans MS" panose="030F0702030302020204" pitchFamily="66" charset="0"/>
            </a:endParaRPr>
          </a:p>
        </p:txBody>
      </p:sp>
      <p:sp>
        <p:nvSpPr>
          <p:cNvPr id="12" name="مربع نص 11">
            <a:extLst>
              <a:ext uri="{FF2B5EF4-FFF2-40B4-BE49-F238E27FC236}">
                <a16:creationId xmlns:a16="http://schemas.microsoft.com/office/drawing/2014/main" id="{4F6A4CAD-DCE3-4FAA-BB56-2B4EBD8C6E3B}"/>
              </a:ext>
            </a:extLst>
          </p:cNvPr>
          <p:cNvSpPr txBox="1"/>
          <p:nvPr/>
        </p:nvSpPr>
        <p:spPr>
          <a:xfrm>
            <a:off x="4028664" y="4837044"/>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art</a:t>
            </a:r>
            <a:endParaRPr lang="ar-SA" sz="3200" dirty="0">
              <a:latin typeface="Comic Sans MS" panose="030F0702030302020204" pitchFamily="66" charset="0"/>
            </a:endParaRPr>
          </a:p>
        </p:txBody>
      </p:sp>
      <p:sp>
        <p:nvSpPr>
          <p:cNvPr id="13" name="مربع نص 12">
            <a:extLst>
              <a:ext uri="{FF2B5EF4-FFF2-40B4-BE49-F238E27FC236}">
                <a16:creationId xmlns:a16="http://schemas.microsoft.com/office/drawing/2014/main" id="{F9D501BC-2C6F-42D7-B169-B872710A7C18}"/>
              </a:ext>
            </a:extLst>
          </p:cNvPr>
          <p:cNvSpPr txBox="1"/>
          <p:nvPr/>
        </p:nvSpPr>
        <p:spPr>
          <a:xfrm>
            <a:off x="6440560" y="4823790"/>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history</a:t>
            </a:r>
            <a:endParaRPr lang="ar-SA" sz="3200" dirty="0">
              <a:latin typeface="Comic Sans MS" panose="030F0702030302020204" pitchFamily="66" charset="0"/>
            </a:endParaRPr>
          </a:p>
        </p:txBody>
      </p:sp>
      <p:sp>
        <p:nvSpPr>
          <p:cNvPr id="23" name="مربع نص 22">
            <a:extLst>
              <a:ext uri="{FF2B5EF4-FFF2-40B4-BE49-F238E27FC236}">
                <a16:creationId xmlns:a16="http://schemas.microsoft.com/office/drawing/2014/main" id="{0405B159-4D99-4EBA-9852-D5D936453A35}"/>
              </a:ext>
            </a:extLst>
          </p:cNvPr>
          <p:cNvSpPr txBox="1"/>
          <p:nvPr/>
        </p:nvSpPr>
        <p:spPr>
          <a:xfrm>
            <a:off x="1577009" y="4821295"/>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PE</a:t>
            </a:r>
            <a:endParaRPr lang="ar-SA" sz="3200" dirty="0">
              <a:latin typeface="Comic Sans MS" panose="030F0702030302020204" pitchFamily="66" charset="0"/>
            </a:endParaRPr>
          </a:p>
        </p:txBody>
      </p:sp>
      <p:sp>
        <p:nvSpPr>
          <p:cNvPr id="5" name="نجمة: 5 نقاط 4">
            <a:extLst>
              <a:ext uri="{FF2B5EF4-FFF2-40B4-BE49-F238E27FC236}">
                <a16:creationId xmlns:a16="http://schemas.microsoft.com/office/drawing/2014/main" id="{EF56662F-4D0C-4109-BE79-6BD1152866D7}"/>
              </a:ext>
            </a:extLst>
          </p:cNvPr>
          <p:cNvSpPr/>
          <p:nvPr/>
        </p:nvSpPr>
        <p:spPr>
          <a:xfrm>
            <a:off x="4572000" y="3723861"/>
            <a:ext cx="907777" cy="796811"/>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4" name="We Can 6 (2020) SB_CD 1_37">
            <a:hlinkClick r:id="" action="ppaction://media"/>
            <a:extLst>
              <a:ext uri="{FF2B5EF4-FFF2-40B4-BE49-F238E27FC236}">
                <a16:creationId xmlns:a16="http://schemas.microsoft.com/office/drawing/2014/main" id="{0A478C1B-B7EB-4F87-AF81-767758312F77}"/>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1338469" y="940272"/>
            <a:ext cx="841512" cy="841512"/>
          </a:xfrm>
          <a:prstGeom prst="rect">
            <a:avLst/>
          </a:prstGeom>
        </p:spPr>
      </p:pic>
      <p:sp>
        <p:nvSpPr>
          <p:cNvPr id="25" name="شكل بيضاوي 24">
            <a:extLst>
              <a:ext uri="{FF2B5EF4-FFF2-40B4-BE49-F238E27FC236}">
                <a16:creationId xmlns:a16="http://schemas.microsoft.com/office/drawing/2014/main" id="{7606CD75-2E39-4568-93D7-7F0C12355C09}"/>
              </a:ext>
            </a:extLst>
          </p:cNvPr>
          <p:cNvSpPr/>
          <p:nvPr/>
        </p:nvSpPr>
        <p:spPr>
          <a:xfrm>
            <a:off x="4140814" y="4750903"/>
            <a:ext cx="1815552"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شكل بيضاوي 25">
            <a:extLst>
              <a:ext uri="{FF2B5EF4-FFF2-40B4-BE49-F238E27FC236}">
                <a16:creationId xmlns:a16="http://schemas.microsoft.com/office/drawing/2014/main" id="{E270457E-FC9A-4E8A-BA7C-270BD7F9ECBC}"/>
              </a:ext>
            </a:extLst>
          </p:cNvPr>
          <p:cNvSpPr/>
          <p:nvPr/>
        </p:nvSpPr>
        <p:spPr>
          <a:xfrm>
            <a:off x="1643270" y="2663687"/>
            <a:ext cx="1868556"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شكل بيضاوي 26">
            <a:extLst>
              <a:ext uri="{FF2B5EF4-FFF2-40B4-BE49-F238E27FC236}">
                <a16:creationId xmlns:a16="http://schemas.microsoft.com/office/drawing/2014/main" id="{81B1E88D-09C2-4B85-92C6-FE6C7A0C672B}"/>
              </a:ext>
            </a:extLst>
          </p:cNvPr>
          <p:cNvSpPr/>
          <p:nvPr/>
        </p:nvSpPr>
        <p:spPr>
          <a:xfrm>
            <a:off x="4092095" y="2689352"/>
            <a:ext cx="1815552"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شكل بيضاوي 27">
            <a:extLst>
              <a:ext uri="{FF2B5EF4-FFF2-40B4-BE49-F238E27FC236}">
                <a16:creationId xmlns:a16="http://schemas.microsoft.com/office/drawing/2014/main" id="{1F520C47-2A8D-470B-B342-66F509CC1CC8}"/>
              </a:ext>
            </a:extLst>
          </p:cNvPr>
          <p:cNvSpPr/>
          <p:nvPr/>
        </p:nvSpPr>
        <p:spPr>
          <a:xfrm>
            <a:off x="1719421" y="4705506"/>
            <a:ext cx="1815552"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7512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62914" fill="hold"/>
                                        <p:tgtEl>
                                          <p:spTgt spid="14"/>
                                        </p:tgtEl>
                                      </p:cBhvr>
                                    </p:cmd>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heel(1)">
                                      <p:cBhvr>
                                        <p:cTn id="48" dur="20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heel(1)">
                                      <p:cBhvr>
                                        <p:cTn id="53" dur="2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heel(1)">
                                      <p:cBhvr>
                                        <p:cTn id="58" dur="20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heel(1)">
                                      <p:cBhvr>
                                        <p:cTn id="6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4" fill="hold" display="0">
                  <p:stCondLst>
                    <p:cond delay="indefinite"/>
                  </p:stCondLst>
                  <p:endCondLst>
                    <p:cond evt="onStopAudio" delay="0">
                      <p:tgtEl>
                        <p:sldTgt/>
                      </p:tgtEl>
                    </p:cond>
                  </p:endCondLst>
                </p:cTn>
                <p:tgtEl>
                  <p:spTgt spid="14"/>
                </p:tgtEl>
              </p:cMediaNode>
            </p:audio>
          </p:childTnLst>
        </p:cTn>
      </p:par>
    </p:tnLst>
    <p:bldLst>
      <p:bldP spid="6" grpId="0"/>
      <p:bldP spid="7" grpId="0"/>
      <p:bldP spid="8" grpId="0"/>
      <p:bldP spid="9" grpId="0"/>
      <p:bldP spid="11" grpId="0"/>
      <p:bldP spid="12" grpId="0"/>
      <p:bldP spid="13" grpId="0"/>
      <p:bldP spid="23" grpId="0"/>
      <p:bldP spid="5"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3245824" y="1117178"/>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1518785" y="3044687"/>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385391" y="1050285"/>
            <a:ext cx="6512949" cy="1905000"/>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cs typeface="+mj-cs"/>
              </a:rPr>
              <a:t>الهدف</a:t>
            </a:r>
            <a:endParaRPr lang="ar-SA" sz="4400" dirty="0">
              <a:cs typeface="+mj-cs"/>
            </a:endParaRPr>
          </a:p>
          <a:p>
            <a:pPr algn="ctr"/>
            <a:r>
              <a:rPr lang="ar-SA" sz="2400" dirty="0">
                <a:cs typeface="+mj-cs"/>
              </a:rPr>
              <a:t>أن يتحدث الطالب عن مادته المفضلة هذه السنة والعام الماضي </a:t>
            </a:r>
          </a:p>
          <a:p>
            <a:pPr algn="ctr"/>
            <a:r>
              <a:rPr lang="ar-SA" sz="2400" dirty="0">
                <a:cs typeface="+mj-cs"/>
              </a:rPr>
              <a:t>أن يذكر الطالب أي صف يدرس به هذه السنة والصف الذي كان يدرس به العام الماضي </a:t>
            </a:r>
          </a:p>
        </p:txBody>
      </p:sp>
      <p:pic>
        <p:nvPicPr>
          <p:cNvPr id="5" name="صورة 4">
            <a:extLst>
              <a:ext uri="{FF2B5EF4-FFF2-40B4-BE49-F238E27FC236}">
                <a16:creationId xmlns:a16="http://schemas.microsoft.com/office/drawing/2014/main" id="{B313A79C-9587-44D1-9059-4220DB6093AC}"/>
              </a:ext>
            </a:extLst>
          </p:cNvPr>
          <p:cNvPicPr>
            <a:picLocks noChangeAspect="1"/>
          </p:cNvPicPr>
          <p:nvPr/>
        </p:nvPicPr>
        <p:blipFill>
          <a:blip r:embed="rId2"/>
          <a:stretch>
            <a:fillRect/>
          </a:stretch>
        </p:blipFill>
        <p:spPr>
          <a:xfrm>
            <a:off x="1221180" y="3699435"/>
            <a:ext cx="6716871" cy="2092979"/>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191E39E-7B42-48D9-972F-BB395E960EE7}"/>
              </a:ext>
            </a:extLst>
          </p:cNvPr>
          <p:cNvSpPr txBox="1"/>
          <p:nvPr/>
        </p:nvSpPr>
        <p:spPr>
          <a:xfrm>
            <a:off x="1245705" y="2598003"/>
            <a:ext cx="7610901" cy="1661993"/>
          </a:xfrm>
          <a:prstGeom prst="rect">
            <a:avLst/>
          </a:prstGeom>
          <a:noFill/>
        </p:spPr>
        <p:txBody>
          <a:bodyPr wrap="square" rtlCol="1">
            <a:spAutoFit/>
          </a:bodyPr>
          <a:lstStyle/>
          <a:p>
            <a:pPr algn="ctr" rtl="0"/>
            <a:r>
              <a:rPr lang="en-US" sz="5400" b="1" dirty="0">
                <a:solidFill>
                  <a:srgbClr val="552579"/>
                </a:solidFill>
                <a:latin typeface="Comic Sans MS" panose="030F0702030302020204" pitchFamily="66" charset="0"/>
              </a:rPr>
              <a:t>My School is Cool</a:t>
            </a:r>
          </a:p>
          <a:p>
            <a:pPr algn="ctr"/>
            <a:r>
              <a:rPr lang="ar-SA" sz="4800" b="1" dirty="0">
                <a:solidFill>
                  <a:srgbClr val="552579"/>
                </a:solidFill>
                <a:latin typeface="Comic Sans MS" panose="030F0702030302020204" pitchFamily="66" charset="0"/>
                <a:cs typeface="+mj-cs"/>
              </a:rPr>
              <a:t>مدرستي جميلة </a:t>
            </a:r>
            <a:endParaRPr lang="ar-SA" sz="48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860645" y="2551837"/>
            <a:ext cx="6421964"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Grammar in Action</a:t>
            </a:r>
          </a:p>
          <a:p>
            <a:pPr algn="ctr"/>
            <a:r>
              <a:rPr lang="ar-SA" sz="6000" b="1" dirty="0">
                <a:solidFill>
                  <a:srgbClr val="552579"/>
                </a:solidFill>
                <a:latin typeface="Comic Sans MS" panose="030F0702030302020204" pitchFamily="66" charset="0"/>
                <a:cs typeface="+mj-cs"/>
              </a:rPr>
              <a:t>القواعد اللغوية</a:t>
            </a:r>
            <a:endParaRPr lang="ar-SA" sz="60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2716697" y="2017421"/>
            <a:ext cx="4426225" cy="2823158"/>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4000" dirty="0">
                <a:latin typeface="Comic Sans MS" panose="030F0702030302020204" pitchFamily="66" charset="0"/>
              </a:rPr>
              <a:t>Materials :</a:t>
            </a:r>
          </a:p>
          <a:p>
            <a:pPr algn="ctr" rtl="0"/>
            <a:endParaRPr lang="en-US" sz="3200" dirty="0">
              <a:latin typeface="Comic Sans MS" panose="030F0702030302020204" pitchFamily="66" charset="0"/>
            </a:endParaRPr>
          </a:p>
          <a:p>
            <a:pPr algn="l" rtl="0"/>
            <a:r>
              <a:rPr lang="en-US" sz="3200" dirty="0">
                <a:latin typeface="Comic Sans MS" panose="030F0702030302020204" pitchFamily="66" charset="0"/>
              </a:rPr>
              <a:t>My School poster</a:t>
            </a:r>
          </a:p>
          <a:p>
            <a:pPr algn="l" rtl="0"/>
            <a:r>
              <a:rPr lang="en-US" sz="3200" dirty="0">
                <a:latin typeface="Comic Sans MS" panose="030F0702030302020204" pitchFamily="66" charset="0"/>
              </a:rPr>
              <a:t>Optional – Calendar</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charRg st="13" end="30"/>
                                            </p:txEl>
                                          </p:spTgt>
                                        </p:tgtEl>
                                        <p:attrNameLst>
                                          <p:attrName>style.visibility</p:attrName>
                                        </p:attrNameLst>
                                      </p:cBhvr>
                                      <p:to>
                                        <p:strVal val="visible"/>
                                      </p:to>
                                    </p:set>
                                    <p:animEffect transition="in" filter="fade">
                                      <p:cBhvr>
                                        <p:cTn id="17" dur="500"/>
                                        <p:tgtEl>
                                          <p:spTgt spid="2">
                                            <p:txEl>
                                              <p:charRg st="13" end="3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charRg st="30" end="50"/>
                                            </p:txEl>
                                          </p:spTgt>
                                        </p:tgtEl>
                                        <p:attrNameLst>
                                          <p:attrName>style.visibility</p:attrName>
                                        </p:attrNameLst>
                                      </p:cBhvr>
                                      <p:to>
                                        <p:strVal val="visible"/>
                                      </p:to>
                                    </p:set>
                                    <p:animEffect transition="in" filter="fade">
                                      <p:cBhvr>
                                        <p:cTn id="22" dur="500"/>
                                        <p:tgtEl>
                                          <p:spTgt spid="2">
                                            <p:txEl>
                                              <p:charRg st="30" end="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563758" y="1109869"/>
            <a:ext cx="7063408" cy="4638261"/>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dirty="0">
                <a:latin typeface="Comic Sans MS" panose="030F0702030302020204" pitchFamily="66" charset="0"/>
              </a:rPr>
              <a:t>Strategy</a:t>
            </a:r>
            <a:r>
              <a:rPr lang="en-US" sz="2000" dirty="0">
                <a:latin typeface="Comic Sans MS" panose="030F0702030302020204" pitchFamily="66" charset="0"/>
              </a:rPr>
              <a:t>  :</a:t>
            </a:r>
          </a:p>
          <a:p>
            <a:pPr algn="l" rtl="0"/>
            <a:r>
              <a:rPr lang="en-US" sz="2000" dirty="0">
                <a:latin typeface="Comic Sans MS" panose="030F0702030302020204" pitchFamily="66" charset="0"/>
              </a:rPr>
              <a:t>My school schedule : </a:t>
            </a:r>
          </a:p>
          <a:p>
            <a:pPr algn="l" rtl="0"/>
            <a:r>
              <a:rPr lang="en-US" sz="2000" dirty="0">
                <a:latin typeface="Comic Sans MS" panose="030F0702030302020204" pitchFamily="66" charset="0"/>
              </a:rPr>
              <a:t>Review the days of the week using a calendar. Review the school subjects on pages 20 and 22. Hand out a sheet of paper to each student. Ask the students to draw a schedule on their paper. Then, have them write the subjects they study at school each day of the week in the chart. Once students have completed their chart, have them take turns standing up, holding up their chart, choosing a day of the week, and saying, “On (day of the week), I have (subjects.)” Praise each student for a job well done after he/she has finished.</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34" end="563"/>
                                            </p:txEl>
                                          </p:spTgt>
                                        </p:tgtEl>
                                        <p:attrNameLst>
                                          <p:attrName>style.visibility</p:attrName>
                                        </p:attrNameLst>
                                      </p:cBhvr>
                                      <p:to>
                                        <p:strVal val="visible"/>
                                      </p:to>
                                    </p:set>
                                    <p:animEffect transition="in" filter="fade">
                                      <p:cBhvr>
                                        <p:cTn id="22" dur="500"/>
                                        <p:tgtEl>
                                          <p:spTgt spid="4">
                                            <p:txEl>
                                              <p:charRg st="34" end="5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rget: Hitting or Missing the Bullseye? – Now Trending:">
            <a:extLst>
              <a:ext uri="{FF2B5EF4-FFF2-40B4-BE49-F238E27FC236}">
                <a16:creationId xmlns:a16="http://schemas.microsoft.com/office/drawing/2014/main" id="{9E85EC75-4A14-461D-8A33-2FC9C0F1A2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21180" y="857732"/>
            <a:ext cx="1098940" cy="1092617"/>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9198FAF9-D73B-4869-9A15-1372FF2347F1}"/>
              </a:ext>
            </a:extLst>
          </p:cNvPr>
          <p:cNvPicPr>
            <a:picLocks noChangeAspect="1"/>
          </p:cNvPicPr>
          <p:nvPr/>
        </p:nvPicPr>
        <p:blipFill>
          <a:blip r:embed="rId3"/>
          <a:stretch>
            <a:fillRect/>
          </a:stretch>
        </p:blipFill>
        <p:spPr>
          <a:xfrm>
            <a:off x="1889003" y="4181786"/>
            <a:ext cx="6997821" cy="1907794"/>
          </a:xfrm>
          <a:prstGeom prst="rect">
            <a:avLst/>
          </a:prstGeom>
        </p:spPr>
      </p:pic>
      <p:sp>
        <p:nvSpPr>
          <p:cNvPr id="5" name="مربع نص 4">
            <a:extLst>
              <a:ext uri="{FF2B5EF4-FFF2-40B4-BE49-F238E27FC236}">
                <a16:creationId xmlns:a16="http://schemas.microsoft.com/office/drawing/2014/main" id="{0C750499-0AF4-4D6E-843D-FD64AD859A5F}"/>
              </a:ext>
            </a:extLst>
          </p:cNvPr>
          <p:cNvSpPr txBox="1"/>
          <p:nvPr/>
        </p:nvSpPr>
        <p:spPr>
          <a:xfrm>
            <a:off x="2782957" y="4823792"/>
            <a:ext cx="4929808" cy="1015663"/>
          </a:xfrm>
          <a:prstGeom prst="rect">
            <a:avLst/>
          </a:prstGeom>
          <a:noFill/>
        </p:spPr>
        <p:txBody>
          <a:bodyPr wrap="square" rtlCol="1">
            <a:spAutoFit/>
          </a:bodyPr>
          <a:lstStyle/>
          <a:p>
            <a:r>
              <a:rPr lang="ar-SA" sz="2000" b="1" dirty="0"/>
              <a:t>اتحدث عن مادتي المفضلة لهذا العام والعام الماضي </a:t>
            </a:r>
          </a:p>
          <a:p>
            <a:r>
              <a:rPr lang="ar-SA" sz="2000" b="1" dirty="0"/>
              <a:t>اتحدث عن الصف الذي أدرس فيه هذه السنة والصف الذي كنت فيه العام الماضي </a:t>
            </a:r>
          </a:p>
        </p:txBody>
      </p:sp>
      <p:pic>
        <p:nvPicPr>
          <p:cNvPr id="2" name="صورة 1">
            <a:extLst>
              <a:ext uri="{FF2B5EF4-FFF2-40B4-BE49-F238E27FC236}">
                <a16:creationId xmlns:a16="http://schemas.microsoft.com/office/drawing/2014/main" id="{FC4169CC-0E7A-4285-81C5-0064FC2C09A4}"/>
              </a:ext>
            </a:extLst>
          </p:cNvPr>
          <p:cNvPicPr>
            <a:picLocks noChangeAspect="1"/>
          </p:cNvPicPr>
          <p:nvPr/>
        </p:nvPicPr>
        <p:blipFill>
          <a:blip r:embed="rId4"/>
          <a:stretch>
            <a:fillRect/>
          </a:stretch>
        </p:blipFill>
        <p:spPr>
          <a:xfrm>
            <a:off x="1221180" y="2016409"/>
            <a:ext cx="6716871" cy="2092979"/>
          </a:xfrm>
          <a:prstGeom prst="rect">
            <a:avLst/>
          </a:prstGeom>
        </p:spPr>
      </p:pic>
    </p:spTree>
    <p:extLst>
      <p:ext uri="{BB962C8B-B14F-4D97-AF65-F5344CB8AC3E}">
        <p14:creationId xmlns:p14="http://schemas.microsoft.com/office/powerpoint/2010/main" val="287766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537252" y="1356622"/>
            <a:ext cx="7265555" cy="1323439"/>
          </a:xfrm>
          <a:prstGeom prst="rect">
            <a:avLst/>
          </a:prstGeom>
          <a:noFill/>
        </p:spPr>
        <p:txBody>
          <a:bodyPr wrap="square" rtlCol="1">
            <a:spAutoFit/>
          </a:bodyPr>
          <a:lstStyle/>
          <a:p>
            <a:pPr algn="ctr"/>
            <a:r>
              <a:rPr lang="en-US" sz="4000" b="1" dirty="0">
                <a:solidFill>
                  <a:srgbClr val="552579"/>
                </a:solidFill>
                <a:latin typeface="Comic Sans MS" panose="030F0702030302020204" pitchFamily="66" charset="0"/>
              </a:rPr>
              <a:t>Review the previous lesson </a:t>
            </a:r>
          </a:p>
          <a:p>
            <a:pPr algn="ctr"/>
            <a:r>
              <a:rPr lang="ar-SA" sz="4000" b="1" dirty="0">
                <a:solidFill>
                  <a:srgbClr val="552579"/>
                </a:solidFill>
                <a:latin typeface="Comic Sans MS" panose="030F0702030302020204" pitchFamily="66" charset="0"/>
                <a:cs typeface="+mj-cs"/>
              </a:rPr>
              <a:t>مراجعة سريعة للدرس السابق</a:t>
            </a:r>
            <a:endParaRPr lang="ar-SA" sz="4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1356668" y="3057938"/>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30DC89E-EBE5-42D7-8F17-90EFAB0A2A97}"/>
              </a:ext>
            </a:extLst>
          </p:cNvPr>
          <p:cNvPicPr>
            <a:picLocks noChangeAspect="1"/>
          </p:cNvPicPr>
          <p:nvPr/>
        </p:nvPicPr>
        <p:blipFill>
          <a:blip r:embed="rId2"/>
          <a:stretch>
            <a:fillRect/>
          </a:stretch>
        </p:blipFill>
        <p:spPr>
          <a:xfrm>
            <a:off x="1378227" y="1790699"/>
            <a:ext cx="7500730" cy="4252292"/>
          </a:xfrm>
          <a:prstGeom prst="rect">
            <a:avLst/>
          </a:prstGeom>
        </p:spPr>
      </p:pic>
      <p:sp>
        <p:nvSpPr>
          <p:cNvPr id="5" name="مربع نص 4">
            <a:extLst>
              <a:ext uri="{FF2B5EF4-FFF2-40B4-BE49-F238E27FC236}">
                <a16:creationId xmlns:a16="http://schemas.microsoft.com/office/drawing/2014/main" id="{C42D1B56-7091-40C2-A91B-B1B806C4A85B}"/>
              </a:ext>
            </a:extLst>
          </p:cNvPr>
          <p:cNvSpPr txBox="1"/>
          <p:nvPr/>
        </p:nvSpPr>
        <p:spPr>
          <a:xfrm>
            <a:off x="1870280" y="815009"/>
            <a:ext cx="6516623" cy="830997"/>
          </a:xfrm>
          <a:prstGeom prst="rect">
            <a:avLst/>
          </a:prstGeom>
          <a:noFill/>
        </p:spPr>
        <p:txBody>
          <a:bodyPr wrap="square" rtlCol="1">
            <a:spAutoFit/>
          </a:bodyPr>
          <a:lstStyle/>
          <a:p>
            <a:pPr algn="ctr" rtl="0"/>
            <a:r>
              <a:rPr lang="en-US" sz="2400" dirty="0">
                <a:solidFill>
                  <a:srgbClr val="7030A0"/>
                </a:solidFill>
                <a:latin typeface="Comic Sans MS" panose="030F0702030302020204" pitchFamily="66" charset="0"/>
                <a:cs typeface="+mj-cs"/>
              </a:rPr>
              <a:t>Can you talk about your school </a:t>
            </a:r>
          </a:p>
          <a:p>
            <a:pPr algn="ctr" rtl="0"/>
            <a:r>
              <a:rPr lang="ar-SA" sz="2400" dirty="0">
                <a:solidFill>
                  <a:srgbClr val="C00000"/>
                </a:solidFill>
                <a:latin typeface="Comic Sans MS" panose="030F0702030302020204" pitchFamily="66" charset="0"/>
                <a:cs typeface="+mj-cs"/>
              </a:rPr>
              <a:t>هل يمكنك أن تتحدث عن مدرستك </a:t>
            </a:r>
            <a:endParaRPr lang="en-US" sz="2400" dirty="0">
              <a:solidFill>
                <a:srgbClr val="C00000"/>
              </a:solidFill>
              <a:latin typeface="Comic Sans MS" panose="030F0702030302020204" pitchFamily="66" charset="0"/>
              <a:cs typeface="+mj-cs"/>
            </a:endParaRPr>
          </a:p>
        </p:txBody>
      </p:sp>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037427" y="1590855"/>
            <a:ext cx="1631401" cy="3416320"/>
          </a:xfrm>
          <a:prstGeom prst="rect">
            <a:avLst/>
          </a:prstGeom>
          <a:noFill/>
        </p:spPr>
        <p:txBody>
          <a:bodyPr wrap="square" rtlCol="1">
            <a:spAutoFit/>
          </a:bodyPr>
          <a:lstStyle/>
          <a:p>
            <a:pPr algn="ctr" rtl="0"/>
            <a:r>
              <a:rPr lang="en-US" sz="2400" dirty="0">
                <a:solidFill>
                  <a:srgbClr val="7030A0"/>
                </a:solidFill>
                <a:latin typeface="Comic Sans MS" panose="030F0702030302020204" pitchFamily="66" charset="0"/>
              </a:rPr>
              <a:t>Listen and chant Which + Present and Past Tense.</a:t>
            </a:r>
          </a:p>
          <a:p>
            <a:pPr algn="ctr" rtl="0"/>
            <a:endParaRPr lang="en-US" sz="2400" dirty="0">
              <a:solidFill>
                <a:srgbClr val="7030A0"/>
              </a:solidFill>
              <a:latin typeface="Comic Sans MS" panose="030F0702030302020204" pitchFamily="66" charset="0"/>
            </a:endParaRPr>
          </a:p>
          <a:p>
            <a:pPr algn="ctr" rtl="0"/>
            <a:r>
              <a:rPr lang="ar-SA" sz="2400" dirty="0">
                <a:solidFill>
                  <a:srgbClr val="FF0000"/>
                </a:solidFill>
                <a:cs typeface="+mj-cs"/>
              </a:rPr>
              <a:t>استمع ثم ردد الأنشودة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580172" y="899367"/>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E9F1FB86-CAAD-4F48-99DD-F98DD913BC8B}"/>
              </a:ext>
            </a:extLst>
          </p:cNvPr>
          <p:cNvPicPr>
            <a:picLocks noChangeAspect="1"/>
          </p:cNvPicPr>
          <p:nvPr/>
        </p:nvPicPr>
        <p:blipFill>
          <a:blip r:embed="rId4"/>
          <a:stretch>
            <a:fillRect/>
          </a:stretch>
        </p:blipFill>
        <p:spPr>
          <a:xfrm>
            <a:off x="2668829" y="849937"/>
            <a:ext cx="6182586" cy="5428569"/>
          </a:xfrm>
          <a:prstGeom prst="rect">
            <a:avLst/>
          </a:prstGeom>
        </p:spPr>
      </p:pic>
      <p:pic>
        <p:nvPicPr>
          <p:cNvPr id="3" name="We Can 6 (2020) SB_CD 1_33">
            <a:hlinkClick r:id="" action="ppaction://media"/>
            <a:extLst>
              <a:ext uri="{FF2B5EF4-FFF2-40B4-BE49-F238E27FC236}">
                <a16:creationId xmlns:a16="http://schemas.microsoft.com/office/drawing/2014/main" id="{B85849A7-7360-40C3-AFF7-3B018B056968}"/>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LineDrawing/>
                    </a14:imgEffect>
                  </a14:imgLayer>
                </a14:imgProps>
              </a:ext>
            </a:extLst>
          </a:blip>
          <a:stretch>
            <a:fillRect/>
          </a:stretch>
        </p:blipFill>
        <p:spPr>
          <a:xfrm>
            <a:off x="1415805" y="5205519"/>
            <a:ext cx="874643" cy="874643"/>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771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1423</TotalTime>
  <Words>315</Words>
  <Application>Microsoft Office PowerPoint</Application>
  <PresentationFormat>عرض على الشاشة (4:3)</PresentationFormat>
  <Paragraphs>53</Paragraphs>
  <Slides>18</Slides>
  <Notes>0</Notes>
  <HiddenSlides>0</HiddenSlides>
  <MMClips>5</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18</vt:i4>
      </vt:variant>
    </vt:vector>
  </HeadingPairs>
  <TitlesOfParts>
    <vt:vector size="23" baseType="lpstr">
      <vt:lpstr>Comic Sans MS</vt: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77</cp:revision>
  <dcterms:created xsi:type="dcterms:W3CDTF">2020-07-29T08:50:48Z</dcterms:created>
  <dcterms:modified xsi:type="dcterms:W3CDTF">2020-12-20T14:28:58Z</dcterms:modified>
</cp:coreProperties>
</file>