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91" r:id="rId2"/>
    <p:sldId id="312" r:id="rId3"/>
    <p:sldId id="292" r:id="rId4"/>
    <p:sldId id="305" r:id="rId5"/>
    <p:sldId id="306" r:id="rId6"/>
    <p:sldId id="325" r:id="rId7"/>
    <p:sldId id="313" r:id="rId8"/>
    <p:sldId id="316" r:id="rId9"/>
    <p:sldId id="293" r:id="rId10"/>
    <p:sldId id="318" r:id="rId11"/>
    <p:sldId id="320" r:id="rId12"/>
    <p:sldId id="326" r:id="rId13"/>
    <p:sldId id="324" r:id="rId14"/>
    <p:sldId id="323" r:id="rId15"/>
    <p:sldId id="327" r:id="rId16"/>
    <p:sldId id="328" r:id="rId17"/>
    <p:sldId id="310" r:id="rId18"/>
    <p:sldId id="294" r:id="rId19"/>
    <p:sldId id="30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</p:embeddedFont>
    <p:embeddedFont>
      <p:font typeface="Calibri Light" panose="020F0302020204030204" pitchFamily="34" charset="0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E91FDB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025609-7FD2-400A-920A-41559B4E3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3B57A03-D38D-4CD5-AE15-283EC119F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50FB5A-52E4-4872-8ADE-1D1C9547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F47B1F-F4CB-4A8C-B7F1-D296E77A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4419DF-46D5-4FB5-8DFF-4A2A19D6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95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C0C607-E923-4CA9-9D4D-4A35C9BD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0DCBAA-6859-452D-A97E-3E0C49222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5CE09C-B179-4B78-A88C-3F0631FC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1B4B18-DD6D-4788-96BC-662EE35E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0D3460-A5AE-4631-A50E-6ACE7BBA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910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8A76767-0B7F-47BC-B1B0-84F7581AC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8E106A-56BD-42C0-B887-C171400C9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168ED9-F9FE-437E-A221-5C5E68DB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2CF96F-3F90-4FE4-9917-8798A1ED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3D1F1A-D613-443B-A872-32EB82D3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44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AA6F4F-C08F-4300-A4AD-E3FF4C32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6792E7-3634-4D8D-800A-94071A340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F5A843-33BD-4513-9BFC-2131065D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19F532-9424-4BCA-8BBA-2112FCF5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E0E64E-FCCB-43CC-8852-A6074534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207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94204B-DD8E-4380-BC88-BD6E8CB7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9123F5-F9EF-4EB1-922C-A72BF4A9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AC7BB1-F6FB-4DE4-AB30-9BFBAC09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E016DF-5F2E-4771-94A5-AF77D38D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4D80E3-90CB-4384-BE78-62BF29BA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114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2367FC-4661-4832-8AB5-CE1EB178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5545DA-F433-4F34-9602-F8224EBF7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DAE97E-75B8-4980-9DC4-EAEF8B39A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915FCC-3A35-49C0-9EFF-266BFACF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B60C32-176A-4294-870D-C01360AF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3CB2D0-9E84-47C6-A0C2-5DB818EA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989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C2581F-0DB2-45C4-8339-92E7205BA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0FC60C3-B7B2-4766-A295-54E8FD68D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6DEEA16-632D-45F1-BAB6-B9573AF93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E9445EC-A374-478D-87A1-4209AFE45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5585B46-9A57-4D47-8E15-22C28D597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24C291A-4CE4-42B2-AB13-0AF5827F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B9EE0BC-808C-4B69-8D3D-D2C67CDA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0240A2A-D2EC-49B5-AEF2-828795F8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600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8378F1-9A30-4A77-A3AF-024587F2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B00259D-FC7C-4924-A7CE-EEC2797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32C629-0A22-441D-A760-CC155112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7D43AE5-29D2-4399-AD75-DEBB177D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716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C53FC15-0437-4533-8714-9DA23073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4A0255A-2B58-4118-A898-F6A709B3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241A4FA-E576-49C4-925D-37AEAEB0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069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5A49ED-44D6-4862-B489-6A12AEEC7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DEA9A9-940C-480E-AE2A-C5915456E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8E144DD-E1DD-4778-95D2-4846D5D5D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328BF6-B0AB-461B-BC81-41FD7D76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8C2FD7-E79A-4B6D-BBAD-5B00080C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A7882D2-571B-4E9F-BF36-080BC037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07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E6DE0E-6B34-4363-B8AE-F516AC37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BC1BCD2-4505-4652-BB7B-A6CE7629B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05C1DD-580B-4C68-AD85-4CB2E03A9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8993A5-9526-4A2A-87FC-7F05CD1D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D9CE-91F1-4847-B40E-AAE805D5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027F6F-85B2-448C-99F7-56D79004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526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90C9D30-19B9-4290-AF67-18694C9E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41E4A5-49EF-497D-880D-034287E45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81E847-5259-41E5-99A2-9F91C98C3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282678-41B5-448D-97F3-AE837A210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B80BF8-B99D-439B-A24C-6B39D8BC1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1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1248966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821757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3134388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6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54102" y="4859332"/>
            <a:ext cx="2996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1 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099932" y="1312559"/>
            <a:ext cx="72356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chant Past Tense Regular Verb Chunks</a:t>
            </a:r>
          </a:p>
          <a:p>
            <a:pPr algn="l" rtl="0"/>
            <a:r>
              <a:rPr lang="ar-SA" sz="2400" dirty="0">
                <a:solidFill>
                  <a:srgbClr val="FF0000"/>
                </a:solidFill>
                <a:cs typeface="+mj-cs"/>
              </a:rPr>
              <a:t>استمع ثم ردد الأفعال في الزمن الماضي بشكل صحيح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174698" y="780097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FD67C5D-2D09-4ACF-ABE2-4C8A04C98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698" y="2428875"/>
            <a:ext cx="5716432" cy="293865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5ECDDA1-F17A-49D1-9F97-1274E9172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520" y="5414856"/>
            <a:ext cx="1466737" cy="83454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E6EF55B-69D9-483B-AD7A-5A5FAC6A9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480" y="5407475"/>
            <a:ext cx="1321171" cy="84192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61CCD4A-33F8-4C0E-B052-6A2F50B0F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5126" y="5499293"/>
            <a:ext cx="1293552" cy="87276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2BB7FE8-5954-44EA-8FD2-74A3B848D5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2864" y="5494991"/>
            <a:ext cx="1293553" cy="92200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2301569-0A77-4037-BEC3-3AF7563F3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1319" y="5155095"/>
            <a:ext cx="1304628" cy="124532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558B10-1D99-417C-9E8E-4F5B1AC9F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9219" y="3809126"/>
            <a:ext cx="1209006" cy="124532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4370B32-9413-4B48-BD6E-DB519331B7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46030" y="2941986"/>
            <a:ext cx="1283653" cy="94468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F11DFE4-850A-4D6A-9273-78E84FBB90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9557" y="1779573"/>
            <a:ext cx="1235745" cy="1136665"/>
          </a:xfrm>
          <a:prstGeom prst="rect">
            <a:avLst/>
          </a:prstGeom>
        </p:spPr>
      </p:pic>
      <p:pic>
        <p:nvPicPr>
          <p:cNvPr id="22" name="We Can 6 (2020) SB_CD 1_05">
            <a:hlinkClick r:id="" action="ppaction://media"/>
            <a:extLst>
              <a:ext uri="{FF2B5EF4-FFF2-40B4-BE49-F238E27FC236}">
                <a16:creationId xmlns:a16="http://schemas.microsoft.com/office/drawing/2014/main" id="{4693A7B7-191F-48E2-A65B-50644FE98F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340571" y="814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42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98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10095" y="846755"/>
            <a:ext cx="58556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practice. Then do it in pairs.</a:t>
            </a:r>
          </a:p>
          <a:p>
            <a:pPr algn="l" rtl="0"/>
            <a:r>
              <a:rPr lang="ar-SA" sz="2400" dirty="0">
                <a:solidFill>
                  <a:srgbClr val="FF0000"/>
                </a:solidFill>
                <a:cs typeface="+mj-cs"/>
              </a:rPr>
              <a:t>استمع ثم تدرب مع زميلك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256584" y="806603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1B5F39A-D7D6-4C4D-8502-353325F18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494" y="2213111"/>
            <a:ext cx="6600704" cy="3930654"/>
          </a:xfrm>
          <a:prstGeom prst="rect">
            <a:avLst/>
          </a:prstGeom>
        </p:spPr>
      </p:pic>
      <p:pic>
        <p:nvPicPr>
          <p:cNvPr id="3" name="We Can 6 (2020) SB_CD 1_06">
            <a:hlinkClick r:id="" action="ppaction://media"/>
            <a:extLst>
              <a:ext uri="{FF2B5EF4-FFF2-40B4-BE49-F238E27FC236}">
                <a16:creationId xmlns:a16="http://schemas.microsoft.com/office/drawing/2014/main" id="{D07D8ABE-C2A2-4290-BC56-4FEFAD5798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233905" y="1490638"/>
            <a:ext cx="796714" cy="7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73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9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92460E-80AB-49AF-8EAE-C4B533B9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64" y="954156"/>
            <a:ext cx="7500732" cy="3962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800" b="1" dirty="0">
                <a:solidFill>
                  <a:srgbClr val="FF0000"/>
                </a:solidFill>
              </a:rPr>
              <a:t>التركيب اللغوي أو ما يسمى بالقواعد في اللغة الإنجليزية مشابهة في أساسياتها للغة العربية </a:t>
            </a:r>
          </a:p>
          <a:p>
            <a:pPr marL="0" indent="0">
              <a:buNone/>
            </a:pPr>
            <a:br>
              <a:rPr lang="ar-SA" sz="2800" b="1" dirty="0"/>
            </a:br>
            <a:r>
              <a:rPr lang="ar-SA" sz="2800" b="1" dirty="0"/>
              <a:t>حيث أن الجملة تتكون من </a:t>
            </a:r>
            <a:r>
              <a:rPr lang="ar-SA" sz="2800" b="1" dirty="0">
                <a:solidFill>
                  <a:srgbClr val="0070C0"/>
                </a:solidFill>
              </a:rPr>
              <a:t>( فاعل – فعل – مفعول به ) </a:t>
            </a:r>
            <a:br>
              <a:rPr lang="ar-SA" sz="2800" b="1" dirty="0"/>
            </a:br>
            <a:r>
              <a:rPr lang="ar-SA" sz="2800" b="1" dirty="0"/>
              <a:t>وعند تكوين جملة للتحدث عن الزمن الماضي فإننا نقوم بتحويل الفعل من المضارع إلى الماضي مع إضافة </a:t>
            </a:r>
            <a:r>
              <a:rPr lang="en-US" sz="2800" b="1" dirty="0">
                <a:solidFill>
                  <a:srgbClr val="C00000"/>
                </a:solidFill>
              </a:rPr>
              <a:t>ed</a:t>
            </a:r>
            <a:r>
              <a:rPr lang="ar-SA" sz="2800" b="1" dirty="0"/>
              <a:t> إلى اخر الفعل </a:t>
            </a:r>
          </a:p>
          <a:p>
            <a:pPr marL="0" indent="0">
              <a:buNone/>
            </a:pPr>
            <a:endParaRPr lang="ar-SA" sz="2800" b="1" dirty="0"/>
          </a:p>
          <a:p>
            <a:pPr marL="0" indent="0">
              <a:buNone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أنا ألعب كرة القدم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I play football 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ar-SA" sz="2800" b="1" dirty="0">
                <a:solidFill>
                  <a:srgbClr val="002060"/>
                </a:solidFill>
              </a:rPr>
              <a:t>أنا لعبت كرة القدم </a:t>
            </a:r>
            <a:r>
              <a:rPr lang="en-US" sz="2800" b="1" dirty="0">
                <a:solidFill>
                  <a:srgbClr val="002060"/>
                </a:solidFill>
              </a:rPr>
              <a:t>I played football </a:t>
            </a:r>
            <a:endParaRPr lang="ar-SA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QR Code">
            <a:extLst>
              <a:ext uri="{FF2B5EF4-FFF2-40B4-BE49-F238E27FC236}">
                <a16:creationId xmlns:a16="http://schemas.microsoft.com/office/drawing/2014/main" id="{B92532DB-DA77-4D81-996B-3E03F5AB1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7536" r="6783" b="7594"/>
          <a:stretch/>
        </p:blipFill>
        <p:spPr bwMode="auto">
          <a:xfrm>
            <a:off x="1245706" y="3750364"/>
            <a:ext cx="2491409" cy="24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B458D5F-FF8B-4B63-8748-EC458D9A9B39}"/>
              </a:ext>
            </a:extLst>
          </p:cNvPr>
          <p:cNvSpPr txBox="1"/>
          <p:nvPr/>
        </p:nvSpPr>
        <p:spPr>
          <a:xfrm>
            <a:off x="3737115" y="5590737"/>
            <a:ext cx="1987824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تمرين تفاعلي </a:t>
            </a:r>
          </a:p>
        </p:txBody>
      </p:sp>
    </p:spTree>
    <p:extLst>
      <p:ext uri="{BB962C8B-B14F-4D97-AF65-F5344CB8AC3E}">
        <p14:creationId xmlns:p14="http://schemas.microsoft.com/office/powerpoint/2010/main" val="9506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095F65-9EF1-403E-BC10-C8882CAA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697" y="3070438"/>
            <a:ext cx="3988255" cy="1110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b="1" dirty="0">
                <a:solidFill>
                  <a:srgbClr val="C00000"/>
                </a:solidFill>
              </a:rPr>
              <a:t>وقت التحدي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8DD003C-5762-4564-857D-4B446AE42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19" y="1875989"/>
            <a:ext cx="5250013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A24686D-59D8-49BF-965D-5FC39C735CCD}"/>
              </a:ext>
            </a:extLst>
          </p:cNvPr>
          <p:cNvSpPr txBox="1"/>
          <p:nvPr/>
        </p:nvSpPr>
        <p:spPr>
          <a:xfrm>
            <a:off x="1630018" y="2370251"/>
            <a:ext cx="6983895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Verb game </a:t>
            </a:r>
          </a:p>
          <a:p>
            <a:pPr algn="ctr" rtl="0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ar-SA" sz="2800" dirty="0">
                <a:solidFill>
                  <a:srgbClr val="FF0000"/>
                </a:solidFill>
                <a:latin typeface="Comic Sans MS" panose="030F0702030302020204" pitchFamily="66" charset="0"/>
                <a:cs typeface="+mj-cs"/>
              </a:rPr>
              <a:t>لعبة الأفعال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  <a:cs typeface="+mj-cs"/>
            </a:endParaRPr>
          </a:p>
          <a:p>
            <a:pPr algn="ctr" rtl="0"/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  <a:cs typeface="+mj-cs"/>
            </a:endParaRPr>
          </a:p>
          <a:p>
            <a:pPr algn="ctr" rtl="0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Can you write and play the Verb Game and beat a partner? </a:t>
            </a:r>
          </a:p>
          <a:p>
            <a:pPr algn="ctr" rtl="0"/>
            <a:r>
              <a:rPr lang="ar-SA" sz="2800" dirty="0">
                <a:solidFill>
                  <a:srgbClr val="FF0000"/>
                </a:solidFill>
                <a:latin typeface="Comic Sans MS" panose="030F0702030302020204" pitchFamily="66" charset="0"/>
                <a:cs typeface="+mj-cs"/>
              </a:rPr>
              <a:t>هل يمكنك أن تطبق اللعبة وتكتب الأفعال قبل زميلك 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54816FC-FD3B-4AB1-9279-F9F567CF47CD}"/>
              </a:ext>
            </a:extLst>
          </p:cNvPr>
          <p:cNvSpPr/>
          <p:nvPr/>
        </p:nvSpPr>
        <p:spPr>
          <a:xfrm>
            <a:off x="4849010" y="1694390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892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1AAF8F5-6E93-4DAF-B737-5DE0BD0BE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138" y="2038349"/>
            <a:ext cx="7429558" cy="3726347"/>
          </a:xfrm>
          <a:prstGeom prst="rect">
            <a:avLst/>
          </a:prstGeom>
        </p:spPr>
      </p:pic>
      <p:pic>
        <p:nvPicPr>
          <p:cNvPr id="5" name="We Can 6 (2020) SB_CD 1_07">
            <a:hlinkClick r:id="" action="ppaction://media"/>
            <a:extLst>
              <a:ext uri="{FF2B5EF4-FFF2-40B4-BE49-F238E27FC236}">
                <a16:creationId xmlns:a16="http://schemas.microsoft.com/office/drawing/2014/main" id="{B9F18C81-B47B-40F4-9B77-FB18A2B8EC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7495" y="964095"/>
            <a:ext cx="808383" cy="808383"/>
          </a:xfrm>
          <a:prstGeom prst="rect">
            <a:avLst/>
          </a:prstGeom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FF95DF83-3A11-47AB-ACA2-6DC3C2BAC011}"/>
              </a:ext>
            </a:extLst>
          </p:cNvPr>
          <p:cNvSpPr/>
          <p:nvPr/>
        </p:nvSpPr>
        <p:spPr>
          <a:xfrm>
            <a:off x="4333461" y="2703443"/>
            <a:ext cx="1497496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22FC3593-2C11-49C5-981A-962E6C75E49A}"/>
              </a:ext>
            </a:extLst>
          </p:cNvPr>
          <p:cNvSpPr/>
          <p:nvPr/>
        </p:nvSpPr>
        <p:spPr>
          <a:xfrm>
            <a:off x="6765235" y="2703443"/>
            <a:ext cx="1497496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BE050FD9-E860-4296-AA60-EFAC90697F8B}"/>
              </a:ext>
            </a:extLst>
          </p:cNvPr>
          <p:cNvSpPr/>
          <p:nvPr/>
        </p:nvSpPr>
        <p:spPr>
          <a:xfrm>
            <a:off x="4349169" y="3694871"/>
            <a:ext cx="1497496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740E05A0-00FA-4056-8B4A-71571FEA271A}"/>
              </a:ext>
            </a:extLst>
          </p:cNvPr>
          <p:cNvSpPr/>
          <p:nvPr/>
        </p:nvSpPr>
        <p:spPr>
          <a:xfrm>
            <a:off x="2000222" y="2693504"/>
            <a:ext cx="1497496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4777F8C3-7C8A-4ED4-B48D-FF07A9FF1257}"/>
              </a:ext>
            </a:extLst>
          </p:cNvPr>
          <p:cNvSpPr/>
          <p:nvPr/>
        </p:nvSpPr>
        <p:spPr>
          <a:xfrm>
            <a:off x="6765235" y="4749248"/>
            <a:ext cx="1497496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4C4A74E-46B9-45A0-A615-09B4C0E7F136}"/>
              </a:ext>
            </a:extLst>
          </p:cNvPr>
          <p:cNvSpPr/>
          <p:nvPr/>
        </p:nvSpPr>
        <p:spPr>
          <a:xfrm>
            <a:off x="1980343" y="3733800"/>
            <a:ext cx="1497496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398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B4BEE2E-A3E1-4191-AFF3-D5B77DBA6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62" y="2038349"/>
            <a:ext cx="7580242" cy="3699841"/>
          </a:xfrm>
          <a:prstGeom prst="rect">
            <a:avLst/>
          </a:prstGeom>
        </p:spPr>
      </p:pic>
      <p:pic>
        <p:nvPicPr>
          <p:cNvPr id="5" name="We Can 6 (2020) SB_CD 1_08">
            <a:hlinkClick r:id="" action="ppaction://media"/>
            <a:extLst>
              <a:ext uri="{FF2B5EF4-FFF2-40B4-BE49-F238E27FC236}">
                <a16:creationId xmlns:a16="http://schemas.microsoft.com/office/drawing/2014/main" id="{735FCE93-D0FE-4458-BFDF-0056F3A743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983" y="897835"/>
            <a:ext cx="901148" cy="90114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FB9CCCB-8402-4B24-9E5B-A4E1C81FE4D5}"/>
              </a:ext>
            </a:extLst>
          </p:cNvPr>
          <p:cNvSpPr txBox="1"/>
          <p:nvPr/>
        </p:nvSpPr>
        <p:spPr>
          <a:xfrm>
            <a:off x="1643270" y="2743200"/>
            <a:ext cx="17757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atin typeface="Comic Sans MS" panose="030F0702030302020204" pitchFamily="66" charset="0"/>
              </a:rPr>
              <a:t>cooked</a:t>
            </a:r>
            <a:endParaRPr lang="ar-SA" sz="3200" dirty="0">
              <a:latin typeface="Comic Sans MS" panose="030F0702030302020204" pitchFamily="66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5E7A9E9-6C18-4E51-9608-25E0E5B2AA31}"/>
              </a:ext>
            </a:extLst>
          </p:cNvPr>
          <p:cNvSpPr txBox="1"/>
          <p:nvPr/>
        </p:nvSpPr>
        <p:spPr>
          <a:xfrm>
            <a:off x="4035288" y="2736574"/>
            <a:ext cx="2087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atin typeface="Comic Sans MS" panose="030F0702030302020204" pitchFamily="66" charset="0"/>
              </a:rPr>
              <a:t>practiced</a:t>
            </a:r>
            <a:endParaRPr lang="ar-SA" sz="3200" dirty="0"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CF22077-6181-49BD-B266-26989BE38515}"/>
              </a:ext>
            </a:extLst>
          </p:cNvPr>
          <p:cNvSpPr txBox="1"/>
          <p:nvPr/>
        </p:nvSpPr>
        <p:spPr>
          <a:xfrm>
            <a:off x="6493566" y="2769706"/>
            <a:ext cx="2087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atin typeface="Comic Sans MS" panose="030F0702030302020204" pitchFamily="66" charset="0"/>
              </a:rPr>
              <a:t>played</a:t>
            </a:r>
            <a:endParaRPr lang="ar-SA" sz="3200" dirty="0"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3C16157-FD4E-44A6-A420-18D4FD9B0901}"/>
              </a:ext>
            </a:extLst>
          </p:cNvPr>
          <p:cNvSpPr txBox="1"/>
          <p:nvPr/>
        </p:nvSpPr>
        <p:spPr>
          <a:xfrm>
            <a:off x="1577009" y="3790121"/>
            <a:ext cx="2087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atin typeface="Comic Sans MS" panose="030F0702030302020204" pitchFamily="66" charset="0"/>
              </a:rPr>
              <a:t>watched</a:t>
            </a:r>
            <a:endParaRPr lang="ar-SA" sz="3200" dirty="0"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43B8CA0-E43E-4DC3-9C9E-1E8C518635DB}"/>
              </a:ext>
            </a:extLst>
          </p:cNvPr>
          <p:cNvSpPr txBox="1"/>
          <p:nvPr/>
        </p:nvSpPr>
        <p:spPr>
          <a:xfrm>
            <a:off x="4028663" y="3816627"/>
            <a:ext cx="2087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atin typeface="Comic Sans MS" panose="030F0702030302020204" pitchFamily="66" charset="0"/>
              </a:rPr>
              <a:t>kicked</a:t>
            </a:r>
            <a:endParaRPr lang="ar-SA" sz="3200" dirty="0"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73DB01C-3852-4C63-A665-0F8935F587FD}"/>
              </a:ext>
            </a:extLst>
          </p:cNvPr>
          <p:cNvSpPr txBox="1"/>
          <p:nvPr/>
        </p:nvSpPr>
        <p:spPr>
          <a:xfrm>
            <a:off x="6387550" y="3816627"/>
            <a:ext cx="2087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atin typeface="Comic Sans MS" panose="030F0702030302020204" pitchFamily="66" charset="0"/>
              </a:rPr>
              <a:t>studied</a:t>
            </a:r>
            <a:endParaRPr lang="ar-SA" sz="3200" dirty="0"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F6A4CAD-DCE3-4FAA-BB56-2B4EBD8C6E3B}"/>
              </a:ext>
            </a:extLst>
          </p:cNvPr>
          <p:cNvSpPr txBox="1"/>
          <p:nvPr/>
        </p:nvSpPr>
        <p:spPr>
          <a:xfrm>
            <a:off x="4028664" y="4837044"/>
            <a:ext cx="2087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atin typeface="Comic Sans MS" panose="030F0702030302020204" pitchFamily="66" charset="0"/>
              </a:rPr>
              <a:t>cleaned</a:t>
            </a:r>
            <a:endParaRPr lang="ar-SA" sz="3200" dirty="0"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9D501BC-2C6F-42D7-B169-B872710A7C18}"/>
              </a:ext>
            </a:extLst>
          </p:cNvPr>
          <p:cNvSpPr txBox="1"/>
          <p:nvPr/>
        </p:nvSpPr>
        <p:spPr>
          <a:xfrm>
            <a:off x="6440560" y="4823790"/>
            <a:ext cx="2087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dirty="0">
                <a:latin typeface="Comic Sans MS" panose="030F0702030302020204" pitchFamily="66" charset="0"/>
              </a:rPr>
              <a:t>stayed</a:t>
            </a:r>
            <a:endParaRPr lang="ar-SA" sz="3200" dirty="0">
              <a:latin typeface="Comic Sans MS" panose="030F0702030302020204" pitchFamily="66" charset="0"/>
            </a:endParaRPr>
          </a:p>
        </p:txBody>
      </p:sp>
      <p:sp>
        <p:nvSpPr>
          <p:cNvPr id="14" name="نجمة: 5 نقاط 13">
            <a:extLst>
              <a:ext uri="{FF2B5EF4-FFF2-40B4-BE49-F238E27FC236}">
                <a16:creationId xmlns:a16="http://schemas.microsoft.com/office/drawing/2014/main" id="{AEC1D949-3B8D-4AAE-995D-BAD4F0BE3D2C}"/>
              </a:ext>
            </a:extLst>
          </p:cNvPr>
          <p:cNvSpPr/>
          <p:nvPr/>
        </p:nvSpPr>
        <p:spPr>
          <a:xfrm>
            <a:off x="2040835" y="4691270"/>
            <a:ext cx="914400" cy="874643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CC478100-AFF7-40C6-B3FF-6849A84FDA1D}"/>
              </a:ext>
            </a:extLst>
          </p:cNvPr>
          <p:cNvSpPr/>
          <p:nvPr/>
        </p:nvSpPr>
        <p:spPr>
          <a:xfrm>
            <a:off x="4035288" y="4770781"/>
            <a:ext cx="2067344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60C0A579-104A-48B1-874E-05FF90A7FA97}"/>
              </a:ext>
            </a:extLst>
          </p:cNvPr>
          <p:cNvSpPr/>
          <p:nvPr/>
        </p:nvSpPr>
        <p:spPr>
          <a:xfrm>
            <a:off x="1610140" y="3706479"/>
            <a:ext cx="2067344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05F60ACB-1123-4612-9C16-84D3E3CE9CCC}"/>
              </a:ext>
            </a:extLst>
          </p:cNvPr>
          <p:cNvSpPr/>
          <p:nvPr/>
        </p:nvSpPr>
        <p:spPr>
          <a:xfrm>
            <a:off x="6539952" y="2703440"/>
            <a:ext cx="2067344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99E6D91-4A47-4C8C-9BA3-653C9E2C6072}"/>
              </a:ext>
            </a:extLst>
          </p:cNvPr>
          <p:cNvSpPr/>
          <p:nvPr/>
        </p:nvSpPr>
        <p:spPr>
          <a:xfrm>
            <a:off x="6453810" y="4764157"/>
            <a:ext cx="2067344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1E52DEDC-E039-4410-A86D-DE6DB4EEDFA0}"/>
              </a:ext>
            </a:extLst>
          </p:cNvPr>
          <p:cNvSpPr/>
          <p:nvPr/>
        </p:nvSpPr>
        <p:spPr>
          <a:xfrm>
            <a:off x="1464363" y="2690186"/>
            <a:ext cx="2067344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16C3BA53-034D-48C4-A08B-F4094B2C93F5}"/>
              </a:ext>
            </a:extLst>
          </p:cNvPr>
          <p:cNvSpPr/>
          <p:nvPr/>
        </p:nvSpPr>
        <p:spPr>
          <a:xfrm>
            <a:off x="4055168" y="2696814"/>
            <a:ext cx="2067344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15D8C654-C5C0-4B1E-8A30-E90E95671DD7}"/>
              </a:ext>
            </a:extLst>
          </p:cNvPr>
          <p:cNvSpPr/>
          <p:nvPr/>
        </p:nvSpPr>
        <p:spPr>
          <a:xfrm>
            <a:off x="6453813" y="3770242"/>
            <a:ext cx="2067344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7569D664-F6CF-4F17-853B-1807E069E072}"/>
              </a:ext>
            </a:extLst>
          </p:cNvPr>
          <p:cNvSpPr/>
          <p:nvPr/>
        </p:nvSpPr>
        <p:spPr>
          <a:xfrm>
            <a:off x="4028664" y="3756990"/>
            <a:ext cx="2067344" cy="7255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122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8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824" y="1117178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8785" y="3044687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3074503" y="1050285"/>
            <a:ext cx="5823837" cy="1706167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/>
            <a:r>
              <a:rPr lang="ar-SA" sz="2800" dirty="0">
                <a:cs typeface="+mj-cs"/>
              </a:rPr>
              <a:t>أن يذكر الطالب 6 أفعال في الزمن الماضي </a:t>
            </a:r>
          </a:p>
          <a:p>
            <a:pPr algn="ctr"/>
            <a:r>
              <a:rPr lang="ar-SA" sz="2800" dirty="0">
                <a:cs typeface="+mj-cs"/>
              </a:rPr>
              <a:t>أن يذكر الطالب جملتين باستعمال الفعل الماضي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488E6C1-B0C7-46A4-9F5E-DA0E2EFBF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32" y="3429000"/>
            <a:ext cx="6997820" cy="21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270B2E6E-9944-4740-8B27-5D0AE26CD3AC}"/>
              </a:ext>
            </a:extLst>
          </p:cNvPr>
          <p:cNvSpPr txBox="1"/>
          <p:nvPr/>
        </p:nvSpPr>
        <p:spPr>
          <a:xfrm>
            <a:off x="1272209" y="2598003"/>
            <a:ext cx="7610901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5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Fun on the Weekend </a:t>
            </a:r>
          </a:p>
          <a:p>
            <a:pPr algn="ctr"/>
            <a:r>
              <a:rPr lang="ar-SA" sz="4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وقت ممتع خلال العطلة الأسبوعية 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  <a:cs typeface="AGA Dimnah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860645" y="2551837"/>
            <a:ext cx="642196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Grammar in Action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القواعد اللغوية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3256171" y="1927746"/>
            <a:ext cx="4009883" cy="3002508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4000" dirty="0">
                <a:latin typeface="Comic Sans MS" panose="030F0702030302020204" pitchFamily="66" charset="0"/>
              </a:rPr>
              <a:t>Materials :</a:t>
            </a:r>
          </a:p>
          <a:p>
            <a:pPr algn="ctr" rtl="0"/>
            <a:endParaRPr lang="en-US" sz="3200" dirty="0">
              <a:latin typeface="Comic Sans MS" panose="030F0702030302020204" pitchFamily="66" charset="0"/>
            </a:endParaRP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Sheets of paper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2031440" y="1678822"/>
            <a:ext cx="6078890" cy="3500355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dirty="0">
                <a:latin typeface="Comic Sans MS" panose="030F0702030302020204" pitchFamily="66" charset="0"/>
              </a:rPr>
              <a:t>Strategy</a:t>
            </a:r>
            <a:r>
              <a:rPr lang="en-US" sz="2000" dirty="0">
                <a:latin typeface="Comic Sans MS" panose="030F0702030302020204" pitchFamily="66" charset="0"/>
              </a:rPr>
              <a:t>  :</a:t>
            </a:r>
          </a:p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Flashcard miming game : </a:t>
            </a:r>
          </a:p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Review the sentences, verb chunks, and the past tense verbs on page 4. Place the verb cards face down on a desk. Have students take turns picking a card and miming the activity. Their partner should say what he/she did over the weekend. Then have them switch roles.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9E85EC75-4A14-461D-8A33-2FC9C0F1A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1180" y="857732"/>
            <a:ext cx="1098940" cy="10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9D36AA7-C6CB-4DA9-AE4C-64827639C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180" y="2038906"/>
            <a:ext cx="6997820" cy="191024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198FAF9-D73B-4869-9A15-1372FF234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003" y="4181786"/>
            <a:ext cx="6997821" cy="190779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C750499-0AF4-4D6E-843D-FD64AD859A5F}"/>
              </a:ext>
            </a:extLst>
          </p:cNvPr>
          <p:cNvSpPr txBox="1"/>
          <p:nvPr/>
        </p:nvSpPr>
        <p:spPr>
          <a:xfrm>
            <a:off x="2994992" y="4717776"/>
            <a:ext cx="4260006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/>
              <a:t>أذكر 6 أفعال في الزمن الماضي </a:t>
            </a:r>
          </a:p>
          <a:p>
            <a:pPr>
              <a:lnSpc>
                <a:spcPct val="150000"/>
              </a:lnSpc>
            </a:pPr>
            <a:r>
              <a:rPr lang="ar-SA" sz="2400" b="1" dirty="0"/>
              <a:t>أذكر جملتين في الزمن الماضي</a:t>
            </a:r>
          </a:p>
        </p:txBody>
      </p:sp>
    </p:spTree>
    <p:extLst>
      <p:ext uri="{BB962C8B-B14F-4D97-AF65-F5344CB8AC3E}">
        <p14:creationId xmlns:p14="http://schemas.microsoft.com/office/powerpoint/2010/main" val="287766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537252" y="1356622"/>
            <a:ext cx="726555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4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4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1356668" y="3057938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9220DC5-AC85-4580-9AC0-BD319AFED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88" y="901149"/>
            <a:ext cx="5853333" cy="37106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5294928-90CE-4038-B68D-B30C8A873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130" y="3132809"/>
            <a:ext cx="2056779" cy="320514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90EDF72-B117-4AC3-9F0B-9BCB7F45F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029" y="4757530"/>
            <a:ext cx="4678018" cy="15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880425" y="981255"/>
            <a:ext cx="5023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practice .</a:t>
            </a:r>
            <a:r>
              <a:rPr lang="ar-SA" sz="2400" dirty="0">
                <a:solidFill>
                  <a:srgbClr val="FF0000"/>
                </a:solidFill>
                <a:cs typeface="+mj-cs"/>
              </a:rPr>
              <a:t>استمع ثم تدرب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307218" y="899367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98CFB6B-3086-4F5E-8743-D3ED949AD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183" y="2401956"/>
            <a:ext cx="7071705" cy="2276061"/>
          </a:xfrm>
          <a:prstGeom prst="rect">
            <a:avLst/>
          </a:prstGeom>
        </p:spPr>
      </p:pic>
      <p:pic>
        <p:nvPicPr>
          <p:cNvPr id="3" name="We Can 6 (2020) SB_CD 1_04">
            <a:hlinkClick r:id="" action="ppaction://media"/>
            <a:extLst>
              <a:ext uri="{FF2B5EF4-FFF2-40B4-BE49-F238E27FC236}">
                <a16:creationId xmlns:a16="http://schemas.microsoft.com/office/drawing/2014/main" id="{15993DB5-9F85-4232-A58D-90091BFA1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9199" y="1525465"/>
            <a:ext cx="793945" cy="7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229</Words>
  <Application>Microsoft Office PowerPoint</Application>
  <PresentationFormat>عرض على الشاشة (4:3)</PresentationFormat>
  <Paragraphs>53</Paragraphs>
  <Slides>19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Calibri Light</vt:lpstr>
      <vt:lpstr>Calibri</vt:lpstr>
      <vt:lpstr>Comic Sans MS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65</cp:revision>
  <dcterms:created xsi:type="dcterms:W3CDTF">2020-07-29T08:50:48Z</dcterms:created>
  <dcterms:modified xsi:type="dcterms:W3CDTF">2020-12-18T14:23:51Z</dcterms:modified>
</cp:coreProperties>
</file>