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65" r:id="rId3"/>
    <p:sldId id="463" r:id="rId4"/>
    <p:sldId id="457" r:id="rId5"/>
    <p:sldId id="466" r:id="rId6"/>
    <p:sldId id="335" r:id="rId7"/>
    <p:sldId id="467" r:id="rId8"/>
    <p:sldId id="468" r:id="rId9"/>
    <p:sldId id="411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61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308"/>
      </p:cViewPr>
      <p:guideLst>
        <p:guide orient="horz" pos="2183"/>
        <p:guide pos="3840"/>
        <p:guide orient="horz" pos="1461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341452" y="2680769"/>
            <a:ext cx="8172632" cy="1265254"/>
            <a:chOff x="9198889" y="2670931"/>
            <a:chExt cx="8172632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95028" y="3081246"/>
              <a:ext cx="56764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آداب المزاح</a:t>
              </a:r>
              <a:endParaRPr lang="ar-SY" sz="2800" b="1" dirty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24" y="2749129"/>
            <a:ext cx="802581" cy="721512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67420" y="1554351"/>
              <a:ext cx="71562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0651" y="2072021"/>
              <a:ext cx="2029160" cy="738664"/>
              <a:chOff x="3322290" y="5529812"/>
              <a:chExt cx="2029160" cy="73866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47967" y="5529812"/>
                <a:ext cx="1143498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2290" y="5868366"/>
                <a:ext cx="2029160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المزاح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4833425" y="1130489"/>
            <a:ext cx="656083" cy="3899835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5364057" y="859200"/>
            <a:ext cx="45719" cy="39276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4578486" y="1960163"/>
            <a:ext cx="1934913" cy="1919694"/>
            <a:chOff x="3303949" y="1353837"/>
            <a:chExt cx="1934913" cy="1919694"/>
          </a:xfrm>
        </p:grpSpPr>
        <p:sp>
          <p:nvSpPr>
            <p:cNvPr id="9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1847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8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6657858" y="477738"/>
            <a:ext cx="5214827" cy="3415099"/>
            <a:chOff x="5368874" y="-480424"/>
            <a:chExt cx="5214827" cy="3415099"/>
          </a:xfrm>
        </p:grpSpPr>
        <p:grpSp>
          <p:nvGrpSpPr>
            <p:cNvPr id="99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5368874" y="1357405"/>
              <a:ext cx="5214827" cy="1577270"/>
              <a:chOff x="5368874" y="1357405"/>
              <a:chExt cx="5214827" cy="1577270"/>
            </a:xfrm>
          </p:grpSpPr>
          <p:sp>
            <p:nvSpPr>
              <p:cNvPr id="101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5368874" y="1357405"/>
                <a:ext cx="521482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كان رسول الله صلى الله عليه و سلم يمزح مع أصحابه و لا يقول إلَّا حقَّاً</a:t>
                </a:r>
              </a:p>
            </p:txBody>
          </p:sp>
          <p:sp>
            <p:nvSpPr>
              <p:cNvPr id="102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6049025" y="2473010"/>
                <a:ext cx="4085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25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6468" y="-480424"/>
              <a:ext cx="2441396" cy="1915558"/>
            </a:xfrm>
            <a:prstGeom prst="rect">
              <a:avLst/>
            </a:prstGeom>
          </p:spPr>
        </p:pic>
      </p:grpSp>
      <p:sp>
        <p:nvSpPr>
          <p:cNvPr id="24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109029" y="41316"/>
            <a:ext cx="4395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آداب المزاح</a:t>
            </a:r>
          </a:p>
        </p:txBody>
      </p:sp>
      <p:sp>
        <p:nvSpPr>
          <p:cNvPr id="2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306857" y="3955831"/>
            <a:ext cx="4434001" cy="52071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مثال على مزاحه صلى الله عليه و سلم :</a:t>
            </a: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1236328" y="4866884"/>
            <a:ext cx="10504529" cy="1025915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كان يصف عبد الله و عبيد الله , و كثيراً من بني العباس ثم يقول :</a:t>
            </a:r>
          </a:p>
          <a:p>
            <a:pPr algn="r"/>
            <a:r>
              <a:rPr lang="ar-SY" sz="2400" b="1" dirty="0">
                <a:solidFill>
                  <a:schemeClr val="tx1"/>
                </a:solidFill>
              </a:rPr>
              <a:t>&lt; من سَبَقَ إِليَّ فله كذا و كذا, قال : فيستبقون إليه , فيقَعون على ظَهرِه و صَدرِه , فيُقَبِّلُهُم و يَلتَزِمُهُم &gt;</a:t>
            </a:r>
          </a:p>
        </p:txBody>
      </p:sp>
    </p:spTree>
    <p:extLst>
      <p:ext uri="{BB962C8B-B14F-4D97-AF65-F5344CB8AC3E}">
        <p14:creationId xmlns:p14="http://schemas.microsoft.com/office/powerpoint/2010/main" val="115723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24" y="2749129"/>
            <a:ext cx="802581" cy="721512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67420" y="1554351"/>
              <a:ext cx="71562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0651" y="2072021"/>
              <a:ext cx="2029160" cy="738664"/>
              <a:chOff x="3322290" y="5529812"/>
              <a:chExt cx="2029160" cy="73866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47967" y="5529812"/>
                <a:ext cx="1143498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2290" y="5868366"/>
                <a:ext cx="2029160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المزاح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5123305" y="1117086"/>
            <a:ext cx="656083" cy="3899835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5653937" y="845797"/>
            <a:ext cx="45719" cy="39276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4868366" y="1946760"/>
            <a:ext cx="1934913" cy="1919694"/>
            <a:chOff x="3303949" y="1353837"/>
            <a:chExt cx="1934913" cy="1919694"/>
          </a:xfrm>
        </p:grpSpPr>
        <p:sp>
          <p:nvSpPr>
            <p:cNvPr id="9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solidFill>
              <a:srgbClr val="D60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8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6796991" y="720843"/>
            <a:ext cx="5166291" cy="2908938"/>
            <a:chOff x="5147324" y="45531"/>
            <a:chExt cx="5166291" cy="2908938"/>
          </a:xfrm>
        </p:grpSpPr>
        <p:grpSp>
          <p:nvGrpSpPr>
            <p:cNvPr id="99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5147324" y="1887238"/>
              <a:ext cx="5166291" cy="1067231"/>
              <a:chOff x="5147324" y="1887238"/>
              <a:chExt cx="5166291" cy="1067231"/>
            </a:xfrm>
          </p:grpSpPr>
          <p:sp>
            <p:nvSpPr>
              <p:cNvPr id="101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5147324" y="1887238"/>
                <a:ext cx="516629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rgbClr val="D60093"/>
                    </a:solidFill>
                    <a:latin typeface="Century Gothic" panose="020B0502020202020204" pitchFamily="34" charset="0"/>
                  </a:rPr>
                  <a:t>أحترم كبار السِّن و لا أكذب و لا أستهزئ بغيري و لا أؤذيه</a:t>
                </a:r>
              </a:p>
            </p:txBody>
          </p:sp>
          <p:sp>
            <p:nvSpPr>
              <p:cNvPr id="102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5843800" y="2492804"/>
                <a:ext cx="4085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0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8847" y="45531"/>
              <a:ext cx="1792537" cy="1717849"/>
            </a:xfrm>
            <a:prstGeom prst="rect">
              <a:avLst/>
            </a:prstGeom>
          </p:spPr>
        </p:pic>
      </p:grpSp>
      <p:sp>
        <p:nvSpPr>
          <p:cNvPr id="24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9409198" y="173608"/>
            <a:ext cx="26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آداب المزاح :</a:t>
            </a:r>
          </a:p>
        </p:txBody>
      </p:sp>
    </p:spTree>
    <p:extLst>
      <p:ext uri="{BB962C8B-B14F-4D97-AF65-F5344CB8AC3E}">
        <p14:creationId xmlns:p14="http://schemas.microsoft.com/office/powerpoint/2010/main" val="181184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83504"/>
              <a:chOff x="3563328" y="5466316"/>
              <a:chExt cx="1432743" cy="5835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9624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المزاح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749349" y="343773"/>
            <a:ext cx="6759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اقرأ المواقف التالية و أحدد السلوكات التي أتجنَّبُها عندما أمزح :</a:t>
            </a:r>
            <a:endParaRPr lang="ar-SY" sz="2400" b="1" dirty="0">
              <a:latin typeface="Century Gothic" panose="020B0502020202020204" pitchFamily="34" charset="0"/>
            </a:endParaRPr>
          </a:p>
        </p:txBody>
      </p:sp>
      <p:pic>
        <p:nvPicPr>
          <p:cNvPr id="84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1" y="1365690"/>
            <a:ext cx="6962103" cy="4783924"/>
          </a:xfrm>
          <a:prstGeom prst="rect">
            <a:avLst/>
          </a:prstGeom>
        </p:spPr>
      </p:pic>
      <p:sp>
        <p:nvSpPr>
          <p:cNvPr id="22" name="مربع نص 21"/>
          <p:cNvSpPr txBox="1"/>
          <p:nvPr/>
        </p:nvSpPr>
        <p:spPr>
          <a:xfrm>
            <a:off x="4572000" y="2667565"/>
            <a:ext cx="2681727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رمي الأخ بالقلم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4571999" y="4634250"/>
            <a:ext cx="2681727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الاستهزاء بالآخرين و التَّلفظ بألفاظ جارحة</a:t>
            </a:r>
          </a:p>
        </p:txBody>
      </p:sp>
    </p:spTree>
    <p:extLst>
      <p:ext uri="{BB962C8B-B14F-4D97-AF65-F5344CB8AC3E}">
        <p14:creationId xmlns:p14="http://schemas.microsoft.com/office/powerpoint/2010/main" val="38755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83504"/>
              <a:chOff x="3563328" y="5466316"/>
              <a:chExt cx="1432743" cy="5835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9624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المزاح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749349" y="343773"/>
            <a:ext cx="6759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نشاط   </a:t>
            </a:r>
            <a:r>
              <a:rPr lang="ar-SY" sz="2400" b="1" dirty="0">
                <a:latin typeface="Century Gothic" panose="020B0502020202020204" pitchFamily="34" charset="0"/>
              </a:rPr>
              <a:t>عبِّر عن الصور التالية بأسلوبك الخاص , و هل هي من                    أمثلة المزاح المحمود أو المذموم ؟</a:t>
            </a:r>
          </a:p>
        </p:txBody>
      </p:sp>
      <p:pic>
        <p:nvPicPr>
          <p:cNvPr id="84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28" y="1798659"/>
            <a:ext cx="8753275" cy="4678629"/>
          </a:xfrm>
          <a:prstGeom prst="rect">
            <a:avLst/>
          </a:prstGeom>
        </p:spPr>
      </p:pic>
      <p:sp>
        <p:nvSpPr>
          <p:cNvPr id="22" name="مربع نص 21"/>
          <p:cNvSpPr txBox="1"/>
          <p:nvPr/>
        </p:nvSpPr>
        <p:spPr>
          <a:xfrm>
            <a:off x="6167438" y="2023737"/>
            <a:ext cx="4818743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سحب الكرسي ليسقط زميلي ( مزاح مذموم )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3482294" y="3452270"/>
            <a:ext cx="4818743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دفع الآخرين ( مزاح مذموم )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6688925" y="4736784"/>
            <a:ext cx="4818743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التنافس بين الأصدقاء ( مزاح محمود )</a:t>
            </a:r>
          </a:p>
        </p:txBody>
      </p:sp>
    </p:spTree>
    <p:extLst>
      <p:ext uri="{BB962C8B-B14F-4D97-AF65-F5344CB8AC3E}">
        <p14:creationId xmlns:p14="http://schemas.microsoft.com/office/powerpoint/2010/main" val="80653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CC4F8EEC-6805-451E-80E9-3F535E0EE0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8C2A61F-9E06-4761-8F5D-D662C0CD0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30CD906C-6814-4EFD-8EBA-7FB8BDEE1086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1506802-4B00-4A05-9D1E-1122B4399DD4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FE545AA5-8854-4EB4-9967-71967078B5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24" y="2749129"/>
            <a:ext cx="802581" cy="721512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67420" y="1554351"/>
              <a:ext cx="71562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0651" y="2072021"/>
              <a:ext cx="2029160" cy="738664"/>
              <a:chOff x="3322290" y="5529812"/>
              <a:chExt cx="2029160" cy="73866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47967" y="5529812"/>
                <a:ext cx="1143498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2290" y="5868366"/>
                <a:ext cx="2029160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المزاح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4833425" y="1130489"/>
            <a:ext cx="656083" cy="3899835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5364057" y="859200"/>
            <a:ext cx="45719" cy="39276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4578486" y="1960163"/>
            <a:ext cx="1934913" cy="1919694"/>
            <a:chOff x="3303949" y="1353837"/>
            <a:chExt cx="1934913" cy="1919694"/>
          </a:xfrm>
        </p:grpSpPr>
        <p:sp>
          <p:nvSpPr>
            <p:cNvPr id="9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1847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8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7029885" y="464758"/>
            <a:ext cx="4710972" cy="3415099"/>
            <a:chOff x="5616892" y="-480424"/>
            <a:chExt cx="4710972" cy="3415099"/>
          </a:xfrm>
        </p:grpSpPr>
        <p:grpSp>
          <p:nvGrpSpPr>
            <p:cNvPr id="99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5616892" y="1595248"/>
              <a:ext cx="4710972" cy="1339427"/>
              <a:chOff x="5616892" y="1595248"/>
              <a:chExt cx="4710972" cy="1339427"/>
            </a:xfrm>
          </p:grpSpPr>
          <p:sp>
            <p:nvSpPr>
              <p:cNvPr id="101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5616892" y="1595248"/>
                <a:ext cx="47109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accent2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لا أمزح في أمور الدين :</a:t>
                </a:r>
              </a:p>
            </p:txBody>
          </p:sp>
          <p:sp>
            <p:nvSpPr>
              <p:cNvPr id="102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6049025" y="2473010"/>
                <a:ext cx="4085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25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6468" y="-480424"/>
              <a:ext cx="2441396" cy="1915558"/>
            </a:xfrm>
            <a:prstGeom prst="rect">
              <a:avLst/>
            </a:prstGeom>
          </p:spPr>
        </p:pic>
      </p:grp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093029" y="5113627"/>
            <a:ext cx="7647828" cy="1025915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ذهب أحمد ليزور أحد زملائه و كان معه عدد من الحضور , فقدَّم لهم نصيحة ً عن خطورة المزاح في أمور الدِّين , فشكره الحضور .</a:t>
            </a:r>
          </a:p>
        </p:txBody>
      </p:sp>
    </p:spTree>
    <p:extLst>
      <p:ext uri="{BB962C8B-B14F-4D97-AF65-F5344CB8AC3E}">
        <p14:creationId xmlns:p14="http://schemas.microsoft.com/office/powerpoint/2010/main" val="287049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83504"/>
              <a:chOff x="3563328" y="5466316"/>
              <a:chExt cx="1432743" cy="5835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9624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المزاح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1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>
            <a:off x="4770763" y="2070435"/>
            <a:ext cx="4358415" cy="3357908"/>
            <a:chOff x="6777987" y="715879"/>
            <a:chExt cx="1951598" cy="2218397"/>
          </a:xfrm>
        </p:grpSpPr>
        <p:sp>
          <p:nvSpPr>
            <p:cNvPr id="32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777987" y="715879"/>
              <a:ext cx="1796801" cy="2067951"/>
            </a:xfrm>
            <a:prstGeom prst="foldedCorner">
              <a:avLst>
                <a:gd name="adj" fmla="val 2412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913724" y="1418504"/>
              <a:ext cx="1696679" cy="548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C00000"/>
                  </a:solidFill>
                </a:rPr>
                <a:t>أقتدي</a:t>
              </a:r>
              <a:r>
                <a:rPr lang="ar-SY" sz="2400" b="1" dirty="0"/>
                <a:t> بالرسول محمَّد صلى الله عليه و سلم </a:t>
              </a:r>
              <a:r>
                <a:rPr lang="ar-SY" sz="2400" b="1" dirty="0">
                  <a:solidFill>
                    <a:srgbClr val="C00000"/>
                  </a:solidFill>
                </a:rPr>
                <a:t>في مزاحه</a:t>
              </a:r>
              <a:endParaRPr lang="en-US" sz="32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5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6299200" y="1634985"/>
            <a:ext cx="755519" cy="858728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6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562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225</Words>
  <Application>Microsoft Office PowerPoint</Application>
  <PresentationFormat>شاشة عريضة</PresentationFormat>
  <Paragraphs>42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Cooper Black</vt:lpstr>
      <vt:lpstr>Hand Of Sean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1441</cp:revision>
  <dcterms:created xsi:type="dcterms:W3CDTF">2020-10-10T04:32:51Z</dcterms:created>
  <dcterms:modified xsi:type="dcterms:W3CDTF">2021-03-06T16:01:14Z</dcterms:modified>
</cp:coreProperties>
</file>