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3" r:id="rId2"/>
    <p:sldId id="295" r:id="rId3"/>
    <p:sldId id="298" r:id="rId4"/>
    <p:sldId id="297" r:id="rId5"/>
    <p:sldId id="301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20" r:id="rId22"/>
    <p:sldId id="318" r:id="rId23"/>
    <p:sldId id="319" r:id="rId24"/>
    <p:sldId id="317" r:id="rId25"/>
    <p:sldId id="294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A2A"/>
    <a:srgbClr val="F59903"/>
    <a:srgbClr val="F0968D"/>
    <a:srgbClr val="E8696C"/>
    <a:srgbClr val="642D0F"/>
    <a:srgbClr val="A1A04E"/>
    <a:srgbClr val="FFEFB5"/>
    <a:srgbClr val="C00000"/>
    <a:srgbClr val="9DB401"/>
    <a:srgbClr val="FFC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نمط فاتح 2 - تميي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نمط متوسط 4 - تميي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نمط متوسط 4 - تميي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14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96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38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06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0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176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602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85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436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128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94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C22B-64A1-483C-89B5-7EEFDFF2E72B}" type="datetimeFigureOut">
              <a:rPr lang="ar-SA" smtClean="0"/>
              <a:t>28/06/41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4C7A8-889F-4ED5-8E71-BFB3A1CC94E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426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t.me/abd_fegh_1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microsoft.com/office/2007/relationships/hdphoto" Target="../media/hdphoto10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9.wdp"/><Relationship Id="rId4" Type="http://schemas.openxmlformats.org/officeDocument/2006/relationships/image" Target="../media/image24.png"/><Relationship Id="rId9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12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5.wdp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1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5.wdp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8.wdp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7"/>
          <p:cNvGrpSpPr/>
          <p:nvPr/>
        </p:nvGrpSpPr>
        <p:grpSpPr>
          <a:xfrm>
            <a:off x="2423592" y="753044"/>
            <a:ext cx="7344816" cy="5337394"/>
            <a:chOff x="1907704" y="1459898"/>
            <a:chExt cx="5328592" cy="3922120"/>
          </a:xfrm>
        </p:grpSpPr>
        <p:sp>
          <p:nvSpPr>
            <p:cNvPr id="13" name="Rectangle 1"/>
            <p:cNvSpPr/>
            <p:nvPr/>
          </p:nvSpPr>
          <p:spPr>
            <a:xfrm>
              <a:off x="2026972" y="1556793"/>
              <a:ext cx="5065308" cy="372833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solidFill>
              <a:schemeClr val="accent5">
                <a:lumMod val="75000"/>
                <a:alpha val="1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"/>
            <p:cNvSpPr/>
            <p:nvPr/>
          </p:nvSpPr>
          <p:spPr>
            <a:xfrm>
              <a:off x="1907704" y="1459898"/>
              <a:ext cx="5328592" cy="3922120"/>
            </a:xfrm>
            <a:custGeom>
              <a:avLst/>
              <a:gdLst/>
              <a:ahLst/>
              <a:cxnLst/>
              <a:rect l="l" t="t" r="r" b="b"/>
              <a:pathLst>
                <a:path w="4464496" h="4464497">
                  <a:moveTo>
                    <a:pt x="1087670" y="0"/>
                  </a:moveTo>
                  <a:lnTo>
                    <a:pt x="2209558" y="0"/>
                  </a:lnTo>
                  <a:lnTo>
                    <a:pt x="2254939" y="0"/>
                  </a:lnTo>
                  <a:lnTo>
                    <a:pt x="3376827" y="0"/>
                  </a:lnTo>
                  <a:cubicBezTo>
                    <a:pt x="3376827" y="221413"/>
                    <a:pt x="3556317" y="400903"/>
                    <a:pt x="3777730" y="400903"/>
                  </a:cubicBezTo>
                  <a:cubicBezTo>
                    <a:pt x="3779832" y="400903"/>
                    <a:pt x="3781931" y="400887"/>
                    <a:pt x="3784017" y="400269"/>
                  </a:cubicBezTo>
                  <a:lnTo>
                    <a:pt x="3784017" y="683477"/>
                  </a:lnTo>
                  <a:lnTo>
                    <a:pt x="4064227" y="683477"/>
                  </a:lnTo>
                  <a:cubicBezTo>
                    <a:pt x="4063609" y="685563"/>
                    <a:pt x="4063593" y="687662"/>
                    <a:pt x="4063593" y="689764"/>
                  </a:cubicBezTo>
                  <a:cubicBezTo>
                    <a:pt x="4063593" y="911177"/>
                    <a:pt x="4243083" y="1090667"/>
                    <a:pt x="4464496" y="1090667"/>
                  </a:cubicBezTo>
                  <a:lnTo>
                    <a:pt x="4464496" y="2212555"/>
                  </a:lnTo>
                  <a:lnTo>
                    <a:pt x="4464496" y="2257936"/>
                  </a:lnTo>
                  <a:lnTo>
                    <a:pt x="4464496" y="3379824"/>
                  </a:lnTo>
                  <a:cubicBezTo>
                    <a:pt x="4243083" y="3379824"/>
                    <a:pt x="4063593" y="3559314"/>
                    <a:pt x="4063593" y="3780727"/>
                  </a:cubicBezTo>
                  <a:cubicBezTo>
                    <a:pt x="4063593" y="3782829"/>
                    <a:pt x="4063609" y="3784928"/>
                    <a:pt x="4064227" y="3787014"/>
                  </a:cubicBezTo>
                  <a:lnTo>
                    <a:pt x="3784016" y="3787014"/>
                  </a:lnTo>
                  <a:lnTo>
                    <a:pt x="3784016" y="4064228"/>
                  </a:lnTo>
                  <a:cubicBezTo>
                    <a:pt x="3781930" y="4063610"/>
                    <a:pt x="3779831" y="4063594"/>
                    <a:pt x="3777729" y="4063594"/>
                  </a:cubicBezTo>
                  <a:cubicBezTo>
                    <a:pt x="3556316" y="4063594"/>
                    <a:pt x="3376826" y="4243084"/>
                    <a:pt x="3376826" y="4464497"/>
                  </a:cubicBezTo>
                  <a:lnTo>
                    <a:pt x="2254940" y="4464497"/>
                  </a:lnTo>
                  <a:lnTo>
                    <a:pt x="2209557" y="4464497"/>
                  </a:lnTo>
                  <a:lnTo>
                    <a:pt x="1087671" y="4464497"/>
                  </a:lnTo>
                  <a:cubicBezTo>
                    <a:pt x="1087671" y="4243084"/>
                    <a:pt x="908181" y="4063594"/>
                    <a:pt x="686768" y="4063594"/>
                  </a:cubicBezTo>
                  <a:cubicBezTo>
                    <a:pt x="684666" y="4063594"/>
                    <a:pt x="682567" y="4063610"/>
                    <a:pt x="680481" y="4064228"/>
                  </a:cubicBezTo>
                  <a:lnTo>
                    <a:pt x="680481" y="3787013"/>
                  </a:lnTo>
                  <a:lnTo>
                    <a:pt x="400269" y="3787013"/>
                  </a:lnTo>
                  <a:cubicBezTo>
                    <a:pt x="400887" y="3784927"/>
                    <a:pt x="400903" y="3782828"/>
                    <a:pt x="400903" y="3780726"/>
                  </a:cubicBezTo>
                  <a:cubicBezTo>
                    <a:pt x="400903" y="3559313"/>
                    <a:pt x="221413" y="3379823"/>
                    <a:pt x="0" y="3379823"/>
                  </a:cubicBezTo>
                  <a:lnTo>
                    <a:pt x="0" y="2257937"/>
                  </a:lnTo>
                  <a:lnTo>
                    <a:pt x="0" y="2212554"/>
                  </a:lnTo>
                  <a:lnTo>
                    <a:pt x="0" y="1090668"/>
                  </a:lnTo>
                  <a:cubicBezTo>
                    <a:pt x="221413" y="1090668"/>
                    <a:pt x="400903" y="911178"/>
                    <a:pt x="400903" y="689765"/>
                  </a:cubicBezTo>
                  <a:cubicBezTo>
                    <a:pt x="400903" y="687663"/>
                    <a:pt x="400887" y="685564"/>
                    <a:pt x="400269" y="683478"/>
                  </a:cubicBezTo>
                  <a:lnTo>
                    <a:pt x="680480" y="683478"/>
                  </a:lnTo>
                  <a:lnTo>
                    <a:pt x="680480" y="400269"/>
                  </a:lnTo>
                  <a:cubicBezTo>
                    <a:pt x="682566" y="400887"/>
                    <a:pt x="684665" y="400903"/>
                    <a:pt x="686767" y="400903"/>
                  </a:cubicBezTo>
                  <a:cubicBezTo>
                    <a:pt x="908180" y="400903"/>
                    <a:pt x="1087670" y="221413"/>
                    <a:pt x="1087670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8"/>
          <p:cNvGrpSpPr/>
          <p:nvPr/>
        </p:nvGrpSpPr>
        <p:grpSpPr>
          <a:xfrm>
            <a:off x="4718506" y="4001207"/>
            <a:ext cx="2592288" cy="180858"/>
            <a:chOff x="5364088" y="1664804"/>
            <a:chExt cx="3096344" cy="216024"/>
          </a:xfrm>
        </p:grpSpPr>
        <p:grpSp>
          <p:nvGrpSpPr>
            <p:cNvPr id="16" name="Group 18"/>
            <p:cNvGrpSpPr/>
            <p:nvPr/>
          </p:nvGrpSpPr>
          <p:grpSpPr>
            <a:xfrm>
              <a:off x="6804248" y="1664804"/>
              <a:ext cx="216024" cy="216024"/>
              <a:chOff x="7740352" y="1772816"/>
              <a:chExt cx="216024" cy="216024"/>
            </a:xfrm>
          </p:grpSpPr>
          <p:sp>
            <p:nvSpPr>
              <p:cNvPr id="23" name="Rectangle 16"/>
              <p:cNvSpPr/>
              <p:nvPr/>
            </p:nvSpPr>
            <p:spPr>
              <a:xfrm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7"/>
              <p:cNvSpPr/>
              <p:nvPr/>
            </p:nvSpPr>
            <p:spPr>
              <a:xfrm rot="2700000">
                <a:off x="7740352" y="1772816"/>
                <a:ext cx="216024" cy="216024"/>
              </a:xfrm>
              <a:prstGeom prst="rect">
                <a:avLst/>
              </a:prstGeom>
              <a:noFill/>
              <a:ln w="158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7" name="Group 24"/>
            <p:cNvGrpSpPr/>
            <p:nvPr/>
          </p:nvGrpSpPr>
          <p:grpSpPr>
            <a:xfrm>
              <a:off x="71642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2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25"/>
            <p:cNvGrpSpPr/>
            <p:nvPr/>
          </p:nvGrpSpPr>
          <p:grpSpPr>
            <a:xfrm flipH="1">
              <a:off x="5364088" y="1731045"/>
              <a:ext cx="1296144" cy="83542"/>
              <a:chOff x="7164288" y="1761282"/>
              <a:chExt cx="1296144" cy="83542"/>
            </a:xfrm>
          </p:grpSpPr>
          <p:cxnSp>
            <p:nvCxnSpPr>
              <p:cNvPr id="19" name="Straight Connector 26"/>
              <p:cNvCxnSpPr/>
              <p:nvPr/>
            </p:nvCxnSpPr>
            <p:spPr>
              <a:xfrm>
                <a:off x="7164288" y="1761282"/>
                <a:ext cx="129614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27"/>
              <p:cNvCxnSpPr/>
              <p:nvPr/>
            </p:nvCxnSpPr>
            <p:spPr>
              <a:xfrm>
                <a:off x="7164288" y="1844824"/>
                <a:ext cx="108012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صورة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37" y="61484"/>
            <a:ext cx="1800201" cy="1800201"/>
          </a:xfrm>
          <a:prstGeom prst="rect">
            <a:avLst/>
          </a:prstGeom>
        </p:spPr>
      </p:pic>
      <p:pic>
        <p:nvPicPr>
          <p:cNvPr id="26" name="صورة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11" y="332656"/>
            <a:ext cx="2386103" cy="1278951"/>
          </a:xfrm>
          <a:prstGeom prst="rect">
            <a:avLst/>
          </a:prstGeom>
        </p:spPr>
      </p:pic>
      <p:sp>
        <p:nvSpPr>
          <p:cNvPr id="27" name="مستطيل ذو زوايا قطرية مستديرة 26"/>
          <p:cNvSpPr/>
          <p:nvPr/>
        </p:nvSpPr>
        <p:spPr>
          <a:xfrm>
            <a:off x="4151784" y="1870956"/>
            <a:ext cx="4512444" cy="477768"/>
          </a:xfrm>
          <a:prstGeom prst="round2DiagRect">
            <a:avLst/>
          </a:prstGeom>
          <a:solidFill>
            <a:srgbClr val="EED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الفروض المقدرة. – فقه 2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2167011" y="2507412"/>
            <a:ext cx="7955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صلى الله عليه وسلم : ( إِنَّ اللَّهَ قَدْ أَعْطَى كُلَّ ذِي </a:t>
            </a:r>
            <a:endParaRPr lang="ar-SA" sz="3200" b="1" dirty="0" smtClean="0">
              <a:solidFill>
                <a:schemeClr val="accent1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حَقٍّ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حَقَّهُ </a:t>
            </a:r>
            <a:r>
              <a:rPr lang="ar-SA" sz="3200" b="1" dirty="0" smtClean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، فَلَا 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وَصِيَّةَ لِوَارِثٍ )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3886531" y="430138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SA" sz="2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راجعه واشرف عليه </a:t>
            </a:r>
          </a:p>
          <a:p>
            <a:pPr lvl="0" algn="ctr"/>
            <a:r>
              <a:rPr lang="ar-SA" sz="24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الأستاذ / </a:t>
            </a:r>
            <a:r>
              <a:rPr lang="ar-SA" sz="24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عبدالرحمن الشراري</a:t>
            </a:r>
          </a:p>
          <a:p>
            <a:pPr lvl="0" algn="ctr"/>
            <a:r>
              <a:rPr lang="en-US" sz="2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hlinkClick r:id="rId5"/>
              </a:rPr>
              <a:t>http://t.me/abd_fegh_1</a:t>
            </a:r>
            <a:r>
              <a:rPr lang="en-US" sz="2400" b="1" dirty="0">
                <a:solidFill>
                  <a:prstClr val="white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2400" b="1" dirty="0">
              <a:solidFill>
                <a:prstClr val="white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564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6568225" y="1299086"/>
            <a:ext cx="4670201" cy="2950942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جد وابن:</a:t>
            </a:r>
          </a:p>
          <a:p>
            <a:pPr algn="ctr"/>
            <a:endParaRPr lang="ar-SA" sz="32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مستطيل ذو زوايا قطرية مستديرة 15"/>
          <p:cNvSpPr/>
          <p:nvPr/>
        </p:nvSpPr>
        <p:spPr>
          <a:xfrm>
            <a:off x="1735964" y="1299086"/>
            <a:ext cx="4455285" cy="2950942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اب و جد و ابنة:</a:t>
            </a:r>
          </a:p>
          <a:p>
            <a:pPr algn="ctr"/>
            <a:endParaRPr lang="ar-SA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خماسي 2"/>
          <p:cNvSpPr/>
          <p:nvPr/>
        </p:nvSpPr>
        <p:spPr>
          <a:xfrm flipH="1">
            <a:off x="10195237" y="1979728"/>
            <a:ext cx="1030310" cy="502276"/>
          </a:xfrm>
          <a:prstGeom prst="homePlat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خماسي 16"/>
          <p:cNvSpPr/>
          <p:nvPr/>
        </p:nvSpPr>
        <p:spPr>
          <a:xfrm flipH="1">
            <a:off x="10195237" y="3006382"/>
            <a:ext cx="1030310" cy="502276"/>
          </a:xfrm>
          <a:prstGeom prst="homePlat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الابن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خماسي 17"/>
          <p:cNvSpPr/>
          <p:nvPr/>
        </p:nvSpPr>
        <p:spPr>
          <a:xfrm flipH="1">
            <a:off x="5146542" y="2085676"/>
            <a:ext cx="1030310" cy="502276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خماسي 19"/>
          <p:cNvSpPr/>
          <p:nvPr/>
        </p:nvSpPr>
        <p:spPr>
          <a:xfrm flipH="1">
            <a:off x="5146542" y="2723041"/>
            <a:ext cx="1030310" cy="502276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خماسي 20"/>
          <p:cNvSpPr/>
          <p:nvPr/>
        </p:nvSpPr>
        <p:spPr>
          <a:xfrm flipH="1">
            <a:off x="5146542" y="3345290"/>
            <a:ext cx="1030310" cy="502276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الابنة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024615" y="1938478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السُدس.</a:t>
            </a:r>
            <a:endParaRPr lang="ar-SA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8481953" y="2961122"/>
            <a:ext cx="17395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تعصيبًا.</a:t>
            </a:r>
            <a:endParaRPr lang="ar-SA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070575" y="3262791"/>
            <a:ext cx="1095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النصف.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058360" y="2010928"/>
            <a:ext cx="11256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السُدس.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2791736" y="2640542"/>
            <a:ext cx="23920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يسقط لوجود الأب.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-317122" y="2932929"/>
            <a:ext cx="4708818" cy="5023902"/>
            <a:chOff x="0" y="0"/>
            <a:chExt cx="4499205" cy="5869411"/>
          </a:xfrm>
        </p:grpSpPr>
        <p:pic>
          <p:nvPicPr>
            <p:cNvPr id="27" name="صورة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355" b="98243" l="2236" r="96645">
                          <a14:foregroundMark x1="34824" y1="34345" x2="34824" y2="34345"/>
                          <a14:foregroundMark x1="26038" y1="20607" x2="26038" y2="20607"/>
                          <a14:foregroundMark x1="55112" y1="31470" x2="55112" y2="31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0" y="0"/>
              <a:ext cx="4499205" cy="5869411"/>
            </a:xfrm>
            <a:prstGeom prst="rect">
              <a:avLst/>
            </a:prstGeom>
          </p:spPr>
        </p:pic>
        <p:sp>
          <p:nvSpPr>
            <p:cNvPr id="28" name="مستطيل 27"/>
            <p:cNvSpPr/>
            <p:nvPr/>
          </p:nvSpPr>
          <p:spPr>
            <a:xfrm>
              <a:off x="1097280" y="1268306"/>
              <a:ext cx="565265" cy="909629"/>
            </a:xfrm>
            <a:prstGeom prst="rect">
              <a:avLst/>
            </a:prstGeom>
            <a:solidFill>
              <a:srgbClr val="FFC2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31" name="صورة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63" b="90000" l="7350" r="96923">
                        <a14:foregroundMark x1="78803" y1="28750" x2="78803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86" y="3301428"/>
            <a:ext cx="993293" cy="995537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3" b="90000" l="7350" r="96923">
                        <a14:foregroundMark x1="78803" y1="28750" x2="78803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66" y="3319607"/>
            <a:ext cx="1008125" cy="101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3" grpId="0" animBg="1"/>
      <p:bldP spid="17" grpId="0" animBg="1"/>
      <p:bldP spid="18" grpId="0" animBg="1"/>
      <p:bldP spid="20" grpId="0" animBg="1"/>
      <p:bldP spid="21" grpId="0" animBg="1"/>
      <p:bldP spid="4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08328"/>
              </p:ext>
            </p:extLst>
          </p:nvPr>
        </p:nvGraphicFramePr>
        <p:xfrm>
          <a:off x="1494971" y="2921952"/>
          <a:ext cx="8767222" cy="3241788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0310025"/>
                    </a:ext>
                  </a:extLst>
                </a:gridCol>
                <a:gridCol w="866339">
                  <a:extLst>
                    <a:ext uri="{9D8B030D-6E8A-4147-A177-3AD203B41FA5}">
                      <a16:colId xmlns:a16="http://schemas.microsoft.com/office/drawing/2014/main" val="457430952"/>
                    </a:ext>
                  </a:extLst>
                </a:gridCol>
                <a:gridCol w="3836883">
                  <a:extLst>
                    <a:ext uri="{9D8B030D-6E8A-4147-A177-3AD203B41FA5}">
                      <a16:colId xmlns:a16="http://schemas.microsoft.com/office/drawing/2014/main" val="4230754365"/>
                    </a:ext>
                  </a:extLst>
                </a:gridCol>
              </a:tblGrid>
              <a:tr h="102653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الدليل</a:t>
                      </a:r>
                    </a:p>
                    <a:p>
                      <a:pPr algn="r" rtl="1"/>
                      <a:r>
                        <a:rPr lang="ar-SA" sz="28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قال</a:t>
                      </a:r>
                      <a:r>
                        <a:rPr lang="ar-SA" sz="2800" u="sng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تعالى :</a:t>
                      </a:r>
                      <a:endParaRPr lang="ar-SA" sz="2800" u="sng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4400" u="sng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الحالة</a:t>
                      </a:r>
                      <a:endParaRPr lang="ar-SA" sz="4400" b="1" u="sng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756662"/>
                  </a:ext>
                </a:extLst>
              </a:tr>
              <a:tr h="102653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"وَلأَبَوَيْهِ لِكُلِّ وَاحِدٍ مِنْهُمَا السُّدُسُ مِمَّا تَرَكَ إِنْ كَانَ لَهُ وَلَدٌ".</a:t>
                      </a:r>
                      <a:endParaRPr lang="ar-SA" sz="280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الحالة</a:t>
                      </a:r>
                      <a:r>
                        <a:rPr lang="ar-SA" sz="28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الأولى: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6895806"/>
                  </a:ext>
                </a:extLst>
              </a:tr>
              <a:tr h="102653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aditional Arabic" panose="02020603050405020304" pitchFamily="18" charset="-78"/>
                          <a:ea typeface="+mn-ea"/>
                          <a:cs typeface="Traditional Arabic" panose="02020603050405020304" pitchFamily="18" charset="-78"/>
                        </a:rPr>
                        <a:t>"فَإِنْ كَانَ لَهُ إِخْوَةٌ فَلِأُمِّهِ السُّدُسُ".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الحالة الثانية:</a:t>
                      </a:r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76450083"/>
                  </a:ext>
                </a:extLst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1277257" y="1085072"/>
            <a:ext cx="1027698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solidFill>
                  <a:srgbClr val="9DB4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للأم حاليّن ترث فيها السدس ، خلال دقيقة واحدة استنبط/ي الحالين  </a:t>
            </a:r>
            <a:r>
              <a:rPr lang="ar-SA" sz="4400" b="1" dirty="0" smtClean="0">
                <a:ln w="0"/>
                <a:solidFill>
                  <a:srgbClr val="9DB4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خلال الآيات التالية!</a:t>
            </a:r>
            <a:endParaRPr lang="ar-SA" sz="4400" b="1" cap="none" spc="0" dirty="0">
              <a:ln w="0"/>
              <a:solidFill>
                <a:srgbClr val="9DB40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050" y="3864850"/>
            <a:ext cx="3232976" cy="3232976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951894" y="4188903"/>
            <a:ext cx="2930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وجود الفرع الوارث.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1789994" y="5257592"/>
            <a:ext cx="3254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وجود جمع من الأخوة.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4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 animBg="1"/>
      <p:bldP spid="13" grpId="0" animBg="1"/>
      <p:bldP spid="29" grpId="0" animBg="1"/>
      <p:bldP spid="5" grpId="0"/>
      <p:bldP spid="3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6568225" y="1299086"/>
            <a:ext cx="4670201" cy="2605257"/>
          </a:xfrm>
          <a:prstGeom prst="round2Diag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أم و أخان شقيقان.</a:t>
            </a:r>
          </a:p>
          <a:p>
            <a:pPr algn="ctr"/>
            <a:endParaRPr lang="ar-SA" sz="32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خماسي 8"/>
          <p:cNvSpPr/>
          <p:nvPr/>
        </p:nvSpPr>
        <p:spPr>
          <a:xfrm flipH="1">
            <a:off x="10195237" y="1979728"/>
            <a:ext cx="1030310" cy="502276"/>
          </a:xfrm>
          <a:prstGeom prst="homePlat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خماسي 9"/>
          <p:cNvSpPr/>
          <p:nvPr/>
        </p:nvSpPr>
        <p:spPr>
          <a:xfrm flipH="1">
            <a:off x="10195237" y="3006382"/>
            <a:ext cx="1030310" cy="502276"/>
          </a:xfrm>
          <a:prstGeom prst="homePlat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الأخوة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ذو زوايا قطرية مستديرة 11"/>
          <p:cNvSpPr/>
          <p:nvPr/>
        </p:nvSpPr>
        <p:spPr>
          <a:xfrm>
            <a:off x="1735964" y="1299086"/>
            <a:ext cx="4455285" cy="2605257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أم وابنه :</a:t>
            </a:r>
          </a:p>
          <a:p>
            <a:pPr algn="ctr"/>
            <a:endParaRPr lang="ar-SA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خماسي 13"/>
          <p:cNvSpPr/>
          <p:nvPr/>
        </p:nvSpPr>
        <p:spPr>
          <a:xfrm flipH="1">
            <a:off x="5148329" y="1979728"/>
            <a:ext cx="1030310" cy="502276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" name="خماسي 15"/>
          <p:cNvSpPr/>
          <p:nvPr/>
        </p:nvSpPr>
        <p:spPr>
          <a:xfrm flipH="1">
            <a:off x="5148329" y="3006382"/>
            <a:ext cx="1030310" cy="502276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الابنة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6608868" y="1953970"/>
            <a:ext cx="36455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السُدس لوجود جمع من الأخوة.</a:t>
            </a:r>
            <a:endParaRPr lang="ar-SA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8410664" y="3006382"/>
            <a:ext cx="17395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تعصيبًا.</a:t>
            </a:r>
            <a:endParaRPr lang="ar-SA" sz="3200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1762467" y="1938478"/>
            <a:ext cx="33858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السُدس لوجود الفرع الوارث.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4035876" y="2965132"/>
            <a:ext cx="1095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النصف.</a:t>
            </a:r>
            <a:endParaRPr lang="ar-SA" sz="32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3" name="مستطيل ذو زوايا قطرية مستديرة 22"/>
          <p:cNvSpPr/>
          <p:nvPr/>
        </p:nvSpPr>
        <p:spPr>
          <a:xfrm>
            <a:off x="4138078" y="4042775"/>
            <a:ext cx="4455285" cy="2605257"/>
          </a:xfrm>
          <a:prstGeom prst="round2Diag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 شخص عن أم و زوجة :</a:t>
            </a:r>
          </a:p>
          <a:p>
            <a:pPr algn="ctr"/>
            <a:endParaRPr lang="ar-SA" sz="3200" b="1" u="sng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u="sng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خماسي 23"/>
          <p:cNvSpPr/>
          <p:nvPr/>
        </p:nvSpPr>
        <p:spPr>
          <a:xfrm flipH="1">
            <a:off x="7563053" y="5720346"/>
            <a:ext cx="1030310" cy="502276"/>
          </a:xfrm>
          <a:prstGeom prst="homePlat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الزوجة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خماسي 24"/>
          <p:cNvSpPr/>
          <p:nvPr/>
        </p:nvSpPr>
        <p:spPr>
          <a:xfrm flipH="1">
            <a:off x="7563053" y="4697751"/>
            <a:ext cx="1030310" cy="502276"/>
          </a:xfrm>
          <a:prstGeom prst="homePlat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</a:t>
            </a:r>
            <a:endParaRPr lang="ar-SA" sz="28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مستطيل 25"/>
          <p:cNvSpPr/>
          <p:nvPr/>
        </p:nvSpPr>
        <p:spPr>
          <a:xfrm>
            <a:off x="4364881" y="4657047"/>
            <a:ext cx="316144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الثلث لعدم وجود الفرع الوارث</a:t>
            </a:r>
          </a:p>
          <a:p>
            <a:r>
              <a:rPr lang="ar-SA" sz="28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و الجمع من الأخوة.</a:t>
            </a:r>
            <a:endParaRPr lang="ar-SA" sz="2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6670584" y="5651549"/>
            <a:ext cx="8082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الربع.</a:t>
            </a:r>
            <a:endParaRPr lang="ar-SA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118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6" grpId="0" animBg="1"/>
      <p:bldP spid="18" grpId="0"/>
      <p:bldP spid="19" grpId="0"/>
      <p:bldP spid="20" grpId="0"/>
      <p:bldP spid="21" grpId="0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129247" y="116089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9113294" y="1164293"/>
            <a:ext cx="29033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u="sng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ضابط الجدة الوارثة:</a:t>
            </a:r>
            <a:endParaRPr lang="ar-SA" sz="4000" b="1" u="sng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4324803" y="1164293"/>
            <a:ext cx="47884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 كُل من تدلي الى الميت بوارث.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320010" y="2606588"/>
            <a:ext cx="25474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u="sng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الجدة غير الوارثة:</a:t>
            </a:r>
            <a:endParaRPr lang="ar-SA" sz="4000" b="1" u="sng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460144" y="2468086"/>
            <a:ext cx="4517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استنتج/ي تعريف الجدة غير الوارثة </a:t>
            </a:r>
          </a:p>
          <a:p>
            <a:pPr algn="ctr"/>
            <a:r>
              <a:rPr lang="ar-SA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خلال التعريف السابق !</a:t>
            </a:r>
            <a:endParaRPr lang="ar-SA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27361" y="710616"/>
            <a:ext cx="3630833" cy="3620370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2748216" y="4330986"/>
            <a:ext cx="8945077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اذكر/ي</a:t>
            </a:r>
            <a:r>
              <a:rPr lang="ar-SA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مِثالاً على جدة وارثة وأخرى غير وارثة!</a:t>
            </a:r>
            <a:endParaRPr lang="ar-SA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10" l="1026" r="98462">
                        <a14:foregroundMark x1="47179" y1="7738" x2="47179" y2="7738"/>
                        <a14:foregroundMark x1="49231" y1="23214" x2="49231" y2="23214"/>
                        <a14:foregroundMark x1="40000" y1="21429" x2="40000" y2="2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5" y="3498291"/>
            <a:ext cx="3504422" cy="301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8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/>
      <p:bldP spid="10" grpId="0"/>
      <p:bldP spid="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129247" y="116089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sp>
        <p:nvSpPr>
          <p:cNvPr id="2" name="مستطيل 1"/>
          <p:cNvSpPr/>
          <p:nvPr/>
        </p:nvSpPr>
        <p:spPr>
          <a:xfrm>
            <a:off x="4662581" y="1250621"/>
            <a:ext cx="7176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ترث الجدة في حالة واحدة (شرط واحد) : </a:t>
            </a:r>
            <a:endParaRPr lang="ar-SA" sz="4800" b="1" cap="none" spc="0" dirty="0">
              <a:ln w="0"/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10" l="1026" r="98462">
                        <a14:foregroundMark x1="47179" y1="7738" x2="47179" y2="7738"/>
                        <a14:foregroundMark x1="49231" y1="23214" x2="49231" y2="23214"/>
                        <a14:foregroundMark x1="40000" y1="21429" x2="40000" y2="2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5" y="3498291"/>
            <a:ext cx="3504422" cy="3019194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3755337" y="2081618"/>
            <a:ext cx="52629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u="sng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الأم ، أو الجدة الأقرب منها.</a:t>
            </a:r>
            <a:endParaRPr lang="ar-SA" sz="4400" b="1" u="sng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2836952" y="2912615"/>
            <a:ext cx="4584589" cy="4895512"/>
            <a:chOff x="2836952" y="2912615"/>
            <a:chExt cx="4584589" cy="4895512"/>
          </a:xfrm>
        </p:grpSpPr>
        <p:pic>
          <p:nvPicPr>
            <p:cNvPr id="3" name="صورة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952" y="2912615"/>
              <a:ext cx="4584589" cy="4895512"/>
            </a:xfrm>
            <a:prstGeom prst="rect">
              <a:avLst/>
            </a:prstGeom>
          </p:spPr>
        </p:pic>
        <p:sp>
          <p:nvSpPr>
            <p:cNvPr id="4" name="مستطيل مستدير الزوايا 3"/>
            <p:cNvSpPr/>
            <p:nvPr/>
          </p:nvSpPr>
          <p:spPr>
            <a:xfrm>
              <a:off x="3902298" y="3863661"/>
              <a:ext cx="2439075" cy="260230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800" b="1" dirty="0" smtClean="0">
                  <a:solidFill>
                    <a:srgbClr val="C00000"/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ماذا يُقصد بالجدة الأقرب ؟</a:t>
              </a:r>
              <a:endParaRPr lang="ar-SA" sz="48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5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129247" y="116089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10" l="1026" r="98462">
                        <a14:foregroundMark x1="47179" y1="7738" x2="47179" y2="7738"/>
                        <a14:foregroundMark x1="49231" y1="23214" x2="49231" y2="23214"/>
                        <a14:foregroundMark x1="40000" y1="21429" x2="40000" y2="2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5" y="3498291"/>
            <a:ext cx="3504422" cy="3019194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65" y="1429555"/>
            <a:ext cx="9243376" cy="5602309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3393841" y="2762167"/>
            <a:ext cx="75765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قبيصة بن ذؤيب قال: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جاءت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الجدة إلى أبي بكر تسأله ميراثها ،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لها :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(ما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 في كتاب الله شيء وما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علمت لك في سنة نبي الله شيئًا فارجعي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حتى أسأل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الناس) فسأل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الناس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فقال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المغيرة بن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شعبة: (حضرت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رسول الله صلى الله عليه وسلم أعطاها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السدس).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فقال أبو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بكر: (هل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معك </a:t>
            </a:r>
            <a:r>
              <a:rPr lang="ar-SA" sz="2800" b="1" dirty="0" smtClean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غيرك؟) 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فقام محمد بن مسلمة الأنصاري فقال مثل ما قال المغيرة بن شعبة فأنفذه لها أبو بكر . قال ثم جاءت الجدة الأخرى إلى عمر بن الخطاب فسألته ميراثها ، فقال : ما لك في كتاب الله شيء ولكن هو ذاك السدس فإن اجتمعتما فيه فهو بينكما </a:t>
            </a:r>
            <a:r>
              <a:rPr lang="ar-SA" sz="2800" b="1" dirty="0" err="1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وأيتكما</a:t>
            </a:r>
            <a:r>
              <a:rPr lang="ar-SA" sz="2800" b="1" dirty="0"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خلت به فهو لها"</a:t>
            </a:r>
            <a:endParaRPr lang="ar-SA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410174" y="1178254"/>
            <a:ext cx="72074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عزيزي الطالب المُبدع / عزيزتي الطالبة المُبدعة :</a:t>
            </a:r>
          </a:p>
          <a:p>
            <a:pPr algn="ctr"/>
            <a:r>
              <a:rPr lang="ar-S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اقرأ/ي الحديث التالي للإجابة عن الأسئلة !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23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5129247" y="116089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10" l="1026" r="98462">
                        <a14:foregroundMark x1="47179" y1="7738" x2="47179" y2="7738"/>
                        <a14:foregroundMark x1="49231" y1="23214" x2="49231" y2="23214"/>
                        <a14:foregroundMark x1="40000" y1="21429" x2="40000" y2="2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15" y="3498291"/>
            <a:ext cx="3504422" cy="3019194"/>
          </a:xfrm>
          <a:prstGeom prst="rect">
            <a:avLst/>
          </a:prstGeom>
        </p:spPr>
      </p:pic>
      <p:sp>
        <p:nvSpPr>
          <p:cNvPr id="10" name="مستطيل ذو زوايا قطرية مستديرة 9"/>
          <p:cNvSpPr/>
          <p:nvPr/>
        </p:nvSpPr>
        <p:spPr>
          <a:xfrm>
            <a:off x="2006580" y="1037118"/>
            <a:ext cx="9308153" cy="423642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1973315" y="956551"/>
            <a:ext cx="93746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ar-SA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هو الإرث المستحق للجدات الوارثات في حال تعددهن وهُن في درجة واحدة:</a:t>
            </a:r>
            <a:endParaRPr lang="ar-SA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22" b="9914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64" y="1346253"/>
            <a:ext cx="3965755" cy="4802283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>
            <a:off x="5652339" y="2775016"/>
            <a:ext cx="260840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استنبط/ي </a:t>
            </a:r>
          </a:p>
          <a:p>
            <a:pPr algn="ct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فوائد من </a:t>
            </a:r>
          </a:p>
          <a:p>
            <a:pPr algn="ct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الحديث السابق.</a:t>
            </a:r>
            <a:endParaRPr lang="ar-SA" sz="28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52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1" name="خماسي 20"/>
          <p:cNvSpPr/>
          <p:nvPr/>
        </p:nvSpPr>
        <p:spPr>
          <a:xfrm flipH="1">
            <a:off x="1893194" y="2424622"/>
            <a:ext cx="4242281" cy="968610"/>
          </a:xfrm>
          <a:prstGeom prst="homePlate">
            <a:avLst/>
          </a:prstGeom>
          <a:solidFill>
            <a:srgbClr val="F5990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هو المعصب لـ بنت الابن؟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خماسي 25"/>
          <p:cNvSpPr/>
          <p:nvPr/>
        </p:nvSpPr>
        <p:spPr>
          <a:xfrm flipH="1">
            <a:off x="1893194" y="4121240"/>
            <a:ext cx="4242281" cy="968608"/>
          </a:xfrm>
          <a:prstGeom prst="homePlate">
            <a:avLst/>
          </a:prstGeom>
          <a:solidFill>
            <a:srgbClr val="F5990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مثل/ي على بنت ابن وارثة للنصف فرضًا.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795968"/>
              </p:ext>
            </p:extLst>
          </p:nvPr>
        </p:nvGraphicFramePr>
        <p:xfrm>
          <a:off x="5906986" y="1351155"/>
          <a:ext cx="4858198" cy="410912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858198">
                  <a:extLst>
                    <a:ext uri="{9D8B030D-6E8A-4147-A177-3AD203B41FA5}">
                      <a16:colId xmlns:a16="http://schemas.microsoft.com/office/drawing/2014/main" val="1158867226"/>
                    </a:ext>
                  </a:extLst>
                </a:gridCol>
              </a:tblGrid>
              <a:tr h="61510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الشرط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18973507"/>
                  </a:ext>
                </a:extLst>
              </a:tr>
              <a:tr h="14416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1.</a:t>
                      </a:r>
                      <a:r>
                        <a:rPr lang="ar-SA" sz="3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عدم المعصب لها .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55602327"/>
                  </a:ext>
                </a:extLst>
              </a:tr>
              <a:tr h="202740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2. وجود بنت واحدة ، او بنت ابن واحدة اعلى منها وارثة</a:t>
                      </a:r>
                      <a:r>
                        <a:rPr lang="ar-SA" sz="3600" b="1" baseline="0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للنصف فرضًا.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55767973"/>
                  </a:ext>
                </a:extLst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923764" y="116090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 فأكثر.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077731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6034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455909"/>
              </p:ext>
            </p:extLst>
          </p:nvPr>
        </p:nvGraphicFramePr>
        <p:xfrm>
          <a:off x="2459865" y="1197707"/>
          <a:ext cx="8868473" cy="5085792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261027">
                  <a:extLst>
                    <a:ext uri="{9D8B030D-6E8A-4147-A177-3AD203B41FA5}">
                      <a16:colId xmlns:a16="http://schemas.microsoft.com/office/drawing/2014/main" val="1158867226"/>
                    </a:ext>
                  </a:extLst>
                </a:gridCol>
                <a:gridCol w="4607446">
                  <a:extLst>
                    <a:ext uri="{9D8B030D-6E8A-4147-A177-3AD203B41FA5}">
                      <a16:colId xmlns:a16="http://schemas.microsoft.com/office/drawing/2014/main" val="2999284138"/>
                    </a:ext>
                  </a:extLst>
                </a:gridCol>
              </a:tblGrid>
              <a:tr h="517718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توفي شخص عن بنت ، وبنت ابن ، واخ شقيق: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973507"/>
                  </a:ext>
                </a:extLst>
              </a:tr>
              <a:tr h="1166046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البنت:</a:t>
                      </a:r>
                      <a:endParaRPr lang="ar-SA" sz="36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55602327"/>
                  </a:ext>
                </a:extLst>
              </a:tr>
              <a:tr h="1639833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بنت الابن:</a:t>
                      </a:r>
                      <a:endParaRPr lang="ar-SA" sz="36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55767973"/>
                  </a:ext>
                </a:extLst>
              </a:tr>
              <a:tr h="1639833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الأخ</a:t>
                      </a:r>
                      <a:r>
                        <a:rPr lang="ar-SA" sz="3600" b="1" baseline="0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الشقيق:</a:t>
                      </a:r>
                      <a:endParaRPr lang="ar-SA" sz="36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CD3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846955393"/>
                  </a:ext>
                </a:extLst>
              </a:tr>
            </a:tbl>
          </a:graphicData>
        </a:graphic>
      </p:graphicFrame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923764" y="116090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 فأكثر.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077731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4007614" y="3380353"/>
            <a:ext cx="177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rgbClr val="CB6A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السُدس.</a:t>
            </a:r>
            <a:endParaRPr lang="ar-SA" sz="5400" b="1" cap="none" spc="0" dirty="0">
              <a:ln w="0"/>
              <a:solidFill>
                <a:srgbClr val="CB6A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3586829" y="4936550"/>
            <a:ext cx="2614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rgbClr val="CB6A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الباقي تعصيبًا</a:t>
            </a:r>
            <a:endParaRPr lang="ar-SA" sz="5400" b="1" cap="none" spc="0" dirty="0">
              <a:ln w="0"/>
              <a:solidFill>
                <a:srgbClr val="CB6A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4033263" y="2010570"/>
            <a:ext cx="1721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0"/>
                <a:solidFill>
                  <a:srgbClr val="CB6A2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النصف.</a:t>
            </a:r>
            <a:endParaRPr lang="ar-SA" sz="5400" b="1" cap="none" spc="0" dirty="0">
              <a:ln w="0"/>
              <a:solidFill>
                <a:srgbClr val="CB6A2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469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923764" y="116090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 فأكثر.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077731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grpSp>
        <p:nvGrpSpPr>
          <p:cNvPr id="14" name="مجموعة 13"/>
          <p:cNvGrpSpPr/>
          <p:nvPr/>
        </p:nvGrpSpPr>
        <p:grpSpPr>
          <a:xfrm>
            <a:off x="1122329" y="483929"/>
            <a:ext cx="5772912" cy="6858000"/>
            <a:chOff x="2483328" y="483929"/>
            <a:chExt cx="5772912" cy="6858000"/>
          </a:xfrm>
        </p:grpSpPr>
        <p:pic>
          <p:nvPicPr>
            <p:cNvPr id="15" name="صورة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28" y="483929"/>
              <a:ext cx="5772912" cy="6858000"/>
            </a:xfrm>
            <a:prstGeom prst="rect">
              <a:avLst/>
            </a:prstGeom>
          </p:spPr>
        </p:pic>
        <p:cxnSp>
          <p:nvCxnSpPr>
            <p:cNvPr id="19" name="رابط مستقيم 18"/>
            <p:cNvCxnSpPr/>
            <p:nvPr/>
          </p:nvCxnSpPr>
          <p:spPr>
            <a:xfrm flipH="1">
              <a:off x="4267680" y="2522116"/>
              <a:ext cx="388160" cy="3096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flipH="1">
              <a:off x="5535466" y="1737420"/>
              <a:ext cx="388160" cy="30962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مستطيل 20"/>
          <p:cNvSpPr/>
          <p:nvPr/>
        </p:nvSpPr>
        <p:spPr>
          <a:xfrm>
            <a:off x="807850" y="1075172"/>
            <a:ext cx="10695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المُتوفى</a:t>
            </a:r>
            <a:endParaRPr lang="ar-SA" sz="44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2" name="رابط بشكل مرفق 21"/>
          <p:cNvCxnSpPr/>
          <p:nvPr/>
        </p:nvCxnSpPr>
        <p:spPr>
          <a:xfrm rot="10800000">
            <a:off x="1877196" y="1436409"/>
            <a:ext cx="1537587" cy="40655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/>
          <p:cNvSpPr/>
          <p:nvPr/>
        </p:nvSpPr>
        <p:spPr>
          <a:xfrm>
            <a:off x="2238803" y="3912929"/>
            <a:ext cx="12795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بنت الابن</a:t>
            </a:r>
            <a:endParaRPr lang="ar-SA" sz="3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3414783" y="3619055"/>
            <a:ext cx="20168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فرع وارث أعلى</a:t>
            </a:r>
          </a:p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لهما الثلثين.</a:t>
            </a:r>
            <a:endParaRPr lang="ar-SA" sz="2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>
            <a:off x="2790785" y="3645024"/>
            <a:ext cx="9901" cy="43204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وسيلة شرح مع سهم إلى الأسفل 25"/>
          <p:cNvSpPr/>
          <p:nvPr/>
        </p:nvSpPr>
        <p:spPr>
          <a:xfrm>
            <a:off x="3609320" y="2339430"/>
            <a:ext cx="1670667" cy="1305594"/>
          </a:xfrm>
          <a:prstGeom prst="downArrowCallout">
            <a:avLst>
              <a:gd name="adj1" fmla="val 9436"/>
              <a:gd name="adj2" fmla="val 25000"/>
              <a:gd name="adj3" fmla="val 25000"/>
              <a:gd name="adj4" fmla="val 54277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6540231" y="1305517"/>
            <a:ext cx="3583787" cy="2569852"/>
          </a:xfrm>
          <a:prstGeom prst="cloudCallout">
            <a:avLst>
              <a:gd name="adj1" fmla="val 48736"/>
              <a:gd name="adj2" fmla="val 72861"/>
            </a:avLst>
          </a:prstGeom>
          <a:solidFill>
            <a:srgbClr val="E86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ar-SA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تسقط بنت الابن اذا ؟</a:t>
            </a:r>
          </a:p>
        </p:txBody>
      </p:sp>
      <p:grpSp>
        <p:nvGrpSpPr>
          <p:cNvPr id="9" name="مجموعة 8"/>
          <p:cNvGrpSpPr/>
          <p:nvPr/>
        </p:nvGrpSpPr>
        <p:grpSpPr>
          <a:xfrm flipH="1">
            <a:off x="8242867" y="2356106"/>
            <a:ext cx="4669555" cy="4783921"/>
            <a:chOff x="5513444" y="2370382"/>
            <a:chExt cx="4783921" cy="4783921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14" b="96326" l="9744" r="953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3444" y="2370382"/>
              <a:ext cx="4783921" cy="4783921"/>
            </a:xfrm>
            <a:prstGeom prst="rect">
              <a:avLst/>
            </a:prstGeom>
          </p:spPr>
        </p:pic>
        <p:sp>
          <p:nvSpPr>
            <p:cNvPr id="6" name="شكل بيضاوي 5"/>
            <p:cNvSpPr/>
            <p:nvPr/>
          </p:nvSpPr>
          <p:spPr>
            <a:xfrm>
              <a:off x="7130602" y="3799269"/>
              <a:ext cx="723286" cy="698436"/>
            </a:xfrm>
            <a:prstGeom prst="ellipse">
              <a:avLst/>
            </a:prstGeom>
            <a:solidFill>
              <a:srgbClr val="F096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038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ذو زاويتين مستديرتين في نفس الجانب 4"/>
          <p:cNvSpPr/>
          <p:nvPr/>
        </p:nvSpPr>
        <p:spPr>
          <a:xfrm>
            <a:off x="1080655" y="1545822"/>
            <a:ext cx="10557164" cy="4455621"/>
          </a:xfrm>
          <a:prstGeom prst="round2Same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63CAEB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34" y="484058"/>
            <a:ext cx="3961804" cy="212352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220"/>
            <a:ext cx="11708039" cy="2852743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943" y="484058"/>
            <a:ext cx="4434280" cy="2956187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236" y="-662940"/>
            <a:ext cx="5450959" cy="545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9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923764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 فأكثر.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077731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2782599" y="116090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الأخت لأب فأكثر.</a:t>
            </a:r>
            <a:endParaRPr lang="ar-SA" dirty="0"/>
          </a:p>
        </p:txBody>
      </p:sp>
      <p:sp>
        <p:nvSpPr>
          <p:cNvPr id="30" name="خماسي 29"/>
          <p:cNvSpPr/>
          <p:nvPr/>
        </p:nvSpPr>
        <p:spPr>
          <a:xfrm flipH="1">
            <a:off x="1853719" y="3029929"/>
            <a:ext cx="4242281" cy="968610"/>
          </a:xfrm>
          <a:prstGeom prst="homePlate">
            <a:avLst/>
          </a:prstGeom>
          <a:solidFill>
            <a:srgbClr val="F5990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هو المعصب لها ؟</a:t>
            </a:r>
            <a:endParaRPr lang="ar-SA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2" name="جدول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19072"/>
              </p:ext>
            </p:extLst>
          </p:nvPr>
        </p:nvGraphicFramePr>
        <p:xfrm>
          <a:off x="5906986" y="1351155"/>
          <a:ext cx="4858198" cy="4109127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858198">
                  <a:extLst>
                    <a:ext uri="{9D8B030D-6E8A-4147-A177-3AD203B41FA5}">
                      <a16:colId xmlns:a16="http://schemas.microsoft.com/office/drawing/2014/main" val="1158867226"/>
                    </a:ext>
                  </a:extLst>
                </a:gridCol>
              </a:tblGrid>
              <a:tr h="61510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الشرط</a:t>
                      </a:r>
                      <a:endParaRPr lang="ar-SA" sz="36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18973507"/>
                  </a:ext>
                </a:extLst>
              </a:tr>
              <a:tr h="144164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1.</a:t>
                      </a:r>
                      <a:r>
                        <a:rPr lang="ar-SA" sz="3600" b="1" baseline="0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36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عدم المعصب لها .</a:t>
                      </a:r>
                      <a:endParaRPr lang="ar-SA" sz="36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55602327"/>
                  </a:ext>
                </a:extLst>
              </a:tr>
              <a:tr h="202740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baseline="0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2. أن تكون مع أخت شقيقة للميت وراثة للنصف فرضًا</a:t>
                      </a:r>
                      <a:r>
                        <a:rPr lang="ar-SA" sz="3600" b="1" baseline="0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.</a:t>
                      </a:r>
                      <a:endParaRPr lang="ar-SA" sz="36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55767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9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98" y="932159"/>
            <a:ext cx="3460884" cy="4922146"/>
          </a:xfrm>
          <a:prstGeom prst="rect">
            <a:avLst/>
          </a:prstGeom>
        </p:spPr>
      </p:pic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923764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 فأكثر.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077731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2782599" y="116090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الأخت لأب فأكثر.</a:t>
            </a:r>
            <a:endParaRPr lang="ar-SA" dirty="0"/>
          </a:p>
        </p:txBody>
      </p:sp>
      <p:graphicFrame>
        <p:nvGraphicFramePr>
          <p:cNvPr id="32" name="جدول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238897"/>
              </p:ext>
            </p:extLst>
          </p:nvPr>
        </p:nvGraphicFramePr>
        <p:xfrm>
          <a:off x="739103" y="837847"/>
          <a:ext cx="7596982" cy="546774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798491">
                  <a:extLst>
                    <a:ext uri="{9D8B030D-6E8A-4147-A177-3AD203B41FA5}">
                      <a16:colId xmlns:a16="http://schemas.microsoft.com/office/drawing/2014/main" val="1158867226"/>
                    </a:ext>
                  </a:extLst>
                </a:gridCol>
                <a:gridCol w="3798491">
                  <a:extLst>
                    <a:ext uri="{9D8B030D-6E8A-4147-A177-3AD203B41FA5}">
                      <a16:colId xmlns:a16="http://schemas.microsoft.com/office/drawing/2014/main" val="3565867528"/>
                    </a:ext>
                  </a:extLst>
                </a:gridCol>
              </a:tblGrid>
              <a:tr h="39324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النصف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السُدس</a:t>
                      </a:r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18973507"/>
                  </a:ext>
                </a:extLst>
              </a:tr>
              <a:tr h="892483"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1.</a:t>
                      </a:r>
                      <a:r>
                        <a:rPr lang="ar-SA" sz="2800" b="1" baseline="0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  <a:r>
                        <a:rPr lang="ar-SA" sz="28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عدم المعصب لها .</a:t>
                      </a:r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655602327"/>
                  </a:ext>
                </a:extLst>
              </a:tr>
              <a:tr h="717101">
                <a:tc>
                  <a:txBody>
                    <a:bodyPr/>
                    <a:lstStyle/>
                    <a:p>
                      <a:endParaRPr lang="ar-SA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baseline="0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2. أن تكون مع أخت شقيقة للميت وراثة للنصف فرضًا.</a:t>
                      </a:r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255767973"/>
                  </a:ext>
                </a:extLst>
              </a:tr>
              <a:tr h="1085272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شرطان</a:t>
                      </a:r>
                      <a:r>
                        <a:rPr lang="ar-SA" sz="2800" b="1" baseline="0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فقط.</a:t>
                      </a:r>
                    </a:p>
                    <a:p>
                      <a:pPr algn="ctr" rtl="1"/>
                      <a:endParaRPr lang="ar-SA" sz="2800" b="1" baseline="0" dirty="0" smtClean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800" b="1" baseline="0" dirty="0" smtClean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800" b="1" baseline="0" dirty="0" smtClean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800" b="1" baseline="0" dirty="0" smtClean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800" b="1" baseline="0" dirty="0" smtClean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00338199"/>
                  </a:ext>
                </a:extLst>
              </a:tr>
              <a:tr h="996383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34802629"/>
                  </a:ext>
                </a:extLst>
              </a:tr>
              <a:tr h="1030563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 vMerge="1">
                  <a:txBody>
                    <a:bodyPr/>
                    <a:lstStyle/>
                    <a:p>
                      <a:pPr algn="ctr" rtl="1"/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82195845"/>
                  </a:ext>
                </a:extLst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9096066" y="2592411"/>
            <a:ext cx="225093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استرجع/ي</a:t>
            </a:r>
          </a:p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ميراث النصف </a:t>
            </a:r>
          </a:p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لأخت لأب!</a:t>
            </a:r>
          </a:p>
          <a:p>
            <a:pPr algn="ctr"/>
            <a:r>
              <a:rPr lang="ar-SA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قارني بينهما.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4623209" y="1533486"/>
            <a:ext cx="37128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1. عدم المعصب لها وهو الأخ لأب.</a:t>
            </a:r>
            <a:endParaRPr lang="ar-SA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767812" y="2490735"/>
            <a:ext cx="33970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2. عدم المُشارك لها وهي الأخت لأب.</a:t>
            </a:r>
            <a:endParaRPr lang="ar-SA" sz="24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158753" y="3440912"/>
            <a:ext cx="26805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3. عدم الفرع الوارث.</a:t>
            </a:r>
            <a:endParaRPr lang="ar-SA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724284" y="4510186"/>
            <a:ext cx="3526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4. عدم الأصل الوارث الذكر.</a:t>
            </a:r>
            <a:endParaRPr lang="ar-SA" sz="32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714913" y="5579460"/>
            <a:ext cx="35028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5. عدم الاشقاء والشقائق للميت.</a:t>
            </a:r>
            <a:endParaRPr lang="ar-SA" sz="2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يساوي 8"/>
          <p:cNvSpPr/>
          <p:nvPr/>
        </p:nvSpPr>
        <p:spPr>
          <a:xfrm>
            <a:off x="4071416" y="1533486"/>
            <a:ext cx="788119" cy="523220"/>
          </a:xfrm>
          <a:prstGeom prst="mathEqual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0" name="لا يساوي 9"/>
          <p:cNvSpPr/>
          <p:nvPr/>
        </p:nvSpPr>
        <p:spPr>
          <a:xfrm>
            <a:off x="4219797" y="2494170"/>
            <a:ext cx="685313" cy="540754"/>
          </a:xfrm>
          <a:prstGeom prst="mathNotEqual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7" grpId="0"/>
      <p:bldP spid="18" grpId="0"/>
      <p:bldP spid="19" grpId="0"/>
      <p:bldP spid="20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923764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 فأكثر.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077731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2782599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الأخت لأب فأكثر.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628632" y="116090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 أو الأخت لأم.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4546" y="811729"/>
            <a:ext cx="113673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3000" b="1" dirty="0" smtClean="0">
                <a:ln w="0"/>
                <a:solidFill>
                  <a:srgbClr val="F5990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 من النقاط التالية شروط استحقاق السدس للأخ لأم أو الأخت لأم!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الكلالة </a:t>
            </a:r>
            <a:r>
              <a:rPr lang="ar-SA" sz="3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لا والد له ولا </a:t>
            </a:r>
            <a:r>
              <a:rPr lang="ar-SA" sz="3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ولد.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0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 : "وَإِن </a:t>
            </a:r>
            <a:r>
              <a:rPr lang="ar-SA" sz="3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كَانَ رَجُلٌ يُورَثُ </a:t>
            </a:r>
            <a:r>
              <a:rPr lang="ar-SA" sz="3000" b="1" dirty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كَلَالَةً</a:t>
            </a:r>
            <a:r>
              <a:rPr lang="ar-SA" sz="3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أَوِ امْرَأَةٌ وَلَهُ أَخٌ </a:t>
            </a:r>
            <a:r>
              <a:rPr lang="ar-SA" sz="3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أَوْ</a:t>
            </a:r>
            <a:r>
              <a:rPr lang="ar-SA" sz="30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أُخْتٌ فَلِكُلِّ وَاحِدٍ </a:t>
            </a:r>
            <a:r>
              <a:rPr lang="ar-SA" sz="30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مِّنْهُمَا </a:t>
            </a:r>
            <a:r>
              <a:rPr lang="ar-SA" sz="30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السُّدُسُ </a:t>
            </a:r>
            <a:r>
              <a:rPr lang="ar-SA" sz="3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ۚ </a:t>
            </a:r>
            <a:endParaRPr lang="ar-SA" sz="3000" b="1" dirty="0" smtClean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r>
              <a:rPr lang="ar-SA" sz="30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فَإِن </a:t>
            </a:r>
            <a:r>
              <a:rPr lang="ar-SA" sz="3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كَانُوا </a:t>
            </a:r>
            <a:r>
              <a:rPr lang="ar-SA" sz="30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</a:t>
            </a:r>
            <a:r>
              <a:rPr lang="ar-SA" sz="3000" b="1" u="sng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َكْثَرَ</a:t>
            </a:r>
            <a:r>
              <a:rPr lang="ar-SA" sz="30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مِن </a:t>
            </a:r>
            <a:r>
              <a:rPr lang="ar-SA" sz="3000" b="1" dirty="0" err="1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ذَٰلِكَ</a:t>
            </a:r>
            <a:r>
              <a:rPr lang="ar-SA" sz="30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فَهُمْ </a:t>
            </a:r>
            <a:r>
              <a:rPr lang="ar-SA" sz="30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شُرَكَاءُ فِي الثُّلُثِ ۚ</a:t>
            </a:r>
            <a:r>
              <a:rPr lang="ar-SA" sz="3000" b="1" dirty="0" smtClean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".</a:t>
            </a:r>
            <a:endParaRPr lang="en-US" sz="3000" b="1" dirty="0">
              <a:solidFill>
                <a:srgbClr val="00B05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ar-SA" sz="3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3" l="0" r="99219">
                        <a14:foregroundMark x1="35742" y1="20703" x2="35742" y2="20703"/>
                        <a14:foregroundMark x1="41016" y1="8203" x2="41016" y2="8203"/>
                        <a14:foregroundMark x1="8203" y1="9766" x2="8203" y2="65234"/>
                        <a14:foregroundMark x1="8203" y1="66211" x2="42969" y2="69141"/>
                        <a14:foregroundMark x1="9180" y1="7422" x2="89063" y2="7617"/>
                        <a14:foregroundMark x1="90625" y1="7617" x2="93164" y2="58203"/>
                        <a14:foregroundMark x1="59375" y1="16602" x2="14453" y2="51563"/>
                        <a14:foregroundMark x1="14453" y1="47852" x2="15039" y2="8984"/>
                        <a14:foregroundMark x1="16016" y1="11328" x2="35938" y2="11328"/>
                        <a14:foregroundMark x1="52734" y1="69531" x2="52539" y2="90820"/>
                        <a14:foregroundMark x1="50000" y1="89844" x2="48047" y2="7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070" y="2685736"/>
            <a:ext cx="4377930" cy="4183908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3" l="0" r="99219">
                        <a14:foregroundMark x1="35742" y1="20703" x2="35742" y2="20703"/>
                        <a14:foregroundMark x1="41016" y1="8203" x2="41016" y2="8203"/>
                        <a14:foregroundMark x1="8203" y1="9766" x2="8203" y2="65234"/>
                        <a14:foregroundMark x1="8203" y1="66211" x2="42969" y2="69141"/>
                        <a14:foregroundMark x1="9180" y1="7422" x2="89063" y2="7617"/>
                        <a14:foregroundMark x1="90625" y1="7617" x2="93164" y2="58203"/>
                        <a14:foregroundMark x1="59375" y1="16602" x2="14453" y2="51563"/>
                        <a14:foregroundMark x1="14453" y1="47852" x2="15039" y2="8984"/>
                        <a14:foregroundMark x1="16016" y1="11328" x2="35938" y2="11328"/>
                        <a14:foregroundMark x1="52734" y1="69531" x2="52539" y2="90820"/>
                        <a14:foregroundMark x1="50000" y1="89844" x2="48047" y2="7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046" y="2685736"/>
            <a:ext cx="4183908" cy="4183908"/>
          </a:xfrm>
          <a:prstGeom prst="rect">
            <a:avLst/>
          </a:prstGeom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3" l="0" r="99219">
                        <a14:foregroundMark x1="35742" y1="20703" x2="35742" y2="20703"/>
                        <a14:foregroundMark x1="41016" y1="8203" x2="41016" y2="8203"/>
                        <a14:foregroundMark x1="8203" y1="9766" x2="8203" y2="65234"/>
                        <a14:foregroundMark x1="8203" y1="66211" x2="42969" y2="69141"/>
                        <a14:foregroundMark x1="9180" y1="7422" x2="89063" y2="7617"/>
                        <a14:foregroundMark x1="90625" y1="7617" x2="93164" y2="58203"/>
                        <a14:foregroundMark x1="59375" y1="16602" x2="14453" y2="51563"/>
                        <a14:foregroundMark x1="14453" y1="47852" x2="15039" y2="8984"/>
                        <a14:foregroundMark x1="16016" y1="11328" x2="35938" y2="11328"/>
                        <a14:foregroundMark x1="52734" y1="69531" x2="52539" y2="90820"/>
                        <a14:foregroundMark x1="50000" y1="89844" x2="48047" y2="7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" y="2685736"/>
            <a:ext cx="4183908" cy="418390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514372" y="3544418"/>
            <a:ext cx="300755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الفرع الوارث </a:t>
            </a:r>
          </a:p>
          <a:p>
            <a:pPr algn="ct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ذكرًا أو أنثى.</a:t>
            </a:r>
            <a:endParaRPr lang="ar-SA" sz="4400" dirty="0"/>
          </a:p>
        </p:txBody>
      </p:sp>
      <p:sp>
        <p:nvSpPr>
          <p:cNvPr id="17" name="مستطيل 16"/>
          <p:cNvSpPr/>
          <p:nvPr/>
        </p:nvSpPr>
        <p:spPr>
          <a:xfrm>
            <a:off x="4398924" y="3544418"/>
            <a:ext cx="32287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الأصل الوارث </a:t>
            </a:r>
          </a:p>
          <a:p>
            <a:pPr algn="ct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الذكور.</a:t>
            </a:r>
            <a:endParaRPr lang="ar-SA" sz="4400" dirty="0"/>
          </a:p>
        </p:txBody>
      </p:sp>
      <p:sp>
        <p:nvSpPr>
          <p:cNvPr id="18" name="مستطيل 17"/>
          <p:cNvSpPr/>
          <p:nvPr/>
        </p:nvSpPr>
        <p:spPr>
          <a:xfrm>
            <a:off x="784331" y="3849330"/>
            <a:ext cx="2672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يكون منفردًا.</a:t>
            </a:r>
            <a:endParaRPr lang="ar-SA" sz="4400" dirty="0"/>
          </a:p>
        </p:txBody>
      </p:sp>
    </p:spTree>
    <p:extLst>
      <p:ext uri="{BB962C8B-B14F-4D97-AF65-F5344CB8AC3E}">
        <p14:creationId xmlns:p14="http://schemas.microsoft.com/office/powerpoint/2010/main" val="331526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6" name="صورة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3" l="0" r="99219">
                        <a14:foregroundMark x1="35742" y1="20703" x2="35742" y2="20703"/>
                        <a14:foregroundMark x1="41016" y1="8203" x2="41016" y2="8203"/>
                        <a14:foregroundMark x1="8203" y1="9766" x2="8203" y2="65234"/>
                        <a14:foregroundMark x1="8203" y1="66211" x2="42969" y2="69141"/>
                        <a14:foregroundMark x1="9180" y1="7422" x2="89063" y2="7617"/>
                        <a14:foregroundMark x1="90625" y1="7617" x2="93164" y2="58203"/>
                        <a14:foregroundMark x1="59375" y1="16602" x2="14453" y2="51563"/>
                        <a14:foregroundMark x1="14453" y1="47852" x2="15039" y2="8984"/>
                        <a14:foregroundMark x1="16016" y1="11328" x2="35938" y2="11328"/>
                        <a14:foregroundMark x1="52734" y1="69531" x2="52539" y2="90820"/>
                        <a14:foregroundMark x1="50000" y1="89844" x2="48047" y2="7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74" y="3921727"/>
            <a:ext cx="3072438" cy="2936273"/>
          </a:xfrm>
          <a:prstGeom prst="rect">
            <a:avLst/>
          </a:prstGeom>
        </p:spPr>
      </p:pic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29" name="مستطيل 28"/>
          <p:cNvSpPr/>
          <p:nvPr/>
        </p:nvSpPr>
        <p:spPr>
          <a:xfrm>
            <a:off x="6198193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3923764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 فأكثر.</a:t>
            </a:r>
            <a:endParaRPr lang="ar-SA" dirty="0"/>
          </a:p>
        </p:txBody>
      </p:sp>
      <p:sp>
        <p:nvSpPr>
          <p:cNvPr id="12" name="مستطيل 11"/>
          <p:cNvSpPr/>
          <p:nvPr/>
        </p:nvSpPr>
        <p:spPr>
          <a:xfrm>
            <a:off x="5077731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  <p:sp>
        <p:nvSpPr>
          <p:cNvPr id="27" name="مستطيل 26"/>
          <p:cNvSpPr/>
          <p:nvPr/>
        </p:nvSpPr>
        <p:spPr>
          <a:xfrm>
            <a:off x="2782599" y="116090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الأخت لأب فأكثر.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628632" y="116090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 أو الأخت لأم.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695459" y="905680"/>
            <a:ext cx="11367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SA" sz="4800" b="1" dirty="0" smtClean="0">
                <a:ln w="0"/>
                <a:solidFill>
                  <a:srgbClr val="F59903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توفيت امرأة عن زوج و أخ لأم وعم .</a:t>
            </a:r>
            <a:endParaRPr lang="ar-SA" sz="48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7843221" y="3192312"/>
            <a:ext cx="2685719" cy="7666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 لها ابن.</a:t>
            </a:r>
            <a:endParaRPr lang="ar-SA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4836261" y="3192312"/>
            <a:ext cx="2723863" cy="7666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 لها والِد ولا جد.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1950095" y="3179810"/>
            <a:ext cx="2711878" cy="76661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ليس لها الا اخٌ واحد.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2" name="صورة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3" l="0" r="99219">
                        <a14:foregroundMark x1="35742" y1="20703" x2="35742" y2="20703"/>
                        <a14:foregroundMark x1="41016" y1="8203" x2="41016" y2="8203"/>
                        <a14:foregroundMark x1="8203" y1="9766" x2="8203" y2="65234"/>
                        <a14:foregroundMark x1="8203" y1="66211" x2="42969" y2="69141"/>
                        <a14:foregroundMark x1="9180" y1="7422" x2="89063" y2="7617"/>
                        <a14:foregroundMark x1="90625" y1="7617" x2="93164" y2="58203"/>
                        <a14:foregroundMark x1="59375" y1="16602" x2="14453" y2="51563"/>
                        <a14:foregroundMark x1="14453" y1="47852" x2="15039" y2="8984"/>
                        <a14:foregroundMark x1="16016" y1="11328" x2="35938" y2="11328"/>
                        <a14:foregroundMark x1="52734" y1="69531" x2="52539" y2="90820"/>
                        <a14:foregroundMark x1="50000" y1="89844" x2="48047" y2="7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73" y="3933370"/>
            <a:ext cx="3072438" cy="2936273"/>
          </a:xfrm>
          <a:prstGeom prst="rect">
            <a:avLst/>
          </a:prstGeom>
        </p:spPr>
      </p:pic>
      <p:sp>
        <p:nvSpPr>
          <p:cNvPr id="23" name="مستطيل 22"/>
          <p:cNvSpPr/>
          <p:nvPr/>
        </p:nvSpPr>
        <p:spPr>
          <a:xfrm>
            <a:off x="8059134" y="4450779"/>
            <a:ext cx="22397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الفرع الوارث </a:t>
            </a:r>
          </a:p>
          <a:p>
            <a:pPr algn="ctr"/>
            <a:r>
              <a:rPr lang="ar-SA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ذكرًا أو أنثى.</a:t>
            </a:r>
            <a:endParaRPr lang="ar-SA" sz="3200" dirty="0"/>
          </a:p>
        </p:txBody>
      </p:sp>
      <p:sp>
        <p:nvSpPr>
          <p:cNvPr id="25" name="مستطيل 24"/>
          <p:cNvSpPr/>
          <p:nvPr/>
        </p:nvSpPr>
        <p:spPr>
          <a:xfrm>
            <a:off x="4957054" y="4450779"/>
            <a:ext cx="24000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عدم الأصل الوارث </a:t>
            </a:r>
          </a:p>
          <a:p>
            <a:pPr algn="ctr"/>
            <a:r>
              <a:rPr lang="ar-SA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الذكور.</a:t>
            </a:r>
            <a:endParaRPr lang="ar-SA" sz="3200" dirty="0"/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023" l="0" r="99219">
                        <a14:foregroundMark x1="35742" y1="20703" x2="35742" y2="20703"/>
                        <a14:foregroundMark x1="41016" y1="8203" x2="41016" y2="8203"/>
                        <a14:foregroundMark x1="8203" y1="9766" x2="8203" y2="65234"/>
                        <a14:foregroundMark x1="8203" y1="66211" x2="42969" y2="69141"/>
                        <a14:foregroundMark x1="9180" y1="7422" x2="89063" y2="7617"/>
                        <a14:foregroundMark x1="90625" y1="7617" x2="93164" y2="58203"/>
                        <a14:foregroundMark x1="59375" y1="16602" x2="14453" y2="51563"/>
                        <a14:foregroundMark x1="14453" y1="47852" x2="15039" y2="8984"/>
                        <a14:foregroundMark x1="16016" y1="11328" x2="35938" y2="11328"/>
                        <a14:foregroundMark x1="52734" y1="69531" x2="52539" y2="90820"/>
                        <a14:foregroundMark x1="50000" y1="89844" x2="48047" y2="71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07" y="3946424"/>
            <a:ext cx="3072438" cy="2936273"/>
          </a:xfrm>
          <a:prstGeom prst="rect">
            <a:avLst/>
          </a:prstGeom>
        </p:spPr>
      </p:pic>
      <p:sp>
        <p:nvSpPr>
          <p:cNvPr id="30" name="مستطيل 29"/>
          <p:cNvSpPr/>
          <p:nvPr/>
        </p:nvSpPr>
        <p:spPr>
          <a:xfrm>
            <a:off x="2335066" y="4726172"/>
            <a:ext cx="1997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 يكون منفردًا.</a:t>
            </a:r>
            <a:endParaRPr lang="ar-SA" sz="3200" dirty="0"/>
          </a:p>
        </p:txBody>
      </p:sp>
      <p:sp>
        <p:nvSpPr>
          <p:cNvPr id="9" name="خماسي 8"/>
          <p:cNvSpPr/>
          <p:nvPr/>
        </p:nvSpPr>
        <p:spPr>
          <a:xfrm flipH="1">
            <a:off x="8563429" y="2001333"/>
            <a:ext cx="3628571" cy="8128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 لأم له السدس لأنه :</a:t>
            </a:r>
            <a:endParaRPr lang="ar-SA" sz="36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خماسي 31"/>
          <p:cNvSpPr/>
          <p:nvPr/>
        </p:nvSpPr>
        <p:spPr>
          <a:xfrm>
            <a:off x="-2657" y="2001333"/>
            <a:ext cx="4866804" cy="8128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rgbClr val="C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ميراث الزوج والعم؟</a:t>
            </a:r>
            <a:endParaRPr lang="ar-SA" sz="4400" b="1" dirty="0"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667" l="1333" r="100000">
                        <a14:foregroundMark x1="53333" y1="25333" x2="53333" y2="25333"/>
                        <a14:foregroundMark x1="48000" y1="25333" x2="48000" y2="25333"/>
                        <a14:foregroundMark x1="48000" y1="25333" x2="55556" y2="25333"/>
                        <a14:foregroundMark x1="55556" y1="25333" x2="50222" y2="51111"/>
                        <a14:foregroundMark x1="48444" y1="32889" x2="48000" y2="20000"/>
                        <a14:foregroundMark x1="48000" y1="75556" x2="54667" y2="7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01" y="869041"/>
            <a:ext cx="1173756" cy="115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0" grpId="0" animBg="1"/>
      <p:bldP spid="21" grpId="0" animBg="1"/>
      <p:bldP spid="23" grpId="0"/>
      <p:bldP spid="25" grpId="0"/>
      <p:bldP spid="30" grpId="0"/>
      <p:bldP spid="9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465972" y="180304"/>
            <a:ext cx="1970468" cy="723364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مُراجعة</a:t>
            </a:r>
            <a:endParaRPr lang="ar-SA" sz="32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2065861" y="195782"/>
            <a:ext cx="7322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قم/قومي بصياغة السؤال المُناسب للإجابات التالية !</a:t>
            </a:r>
            <a:endParaRPr lang="ar-SA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123660" y="6103620"/>
            <a:ext cx="2895311" cy="646523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-670905" y="6221768"/>
            <a:ext cx="4484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السؤال المعكوس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779612"/>
              </p:ext>
            </p:extLst>
          </p:nvPr>
        </p:nvGraphicFramePr>
        <p:xfrm>
          <a:off x="2065861" y="1099450"/>
          <a:ext cx="8128000" cy="4412707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273628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67628046"/>
                    </a:ext>
                  </a:extLst>
                </a:gridCol>
              </a:tblGrid>
              <a:tr h="63787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الإجابة</a:t>
                      </a:r>
                      <a:endParaRPr lang="ar-SA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السؤال</a:t>
                      </a:r>
                      <a:endParaRPr lang="ar-SA" sz="2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03013"/>
                  </a:ext>
                </a:extLst>
              </a:tr>
              <a:tr h="110099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1- عدم</a:t>
                      </a:r>
                      <a:r>
                        <a:rPr lang="ar-SA" sz="2800" b="1" baseline="0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الفرع الوارث.</a:t>
                      </a:r>
                    </a:p>
                    <a:p>
                      <a:pPr algn="ctr" rtl="1"/>
                      <a:r>
                        <a:rPr lang="ar-SA" sz="2800" b="1" baseline="0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2- وجود جمع من الأخوة</a:t>
                      </a:r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915298"/>
                  </a:ext>
                </a:extLst>
              </a:tr>
              <a:tr h="110099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1" dirty="0" smtClean="0">
                          <a:ln w="0"/>
                          <a:solidFill>
                            <a:srgbClr val="C0000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هي كُل من تدلي الى الميت بوارث.</a:t>
                      </a:r>
                      <a:endParaRPr lang="ar-SA" sz="2800" b="1" cap="none" spc="0" dirty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  <a:p>
                      <a:pPr algn="ctr" rtl="1"/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149585"/>
                  </a:ext>
                </a:extLst>
              </a:tr>
              <a:tr h="157284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>
                          <a:solidFill>
                            <a:srgbClr val="C00000"/>
                          </a:solidFill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هو من لا والد له ولا ولد.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1"/>
                      <a:endParaRPr lang="ar-SA" sz="2800" b="1" dirty="0">
                        <a:solidFill>
                          <a:srgbClr val="C0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405783"/>
                  </a:ext>
                </a:extLst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1983230" y="1995934"/>
            <a:ext cx="4176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الحالات التي ترث فيها الأم السُدس.</a:t>
            </a:r>
            <a:endParaRPr lang="ar-SA" sz="32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267235" y="3070713"/>
            <a:ext cx="16081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الجدة الوارثة.</a:t>
            </a:r>
            <a:endParaRPr lang="ar-SA" sz="32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3680419" y="4345020"/>
            <a:ext cx="949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الكلالة</a:t>
            </a:r>
            <a:endParaRPr lang="ar-SA" sz="3200" b="1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097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201400" y="199505"/>
            <a:ext cx="11704320" cy="6483928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770856" y="334025"/>
            <a:ext cx="10766088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الحمد لله الذي بنعمته تتم الصالحات.</a:t>
            </a:r>
            <a:endParaRPr lang="ar-SA" sz="6000" b="1" cap="none" spc="0" dirty="0">
              <a:ln w="0"/>
              <a:solidFill>
                <a:srgbClr val="EB565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6000" b="1" dirty="0" smtClean="0">
                <a:ln w="0"/>
                <a:solidFill>
                  <a:srgbClr val="EB56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شكرًا على تعاونكم ابنائي الطلاب / بناتي الطالبات.</a:t>
            </a:r>
          </a:p>
          <a:p>
            <a:pPr algn="ctr"/>
            <a:endParaRPr lang="ar-SA" sz="5400" b="1" cap="none" spc="0" dirty="0">
              <a:ln w="0"/>
              <a:solidFill>
                <a:srgbClr val="F483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0" y="5023413"/>
            <a:ext cx="12192000" cy="1865067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العروض</a:t>
            </a:r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Sukadesign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+966 564378627</a:t>
            </a: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514" y="1455643"/>
            <a:ext cx="7405967" cy="4799067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60" y="5599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201400" y="199505"/>
            <a:ext cx="11704320" cy="6483928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ذو زوايا قطرية مستديرة 34"/>
          <p:cNvSpPr/>
          <p:nvPr/>
        </p:nvSpPr>
        <p:spPr>
          <a:xfrm>
            <a:off x="1478890" y="5111776"/>
            <a:ext cx="9659062" cy="736989"/>
          </a:xfrm>
          <a:prstGeom prst="round2Diag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36" y="508007"/>
            <a:ext cx="4938188" cy="398713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8" y="555322"/>
            <a:ext cx="4938188" cy="398713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327" y="511243"/>
            <a:ext cx="4938188" cy="3987130"/>
          </a:xfrm>
          <a:prstGeom prst="rect">
            <a:avLst/>
          </a:prstGeom>
        </p:spPr>
      </p:pic>
      <p:sp>
        <p:nvSpPr>
          <p:cNvPr id="13" name="مستطيل ذو زوايا قطرية مستديرة 12"/>
          <p:cNvSpPr/>
          <p:nvPr/>
        </p:nvSpPr>
        <p:spPr>
          <a:xfrm>
            <a:off x="4831697" y="254802"/>
            <a:ext cx="3616844" cy="712524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4720832" y="321512"/>
            <a:ext cx="37277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الفروض الـمُـقدرة :</a:t>
            </a:r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123660" y="6103620"/>
            <a:ext cx="2895311" cy="646523"/>
          </a:xfrm>
          <a:prstGeom prst="round2Diag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-670905" y="6221768"/>
            <a:ext cx="44844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استراتيجية من أنا؟</a:t>
            </a:r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9262666" y="3687165"/>
            <a:ext cx="2226128" cy="669701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الأخت لأب.</a:t>
            </a:r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مستطيل ذو زوايا قطرية مستديرة 17"/>
          <p:cNvSpPr/>
          <p:nvPr/>
        </p:nvSpPr>
        <p:spPr>
          <a:xfrm>
            <a:off x="5778587" y="3696747"/>
            <a:ext cx="2242597" cy="669701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الأم في المسألتين العٌمريتين.</a:t>
            </a:r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" name="مستطيل ذو زوايا قطرية مستديرة 18"/>
          <p:cNvSpPr/>
          <p:nvPr/>
        </p:nvSpPr>
        <p:spPr>
          <a:xfrm>
            <a:off x="2284567" y="3720586"/>
            <a:ext cx="2272509" cy="669701"/>
          </a:xfrm>
          <a:prstGeom prst="round2Diag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الزوجات اذا كان للزوج أبناء.</a:t>
            </a:r>
            <a:endParaRPr lang="ar-SA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93" b="90000" l="7600" r="92600">
                        <a14:foregroundMark x1="36700" y1="29630" x2="36700" y2="29630"/>
                        <a14:foregroundMark x1="36300" y1="37778" x2="36300" y2="37778"/>
                        <a14:foregroundMark x1="51400" y1="42963" x2="51400" y2="42963"/>
                        <a14:foregroundMark x1="58200" y1="61019" x2="58200" y2="61019"/>
                        <a14:foregroundMark x1="67000" y1="44907" x2="67000" y2="44907"/>
                        <a14:foregroundMark x1="52000" y1="57500" x2="52000" y2="57500"/>
                        <a14:foregroundMark x1="49300" y1="64815" x2="49300" y2="64815"/>
                        <a14:foregroundMark x1="54400" y1="44907" x2="49700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9" y="4535478"/>
            <a:ext cx="1655909" cy="1788382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300" y1="40648" x2="54300" y2="40648"/>
                        <a14:foregroundMark x1="57500" y1="43796" x2="57500" y2="43796"/>
                        <a14:foregroundMark x1="51000" y1="52130" x2="51000" y2="52130"/>
                        <a14:foregroundMark x1="50400" y1="61481" x2="50400" y2="61481"/>
                        <a14:foregroundMark x1="72900" y1="48333" x2="72900" y2="48333"/>
                        <a14:foregroundMark x1="73100" y1="61667" x2="73100" y2="61667"/>
                        <a14:foregroundMark x1="73100" y1="61667" x2="73100" y2="61667"/>
                        <a14:foregroundMark x1="73100" y1="61667" x2="73100" y2="61667"/>
                        <a14:foregroundMark x1="71700" y1="62222" x2="68700" y2="66204"/>
                        <a14:foregroundMark x1="68700" y1="66204" x2="48600" y2="69722"/>
                        <a14:foregroundMark x1="48600" y1="69722" x2="30700" y2="64444"/>
                        <a14:foregroundMark x1="25100" y1="64815" x2="24700" y2="60926"/>
                        <a14:foregroundMark x1="30700" y1="66759" x2="15300" y2="44907"/>
                        <a14:foregroundMark x1="22800" y1="39722" x2="37000" y2="21852"/>
                        <a14:foregroundMark x1="37000" y1="21852" x2="55300" y2="19444"/>
                        <a14:foregroundMark x1="55300" y1="19444" x2="68300" y2="24074"/>
                        <a14:foregroundMark x1="68300" y1="24074" x2="78200" y2="38796"/>
                        <a14:foregroundMark x1="78200" y1="38796" x2="77200" y2="56574"/>
                        <a14:foregroundMark x1="77200" y1="56574" x2="61400" y2="72037"/>
                        <a14:foregroundMark x1="61400" y1="72037" x2="45900" y2="54537"/>
                        <a14:foregroundMark x1="45900" y1="54537" x2="42900" y2="40833"/>
                        <a14:foregroundMark x1="42900" y1="40833" x2="48200" y2="37222"/>
                        <a14:foregroundMark x1="48200" y1="37222" x2="37800" y2="39167"/>
                        <a14:foregroundMark x1="38200" y1="39352" x2="44900" y2="27500"/>
                        <a14:foregroundMark x1="45300" y1="27500" x2="57700" y2="30093"/>
                        <a14:foregroundMark x1="57700" y1="30093" x2="59700" y2="43056"/>
                        <a14:foregroundMark x1="59700" y1="43056" x2="55500" y2="49815"/>
                        <a14:foregroundMark x1="31500" y1="25000" x2="22600" y2="37037"/>
                        <a14:foregroundMark x1="22600" y1="37037" x2="22200" y2="42315"/>
                        <a14:backgroundMark x1="73800" y1="20278" x2="73800" y2="20278"/>
                        <a14:backgroundMark x1="81200" y1="33241" x2="82500" y2="40000"/>
                        <a14:backgroundMark x1="35200" y1="16574" x2="13200" y2="33796"/>
                        <a14:backgroundMark x1="18100" y1="46852" x2="18100" y2="4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196" y="2794548"/>
            <a:ext cx="953869" cy="1030179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4300" y1="40648" x2="54300" y2="40648"/>
                        <a14:foregroundMark x1="57500" y1="43796" x2="57500" y2="43796"/>
                        <a14:foregroundMark x1="51000" y1="52130" x2="51000" y2="52130"/>
                        <a14:foregroundMark x1="50400" y1="61481" x2="50400" y2="61481"/>
                        <a14:foregroundMark x1="72900" y1="48333" x2="72900" y2="48333"/>
                        <a14:foregroundMark x1="73100" y1="61667" x2="73100" y2="61667"/>
                        <a14:foregroundMark x1="73100" y1="61667" x2="73100" y2="61667"/>
                        <a14:foregroundMark x1="73100" y1="61667" x2="73100" y2="61667"/>
                        <a14:foregroundMark x1="71700" y1="62222" x2="68700" y2="66204"/>
                        <a14:foregroundMark x1="68700" y1="66204" x2="48600" y2="69722"/>
                        <a14:foregroundMark x1="48600" y1="69722" x2="30700" y2="64444"/>
                        <a14:foregroundMark x1="25100" y1="64815" x2="24700" y2="60926"/>
                        <a14:foregroundMark x1="30700" y1="66759" x2="15300" y2="44907"/>
                        <a14:foregroundMark x1="22800" y1="39722" x2="37000" y2="21852"/>
                        <a14:foregroundMark x1="37000" y1="21852" x2="55300" y2="19444"/>
                        <a14:foregroundMark x1="55300" y1="19444" x2="68300" y2="24074"/>
                        <a14:foregroundMark x1="68300" y1="24074" x2="78200" y2="38796"/>
                        <a14:foregroundMark x1="78200" y1="38796" x2="77200" y2="56574"/>
                        <a14:foregroundMark x1="77200" y1="56574" x2="61400" y2="72037"/>
                        <a14:foregroundMark x1="61400" y1="72037" x2="45900" y2="54537"/>
                        <a14:foregroundMark x1="45900" y1="54537" x2="42900" y2="40833"/>
                        <a14:foregroundMark x1="42900" y1="40833" x2="48200" y2="37222"/>
                        <a14:foregroundMark x1="48200" y1="37222" x2="37800" y2="39167"/>
                        <a14:foregroundMark x1="38200" y1="39352" x2="44900" y2="27500"/>
                        <a14:foregroundMark x1="45300" y1="27500" x2="57700" y2="30093"/>
                        <a14:foregroundMark x1="57700" y1="30093" x2="59700" y2="43056"/>
                        <a14:foregroundMark x1="59700" y1="43056" x2="55500" y2="49815"/>
                        <a14:foregroundMark x1="31500" y1="25000" x2="22600" y2="37037"/>
                        <a14:foregroundMark x1="22600" y1="37037" x2="22200" y2="42315"/>
                        <a14:backgroundMark x1="73800" y1="20278" x2="73800" y2="20278"/>
                        <a14:backgroundMark x1="81200" y1="33241" x2="82500" y2="40000"/>
                        <a14:backgroundMark x1="35200" y1="16574" x2="13200" y2="33796"/>
                        <a14:backgroundMark x1="18100" y1="46852" x2="18100" y2="4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16" y="2776705"/>
            <a:ext cx="953869" cy="1030179"/>
          </a:xfrm>
          <a:prstGeom prst="rect">
            <a:avLst/>
          </a:prstGeom>
        </p:spPr>
      </p:pic>
      <p:sp>
        <p:nvSpPr>
          <p:cNvPr id="27" name="مستطيل 26"/>
          <p:cNvSpPr/>
          <p:nvPr/>
        </p:nvSpPr>
        <p:spPr>
          <a:xfrm>
            <a:off x="6899885" y="177728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ar-SA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أنا ارث النِصف بخمسة </a:t>
            </a:r>
            <a:endParaRPr lang="ar-SA" sz="2800" b="1" dirty="0" smtClean="0">
              <a:solidFill>
                <a:srgbClr val="00206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lvl="0"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شروط، فمثلاً </a:t>
            </a:r>
            <a:r>
              <a:rPr lang="ar-SA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لو كان لي اشقاء </a:t>
            </a:r>
          </a:p>
          <a:p>
            <a:pPr lvl="0" algn="ctr"/>
            <a:r>
              <a:rPr lang="ar-SA" sz="2800" b="1" dirty="0" smtClean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وشقائق، أحصل </a:t>
            </a:r>
            <a:r>
              <a:rPr lang="ar-SA" sz="2800" b="1" dirty="0">
                <a:solidFill>
                  <a:srgbClr val="00206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الثلثين.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4737751" y="1780521"/>
            <a:ext cx="33329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اجتهد العلماء في مسألتي، </a:t>
            </a:r>
            <a:endParaRPr lang="ar-SA" sz="3200" b="1" dirty="0" smtClean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فأنا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أحصل </a:t>
            </a:r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على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ثلث الباقي </a:t>
            </a:r>
            <a:endParaRPr lang="ar-SA" sz="3200" b="1" dirty="0" smtClean="0">
              <a:solidFill>
                <a:schemeClr val="accent5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3200" b="1" dirty="0" smtClean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حالتين!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1412710" y="2193466"/>
            <a:ext cx="3029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b="1" dirty="0" smtClean="0">
                <a:solidFill>
                  <a:schemeClr val="accent6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نحنُ نستحق الثُمن.</a:t>
            </a:r>
            <a:endParaRPr lang="ar-SA" sz="4400" b="1" dirty="0">
              <a:solidFill>
                <a:schemeClr val="accent6">
                  <a:lumMod val="50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1" name="صورة 3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093" b="90000" l="7600" r="92600">
                        <a14:foregroundMark x1="36700" y1="29630" x2="36700" y2="29630"/>
                        <a14:foregroundMark x1="36300" y1="37778" x2="36300" y2="37778"/>
                        <a14:foregroundMark x1="51400" y1="42963" x2="51400" y2="42963"/>
                        <a14:foregroundMark x1="58200" y1="61019" x2="58200" y2="61019"/>
                        <a14:foregroundMark x1="67000" y1="44907" x2="67000" y2="44907"/>
                        <a14:foregroundMark x1="52000" y1="57500" x2="52000" y2="57500"/>
                        <a14:foregroundMark x1="49300" y1="64815" x2="49300" y2="64815"/>
                        <a14:foregroundMark x1="54400" y1="44907" x2="49700" y2="52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07" y="2733141"/>
            <a:ext cx="893240" cy="964699"/>
          </a:xfrm>
          <a:prstGeom prst="rect">
            <a:avLst/>
          </a:prstGeom>
        </p:spPr>
      </p:pic>
      <p:sp>
        <p:nvSpPr>
          <p:cNvPr id="33" name="مستطيل 32"/>
          <p:cNvSpPr/>
          <p:nvPr/>
        </p:nvSpPr>
        <p:spPr>
          <a:xfrm>
            <a:off x="1571315" y="5204834"/>
            <a:ext cx="95922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اكتب/ي سؤالًا على غِرار السؤال الأول ، ويجيب عليه طالب/ة من اختيارك!</a:t>
            </a:r>
          </a:p>
        </p:txBody>
      </p:sp>
    </p:spTree>
    <p:extLst>
      <p:ext uri="{BB962C8B-B14F-4D97-AF65-F5344CB8AC3E}">
        <p14:creationId xmlns:p14="http://schemas.microsoft.com/office/powerpoint/2010/main" val="41019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3" grpId="0" animBg="1"/>
      <p:bldP spid="14" grpId="0"/>
      <p:bldP spid="5" grpId="0" animBg="1"/>
      <p:bldP spid="27" grpId="0"/>
      <p:bldP spid="29" grpId="0"/>
      <p:bldP spid="30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201400" y="199505"/>
            <a:ext cx="11704320" cy="6483928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" name="مستطيل ذو زوايا قطرية مستديرة 12"/>
          <p:cNvSpPr/>
          <p:nvPr/>
        </p:nvSpPr>
        <p:spPr>
          <a:xfrm>
            <a:off x="4831697" y="254802"/>
            <a:ext cx="3371976" cy="712524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/>
          <p:cNvSpPr/>
          <p:nvPr/>
        </p:nvSpPr>
        <p:spPr>
          <a:xfrm>
            <a:off x="4720832" y="321512"/>
            <a:ext cx="3474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أصحاب الفروض الـمُـقدرة :</a:t>
            </a:r>
          </a:p>
        </p:txBody>
      </p:sp>
      <p:sp>
        <p:nvSpPr>
          <p:cNvPr id="2" name="مخطط انسيابي: عرض 1"/>
          <p:cNvSpPr/>
          <p:nvPr/>
        </p:nvSpPr>
        <p:spPr>
          <a:xfrm>
            <a:off x="10025404" y="1206554"/>
            <a:ext cx="1700012" cy="579549"/>
          </a:xfrm>
          <a:prstGeom prst="flowChartDisplay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النصف: </a:t>
            </a:r>
            <a:endParaRPr lang="ar-SA" dirty="0"/>
          </a:p>
        </p:txBody>
      </p:sp>
      <p:sp>
        <p:nvSpPr>
          <p:cNvPr id="26" name="مخطط انسيابي: عرض 25"/>
          <p:cNvSpPr/>
          <p:nvPr/>
        </p:nvSpPr>
        <p:spPr>
          <a:xfrm>
            <a:off x="10025404" y="1966291"/>
            <a:ext cx="1700012" cy="579549"/>
          </a:xfrm>
          <a:prstGeom prst="flowChartDisplay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الربع:</a:t>
            </a:r>
            <a:endParaRPr lang="ar-SA" dirty="0"/>
          </a:p>
        </p:txBody>
      </p:sp>
      <p:sp>
        <p:nvSpPr>
          <p:cNvPr id="28" name="مخطط انسيابي: عرض 27"/>
          <p:cNvSpPr/>
          <p:nvPr/>
        </p:nvSpPr>
        <p:spPr>
          <a:xfrm>
            <a:off x="10025404" y="2726028"/>
            <a:ext cx="1700012" cy="579549"/>
          </a:xfrm>
          <a:prstGeom prst="flowChartDisplay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الثُمن :</a:t>
            </a:r>
            <a:endParaRPr lang="ar-SA" dirty="0"/>
          </a:p>
        </p:txBody>
      </p:sp>
      <p:sp>
        <p:nvSpPr>
          <p:cNvPr id="32" name="مخطط انسيابي: عرض 31"/>
          <p:cNvSpPr/>
          <p:nvPr/>
        </p:nvSpPr>
        <p:spPr>
          <a:xfrm>
            <a:off x="10025404" y="3500252"/>
            <a:ext cx="1700012" cy="579549"/>
          </a:xfrm>
          <a:prstGeom prst="flowChartDisplay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الثُلثين :</a:t>
            </a:r>
            <a:endParaRPr lang="ar-SA" dirty="0"/>
          </a:p>
        </p:txBody>
      </p:sp>
      <p:sp>
        <p:nvSpPr>
          <p:cNvPr id="34" name="مخطط انسيابي: عرض 33"/>
          <p:cNvSpPr/>
          <p:nvPr/>
        </p:nvSpPr>
        <p:spPr>
          <a:xfrm>
            <a:off x="10025404" y="4274476"/>
            <a:ext cx="1700012" cy="579549"/>
          </a:xfrm>
          <a:prstGeom prst="flowChartDisplay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الثلث: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8394062" y="1226104"/>
            <a:ext cx="1390919" cy="57954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الزوج</a:t>
            </a:r>
            <a:endParaRPr lang="ar-SA" dirty="0"/>
          </a:p>
        </p:txBody>
      </p:sp>
      <p:sp>
        <p:nvSpPr>
          <p:cNvPr id="36" name="مستطيل 35"/>
          <p:cNvSpPr/>
          <p:nvPr/>
        </p:nvSpPr>
        <p:spPr>
          <a:xfrm>
            <a:off x="2215655" y="1206553"/>
            <a:ext cx="1390919" cy="57954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الأخت لأب.</a:t>
            </a:r>
            <a:endParaRPr lang="ar-SA" dirty="0"/>
          </a:p>
        </p:txBody>
      </p:sp>
      <p:sp>
        <p:nvSpPr>
          <p:cNvPr id="37" name="مستطيل 36"/>
          <p:cNvSpPr/>
          <p:nvPr/>
        </p:nvSpPr>
        <p:spPr>
          <a:xfrm>
            <a:off x="3783104" y="1217789"/>
            <a:ext cx="1390919" cy="57954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الأخت الشقيقة</a:t>
            </a:r>
            <a:endParaRPr lang="ar-SA" dirty="0"/>
          </a:p>
        </p:txBody>
      </p:sp>
      <p:sp>
        <p:nvSpPr>
          <p:cNvPr id="38" name="مستطيل 37"/>
          <p:cNvSpPr/>
          <p:nvPr/>
        </p:nvSpPr>
        <p:spPr>
          <a:xfrm>
            <a:off x="5312779" y="1226105"/>
            <a:ext cx="1390919" cy="57954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</a:t>
            </a:r>
            <a:endParaRPr lang="ar-SA" dirty="0"/>
          </a:p>
        </p:txBody>
      </p:sp>
      <p:sp>
        <p:nvSpPr>
          <p:cNvPr id="39" name="مستطيل 38"/>
          <p:cNvSpPr/>
          <p:nvPr/>
        </p:nvSpPr>
        <p:spPr>
          <a:xfrm>
            <a:off x="6880228" y="1226105"/>
            <a:ext cx="1390919" cy="57954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البنت</a:t>
            </a:r>
            <a:endParaRPr lang="ar-SA" dirty="0"/>
          </a:p>
        </p:txBody>
      </p:sp>
      <p:sp>
        <p:nvSpPr>
          <p:cNvPr id="40" name="مستطيل 39"/>
          <p:cNvSpPr/>
          <p:nvPr/>
        </p:nvSpPr>
        <p:spPr>
          <a:xfrm>
            <a:off x="8394061" y="1966291"/>
            <a:ext cx="1390919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الزوج</a:t>
            </a:r>
            <a:endParaRPr lang="ar-SA" dirty="0"/>
          </a:p>
        </p:txBody>
      </p:sp>
      <p:sp>
        <p:nvSpPr>
          <p:cNvPr id="41" name="مستطيل 40"/>
          <p:cNvSpPr/>
          <p:nvPr/>
        </p:nvSpPr>
        <p:spPr>
          <a:xfrm>
            <a:off x="6880228" y="1966291"/>
            <a:ext cx="1390919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الزوجة</a:t>
            </a:r>
            <a:endParaRPr lang="ar-SA" dirty="0"/>
          </a:p>
        </p:txBody>
      </p:sp>
      <p:sp>
        <p:nvSpPr>
          <p:cNvPr id="42" name="مستطيل 41"/>
          <p:cNvSpPr/>
          <p:nvPr/>
        </p:nvSpPr>
        <p:spPr>
          <a:xfrm>
            <a:off x="6880229" y="2726027"/>
            <a:ext cx="2906062" cy="57954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الزوجة والزوجات</a:t>
            </a:r>
            <a:endParaRPr lang="ar-SA" dirty="0"/>
          </a:p>
        </p:txBody>
      </p:sp>
      <p:sp>
        <p:nvSpPr>
          <p:cNvPr id="44" name="مستطيل 43"/>
          <p:cNvSpPr/>
          <p:nvPr/>
        </p:nvSpPr>
        <p:spPr>
          <a:xfrm>
            <a:off x="3722483" y="3480887"/>
            <a:ext cx="1390919" cy="5795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الأخت لأب.</a:t>
            </a:r>
            <a:endParaRPr lang="ar-SA" dirty="0"/>
          </a:p>
        </p:txBody>
      </p:sp>
      <p:sp>
        <p:nvSpPr>
          <p:cNvPr id="45" name="مستطيل 44"/>
          <p:cNvSpPr/>
          <p:nvPr/>
        </p:nvSpPr>
        <p:spPr>
          <a:xfrm>
            <a:off x="5296937" y="3480888"/>
            <a:ext cx="1390919" cy="5795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الأخت الشقيقة</a:t>
            </a:r>
            <a:endParaRPr lang="ar-SA" dirty="0"/>
          </a:p>
        </p:txBody>
      </p:sp>
      <p:sp>
        <p:nvSpPr>
          <p:cNvPr id="46" name="مستطيل 45"/>
          <p:cNvSpPr/>
          <p:nvPr/>
        </p:nvSpPr>
        <p:spPr>
          <a:xfrm>
            <a:off x="6826612" y="3485765"/>
            <a:ext cx="1390919" cy="5795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</a:t>
            </a:r>
            <a:endParaRPr lang="ar-SA" dirty="0"/>
          </a:p>
        </p:txBody>
      </p:sp>
      <p:sp>
        <p:nvSpPr>
          <p:cNvPr id="47" name="مستطيل 46"/>
          <p:cNvSpPr/>
          <p:nvPr/>
        </p:nvSpPr>
        <p:spPr>
          <a:xfrm>
            <a:off x="8394061" y="3485765"/>
            <a:ext cx="1390919" cy="57954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البنت</a:t>
            </a:r>
            <a:endParaRPr lang="ar-SA" dirty="0"/>
          </a:p>
        </p:txBody>
      </p:sp>
      <p:sp>
        <p:nvSpPr>
          <p:cNvPr id="48" name="مستطيل 47"/>
          <p:cNvSpPr/>
          <p:nvPr/>
        </p:nvSpPr>
        <p:spPr>
          <a:xfrm>
            <a:off x="8394061" y="4245503"/>
            <a:ext cx="1390919" cy="57954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49" name="مستطيل 48"/>
          <p:cNvSpPr/>
          <p:nvPr/>
        </p:nvSpPr>
        <p:spPr>
          <a:xfrm>
            <a:off x="6812754" y="4225949"/>
            <a:ext cx="1390919" cy="579549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الأخوة لأم.</a:t>
            </a:r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10025404" y="5048700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56" name="مستطيل 55"/>
          <p:cNvSpPr/>
          <p:nvPr/>
        </p:nvSpPr>
        <p:spPr>
          <a:xfrm>
            <a:off x="6844500" y="5733198"/>
            <a:ext cx="1390919" cy="57954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 أو الأخت لأم.</a:t>
            </a:r>
            <a:endParaRPr lang="ar-SA" dirty="0"/>
          </a:p>
        </p:txBody>
      </p:sp>
      <p:sp>
        <p:nvSpPr>
          <p:cNvPr id="57" name="مستطيل 56"/>
          <p:cNvSpPr/>
          <p:nvPr/>
        </p:nvSpPr>
        <p:spPr>
          <a:xfrm>
            <a:off x="8376070" y="5729892"/>
            <a:ext cx="1390919" cy="57954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الأخت لأب فأكثر.</a:t>
            </a:r>
            <a:endParaRPr lang="ar-SA" dirty="0"/>
          </a:p>
        </p:txBody>
      </p:sp>
      <p:sp>
        <p:nvSpPr>
          <p:cNvPr id="58" name="مستطيل 57"/>
          <p:cNvSpPr/>
          <p:nvPr/>
        </p:nvSpPr>
        <p:spPr>
          <a:xfrm>
            <a:off x="2215654" y="4993013"/>
            <a:ext cx="1390919" cy="57954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بنت الابن فأكثر.</a:t>
            </a:r>
            <a:endParaRPr lang="ar-SA" dirty="0"/>
          </a:p>
        </p:txBody>
      </p:sp>
      <p:sp>
        <p:nvSpPr>
          <p:cNvPr id="59" name="مستطيل 58"/>
          <p:cNvSpPr/>
          <p:nvPr/>
        </p:nvSpPr>
        <p:spPr>
          <a:xfrm>
            <a:off x="5273278" y="4993013"/>
            <a:ext cx="1390919" cy="57954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الأم</a:t>
            </a:r>
            <a:endParaRPr lang="ar-SA" dirty="0"/>
          </a:p>
        </p:txBody>
      </p:sp>
      <p:sp>
        <p:nvSpPr>
          <p:cNvPr id="60" name="مستطيل 59"/>
          <p:cNvSpPr/>
          <p:nvPr/>
        </p:nvSpPr>
        <p:spPr>
          <a:xfrm>
            <a:off x="6844501" y="4993014"/>
            <a:ext cx="1390919" cy="57954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sp>
        <p:nvSpPr>
          <p:cNvPr id="61" name="مستطيل 60"/>
          <p:cNvSpPr/>
          <p:nvPr/>
        </p:nvSpPr>
        <p:spPr>
          <a:xfrm>
            <a:off x="8376071" y="4993013"/>
            <a:ext cx="1390919" cy="57954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64" name="مستطيل 63"/>
          <p:cNvSpPr/>
          <p:nvPr/>
        </p:nvSpPr>
        <p:spPr>
          <a:xfrm>
            <a:off x="3728788" y="4993012"/>
            <a:ext cx="1390919" cy="579549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الجدة أو الجدات.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3139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" grpId="0" animBg="1"/>
      <p:bldP spid="26" grpId="0" animBg="1"/>
      <p:bldP spid="28" grpId="0" animBg="1"/>
      <p:bldP spid="32" grpId="0" animBg="1"/>
      <p:bldP spid="34" grpId="0" animBg="1"/>
      <p:bldP spid="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خطط انسيابي: إدخال يدوي 7"/>
          <p:cNvSpPr/>
          <p:nvPr/>
        </p:nvSpPr>
        <p:spPr>
          <a:xfrm>
            <a:off x="1739036" y="979772"/>
            <a:ext cx="6297381" cy="1724655"/>
          </a:xfrm>
          <a:prstGeom prst="flowChartManualInput">
            <a:avLst/>
          </a:prstGeom>
          <a:solidFill>
            <a:srgbClr val="90D5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7272447" y="811729"/>
            <a:ext cx="53890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يرث الأب السُدس بشرط :</a:t>
            </a:r>
          </a:p>
        </p:txBody>
      </p:sp>
      <p:sp>
        <p:nvSpPr>
          <p:cNvPr id="51" name="مخطط انسيابي: إدخال يدوي 50"/>
          <p:cNvSpPr/>
          <p:nvPr/>
        </p:nvSpPr>
        <p:spPr>
          <a:xfrm>
            <a:off x="1834286" y="1106679"/>
            <a:ext cx="6076889" cy="1447991"/>
          </a:xfrm>
          <a:prstGeom prst="flowChartManualInput">
            <a:avLst/>
          </a:prstGeom>
          <a:noFill/>
          <a:ln w="19050"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82" y="2704428"/>
            <a:ext cx="8152083" cy="2044836"/>
          </a:xfrm>
          <a:prstGeom prst="rect">
            <a:avLst/>
          </a:prstGeom>
        </p:spPr>
      </p:pic>
      <p:sp>
        <p:nvSpPr>
          <p:cNvPr id="43" name="مستطيل 42"/>
          <p:cNvSpPr/>
          <p:nvPr/>
        </p:nvSpPr>
        <p:spPr>
          <a:xfrm>
            <a:off x="4967679" y="3283112"/>
            <a:ext cx="69350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استخرج/ي شرط استحقاق الأب للسُدس من الآية :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1914789" y="1377943"/>
            <a:ext cx="59158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"وَلأَبَوَيْهِ </a:t>
            </a:r>
            <a:r>
              <a:rPr lang="ar-SA" sz="3200" b="1" dirty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لِكُلِّ وَاحِدٍ </a:t>
            </a:r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مِنْهُمَا السُّدُسُ </a:t>
            </a:r>
            <a:r>
              <a:rPr lang="ar-SA" sz="3200" b="1" dirty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مِمَّا تَرَكَ إِنْ كَانَ لَهُ </a:t>
            </a:r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وَلَدٌ"</a:t>
            </a:r>
            <a:endParaRPr lang="ar-SA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ستطيل ذو زوايا قطرية مستديرة 9"/>
          <p:cNvSpPr/>
          <p:nvPr/>
        </p:nvSpPr>
        <p:spPr>
          <a:xfrm>
            <a:off x="2689572" y="4749329"/>
            <a:ext cx="4765184" cy="757986"/>
          </a:xfrm>
          <a:prstGeom prst="round2DiagRect">
            <a:avLst/>
          </a:prstGeom>
          <a:solidFill>
            <a:srgbClr val="979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وجود الفرع الوارث ، ذكرًا او انثى.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944" b="69815" l="18300" r="78900">
                        <a14:foregroundMark x1="41800" y1="53704" x2="41800" y2="53704"/>
                        <a14:foregroundMark x1="45900" y1="57870" x2="45900" y2="57870"/>
                        <a14:foregroundMark x1="42400" y1="49722" x2="42400" y2="49722"/>
                        <a14:foregroundMark x1="34500" y1="55556" x2="34500" y2="55556"/>
                        <a14:foregroundMark x1="34500" y1="53519" x2="34500" y2="53519"/>
                        <a14:foregroundMark x1="63700" y1="37593" x2="63700" y2="37593"/>
                        <a14:foregroundMark x1="59500" y1="39444" x2="59500" y2="39444"/>
                        <a14:foregroundMark x1="65800" y1="46019" x2="65800" y2="46019"/>
                        <a14:foregroundMark x1="61500" y1="44722" x2="60700" y2="34537"/>
                        <a14:foregroundMark x1="62900" y1="34722" x2="62900" y2="34722"/>
                        <a14:foregroundMark x1="34700" y1="35278" x2="34700" y2="35278"/>
                        <a14:foregroundMark x1="38800" y1="40741" x2="38800" y2="4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25" t="25474" r="27549" b="32847"/>
          <a:stretch/>
        </p:blipFill>
        <p:spPr>
          <a:xfrm>
            <a:off x="-239130" y="3918549"/>
            <a:ext cx="3232597" cy="3029826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63" b="90000" l="7350" r="96923">
                        <a14:foregroundMark x1="78803" y1="28750" x2="78803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17" y="1507369"/>
            <a:ext cx="1495111" cy="14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0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0" grpId="0" animBg="1"/>
      <p:bldP spid="61" grpId="0" animBg="1"/>
      <p:bldP spid="35" grpId="0"/>
      <p:bldP spid="51" grpId="0" animBg="1"/>
      <p:bldP spid="43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1786454" y="784493"/>
            <a:ext cx="86190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كان للميت فرع وارث :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692" y="3124200"/>
            <a:ext cx="5486136" cy="3738464"/>
          </a:xfrm>
          <a:prstGeom prst="rect">
            <a:avLst/>
          </a:prstGeom>
        </p:spPr>
      </p:pic>
      <p:sp>
        <p:nvSpPr>
          <p:cNvPr id="4" name="مستطيل ذو زوايا قطرية مستديرة 3"/>
          <p:cNvSpPr/>
          <p:nvPr/>
        </p:nvSpPr>
        <p:spPr>
          <a:xfrm>
            <a:off x="6191250" y="1708103"/>
            <a:ext cx="3733800" cy="190815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ذكرًا: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يأخذ الأب السُدس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الذكر له الباقي تعصيبًا.</a:t>
            </a:r>
          </a:p>
        </p:txBody>
      </p:sp>
      <p:sp>
        <p:nvSpPr>
          <p:cNvPr id="22" name="مستطيل ذو زوايا قطرية مستديرة 21"/>
          <p:cNvSpPr/>
          <p:nvPr/>
        </p:nvSpPr>
        <p:spPr>
          <a:xfrm>
            <a:off x="3121276" y="5309910"/>
            <a:ext cx="5775073" cy="88950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لو لم يُوجد الفرع الوارث :</a:t>
            </a:r>
          </a:p>
        </p:txBody>
      </p:sp>
      <p:sp>
        <p:nvSpPr>
          <p:cNvPr id="23" name="مستطيل ذو زوايا قطرية مستديرة 22"/>
          <p:cNvSpPr/>
          <p:nvPr/>
        </p:nvSpPr>
        <p:spPr>
          <a:xfrm>
            <a:off x="2228850" y="1708103"/>
            <a:ext cx="3727954" cy="1908156"/>
          </a:xfrm>
          <a:prstGeom prst="round2DiagRect">
            <a:avLst/>
          </a:prstGeom>
          <a:solidFill>
            <a:srgbClr val="F8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أنثى: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يأخذ الأب السدس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تأخذ البنت فرضها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 يأخذ الأب الباقي تعصيبًا. 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49" y="3309140"/>
            <a:ext cx="3942181" cy="42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 animBg="1"/>
      <p:bldP spid="35" grpId="0"/>
      <p:bldP spid="4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1991408" y="1087886"/>
            <a:ext cx="1052243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6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لو توفيّ الابن هل يرث جده لأمه "والد امه"؟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783" y="405865"/>
            <a:ext cx="7881641" cy="6895294"/>
          </a:xfrm>
          <a:prstGeom prst="rect">
            <a:avLst/>
          </a:prstGeom>
        </p:spPr>
      </p:pic>
      <p:sp>
        <p:nvSpPr>
          <p:cNvPr id="15" name="مستطيل 14"/>
          <p:cNvSpPr/>
          <p:nvPr/>
        </p:nvSpPr>
        <p:spPr>
          <a:xfrm>
            <a:off x="1606875" y="3393232"/>
            <a:ext cx="48702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اذًا ما هو ضابط الجَد </a:t>
            </a:r>
          </a:p>
          <a:p>
            <a:pPr algn="ctr"/>
            <a:r>
              <a:rPr lang="ar-SA" sz="6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الوارث؟ </a:t>
            </a:r>
            <a:r>
              <a:rPr lang="ar-SA" sz="6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مع ذِكر مثال!</a:t>
            </a:r>
            <a:endParaRPr lang="ar-SA" sz="6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6" name="صورة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88" y="3113212"/>
            <a:ext cx="3400861" cy="2125538"/>
          </a:xfrm>
          <a:prstGeom prst="rect">
            <a:avLst/>
          </a:prstGeom>
        </p:spPr>
      </p:pic>
      <p:grpSp>
        <p:nvGrpSpPr>
          <p:cNvPr id="24" name="مجموعة 23"/>
          <p:cNvGrpSpPr/>
          <p:nvPr/>
        </p:nvGrpSpPr>
        <p:grpSpPr>
          <a:xfrm flipH="1">
            <a:off x="9397284" y="2382593"/>
            <a:ext cx="3268397" cy="4699856"/>
            <a:chOff x="-243840" y="343714"/>
            <a:chExt cx="4285714" cy="6514286"/>
          </a:xfrm>
        </p:grpSpPr>
        <p:pic>
          <p:nvPicPr>
            <p:cNvPr id="25" name="صورة 2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840" y="343714"/>
              <a:ext cx="4285714" cy="6514286"/>
            </a:xfrm>
            <a:prstGeom prst="rect">
              <a:avLst/>
            </a:prstGeom>
          </p:spPr>
        </p:pic>
        <p:sp>
          <p:nvSpPr>
            <p:cNvPr id="26" name="شكل بيضاوي 25"/>
            <p:cNvSpPr/>
            <p:nvPr/>
          </p:nvSpPr>
          <p:spPr>
            <a:xfrm>
              <a:off x="1281952" y="1329596"/>
              <a:ext cx="1418218" cy="1547044"/>
            </a:xfrm>
            <a:prstGeom prst="ellipse">
              <a:avLst/>
            </a:prstGeom>
            <a:solidFill>
              <a:srgbClr val="FBC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7234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1" grpId="0" animBg="1"/>
      <p:bldP spid="35" grpId="0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خماسي 3"/>
          <p:cNvSpPr/>
          <p:nvPr/>
        </p:nvSpPr>
        <p:spPr>
          <a:xfrm flipH="1">
            <a:off x="2554514" y="3687885"/>
            <a:ext cx="6817012" cy="1643591"/>
          </a:xfrm>
          <a:prstGeom prst="homePlate">
            <a:avLst>
              <a:gd name="adj" fmla="val 3587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35" name="مستطيل 34"/>
          <p:cNvSpPr/>
          <p:nvPr/>
        </p:nvSpPr>
        <p:spPr>
          <a:xfrm>
            <a:off x="-374964" y="3786488"/>
            <a:ext cx="123028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استنبط/ي مما سبق</a:t>
            </a:r>
          </a:p>
          <a:p>
            <a:pPr algn="ctr" rtl="0"/>
            <a:r>
              <a:rPr lang="ar-SA" sz="48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شروط استحقاق الجد للسُدس!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3" b="90000" l="7350" r="96923">
                        <a14:foregroundMark x1="78803" y1="28750" x2="78803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62" y="4032304"/>
            <a:ext cx="2933619" cy="2940247"/>
          </a:xfrm>
          <a:prstGeom prst="rect">
            <a:avLst/>
          </a:prstGeom>
        </p:spPr>
      </p:pic>
      <p:sp>
        <p:nvSpPr>
          <p:cNvPr id="11" name="مستطيل 10"/>
          <p:cNvSpPr/>
          <p:nvPr/>
        </p:nvSpPr>
        <p:spPr>
          <a:xfrm>
            <a:off x="1786454" y="991676"/>
            <a:ext cx="861909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ar-SA" sz="48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ctr"/>
            <a:r>
              <a:rPr lang="ar-SA" sz="48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كان الأب موجودًا فإن الجد الوارث يسقط.</a:t>
            </a:r>
          </a:p>
          <a:p>
            <a:pPr algn="ctr"/>
            <a:endParaRPr lang="ar-SA" sz="4800" b="1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906158" y="1142911"/>
            <a:ext cx="10457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تعالى: "وَلأَبَوَيْهِ </a:t>
            </a:r>
            <a:r>
              <a:rPr lang="ar-SA" sz="3200" b="1" dirty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لِكُلِّ وَاحِدٍ </a:t>
            </a:r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مِنْهُمَا السُّدُسُ </a:t>
            </a:r>
            <a:r>
              <a:rPr lang="ar-SA" sz="3200" b="1" dirty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مِمَّا تَرَكَ إِنْ كَانَ لَهُ </a:t>
            </a:r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وَلَدٌ"</a:t>
            </a:r>
            <a:endParaRPr lang="ar-SA" sz="32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64" y="2466985"/>
            <a:ext cx="6238875" cy="36385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49" y="-92167"/>
            <a:ext cx="3575729" cy="35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8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5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ذو زاويتين مستديرتين في نفس الجانب 6"/>
          <p:cNvSpPr/>
          <p:nvPr/>
        </p:nvSpPr>
        <p:spPr>
          <a:xfrm>
            <a:off x="0" y="0"/>
            <a:ext cx="12192000" cy="6786464"/>
          </a:xfrm>
          <a:prstGeom prst="round2Same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0" name="مخطط انسيابي: عرض 49"/>
          <p:cNvSpPr/>
          <p:nvPr/>
        </p:nvSpPr>
        <p:spPr>
          <a:xfrm>
            <a:off x="9371526" y="116091"/>
            <a:ext cx="1700012" cy="579549"/>
          </a:xfrm>
          <a:prstGeom prst="flowChartDisplay">
            <a:avLst/>
          </a:prstGeom>
          <a:solidFill>
            <a:srgbClr val="C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السدس :</a:t>
            </a:r>
          </a:p>
        </p:txBody>
      </p:sp>
      <p:sp>
        <p:nvSpPr>
          <p:cNvPr id="61" name="مستطيل 60"/>
          <p:cNvSpPr/>
          <p:nvPr/>
        </p:nvSpPr>
        <p:spPr>
          <a:xfrm>
            <a:off x="8336085" y="116091"/>
            <a:ext cx="983925" cy="57954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الأب</a:t>
            </a:r>
            <a:endParaRPr lang="ar-SA" dirty="0"/>
          </a:p>
        </p:txBody>
      </p:sp>
      <p:sp>
        <p:nvSpPr>
          <p:cNvPr id="13" name="مستطيل 12"/>
          <p:cNvSpPr/>
          <p:nvPr/>
        </p:nvSpPr>
        <p:spPr>
          <a:xfrm>
            <a:off x="7267139" y="116986"/>
            <a:ext cx="983925" cy="5795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الجد</a:t>
            </a:r>
            <a:endParaRPr lang="ar-SA" dirty="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63" b="90000" l="7350" r="96923">
                        <a14:foregroundMark x1="78803" y1="28750" x2="78803" y2="2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362" y="4032304"/>
            <a:ext cx="2933619" cy="2940247"/>
          </a:xfrm>
          <a:prstGeom prst="rect">
            <a:avLst/>
          </a:prstGeom>
        </p:spPr>
      </p:pic>
      <p:sp>
        <p:nvSpPr>
          <p:cNvPr id="12" name="مستطيل 11"/>
          <p:cNvSpPr/>
          <p:nvPr/>
        </p:nvSpPr>
        <p:spPr>
          <a:xfrm>
            <a:off x="1866606" y="1147802"/>
            <a:ext cx="104577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 smtClean="0">
                <a:solidFill>
                  <a:srgbClr val="52565A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اذا لم يكن الأب موجودًا فإن الجد له ميراث الأب :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649" y="-92167"/>
            <a:ext cx="3575729" cy="3575729"/>
          </a:xfrm>
          <a:prstGeom prst="rect">
            <a:avLst/>
          </a:prstGeom>
        </p:spPr>
      </p:pic>
      <p:sp>
        <p:nvSpPr>
          <p:cNvPr id="14" name="مستطيل ذو زوايا قطرية مستديرة 13"/>
          <p:cNvSpPr/>
          <p:nvPr/>
        </p:nvSpPr>
        <p:spPr>
          <a:xfrm>
            <a:off x="6191250" y="1708103"/>
            <a:ext cx="3733800" cy="1908156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ذكرًا: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يأخذ الجد -----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الذكر --------.</a:t>
            </a:r>
          </a:p>
        </p:txBody>
      </p:sp>
      <p:sp>
        <p:nvSpPr>
          <p:cNvPr id="15" name="مستطيل ذو زوايا قطرية مستديرة 14"/>
          <p:cNvSpPr/>
          <p:nvPr/>
        </p:nvSpPr>
        <p:spPr>
          <a:xfrm>
            <a:off x="3303713" y="4612925"/>
            <a:ext cx="5775073" cy="889502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لو لم يُوجد الفرع الوارث :</a:t>
            </a:r>
          </a:p>
        </p:txBody>
      </p:sp>
      <p:sp>
        <p:nvSpPr>
          <p:cNvPr id="16" name="مستطيل ذو زوايا قطرية مستديرة 15"/>
          <p:cNvSpPr/>
          <p:nvPr/>
        </p:nvSpPr>
        <p:spPr>
          <a:xfrm>
            <a:off x="2228850" y="1708103"/>
            <a:ext cx="3727954" cy="1908156"/>
          </a:xfrm>
          <a:prstGeom prst="round2DiagRect">
            <a:avLst/>
          </a:prstGeom>
          <a:solidFill>
            <a:srgbClr val="F8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u="sng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أنثى: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يأخذ الجد ----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 تأخذ البنت ------</a:t>
            </a:r>
          </a:p>
          <a:p>
            <a:pPr algn="ctr"/>
            <a:r>
              <a:rPr lang="ar-SA" sz="32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ثم يأخذ الجد ------ .</a:t>
            </a:r>
            <a:endParaRPr lang="ar-SA" sz="3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7" name="مجموعة 16"/>
          <p:cNvGrpSpPr/>
          <p:nvPr/>
        </p:nvGrpSpPr>
        <p:grpSpPr>
          <a:xfrm flipH="1">
            <a:off x="9658539" y="3760522"/>
            <a:ext cx="2726712" cy="3118985"/>
            <a:chOff x="-243840" y="343714"/>
            <a:chExt cx="4285714" cy="6514286"/>
          </a:xfrm>
        </p:grpSpPr>
        <p:pic>
          <p:nvPicPr>
            <p:cNvPr id="18" name="صورة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3840" y="343714"/>
              <a:ext cx="4285714" cy="6514286"/>
            </a:xfrm>
            <a:prstGeom prst="rect">
              <a:avLst/>
            </a:prstGeom>
          </p:spPr>
        </p:pic>
        <p:sp>
          <p:nvSpPr>
            <p:cNvPr id="19" name="شكل بيضاوي 18"/>
            <p:cNvSpPr/>
            <p:nvPr/>
          </p:nvSpPr>
          <p:spPr>
            <a:xfrm>
              <a:off x="1281952" y="1329596"/>
              <a:ext cx="1418218" cy="1547044"/>
            </a:xfrm>
            <a:prstGeom prst="ellipse">
              <a:avLst/>
            </a:prstGeom>
            <a:solidFill>
              <a:srgbClr val="FBC1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1094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3669</TotalTime>
  <Words>1247</Words>
  <Application>Microsoft Office PowerPoint</Application>
  <PresentationFormat>شاشة عريضة</PresentationFormat>
  <Paragraphs>310</Paragraphs>
  <Slides>25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Times New Roman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Prettykadooj</dc:creator>
  <cp:lastModifiedBy>Prettykadooj</cp:lastModifiedBy>
  <cp:revision>136</cp:revision>
  <dcterms:created xsi:type="dcterms:W3CDTF">2020-02-01T18:42:11Z</dcterms:created>
  <dcterms:modified xsi:type="dcterms:W3CDTF">2020-02-22T16:54:30Z</dcterms:modified>
</cp:coreProperties>
</file>