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7" r:id="rId3"/>
    <p:sldId id="283" r:id="rId4"/>
    <p:sldId id="284" r:id="rId5"/>
    <p:sldId id="285" r:id="rId6"/>
    <p:sldId id="282" r:id="rId7"/>
    <p:sldId id="259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93" r:id="rId16"/>
    <p:sldId id="266" r:id="rId17"/>
    <p:sldId id="292" r:id="rId18"/>
    <p:sldId id="296" r:id="rId19"/>
    <p:sldId id="267" r:id="rId20"/>
    <p:sldId id="269" r:id="rId21"/>
    <p:sldId id="270" r:id="rId22"/>
    <p:sldId id="298" r:id="rId23"/>
    <p:sldId id="295" r:id="rId24"/>
    <p:sldId id="271" r:id="rId25"/>
    <p:sldId id="268" r:id="rId26"/>
    <p:sldId id="273" r:id="rId27"/>
    <p:sldId id="274" r:id="rId28"/>
    <p:sldId id="286" r:id="rId29"/>
    <p:sldId id="297" r:id="rId30"/>
    <p:sldId id="277" r:id="rId31"/>
    <p:sldId id="281" r:id="rId32"/>
    <p:sldId id="280" r:id="rId33"/>
    <p:sldId id="287" r:id="rId34"/>
    <p:sldId id="288" r:id="rId35"/>
    <p:sldId id="291" r:id="rId36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C0C"/>
    <a:srgbClr val="D2AE72"/>
    <a:srgbClr val="E0E8FF"/>
    <a:srgbClr val="ED4684"/>
    <a:srgbClr val="E84729"/>
    <a:srgbClr val="7360A7"/>
    <a:srgbClr val="B3D9D3"/>
    <a:srgbClr val="FFC410"/>
    <a:srgbClr val="F7C730"/>
    <a:srgbClr val="C84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53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62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6C35-A5D1-48D9-BD98-46207D0E24C1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4DBA-4FFB-4638-B5CE-2CB96836EF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4099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6C35-A5D1-48D9-BD98-46207D0E24C1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4DBA-4FFB-4638-B5CE-2CB96836EF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360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6C35-A5D1-48D9-BD98-46207D0E24C1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4DBA-4FFB-4638-B5CE-2CB96836EF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6522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6C35-A5D1-48D9-BD98-46207D0E24C1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4DBA-4FFB-4638-B5CE-2CB96836EF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066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6C35-A5D1-48D9-BD98-46207D0E24C1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4DBA-4FFB-4638-B5CE-2CB96836EF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844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6C35-A5D1-48D9-BD98-46207D0E24C1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4DBA-4FFB-4638-B5CE-2CB96836EF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2501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6C35-A5D1-48D9-BD98-46207D0E24C1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4DBA-4FFB-4638-B5CE-2CB96836EF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8448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6C35-A5D1-48D9-BD98-46207D0E24C1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4DBA-4FFB-4638-B5CE-2CB96836EF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8768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6C35-A5D1-48D9-BD98-46207D0E24C1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4DBA-4FFB-4638-B5CE-2CB96836EF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5521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6C35-A5D1-48D9-BD98-46207D0E24C1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4DBA-4FFB-4638-B5CE-2CB96836EF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5969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6C35-A5D1-48D9-BD98-46207D0E24C1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4DBA-4FFB-4638-B5CE-2CB96836EF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4397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86C35-A5D1-48D9-BD98-46207D0E24C1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04DBA-4FFB-4638-B5CE-2CB96836EF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516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1.png"/><Relationship Id="rId3" Type="http://schemas.openxmlformats.org/officeDocument/2006/relationships/image" Target="../media/image2.jpg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8.jpeg"/><Relationship Id="rId17" Type="http://schemas.openxmlformats.org/officeDocument/2006/relationships/image" Target="../media/image13.png"/><Relationship Id="rId25" Type="http://schemas.openxmlformats.org/officeDocument/2006/relationships/image" Target="../media/image20.jpe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chools.madrasati.sa/" TargetMode="External"/><Relationship Id="rId11" Type="http://schemas.openxmlformats.org/officeDocument/2006/relationships/image" Target="../media/image7.png"/><Relationship Id="rId24" Type="http://schemas.openxmlformats.org/officeDocument/2006/relationships/image" Target="../media/image19.jpe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8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image" Target="../media/image5.gif"/><Relationship Id="rId14" Type="http://schemas.openxmlformats.org/officeDocument/2006/relationships/image" Target="../media/image10.png"/><Relationship Id="rId22" Type="http://schemas.microsoft.com/office/2007/relationships/hdphoto" Target="../media/hdphoto1.wdp"/><Relationship Id="rId27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38.jp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18" Type="http://schemas.openxmlformats.org/officeDocument/2006/relationships/slide" Target="slide13.xml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7.png"/><Relationship Id="rId17" Type="http://schemas.openxmlformats.org/officeDocument/2006/relationships/slide" Target="slide12.xml"/><Relationship Id="rId2" Type="http://schemas.openxmlformats.org/officeDocument/2006/relationships/image" Target="../media/image1.jpeg"/><Relationship Id="rId16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38.jpg"/><Relationship Id="rId10" Type="http://schemas.openxmlformats.org/officeDocument/2006/relationships/image" Target="../media/image5.gif"/><Relationship Id="rId19" Type="http://schemas.openxmlformats.org/officeDocument/2006/relationships/slide" Target="slide14.xml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13" Type="http://schemas.openxmlformats.org/officeDocument/2006/relationships/image" Target="../media/image24.png"/><Relationship Id="rId3" Type="http://schemas.openxmlformats.org/officeDocument/2006/relationships/image" Target="../media/image2.jpg"/><Relationship Id="rId7" Type="http://schemas.openxmlformats.org/officeDocument/2006/relationships/slide" Target="slide11.xml"/><Relationship Id="rId12" Type="http://schemas.openxmlformats.org/officeDocument/2006/relationships/image" Target="../media/image5.gif"/><Relationship Id="rId17" Type="http://schemas.openxmlformats.org/officeDocument/2006/relationships/image" Target="../media/image38.jpg"/><Relationship Id="rId2" Type="http://schemas.openxmlformats.org/officeDocument/2006/relationships/image" Target="../media/image1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slide" Target="slide8.xml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10" Type="http://schemas.openxmlformats.org/officeDocument/2006/relationships/image" Target="../media/image4.png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hyperlink" Target="https://schools.madrasati.sa/" TargetMode="External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13" Type="http://schemas.openxmlformats.org/officeDocument/2006/relationships/image" Target="../media/image24.png"/><Relationship Id="rId3" Type="http://schemas.openxmlformats.org/officeDocument/2006/relationships/image" Target="../media/image2.jpg"/><Relationship Id="rId7" Type="http://schemas.openxmlformats.org/officeDocument/2006/relationships/slide" Target="slide11.xml"/><Relationship Id="rId12" Type="http://schemas.openxmlformats.org/officeDocument/2006/relationships/image" Target="../media/image5.gif"/><Relationship Id="rId17" Type="http://schemas.openxmlformats.org/officeDocument/2006/relationships/image" Target="../media/image38.jpg"/><Relationship Id="rId2" Type="http://schemas.openxmlformats.org/officeDocument/2006/relationships/image" Target="../media/image1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slide" Target="slide8.xml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10" Type="http://schemas.openxmlformats.org/officeDocument/2006/relationships/image" Target="../media/image4.png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hyperlink" Target="https://schools.madrasati.sa/" TargetMode="External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13" Type="http://schemas.openxmlformats.org/officeDocument/2006/relationships/image" Target="../media/image24.png"/><Relationship Id="rId3" Type="http://schemas.openxmlformats.org/officeDocument/2006/relationships/image" Target="../media/image2.jpg"/><Relationship Id="rId7" Type="http://schemas.openxmlformats.org/officeDocument/2006/relationships/slide" Target="slide11.xml"/><Relationship Id="rId12" Type="http://schemas.openxmlformats.org/officeDocument/2006/relationships/image" Target="../media/image5.gif"/><Relationship Id="rId17" Type="http://schemas.openxmlformats.org/officeDocument/2006/relationships/image" Target="../media/image38.jpg"/><Relationship Id="rId2" Type="http://schemas.openxmlformats.org/officeDocument/2006/relationships/image" Target="../media/image1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slide" Target="slide8.xml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10" Type="http://schemas.openxmlformats.org/officeDocument/2006/relationships/image" Target="../media/image4.png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hyperlink" Target="https://schools.madrasati.sa/" TargetMode="External"/><Relationship Id="rId1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13" Type="http://schemas.openxmlformats.org/officeDocument/2006/relationships/image" Target="../media/image24.png"/><Relationship Id="rId3" Type="http://schemas.openxmlformats.org/officeDocument/2006/relationships/image" Target="../media/image2.jpg"/><Relationship Id="rId7" Type="http://schemas.openxmlformats.org/officeDocument/2006/relationships/slide" Target="slide11.xml"/><Relationship Id="rId12" Type="http://schemas.openxmlformats.org/officeDocument/2006/relationships/image" Target="../media/image5.gif"/><Relationship Id="rId17" Type="http://schemas.openxmlformats.org/officeDocument/2006/relationships/image" Target="../media/image38.jpg"/><Relationship Id="rId2" Type="http://schemas.openxmlformats.org/officeDocument/2006/relationships/image" Target="../media/image1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slide" Target="slide8.xml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10" Type="http://schemas.openxmlformats.org/officeDocument/2006/relationships/image" Target="../media/image4.png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hyperlink" Target="https://schools.madrasati.sa/" TargetMode="External"/><Relationship Id="rId1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38.jp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38.jp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38.jp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7.png"/><Relationship Id="rId2" Type="http://schemas.openxmlformats.org/officeDocument/2006/relationships/image" Target="../media/image1.jpeg"/><Relationship Id="rId16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41.jp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2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25.png"/><Relationship Id="rId2" Type="http://schemas.openxmlformats.org/officeDocument/2006/relationships/image" Target="../media/image1.jpe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slide" Target="slide6.xml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26.pn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38.jp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38.jp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38.jp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38.jp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38.jp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38.jp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38.jp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38.jp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38.jp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9.jpeg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26.pn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30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38.jp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18" Type="http://schemas.openxmlformats.org/officeDocument/2006/relationships/image" Target="../media/image45.jpeg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7.png"/><Relationship Id="rId17" Type="http://schemas.openxmlformats.org/officeDocument/2006/relationships/image" Target="../media/image44.jpeg"/><Relationship Id="rId2" Type="http://schemas.openxmlformats.org/officeDocument/2006/relationships/image" Target="../media/image1.jpeg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42.jpe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38.jp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38.jp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38.jp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46.png"/><Relationship Id="rId3" Type="http://schemas.openxmlformats.org/officeDocument/2006/relationships/image" Target="../media/image2.jpg"/><Relationship Id="rId21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8.jpeg"/><Relationship Id="rId17" Type="http://schemas.openxmlformats.org/officeDocument/2006/relationships/image" Target="../media/image13.png"/><Relationship Id="rId25" Type="http://schemas.openxmlformats.org/officeDocument/2006/relationships/image" Target="../media/image22.pn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chools.madrasati.sa/" TargetMode="External"/><Relationship Id="rId11" Type="http://schemas.openxmlformats.org/officeDocument/2006/relationships/image" Target="../media/image7.png"/><Relationship Id="rId24" Type="http://schemas.openxmlformats.org/officeDocument/2006/relationships/image" Target="../media/image20.jpe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9.jpe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image" Target="../media/image5.gif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0.jpeg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8.jpeg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1.jpg"/><Relationship Id="rId2" Type="http://schemas.openxmlformats.org/officeDocument/2006/relationships/image" Target="../media/image1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33.jpe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6.png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24.png"/><Relationship Id="rId3" Type="http://schemas.openxmlformats.org/officeDocument/2006/relationships/image" Target="../media/image2.jpg"/><Relationship Id="rId7" Type="http://schemas.openxmlformats.org/officeDocument/2006/relationships/image" Target="../media/image35.png"/><Relationship Id="rId12" Type="http://schemas.openxmlformats.org/officeDocument/2006/relationships/image" Target="../media/image5.gif"/><Relationship Id="rId17" Type="http://schemas.openxmlformats.org/officeDocument/2006/relationships/image" Target="../media/image38.jpg"/><Relationship Id="rId2" Type="http://schemas.openxmlformats.org/officeDocument/2006/relationships/image" Target="../media/image1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slide" Target="slide8.xml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10" Type="http://schemas.openxmlformats.org/officeDocument/2006/relationships/image" Target="../media/image4.png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hyperlink" Target="https://schools.madrasati.sa/" TargetMode="External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38.jp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6.pn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chools.madrasati.sa/" TargetMode="External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image" Target="../media/image39.jpeg"/><Relationship Id="rId10" Type="http://schemas.openxmlformats.org/officeDocument/2006/relationships/image" Target="../media/image24.png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image" Target="../media/image5.gif"/><Relationship Id="rId14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522486" y="965914"/>
            <a:ext cx="8080280" cy="461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12129" y="458772"/>
            <a:ext cx="1454795" cy="3242562"/>
            <a:chOff x="64912" y="699856"/>
            <a:chExt cx="1670304" cy="3242562"/>
          </a:xfrm>
        </p:grpSpPr>
        <p:pic>
          <p:nvPicPr>
            <p:cNvPr id="18" name="Picture 2">
              <a:hlinkClick r:id="rId6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8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3D929A44-EEF4-42D2-9E5E-EA057A3BABD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28004"/>
          <a:stretch/>
        </p:blipFill>
        <p:spPr>
          <a:xfrm>
            <a:off x="9869393" y="99464"/>
            <a:ext cx="2168095" cy="1476340"/>
          </a:xfrm>
          <a:prstGeom prst="rect">
            <a:avLst/>
          </a:prstGeom>
        </p:spPr>
      </p:pic>
      <p:pic>
        <p:nvPicPr>
          <p:cNvPr id="1026" name="Picture 2" descr="بحث عن الرياضة والصحة .. أهمية الرياضة للصحة ⋆ بالعربي نتعلم">
            <a:extLst>
              <a:ext uri="{FF2B5EF4-FFF2-40B4-BE49-F238E27FC236}">
                <a16:creationId xmlns:a16="http://schemas.microsoft.com/office/drawing/2014/main" id="{5BF8BCE2-3940-4A58-91F1-A222D08EA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1"/>
          <a:stretch/>
        </p:blipFill>
        <p:spPr bwMode="auto">
          <a:xfrm>
            <a:off x="9775644" y="1374390"/>
            <a:ext cx="2296257" cy="176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>
            <a:extLst>
              <a:ext uri="{FF2B5EF4-FFF2-40B4-BE49-F238E27FC236}">
                <a16:creationId xmlns:a16="http://schemas.microsoft.com/office/drawing/2014/main" id="{960534BD-6046-4AE8-BE00-62518CC882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93565" y="14368"/>
            <a:ext cx="909201" cy="951546"/>
          </a:xfrm>
          <a:prstGeom prst="rect">
            <a:avLst/>
          </a:prstGeom>
        </p:spPr>
      </p:pic>
      <p:pic>
        <p:nvPicPr>
          <p:cNvPr id="27" name="Picture 29">
            <a:extLst>
              <a:ext uri="{FF2B5EF4-FFF2-40B4-BE49-F238E27FC236}">
                <a16:creationId xmlns:a16="http://schemas.microsoft.com/office/drawing/2014/main" id="{C310BA53-6BDF-496E-9097-6D9007E356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20415" y="59461"/>
            <a:ext cx="689317" cy="846992"/>
          </a:xfrm>
          <a:prstGeom prst="rect">
            <a:avLst/>
          </a:prstGeom>
        </p:spPr>
      </p:pic>
      <p:pic>
        <p:nvPicPr>
          <p:cNvPr id="28" name="Picture 13">
            <a:extLst>
              <a:ext uri="{FF2B5EF4-FFF2-40B4-BE49-F238E27FC236}">
                <a16:creationId xmlns:a16="http://schemas.microsoft.com/office/drawing/2014/main" id="{39FD9FDE-936D-492F-88EF-1C637D32A35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61140" y="43306"/>
            <a:ext cx="780913" cy="846992"/>
          </a:xfrm>
          <a:prstGeom prst="rect">
            <a:avLst/>
          </a:prstGeom>
        </p:spPr>
      </p:pic>
      <p:pic>
        <p:nvPicPr>
          <p:cNvPr id="29" name="Picture 33">
            <a:extLst>
              <a:ext uri="{FF2B5EF4-FFF2-40B4-BE49-F238E27FC236}">
                <a16:creationId xmlns:a16="http://schemas.microsoft.com/office/drawing/2014/main" id="{C12A1E35-E727-42C1-B21A-BFC7EC7DD06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11766" y="99464"/>
            <a:ext cx="780231" cy="780231"/>
          </a:xfrm>
          <a:prstGeom prst="rect">
            <a:avLst/>
          </a:prstGeom>
        </p:spPr>
      </p:pic>
      <p:pic>
        <p:nvPicPr>
          <p:cNvPr id="30" name="Picture 11">
            <a:extLst>
              <a:ext uri="{FF2B5EF4-FFF2-40B4-BE49-F238E27FC236}">
                <a16:creationId xmlns:a16="http://schemas.microsoft.com/office/drawing/2014/main" id="{C1675E5C-A81E-4425-B032-E13B11BC3BB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31544" y="78962"/>
            <a:ext cx="954885" cy="780231"/>
          </a:xfrm>
          <a:prstGeom prst="rect">
            <a:avLst/>
          </a:prstGeom>
        </p:spPr>
      </p:pic>
      <p:pic>
        <p:nvPicPr>
          <p:cNvPr id="31" name="Picture 15">
            <a:extLst>
              <a:ext uri="{FF2B5EF4-FFF2-40B4-BE49-F238E27FC236}">
                <a16:creationId xmlns:a16="http://schemas.microsoft.com/office/drawing/2014/main" id="{1A9EE763-4A3D-4B7A-BC93-2DD451B568A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05367" y="135078"/>
            <a:ext cx="1037619" cy="83083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D1DB01B-A84F-4AF5-BFAB-2F5DF832183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49208" y="67336"/>
            <a:ext cx="854495" cy="854838"/>
          </a:xfrm>
          <a:prstGeom prst="rect">
            <a:avLst/>
          </a:prstGeom>
        </p:spPr>
      </p:pic>
      <p:pic>
        <p:nvPicPr>
          <p:cNvPr id="34" name="Picture 4" descr="نتيجة بحث الصور عن قلم رصاص كليب ارت">
            <a:extLst>
              <a:ext uri="{FF2B5EF4-FFF2-40B4-BE49-F238E27FC236}">
                <a16:creationId xmlns:a16="http://schemas.microsoft.com/office/drawing/2014/main" id="{A4E45AC9-0CC7-40B4-872B-12261EBD5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3589962">
            <a:off x="8129644" y="1462114"/>
            <a:ext cx="1112256" cy="1441863"/>
          </a:xfrm>
          <a:prstGeom prst="rect">
            <a:avLst/>
          </a:prstGeom>
          <a:noFill/>
        </p:spPr>
      </p:pic>
      <p:sp>
        <p:nvSpPr>
          <p:cNvPr id="38" name="مربع نص 37">
            <a:extLst>
              <a:ext uri="{FF2B5EF4-FFF2-40B4-BE49-F238E27FC236}">
                <a16:creationId xmlns:a16="http://schemas.microsoft.com/office/drawing/2014/main" id="{AD2C80C2-972C-4915-A717-598DF5D834BB}"/>
              </a:ext>
            </a:extLst>
          </p:cNvPr>
          <p:cNvSpPr txBox="1"/>
          <p:nvPr/>
        </p:nvSpPr>
        <p:spPr>
          <a:xfrm>
            <a:off x="8209732" y="1880668"/>
            <a:ext cx="909201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latin typeface="Lemonada Regular"/>
                <a:ea typeface="Lemonada Regular"/>
                <a:cs typeface="+mn-cs"/>
                <a:sym typeface="Lemonada Regular"/>
              </a:rPr>
              <a:t>التاريخ</a:t>
            </a:r>
            <a:endParaRPr lang="ar-SA" sz="1600" b="1" dirty="0">
              <a:latin typeface="Lemonada Regular"/>
              <a:ea typeface="Lemonada Regular"/>
              <a:cs typeface="+mn-cs"/>
              <a:sym typeface="Lemonada Regular"/>
            </a:endParaRPr>
          </a:p>
        </p:txBody>
      </p:sp>
      <p:pic>
        <p:nvPicPr>
          <p:cNvPr id="39" name="Picture 4" descr="نتيجة بحث الصور عن قلم رصاص كليب ارت">
            <a:extLst>
              <a:ext uri="{FF2B5EF4-FFF2-40B4-BE49-F238E27FC236}">
                <a16:creationId xmlns:a16="http://schemas.microsoft.com/office/drawing/2014/main" id="{9CE0AF29-4045-4F6A-B7FF-777FC1F3E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3589962">
            <a:off x="8096108" y="2196555"/>
            <a:ext cx="1145704" cy="1485223"/>
          </a:xfrm>
          <a:prstGeom prst="rect">
            <a:avLst/>
          </a:prstGeom>
          <a:noFill/>
        </p:spPr>
      </p:pic>
      <p:sp>
        <p:nvSpPr>
          <p:cNvPr id="40" name="مربع نص 39">
            <a:extLst>
              <a:ext uri="{FF2B5EF4-FFF2-40B4-BE49-F238E27FC236}">
                <a16:creationId xmlns:a16="http://schemas.microsoft.com/office/drawing/2014/main" id="{6172F019-46DC-4388-9E49-2BF668EFEBF9}"/>
              </a:ext>
            </a:extLst>
          </p:cNvPr>
          <p:cNvSpPr txBox="1"/>
          <p:nvPr/>
        </p:nvSpPr>
        <p:spPr>
          <a:xfrm>
            <a:off x="8209731" y="2648948"/>
            <a:ext cx="909201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latin typeface="Lemonada Regular"/>
                <a:ea typeface="Lemonada Regular"/>
                <a:cs typeface="+mn-cs"/>
                <a:sym typeface="Lemonada Regular"/>
              </a:rPr>
              <a:t>اليوم</a:t>
            </a:r>
            <a:endParaRPr lang="ar-SA" sz="1600" b="1" dirty="0">
              <a:latin typeface="Lemonada Regular"/>
              <a:ea typeface="Lemonada Regular"/>
              <a:cs typeface="+mn-cs"/>
              <a:sym typeface="Lemonada Regular"/>
            </a:endParaRPr>
          </a:p>
        </p:txBody>
      </p:sp>
      <p:pic>
        <p:nvPicPr>
          <p:cNvPr id="41" name="Picture 4" descr="نتيجة بحث الصور عن قلم رصاص كليب ارت">
            <a:extLst>
              <a:ext uri="{FF2B5EF4-FFF2-40B4-BE49-F238E27FC236}">
                <a16:creationId xmlns:a16="http://schemas.microsoft.com/office/drawing/2014/main" id="{22EDC9F4-81CE-4A4F-B4CC-2375FB48E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3589962">
            <a:off x="8117064" y="2943656"/>
            <a:ext cx="1166422" cy="1512081"/>
          </a:xfrm>
          <a:prstGeom prst="rect">
            <a:avLst/>
          </a:prstGeom>
          <a:noFill/>
        </p:spPr>
      </p:pic>
      <p:sp>
        <p:nvSpPr>
          <p:cNvPr id="42" name="مربع نص 41">
            <a:extLst>
              <a:ext uri="{FF2B5EF4-FFF2-40B4-BE49-F238E27FC236}">
                <a16:creationId xmlns:a16="http://schemas.microsoft.com/office/drawing/2014/main" id="{8F260E7E-8708-425F-91E9-811A1E710ADC}"/>
              </a:ext>
            </a:extLst>
          </p:cNvPr>
          <p:cNvSpPr txBox="1"/>
          <p:nvPr/>
        </p:nvSpPr>
        <p:spPr>
          <a:xfrm>
            <a:off x="8233472" y="3445488"/>
            <a:ext cx="909201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latin typeface="Lemonada Regular"/>
                <a:ea typeface="Lemonada Regular"/>
                <a:cs typeface="+mn-cs"/>
                <a:sym typeface="Lemonada Regular"/>
              </a:rPr>
              <a:t>المادة</a:t>
            </a:r>
            <a:endParaRPr lang="ar-SA" sz="1600" b="1" dirty="0">
              <a:latin typeface="Lemonada Regular"/>
              <a:ea typeface="Lemonada Regular"/>
              <a:cs typeface="+mn-cs"/>
              <a:sym typeface="Lemonada Regular"/>
            </a:endParaRPr>
          </a:p>
        </p:txBody>
      </p:sp>
      <p:pic>
        <p:nvPicPr>
          <p:cNvPr id="43" name="Picture 4" descr="نتيجة بحث الصور عن قلم رصاص كليب ارت">
            <a:extLst>
              <a:ext uri="{FF2B5EF4-FFF2-40B4-BE49-F238E27FC236}">
                <a16:creationId xmlns:a16="http://schemas.microsoft.com/office/drawing/2014/main" id="{D632C14F-6154-4B97-BD5B-592F1B1E9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3589962">
            <a:off x="8068795" y="3766077"/>
            <a:ext cx="1181964" cy="1532228"/>
          </a:xfrm>
          <a:prstGeom prst="rect">
            <a:avLst/>
          </a:prstGeom>
          <a:noFill/>
        </p:spPr>
      </p:pic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8556D06-D154-47F8-B83E-229A39D34351}"/>
              </a:ext>
            </a:extLst>
          </p:cNvPr>
          <p:cNvSpPr txBox="1"/>
          <p:nvPr/>
        </p:nvSpPr>
        <p:spPr>
          <a:xfrm>
            <a:off x="8238964" y="4250912"/>
            <a:ext cx="909201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latin typeface="Lemonada Regular"/>
                <a:ea typeface="Lemonada Regular"/>
                <a:cs typeface="+mn-cs"/>
                <a:sym typeface="Lemonada Regular"/>
              </a:rPr>
              <a:t>الحصة</a:t>
            </a:r>
            <a:endParaRPr lang="ar-SA" sz="1600" b="1" dirty="0">
              <a:latin typeface="Lemonada Regular"/>
              <a:ea typeface="Lemonada Regular"/>
              <a:cs typeface="+mn-cs"/>
              <a:sym typeface="Lemonada Regular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65DC7A96-7D27-440F-9B18-2C4ED7B1F73D}"/>
              </a:ext>
            </a:extLst>
          </p:cNvPr>
          <p:cNvSpPr txBox="1"/>
          <p:nvPr/>
        </p:nvSpPr>
        <p:spPr>
          <a:xfrm>
            <a:off x="5616486" y="1831393"/>
            <a:ext cx="213706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chemeClr val="tx1"/>
                </a:solidFill>
              </a:rPr>
              <a:t>5-8-1442هــ</a:t>
            </a:r>
            <a:endParaRPr lang="ar-SA" sz="2800" dirty="0"/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554A715E-B1A0-452F-BD52-86367AAB072E}"/>
              </a:ext>
            </a:extLst>
          </p:cNvPr>
          <p:cNvSpPr txBox="1"/>
          <p:nvPr/>
        </p:nvSpPr>
        <p:spPr>
          <a:xfrm>
            <a:off x="5603181" y="2619474"/>
            <a:ext cx="213706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الخميس</a:t>
            </a:r>
            <a:endParaRPr lang="ar-SA" sz="2800" dirty="0"/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EF557F19-8DCF-49B0-A6AE-3E5BC404C68C}"/>
              </a:ext>
            </a:extLst>
          </p:cNvPr>
          <p:cNvSpPr txBox="1"/>
          <p:nvPr/>
        </p:nvSpPr>
        <p:spPr>
          <a:xfrm>
            <a:off x="5564971" y="3373215"/>
            <a:ext cx="213706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لغتي</a:t>
            </a:r>
            <a:endParaRPr lang="ar-SA" sz="2800" dirty="0"/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072A4C4D-FC9E-4BA4-BC10-C221A6813C0B}"/>
              </a:ext>
            </a:extLst>
          </p:cNvPr>
          <p:cNvSpPr txBox="1"/>
          <p:nvPr/>
        </p:nvSpPr>
        <p:spPr>
          <a:xfrm>
            <a:off x="5524761" y="4106069"/>
            <a:ext cx="213706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الثالثة</a:t>
            </a:r>
            <a:endParaRPr lang="ar-SA" sz="2800" dirty="0"/>
          </a:p>
        </p:txBody>
      </p:sp>
      <p:pic>
        <p:nvPicPr>
          <p:cNvPr id="6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DBF471FA-44EA-4A8E-9FC2-8EF26613A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714" y="2972521"/>
            <a:ext cx="2216217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Google Shape;212;p22">
            <a:extLst>
              <a:ext uri="{FF2B5EF4-FFF2-40B4-BE49-F238E27FC236}">
                <a16:creationId xmlns:a16="http://schemas.microsoft.com/office/drawing/2014/main" id="{40B9D3B9-5882-4AE9-A4ED-E66B90CFD310}"/>
              </a:ext>
            </a:extLst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9602766" y="3777736"/>
            <a:ext cx="2314609" cy="324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E84DC87D-33D7-493D-A035-838DE8952AB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" y="3776950"/>
            <a:ext cx="1509666" cy="1268973"/>
          </a:xfrm>
          <a:prstGeom prst="rect">
            <a:avLst/>
          </a:prstGeom>
        </p:spPr>
      </p:pic>
      <p:pic>
        <p:nvPicPr>
          <p:cNvPr id="1030" name="Picture 6" descr="التبادل بين المكتبات – e3arabi">
            <a:extLst>
              <a:ext uri="{FF2B5EF4-FFF2-40B4-BE49-F238E27FC236}">
                <a16:creationId xmlns:a16="http://schemas.microsoft.com/office/drawing/2014/main" id="{1A7ECCB3-F4FB-41D2-B9DF-1536B2E74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709" y="4738094"/>
            <a:ext cx="2135097" cy="122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6" descr="hi">
            <a:extLst>
              <a:ext uri="{FF2B5EF4-FFF2-40B4-BE49-F238E27FC236}">
                <a16:creationId xmlns:a16="http://schemas.microsoft.com/office/drawing/2014/main" id="{DC470CB2-0650-4C5C-8315-79639A048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208" y="2838124"/>
            <a:ext cx="4680381" cy="435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E71932D9-1FA8-4E4B-A142-007CA0DEC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305" y="1109642"/>
            <a:ext cx="3644911" cy="59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530539F-B3F4-440E-B872-6B15786D71B3}"/>
              </a:ext>
            </a:extLst>
          </p:cNvPr>
          <p:cNvSpPr txBox="1"/>
          <p:nvPr/>
        </p:nvSpPr>
        <p:spPr>
          <a:xfrm rot="20905043">
            <a:off x="1617858" y="1802967"/>
            <a:ext cx="34074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E84729"/>
                </a:solidFill>
              </a:rPr>
              <a:t>بمبدعات</a:t>
            </a:r>
          </a:p>
          <a:p>
            <a:pPr algn="ctr"/>
            <a:r>
              <a:rPr lang="ar-SA" sz="4000" b="1" dirty="0">
                <a:solidFill>
                  <a:srgbClr val="E84729"/>
                </a:solidFill>
              </a:rPr>
              <a:t> الغد المشرق</a:t>
            </a:r>
            <a:endParaRPr lang="ar-SA" sz="4000" dirty="0">
              <a:solidFill>
                <a:srgbClr val="E84729"/>
              </a:solidFill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13D33D8A-6B5A-4FD3-8C03-5590D50FB8EB}"/>
              </a:ext>
            </a:extLst>
          </p:cNvPr>
          <p:cNvSpPr txBox="1"/>
          <p:nvPr/>
        </p:nvSpPr>
        <p:spPr>
          <a:xfrm>
            <a:off x="1762175" y="4460307"/>
            <a:ext cx="16214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rgbClr val="FF0000"/>
                </a:solidFill>
              </a:rPr>
              <a:t>إعداد المعلمتين </a:t>
            </a:r>
          </a:p>
          <a:p>
            <a:pPr algn="ctr"/>
            <a:r>
              <a:rPr lang="ar-SA" b="1" dirty="0">
                <a:solidFill>
                  <a:srgbClr val="FF0000"/>
                </a:solidFill>
              </a:rPr>
              <a:t>نورة المرواني </a:t>
            </a:r>
          </a:p>
          <a:p>
            <a:pPr algn="ctr"/>
            <a:r>
              <a:rPr lang="ar-SA" b="1" dirty="0">
                <a:solidFill>
                  <a:srgbClr val="FF0000"/>
                </a:solidFill>
              </a:rPr>
              <a:t> حمده الغامدي</a:t>
            </a:r>
            <a:endParaRPr lang="ar-SA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86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autoRev="1" fill="remove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autoRev="1" fill="remove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0" autoRev="1" fill="remove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remove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3371850" y="860360"/>
            <a:ext cx="6827983" cy="578882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/>
              <a:t>مفكرتي الرائعة وجهي سؤالًا لصديقتك ؟ </a:t>
            </a:r>
            <a:endParaRPr lang="en-US" sz="28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1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722DD971-5139-46E2-AAE6-9B8407829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" y="371667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Bitmoji Image">
            <a:extLst>
              <a:ext uri="{FF2B5EF4-FFF2-40B4-BE49-F238E27FC236}">
                <a16:creationId xmlns:a16="http://schemas.microsoft.com/office/drawing/2014/main" id="{D664AC12-9DF7-44DD-BC70-53D8B459B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65065" y="429826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074" y="1529365"/>
            <a:ext cx="6078828" cy="379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36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2" y="39064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510778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/>
              <a:t>اختاري بطاقة يا مبدعتي وأجيبي موظفة جذر السؤال 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1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04EF8375-6F0E-42D8-A7E2-6D05F1ED6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Bitmoji Image">
            <a:extLst>
              <a:ext uri="{FF2B5EF4-FFF2-40B4-BE49-F238E27FC236}">
                <a16:creationId xmlns:a16="http://schemas.microsoft.com/office/drawing/2014/main" id="{F247372A-555C-4774-B8D7-E9AE7BF18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261" y="1258372"/>
            <a:ext cx="6386374" cy="3991484"/>
          </a:xfrm>
          <a:prstGeom prst="rect">
            <a:avLst/>
          </a:prstGeom>
        </p:spPr>
      </p:pic>
      <p:grpSp>
        <p:nvGrpSpPr>
          <p:cNvPr id="5" name="مجموعة 4"/>
          <p:cNvGrpSpPr/>
          <p:nvPr/>
        </p:nvGrpSpPr>
        <p:grpSpPr>
          <a:xfrm>
            <a:off x="4345524" y="4319855"/>
            <a:ext cx="3976493" cy="1796347"/>
            <a:chOff x="4345525" y="3034143"/>
            <a:chExt cx="3976493" cy="282361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5525" y="3034143"/>
              <a:ext cx="3976493" cy="2823619"/>
            </a:xfrm>
            <a:prstGeom prst="rect">
              <a:avLst/>
            </a:prstGeom>
          </p:spPr>
        </p:pic>
        <p:sp>
          <p:nvSpPr>
            <p:cNvPr id="4" name="مستطيل 3">
              <a:hlinkClick r:id="rId17" action="ppaction://hlinksldjump"/>
              <a:extLst>
                <a:ext uri="{FF2B5EF4-FFF2-40B4-BE49-F238E27FC236}">
                  <a16:creationId xmlns:a16="http://schemas.microsoft.com/office/drawing/2014/main" id="{11AC53A1-D11A-470A-B2F1-EA9DF17739BA}"/>
                </a:ext>
              </a:extLst>
            </p:cNvPr>
            <p:cNvSpPr/>
            <p:nvPr/>
          </p:nvSpPr>
          <p:spPr>
            <a:xfrm>
              <a:off x="7302322" y="4069724"/>
              <a:ext cx="687410" cy="735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dirty="0">
                  <a:solidFill>
                    <a:schemeClr val="tx1"/>
                  </a:solidFill>
                </a:rPr>
                <a:t>قراءة</a:t>
              </a:r>
            </a:p>
          </p:txBody>
        </p:sp>
        <p:sp>
          <p:nvSpPr>
            <p:cNvPr id="23" name="مستطيل 22">
              <a:hlinkClick r:id="rId18" action="ppaction://hlinksldjump"/>
              <a:extLst>
                <a:ext uri="{FF2B5EF4-FFF2-40B4-BE49-F238E27FC236}">
                  <a16:creationId xmlns:a16="http://schemas.microsoft.com/office/drawing/2014/main" id="{0A42E7AB-EED5-41BB-89AF-87AE6119676D}"/>
                </a:ext>
              </a:extLst>
            </p:cNvPr>
            <p:cNvSpPr/>
            <p:nvPr/>
          </p:nvSpPr>
          <p:spPr>
            <a:xfrm>
              <a:off x="6106744" y="3951968"/>
              <a:ext cx="687410" cy="735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dirty="0">
                  <a:solidFill>
                    <a:schemeClr val="tx1"/>
                  </a:solidFill>
                </a:rPr>
                <a:t>فهم</a:t>
              </a:r>
            </a:p>
          </p:txBody>
        </p:sp>
        <p:sp>
          <p:nvSpPr>
            <p:cNvPr id="24" name="مستطيل 23">
              <a:hlinkClick r:id="rId19" action="ppaction://hlinksldjump"/>
              <a:extLst>
                <a:ext uri="{FF2B5EF4-FFF2-40B4-BE49-F238E27FC236}">
                  <a16:creationId xmlns:a16="http://schemas.microsoft.com/office/drawing/2014/main" id="{0A9E7905-07B9-43DA-8DAC-34DD7EA25F61}"/>
                </a:ext>
              </a:extLst>
            </p:cNvPr>
            <p:cNvSpPr/>
            <p:nvPr/>
          </p:nvSpPr>
          <p:spPr>
            <a:xfrm>
              <a:off x="4817363" y="3951968"/>
              <a:ext cx="687410" cy="735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dirty="0">
                  <a:solidFill>
                    <a:schemeClr val="tx1"/>
                  </a:solidFill>
                </a:rPr>
                <a:t>ارتقاء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6072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510778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</a:rPr>
              <a:t>بطاقة رقم 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147182" y="1216137"/>
            <a:ext cx="8976575" cy="510778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/>
              <a:t>لماذا عطش الغراب كثيرًا ؟</a:t>
            </a:r>
            <a:endParaRPr lang="en-US" sz="2400" b="1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2147182" y="1784911"/>
            <a:ext cx="8976575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/>
              <a:t>عطش الغراب كثيرًا لأن الجو حار.</a:t>
            </a:r>
            <a:endParaRPr lang="en-US" sz="2800" dirty="0"/>
          </a:p>
        </p:txBody>
      </p:sp>
      <p:pic>
        <p:nvPicPr>
          <p:cNvPr id="20" name="Picture 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04" y="4675849"/>
            <a:ext cx="1598652" cy="113516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2" name="Picture 2">
              <a:hlinkClick r:id="rId9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حب الوطن ماله حدود » أضواء الوطن">
              <a:hlinkClick r:id="rId11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5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F72F845D-5EE3-47A3-A331-A9EABC1E6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Bitmoji Image">
            <a:extLst>
              <a:ext uri="{FF2B5EF4-FFF2-40B4-BE49-F238E27FC236}">
                <a16:creationId xmlns:a16="http://schemas.microsoft.com/office/drawing/2014/main" id="{A62B8E14-E917-42D1-9385-A3D501844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10" y="2363793"/>
            <a:ext cx="5573168" cy="348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61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510778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</a:rPr>
              <a:t>بطاقة رقم 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3515933" y="1234609"/>
            <a:ext cx="6088118" cy="646986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/>
              <a:t>أين وجد الغراب الماء؟ </a:t>
            </a:r>
            <a:endParaRPr lang="en-US" sz="3200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2240925" y="1861304"/>
            <a:ext cx="901521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/>
              <a:t>وجد الغراب الماء في جرةٍ.</a:t>
            </a:r>
            <a:endParaRPr lang="en-US" sz="2800" dirty="0"/>
          </a:p>
        </p:txBody>
      </p:sp>
      <p:pic>
        <p:nvPicPr>
          <p:cNvPr id="19" name="Picture 1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23" y="4656721"/>
            <a:ext cx="1598652" cy="113516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1" name="Picture 2">
              <a:hlinkClick r:id="rId9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حب الوطن ماله حدود » أضواء الوطن">
              <a:hlinkClick r:id="rId11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4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BF92FB43-9F41-46D4-B690-4DAEDA705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Bitmoji Image">
            <a:extLst>
              <a:ext uri="{FF2B5EF4-FFF2-40B4-BE49-F238E27FC236}">
                <a16:creationId xmlns:a16="http://schemas.microsoft.com/office/drawing/2014/main" id="{A02AA173-CDEF-403B-82A5-DD015220E3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685" y="2372082"/>
            <a:ext cx="5554531" cy="347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83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510778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</a:rPr>
              <a:t>بطاقة رقم 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3806985" y="1214761"/>
            <a:ext cx="6242664" cy="510778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/>
              <a:t>لماذا لم يستطع الغراب الوصول للماء بمنقاره ؟</a:t>
            </a:r>
            <a:endParaRPr lang="en-US" sz="2400" b="1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2481846" y="1739385"/>
            <a:ext cx="8503833" cy="510778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/>
              <a:t>لم يستطع الغراب الوصول للماء بمنقاره لأن الماء في الجرة قليل. </a:t>
            </a:r>
            <a:endParaRPr lang="en-US" sz="2400" dirty="0"/>
          </a:p>
        </p:txBody>
      </p:sp>
      <p:pic>
        <p:nvPicPr>
          <p:cNvPr id="20" name="Picture 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23" y="4656721"/>
            <a:ext cx="1598652" cy="113516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2" name="Picture 2">
              <a:hlinkClick r:id="rId9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حب الوطن ماله حدود » أضواء الوطن">
              <a:hlinkClick r:id="rId11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5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51B68FD9-7F09-45DE-84D3-6B5A3E112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Bitmoji Image">
            <a:extLst>
              <a:ext uri="{FF2B5EF4-FFF2-40B4-BE49-F238E27FC236}">
                <a16:creationId xmlns:a16="http://schemas.microsoft.com/office/drawing/2014/main" id="{C39A5EE3-1A15-4645-BEEB-4B7284425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19" y="2320306"/>
            <a:ext cx="5554531" cy="347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83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510778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</a:rPr>
              <a:t>بطاقة رقم 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3806985" y="1214761"/>
            <a:ext cx="6242664" cy="510778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/>
              <a:t>ماذا فعل الغراب لكي يصل إلى الماء؟</a:t>
            </a:r>
            <a:endParaRPr lang="en-US" sz="2400" b="1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2481846" y="1739385"/>
            <a:ext cx="8503833" cy="510778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/>
              <a:t>أخذ الغراب يلقي الحجارة في الجرة حتى ارتفع الماء .</a:t>
            </a:r>
            <a:endParaRPr lang="en-US" sz="2400" dirty="0"/>
          </a:p>
        </p:txBody>
      </p:sp>
      <p:pic>
        <p:nvPicPr>
          <p:cNvPr id="20" name="Picture 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23" y="4656721"/>
            <a:ext cx="1598652" cy="113516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2" name="Picture 2">
              <a:hlinkClick r:id="rId9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حب الوطن ماله حدود » أضواء الوطن">
              <a:hlinkClick r:id="rId11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5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51B68FD9-7F09-45DE-84D3-6B5A3E112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Bitmoji Image">
            <a:extLst>
              <a:ext uri="{FF2B5EF4-FFF2-40B4-BE49-F238E27FC236}">
                <a16:creationId xmlns:a16="http://schemas.microsoft.com/office/drawing/2014/main" id="{C39A5EE3-1A15-4645-BEEB-4B7284425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19" y="2320306"/>
            <a:ext cx="5554531" cy="347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27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974395"/>
            <a:ext cx="8976575" cy="851297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/>
              <a:t>ما الفكرة الرئيسة للنص ؟</a:t>
            </a:r>
            <a:endParaRPr lang="en-US" sz="44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1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4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FB1E519B-379C-4707-843E-94942C5D3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Bitmoji Image">
            <a:extLst>
              <a:ext uri="{FF2B5EF4-FFF2-40B4-BE49-F238E27FC236}">
                <a16:creationId xmlns:a16="http://schemas.microsoft.com/office/drawing/2014/main" id="{7E3B6654-8478-4212-95A8-A3758256F1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258" y="2219947"/>
            <a:ext cx="5797947" cy="362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26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916152" y="40502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780050"/>
            <a:ext cx="8976575" cy="578882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/>
              <a:t>مبدعتي الباحثة استخرجي من النص كلمة تدل على كلمة وضدها ؟.</a:t>
            </a:r>
            <a:endParaRPr lang="en-US" sz="28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1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4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FB1E519B-379C-4707-843E-94942C5D3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Bitmoji Image">
            <a:extLst>
              <a:ext uri="{FF2B5EF4-FFF2-40B4-BE49-F238E27FC236}">
                <a16:creationId xmlns:a16="http://schemas.microsoft.com/office/drawing/2014/main" id="{7E3B6654-8478-4212-95A8-A3758256F1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05" y="2223249"/>
            <a:ext cx="5554531" cy="3471582"/>
          </a:xfrm>
          <a:prstGeom prst="rect">
            <a:avLst/>
          </a:prstGeom>
        </p:spPr>
      </p:pic>
      <p:sp>
        <p:nvSpPr>
          <p:cNvPr id="16" name="Flowchart: Alternate Process 15"/>
          <p:cNvSpPr/>
          <p:nvPr/>
        </p:nvSpPr>
        <p:spPr>
          <a:xfrm>
            <a:off x="4632633" y="1405441"/>
            <a:ext cx="4117074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</a:rPr>
              <a:t>عطش - ارتوى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2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916152" y="40502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780050"/>
            <a:ext cx="8976575" cy="1328023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اذكري كلمتان جــديــدتــان </a:t>
            </a:r>
          </a:p>
          <a:p>
            <a:pPr algn="ctr"/>
            <a:r>
              <a:rPr lang="ar-SA" sz="3600" dirty="0"/>
              <a:t>تـعلمتيها من القصة ؟</a:t>
            </a:r>
            <a:endParaRPr lang="en-US" sz="36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1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4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FB1E519B-379C-4707-843E-94942C5D3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Bitmoji Image">
            <a:extLst>
              <a:ext uri="{FF2B5EF4-FFF2-40B4-BE49-F238E27FC236}">
                <a16:creationId xmlns:a16="http://schemas.microsoft.com/office/drawing/2014/main" id="{7E3B6654-8478-4212-95A8-A3758256F1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05" y="2223249"/>
            <a:ext cx="5554531" cy="347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7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510778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/>
              <a:t>أمامك خارطة القصة لخصي يا صغيرتي عناصر القصة 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4791839" y="1214381"/>
            <a:ext cx="3618963" cy="712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عنوان القصة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296041" y="2862190"/>
            <a:ext cx="1683543" cy="819769"/>
          </a:xfrm>
          <a:prstGeom prst="roundRect">
            <a:avLst/>
          </a:prstGeom>
          <a:solidFill>
            <a:srgbClr val="F7C7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/>
              <a:t>المكان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511623" y="2885010"/>
            <a:ext cx="1683543" cy="819769"/>
          </a:xfrm>
          <a:prstGeom prst="roundRect">
            <a:avLst/>
          </a:prstGeom>
          <a:solidFill>
            <a:srgbClr val="C84341"/>
          </a:solidFill>
          <a:ln>
            <a:solidFill>
              <a:srgbClr val="C84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الزمان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47580" y="2885010"/>
            <a:ext cx="1683543" cy="819769"/>
          </a:xfrm>
          <a:prstGeom prst="roundRect">
            <a:avLst/>
          </a:prstGeom>
          <a:solidFill>
            <a:srgbClr val="7360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/>
              <a:t>عناصر القصة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417454" y="2862190"/>
            <a:ext cx="1239439" cy="819769"/>
          </a:xfrm>
          <a:prstGeom prst="roundRect">
            <a:avLst/>
          </a:prstGeom>
          <a:solidFill>
            <a:srgbClr val="E84729"/>
          </a:solidFill>
          <a:ln>
            <a:solidFill>
              <a:srgbClr val="E84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/>
              <a:t>المشكلة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199120" y="2856322"/>
            <a:ext cx="2127647" cy="825637"/>
          </a:xfrm>
          <a:prstGeom prst="roundRect">
            <a:avLst/>
          </a:prstGeom>
          <a:solidFill>
            <a:srgbClr val="03BA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/>
              <a:t>الحل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296041" y="3770360"/>
            <a:ext cx="1683543" cy="1810786"/>
          </a:xfrm>
          <a:prstGeom prst="roundRect">
            <a:avLst/>
          </a:prstGeom>
          <a:solidFill>
            <a:srgbClr val="F7C7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الصحراء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511623" y="3793180"/>
            <a:ext cx="1683543" cy="1787966"/>
          </a:xfrm>
          <a:prstGeom prst="roundRect">
            <a:avLst/>
          </a:prstGeom>
          <a:solidFill>
            <a:srgbClr val="C84341"/>
          </a:solidFill>
          <a:ln>
            <a:solidFill>
              <a:srgbClr val="C84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في يوم صيفي حار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47580" y="3793180"/>
            <a:ext cx="1683543" cy="1787966"/>
          </a:xfrm>
          <a:prstGeom prst="roundRect">
            <a:avLst/>
          </a:prstGeom>
          <a:solidFill>
            <a:srgbClr val="7360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/>
              <a:t>الغراب</a:t>
            </a:r>
          </a:p>
          <a:p>
            <a:pPr algn="ctr"/>
            <a:r>
              <a:rPr lang="ar-SA" sz="2800" dirty="0"/>
              <a:t>الجرة </a:t>
            </a:r>
          </a:p>
          <a:p>
            <a:pPr algn="ctr"/>
            <a:r>
              <a:rPr lang="ar-SA" sz="2800" dirty="0"/>
              <a:t>الماء</a:t>
            </a:r>
            <a:endParaRPr lang="en-US" sz="2800" dirty="0"/>
          </a:p>
          <a:p>
            <a:pPr algn="ctr"/>
            <a:r>
              <a:rPr lang="ar-SA" sz="2800" dirty="0"/>
              <a:t>الحجارة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417454" y="3770360"/>
            <a:ext cx="1239439" cy="1716040"/>
          </a:xfrm>
          <a:prstGeom prst="roundRect">
            <a:avLst/>
          </a:prstGeom>
          <a:solidFill>
            <a:srgbClr val="E84729"/>
          </a:solidFill>
          <a:ln>
            <a:solidFill>
              <a:srgbClr val="E84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/>
              <a:t>عطش الغراب الكثير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199120" y="3764492"/>
            <a:ext cx="2127647" cy="1721908"/>
          </a:xfrm>
          <a:prstGeom prst="roundRect">
            <a:avLst/>
          </a:prstGeom>
          <a:solidFill>
            <a:srgbClr val="03BA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البحث عن الماء حتى يجده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825988" y="1987936"/>
            <a:ext cx="3618963" cy="6607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الغراب والجرة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31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34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D3F3995D-149E-4055-B361-F316FE0B3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Bitmoji Image">
            <a:extLst>
              <a:ext uri="{FF2B5EF4-FFF2-40B4-BE49-F238E27FC236}">
                <a16:creationId xmlns:a16="http://schemas.microsoft.com/office/drawing/2014/main" id="{4FA2D5CA-D95A-4258-B0C0-8092BD13B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368C2FF6-B135-4E3B-9F03-197E67569C5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9" b="14477"/>
          <a:stretch/>
        </p:blipFill>
        <p:spPr>
          <a:xfrm>
            <a:off x="3508449" y="1307869"/>
            <a:ext cx="1184848" cy="12382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A7A4967-E052-4B20-BE9A-5ED14521752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655" y="1262344"/>
            <a:ext cx="1823204" cy="113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68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792227" y="40502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780543" y="924493"/>
            <a:ext cx="5709856" cy="1687890"/>
          </a:xfrm>
          <a:prstGeom prst="ellipse">
            <a:avLst/>
          </a:prstGeom>
          <a:solidFill>
            <a:srgbClr val="E84729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60A7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الفهم القرائي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360A7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1" name="Picture 2" descr="نتيجة بحث الصور عن القراءة متعة للنفس وغذاء للعقل">
            <a:extLst>
              <a:ext uri="{FF2B5EF4-FFF2-40B4-BE49-F238E27FC236}">
                <a16:creationId xmlns:a16="http://schemas.microsoft.com/office/drawing/2014/main" id="{6C63DD11-E203-4B06-80AE-E47BC2C52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41" b="100000" l="2833" r="100000">
                        <a14:foregroundMark x1="73654" y1="37070" x2="60812" y2="32611"/>
                        <a14:foregroundMark x1="73371" y1="33376" x2="58640" y2="30446"/>
                        <a14:foregroundMark x1="37771" y1="32994" x2="20963" y2="40637"/>
                        <a14:foregroundMark x1="71577" y1="55541" x2="31728" y2="56943"/>
                        <a14:foregroundMark x1="27762" y1="54522" x2="35033" y2="51720"/>
                        <a14:foregroundMark x1="24646" y1="84713" x2="11992" y2="85732"/>
                        <a14:foregroundMark x1="11520" y1="83949" x2="9065" y2="82166"/>
                        <a14:foregroundMark x1="95467" y1="83567" x2="95467" y2="83567"/>
                        <a14:foregroundMark x1="96789" y1="85350" x2="93296" y2="94140"/>
                        <a14:foregroundMark x1="93390" y1="83439" x2="90274" y2="89299"/>
                        <a14:foregroundMark x1="93862" y1="80637" x2="88102" y2="87389"/>
                        <a14:foregroundMark x1="6988" y1="91592" x2="6988" y2="91592"/>
                        <a14:foregroundMark x1="7743" y1="95159" x2="3777" y2="82038"/>
                        <a14:foregroundMark x1="11804" y1="90955" x2="5949" y2="78854"/>
                        <a14:foregroundMark x1="79698" y1="61274" x2="79698" y2="61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096" y="2645396"/>
            <a:ext cx="2727619" cy="209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مستطيل مستدير الزوايا 5">
            <a:extLst>
              <a:ext uri="{FF2B5EF4-FFF2-40B4-BE49-F238E27FC236}">
                <a16:creationId xmlns:a16="http://schemas.microsoft.com/office/drawing/2014/main" id="{E0FD629F-303C-4302-9FC7-E85B3DC1C7A0}"/>
              </a:ext>
            </a:extLst>
          </p:cNvPr>
          <p:cNvSpPr/>
          <p:nvPr/>
        </p:nvSpPr>
        <p:spPr>
          <a:xfrm>
            <a:off x="2829928" y="4223464"/>
            <a:ext cx="3531957" cy="1124348"/>
          </a:xfrm>
          <a:prstGeom prst="roundRect">
            <a:avLst/>
          </a:prstGeom>
          <a:solidFill>
            <a:srgbClr val="FFC4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القراءة متعة </a:t>
            </a:r>
          </a:p>
        </p:txBody>
      </p:sp>
      <p:pic>
        <p:nvPicPr>
          <p:cNvPr id="26" name="Picture 12" descr="Bitmoji Image">
            <a:extLst>
              <a:ext uri="{FF2B5EF4-FFF2-40B4-BE49-F238E27FC236}">
                <a16:creationId xmlns:a16="http://schemas.microsoft.com/office/drawing/2014/main" id="{195CBC8A-A299-4D09-925C-07A0464A0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314301" y="4098752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70 من أهم الكلمات عن القراءة">
            <a:hlinkClick r:id="rId15" action="ppaction://hlinksldjump"/>
            <a:extLst>
              <a:ext uri="{FF2B5EF4-FFF2-40B4-BE49-F238E27FC236}">
                <a16:creationId xmlns:a16="http://schemas.microsoft.com/office/drawing/2014/main" id="{50FAAF91-D995-441F-BE55-022DDD6BC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388" y="3242597"/>
            <a:ext cx="3431341" cy="212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183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715089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العبارة </a:t>
            </a:r>
            <a:r>
              <a:rPr lang="ar-SA" sz="3600" b="1" dirty="0">
                <a:solidFill>
                  <a:srgbClr val="0C5C0C"/>
                </a:solidFill>
              </a:rPr>
              <a:t>:" أخذ الغراب يلقي الحجارة في الجرة " </a:t>
            </a:r>
            <a:r>
              <a:rPr lang="ar-SA" sz="3600" dirty="0"/>
              <a:t>تدل على :</a:t>
            </a:r>
            <a:endParaRPr lang="en-US" sz="36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5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8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D8C5C28D-8235-45FE-8601-7C615FB5B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صورة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456" y="1427076"/>
            <a:ext cx="6406153" cy="4003846"/>
          </a:xfrm>
          <a:prstGeom prst="rect">
            <a:avLst/>
          </a:prstGeom>
        </p:spPr>
      </p:pic>
      <p:pic>
        <p:nvPicPr>
          <p:cNvPr id="29" name="Picture 12" descr="Bitmoji Image">
            <a:extLst>
              <a:ext uri="{FF2B5EF4-FFF2-40B4-BE49-F238E27FC236}">
                <a16:creationId xmlns:a16="http://schemas.microsoft.com/office/drawing/2014/main" id="{104B49FC-12CC-4860-BDA9-3E99773B33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Alternate Process 9"/>
          <p:cNvSpPr/>
          <p:nvPr/>
        </p:nvSpPr>
        <p:spPr>
          <a:xfrm>
            <a:off x="4314423" y="1668874"/>
            <a:ext cx="4282220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غباء الغراب</a:t>
            </a:r>
            <a:endParaRPr lang="en-US" sz="3600" dirty="0"/>
          </a:p>
        </p:txBody>
      </p:sp>
      <p:sp>
        <p:nvSpPr>
          <p:cNvPr id="17" name="Flowchart: Alternate Process 16"/>
          <p:cNvSpPr/>
          <p:nvPr/>
        </p:nvSpPr>
        <p:spPr>
          <a:xfrm>
            <a:off x="4314423" y="2597829"/>
            <a:ext cx="4282220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ذكاء الغراب</a:t>
            </a:r>
            <a:endParaRPr lang="en-US" sz="3600" dirty="0"/>
          </a:p>
        </p:txBody>
      </p:sp>
      <p:sp>
        <p:nvSpPr>
          <p:cNvPr id="18" name="Flowchart: Alternate Process 17"/>
          <p:cNvSpPr/>
          <p:nvPr/>
        </p:nvSpPr>
        <p:spPr>
          <a:xfrm>
            <a:off x="4257176" y="3518002"/>
            <a:ext cx="4282220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حجم الغراب </a:t>
            </a:r>
            <a:endParaRPr lang="en-US" sz="3600" dirty="0"/>
          </a:p>
        </p:txBody>
      </p:sp>
      <p:sp>
        <p:nvSpPr>
          <p:cNvPr id="19" name="Flowchart: Alternate Process 18"/>
          <p:cNvSpPr/>
          <p:nvPr/>
        </p:nvSpPr>
        <p:spPr>
          <a:xfrm>
            <a:off x="4257176" y="4431539"/>
            <a:ext cx="4282220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جمال الغراب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6848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851297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dirty="0"/>
              <a:t>كلمة  </a:t>
            </a:r>
            <a:r>
              <a:rPr lang="ar-SA" sz="4400" b="1" dirty="0">
                <a:solidFill>
                  <a:srgbClr val="0C5C0C"/>
                </a:solidFill>
              </a:rPr>
              <a:t>:" الْـــجَـــرَّة " </a:t>
            </a:r>
            <a:r>
              <a:rPr lang="ar-SA" sz="4400" dirty="0"/>
              <a:t>تعني :</a:t>
            </a:r>
            <a:endParaRPr lang="en-US" sz="4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2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5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335A4D6E-BA7C-4146-86A1-FC39D85B0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Bitmoji Image">
            <a:extLst>
              <a:ext uri="{FF2B5EF4-FFF2-40B4-BE49-F238E27FC236}">
                <a16:creationId xmlns:a16="http://schemas.microsoft.com/office/drawing/2014/main" id="{18FC31A5-670D-4D1C-959B-885F16213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74" y="1436589"/>
            <a:ext cx="7297981" cy="4011173"/>
          </a:xfrm>
          <a:prstGeom prst="rect">
            <a:avLst/>
          </a:prstGeom>
        </p:spPr>
      </p:pic>
      <p:sp>
        <p:nvSpPr>
          <p:cNvPr id="10" name="Flowchart: Alternate Process 9"/>
          <p:cNvSpPr/>
          <p:nvPr/>
        </p:nvSpPr>
        <p:spPr>
          <a:xfrm>
            <a:off x="3400024" y="1668874"/>
            <a:ext cx="6606861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إنـــاء من الـــزجــــاج </a:t>
            </a:r>
            <a:endParaRPr lang="en-US" sz="3600" dirty="0"/>
          </a:p>
        </p:txBody>
      </p:sp>
      <p:sp>
        <p:nvSpPr>
          <p:cNvPr id="17" name="Flowchart: Alternate Process 16"/>
          <p:cNvSpPr/>
          <p:nvPr/>
        </p:nvSpPr>
        <p:spPr>
          <a:xfrm>
            <a:off x="3400024" y="2543239"/>
            <a:ext cx="6606861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إنـــاء من الــبلاستيك </a:t>
            </a:r>
            <a:endParaRPr lang="en-US" sz="3600" dirty="0"/>
          </a:p>
        </p:txBody>
      </p:sp>
      <p:sp>
        <p:nvSpPr>
          <p:cNvPr id="18" name="Flowchart: Alternate Process 17"/>
          <p:cNvSpPr/>
          <p:nvPr/>
        </p:nvSpPr>
        <p:spPr>
          <a:xfrm>
            <a:off x="3400023" y="3409323"/>
            <a:ext cx="6606861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إنـــاء من الــحــديــــد </a:t>
            </a:r>
            <a:endParaRPr lang="en-US" sz="3600" dirty="0"/>
          </a:p>
        </p:txBody>
      </p:sp>
      <p:sp>
        <p:nvSpPr>
          <p:cNvPr id="19" name="Flowchart: Alternate Process 18"/>
          <p:cNvSpPr/>
          <p:nvPr/>
        </p:nvSpPr>
        <p:spPr>
          <a:xfrm>
            <a:off x="3400024" y="4275407"/>
            <a:ext cx="6606860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إنـــاء من الـــفــــخـــــار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80496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715089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/>
              <a:t>المعنى العام للنص هو .....</a:t>
            </a:r>
            <a:endParaRPr lang="en-US" sz="36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2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5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335A4D6E-BA7C-4146-86A1-FC39D85B0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Bitmoji Image">
            <a:extLst>
              <a:ext uri="{FF2B5EF4-FFF2-40B4-BE49-F238E27FC236}">
                <a16:creationId xmlns:a16="http://schemas.microsoft.com/office/drawing/2014/main" id="{18FC31A5-670D-4D1C-959B-885F16213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74" y="1436589"/>
            <a:ext cx="7297981" cy="4011173"/>
          </a:xfrm>
          <a:prstGeom prst="rect">
            <a:avLst/>
          </a:prstGeom>
        </p:spPr>
      </p:pic>
      <p:sp>
        <p:nvSpPr>
          <p:cNvPr id="10" name="Flowchart: Alternate Process 9"/>
          <p:cNvSpPr/>
          <p:nvPr/>
        </p:nvSpPr>
        <p:spPr>
          <a:xfrm>
            <a:off x="3400024" y="1668874"/>
            <a:ext cx="6606861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التفكير والبحث لحلول لمواجهة المشاكل .</a:t>
            </a:r>
            <a:endParaRPr lang="en-US" sz="3600" dirty="0"/>
          </a:p>
        </p:txBody>
      </p:sp>
      <p:sp>
        <p:nvSpPr>
          <p:cNvPr id="17" name="Flowchart: Alternate Process 16"/>
          <p:cNvSpPr/>
          <p:nvPr/>
        </p:nvSpPr>
        <p:spPr>
          <a:xfrm>
            <a:off x="3400024" y="2543239"/>
            <a:ext cx="6606861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الاستسلام للمشاكل </a:t>
            </a:r>
            <a:endParaRPr lang="en-US" sz="3600" dirty="0"/>
          </a:p>
        </p:txBody>
      </p:sp>
      <p:sp>
        <p:nvSpPr>
          <p:cNvPr id="18" name="Flowchart: Alternate Process 17"/>
          <p:cNvSpPr/>
          <p:nvPr/>
        </p:nvSpPr>
        <p:spPr>
          <a:xfrm>
            <a:off x="3400023" y="3409323"/>
            <a:ext cx="6606861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الهروب من المشاكل</a:t>
            </a:r>
            <a:endParaRPr lang="en-US" sz="3600" dirty="0"/>
          </a:p>
        </p:txBody>
      </p:sp>
      <p:sp>
        <p:nvSpPr>
          <p:cNvPr id="19" name="Flowchart: Alternate Process 18"/>
          <p:cNvSpPr/>
          <p:nvPr/>
        </p:nvSpPr>
        <p:spPr>
          <a:xfrm>
            <a:off x="3400024" y="4275407"/>
            <a:ext cx="6606860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السعادة بوجود المشاكل.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65200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783193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/>
              <a:t>أسلوب النص هو : </a:t>
            </a:r>
            <a:endParaRPr lang="en-US" sz="40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2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5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335A4D6E-BA7C-4146-86A1-FC39D85B0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Bitmoji Image">
            <a:extLst>
              <a:ext uri="{FF2B5EF4-FFF2-40B4-BE49-F238E27FC236}">
                <a16:creationId xmlns:a16="http://schemas.microsoft.com/office/drawing/2014/main" id="{18FC31A5-670D-4D1C-959B-885F16213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74" y="1436589"/>
            <a:ext cx="7297981" cy="4011173"/>
          </a:xfrm>
          <a:prstGeom prst="rect">
            <a:avLst/>
          </a:prstGeom>
        </p:spPr>
      </p:pic>
      <p:sp>
        <p:nvSpPr>
          <p:cNvPr id="10" name="Flowchart: Alternate Process 9"/>
          <p:cNvSpPr/>
          <p:nvPr/>
        </p:nvSpPr>
        <p:spPr>
          <a:xfrm>
            <a:off x="3400024" y="1668874"/>
            <a:ext cx="6606861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سرد وحوار </a:t>
            </a:r>
            <a:endParaRPr lang="en-US" sz="3600" dirty="0"/>
          </a:p>
        </p:txBody>
      </p:sp>
      <p:sp>
        <p:nvSpPr>
          <p:cNvPr id="17" name="Flowchart: Alternate Process 16"/>
          <p:cNvSpPr/>
          <p:nvPr/>
        </p:nvSpPr>
        <p:spPr>
          <a:xfrm>
            <a:off x="3400024" y="2543239"/>
            <a:ext cx="6606861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حوار فقط</a:t>
            </a:r>
            <a:endParaRPr lang="en-US" sz="3600" dirty="0"/>
          </a:p>
        </p:txBody>
      </p:sp>
      <p:sp>
        <p:nvSpPr>
          <p:cNvPr id="18" name="Flowchart: Alternate Process 17"/>
          <p:cNvSpPr/>
          <p:nvPr/>
        </p:nvSpPr>
        <p:spPr>
          <a:xfrm>
            <a:off x="3400023" y="3409323"/>
            <a:ext cx="6606861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سرد فقط</a:t>
            </a:r>
            <a:endParaRPr lang="en-US" sz="3600" dirty="0"/>
          </a:p>
        </p:txBody>
      </p:sp>
      <p:sp>
        <p:nvSpPr>
          <p:cNvPr id="19" name="Flowchart: Alternate Process 18"/>
          <p:cNvSpPr/>
          <p:nvPr/>
        </p:nvSpPr>
        <p:spPr>
          <a:xfrm>
            <a:off x="3400024" y="4275407"/>
            <a:ext cx="6606860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لا أسلوب له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9353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899232"/>
            <a:ext cx="8976575" cy="715089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/>
              <a:t>صفي المشاعر في القصة ؟</a:t>
            </a:r>
            <a:endParaRPr lang="en-US" sz="36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2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18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D49C17E9-EF81-4EE6-AD04-BE4C8027E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Bitmoji Image">
            <a:extLst>
              <a:ext uri="{FF2B5EF4-FFF2-40B4-BE49-F238E27FC236}">
                <a16:creationId xmlns:a16="http://schemas.microsoft.com/office/drawing/2014/main" id="{FEBD6D51-655A-4339-BD7B-13489BF71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594" y="1787494"/>
            <a:ext cx="5991468" cy="374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77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1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24627BC9-90C2-46C1-AF0D-D17B491F9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Bitmoji Image">
            <a:extLst>
              <a:ext uri="{FF2B5EF4-FFF2-40B4-BE49-F238E27FC236}">
                <a16:creationId xmlns:a16="http://schemas.microsoft.com/office/drawing/2014/main" id="{6D327761-70F5-4017-8922-EE7267D3A8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51" y="2217060"/>
            <a:ext cx="5554531" cy="3471582"/>
          </a:xfrm>
          <a:prstGeom prst="rect">
            <a:avLst/>
          </a:prstGeom>
        </p:spPr>
      </p:pic>
      <p:sp>
        <p:nvSpPr>
          <p:cNvPr id="24" name="Flowchart: Alternate Process 2">
            <a:extLst>
              <a:ext uri="{FF2B5EF4-FFF2-40B4-BE49-F238E27FC236}">
                <a16:creationId xmlns:a16="http://schemas.microsoft.com/office/drawing/2014/main" id="{9AA30542-F7C7-431E-880C-3A1E20B4114A}"/>
              </a:ext>
            </a:extLst>
          </p:cNvPr>
          <p:cNvSpPr/>
          <p:nvPr/>
        </p:nvSpPr>
        <p:spPr>
          <a:xfrm>
            <a:off x="2501153" y="996639"/>
            <a:ext cx="8622605" cy="715089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/>
              <a:t>مبدعتي ما هو المقطع المفضل لديك في القصة ؟ ولماذا ؟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60582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803406"/>
            <a:ext cx="8976575" cy="715089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/>
              <a:t>ماذا لو أن الغراب لم يجد الماء ؟</a:t>
            </a:r>
            <a:endParaRPr lang="en-US" sz="36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1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CAA58CD2-F820-477A-8E62-E98A1C425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Bitmoji Image">
            <a:extLst>
              <a:ext uri="{FF2B5EF4-FFF2-40B4-BE49-F238E27FC236}">
                <a16:creationId xmlns:a16="http://schemas.microsoft.com/office/drawing/2014/main" id="{796FADBA-0AB0-400D-BB0E-8E7202293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49" y="1816888"/>
            <a:ext cx="5810358" cy="363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43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959345"/>
            <a:ext cx="8976575" cy="715089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/>
              <a:t>اقترحي عنوانًا آخر للنص </a:t>
            </a:r>
            <a:endParaRPr lang="en-US" sz="36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1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5577BD02-1EB9-4349-A245-B42CF8E3C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Bitmoji Image">
            <a:extLst>
              <a:ext uri="{FF2B5EF4-FFF2-40B4-BE49-F238E27FC236}">
                <a16:creationId xmlns:a16="http://schemas.microsoft.com/office/drawing/2014/main" id="{8D12D481-5B1E-4A21-8C35-546ABDF84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524" y="1910596"/>
            <a:ext cx="5810358" cy="363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39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715089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/>
              <a:t>طالبتي المبدعة ما رأيك فيما فعله الغراب ؟ ولماذا ؟</a:t>
            </a:r>
            <a:endParaRPr lang="en-US" sz="36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0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3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8D01C12F-0164-4E2D-AA26-4D2608AF7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Bitmoji Image">
            <a:extLst>
              <a:ext uri="{FF2B5EF4-FFF2-40B4-BE49-F238E27FC236}">
                <a16:creationId xmlns:a16="http://schemas.microsoft.com/office/drawing/2014/main" id="{4A0352B3-627D-4546-9979-7C857E746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68" y="2190212"/>
            <a:ext cx="5554531" cy="347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84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1940957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طالبتي المبدعة </a:t>
            </a:r>
          </a:p>
          <a:p>
            <a:pPr algn="ctr"/>
            <a:r>
              <a:rPr lang="ar-SA" sz="3600" b="1" dirty="0"/>
              <a:t>الماء نعمة من نعم الله علينا .. فيجب علينا أن نحافظ عليه </a:t>
            </a:r>
          </a:p>
          <a:p>
            <a:pPr algn="ctr"/>
            <a:r>
              <a:rPr lang="ar-SA" sz="3600" b="1" dirty="0"/>
              <a:t>اقتراحي طرق لترشيد استهلاكه ؟ </a:t>
            </a:r>
            <a:endParaRPr lang="en-US" sz="36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0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3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8D01C12F-0164-4E2D-AA26-4D2608AF7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Bitmoji Image">
            <a:extLst>
              <a:ext uri="{FF2B5EF4-FFF2-40B4-BE49-F238E27FC236}">
                <a16:creationId xmlns:a16="http://schemas.microsoft.com/office/drawing/2014/main" id="{4A0352B3-627D-4546-9979-7C857E746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68" y="2754162"/>
            <a:ext cx="5554531" cy="290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26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050" name="Picture 2" descr="بوربوينت نص الفهم القرائي تلوث البيئة مادة لغتى الصف الثانى متوسط النصف  الثاني عام 1440">
            <a:extLst>
              <a:ext uri="{FF2B5EF4-FFF2-40B4-BE49-F238E27FC236}">
                <a16:creationId xmlns:a16="http://schemas.microsoft.com/office/drawing/2014/main" id="{9A9DB02D-C598-478A-B515-4FAE632E2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640" y="69019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8EF3A57-0A81-4EAD-9D85-467218A147CE}"/>
              </a:ext>
            </a:extLst>
          </p:cNvPr>
          <p:cNvSpPr txBox="1"/>
          <p:nvPr/>
        </p:nvSpPr>
        <p:spPr>
          <a:xfrm>
            <a:off x="2318197" y="2259843"/>
            <a:ext cx="871899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dirty="0">
                <a:cs typeface="Akhbar MT" pitchFamily="2" charset="-78"/>
              </a:rPr>
              <a:t>الفهم القرائي عملية تفاعل بين القارئ والمقروء  (  النص )  .</a:t>
            </a:r>
          </a:p>
          <a:p>
            <a:pPr algn="ctr"/>
            <a:r>
              <a:rPr lang="ar-SA" sz="3200" dirty="0">
                <a:cs typeface="Akhbar MT" pitchFamily="2" charset="-78"/>
              </a:rPr>
              <a:t>وأن الهدف من كل قراءة هو الفهم , فقراءة بلا فهم  لا تعد قراءة </a:t>
            </a:r>
          </a:p>
          <a:p>
            <a:pPr algn="ctr"/>
            <a:r>
              <a:rPr lang="ar-SA" sz="3200" dirty="0">
                <a:cs typeface="Akhbar MT" pitchFamily="2" charset="-78"/>
              </a:rPr>
              <a:t>بمفهومها الصحيح , فهي عملية معقدة تسير في مستويات متباينة</a:t>
            </a:r>
          </a:p>
          <a:p>
            <a:pPr algn="ctr"/>
            <a:r>
              <a:rPr lang="ar-SA" sz="3200" dirty="0">
                <a:cs typeface="Akhbar MT" pitchFamily="2" charset="-78"/>
              </a:rPr>
              <a:t>وتتطلب قدرات عقلية متنوعة ويحتاج إلى كثير من التدريب الأمر</a:t>
            </a:r>
          </a:p>
          <a:p>
            <a:pPr algn="ctr"/>
            <a:r>
              <a:rPr lang="ar-SA" sz="3200" dirty="0">
                <a:cs typeface="Akhbar MT" pitchFamily="2" charset="-78"/>
              </a:rPr>
              <a:t> الذي  يتطلب  منا تحديد مفهوم الفهم القرائي  وأهميته وأسسه  </a:t>
            </a:r>
          </a:p>
          <a:p>
            <a:pPr algn="ctr"/>
            <a:r>
              <a:rPr lang="ar-SA" sz="3200" dirty="0">
                <a:cs typeface="Akhbar MT" pitchFamily="2" charset="-78"/>
              </a:rPr>
              <a:t>ومبادئه و عملياته ومستوياته ومهاراته وأهم العوامل المؤثرة فيه</a:t>
            </a:r>
          </a:p>
          <a:p>
            <a:pPr algn="ctr"/>
            <a:r>
              <a:rPr lang="ar-SA" sz="3200" dirty="0">
                <a:cs typeface="Akhbar MT" pitchFamily="2" charset="-78"/>
              </a:rPr>
              <a:t>  وكيفية تحسين مستوى الفهم القرائي 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E0AC12C5-48D6-4D46-95AD-B0624761B08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6" y="3897617"/>
            <a:ext cx="1657169" cy="146050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5758439-575C-4E80-996E-BFAF7ED2B2B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24"/>
          <a:stretch/>
        </p:blipFill>
        <p:spPr>
          <a:xfrm>
            <a:off x="2335741" y="556578"/>
            <a:ext cx="2385681" cy="1733819"/>
          </a:xfrm>
          <a:prstGeom prst="rect">
            <a:avLst/>
          </a:prstGeom>
        </p:spPr>
      </p:pic>
      <p:pic>
        <p:nvPicPr>
          <p:cNvPr id="22" name="Picture 12" descr="Bitmoji Image">
            <a:extLst>
              <a:ext uri="{FF2B5EF4-FFF2-40B4-BE49-F238E27FC236}">
                <a16:creationId xmlns:a16="http://schemas.microsoft.com/office/drawing/2014/main" id="{983E630C-3918-4AD5-863B-C35CCA386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1735216" y="4826805"/>
            <a:ext cx="2913777" cy="19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207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715089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/>
              <a:t>طالبتي المبدعة توقعي نهاية مختلفة للقصة </a:t>
            </a:r>
            <a:endParaRPr lang="en-US" sz="36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0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3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FE99B0BD-15B2-4DEE-A79B-80AFBE2A0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Bitmoji Image">
            <a:extLst>
              <a:ext uri="{FF2B5EF4-FFF2-40B4-BE49-F238E27FC236}">
                <a16:creationId xmlns:a16="http://schemas.microsoft.com/office/drawing/2014/main" id="{CF4B06BC-1079-4DC5-A329-2DCEC8B45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621" y="1467579"/>
            <a:ext cx="6753700" cy="422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43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762111" y="19756"/>
            <a:ext cx="9841754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9" y="-27224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079012" y="870034"/>
            <a:ext cx="8806715" cy="1055608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/>
              <a:t>مبدعتي المتحدثة اللبقة</a:t>
            </a:r>
          </a:p>
          <a:p>
            <a:pPr algn="ctr"/>
            <a:r>
              <a:rPr lang="ar-SA" sz="2800" b="1" dirty="0"/>
              <a:t>اسردي قصة حدثت عندكم مشابهة للقصة </a:t>
            </a:r>
            <a:endParaRPr lang="en-US" sz="28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1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9F18B202-9B91-4090-B2B3-5B2376EE7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Bitmoji Image">
            <a:extLst>
              <a:ext uri="{FF2B5EF4-FFF2-40B4-BE49-F238E27FC236}">
                <a16:creationId xmlns:a16="http://schemas.microsoft.com/office/drawing/2014/main" id="{770A3514-22CE-445D-96EA-1D70DBC1CA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قصة الغراب والجرة القصص والحكايات مجلة المحب الاطفال والك...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767" y="1823849"/>
            <a:ext cx="2638425" cy="308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kids.almo7eb.com/upload/62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317" y="1857038"/>
            <a:ext cx="2281373" cy="305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kids.almo7eb.com/upload/4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152" y="1873590"/>
            <a:ext cx="2137284" cy="303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kids.almo7eb.com/upload/98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513" y="1796113"/>
            <a:ext cx="2320410" cy="311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642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665927" y="924493"/>
            <a:ext cx="8406316" cy="1328023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/>
              <a:t>مبدعتي المتحدثة الرائعة </a:t>
            </a:r>
          </a:p>
          <a:p>
            <a:pPr algn="ctr"/>
            <a:r>
              <a:rPr lang="ar-SA" sz="3600" b="1" dirty="0"/>
              <a:t>اسردي القصة بأسلوبك الجميل </a:t>
            </a:r>
            <a:endParaRPr lang="en-US" sz="36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0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18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0D926868-ABAD-4B0E-85B2-2284A725C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Bitmoji Image">
            <a:extLst>
              <a:ext uri="{FF2B5EF4-FFF2-40B4-BE49-F238E27FC236}">
                <a16:creationId xmlns:a16="http://schemas.microsoft.com/office/drawing/2014/main" id="{40FFC857-DF71-4A28-A6A2-F595F0D712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685" y="2372082"/>
            <a:ext cx="5554531" cy="347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13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665927" y="924493"/>
            <a:ext cx="8406316" cy="1328023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مبدعتي الكاتبة البارعة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ar-SA" sz="3600" b="1" dirty="0"/>
              <a:t>هل بإمكانك كتابة ملخص جذاب لهذه القصة ؟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1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21415BA8-A34C-4C73-B352-78B05535C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Bitmoji Image">
            <a:extLst>
              <a:ext uri="{FF2B5EF4-FFF2-40B4-BE49-F238E27FC236}">
                <a16:creationId xmlns:a16="http://schemas.microsoft.com/office/drawing/2014/main" id="{8132F8C4-EA91-4E85-8C5F-9A99A131E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26" y="2372082"/>
            <a:ext cx="5554531" cy="347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26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215166" y="924493"/>
            <a:ext cx="8857077" cy="1191816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أميراتي المفكرات </a:t>
            </a:r>
          </a:p>
          <a:p>
            <a:pPr algn="ctr"/>
            <a:r>
              <a:rPr lang="ar-SA" sz="3200" b="1" dirty="0"/>
              <a:t>هيا بنا نختبر فهمنا للنص من خلال رابط الاختبار المرسل لكن .</a:t>
            </a:r>
            <a:endParaRPr lang="en-US" sz="32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1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D002B642-1415-468E-9D85-0CE37A4DC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Bitmoji Image">
            <a:extLst>
              <a:ext uri="{FF2B5EF4-FFF2-40B4-BE49-F238E27FC236}">
                <a16:creationId xmlns:a16="http://schemas.microsoft.com/office/drawing/2014/main" id="{4A2F36AA-F14E-4054-BF2C-C0CD9585E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350" y="2120911"/>
            <a:ext cx="5828822" cy="36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71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522486" y="965914"/>
            <a:ext cx="8080280" cy="499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12129" y="458772"/>
            <a:ext cx="1454795" cy="3242562"/>
            <a:chOff x="64912" y="699856"/>
            <a:chExt cx="1670304" cy="3242562"/>
          </a:xfrm>
        </p:grpSpPr>
        <p:pic>
          <p:nvPicPr>
            <p:cNvPr id="18" name="Picture 2">
              <a:hlinkClick r:id="rId6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8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3D929A44-EEF4-42D2-9E5E-EA057A3BABD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28004"/>
          <a:stretch/>
        </p:blipFill>
        <p:spPr>
          <a:xfrm>
            <a:off x="9869393" y="99464"/>
            <a:ext cx="2168095" cy="1476340"/>
          </a:xfrm>
          <a:prstGeom prst="rect">
            <a:avLst/>
          </a:prstGeom>
        </p:spPr>
      </p:pic>
      <p:pic>
        <p:nvPicPr>
          <p:cNvPr id="1026" name="Picture 2" descr="بحث عن الرياضة والصحة .. أهمية الرياضة للصحة ⋆ بالعربي نتعلم">
            <a:extLst>
              <a:ext uri="{FF2B5EF4-FFF2-40B4-BE49-F238E27FC236}">
                <a16:creationId xmlns:a16="http://schemas.microsoft.com/office/drawing/2014/main" id="{5BF8BCE2-3940-4A58-91F1-A222D08EA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1"/>
          <a:stretch/>
        </p:blipFill>
        <p:spPr bwMode="auto">
          <a:xfrm>
            <a:off x="9775644" y="1374390"/>
            <a:ext cx="2296257" cy="176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>
            <a:extLst>
              <a:ext uri="{FF2B5EF4-FFF2-40B4-BE49-F238E27FC236}">
                <a16:creationId xmlns:a16="http://schemas.microsoft.com/office/drawing/2014/main" id="{960534BD-6046-4AE8-BE00-62518CC882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93565" y="14368"/>
            <a:ext cx="909201" cy="951546"/>
          </a:xfrm>
          <a:prstGeom prst="rect">
            <a:avLst/>
          </a:prstGeom>
        </p:spPr>
      </p:pic>
      <p:pic>
        <p:nvPicPr>
          <p:cNvPr id="27" name="Picture 29">
            <a:extLst>
              <a:ext uri="{FF2B5EF4-FFF2-40B4-BE49-F238E27FC236}">
                <a16:creationId xmlns:a16="http://schemas.microsoft.com/office/drawing/2014/main" id="{C310BA53-6BDF-496E-9097-6D9007E356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20415" y="59461"/>
            <a:ext cx="689317" cy="846992"/>
          </a:xfrm>
          <a:prstGeom prst="rect">
            <a:avLst/>
          </a:prstGeom>
        </p:spPr>
      </p:pic>
      <p:pic>
        <p:nvPicPr>
          <p:cNvPr id="28" name="Picture 13">
            <a:extLst>
              <a:ext uri="{FF2B5EF4-FFF2-40B4-BE49-F238E27FC236}">
                <a16:creationId xmlns:a16="http://schemas.microsoft.com/office/drawing/2014/main" id="{39FD9FDE-936D-492F-88EF-1C637D32A35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61140" y="43306"/>
            <a:ext cx="780913" cy="846992"/>
          </a:xfrm>
          <a:prstGeom prst="rect">
            <a:avLst/>
          </a:prstGeom>
        </p:spPr>
      </p:pic>
      <p:pic>
        <p:nvPicPr>
          <p:cNvPr id="29" name="Picture 33">
            <a:extLst>
              <a:ext uri="{FF2B5EF4-FFF2-40B4-BE49-F238E27FC236}">
                <a16:creationId xmlns:a16="http://schemas.microsoft.com/office/drawing/2014/main" id="{C12A1E35-E727-42C1-B21A-BFC7EC7DD06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11766" y="99464"/>
            <a:ext cx="780231" cy="780231"/>
          </a:xfrm>
          <a:prstGeom prst="rect">
            <a:avLst/>
          </a:prstGeom>
        </p:spPr>
      </p:pic>
      <p:pic>
        <p:nvPicPr>
          <p:cNvPr id="30" name="Picture 11">
            <a:extLst>
              <a:ext uri="{FF2B5EF4-FFF2-40B4-BE49-F238E27FC236}">
                <a16:creationId xmlns:a16="http://schemas.microsoft.com/office/drawing/2014/main" id="{C1675E5C-A81E-4425-B032-E13B11BC3BB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31544" y="78962"/>
            <a:ext cx="954885" cy="780231"/>
          </a:xfrm>
          <a:prstGeom prst="rect">
            <a:avLst/>
          </a:prstGeom>
        </p:spPr>
      </p:pic>
      <p:pic>
        <p:nvPicPr>
          <p:cNvPr id="31" name="Picture 15">
            <a:extLst>
              <a:ext uri="{FF2B5EF4-FFF2-40B4-BE49-F238E27FC236}">
                <a16:creationId xmlns:a16="http://schemas.microsoft.com/office/drawing/2014/main" id="{1A9EE763-4A3D-4B7A-BC93-2DD451B568A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05367" y="135078"/>
            <a:ext cx="1037619" cy="83083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D1DB01B-A84F-4AF5-BFAB-2F5DF832183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49208" y="67336"/>
            <a:ext cx="854495" cy="854838"/>
          </a:xfrm>
          <a:prstGeom prst="rect">
            <a:avLst/>
          </a:prstGeom>
        </p:spPr>
      </p:pic>
      <p:pic>
        <p:nvPicPr>
          <p:cNvPr id="6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DBF471FA-44EA-4A8E-9FC2-8EF26613A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714" y="2972521"/>
            <a:ext cx="2216217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Google Shape;212;p22">
            <a:extLst>
              <a:ext uri="{FF2B5EF4-FFF2-40B4-BE49-F238E27FC236}">
                <a16:creationId xmlns:a16="http://schemas.microsoft.com/office/drawing/2014/main" id="{40B9D3B9-5882-4AE9-A4ED-E66B90CFD310}"/>
              </a:ext>
            </a:extLst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9602766" y="3777736"/>
            <a:ext cx="2314609" cy="324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E84DC87D-33D7-493D-A035-838DE8952AB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" y="3776950"/>
            <a:ext cx="1509666" cy="1268973"/>
          </a:xfrm>
          <a:prstGeom prst="rect">
            <a:avLst/>
          </a:prstGeom>
        </p:spPr>
      </p:pic>
      <p:pic>
        <p:nvPicPr>
          <p:cNvPr id="1030" name="Picture 6" descr="التبادل بين المكتبات – e3arabi">
            <a:extLst>
              <a:ext uri="{FF2B5EF4-FFF2-40B4-BE49-F238E27FC236}">
                <a16:creationId xmlns:a16="http://schemas.microsoft.com/office/drawing/2014/main" id="{1A7ECCB3-F4FB-41D2-B9DF-1536B2E74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709" y="4738094"/>
            <a:ext cx="2135097" cy="122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E71932D9-1FA8-4E4B-A142-007CA0DEC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30" y="1107075"/>
            <a:ext cx="3644911" cy="59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مستطيل 36">
            <a:extLst>
              <a:ext uri="{FF2B5EF4-FFF2-40B4-BE49-F238E27FC236}">
                <a16:creationId xmlns:a16="http://schemas.microsoft.com/office/drawing/2014/main" id="{659C24C7-5EFF-4D63-94D8-8B3212FADE96}"/>
              </a:ext>
            </a:extLst>
          </p:cNvPr>
          <p:cNvSpPr/>
          <p:nvPr/>
        </p:nvSpPr>
        <p:spPr>
          <a:xfrm>
            <a:off x="4131544" y="1843949"/>
            <a:ext cx="525195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ختامًا :</a:t>
            </a:r>
          </a:p>
          <a:p>
            <a:pPr algn="ctr"/>
            <a:r>
              <a:rPr lang="ar-SA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طالباتي الحبيبات</a:t>
            </a:r>
          </a:p>
          <a:p>
            <a:pPr algn="ctr"/>
            <a:r>
              <a:rPr lang="ar-SA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أشكر لكن تفاعلكن الجميل  ومشاركتكن الرائعة .....</a:t>
            </a:r>
          </a:p>
          <a:p>
            <a:pPr algn="ctr"/>
            <a:r>
              <a:rPr lang="ar-SA" sz="4000" b="1" dirty="0">
                <a:ln w="0"/>
                <a:solidFill>
                  <a:srgbClr val="ED46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أستودعكن الله الذي </a:t>
            </a:r>
          </a:p>
          <a:p>
            <a:pPr algn="ctr"/>
            <a:r>
              <a:rPr lang="ar-SA" sz="4000" b="1" dirty="0">
                <a:ln w="0"/>
                <a:solidFill>
                  <a:srgbClr val="ED46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 تضيع ودائعه.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1271BD6-E0BF-4519-93E0-6AB32E8F13A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50" y="3234780"/>
            <a:ext cx="4449715" cy="3907343"/>
          </a:xfrm>
          <a:prstGeom prst="rect">
            <a:avLst/>
          </a:prstGeom>
        </p:spPr>
      </p:pic>
      <p:pic>
        <p:nvPicPr>
          <p:cNvPr id="2050" name="Picture 2" descr="Hình ảnh">
            <a:extLst>
              <a:ext uri="{FF2B5EF4-FFF2-40B4-BE49-F238E27FC236}">
                <a16:creationId xmlns:a16="http://schemas.microsoft.com/office/drawing/2014/main" id="{31D57C21-62D8-49AD-B6BA-A8CED7082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7" t="5070" b="44927"/>
          <a:stretch/>
        </p:blipFill>
        <p:spPr bwMode="auto">
          <a:xfrm>
            <a:off x="1782212" y="1267675"/>
            <a:ext cx="2246310" cy="142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350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050" name="Picture 2" descr="بوربوينت نص الفهم القرائي تلوث البيئة مادة لغتى الصف الثانى متوسط النصف  الثاني عام 1440">
            <a:extLst>
              <a:ext uri="{FF2B5EF4-FFF2-40B4-BE49-F238E27FC236}">
                <a16:creationId xmlns:a16="http://schemas.microsoft.com/office/drawing/2014/main" id="{9A9DB02D-C598-478A-B515-4FAE632E2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640" y="69019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DDB0884-D565-464F-83F0-079F888E887D}"/>
              </a:ext>
            </a:extLst>
          </p:cNvPr>
          <p:cNvSpPr txBox="1"/>
          <p:nvPr/>
        </p:nvSpPr>
        <p:spPr>
          <a:xfrm>
            <a:off x="2256654" y="1901152"/>
            <a:ext cx="875763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800" b="1" dirty="0">
                <a:solidFill>
                  <a:srgbClr val="FF0000"/>
                </a:solidFill>
                <a:cs typeface="Akhbar MT" pitchFamily="2" charset="-78"/>
              </a:rPr>
              <a:t>أهمية الفهم القرائي :</a:t>
            </a:r>
          </a:p>
          <a:p>
            <a:pPr algn="r"/>
            <a:r>
              <a:rPr lang="ar-SA" sz="2800" b="1" dirty="0">
                <a:cs typeface="Akhbar MT" pitchFamily="2" charset="-78"/>
              </a:rPr>
              <a:t> يعد الفهم القرائي هدفاً من الأهداف الأساسية التي يجب أن نسعى إلى تحقيقها ويمكن القول أن للفهم القرائي أهمية تظهر في النقاط التالية .</a:t>
            </a:r>
          </a:p>
          <a:p>
            <a:pPr algn="r"/>
            <a:r>
              <a:rPr lang="ar-SA" sz="2800" b="1" dirty="0">
                <a:cs typeface="Akhbar MT" pitchFamily="2" charset="-78"/>
              </a:rPr>
              <a:t>1/  أنه البنية الأساسية التي ينطلق المتعلم من خلالها إلى تعلم واستيعاب المواد الدراسية .</a:t>
            </a:r>
          </a:p>
          <a:p>
            <a:pPr algn="r"/>
            <a:r>
              <a:rPr lang="ar-SA" sz="2800" b="1" dirty="0">
                <a:cs typeface="Akhbar MT" pitchFamily="2" charset="-78"/>
              </a:rPr>
              <a:t>2/ إن العديد من صعوبات  التحصيل في المواد الدراسية  المختلفة </a:t>
            </a:r>
          </a:p>
          <a:p>
            <a:pPr algn="r"/>
            <a:r>
              <a:rPr lang="ar-SA" sz="2800" b="1" dirty="0">
                <a:cs typeface="Akhbar MT" pitchFamily="2" charset="-78"/>
              </a:rPr>
              <a:t>مرتبط ارتباطاً إيجابياً بالضعف في الفهم القرائي في أن يساعد الطلاب  على التعمق في النص المقروء والتوصل إلى علاقات جديدة ومن ثم يكتسب الطلاب الثقة بالنفس </a:t>
            </a:r>
            <a:r>
              <a:rPr lang="ar-SA" sz="2800" dirty="0">
                <a:cs typeface="Akhbar MT" pitchFamily="2" charset="-78"/>
              </a:rPr>
              <a:t>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859DD4D2-B4D1-49CE-928B-15F4E7D14A9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24"/>
          <a:stretch/>
        </p:blipFill>
        <p:spPr>
          <a:xfrm>
            <a:off x="2335741" y="556578"/>
            <a:ext cx="2385681" cy="1733819"/>
          </a:xfrm>
          <a:prstGeom prst="rect">
            <a:avLst/>
          </a:prstGeom>
        </p:spPr>
      </p:pic>
      <p:pic>
        <p:nvPicPr>
          <p:cNvPr id="17" name="Picture 12" descr="Bitmoji Image">
            <a:extLst>
              <a:ext uri="{FF2B5EF4-FFF2-40B4-BE49-F238E27FC236}">
                <a16:creationId xmlns:a16="http://schemas.microsoft.com/office/drawing/2014/main" id="{8B7E216D-1CC4-4307-9590-D058ED52F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314301" y="4098752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373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5" y="371306"/>
            <a:ext cx="9775064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B82770A-5ED4-45E1-ACA5-D170AAECC85D}"/>
              </a:ext>
            </a:extLst>
          </p:cNvPr>
          <p:cNvSpPr txBox="1"/>
          <p:nvPr/>
        </p:nvSpPr>
        <p:spPr>
          <a:xfrm>
            <a:off x="2515197" y="4939737"/>
            <a:ext cx="302757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SA" sz="3600" dirty="0">
                <a:cs typeface="Akhbar MT" pitchFamily="2" charset="-78"/>
              </a:rPr>
              <a:t>مستوى الفهم الحرفي 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A19561E-1296-40E9-BFD0-F63DC05D0DFA}"/>
              </a:ext>
            </a:extLst>
          </p:cNvPr>
          <p:cNvSpPr txBox="1"/>
          <p:nvPr/>
        </p:nvSpPr>
        <p:spPr>
          <a:xfrm>
            <a:off x="3457977" y="3927556"/>
            <a:ext cx="332275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SA" sz="3600" dirty="0">
                <a:cs typeface="Akhbar MT" pitchFamily="2" charset="-78"/>
              </a:rPr>
              <a:t>مستوى الفهم الاستنتاجي 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EF681B85-7794-4299-8255-295170166CD6}"/>
              </a:ext>
            </a:extLst>
          </p:cNvPr>
          <p:cNvSpPr txBox="1"/>
          <p:nvPr/>
        </p:nvSpPr>
        <p:spPr>
          <a:xfrm>
            <a:off x="4855354" y="3084050"/>
            <a:ext cx="3209591" cy="646331"/>
          </a:xfrm>
          <a:prstGeom prst="rect">
            <a:avLst/>
          </a:prstGeom>
          <a:solidFill>
            <a:srgbClr val="B3D9D3"/>
          </a:solidFill>
        </p:spPr>
        <p:txBody>
          <a:bodyPr wrap="square">
            <a:spAutoFit/>
          </a:bodyPr>
          <a:lstStyle/>
          <a:p>
            <a:pPr algn="r"/>
            <a:r>
              <a:rPr lang="ar-SA" sz="3600" dirty="0">
                <a:cs typeface="Akhbar MT" pitchFamily="2" charset="-78"/>
              </a:rPr>
              <a:t>مستوى الفهم النقدي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5BE308EB-DF66-4522-98C0-2019DAF67B8D}"/>
              </a:ext>
            </a:extLst>
          </p:cNvPr>
          <p:cNvSpPr txBox="1"/>
          <p:nvPr/>
        </p:nvSpPr>
        <p:spPr>
          <a:xfrm>
            <a:off x="5885476" y="2193901"/>
            <a:ext cx="3428567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SA" sz="3600" dirty="0">
                <a:cs typeface="Akhbar MT" pitchFamily="2" charset="-78"/>
              </a:rPr>
              <a:t>مستوى الفهم الإبداعي </a:t>
            </a:r>
          </a:p>
        </p:txBody>
      </p:sp>
      <p:cxnSp>
        <p:nvCxnSpPr>
          <p:cNvPr id="5" name="رابط كسهم مستقيم 4">
            <a:extLst>
              <a:ext uri="{FF2B5EF4-FFF2-40B4-BE49-F238E27FC236}">
                <a16:creationId xmlns:a16="http://schemas.microsoft.com/office/drawing/2014/main" id="{E98859F2-D1D9-4ABD-84F0-18AA84F75F76}"/>
              </a:ext>
            </a:extLst>
          </p:cNvPr>
          <p:cNvCxnSpPr>
            <a:cxnSpLocks/>
          </p:cNvCxnSpPr>
          <p:nvPr/>
        </p:nvCxnSpPr>
        <p:spPr>
          <a:xfrm flipV="1">
            <a:off x="5862566" y="2962143"/>
            <a:ext cx="3240955" cy="2758954"/>
          </a:xfrm>
          <a:prstGeom prst="straightConnector1">
            <a:avLst/>
          </a:prstGeom>
          <a:ln w="57150">
            <a:solidFill>
              <a:srgbClr val="7360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صورة 13">
            <a:extLst>
              <a:ext uri="{FF2B5EF4-FFF2-40B4-BE49-F238E27FC236}">
                <a16:creationId xmlns:a16="http://schemas.microsoft.com/office/drawing/2014/main" id="{7DE144B9-C072-4B7A-820F-0D1060B0FA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0" y="3881926"/>
            <a:ext cx="1911475" cy="1704142"/>
          </a:xfrm>
          <a:prstGeom prst="rect">
            <a:avLst/>
          </a:prstGeom>
        </p:spPr>
      </p:pic>
      <p:pic>
        <p:nvPicPr>
          <p:cNvPr id="29" name="Picture 2" descr="بوربوينت نص الفهم القرائي تلوث البيئة مادة لغتى الصف الثانى متوسط النصف  الثاني عام 1440">
            <a:extLst>
              <a:ext uri="{FF2B5EF4-FFF2-40B4-BE49-F238E27FC236}">
                <a16:creationId xmlns:a16="http://schemas.microsoft.com/office/drawing/2014/main" id="{A0DDB213-6C07-4F9D-B911-DDBF45812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899" y="636082"/>
            <a:ext cx="3937281" cy="126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D49701DD-CF42-4CE9-A4F6-D5C38BC92C70}"/>
              </a:ext>
            </a:extLst>
          </p:cNvPr>
          <p:cNvSpPr txBox="1"/>
          <p:nvPr/>
        </p:nvSpPr>
        <p:spPr>
          <a:xfrm rot="19090868">
            <a:off x="2173935" y="2260466"/>
            <a:ext cx="322649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cs typeface="Akhbar MT" pitchFamily="2" charset="-78"/>
              </a:rPr>
              <a:t>مستويات الفهم القرائي </a:t>
            </a:r>
          </a:p>
        </p:txBody>
      </p:sp>
      <p:pic>
        <p:nvPicPr>
          <p:cNvPr id="32" name="Picture 10" descr="Bunting Sticker by SUSU for iOS &amp; Android | GIPHY">
            <a:extLst>
              <a:ext uri="{FF2B5EF4-FFF2-40B4-BE49-F238E27FC236}">
                <a16:creationId xmlns:a16="http://schemas.microsoft.com/office/drawing/2014/main" id="{51642B18-D307-4AC3-B35A-FB785868BD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33" y="60569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D46811D9-F5BA-4F6C-9F4F-071F6987FF2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24"/>
          <a:stretch/>
        </p:blipFill>
        <p:spPr>
          <a:xfrm>
            <a:off x="2298131" y="659528"/>
            <a:ext cx="1529613" cy="137448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075068F-CB1A-4976-AC6F-CE298C8BE99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39"/>
          <a:stretch/>
        </p:blipFill>
        <p:spPr>
          <a:xfrm>
            <a:off x="8185360" y="3773585"/>
            <a:ext cx="3322750" cy="1989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12" descr="Bitmoji Image">
            <a:extLst>
              <a:ext uri="{FF2B5EF4-FFF2-40B4-BE49-F238E27FC236}">
                <a16:creationId xmlns:a16="http://schemas.microsoft.com/office/drawing/2014/main" id="{F99A66A1-58D4-45C1-B2D4-CDAFC0388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43614" y="4059856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559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sp>
        <p:nvSpPr>
          <p:cNvPr id="22" name="مستطيل مستدير الزوايا 5">
            <a:extLst>
              <a:ext uri="{FF2B5EF4-FFF2-40B4-BE49-F238E27FC236}">
                <a16:creationId xmlns:a16="http://schemas.microsoft.com/office/drawing/2014/main" id="{6E2A6BEE-9998-41AA-80C5-79FC2A531F37}"/>
              </a:ext>
            </a:extLst>
          </p:cNvPr>
          <p:cNvSpPr/>
          <p:nvPr/>
        </p:nvSpPr>
        <p:spPr>
          <a:xfrm>
            <a:off x="7913750" y="3037386"/>
            <a:ext cx="2925171" cy="20912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ما ذا سنفعل ؟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جلسة صحيحة 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نستمع جيدا 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نقرأ بفهم 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نشارك بفاعلية 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86432370-2F7F-4A12-BB34-F911E24C8039}"/>
              </a:ext>
            </a:extLst>
          </p:cNvPr>
          <p:cNvGrpSpPr/>
          <p:nvPr/>
        </p:nvGrpSpPr>
        <p:grpSpPr>
          <a:xfrm>
            <a:off x="2176224" y="699856"/>
            <a:ext cx="8659693" cy="5160031"/>
            <a:chOff x="2176224" y="699856"/>
            <a:chExt cx="8659693" cy="5160031"/>
          </a:xfrm>
        </p:grpSpPr>
        <p:sp>
          <p:nvSpPr>
            <p:cNvPr id="23" name="مستطيل مستدير الزوايا 5">
              <a:extLst>
                <a:ext uri="{FF2B5EF4-FFF2-40B4-BE49-F238E27FC236}">
                  <a16:creationId xmlns:a16="http://schemas.microsoft.com/office/drawing/2014/main" id="{E0FD629F-303C-4302-9FC7-E85B3DC1C7A0}"/>
                </a:ext>
              </a:extLst>
            </p:cNvPr>
            <p:cNvSpPr/>
            <p:nvPr/>
          </p:nvSpPr>
          <p:spPr>
            <a:xfrm>
              <a:off x="7910746" y="1169545"/>
              <a:ext cx="2925171" cy="1024356"/>
            </a:xfrm>
            <a:prstGeom prst="roundRect">
              <a:avLst/>
            </a:prstGeom>
            <a:solidFill>
              <a:srgbClr val="FFC41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>
                  <a:solidFill>
                    <a:schemeClr val="tx1"/>
                  </a:solidFill>
                </a:rPr>
                <a:t>بالقراءة يرتقي فكري</a:t>
              </a:r>
            </a:p>
          </p:txBody>
        </p:sp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60DAFF13-5D7C-4566-B329-6973693E6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176224" y="699856"/>
              <a:ext cx="5426823" cy="5160031"/>
            </a:xfrm>
            <a:prstGeom prst="rect">
              <a:avLst/>
            </a:prstGeom>
          </p:spPr>
        </p:pic>
      </p:grpSp>
      <p:pic>
        <p:nvPicPr>
          <p:cNvPr id="21" name="Picture 12" descr="Bitmoji Image">
            <a:extLst>
              <a:ext uri="{FF2B5EF4-FFF2-40B4-BE49-F238E27FC236}">
                <a16:creationId xmlns:a16="http://schemas.microsoft.com/office/drawing/2014/main" id="{65B6B034-D662-487E-9CE3-27AB08F8DF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314301" y="3734874"/>
            <a:ext cx="3534019" cy="310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661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1736646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/>
              <a:t>مفكرتي الصغيرة استنطقي الصورة كيف ستكون أحداثها </a:t>
            </a:r>
          </a:p>
          <a:p>
            <a:pPr algn="ctr"/>
            <a:r>
              <a:rPr lang="ar-SA" sz="2400" dirty="0"/>
              <a:t>سعيدة</a:t>
            </a:r>
          </a:p>
          <a:p>
            <a:pPr algn="ctr"/>
            <a:r>
              <a:rPr lang="ar-SA" sz="2400" dirty="0">
                <a:solidFill>
                  <a:srgbClr val="00B050"/>
                </a:solidFill>
              </a:rPr>
              <a:t>أم </a:t>
            </a:r>
          </a:p>
          <a:p>
            <a:pPr algn="ctr"/>
            <a:r>
              <a:rPr lang="ar-SA" sz="2400" dirty="0"/>
              <a:t>حزينة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221" y="1118163"/>
            <a:ext cx="367737" cy="3677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38" y="1869428"/>
            <a:ext cx="366102" cy="36773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9" name="Picture 2">
              <a:hlinkClick r:id="rId9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حب الوطن ماله حدود » أضواء الوطن">
              <a:hlinkClick r:id="rId11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3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B71CFCF4-B43E-4749-96EC-F06456E01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Bitmoji Image">
            <a:extLst>
              <a:ext uri="{FF2B5EF4-FFF2-40B4-BE49-F238E27FC236}">
                <a16:creationId xmlns:a16="http://schemas.microsoft.com/office/drawing/2014/main" id="{9D46FC8B-8082-4ABA-94F7-AAC110755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372" y="2404159"/>
            <a:ext cx="5364195" cy="335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61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7050030" y="724969"/>
            <a:ext cx="3889746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60A7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عنوان القصة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360A7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0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3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E2CA1BD0-053C-49D1-8B13-C4A4C0386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7" y="3633597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Bitmoji Image">
            <a:extLst>
              <a:ext uri="{FF2B5EF4-FFF2-40B4-BE49-F238E27FC236}">
                <a16:creationId xmlns:a16="http://schemas.microsoft.com/office/drawing/2014/main" id="{C39A2488-ACDB-4F60-AF88-F6C8F4811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167318" y="4215191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299" y="1571224"/>
            <a:ext cx="6711545" cy="4194716"/>
          </a:xfrm>
          <a:prstGeom prst="rect">
            <a:avLst/>
          </a:prstGeom>
        </p:spPr>
      </p:pic>
      <p:sp>
        <p:nvSpPr>
          <p:cNvPr id="14" name="Flowchart: Alternate Process 13"/>
          <p:cNvSpPr/>
          <p:nvPr/>
        </p:nvSpPr>
        <p:spPr>
          <a:xfrm>
            <a:off x="3160284" y="699856"/>
            <a:ext cx="3889746" cy="715089"/>
          </a:xfrm>
          <a:prstGeom prst="flowChartAlternateProcess">
            <a:avLst/>
          </a:prstGeom>
          <a:solidFill>
            <a:srgbClr val="B3D9D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2AE7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الغراب والجرة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D2AE7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3670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180304"/>
            <a:ext cx="9484555" cy="585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5" name="Picture 2">
              <a:hlinkClick r:id="rId6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حب الوطن ماله حدود » أضواء الوطن">
              <a:hlinkClick r:id="rId8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12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8543AE9B-614E-42A5-8D7E-81C9ACBA3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Bitmoji Image">
            <a:extLst>
              <a:ext uri="{FF2B5EF4-FFF2-40B4-BE49-F238E27FC236}">
                <a16:creationId xmlns:a16="http://schemas.microsoft.com/office/drawing/2014/main" id="{B6EF12AE-4FEF-4C6A-B576-B675B1608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606948" y="5032691"/>
            <a:ext cx="3014023" cy="20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42" y="458248"/>
            <a:ext cx="8767292" cy="5350124"/>
          </a:xfrm>
          <a:prstGeom prst="rect">
            <a:avLst/>
          </a:prstGeom>
        </p:spPr>
      </p:pic>
      <p:pic>
        <p:nvPicPr>
          <p:cNvPr id="1026" name="Picture 2" descr="ألعاب تفاعلية في مادة اللغة العربية للصف الثاني الأساسي - الدرس الخامس - الغراب  والجرة">
            <a:extLst>
              <a:ext uri="{FF2B5EF4-FFF2-40B4-BE49-F238E27FC236}">
                <a16:creationId xmlns:a16="http://schemas.microsoft.com/office/drawing/2014/main" id="{8C632729-2DB7-42FA-AA53-9CE1052BC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765" y="458248"/>
            <a:ext cx="7355541" cy="532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201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565</Words>
  <Application>Microsoft Office PowerPoint</Application>
  <PresentationFormat>شاشة عريضة</PresentationFormat>
  <Paragraphs>124</Paragraphs>
  <Slides>35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Lemonada Regular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الابتدائية الثامنة بنات باملج</cp:lastModifiedBy>
  <cp:revision>63</cp:revision>
  <dcterms:created xsi:type="dcterms:W3CDTF">2021-02-27T22:01:52Z</dcterms:created>
  <dcterms:modified xsi:type="dcterms:W3CDTF">2021-03-17T10:13:50Z</dcterms:modified>
</cp:coreProperties>
</file>