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69" r:id="rId4"/>
    <p:sldId id="292" r:id="rId5"/>
    <p:sldId id="268" r:id="rId6"/>
    <p:sldId id="293" r:id="rId7"/>
    <p:sldId id="260" r:id="rId8"/>
    <p:sldId id="281" r:id="rId9"/>
    <p:sldId id="282" r:id="rId10"/>
    <p:sldId id="283" r:id="rId11"/>
    <p:sldId id="295" r:id="rId12"/>
    <p:sldId id="291" r:id="rId13"/>
    <p:sldId id="273" r:id="rId14"/>
    <p:sldId id="262" r:id="rId15"/>
    <p:sldId id="284" r:id="rId16"/>
    <p:sldId id="285" r:id="rId17"/>
    <p:sldId id="286" r:id="rId18"/>
    <p:sldId id="287" r:id="rId19"/>
    <p:sldId id="288" r:id="rId20"/>
    <p:sldId id="294" r:id="rId21"/>
    <p:sldId id="274" r:id="rId22"/>
    <p:sldId id="275" r:id="rId23"/>
    <p:sldId id="289" r:id="rId24"/>
    <p:sldId id="290" r:id="rId2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9" d="100"/>
          <a:sy n="39" d="100"/>
        </p:scale>
        <p:origin x="-72" y="-3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a:extLst>
              <a:ext uri="{FF2B5EF4-FFF2-40B4-BE49-F238E27FC236}">
                <a16:creationId xmlns:a16="http://schemas.microsoft.com/office/drawing/2014/main" id="{5AB2E427-A7ED-4A1E-85C8-E02D99FB19D2}"/>
              </a:ext>
            </a:extLst>
          </p:cNvPr>
          <p:cNvSpPr>
            <a:spLocks noGrp="1"/>
          </p:cNvSpPr>
          <p:nvPr>
            <p:ph type="dt" sz="half" idx="10"/>
          </p:nvPr>
        </p:nvSpPr>
        <p:spPr/>
        <p:txBody>
          <a:bodyPr/>
          <a:lstStyle>
            <a:lvl1pPr>
              <a:defRPr/>
            </a:lvl1pPr>
          </a:lstStyle>
          <a:p>
            <a:pPr>
              <a:defRPr/>
            </a:pPr>
            <a:fld id="{C2F28922-E25F-4470-B5D8-6562A6DA9E35}" type="datetimeFigureOut">
              <a:rPr lang="ar-SA"/>
              <a:pPr>
                <a:defRPr/>
              </a:pPr>
              <a:t>19 ربيع الثاني، 1442</a:t>
            </a:fld>
            <a:endParaRPr lang="ar-SA"/>
          </a:p>
        </p:txBody>
      </p:sp>
      <p:sp>
        <p:nvSpPr>
          <p:cNvPr id="5" name="عنصر نائب للتذييل 4">
            <a:extLst>
              <a:ext uri="{FF2B5EF4-FFF2-40B4-BE49-F238E27FC236}">
                <a16:creationId xmlns:a16="http://schemas.microsoft.com/office/drawing/2014/main" id="{39810423-1109-4151-AFA6-3E933EEF6F24}"/>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E1F946AB-E888-4541-A5B8-B3B6C5E4E59C}"/>
              </a:ext>
            </a:extLst>
          </p:cNvPr>
          <p:cNvSpPr>
            <a:spLocks noGrp="1"/>
          </p:cNvSpPr>
          <p:nvPr>
            <p:ph type="sldNum" sz="quarter" idx="12"/>
          </p:nvPr>
        </p:nvSpPr>
        <p:spPr/>
        <p:txBody>
          <a:bodyPr/>
          <a:lstStyle>
            <a:lvl1pPr>
              <a:defRPr/>
            </a:lvl1pPr>
          </a:lstStyle>
          <a:p>
            <a:fld id="{1BA62BE6-B7EE-4B7A-9C5E-752862D364D4}" type="slidenum">
              <a:rPr lang="ar-SA" altLang="en-US"/>
              <a:pPr/>
              <a:t>‹#›</a:t>
            </a:fld>
            <a:endParaRPr lang="ar-SA" altLang="en-US"/>
          </a:p>
        </p:txBody>
      </p:sp>
    </p:spTree>
    <p:extLst>
      <p:ext uri="{BB962C8B-B14F-4D97-AF65-F5344CB8AC3E}">
        <p14:creationId xmlns:p14="http://schemas.microsoft.com/office/powerpoint/2010/main" val="194330762"/>
      </p:ext>
    </p:extLst>
  </p:cSld>
  <p:clrMapOvr>
    <a:masterClrMapping/>
  </p:clrMapOvr>
  <p:transition>
    <p:wipe dir="u"/>
    <p:sndAc>
      <p:stSnd>
        <p:snd r:embed="rId1" name="1359 - yeep beep.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96ED9C0-2EE6-437E-A658-A29E5265421A}"/>
              </a:ext>
            </a:extLst>
          </p:cNvPr>
          <p:cNvSpPr>
            <a:spLocks noGrp="1"/>
          </p:cNvSpPr>
          <p:nvPr>
            <p:ph type="dt" sz="half" idx="10"/>
          </p:nvPr>
        </p:nvSpPr>
        <p:spPr/>
        <p:txBody>
          <a:bodyPr/>
          <a:lstStyle>
            <a:lvl1pPr>
              <a:defRPr/>
            </a:lvl1pPr>
          </a:lstStyle>
          <a:p>
            <a:pPr>
              <a:defRPr/>
            </a:pPr>
            <a:fld id="{A3267A8D-03EC-4089-9C33-999A4B4AEACF}" type="datetimeFigureOut">
              <a:rPr lang="ar-SA"/>
              <a:pPr>
                <a:defRPr/>
              </a:pPr>
              <a:t>19 ربيع الثاني، 1442</a:t>
            </a:fld>
            <a:endParaRPr lang="ar-SA"/>
          </a:p>
        </p:txBody>
      </p:sp>
      <p:sp>
        <p:nvSpPr>
          <p:cNvPr id="5" name="عنصر نائب للتذييل 4">
            <a:extLst>
              <a:ext uri="{FF2B5EF4-FFF2-40B4-BE49-F238E27FC236}">
                <a16:creationId xmlns:a16="http://schemas.microsoft.com/office/drawing/2014/main" id="{9219739B-2D2A-4115-939F-59EE9B348DA9}"/>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CAF4141E-6F12-48FC-BAC4-7A31EBE82EA5}"/>
              </a:ext>
            </a:extLst>
          </p:cNvPr>
          <p:cNvSpPr>
            <a:spLocks noGrp="1"/>
          </p:cNvSpPr>
          <p:nvPr>
            <p:ph type="sldNum" sz="quarter" idx="12"/>
          </p:nvPr>
        </p:nvSpPr>
        <p:spPr/>
        <p:txBody>
          <a:bodyPr/>
          <a:lstStyle>
            <a:lvl1pPr>
              <a:defRPr/>
            </a:lvl1pPr>
          </a:lstStyle>
          <a:p>
            <a:fld id="{B40844B5-1E58-4AD5-8E86-436796331679}" type="slidenum">
              <a:rPr lang="ar-SA" altLang="en-US"/>
              <a:pPr/>
              <a:t>‹#›</a:t>
            </a:fld>
            <a:endParaRPr lang="ar-SA" altLang="en-US"/>
          </a:p>
        </p:txBody>
      </p:sp>
    </p:spTree>
    <p:extLst>
      <p:ext uri="{BB962C8B-B14F-4D97-AF65-F5344CB8AC3E}">
        <p14:creationId xmlns:p14="http://schemas.microsoft.com/office/powerpoint/2010/main" val="855953569"/>
      </p:ext>
    </p:extLst>
  </p:cSld>
  <p:clrMapOvr>
    <a:masterClrMapping/>
  </p:clrMapOvr>
  <p:transition>
    <p:wipe dir="u"/>
    <p:sndAc>
      <p:stSnd>
        <p:snd r:embed="rId1" name="1359 - yeep beep.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40563FC-E93D-4E5A-B718-E3E30968C10D}"/>
              </a:ext>
            </a:extLst>
          </p:cNvPr>
          <p:cNvSpPr>
            <a:spLocks noGrp="1"/>
          </p:cNvSpPr>
          <p:nvPr>
            <p:ph type="dt" sz="half" idx="10"/>
          </p:nvPr>
        </p:nvSpPr>
        <p:spPr/>
        <p:txBody>
          <a:bodyPr/>
          <a:lstStyle>
            <a:lvl1pPr>
              <a:defRPr/>
            </a:lvl1pPr>
          </a:lstStyle>
          <a:p>
            <a:pPr>
              <a:defRPr/>
            </a:pPr>
            <a:fld id="{F993E3E6-3A84-4F91-8302-592909420BFA}" type="datetimeFigureOut">
              <a:rPr lang="ar-SA"/>
              <a:pPr>
                <a:defRPr/>
              </a:pPr>
              <a:t>19 ربيع الثاني، 1442</a:t>
            </a:fld>
            <a:endParaRPr lang="ar-SA"/>
          </a:p>
        </p:txBody>
      </p:sp>
      <p:sp>
        <p:nvSpPr>
          <p:cNvPr id="5" name="عنصر نائب للتذييل 4">
            <a:extLst>
              <a:ext uri="{FF2B5EF4-FFF2-40B4-BE49-F238E27FC236}">
                <a16:creationId xmlns:a16="http://schemas.microsoft.com/office/drawing/2014/main" id="{5A5E028A-6D4B-421C-AF3A-EB3C08D51DB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7FCBB7EB-AB9E-45E7-BDCA-47E0410E8B16}"/>
              </a:ext>
            </a:extLst>
          </p:cNvPr>
          <p:cNvSpPr>
            <a:spLocks noGrp="1"/>
          </p:cNvSpPr>
          <p:nvPr>
            <p:ph type="sldNum" sz="quarter" idx="12"/>
          </p:nvPr>
        </p:nvSpPr>
        <p:spPr/>
        <p:txBody>
          <a:bodyPr/>
          <a:lstStyle>
            <a:lvl1pPr>
              <a:defRPr/>
            </a:lvl1pPr>
          </a:lstStyle>
          <a:p>
            <a:fld id="{BB8F76DA-410E-4A31-92D1-3A2BCC3F6F85}" type="slidenum">
              <a:rPr lang="ar-SA" altLang="en-US"/>
              <a:pPr/>
              <a:t>‹#›</a:t>
            </a:fld>
            <a:endParaRPr lang="ar-SA" altLang="en-US"/>
          </a:p>
        </p:txBody>
      </p:sp>
    </p:spTree>
    <p:extLst>
      <p:ext uri="{BB962C8B-B14F-4D97-AF65-F5344CB8AC3E}">
        <p14:creationId xmlns:p14="http://schemas.microsoft.com/office/powerpoint/2010/main" val="2547583530"/>
      </p:ext>
    </p:extLst>
  </p:cSld>
  <p:clrMapOvr>
    <a:masterClrMapping/>
  </p:clrMapOvr>
  <p:transition>
    <p:wipe dir="u"/>
    <p:sndAc>
      <p:stSnd>
        <p:snd r:embed="rId1" name="1359 - yeep beep.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00A624F-3F9F-424A-8AAB-C4617CD97889}"/>
              </a:ext>
            </a:extLst>
          </p:cNvPr>
          <p:cNvSpPr>
            <a:spLocks noGrp="1"/>
          </p:cNvSpPr>
          <p:nvPr>
            <p:ph type="dt" sz="half" idx="10"/>
          </p:nvPr>
        </p:nvSpPr>
        <p:spPr/>
        <p:txBody>
          <a:bodyPr/>
          <a:lstStyle>
            <a:lvl1pPr>
              <a:defRPr/>
            </a:lvl1pPr>
          </a:lstStyle>
          <a:p>
            <a:pPr>
              <a:defRPr/>
            </a:pPr>
            <a:fld id="{E47D960D-D1C2-43BF-8410-E17A5B29B775}" type="datetimeFigureOut">
              <a:rPr lang="ar-SA"/>
              <a:pPr>
                <a:defRPr/>
              </a:pPr>
              <a:t>19 ربيع الثاني، 1442</a:t>
            </a:fld>
            <a:endParaRPr lang="ar-SA"/>
          </a:p>
        </p:txBody>
      </p:sp>
      <p:sp>
        <p:nvSpPr>
          <p:cNvPr id="5" name="عنصر نائب للتذييل 4">
            <a:extLst>
              <a:ext uri="{FF2B5EF4-FFF2-40B4-BE49-F238E27FC236}">
                <a16:creationId xmlns:a16="http://schemas.microsoft.com/office/drawing/2014/main" id="{446DD84B-72F8-4CD7-95D6-73CC673AD9C8}"/>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A2FCA458-B8C5-4BD8-9562-8AF8FC4BA615}"/>
              </a:ext>
            </a:extLst>
          </p:cNvPr>
          <p:cNvSpPr>
            <a:spLocks noGrp="1"/>
          </p:cNvSpPr>
          <p:nvPr>
            <p:ph type="sldNum" sz="quarter" idx="12"/>
          </p:nvPr>
        </p:nvSpPr>
        <p:spPr/>
        <p:txBody>
          <a:bodyPr/>
          <a:lstStyle>
            <a:lvl1pPr>
              <a:defRPr/>
            </a:lvl1pPr>
          </a:lstStyle>
          <a:p>
            <a:fld id="{268D634E-33AD-418A-9FDA-B1ED43E88379}" type="slidenum">
              <a:rPr lang="ar-SA" altLang="en-US"/>
              <a:pPr/>
              <a:t>‹#›</a:t>
            </a:fld>
            <a:endParaRPr lang="ar-SA" altLang="en-US"/>
          </a:p>
        </p:txBody>
      </p:sp>
    </p:spTree>
    <p:extLst>
      <p:ext uri="{BB962C8B-B14F-4D97-AF65-F5344CB8AC3E}">
        <p14:creationId xmlns:p14="http://schemas.microsoft.com/office/powerpoint/2010/main" val="3660523700"/>
      </p:ext>
    </p:extLst>
  </p:cSld>
  <p:clrMapOvr>
    <a:masterClrMapping/>
  </p:clrMapOvr>
  <p:transition>
    <p:wipe dir="u"/>
    <p:sndAc>
      <p:stSnd>
        <p:snd r:embed="rId1" name="1359 - yeep beep.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D41764EB-6E47-4822-B91F-DCDC65F563F4}"/>
              </a:ext>
            </a:extLst>
          </p:cNvPr>
          <p:cNvSpPr>
            <a:spLocks noGrp="1"/>
          </p:cNvSpPr>
          <p:nvPr>
            <p:ph type="dt" sz="half" idx="10"/>
          </p:nvPr>
        </p:nvSpPr>
        <p:spPr/>
        <p:txBody>
          <a:bodyPr/>
          <a:lstStyle>
            <a:lvl1pPr>
              <a:defRPr/>
            </a:lvl1pPr>
          </a:lstStyle>
          <a:p>
            <a:pPr>
              <a:defRPr/>
            </a:pPr>
            <a:fld id="{3454450F-56BA-4BC3-98E6-E26E1C2FF6FF}" type="datetimeFigureOut">
              <a:rPr lang="ar-SA"/>
              <a:pPr>
                <a:defRPr/>
              </a:pPr>
              <a:t>19 ربيع الثاني، 1442</a:t>
            </a:fld>
            <a:endParaRPr lang="ar-SA"/>
          </a:p>
        </p:txBody>
      </p:sp>
      <p:sp>
        <p:nvSpPr>
          <p:cNvPr id="5" name="عنصر نائب للتذييل 4">
            <a:extLst>
              <a:ext uri="{FF2B5EF4-FFF2-40B4-BE49-F238E27FC236}">
                <a16:creationId xmlns:a16="http://schemas.microsoft.com/office/drawing/2014/main" id="{C060B21E-9588-4448-9EA1-E67D54D46B54}"/>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2FB6CFA2-5463-4EBB-8F4C-FCAC46B1555D}"/>
              </a:ext>
            </a:extLst>
          </p:cNvPr>
          <p:cNvSpPr>
            <a:spLocks noGrp="1"/>
          </p:cNvSpPr>
          <p:nvPr>
            <p:ph type="sldNum" sz="quarter" idx="12"/>
          </p:nvPr>
        </p:nvSpPr>
        <p:spPr/>
        <p:txBody>
          <a:bodyPr/>
          <a:lstStyle>
            <a:lvl1pPr>
              <a:defRPr/>
            </a:lvl1pPr>
          </a:lstStyle>
          <a:p>
            <a:fld id="{C6780DB5-E40D-4991-A5A2-E5B1673AF172}" type="slidenum">
              <a:rPr lang="ar-SA" altLang="en-US"/>
              <a:pPr/>
              <a:t>‹#›</a:t>
            </a:fld>
            <a:endParaRPr lang="ar-SA" altLang="en-US"/>
          </a:p>
        </p:txBody>
      </p:sp>
    </p:spTree>
    <p:extLst>
      <p:ext uri="{BB962C8B-B14F-4D97-AF65-F5344CB8AC3E}">
        <p14:creationId xmlns:p14="http://schemas.microsoft.com/office/powerpoint/2010/main" val="1609647636"/>
      </p:ext>
    </p:extLst>
  </p:cSld>
  <p:clrMapOvr>
    <a:masterClrMapping/>
  </p:clrMapOvr>
  <p:transition>
    <p:wipe dir="u"/>
    <p:sndAc>
      <p:stSnd>
        <p:snd r:embed="rId1" name="1359 - yeep beep.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D7717F89-B41B-48C8-83FE-F5058D5D92C0}"/>
              </a:ext>
            </a:extLst>
          </p:cNvPr>
          <p:cNvSpPr>
            <a:spLocks noGrp="1"/>
          </p:cNvSpPr>
          <p:nvPr>
            <p:ph type="dt" sz="half" idx="10"/>
          </p:nvPr>
        </p:nvSpPr>
        <p:spPr/>
        <p:txBody>
          <a:bodyPr/>
          <a:lstStyle>
            <a:lvl1pPr>
              <a:defRPr/>
            </a:lvl1pPr>
          </a:lstStyle>
          <a:p>
            <a:pPr>
              <a:defRPr/>
            </a:pPr>
            <a:fld id="{F4122023-50B9-4668-820F-3F2268304B76}" type="datetimeFigureOut">
              <a:rPr lang="ar-SA"/>
              <a:pPr>
                <a:defRPr/>
              </a:pPr>
              <a:t>19 ربيع الثاني، 1442</a:t>
            </a:fld>
            <a:endParaRPr lang="ar-SA"/>
          </a:p>
        </p:txBody>
      </p:sp>
      <p:sp>
        <p:nvSpPr>
          <p:cNvPr id="6" name="عنصر نائب للتذييل 4">
            <a:extLst>
              <a:ext uri="{FF2B5EF4-FFF2-40B4-BE49-F238E27FC236}">
                <a16:creationId xmlns:a16="http://schemas.microsoft.com/office/drawing/2014/main" id="{8FCCA163-33D7-4B90-9FC5-721A8188B5E7}"/>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A67B0AEE-8EC5-4DB3-9DF6-F7DEF92D3628}"/>
              </a:ext>
            </a:extLst>
          </p:cNvPr>
          <p:cNvSpPr>
            <a:spLocks noGrp="1"/>
          </p:cNvSpPr>
          <p:nvPr>
            <p:ph type="sldNum" sz="quarter" idx="12"/>
          </p:nvPr>
        </p:nvSpPr>
        <p:spPr/>
        <p:txBody>
          <a:bodyPr/>
          <a:lstStyle>
            <a:lvl1pPr>
              <a:defRPr/>
            </a:lvl1pPr>
          </a:lstStyle>
          <a:p>
            <a:fld id="{583E4E78-7A5D-4EFE-B50B-5BFA47E01871}" type="slidenum">
              <a:rPr lang="ar-SA" altLang="en-US"/>
              <a:pPr/>
              <a:t>‹#›</a:t>
            </a:fld>
            <a:endParaRPr lang="ar-SA" altLang="en-US"/>
          </a:p>
        </p:txBody>
      </p:sp>
    </p:spTree>
    <p:extLst>
      <p:ext uri="{BB962C8B-B14F-4D97-AF65-F5344CB8AC3E}">
        <p14:creationId xmlns:p14="http://schemas.microsoft.com/office/powerpoint/2010/main" val="2329433810"/>
      </p:ext>
    </p:extLst>
  </p:cSld>
  <p:clrMapOvr>
    <a:masterClrMapping/>
  </p:clrMapOvr>
  <p:transition>
    <p:wipe dir="u"/>
    <p:sndAc>
      <p:stSnd>
        <p:snd r:embed="rId1" name="1359 - yeep beep.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149944BA-FCF7-4C24-9E05-4CD926E84AE9}"/>
              </a:ext>
            </a:extLst>
          </p:cNvPr>
          <p:cNvSpPr>
            <a:spLocks noGrp="1"/>
          </p:cNvSpPr>
          <p:nvPr>
            <p:ph type="dt" sz="half" idx="10"/>
          </p:nvPr>
        </p:nvSpPr>
        <p:spPr/>
        <p:txBody>
          <a:bodyPr/>
          <a:lstStyle>
            <a:lvl1pPr>
              <a:defRPr/>
            </a:lvl1pPr>
          </a:lstStyle>
          <a:p>
            <a:pPr>
              <a:defRPr/>
            </a:pPr>
            <a:fld id="{B2931B96-9E8D-4580-8B2B-99982769C34A}" type="datetimeFigureOut">
              <a:rPr lang="ar-SA"/>
              <a:pPr>
                <a:defRPr/>
              </a:pPr>
              <a:t>19 ربيع الثاني، 1442</a:t>
            </a:fld>
            <a:endParaRPr lang="ar-SA"/>
          </a:p>
        </p:txBody>
      </p:sp>
      <p:sp>
        <p:nvSpPr>
          <p:cNvPr id="8" name="عنصر نائب للتذييل 4">
            <a:extLst>
              <a:ext uri="{FF2B5EF4-FFF2-40B4-BE49-F238E27FC236}">
                <a16:creationId xmlns:a16="http://schemas.microsoft.com/office/drawing/2014/main" id="{85E3872F-A500-4882-B195-7F4710795114}"/>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44476125-7410-414B-9BEC-6DF424A565D3}"/>
              </a:ext>
            </a:extLst>
          </p:cNvPr>
          <p:cNvSpPr>
            <a:spLocks noGrp="1"/>
          </p:cNvSpPr>
          <p:nvPr>
            <p:ph type="sldNum" sz="quarter" idx="12"/>
          </p:nvPr>
        </p:nvSpPr>
        <p:spPr/>
        <p:txBody>
          <a:bodyPr/>
          <a:lstStyle>
            <a:lvl1pPr>
              <a:defRPr/>
            </a:lvl1pPr>
          </a:lstStyle>
          <a:p>
            <a:fld id="{8F27C1DC-F69E-424D-93D0-A25FA471DA2B}" type="slidenum">
              <a:rPr lang="ar-SA" altLang="en-US"/>
              <a:pPr/>
              <a:t>‹#›</a:t>
            </a:fld>
            <a:endParaRPr lang="ar-SA" altLang="en-US"/>
          </a:p>
        </p:txBody>
      </p:sp>
    </p:spTree>
    <p:extLst>
      <p:ext uri="{BB962C8B-B14F-4D97-AF65-F5344CB8AC3E}">
        <p14:creationId xmlns:p14="http://schemas.microsoft.com/office/powerpoint/2010/main" val="3710288494"/>
      </p:ext>
    </p:extLst>
  </p:cSld>
  <p:clrMapOvr>
    <a:masterClrMapping/>
  </p:clrMapOvr>
  <p:transition>
    <p:wipe dir="u"/>
    <p:sndAc>
      <p:stSnd>
        <p:snd r:embed="rId1" name="1359 - yeep beep.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a:extLst>
              <a:ext uri="{FF2B5EF4-FFF2-40B4-BE49-F238E27FC236}">
                <a16:creationId xmlns:a16="http://schemas.microsoft.com/office/drawing/2014/main" id="{312EA9DC-9ABC-4E32-90B0-BC3D4FDE9276}"/>
              </a:ext>
            </a:extLst>
          </p:cNvPr>
          <p:cNvSpPr>
            <a:spLocks noGrp="1"/>
          </p:cNvSpPr>
          <p:nvPr>
            <p:ph type="dt" sz="half" idx="10"/>
          </p:nvPr>
        </p:nvSpPr>
        <p:spPr/>
        <p:txBody>
          <a:bodyPr/>
          <a:lstStyle>
            <a:lvl1pPr>
              <a:defRPr/>
            </a:lvl1pPr>
          </a:lstStyle>
          <a:p>
            <a:pPr>
              <a:defRPr/>
            </a:pPr>
            <a:fld id="{06691F17-E05C-4EB1-89EB-F24B0EBD6983}" type="datetimeFigureOut">
              <a:rPr lang="ar-SA"/>
              <a:pPr>
                <a:defRPr/>
              </a:pPr>
              <a:t>19 ربيع الثاني، 1442</a:t>
            </a:fld>
            <a:endParaRPr lang="ar-SA"/>
          </a:p>
        </p:txBody>
      </p:sp>
      <p:sp>
        <p:nvSpPr>
          <p:cNvPr id="4" name="عنصر نائب للتذييل 4">
            <a:extLst>
              <a:ext uri="{FF2B5EF4-FFF2-40B4-BE49-F238E27FC236}">
                <a16:creationId xmlns:a16="http://schemas.microsoft.com/office/drawing/2014/main" id="{C3397673-5A05-455D-9AD7-341BAE5D1FFE}"/>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D5A8665E-9CDD-45BB-B258-70242B626E33}"/>
              </a:ext>
            </a:extLst>
          </p:cNvPr>
          <p:cNvSpPr>
            <a:spLocks noGrp="1"/>
          </p:cNvSpPr>
          <p:nvPr>
            <p:ph type="sldNum" sz="quarter" idx="12"/>
          </p:nvPr>
        </p:nvSpPr>
        <p:spPr/>
        <p:txBody>
          <a:bodyPr/>
          <a:lstStyle>
            <a:lvl1pPr>
              <a:defRPr/>
            </a:lvl1pPr>
          </a:lstStyle>
          <a:p>
            <a:fld id="{1A1A3423-651E-42EB-AC54-3840050B146B}" type="slidenum">
              <a:rPr lang="ar-SA" altLang="en-US"/>
              <a:pPr/>
              <a:t>‹#›</a:t>
            </a:fld>
            <a:endParaRPr lang="ar-SA" altLang="en-US"/>
          </a:p>
        </p:txBody>
      </p:sp>
    </p:spTree>
    <p:extLst>
      <p:ext uri="{BB962C8B-B14F-4D97-AF65-F5344CB8AC3E}">
        <p14:creationId xmlns:p14="http://schemas.microsoft.com/office/powerpoint/2010/main" val="2347143888"/>
      </p:ext>
    </p:extLst>
  </p:cSld>
  <p:clrMapOvr>
    <a:masterClrMapping/>
  </p:clrMapOvr>
  <p:transition>
    <p:wipe dir="u"/>
    <p:sndAc>
      <p:stSnd>
        <p:snd r:embed="rId1" name="1359 - yeep beep.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AC456CA5-ED9B-49EC-9AA7-74A6ABA25DC5}"/>
              </a:ext>
            </a:extLst>
          </p:cNvPr>
          <p:cNvSpPr>
            <a:spLocks noGrp="1"/>
          </p:cNvSpPr>
          <p:nvPr>
            <p:ph type="dt" sz="half" idx="10"/>
          </p:nvPr>
        </p:nvSpPr>
        <p:spPr/>
        <p:txBody>
          <a:bodyPr/>
          <a:lstStyle>
            <a:lvl1pPr>
              <a:defRPr/>
            </a:lvl1pPr>
          </a:lstStyle>
          <a:p>
            <a:pPr>
              <a:defRPr/>
            </a:pPr>
            <a:fld id="{66043AB0-28E0-412D-BA3F-A309C6009E2F}" type="datetimeFigureOut">
              <a:rPr lang="ar-SA"/>
              <a:pPr>
                <a:defRPr/>
              </a:pPr>
              <a:t>19 ربيع الثاني، 1442</a:t>
            </a:fld>
            <a:endParaRPr lang="ar-SA"/>
          </a:p>
        </p:txBody>
      </p:sp>
      <p:sp>
        <p:nvSpPr>
          <p:cNvPr id="3" name="عنصر نائب للتذييل 4">
            <a:extLst>
              <a:ext uri="{FF2B5EF4-FFF2-40B4-BE49-F238E27FC236}">
                <a16:creationId xmlns:a16="http://schemas.microsoft.com/office/drawing/2014/main" id="{42D3FB36-7610-451A-A36A-306D504D923A}"/>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D5669795-B42A-450C-917A-8687944DDF52}"/>
              </a:ext>
            </a:extLst>
          </p:cNvPr>
          <p:cNvSpPr>
            <a:spLocks noGrp="1"/>
          </p:cNvSpPr>
          <p:nvPr>
            <p:ph type="sldNum" sz="quarter" idx="12"/>
          </p:nvPr>
        </p:nvSpPr>
        <p:spPr/>
        <p:txBody>
          <a:bodyPr/>
          <a:lstStyle>
            <a:lvl1pPr>
              <a:defRPr/>
            </a:lvl1pPr>
          </a:lstStyle>
          <a:p>
            <a:fld id="{D679F73E-744F-4259-B3BF-CFD5B3FDF398}" type="slidenum">
              <a:rPr lang="ar-SA" altLang="en-US"/>
              <a:pPr/>
              <a:t>‹#›</a:t>
            </a:fld>
            <a:endParaRPr lang="ar-SA" altLang="en-US"/>
          </a:p>
        </p:txBody>
      </p:sp>
    </p:spTree>
    <p:extLst>
      <p:ext uri="{BB962C8B-B14F-4D97-AF65-F5344CB8AC3E}">
        <p14:creationId xmlns:p14="http://schemas.microsoft.com/office/powerpoint/2010/main" val="1867409371"/>
      </p:ext>
    </p:extLst>
  </p:cSld>
  <p:clrMapOvr>
    <a:masterClrMapping/>
  </p:clrMapOvr>
  <p:transition>
    <p:wipe dir="u"/>
    <p:sndAc>
      <p:stSnd>
        <p:snd r:embed="rId1" name="1359 - yeep beep.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CDD854FB-F349-43D1-B4D2-C9E5BC18327B}"/>
              </a:ext>
            </a:extLst>
          </p:cNvPr>
          <p:cNvSpPr>
            <a:spLocks noGrp="1"/>
          </p:cNvSpPr>
          <p:nvPr>
            <p:ph type="dt" sz="half" idx="10"/>
          </p:nvPr>
        </p:nvSpPr>
        <p:spPr/>
        <p:txBody>
          <a:bodyPr/>
          <a:lstStyle>
            <a:lvl1pPr>
              <a:defRPr/>
            </a:lvl1pPr>
          </a:lstStyle>
          <a:p>
            <a:pPr>
              <a:defRPr/>
            </a:pPr>
            <a:fld id="{42522D6F-BA93-4773-A390-25814EB537DF}" type="datetimeFigureOut">
              <a:rPr lang="ar-SA"/>
              <a:pPr>
                <a:defRPr/>
              </a:pPr>
              <a:t>19 ربيع الثاني، 1442</a:t>
            </a:fld>
            <a:endParaRPr lang="ar-SA"/>
          </a:p>
        </p:txBody>
      </p:sp>
      <p:sp>
        <p:nvSpPr>
          <p:cNvPr id="6" name="عنصر نائب للتذييل 4">
            <a:extLst>
              <a:ext uri="{FF2B5EF4-FFF2-40B4-BE49-F238E27FC236}">
                <a16:creationId xmlns:a16="http://schemas.microsoft.com/office/drawing/2014/main" id="{22B6CAEB-8127-452B-AF77-C3F33C22D36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ABCAD581-4B7E-4686-A081-8FD0DA8975D9}"/>
              </a:ext>
            </a:extLst>
          </p:cNvPr>
          <p:cNvSpPr>
            <a:spLocks noGrp="1"/>
          </p:cNvSpPr>
          <p:nvPr>
            <p:ph type="sldNum" sz="quarter" idx="12"/>
          </p:nvPr>
        </p:nvSpPr>
        <p:spPr/>
        <p:txBody>
          <a:bodyPr/>
          <a:lstStyle>
            <a:lvl1pPr>
              <a:defRPr/>
            </a:lvl1pPr>
          </a:lstStyle>
          <a:p>
            <a:fld id="{236FA319-3D6E-41AC-86A1-EFF5B5D3FA44}" type="slidenum">
              <a:rPr lang="ar-SA" altLang="en-US"/>
              <a:pPr/>
              <a:t>‹#›</a:t>
            </a:fld>
            <a:endParaRPr lang="ar-SA" altLang="en-US"/>
          </a:p>
        </p:txBody>
      </p:sp>
    </p:spTree>
    <p:extLst>
      <p:ext uri="{BB962C8B-B14F-4D97-AF65-F5344CB8AC3E}">
        <p14:creationId xmlns:p14="http://schemas.microsoft.com/office/powerpoint/2010/main" val="1189804790"/>
      </p:ext>
    </p:extLst>
  </p:cSld>
  <p:clrMapOvr>
    <a:masterClrMapping/>
  </p:clrMapOvr>
  <p:transition>
    <p:wipe dir="u"/>
    <p:sndAc>
      <p:stSnd>
        <p:snd r:embed="rId1" name="1359 - yeep beep.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8BDF2316-B83E-443E-B83D-7F6B10586E0B}"/>
              </a:ext>
            </a:extLst>
          </p:cNvPr>
          <p:cNvSpPr>
            <a:spLocks noGrp="1"/>
          </p:cNvSpPr>
          <p:nvPr>
            <p:ph type="dt" sz="half" idx="10"/>
          </p:nvPr>
        </p:nvSpPr>
        <p:spPr/>
        <p:txBody>
          <a:bodyPr/>
          <a:lstStyle>
            <a:lvl1pPr>
              <a:defRPr/>
            </a:lvl1pPr>
          </a:lstStyle>
          <a:p>
            <a:pPr>
              <a:defRPr/>
            </a:pPr>
            <a:fld id="{DD703D20-6434-40A0-9326-B2245658EAFC}" type="datetimeFigureOut">
              <a:rPr lang="ar-SA"/>
              <a:pPr>
                <a:defRPr/>
              </a:pPr>
              <a:t>19 ربيع الثاني، 1442</a:t>
            </a:fld>
            <a:endParaRPr lang="ar-SA"/>
          </a:p>
        </p:txBody>
      </p:sp>
      <p:sp>
        <p:nvSpPr>
          <p:cNvPr id="6" name="عنصر نائب للتذييل 4">
            <a:extLst>
              <a:ext uri="{FF2B5EF4-FFF2-40B4-BE49-F238E27FC236}">
                <a16:creationId xmlns:a16="http://schemas.microsoft.com/office/drawing/2014/main" id="{83264A44-6A70-4BF8-8149-78F0B459401C}"/>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8C900C5D-C08E-4990-9D28-08470BF4D4BC}"/>
              </a:ext>
            </a:extLst>
          </p:cNvPr>
          <p:cNvSpPr>
            <a:spLocks noGrp="1"/>
          </p:cNvSpPr>
          <p:nvPr>
            <p:ph type="sldNum" sz="quarter" idx="12"/>
          </p:nvPr>
        </p:nvSpPr>
        <p:spPr/>
        <p:txBody>
          <a:bodyPr/>
          <a:lstStyle>
            <a:lvl1pPr>
              <a:defRPr/>
            </a:lvl1pPr>
          </a:lstStyle>
          <a:p>
            <a:fld id="{4BEB3EBF-CB0D-4BBC-87C2-8E49DAC69FC5}" type="slidenum">
              <a:rPr lang="ar-SA" altLang="en-US"/>
              <a:pPr/>
              <a:t>‹#›</a:t>
            </a:fld>
            <a:endParaRPr lang="ar-SA" altLang="en-US"/>
          </a:p>
        </p:txBody>
      </p:sp>
    </p:spTree>
    <p:extLst>
      <p:ext uri="{BB962C8B-B14F-4D97-AF65-F5344CB8AC3E}">
        <p14:creationId xmlns:p14="http://schemas.microsoft.com/office/powerpoint/2010/main" val="1383952306"/>
      </p:ext>
    </p:extLst>
  </p:cSld>
  <p:clrMapOvr>
    <a:masterClrMapping/>
  </p:clrMapOvr>
  <p:transition>
    <p:wipe dir="u"/>
    <p:sndAc>
      <p:stSnd>
        <p:snd r:embed="rId1" name="1359 - yeep beep.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id="{605B583B-5F6F-440B-9D5C-C53D136FBE6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p>
        </p:txBody>
      </p:sp>
      <p:sp>
        <p:nvSpPr>
          <p:cNvPr id="1027" name="عنصر نائب للنص 2">
            <a:extLst>
              <a:ext uri="{FF2B5EF4-FFF2-40B4-BE49-F238E27FC236}">
                <a16:creationId xmlns:a16="http://schemas.microsoft.com/office/drawing/2014/main" id="{9FF7BDE5-D33D-4EE2-9697-A4C5E3DEA09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4" name="عنصر نائب للتاريخ 3">
            <a:extLst>
              <a:ext uri="{FF2B5EF4-FFF2-40B4-BE49-F238E27FC236}">
                <a16:creationId xmlns:a16="http://schemas.microsoft.com/office/drawing/2014/main" id="{E36DA346-F81D-4CD0-9DE4-F4FEB92B679C}"/>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A7AA3D0-AA27-4029-B95F-3DAA04867E31}" type="datetimeFigureOut">
              <a:rPr lang="ar-SA"/>
              <a:pPr>
                <a:defRPr/>
              </a:pPr>
              <a:t>19 ربيع الثاني، 1442</a:t>
            </a:fld>
            <a:endParaRPr lang="ar-SA"/>
          </a:p>
        </p:txBody>
      </p:sp>
      <p:sp>
        <p:nvSpPr>
          <p:cNvPr id="5" name="عنصر نائب للتذييل 4">
            <a:extLst>
              <a:ext uri="{FF2B5EF4-FFF2-40B4-BE49-F238E27FC236}">
                <a16:creationId xmlns:a16="http://schemas.microsoft.com/office/drawing/2014/main" id="{90319280-942E-4A3C-B345-47A1E8CDAC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a:extLst>
              <a:ext uri="{FF2B5EF4-FFF2-40B4-BE49-F238E27FC236}">
                <a16:creationId xmlns:a16="http://schemas.microsoft.com/office/drawing/2014/main" id="{A3F481B9-B3FF-4C13-B11E-F9A338D2A453}"/>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BBB02D8C-3801-4A27-8C59-2E91449BE9E5}" type="slidenum">
              <a:rPr lang="ar-SA" altLang="en-US"/>
              <a:pPr/>
              <a:t>‹#›</a:t>
            </a:fld>
            <a:endParaRPr lang="ar-S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sndAc>
      <p:stSnd>
        <p:snd r:embed="rId13" name="1359 - yeep beep.wav"/>
      </p:stSnd>
    </p:sndAc>
  </p:transition>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audio" Target="../media/audio11.wav"/></Relationships>
</file>

<file path=ppt/slides/_rels/slide1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4.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8.wav"/><Relationship Id="rId4" Type="http://schemas.openxmlformats.org/officeDocument/2006/relationships/audio" Target="../media/audio17.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audio" Target="../media/audio6.wav"/><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0D007982-5577-480D-A967-38849414CDAC}"/>
              </a:ext>
            </a:extLst>
          </p:cNvPr>
          <p:cNvSpPr/>
          <p:nvPr/>
        </p:nvSpPr>
        <p:spPr>
          <a:xfrm>
            <a:off x="0" y="0"/>
            <a:ext cx="4267200" cy="3276600"/>
          </a:xfrm>
          <a:prstGeom prst="roundRect">
            <a:avLst/>
          </a:prstGeom>
          <a:blipFill>
            <a:blip r:embed="rId5">
              <a:lum bright="-12000" contrast="39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6" name="Rectangle 2">
            <a:extLst>
              <a:ext uri="{FF2B5EF4-FFF2-40B4-BE49-F238E27FC236}">
                <a16:creationId xmlns:a16="http://schemas.microsoft.com/office/drawing/2014/main" id="{993B94C2-E561-4061-AFC5-3442E886554A}"/>
              </a:ext>
            </a:extLst>
          </p:cNvPr>
          <p:cNvSpPr>
            <a:spLocks noChangeArrowheads="1"/>
          </p:cNvSpPr>
          <p:nvPr/>
        </p:nvSpPr>
        <p:spPr bwMode="auto">
          <a:xfrm>
            <a:off x="304800" y="1295400"/>
            <a:ext cx="2009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EG" altLang="en-US" sz="4800" b="1"/>
              <a:t>الدَّرسُ 4</a:t>
            </a:r>
            <a:endParaRPr lang="en-US" altLang="en-US" sz="4800"/>
          </a:p>
        </p:txBody>
      </p:sp>
      <p:grpSp>
        <p:nvGrpSpPr>
          <p:cNvPr id="2" name="Group 1">
            <a:extLst>
              <a:ext uri="{FF2B5EF4-FFF2-40B4-BE49-F238E27FC236}">
                <a16:creationId xmlns:a16="http://schemas.microsoft.com/office/drawing/2014/main" id="{22501DA2-6DA1-42F6-97DE-CD6FEC6610EF}"/>
              </a:ext>
            </a:extLst>
          </p:cNvPr>
          <p:cNvGrpSpPr>
            <a:grpSpLocks/>
          </p:cNvGrpSpPr>
          <p:nvPr/>
        </p:nvGrpSpPr>
        <p:grpSpPr bwMode="auto">
          <a:xfrm>
            <a:off x="2143125" y="3143250"/>
            <a:ext cx="5638800" cy="3005138"/>
            <a:chOff x="3886572" y="1921857"/>
            <a:chExt cx="2968066" cy="1772138"/>
          </a:xfrm>
        </p:grpSpPr>
        <p:sp>
          <p:nvSpPr>
            <p:cNvPr id="8" name="Rounded Rectangle 2">
              <a:extLst>
                <a:ext uri="{FF2B5EF4-FFF2-40B4-BE49-F238E27FC236}">
                  <a16:creationId xmlns:a16="http://schemas.microsoft.com/office/drawing/2014/main" id="{37F0A8B1-9041-4857-A8CA-4E45F6259D75}"/>
                </a:ext>
              </a:extLst>
            </p:cNvPr>
            <p:cNvSpPr/>
            <p:nvPr/>
          </p:nvSpPr>
          <p:spPr>
            <a:xfrm>
              <a:off x="3901140" y="2093795"/>
              <a:ext cx="2953498" cy="1600200"/>
            </a:xfrm>
            <a:prstGeom prst="roundRect">
              <a:avLst/>
            </a:prstGeom>
            <a:solidFill>
              <a:schemeClr val="bg1"/>
            </a:solidFill>
            <a:ln w="76200">
              <a:solidFill>
                <a:schemeClr val="tx1"/>
              </a:solidFill>
              <a:prstDash val="sysDash"/>
            </a:ln>
            <a:effectLst>
              <a:glow rad="228600">
                <a:schemeClr val="tx1">
                  <a:lumMod val="65000"/>
                  <a:lumOff val="3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ounded Rectangle 3">
              <a:extLst>
                <a:ext uri="{FF2B5EF4-FFF2-40B4-BE49-F238E27FC236}">
                  <a16:creationId xmlns:a16="http://schemas.microsoft.com/office/drawing/2014/main" id="{65058B37-E578-41DD-9A44-FB44C9CDF71D}"/>
                </a:ext>
              </a:extLst>
            </p:cNvPr>
            <p:cNvSpPr/>
            <p:nvPr/>
          </p:nvSpPr>
          <p:spPr>
            <a:xfrm>
              <a:off x="3886572" y="1921857"/>
              <a:ext cx="1177367" cy="1143043"/>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10" name="Rectangle 1">
            <a:extLst>
              <a:ext uri="{FF2B5EF4-FFF2-40B4-BE49-F238E27FC236}">
                <a16:creationId xmlns:a16="http://schemas.microsoft.com/office/drawing/2014/main" id="{2EC67F9A-1812-48B1-B572-00BE08E451AC}"/>
              </a:ext>
            </a:extLst>
          </p:cNvPr>
          <p:cNvSpPr>
            <a:spLocks noChangeArrowheads="1"/>
          </p:cNvSpPr>
          <p:nvPr/>
        </p:nvSpPr>
        <p:spPr bwMode="auto">
          <a:xfrm>
            <a:off x="2828925" y="4830763"/>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115000"/>
              </a:lnSpc>
            </a:pPr>
            <a:r>
              <a:rPr lang="ar-EG" altLang="en-US" sz="4400" b="1">
                <a:cs typeface="Times New Roman" panose="02020603050405020304" pitchFamily="18" charset="0"/>
              </a:rPr>
              <a:t>العمل في فريق</a:t>
            </a:r>
            <a:endParaRPr lang="en-US" altLang="en-US" sz="3200">
              <a:cs typeface="Times New Roman" panose="02020603050405020304" pitchFamily="18" charset="0"/>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0968 - rip fabric.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nodeType="afterGroup">
                            <p:stCondLst>
                              <p:cond delay="500"/>
                            </p:stCondLst>
                            <p:childTnLst>
                              <p:par>
                                <p:cTn id="18" presetID="26"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80">
                                          <p:stCondLst>
                                            <p:cond delay="0"/>
                                          </p:stCondLst>
                                        </p:cTn>
                                        <p:tgtEl>
                                          <p:spTgt spid="2"/>
                                        </p:tgtEl>
                                      </p:cBhvr>
                                    </p:animEffect>
                                    <p:anim calcmode="lin" valueType="num">
                                      <p:cBhvr>
                                        <p:cTn id="2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 dur="26">
                                          <p:stCondLst>
                                            <p:cond delay="650"/>
                                          </p:stCondLst>
                                        </p:cTn>
                                        <p:tgtEl>
                                          <p:spTgt spid="2"/>
                                        </p:tgtEl>
                                      </p:cBhvr>
                                      <p:to x="100000" y="60000"/>
                                    </p:animScale>
                                    <p:animScale>
                                      <p:cBhvr>
                                        <p:cTn id="27" dur="166" decel="50000">
                                          <p:stCondLst>
                                            <p:cond delay="676"/>
                                          </p:stCondLst>
                                        </p:cTn>
                                        <p:tgtEl>
                                          <p:spTgt spid="2"/>
                                        </p:tgtEl>
                                      </p:cBhvr>
                                      <p:to x="100000" y="100000"/>
                                    </p:animScale>
                                    <p:animScale>
                                      <p:cBhvr>
                                        <p:cTn id="28" dur="26">
                                          <p:stCondLst>
                                            <p:cond delay="1312"/>
                                          </p:stCondLst>
                                        </p:cTn>
                                        <p:tgtEl>
                                          <p:spTgt spid="2"/>
                                        </p:tgtEl>
                                      </p:cBhvr>
                                      <p:to x="100000" y="80000"/>
                                    </p:animScale>
                                    <p:animScale>
                                      <p:cBhvr>
                                        <p:cTn id="29" dur="166" decel="50000">
                                          <p:stCondLst>
                                            <p:cond delay="1338"/>
                                          </p:stCondLst>
                                        </p:cTn>
                                        <p:tgtEl>
                                          <p:spTgt spid="2"/>
                                        </p:tgtEl>
                                      </p:cBhvr>
                                      <p:to x="100000" y="100000"/>
                                    </p:animScale>
                                    <p:animScale>
                                      <p:cBhvr>
                                        <p:cTn id="30" dur="26">
                                          <p:stCondLst>
                                            <p:cond delay="1642"/>
                                          </p:stCondLst>
                                        </p:cTn>
                                        <p:tgtEl>
                                          <p:spTgt spid="2"/>
                                        </p:tgtEl>
                                      </p:cBhvr>
                                      <p:to x="100000" y="90000"/>
                                    </p:animScale>
                                    <p:animScale>
                                      <p:cBhvr>
                                        <p:cTn id="31" dur="166" decel="50000">
                                          <p:stCondLst>
                                            <p:cond delay="1668"/>
                                          </p:stCondLst>
                                        </p:cTn>
                                        <p:tgtEl>
                                          <p:spTgt spid="2"/>
                                        </p:tgtEl>
                                      </p:cBhvr>
                                      <p:to x="100000" y="100000"/>
                                    </p:animScale>
                                    <p:animScale>
                                      <p:cBhvr>
                                        <p:cTn id="32" dur="26">
                                          <p:stCondLst>
                                            <p:cond delay="1808"/>
                                          </p:stCondLst>
                                        </p:cTn>
                                        <p:tgtEl>
                                          <p:spTgt spid="2"/>
                                        </p:tgtEl>
                                      </p:cBhvr>
                                      <p:to x="100000" y="95000"/>
                                    </p:animScale>
                                    <p:animScale>
                                      <p:cBhvr>
                                        <p:cTn id="33" dur="166" decel="50000">
                                          <p:stCondLst>
                                            <p:cond delay="1834"/>
                                          </p:stCondLst>
                                        </p:cTn>
                                        <p:tgtEl>
                                          <p:spTgt spid="2"/>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4" name="1047 - snare beat.wav"/>
                                        </p:tgtEl>
                                      </p:cMediaNode>
                                    </p:audio>
                                  </p:subTnLst>
                                </p:cTn>
                              </p:par>
                              <p:par>
                                <p:cTn id="34" presetID="26"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32B79257-A00E-4E2B-998E-09F43FDE3F2A}"/>
              </a:ext>
            </a:extLst>
          </p:cNvPr>
          <p:cNvGrpSpPr>
            <a:grpSpLocks/>
          </p:cNvGrpSpPr>
          <p:nvPr/>
        </p:nvGrpSpPr>
        <p:grpSpPr bwMode="auto">
          <a:xfrm>
            <a:off x="752475" y="285750"/>
            <a:ext cx="7891463" cy="6357938"/>
            <a:chOff x="752460" y="195242"/>
            <a:chExt cx="7891506" cy="6357958"/>
          </a:xfrm>
        </p:grpSpPr>
        <p:sp>
          <p:nvSpPr>
            <p:cNvPr id="3" name="Rounded Rectangle 1">
              <a:extLst>
                <a:ext uri="{FF2B5EF4-FFF2-40B4-BE49-F238E27FC236}">
                  <a16:creationId xmlns:a16="http://schemas.microsoft.com/office/drawing/2014/main" id="{4AF6EB6C-CDD9-4451-A808-925BA9821DC7}"/>
                </a:ext>
              </a:extLst>
            </p:cNvPr>
            <p:cNvSpPr/>
            <p:nvPr/>
          </p:nvSpPr>
          <p:spPr>
            <a:xfrm>
              <a:off x="761985" y="380981"/>
              <a:ext cx="7696242" cy="5943619"/>
            </a:xfrm>
            <a:prstGeom prst="roundRect">
              <a:avLst>
                <a:gd name="adj" fmla="val 1662"/>
              </a:avLst>
            </a:prstGeom>
            <a:blipFill>
              <a:blip r:embed="rId4">
                <a:lum contrast="32000"/>
              </a:blip>
              <a:stretch>
                <a:fillRect/>
              </a:stretch>
            </a:bli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Rounded Rectangle 4">
              <a:extLst>
                <a:ext uri="{FF2B5EF4-FFF2-40B4-BE49-F238E27FC236}">
                  <a16:creationId xmlns:a16="http://schemas.microsoft.com/office/drawing/2014/main" id="{4D52D704-F8BC-4996-98B2-3CE78743A746}"/>
                </a:ext>
              </a:extLst>
            </p:cNvPr>
            <p:cNvSpPr/>
            <p:nvPr/>
          </p:nvSpPr>
          <p:spPr>
            <a:xfrm>
              <a:off x="752460" y="195242"/>
              <a:ext cx="7891506" cy="6357958"/>
            </a:xfrm>
            <a:prstGeom prst="roundRect">
              <a:avLst/>
            </a:prstGeom>
            <a:blipFill dpi="0" rotWithShape="1">
              <a:blip r:embed="rId5">
                <a:alphaModFix amt="28000"/>
                <a:lum contras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AD41A8F7-EFE7-4115-9291-87B959D7FBB6}"/>
              </a:ext>
            </a:extLst>
          </p:cNvPr>
          <p:cNvSpPr>
            <a:spLocks noChangeArrowheads="1"/>
          </p:cNvSpPr>
          <p:nvPr/>
        </p:nvSpPr>
        <p:spPr bwMode="auto">
          <a:xfrm>
            <a:off x="1143000" y="1785938"/>
            <a:ext cx="6929438"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4400" b="1">
                <a:cs typeface="Times New Roman" panose="02020603050405020304" pitchFamily="18" charset="0"/>
              </a:rPr>
              <a:t>وتعتمد قدرة الفريق وفعاليته على العمل التعاوني الذي يسود الفريق، والذي يشعر كل فرد فيه بأنه مسؤول عن تلك العمليات.</a:t>
            </a:r>
            <a:endParaRPr lang="en-US" altLang="en-US" sz="3200">
              <a:cs typeface="Times New Roman" panose="02020603050405020304" pitchFamily="18" charset="0"/>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03DD07C-3E93-8549-AE0C-954F9948E654}"/>
              </a:ext>
            </a:extLst>
          </p:cNvPr>
          <p:cNvSpPr txBox="1"/>
          <p:nvPr/>
        </p:nvSpPr>
        <p:spPr>
          <a:xfrm>
            <a:off x="5002244" y="1735022"/>
            <a:ext cx="3674707" cy="2816156"/>
          </a:xfrm>
          <a:prstGeom prst="rect">
            <a:avLst/>
          </a:prstGeom>
          <a:noFill/>
        </p:spPr>
        <p:txBody>
          <a:bodyPr wrap="square" rtlCol="1">
            <a:spAutoFit/>
          </a:bodyPr>
          <a:lstStyle/>
          <a:p>
            <a:pPr algn="r"/>
            <a:r>
              <a:rPr lang="ar-SA" sz="5900" dirty="0">
                <a:solidFill>
                  <a:schemeClr val="bg1"/>
                </a:solidFill>
              </a:rPr>
              <a:t>استيراتيجية الملخص الزائف</a:t>
            </a:r>
          </a:p>
        </p:txBody>
      </p:sp>
      <p:pic>
        <p:nvPicPr>
          <p:cNvPr id="4" name="صورة 2">
            <a:extLst>
              <a:ext uri="{FF2B5EF4-FFF2-40B4-BE49-F238E27FC236}">
                <a16:creationId xmlns:a16="http://schemas.microsoft.com/office/drawing/2014/main" id="{1DC41365-2952-3B47-B73A-1B1D4FC91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88" y="285102"/>
            <a:ext cx="4580659" cy="5987143"/>
          </a:xfrm>
          <a:prstGeom prst="rect">
            <a:avLst/>
          </a:prstGeom>
        </p:spPr>
      </p:pic>
    </p:spTree>
    <p:extLst>
      <p:ext uri="{BB962C8B-B14F-4D97-AF65-F5344CB8AC3E}">
        <p14:creationId xmlns:p14="http://schemas.microsoft.com/office/powerpoint/2010/main" val="626007883"/>
      </p:ext>
    </p:extLst>
  </p:cSld>
  <p:clrMapOvr>
    <a:masterClrMapping/>
  </p:clrMapOvr>
  <p:transition>
    <p:wipe dir="u"/>
    <p:sndAc>
      <p:stSnd>
        <p:snd r:embed="rId2" name="1359 - yeep beep.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2C58F96-2BAC-0F44-B7BA-275B8507D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78" y="570204"/>
            <a:ext cx="5675474" cy="5779796"/>
          </a:xfrm>
          <a:prstGeom prst="rect">
            <a:avLst/>
          </a:prstGeom>
        </p:spPr>
      </p:pic>
      <p:sp>
        <p:nvSpPr>
          <p:cNvPr id="5" name="مربع نص 4">
            <a:extLst>
              <a:ext uri="{FF2B5EF4-FFF2-40B4-BE49-F238E27FC236}">
                <a16:creationId xmlns:a16="http://schemas.microsoft.com/office/drawing/2014/main" id="{60922333-D6E9-264F-AC3F-50E78DA1E15D}"/>
              </a:ext>
            </a:extLst>
          </p:cNvPr>
          <p:cNvSpPr txBox="1"/>
          <p:nvPr/>
        </p:nvSpPr>
        <p:spPr>
          <a:xfrm flipH="1">
            <a:off x="6349350" y="1373673"/>
            <a:ext cx="2333302" cy="646331"/>
          </a:xfrm>
          <a:prstGeom prst="rect">
            <a:avLst/>
          </a:prstGeom>
          <a:noFill/>
        </p:spPr>
        <p:txBody>
          <a:bodyPr wrap="square" rtlCol="1">
            <a:spAutoFit/>
          </a:bodyPr>
          <a:lstStyle/>
          <a:p>
            <a:pPr algn="r"/>
            <a:r>
              <a:rPr lang="ar-SA" sz="3600" dirty="0">
                <a:solidFill>
                  <a:schemeClr val="bg1"/>
                </a:solidFill>
              </a:rPr>
              <a:t>من الاثراء</a:t>
            </a:r>
          </a:p>
        </p:txBody>
      </p:sp>
    </p:spTree>
    <p:extLst>
      <p:ext uri="{BB962C8B-B14F-4D97-AF65-F5344CB8AC3E}">
        <p14:creationId xmlns:p14="http://schemas.microsoft.com/office/powerpoint/2010/main" val="2044137"/>
      </p:ext>
    </p:extLst>
  </p:cSld>
  <p:clrMapOvr>
    <a:masterClrMapping/>
  </p:clrMapOvr>
  <p:transition>
    <p:wipe dir="u"/>
    <p:sndAc>
      <p:stSnd>
        <p:snd r:embed="rId2" name="1359 - yeep beep.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7FB00DF9-93FC-4661-B6EB-81059522A423}"/>
              </a:ext>
            </a:extLst>
          </p:cNvPr>
          <p:cNvGrpSpPr>
            <a:grpSpLocks/>
          </p:cNvGrpSpPr>
          <p:nvPr/>
        </p:nvGrpSpPr>
        <p:grpSpPr bwMode="auto">
          <a:xfrm>
            <a:off x="4000500" y="288925"/>
            <a:ext cx="4875213" cy="2068513"/>
            <a:chOff x="5046216" y="1191674"/>
            <a:chExt cx="3613079" cy="2068294"/>
          </a:xfrm>
        </p:grpSpPr>
        <p:sp>
          <p:nvSpPr>
            <p:cNvPr id="3" name="Curved Up Ribbon 2">
              <a:extLst>
                <a:ext uri="{FF2B5EF4-FFF2-40B4-BE49-F238E27FC236}">
                  <a16:creationId xmlns:a16="http://schemas.microsoft.com/office/drawing/2014/main" id="{216DFD7B-C557-4D76-BE77-D5D843344209}"/>
                </a:ext>
              </a:extLst>
            </p:cNvPr>
            <p:cNvSpPr/>
            <p:nvPr/>
          </p:nvSpPr>
          <p:spPr>
            <a:xfrm>
              <a:off x="5046216" y="1523999"/>
              <a:ext cx="3162390" cy="1371601"/>
            </a:xfrm>
            <a:prstGeom prst="ellipseRibbon2">
              <a:avLst>
                <a:gd name="adj1" fmla="val 25000"/>
                <a:gd name="adj2" fmla="val 100000"/>
                <a:gd name="adj3" fmla="val 12500"/>
              </a:avLst>
            </a:prstGeom>
            <a:blipFill>
              <a:blip r:embed="rId5" cstate="print">
                <a:lum bright="31000" contrast="42000"/>
              </a:blip>
              <a:tile tx="0" ty="0" sx="100000" sy="100000" flip="none" algn="tl"/>
            </a:blipFill>
            <a:ln>
              <a:solidFill>
                <a:schemeClr val="accent6">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Cloud 3">
              <a:extLst>
                <a:ext uri="{FF2B5EF4-FFF2-40B4-BE49-F238E27FC236}">
                  <a16:creationId xmlns:a16="http://schemas.microsoft.com/office/drawing/2014/main" id="{A92E4B30-A25F-4BDA-ACC3-0F9B0474F2A4}"/>
                </a:ext>
              </a:extLst>
            </p:cNvPr>
            <p:cNvSpPr/>
            <p:nvPr/>
          </p:nvSpPr>
          <p:spPr>
            <a:xfrm rot="372641">
              <a:off x="7239241" y="1191674"/>
              <a:ext cx="1420054" cy="2068294"/>
            </a:xfrm>
            <a:prstGeom prst="roundRect">
              <a:avLst/>
            </a:prstGeom>
            <a:blipFill>
              <a:blip r:embed="rId6" cstate="prin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TextBox 10">
            <a:extLst>
              <a:ext uri="{FF2B5EF4-FFF2-40B4-BE49-F238E27FC236}">
                <a16:creationId xmlns:a16="http://schemas.microsoft.com/office/drawing/2014/main" id="{7CA3670B-17FB-419B-A6E5-90F905B6D5C7}"/>
              </a:ext>
            </a:extLst>
          </p:cNvPr>
          <p:cNvSpPr txBox="1">
            <a:spLocks noChangeArrowheads="1"/>
          </p:cNvSpPr>
          <p:nvPr/>
        </p:nvSpPr>
        <p:spPr bwMode="auto">
          <a:xfrm>
            <a:off x="4129088" y="596900"/>
            <a:ext cx="36814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EG" altLang="en-US" sz="7200" b="1">
                <a:solidFill>
                  <a:srgbClr val="C00000"/>
                </a:solidFill>
                <a:cs typeface="Times New Roman" panose="02020603050405020304" pitchFamily="18" charset="0"/>
              </a:rPr>
              <a:t>تذكر</a:t>
            </a:r>
            <a:endParaRPr lang="en-US" altLang="en-US" sz="7200">
              <a:solidFill>
                <a:srgbClr val="C00000"/>
              </a:solidFill>
            </a:endParaRPr>
          </a:p>
        </p:txBody>
      </p:sp>
      <p:sp>
        <p:nvSpPr>
          <p:cNvPr id="6" name="Rounded Rectangle 6">
            <a:extLst>
              <a:ext uri="{FF2B5EF4-FFF2-40B4-BE49-F238E27FC236}">
                <a16:creationId xmlns:a16="http://schemas.microsoft.com/office/drawing/2014/main" id="{498712BE-E505-48F6-AE57-8DEF2D024D32}"/>
              </a:ext>
            </a:extLst>
          </p:cNvPr>
          <p:cNvSpPr/>
          <p:nvPr/>
        </p:nvSpPr>
        <p:spPr>
          <a:xfrm>
            <a:off x="381000" y="2357438"/>
            <a:ext cx="8534400" cy="4119562"/>
          </a:xfrm>
          <a:prstGeom prst="roundRect">
            <a:avLst>
              <a:gd name="adj" fmla="val 38553"/>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lin ang="16200000" scaled="1"/>
            <a:tileRect/>
          </a:gradFill>
          <a:ln w="57150">
            <a:solidFill>
              <a:srgbClr val="66FF66"/>
            </a:solidFill>
            <a:prstDash val="lgDashDotDot"/>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TextBox 8">
            <a:extLst>
              <a:ext uri="{FF2B5EF4-FFF2-40B4-BE49-F238E27FC236}">
                <a16:creationId xmlns:a16="http://schemas.microsoft.com/office/drawing/2014/main" id="{EEB200B7-E565-44B6-841F-080698179F04}"/>
              </a:ext>
            </a:extLst>
          </p:cNvPr>
          <p:cNvSpPr txBox="1">
            <a:spLocks noChangeArrowheads="1"/>
          </p:cNvSpPr>
          <p:nvPr/>
        </p:nvSpPr>
        <p:spPr bwMode="auto">
          <a:xfrm>
            <a:off x="838200" y="2714625"/>
            <a:ext cx="7377113"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4400" b="1">
                <a:solidFill>
                  <a:schemeClr val="bg1"/>
                </a:solidFill>
                <a:cs typeface="Times New Roman" panose="02020603050405020304" pitchFamily="18" charset="0"/>
              </a:rPr>
              <a:t>أن مهارات العمل في فريق تتضمن، الاتصال، احترام آراء الآخرين، التفاوض، وهي من المهارات التي يحتاجها عالم العمل اليوم والغد.</a:t>
            </a: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820 - one bass drum bea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4" name="0916 - p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2A01602B-90D0-4994-ACE2-3F1D45A20A1A}"/>
              </a:ext>
            </a:extLst>
          </p:cNvPr>
          <p:cNvGrpSpPr>
            <a:grpSpLocks/>
          </p:cNvGrpSpPr>
          <p:nvPr/>
        </p:nvGrpSpPr>
        <p:grpSpPr bwMode="auto">
          <a:xfrm>
            <a:off x="506413" y="1601788"/>
            <a:ext cx="8177212" cy="3044825"/>
            <a:chOff x="550019" y="2715770"/>
            <a:chExt cx="8177159" cy="2030169"/>
          </a:xfrm>
        </p:grpSpPr>
        <p:sp>
          <p:nvSpPr>
            <p:cNvPr id="3" name="Rounded Rectangle 4">
              <a:extLst>
                <a:ext uri="{FF2B5EF4-FFF2-40B4-BE49-F238E27FC236}">
                  <a16:creationId xmlns:a16="http://schemas.microsoft.com/office/drawing/2014/main" id="{A55C6DC1-4590-4E25-A538-0E4DA571FE35}"/>
                </a:ext>
              </a:extLst>
            </p:cNvPr>
            <p:cNvSpPr/>
            <p:nvPr/>
          </p:nvSpPr>
          <p:spPr>
            <a:xfrm>
              <a:off x="615799" y="2743200"/>
              <a:ext cx="8001001" cy="1905000"/>
            </a:xfrm>
            <a:prstGeom prst="roundRect">
              <a:avLst>
                <a:gd name="adj" fmla="val 8889"/>
              </a:avLst>
            </a:prstGeom>
            <a:solidFill>
              <a:schemeClr val="bg2">
                <a:lumMod val="25000"/>
              </a:schemeClr>
            </a:solidFill>
            <a:ln>
              <a:solidFill>
                <a:schemeClr val="bg1">
                  <a:lumMod val="50000"/>
                </a:schemeClr>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4" name="Rounded Rectangle 3">
              <a:extLst>
                <a:ext uri="{FF2B5EF4-FFF2-40B4-BE49-F238E27FC236}">
                  <a16:creationId xmlns:a16="http://schemas.microsoft.com/office/drawing/2014/main" id="{25E075FB-CF95-4E0F-944A-CBD75CEC2E61}"/>
                </a:ext>
              </a:extLst>
            </p:cNvPr>
            <p:cNvSpPr/>
            <p:nvPr/>
          </p:nvSpPr>
          <p:spPr>
            <a:xfrm rot="416659">
              <a:off x="550019" y="2715770"/>
              <a:ext cx="1766876" cy="921938"/>
            </a:xfrm>
            <a:prstGeom prst="roundRect">
              <a:avLst>
                <a:gd name="adj" fmla="val 0"/>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5" name="Rounded Rectangle 6">
              <a:extLst>
                <a:ext uri="{FF2B5EF4-FFF2-40B4-BE49-F238E27FC236}">
                  <a16:creationId xmlns:a16="http://schemas.microsoft.com/office/drawing/2014/main" id="{584F1A4B-4B3D-48A7-87C8-4B85FA89C11D}"/>
                </a:ext>
              </a:extLst>
            </p:cNvPr>
            <p:cNvSpPr/>
            <p:nvPr/>
          </p:nvSpPr>
          <p:spPr>
            <a:xfrm rot="21017170">
              <a:off x="6960302" y="3824001"/>
              <a:ext cx="1766876" cy="921938"/>
            </a:xfrm>
            <a:prstGeom prst="roundRect">
              <a:avLst>
                <a:gd name="adj" fmla="val 0"/>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6" name="Rectangle 1">
            <a:extLst>
              <a:ext uri="{FF2B5EF4-FFF2-40B4-BE49-F238E27FC236}">
                <a16:creationId xmlns:a16="http://schemas.microsoft.com/office/drawing/2014/main" id="{E1C6D6DB-1F3A-41F7-A038-9BCD2C3D3646}"/>
              </a:ext>
            </a:extLst>
          </p:cNvPr>
          <p:cNvSpPr>
            <a:spLocks noChangeArrowheads="1"/>
          </p:cNvSpPr>
          <p:nvPr/>
        </p:nvSpPr>
        <p:spPr bwMode="auto">
          <a:xfrm>
            <a:off x="714375" y="2524125"/>
            <a:ext cx="72151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5400" b="1">
                <a:solidFill>
                  <a:schemeClr val="bg1"/>
                </a:solidFill>
                <a:cs typeface="Times New Roman" panose="02020603050405020304" pitchFamily="18" charset="0"/>
              </a:rPr>
              <a:t>خطوات تطبيق العمل في فريق</a:t>
            </a: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905 - pinball game why sounds.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DBFA00C1-B323-42DC-805D-E52802C250EC}"/>
              </a:ext>
            </a:extLst>
          </p:cNvPr>
          <p:cNvGrpSpPr>
            <a:grpSpLocks/>
          </p:cNvGrpSpPr>
          <p:nvPr/>
        </p:nvGrpSpPr>
        <p:grpSpPr bwMode="auto">
          <a:xfrm>
            <a:off x="642938" y="1143000"/>
            <a:ext cx="8281987" cy="4068763"/>
            <a:chOff x="1219200" y="3657600"/>
            <a:chExt cx="7234684" cy="2755906"/>
          </a:xfrm>
        </p:grpSpPr>
        <p:sp>
          <p:nvSpPr>
            <p:cNvPr id="3" name="Rounded Rectangle 6">
              <a:extLst>
                <a:ext uri="{FF2B5EF4-FFF2-40B4-BE49-F238E27FC236}">
                  <a16:creationId xmlns:a16="http://schemas.microsoft.com/office/drawing/2014/main" id="{9E2B6A99-0C6F-487D-BB9E-C9DD4F74928B}"/>
                </a:ext>
              </a:extLst>
            </p:cNvPr>
            <p:cNvSpPr/>
            <p:nvPr/>
          </p:nvSpPr>
          <p:spPr>
            <a:xfrm>
              <a:off x="1219200" y="3657600"/>
              <a:ext cx="6781217" cy="2590315"/>
            </a:xfrm>
            <a:prstGeom prst="roundRect">
              <a:avLst/>
            </a:prstGeom>
            <a:solidFill>
              <a:schemeClr val="bg1">
                <a:lumMod val="85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4" name="Rounded Rectangle 7">
              <a:extLst>
                <a:ext uri="{FF2B5EF4-FFF2-40B4-BE49-F238E27FC236}">
                  <a16:creationId xmlns:a16="http://schemas.microsoft.com/office/drawing/2014/main" id="{15035CF6-4DD8-4ABD-8FDB-965FC8914E00}"/>
                </a:ext>
              </a:extLst>
            </p:cNvPr>
            <p:cNvSpPr/>
            <p:nvPr/>
          </p:nvSpPr>
          <p:spPr>
            <a:xfrm rot="1219061">
              <a:off x="7401340" y="5413509"/>
              <a:ext cx="1052544" cy="999997"/>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05F9E365-A5C7-44D5-8AC4-2B96D417C945}"/>
              </a:ext>
            </a:extLst>
          </p:cNvPr>
          <p:cNvSpPr>
            <a:spLocks noChangeArrowheads="1"/>
          </p:cNvSpPr>
          <p:nvPr/>
        </p:nvSpPr>
        <p:spPr bwMode="auto">
          <a:xfrm>
            <a:off x="719138" y="1525588"/>
            <a:ext cx="76390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EG" altLang="en-US" sz="4800" b="1">
                <a:solidFill>
                  <a:srgbClr val="FF0000"/>
                </a:solidFill>
              </a:rPr>
              <a:t>كي يتحقق العمل الجماعي داخل غرفة الصف الدراسي، أو داخل أي مؤسسة، لابد من توافر بعض الخطوات الرئيسية مثل:</a:t>
            </a: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157 - swish sound.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A5E0CB-5963-460C-881F-85649ABA8E35}"/>
              </a:ext>
            </a:extLst>
          </p:cNvPr>
          <p:cNvGrpSpPr>
            <a:grpSpLocks/>
          </p:cNvGrpSpPr>
          <p:nvPr/>
        </p:nvGrpSpPr>
        <p:grpSpPr bwMode="auto">
          <a:xfrm>
            <a:off x="142875" y="642938"/>
            <a:ext cx="8929688" cy="5429250"/>
            <a:chOff x="286565" y="4108670"/>
            <a:chExt cx="7714436" cy="2520730"/>
          </a:xfrm>
        </p:grpSpPr>
        <p:sp>
          <p:nvSpPr>
            <p:cNvPr id="3" name="Rounded Rectangle 2">
              <a:extLst>
                <a:ext uri="{FF2B5EF4-FFF2-40B4-BE49-F238E27FC236}">
                  <a16:creationId xmlns:a16="http://schemas.microsoft.com/office/drawing/2014/main" id="{52D3ACD4-3596-4551-A8E0-B3CF85E0E286}"/>
                </a:ext>
              </a:extLst>
            </p:cNvPr>
            <p:cNvSpPr/>
            <p:nvPr/>
          </p:nvSpPr>
          <p:spPr>
            <a:xfrm>
              <a:off x="286565" y="4108670"/>
              <a:ext cx="7714436" cy="2520730"/>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rgbClr val="00B0F0"/>
              </a:solidFill>
              <a:prstDash val="sysDot"/>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4" name="Rounded Rectangle 3">
              <a:extLst>
                <a:ext uri="{FF2B5EF4-FFF2-40B4-BE49-F238E27FC236}">
                  <a16:creationId xmlns:a16="http://schemas.microsoft.com/office/drawing/2014/main" id="{84AAA4C0-9009-4A64-823C-8FC3940A630A}"/>
                </a:ext>
              </a:extLst>
            </p:cNvPr>
            <p:cNvSpPr/>
            <p:nvPr/>
          </p:nvSpPr>
          <p:spPr>
            <a:xfrm>
              <a:off x="286565" y="5932882"/>
              <a:ext cx="987448" cy="696518"/>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3FB2215D-9CD7-4DE7-9E19-C082FC4DD1F3}"/>
              </a:ext>
            </a:extLst>
          </p:cNvPr>
          <p:cNvSpPr>
            <a:spLocks noChangeArrowheads="1"/>
          </p:cNvSpPr>
          <p:nvPr/>
        </p:nvSpPr>
        <p:spPr bwMode="auto">
          <a:xfrm>
            <a:off x="1346647" y="1428759"/>
            <a:ext cx="7225880" cy="2640723"/>
          </a:xfrm>
          <a:prstGeom prst="rect">
            <a:avLst/>
          </a:prstGeom>
          <a:noFill/>
          <a:ln w="9525">
            <a:noFill/>
            <a:miter lim="800000"/>
            <a:headEnd/>
            <a:tailEnd/>
          </a:ln>
          <a:effectLst/>
        </p:spPr>
        <p:txBody>
          <a:bodyPr anchor="ctr">
            <a:spAutoFit/>
          </a:bodyPr>
          <a:lstStyle/>
          <a:p>
            <a:pPr marL="342900" indent="-342900" fontAlgn="auto">
              <a:lnSpc>
                <a:spcPct val="115000"/>
              </a:lnSpc>
              <a:spcBef>
                <a:spcPts val="0"/>
              </a:spcBef>
              <a:spcAft>
                <a:spcPts val="0"/>
              </a:spcAft>
              <a:buFont typeface="+mj-lt"/>
              <a:buAutoNum type="arabicParenBoth"/>
              <a:tabLst>
                <a:tab pos="614680" algn="l"/>
              </a:tabLst>
              <a:defRPr/>
            </a:pPr>
            <a:r>
              <a:rPr lang="ar-EG"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Times New Roman"/>
              </a:rPr>
              <a:t>اختيار المشكلة:</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Arial"/>
            </a:endParaRPr>
          </a:p>
          <a:p>
            <a:pPr marL="228600" fontAlgn="auto">
              <a:lnSpc>
                <a:spcPct val="115000"/>
              </a:lnSpc>
              <a:spcBef>
                <a:spcPts val="0"/>
              </a:spcBef>
              <a:spcAft>
                <a:spcPts val="0"/>
              </a:spcAft>
              <a:tabLst>
                <a:tab pos="614680" algn="l"/>
              </a:tabLst>
              <a:defRPr/>
            </a:pPr>
            <a:r>
              <a:rPr lang="ar-EG" sz="3600" b="1" dirty="0">
                <a:latin typeface="+mn-lt"/>
                <a:ea typeface="Times New Roman"/>
                <a:cs typeface="Times New Roman"/>
              </a:rPr>
              <a:t>وجود مشكلة هامة متصلة بالواقع تهم الطالب والمجتمع على المدى البعيد، مناسبة للوقت والبرنامج الموضع لدراستها.</a:t>
            </a:r>
            <a:endParaRPr lang="en-US" sz="2400" dirty="0">
              <a:latin typeface="+mn-lt"/>
              <a:ea typeface="Times New Roman"/>
              <a:cs typeface="Arial"/>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739 - metal bat hits baseball.wav"/>
                                        </p:tgtEl>
                                      </p:cMediaNode>
                                    </p:audio>
                                  </p:sub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67195B-BB75-4E60-83B8-CF1325387B0F}"/>
              </a:ext>
            </a:extLst>
          </p:cNvPr>
          <p:cNvGrpSpPr>
            <a:grpSpLocks/>
          </p:cNvGrpSpPr>
          <p:nvPr/>
        </p:nvGrpSpPr>
        <p:grpSpPr bwMode="auto">
          <a:xfrm>
            <a:off x="142875" y="642938"/>
            <a:ext cx="8929688" cy="5429250"/>
            <a:chOff x="286565" y="4108670"/>
            <a:chExt cx="7714436" cy="2520730"/>
          </a:xfrm>
        </p:grpSpPr>
        <p:sp>
          <p:nvSpPr>
            <p:cNvPr id="3" name="Rounded Rectangle 2">
              <a:extLst>
                <a:ext uri="{FF2B5EF4-FFF2-40B4-BE49-F238E27FC236}">
                  <a16:creationId xmlns:a16="http://schemas.microsoft.com/office/drawing/2014/main" id="{020AA03E-C128-483A-AC74-10D27002663B}"/>
                </a:ext>
              </a:extLst>
            </p:cNvPr>
            <p:cNvSpPr/>
            <p:nvPr/>
          </p:nvSpPr>
          <p:spPr>
            <a:xfrm>
              <a:off x="286565" y="4108670"/>
              <a:ext cx="7714436" cy="2520730"/>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rgbClr val="00B0F0"/>
              </a:solidFill>
              <a:prstDash val="sysDot"/>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4" name="Rounded Rectangle 3">
              <a:extLst>
                <a:ext uri="{FF2B5EF4-FFF2-40B4-BE49-F238E27FC236}">
                  <a16:creationId xmlns:a16="http://schemas.microsoft.com/office/drawing/2014/main" id="{7C9EBB71-8AEA-4480-8499-BBDE5D953003}"/>
                </a:ext>
              </a:extLst>
            </p:cNvPr>
            <p:cNvSpPr/>
            <p:nvPr/>
          </p:nvSpPr>
          <p:spPr>
            <a:xfrm>
              <a:off x="286565" y="5932882"/>
              <a:ext cx="987448" cy="696518"/>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FD7A106A-B22D-409C-A162-AF5365BFDC08}"/>
              </a:ext>
            </a:extLst>
          </p:cNvPr>
          <p:cNvSpPr>
            <a:spLocks noChangeArrowheads="1"/>
          </p:cNvSpPr>
          <p:nvPr/>
        </p:nvSpPr>
        <p:spPr bwMode="auto">
          <a:xfrm>
            <a:off x="785787" y="1428759"/>
            <a:ext cx="7715304" cy="2428357"/>
          </a:xfrm>
          <a:prstGeom prst="rect">
            <a:avLst/>
          </a:prstGeom>
          <a:noFill/>
          <a:ln w="9525">
            <a:noFill/>
            <a:miter lim="800000"/>
            <a:headEnd/>
            <a:tailEnd/>
          </a:ln>
          <a:effectLst/>
        </p:spPr>
        <p:txBody>
          <a:bodyPr anchor="ctr">
            <a:spAutoFit/>
          </a:bodyPr>
          <a:lstStyle/>
          <a:p>
            <a:pPr marL="342900" indent="-342900" fontAlgn="auto">
              <a:lnSpc>
                <a:spcPct val="115000"/>
              </a:lnSpc>
              <a:spcBef>
                <a:spcPts val="0"/>
              </a:spcBef>
              <a:spcAft>
                <a:spcPts val="0"/>
              </a:spcAft>
              <a:tabLst>
                <a:tab pos="614680" algn="l"/>
              </a:tabLst>
              <a:defRPr/>
            </a:pPr>
            <a:r>
              <a:rPr lang="ar-EG"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Times New Roman"/>
              </a:rPr>
              <a:t>(2) التخطيط:</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Arial"/>
            </a:endParaRPr>
          </a:p>
          <a:p>
            <a:pPr marL="228600" fontAlgn="auto">
              <a:lnSpc>
                <a:spcPct val="115000"/>
              </a:lnSpc>
              <a:spcBef>
                <a:spcPts val="0"/>
              </a:spcBef>
              <a:spcAft>
                <a:spcPts val="0"/>
              </a:spcAft>
              <a:tabLst>
                <a:tab pos="614680" algn="l"/>
              </a:tabLst>
              <a:defRPr/>
            </a:pPr>
            <a:r>
              <a:rPr lang="ar-EG" sz="4400" b="1" dirty="0">
                <a:latin typeface="+mn-lt"/>
                <a:ea typeface="Times New Roman"/>
                <a:cs typeface="Times New Roman"/>
              </a:rPr>
              <a:t>التخطيط السليم لحل المشكلة بجميع جوانبها، وتوزيع الأدوار والمسؤوليات.</a:t>
            </a:r>
            <a:endParaRPr lang="en-US" sz="3200" dirty="0">
              <a:latin typeface="+mn-lt"/>
              <a:ea typeface="Times New Roman"/>
              <a:cs typeface="Arial"/>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739 - metal bat hits baseball.wav"/>
                                        </p:tgtEl>
                                      </p:cMediaNode>
                                    </p:audio>
                                  </p:sub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A42E5D6-2080-45AF-9E1C-D5CC042EAC38}"/>
              </a:ext>
            </a:extLst>
          </p:cNvPr>
          <p:cNvGrpSpPr>
            <a:grpSpLocks/>
          </p:cNvGrpSpPr>
          <p:nvPr/>
        </p:nvGrpSpPr>
        <p:grpSpPr bwMode="auto">
          <a:xfrm>
            <a:off x="142875" y="642938"/>
            <a:ext cx="8929688" cy="5429250"/>
            <a:chOff x="286565" y="4108670"/>
            <a:chExt cx="7714436" cy="2520730"/>
          </a:xfrm>
        </p:grpSpPr>
        <p:sp>
          <p:nvSpPr>
            <p:cNvPr id="3" name="Rounded Rectangle 2">
              <a:extLst>
                <a:ext uri="{FF2B5EF4-FFF2-40B4-BE49-F238E27FC236}">
                  <a16:creationId xmlns:a16="http://schemas.microsoft.com/office/drawing/2014/main" id="{BF45E4E0-CE1B-4DE0-9391-FAD56E2E5D62}"/>
                </a:ext>
              </a:extLst>
            </p:cNvPr>
            <p:cNvSpPr/>
            <p:nvPr/>
          </p:nvSpPr>
          <p:spPr>
            <a:xfrm>
              <a:off x="286565" y="4108670"/>
              <a:ext cx="7714436" cy="2520730"/>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rgbClr val="00B0F0"/>
              </a:solidFill>
              <a:prstDash val="sysDot"/>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4" name="Rounded Rectangle 3">
              <a:extLst>
                <a:ext uri="{FF2B5EF4-FFF2-40B4-BE49-F238E27FC236}">
                  <a16:creationId xmlns:a16="http://schemas.microsoft.com/office/drawing/2014/main" id="{51E4F810-C5B2-4968-8B34-756CCCC323C7}"/>
                </a:ext>
              </a:extLst>
            </p:cNvPr>
            <p:cNvSpPr/>
            <p:nvPr/>
          </p:nvSpPr>
          <p:spPr>
            <a:xfrm>
              <a:off x="286565" y="5932882"/>
              <a:ext cx="987448" cy="696518"/>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EDD756C1-3088-43B0-9405-59A94C5646CA}"/>
              </a:ext>
            </a:extLst>
          </p:cNvPr>
          <p:cNvSpPr>
            <a:spLocks noChangeArrowheads="1"/>
          </p:cNvSpPr>
          <p:nvPr/>
        </p:nvSpPr>
        <p:spPr bwMode="auto">
          <a:xfrm>
            <a:off x="1346647" y="1931285"/>
            <a:ext cx="7225880" cy="2640723"/>
          </a:xfrm>
          <a:prstGeom prst="rect">
            <a:avLst/>
          </a:prstGeom>
          <a:noFill/>
          <a:ln w="9525">
            <a:noFill/>
            <a:miter lim="800000"/>
            <a:headEnd/>
            <a:tailEnd/>
          </a:ln>
          <a:effectLst/>
        </p:spPr>
        <p:txBody>
          <a:bodyPr anchor="ctr">
            <a:spAutoFit/>
          </a:bodyPr>
          <a:lstStyle/>
          <a:p>
            <a:pPr marL="342900" indent="-342900" fontAlgn="auto">
              <a:lnSpc>
                <a:spcPct val="115000"/>
              </a:lnSpc>
              <a:spcBef>
                <a:spcPts val="0"/>
              </a:spcBef>
              <a:spcAft>
                <a:spcPts val="0"/>
              </a:spcAft>
              <a:buFont typeface="+mj-lt"/>
              <a:buAutoNum type="arabicParenBoth"/>
              <a:tabLst>
                <a:tab pos="614680" algn="l"/>
              </a:tabLst>
              <a:defRPr/>
            </a:pPr>
            <a:r>
              <a:rPr lang="ar-EG"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Times New Roman"/>
              </a:rPr>
              <a:t>دراسة المشكلة:</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Arial"/>
            </a:endParaRPr>
          </a:p>
          <a:p>
            <a:pPr marL="228600" fontAlgn="auto">
              <a:lnSpc>
                <a:spcPct val="115000"/>
              </a:lnSpc>
              <a:spcBef>
                <a:spcPts val="0"/>
              </a:spcBef>
              <a:spcAft>
                <a:spcPts val="0"/>
              </a:spcAft>
              <a:tabLst>
                <a:tab pos="614680" algn="l"/>
              </a:tabLst>
              <a:defRPr/>
            </a:pPr>
            <a:r>
              <a:rPr lang="ar-EG" sz="3600" b="1" dirty="0">
                <a:latin typeface="+mn-lt"/>
                <a:ea typeface="Times New Roman"/>
                <a:cs typeface="Times New Roman"/>
              </a:rPr>
              <a:t>على المعلم مساعدة الطلاب بإكمال الخطة التي وصفوها لحل المشكلة، كأن يساعدهم في رحلة البحث عن المعلومات حول الموضوع.</a:t>
            </a:r>
            <a:endParaRPr lang="en-US" sz="2400" dirty="0">
              <a:latin typeface="+mn-lt"/>
              <a:ea typeface="Times New Roman"/>
              <a:cs typeface="Arial"/>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739 - metal bat hits baseball.wav"/>
                                        </p:tgtEl>
                                      </p:cMediaNode>
                                    </p:audio>
                                  </p:sub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237DE1-A7B8-4424-A187-01DE14BBF033}"/>
              </a:ext>
            </a:extLst>
          </p:cNvPr>
          <p:cNvGrpSpPr>
            <a:grpSpLocks/>
          </p:cNvGrpSpPr>
          <p:nvPr/>
        </p:nvGrpSpPr>
        <p:grpSpPr bwMode="auto">
          <a:xfrm>
            <a:off x="142875" y="642938"/>
            <a:ext cx="8929688" cy="5429250"/>
            <a:chOff x="286565" y="4108670"/>
            <a:chExt cx="7714436" cy="2520730"/>
          </a:xfrm>
        </p:grpSpPr>
        <p:sp>
          <p:nvSpPr>
            <p:cNvPr id="3" name="Rounded Rectangle 2">
              <a:extLst>
                <a:ext uri="{FF2B5EF4-FFF2-40B4-BE49-F238E27FC236}">
                  <a16:creationId xmlns:a16="http://schemas.microsoft.com/office/drawing/2014/main" id="{B5D0F505-1412-4CBE-A5A9-7D44E25E135A}"/>
                </a:ext>
              </a:extLst>
            </p:cNvPr>
            <p:cNvSpPr/>
            <p:nvPr/>
          </p:nvSpPr>
          <p:spPr>
            <a:xfrm>
              <a:off x="286565" y="4108670"/>
              <a:ext cx="7714436" cy="2520730"/>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rgbClr val="00B0F0"/>
              </a:solidFill>
              <a:prstDash val="sysDot"/>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4" name="Rounded Rectangle 3">
              <a:extLst>
                <a:ext uri="{FF2B5EF4-FFF2-40B4-BE49-F238E27FC236}">
                  <a16:creationId xmlns:a16="http://schemas.microsoft.com/office/drawing/2014/main" id="{1E54F813-DE1E-467D-83D7-0218048DA5E8}"/>
                </a:ext>
              </a:extLst>
            </p:cNvPr>
            <p:cNvSpPr/>
            <p:nvPr/>
          </p:nvSpPr>
          <p:spPr>
            <a:xfrm>
              <a:off x="286565" y="5932882"/>
              <a:ext cx="987448" cy="696518"/>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7E6AD014-9D8D-43F6-906F-9126B3F92553}"/>
              </a:ext>
            </a:extLst>
          </p:cNvPr>
          <p:cNvSpPr>
            <a:spLocks noChangeArrowheads="1"/>
          </p:cNvSpPr>
          <p:nvPr/>
        </p:nvSpPr>
        <p:spPr bwMode="auto">
          <a:xfrm>
            <a:off x="1346647" y="1716971"/>
            <a:ext cx="7225880" cy="2640723"/>
          </a:xfrm>
          <a:prstGeom prst="rect">
            <a:avLst/>
          </a:prstGeom>
          <a:noFill/>
          <a:ln w="9525">
            <a:noFill/>
            <a:miter lim="800000"/>
            <a:headEnd/>
            <a:tailEnd/>
          </a:ln>
          <a:effectLst/>
        </p:spPr>
        <p:txBody>
          <a:bodyPr anchor="ctr">
            <a:spAutoFit/>
          </a:bodyPr>
          <a:lstStyle/>
          <a:p>
            <a:pPr marL="342900" indent="-342900" fontAlgn="auto">
              <a:lnSpc>
                <a:spcPct val="115000"/>
              </a:lnSpc>
              <a:spcBef>
                <a:spcPts val="0"/>
              </a:spcBef>
              <a:spcAft>
                <a:spcPts val="0"/>
              </a:spcAft>
              <a:buFont typeface="+mj-lt"/>
              <a:buAutoNum type="arabicParenBoth"/>
              <a:tabLst>
                <a:tab pos="614680" algn="l"/>
              </a:tabLst>
              <a:defRPr/>
            </a:pPr>
            <a:r>
              <a:rPr lang="ar-EG"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Times New Roman"/>
              </a:rPr>
              <a:t>المناقشة الجماعية:</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Arial"/>
            </a:endParaRPr>
          </a:p>
          <a:p>
            <a:pPr marL="228600" fontAlgn="auto">
              <a:lnSpc>
                <a:spcPct val="115000"/>
              </a:lnSpc>
              <a:spcBef>
                <a:spcPts val="0"/>
              </a:spcBef>
              <a:spcAft>
                <a:spcPts val="0"/>
              </a:spcAft>
              <a:tabLst>
                <a:tab pos="614680" algn="l"/>
              </a:tabLst>
              <a:defRPr/>
            </a:pPr>
            <a:r>
              <a:rPr lang="ar-EG" sz="3600" b="1" dirty="0">
                <a:latin typeface="+mn-lt"/>
                <a:ea typeface="Times New Roman"/>
                <a:cs typeface="Times New Roman"/>
              </a:rPr>
              <a:t>اختيار المشكلة والتخطيط والدراسة كلها خطوات ومراحل تحتاج إلى المناقشة الجماعية بين أعضاء فريق العمل والمعلم.</a:t>
            </a:r>
            <a:endParaRPr lang="en-US" sz="2400" dirty="0">
              <a:latin typeface="+mn-lt"/>
              <a:ea typeface="Times New Roman"/>
              <a:cs typeface="Arial"/>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739 - metal bat hits baseball.wav"/>
                                        </p:tgtEl>
                                      </p:cMediaNode>
                                    </p:audio>
                                  </p:sub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9D2C2029-DEBC-4B6C-827F-394523A2ECD7}"/>
              </a:ext>
            </a:extLst>
          </p:cNvPr>
          <p:cNvGrpSpPr>
            <a:grpSpLocks/>
          </p:cNvGrpSpPr>
          <p:nvPr/>
        </p:nvGrpSpPr>
        <p:grpSpPr bwMode="auto">
          <a:xfrm>
            <a:off x="4538663" y="285750"/>
            <a:ext cx="4391025" cy="1643063"/>
            <a:chOff x="2514600" y="2743200"/>
            <a:chExt cx="4358504" cy="2743200"/>
          </a:xfrm>
        </p:grpSpPr>
        <p:sp>
          <p:nvSpPr>
            <p:cNvPr id="3" name="Rounded Rectangle 6">
              <a:extLst>
                <a:ext uri="{FF2B5EF4-FFF2-40B4-BE49-F238E27FC236}">
                  <a16:creationId xmlns:a16="http://schemas.microsoft.com/office/drawing/2014/main" id="{C861CAEC-AC4C-411E-9341-853F5B3330F1}"/>
                </a:ext>
              </a:extLst>
            </p:cNvPr>
            <p:cNvSpPr/>
            <p:nvPr/>
          </p:nvSpPr>
          <p:spPr>
            <a:xfrm>
              <a:off x="2514600" y="2971800"/>
              <a:ext cx="2667000" cy="2057400"/>
            </a:xfrm>
            <a:prstGeom prst="roundRect">
              <a:avLst/>
            </a:prstGeom>
            <a:solidFill>
              <a:srgbClr val="FF66FF"/>
            </a:solidFill>
            <a:ln w="76200">
              <a:solidFill>
                <a:schemeClr val="bg1">
                  <a:lumMod val="50000"/>
                </a:schemeClr>
              </a:solidFill>
            </a:ln>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ar-EG"/>
            </a:p>
          </p:txBody>
        </p:sp>
        <p:sp>
          <p:nvSpPr>
            <p:cNvPr id="4" name="Rectangle 4">
              <a:extLst>
                <a:ext uri="{FF2B5EF4-FFF2-40B4-BE49-F238E27FC236}">
                  <a16:creationId xmlns:a16="http://schemas.microsoft.com/office/drawing/2014/main" id="{353C7D1C-4636-450A-AF39-AA081F7E003C}"/>
                </a:ext>
              </a:extLst>
            </p:cNvPr>
            <p:cNvSpPr/>
            <p:nvPr/>
          </p:nvSpPr>
          <p:spPr>
            <a:xfrm>
              <a:off x="4604035" y="2743200"/>
              <a:ext cx="2269069" cy="2743200"/>
            </a:xfrm>
            <a:prstGeom prst="rect">
              <a:avLst/>
            </a:prstGeom>
            <a:blipFill>
              <a:blip r:embed="rId7"/>
              <a:stretch>
                <a:fillRect/>
              </a:stretch>
            </a:blipFill>
            <a:ln w="38100">
              <a:noFill/>
              <a:prstDash val="dashDot"/>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bg1"/>
                </a:solidFill>
              </a:endParaRPr>
            </a:p>
          </p:txBody>
        </p:sp>
      </p:grpSp>
      <p:sp>
        <p:nvSpPr>
          <p:cNvPr id="5" name="TextBox 8">
            <a:extLst>
              <a:ext uri="{FF2B5EF4-FFF2-40B4-BE49-F238E27FC236}">
                <a16:creationId xmlns:a16="http://schemas.microsoft.com/office/drawing/2014/main" id="{37363176-BC6F-4D19-96A1-0EC6CD501E2B}"/>
              </a:ext>
            </a:extLst>
          </p:cNvPr>
          <p:cNvSpPr txBox="1"/>
          <p:nvPr/>
        </p:nvSpPr>
        <p:spPr>
          <a:xfrm>
            <a:off x="4357718" y="555949"/>
            <a:ext cx="2609856" cy="1015663"/>
          </a:xfrm>
          <a:prstGeom prst="rect">
            <a:avLst/>
          </a:prstGeom>
          <a:noFill/>
          <a:effectLst>
            <a:softEdge rad="127000"/>
          </a:effectLst>
        </p:spPr>
        <p:txBody>
          <a:bodyPr rtlCol="1">
            <a:spAutoFit/>
          </a:bodyPr>
          <a:lstStyle/>
          <a:p>
            <a:pPr algn="ctr" fontAlgn="auto">
              <a:spcBef>
                <a:spcPts val="0"/>
              </a:spcBef>
              <a:spcAft>
                <a:spcPts val="0"/>
              </a:spcAft>
              <a:defRPr/>
            </a:pPr>
            <a:r>
              <a:rPr lang="ar-EG" sz="6000" b="1" dirty="0">
                <a:latin typeface="+mn-lt"/>
                <a:ea typeface="Times New Roman"/>
                <a:cs typeface="Times New Roman"/>
              </a:rPr>
              <a:t>الأهداف</a:t>
            </a:r>
            <a:endParaRPr lang="en-US" sz="6000" dirty="0">
              <a:latin typeface="+mn-lt"/>
              <a:cs typeface="+mn-cs"/>
            </a:endParaRPr>
          </a:p>
        </p:txBody>
      </p:sp>
      <p:sp>
        <p:nvSpPr>
          <p:cNvPr id="6" name="Trapezoid 2">
            <a:extLst>
              <a:ext uri="{FF2B5EF4-FFF2-40B4-BE49-F238E27FC236}">
                <a16:creationId xmlns:a16="http://schemas.microsoft.com/office/drawing/2014/main" id="{3E6E1EB8-4246-4583-86E6-192FE897F1F7}"/>
              </a:ext>
            </a:extLst>
          </p:cNvPr>
          <p:cNvSpPr/>
          <p:nvPr/>
        </p:nvSpPr>
        <p:spPr>
          <a:xfrm>
            <a:off x="457200" y="2114550"/>
            <a:ext cx="8382000" cy="1600200"/>
          </a:xfrm>
          <a:prstGeom prst="trapezoid">
            <a:avLst/>
          </a:prstGeom>
          <a:blipFill>
            <a:blip r:embed="rId8" cstate="print"/>
            <a:tile tx="0" ty="0" sx="100000" sy="100000" flip="none" algn="tl"/>
          </a:blip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b="1"/>
          </a:p>
        </p:txBody>
      </p:sp>
      <p:sp>
        <p:nvSpPr>
          <p:cNvPr id="7" name="Rectangle 1">
            <a:extLst>
              <a:ext uri="{FF2B5EF4-FFF2-40B4-BE49-F238E27FC236}">
                <a16:creationId xmlns:a16="http://schemas.microsoft.com/office/drawing/2014/main" id="{77361DE8-D4B2-4EB6-B4D0-F134B3E4B38A}"/>
              </a:ext>
            </a:extLst>
          </p:cNvPr>
          <p:cNvSpPr>
            <a:spLocks noChangeArrowheads="1"/>
          </p:cNvSpPr>
          <p:nvPr/>
        </p:nvSpPr>
        <p:spPr bwMode="auto">
          <a:xfrm>
            <a:off x="609600" y="2597150"/>
            <a:ext cx="76771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buFont typeface="Times New Roman" panose="02020603050405020304" pitchFamily="18" charset="0"/>
              <a:buChar char="-"/>
            </a:pPr>
            <a:r>
              <a:rPr lang="ar-EG" altLang="en-US" sz="3200" b="1">
                <a:cs typeface="Times New Roman" panose="02020603050405020304" pitchFamily="18" charset="0"/>
              </a:rPr>
              <a:t>إبراز أهمية العمل الجماعي في تحقيق النجاح المطلوب.</a:t>
            </a:r>
            <a:endParaRPr lang="en-US" altLang="en-US" sz="2000">
              <a:cs typeface="Times New Roman" panose="02020603050405020304" pitchFamily="18" charset="0"/>
            </a:endParaRPr>
          </a:p>
        </p:txBody>
      </p:sp>
      <p:sp>
        <p:nvSpPr>
          <p:cNvPr id="8" name="Trapezoid 4">
            <a:extLst>
              <a:ext uri="{FF2B5EF4-FFF2-40B4-BE49-F238E27FC236}">
                <a16:creationId xmlns:a16="http://schemas.microsoft.com/office/drawing/2014/main" id="{0F41B4A1-4E06-49C8-9ABC-179D6FB1314A}"/>
              </a:ext>
            </a:extLst>
          </p:cNvPr>
          <p:cNvSpPr/>
          <p:nvPr/>
        </p:nvSpPr>
        <p:spPr>
          <a:xfrm>
            <a:off x="457200" y="3686175"/>
            <a:ext cx="8382000" cy="1600200"/>
          </a:xfrm>
          <a:prstGeom prst="trapezoid">
            <a:avLst/>
          </a:prstGeom>
          <a:blipFill>
            <a:blip r:embed="rId8" cstate="print"/>
            <a:tile tx="0" ty="0" sx="100000" sy="100000" flip="none" algn="tl"/>
          </a:blip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b="1"/>
          </a:p>
        </p:txBody>
      </p:sp>
      <p:sp>
        <p:nvSpPr>
          <p:cNvPr id="9" name="Rectangle 1">
            <a:extLst>
              <a:ext uri="{FF2B5EF4-FFF2-40B4-BE49-F238E27FC236}">
                <a16:creationId xmlns:a16="http://schemas.microsoft.com/office/drawing/2014/main" id="{8AC6861F-BC56-49C6-BEB6-16F4973187B6}"/>
              </a:ext>
            </a:extLst>
          </p:cNvPr>
          <p:cNvSpPr>
            <a:spLocks noChangeArrowheads="1"/>
          </p:cNvSpPr>
          <p:nvPr/>
        </p:nvSpPr>
        <p:spPr bwMode="auto">
          <a:xfrm>
            <a:off x="762000" y="4198938"/>
            <a:ext cx="75961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buFont typeface="Times New Roman" panose="02020603050405020304" pitchFamily="18" charset="0"/>
              <a:buChar char="-"/>
            </a:pPr>
            <a:r>
              <a:rPr lang="ar-EG" altLang="en-US" sz="3200" b="1">
                <a:cs typeface="Times New Roman" panose="02020603050405020304" pitchFamily="18" charset="0"/>
              </a:rPr>
              <a:t>الكشف عن أن العمل في فريق يتم من خلال خطوات علمية محددة.</a:t>
            </a:r>
            <a:endParaRPr lang="en-US" altLang="en-US" sz="2000">
              <a:cs typeface="Times New Roman" panose="02020603050405020304" pitchFamily="18" charset="0"/>
            </a:endParaRPr>
          </a:p>
        </p:txBody>
      </p:sp>
      <p:sp>
        <p:nvSpPr>
          <p:cNvPr id="10" name="Trapezoid 6">
            <a:extLst>
              <a:ext uri="{FF2B5EF4-FFF2-40B4-BE49-F238E27FC236}">
                <a16:creationId xmlns:a16="http://schemas.microsoft.com/office/drawing/2014/main" id="{8F38AA00-27E4-40CB-92FE-F37B3B8C21EB}"/>
              </a:ext>
            </a:extLst>
          </p:cNvPr>
          <p:cNvSpPr/>
          <p:nvPr/>
        </p:nvSpPr>
        <p:spPr>
          <a:xfrm>
            <a:off x="457200" y="5257800"/>
            <a:ext cx="8382000" cy="1600200"/>
          </a:xfrm>
          <a:prstGeom prst="trapezoid">
            <a:avLst/>
          </a:prstGeom>
          <a:blipFill>
            <a:blip r:embed="rId8" cstate="print"/>
            <a:tile tx="0" ty="0" sx="100000" sy="100000" flip="none" algn="tl"/>
          </a:blip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b="1"/>
          </a:p>
        </p:txBody>
      </p:sp>
      <p:sp>
        <p:nvSpPr>
          <p:cNvPr id="11" name="Rectangle 1">
            <a:extLst>
              <a:ext uri="{FF2B5EF4-FFF2-40B4-BE49-F238E27FC236}">
                <a16:creationId xmlns:a16="http://schemas.microsoft.com/office/drawing/2014/main" id="{3A9A60CF-3D12-436F-BFBA-BC63B2C6C889}"/>
              </a:ext>
            </a:extLst>
          </p:cNvPr>
          <p:cNvSpPr>
            <a:spLocks noChangeArrowheads="1"/>
          </p:cNvSpPr>
          <p:nvPr/>
        </p:nvSpPr>
        <p:spPr bwMode="auto">
          <a:xfrm>
            <a:off x="571500" y="5668963"/>
            <a:ext cx="78914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buFont typeface="Times New Roman" panose="02020603050405020304" pitchFamily="18" charset="0"/>
              <a:buChar char="-"/>
            </a:pPr>
            <a:r>
              <a:rPr lang="ar-EG" altLang="en-US" sz="3200" b="1">
                <a:cs typeface="Times New Roman" panose="02020603050405020304" pitchFamily="18" charset="0"/>
              </a:rPr>
              <a:t>الوعي بأن العمل من خلال فريق يخفف ضغوط العمل.</a:t>
            </a:r>
            <a:endParaRPr lang="en-US" altLang="en-US" sz="2000">
              <a:cs typeface="Times New Roman" panose="02020603050405020304" pitchFamily="18" charset="0"/>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63 - arcade game beep.wav"/>
                                        </p:tgtEl>
                                      </p:cMediaNode>
                                    </p:audio>
                                  </p:subTnLst>
                                </p:cTn>
                              </p:par>
                              <p:par>
                                <p:cTn id="10" presetID="29" presetClass="entr" presetSubtype="0" fill="hold" nodeType="with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0782 - misc sound.wav"/>
                                        </p:tgtEl>
                                      </p:cMediaNode>
                                    </p:audio>
                                  </p:subTnLst>
                                </p:cTn>
                              </p:par>
                              <p:par>
                                <p:cTn id="23" presetID="37"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par>
                                <p:cTn id="37" presetID="3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wind.wav"/>
                                        </p:tgtEl>
                                      </p:cMediaNode>
                                    </p:audio>
                                  </p:subTnLst>
                                </p:cTn>
                              </p:par>
                              <p:par>
                                <p:cTn id="51" presetID="37"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900" decel="100000" fill="hold"/>
                                        <p:tgtEl>
                                          <p:spTgt spid="11"/>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26A3BB6E-7F42-EF4B-BA3F-DDD7F5EA5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12" y="466531"/>
            <a:ext cx="4349102" cy="5727959"/>
          </a:xfrm>
          <a:prstGeom prst="rect">
            <a:avLst/>
          </a:prstGeom>
        </p:spPr>
      </p:pic>
      <p:pic>
        <p:nvPicPr>
          <p:cNvPr id="3" name="صورة 3">
            <a:extLst>
              <a:ext uri="{FF2B5EF4-FFF2-40B4-BE49-F238E27FC236}">
                <a16:creationId xmlns:a16="http://schemas.microsoft.com/office/drawing/2014/main" id="{BA2355C1-9CCB-4047-8B90-F4E3A8DEC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898" y="466532"/>
            <a:ext cx="4349102" cy="5727958"/>
          </a:xfrm>
          <a:prstGeom prst="rect">
            <a:avLst/>
          </a:prstGeom>
        </p:spPr>
      </p:pic>
    </p:spTree>
    <p:extLst>
      <p:ext uri="{BB962C8B-B14F-4D97-AF65-F5344CB8AC3E}">
        <p14:creationId xmlns:p14="http://schemas.microsoft.com/office/powerpoint/2010/main" val="2136815689"/>
      </p:ext>
    </p:extLst>
  </p:cSld>
  <p:clrMapOvr>
    <a:masterClrMapping/>
  </p:clrMapOvr>
  <p:transition>
    <p:wipe dir="u"/>
    <p:sndAc>
      <p:stSnd>
        <p:snd r:embed="rId2" name="1359 - yeep beep.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942A60D-3BAD-41B3-8922-405E47CB95A2}"/>
              </a:ext>
            </a:extLst>
          </p:cNvPr>
          <p:cNvGrpSpPr>
            <a:grpSpLocks/>
          </p:cNvGrpSpPr>
          <p:nvPr/>
        </p:nvGrpSpPr>
        <p:grpSpPr bwMode="auto">
          <a:xfrm>
            <a:off x="615950" y="1524000"/>
            <a:ext cx="8001000" cy="3048000"/>
            <a:chOff x="615799" y="2743200"/>
            <a:chExt cx="8001000" cy="1905000"/>
          </a:xfrm>
        </p:grpSpPr>
        <p:sp>
          <p:nvSpPr>
            <p:cNvPr id="3" name="Cloud 4">
              <a:extLst>
                <a:ext uri="{FF2B5EF4-FFF2-40B4-BE49-F238E27FC236}">
                  <a16:creationId xmlns:a16="http://schemas.microsoft.com/office/drawing/2014/main" id="{405878B5-8B9B-4812-BE3B-1B1AFEAA4E20}"/>
                </a:ext>
              </a:extLst>
            </p:cNvPr>
            <p:cNvSpPr/>
            <p:nvPr/>
          </p:nvSpPr>
          <p:spPr>
            <a:xfrm>
              <a:off x="615799" y="2743200"/>
              <a:ext cx="8001000" cy="1905000"/>
            </a:xfrm>
            <a:prstGeom prst="cloud">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endParaRPr lang="ar-EG"/>
            </a:p>
          </p:txBody>
        </p:sp>
        <p:sp>
          <p:nvSpPr>
            <p:cNvPr id="4" name="Rounded Rectangle 5">
              <a:extLst>
                <a:ext uri="{FF2B5EF4-FFF2-40B4-BE49-F238E27FC236}">
                  <a16:creationId xmlns:a16="http://schemas.microsoft.com/office/drawing/2014/main" id="{9A3A5A28-E64C-4F9E-842B-215C1017469E}"/>
                </a:ext>
              </a:extLst>
            </p:cNvPr>
            <p:cNvSpPr/>
            <p:nvPr/>
          </p:nvSpPr>
          <p:spPr>
            <a:xfrm rot="20854118">
              <a:off x="941237" y="2912864"/>
              <a:ext cx="941387" cy="1730375"/>
            </a:xfrm>
            <a:prstGeom prst="roundRect">
              <a:avLst>
                <a:gd name="adj" fmla="val 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FF6F2480-1A25-473B-90E6-98E15860BCBF}"/>
              </a:ext>
            </a:extLst>
          </p:cNvPr>
          <p:cNvSpPr>
            <a:spLocks noChangeArrowheads="1"/>
          </p:cNvSpPr>
          <p:nvPr/>
        </p:nvSpPr>
        <p:spPr bwMode="auto">
          <a:xfrm>
            <a:off x="1981200" y="2085975"/>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Wingdings" panose="05000000000000000000" pitchFamily="2" charset="2"/>
              <a:buChar char="q"/>
            </a:pPr>
            <a:r>
              <a:rPr lang="ar-EG" altLang="en-US" sz="3600" b="1">
                <a:solidFill>
                  <a:srgbClr val="FFFF00"/>
                </a:solidFill>
              </a:rPr>
              <a:t>نشاط</a:t>
            </a:r>
          </a:p>
          <a:p>
            <a:pPr algn="ctr">
              <a:buFont typeface="Wingdings" panose="05000000000000000000" pitchFamily="2" charset="2"/>
              <a:buChar char="q"/>
            </a:pPr>
            <a:r>
              <a:rPr lang="ar-EG" altLang="en-US" sz="3600" b="1">
                <a:solidFill>
                  <a:schemeClr val="bg1"/>
                </a:solidFill>
              </a:rPr>
              <a:t>تطبيق خطوات العمل في فريق</a:t>
            </a: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905 - pinball game why sounds.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CC455A9-A548-4D85-9E6A-CEF067EADC84}"/>
              </a:ext>
            </a:extLst>
          </p:cNvPr>
          <p:cNvGrpSpPr>
            <a:grpSpLocks/>
          </p:cNvGrpSpPr>
          <p:nvPr/>
        </p:nvGrpSpPr>
        <p:grpSpPr bwMode="auto">
          <a:xfrm>
            <a:off x="228600" y="357188"/>
            <a:ext cx="8610600" cy="6143625"/>
            <a:chOff x="304800" y="228600"/>
            <a:chExt cx="8610600" cy="20396978"/>
          </a:xfrm>
        </p:grpSpPr>
        <p:sp>
          <p:nvSpPr>
            <p:cNvPr id="3" name="Rounded Rectangle 4">
              <a:extLst>
                <a:ext uri="{FF2B5EF4-FFF2-40B4-BE49-F238E27FC236}">
                  <a16:creationId xmlns:a16="http://schemas.microsoft.com/office/drawing/2014/main" id="{E44D7A61-277E-4328-8EC2-0AF552DA0F73}"/>
                </a:ext>
              </a:extLst>
            </p:cNvPr>
            <p:cNvSpPr/>
            <p:nvPr/>
          </p:nvSpPr>
          <p:spPr>
            <a:xfrm>
              <a:off x="304800" y="228600"/>
              <a:ext cx="8610600" cy="20396978"/>
            </a:xfrm>
            <a:prstGeom prst="roundRect">
              <a:avLst>
                <a:gd name="adj" fmla="val 3781"/>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pic>
          <p:nvPicPr>
            <p:cNvPr id="18437" name="Picture 2">
              <a:extLst>
                <a:ext uri="{FF2B5EF4-FFF2-40B4-BE49-F238E27FC236}">
                  <a16:creationId xmlns:a16="http://schemas.microsoft.com/office/drawing/2014/main" id="{D8B928F3-2CFC-425C-9B6F-18EAF2BA9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02209" y="557785"/>
              <a:ext cx="1630729" cy="498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
            <a:extLst>
              <a:ext uri="{FF2B5EF4-FFF2-40B4-BE49-F238E27FC236}">
                <a16:creationId xmlns:a16="http://schemas.microsoft.com/office/drawing/2014/main" id="{A3DA8C62-D5AE-41BC-87ED-C10897D874CA}"/>
              </a:ext>
            </a:extLst>
          </p:cNvPr>
          <p:cNvSpPr>
            <a:spLocks noChangeArrowheads="1"/>
          </p:cNvSpPr>
          <p:nvPr/>
        </p:nvSpPr>
        <p:spPr bwMode="auto">
          <a:xfrm>
            <a:off x="2286000" y="1500188"/>
            <a:ext cx="6249988"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3200" b="1">
                <a:cs typeface="Times New Roman" panose="02020603050405020304" pitchFamily="18" charset="0"/>
              </a:rPr>
              <a:t>قم أنت ومجموعة من زملاؤك باختيار مشكلة ما متعلقة بك كطالب وتهم المجتمع الذي تعيش فيه مثل "البطالة بين المتعلمين- ضعف مستوى بعض خريجي التعليم الثانوي- زمن اليوم الدراسي، ......... الخ.</a:t>
            </a:r>
            <a:br>
              <a:rPr lang="ar-EG" altLang="en-US" sz="3200" b="1">
                <a:cs typeface="Times New Roman" panose="02020603050405020304" pitchFamily="18" charset="0"/>
              </a:rPr>
            </a:br>
            <a:r>
              <a:rPr lang="ar-EG" altLang="en-US" sz="3200" b="1">
                <a:cs typeface="Times New Roman" panose="02020603050405020304" pitchFamily="18" charset="0"/>
              </a:rPr>
              <a:t>ثم طبق من خلالها خطوات العمل في الفريق التي سبق لك تعلمها خلال هذا الدرس.</a:t>
            </a:r>
            <a:endParaRPr lang="en-US" altLang="en-US" sz="2000">
              <a:cs typeface="Times New Roman" panose="02020603050405020304" pitchFamily="18" charset="0"/>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041 - smack.wav"/>
                                        </p:tgtEl>
                                      </p:cMediaNode>
                                    </p:audio>
                                  </p:sub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B781626-5791-43BF-AAA1-DBC28F5F5231}"/>
              </a:ext>
            </a:extLst>
          </p:cNvPr>
          <p:cNvSpPr>
            <a:spLocks noChangeArrowheads="1"/>
          </p:cNvSpPr>
          <p:nvPr/>
        </p:nvSpPr>
        <p:spPr bwMode="auto">
          <a:xfrm>
            <a:off x="1071538" y="1285860"/>
            <a:ext cx="7500990" cy="4020652"/>
          </a:xfrm>
          <a:prstGeom prst="rect">
            <a:avLst/>
          </a:prstGeom>
          <a:solidFill>
            <a:schemeClr val="bg1"/>
          </a:solidFill>
          <a:ln w="9525">
            <a:noFill/>
            <a:miter lim="800000"/>
            <a:headEnd/>
            <a:tailEnd/>
          </a:ln>
          <a:effectLst/>
        </p:spPr>
        <p:txBody>
          <a:bodyPr anchor="ctr">
            <a:spAutoFit/>
          </a:bodyPr>
          <a:lstStyle/>
          <a:p>
            <a:pPr fontAlgn="auto">
              <a:lnSpc>
                <a:spcPct val="115000"/>
              </a:lnSpc>
              <a:spcBef>
                <a:spcPts val="0"/>
              </a:spcBef>
              <a:spcAft>
                <a:spcPts val="0"/>
              </a:spcAft>
              <a:tabLst>
                <a:tab pos="614680" algn="l"/>
              </a:tabLst>
              <a:defRPr/>
            </a:pPr>
            <a:r>
              <a:rPr lang="ar-EG"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Times New Roman"/>
              </a:rPr>
              <a:t>هدف النشاط</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Arial"/>
            </a:endParaRPr>
          </a:p>
          <a:p>
            <a:pPr marL="342900" indent="-342900" fontAlgn="auto">
              <a:lnSpc>
                <a:spcPct val="115000"/>
              </a:lnSpc>
              <a:spcBef>
                <a:spcPts val="0"/>
              </a:spcBef>
              <a:spcAft>
                <a:spcPts val="0"/>
              </a:spcAft>
              <a:buFont typeface="Symbol"/>
              <a:buChar char=""/>
              <a:tabLst>
                <a:tab pos="614680" algn="l"/>
              </a:tabLst>
              <a:defRPr/>
            </a:pPr>
            <a:r>
              <a:rPr lang="ar-EG" sz="3200" b="1" dirty="0">
                <a:latin typeface="+mn-lt"/>
                <a:ea typeface="Times New Roman"/>
                <a:cs typeface="Times New Roman"/>
              </a:rPr>
              <a:t>تدريب الطلاب على ممارسة العمل في فريق وفق خطواته العلمية الصحيحة.</a:t>
            </a:r>
            <a:endParaRPr lang="en-US" sz="2000" dirty="0">
              <a:latin typeface="+mn-lt"/>
              <a:ea typeface="Times New Roman"/>
              <a:cs typeface="Times New Roman"/>
            </a:endParaRPr>
          </a:p>
          <a:p>
            <a:pPr fontAlgn="auto">
              <a:lnSpc>
                <a:spcPct val="115000"/>
              </a:lnSpc>
              <a:spcBef>
                <a:spcPts val="0"/>
              </a:spcBef>
              <a:spcAft>
                <a:spcPts val="0"/>
              </a:spcAft>
              <a:tabLst>
                <a:tab pos="614680" algn="l"/>
              </a:tabLst>
              <a:defRPr/>
            </a:pPr>
            <a:r>
              <a:rPr lang="ar-EG"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Times New Roman"/>
              </a:rPr>
              <a:t>المهارات المكتسبة من النشاط</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Times New Roman"/>
              <a:cs typeface="Arial"/>
            </a:endParaRPr>
          </a:p>
          <a:p>
            <a:pPr marL="342900" indent="-342900" fontAlgn="auto">
              <a:lnSpc>
                <a:spcPct val="115000"/>
              </a:lnSpc>
              <a:spcBef>
                <a:spcPts val="0"/>
              </a:spcBef>
              <a:spcAft>
                <a:spcPts val="0"/>
              </a:spcAft>
              <a:buFont typeface="Symbol"/>
              <a:buChar char=""/>
              <a:tabLst>
                <a:tab pos="614680" algn="l"/>
              </a:tabLst>
              <a:defRPr/>
            </a:pPr>
            <a:r>
              <a:rPr lang="ar-EG" sz="3200" b="1" dirty="0">
                <a:latin typeface="+mn-lt"/>
                <a:ea typeface="Times New Roman"/>
                <a:cs typeface="Times New Roman"/>
              </a:rPr>
              <a:t>التفكير</a:t>
            </a:r>
            <a:endParaRPr lang="en-US" sz="2000" dirty="0">
              <a:latin typeface="+mn-lt"/>
              <a:ea typeface="Times New Roman"/>
              <a:cs typeface="Times New Roman"/>
            </a:endParaRPr>
          </a:p>
          <a:p>
            <a:pPr marL="342900" indent="-342900" fontAlgn="auto">
              <a:lnSpc>
                <a:spcPct val="115000"/>
              </a:lnSpc>
              <a:spcBef>
                <a:spcPts val="0"/>
              </a:spcBef>
              <a:spcAft>
                <a:spcPts val="0"/>
              </a:spcAft>
              <a:buFont typeface="Symbol"/>
              <a:buChar char=""/>
              <a:tabLst>
                <a:tab pos="614680" algn="l"/>
              </a:tabLst>
              <a:defRPr/>
            </a:pPr>
            <a:r>
              <a:rPr lang="ar-EG" sz="3200" b="1" dirty="0">
                <a:latin typeface="+mn-lt"/>
                <a:ea typeface="Times New Roman"/>
                <a:cs typeface="Times New Roman"/>
              </a:rPr>
              <a:t>العمل الجماعي</a:t>
            </a:r>
            <a:endParaRPr lang="en-US" sz="2000" dirty="0">
              <a:latin typeface="+mn-lt"/>
              <a:ea typeface="Times New Roman"/>
              <a:cs typeface="Times New Roman"/>
            </a:endParaRPr>
          </a:p>
          <a:p>
            <a:pPr marL="342900" indent="-342900" fontAlgn="auto">
              <a:lnSpc>
                <a:spcPct val="115000"/>
              </a:lnSpc>
              <a:spcBef>
                <a:spcPts val="0"/>
              </a:spcBef>
              <a:spcAft>
                <a:spcPts val="0"/>
              </a:spcAft>
              <a:buFont typeface="Symbol"/>
              <a:buChar char=""/>
              <a:tabLst>
                <a:tab pos="614680" algn="l"/>
              </a:tabLst>
              <a:defRPr/>
            </a:pPr>
            <a:r>
              <a:rPr lang="ar-EG" sz="3200" b="1" dirty="0">
                <a:latin typeface="+mn-lt"/>
                <a:ea typeface="Times New Roman"/>
                <a:cs typeface="Times New Roman"/>
              </a:rPr>
              <a:t>جمع المعلومات</a:t>
            </a:r>
            <a:endParaRPr lang="en-US" sz="2000" dirty="0">
              <a:latin typeface="+mn-lt"/>
              <a:ea typeface="Times New Roman"/>
              <a:cs typeface="Times New Roman"/>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laser.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laser.wav"/>
                                        </p:tgtEl>
                                      </p:cMediaNode>
                                    </p:audio>
                                  </p:sub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laser.wav"/>
                                        </p:tgtEl>
                                      </p:cMediaNode>
                                    </p:audio>
                                  </p:sub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linds(horizontal)">
                                      <p:cBhvr>
                                        <p:cTn id="30" dur="500"/>
                                        <p:tgtEl>
                                          <p:spTgt spid="2">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a:extLst>
              <a:ext uri="{FF2B5EF4-FFF2-40B4-BE49-F238E27FC236}">
                <a16:creationId xmlns:a16="http://schemas.microsoft.com/office/drawing/2014/main" id="{74653DB8-241A-41BB-8C2F-7F00952E8D02}"/>
              </a:ext>
            </a:extLst>
          </p:cNvPr>
          <p:cNvSpPr/>
          <p:nvPr/>
        </p:nvSpPr>
        <p:spPr>
          <a:xfrm>
            <a:off x="6781800" y="838200"/>
            <a:ext cx="1676400" cy="1447800"/>
          </a:xfrm>
          <a:prstGeom prst="ellipse">
            <a:avLst/>
          </a:prstGeom>
          <a:ln w="57150">
            <a:solidFill>
              <a:srgbClr val="002060"/>
            </a:solidFill>
          </a:ln>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EG"/>
          </a:p>
        </p:txBody>
      </p:sp>
      <p:sp>
        <p:nvSpPr>
          <p:cNvPr id="3" name="Oval 3">
            <a:extLst>
              <a:ext uri="{FF2B5EF4-FFF2-40B4-BE49-F238E27FC236}">
                <a16:creationId xmlns:a16="http://schemas.microsoft.com/office/drawing/2014/main" id="{53FE1ACA-9F9F-4635-979D-CA3D8A52E9C3}"/>
              </a:ext>
            </a:extLst>
          </p:cNvPr>
          <p:cNvSpPr/>
          <p:nvPr/>
        </p:nvSpPr>
        <p:spPr>
          <a:xfrm>
            <a:off x="357158" y="2357430"/>
            <a:ext cx="6534184" cy="4000528"/>
          </a:xfrm>
          <a:prstGeom prst="ellipse">
            <a:avLst/>
          </a:prstGeom>
          <a:solidFill>
            <a:schemeClr val="accent6">
              <a:lumMod val="60000"/>
              <a:lumOff val="40000"/>
            </a:schemeClr>
          </a:solidFill>
          <a:ln w="57150">
            <a:solidFill>
              <a:schemeClr val="accent6">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Striped Right Arrow 5">
            <a:extLst>
              <a:ext uri="{FF2B5EF4-FFF2-40B4-BE49-F238E27FC236}">
                <a16:creationId xmlns:a16="http://schemas.microsoft.com/office/drawing/2014/main" id="{E1A7799E-90BB-4192-A146-9940C65160D2}"/>
              </a:ext>
            </a:extLst>
          </p:cNvPr>
          <p:cNvSpPr/>
          <p:nvPr/>
        </p:nvSpPr>
        <p:spPr>
          <a:xfrm rot="10800000">
            <a:off x="5715000" y="1219191"/>
            <a:ext cx="798286" cy="884767"/>
          </a:xfrm>
          <a:prstGeom prst="stripedRightArrow">
            <a:avLst>
              <a:gd name="adj1" fmla="val 55387"/>
              <a:gd name="adj2" fmla="val 73704"/>
            </a:avLst>
          </a:prstGeom>
          <a:solidFill>
            <a:srgbClr val="00FF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5" name="Rectangle 34">
            <a:extLst>
              <a:ext uri="{FF2B5EF4-FFF2-40B4-BE49-F238E27FC236}">
                <a16:creationId xmlns:a16="http://schemas.microsoft.com/office/drawing/2014/main" id="{ABC7FB80-99C5-4BF1-9397-19D5A6A9EF30}"/>
              </a:ext>
            </a:extLst>
          </p:cNvPr>
          <p:cNvSpPr>
            <a:spLocks noChangeArrowheads="1"/>
          </p:cNvSpPr>
          <p:nvPr/>
        </p:nvSpPr>
        <p:spPr bwMode="auto">
          <a:xfrm>
            <a:off x="6858000" y="1185863"/>
            <a:ext cx="1571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4000" b="1">
                <a:cs typeface="Times New Roman" panose="02020603050405020304" pitchFamily="18" charset="0"/>
              </a:rPr>
              <a:t>هل تعلم</a:t>
            </a:r>
            <a:endParaRPr lang="en-US" altLang="en-US" sz="2800">
              <a:cs typeface="Times New Roman" panose="02020603050405020304" pitchFamily="18" charset="0"/>
            </a:endParaRPr>
          </a:p>
        </p:txBody>
      </p:sp>
      <p:sp>
        <p:nvSpPr>
          <p:cNvPr id="6" name="Rectangle 38">
            <a:extLst>
              <a:ext uri="{FF2B5EF4-FFF2-40B4-BE49-F238E27FC236}">
                <a16:creationId xmlns:a16="http://schemas.microsoft.com/office/drawing/2014/main" id="{536793C0-348D-427A-A40C-41555F7B0C5F}"/>
              </a:ext>
            </a:extLst>
          </p:cNvPr>
          <p:cNvSpPr>
            <a:spLocks noChangeArrowheads="1"/>
          </p:cNvSpPr>
          <p:nvPr/>
        </p:nvSpPr>
        <p:spPr bwMode="auto">
          <a:xfrm>
            <a:off x="928688" y="3089275"/>
            <a:ext cx="51943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ar-EG" altLang="en-US" sz="4000" b="1"/>
              <a:t>أن العمل من خلال فريق يساعدك في تخفيف ضغوط العمل الواقع عليك، من خلال توزيع الأدوار والمسؤوليات.</a:t>
            </a: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2" presetID="54" presetClass="entr" presetSubtype="0" accel="10000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1" fill="hold"/>
                                        <p:tgtEl>
                                          <p:spTgt spid="4"/>
                                        </p:tgtEl>
                                        <p:attrNameLst>
                                          <p:attrName/>
                                        </p:attrNameLst>
                                      </p:cBhvr>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childTnLst>
                          </p:cTn>
                        </p:par>
                        <p:par>
                          <p:cTn id="24" fill="hold" nodeType="afterGroup">
                            <p:stCondLst>
                              <p:cond delay="0"/>
                            </p:stCondLst>
                            <p:childTnLst>
                              <p:par>
                                <p:cTn id="25" presetID="48" presetClass="entr" presetSubtype="0" accel="5000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3"/>
                                        </p:tgtEl>
                                        <p:attrNameLst>
                                          <p:attrName>ppt_y</p:attrName>
                                        </p:attrNameLst>
                                      </p:cBhvr>
                                      <p:tavLst>
                                        <p:tav tm="0">
                                          <p:val>
                                            <p:strVal val="#ppt_y"/>
                                          </p:val>
                                        </p:tav>
                                        <p:tav tm="100000">
                                          <p:val>
                                            <p:strVal val="#ppt_y"/>
                                          </p:val>
                                        </p:tav>
                                      </p:tavLst>
                                    </p:anim>
                                    <p:animEffect transition="in" filter="fade">
                                      <p:cBhvr>
                                        <p:cTn id="30" dur="1000"/>
                                        <p:tgtEl>
                                          <p:spTgt spid="3"/>
                                        </p:tgtEl>
                                      </p:cBhvr>
                                    </p:animEffect>
                                  </p:childTnLst>
                                </p:cTn>
                              </p:par>
                              <p:par>
                                <p:cTn id="31" presetID="48" presetClass="entr" presetSubtype="0" accel="5000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fade">
                                      <p:cBhvr>
                                        <p:cTn id="36" dur="10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AFB105ED-148F-443B-B190-E39BFE056405}"/>
              </a:ext>
            </a:extLst>
          </p:cNvPr>
          <p:cNvGrpSpPr>
            <a:grpSpLocks/>
          </p:cNvGrpSpPr>
          <p:nvPr/>
        </p:nvGrpSpPr>
        <p:grpSpPr bwMode="auto">
          <a:xfrm>
            <a:off x="2428875" y="285750"/>
            <a:ext cx="6500813" cy="1643063"/>
            <a:chOff x="420409" y="2743200"/>
            <a:chExt cx="6452695" cy="2743200"/>
          </a:xfrm>
        </p:grpSpPr>
        <p:sp>
          <p:nvSpPr>
            <p:cNvPr id="3" name="Rounded Rectangle 6">
              <a:extLst>
                <a:ext uri="{FF2B5EF4-FFF2-40B4-BE49-F238E27FC236}">
                  <a16:creationId xmlns:a16="http://schemas.microsoft.com/office/drawing/2014/main" id="{4CB608E2-C318-4EB2-AFC0-E0CF0B14C15D}"/>
                </a:ext>
              </a:extLst>
            </p:cNvPr>
            <p:cNvSpPr/>
            <p:nvPr/>
          </p:nvSpPr>
          <p:spPr>
            <a:xfrm>
              <a:off x="420409" y="2971800"/>
              <a:ext cx="4761191" cy="2057401"/>
            </a:xfrm>
            <a:prstGeom prst="roundRect">
              <a:avLst/>
            </a:prstGeom>
            <a:solidFill>
              <a:srgbClr val="FF66FF"/>
            </a:solidFill>
            <a:ln w="76200">
              <a:solidFill>
                <a:schemeClr val="bg1">
                  <a:lumMod val="50000"/>
                </a:schemeClr>
              </a:solidFill>
            </a:ln>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ar-EG"/>
            </a:p>
          </p:txBody>
        </p:sp>
        <p:sp>
          <p:nvSpPr>
            <p:cNvPr id="4" name="Rectangle 4">
              <a:extLst>
                <a:ext uri="{FF2B5EF4-FFF2-40B4-BE49-F238E27FC236}">
                  <a16:creationId xmlns:a16="http://schemas.microsoft.com/office/drawing/2014/main" id="{677C7634-1050-4B0F-AC70-34749040B706}"/>
                </a:ext>
              </a:extLst>
            </p:cNvPr>
            <p:cNvSpPr/>
            <p:nvPr/>
          </p:nvSpPr>
          <p:spPr>
            <a:xfrm>
              <a:off x="4604025" y="2743200"/>
              <a:ext cx="2269079" cy="2743200"/>
            </a:xfrm>
            <a:prstGeom prst="rect">
              <a:avLst/>
            </a:prstGeom>
            <a:blipFill>
              <a:blip r:embed="rId6"/>
              <a:stretch>
                <a:fillRect/>
              </a:stretch>
            </a:blipFill>
            <a:ln w="38100">
              <a:noFill/>
              <a:prstDash val="dashDot"/>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bg1"/>
                </a:solidFill>
              </a:endParaRPr>
            </a:p>
          </p:txBody>
        </p:sp>
      </p:grpSp>
      <p:sp>
        <p:nvSpPr>
          <p:cNvPr id="5" name="TextBox 8">
            <a:extLst>
              <a:ext uri="{FF2B5EF4-FFF2-40B4-BE49-F238E27FC236}">
                <a16:creationId xmlns:a16="http://schemas.microsoft.com/office/drawing/2014/main" id="{9568403E-297C-437E-BA5E-4E343F3F2E33}"/>
              </a:ext>
            </a:extLst>
          </p:cNvPr>
          <p:cNvSpPr txBox="1"/>
          <p:nvPr/>
        </p:nvSpPr>
        <p:spPr>
          <a:xfrm>
            <a:off x="2357422" y="770094"/>
            <a:ext cx="4214842" cy="622799"/>
          </a:xfrm>
          <a:prstGeom prst="rect">
            <a:avLst/>
          </a:prstGeom>
          <a:noFill/>
          <a:effectLst>
            <a:softEdge rad="127000"/>
          </a:effectLst>
        </p:spPr>
        <p:txBody>
          <a:bodyPr rtlCol="1">
            <a:spAutoFit/>
          </a:bodyPr>
          <a:lstStyle/>
          <a:p>
            <a:pPr fontAlgn="auto">
              <a:lnSpc>
                <a:spcPct val="115000"/>
              </a:lnSpc>
              <a:spcBef>
                <a:spcPts val="0"/>
              </a:spcBef>
              <a:spcAft>
                <a:spcPts val="0"/>
              </a:spcAft>
              <a:defRPr/>
            </a:pPr>
            <a:r>
              <a:rPr lang="ar-EG" sz="3200" b="1" dirty="0">
                <a:latin typeface="+mn-lt"/>
                <a:ea typeface="Times New Roman"/>
                <a:cs typeface="Times New Roman"/>
              </a:rPr>
              <a:t>المفاهيم المتضمنة في الدرس</a:t>
            </a:r>
            <a:endParaRPr lang="en-US" sz="2000" b="1" dirty="0">
              <a:latin typeface="+mn-lt"/>
              <a:ea typeface="Times New Roman"/>
              <a:cs typeface="Arial"/>
            </a:endParaRPr>
          </a:p>
        </p:txBody>
      </p:sp>
      <p:sp>
        <p:nvSpPr>
          <p:cNvPr id="6" name="Trapezoid 2">
            <a:extLst>
              <a:ext uri="{FF2B5EF4-FFF2-40B4-BE49-F238E27FC236}">
                <a16:creationId xmlns:a16="http://schemas.microsoft.com/office/drawing/2014/main" id="{B34405B5-C2B0-4F9B-A261-4C363F933250}"/>
              </a:ext>
            </a:extLst>
          </p:cNvPr>
          <p:cNvSpPr/>
          <p:nvPr/>
        </p:nvSpPr>
        <p:spPr>
          <a:xfrm>
            <a:off x="2714625" y="1900238"/>
            <a:ext cx="6124575" cy="4957762"/>
          </a:xfrm>
          <a:prstGeom prst="trapezoid">
            <a:avLst/>
          </a:prstGeom>
          <a:blipFill>
            <a:blip r:embed="rId7" cstate="print"/>
            <a:tile tx="0" ty="0" sx="100000" sy="100000" flip="none" algn="tl"/>
          </a:blip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b="1"/>
          </a:p>
        </p:txBody>
      </p:sp>
      <p:sp>
        <p:nvSpPr>
          <p:cNvPr id="7" name="Rectangle 1">
            <a:extLst>
              <a:ext uri="{FF2B5EF4-FFF2-40B4-BE49-F238E27FC236}">
                <a16:creationId xmlns:a16="http://schemas.microsoft.com/office/drawing/2014/main" id="{6B3B32E9-C965-4101-8ED6-B3A2F811E399}"/>
              </a:ext>
            </a:extLst>
          </p:cNvPr>
          <p:cNvSpPr>
            <a:spLocks noChangeArrowheads="1"/>
          </p:cNvSpPr>
          <p:nvPr/>
        </p:nvSpPr>
        <p:spPr bwMode="auto">
          <a:xfrm>
            <a:off x="609600" y="2428875"/>
            <a:ext cx="69627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buFont typeface="Times New Roman" panose="02020603050405020304" pitchFamily="18" charset="0"/>
              <a:buChar char="-"/>
            </a:pPr>
            <a:r>
              <a:rPr lang="ar-EG" altLang="en-US" sz="3600" b="1">
                <a:cs typeface="Times New Roman" panose="02020603050405020304" pitchFamily="18" charset="0"/>
              </a:rPr>
              <a:t>الحوار.</a:t>
            </a:r>
          </a:p>
          <a:p>
            <a:pPr>
              <a:lnSpc>
                <a:spcPct val="115000"/>
              </a:lnSpc>
              <a:buFont typeface="Times New Roman" panose="02020603050405020304" pitchFamily="18" charset="0"/>
              <a:buChar char="-"/>
            </a:pPr>
            <a:r>
              <a:rPr lang="ar-EG" altLang="en-US" sz="3600" b="1">
                <a:cs typeface="Times New Roman" panose="02020603050405020304" pitchFamily="18" charset="0"/>
              </a:rPr>
              <a:t>الاتصال.</a:t>
            </a:r>
            <a:endParaRPr lang="en-US" altLang="en-US" sz="2400">
              <a:cs typeface="Times New Roman" panose="02020603050405020304" pitchFamily="18" charset="0"/>
            </a:endParaRPr>
          </a:p>
          <a:p>
            <a:pPr>
              <a:lnSpc>
                <a:spcPct val="115000"/>
              </a:lnSpc>
              <a:buFont typeface="Times New Roman" panose="02020603050405020304" pitchFamily="18" charset="0"/>
              <a:buChar char="-"/>
            </a:pPr>
            <a:r>
              <a:rPr lang="ar-EG" altLang="en-US" sz="3600" b="1"/>
              <a:t>القيادة.</a:t>
            </a:r>
            <a:endParaRPr lang="en-US" altLang="en-US" sz="3600"/>
          </a:p>
          <a:p>
            <a:pPr>
              <a:lnSpc>
                <a:spcPct val="115000"/>
              </a:lnSpc>
              <a:buFont typeface="Times New Roman" panose="02020603050405020304" pitchFamily="18" charset="0"/>
              <a:buChar char="-"/>
            </a:pPr>
            <a:r>
              <a:rPr lang="ar-EG" altLang="en-US" sz="3600" b="1"/>
              <a:t>التفاوض.</a:t>
            </a:r>
            <a:endParaRPr lang="en-US" altLang="en-US" sz="3600"/>
          </a:p>
          <a:p>
            <a:pPr>
              <a:lnSpc>
                <a:spcPct val="115000"/>
              </a:lnSpc>
              <a:buFont typeface="Times New Roman" panose="02020603050405020304" pitchFamily="18" charset="0"/>
              <a:buChar char="-"/>
            </a:pPr>
            <a:r>
              <a:rPr lang="ar-EG" altLang="en-US" sz="3600" b="1"/>
              <a:t>احترام آراء الآخرين.</a:t>
            </a:r>
            <a:endParaRPr lang="en-US" altLang="en-US" sz="3600"/>
          </a:p>
          <a:p>
            <a:pPr>
              <a:lnSpc>
                <a:spcPct val="115000"/>
              </a:lnSpc>
              <a:buFont typeface="Times New Roman" panose="02020603050405020304" pitchFamily="18" charset="0"/>
              <a:buChar char="-"/>
            </a:pPr>
            <a:r>
              <a:rPr lang="ar-EG" altLang="en-US" sz="3600" b="1"/>
              <a:t>العمل التعاوني.</a:t>
            </a:r>
            <a:endParaRPr lang="en-US" altLang="en-US" sz="3600"/>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63 - arcade game beep.wav"/>
                                        </p:tgtEl>
                                      </p:cMediaNode>
                                    </p:audio>
                                  </p:subTnLst>
                                </p:cTn>
                              </p:par>
                              <p:par>
                                <p:cTn id="10" presetID="29" presetClass="entr" presetSubtype="0" fill="hold" nodeType="with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0782 - misc sound.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5"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linds(horizontal)">
                                      <p:cBhvr>
                                        <p:cTn id="32" dur="500"/>
                                        <p:tgtEl>
                                          <p:spTgt spid="7">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linds(horizontal)">
                                      <p:cBhvr>
                                        <p:cTn id="37" dur="500"/>
                                        <p:tgtEl>
                                          <p:spTgt spid="7">
                                            <p:txEl>
                                              <p:pRg st="2" end="2"/>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blinds(horizontal)">
                                      <p:cBhvr>
                                        <p:cTn id="42" dur="500"/>
                                        <p:tgtEl>
                                          <p:spTgt spid="7">
                                            <p:txEl>
                                              <p:pRg st="3" end="3"/>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5" name="typ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blinds(horizontal)">
                                      <p:cBhvr>
                                        <p:cTn id="47" dur="500"/>
                                        <p:tgtEl>
                                          <p:spTgt spid="7">
                                            <p:txEl>
                                              <p:pRg st="4" end="4"/>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5" name="typ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blinds(horizontal)">
                                      <p:cBhvr>
                                        <p:cTn id="52" dur="500"/>
                                        <p:tgtEl>
                                          <p:spTgt spid="7">
                                            <p:txEl>
                                              <p:pRg st="5" end="5"/>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3F3AE00-1043-E241-9AC7-5F7A10F47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51" y="583163"/>
            <a:ext cx="8366448" cy="6274836"/>
          </a:xfrm>
          <a:prstGeom prst="rect">
            <a:avLst/>
          </a:prstGeom>
        </p:spPr>
      </p:pic>
    </p:spTree>
    <p:extLst>
      <p:ext uri="{BB962C8B-B14F-4D97-AF65-F5344CB8AC3E}">
        <p14:creationId xmlns:p14="http://schemas.microsoft.com/office/powerpoint/2010/main" val="1160473070"/>
      </p:ext>
    </p:extLst>
  </p:cSld>
  <p:clrMapOvr>
    <a:masterClrMapping/>
  </p:clrMapOvr>
  <p:transition>
    <p:wipe dir="u"/>
    <p:sndAc>
      <p:stSnd>
        <p:snd r:embed="rId2" name="1359 - yeep beep.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3">
            <a:extLst>
              <a:ext uri="{FF2B5EF4-FFF2-40B4-BE49-F238E27FC236}">
                <a16:creationId xmlns:a16="http://schemas.microsoft.com/office/drawing/2014/main" id="{5EA95D20-BE8D-4D4E-B086-624DB9AFF673}"/>
              </a:ext>
            </a:extLst>
          </p:cNvPr>
          <p:cNvSpPr/>
          <p:nvPr/>
        </p:nvSpPr>
        <p:spPr>
          <a:xfrm>
            <a:off x="2357422" y="0"/>
            <a:ext cx="4214842" cy="785794"/>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pic>
        <p:nvPicPr>
          <p:cNvPr id="33" name="Picture 7" descr="http://www.clker.com/cliparts/7/b/c/0/1195445250879264350jean_victor_balin_arrow_go_next.svg.hi.png">
            <a:extLst>
              <a:ext uri="{FF2B5EF4-FFF2-40B4-BE49-F238E27FC236}">
                <a16:creationId xmlns:a16="http://schemas.microsoft.com/office/drawing/2014/main" id="{F742712A-996A-4D06-9336-2D4BB3C96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563" y="285750"/>
            <a:ext cx="947737"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 descr="http://www.clker.com/cliparts/7/b/c/0/1195445250879264350jean_victor_balin_arrow_go_next.svg.hi.png">
            <a:extLst>
              <a:ext uri="{FF2B5EF4-FFF2-40B4-BE49-F238E27FC236}">
                <a16:creationId xmlns:a16="http://schemas.microsoft.com/office/drawing/2014/main" id="{F29546B2-8ACE-46F0-8AE1-DE63293FF7AB}"/>
              </a:ext>
            </a:extLst>
          </p:cNvPr>
          <p:cNvPicPr>
            <a:picLocks noChangeAspect="1" noChangeArrowheads="1"/>
          </p:cNvPicPr>
          <p:nvPr/>
        </p:nvPicPr>
        <p:blipFill>
          <a:blip r:embed="rId5" cstate="print"/>
          <a:srcRect/>
          <a:stretch>
            <a:fillRect/>
          </a:stretch>
        </p:blipFill>
        <p:spPr bwMode="auto">
          <a:xfrm>
            <a:off x="1195869" y="285728"/>
            <a:ext cx="947239" cy="909680"/>
          </a:xfrm>
          <a:prstGeom prst="rect">
            <a:avLst/>
          </a:prstGeom>
          <a:noFill/>
          <a:scene3d>
            <a:camera prst="orthographicFront">
              <a:rot lat="21299945" lon="10799999" rev="5"/>
            </a:camera>
            <a:lightRig rig="threePt" dir="t"/>
          </a:scene3d>
        </p:spPr>
      </p:pic>
      <p:sp>
        <p:nvSpPr>
          <p:cNvPr id="44" name="مربع نص 43">
            <a:extLst>
              <a:ext uri="{FF2B5EF4-FFF2-40B4-BE49-F238E27FC236}">
                <a16:creationId xmlns:a16="http://schemas.microsoft.com/office/drawing/2014/main" id="{53911659-BDF0-4481-B616-EE4D64E15ADE}"/>
              </a:ext>
            </a:extLst>
          </p:cNvPr>
          <p:cNvSpPr txBox="1">
            <a:spLocks noChangeArrowheads="1"/>
          </p:cNvSpPr>
          <p:nvPr/>
        </p:nvSpPr>
        <p:spPr bwMode="auto">
          <a:xfrm>
            <a:off x="2428875" y="0"/>
            <a:ext cx="378618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3600" b="1">
                <a:cs typeface="Times New Roman" panose="02020603050405020304" pitchFamily="18" charset="0"/>
              </a:rPr>
              <a:t>خريطة مفاهيم الدرس</a:t>
            </a:r>
            <a:endParaRPr lang="en-US" altLang="en-US" sz="2400">
              <a:cs typeface="Times New Roman" panose="02020603050405020304" pitchFamily="18" charset="0"/>
            </a:endParaRPr>
          </a:p>
        </p:txBody>
      </p:sp>
      <p:pic>
        <p:nvPicPr>
          <p:cNvPr id="1027" name="Picture 3">
            <a:extLst>
              <a:ext uri="{FF2B5EF4-FFF2-40B4-BE49-F238E27FC236}">
                <a16:creationId xmlns:a16="http://schemas.microsoft.com/office/drawing/2014/main" id="{B4796E4A-005F-4BD4-9216-D17D81064502}"/>
              </a:ext>
            </a:extLst>
          </p:cNvPr>
          <p:cNvPicPr>
            <a:picLocks noChangeAspect="1" noChangeArrowheads="1"/>
          </p:cNvPicPr>
          <p:nvPr/>
        </p:nvPicPr>
        <p:blipFill>
          <a:blip r:embed="rId6">
            <a:lum bright="-16000" contrast="40000"/>
            <a:extLst>
              <a:ext uri="{28A0092B-C50C-407E-A947-70E740481C1C}">
                <a14:useLocalDpi xmlns:a14="http://schemas.microsoft.com/office/drawing/2010/main" val="0"/>
              </a:ext>
            </a:extLst>
          </a:blip>
          <a:srcRect/>
          <a:stretch>
            <a:fillRect/>
          </a:stretch>
        </p:blipFill>
        <p:spPr bwMode="auto">
          <a:xfrm>
            <a:off x="642938" y="1428750"/>
            <a:ext cx="7858125" cy="54292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409 - ding.wav"/>
                                        </p:tgtEl>
                                      </p:cMediaNode>
                                    </p:audio>
                                  </p:subTnLst>
                                </p:cTn>
                              </p:par>
                              <p:par>
                                <p:cTn id="8" presetID="9"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50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81993AE-82B8-E042-9054-1685D7540750}"/>
              </a:ext>
            </a:extLst>
          </p:cNvPr>
          <p:cNvSpPr txBox="1"/>
          <p:nvPr/>
        </p:nvSpPr>
        <p:spPr>
          <a:xfrm>
            <a:off x="5287347" y="601824"/>
            <a:ext cx="3545115" cy="3108543"/>
          </a:xfrm>
          <a:prstGeom prst="rect">
            <a:avLst/>
          </a:prstGeom>
          <a:noFill/>
        </p:spPr>
        <p:txBody>
          <a:bodyPr wrap="square" rtlCol="1">
            <a:spAutoFit/>
          </a:bodyPr>
          <a:lstStyle/>
          <a:p>
            <a:pPr algn="r"/>
            <a:r>
              <a:rPr lang="ar-SA" sz="4900" dirty="0">
                <a:solidFill>
                  <a:srgbClr val="FF66CC"/>
                </a:solidFill>
                <a:cs typeface="+mn-cs"/>
              </a:rPr>
              <a:t>طالبتي المبدعة</a:t>
            </a:r>
          </a:p>
          <a:p>
            <a:pPr algn="r"/>
            <a:r>
              <a:rPr lang="ar-SA" sz="4900" dirty="0">
                <a:solidFill>
                  <a:srgbClr val="FF66CC"/>
                </a:solidFill>
                <a:cs typeface="+mn-cs"/>
              </a:rPr>
              <a:t>صممي خارطة مفاهيم لشروط العمل في فريق </a:t>
            </a:r>
          </a:p>
        </p:txBody>
      </p:sp>
      <p:pic>
        <p:nvPicPr>
          <p:cNvPr id="3" name="صورة 3">
            <a:extLst>
              <a:ext uri="{FF2B5EF4-FFF2-40B4-BE49-F238E27FC236}">
                <a16:creationId xmlns:a16="http://schemas.microsoft.com/office/drawing/2014/main" id="{E70F3B57-A9AD-234C-AEA6-C6CF774FE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39" y="601824"/>
            <a:ext cx="4384872" cy="6256176"/>
          </a:xfrm>
          <a:prstGeom prst="rect">
            <a:avLst/>
          </a:prstGeom>
        </p:spPr>
      </p:pic>
    </p:spTree>
    <p:extLst>
      <p:ext uri="{BB962C8B-B14F-4D97-AF65-F5344CB8AC3E}">
        <p14:creationId xmlns:p14="http://schemas.microsoft.com/office/powerpoint/2010/main" val="900659881"/>
      </p:ext>
    </p:extLst>
  </p:cSld>
  <p:clrMapOvr>
    <a:masterClrMapping/>
  </p:clrMapOvr>
  <p:transition>
    <p:wipe dir="u"/>
    <p:sndAc>
      <p:stSnd>
        <p:snd r:embed="rId2" name="1359 - yeep beep.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1F46EBB1-DDB0-43D5-9A65-053A9D306227}"/>
              </a:ext>
            </a:extLst>
          </p:cNvPr>
          <p:cNvGrpSpPr>
            <a:grpSpLocks/>
          </p:cNvGrpSpPr>
          <p:nvPr/>
        </p:nvGrpSpPr>
        <p:grpSpPr bwMode="auto">
          <a:xfrm>
            <a:off x="752475" y="285750"/>
            <a:ext cx="7891463" cy="6357938"/>
            <a:chOff x="752460" y="195242"/>
            <a:chExt cx="7891506" cy="6357958"/>
          </a:xfrm>
        </p:grpSpPr>
        <p:sp>
          <p:nvSpPr>
            <p:cNvPr id="3" name="Rounded Rectangle 1">
              <a:extLst>
                <a:ext uri="{FF2B5EF4-FFF2-40B4-BE49-F238E27FC236}">
                  <a16:creationId xmlns:a16="http://schemas.microsoft.com/office/drawing/2014/main" id="{A824E3DD-1B3F-4721-A7D9-C36337280F7C}"/>
                </a:ext>
              </a:extLst>
            </p:cNvPr>
            <p:cNvSpPr/>
            <p:nvPr/>
          </p:nvSpPr>
          <p:spPr>
            <a:xfrm>
              <a:off x="761985" y="380981"/>
              <a:ext cx="7696242" cy="5943619"/>
            </a:xfrm>
            <a:prstGeom prst="roundRect">
              <a:avLst>
                <a:gd name="adj" fmla="val 1662"/>
              </a:avLst>
            </a:prstGeom>
            <a:blipFill>
              <a:blip r:embed="rId4">
                <a:lum contrast="32000"/>
              </a:blip>
              <a:stretch>
                <a:fillRect/>
              </a:stretch>
            </a:bli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Rounded Rectangle 4">
              <a:extLst>
                <a:ext uri="{FF2B5EF4-FFF2-40B4-BE49-F238E27FC236}">
                  <a16:creationId xmlns:a16="http://schemas.microsoft.com/office/drawing/2014/main" id="{FA872310-49CA-455F-803B-A96015C0B4F3}"/>
                </a:ext>
              </a:extLst>
            </p:cNvPr>
            <p:cNvSpPr/>
            <p:nvPr/>
          </p:nvSpPr>
          <p:spPr>
            <a:xfrm>
              <a:off x="752460" y="195242"/>
              <a:ext cx="7891506" cy="6357958"/>
            </a:xfrm>
            <a:prstGeom prst="roundRect">
              <a:avLst/>
            </a:prstGeom>
            <a:blipFill dpi="0" rotWithShape="1">
              <a:blip r:embed="rId5">
                <a:alphaModFix amt="28000"/>
                <a:lum contras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63A2A76E-73CC-4B14-94EC-8DA083026895}"/>
              </a:ext>
            </a:extLst>
          </p:cNvPr>
          <p:cNvSpPr>
            <a:spLocks noChangeArrowheads="1"/>
          </p:cNvSpPr>
          <p:nvPr/>
        </p:nvSpPr>
        <p:spPr bwMode="auto">
          <a:xfrm>
            <a:off x="928688" y="1898650"/>
            <a:ext cx="7286625"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3200" b="1">
                <a:cs typeface="Times New Roman" panose="02020603050405020304" pitchFamily="18" charset="0"/>
              </a:rPr>
              <a:t>تعلمنا أن مهارات النجاح في العمل تشمل مهارات التعامل والتواصل مع الآخرين، وإقامة العلاقات الإنسانية الجيدة، والمقدرة على العمل كجزء من فريق، هذه المقدرة التي أضحت حاجة ماسة لمواجهة متطلبات عالم العمل.</a:t>
            </a:r>
            <a:endParaRPr lang="en-US" altLang="en-US" sz="2000">
              <a:cs typeface="Times New Roman" panose="02020603050405020304" pitchFamily="18" charset="0"/>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4DCD5B87-8F3F-4439-B7B8-3624EA2798D6}"/>
              </a:ext>
            </a:extLst>
          </p:cNvPr>
          <p:cNvGrpSpPr>
            <a:grpSpLocks/>
          </p:cNvGrpSpPr>
          <p:nvPr/>
        </p:nvGrpSpPr>
        <p:grpSpPr bwMode="auto">
          <a:xfrm>
            <a:off x="752475" y="285750"/>
            <a:ext cx="7891463" cy="6357938"/>
            <a:chOff x="752460" y="195242"/>
            <a:chExt cx="7891506" cy="6357958"/>
          </a:xfrm>
        </p:grpSpPr>
        <p:sp>
          <p:nvSpPr>
            <p:cNvPr id="3" name="Rounded Rectangle 1">
              <a:extLst>
                <a:ext uri="{FF2B5EF4-FFF2-40B4-BE49-F238E27FC236}">
                  <a16:creationId xmlns:a16="http://schemas.microsoft.com/office/drawing/2014/main" id="{CA23FA10-F41A-4153-BE74-7166F6E66585}"/>
                </a:ext>
              </a:extLst>
            </p:cNvPr>
            <p:cNvSpPr/>
            <p:nvPr/>
          </p:nvSpPr>
          <p:spPr>
            <a:xfrm>
              <a:off x="761985" y="380981"/>
              <a:ext cx="7696242" cy="5943619"/>
            </a:xfrm>
            <a:prstGeom prst="roundRect">
              <a:avLst>
                <a:gd name="adj" fmla="val 1662"/>
              </a:avLst>
            </a:prstGeom>
            <a:blipFill>
              <a:blip r:embed="rId4">
                <a:lum contrast="32000"/>
              </a:blip>
              <a:stretch>
                <a:fillRect/>
              </a:stretch>
            </a:bli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Rounded Rectangle 4">
              <a:extLst>
                <a:ext uri="{FF2B5EF4-FFF2-40B4-BE49-F238E27FC236}">
                  <a16:creationId xmlns:a16="http://schemas.microsoft.com/office/drawing/2014/main" id="{574D2B7F-4A5F-413D-BC63-5B69E9F6D5D4}"/>
                </a:ext>
              </a:extLst>
            </p:cNvPr>
            <p:cNvSpPr/>
            <p:nvPr/>
          </p:nvSpPr>
          <p:spPr>
            <a:xfrm>
              <a:off x="752460" y="195242"/>
              <a:ext cx="7891506" cy="6357958"/>
            </a:xfrm>
            <a:prstGeom prst="roundRect">
              <a:avLst/>
            </a:prstGeom>
            <a:blipFill dpi="0" rotWithShape="1">
              <a:blip r:embed="rId5">
                <a:alphaModFix amt="28000"/>
                <a:lum contras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3F897BB0-9826-4192-9A5E-57839865C124}"/>
              </a:ext>
            </a:extLst>
          </p:cNvPr>
          <p:cNvSpPr>
            <a:spLocks noChangeArrowheads="1"/>
          </p:cNvSpPr>
          <p:nvPr/>
        </p:nvSpPr>
        <p:spPr bwMode="auto">
          <a:xfrm>
            <a:off x="928688" y="1785938"/>
            <a:ext cx="728662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4400" b="1">
                <a:cs typeface="Times New Roman" panose="02020603050405020304" pitchFamily="18" charset="0"/>
              </a:rPr>
              <a:t>فالتعاون بين الناس (أفراد وجماعات) والعمل معهم، أصبح من ضرورات الحياة، سواء استخدمت في ذلك مهارات الاتصال المباشر أو غير المباشر.</a:t>
            </a:r>
            <a:endParaRPr lang="en-US" altLang="en-US" sz="3200">
              <a:cs typeface="Times New Roman" panose="02020603050405020304" pitchFamily="18" charset="0"/>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1A431C5F-561C-4C7E-B832-8B4C6D130816}"/>
              </a:ext>
            </a:extLst>
          </p:cNvPr>
          <p:cNvGrpSpPr>
            <a:grpSpLocks/>
          </p:cNvGrpSpPr>
          <p:nvPr/>
        </p:nvGrpSpPr>
        <p:grpSpPr bwMode="auto">
          <a:xfrm>
            <a:off x="752475" y="285750"/>
            <a:ext cx="7891463" cy="6357938"/>
            <a:chOff x="752460" y="195242"/>
            <a:chExt cx="7891506" cy="6357958"/>
          </a:xfrm>
        </p:grpSpPr>
        <p:sp>
          <p:nvSpPr>
            <p:cNvPr id="3" name="Rounded Rectangle 1">
              <a:extLst>
                <a:ext uri="{FF2B5EF4-FFF2-40B4-BE49-F238E27FC236}">
                  <a16:creationId xmlns:a16="http://schemas.microsoft.com/office/drawing/2014/main" id="{8469AD6B-8047-420B-926F-8ABE529AFFFF}"/>
                </a:ext>
              </a:extLst>
            </p:cNvPr>
            <p:cNvSpPr/>
            <p:nvPr/>
          </p:nvSpPr>
          <p:spPr>
            <a:xfrm>
              <a:off x="761985" y="380981"/>
              <a:ext cx="7696242" cy="5943619"/>
            </a:xfrm>
            <a:prstGeom prst="roundRect">
              <a:avLst>
                <a:gd name="adj" fmla="val 1662"/>
              </a:avLst>
            </a:prstGeom>
            <a:blipFill>
              <a:blip r:embed="rId4">
                <a:lum contrast="32000"/>
              </a:blip>
              <a:stretch>
                <a:fillRect/>
              </a:stretch>
            </a:bli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Rounded Rectangle 4">
              <a:extLst>
                <a:ext uri="{FF2B5EF4-FFF2-40B4-BE49-F238E27FC236}">
                  <a16:creationId xmlns:a16="http://schemas.microsoft.com/office/drawing/2014/main" id="{19FA85DB-3FAE-4DF5-9F8D-5F9FA0F26B3C}"/>
                </a:ext>
              </a:extLst>
            </p:cNvPr>
            <p:cNvSpPr/>
            <p:nvPr/>
          </p:nvSpPr>
          <p:spPr>
            <a:xfrm>
              <a:off x="752460" y="195242"/>
              <a:ext cx="7891506" cy="6357958"/>
            </a:xfrm>
            <a:prstGeom prst="roundRect">
              <a:avLst/>
            </a:prstGeom>
            <a:blipFill dpi="0" rotWithShape="1">
              <a:blip r:embed="rId5">
                <a:alphaModFix amt="28000"/>
                <a:lum contras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1">
            <a:extLst>
              <a:ext uri="{FF2B5EF4-FFF2-40B4-BE49-F238E27FC236}">
                <a16:creationId xmlns:a16="http://schemas.microsoft.com/office/drawing/2014/main" id="{B441529A-741C-4D9D-B8C9-E9B2B9C1DCA0}"/>
              </a:ext>
            </a:extLst>
          </p:cNvPr>
          <p:cNvSpPr>
            <a:spLocks noChangeArrowheads="1"/>
          </p:cNvSpPr>
          <p:nvPr/>
        </p:nvSpPr>
        <p:spPr bwMode="auto">
          <a:xfrm>
            <a:off x="928688" y="1714500"/>
            <a:ext cx="728662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614363" algn="l"/>
              </a:tabLst>
              <a:defRPr>
                <a:solidFill>
                  <a:schemeClr val="tx1"/>
                </a:solidFill>
                <a:latin typeface="Calibri" panose="020F0502020204030204" pitchFamily="34" charset="0"/>
                <a:cs typeface="Arial" panose="020B0604020202020204" pitchFamily="34" charset="0"/>
              </a:defRPr>
            </a:lvl1pPr>
            <a:lvl2pPr marL="742950" indent="-285750">
              <a:tabLst>
                <a:tab pos="614363" algn="l"/>
              </a:tabLst>
              <a:defRPr>
                <a:solidFill>
                  <a:schemeClr val="tx1"/>
                </a:solidFill>
                <a:latin typeface="Calibri" panose="020F0502020204030204" pitchFamily="34" charset="0"/>
                <a:cs typeface="Arial" panose="020B0604020202020204" pitchFamily="34" charset="0"/>
              </a:defRPr>
            </a:lvl2pPr>
            <a:lvl3pPr marL="1143000" indent="-228600">
              <a:tabLst>
                <a:tab pos="614363" algn="l"/>
              </a:tabLst>
              <a:defRPr>
                <a:solidFill>
                  <a:schemeClr val="tx1"/>
                </a:solidFill>
                <a:latin typeface="Calibri" panose="020F0502020204030204" pitchFamily="34" charset="0"/>
                <a:cs typeface="Arial" panose="020B0604020202020204" pitchFamily="34" charset="0"/>
              </a:defRPr>
            </a:lvl3pPr>
            <a:lvl4pPr marL="1600200" indent="-228600">
              <a:tabLst>
                <a:tab pos="614363" algn="l"/>
              </a:tabLst>
              <a:defRPr>
                <a:solidFill>
                  <a:schemeClr val="tx1"/>
                </a:solidFill>
                <a:latin typeface="Calibri" panose="020F0502020204030204" pitchFamily="34" charset="0"/>
                <a:cs typeface="Arial" panose="020B0604020202020204" pitchFamily="34" charset="0"/>
              </a:defRPr>
            </a:lvl4pPr>
            <a:lvl5pPr marL="2057400" indent="-228600">
              <a:tabLst>
                <a:tab pos="614363" algn="l"/>
              </a:tabLst>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tabLst>
                <a:tab pos="614363" algn="l"/>
              </a:tabLst>
              <a:defRPr>
                <a:solidFill>
                  <a:schemeClr val="tx1"/>
                </a:solidFill>
                <a:latin typeface="Calibri" panose="020F0502020204030204" pitchFamily="34" charset="0"/>
                <a:cs typeface="Arial" panose="020B0604020202020204" pitchFamily="34" charset="0"/>
              </a:defRPr>
            </a:lvl9pPr>
          </a:lstStyle>
          <a:p>
            <a:pPr>
              <a:lnSpc>
                <a:spcPct val="115000"/>
              </a:lnSpc>
            </a:pPr>
            <a:r>
              <a:rPr lang="ar-EG" altLang="en-US" sz="4400" b="1">
                <a:cs typeface="Times New Roman" panose="02020603050405020304" pitchFamily="18" charset="0"/>
              </a:rPr>
              <a:t>يقصد بمفهوم المقدرة على العمل كجزء من فريق؛ قدرة الفرد على العمل مع الآخرين والتواصل معهم في وحدة واحدة لتحقيق هدف مشترك.</a:t>
            </a:r>
            <a:endParaRPr lang="en-US" altLang="en-US" sz="3200">
              <a:cs typeface="Times New Roman" panose="02020603050405020304" pitchFamily="18" charset="0"/>
            </a:endParaRPr>
          </a:p>
        </p:txBody>
      </p:sp>
    </p:spTree>
  </p:cSld>
  <p:clrMapOvr>
    <a:masterClrMapping/>
  </p:clrMapOvr>
  <p:transition>
    <p:wipe dir="u"/>
    <p:sndAc>
      <p:stSnd>
        <p:snd r:embed="rId2" name="1359 - yeep beep.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386</Words>
  <Application>Microsoft Office PowerPoint</Application>
  <PresentationFormat>عرض على الشاشة (4:3)</PresentationFormat>
  <Paragraphs>41</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التربية المهنية نظام مقررات ثانوي</dc:title>
  <dc:subject>1-العمل في فريق</dc:subject>
  <dc:creator>أ / بندر الحازمي</dc:creator>
  <cp:keywords>حقيبة إنجاز المعلم والمعلمة</cp:keywords>
  <cp:lastModifiedBy>nada .zaaben</cp:lastModifiedBy>
  <cp:revision>39</cp:revision>
  <dcterms:created xsi:type="dcterms:W3CDTF">2014-09-07T23:14:49Z</dcterms:created>
  <dcterms:modified xsi:type="dcterms:W3CDTF">2020-12-04T11:19:44Z</dcterms:modified>
</cp:coreProperties>
</file>