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1" r:id="rId2"/>
    <p:sldId id="256" r:id="rId3"/>
    <p:sldId id="272" r:id="rId4"/>
    <p:sldId id="280" r:id="rId5"/>
    <p:sldId id="287" r:id="rId6"/>
    <p:sldId id="281" r:id="rId7"/>
    <p:sldId id="282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.png"/><Relationship Id="rId7" Type="http://schemas.openxmlformats.org/officeDocument/2006/relationships/image" Target="../media/image29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9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مربع نص 28"/>
          <p:cNvSpPr txBox="1"/>
          <p:nvPr/>
        </p:nvSpPr>
        <p:spPr>
          <a:xfrm>
            <a:off x="4902034" y="2996952"/>
            <a:ext cx="401439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احتمال سحب كرة خضراء من الكيس أ ومن الكيس ب  ؟</a:t>
            </a:r>
            <a:endParaRPr lang="ar-SA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55415"/>
            <a:ext cx="3419475" cy="733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40"/>
            <a:ext cx="33528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1187624" y="2989288"/>
            <a:ext cx="3600400" cy="756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</p:txBody>
      </p:sp>
      <p:sp>
        <p:nvSpPr>
          <p:cNvPr id="21" name="مربع نص 20"/>
          <p:cNvSpPr txBox="1"/>
          <p:nvPr/>
        </p:nvSpPr>
        <p:spPr>
          <a:xfrm>
            <a:off x="1187624" y="4213537"/>
            <a:ext cx="3600400" cy="756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</p:txBody>
      </p:sp>
      <p:sp>
        <p:nvSpPr>
          <p:cNvPr id="28" name="مربع نص 27"/>
          <p:cNvSpPr txBox="1"/>
          <p:nvPr/>
        </p:nvSpPr>
        <p:spPr>
          <a:xfrm>
            <a:off x="4902034" y="4221200"/>
            <a:ext cx="401439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ما النواتج الممكنة لسحب كرة من الكيس أ ، وكرة من الكيس ب  ؟</a:t>
            </a:r>
            <a:endParaRPr lang="ar-SA" sz="2000" b="1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2414493" y="3068960"/>
            <a:ext cx="1221403" cy="678683"/>
            <a:chOff x="2414493" y="5630637"/>
            <a:chExt cx="1221403" cy="678683"/>
          </a:xfrm>
        </p:grpSpPr>
        <p:grpSp>
          <p:nvGrpSpPr>
            <p:cNvPr id="16" name="مجموعة 15"/>
            <p:cNvGrpSpPr/>
            <p:nvPr/>
          </p:nvGrpSpPr>
          <p:grpSpPr>
            <a:xfrm>
              <a:off x="2414493" y="5630637"/>
              <a:ext cx="720080" cy="678683"/>
              <a:chOff x="5694482" y="4242301"/>
              <a:chExt cx="720080" cy="678683"/>
            </a:xfrm>
          </p:grpSpPr>
          <p:sp>
            <p:nvSpPr>
              <p:cNvPr id="17" name="مربع نص 16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>
                    <a:solidFill>
                      <a:srgbClr val="00B050"/>
                    </a:solidFill>
                  </a:rPr>
                  <a:t>1</a:t>
                </a:r>
                <a:endParaRPr lang="ar-SA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8" name="مربع نص 17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>
                    <a:solidFill>
                      <a:srgbClr val="00B050"/>
                    </a:solidFill>
                  </a:rPr>
                  <a:t>2</a:t>
                </a:r>
                <a:endParaRPr lang="ar-SA" sz="20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9" name="رابط مستقيم 18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مربع نص 36"/>
            <p:cNvSpPr txBox="1"/>
            <p:nvPr/>
          </p:nvSpPr>
          <p:spPr>
            <a:xfrm>
              <a:off x="2987824" y="5733256"/>
              <a:ext cx="64807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/>
                <a:t> </a:t>
              </a:r>
              <a:r>
                <a:rPr lang="ar-SA" sz="2000" b="1" dirty="0" smtClean="0">
                  <a:solidFill>
                    <a:srgbClr val="00B050"/>
                  </a:solidFill>
                </a:rPr>
                <a:t>1</a:t>
              </a:r>
              <a:r>
                <a:rPr lang="ar-SA" sz="2000" b="1" dirty="0" smtClean="0"/>
                <a:t>  ،</a:t>
              </a:r>
              <a:endParaRPr lang="ar-SA" sz="2000" b="1" dirty="0"/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1187624" y="4391482"/>
            <a:ext cx="34583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( </a:t>
            </a:r>
            <a:r>
              <a:rPr lang="ar-SA" sz="2000" b="1" dirty="0" smtClean="0">
                <a:solidFill>
                  <a:srgbClr val="00B050"/>
                </a:solidFill>
              </a:rPr>
              <a:t>أخضر</a:t>
            </a:r>
            <a:r>
              <a:rPr lang="ar-SA" sz="2000" b="1" dirty="0" smtClean="0"/>
              <a:t> ، </a:t>
            </a:r>
            <a:r>
              <a:rPr lang="ar-SA" sz="2000" b="1" dirty="0" smtClean="0">
                <a:solidFill>
                  <a:srgbClr val="00B050"/>
                </a:solidFill>
              </a:rPr>
              <a:t>أخضر</a:t>
            </a:r>
            <a:r>
              <a:rPr lang="ar-SA" sz="2000" b="1" dirty="0" smtClean="0"/>
              <a:t> ) ، ( </a:t>
            </a:r>
            <a:r>
              <a:rPr lang="ar-SA" sz="2000" b="1" dirty="0" smtClean="0">
                <a:solidFill>
                  <a:srgbClr val="00B050"/>
                </a:solidFill>
              </a:rPr>
              <a:t>أخضر</a:t>
            </a:r>
            <a:r>
              <a:rPr lang="ar-SA" sz="2000" b="1" dirty="0" smtClean="0"/>
              <a:t> ، </a:t>
            </a:r>
            <a:r>
              <a:rPr lang="ar-SA" sz="2000" b="1" dirty="0" smtClean="0">
                <a:solidFill>
                  <a:srgbClr val="FF0000"/>
                </a:solidFill>
              </a:rPr>
              <a:t>أحمر</a:t>
            </a:r>
            <a:r>
              <a:rPr lang="ar-SA" sz="2000" b="1" dirty="0" smtClean="0"/>
              <a:t> )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187624" y="5337296"/>
            <a:ext cx="3600400" cy="756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endParaRPr lang="ar-SA" sz="2000" b="1" dirty="0" smtClean="0"/>
          </a:p>
          <a:p>
            <a:endParaRPr lang="ar-SA" sz="2000" b="1" dirty="0"/>
          </a:p>
          <a:p>
            <a:endParaRPr lang="ar-SA" sz="2000" b="1" dirty="0" smtClean="0"/>
          </a:p>
        </p:txBody>
      </p:sp>
      <p:sp>
        <p:nvSpPr>
          <p:cNvPr id="40" name="مربع نص 39"/>
          <p:cNvSpPr txBox="1"/>
          <p:nvPr/>
        </p:nvSpPr>
        <p:spPr>
          <a:xfrm>
            <a:off x="4902034" y="5344959"/>
            <a:ext cx="401439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هل سحب كرة من الكيس أ يؤثر على النواتج كلها  ؟  وضح اجابتك .</a:t>
            </a:r>
            <a:endParaRPr lang="ar-SA" sz="20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187624" y="5373216"/>
            <a:ext cx="34583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لا : ولكن سحب كرة من الكيس ب يؤثر في النواتج .</a:t>
            </a:r>
            <a:endParaRPr lang="ar-SA" sz="2000" b="1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8640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5" grpId="0" animBg="1"/>
      <p:bldP spid="21" grpId="0" animBg="1"/>
      <p:bldP spid="28" grpId="0" animBg="1"/>
      <p:bldP spid="38" grpId="0"/>
      <p:bldP spid="39" grpId="0" animBg="1"/>
      <p:bldP spid="40" grpId="0" animBg="1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954896"/>
            <a:ext cx="1822189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1773362" y="3056600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قدم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639209" y="4253026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طائرة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769735" y="4959144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قدم</a:t>
            </a:r>
            <a:endParaRPr lang="ar-SA" sz="20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1635582" y="6183280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طائرة</a:t>
            </a:r>
            <a:endParaRPr lang="ar-SA" sz="2000" b="1" dirty="0"/>
          </a:p>
        </p:txBody>
      </p: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92802"/>
              </p:ext>
            </p:extLst>
          </p:nvPr>
        </p:nvGraphicFramePr>
        <p:xfrm>
          <a:off x="197415" y="3060470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صباحي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قدم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42523"/>
              </p:ext>
            </p:extLst>
          </p:nvPr>
        </p:nvGraphicFramePr>
        <p:xfrm>
          <a:off x="193367" y="3666977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صباحي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سلة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05817"/>
              </p:ext>
            </p:extLst>
          </p:nvPr>
        </p:nvGraphicFramePr>
        <p:xfrm>
          <a:off x="193367" y="4256896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صباحي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طائرة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جدول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79934"/>
              </p:ext>
            </p:extLst>
          </p:nvPr>
        </p:nvGraphicFramePr>
        <p:xfrm>
          <a:off x="189319" y="4976976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مسائي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قدم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جدول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591912"/>
              </p:ext>
            </p:extLst>
          </p:nvPr>
        </p:nvGraphicFramePr>
        <p:xfrm>
          <a:off x="183560" y="5578017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مسائي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سلة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53165"/>
              </p:ext>
            </p:extLst>
          </p:nvPr>
        </p:nvGraphicFramePr>
        <p:xfrm>
          <a:off x="179512" y="6201112"/>
          <a:ext cx="15898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4901"/>
                <a:gridCol w="79490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مسائي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طائرة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52492"/>
              </p:ext>
            </p:extLst>
          </p:nvPr>
        </p:nvGraphicFramePr>
        <p:xfrm>
          <a:off x="193368" y="2528704"/>
          <a:ext cx="1589801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9801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" name="مجموعة 37"/>
          <p:cNvGrpSpPr/>
          <p:nvPr/>
        </p:nvGrpSpPr>
        <p:grpSpPr>
          <a:xfrm>
            <a:off x="2516109" y="3213083"/>
            <a:ext cx="968248" cy="1260000"/>
            <a:chOff x="6164988" y="2393178"/>
            <a:chExt cx="968248" cy="1260000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42" name="رابط مستقيم 41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رابط مستقيم 40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مجموعة 43"/>
          <p:cNvGrpSpPr/>
          <p:nvPr/>
        </p:nvGrpSpPr>
        <p:grpSpPr>
          <a:xfrm>
            <a:off x="2523479" y="5129482"/>
            <a:ext cx="960878" cy="1260000"/>
            <a:chOff x="6172358" y="4841450"/>
            <a:chExt cx="960878" cy="126000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6197260" y="4841450"/>
              <a:ext cx="935976" cy="1260000"/>
              <a:chOff x="5508104" y="1196752"/>
              <a:chExt cx="935976" cy="1683894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رابط مستقيم 45"/>
            <p:cNvCxnSpPr/>
            <p:nvPr/>
          </p:nvCxnSpPr>
          <p:spPr>
            <a:xfrm flipH="1">
              <a:off x="6172358" y="5465957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مربع نص 65"/>
          <p:cNvSpPr txBox="1"/>
          <p:nvPr/>
        </p:nvSpPr>
        <p:spPr>
          <a:xfrm>
            <a:off x="1773362" y="3646626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سلة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1769735" y="556302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سلة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3484357" y="3646519"/>
            <a:ext cx="8231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صباحي</a:t>
            </a:r>
            <a:endParaRPr lang="ar-SA" sz="20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3504287" y="5509693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مسائي</a:t>
            </a:r>
            <a:endParaRPr lang="ar-SA" sz="2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78024"/>
            <a:ext cx="6734175" cy="1066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497" y="2721375"/>
            <a:ext cx="466952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مستطيل 48"/>
          <p:cNvSpPr/>
          <p:nvPr/>
        </p:nvSpPr>
        <p:spPr>
          <a:xfrm>
            <a:off x="4307496" y="2716002"/>
            <a:ext cx="2208719" cy="2081150"/>
          </a:xfrm>
          <a:prstGeom prst="rect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158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66" grpId="0"/>
      <p:bldP spid="67" grpId="0"/>
      <p:bldP spid="47" grpId="0"/>
      <p:bldP spid="48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" name="مجموعة 49"/>
          <p:cNvGrpSpPr/>
          <p:nvPr/>
        </p:nvGrpSpPr>
        <p:grpSpPr>
          <a:xfrm>
            <a:off x="7574220" y="2393178"/>
            <a:ext cx="935976" cy="1260000"/>
            <a:chOff x="5508104" y="1196752"/>
            <a:chExt cx="935976" cy="1683894"/>
          </a:xfrm>
        </p:grpSpPr>
        <p:cxnSp>
          <p:nvCxnSpPr>
            <p:cNvPr id="51" name="رابط مستقيم 50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رابط مستقيم 51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مجموعة 52"/>
          <p:cNvGrpSpPr/>
          <p:nvPr/>
        </p:nvGrpSpPr>
        <p:grpSpPr>
          <a:xfrm>
            <a:off x="7574220" y="4841450"/>
            <a:ext cx="935976" cy="1260000"/>
            <a:chOff x="5508104" y="1196752"/>
            <a:chExt cx="935976" cy="1683894"/>
          </a:xfrm>
        </p:grpSpPr>
        <p:cxnSp>
          <p:nvCxnSpPr>
            <p:cNvPr id="54" name="رابط مستقيم 53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رابط مستقيم 54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مجموعة 55"/>
          <p:cNvGrpSpPr/>
          <p:nvPr/>
        </p:nvGrpSpPr>
        <p:grpSpPr>
          <a:xfrm>
            <a:off x="6073174" y="2096928"/>
            <a:ext cx="935976" cy="684000"/>
            <a:chOff x="5508104" y="1196752"/>
            <a:chExt cx="935976" cy="1683894"/>
          </a:xfrm>
        </p:grpSpPr>
        <p:cxnSp>
          <p:nvCxnSpPr>
            <p:cNvPr id="57" name="رابط مستقيم 56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رابط مستقيم 57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مربع نص 58"/>
          <p:cNvSpPr txBox="1"/>
          <p:nvPr/>
        </p:nvSpPr>
        <p:spPr>
          <a:xfrm>
            <a:off x="8449310" y="2820405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8377302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6971982" y="2208985"/>
            <a:ext cx="599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359075" y="1889252"/>
            <a:ext cx="6156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5376965" y="2582987"/>
            <a:ext cx="5978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6073174" y="3321064"/>
            <a:ext cx="935976" cy="684000"/>
            <a:chOff x="5508104" y="1196752"/>
            <a:chExt cx="935976" cy="1683894"/>
          </a:xfrm>
        </p:grpSpPr>
        <p:cxnSp>
          <p:nvCxnSpPr>
            <p:cNvPr id="69" name="رابط مستقيم 68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رابط مستقيم 69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مربع نص 70"/>
          <p:cNvSpPr txBox="1"/>
          <p:nvPr/>
        </p:nvSpPr>
        <p:spPr>
          <a:xfrm>
            <a:off x="7047745" y="3433121"/>
            <a:ext cx="4535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359075" y="3113388"/>
            <a:ext cx="6156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5376965" y="3807123"/>
            <a:ext cx="5978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grpSp>
        <p:nvGrpSpPr>
          <p:cNvPr id="74" name="مجموعة 73"/>
          <p:cNvGrpSpPr/>
          <p:nvPr/>
        </p:nvGrpSpPr>
        <p:grpSpPr>
          <a:xfrm>
            <a:off x="6069547" y="4559055"/>
            <a:ext cx="935976" cy="684000"/>
            <a:chOff x="5508104" y="1196752"/>
            <a:chExt cx="935976" cy="1683894"/>
          </a:xfrm>
        </p:grpSpPr>
        <p:cxnSp>
          <p:nvCxnSpPr>
            <p:cNvPr id="75" name="رابط مستقيم 74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رابط مستقيم 75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مربع نص 76"/>
          <p:cNvSpPr txBox="1"/>
          <p:nvPr/>
        </p:nvSpPr>
        <p:spPr>
          <a:xfrm>
            <a:off x="6968355" y="4671112"/>
            <a:ext cx="599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5355448" y="4351379"/>
            <a:ext cx="6156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5373338" y="5045114"/>
            <a:ext cx="5978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6069547" y="5783191"/>
            <a:ext cx="935976" cy="684000"/>
            <a:chOff x="5508104" y="1196752"/>
            <a:chExt cx="935976" cy="1683894"/>
          </a:xfrm>
        </p:grpSpPr>
        <p:cxnSp>
          <p:nvCxnSpPr>
            <p:cNvPr id="81" name="رابط مستقيم 80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رابط مستقيم 81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مربع نص 82"/>
          <p:cNvSpPr txBox="1"/>
          <p:nvPr/>
        </p:nvSpPr>
        <p:spPr>
          <a:xfrm>
            <a:off x="7044118" y="5895248"/>
            <a:ext cx="4535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5355448" y="5575515"/>
            <a:ext cx="6156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</a:t>
            </a:r>
            <a:endParaRPr lang="ar-SA" sz="20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5373338" y="6269250"/>
            <a:ext cx="5978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</a:t>
            </a:r>
            <a:endParaRPr lang="ar-SA" sz="2000" b="1" dirty="0"/>
          </a:p>
        </p:txBody>
      </p:sp>
      <p:graphicFrame>
        <p:nvGraphicFramePr>
          <p:cNvPr id="86" name="جدول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1553"/>
              </p:ext>
            </p:extLst>
          </p:nvPr>
        </p:nvGraphicFramePr>
        <p:xfrm>
          <a:off x="2984929" y="1916832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جدول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63580"/>
              </p:ext>
            </p:extLst>
          </p:nvPr>
        </p:nvGraphicFramePr>
        <p:xfrm>
          <a:off x="2980881" y="2592614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8" name="جدول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01834"/>
              </p:ext>
            </p:extLst>
          </p:nvPr>
        </p:nvGraphicFramePr>
        <p:xfrm>
          <a:off x="2980881" y="3140968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جدول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58234"/>
              </p:ext>
            </p:extLst>
          </p:nvPr>
        </p:nvGraphicFramePr>
        <p:xfrm>
          <a:off x="2976833" y="3833338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جدول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11873"/>
              </p:ext>
            </p:extLst>
          </p:nvPr>
        </p:nvGraphicFramePr>
        <p:xfrm>
          <a:off x="2971074" y="4378959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جدول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485323"/>
              </p:ext>
            </p:extLst>
          </p:nvPr>
        </p:nvGraphicFramePr>
        <p:xfrm>
          <a:off x="2967026" y="5057474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2" name="جدول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45457"/>
              </p:ext>
            </p:extLst>
          </p:nvPr>
        </p:nvGraphicFramePr>
        <p:xfrm>
          <a:off x="2967026" y="5600362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3" name="جدول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35458"/>
              </p:ext>
            </p:extLst>
          </p:nvPr>
        </p:nvGraphicFramePr>
        <p:xfrm>
          <a:off x="2962978" y="6286975"/>
          <a:ext cx="2296029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5343"/>
                <a:gridCol w="765343"/>
                <a:gridCol w="765343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ك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جدول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32797"/>
              </p:ext>
            </p:extLst>
          </p:nvPr>
        </p:nvGraphicFramePr>
        <p:xfrm>
          <a:off x="2187347" y="1923179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ريم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جدول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46996"/>
              </p:ext>
            </p:extLst>
          </p:nvPr>
        </p:nvGraphicFramePr>
        <p:xfrm>
          <a:off x="2184614" y="2600712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جدول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09910"/>
              </p:ext>
            </p:extLst>
          </p:nvPr>
        </p:nvGraphicFramePr>
        <p:xfrm>
          <a:off x="2184614" y="314096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جدول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94001"/>
              </p:ext>
            </p:extLst>
          </p:nvPr>
        </p:nvGraphicFramePr>
        <p:xfrm>
          <a:off x="2184614" y="3832946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جدول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89668"/>
              </p:ext>
            </p:extLst>
          </p:nvPr>
        </p:nvGraphicFramePr>
        <p:xfrm>
          <a:off x="2184614" y="4387057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جدول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35955"/>
              </p:ext>
            </p:extLst>
          </p:nvPr>
        </p:nvGraphicFramePr>
        <p:xfrm>
          <a:off x="2184614" y="5057474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جدول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33866"/>
              </p:ext>
            </p:extLst>
          </p:nvPr>
        </p:nvGraphicFramePr>
        <p:xfrm>
          <a:off x="2184614" y="560582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جدول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77706"/>
              </p:ext>
            </p:extLst>
          </p:nvPr>
        </p:nvGraphicFramePr>
        <p:xfrm>
          <a:off x="2184614" y="628970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سارة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806269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38758"/>
            <a:ext cx="4657725" cy="1162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مربع نص 103"/>
          <p:cNvSpPr txBox="1"/>
          <p:nvPr/>
        </p:nvSpPr>
        <p:spPr>
          <a:xfrm>
            <a:off x="708545" y="1914836"/>
            <a:ext cx="1368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ح ( ريم ) =</a:t>
            </a:r>
            <a:endParaRPr lang="ar-SA" sz="2000" b="1" dirty="0"/>
          </a:p>
        </p:txBody>
      </p:sp>
      <p:grpSp>
        <p:nvGrpSpPr>
          <p:cNvPr id="106" name="مجموعة 105"/>
          <p:cNvGrpSpPr/>
          <p:nvPr/>
        </p:nvGrpSpPr>
        <p:grpSpPr>
          <a:xfrm>
            <a:off x="223810" y="1803259"/>
            <a:ext cx="720080" cy="678683"/>
            <a:chOff x="5694482" y="4242301"/>
            <a:chExt cx="720080" cy="678683"/>
          </a:xfrm>
        </p:grpSpPr>
        <p:sp>
          <p:nvSpPr>
            <p:cNvPr id="108" name="مربع نص 10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109" name="مربع نص 10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110" name="رابط مستقيم 10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76" y="499107"/>
            <a:ext cx="12954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16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71" grpId="0"/>
      <p:bldP spid="72" grpId="0"/>
      <p:bldP spid="73" grpId="0"/>
      <p:bldP spid="77" grpId="0"/>
      <p:bldP spid="78" grpId="0"/>
      <p:bldP spid="79" grpId="0"/>
      <p:bldP spid="83" grpId="0"/>
      <p:bldP spid="84" grpId="0"/>
      <p:bldP spid="85" grpId="0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764704"/>
            <a:ext cx="1822189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7328782" y="1974985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301072" y="3024662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</a:t>
            </a:r>
            <a:endParaRPr lang="ar-SA" sz="2000" b="1" dirty="0"/>
          </a:p>
        </p:txBody>
      </p: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17537"/>
              </p:ext>
            </p:extLst>
          </p:nvPr>
        </p:nvGraphicFramePr>
        <p:xfrm>
          <a:off x="6012160" y="191683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68414"/>
              </p:ext>
            </p:extLst>
          </p:nvPr>
        </p:nvGraphicFramePr>
        <p:xfrm>
          <a:off x="6008112" y="2509484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01194"/>
              </p:ext>
            </p:extLst>
          </p:nvPr>
        </p:nvGraphicFramePr>
        <p:xfrm>
          <a:off x="6008112" y="3071693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8" name="مجموعة 37"/>
          <p:cNvGrpSpPr/>
          <p:nvPr/>
        </p:nvGrpSpPr>
        <p:grpSpPr>
          <a:xfrm>
            <a:off x="7744412" y="2119001"/>
            <a:ext cx="935976" cy="1686626"/>
            <a:chOff x="6197260" y="2393178"/>
            <a:chExt cx="935976" cy="1260000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42" name="رابط مستقيم 41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رابط مستقيم 40"/>
            <p:cNvCxnSpPr/>
            <p:nvPr/>
          </p:nvCxnSpPr>
          <p:spPr>
            <a:xfrm rot="600000" flipH="1">
              <a:off x="6257974" y="2981231"/>
              <a:ext cx="807014" cy="2777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رابط مستقيم 49"/>
            <p:cNvCxnSpPr/>
            <p:nvPr/>
          </p:nvCxnSpPr>
          <p:spPr>
            <a:xfrm rot="21300000" flipH="1" flipV="1">
              <a:off x="6207580" y="2798328"/>
              <a:ext cx="876408" cy="2607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مربع نص 65"/>
          <p:cNvSpPr txBox="1"/>
          <p:nvPr/>
        </p:nvSpPr>
        <p:spPr>
          <a:xfrm>
            <a:off x="7328782" y="2490163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8624926" y="2773289"/>
            <a:ext cx="41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50096"/>
            <a:ext cx="5708154" cy="978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مربع نص 58"/>
          <p:cNvSpPr txBox="1"/>
          <p:nvPr/>
        </p:nvSpPr>
        <p:spPr>
          <a:xfrm>
            <a:off x="7301072" y="3591099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</a:t>
            </a:r>
            <a:endParaRPr lang="ar-SA" sz="2000" b="1" dirty="0"/>
          </a:p>
        </p:txBody>
      </p:sp>
      <p:graphicFrame>
        <p:nvGraphicFramePr>
          <p:cNvPr id="70" name="جدول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98872"/>
              </p:ext>
            </p:extLst>
          </p:nvPr>
        </p:nvGraphicFramePr>
        <p:xfrm>
          <a:off x="6012160" y="365312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جدول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08441"/>
              </p:ext>
            </p:extLst>
          </p:nvPr>
        </p:nvGraphicFramePr>
        <p:xfrm>
          <a:off x="5156292" y="1920881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جدول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2279"/>
              </p:ext>
            </p:extLst>
          </p:nvPr>
        </p:nvGraphicFramePr>
        <p:xfrm>
          <a:off x="5156292" y="2514849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جدول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63246"/>
              </p:ext>
            </p:extLst>
          </p:nvPr>
        </p:nvGraphicFramePr>
        <p:xfrm>
          <a:off x="5156292" y="3073009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جدول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42193"/>
              </p:ext>
            </p:extLst>
          </p:nvPr>
        </p:nvGraphicFramePr>
        <p:xfrm>
          <a:off x="5156292" y="3666977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5" name="مربع نص 74"/>
          <p:cNvSpPr txBox="1"/>
          <p:nvPr/>
        </p:nvSpPr>
        <p:spPr>
          <a:xfrm>
            <a:off x="7328782" y="4365104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7301072" y="5414781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</a:t>
            </a:r>
            <a:endParaRPr lang="ar-SA" sz="2000" b="1" dirty="0"/>
          </a:p>
        </p:txBody>
      </p:sp>
      <p:graphicFrame>
        <p:nvGraphicFramePr>
          <p:cNvPr id="77" name="جدول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88306"/>
              </p:ext>
            </p:extLst>
          </p:nvPr>
        </p:nvGraphicFramePr>
        <p:xfrm>
          <a:off x="6012160" y="4306951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8" name="جدول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18501"/>
              </p:ext>
            </p:extLst>
          </p:nvPr>
        </p:nvGraphicFramePr>
        <p:xfrm>
          <a:off x="6008112" y="4899603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40122"/>
              </p:ext>
            </p:extLst>
          </p:nvPr>
        </p:nvGraphicFramePr>
        <p:xfrm>
          <a:off x="6008112" y="546181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0" name="مجموعة 79"/>
          <p:cNvGrpSpPr/>
          <p:nvPr/>
        </p:nvGrpSpPr>
        <p:grpSpPr>
          <a:xfrm>
            <a:off x="7744412" y="4509120"/>
            <a:ext cx="935976" cy="1686626"/>
            <a:chOff x="6197260" y="2393178"/>
            <a:chExt cx="935976" cy="1260000"/>
          </a:xfrm>
        </p:grpSpPr>
        <p:grpSp>
          <p:nvGrpSpPr>
            <p:cNvPr id="81" name="مجموعة 80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84" name="رابط مستقيم 83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رابط مستقيم 81"/>
            <p:cNvCxnSpPr/>
            <p:nvPr/>
          </p:nvCxnSpPr>
          <p:spPr>
            <a:xfrm rot="600000" flipH="1">
              <a:off x="6257974" y="2981231"/>
              <a:ext cx="807014" cy="2777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رابط مستقيم 82"/>
            <p:cNvCxnSpPr/>
            <p:nvPr/>
          </p:nvCxnSpPr>
          <p:spPr>
            <a:xfrm rot="21300000" flipH="1" flipV="1">
              <a:off x="6207580" y="2798328"/>
              <a:ext cx="876408" cy="2607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مربع نص 85"/>
          <p:cNvSpPr txBox="1"/>
          <p:nvPr/>
        </p:nvSpPr>
        <p:spPr>
          <a:xfrm>
            <a:off x="7328782" y="4880282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8638781" y="5135698"/>
            <a:ext cx="41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7301072" y="5981218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</a:t>
            </a:r>
            <a:endParaRPr lang="ar-SA" sz="2000" b="1" dirty="0"/>
          </a:p>
        </p:txBody>
      </p:sp>
      <p:graphicFrame>
        <p:nvGraphicFramePr>
          <p:cNvPr id="89" name="جدول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2997"/>
              </p:ext>
            </p:extLst>
          </p:nvPr>
        </p:nvGraphicFramePr>
        <p:xfrm>
          <a:off x="6012160" y="6043241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جدول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51038"/>
              </p:ext>
            </p:extLst>
          </p:nvPr>
        </p:nvGraphicFramePr>
        <p:xfrm>
          <a:off x="5156292" y="4311000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جدول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11202"/>
              </p:ext>
            </p:extLst>
          </p:nvPr>
        </p:nvGraphicFramePr>
        <p:xfrm>
          <a:off x="5156292" y="490496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جدول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78402"/>
              </p:ext>
            </p:extLst>
          </p:nvPr>
        </p:nvGraphicFramePr>
        <p:xfrm>
          <a:off x="5156292" y="546312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جدول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58155"/>
              </p:ext>
            </p:extLst>
          </p:nvPr>
        </p:nvGraphicFramePr>
        <p:xfrm>
          <a:off x="5156292" y="6057096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4" name="مربع نص 93"/>
          <p:cNvSpPr txBox="1"/>
          <p:nvPr/>
        </p:nvSpPr>
        <p:spPr>
          <a:xfrm>
            <a:off x="2856058" y="1974985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2828348" y="3024662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</a:t>
            </a:r>
            <a:endParaRPr lang="ar-SA" sz="2000" b="1" dirty="0"/>
          </a:p>
        </p:txBody>
      </p:sp>
      <p:graphicFrame>
        <p:nvGraphicFramePr>
          <p:cNvPr id="96" name="جدول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72729"/>
              </p:ext>
            </p:extLst>
          </p:nvPr>
        </p:nvGraphicFramePr>
        <p:xfrm>
          <a:off x="1539436" y="191683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7" name="جدول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34910"/>
              </p:ext>
            </p:extLst>
          </p:nvPr>
        </p:nvGraphicFramePr>
        <p:xfrm>
          <a:off x="1535388" y="2509484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8" name="جدول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00217"/>
              </p:ext>
            </p:extLst>
          </p:nvPr>
        </p:nvGraphicFramePr>
        <p:xfrm>
          <a:off x="1535388" y="3071693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9" name="مجموعة 98"/>
          <p:cNvGrpSpPr/>
          <p:nvPr/>
        </p:nvGrpSpPr>
        <p:grpSpPr>
          <a:xfrm>
            <a:off x="3271688" y="2119001"/>
            <a:ext cx="935976" cy="1686626"/>
            <a:chOff x="6197260" y="2393178"/>
            <a:chExt cx="935976" cy="1260000"/>
          </a:xfrm>
        </p:grpSpPr>
        <p:grpSp>
          <p:nvGrpSpPr>
            <p:cNvPr id="100" name="مجموعة 99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103" name="رابط مستقيم 102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رابط مستقيم 103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رابط مستقيم 100"/>
            <p:cNvCxnSpPr/>
            <p:nvPr/>
          </p:nvCxnSpPr>
          <p:spPr>
            <a:xfrm rot="600000" flipH="1">
              <a:off x="6257974" y="2981231"/>
              <a:ext cx="807014" cy="2777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رابط مستقيم 101"/>
            <p:cNvCxnSpPr/>
            <p:nvPr/>
          </p:nvCxnSpPr>
          <p:spPr>
            <a:xfrm rot="21300000" flipH="1" flipV="1">
              <a:off x="6207580" y="2798328"/>
              <a:ext cx="876408" cy="2607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مربع نص 104"/>
          <p:cNvSpPr txBox="1"/>
          <p:nvPr/>
        </p:nvSpPr>
        <p:spPr>
          <a:xfrm>
            <a:off x="2856058" y="2490163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4232438" y="2708920"/>
            <a:ext cx="41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</a:t>
            </a:r>
            <a:endParaRPr lang="ar-SA" sz="2000" b="1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2828348" y="3591099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</a:t>
            </a:r>
            <a:endParaRPr lang="ar-SA" sz="2000" b="1" dirty="0"/>
          </a:p>
        </p:txBody>
      </p:sp>
      <p:graphicFrame>
        <p:nvGraphicFramePr>
          <p:cNvPr id="108" name="جدول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19317"/>
              </p:ext>
            </p:extLst>
          </p:nvPr>
        </p:nvGraphicFramePr>
        <p:xfrm>
          <a:off x="1539436" y="365312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9" name="جدول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60578"/>
              </p:ext>
            </p:extLst>
          </p:nvPr>
        </p:nvGraphicFramePr>
        <p:xfrm>
          <a:off x="683568" y="1920881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جدول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00985"/>
              </p:ext>
            </p:extLst>
          </p:nvPr>
        </p:nvGraphicFramePr>
        <p:xfrm>
          <a:off x="683568" y="2514849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جدول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68961"/>
              </p:ext>
            </p:extLst>
          </p:nvPr>
        </p:nvGraphicFramePr>
        <p:xfrm>
          <a:off x="683568" y="3073009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جدول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3979"/>
              </p:ext>
            </p:extLst>
          </p:nvPr>
        </p:nvGraphicFramePr>
        <p:xfrm>
          <a:off x="683568" y="3666977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" name="مربع نص 112"/>
          <p:cNvSpPr txBox="1"/>
          <p:nvPr/>
        </p:nvSpPr>
        <p:spPr>
          <a:xfrm>
            <a:off x="2856058" y="4365104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2828348" y="5414781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جـ</a:t>
            </a:r>
            <a:endParaRPr lang="ar-SA" sz="2000" b="1" dirty="0"/>
          </a:p>
        </p:txBody>
      </p:sp>
      <p:graphicFrame>
        <p:nvGraphicFramePr>
          <p:cNvPr id="115" name="جدول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99913"/>
              </p:ext>
            </p:extLst>
          </p:nvPr>
        </p:nvGraphicFramePr>
        <p:xfrm>
          <a:off x="1539436" y="4306951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6" name="جدول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89564"/>
              </p:ext>
            </p:extLst>
          </p:nvPr>
        </p:nvGraphicFramePr>
        <p:xfrm>
          <a:off x="1535388" y="4899603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7" name="جدول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69279"/>
              </p:ext>
            </p:extLst>
          </p:nvPr>
        </p:nvGraphicFramePr>
        <p:xfrm>
          <a:off x="1535388" y="5461812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8" name="مجموعة 117"/>
          <p:cNvGrpSpPr/>
          <p:nvPr/>
        </p:nvGrpSpPr>
        <p:grpSpPr>
          <a:xfrm>
            <a:off x="3271688" y="4509120"/>
            <a:ext cx="935976" cy="1686626"/>
            <a:chOff x="6197260" y="2393178"/>
            <a:chExt cx="935976" cy="1260000"/>
          </a:xfrm>
        </p:grpSpPr>
        <p:grpSp>
          <p:nvGrpSpPr>
            <p:cNvPr id="119" name="مجموعة 118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122" name="رابط مستقيم 121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رابط مستقيم 122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0" name="رابط مستقيم 119"/>
            <p:cNvCxnSpPr/>
            <p:nvPr/>
          </p:nvCxnSpPr>
          <p:spPr>
            <a:xfrm rot="600000" flipH="1">
              <a:off x="6257974" y="2981231"/>
              <a:ext cx="807014" cy="2777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رابط مستقيم 120"/>
            <p:cNvCxnSpPr/>
            <p:nvPr/>
          </p:nvCxnSpPr>
          <p:spPr>
            <a:xfrm rot="21300000" flipH="1" flipV="1">
              <a:off x="6207580" y="2798328"/>
              <a:ext cx="876408" cy="2607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مربع نص 123"/>
          <p:cNvSpPr txBox="1"/>
          <p:nvPr/>
        </p:nvSpPr>
        <p:spPr>
          <a:xfrm>
            <a:off x="2856058" y="4880282"/>
            <a:ext cx="4340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125" name="مربع نص 124"/>
          <p:cNvSpPr txBox="1"/>
          <p:nvPr/>
        </p:nvSpPr>
        <p:spPr>
          <a:xfrm>
            <a:off x="4166057" y="5135698"/>
            <a:ext cx="41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</a:t>
            </a:r>
            <a:endParaRPr lang="ar-SA" sz="2000" b="1" dirty="0"/>
          </a:p>
        </p:txBody>
      </p:sp>
      <p:sp>
        <p:nvSpPr>
          <p:cNvPr id="126" name="مربع نص 125"/>
          <p:cNvSpPr txBox="1"/>
          <p:nvPr/>
        </p:nvSpPr>
        <p:spPr>
          <a:xfrm>
            <a:off x="2828348" y="5981218"/>
            <a:ext cx="5040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</a:t>
            </a:r>
            <a:endParaRPr lang="ar-SA" sz="2000" b="1" dirty="0"/>
          </a:p>
        </p:txBody>
      </p:sp>
      <p:graphicFrame>
        <p:nvGraphicFramePr>
          <p:cNvPr id="127" name="جدول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75935"/>
              </p:ext>
            </p:extLst>
          </p:nvPr>
        </p:nvGraphicFramePr>
        <p:xfrm>
          <a:off x="1539436" y="6043241"/>
          <a:ext cx="131662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8311"/>
                <a:gridCol w="658311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8" name="جدول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8866"/>
              </p:ext>
            </p:extLst>
          </p:nvPr>
        </p:nvGraphicFramePr>
        <p:xfrm>
          <a:off x="683568" y="4311000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هدى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جدول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45053"/>
              </p:ext>
            </p:extLst>
          </p:nvPr>
        </p:nvGraphicFramePr>
        <p:xfrm>
          <a:off x="683568" y="490496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جدول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42370"/>
              </p:ext>
            </p:extLst>
          </p:nvPr>
        </p:nvGraphicFramePr>
        <p:xfrm>
          <a:off x="683568" y="5463128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جدول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14366"/>
              </p:ext>
            </p:extLst>
          </p:nvPr>
        </p:nvGraphicFramePr>
        <p:xfrm>
          <a:off x="683568" y="6057096"/>
          <a:ext cx="71185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185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سعاد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2" name="مربع نص 131"/>
          <p:cNvSpPr txBox="1"/>
          <p:nvPr/>
        </p:nvSpPr>
        <p:spPr>
          <a:xfrm>
            <a:off x="3687766" y="6296377"/>
            <a:ext cx="1368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ح ( سعاد ) =</a:t>
            </a:r>
            <a:endParaRPr lang="ar-SA" sz="2000" b="1" dirty="0"/>
          </a:p>
        </p:txBody>
      </p:sp>
      <p:grpSp>
        <p:nvGrpSpPr>
          <p:cNvPr id="133" name="مجموعة 132"/>
          <p:cNvGrpSpPr/>
          <p:nvPr/>
        </p:nvGrpSpPr>
        <p:grpSpPr>
          <a:xfrm>
            <a:off x="3131840" y="6184800"/>
            <a:ext cx="720080" cy="678683"/>
            <a:chOff x="5694482" y="4242301"/>
            <a:chExt cx="720080" cy="678683"/>
          </a:xfrm>
        </p:grpSpPr>
        <p:sp>
          <p:nvSpPr>
            <p:cNvPr id="134" name="مربع نص 133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sp>
          <p:nvSpPr>
            <p:cNvPr id="135" name="مربع نص 134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16</a:t>
              </a:r>
              <a:endParaRPr lang="ar-SA" sz="2000" b="1" dirty="0"/>
            </a:p>
          </p:txBody>
        </p:sp>
        <p:cxnSp>
          <p:nvCxnSpPr>
            <p:cNvPr id="136" name="رابط مستقيم 135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45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66" grpId="0"/>
      <p:bldP spid="47" grpId="0"/>
      <p:bldP spid="59" grpId="0"/>
      <p:bldP spid="75" grpId="0"/>
      <p:bldP spid="76" grpId="0"/>
      <p:bldP spid="86" grpId="0"/>
      <p:bldP spid="87" grpId="0"/>
      <p:bldP spid="88" grpId="0"/>
      <p:bldP spid="94" grpId="0"/>
      <p:bldP spid="95" grpId="0"/>
      <p:bldP spid="105" grpId="0"/>
      <p:bldP spid="106" grpId="0"/>
      <p:bldP spid="107" grpId="0"/>
      <p:bldP spid="113" grpId="0"/>
      <p:bldP spid="114" grpId="0"/>
      <p:bldP spid="124" grpId="0"/>
      <p:bldP spid="125" grpId="0"/>
      <p:bldP spid="126" grpId="0"/>
      <p:bldP spid="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8640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085" y="692696"/>
            <a:ext cx="64293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202318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6400800" cy="1114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98753"/>
              </p:ext>
            </p:extLst>
          </p:nvPr>
        </p:nvGraphicFramePr>
        <p:xfrm>
          <a:off x="4473595" y="3140968"/>
          <a:ext cx="4130853" cy="3528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6951"/>
                <a:gridCol w="1376951"/>
                <a:gridCol w="1376951"/>
              </a:tblGrid>
              <a:tr h="415732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المشروب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السكر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الحليب</a:t>
                      </a:r>
                      <a:endParaRPr lang="ar-S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08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735" y="3584353"/>
            <a:ext cx="30681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16" y="3584353"/>
            <a:ext cx="331583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13" y="3592775"/>
            <a:ext cx="288734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51" y="3974621"/>
            <a:ext cx="30681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32" y="3969096"/>
            <a:ext cx="331583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735" y="4373526"/>
            <a:ext cx="30681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13" y="4370701"/>
            <a:ext cx="288734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51" y="4747329"/>
            <a:ext cx="306816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16" y="5149026"/>
            <a:ext cx="331583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13" y="5148934"/>
            <a:ext cx="288734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832" y="5522829"/>
            <a:ext cx="331583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13" y="5924434"/>
            <a:ext cx="288734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78" y="5165522"/>
            <a:ext cx="38554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78" y="5553272"/>
            <a:ext cx="38554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78" y="5927167"/>
            <a:ext cx="38554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78" y="6317650"/>
            <a:ext cx="38554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64623"/>
              </p:ext>
            </p:extLst>
          </p:nvPr>
        </p:nvGraphicFramePr>
        <p:xfrm>
          <a:off x="371874" y="3535640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11476"/>
              </p:ext>
            </p:extLst>
          </p:nvPr>
        </p:nvGraphicFramePr>
        <p:xfrm>
          <a:off x="367826" y="3933056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96726"/>
              </p:ext>
            </p:extLst>
          </p:nvPr>
        </p:nvGraphicFramePr>
        <p:xfrm>
          <a:off x="367826" y="4324881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3998"/>
              </p:ext>
            </p:extLst>
          </p:nvPr>
        </p:nvGraphicFramePr>
        <p:xfrm>
          <a:off x="363778" y="4711289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32052"/>
              </p:ext>
            </p:extLst>
          </p:nvPr>
        </p:nvGraphicFramePr>
        <p:xfrm>
          <a:off x="358019" y="5111326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68780"/>
              </p:ext>
            </p:extLst>
          </p:nvPr>
        </p:nvGraphicFramePr>
        <p:xfrm>
          <a:off x="353971" y="5508742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جدول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32136"/>
              </p:ext>
            </p:extLst>
          </p:nvPr>
        </p:nvGraphicFramePr>
        <p:xfrm>
          <a:off x="353971" y="5900567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</a:t>
                      </a:r>
                      <a:r>
                        <a:rPr lang="ar-S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جدول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0090"/>
              </p:ext>
            </p:extLst>
          </p:nvPr>
        </p:nvGraphicFramePr>
        <p:xfrm>
          <a:off x="349923" y="6286975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جدول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90249"/>
              </p:ext>
            </p:extLst>
          </p:nvPr>
        </p:nvGraphicFramePr>
        <p:xfrm>
          <a:off x="367826" y="3140968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8410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مجموعة 11"/>
          <p:cNvGrpSpPr/>
          <p:nvPr/>
        </p:nvGrpSpPr>
        <p:grpSpPr>
          <a:xfrm>
            <a:off x="7441326" y="2393178"/>
            <a:ext cx="935976" cy="1260000"/>
            <a:chOff x="5508104" y="1196752"/>
            <a:chExt cx="935976" cy="1683894"/>
          </a:xfrm>
        </p:grpSpPr>
        <p:cxnSp>
          <p:nvCxnSpPr>
            <p:cNvPr id="3" name="رابط مستقيم 2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/>
          <p:cNvGrpSpPr/>
          <p:nvPr/>
        </p:nvGrpSpPr>
        <p:grpSpPr>
          <a:xfrm>
            <a:off x="7441326" y="4841450"/>
            <a:ext cx="935976" cy="1260000"/>
            <a:chOff x="5508104" y="1196752"/>
            <a:chExt cx="935976" cy="1683894"/>
          </a:xfrm>
        </p:grpSpPr>
        <p:cxnSp>
          <p:nvCxnSpPr>
            <p:cNvPr id="17" name="رابط مستقيم 16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مجموعة 18"/>
          <p:cNvGrpSpPr/>
          <p:nvPr/>
        </p:nvGrpSpPr>
        <p:grpSpPr>
          <a:xfrm>
            <a:off x="5496982" y="2096928"/>
            <a:ext cx="935976" cy="684000"/>
            <a:chOff x="5508104" y="1196752"/>
            <a:chExt cx="935976" cy="1683894"/>
          </a:xfrm>
        </p:grpSpPr>
        <p:cxnSp>
          <p:nvCxnSpPr>
            <p:cNvPr id="20" name="رابط مستقيم 19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مربع نص 21"/>
          <p:cNvSpPr txBox="1"/>
          <p:nvPr/>
        </p:nvSpPr>
        <p:spPr>
          <a:xfrm>
            <a:off x="8438188" y="2820405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شاي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8377302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قهوة</a:t>
            </a:r>
            <a:endParaRPr lang="ar-SA" sz="20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463529" y="220898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سكر</a:t>
            </a:r>
            <a:endParaRPr lang="ar-SA" sz="2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318459" y="1889252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حليب</a:t>
            </a:r>
            <a:endParaRPr lang="ar-SA" sz="20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174443" y="2582987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حليب</a:t>
            </a:r>
            <a:endParaRPr lang="ar-SA" sz="20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5496982" y="3321064"/>
            <a:ext cx="935976" cy="684000"/>
            <a:chOff x="5508104" y="1196752"/>
            <a:chExt cx="935976" cy="1683894"/>
          </a:xfrm>
        </p:grpSpPr>
        <p:cxnSp>
          <p:nvCxnSpPr>
            <p:cNvPr id="29" name="رابط مستقيم 28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مربع نص 30"/>
          <p:cNvSpPr txBox="1"/>
          <p:nvPr/>
        </p:nvSpPr>
        <p:spPr>
          <a:xfrm>
            <a:off x="6329376" y="3433121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سكر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4318459" y="3113388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حليب</a:t>
            </a:r>
            <a:endParaRPr lang="ar-SA" sz="20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4174443" y="3807123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حليب</a:t>
            </a:r>
            <a:endParaRPr lang="ar-SA" sz="2000" b="1" dirty="0"/>
          </a:p>
        </p:txBody>
      </p:sp>
      <p:grpSp>
        <p:nvGrpSpPr>
          <p:cNvPr id="34" name="مجموعة 33"/>
          <p:cNvGrpSpPr/>
          <p:nvPr/>
        </p:nvGrpSpPr>
        <p:grpSpPr>
          <a:xfrm>
            <a:off x="5493355" y="4559055"/>
            <a:ext cx="935976" cy="684000"/>
            <a:chOff x="5508104" y="1196752"/>
            <a:chExt cx="935976" cy="1683894"/>
          </a:xfrm>
        </p:grpSpPr>
        <p:cxnSp>
          <p:nvCxnSpPr>
            <p:cNvPr id="35" name="رابط مستقيم 34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رابط مستقيم 35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مربع نص 36"/>
          <p:cNvSpPr txBox="1"/>
          <p:nvPr/>
        </p:nvSpPr>
        <p:spPr>
          <a:xfrm>
            <a:off x="6459902" y="4671112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سكر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4314832" y="4351379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حليب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4170816" y="5045114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حليب</a:t>
            </a:r>
            <a:endParaRPr lang="ar-SA" sz="2000" b="1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5493355" y="5783191"/>
            <a:ext cx="935976" cy="684000"/>
            <a:chOff x="5508104" y="1196752"/>
            <a:chExt cx="935976" cy="1683894"/>
          </a:xfrm>
        </p:grpSpPr>
        <p:cxnSp>
          <p:nvCxnSpPr>
            <p:cNvPr id="41" name="رابط مستقيم 40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مربع نص 42"/>
          <p:cNvSpPr txBox="1"/>
          <p:nvPr/>
        </p:nvSpPr>
        <p:spPr>
          <a:xfrm>
            <a:off x="6325749" y="589524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سكر</a:t>
            </a:r>
            <a:endParaRPr lang="ar-SA" sz="20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4314832" y="5575515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مع حليب</a:t>
            </a:r>
            <a:endParaRPr lang="ar-SA" sz="20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170816" y="626925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بدون حليب</a:t>
            </a:r>
            <a:endParaRPr lang="ar-SA" sz="2000" b="1" dirty="0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94306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6400800" cy="1114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49" name="جدول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12064"/>
              </p:ext>
            </p:extLst>
          </p:nvPr>
        </p:nvGraphicFramePr>
        <p:xfrm>
          <a:off x="201463" y="1916832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جدول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24654"/>
              </p:ext>
            </p:extLst>
          </p:nvPr>
        </p:nvGraphicFramePr>
        <p:xfrm>
          <a:off x="197415" y="2592614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جدول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73916"/>
              </p:ext>
            </p:extLst>
          </p:nvPr>
        </p:nvGraphicFramePr>
        <p:xfrm>
          <a:off x="197415" y="3140968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جدول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85272"/>
              </p:ext>
            </p:extLst>
          </p:nvPr>
        </p:nvGraphicFramePr>
        <p:xfrm>
          <a:off x="193367" y="3833338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شاي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جدول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71869"/>
              </p:ext>
            </p:extLst>
          </p:nvPr>
        </p:nvGraphicFramePr>
        <p:xfrm>
          <a:off x="187608" y="4378959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جدول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38454"/>
              </p:ext>
            </p:extLst>
          </p:nvPr>
        </p:nvGraphicFramePr>
        <p:xfrm>
          <a:off x="183560" y="5057474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جدول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19860"/>
              </p:ext>
            </p:extLst>
          </p:nvPr>
        </p:nvGraphicFramePr>
        <p:xfrm>
          <a:off x="183560" y="5600362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</a:t>
                      </a:r>
                      <a:r>
                        <a:rPr lang="ar-SA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مع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جدول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297291"/>
              </p:ext>
            </p:extLst>
          </p:nvPr>
        </p:nvGraphicFramePr>
        <p:xfrm>
          <a:off x="179512" y="6286975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قهوة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سكر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بدون حليب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جدول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52369"/>
              </p:ext>
            </p:extLst>
          </p:nvPr>
        </p:nvGraphicFramePr>
        <p:xfrm>
          <a:off x="197415" y="1412776"/>
          <a:ext cx="3984102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84102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7" grpId="0"/>
      <p:bldP spid="38" grpId="0"/>
      <p:bldP spid="39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69269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جدول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09037"/>
              </p:ext>
            </p:extLst>
          </p:nvPr>
        </p:nvGraphicFramePr>
        <p:xfrm>
          <a:off x="4860024" y="2091703"/>
          <a:ext cx="2232256" cy="40735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6128"/>
                <a:gridCol w="1116128"/>
              </a:tblGrid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4" name="مجموعة 23"/>
          <p:cNvGrpSpPr/>
          <p:nvPr/>
        </p:nvGrpSpPr>
        <p:grpSpPr>
          <a:xfrm>
            <a:off x="5118934" y="2865962"/>
            <a:ext cx="576000" cy="597560"/>
            <a:chOff x="5668772" y="3284984"/>
            <a:chExt cx="576000" cy="597560"/>
          </a:xfrm>
        </p:grpSpPr>
        <p:grpSp>
          <p:nvGrpSpPr>
            <p:cNvPr id="108" name="مجموعة 107"/>
            <p:cNvGrpSpPr/>
            <p:nvPr/>
          </p:nvGrpSpPr>
          <p:grpSpPr>
            <a:xfrm>
              <a:off x="5668772" y="3284984"/>
              <a:ext cx="576000" cy="504000"/>
              <a:chOff x="2963079" y="2852935"/>
              <a:chExt cx="2116709" cy="2089537"/>
            </a:xfrm>
          </p:grpSpPr>
          <p:sp>
            <p:nvSpPr>
              <p:cNvPr id="109" name="مستطيل مخدوش من كلا الطرفين 108"/>
              <p:cNvSpPr/>
              <p:nvPr/>
            </p:nvSpPr>
            <p:spPr>
              <a:xfrm>
                <a:off x="2963079" y="3573016"/>
                <a:ext cx="2116709" cy="1368152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0" name="مستطيل ذو زاوية واحدة مخدوشة 109"/>
              <p:cNvSpPr/>
              <p:nvPr/>
            </p:nvSpPr>
            <p:spPr>
              <a:xfrm>
                <a:off x="3484642" y="3573017"/>
                <a:ext cx="132294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1" name="شكل حر 110"/>
              <p:cNvSpPr/>
              <p:nvPr/>
            </p:nvSpPr>
            <p:spPr>
              <a:xfrm>
                <a:off x="3492000" y="28529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2" name="مستطيل ذو زاوية واحدة مخدوشة 111"/>
              <p:cNvSpPr/>
              <p:nvPr/>
            </p:nvSpPr>
            <p:spPr>
              <a:xfrm flipH="1">
                <a:off x="4436713" y="3574472"/>
                <a:ext cx="132294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3" name="مربع نص 132"/>
            <p:cNvSpPr txBox="1"/>
            <p:nvPr/>
          </p:nvSpPr>
          <p:spPr>
            <a:xfrm>
              <a:off x="5697903" y="3420879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أ</a:t>
              </a:r>
              <a:endParaRPr lang="ar-SA" sz="2400" b="1" dirty="0"/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5120518" y="3586042"/>
            <a:ext cx="576000" cy="603025"/>
            <a:chOff x="5670356" y="4005064"/>
            <a:chExt cx="576000" cy="603025"/>
          </a:xfrm>
        </p:grpSpPr>
        <p:grpSp>
          <p:nvGrpSpPr>
            <p:cNvPr id="103" name="مجموعة 102"/>
            <p:cNvGrpSpPr/>
            <p:nvPr/>
          </p:nvGrpSpPr>
          <p:grpSpPr>
            <a:xfrm>
              <a:off x="5670356" y="4005064"/>
              <a:ext cx="576000" cy="504000"/>
              <a:chOff x="5695651" y="2852935"/>
              <a:chExt cx="2116709" cy="2089537"/>
            </a:xfrm>
          </p:grpSpPr>
          <p:sp>
            <p:nvSpPr>
              <p:cNvPr id="104" name="مستطيل مخدوش من كلا الطرفين 103"/>
              <p:cNvSpPr/>
              <p:nvPr/>
            </p:nvSpPr>
            <p:spPr>
              <a:xfrm>
                <a:off x="5695651" y="3573016"/>
                <a:ext cx="2116709" cy="1368152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5" name="مستطيل ذو زاوية واحدة مخدوشة 104"/>
              <p:cNvSpPr/>
              <p:nvPr/>
            </p:nvSpPr>
            <p:spPr>
              <a:xfrm>
                <a:off x="6166299" y="3573016"/>
                <a:ext cx="295302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6" name="شكل حر 105"/>
              <p:cNvSpPr/>
              <p:nvPr/>
            </p:nvSpPr>
            <p:spPr>
              <a:xfrm>
                <a:off x="6224572" y="28529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7" name="مستطيل ذو زاوية واحدة مخدوشة 106"/>
              <p:cNvSpPr/>
              <p:nvPr/>
            </p:nvSpPr>
            <p:spPr>
              <a:xfrm flipH="1">
                <a:off x="7016540" y="3574472"/>
                <a:ext cx="288030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4" name="مربع نص 133"/>
            <p:cNvSpPr txBox="1"/>
            <p:nvPr/>
          </p:nvSpPr>
          <p:spPr>
            <a:xfrm>
              <a:off x="5730040" y="4146424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أ</a:t>
              </a:r>
              <a:endParaRPr lang="ar-SA" sz="2400" b="1" dirty="0"/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5129992" y="2204035"/>
            <a:ext cx="576000" cy="617958"/>
            <a:chOff x="5679830" y="2636912"/>
            <a:chExt cx="576000" cy="617958"/>
          </a:xfrm>
        </p:grpSpPr>
        <p:grpSp>
          <p:nvGrpSpPr>
            <p:cNvPr id="113" name="مجموعة 112"/>
            <p:cNvGrpSpPr/>
            <p:nvPr/>
          </p:nvGrpSpPr>
          <p:grpSpPr>
            <a:xfrm>
              <a:off x="5679830" y="2636912"/>
              <a:ext cx="576000" cy="504000"/>
              <a:chOff x="467544" y="2822135"/>
              <a:chExt cx="2116709" cy="2089537"/>
            </a:xfrm>
          </p:grpSpPr>
          <p:sp>
            <p:nvSpPr>
              <p:cNvPr id="114" name="مستطيل مخدوش من كلا الطرفين 113"/>
              <p:cNvSpPr/>
              <p:nvPr/>
            </p:nvSpPr>
            <p:spPr>
              <a:xfrm>
                <a:off x="467544" y="3542216"/>
                <a:ext cx="2116709" cy="1368152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5" name="مستطيل ذو زاوية واحدة مخدوشة 114"/>
              <p:cNvSpPr/>
              <p:nvPr/>
            </p:nvSpPr>
            <p:spPr>
              <a:xfrm>
                <a:off x="938192" y="3542216"/>
                <a:ext cx="295302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6" name="شكل حر 115"/>
              <p:cNvSpPr/>
              <p:nvPr/>
            </p:nvSpPr>
            <p:spPr>
              <a:xfrm>
                <a:off x="996465" y="28221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7" name="مستطيل ذو زاوية واحدة مخدوشة 116"/>
              <p:cNvSpPr/>
              <p:nvPr/>
            </p:nvSpPr>
            <p:spPr>
              <a:xfrm flipH="1">
                <a:off x="1788433" y="3543672"/>
                <a:ext cx="288032" cy="1368000"/>
              </a:xfrm>
              <a:prstGeom prst="snip1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5" name="مربع نص 134"/>
            <p:cNvSpPr txBox="1"/>
            <p:nvPr/>
          </p:nvSpPr>
          <p:spPr>
            <a:xfrm>
              <a:off x="5730370" y="2793205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chemeClr val="bg1"/>
                  </a:solidFill>
                </a:rPr>
                <a:t>أ</a:t>
              </a:r>
              <a:endParaRPr lang="ar-SA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مجموعة 20"/>
          <p:cNvGrpSpPr/>
          <p:nvPr/>
        </p:nvGrpSpPr>
        <p:grpSpPr>
          <a:xfrm>
            <a:off x="5137071" y="4909951"/>
            <a:ext cx="576000" cy="543663"/>
            <a:chOff x="5686909" y="5301263"/>
            <a:chExt cx="576000" cy="543663"/>
          </a:xfrm>
        </p:grpSpPr>
        <p:grpSp>
          <p:nvGrpSpPr>
            <p:cNvPr id="123" name="مجموعة 122"/>
            <p:cNvGrpSpPr/>
            <p:nvPr/>
          </p:nvGrpSpPr>
          <p:grpSpPr>
            <a:xfrm>
              <a:off x="5686909" y="5301263"/>
              <a:ext cx="576000" cy="503685"/>
              <a:chOff x="2963079" y="2852935"/>
              <a:chExt cx="2116709" cy="2088233"/>
            </a:xfrm>
          </p:grpSpPr>
          <p:sp>
            <p:nvSpPr>
              <p:cNvPr id="124" name="مستطيل مخدوش من كلا الطرفين 123"/>
              <p:cNvSpPr/>
              <p:nvPr/>
            </p:nvSpPr>
            <p:spPr>
              <a:xfrm>
                <a:off x="2963079" y="3573016"/>
                <a:ext cx="2116709" cy="1368152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6" name="شكل حر 125"/>
              <p:cNvSpPr/>
              <p:nvPr/>
            </p:nvSpPr>
            <p:spPr>
              <a:xfrm>
                <a:off x="3492000" y="28529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6" name="مربع نص 135"/>
            <p:cNvSpPr txBox="1"/>
            <p:nvPr/>
          </p:nvSpPr>
          <p:spPr>
            <a:xfrm>
              <a:off x="5716959" y="5383261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endParaRPr lang="ar-SA" sz="2400" b="1" dirty="0"/>
            </a:p>
          </p:txBody>
        </p:sp>
      </p:grpSp>
      <p:grpSp>
        <p:nvGrpSpPr>
          <p:cNvPr id="20" name="مجموعة 19"/>
          <p:cNvGrpSpPr/>
          <p:nvPr/>
        </p:nvGrpSpPr>
        <p:grpSpPr>
          <a:xfrm>
            <a:off x="5138655" y="5602321"/>
            <a:ext cx="576000" cy="549128"/>
            <a:chOff x="5688493" y="6021343"/>
            <a:chExt cx="576000" cy="549128"/>
          </a:xfrm>
        </p:grpSpPr>
        <p:grpSp>
          <p:nvGrpSpPr>
            <p:cNvPr id="118" name="مجموعة 117"/>
            <p:cNvGrpSpPr/>
            <p:nvPr/>
          </p:nvGrpSpPr>
          <p:grpSpPr>
            <a:xfrm>
              <a:off x="5688493" y="6021343"/>
              <a:ext cx="576000" cy="503685"/>
              <a:chOff x="5695651" y="2852935"/>
              <a:chExt cx="2116709" cy="2088233"/>
            </a:xfrm>
          </p:grpSpPr>
          <p:sp>
            <p:nvSpPr>
              <p:cNvPr id="119" name="مستطيل مخدوش من كلا الطرفين 118"/>
              <p:cNvSpPr/>
              <p:nvPr/>
            </p:nvSpPr>
            <p:spPr>
              <a:xfrm>
                <a:off x="5695651" y="3573016"/>
                <a:ext cx="2116709" cy="1368152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1" name="شكل حر 120"/>
              <p:cNvSpPr/>
              <p:nvPr/>
            </p:nvSpPr>
            <p:spPr>
              <a:xfrm>
                <a:off x="6224572" y="28529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7" name="مربع نص 136"/>
            <p:cNvSpPr txBox="1"/>
            <p:nvPr/>
          </p:nvSpPr>
          <p:spPr>
            <a:xfrm>
              <a:off x="5730040" y="6108806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ب</a:t>
              </a:r>
              <a:endParaRPr lang="ar-SA" sz="24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5148129" y="4234170"/>
            <a:ext cx="576000" cy="536350"/>
            <a:chOff x="5697967" y="4653192"/>
            <a:chExt cx="576000" cy="536350"/>
          </a:xfrm>
        </p:grpSpPr>
        <p:grpSp>
          <p:nvGrpSpPr>
            <p:cNvPr id="128" name="مجموعة 127"/>
            <p:cNvGrpSpPr/>
            <p:nvPr/>
          </p:nvGrpSpPr>
          <p:grpSpPr>
            <a:xfrm>
              <a:off x="5697967" y="4653192"/>
              <a:ext cx="576000" cy="503686"/>
              <a:chOff x="467544" y="2822135"/>
              <a:chExt cx="2116708" cy="2088235"/>
            </a:xfrm>
          </p:grpSpPr>
          <p:sp>
            <p:nvSpPr>
              <p:cNvPr id="129" name="مستطيل مخدوش من كلا الطرفين 128"/>
              <p:cNvSpPr/>
              <p:nvPr/>
            </p:nvSpPr>
            <p:spPr>
              <a:xfrm>
                <a:off x="467544" y="3542217"/>
                <a:ext cx="2116708" cy="1368153"/>
              </a:xfrm>
              <a:prstGeom prst="snip2SameRect">
                <a:avLst>
                  <a:gd name="adj1" fmla="val 35442"/>
                  <a:gd name="adj2" fmla="val 1113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1" name="شكل حر 130"/>
              <p:cNvSpPr/>
              <p:nvPr/>
            </p:nvSpPr>
            <p:spPr>
              <a:xfrm>
                <a:off x="996465" y="2822135"/>
                <a:ext cx="1044000" cy="721537"/>
              </a:xfrm>
              <a:custGeom>
                <a:avLst/>
                <a:gdLst>
                  <a:gd name="connsiteX0" fmla="*/ 734291 w 735534"/>
                  <a:gd name="connsiteY0" fmla="*/ 1051408 h 1051408"/>
                  <a:gd name="connsiteX1" fmla="*/ 637309 w 735534"/>
                  <a:gd name="connsiteY1" fmla="*/ 192426 h 1051408"/>
                  <a:gd name="connsiteX2" fmla="*/ 110837 w 735534"/>
                  <a:gd name="connsiteY2" fmla="*/ 67735 h 1051408"/>
                  <a:gd name="connsiteX3" fmla="*/ 0 w 735534"/>
                  <a:gd name="connsiteY3" fmla="*/ 1051408 h 105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5534" h="1051408">
                    <a:moveTo>
                      <a:pt x="734291" y="1051408"/>
                    </a:moveTo>
                    <a:cubicBezTo>
                      <a:pt x="737754" y="703889"/>
                      <a:pt x="741218" y="356371"/>
                      <a:pt x="637309" y="192426"/>
                    </a:cubicBezTo>
                    <a:cubicBezTo>
                      <a:pt x="533400" y="28481"/>
                      <a:pt x="217055" y="-75429"/>
                      <a:pt x="110837" y="67735"/>
                    </a:cubicBezTo>
                    <a:cubicBezTo>
                      <a:pt x="4619" y="210899"/>
                      <a:pt x="2309" y="631153"/>
                      <a:pt x="0" y="1051408"/>
                    </a:cubicBezTo>
                  </a:path>
                </a:pathLst>
              </a:cu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38" name="مربع نص 137"/>
            <p:cNvSpPr txBox="1"/>
            <p:nvPr/>
          </p:nvSpPr>
          <p:spPr>
            <a:xfrm>
              <a:off x="5730370" y="4727877"/>
              <a:ext cx="47557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>
                  <a:solidFill>
                    <a:schemeClr val="bg1"/>
                  </a:solidFill>
                </a:rPr>
                <a:t>ب</a:t>
              </a:r>
              <a:endParaRPr lang="ar-SA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9" name="جدول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82526"/>
              </p:ext>
            </p:extLst>
          </p:nvPr>
        </p:nvGraphicFramePr>
        <p:xfrm>
          <a:off x="1987941" y="2157806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0" name="جدول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68836"/>
              </p:ext>
            </p:extLst>
          </p:nvPr>
        </p:nvGraphicFramePr>
        <p:xfrm>
          <a:off x="1983893" y="2839153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جدول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14063"/>
              </p:ext>
            </p:extLst>
          </p:nvPr>
        </p:nvGraphicFramePr>
        <p:xfrm>
          <a:off x="1983893" y="3514935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أزرق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3" name="جدول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54580"/>
              </p:ext>
            </p:extLst>
          </p:nvPr>
        </p:nvGraphicFramePr>
        <p:xfrm>
          <a:off x="1974086" y="4193450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4" name="جدول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59089"/>
              </p:ext>
            </p:extLst>
          </p:nvPr>
        </p:nvGraphicFramePr>
        <p:xfrm>
          <a:off x="1970038" y="4869160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5" name="جدول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54643"/>
              </p:ext>
            </p:extLst>
          </p:nvPr>
        </p:nvGraphicFramePr>
        <p:xfrm>
          <a:off x="1970038" y="5546901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أزرق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7" name="جدول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26714"/>
              </p:ext>
            </p:extLst>
          </p:nvPr>
        </p:nvGraphicFramePr>
        <p:xfrm>
          <a:off x="1983893" y="1714663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6068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41251"/>
            <a:ext cx="6096000" cy="771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9" name="Text Box 138"/>
          <p:cNvSpPr txBox="1">
            <a:spLocks noChangeArrowheads="1"/>
          </p:cNvSpPr>
          <p:nvPr/>
        </p:nvSpPr>
        <p:spPr bwMode="auto">
          <a:xfrm>
            <a:off x="5962190" y="2234701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أ</a:t>
            </a:r>
            <a:endParaRPr lang="en-US" sz="2400" b="1" dirty="0"/>
          </a:p>
        </p:txBody>
      </p:sp>
      <p:sp>
        <p:nvSpPr>
          <p:cNvPr id="50" name="Text Box 138"/>
          <p:cNvSpPr txBox="1">
            <a:spLocks noChangeArrowheads="1"/>
          </p:cNvSpPr>
          <p:nvPr/>
        </p:nvSpPr>
        <p:spPr bwMode="auto">
          <a:xfrm>
            <a:off x="5962190" y="2911915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أ</a:t>
            </a:r>
            <a:endParaRPr lang="en-US" sz="2400" b="1" dirty="0"/>
          </a:p>
        </p:txBody>
      </p:sp>
      <p:sp>
        <p:nvSpPr>
          <p:cNvPr id="51" name="Text Box 138"/>
          <p:cNvSpPr txBox="1">
            <a:spLocks noChangeArrowheads="1"/>
          </p:cNvSpPr>
          <p:nvPr/>
        </p:nvSpPr>
        <p:spPr bwMode="auto">
          <a:xfrm>
            <a:off x="5962190" y="3572410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أ</a:t>
            </a:r>
            <a:endParaRPr lang="en-US" sz="2400" b="1" dirty="0"/>
          </a:p>
        </p:txBody>
      </p:sp>
      <p:sp>
        <p:nvSpPr>
          <p:cNvPr id="52" name="Text Box 138"/>
          <p:cNvSpPr txBox="1">
            <a:spLocks noChangeArrowheads="1"/>
          </p:cNvSpPr>
          <p:nvPr/>
        </p:nvSpPr>
        <p:spPr bwMode="auto">
          <a:xfrm>
            <a:off x="5962190" y="4249624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ب</a:t>
            </a:r>
            <a:endParaRPr lang="en-US" sz="2400" b="1" dirty="0"/>
          </a:p>
        </p:txBody>
      </p:sp>
      <p:sp>
        <p:nvSpPr>
          <p:cNvPr id="53" name="Text Box 138"/>
          <p:cNvSpPr txBox="1">
            <a:spLocks noChangeArrowheads="1"/>
          </p:cNvSpPr>
          <p:nvPr/>
        </p:nvSpPr>
        <p:spPr bwMode="auto">
          <a:xfrm>
            <a:off x="5962190" y="4898997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ب</a:t>
            </a:r>
            <a:endParaRPr lang="en-US" sz="2400" b="1" dirty="0"/>
          </a:p>
        </p:txBody>
      </p:sp>
      <p:sp>
        <p:nvSpPr>
          <p:cNvPr id="54" name="Text Box 138"/>
          <p:cNvSpPr txBox="1">
            <a:spLocks noChangeArrowheads="1"/>
          </p:cNvSpPr>
          <p:nvPr/>
        </p:nvSpPr>
        <p:spPr bwMode="auto">
          <a:xfrm>
            <a:off x="5962190" y="5590066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ب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69269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16496"/>
            <a:ext cx="6096000" cy="771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مربع نص 40"/>
          <p:cNvSpPr txBox="1"/>
          <p:nvPr/>
        </p:nvSpPr>
        <p:spPr>
          <a:xfrm>
            <a:off x="7061228" y="2820405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</a:t>
            </a:r>
            <a:endParaRPr lang="ar-SA" sz="20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7000342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</a:t>
            </a:r>
            <a:endParaRPr lang="ar-SA" sz="20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5219463" y="223669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</a:t>
            </a:r>
            <a:endParaRPr lang="ar-SA" sz="20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5085310" y="3433121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</a:t>
            </a:r>
            <a:endParaRPr lang="ar-SA" sz="20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215836" y="4671112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</a:t>
            </a:r>
            <a:endParaRPr lang="ar-SA" sz="20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81683" y="589524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</a:t>
            </a:r>
            <a:endParaRPr lang="ar-SA" sz="2000" b="1" dirty="0"/>
          </a:p>
        </p:txBody>
      </p:sp>
      <p:graphicFrame>
        <p:nvGraphicFramePr>
          <p:cNvPr id="47" name="جدول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02755"/>
              </p:ext>
            </p:extLst>
          </p:nvPr>
        </p:nvGraphicFramePr>
        <p:xfrm>
          <a:off x="2429663" y="2240565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جدول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79936"/>
              </p:ext>
            </p:extLst>
          </p:nvPr>
        </p:nvGraphicFramePr>
        <p:xfrm>
          <a:off x="2425615" y="2847072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جدول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06527"/>
              </p:ext>
            </p:extLst>
          </p:nvPr>
        </p:nvGraphicFramePr>
        <p:xfrm>
          <a:off x="2425615" y="3436991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أزرق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جدول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66543"/>
              </p:ext>
            </p:extLst>
          </p:nvPr>
        </p:nvGraphicFramePr>
        <p:xfrm>
          <a:off x="2421567" y="4688944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جدول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30751"/>
              </p:ext>
            </p:extLst>
          </p:nvPr>
        </p:nvGraphicFramePr>
        <p:xfrm>
          <a:off x="2415808" y="5289985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جدول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196733"/>
              </p:ext>
            </p:extLst>
          </p:nvPr>
        </p:nvGraphicFramePr>
        <p:xfrm>
          <a:off x="2411760" y="5913080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أزرق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جدول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42492"/>
              </p:ext>
            </p:extLst>
          </p:nvPr>
        </p:nvGraphicFramePr>
        <p:xfrm>
          <a:off x="2425615" y="1708799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6068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مجموعة 1"/>
          <p:cNvGrpSpPr/>
          <p:nvPr/>
        </p:nvGrpSpPr>
        <p:grpSpPr>
          <a:xfrm>
            <a:off x="6164988" y="2393178"/>
            <a:ext cx="968248" cy="1260000"/>
            <a:chOff x="6164988" y="2393178"/>
            <a:chExt cx="968248" cy="1260000"/>
          </a:xfrm>
        </p:grpSpPr>
        <p:grpSp>
          <p:nvGrpSpPr>
            <p:cNvPr id="35" name="مجموعة 34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36" name="رابط مستقيم 35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رابط مستقيم 53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مجموعة 2"/>
          <p:cNvGrpSpPr/>
          <p:nvPr/>
        </p:nvGrpSpPr>
        <p:grpSpPr>
          <a:xfrm>
            <a:off x="6172358" y="4841450"/>
            <a:ext cx="960878" cy="1260000"/>
            <a:chOff x="6172358" y="4841450"/>
            <a:chExt cx="960878" cy="1260000"/>
          </a:xfrm>
        </p:grpSpPr>
        <p:grpSp>
          <p:nvGrpSpPr>
            <p:cNvPr id="38" name="مجموعة 37"/>
            <p:cNvGrpSpPr/>
            <p:nvPr/>
          </p:nvGrpSpPr>
          <p:grpSpPr>
            <a:xfrm>
              <a:off x="6197260" y="4841450"/>
              <a:ext cx="935976" cy="1260000"/>
              <a:chOff x="5508104" y="1196752"/>
              <a:chExt cx="935976" cy="1683894"/>
            </a:xfrm>
          </p:grpSpPr>
          <p:cxnSp>
            <p:nvCxnSpPr>
              <p:cNvPr id="39" name="رابط مستقيم 38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رابط مستقيم 55"/>
            <p:cNvCxnSpPr/>
            <p:nvPr/>
          </p:nvCxnSpPr>
          <p:spPr>
            <a:xfrm flipH="1">
              <a:off x="6172358" y="5465957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مربع نص 56"/>
          <p:cNvSpPr txBox="1"/>
          <p:nvPr/>
        </p:nvSpPr>
        <p:spPr>
          <a:xfrm>
            <a:off x="5219463" y="2826721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5215836" y="5274993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5432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764704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مربع نص 35"/>
          <p:cNvSpPr txBox="1"/>
          <p:nvPr/>
        </p:nvSpPr>
        <p:spPr>
          <a:xfrm>
            <a:off x="4900988" y="2820405"/>
            <a:ext cx="8231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دجاج</a:t>
            </a:r>
            <a:endParaRPr lang="ar-SA" sz="20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4920918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جبن</a:t>
            </a:r>
            <a:endParaRPr lang="ar-SA" sz="20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3059223" y="223669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برتقال</a:t>
            </a:r>
            <a:endParaRPr lang="ar-SA" sz="20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925070" y="3433121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تفاح</a:t>
            </a:r>
            <a:endParaRPr lang="ar-SA" sz="20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3055596" y="4671112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برتقال</a:t>
            </a:r>
            <a:endParaRPr lang="ar-SA" sz="20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2921443" y="589524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تفاح</a:t>
            </a:r>
            <a:endParaRPr lang="ar-SA" sz="2000" b="1" dirty="0"/>
          </a:p>
        </p:txBody>
      </p:sp>
      <p:graphicFrame>
        <p:nvGraphicFramePr>
          <p:cNvPr id="42" name="جدول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22407"/>
              </p:ext>
            </p:extLst>
          </p:nvPr>
        </p:nvGraphicFramePr>
        <p:xfrm>
          <a:off x="269423" y="2240565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دجاج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برتقال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جدول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68646"/>
              </p:ext>
            </p:extLst>
          </p:nvPr>
        </p:nvGraphicFramePr>
        <p:xfrm>
          <a:off x="265375" y="3436991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دجاج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تفاح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جدول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83920"/>
              </p:ext>
            </p:extLst>
          </p:nvPr>
        </p:nvGraphicFramePr>
        <p:xfrm>
          <a:off x="261327" y="4688944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جبن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برتقال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جدول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85037"/>
              </p:ext>
            </p:extLst>
          </p:nvPr>
        </p:nvGraphicFramePr>
        <p:xfrm>
          <a:off x="251520" y="5913080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جبن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تفاح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جدول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960312"/>
              </p:ext>
            </p:extLst>
          </p:nvPr>
        </p:nvGraphicFramePr>
        <p:xfrm>
          <a:off x="265375" y="1708799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6068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7" name="مجموعة 56"/>
          <p:cNvGrpSpPr/>
          <p:nvPr/>
        </p:nvGrpSpPr>
        <p:grpSpPr>
          <a:xfrm>
            <a:off x="4037020" y="2393178"/>
            <a:ext cx="935976" cy="1260000"/>
            <a:chOff x="5508104" y="1196752"/>
            <a:chExt cx="935976" cy="1683894"/>
          </a:xfrm>
        </p:grpSpPr>
        <p:cxnSp>
          <p:nvCxnSpPr>
            <p:cNvPr id="59" name="رابط مستقيم 58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رابط مستقيم 59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مجموعة 61"/>
          <p:cNvGrpSpPr/>
          <p:nvPr/>
        </p:nvGrpSpPr>
        <p:grpSpPr>
          <a:xfrm>
            <a:off x="4037020" y="4841450"/>
            <a:ext cx="935976" cy="1260000"/>
            <a:chOff x="5508104" y="1196752"/>
            <a:chExt cx="935976" cy="1683894"/>
          </a:xfrm>
        </p:grpSpPr>
        <p:cxnSp>
          <p:nvCxnSpPr>
            <p:cNvPr id="70" name="رابط مستقيم 69"/>
            <p:cNvCxnSpPr/>
            <p:nvPr/>
          </p:nvCxnSpPr>
          <p:spPr>
            <a:xfrm flipH="1">
              <a:off x="5508104" y="2016550"/>
              <a:ext cx="935976" cy="8640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رابط مستقيم 70"/>
            <p:cNvCxnSpPr/>
            <p:nvPr/>
          </p:nvCxnSpPr>
          <p:spPr>
            <a:xfrm flipH="1" flipV="1">
              <a:off x="5508104" y="1196752"/>
              <a:ext cx="935976" cy="8467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34654"/>
            <a:ext cx="5686425" cy="800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431" y="1628800"/>
            <a:ext cx="2858041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431" y="2708920"/>
            <a:ext cx="29718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431" y="3789040"/>
            <a:ext cx="2858041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635" y="5475667"/>
            <a:ext cx="29337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6001038" y="3810535"/>
            <a:ext cx="2838450" cy="1607280"/>
          </a:xfrm>
          <a:prstGeom prst="rect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8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692696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2641745"/>
            <a:ext cx="7200801" cy="3811591"/>
          </a:xfrm>
          <a:prstGeom prst="rect">
            <a:avLst/>
          </a:prstGeom>
        </p:spPr>
      </p:pic>
      <p:sp>
        <p:nvSpPr>
          <p:cNvPr id="5" name="Text Box 138"/>
          <p:cNvSpPr txBox="1">
            <a:spLocks noChangeArrowheads="1"/>
          </p:cNvSpPr>
          <p:nvPr/>
        </p:nvSpPr>
        <p:spPr bwMode="auto">
          <a:xfrm>
            <a:off x="6438291" y="3264045"/>
            <a:ext cx="11080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1 )</a:t>
            </a:r>
            <a:endParaRPr lang="en-US" sz="2000" b="1" dirty="0"/>
          </a:p>
        </p:txBody>
      </p:sp>
      <p:sp>
        <p:nvSpPr>
          <p:cNvPr id="6" name="Text Box 139"/>
          <p:cNvSpPr txBox="1">
            <a:spLocks noChangeArrowheads="1"/>
          </p:cNvSpPr>
          <p:nvPr/>
        </p:nvSpPr>
        <p:spPr bwMode="auto">
          <a:xfrm>
            <a:off x="5408142" y="3264045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2 )</a:t>
            </a:r>
            <a:endParaRPr lang="en-US" sz="2000" b="1" dirty="0"/>
          </a:p>
        </p:txBody>
      </p:sp>
      <p:sp>
        <p:nvSpPr>
          <p:cNvPr id="7" name="Text Box 140"/>
          <p:cNvSpPr txBox="1">
            <a:spLocks noChangeArrowheads="1"/>
          </p:cNvSpPr>
          <p:nvPr/>
        </p:nvSpPr>
        <p:spPr bwMode="auto">
          <a:xfrm>
            <a:off x="4363914" y="3264045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3 )</a:t>
            </a:r>
            <a:endParaRPr lang="en-US" sz="2000" b="1" dirty="0"/>
          </a:p>
        </p:txBody>
      </p:sp>
      <p:sp>
        <p:nvSpPr>
          <p:cNvPr id="8" name="Text Box 141"/>
          <p:cNvSpPr txBox="1">
            <a:spLocks noChangeArrowheads="1"/>
          </p:cNvSpPr>
          <p:nvPr/>
        </p:nvSpPr>
        <p:spPr bwMode="auto">
          <a:xfrm>
            <a:off x="3355802" y="3264045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4 )</a:t>
            </a:r>
            <a:endParaRPr lang="en-US" sz="2000" b="1" dirty="0"/>
          </a:p>
        </p:txBody>
      </p:sp>
      <p:sp>
        <p:nvSpPr>
          <p:cNvPr id="9" name="Text Box 142"/>
          <p:cNvSpPr txBox="1">
            <a:spLocks noChangeArrowheads="1"/>
          </p:cNvSpPr>
          <p:nvPr/>
        </p:nvSpPr>
        <p:spPr bwMode="auto">
          <a:xfrm>
            <a:off x="2311798" y="3264045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5 )</a:t>
            </a:r>
            <a:endParaRPr lang="en-US" sz="2000" b="1" dirty="0"/>
          </a:p>
        </p:txBody>
      </p:sp>
      <p:sp>
        <p:nvSpPr>
          <p:cNvPr id="10" name="Text Box 143"/>
          <p:cNvSpPr txBox="1">
            <a:spLocks noChangeArrowheads="1"/>
          </p:cNvSpPr>
          <p:nvPr/>
        </p:nvSpPr>
        <p:spPr bwMode="auto">
          <a:xfrm>
            <a:off x="1308150" y="3264045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( 1 ، 6 )</a:t>
            </a:r>
            <a:endParaRPr lang="en-US" sz="2000" b="1" dirty="0"/>
          </a:p>
        </p:txBody>
      </p:sp>
      <p:sp>
        <p:nvSpPr>
          <p:cNvPr id="11" name="Text Box 144"/>
          <p:cNvSpPr txBox="1">
            <a:spLocks noChangeArrowheads="1"/>
          </p:cNvSpPr>
          <p:nvPr/>
        </p:nvSpPr>
        <p:spPr bwMode="auto">
          <a:xfrm>
            <a:off x="6438291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1 )</a:t>
            </a:r>
            <a:endParaRPr lang="en-US" sz="2000" b="1" dirty="0"/>
          </a:p>
        </p:txBody>
      </p:sp>
      <p:sp>
        <p:nvSpPr>
          <p:cNvPr id="12" name="Text Box 145"/>
          <p:cNvSpPr txBox="1">
            <a:spLocks noChangeArrowheads="1"/>
          </p:cNvSpPr>
          <p:nvPr/>
        </p:nvSpPr>
        <p:spPr bwMode="auto">
          <a:xfrm>
            <a:off x="5408142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2 )</a:t>
            </a:r>
            <a:endParaRPr lang="en-US" sz="2000" b="1" dirty="0"/>
          </a:p>
        </p:txBody>
      </p:sp>
      <p:sp>
        <p:nvSpPr>
          <p:cNvPr id="13" name="Text Box 146"/>
          <p:cNvSpPr txBox="1">
            <a:spLocks noChangeArrowheads="1"/>
          </p:cNvSpPr>
          <p:nvPr/>
        </p:nvSpPr>
        <p:spPr bwMode="auto">
          <a:xfrm>
            <a:off x="4363914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3 )</a:t>
            </a:r>
            <a:endParaRPr lang="en-US" sz="2000" b="1" dirty="0"/>
          </a:p>
        </p:txBody>
      </p:sp>
      <p:sp>
        <p:nvSpPr>
          <p:cNvPr id="14" name="Text Box 147"/>
          <p:cNvSpPr txBox="1">
            <a:spLocks noChangeArrowheads="1"/>
          </p:cNvSpPr>
          <p:nvPr/>
        </p:nvSpPr>
        <p:spPr bwMode="auto">
          <a:xfrm>
            <a:off x="3355802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4 )</a:t>
            </a:r>
            <a:endParaRPr lang="en-US" sz="2000" b="1" dirty="0"/>
          </a:p>
        </p:txBody>
      </p:sp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2311798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5 )</a:t>
            </a:r>
            <a:endParaRPr lang="en-US" sz="2000" b="1" dirty="0"/>
          </a:p>
        </p:txBody>
      </p:sp>
      <p:sp>
        <p:nvSpPr>
          <p:cNvPr id="16" name="Text Box 149"/>
          <p:cNvSpPr txBox="1">
            <a:spLocks noChangeArrowheads="1"/>
          </p:cNvSpPr>
          <p:nvPr/>
        </p:nvSpPr>
        <p:spPr bwMode="auto">
          <a:xfrm>
            <a:off x="1308150" y="3791066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( 2 ، 6 )</a:t>
            </a:r>
            <a:endParaRPr lang="en-US" sz="2000" b="1" dirty="0"/>
          </a:p>
        </p:txBody>
      </p:sp>
      <p:sp>
        <p:nvSpPr>
          <p:cNvPr id="17" name="Text Box 150"/>
          <p:cNvSpPr txBox="1">
            <a:spLocks noChangeArrowheads="1"/>
          </p:cNvSpPr>
          <p:nvPr/>
        </p:nvSpPr>
        <p:spPr bwMode="auto">
          <a:xfrm>
            <a:off x="6430353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1 )</a:t>
            </a:r>
            <a:endParaRPr lang="en-US" sz="2000" b="1" dirty="0"/>
          </a:p>
        </p:txBody>
      </p:sp>
      <p:sp>
        <p:nvSpPr>
          <p:cNvPr id="18" name="Text Box 151"/>
          <p:cNvSpPr txBox="1">
            <a:spLocks noChangeArrowheads="1"/>
          </p:cNvSpPr>
          <p:nvPr/>
        </p:nvSpPr>
        <p:spPr bwMode="auto">
          <a:xfrm>
            <a:off x="5400204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2 )</a:t>
            </a:r>
            <a:endParaRPr lang="en-US" sz="2000" b="1" dirty="0"/>
          </a:p>
        </p:txBody>
      </p:sp>
      <p:sp>
        <p:nvSpPr>
          <p:cNvPr id="19" name="Text Box 152"/>
          <p:cNvSpPr txBox="1">
            <a:spLocks noChangeArrowheads="1"/>
          </p:cNvSpPr>
          <p:nvPr/>
        </p:nvSpPr>
        <p:spPr bwMode="auto">
          <a:xfrm>
            <a:off x="4355976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3 )</a:t>
            </a:r>
            <a:endParaRPr lang="en-US" sz="2000" b="1" dirty="0"/>
          </a:p>
        </p:txBody>
      </p:sp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3347864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4 )</a:t>
            </a:r>
            <a:endParaRPr lang="en-US" sz="2000" b="1" dirty="0"/>
          </a:p>
        </p:txBody>
      </p:sp>
      <p:sp>
        <p:nvSpPr>
          <p:cNvPr id="21" name="Text Box 154"/>
          <p:cNvSpPr txBox="1">
            <a:spLocks noChangeArrowheads="1"/>
          </p:cNvSpPr>
          <p:nvPr/>
        </p:nvSpPr>
        <p:spPr bwMode="auto">
          <a:xfrm>
            <a:off x="2303860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5 )</a:t>
            </a:r>
            <a:endParaRPr lang="en-US" sz="2000" b="1" dirty="0"/>
          </a:p>
        </p:txBody>
      </p:sp>
      <p:sp>
        <p:nvSpPr>
          <p:cNvPr id="22" name="Text Box 155"/>
          <p:cNvSpPr txBox="1">
            <a:spLocks noChangeArrowheads="1"/>
          </p:cNvSpPr>
          <p:nvPr/>
        </p:nvSpPr>
        <p:spPr bwMode="auto">
          <a:xfrm>
            <a:off x="1300212" y="431061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( 3 ، 6 )</a:t>
            </a:r>
            <a:endParaRPr lang="en-US" sz="2000" b="1" dirty="0"/>
          </a:p>
        </p:txBody>
      </p:sp>
      <p:sp>
        <p:nvSpPr>
          <p:cNvPr id="23" name="Text Box 156"/>
          <p:cNvSpPr txBox="1">
            <a:spLocks noChangeArrowheads="1"/>
          </p:cNvSpPr>
          <p:nvPr/>
        </p:nvSpPr>
        <p:spPr bwMode="auto">
          <a:xfrm>
            <a:off x="6430353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1 )</a:t>
            </a:r>
            <a:endParaRPr lang="en-US" sz="2000" b="1" dirty="0"/>
          </a:p>
        </p:txBody>
      </p:sp>
      <p:sp>
        <p:nvSpPr>
          <p:cNvPr id="24" name="Text Box 157"/>
          <p:cNvSpPr txBox="1">
            <a:spLocks noChangeArrowheads="1"/>
          </p:cNvSpPr>
          <p:nvPr/>
        </p:nvSpPr>
        <p:spPr bwMode="auto">
          <a:xfrm>
            <a:off x="5400204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2 )</a:t>
            </a:r>
            <a:endParaRPr lang="en-US" sz="2000" b="1" dirty="0"/>
          </a:p>
        </p:txBody>
      </p:sp>
      <p:sp>
        <p:nvSpPr>
          <p:cNvPr id="25" name="Text Box 158"/>
          <p:cNvSpPr txBox="1">
            <a:spLocks noChangeArrowheads="1"/>
          </p:cNvSpPr>
          <p:nvPr/>
        </p:nvSpPr>
        <p:spPr bwMode="auto">
          <a:xfrm>
            <a:off x="4355976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3 )</a:t>
            </a:r>
            <a:endParaRPr lang="en-US" sz="2000" b="1" dirty="0"/>
          </a:p>
        </p:txBody>
      </p:sp>
      <p:sp>
        <p:nvSpPr>
          <p:cNvPr id="26" name="Text Box 159"/>
          <p:cNvSpPr txBox="1">
            <a:spLocks noChangeArrowheads="1"/>
          </p:cNvSpPr>
          <p:nvPr/>
        </p:nvSpPr>
        <p:spPr bwMode="auto">
          <a:xfrm>
            <a:off x="3347864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4 )</a:t>
            </a:r>
            <a:endParaRPr lang="en-US" sz="2000" b="1" dirty="0"/>
          </a:p>
        </p:txBody>
      </p:sp>
      <p:sp>
        <p:nvSpPr>
          <p:cNvPr id="27" name="Text Box 160"/>
          <p:cNvSpPr txBox="1">
            <a:spLocks noChangeArrowheads="1"/>
          </p:cNvSpPr>
          <p:nvPr/>
        </p:nvSpPr>
        <p:spPr bwMode="auto">
          <a:xfrm>
            <a:off x="2303860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5 )</a:t>
            </a:r>
            <a:endParaRPr lang="en-US" sz="2000" b="1" dirty="0"/>
          </a:p>
        </p:txBody>
      </p:sp>
      <p:sp>
        <p:nvSpPr>
          <p:cNvPr id="28" name="Text Box 161"/>
          <p:cNvSpPr txBox="1">
            <a:spLocks noChangeArrowheads="1"/>
          </p:cNvSpPr>
          <p:nvPr/>
        </p:nvSpPr>
        <p:spPr bwMode="auto">
          <a:xfrm>
            <a:off x="1300212" y="482943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( 4 ، 6 )</a:t>
            </a:r>
            <a:endParaRPr lang="en-US" sz="2000" b="1" dirty="0"/>
          </a:p>
        </p:txBody>
      </p:sp>
      <p:sp>
        <p:nvSpPr>
          <p:cNvPr id="29" name="Text Box 162"/>
          <p:cNvSpPr txBox="1">
            <a:spLocks noChangeArrowheads="1"/>
          </p:cNvSpPr>
          <p:nvPr/>
        </p:nvSpPr>
        <p:spPr bwMode="auto">
          <a:xfrm>
            <a:off x="6438291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1 )</a:t>
            </a:r>
            <a:endParaRPr lang="en-US" sz="2000" b="1" dirty="0"/>
          </a:p>
        </p:txBody>
      </p:sp>
      <p:sp>
        <p:nvSpPr>
          <p:cNvPr id="30" name="Text Box 163"/>
          <p:cNvSpPr txBox="1">
            <a:spLocks noChangeArrowheads="1"/>
          </p:cNvSpPr>
          <p:nvPr/>
        </p:nvSpPr>
        <p:spPr bwMode="auto">
          <a:xfrm>
            <a:off x="5408142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2 )</a:t>
            </a:r>
            <a:endParaRPr lang="en-US" sz="2000" b="1" dirty="0"/>
          </a:p>
        </p:txBody>
      </p:sp>
      <p:sp>
        <p:nvSpPr>
          <p:cNvPr id="31" name="Text Box 164"/>
          <p:cNvSpPr txBox="1">
            <a:spLocks noChangeArrowheads="1"/>
          </p:cNvSpPr>
          <p:nvPr/>
        </p:nvSpPr>
        <p:spPr bwMode="auto">
          <a:xfrm>
            <a:off x="4363914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3 )</a:t>
            </a:r>
            <a:endParaRPr lang="en-US" sz="2000" b="1" dirty="0"/>
          </a:p>
        </p:txBody>
      </p:sp>
      <p:sp>
        <p:nvSpPr>
          <p:cNvPr id="32" name="Text Box 165"/>
          <p:cNvSpPr txBox="1">
            <a:spLocks noChangeArrowheads="1"/>
          </p:cNvSpPr>
          <p:nvPr/>
        </p:nvSpPr>
        <p:spPr bwMode="auto">
          <a:xfrm>
            <a:off x="3355802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4 )</a:t>
            </a:r>
            <a:endParaRPr lang="en-US" sz="2000" b="1" dirty="0"/>
          </a:p>
        </p:txBody>
      </p:sp>
      <p:sp>
        <p:nvSpPr>
          <p:cNvPr id="33" name="Text Box 166"/>
          <p:cNvSpPr txBox="1">
            <a:spLocks noChangeArrowheads="1"/>
          </p:cNvSpPr>
          <p:nvPr/>
        </p:nvSpPr>
        <p:spPr bwMode="auto">
          <a:xfrm>
            <a:off x="2311798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5 )</a:t>
            </a:r>
            <a:endParaRPr lang="en-US" sz="2000" b="1" dirty="0"/>
          </a:p>
        </p:txBody>
      </p:sp>
      <p:sp>
        <p:nvSpPr>
          <p:cNvPr id="34" name="Text Box 167"/>
          <p:cNvSpPr txBox="1">
            <a:spLocks noChangeArrowheads="1"/>
          </p:cNvSpPr>
          <p:nvPr/>
        </p:nvSpPr>
        <p:spPr bwMode="auto">
          <a:xfrm>
            <a:off x="1308150" y="5358504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( 5 ، 6 )</a:t>
            </a:r>
            <a:endParaRPr lang="en-US" sz="2000" b="1" dirty="0"/>
          </a:p>
        </p:txBody>
      </p:sp>
      <p:sp>
        <p:nvSpPr>
          <p:cNvPr id="36" name="Text Box 168"/>
          <p:cNvSpPr txBox="1">
            <a:spLocks noChangeArrowheads="1"/>
          </p:cNvSpPr>
          <p:nvPr/>
        </p:nvSpPr>
        <p:spPr bwMode="auto">
          <a:xfrm>
            <a:off x="6438291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1 )</a:t>
            </a:r>
            <a:endParaRPr lang="en-US" sz="2000" b="1" dirty="0"/>
          </a:p>
        </p:txBody>
      </p:sp>
      <p:sp>
        <p:nvSpPr>
          <p:cNvPr id="37" name="Text Box 169"/>
          <p:cNvSpPr txBox="1">
            <a:spLocks noChangeArrowheads="1"/>
          </p:cNvSpPr>
          <p:nvPr/>
        </p:nvSpPr>
        <p:spPr bwMode="auto">
          <a:xfrm>
            <a:off x="5408142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2 )</a:t>
            </a:r>
            <a:endParaRPr lang="en-US" sz="2000" b="1" dirty="0"/>
          </a:p>
        </p:txBody>
      </p:sp>
      <p:sp>
        <p:nvSpPr>
          <p:cNvPr id="38" name="Text Box 170"/>
          <p:cNvSpPr txBox="1">
            <a:spLocks noChangeArrowheads="1"/>
          </p:cNvSpPr>
          <p:nvPr/>
        </p:nvSpPr>
        <p:spPr bwMode="auto">
          <a:xfrm>
            <a:off x="4363914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3 )</a:t>
            </a:r>
            <a:endParaRPr lang="en-US" sz="2000" b="1" dirty="0"/>
          </a:p>
        </p:txBody>
      </p:sp>
      <p:sp>
        <p:nvSpPr>
          <p:cNvPr id="39" name="Text Box 171"/>
          <p:cNvSpPr txBox="1">
            <a:spLocks noChangeArrowheads="1"/>
          </p:cNvSpPr>
          <p:nvPr/>
        </p:nvSpPr>
        <p:spPr bwMode="auto">
          <a:xfrm>
            <a:off x="3355802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4 )</a:t>
            </a:r>
            <a:endParaRPr lang="en-US" sz="2000" b="1" dirty="0"/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2311798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5 )</a:t>
            </a:r>
            <a:endParaRPr lang="en-US" sz="2000" b="1" dirty="0"/>
          </a:p>
        </p:txBody>
      </p:sp>
      <p:sp>
        <p:nvSpPr>
          <p:cNvPr id="42" name="Text Box 173"/>
          <p:cNvSpPr txBox="1">
            <a:spLocks noChangeArrowheads="1"/>
          </p:cNvSpPr>
          <p:nvPr/>
        </p:nvSpPr>
        <p:spPr bwMode="auto">
          <a:xfrm>
            <a:off x="1259632" y="5882031"/>
            <a:ext cx="11080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000" b="1" dirty="0" smtClean="0"/>
              <a:t>( 6 ، 6 )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25" y="792708"/>
            <a:ext cx="5724525" cy="409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50" y="1856830"/>
            <a:ext cx="23526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035" y="1556792"/>
            <a:ext cx="11144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6792"/>
            <a:ext cx="11144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54868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25" y="648692"/>
            <a:ext cx="5724525" cy="409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887" y="1484784"/>
            <a:ext cx="48101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33389"/>
              </p:ext>
            </p:extLst>
          </p:nvPr>
        </p:nvGraphicFramePr>
        <p:xfrm>
          <a:off x="4860024" y="2509896"/>
          <a:ext cx="2232256" cy="40735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6128"/>
                <a:gridCol w="1116128"/>
              </a:tblGrid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جدول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21810"/>
              </p:ext>
            </p:extLst>
          </p:nvPr>
        </p:nvGraphicFramePr>
        <p:xfrm>
          <a:off x="1987941" y="2548289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جدول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9471"/>
              </p:ext>
            </p:extLst>
          </p:nvPr>
        </p:nvGraphicFramePr>
        <p:xfrm>
          <a:off x="1983893" y="3229636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جدول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103205"/>
              </p:ext>
            </p:extLst>
          </p:nvPr>
        </p:nvGraphicFramePr>
        <p:xfrm>
          <a:off x="1983893" y="3905418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جدول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02221"/>
              </p:ext>
            </p:extLst>
          </p:nvPr>
        </p:nvGraphicFramePr>
        <p:xfrm>
          <a:off x="1974086" y="4583933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جدول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17717"/>
              </p:ext>
            </p:extLst>
          </p:nvPr>
        </p:nvGraphicFramePr>
        <p:xfrm>
          <a:off x="1970038" y="5259643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جدول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31339"/>
              </p:ext>
            </p:extLst>
          </p:nvPr>
        </p:nvGraphicFramePr>
        <p:xfrm>
          <a:off x="1970038" y="5937384"/>
          <a:ext cx="2656068" cy="6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جدول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91260"/>
              </p:ext>
            </p:extLst>
          </p:nvPr>
        </p:nvGraphicFramePr>
        <p:xfrm>
          <a:off x="1983893" y="2105146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6068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138"/>
          <p:cNvSpPr txBox="1">
            <a:spLocks noChangeArrowheads="1"/>
          </p:cNvSpPr>
          <p:nvPr/>
        </p:nvSpPr>
        <p:spPr bwMode="auto">
          <a:xfrm>
            <a:off x="4904330" y="2652894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41</a:t>
            </a:r>
            <a:endParaRPr lang="en-US" sz="2400" b="1" dirty="0"/>
          </a:p>
        </p:txBody>
      </p:sp>
      <p:sp>
        <p:nvSpPr>
          <p:cNvPr id="55" name="Text Box 138"/>
          <p:cNvSpPr txBox="1">
            <a:spLocks noChangeArrowheads="1"/>
          </p:cNvSpPr>
          <p:nvPr/>
        </p:nvSpPr>
        <p:spPr bwMode="auto">
          <a:xfrm>
            <a:off x="4904330" y="3330108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42</a:t>
            </a:r>
            <a:endParaRPr lang="en-US" sz="2400" b="1" dirty="0"/>
          </a:p>
        </p:txBody>
      </p:sp>
      <p:sp>
        <p:nvSpPr>
          <p:cNvPr id="56" name="Text Box 138"/>
          <p:cNvSpPr txBox="1">
            <a:spLocks noChangeArrowheads="1"/>
          </p:cNvSpPr>
          <p:nvPr/>
        </p:nvSpPr>
        <p:spPr bwMode="auto">
          <a:xfrm>
            <a:off x="4904330" y="3990603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43</a:t>
            </a:r>
            <a:endParaRPr lang="en-US" sz="2400" b="1" dirty="0"/>
          </a:p>
        </p:txBody>
      </p:sp>
      <p:sp>
        <p:nvSpPr>
          <p:cNvPr id="57" name="Text Box 138"/>
          <p:cNvSpPr txBox="1">
            <a:spLocks noChangeArrowheads="1"/>
          </p:cNvSpPr>
          <p:nvPr/>
        </p:nvSpPr>
        <p:spPr bwMode="auto">
          <a:xfrm>
            <a:off x="4904330" y="4667817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41</a:t>
            </a:r>
            <a:endParaRPr lang="en-US" sz="2400" b="1" dirty="0"/>
          </a:p>
        </p:txBody>
      </p:sp>
      <p:sp>
        <p:nvSpPr>
          <p:cNvPr id="58" name="Text Box 138"/>
          <p:cNvSpPr txBox="1">
            <a:spLocks noChangeArrowheads="1"/>
          </p:cNvSpPr>
          <p:nvPr/>
        </p:nvSpPr>
        <p:spPr bwMode="auto">
          <a:xfrm>
            <a:off x="4904330" y="5317190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42</a:t>
            </a:r>
            <a:endParaRPr lang="en-US" sz="2400" b="1" dirty="0"/>
          </a:p>
        </p:txBody>
      </p:sp>
      <p:sp>
        <p:nvSpPr>
          <p:cNvPr id="59" name="Text Box 138"/>
          <p:cNvSpPr txBox="1">
            <a:spLocks noChangeArrowheads="1"/>
          </p:cNvSpPr>
          <p:nvPr/>
        </p:nvSpPr>
        <p:spPr bwMode="auto">
          <a:xfrm>
            <a:off x="4904330" y="6008259"/>
            <a:ext cx="1108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sz="2400" b="1" dirty="0" smtClean="0"/>
              <a:t>43</a:t>
            </a:r>
            <a:endParaRPr lang="en-US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35" y="2598683"/>
            <a:ext cx="74863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821" y="4635679"/>
            <a:ext cx="68659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20" y="3249040"/>
            <a:ext cx="74863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20" y="3924822"/>
            <a:ext cx="74863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03" y="5320676"/>
            <a:ext cx="68659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30" y="6013046"/>
            <a:ext cx="68659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54868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24"/>
            <a:ext cx="11776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25" y="648692"/>
            <a:ext cx="5724525" cy="409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887" y="1484784"/>
            <a:ext cx="48101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98011"/>
            <a:ext cx="74863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6283"/>
            <a:ext cx="68659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5219463" y="2524727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41</a:t>
            </a:r>
            <a:endParaRPr lang="ar-SA" sz="20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085310" y="3721153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43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5215836" y="4959144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41</a:t>
            </a:r>
            <a:endParaRPr lang="ar-SA" sz="20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5081683" y="6183280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43</a:t>
            </a:r>
            <a:endParaRPr lang="ar-SA" sz="2000" b="1" dirty="0"/>
          </a:p>
        </p:txBody>
      </p:sp>
      <p:graphicFrame>
        <p:nvGraphicFramePr>
          <p:cNvPr id="30" name="جدول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89488"/>
              </p:ext>
            </p:extLst>
          </p:nvPr>
        </p:nvGraphicFramePr>
        <p:xfrm>
          <a:off x="2429663" y="2528597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42867"/>
              </p:ext>
            </p:extLst>
          </p:nvPr>
        </p:nvGraphicFramePr>
        <p:xfrm>
          <a:off x="2425615" y="3135104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19725"/>
              </p:ext>
            </p:extLst>
          </p:nvPr>
        </p:nvGraphicFramePr>
        <p:xfrm>
          <a:off x="2425615" y="3725023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أسود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جدول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935704"/>
              </p:ext>
            </p:extLst>
          </p:nvPr>
        </p:nvGraphicFramePr>
        <p:xfrm>
          <a:off x="2421567" y="4976976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جدول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991626"/>
              </p:ext>
            </p:extLst>
          </p:nvPr>
        </p:nvGraphicFramePr>
        <p:xfrm>
          <a:off x="2415808" y="5578017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6549"/>
              </p:ext>
            </p:extLst>
          </p:nvPr>
        </p:nvGraphicFramePr>
        <p:xfrm>
          <a:off x="2411760" y="6201112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034"/>
                <a:gridCol w="1328034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بني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900932"/>
              </p:ext>
            </p:extLst>
          </p:nvPr>
        </p:nvGraphicFramePr>
        <p:xfrm>
          <a:off x="2425615" y="1996831"/>
          <a:ext cx="2656068" cy="39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6068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/>
                          </a:solidFill>
                        </a:rPr>
                        <a:t>النواتج</a:t>
                      </a:r>
                      <a:endParaRPr lang="ar-S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" name="مجموعة 37"/>
          <p:cNvGrpSpPr/>
          <p:nvPr/>
        </p:nvGrpSpPr>
        <p:grpSpPr>
          <a:xfrm>
            <a:off x="6164988" y="2681210"/>
            <a:ext cx="968248" cy="1260000"/>
            <a:chOff x="6164988" y="2393178"/>
            <a:chExt cx="968248" cy="1260000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42" name="رابط مستقيم 41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رابط مستقيم 40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مجموعة 43"/>
          <p:cNvGrpSpPr/>
          <p:nvPr/>
        </p:nvGrpSpPr>
        <p:grpSpPr>
          <a:xfrm>
            <a:off x="6172358" y="5129482"/>
            <a:ext cx="960878" cy="1260000"/>
            <a:chOff x="6172358" y="4841450"/>
            <a:chExt cx="960878" cy="1260000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6197260" y="4841450"/>
              <a:ext cx="935976" cy="1260000"/>
              <a:chOff x="5508104" y="1196752"/>
              <a:chExt cx="935976" cy="1683894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رابط مستقيم 45"/>
            <p:cNvCxnSpPr/>
            <p:nvPr/>
          </p:nvCxnSpPr>
          <p:spPr>
            <a:xfrm flipH="1">
              <a:off x="6172358" y="5465957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مربع نص 65"/>
          <p:cNvSpPr txBox="1"/>
          <p:nvPr/>
        </p:nvSpPr>
        <p:spPr>
          <a:xfrm>
            <a:off x="5219463" y="3114753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42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5215836" y="556302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19003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609</Words>
  <Application>Microsoft Office PowerPoint</Application>
  <PresentationFormat>عرض على الشاشة (3:4)‏</PresentationFormat>
  <Paragraphs>356</Paragraphs>
  <Slides>12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206</cp:revision>
  <dcterms:created xsi:type="dcterms:W3CDTF">2013-12-12T20:17:43Z</dcterms:created>
  <dcterms:modified xsi:type="dcterms:W3CDTF">2014-01-23T06:19:00Z</dcterms:modified>
</cp:coreProperties>
</file>