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9" r:id="rId2"/>
    <p:sldId id="278" r:id="rId3"/>
    <p:sldId id="290" r:id="rId4"/>
    <p:sldId id="284" r:id="rId5"/>
    <p:sldId id="301" r:id="rId6"/>
    <p:sldId id="256" r:id="rId7"/>
    <p:sldId id="265" r:id="rId8"/>
    <p:sldId id="264" r:id="rId9"/>
    <p:sldId id="298" r:id="rId10"/>
    <p:sldId id="296" r:id="rId11"/>
    <p:sldId id="295" r:id="rId12"/>
    <p:sldId id="266" r:id="rId13"/>
    <p:sldId id="280" r:id="rId14"/>
    <p:sldId id="267" r:id="rId15"/>
    <p:sldId id="281" r:id="rId16"/>
    <p:sldId id="268" r:id="rId17"/>
    <p:sldId id="297" r:id="rId18"/>
    <p:sldId id="303" r:id="rId19"/>
    <p:sldId id="293" r:id="rId20"/>
    <p:sldId id="291" r:id="rId21"/>
    <p:sldId id="292" r:id="rId22"/>
    <p:sldId id="273" r:id="rId23"/>
    <p:sldId id="263" r:id="rId24"/>
    <p:sldId id="285" r:id="rId25"/>
    <p:sldId id="289" r:id="rId26"/>
    <p:sldId id="282" r:id="rId27"/>
    <p:sldId id="304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DDFF3"/>
    <a:srgbClr val="D7E5F5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94" autoAdjust="0"/>
    <p:restoredTop sz="94660"/>
  </p:normalViewPr>
  <p:slideViewPr>
    <p:cSldViewPr>
      <p:cViewPr>
        <p:scale>
          <a:sx n="72" d="100"/>
          <a:sy n="72" d="100"/>
        </p:scale>
        <p:origin x="-107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2179C-ED06-435D-A7B3-B20CF38493B0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D2E608E2-24C8-4DA7-8B6B-9EB611A64A32}">
      <dgm:prSet phldrT="[نص]" custT="1"/>
      <dgm:spPr/>
      <dgm:t>
        <a:bodyPr/>
        <a:lstStyle/>
        <a:p>
          <a:pPr rtl="1"/>
          <a:r>
            <a:rPr lang="ar-SA" sz="2800" b="1" dirty="0" smtClean="0"/>
            <a:t>أنواع المقابلات الشخصية</a:t>
          </a:r>
          <a:endParaRPr lang="ar-SA" sz="2800" b="1" dirty="0"/>
        </a:p>
      </dgm:t>
    </dgm:pt>
    <dgm:pt modelId="{4067E12E-A4F1-4F1C-97D1-38A1BADD8ABB}" type="parTrans" cxnId="{ECFFF5D3-12DE-4CB1-9F65-1018950DED9C}">
      <dgm:prSet/>
      <dgm:spPr/>
      <dgm:t>
        <a:bodyPr/>
        <a:lstStyle/>
        <a:p>
          <a:pPr rtl="1"/>
          <a:endParaRPr lang="ar-SA" sz="1800" b="1"/>
        </a:p>
      </dgm:t>
    </dgm:pt>
    <dgm:pt modelId="{F392571F-0826-4900-A9AD-0C34B443404B}" type="sibTrans" cxnId="{ECFFF5D3-12DE-4CB1-9F65-1018950DED9C}">
      <dgm:prSet/>
      <dgm:spPr/>
      <dgm:t>
        <a:bodyPr/>
        <a:lstStyle/>
        <a:p>
          <a:pPr rtl="1"/>
          <a:endParaRPr lang="ar-SA" sz="1800" b="1"/>
        </a:p>
      </dgm:t>
    </dgm:pt>
    <dgm:pt modelId="{5C7B1101-8E6A-442A-AF71-B84C15DE57AA}">
      <dgm:prSet phldrT="[نص]" custT="1"/>
      <dgm:spPr/>
      <dgm:t>
        <a:bodyPr/>
        <a:lstStyle/>
        <a:p>
          <a:pPr rtl="1"/>
          <a:r>
            <a:rPr lang="ar-SA" sz="2800" b="1" dirty="0" smtClean="0"/>
            <a:t>عبر الهاتف</a:t>
          </a:r>
          <a:endParaRPr lang="ar-SA" sz="2800" b="1" dirty="0"/>
        </a:p>
      </dgm:t>
    </dgm:pt>
    <dgm:pt modelId="{3417ADA6-A9D3-440F-9C88-6FB318B73B44}" type="parTrans" cxnId="{F4F316DA-58A6-4994-BB92-791CF467EE67}">
      <dgm:prSet custT="1"/>
      <dgm:spPr/>
      <dgm:t>
        <a:bodyPr/>
        <a:lstStyle/>
        <a:p>
          <a:pPr rtl="1"/>
          <a:endParaRPr lang="ar-SA" sz="500" b="1"/>
        </a:p>
      </dgm:t>
    </dgm:pt>
    <dgm:pt modelId="{EF22DAFB-E107-4197-B257-D27B7B5F45CA}" type="sibTrans" cxnId="{F4F316DA-58A6-4994-BB92-791CF467EE67}">
      <dgm:prSet/>
      <dgm:spPr/>
      <dgm:t>
        <a:bodyPr/>
        <a:lstStyle/>
        <a:p>
          <a:pPr rtl="1"/>
          <a:endParaRPr lang="ar-SA" sz="1800" b="1"/>
        </a:p>
      </dgm:t>
    </dgm:pt>
    <dgm:pt modelId="{60D838C0-A4B5-430D-AE3C-B9BF12E82DFD}">
      <dgm:prSet phldrT="[نص]" custT="1"/>
      <dgm:spPr/>
      <dgm:t>
        <a:bodyPr/>
        <a:lstStyle/>
        <a:p>
          <a:pPr rtl="1"/>
          <a:r>
            <a:rPr lang="ar-SA" sz="2800" b="1" dirty="0" smtClean="0"/>
            <a:t>الانتقائية</a:t>
          </a:r>
          <a:endParaRPr lang="ar-SA" sz="2800" b="1" dirty="0"/>
        </a:p>
      </dgm:t>
    </dgm:pt>
    <dgm:pt modelId="{03C512E4-0777-4ADE-9FCA-53209C81E829}" type="parTrans" cxnId="{B4AC7140-19A2-4097-AC7C-992E659795FD}">
      <dgm:prSet custT="1"/>
      <dgm:spPr/>
      <dgm:t>
        <a:bodyPr/>
        <a:lstStyle/>
        <a:p>
          <a:pPr rtl="1"/>
          <a:endParaRPr lang="ar-SA" sz="500" b="1"/>
        </a:p>
      </dgm:t>
    </dgm:pt>
    <dgm:pt modelId="{28052E37-6F05-41D8-9783-C1FBC6F60898}" type="sibTrans" cxnId="{B4AC7140-19A2-4097-AC7C-992E659795FD}">
      <dgm:prSet/>
      <dgm:spPr/>
      <dgm:t>
        <a:bodyPr/>
        <a:lstStyle/>
        <a:p>
          <a:pPr rtl="1"/>
          <a:endParaRPr lang="ar-SA" sz="1800" b="1"/>
        </a:p>
      </dgm:t>
    </dgm:pt>
    <dgm:pt modelId="{E9B15FF2-25AB-4E7F-BC1D-D10277CEE1BC}">
      <dgm:prSet phldrT="[نص]" custT="1"/>
      <dgm:spPr/>
      <dgm:t>
        <a:bodyPr/>
        <a:lstStyle/>
        <a:p>
          <a:pPr rtl="1"/>
          <a:r>
            <a:rPr lang="ar-SA" sz="2800" b="1" dirty="0" smtClean="0"/>
            <a:t>الجماعية</a:t>
          </a:r>
          <a:endParaRPr lang="ar-SA" sz="2800" b="1" dirty="0"/>
        </a:p>
      </dgm:t>
    </dgm:pt>
    <dgm:pt modelId="{EA6737FB-7706-44D3-A805-F53FCDCB5195}" type="parTrans" cxnId="{05E404AB-FFE1-442C-9A14-4DC570DF677B}">
      <dgm:prSet custT="1"/>
      <dgm:spPr/>
      <dgm:t>
        <a:bodyPr/>
        <a:lstStyle/>
        <a:p>
          <a:pPr rtl="1"/>
          <a:endParaRPr lang="ar-SA" sz="500" b="1"/>
        </a:p>
      </dgm:t>
    </dgm:pt>
    <dgm:pt modelId="{34A68DDE-5856-45A9-B4AE-1A16BD1A7D9E}" type="sibTrans" cxnId="{05E404AB-FFE1-442C-9A14-4DC570DF677B}">
      <dgm:prSet/>
      <dgm:spPr/>
      <dgm:t>
        <a:bodyPr/>
        <a:lstStyle/>
        <a:p>
          <a:pPr rtl="1"/>
          <a:endParaRPr lang="ar-SA" sz="1800" b="1"/>
        </a:p>
      </dgm:t>
    </dgm:pt>
    <dgm:pt modelId="{288259B7-9A17-4A7D-B35D-AA5158E2B4D3}">
      <dgm:prSet phldrT="[نص]" custT="1"/>
      <dgm:spPr/>
      <dgm:t>
        <a:bodyPr/>
        <a:lstStyle/>
        <a:p>
          <a:pPr rtl="1"/>
          <a:r>
            <a:rPr lang="ar-SA" sz="2800" b="1" dirty="0" smtClean="0"/>
            <a:t>اللجنة</a:t>
          </a:r>
          <a:endParaRPr lang="ar-SA" sz="2800" b="1" dirty="0"/>
        </a:p>
      </dgm:t>
    </dgm:pt>
    <dgm:pt modelId="{1ADCAA79-01FC-4E4E-97D5-42E66CD52084}" type="parTrans" cxnId="{3A2F0959-1234-41DA-AF13-061018C972DC}">
      <dgm:prSet custT="1"/>
      <dgm:spPr/>
      <dgm:t>
        <a:bodyPr/>
        <a:lstStyle/>
        <a:p>
          <a:pPr rtl="1"/>
          <a:endParaRPr lang="ar-SA" sz="500" b="1"/>
        </a:p>
      </dgm:t>
    </dgm:pt>
    <dgm:pt modelId="{906B5DDE-29D9-4084-A35C-59045B6E8640}" type="sibTrans" cxnId="{3A2F0959-1234-41DA-AF13-061018C972DC}">
      <dgm:prSet/>
      <dgm:spPr/>
      <dgm:t>
        <a:bodyPr/>
        <a:lstStyle/>
        <a:p>
          <a:pPr rtl="1"/>
          <a:endParaRPr lang="ar-SA" sz="1800" b="1"/>
        </a:p>
      </dgm:t>
    </dgm:pt>
    <dgm:pt modelId="{8CE938FE-D7CB-46AF-9FD8-89F53A6731C4}">
      <dgm:prSet custT="1"/>
      <dgm:spPr/>
      <dgm:t>
        <a:bodyPr/>
        <a:lstStyle/>
        <a:p>
          <a:pPr rtl="1"/>
          <a:r>
            <a:rPr lang="ar-SA" sz="2800" b="1" dirty="0" smtClean="0"/>
            <a:t>الفردية</a:t>
          </a:r>
          <a:endParaRPr lang="ar-SA" sz="2800" b="1" dirty="0"/>
        </a:p>
      </dgm:t>
    </dgm:pt>
    <dgm:pt modelId="{140A2725-686A-4278-8289-7CF82EBB026C}" type="parTrans" cxnId="{68F2F10E-6173-4011-885E-B9A63FB53059}">
      <dgm:prSet custT="1"/>
      <dgm:spPr/>
      <dgm:t>
        <a:bodyPr/>
        <a:lstStyle/>
        <a:p>
          <a:pPr rtl="1"/>
          <a:endParaRPr lang="ar-SA" sz="500" b="1"/>
        </a:p>
      </dgm:t>
    </dgm:pt>
    <dgm:pt modelId="{241D7ED0-FD3F-419F-8CE1-AE752FF11FB9}" type="sibTrans" cxnId="{68F2F10E-6173-4011-885E-B9A63FB53059}">
      <dgm:prSet/>
      <dgm:spPr/>
      <dgm:t>
        <a:bodyPr/>
        <a:lstStyle/>
        <a:p>
          <a:pPr rtl="1"/>
          <a:endParaRPr lang="ar-SA" sz="1800" b="1"/>
        </a:p>
      </dgm:t>
    </dgm:pt>
    <dgm:pt modelId="{C7E7D1B3-B075-430D-9094-3338B7D9245E}" type="pres">
      <dgm:prSet presAssocID="{F382179C-ED06-435D-A7B3-B20CF38493B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DDF0056-7063-45DE-BC27-95E38874E473}" type="pres">
      <dgm:prSet presAssocID="{D2E608E2-24C8-4DA7-8B6B-9EB611A64A32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11970412-60C5-49B5-9F11-AE4C24767672}" type="pres">
      <dgm:prSet presAssocID="{3417ADA6-A9D3-440F-9C88-6FB318B73B44}" presName="Name9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489EE084-CCB6-4B5A-A805-FB8A45E323D0}" type="pres">
      <dgm:prSet presAssocID="{3417ADA6-A9D3-440F-9C88-6FB318B73B44}" presName="connTx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05617AA2-2CBA-40A0-94CC-16A8941CB9AC}" type="pres">
      <dgm:prSet presAssocID="{5C7B1101-8E6A-442A-AF71-B84C15DE57A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3492F2F-2903-4675-8FAF-EB4E698158F8}" type="pres">
      <dgm:prSet presAssocID="{03C512E4-0777-4ADE-9FCA-53209C81E829}" presName="Name9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852E7BCF-4E49-4C88-94BC-7EAF0F64AB73}" type="pres">
      <dgm:prSet presAssocID="{03C512E4-0777-4ADE-9FCA-53209C81E829}" presName="connTx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803D0591-1A14-474E-8E09-9A84D1DBE1A2}" type="pres">
      <dgm:prSet presAssocID="{60D838C0-A4B5-430D-AE3C-B9BF12E82DF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B2E6135-9053-44BF-920E-9A4D76E7F56D}" type="pres">
      <dgm:prSet presAssocID="{140A2725-686A-4278-8289-7CF82EBB026C}" presName="Name9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6946F2AA-A59C-49E4-BD1D-6E785F660577}" type="pres">
      <dgm:prSet presAssocID="{140A2725-686A-4278-8289-7CF82EBB026C}" presName="connTx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F50A55F0-E183-44B5-BE66-731D2E45DE44}" type="pres">
      <dgm:prSet presAssocID="{8CE938FE-D7CB-46AF-9FD8-89F53A6731C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6D3E5B8-61F7-4AC9-A8C5-7D28905DD25F}" type="pres">
      <dgm:prSet presAssocID="{EA6737FB-7706-44D3-A805-F53FCDCB5195}" presName="Name9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FF863A65-7DD3-4D0E-9ADA-829ABB95A923}" type="pres">
      <dgm:prSet presAssocID="{EA6737FB-7706-44D3-A805-F53FCDCB5195}" presName="connTx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B8FF3853-AEF9-4990-BE43-3302E5C44086}" type="pres">
      <dgm:prSet presAssocID="{E9B15FF2-25AB-4E7F-BC1D-D10277CEE1B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5232578-4894-4CDD-B32F-E097D2774F16}" type="pres">
      <dgm:prSet presAssocID="{1ADCAA79-01FC-4E4E-97D5-42E66CD52084}" presName="Name9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BFADE74B-ADD9-4299-9456-EB1B553600B3}" type="pres">
      <dgm:prSet presAssocID="{1ADCAA79-01FC-4E4E-97D5-42E66CD52084}" presName="connTx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CE5FC0EF-8CD0-4AA8-B276-F61EEF5F4CE2}" type="pres">
      <dgm:prSet presAssocID="{288259B7-9A17-4A7D-B35D-AA5158E2B4D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B7C7D34-203F-4D28-BA4D-B998934B4762}" type="presOf" srcId="{F382179C-ED06-435D-A7B3-B20CF38493B0}" destId="{C7E7D1B3-B075-430D-9094-3338B7D9245E}" srcOrd="0" destOrd="0" presId="urn:microsoft.com/office/officeart/2005/8/layout/radial1"/>
    <dgm:cxn modelId="{84211D26-8C67-444C-B133-3A521D503C35}" type="presOf" srcId="{1ADCAA79-01FC-4E4E-97D5-42E66CD52084}" destId="{BFADE74B-ADD9-4299-9456-EB1B553600B3}" srcOrd="1" destOrd="0" presId="urn:microsoft.com/office/officeart/2005/8/layout/radial1"/>
    <dgm:cxn modelId="{05E404AB-FFE1-442C-9A14-4DC570DF677B}" srcId="{D2E608E2-24C8-4DA7-8B6B-9EB611A64A32}" destId="{E9B15FF2-25AB-4E7F-BC1D-D10277CEE1BC}" srcOrd="3" destOrd="0" parTransId="{EA6737FB-7706-44D3-A805-F53FCDCB5195}" sibTransId="{34A68DDE-5856-45A9-B4AE-1A16BD1A7D9E}"/>
    <dgm:cxn modelId="{D64AB36A-5C84-4C72-B771-D27A9FCB52FB}" type="presOf" srcId="{3417ADA6-A9D3-440F-9C88-6FB318B73B44}" destId="{489EE084-CCB6-4B5A-A805-FB8A45E323D0}" srcOrd="1" destOrd="0" presId="urn:microsoft.com/office/officeart/2005/8/layout/radial1"/>
    <dgm:cxn modelId="{3A2F0959-1234-41DA-AF13-061018C972DC}" srcId="{D2E608E2-24C8-4DA7-8B6B-9EB611A64A32}" destId="{288259B7-9A17-4A7D-B35D-AA5158E2B4D3}" srcOrd="4" destOrd="0" parTransId="{1ADCAA79-01FC-4E4E-97D5-42E66CD52084}" sibTransId="{906B5DDE-29D9-4084-A35C-59045B6E8640}"/>
    <dgm:cxn modelId="{3BBC2DA4-153F-40D4-BFFF-255B4E8A2978}" type="presOf" srcId="{3417ADA6-A9D3-440F-9C88-6FB318B73B44}" destId="{11970412-60C5-49B5-9F11-AE4C24767672}" srcOrd="0" destOrd="0" presId="urn:microsoft.com/office/officeart/2005/8/layout/radial1"/>
    <dgm:cxn modelId="{F4F316DA-58A6-4994-BB92-791CF467EE67}" srcId="{D2E608E2-24C8-4DA7-8B6B-9EB611A64A32}" destId="{5C7B1101-8E6A-442A-AF71-B84C15DE57AA}" srcOrd="0" destOrd="0" parTransId="{3417ADA6-A9D3-440F-9C88-6FB318B73B44}" sibTransId="{EF22DAFB-E107-4197-B257-D27B7B5F45CA}"/>
    <dgm:cxn modelId="{68F2F10E-6173-4011-885E-B9A63FB53059}" srcId="{D2E608E2-24C8-4DA7-8B6B-9EB611A64A32}" destId="{8CE938FE-D7CB-46AF-9FD8-89F53A6731C4}" srcOrd="2" destOrd="0" parTransId="{140A2725-686A-4278-8289-7CF82EBB026C}" sibTransId="{241D7ED0-FD3F-419F-8CE1-AE752FF11FB9}"/>
    <dgm:cxn modelId="{43246051-C045-49DB-900F-80C5BB6BB7F4}" type="presOf" srcId="{E9B15FF2-25AB-4E7F-BC1D-D10277CEE1BC}" destId="{B8FF3853-AEF9-4990-BE43-3302E5C44086}" srcOrd="0" destOrd="0" presId="urn:microsoft.com/office/officeart/2005/8/layout/radial1"/>
    <dgm:cxn modelId="{2D3725E3-9862-473C-9ABB-0EDB9513C849}" type="presOf" srcId="{EA6737FB-7706-44D3-A805-F53FCDCB5195}" destId="{FF863A65-7DD3-4D0E-9ADA-829ABB95A923}" srcOrd="1" destOrd="0" presId="urn:microsoft.com/office/officeart/2005/8/layout/radial1"/>
    <dgm:cxn modelId="{ECFFF5D3-12DE-4CB1-9F65-1018950DED9C}" srcId="{F382179C-ED06-435D-A7B3-B20CF38493B0}" destId="{D2E608E2-24C8-4DA7-8B6B-9EB611A64A32}" srcOrd="0" destOrd="0" parTransId="{4067E12E-A4F1-4F1C-97D1-38A1BADD8ABB}" sibTransId="{F392571F-0826-4900-A9AD-0C34B443404B}"/>
    <dgm:cxn modelId="{BC6E3ED8-DCD9-485D-BC3D-51788D985D7C}" type="presOf" srcId="{140A2725-686A-4278-8289-7CF82EBB026C}" destId="{6946F2AA-A59C-49E4-BD1D-6E785F660577}" srcOrd="1" destOrd="0" presId="urn:microsoft.com/office/officeart/2005/8/layout/radial1"/>
    <dgm:cxn modelId="{CDB180DA-B12E-4CF5-A71B-2886D9821F4D}" type="presOf" srcId="{8CE938FE-D7CB-46AF-9FD8-89F53A6731C4}" destId="{F50A55F0-E183-44B5-BE66-731D2E45DE44}" srcOrd="0" destOrd="0" presId="urn:microsoft.com/office/officeart/2005/8/layout/radial1"/>
    <dgm:cxn modelId="{EC5B6CAD-F688-4C99-A74D-8E2EF3DA523F}" type="presOf" srcId="{1ADCAA79-01FC-4E4E-97D5-42E66CD52084}" destId="{F5232578-4894-4CDD-B32F-E097D2774F16}" srcOrd="0" destOrd="0" presId="urn:microsoft.com/office/officeart/2005/8/layout/radial1"/>
    <dgm:cxn modelId="{36B05234-44D8-443D-A1BB-A147A8D0C2EC}" type="presOf" srcId="{5C7B1101-8E6A-442A-AF71-B84C15DE57AA}" destId="{05617AA2-2CBA-40A0-94CC-16A8941CB9AC}" srcOrd="0" destOrd="0" presId="urn:microsoft.com/office/officeart/2005/8/layout/radial1"/>
    <dgm:cxn modelId="{B4AC7140-19A2-4097-AC7C-992E659795FD}" srcId="{D2E608E2-24C8-4DA7-8B6B-9EB611A64A32}" destId="{60D838C0-A4B5-430D-AE3C-B9BF12E82DFD}" srcOrd="1" destOrd="0" parTransId="{03C512E4-0777-4ADE-9FCA-53209C81E829}" sibTransId="{28052E37-6F05-41D8-9783-C1FBC6F60898}"/>
    <dgm:cxn modelId="{452B9BFC-97B1-4BA4-BD9E-55558EB1E844}" type="presOf" srcId="{288259B7-9A17-4A7D-B35D-AA5158E2B4D3}" destId="{CE5FC0EF-8CD0-4AA8-B276-F61EEF5F4CE2}" srcOrd="0" destOrd="0" presId="urn:microsoft.com/office/officeart/2005/8/layout/radial1"/>
    <dgm:cxn modelId="{09E3A9B6-8B34-43CD-84E6-9097384B97C7}" type="presOf" srcId="{03C512E4-0777-4ADE-9FCA-53209C81E829}" destId="{13492F2F-2903-4675-8FAF-EB4E698158F8}" srcOrd="0" destOrd="0" presId="urn:microsoft.com/office/officeart/2005/8/layout/radial1"/>
    <dgm:cxn modelId="{12AC3BFF-A9B1-4AD0-B9FA-55340A88B0C5}" type="presOf" srcId="{D2E608E2-24C8-4DA7-8B6B-9EB611A64A32}" destId="{4DDF0056-7063-45DE-BC27-95E38874E473}" srcOrd="0" destOrd="0" presId="urn:microsoft.com/office/officeart/2005/8/layout/radial1"/>
    <dgm:cxn modelId="{63C8248F-C437-4294-96BF-DF9BFE7A91AA}" type="presOf" srcId="{03C512E4-0777-4ADE-9FCA-53209C81E829}" destId="{852E7BCF-4E49-4C88-94BC-7EAF0F64AB73}" srcOrd="1" destOrd="0" presId="urn:microsoft.com/office/officeart/2005/8/layout/radial1"/>
    <dgm:cxn modelId="{F3471974-E7B2-4192-A2D9-353F1A3447E5}" type="presOf" srcId="{60D838C0-A4B5-430D-AE3C-B9BF12E82DFD}" destId="{803D0591-1A14-474E-8E09-9A84D1DBE1A2}" srcOrd="0" destOrd="0" presId="urn:microsoft.com/office/officeart/2005/8/layout/radial1"/>
    <dgm:cxn modelId="{AB5AD231-1C99-41AC-AD03-604967166887}" type="presOf" srcId="{140A2725-686A-4278-8289-7CF82EBB026C}" destId="{1B2E6135-9053-44BF-920E-9A4D76E7F56D}" srcOrd="0" destOrd="0" presId="urn:microsoft.com/office/officeart/2005/8/layout/radial1"/>
    <dgm:cxn modelId="{0C764008-B523-4643-A802-430BE80A192D}" type="presOf" srcId="{EA6737FB-7706-44D3-A805-F53FCDCB5195}" destId="{76D3E5B8-61F7-4AC9-A8C5-7D28905DD25F}" srcOrd="0" destOrd="0" presId="urn:microsoft.com/office/officeart/2005/8/layout/radial1"/>
    <dgm:cxn modelId="{DA42B280-7195-4172-8E46-F72BC4AF2D87}" type="presParOf" srcId="{C7E7D1B3-B075-430D-9094-3338B7D9245E}" destId="{4DDF0056-7063-45DE-BC27-95E38874E473}" srcOrd="0" destOrd="0" presId="urn:microsoft.com/office/officeart/2005/8/layout/radial1"/>
    <dgm:cxn modelId="{564348D4-942A-46B2-AB98-F4ABC0DE2497}" type="presParOf" srcId="{C7E7D1B3-B075-430D-9094-3338B7D9245E}" destId="{11970412-60C5-49B5-9F11-AE4C24767672}" srcOrd="1" destOrd="0" presId="urn:microsoft.com/office/officeart/2005/8/layout/radial1"/>
    <dgm:cxn modelId="{40CF5A11-005E-400B-8402-1D28D2C14444}" type="presParOf" srcId="{11970412-60C5-49B5-9F11-AE4C24767672}" destId="{489EE084-CCB6-4B5A-A805-FB8A45E323D0}" srcOrd="0" destOrd="0" presId="urn:microsoft.com/office/officeart/2005/8/layout/radial1"/>
    <dgm:cxn modelId="{D19F0C85-634E-49DB-9E23-1E8C497DBC13}" type="presParOf" srcId="{C7E7D1B3-B075-430D-9094-3338B7D9245E}" destId="{05617AA2-2CBA-40A0-94CC-16A8941CB9AC}" srcOrd="2" destOrd="0" presId="urn:microsoft.com/office/officeart/2005/8/layout/radial1"/>
    <dgm:cxn modelId="{ADC56D8A-E84C-471A-84C5-D983604F9692}" type="presParOf" srcId="{C7E7D1B3-B075-430D-9094-3338B7D9245E}" destId="{13492F2F-2903-4675-8FAF-EB4E698158F8}" srcOrd="3" destOrd="0" presId="urn:microsoft.com/office/officeart/2005/8/layout/radial1"/>
    <dgm:cxn modelId="{445A18FE-D8B2-49E7-A96B-504E464DF746}" type="presParOf" srcId="{13492F2F-2903-4675-8FAF-EB4E698158F8}" destId="{852E7BCF-4E49-4C88-94BC-7EAF0F64AB73}" srcOrd="0" destOrd="0" presId="urn:microsoft.com/office/officeart/2005/8/layout/radial1"/>
    <dgm:cxn modelId="{909024AB-4269-4D8A-B79C-8A05530052B6}" type="presParOf" srcId="{C7E7D1B3-B075-430D-9094-3338B7D9245E}" destId="{803D0591-1A14-474E-8E09-9A84D1DBE1A2}" srcOrd="4" destOrd="0" presId="urn:microsoft.com/office/officeart/2005/8/layout/radial1"/>
    <dgm:cxn modelId="{FE01E6D9-59A8-41F1-9644-A481AB726B9B}" type="presParOf" srcId="{C7E7D1B3-B075-430D-9094-3338B7D9245E}" destId="{1B2E6135-9053-44BF-920E-9A4D76E7F56D}" srcOrd="5" destOrd="0" presId="urn:microsoft.com/office/officeart/2005/8/layout/radial1"/>
    <dgm:cxn modelId="{A42C6E9E-7F1E-4E91-839D-0CE0DAD9C89D}" type="presParOf" srcId="{1B2E6135-9053-44BF-920E-9A4D76E7F56D}" destId="{6946F2AA-A59C-49E4-BD1D-6E785F660577}" srcOrd="0" destOrd="0" presId="urn:microsoft.com/office/officeart/2005/8/layout/radial1"/>
    <dgm:cxn modelId="{01976987-EB1A-4BEC-AC8B-796EE36AE43F}" type="presParOf" srcId="{C7E7D1B3-B075-430D-9094-3338B7D9245E}" destId="{F50A55F0-E183-44B5-BE66-731D2E45DE44}" srcOrd="6" destOrd="0" presId="urn:microsoft.com/office/officeart/2005/8/layout/radial1"/>
    <dgm:cxn modelId="{B01DCD03-4E08-480F-BEE1-D279448B96F6}" type="presParOf" srcId="{C7E7D1B3-B075-430D-9094-3338B7D9245E}" destId="{76D3E5B8-61F7-4AC9-A8C5-7D28905DD25F}" srcOrd="7" destOrd="0" presId="urn:microsoft.com/office/officeart/2005/8/layout/radial1"/>
    <dgm:cxn modelId="{4B59EE68-1CD6-40DA-92BE-AB34601C18D4}" type="presParOf" srcId="{76D3E5B8-61F7-4AC9-A8C5-7D28905DD25F}" destId="{FF863A65-7DD3-4D0E-9ADA-829ABB95A923}" srcOrd="0" destOrd="0" presId="urn:microsoft.com/office/officeart/2005/8/layout/radial1"/>
    <dgm:cxn modelId="{68B091A5-7234-4E24-B6A1-BF205BA9389F}" type="presParOf" srcId="{C7E7D1B3-B075-430D-9094-3338B7D9245E}" destId="{B8FF3853-AEF9-4990-BE43-3302E5C44086}" srcOrd="8" destOrd="0" presId="urn:microsoft.com/office/officeart/2005/8/layout/radial1"/>
    <dgm:cxn modelId="{13B892E8-12F9-4AF6-8DDC-C6C6068DA638}" type="presParOf" srcId="{C7E7D1B3-B075-430D-9094-3338B7D9245E}" destId="{F5232578-4894-4CDD-B32F-E097D2774F16}" srcOrd="9" destOrd="0" presId="urn:microsoft.com/office/officeart/2005/8/layout/radial1"/>
    <dgm:cxn modelId="{F09CFA41-E1BE-4757-AE1A-1019A39D03D0}" type="presParOf" srcId="{F5232578-4894-4CDD-B32F-E097D2774F16}" destId="{BFADE74B-ADD9-4299-9456-EB1B553600B3}" srcOrd="0" destOrd="0" presId="urn:microsoft.com/office/officeart/2005/8/layout/radial1"/>
    <dgm:cxn modelId="{748DFF25-0E91-4E3D-8BC3-13327BA3E836}" type="presParOf" srcId="{C7E7D1B3-B075-430D-9094-3338B7D9245E}" destId="{CE5FC0EF-8CD0-4AA8-B276-F61EEF5F4CE2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F0056-7063-45DE-BC27-95E38874E473}">
      <dsp:nvSpPr>
        <dsp:cNvPr id="0" name=""/>
        <dsp:cNvSpPr/>
      </dsp:nvSpPr>
      <dsp:spPr>
        <a:xfrm>
          <a:off x="2823685" y="2179791"/>
          <a:ext cx="1672765" cy="16727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أنواع المقابلات الشخصية</a:t>
          </a:r>
          <a:endParaRPr lang="ar-SA" sz="2800" b="1" kern="1200" dirty="0"/>
        </a:p>
      </dsp:txBody>
      <dsp:txXfrm>
        <a:off x="3068656" y="2424762"/>
        <a:ext cx="1182823" cy="1182823"/>
      </dsp:txXfrm>
    </dsp:sp>
    <dsp:sp modelId="{11970412-60C5-49B5-9F11-AE4C24767672}">
      <dsp:nvSpPr>
        <dsp:cNvPr id="0" name=""/>
        <dsp:cNvSpPr/>
      </dsp:nvSpPr>
      <dsp:spPr>
        <a:xfrm rot="16200000">
          <a:off x="3408072" y="1907229"/>
          <a:ext cx="503991" cy="41132"/>
        </a:xfrm>
        <a:custGeom>
          <a:avLst/>
          <a:gdLst/>
          <a:ahLst/>
          <a:cxnLst/>
          <a:rect l="0" t="0" r="0" b="0"/>
          <a:pathLst>
            <a:path>
              <a:moveTo>
                <a:pt x="0" y="20566"/>
              </a:moveTo>
              <a:lnTo>
                <a:pt x="503991" y="205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b="1" kern="1200"/>
        </a:p>
      </dsp:txBody>
      <dsp:txXfrm>
        <a:off x="3647468" y="1915195"/>
        <a:ext cx="25199" cy="25199"/>
      </dsp:txXfrm>
    </dsp:sp>
    <dsp:sp modelId="{05617AA2-2CBA-40A0-94CC-16A8941CB9AC}">
      <dsp:nvSpPr>
        <dsp:cNvPr id="0" name=""/>
        <dsp:cNvSpPr/>
      </dsp:nvSpPr>
      <dsp:spPr>
        <a:xfrm>
          <a:off x="2823685" y="3034"/>
          <a:ext cx="1672765" cy="16727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عبر الهاتف</a:t>
          </a:r>
          <a:endParaRPr lang="ar-SA" sz="2800" b="1" kern="1200" dirty="0"/>
        </a:p>
      </dsp:txBody>
      <dsp:txXfrm>
        <a:off x="3068656" y="248005"/>
        <a:ext cx="1182823" cy="1182823"/>
      </dsp:txXfrm>
    </dsp:sp>
    <dsp:sp modelId="{13492F2F-2903-4675-8FAF-EB4E698158F8}">
      <dsp:nvSpPr>
        <dsp:cNvPr id="0" name=""/>
        <dsp:cNvSpPr/>
      </dsp:nvSpPr>
      <dsp:spPr>
        <a:xfrm rot="20520000">
          <a:off x="4443181" y="2659279"/>
          <a:ext cx="503991" cy="41132"/>
        </a:xfrm>
        <a:custGeom>
          <a:avLst/>
          <a:gdLst/>
          <a:ahLst/>
          <a:cxnLst/>
          <a:rect l="0" t="0" r="0" b="0"/>
          <a:pathLst>
            <a:path>
              <a:moveTo>
                <a:pt x="0" y="20566"/>
              </a:moveTo>
              <a:lnTo>
                <a:pt x="503991" y="205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b="1" kern="1200"/>
        </a:p>
      </dsp:txBody>
      <dsp:txXfrm>
        <a:off x="4682577" y="2667246"/>
        <a:ext cx="25199" cy="25199"/>
      </dsp:txXfrm>
    </dsp:sp>
    <dsp:sp modelId="{803D0591-1A14-474E-8E09-9A84D1DBE1A2}">
      <dsp:nvSpPr>
        <dsp:cNvPr id="0" name=""/>
        <dsp:cNvSpPr/>
      </dsp:nvSpPr>
      <dsp:spPr>
        <a:xfrm>
          <a:off x="4893903" y="1507136"/>
          <a:ext cx="1672765" cy="16727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الانتقائية</a:t>
          </a:r>
          <a:endParaRPr lang="ar-SA" sz="2800" b="1" kern="1200" dirty="0"/>
        </a:p>
      </dsp:txBody>
      <dsp:txXfrm>
        <a:off x="5138874" y="1752107"/>
        <a:ext cx="1182823" cy="1182823"/>
      </dsp:txXfrm>
    </dsp:sp>
    <dsp:sp modelId="{1B2E6135-9053-44BF-920E-9A4D76E7F56D}">
      <dsp:nvSpPr>
        <dsp:cNvPr id="0" name=""/>
        <dsp:cNvSpPr/>
      </dsp:nvSpPr>
      <dsp:spPr>
        <a:xfrm rot="3240000">
          <a:off x="4047805" y="3876123"/>
          <a:ext cx="503991" cy="41132"/>
        </a:xfrm>
        <a:custGeom>
          <a:avLst/>
          <a:gdLst/>
          <a:ahLst/>
          <a:cxnLst/>
          <a:rect l="0" t="0" r="0" b="0"/>
          <a:pathLst>
            <a:path>
              <a:moveTo>
                <a:pt x="0" y="20566"/>
              </a:moveTo>
              <a:lnTo>
                <a:pt x="503991" y="205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b="1" kern="1200"/>
        </a:p>
      </dsp:txBody>
      <dsp:txXfrm>
        <a:off x="4287200" y="3884090"/>
        <a:ext cx="25199" cy="25199"/>
      </dsp:txXfrm>
    </dsp:sp>
    <dsp:sp modelId="{F50A55F0-E183-44B5-BE66-731D2E45DE44}">
      <dsp:nvSpPr>
        <dsp:cNvPr id="0" name=""/>
        <dsp:cNvSpPr/>
      </dsp:nvSpPr>
      <dsp:spPr>
        <a:xfrm>
          <a:off x="4103150" y="3940824"/>
          <a:ext cx="1672765" cy="16727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الفردية</a:t>
          </a:r>
          <a:endParaRPr lang="ar-SA" sz="2800" b="1" kern="1200" dirty="0"/>
        </a:p>
      </dsp:txBody>
      <dsp:txXfrm>
        <a:off x="4348121" y="4185795"/>
        <a:ext cx="1182823" cy="1182823"/>
      </dsp:txXfrm>
    </dsp:sp>
    <dsp:sp modelId="{76D3E5B8-61F7-4AC9-A8C5-7D28905DD25F}">
      <dsp:nvSpPr>
        <dsp:cNvPr id="0" name=""/>
        <dsp:cNvSpPr/>
      </dsp:nvSpPr>
      <dsp:spPr>
        <a:xfrm rot="7560000">
          <a:off x="2768339" y="3876123"/>
          <a:ext cx="503991" cy="41132"/>
        </a:xfrm>
        <a:custGeom>
          <a:avLst/>
          <a:gdLst/>
          <a:ahLst/>
          <a:cxnLst/>
          <a:rect l="0" t="0" r="0" b="0"/>
          <a:pathLst>
            <a:path>
              <a:moveTo>
                <a:pt x="0" y="20566"/>
              </a:moveTo>
              <a:lnTo>
                <a:pt x="503991" y="205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b="1" kern="1200"/>
        </a:p>
      </dsp:txBody>
      <dsp:txXfrm rot="10800000">
        <a:off x="3007735" y="3884090"/>
        <a:ext cx="25199" cy="25199"/>
      </dsp:txXfrm>
    </dsp:sp>
    <dsp:sp modelId="{B8FF3853-AEF9-4990-BE43-3302E5C44086}">
      <dsp:nvSpPr>
        <dsp:cNvPr id="0" name=""/>
        <dsp:cNvSpPr/>
      </dsp:nvSpPr>
      <dsp:spPr>
        <a:xfrm>
          <a:off x="1544219" y="3940824"/>
          <a:ext cx="1672765" cy="167276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الجماعية</a:t>
          </a:r>
          <a:endParaRPr lang="ar-SA" sz="2800" b="1" kern="1200" dirty="0"/>
        </a:p>
      </dsp:txBody>
      <dsp:txXfrm>
        <a:off x="1789190" y="4185795"/>
        <a:ext cx="1182823" cy="1182823"/>
      </dsp:txXfrm>
    </dsp:sp>
    <dsp:sp modelId="{F5232578-4894-4CDD-B32F-E097D2774F16}">
      <dsp:nvSpPr>
        <dsp:cNvPr id="0" name=""/>
        <dsp:cNvSpPr/>
      </dsp:nvSpPr>
      <dsp:spPr>
        <a:xfrm rot="11880000">
          <a:off x="2372963" y="2659279"/>
          <a:ext cx="503991" cy="41132"/>
        </a:xfrm>
        <a:custGeom>
          <a:avLst/>
          <a:gdLst/>
          <a:ahLst/>
          <a:cxnLst/>
          <a:rect l="0" t="0" r="0" b="0"/>
          <a:pathLst>
            <a:path>
              <a:moveTo>
                <a:pt x="0" y="20566"/>
              </a:moveTo>
              <a:lnTo>
                <a:pt x="503991" y="205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b="1" kern="1200"/>
        </a:p>
      </dsp:txBody>
      <dsp:txXfrm rot="10800000">
        <a:off x="2612358" y="2667246"/>
        <a:ext cx="25199" cy="25199"/>
      </dsp:txXfrm>
    </dsp:sp>
    <dsp:sp modelId="{CE5FC0EF-8CD0-4AA8-B276-F61EEF5F4CE2}">
      <dsp:nvSpPr>
        <dsp:cNvPr id="0" name=""/>
        <dsp:cNvSpPr/>
      </dsp:nvSpPr>
      <dsp:spPr>
        <a:xfrm>
          <a:off x="753466" y="1507136"/>
          <a:ext cx="1672765" cy="16727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اللجنة</a:t>
          </a:r>
          <a:endParaRPr lang="ar-SA" sz="2800" b="1" kern="1200" dirty="0"/>
        </a:p>
      </dsp:txBody>
      <dsp:txXfrm>
        <a:off x="998437" y="1752107"/>
        <a:ext cx="1182823" cy="1182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17/02/39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m.sa/url?sa=i&amp;rct=j&amp;q=&amp;esrc=s&amp;source=images&amp;cd=&amp;cad=rja&amp;uact=8&amp;ved=0CAcQjRxqFQoTCKLPoOTs2sgCFcO6GgodSTYKng&amp;url=http://morning-evening.net/%D8%A8%D8%B3%D9%85_%D8%A7%D9%84%D9%84%D9%87_%D8%A7%D9%84%D8%B1%D8%AD%D9%85%D9%86_%D8%A7%D9%84%D8%B1%D8%AD%D9%8A%D9%85_%D9%85%D8%B2%D8%AE%D8%B1%D9%81%D8%A9/&amp;psig=AFQjCNGP0kqqjjFnCBkD7KULQLwpmdwECQ&amp;ust=1445767224527082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xqFQoTCILExpL82sgCFUJyFAodULoE4w&amp;url=http://www.youtube.com/watch?v=JpeyWSk9pyE&amp;psig=AFQjCNEVBznAEDYOewLx4FInrHF0DZImlQ&amp;ust=144577133653295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xqFQoTCM-XptT82sgCFQVIFAodSSwFrQ&amp;url=http://sst5.com/readArticle.aspx?ArtID=1335&amp;SecID=50&amp;psig=AFQjCNH750eOUqwMGwcssLfZ_0aGwbXq-w&amp;ust=144577145782469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m.sa/url?sa=i&amp;rct=j&amp;q=&amp;esrc=s&amp;source=images&amp;cd=&amp;cad=rja&amp;uact=8&amp;ved=0CAcQjRxqFQoTCM-XptT82sgCFQVIFAodSSwFrQ&amp;url=http://takkif-nafssak.blogspot.com/&amp;psig=AFQjCNH750eOUqwMGwcssLfZ_0aGwbXq-w&amp;ust=1445771457824699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xqFQoTCMbO3Ov92sgCFYq_FAodSjEEWA&amp;url=http://www.mypatraining.com/wp-content/uploads/2012/01/&amp;psig=AFQjCNF_cFpU61b2dFCQVRv_lbHTx60JrQ&amp;ust=1445771741834659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om.sa/url?sa=i&amp;rct=j&amp;q=&amp;esrc=s&amp;source=images&amp;cd=&amp;cad=rja&amp;uact=8&amp;ved=0CAcQjRxqFQoTCJfJvYr-2sgCFUtXFAodETwLAQ&amp;url=http://raseef22.com/life/2015/04/07/dont-do-these-on-a-job-interview/&amp;psig=AFQjCNF_cFpU61b2dFCQVRv_lbHTx60JrQ&amp;ust=1445771741834659" TargetMode="Externa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xqFQoTCKDOirP-2sgCFQhtFAodsSkL8g&amp;url=http://ini-setorysaya.blogspot.com/&amp;psig=AFQjCNG_nUrWMcgtTPUwzD-MVA59ysSQbA&amp;ust=144577195423375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xqFQoTCPi9h6P92sgCFYPAFAodWasM6g&amp;url=http://forum.aldwly.com/t177613.html&amp;psig=AFQjCNHSjquoElEQ5YzFP9zW4jNN4EaQzg&amp;ust=144577161347270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sa/url?sa=i&amp;rct=j&amp;q=&amp;esrc=s&amp;source=images&amp;cd=&amp;cad=rja&amp;uact=8&amp;ved=0CAcQjRxqFQoTCK68yrT_2sgCFcK2FAodoFoPow&amp;url=http://forum.el-wlid.com/t252423.html&amp;psig=AFQjCNHyMTPhFmN_E-3jRFf47rWoadABRA&amp;ust=1445772207819097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sa/url?sa=i&amp;rct=j&amp;q=&amp;esrc=s&amp;source=images&amp;cd=&amp;cad=rja&amp;uact=8&amp;ved=0ahUKEwi_zbPwr6bLAhUBLZoKHZNuAwEQjRwIBw&amp;url=http://www.hawaakingdom.com/6-%D8%A3%D8%B3%D8%A6%D9%84%D8%A9-%D8%AA%D9%82%D9%84%D9%84-%D9%85%D9%86-%D8%A7%D9%84%D9%81%D8%B1%D8%B5-%D8%A7%D9%84%D9%88%D8%B8%D9%8A%D9%81%D9%8A%D8%A9/&amp;psig=AFQjCNGFekJKHeer6ofxP4Ydi_E_m6eO6A&amp;ust=145715765447084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vb.top-new.net/t1225885.htm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com.sa/url?sa=i&amp;rct=j&amp;q=&amp;esrc=s&amp;source=images&amp;cd=&amp;cad=rja&amp;uact=8&amp;ved=0CAcQjRxqFQoTCJ79krOA28gCFUlcFAodvPYNIA&amp;url=https://www.emaze.com/@AIRLORQW/%D8%A7%D9%84%D8%AA%D8%AD%D8%AF%D8%AB.pptx&amp;psig=AFQjCNEs7ZDE4lPNqUfD0Uvvw0-6V2v6eA&amp;ust=144577246131300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hyperlink" Target="http://hamiltondiocese.com/offices/discipleship-parish-life/convening-the-conversation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.sa/url?sa=i&amp;rct=j&amp;q=&amp;esrc=s&amp;source=images&amp;cd=&amp;cad=rja&amp;uact=8&amp;ved=0ahUKEwiJidC33JrLAhXDCJoKHYCxA5AQjRwIBw&amp;url=http://www.alweeam.com.sa/237204/%D9%85%D9%82%D8%A7%D8%A8%D9%84%D8%A9-%D8%B4%D8%AE%D8%B5%D9%8A%D8%A9/&amp;psig=AFQjCNE5KVF1vYo01zRhOgl2kL0An7PI_w&amp;ust=1456757901748071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.sa/url?sa=i&amp;rct=j&amp;q=&amp;esrc=s&amp;source=images&amp;cd=&amp;cad=rja&amp;uact=8&amp;ved=0CAcQjRxqFQoTCLS114uB28gCFUU3FAod-L8Kxw&amp;url=http://adahianet.blogspot.com/2014/08/blog-post_85.html&amp;psig=AFQjCNHygcI22ZIHCqI02USW1G2ApzS1bA&amp;ust=1445772676879879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sa/url?sa=i&amp;rct=j&amp;q=&amp;esrc=s&amp;source=images&amp;cd=&amp;cad=rja&amp;uact=8&amp;ved=0CAcQjRxqFQoTCIGP4Kv62sgCFchVFAodf9oKiw&amp;url=http://www.btalah.com/showthread.php?t=361120&amp;psig=AFQjCNEILafgDHisMd1uvAuxX8-r0Fg6yw&amp;ust=144576729939575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s://www.google.com.sa/url?sa=i&amp;rct=j&amp;q=&amp;esrc=s&amp;source=images&amp;cd=&amp;cad=rja&amp;uact=8&amp;ved=0CAcQjRxqFQoTCJC2_oH72sgCFQS8FAodmY4GEg&amp;url=https://www.ts3a.com/%D8%A3%D9%87%D9%85%D9%8A%D8%A9-%D9%85%D9%82%D8%A7%D8%A8%D9%84%D8%A9-%D8%A7%D9%84%D8%B9%D9%85%D9%84-%D9%88%D8%A5%D8%AF%D8%A7%D8%B1%D8%AA%D9%87%D8%A7-%D9%83%D9%8A%D9%81-%D8%AA%D8%AC%D8%B1%D9%8A-%D9%85/&amp;psig=AFQjCNEqHsbqx3jRiih41v1x0icwB41JGQ&amp;ust=144577097151430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xqFQoTCOTFmeH62sgCFcVuFAodnbAMqg&amp;url=http://jobs-skills.com/%D9%85%D8%A7%D9%87%D9%89-%D8%A3%D9%87%D8%AF%D8%A7%D9%81-%D8%B5%D8%A7%D8%AD%D8%A8-%D8%A7%D9%84%D8%B9%D9%85%D9%84-%D9%85%D9%86-%D8%A5%D8%AC%D8%B1%D8%A7%D8%A1-%D9%85%D9%82%D8%A7%D8%A8%D9%84%D8%A9-%D8%A7/&amp;psig=AFQjCNEqHsbqx3jRiih41v1x0icwB41JGQ&amp;ust=144577097151430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xqFQoTCNu5oN372sgCFUI8FAodM7kMrg&amp;url=http://www.ra2ed.com/%D8%A3%D8%B9%D9%85%D8%A7%D9%84/14309/%D9%87%D8%B0%D9%87-%D8%A3%D8%B5%D8%B9%D8%A8-%D8%A7%D9%84%D8%A3%D8%B3%D8%A6%D9%84%D8%A9-%D9%81%D9%8A-%D9%85%D9%82%D8%A7%D8%A8%D9%84%D8%A7%D8%AA-%D8%A7%D9%84%D8%B9%D9%85%D9%84-%D9%88%D9%87%D8%B0%D9%87-%D8%A3%D9%81%D8%B6%D9%84-%D8%A7%D9%84%D8%A3%D8%AC%D9%88%D8%A8%D8%A9-%D8%B9%D9%86%D9%87%D8%A7&amp;psig=AFQjCNFY-KaoGTkzcb_bcxfbfE4y56_tzA&amp;ust=144577123346381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.sa/url?sa=i&amp;rct=j&amp;q=&amp;esrc=s&amp;source=images&amp;cd=&amp;cad=rja&amp;uact=8&amp;ved=0CAcQjRxqFQoTCNu5oN372sgCFUI8FAodM7kMrg&amp;url=http://www.jamaluk.com/%D8%AA%D8%AC%D9%86%D8%A8%D9%8A-%D9%87%D8%B0%D9%87-%D8%A7%D9%84%D8%A3%D8%AE%D8%B7%D8%A7%D8%A1-%D9%81%D9%8A-%D8%A7%D9%84%D9%85%D9%82%D8%A7%D8%A8%D9%84%D8%A7%D8%AA-%D8%A7%D9%84%D8%B4%D8%AE%D8%B5%D9%8A%D8%A9-?ref=sub_page&amp;psig=AFQjCNFY-KaoGTkzcb_bcxfbfE4y56_tzA&amp;ust=1445771233463814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sa/url?sa=i&amp;rct=j&amp;q=&amp;esrc=s&amp;source=images&amp;cd=&amp;cad=rja&amp;uact=8&amp;ved=0CAcQjRxqFQoTCIeOq-CE28gCFULNFAodaLoGRw&amp;url=http://training.egyptair.com/Lectures/InterviewSkills_Lec2&amp;psig=AFQjCNEE8sBjfBHdnu-5HjVlWY6RaDy16g&amp;ust=1445773634550959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4shared.com/download/Sttq1yq9ba/besmal10.png?lgfp=3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0030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7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95334" y="1772816"/>
            <a:ext cx="7488832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أنواع </a:t>
            </a:r>
          </a:p>
          <a:p>
            <a:pPr algn="ctr"/>
            <a:r>
              <a:rPr lang="ar-SA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المقابلة الشخصية</a:t>
            </a:r>
            <a:endParaRPr lang="ar-SA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1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43808" y="548680"/>
            <a:ext cx="57646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أهداف الدرس:</a:t>
            </a: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1</a:t>
            </a:r>
            <a:r>
              <a:rPr lang="ar-S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- </a:t>
            </a:r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أن تستنتج الطالبة </a:t>
            </a:r>
            <a:r>
              <a:rPr lang="ar-S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تعريف</a:t>
            </a:r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</a:t>
            </a:r>
            <a:r>
              <a:rPr lang="ar-SA" sz="2400" b="1" kern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المقابلة  </a:t>
            </a:r>
            <a:r>
              <a:rPr lang="ar-SA" sz="2400" b="1" kern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الشخصية.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2-أن تتعرف الطالبة على </a:t>
            </a:r>
            <a:r>
              <a:rPr lang="ar-S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أهمية</a:t>
            </a:r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</a:t>
            </a:r>
            <a:r>
              <a:rPr lang="ar-S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المقابلة </a:t>
            </a:r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الشخصية</a:t>
            </a:r>
            <a:r>
              <a:rPr lang="ar-S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.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ar-SA" sz="2400" b="1" kern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3-أن تعدد الطالبة </a:t>
            </a:r>
            <a:r>
              <a:rPr lang="ar-SA" sz="2400" b="1" kern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أنواع</a:t>
            </a:r>
            <a:r>
              <a:rPr lang="ar-SA" sz="2400" b="1" kern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 المقابلات </a:t>
            </a:r>
            <a:r>
              <a:rPr lang="ar-SA" sz="2400" b="1" kern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الشخصية.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ar-SA" sz="2400" b="1" kern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4-أن </a:t>
            </a:r>
            <a:r>
              <a:rPr lang="ar-SA" sz="2400" b="1" kern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تفرق</a:t>
            </a:r>
            <a:r>
              <a:rPr lang="ar-SA" sz="2400" b="1" kern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 الطالبة بين المقابلة </a:t>
            </a:r>
            <a:r>
              <a:rPr lang="ar-SA" sz="2400" b="1" kern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الشخصية </a:t>
            </a:r>
            <a:r>
              <a:rPr lang="ar-SA" sz="2400" b="1" kern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والمحادثة. 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43608" y="3573016"/>
            <a:ext cx="4572000" cy="28026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طرق ووسائل التدريس</a:t>
            </a:r>
          </a:p>
          <a:p>
            <a:pPr algn="ctr">
              <a:lnSpc>
                <a:spcPct val="150000"/>
              </a:lnSpc>
            </a:pPr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المناقشة والحوار</a:t>
            </a:r>
          </a:p>
          <a:p>
            <a:pPr algn="ctr">
              <a:lnSpc>
                <a:spcPct val="150000"/>
              </a:lnSpc>
            </a:pPr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التحليل </a:t>
            </a:r>
            <a:r>
              <a:rPr lang="ar-S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والتفكير والاستنتاج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استراتيجية من </a:t>
            </a:r>
            <a:r>
              <a:rPr lang="ar-S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أنا</a:t>
            </a:r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؟</a:t>
            </a:r>
          </a:p>
          <a:p>
            <a:pPr algn="ctr">
              <a:lnSpc>
                <a:spcPct val="150000"/>
              </a:lnSpc>
            </a:pPr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تمثيل الأدوار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5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l="63073" b="88663"/>
          <a:stretch/>
        </p:blipFill>
        <p:spPr bwMode="auto">
          <a:xfrm>
            <a:off x="3635896" y="521394"/>
            <a:ext cx="2953861" cy="56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http://i.ytimg.com/vi/JpeyWSk9pyE/hqdefault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3" b="12198"/>
          <a:stretch/>
        </p:blipFill>
        <p:spPr bwMode="auto">
          <a:xfrm>
            <a:off x="1547664" y="3140968"/>
            <a:ext cx="633670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t="23798" b="52404"/>
          <a:stretch/>
        </p:blipFill>
        <p:spPr bwMode="auto">
          <a:xfrm>
            <a:off x="873087" y="1124745"/>
            <a:ext cx="7999289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2915816" y="1916832"/>
            <a:ext cx="3673941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084168" y="1340768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3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l="43095" t="47223"/>
          <a:stretch/>
        </p:blipFill>
        <p:spPr bwMode="auto">
          <a:xfrm>
            <a:off x="4140561" y="404664"/>
            <a:ext cx="448002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http://sst5.com/images/job-interview2.png060836100800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97"/>
          <a:stretch/>
        </p:blipFill>
        <p:spPr bwMode="auto">
          <a:xfrm>
            <a:off x="4618158" y="3284984"/>
            <a:ext cx="3857803" cy="3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esr.asu.edu.eg/uploads/event/07-09-2013-152151243.jpe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4" y="2132856"/>
            <a:ext cx="3639881" cy="42484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رابط مستقيم 3"/>
          <p:cNvCxnSpPr/>
          <p:nvPr/>
        </p:nvCxnSpPr>
        <p:spPr>
          <a:xfrm>
            <a:off x="4283968" y="1268760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4283968" y="1700808"/>
            <a:ext cx="4336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4860032" y="836712"/>
            <a:ext cx="64807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6012160" y="476672"/>
            <a:ext cx="6480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00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b="58648"/>
          <a:stretch/>
        </p:blipFill>
        <p:spPr bwMode="auto">
          <a:xfrm>
            <a:off x="698372" y="548680"/>
            <a:ext cx="8031237" cy="1927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www.mypatraining.com/wp-content/uploads/2012/01/interview-transcript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5" y="2883767"/>
            <a:ext cx="3810000" cy="323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dn.raseef22.com/wp-content/uploads/2015/04/job-interview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08" y="2852936"/>
            <a:ext cx="4015619" cy="326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115616" y="1124744"/>
            <a:ext cx="5544617" cy="387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" name="رابط مستقيم 4"/>
          <p:cNvCxnSpPr/>
          <p:nvPr/>
        </p:nvCxnSpPr>
        <p:spPr>
          <a:xfrm>
            <a:off x="5436096" y="1930219"/>
            <a:ext cx="208823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1115616" y="1628800"/>
            <a:ext cx="4032448" cy="3014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5868144" y="692696"/>
            <a:ext cx="83347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7855469" y="1599489"/>
            <a:ext cx="748979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0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l="46590" t="40151" b="17411"/>
          <a:stretch/>
        </p:blipFill>
        <p:spPr bwMode="auto">
          <a:xfrm>
            <a:off x="1946880" y="476672"/>
            <a:ext cx="5585600" cy="1978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 descr="http://2.bp.blogspot.com/-i8CMbdo7UKY/U38kLkKNjaI/AAAAAAAAAlU/3SCcPbcWo2w/s1600/engineering_job_interview-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6096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004048" y="980728"/>
            <a:ext cx="122413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" name="رابط مستقيم 4"/>
          <p:cNvCxnSpPr/>
          <p:nvPr/>
        </p:nvCxnSpPr>
        <p:spPr>
          <a:xfrm>
            <a:off x="1979712" y="1844824"/>
            <a:ext cx="24482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6588224" y="2276872"/>
            <a:ext cx="7200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6084168" y="620688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654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l="31153"/>
          <a:stretch/>
        </p:blipFill>
        <p:spPr bwMode="auto">
          <a:xfrm>
            <a:off x="1547664" y="188641"/>
            <a:ext cx="7010955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http://www.15000jobs.com/wp-content/uploads/2015/03/Telephone-interview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3816424" cy="222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763688" y="980728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2483768" y="1412776"/>
            <a:ext cx="576064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مستقيم 5"/>
          <p:cNvCxnSpPr/>
          <p:nvPr/>
        </p:nvCxnSpPr>
        <p:spPr>
          <a:xfrm>
            <a:off x="3131840" y="2924944"/>
            <a:ext cx="33123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>
            <a:off x="1763688" y="3429000"/>
            <a:ext cx="64807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>
            <a:off x="7452320" y="3933056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4139952" y="476672"/>
            <a:ext cx="129614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57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686707820"/>
              </p:ext>
            </p:extLst>
          </p:nvPr>
        </p:nvGraphicFramePr>
        <p:xfrm>
          <a:off x="971600" y="476672"/>
          <a:ext cx="73201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69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85799" y="410630"/>
            <a:ext cx="7056784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هناك فرق بين المقابلة الشخصية والمحادثة</a:t>
            </a:r>
            <a:endParaRPr lang="ar-SA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35903" y="1412776"/>
            <a:ext cx="824440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المقابلة الشخصية: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ar-SA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لها </a:t>
            </a:r>
            <a:r>
              <a:rPr lang="ar-S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هدف أو أهداف محددة.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ar-SA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يعد </a:t>
            </a:r>
            <a:r>
              <a:rPr lang="ar-S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لها</a:t>
            </a:r>
            <a:r>
              <a:rPr lang="ar-SA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مسبقاً من خلال </a:t>
            </a:r>
            <a:r>
              <a:rPr lang="ar-S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جدول أعمال </a:t>
            </a:r>
            <a:r>
              <a:rPr lang="ar-SA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خاص بها.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509735" y="3356992"/>
            <a:ext cx="8208912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المحادثة: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ar-SA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هي </a:t>
            </a:r>
            <a:r>
              <a:rPr lang="ar-S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جلسة مفتوحة </a:t>
            </a:r>
            <a:r>
              <a:rPr lang="ar-SA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بين </a:t>
            </a:r>
          </a:p>
          <a:p>
            <a:r>
              <a:rPr lang="ar-SA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أحد الأفراد المتقدمين    </a:t>
            </a:r>
          </a:p>
          <a:p>
            <a:r>
              <a:rPr lang="ar-SA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لوظيفة ما مع مسئول </a:t>
            </a:r>
          </a:p>
          <a:p>
            <a:r>
              <a:rPr lang="ar-SA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أو مجموعة من المسئولين.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ar-SA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يشترط </a:t>
            </a:r>
            <a:r>
              <a:rPr lang="ar-SA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فيها وجود </a:t>
            </a:r>
            <a:r>
              <a:rPr lang="ar-S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جدول أعمال </a:t>
            </a:r>
            <a:r>
              <a:rPr lang="ar-SA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محدد من قبل.</a:t>
            </a:r>
            <a:endParaRPr lang="ar-SA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www9.0zz0.com/2011/12/11/15/65058186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167102"/>
            <a:ext cx="3960440" cy="257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6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awaakingdom.com/wp-content/uploads/2015/12/12395380_966603353414296_1726742616_n.jpg?53f2c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8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.bdr130.net/13/09/%D8%A8%D8%A7%D9%84%D8%B5%D9%88%D8%B1_%D8%B1%D8%AF-_%D9%8A%D9%86%D8%B4%D8%B1_%D8%A7%D8%B3%D8%B1%D8%A7%D8%B1_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7"/>
          <a:stretch/>
        </p:blipFill>
        <p:spPr bwMode="auto">
          <a:xfrm>
            <a:off x="467544" y="1052736"/>
            <a:ext cx="8280920" cy="520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5580112" y="447677"/>
            <a:ext cx="28803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استنتجي درس اليوم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27584" y="575682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dirty="0" smtClean="0">
                <a:solidFill>
                  <a:srgbClr val="FF0000"/>
                </a:solidFill>
              </a:rPr>
              <a:t>الزمن: 1د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364088" y="5013176"/>
            <a:ext cx="1728192" cy="523220"/>
          </a:xfrm>
          <a:prstGeom prst="rect">
            <a:avLst/>
          </a:prstGeom>
          <a:solidFill>
            <a:srgbClr val="CDDFF3"/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نموذج طلب وظيفة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7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fay3.com/assets/uploads/images_thumbs/Tt97i1q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15"/>
          <a:stretch/>
        </p:blipFill>
        <p:spPr bwMode="auto">
          <a:xfrm>
            <a:off x="323528" y="210378"/>
            <a:ext cx="8496944" cy="645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5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fay3.com/assets/uploads/images_thumbs/Tt97i1q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81" b="6439"/>
          <a:stretch/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2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20080" y="689278"/>
            <a:ext cx="8640960" cy="2955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b="1" dirty="0" smtClean="0">
                <a:solidFill>
                  <a:srgbClr val="FF0000"/>
                </a:solidFill>
              </a:rPr>
              <a:t>مهارات التحدث والحوار </a:t>
            </a:r>
          </a:p>
          <a:p>
            <a:pPr marL="571500" indent="-57150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3200" b="1" dirty="0" smtClean="0"/>
              <a:t> أصبحت من المتطلبات الأساسية في عالم العمل اليوم.   </a:t>
            </a:r>
          </a:p>
          <a:p>
            <a:pPr marL="571500" indent="-57150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3200" b="1" dirty="0" smtClean="0"/>
              <a:t>احرص على اكتساب هذه المهارات من مقرر اللغة العربية والمهارات الحياتية.</a:t>
            </a:r>
            <a:endParaRPr lang="ar-SA" sz="3200" b="1" dirty="0"/>
          </a:p>
        </p:txBody>
      </p:sp>
      <p:pic>
        <p:nvPicPr>
          <p:cNvPr id="17410" name="Picture 2" descr="https://userscontent2.emaze.com/images/1a689245-4870-4894-a74c-01c2737addbd/2e594751-25d8-47dc-a00d-42a4fd55eaf8image3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40968"/>
            <a:ext cx="2857500" cy="292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hamiltondiocese.com/uploads/images/page-headers/conveningConversation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r="12855"/>
          <a:stretch/>
        </p:blipFill>
        <p:spPr bwMode="auto">
          <a:xfrm>
            <a:off x="292088" y="3861048"/>
            <a:ext cx="5504048" cy="246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6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23924"/>
            <a:ext cx="8143875" cy="52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4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weeam.com.sa/wp-content/uploads/2013/11/36AW36J_1711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8740"/>
            <a:ext cx="70262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9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91680" y="1412776"/>
            <a:ext cx="4547716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KW" sz="4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تغضب</a:t>
            </a:r>
            <a:r>
              <a:rPr lang="ar-SA" sz="4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</a:t>
            </a:r>
            <a:r>
              <a:rPr lang="ar-KW" sz="4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أو تستفز</a:t>
            </a:r>
            <a:r>
              <a:rPr lang="ar-SA" sz="4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</a:t>
            </a:r>
            <a:endParaRPr lang="ar-KW" sz="4500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KW" sz="4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تصل</a:t>
            </a:r>
            <a:r>
              <a:rPr lang="ar-SA" sz="4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</a:t>
            </a:r>
            <a:r>
              <a:rPr lang="ar-KW" sz="4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متأخر</a:t>
            </a:r>
            <a:r>
              <a:rPr lang="ar-SA" sz="4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endParaRPr lang="ar-KW" sz="4500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KW" sz="4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تكذب</a:t>
            </a:r>
            <a:r>
              <a:rPr lang="ar-SA" sz="4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</a:t>
            </a:r>
            <a:r>
              <a:rPr lang="ar-KW" sz="4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أبداً</a:t>
            </a:r>
          </a:p>
          <a:p>
            <a:pPr algn="ctr"/>
            <a:r>
              <a:rPr lang="ar-KW" sz="4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تتحرك</a:t>
            </a:r>
            <a:r>
              <a:rPr lang="ar-SA" sz="4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</a:t>
            </a:r>
            <a:r>
              <a:rPr lang="ar-KW" sz="4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4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كثيراً</a:t>
            </a:r>
            <a:endParaRPr lang="ar-KW" sz="4500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KW" sz="4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تتكلف</a:t>
            </a:r>
            <a:r>
              <a:rPr lang="ar-SA" sz="4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</a:t>
            </a:r>
            <a:r>
              <a:rPr lang="ar-KW" sz="4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4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</a:t>
            </a:r>
            <a:r>
              <a:rPr lang="ar-KW" sz="4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وتتصنع</a:t>
            </a:r>
            <a:r>
              <a:rPr lang="ar-SA" sz="4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</a:t>
            </a:r>
            <a:endParaRPr lang="en-US" sz="4500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711255" y="980728"/>
            <a:ext cx="1584176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</a:t>
            </a:r>
            <a:endParaRPr lang="ar-SA" sz="23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191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1.bp.blogspot.com/-Q0kZPQpChdo/U-iqKdwqAEI/AAAAAAAAEzA/ZQx9G5DErvc/s1600/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44" y="1556792"/>
            <a:ext cx="509587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0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ar-S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ar-S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مشروع </a:t>
            </a:r>
            <a:r>
              <a:rPr lang="ar-S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الطالبات:</a:t>
            </a:r>
            <a:r>
              <a:rPr lang="ar-SA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ar-SA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  <a:p>
            <a:endParaRPr lang="ar-SA" dirty="0"/>
          </a:p>
          <a:p>
            <a:r>
              <a:rPr lang="ar-SA" dirty="0" smtClean="0"/>
              <a:t>وجــد خالد القحطاني.              فاطمة عبدالله الغامدي.</a:t>
            </a:r>
          </a:p>
          <a:p>
            <a:endParaRPr lang="ar-SA" dirty="0"/>
          </a:p>
          <a:p>
            <a:r>
              <a:rPr lang="ar-SA" dirty="0" smtClean="0"/>
              <a:t> رغد خالد الشمراني.              مودة حسن جرولي. </a:t>
            </a:r>
          </a:p>
          <a:p>
            <a:endParaRPr lang="ar-SA" dirty="0"/>
          </a:p>
          <a:p>
            <a:r>
              <a:rPr lang="ar-SA" dirty="0" smtClean="0"/>
              <a:t>سلمى خالد الثبيتي.                          </a:t>
            </a:r>
          </a:p>
          <a:p>
            <a:pPr marL="0" indent="0">
              <a:buNone/>
            </a:pP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391241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75658" y="2420888"/>
            <a:ext cx="748883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المقابلة الشخصية</a:t>
            </a:r>
            <a:endParaRPr lang="ar-SA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5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43808" y="548680"/>
            <a:ext cx="57646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أهداف الدرس:</a:t>
            </a:r>
          </a:p>
          <a:p>
            <a:pPr>
              <a:lnSpc>
                <a:spcPct val="150000"/>
              </a:lnSpc>
            </a:pP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1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- 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أن تستنتج الطالبة </a:t>
            </a:r>
            <a:r>
              <a:rPr lang="ar-S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تعريف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</a:t>
            </a:r>
            <a:r>
              <a:rPr lang="ar-SA" sz="2400" b="1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المقابلة  </a:t>
            </a:r>
            <a:r>
              <a:rPr lang="ar-SA" sz="2400" b="1" kern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الشخصية.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2-أن تتعرف الطالبة على </a:t>
            </a:r>
            <a:r>
              <a:rPr lang="ar-S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أهمية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المقابلة 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الشخصية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ar-SA" sz="2400" b="1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3-أن تعدد الطالبة </a:t>
            </a:r>
            <a:r>
              <a:rPr lang="ar-SA" sz="2400" b="1" kern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أنواع</a:t>
            </a:r>
            <a:r>
              <a:rPr lang="ar-SA" sz="2400" b="1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 المقابلات </a:t>
            </a:r>
            <a:r>
              <a:rPr lang="ar-SA" sz="2400" b="1" kern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الشخصية.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ar-SA" sz="2400" b="1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4-أن </a:t>
            </a:r>
            <a:r>
              <a:rPr lang="ar-SA" sz="2400" b="1" kern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تفرق</a:t>
            </a:r>
            <a:r>
              <a:rPr lang="ar-SA" sz="2400" b="1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 الطالبة بين المقابلة </a:t>
            </a:r>
            <a:r>
              <a:rPr lang="ar-SA" sz="2400" b="1" kern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الشخصية </a:t>
            </a:r>
            <a:r>
              <a:rPr lang="ar-SA" sz="2400" b="1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والمحادثة.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43608" y="3573016"/>
            <a:ext cx="4572000" cy="28026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طرق ووسائل التدريس</a:t>
            </a:r>
          </a:p>
          <a:p>
            <a:pPr algn="ctr">
              <a:lnSpc>
                <a:spcPct val="150000"/>
              </a:lnSpc>
            </a:pPr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المناقشة والحوار</a:t>
            </a:r>
            <a:endParaRPr lang="ar-SA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التحليل </a:t>
            </a:r>
            <a:r>
              <a:rPr lang="ar-S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والتفكير والاستنتاج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استراتيجية من </a:t>
            </a:r>
            <a:r>
              <a:rPr lang="ar-S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أنا</a:t>
            </a:r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؟</a:t>
            </a:r>
          </a:p>
          <a:p>
            <a:pPr algn="ctr">
              <a:lnSpc>
                <a:spcPct val="150000"/>
              </a:lnSpc>
            </a:pPr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/>
              </a:rPr>
              <a:t>تمثيل الأدوار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10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369368" y="764704"/>
            <a:ext cx="6768752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B050"/>
                </a:solidFill>
              </a:rPr>
              <a:t>في كل الأحوال يطلب منك اجراء مقابلة للتعرف على قدراتك وسماتك الشخصية والعملية. </a:t>
            </a:r>
          </a:p>
          <a:p>
            <a:pPr algn="ctr"/>
            <a:endParaRPr lang="ar-SA" sz="3200" b="1" dirty="0" smtClean="0">
              <a:solidFill>
                <a:srgbClr val="00B050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0070C0"/>
                </a:solidFill>
              </a:rPr>
              <a:t>فاليوم اصبحت الجامعات تطلب اجراء مقابلات شخصية مع المتقدمين للالتحاق بها.</a:t>
            </a:r>
          </a:p>
          <a:p>
            <a:pPr algn="ctr"/>
            <a:endParaRPr lang="ar-SA" sz="3200" b="1" dirty="0" smtClean="0">
              <a:solidFill>
                <a:srgbClr val="0070C0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C00000"/>
                </a:solidFill>
              </a:rPr>
              <a:t>وكذلك مؤسسات العمل بالقطاعين الحكومي والخاص تطلب اجراء مقابلة للتعرف على سمات الشخص المطلوب لشغل وظيفة ما.</a:t>
            </a:r>
            <a:endParaRPr lang="ar-SA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355976" y="692696"/>
            <a:ext cx="410400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المقابلة الشخصية</a:t>
            </a:r>
            <a:endParaRPr lang="ar-EG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396106" y="2924944"/>
            <a:ext cx="8286750" cy="156966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   </a:t>
            </a:r>
            <a:r>
              <a:rPr kumimoji="0" lang="ar-EG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المقابلة </a:t>
            </a:r>
            <a:r>
              <a:rPr kumimoji="0" lang="ar-EG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عبارة عن مناقشة وحوار بين شخصين لتحقيق هدف </a:t>
            </a:r>
            <a:r>
              <a:rPr kumimoji="0" lang="ar-EG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ما</a:t>
            </a: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, ودائماً يكون للمقابلة الشخصية هدف أو أهداف</a:t>
            </a:r>
            <a:r>
              <a:rPr kumimoji="0" lang="ar-SA" sz="3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محددة</a:t>
            </a:r>
            <a:r>
              <a:rPr kumimoji="0" lang="ar-EG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ar-EG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ويطلق عليه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interview</a:t>
            </a:r>
            <a:r>
              <a:rPr kumimoji="0" lang="ar-EG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668616" y="2011437"/>
            <a:ext cx="4014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200" b="1" dirty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</a:rPr>
              <a:t>المقصود بالمقابلة </a:t>
            </a:r>
            <a:r>
              <a:rPr lang="ar-EG" sz="32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</a:rPr>
              <a:t>الشخصية</a:t>
            </a:r>
            <a:r>
              <a:rPr lang="ar-SA" sz="32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</a:rPr>
              <a:t>:</a:t>
            </a:r>
            <a:endParaRPr lang="ar-EG" sz="3200" b="1" dirty="0">
              <a:solidFill>
                <a:srgbClr val="0066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9218" name="Picture 2" descr="https://encrypted-tbn3.gstatic.com/images?q=tbn:ANd9GcSfpeSfgxTDlZj6TCRliCWic056tT7Lu4caSbRiwZMQeI5X_ADL6w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97"/>
          <a:stretch/>
        </p:blipFill>
        <p:spPr bwMode="auto">
          <a:xfrm>
            <a:off x="1338185" y="4581128"/>
            <a:ext cx="6915150" cy="18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ts3a.com/wp-content/uploads/2013/07/%D9%83%D9%8A%D9%81-%D8%AA%D8%AC%D8%B1%D9%8A-%D9%85%D9%82%D8%A7%D8%A8%D9%84%D8%A9-%D8%B9%D9%85%D9%84-%D9%86%D8%A7%D8%AC%D8%AD%D8%A9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5669" r="36917" b="22893"/>
          <a:stretch/>
        </p:blipFill>
        <p:spPr bwMode="auto">
          <a:xfrm>
            <a:off x="899592" y="692696"/>
            <a:ext cx="33123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27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>
            <a:lum contrast="34000"/>
          </a:blip>
          <a:srcRect/>
          <a:stretch>
            <a:fillRect/>
          </a:stretch>
        </p:blipFill>
        <p:spPr bwMode="auto">
          <a:xfrm>
            <a:off x="755576" y="836712"/>
            <a:ext cx="7990566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رابط مستقيم 4"/>
          <p:cNvCxnSpPr/>
          <p:nvPr/>
        </p:nvCxnSpPr>
        <p:spPr>
          <a:xfrm>
            <a:off x="5004048" y="1988840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jobs-skills.com/wp-content/uploads/2015/06/Interview-Questions_larg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09" y="4725144"/>
            <a:ext cx="6286500" cy="17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3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47932" cy="4189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رابط مستقيم 4"/>
          <p:cNvCxnSpPr/>
          <p:nvPr/>
        </p:nvCxnSpPr>
        <p:spPr>
          <a:xfrm>
            <a:off x="2843808" y="1196752"/>
            <a:ext cx="28083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www.ra2ed.com/big/meeting8-7-13%20(4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496" y="4666486"/>
            <a:ext cx="4246996" cy="195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jamaluk.com/uploads/thumb/article_32e6493310b2ac909d0a13d8f7b522a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72" y="4242049"/>
            <a:ext cx="3499792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1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07604" y="603841"/>
            <a:ext cx="74888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قبل الاتصال بصاحب العمل يتوجب عليك القيام بما يلي: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043608" y="1340768"/>
            <a:ext cx="7416824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7030A0"/>
                </a:solidFill>
              </a:rPr>
              <a:t>اجمع أكبر قدر من المعلومات عن صاحب العمل ونوع العمل </a:t>
            </a:r>
          </a:p>
          <a:p>
            <a:r>
              <a:rPr lang="ar-SA" sz="2800" b="1" dirty="0">
                <a:solidFill>
                  <a:srgbClr val="7030A0"/>
                </a:solidFill>
              </a:rPr>
              <a:t> </a:t>
            </a:r>
            <a:r>
              <a:rPr lang="ar-SA" sz="2800" b="1" dirty="0" smtClean="0">
                <a:solidFill>
                  <a:srgbClr val="7030A0"/>
                </a:solidFill>
              </a:rPr>
              <a:t>  الذي يشغله.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0070C0"/>
                </a:solidFill>
              </a:rPr>
              <a:t>حاول أن تتعرف على اسم الشخص المسئول عن التوظيف.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00B050"/>
                </a:solidFill>
              </a:rPr>
              <a:t>تأكد من جاهزية كافة وثائقك الخاصة بالبحث عن العمل.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FF0000"/>
                </a:solidFill>
              </a:rPr>
              <a:t>كن واضحاً ودقيقاً في تحديد هدف اتصالك.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7030A0"/>
                </a:solidFill>
              </a:rPr>
              <a:t>جهز ما تريد أن تقوله.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0070C0"/>
                </a:solidFill>
              </a:rPr>
              <a:t>الإيجاز والاختصار.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00B050"/>
                </a:solidFill>
              </a:rPr>
              <a:t>لا تستدر العطف من صاحب العمل.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FF0000"/>
                </a:solidFill>
              </a:rPr>
              <a:t>لا تتحدث عن نفسك بسلبية.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7030A0"/>
                </a:solidFill>
              </a:rPr>
              <a:t>لا تناقش مشكلات شخصية.</a:t>
            </a:r>
            <a:endParaRPr lang="ar-SA" sz="2800" b="1" dirty="0">
              <a:solidFill>
                <a:srgbClr val="7030A0"/>
              </a:solidFill>
            </a:endParaRPr>
          </a:p>
        </p:txBody>
      </p:sp>
      <p:pic>
        <p:nvPicPr>
          <p:cNvPr id="19458" name="Picture 2" descr="http://training.egyptair.com/Lectures/Res/Pages/lec_Interview_0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41370"/>
            <a:ext cx="338437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9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403</Words>
  <Application>Microsoft Office PowerPoint</Application>
  <PresentationFormat>عرض على الشاشة (3:4)‏</PresentationFormat>
  <Paragraphs>78</Paragraphs>
  <Slides>27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مشروع الطالبات: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عبير</dc:creator>
  <cp:lastModifiedBy>تركي خالد</cp:lastModifiedBy>
  <cp:revision>38</cp:revision>
  <dcterms:created xsi:type="dcterms:W3CDTF">2015-10-23T13:42:37Z</dcterms:created>
  <dcterms:modified xsi:type="dcterms:W3CDTF">2017-11-06T18:35:45Z</dcterms:modified>
</cp:coreProperties>
</file>