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90" r:id="rId12"/>
    <p:sldId id="271" r:id="rId13"/>
    <p:sldId id="267" r:id="rId14"/>
    <p:sldId id="269" r:id="rId15"/>
    <p:sldId id="281" r:id="rId16"/>
    <p:sldId id="268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6F0F5"/>
    <a:srgbClr val="FFFFFF"/>
    <a:srgbClr val="9B4805"/>
    <a:srgbClr val="076FBE"/>
    <a:srgbClr val="E1BF67"/>
    <a:srgbClr val="F7DEBF"/>
    <a:srgbClr val="B21E8E"/>
    <a:srgbClr val="FEFEF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26" autoAdjust="0"/>
    <p:restoredTop sz="94660"/>
  </p:normalViewPr>
  <p:slideViewPr>
    <p:cSldViewPr snapToGrid="0">
      <p:cViewPr>
        <p:scale>
          <a:sx n="66" d="100"/>
          <a:sy n="66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373809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56079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54792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21278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935089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320864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40052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82021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357665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381065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035255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98E4-2DBE-40EC-8099-6F49BC78353C}" type="datetimeFigureOut">
              <a:rPr lang="ar-SA" smtClean="0"/>
              <a:t>24/07/41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8859-00FE-4D3B-9B41-45E486E76B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453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fegh_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17558"/>
            <a:ext cx="2601532" cy="260153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933413" y="3325997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lvl="0"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3"/>
              </a:rPr>
              <a:t>http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3"/>
              </a:rPr>
              <a:t>://t.me/abd_fegh_1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endParaRPr lang="ar-SA" sz="3200" b="1" dirty="0">
              <a:solidFill>
                <a:schemeClr val="bg2">
                  <a:lumMod val="50000"/>
                </a:schemeClr>
              </a:solidFill>
              <a:latin typeface="+mj-lt"/>
              <a:cs typeface="+mj-cs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62" y="117558"/>
            <a:ext cx="2273638" cy="1432753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390139" y="1511229"/>
            <a:ext cx="61545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مبادئ علم الأصول</a:t>
            </a:r>
            <a:endParaRPr lang="ar-SA" sz="6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28"/>
          <p:cNvGrpSpPr/>
          <p:nvPr/>
        </p:nvGrpSpPr>
        <p:grpSpPr>
          <a:xfrm>
            <a:off x="5080866" y="2797678"/>
            <a:ext cx="2592288" cy="180858"/>
            <a:chOff x="5364088" y="1664804"/>
            <a:chExt cx="3096344" cy="216024"/>
          </a:xfrm>
        </p:grpSpPr>
        <p:grpSp>
          <p:nvGrpSpPr>
            <p:cNvPr id="10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5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3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07716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9053848" y="154546"/>
            <a:ext cx="2923504" cy="708338"/>
          </a:xfrm>
          <a:prstGeom prst="roundRect">
            <a:avLst>
              <a:gd name="adj" fmla="val 50000"/>
            </a:avLst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شرح التعريف:</a:t>
            </a:r>
            <a:endParaRPr lang="ar-SA" sz="3600" dirty="0"/>
          </a:p>
        </p:txBody>
      </p:sp>
      <p:sp>
        <p:nvSpPr>
          <p:cNvPr id="7" name="مستطيل 6"/>
          <p:cNvSpPr/>
          <p:nvPr/>
        </p:nvSpPr>
        <p:spPr>
          <a:xfrm>
            <a:off x="811277" y="917365"/>
            <a:ext cx="10591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العلم </a:t>
            </a:r>
            <a:r>
              <a:rPr lang="ar-SA" sz="32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بالأحـــكام 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الشرعية </a:t>
            </a:r>
            <a:r>
              <a:rPr lang="ar-SA" sz="3200" b="1" dirty="0" smtClean="0">
                <a:solidFill>
                  <a:srgbClr val="ED7D31"/>
                </a:solidFill>
                <a:ea typeface="Calibri"/>
                <a:cs typeface="Calibri"/>
                <a:sym typeface="Calibri"/>
              </a:rPr>
              <a:t>العمليــــــة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ar-SA" sz="3200" b="1" dirty="0" smtClean="0">
                <a:solidFill>
                  <a:srgbClr val="00B0F0"/>
                </a:solidFill>
                <a:ea typeface="Calibri"/>
                <a:cs typeface="Calibri"/>
                <a:sym typeface="Calibri"/>
              </a:rPr>
              <a:t>المكتســــــبة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من </a:t>
            </a:r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أدلتها التفصيلية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9" name="خماسي 8"/>
          <p:cNvSpPr/>
          <p:nvPr/>
        </p:nvSpPr>
        <p:spPr>
          <a:xfrm rot="16200000">
            <a:off x="7556334" y="1593521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226299" y="2283048"/>
            <a:ext cx="1390651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المستفادة من الشريعة.</a:t>
            </a:r>
            <a:endParaRPr lang="ar-SA" sz="2400" dirty="0"/>
          </a:p>
        </p:txBody>
      </p:sp>
      <p:sp>
        <p:nvSpPr>
          <p:cNvPr id="8" name="خماسي 7"/>
          <p:cNvSpPr/>
          <p:nvPr/>
        </p:nvSpPr>
        <p:spPr>
          <a:xfrm rot="16200000">
            <a:off x="6094477" y="1593521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64442" y="2283048"/>
            <a:ext cx="1390651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المتعلقة بأفعال المكلفين ، كالصلاة الزكاة.</a:t>
            </a:r>
            <a:endParaRPr lang="ar-SA" sz="2400" dirty="0"/>
          </a:p>
        </p:txBody>
      </p:sp>
      <p:sp>
        <p:nvSpPr>
          <p:cNvPr id="13" name="خماسي 12"/>
          <p:cNvSpPr/>
          <p:nvPr/>
        </p:nvSpPr>
        <p:spPr>
          <a:xfrm rot="16200000">
            <a:off x="4632618" y="1565169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02583" y="2254696"/>
            <a:ext cx="1390651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المستفادة بطريق النظر و الاستدلال</a:t>
            </a:r>
            <a:endParaRPr lang="ar-SA" sz="2400" dirty="0"/>
          </a:p>
        </p:txBody>
      </p:sp>
      <p:sp>
        <p:nvSpPr>
          <p:cNvPr id="15" name="خماسي 14"/>
          <p:cNvSpPr/>
          <p:nvPr/>
        </p:nvSpPr>
        <p:spPr>
          <a:xfrm rot="16200000">
            <a:off x="2718011" y="1593521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387976" y="2283048"/>
            <a:ext cx="1390651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المراد بها الأدلة المقرونة بمسائل الفقه.</a:t>
            </a:r>
            <a:endParaRPr lang="ar-SA" sz="2400" dirty="0"/>
          </a:p>
        </p:txBody>
      </p:sp>
      <p:sp>
        <p:nvSpPr>
          <p:cNvPr id="17" name="خماسي 16"/>
          <p:cNvSpPr/>
          <p:nvPr/>
        </p:nvSpPr>
        <p:spPr>
          <a:xfrm rot="16200000">
            <a:off x="9051861" y="1593521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703725" y="2283048"/>
            <a:ext cx="1532576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جمع حكم، وهو اثبات لشيءٍ أو نفيه.</a:t>
            </a:r>
            <a:endParaRPr lang="ar-SA" sz="2400" dirty="0"/>
          </a:p>
        </p:txBody>
      </p:sp>
      <p:sp>
        <p:nvSpPr>
          <p:cNvPr id="2" name="شكل بيضاوي 1"/>
          <p:cNvSpPr/>
          <p:nvPr/>
        </p:nvSpPr>
        <p:spPr>
          <a:xfrm>
            <a:off x="9244348" y="2019300"/>
            <a:ext cx="355600" cy="3707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7729690" y="1989614"/>
            <a:ext cx="355600" cy="3707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6304533" y="1989614"/>
            <a:ext cx="355600" cy="3707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4848662" y="1949597"/>
            <a:ext cx="355600" cy="37078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2918221" y="1989613"/>
            <a:ext cx="355600" cy="3707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81" y="3844864"/>
            <a:ext cx="5303837" cy="3093230"/>
          </a:xfrm>
          <a:prstGeom prst="rect">
            <a:avLst/>
          </a:prstGeom>
        </p:spPr>
      </p:pic>
      <p:sp>
        <p:nvSpPr>
          <p:cNvPr id="20" name="خماسي 19"/>
          <p:cNvSpPr/>
          <p:nvPr/>
        </p:nvSpPr>
        <p:spPr>
          <a:xfrm rot="16200000">
            <a:off x="7643109" y="4603853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5693234" y="5293380"/>
            <a:ext cx="3010491" cy="1014823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ويخرج بها : أحكام الطب والهندسة والنحو وغيرها.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984227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19" grpId="0" animBg="1"/>
      <p:bldP spid="21" grpId="0" animBg="1"/>
      <p:bldP spid="22" grpId="0" animBg="1"/>
      <p:bldP spid="23" grpId="0" animBg="1"/>
      <p:bldP spid="2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9053848" y="154546"/>
            <a:ext cx="2923504" cy="708338"/>
          </a:xfrm>
          <a:prstGeom prst="roundRect">
            <a:avLst>
              <a:gd name="adj" fmla="val 50000"/>
            </a:avLst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شرح التعريف:</a:t>
            </a:r>
            <a:endParaRPr lang="ar-SA" sz="3600" dirty="0"/>
          </a:p>
        </p:txBody>
      </p:sp>
      <p:sp>
        <p:nvSpPr>
          <p:cNvPr id="7" name="مستطيل 6"/>
          <p:cNvSpPr/>
          <p:nvPr/>
        </p:nvSpPr>
        <p:spPr>
          <a:xfrm>
            <a:off x="811277" y="917365"/>
            <a:ext cx="10591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العلم </a:t>
            </a:r>
            <a:r>
              <a:rPr lang="ar-SA" sz="32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بالأحـــكام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الشرعية </a:t>
            </a:r>
            <a:r>
              <a:rPr lang="ar-SA" sz="3200" b="1" dirty="0" smtClean="0">
                <a:solidFill>
                  <a:srgbClr val="ED7D31"/>
                </a:solidFill>
                <a:ea typeface="Calibri"/>
                <a:cs typeface="Calibri"/>
                <a:sym typeface="Calibri"/>
              </a:rPr>
              <a:t>العمليــــــة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ar-SA" sz="3200" b="1" dirty="0" smtClean="0">
                <a:solidFill>
                  <a:srgbClr val="00B0F0"/>
                </a:solidFill>
                <a:ea typeface="Calibri"/>
                <a:cs typeface="Calibri"/>
                <a:sym typeface="Calibri"/>
              </a:rPr>
              <a:t>المكتســــــبة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من </a:t>
            </a:r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أدلتها التفصيلية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9" name="خماسي 8"/>
          <p:cNvSpPr/>
          <p:nvPr/>
        </p:nvSpPr>
        <p:spPr>
          <a:xfrm rot="16200000">
            <a:off x="7556334" y="1593521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226299" y="2283048"/>
            <a:ext cx="1390651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المستفادة من الشريعة.</a:t>
            </a:r>
            <a:endParaRPr lang="ar-SA" sz="2400" dirty="0"/>
          </a:p>
        </p:txBody>
      </p:sp>
      <p:sp>
        <p:nvSpPr>
          <p:cNvPr id="8" name="خماسي 7"/>
          <p:cNvSpPr/>
          <p:nvPr/>
        </p:nvSpPr>
        <p:spPr>
          <a:xfrm rot="16200000">
            <a:off x="6094477" y="1593521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64442" y="2283048"/>
            <a:ext cx="1390651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المتعلقة بأفعال المكلفين.</a:t>
            </a:r>
            <a:endParaRPr lang="ar-SA" sz="2400" dirty="0"/>
          </a:p>
        </p:txBody>
      </p:sp>
      <p:sp>
        <p:nvSpPr>
          <p:cNvPr id="13" name="خماسي 12"/>
          <p:cNvSpPr/>
          <p:nvPr/>
        </p:nvSpPr>
        <p:spPr>
          <a:xfrm rot="16200000">
            <a:off x="4632618" y="1565169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02583" y="2254696"/>
            <a:ext cx="1390651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المستفادة بطريق النظر و الاستدلال</a:t>
            </a:r>
            <a:endParaRPr lang="ar-SA" sz="2400" dirty="0"/>
          </a:p>
        </p:txBody>
      </p:sp>
      <p:sp>
        <p:nvSpPr>
          <p:cNvPr id="15" name="خماسي 14"/>
          <p:cNvSpPr/>
          <p:nvPr/>
        </p:nvSpPr>
        <p:spPr>
          <a:xfrm rot="16200000">
            <a:off x="2718011" y="1593521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387976" y="2283048"/>
            <a:ext cx="1390651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المراد بها الأدلة المقرونة بمسائل الفقه.</a:t>
            </a:r>
            <a:endParaRPr lang="ar-SA" sz="2400" dirty="0"/>
          </a:p>
        </p:txBody>
      </p:sp>
      <p:sp>
        <p:nvSpPr>
          <p:cNvPr id="17" name="خماسي 16"/>
          <p:cNvSpPr/>
          <p:nvPr/>
        </p:nvSpPr>
        <p:spPr>
          <a:xfrm rot="16200000">
            <a:off x="9051861" y="1593521"/>
            <a:ext cx="730579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703725" y="2283048"/>
            <a:ext cx="1532576" cy="234950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جمع حكم، وهو اثبات لشيءٍ أو نفيه.</a:t>
            </a:r>
            <a:endParaRPr lang="ar-SA" sz="2400" dirty="0"/>
          </a:p>
        </p:txBody>
      </p:sp>
      <p:sp>
        <p:nvSpPr>
          <p:cNvPr id="2" name="شكل بيضاوي 1"/>
          <p:cNvSpPr/>
          <p:nvPr/>
        </p:nvSpPr>
        <p:spPr>
          <a:xfrm>
            <a:off x="9244348" y="2019300"/>
            <a:ext cx="355600" cy="3707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7729690" y="1989614"/>
            <a:ext cx="355600" cy="3707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6304533" y="1989614"/>
            <a:ext cx="355600" cy="3707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4848662" y="1949597"/>
            <a:ext cx="355600" cy="37078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2918221" y="1989613"/>
            <a:ext cx="355600" cy="3707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81" y="3844864"/>
            <a:ext cx="5303837" cy="3093230"/>
          </a:xfrm>
          <a:prstGeom prst="rect">
            <a:avLst/>
          </a:prstGeom>
        </p:spPr>
      </p:pic>
      <p:sp>
        <p:nvSpPr>
          <p:cNvPr id="20" name="خماسي 19"/>
          <p:cNvSpPr/>
          <p:nvPr/>
        </p:nvSpPr>
        <p:spPr>
          <a:xfrm rot="16200000">
            <a:off x="6346373" y="4400349"/>
            <a:ext cx="346086" cy="705179"/>
          </a:xfrm>
          <a:prstGeom prst="homePlate">
            <a:avLst>
              <a:gd name="adj" fmla="val 103602"/>
            </a:avLst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4380078" y="4925982"/>
            <a:ext cx="4236872" cy="434620"/>
          </a:xfrm>
          <a:prstGeom prst="roundRect">
            <a:avLst/>
          </a:prstGeom>
          <a:solidFill>
            <a:srgbClr val="EFD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مثلّ/ي على الأحكام العملية :</a:t>
            </a:r>
            <a:endParaRPr lang="ar-SA" sz="2400" dirty="0"/>
          </a:p>
        </p:txBody>
      </p:sp>
      <p:sp>
        <p:nvSpPr>
          <p:cNvPr id="25" name="مستطيل 24"/>
          <p:cNvSpPr/>
          <p:nvPr/>
        </p:nvSpPr>
        <p:spPr>
          <a:xfrm>
            <a:off x="2639028" y="5391479"/>
            <a:ext cx="5891504" cy="1030026"/>
          </a:xfrm>
          <a:prstGeom prst="rect">
            <a:avLst/>
          </a:prstGeom>
          <a:ln w="28575">
            <a:solidFill>
              <a:srgbClr val="E1BF6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كالصلاة والزكاة والصيام والحج ، و </a:t>
            </a:r>
            <a:r>
              <a:rPr lang="ar-SA" sz="24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يخرج بها الأعمال </a:t>
            </a:r>
            <a:r>
              <a:rPr lang="ar-SA" sz="24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الاعتقادية كـ الخوف والرجاء والتوكل، فهيّ اعمال قلبية.</a:t>
            </a:r>
            <a:endParaRPr lang="ar-SA" sz="2400" b="1" dirty="0">
              <a:solidFill>
                <a:srgbClr val="9B4805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721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9053848" y="154546"/>
            <a:ext cx="2923504" cy="708338"/>
          </a:xfrm>
          <a:prstGeom prst="roundRect">
            <a:avLst>
              <a:gd name="adj" fmla="val 50000"/>
            </a:avLst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شرح التعريف:</a:t>
            </a:r>
            <a:endParaRPr lang="ar-SA" sz="3600" dirty="0"/>
          </a:p>
        </p:txBody>
      </p:sp>
      <p:sp>
        <p:nvSpPr>
          <p:cNvPr id="7" name="مستطيل 6"/>
          <p:cNvSpPr/>
          <p:nvPr/>
        </p:nvSpPr>
        <p:spPr>
          <a:xfrm>
            <a:off x="811277" y="917365"/>
            <a:ext cx="10591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العلم </a:t>
            </a:r>
            <a:r>
              <a:rPr lang="ar-SA" sz="32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بالأحـــكام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الشرعية </a:t>
            </a:r>
            <a:r>
              <a:rPr lang="ar-SA" sz="3200" b="1" dirty="0" smtClean="0">
                <a:solidFill>
                  <a:srgbClr val="ED7D31"/>
                </a:solidFill>
                <a:ea typeface="Calibri"/>
                <a:cs typeface="Calibri"/>
                <a:sym typeface="Calibri"/>
              </a:rPr>
              <a:t>العمليــــــة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ar-SA" sz="3200" b="1" dirty="0" smtClean="0">
                <a:solidFill>
                  <a:srgbClr val="00B0F0"/>
                </a:solidFill>
                <a:ea typeface="Calibri"/>
                <a:cs typeface="Calibri"/>
                <a:sym typeface="Calibri"/>
              </a:rPr>
              <a:t>المكتســــــبة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من </a:t>
            </a:r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أدلتها التفصيلية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98637"/>
              </p:ext>
            </p:extLst>
          </p:nvPr>
        </p:nvGraphicFramePr>
        <p:xfrm>
          <a:off x="1854559" y="1619824"/>
          <a:ext cx="8574198" cy="420329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287099">
                  <a:extLst>
                    <a:ext uri="{9D8B030D-6E8A-4147-A177-3AD203B41FA5}">
                      <a16:colId xmlns:a16="http://schemas.microsoft.com/office/drawing/2014/main" val="679307642"/>
                    </a:ext>
                  </a:extLst>
                </a:gridCol>
                <a:gridCol w="4287099">
                  <a:extLst>
                    <a:ext uri="{9D8B030D-6E8A-4147-A177-3AD203B41FA5}">
                      <a16:colId xmlns:a16="http://schemas.microsoft.com/office/drawing/2014/main" val="1335443164"/>
                    </a:ext>
                  </a:extLst>
                </a:gridCol>
              </a:tblGrid>
              <a:tr h="6831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الكلمة من التعريف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المراد</a:t>
                      </a:r>
                      <a:r>
                        <a:rPr lang="ar-SA" sz="2400" baseline="0" dirty="0" smtClean="0"/>
                        <a:t> بها</a:t>
                      </a:r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976613"/>
                  </a:ext>
                </a:extLst>
              </a:tr>
              <a:tr h="6831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الأحكام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367605"/>
                  </a:ext>
                </a:extLst>
              </a:tr>
              <a:tr h="78762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الشرعية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1650983"/>
                  </a:ext>
                </a:extLst>
              </a:tr>
              <a:tr h="6831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العملية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385819"/>
                  </a:ext>
                </a:extLst>
              </a:tr>
              <a:tr h="6831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المكتسبة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682449"/>
                  </a:ext>
                </a:extLst>
              </a:tr>
              <a:tr h="6831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الأدلة</a:t>
                      </a:r>
                      <a:r>
                        <a:rPr lang="ar-SA" sz="2400" baseline="0" dirty="0" smtClean="0"/>
                        <a:t> التفصيلية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185102"/>
                  </a:ext>
                </a:extLst>
              </a:tr>
            </a:tbl>
          </a:graphicData>
        </a:graphic>
      </p:graphicFrame>
      <p:sp>
        <p:nvSpPr>
          <p:cNvPr id="24" name="مستطيل 23"/>
          <p:cNvSpPr/>
          <p:nvPr/>
        </p:nvSpPr>
        <p:spPr>
          <a:xfrm>
            <a:off x="2811381" y="273748"/>
            <a:ext cx="65915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صل/ي الكلمة من التعريف مع المراد بها :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872342" y="3909553"/>
            <a:ext cx="4426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المراد بها الأدلة المقرونة بمسائل الفقه.</a:t>
            </a:r>
            <a:endParaRPr lang="ar-SA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91657" y="2380341"/>
            <a:ext cx="3599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400" b="1" dirty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المستفادة من الشريعة</a:t>
            </a:r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.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937488" y="2990073"/>
            <a:ext cx="4361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المتعلقة بأفعال المكلفين ، </a:t>
            </a:r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كالصلاة</a:t>
            </a:r>
          </a:p>
          <a:p>
            <a:pPr lvl="0" algn="ctr"/>
            <a:r>
              <a:rPr lang="ar-SA" sz="2400" b="1" dirty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و</a:t>
            </a:r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الزكاة.</a:t>
            </a:r>
            <a:endParaRPr lang="ar-SA" sz="2400" dirty="0">
              <a:solidFill>
                <a:prstClr val="white"/>
              </a:solidFill>
            </a:endParaRPr>
          </a:p>
        </p:txBody>
      </p:sp>
      <p:cxnSp>
        <p:nvCxnSpPr>
          <p:cNvPr id="28" name="رابط كسهم مستقيم 27"/>
          <p:cNvCxnSpPr/>
          <p:nvPr/>
        </p:nvCxnSpPr>
        <p:spPr>
          <a:xfrm flipH="1">
            <a:off x="5910416" y="2710249"/>
            <a:ext cx="1916534" cy="194739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937488" y="4498266"/>
            <a:ext cx="4426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400" b="1" dirty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جمع حكم، وهو اثبات لشيءٍ أو نفيه</a:t>
            </a:r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.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872342" y="5204652"/>
            <a:ext cx="4426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المستفادة بطريق النظر و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الاستدلال.</a:t>
            </a:r>
            <a:endParaRPr lang="ar-SA" sz="2400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81" y="3844864"/>
            <a:ext cx="5303837" cy="3093230"/>
          </a:xfrm>
          <a:prstGeom prst="rect">
            <a:avLst/>
          </a:prstGeom>
        </p:spPr>
      </p:pic>
      <p:cxnSp>
        <p:nvCxnSpPr>
          <p:cNvPr id="14" name="رابط كسهم مستقيم 13"/>
          <p:cNvCxnSpPr>
            <a:endCxn id="5" idx="3"/>
          </p:cNvCxnSpPr>
          <p:nvPr/>
        </p:nvCxnSpPr>
        <p:spPr>
          <a:xfrm flipH="1" flipV="1">
            <a:off x="5791200" y="2611174"/>
            <a:ext cx="1820487" cy="772114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 flipV="1">
            <a:off x="5910416" y="3264092"/>
            <a:ext cx="1916534" cy="79639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 flipV="1">
            <a:off x="5910416" y="4253545"/>
            <a:ext cx="1412197" cy="1233884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H="1">
            <a:off x="5910416" y="4775325"/>
            <a:ext cx="1701271" cy="660159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54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4" grpId="0"/>
      <p:bldP spid="5" grpId="0"/>
      <p:bldP spid="26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1322055" y="1411631"/>
            <a:ext cx="1122381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يُعرف علم أصل الفقه باعتبارين :</a:t>
            </a: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يُعرف علم أصول الفقه باعتباره لقبًا ومصطلحًا لهذا العلم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07590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تعريف علم أصول الفقه.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796349" y="4132471"/>
            <a:ext cx="8551572" cy="118254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وهو علم يبحث عن أدلة الفقه الاجمالية ، وكيفية الاستفادة منها وحال المستفيد.</a:t>
            </a:r>
            <a:endParaRPr lang="ar-SA" sz="3200" dirty="0"/>
          </a:p>
        </p:txBody>
      </p:sp>
      <p:pic>
        <p:nvPicPr>
          <p:cNvPr id="1028" name="Picture 4" descr="نتيجة بحث الصور عن فقاعات الحديث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5" b="89947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8" t="2100" r="26056" b="34439"/>
          <a:stretch/>
        </p:blipFill>
        <p:spPr bwMode="auto">
          <a:xfrm>
            <a:off x="10023617" y="3799881"/>
            <a:ext cx="2293258" cy="17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5849769" y="2142194"/>
            <a:ext cx="2168383" cy="600976"/>
          </a:xfrm>
          <a:prstGeom prst="roundRect">
            <a:avLst/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الاعتبار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الثاني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19697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40114" y="972457"/>
            <a:ext cx="9655067" cy="65435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علم يبحث عن أدلة الفقه الاجمالية ، وكيفية الاستفادة منها وحال المستفيد.</a:t>
            </a:r>
            <a:endParaRPr lang="ar-SA" sz="28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9053848" y="154546"/>
            <a:ext cx="2923504" cy="708338"/>
          </a:xfrm>
          <a:prstGeom prst="roundRect">
            <a:avLst>
              <a:gd name="adj" fmla="val 50000"/>
            </a:avLst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شرح التعريف:</a:t>
            </a:r>
            <a:endParaRPr lang="ar-SA" sz="3600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082588"/>
              </p:ext>
            </p:extLst>
          </p:nvPr>
        </p:nvGraphicFramePr>
        <p:xfrm>
          <a:off x="2975429" y="1774599"/>
          <a:ext cx="8483600" cy="4161744"/>
        </p:xfrm>
        <a:graphic>
          <a:graphicData uri="http://schemas.openxmlformats.org/drawingml/2006/table">
            <a:tbl>
              <a:tblPr rtl="1" firstRow="1" bandRow="1">
                <a:tableStyleId>{F2DE63D5-997A-4646-A377-4702673A728D}</a:tableStyleId>
              </a:tblPr>
              <a:tblGrid>
                <a:gridCol w="4241800">
                  <a:extLst>
                    <a:ext uri="{9D8B030D-6E8A-4147-A177-3AD203B41FA5}">
                      <a16:colId xmlns:a16="http://schemas.microsoft.com/office/drawing/2014/main" val="4212167592"/>
                    </a:ext>
                  </a:extLst>
                </a:gridCol>
                <a:gridCol w="4241800">
                  <a:extLst>
                    <a:ext uri="{9D8B030D-6E8A-4147-A177-3AD203B41FA5}">
                      <a16:colId xmlns:a16="http://schemas.microsoft.com/office/drawing/2014/main" val="1469072169"/>
                    </a:ext>
                  </a:extLst>
                </a:gridCol>
              </a:tblGrid>
              <a:tr h="104043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الكلمة</a:t>
                      </a:r>
                      <a:r>
                        <a:rPr lang="ar-SA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من التعريف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المراد</a:t>
                      </a:r>
                      <a:r>
                        <a:rPr lang="ar-SA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بها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350227"/>
                  </a:ext>
                </a:extLst>
              </a:tr>
              <a:tr h="104043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أدلة</a:t>
                      </a:r>
                      <a:r>
                        <a:rPr lang="ar-SA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 الفقه الاجمالية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4679404"/>
                  </a:ext>
                </a:extLst>
              </a:tr>
              <a:tr h="104043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كيفية الاستفادة منها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2035844"/>
                  </a:ext>
                </a:extLst>
              </a:tr>
              <a:tr h="104043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حال</a:t>
                      </a:r>
                      <a:r>
                        <a:rPr lang="ar-SA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 المستفيد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20386746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2975429" y="2902857"/>
            <a:ext cx="43107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الكتاب والسنة والاجماع والقياس، فلا نبحث في الأدلة التفصيلية.</a:t>
            </a:r>
            <a:endParaRPr lang="ar-SA" sz="2400" dirty="0">
              <a:solidFill>
                <a:prstClr val="white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5" t="52397"/>
          <a:stretch/>
        </p:blipFill>
        <p:spPr>
          <a:xfrm>
            <a:off x="-123370" y="1524429"/>
            <a:ext cx="3410856" cy="233104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30628" y="2432073"/>
            <a:ext cx="35995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ماذا يُقصد بالإجماع ؟</a:t>
            </a:r>
          </a:p>
          <a:p>
            <a:pPr lvl="0"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وبالقياس؟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33914" y="3948816"/>
            <a:ext cx="43833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التعرف على كيفية استفادة الاحكام من أدلتها.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833914" y="4994775"/>
            <a:ext cx="44522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المستفيد هنا هو المجتهد لأنه يستفيد من الأحكام بنفسه لبلوغه مرتبة الاجتهاد.</a:t>
            </a:r>
          </a:p>
        </p:txBody>
      </p:sp>
    </p:spTree>
    <p:extLst>
      <p:ext uri="{BB962C8B-B14F-4D97-AF65-F5344CB8AC3E}">
        <p14:creationId xmlns:p14="http://schemas.microsoft.com/office/powerpoint/2010/main" val="4010973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87775" y="746680"/>
            <a:ext cx="5340047" cy="217714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بعد معرفتك للتعريف بالاعتبارين ، هل تستطع/ين إيجاد صياغة جديدة تُعرفي/ي بها علم أصول الفقه؟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936268" y="177124"/>
            <a:ext cx="3657441" cy="670124"/>
          </a:xfrm>
          <a:prstGeom prst="roundRect">
            <a:avLst>
              <a:gd name="adj" fmla="val 50000"/>
            </a:avLst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تعريف علم الأصول:</a:t>
            </a:r>
            <a:endParaRPr lang="ar-SA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31" y="2599601"/>
            <a:ext cx="6108204" cy="34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45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3656122" y="1159546"/>
            <a:ext cx="112238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يبحث علم أصول الفقه في أربعة أمور هي :</a:t>
            </a: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موضوع علم أصول الفقه: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2164">
            <a:off x="1776029" y="618674"/>
            <a:ext cx="3042740" cy="2665173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846626" y="1843481"/>
            <a:ext cx="20458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1- الحكم: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086312" y="2409125"/>
            <a:ext cx="62345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 smtClean="0">
                <a:solidFill>
                  <a:srgbClr val="B21E8E"/>
                </a:solidFill>
                <a:ea typeface="Calibri"/>
                <a:cs typeface="Calibri"/>
                <a:sym typeface="Calibri"/>
              </a:rPr>
              <a:t>ويشمل مباحث الأحكام التكليفية والوضعية.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4" b="53658"/>
          <a:stretch/>
        </p:blipFill>
        <p:spPr>
          <a:xfrm>
            <a:off x="6742202" y="2753848"/>
            <a:ext cx="5051652" cy="4218518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6742202" y="3538252"/>
            <a:ext cx="440176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مر علينا مُسبقًا في 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دروس الفقه ، انه لا توجب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الفروض كالصلاة والصيام الا بشرط التكليف ، ما هو 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التكليف !</a:t>
            </a:r>
          </a:p>
          <a:p>
            <a:pPr algn="ctr"/>
            <a:endParaRPr lang="ar-SA" sz="3200" b="1" dirty="0" smtClean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2195902" y="2944636"/>
            <a:ext cx="6153150" cy="3686175"/>
            <a:chOff x="2195902" y="2944636"/>
            <a:chExt cx="6153150" cy="3686175"/>
          </a:xfrm>
        </p:grpSpPr>
        <p:pic>
          <p:nvPicPr>
            <p:cNvPr id="16" name="صورة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902" y="2944636"/>
              <a:ext cx="6153150" cy="3686175"/>
            </a:xfrm>
            <a:prstGeom prst="rect">
              <a:avLst/>
            </a:prstGeom>
          </p:spPr>
        </p:pic>
        <p:sp>
          <p:nvSpPr>
            <p:cNvPr id="17" name="شكل بيضاوي 16"/>
            <p:cNvSpPr/>
            <p:nvPr/>
          </p:nvSpPr>
          <p:spPr>
            <a:xfrm>
              <a:off x="4086311" y="4382902"/>
              <a:ext cx="1095289" cy="1030927"/>
            </a:xfrm>
            <a:prstGeom prst="ellipse">
              <a:avLst/>
            </a:prstGeom>
            <a:solidFill>
              <a:srgbClr val="F7DE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012598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4" b="53658"/>
          <a:stretch/>
        </p:blipFill>
        <p:spPr>
          <a:xfrm>
            <a:off x="3599370" y="406400"/>
            <a:ext cx="7489056" cy="5768388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471932" y="1757833"/>
            <a:ext cx="67965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 أَجْمَعَ الْفُقَهَاءُ عَلَى أَنَّ الْعَقْل هُوَ مَنَاطُ </a:t>
            </a:r>
            <a:endParaRPr lang="ar-SA" sz="36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التَّكْلِيفِ </a:t>
            </a:r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 الإْنْسَانِ، فَلاَ تَجِبُ عِبَادَةٌ </a:t>
            </a:r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صَلاَةٍ </a:t>
            </a:r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أَوْ صِيَامٍ أَوْ حَجٍّ أَوْ جِهَادٍ أَوْ غَيْرِهَا </a:t>
            </a:r>
            <a:endParaRPr lang="ar-SA" sz="36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 </a:t>
            </a:r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مَنْ لاَ عَقْل لَهُ كَالْمَجْنُونِ، وَإِنْ كَانَ </a:t>
            </a:r>
            <a:endParaRPr lang="ar-SA" sz="36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مُسْلِمًا </a:t>
            </a:r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بَالِغًا " انتهى</a:t>
            </a:r>
          </a:p>
        </p:txBody>
      </p:sp>
      <p:pic>
        <p:nvPicPr>
          <p:cNvPr id="2050" name="Picture 2" descr="نتيجة بحث الصور عن العق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81" y="3468913"/>
            <a:ext cx="3216044" cy="3040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48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3656122" y="1159546"/>
            <a:ext cx="112238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يبحث علم أصول الفقه في أربعة أمور هي :</a:t>
            </a: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موضوع علم أصول الفقه: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2164">
            <a:off x="1776029" y="618674"/>
            <a:ext cx="3042740" cy="2665173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846626" y="1843481"/>
            <a:ext cx="20458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2- الدليل: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029954" y="2446090"/>
            <a:ext cx="77518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ويشمل جميع الأدلة كالقرآن والسنة والإجماع والقياس.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5" y="3183169"/>
            <a:ext cx="2969915" cy="2956537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" b="96429" l="9845" r="98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71" y="3120159"/>
            <a:ext cx="3468884" cy="3019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818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3656122" y="1159546"/>
            <a:ext cx="112238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يبحث علم أصول الفقه في أربعة أمور هي :</a:t>
            </a: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موضوع علم أصول الفقه: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2164">
            <a:off x="1776029" y="618674"/>
            <a:ext cx="3042740" cy="2665173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553636" y="1843481"/>
            <a:ext cx="23388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3- الاستدلال: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029954" y="2446090"/>
            <a:ext cx="77518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ويشمل جميع مباحث الألفاظ كالعموم والخصوص ، والمطلق والمقيد والمنطوق والمفهوم وغيرها.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553636" y="3732634"/>
            <a:ext cx="23388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4- المُستَدِل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029954" y="4335243"/>
            <a:ext cx="77518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ويشمل مباحث الاجتهاد والتقليد.</a:t>
            </a:r>
          </a:p>
        </p:txBody>
      </p:sp>
    </p:spTree>
    <p:extLst>
      <p:ext uri="{BB962C8B-B14F-4D97-AF65-F5344CB8AC3E}">
        <p14:creationId xmlns:p14="http://schemas.microsoft.com/office/powerpoint/2010/main" val="599435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62" y="117558"/>
            <a:ext cx="2273638" cy="143275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9" y="280844"/>
            <a:ext cx="5822685" cy="58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11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3656122" y="1159546"/>
            <a:ext cx="112238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الفائدة الأساسية من دراسة علم الأصول:</a:t>
            </a: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فائدة علم أصول الفقه: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029954" y="1850867"/>
            <a:ext cx="82421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تحصيل القدرة التي يستطيع بها العالم والباحث استخراج الأحكام الشرعية من أدلتها، على أسس علمية سليمة.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765930" y="5587250"/>
            <a:ext cx="77518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استنبط/ي فوائد دراسة علم الأصول !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48" y="2389476"/>
            <a:ext cx="3868387" cy="38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6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7682950" y="1129552"/>
            <a:ext cx="4445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فوائد دراسة علم أصول الفقه: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فائدة علم أصول الفقه: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029954" y="1850867"/>
            <a:ext cx="82421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1. القدرة على الموازنة والترجيح بين أقوال العلماء.</a:t>
            </a:r>
          </a:p>
        </p:txBody>
      </p:sp>
      <p:pic>
        <p:nvPicPr>
          <p:cNvPr id="1026" name="Picture 2" descr="نتيجة بحث الصور عن ميزا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86" y="3649400"/>
            <a:ext cx="3129461" cy="27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زاوية مطوية 2"/>
          <p:cNvSpPr/>
          <p:nvPr/>
        </p:nvSpPr>
        <p:spPr>
          <a:xfrm>
            <a:off x="8001000" y="4012322"/>
            <a:ext cx="3487557" cy="2216370"/>
          </a:xfrm>
          <a:prstGeom prst="foldedCorner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  <a:p>
            <a:pPr algn="ctr"/>
            <a:endParaRPr lang="ar-SA" sz="36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ماذا يُقصد بـ </a:t>
            </a:r>
          </a:p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"القول الراجح" ؟</a:t>
            </a:r>
            <a:endParaRPr lang="ar-SA" sz="3600" b="1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444" y1="72000" x2="48444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77" y="3841546"/>
            <a:ext cx="1346843" cy="1390685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3018479" y="2572182"/>
            <a:ext cx="82421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2. معرفة مراتب الأدلة وما يُقدم منها ، وطرق الجمع أو الترجيح بين الأدلة التي ظاهرها التعارض.</a:t>
            </a:r>
          </a:p>
        </p:txBody>
      </p:sp>
    </p:spTree>
    <p:extLst>
      <p:ext uri="{BB962C8B-B14F-4D97-AF65-F5344CB8AC3E}">
        <p14:creationId xmlns:p14="http://schemas.microsoft.com/office/powerpoint/2010/main" val="577306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7811019" y="1080980"/>
            <a:ext cx="4445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فوائد دراسة علم أصول الفقه: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فائدة علم أصول الفقه: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018479" y="1718474"/>
            <a:ext cx="82421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3.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القدرة على معرفة الخطأ والصواب، من استنباطات الناس وأخذهم من الأدلة الشرعية.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32283" r="18811" b="41039"/>
          <a:stretch/>
        </p:blipFill>
        <p:spPr>
          <a:xfrm>
            <a:off x="1038534" y="0"/>
            <a:ext cx="3071784" cy="1411943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018479" y="2949810"/>
            <a:ext cx="82421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4.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معرفة ما يصح الاستدلال به وما </a:t>
            </a:r>
            <a:r>
              <a:rPr lang="ar-SA" sz="3200" b="1" dirty="0" err="1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لايصح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573306" y="5332719"/>
            <a:ext cx="86432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استدل شخص على جواز الخمر من الآية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، إلا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انه لا يجوز الصلاة في حالة السكر..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ما رأيك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في هذا القول !؟</a:t>
            </a:r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89" y="2949810"/>
            <a:ext cx="3197055" cy="4201636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3369493" y="3899263"/>
            <a:ext cx="6424646" cy="1433456"/>
            <a:chOff x="3369493" y="3899263"/>
            <a:chExt cx="6424646" cy="1433456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9493" y="3899263"/>
              <a:ext cx="6424646" cy="14334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مستطيل 5"/>
            <p:cNvSpPr/>
            <p:nvPr/>
          </p:nvSpPr>
          <p:spPr>
            <a:xfrm>
              <a:off x="3369493" y="4591210"/>
              <a:ext cx="2262050" cy="619419"/>
            </a:xfrm>
            <a:prstGeom prst="rect">
              <a:avLst/>
            </a:prstGeom>
            <a:solidFill>
              <a:srgbClr val="E6F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8040914" y="3928249"/>
              <a:ext cx="1753225" cy="619419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694841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54" y="2928085"/>
            <a:ext cx="2790825" cy="333375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682950" y="1129552"/>
            <a:ext cx="4445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فوائد دراسة علم أصول الفقه: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فائدة علم أصول الفقه: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016507" y="1850867"/>
            <a:ext cx="82421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5.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معرفة أسباب خلاف العلماء بمعرفة أصولهم التي بنوا عليها أحكامهم.</a:t>
            </a:r>
          </a:p>
        </p:txBody>
      </p:sp>
      <p:pic>
        <p:nvPicPr>
          <p:cNvPr id="2050" name="Picture 2" descr="نتيجة بحث الصور عن اختلا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78" y="2928085"/>
            <a:ext cx="4842933" cy="29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9233253" y="4378259"/>
            <a:ext cx="24428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فكر/ي ماهي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أسباب خِلاف 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العلماء ؟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17" y="2838150"/>
            <a:ext cx="1866461" cy="18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6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4233333" y="1129552"/>
            <a:ext cx="78946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u="sng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يستمد علم أصول الفقه من أربعة أمور: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استمداد علم الأصول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016507" y="1850867"/>
            <a:ext cx="82421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شارك/ي مجموعتك في عملية العصف الذهني، </a:t>
            </a:r>
            <a:r>
              <a:rPr lang="ar-SA" sz="3200" b="1" dirty="0" err="1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لايجاد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الأمور التي يُستمد منها هذا العلم!</a:t>
            </a:r>
          </a:p>
        </p:txBody>
      </p:sp>
      <p:pic>
        <p:nvPicPr>
          <p:cNvPr id="1026" name="Picture 2" descr="نتيجة بحث الصور عن عصف ذهن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96" y="2928085"/>
            <a:ext cx="4021315" cy="350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6831050" y="3064625"/>
            <a:ext cx="3617458" cy="315309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يُستمد علم أصول الفقه من:</a:t>
            </a:r>
          </a:p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1- .............................</a:t>
            </a:r>
          </a:p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2- .............................</a:t>
            </a:r>
          </a:p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3- .............................</a:t>
            </a:r>
          </a:p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4- .............................</a:t>
            </a:r>
            <a:endParaRPr lang="ar-SA" sz="2800" b="1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81" y="3820981"/>
            <a:ext cx="1450332" cy="14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5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4233333" y="1129552"/>
            <a:ext cx="78946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u="sng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يستمد علم أصول الفقه من أربعة أمور: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استمداد علم الأصول</a:t>
            </a:r>
          </a:p>
        </p:txBody>
      </p:sp>
      <p:pic>
        <p:nvPicPr>
          <p:cNvPr id="1026" name="Picture 2" descr="نتيجة بحث الصور عن عصف ذهن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63" y="3848380"/>
            <a:ext cx="2869848" cy="24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نتيجة بحث الصور عن الكتاب والسن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204" y="2006044"/>
            <a:ext cx="2476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6908800" y="1854770"/>
            <a:ext cx="28125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1- الكتاب والسنة: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574799" y="2491064"/>
            <a:ext cx="78946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الكتاب والسنة هما أهم ما يستمد منه علم الأصول.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الاحتجاج بالكتاب والسنة وحال الصحابة رضي الله عنهم في التعامل معهما.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07" y="4837461"/>
            <a:ext cx="1280841" cy="1275071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" b="96429" l="9845" r="98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23" y="4837461"/>
            <a:ext cx="1496031" cy="1302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187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4233333" y="1129552"/>
            <a:ext cx="78946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u="sng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يستمد علم أصول الفقه من أربعة أمور: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استمداد علم الأصول</a:t>
            </a:r>
          </a:p>
        </p:txBody>
      </p:sp>
      <p:pic>
        <p:nvPicPr>
          <p:cNvPr id="1026" name="Picture 2" descr="نتيجة بحث الصور عن عصف ذهن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63" y="3848380"/>
            <a:ext cx="2869848" cy="24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6908800" y="1854770"/>
            <a:ext cx="28125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2- علم التوحيد: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574799" y="2491064"/>
            <a:ext cx="78946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وذلك لتوقف شرعية الأدلة على معرفة الله سبحانه وتعالى، ومعرفة صدق رسول الله صلى الله عليه وسلم فيما جاء به عن ربه عز وجل .</a:t>
            </a:r>
          </a:p>
        </p:txBody>
      </p:sp>
    </p:spTree>
    <p:extLst>
      <p:ext uri="{BB962C8B-B14F-4D97-AF65-F5344CB8AC3E}">
        <p14:creationId xmlns:p14="http://schemas.microsoft.com/office/powerpoint/2010/main" val="3100968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4233333" y="1129552"/>
            <a:ext cx="78946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u="sng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يستمد علم أصول الفقه من أربعة أمور: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استمداد علم الأصول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637868" y="1854770"/>
            <a:ext cx="308344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3- الأحكام الشرعية: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806223" y="2603295"/>
            <a:ext cx="84456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وذلك من حيث تصورها في الجملة، لأن المقصود اثباتها او نفيّها كقولنا الأمر للوجوب والنهي للتحريم.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فعلم أصول الفقه يبحث في أدلة الأحكام الشرعية 			فلابد من معرفة شيء منها ، لأن المقصود 		هو اثبات الحكم الشرعي في مسألة أو نفيه عنها.</a:t>
            </a:r>
          </a:p>
        </p:txBody>
      </p:sp>
      <p:pic>
        <p:nvPicPr>
          <p:cNvPr id="4098" name="Picture 2" descr="نتيجة بحث الصور عن حرا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4973" r="11776" b="3570"/>
          <a:stretch/>
        </p:blipFill>
        <p:spPr bwMode="auto">
          <a:xfrm>
            <a:off x="9271877" y="4028951"/>
            <a:ext cx="2856089" cy="22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4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843314" y="3657206"/>
            <a:ext cx="5517042" cy="2461372"/>
          </a:xfrm>
          <a:prstGeom prst="rect">
            <a:avLst/>
          </a:prstGeom>
          <a:ln w="28575">
            <a:solidFill>
              <a:srgbClr val="E1BF6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9B4805"/>
                </a:solidFill>
                <a:cs typeface="Calibri"/>
                <a:sym typeface="Calibri"/>
              </a:rPr>
              <a:t>لأن القران </a:t>
            </a:r>
            <a:r>
              <a:rPr lang="ar-SA" sz="3200" b="1" dirty="0" smtClean="0">
                <a:solidFill>
                  <a:srgbClr val="9B4805"/>
                </a:solidFill>
                <a:cs typeface="Calibri"/>
                <a:sym typeface="Calibri"/>
              </a:rPr>
              <a:t>الكريم والسنة النبوية جاءا بلغة عربية فلا تُعرف دلالاتهما على الأحكام الا بمعرفة اللغة العربية .</a:t>
            </a:r>
            <a:endParaRPr lang="ar-SA" sz="3200" dirty="0"/>
          </a:p>
        </p:txBody>
      </p:sp>
      <p:sp>
        <p:nvSpPr>
          <p:cNvPr id="10" name="مستطيل 9"/>
          <p:cNvSpPr/>
          <p:nvPr/>
        </p:nvSpPr>
        <p:spPr>
          <a:xfrm>
            <a:off x="4233333" y="1129552"/>
            <a:ext cx="78946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u="sng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يستمد علم أصول الفقه من أربعة أمور: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استمداد علم الأصول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592712" y="1854770"/>
            <a:ext cx="312860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4- علم اللغة العربية: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833512" y="2509766"/>
            <a:ext cx="56007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فكر/ي ما أهمية المعرفة باللغة العربية في استمداد علم أصول الفقه؟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014" y="2383318"/>
            <a:ext cx="3494303" cy="3494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35" y="4181698"/>
            <a:ext cx="1533473" cy="15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نشأة علم أصول الفقه: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920577" y="1129552"/>
            <a:ext cx="8437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عزيزي الطالب المُبدع/ عزيزتي الطالبة المُبدعة :</a:t>
            </a:r>
          </a:p>
          <a:p>
            <a:pPr algn="ctr"/>
            <a:r>
              <a:rPr lang="ar-SA" sz="2800" b="1" dirty="0" smtClean="0">
                <a:solidFill>
                  <a:srgbClr val="9B4805"/>
                </a:solidFill>
                <a:cs typeface="Calibri"/>
                <a:sym typeface="Calibri"/>
              </a:rPr>
              <a:t>اقرأ/ي النص في الكتاب تحت عنوان "</a:t>
            </a:r>
            <a:r>
              <a:rPr lang="ar-SA" sz="2800" b="1" u="sng" dirty="0" smtClean="0">
                <a:solidFill>
                  <a:srgbClr val="9B4805"/>
                </a:solidFill>
                <a:cs typeface="Calibri"/>
                <a:sym typeface="Calibri"/>
              </a:rPr>
              <a:t>نشأة علم أصول الفقه</a:t>
            </a:r>
            <a:r>
              <a:rPr lang="ar-SA" sz="2800" b="1" dirty="0" smtClean="0">
                <a:solidFill>
                  <a:srgbClr val="9B4805"/>
                </a:solidFill>
                <a:cs typeface="Calibri"/>
                <a:sym typeface="Calibri"/>
              </a:rPr>
              <a:t>" واستخدام استراتيجية القراءة الفعالة:</a:t>
            </a:r>
            <a:endParaRPr lang="ar-SA" sz="1600" dirty="0"/>
          </a:p>
        </p:txBody>
      </p:sp>
      <p:sp>
        <p:nvSpPr>
          <p:cNvPr id="12" name="مستطيل 11"/>
          <p:cNvSpPr/>
          <p:nvPr/>
        </p:nvSpPr>
        <p:spPr>
          <a:xfrm>
            <a:off x="9103193" y="3003034"/>
            <a:ext cx="2870521" cy="3143122"/>
          </a:xfrm>
          <a:prstGeom prst="rect">
            <a:avLst/>
          </a:prstGeom>
          <a:ln w="38100">
            <a:solidFill>
              <a:srgbClr val="E1BF6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Tx/>
              <a:buChar char="-"/>
            </a:pPr>
            <a:endParaRPr lang="ar-SA" sz="2400" b="1" dirty="0" smtClean="0">
              <a:solidFill>
                <a:srgbClr val="9B4805"/>
              </a:solidFill>
              <a:cs typeface="Calibri"/>
              <a:sym typeface="Calibri"/>
            </a:endParaRPr>
          </a:p>
          <a:p>
            <a:endParaRPr lang="ar-SA" sz="2400" b="1" dirty="0" smtClean="0">
              <a:solidFill>
                <a:srgbClr val="9B4805"/>
              </a:solidFill>
              <a:cs typeface="Calibri"/>
              <a:sym typeface="Calibri"/>
            </a:endParaRPr>
          </a:p>
          <a:p>
            <a:pPr marL="457200" indent="-457200">
              <a:buFontTx/>
              <a:buChar char="-"/>
            </a:pPr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ماذا تريد/ين أن تعرف/ين؟</a:t>
            </a:r>
          </a:p>
          <a:p>
            <a:pPr marL="457200" indent="-457200">
              <a:buFontTx/>
              <a:buChar char="-"/>
            </a:pPr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كيف تتوقع/ين أن تكون نشأة علم أصول الفقه؟</a:t>
            </a:r>
          </a:p>
          <a:p>
            <a:pPr marL="457200" indent="-457200">
              <a:buFontTx/>
              <a:buChar char="-"/>
            </a:pPr>
            <a:endParaRPr lang="ar-SA" sz="2400" b="1" dirty="0" smtClean="0">
              <a:solidFill>
                <a:srgbClr val="9B4805"/>
              </a:solidFill>
              <a:cs typeface="Calibri"/>
              <a:sym typeface="Calibri"/>
            </a:endParaRPr>
          </a:p>
          <a:p>
            <a:pPr marL="457200" indent="-457200">
              <a:buFontTx/>
              <a:buChar char="-"/>
            </a:pPr>
            <a:endParaRPr lang="ar-SA" sz="2400" b="1" dirty="0" smtClean="0">
              <a:solidFill>
                <a:srgbClr val="9B4805"/>
              </a:solidFill>
              <a:cs typeface="Calibri"/>
              <a:sym typeface="Calibri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688101" y="3014609"/>
            <a:ext cx="2870521" cy="3131548"/>
          </a:xfrm>
          <a:prstGeom prst="rect">
            <a:avLst/>
          </a:prstGeom>
          <a:ln w="38100">
            <a:solidFill>
              <a:srgbClr val="E1BF6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Tx/>
              <a:buChar char="-"/>
            </a:pPr>
            <a:endParaRPr lang="ar-SA" sz="2400" b="1" dirty="0" smtClean="0">
              <a:solidFill>
                <a:srgbClr val="9B4805"/>
              </a:solidFill>
              <a:cs typeface="Calibri"/>
              <a:sym typeface="Calibri"/>
            </a:endParaRPr>
          </a:p>
          <a:p>
            <a:pPr marL="342900" indent="-342900">
              <a:buFontTx/>
              <a:buChar char="-"/>
            </a:pPr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لِمن يُنسب الكتاب الذي سُميّ لاحقًا بالرسالة ؟</a:t>
            </a:r>
          </a:p>
          <a:p>
            <a:pPr marL="457200" indent="-457200">
              <a:buFontTx/>
              <a:buChar char="-"/>
            </a:pPr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لخص/ي نشأة علم أصول الفقه.</a:t>
            </a:r>
          </a:p>
          <a:p>
            <a:pPr marL="285750" indent="-285750">
              <a:buFontTx/>
              <a:buChar char="-"/>
            </a:pPr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ماذا تعلمت/ي؟</a:t>
            </a:r>
            <a:endParaRPr lang="ar-SA" sz="1600" dirty="0" smtClean="0">
              <a:sym typeface="Calibri"/>
            </a:endParaRPr>
          </a:p>
          <a:p>
            <a:pPr marL="285750" indent="-285750">
              <a:buFontTx/>
              <a:buChar char="-"/>
            </a:pPr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ماهي تساؤلاتك؟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5895647" y="3003033"/>
            <a:ext cx="2870521" cy="3143123"/>
          </a:xfrm>
          <a:prstGeom prst="rect">
            <a:avLst/>
          </a:prstGeom>
          <a:ln w="38100">
            <a:solidFill>
              <a:srgbClr val="E1BF6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Tx/>
              <a:buChar char="-"/>
            </a:pPr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قسمّ/ي النشأة الى مراحل.</a:t>
            </a:r>
          </a:p>
          <a:p>
            <a:pPr marL="285750" indent="-285750">
              <a:buFontTx/>
              <a:buChar char="-"/>
            </a:pPr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قسّم/ي النص الى فقرات.</a:t>
            </a:r>
          </a:p>
          <a:p>
            <a:pPr marL="285750" indent="-285750">
              <a:buFontTx/>
              <a:buChar char="-"/>
            </a:pPr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دون/يّ تساؤلاتك!</a:t>
            </a:r>
            <a:endParaRPr lang="ar-SA" sz="1600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567481" y="2711317"/>
            <a:ext cx="1941946" cy="626778"/>
          </a:xfrm>
          <a:prstGeom prst="roundRect">
            <a:avLst>
              <a:gd name="adj" fmla="val 50000"/>
            </a:avLst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قبل القراءة</a:t>
            </a:r>
            <a:endParaRPr lang="ar-SA" sz="3200" dirty="0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198760" y="2689645"/>
            <a:ext cx="1941946" cy="626778"/>
          </a:xfrm>
          <a:prstGeom prst="roundRect">
            <a:avLst>
              <a:gd name="adj" fmla="val 50000"/>
            </a:avLst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بعد القراءة</a:t>
            </a:r>
            <a:endParaRPr lang="ar-SA" sz="3200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383120" y="2747953"/>
            <a:ext cx="1941946" cy="626778"/>
          </a:xfrm>
          <a:prstGeom prst="roundRect">
            <a:avLst>
              <a:gd name="adj" fmla="val 50000"/>
            </a:avLst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اثناء القراءة</a:t>
            </a:r>
            <a:endParaRPr lang="ar-SA" sz="3200" dirty="0"/>
          </a:p>
        </p:txBody>
      </p:sp>
      <p:pic>
        <p:nvPicPr>
          <p:cNvPr id="7170" name="Picture 2" descr="نتيجة بحث الصور عن كتاب الرسال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7"/>
          <a:stretch/>
        </p:blipFill>
        <p:spPr bwMode="auto">
          <a:xfrm>
            <a:off x="213676" y="222254"/>
            <a:ext cx="2572835" cy="2525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11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295117" y="553799"/>
            <a:ext cx="3896883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مراجعة الدرس السابق.</a:t>
            </a:r>
            <a:endParaRPr lang="ar-SA" sz="3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14406" y="1630233"/>
            <a:ext cx="81453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اختبر/ي ذاكرتك،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وذلك بوضع سؤال من الدرس السابق ، 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و اختار/ي صديق يُجيب عليه!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6879" y="1979189"/>
            <a:ext cx="5753357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5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51132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نشأة علم أصول الفقه: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914588" y="3024839"/>
            <a:ext cx="85779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76FBE"/>
                </a:solidFill>
                <a:cs typeface="Calibri"/>
                <a:sym typeface="Calibri"/>
              </a:rPr>
              <a:t>بالتعاون مع مجموعتك ، ابحث/ي في سيرة الامام ابن تيمية ، </a:t>
            </a:r>
          </a:p>
          <a:p>
            <a:pPr algn="ctr"/>
            <a:r>
              <a:rPr lang="ar-SA" sz="3200" b="1" dirty="0" smtClean="0">
                <a:solidFill>
                  <a:srgbClr val="076FBE"/>
                </a:solidFill>
                <a:cs typeface="Calibri"/>
                <a:sym typeface="Calibri"/>
              </a:rPr>
              <a:t>والامام الشافعي وقدّم/ي نبذة مختصرة عن كلٍ منهما:</a:t>
            </a:r>
            <a:endParaRPr lang="ar-SA" sz="2000" dirty="0">
              <a:solidFill>
                <a:srgbClr val="076FBE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2" y="1382613"/>
            <a:ext cx="2418236" cy="161215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32" y="3886200"/>
            <a:ext cx="36671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83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945510" y="379547"/>
            <a:ext cx="18550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علل/يّ :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5612"/>
              </p:ext>
            </p:extLst>
          </p:nvPr>
        </p:nvGraphicFramePr>
        <p:xfrm>
          <a:off x="3522134" y="1284110"/>
          <a:ext cx="8060266" cy="4275189"/>
        </p:xfrm>
        <a:graphic>
          <a:graphicData uri="http://schemas.openxmlformats.org/drawingml/2006/table">
            <a:tbl>
              <a:tblPr rtl="1" firstCol="1" bandRow="1">
                <a:tableStyleId>{ED083AE6-46FA-4A59-8FB0-9F97EB10719F}</a:tableStyleId>
              </a:tblPr>
              <a:tblGrid>
                <a:gridCol w="2854677">
                  <a:extLst>
                    <a:ext uri="{9D8B030D-6E8A-4147-A177-3AD203B41FA5}">
                      <a16:colId xmlns:a16="http://schemas.microsoft.com/office/drawing/2014/main" val="1425682207"/>
                    </a:ext>
                  </a:extLst>
                </a:gridCol>
                <a:gridCol w="5205589">
                  <a:extLst>
                    <a:ext uri="{9D8B030D-6E8A-4147-A177-3AD203B41FA5}">
                      <a16:colId xmlns:a16="http://schemas.microsoft.com/office/drawing/2014/main" val="109140545"/>
                    </a:ext>
                  </a:extLst>
                </a:gridCol>
              </a:tblGrid>
              <a:tr h="80046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9B4805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السؤال؟</a:t>
                      </a:r>
                      <a:endParaRPr lang="ar-SA" sz="3600" b="1" dirty="0">
                        <a:solidFill>
                          <a:srgbClr val="9B4805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9B4805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السبب</a:t>
                      </a:r>
                      <a:endParaRPr lang="ar-SA" sz="3600" b="1" dirty="0">
                        <a:solidFill>
                          <a:srgbClr val="9B4805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704693"/>
                  </a:ext>
                </a:extLst>
              </a:tr>
              <a:tr h="163882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9B4805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لماذا</a:t>
                      </a:r>
                      <a:r>
                        <a:rPr lang="ar-SA" sz="3600" b="1" baseline="0" dirty="0" smtClean="0">
                          <a:solidFill>
                            <a:srgbClr val="9B4805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لابد أن يكون لدى </a:t>
                      </a:r>
                      <a:r>
                        <a:rPr lang="ar-SA" sz="3600" b="1" baseline="0" dirty="0" smtClean="0">
                          <a:solidFill>
                            <a:srgbClr val="9B4805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الأصولي </a:t>
                      </a:r>
                      <a:r>
                        <a:rPr lang="ar-SA" sz="3600" b="1" baseline="0" dirty="0" smtClean="0">
                          <a:solidFill>
                            <a:srgbClr val="9B4805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معرفة بالأحكام الشرعية:</a:t>
                      </a:r>
                      <a:endParaRPr lang="ar-SA" sz="3600" b="1" dirty="0">
                        <a:solidFill>
                          <a:srgbClr val="9B4805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9B4805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122620"/>
                  </a:ext>
                </a:extLst>
              </a:tr>
              <a:tr h="163882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9B4805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لماذا لابد للأصولي أن</a:t>
                      </a:r>
                      <a:r>
                        <a:rPr lang="ar-SA" sz="3600" b="1" baseline="0" dirty="0" smtClean="0">
                          <a:solidFill>
                            <a:srgbClr val="9B4805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يكون لديه معرفة ب</a:t>
                      </a:r>
                      <a:r>
                        <a:rPr lang="ar-SA" sz="3600" b="1" dirty="0" smtClean="0">
                          <a:solidFill>
                            <a:srgbClr val="9B4805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اللغة العربية :</a:t>
                      </a:r>
                      <a:endParaRPr lang="ar-SA" sz="3600" b="1" dirty="0">
                        <a:solidFill>
                          <a:srgbClr val="9B4805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9B4805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051329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3702754" y="3928534"/>
            <a:ext cx="4854222" cy="1427238"/>
          </a:xfrm>
          <a:prstGeom prst="rect">
            <a:avLst/>
          </a:prstGeom>
          <a:ln w="28575">
            <a:solidFill>
              <a:srgbClr val="E1BF6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9B4805"/>
                </a:solidFill>
                <a:cs typeface="Calibri"/>
                <a:sym typeface="Calibri"/>
              </a:rPr>
              <a:t>لأن القران الكريم والسنة النبوية جاءا بلغة عربية فلا تُعرف دلالاتهما على الأحكام الا بمعرفة اللغة العربية .</a:t>
            </a:r>
            <a:endParaRPr lang="ar-SA" sz="2400" dirty="0"/>
          </a:p>
        </p:txBody>
      </p:sp>
      <p:sp>
        <p:nvSpPr>
          <p:cNvPr id="7" name="مستطيل 6"/>
          <p:cNvSpPr/>
          <p:nvPr/>
        </p:nvSpPr>
        <p:spPr>
          <a:xfrm>
            <a:off x="3702754" y="2201332"/>
            <a:ext cx="4854222" cy="1512712"/>
          </a:xfrm>
          <a:prstGeom prst="rect">
            <a:avLst/>
          </a:prstGeom>
          <a:ln w="28575">
            <a:solidFill>
              <a:srgbClr val="E1BF6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لأن </a:t>
            </a:r>
            <a:r>
              <a:rPr lang="ar-SA" sz="2400" b="1" dirty="0" smtClean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المقصود هو اثبات </a:t>
            </a:r>
            <a:r>
              <a:rPr lang="ar-SA" sz="2400" b="1" dirty="0">
                <a:solidFill>
                  <a:srgbClr val="9B4805"/>
                </a:solidFill>
                <a:ea typeface="Calibri"/>
                <a:cs typeface="Calibri"/>
                <a:sym typeface="Calibri"/>
              </a:rPr>
              <a:t>الحكم الشرعي في مسألة أو نفيه عنها.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5155" l="10000" r="94091">
                        <a14:foregroundMark x1="83485" y1="18798" x2="83485" y2="18798"/>
                        <a14:foregroundMark x1="69394" y1="32364" x2="69394" y2="32364"/>
                        <a14:foregroundMark x1="62121" y1="38953" x2="62121" y2="38953"/>
                        <a14:foregroundMark x1="51364" y1="32364" x2="51364" y2="32364"/>
                        <a14:foregroundMark x1="47879" y1="36047" x2="47879" y2="36047"/>
                        <a14:foregroundMark x1="49091" y1="35271" x2="49091" y2="35271"/>
                        <a14:foregroundMark x1="50909" y1="70349" x2="50909" y2="7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" y="0"/>
            <a:ext cx="4094374" cy="32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51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174175" y="214022"/>
            <a:ext cx="100640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9" y="1515685"/>
            <a:ext cx="7463291" cy="4008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مستطيل مستدير الزوايا 11"/>
          <p:cNvSpPr/>
          <p:nvPr/>
        </p:nvSpPr>
        <p:spPr>
          <a:xfrm>
            <a:off x="8489265" y="2853173"/>
            <a:ext cx="3497943" cy="1569295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29" y="3389151"/>
            <a:ext cx="500441" cy="4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46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وأقيموا الصلاة وآتوا الزكاة واركعوا مع الراكع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78" y="4400053"/>
            <a:ext cx="4148122" cy="19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الحكم الشرعي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/>
          <a:stretch/>
        </p:blipFill>
        <p:spPr bwMode="auto">
          <a:xfrm>
            <a:off x="8715916" y="1077218"/>
            <a:ext cx="2343955" cy="19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8105956" y="3034049"/>
            <a:ext cx="3696953" cy="1569660"/>
          </a:xfrm>
          <a:prstGeom prst="rect">
            <a:avLst/>
          </a:prstGeom>
          <a:solidFill>
            <a:srgbClr val="EFD891"/>
          </a:solidFill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وجوب الصلاة.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وجوب الزكاة.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الأمر بالصلاة جماعة.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625988" y="4470679"/>
            <a:ext cx="5479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كيف استنبطت/ي الأحكام من الآية؟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625989" y="5176792"/>
            <a:ext cx="4577596" cy="1077218"/>
          </a:xfrm>
          <a:prstGeom prst="rect">
            <a:avLst/>
          </a:prstGeom>
          <a:solidFill>
            <a:srgbClr val="EFD891"/>
          </a:solidFill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لأن الحث عليها جاء بصيغة الأمر والأمر يقتضي الوجوب.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41" y="2628749"/>
            <a:ext cx="1681498" cy="220985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67467" y="0"/>
            <a:ext cx="100245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عزيزي الطالب المُبدع ، عزيزتي الطالبة المُبدعة : 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اقرأ/ي الآية التالية واستنبط/ي الحكم الشرعي الذي يُمكن استفادته منها: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3046367" y="1194938"/>
            <a:ext cx="5532887" cy="1275679"/>
            <a:chOff x="3046367" y="1194938"/>
            <a:chExt cx="5532887" cy="1275679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6367" y="1194938"/>
              <a:ext cx="5532887" cy="12756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مستطيل 1"/>
            <p:cNvSpPr/>
            <p:nvPr/>
          </p:nvSpPr>
          <p:spPr>
            <a:xfrm>
              <a:off x="6575612" y="1250268"/>
              <a:ext cx="1922959" cy="504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3177989" y="1830572"/>
              <a:ext cx="2402540" cy="504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1680093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57867" y="0"/>
            <a:ext cx="106341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عزيزي الطالب المُبدع ، عزيزتي الطالبة المُبدعة : 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اقرأ/ي الآية التالية واستنبط/ي الحكم الشرعي الذي يُمكن استفادته منها:</a:t>
            </a:r>
          </a:p>
        </p:txBody>
      </p:sp>
      <p:pic>
        <p:nvPicPr>
          <p:cNvPr id="1028" name="Picture 4" descr="نتيجة بحث الصور عن الحكم الشرعي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/>
          <a:stretch/>
        </p:blipFill>
        <p:spPr bwMode="auto">
          <a:xfrm>
            <a:off x="8715916" y="1077218"/>
            <a:ext cx="2343955" cy="19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8105956" y="3034049"/>
            <a:ext cx="3696953" cy="584775"/>
          </a:xfrm>
          <a:prstGeom prst="rect">
            <a:avLst/>
          </a:prstGeom>
          <a:solidFill>
            <a:srgbClr val="EFD891"/>
          </a:solidFill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تحريم القتل.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558964" y="4400053"/>
            <a:ext cx="60710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كيف استنبطت/ي حكم القتل من الآية؟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393245" y="5176792"/>
            <a:ext cx="4810340" cy="1077218"/>
          </a:xfrm>
          <a:prstGeom prst="rect">
            <a:avLst/>
          </a:prstGeom>
          <a:solidFill>
            <a:srgbClr val="EFD891"/>
          </a:solidFill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لا الناهية دلت على النهي عن القتل ، والنهي يقتضي التحريم.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41" y="2642196"/>
            <a:ext cx="1681498" cy="22098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075" y="1491847"/>
            <a:ext cx="4309861" cy="79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نتيجة بحث الصور عن القت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38" y="4098705"/>
            <a:ext cx="3477262" cy="23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94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37711" y="191274"/>
            <a:ext cx="9976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عزيزي الطالب المُبدع ، عزيزتي الطالبة المُبدعة : 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بالتعاون مع مجموعتك ، اوجد/ي أحكامًا شرعية أمر بها الشارع 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وأخرى نهى عنها من القرآن الكريم أو الأحاديث الصحيحة:</a:t>
            </a:r>
          </a:p>
        </p:txBody>
      </p:sp>
      <p:pic>
        <p:nvPicPr>
          <p:cNvPr id="1028" name="Picture 4" descr="نتيجة بحث الصور عن الحكم الشرعي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/>
          <a:stretch/>
        </p:blipFill>
        <p:spPr bwMode="auto">
          <a:xfrm>
            <a:off x="9848045" y="-17865"/>
            <a:ext cx="2343955" cy="19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15988"/>
              </p:ext>
            </p:extLst>
          </p:nvPr>
        </p:nvGraphicFramePr>
        <p:xfrm>
          <a:off x="3348505" y="1891632"/>
          <a:ext cx="6966040" cy="4452604"/>
        </p:xfrm>
        <a:graphic>
          <a:graphicData uri="http://schemas.openxmlformats.org/drawingml/2006/table">
            <a:tbl>
              <a:tblPr rtl="1" bandRow="1">
                <a:tableStyleId>{ED083AE6-46FA-4A59-8FB0-9F97EB10719F}</a:tableStyleId>
              </a:tblPr>
              <a:tblGrid>
                <a:gridCol w="3483020">
                  <a:extLst>
                    <a:ext uri="{9D8B030D-6E8A-4147-A177-3AD203B41FA5}">
                      <a16:colId xmlns:a16="http://schemas.microsoft.com/office/drawing/2014/main" val="2125459351"/>
                    </a:ext>
                  </a:extLst>
                </a:gridCol>
                <a:gridCol w="3483020">
                  <a:extLst>
                    <a:ext uri="{9D8B030D-6E8A-4147-A177-3AD203B41FA5}">
                      <a16:colId xmlns:a16="http://schemas.microsoft.com/office/drawing/2014/main" val="284479025"/>
                    </a:ext>
                  </a:extLst>
                </a:gridCol>
              </a:tblGrid>
              <a:tr h="772543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الأمر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Calibri"/>
                          <a:cs typeface="Calibri"/>
                          <a:sym typeface="Calibri"/>
                        </a:rPr>
                        <a:t>النهي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764118"/>
                  </a:ext>
                </a:extLst>
              </a:tr>
              <a:tr h="1226687"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793588"/>
                  </a:ext>
                </a:extLst>
              </a:tr>
              <a:tr h="1226687"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22524"/>
                  </a:ext>
                </a:extLst>
              </a:tr>
              <a:tr h="1226687"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324475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1" y="3879763"/>
            <a:ext cx="3667125" cy="29718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6963513" y="5141827"/>
            <a:ext cx="33098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"يَا </a:t>
            </a:r>
            <a:r>
              <a:rPr lang="ar-SA" sz="2400" b="1" dirty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أَيُّهَا الَّذِينَ آمَنُوا اجْتَنِبُوا كَثِيرًا مِّنَ الظَّنِّ إِنَّ بَعْضَ الظَّنِّ إِثْمٌ </a:t>
            </a:r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ۖ"</a:t>
            </a:r>
          </a:p>
          <a:p>
            <a:pPr algn="ctr"/>
            <a:r>
              <a:rPr lang="ar-SA" sz="2400" b="1" u="sng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الأمر باجتناب سوء الظن.</a:t>
            </a:r>
            <a:endParaRPr lang="ar-SA" sz="2400" b="1" u="sng" dirty="0">
              <a:solidFill>
                <a:srgbClr val="9B4805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413421" y="5134135"/>
            <a:ext cx="33098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</a:t>
            </a:r>
            <a:r>
              <a:rPr lang="ar-SA" sz="2400" b="1" dirty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"وَلَا تَجَسَّسُوا وَلَا يَغْتَب بَّعْضُكُم بَعْضًا ۚ"</a:t>
            </a:r>
            <a:endParaRPr lang="ar-SA" sz="2400" b="1" dirty="0" smtClean="0">
              <a:solidFill>
                <a:srgbClr val="9B4805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2400" b="1" u="sng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النهي عن التجسس و الغيبة</a:t>
            </a:r>
            <a:endParaRPr lang="ar-SA" sz="2400" b="1" u="sng" dirty="0">
              <a:solidFill>
                <a:srgbClr val="9B4805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71231" y="4105055"/>
            <a:ext cx="3594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"فَلَا </a:t>
            </a:r>
            <a:r>
              <a:rPr lang="ar-SA" sz="2400" b="1" dirty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تَقُل لَّهُمَا أُفٍّ وَلَا </a:t>
            </a:r>
            <a:r>
              <a:rPr lang="ar-SA" sz="2400" b="1" dirty="0" err="1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تَنْهَرْهُمَا</a:t>
            </a:r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</a:t>
            </a:r>
          </a:p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النهي عن عقوق الوالدين ولو بالكلام.</a:t>
            </a:r>
            <a:endParaRPr lang="ar-SA" sz="2400" dirty="0">
              <a:solidFill>
                <a:srgbClr val="9B4805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848998" y="4125692"/>
            <a:ext cx="3352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</a:t>
            </a:r>
            <a:r>
              <a:rPr lang="ar-SA" sz="2400" b="1" dirty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"وَقُل لَّهُمَا قَوْلًا كَرِيمًا"</a:t>
            </a:r>
            <a:endParaRPr lang="ar-SA" sz="2400" b="1" dirty="0" smtClean="0">
              <a:solidFill>
                <a:srgbClr val="9B4805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الأمر بالبر بالوالدين في الحديث معهما.</a:t>
            </a:r>
            <a:endParaRPr lang="ar-SA" sz="2400" dirty="0">
              <a:solidFill>
                <a:srgbClr val="9B4805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092654" y="2868878"/>
            <a:ext cx="2864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</a:t>
            </a:r>
            <a:r>
              <a:rPr lang="ar-SA" sz="2400" b="1" dirty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"وَأَطِيعُوا اللَّهَ وَرَسُولَهُ "</a:t>
            </a:r>
            <a:endParaRPr lang="ar-SA" sz="2400" b="1" dirty="0" smtClean="0">
              <a:solidFill>
                <a:srgbClr val="9B4805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الأمر بطاعة الله ورسوله.</a:t>
            </a:r>
            <a:endParaRPr lang="ar-SA" sz="2400" dirty="0">
              <a:solidFill>
                <a:srgbClr val="9B4805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357337" y="2665211"/>
            <a:ext cx="34916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</a:t>
            </a:r>
            <a:r>
              <a:rPr lang="ar-SA" sz="2400" b="1" dirty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"لا تَنَازَعُوا </a:t>
            </a:r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فَتَفْشَلُوا</a:t>
            </a:r>
          </a:p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وَتَذْهَبَ رِيحُكُمْ "</a:t>
            </a:r>
            <a:endParaRPr lang="ar-SA" sz="2400" b="1" dirty="0" smtClean="0">
              <a:solidFill>
                <a:srgbClr val="9B4805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9B48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النهي عن النزاع والاختلاف بين المؤمنين.</a:t>
            </a:r>
            <a:endParaRPr lang="ar-SA" sz="2400" dirty="0">
              <a:solidFill>
                <a:srgbClr val="9B4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01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1720722" y="2054547"/>
            <a:ext cx="1122381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يُعرف علم أصل الفقه باعتبارين :</a:t>
            </a: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يُعرف من خلال مفرداته فُتعرف كلمة أصول و كلمة الفقه في اللغة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والاصطلاح ليُفهم المقصود منهما.</a:t>
            </a: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  <a:p>
            <a:pPr algn="ctr"/>
            <a:endParaRPr lang="ar-SA" sz="3200" b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07590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تعريف علم أصول الفقه.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146291" y="2742535"/>
            <a:ext cx="2372675" cy="579550"/>
          </a:xfrm>
          <a:prstGeom prst="roundRect">
            <a:avLst/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الاعتبار الأول :</a:t>
            </a:r>
          </a:p>
        </p:txBody>
      </p:sp>
    </p:spTree>
    <p:extLst>
      <p:ext uri="{BB962C8B-B14F-4D97-AF65-F5344CB8AC3E}">
        <p14:creationId xmlns:p14="http://schemas.microsoft.com/office/powerpoint/2010/main" val="475288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07590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تعريف علم أصول الفقه.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0267630" y="3938741"/>
            <a:ext cx="17719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BFCD18"/>
                </a:solidFill>
                <a:ea typeface="Calibri"/>
                <a:cs typeface="Calibri"/>
                <a:sym typeface="Calibri"/>
              </a:rPr>
              <a:t>لغة:</a:t>
            </a:r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02904"/>
              </p:ext>
            </p:extLst>
          </p:nvPr>
        </p:nvGraphicFramePr>
        <p:xfrm>
          <a:off x="3020348" y="3586734"/>
          <a:ext cx="7092126" cy="1838300"/>
        </p:xfrm>
        <a:graphic>
          <a:graphicData uri="http://schemas.openxmlformats.org/drawingml/2006/table">
            <a:tbl>
              <a:tblPr rtl="1" bandRow="1">
                <a:tableStyleId>{F5AB1C69-6EDB-4FF4-983F-18BD219EF322}</a:tableStyleId>
              </a:tblPr>
              <a:tblGrid>
                <a:gridCol w="3546063">
                  <a:extLst>
                    <a:ext uri="{9D8B030D-6E8A-4147-A177-3AD203B41FA5}">
                      <a16:colId xmlns:a16="http://schemas.microsoft.com/office/drawing/2014/main" val="2549506550"/>
                    </a:ext>
                  </a:extLst>
                </a:gridCol>
                <a:gridCol w="3546063">
                  <a:extLst>
                    <a:ext uri="{9D8B030D-6E8A-4147-A177-3AD203B41FA5}">
                      <a16:colId xmlns:a16="http://schemas.microsoft.com/office/drawing/2014/main" val="1691257521"/>
                    </a:ext>
                  </a:extLst>
                </a:gridCol>
              </a:tblGrid>
              <a:tr h="689922">
                <a:tc>
                  <a:txBody>
                    <a:bodyPr/>
                    <a:lstStyle/>
                    <a:p>
                      <a:pPr algn="ctr" rtl="0"/>
                      <a:r>
                        <a:rPr lang="ar-SA" sz="3200" b="1" dirty="0" smtClean="0"/>
                        <a:t>مفردها:</a:t>
                      </a:r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3200" b="1" dirty="0" smtClean="0"/>
                        <a:t>المعنى اللغوي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898281"/>
                  </a:ext>
                </a:extLst>
              </a:tr>
              <a:tr h="1148378">
                <a:tc>
                  <a:txBody>
                    <a:bodyPr/>
                    <a:lstStyle/>
                    <a:p>
                      <a:pPr algn="ctr" rtl="0"/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603154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352" y="2056985"/>
            <a:ext cx="5479360" cy="116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مستطيل 13"/>
          <p:cNvSpPr/>
          <p:nvPr/>
        </p:nvSpPr>
        <p:spPr>
          <a:xfrm>
            <a:off x="837127" y="1335122"/>
            <a:ext cx="112472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استعن/استعيني بالآية في الوصول الى معنى الأصول؟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0420029" y="5685974"/>
            <a:ext cx="17719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BFCD18"/>
                </a:solidFill>
                <a:ea typeface="Calibri"/>
                <a:cs typeface="Calibri"/>
                <a:sym typeface="Calibri"/>
              </a:rPr>
              <a:t>اصطلاحًا: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7391347" y="4323461"/>
            <a:ext cx="17719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أصل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745254" y="4323461"/>
            <a:ext cx="39127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ما يبنى عليه غيره، و أصل الجدار هو أساسه.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3020348" y="5685974"/>
            <a:ext cx="73672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الأصل هو الدليل ، فإذا قيل أصل المسألة ، أي دليلها.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0420029" y="861166"/>
            <a:ext cx="1771971" cy="521447"/>
          </a:xfrm>
          <a:prstGeom prst="roundRect">
            <a:avLst/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الاعتبار الأول :</a:t>
            </a:r>
          </a:p>
        </p:txBody>
      </p:sp>
    </p:spTree>
    <p:extLst>
      <p:ext uri="{BB962C8B-B14F-4D97-AF65-F5344CB8AC3E}">
        <p14:creationId xmlns:p14="http://schemas.microsoft.com/office/powerpoint/2010/main" val="272372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8" grpId="0"/>
      <p:bldP spid="1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r="-1690" b="51954"/>
          <a:stretch/>
        </p:blipFill>
        <p:spPr>
          <a:xfrm>
            <a:off x="3868713" y="-1"/>
            <a:ext cx="6669741" cy="112955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07590" y="253060"/>
            <a:ext cx="9976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تعريف علم أصول الفقه.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945658" y="3898800"/>
            <a:ext cx="17719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BFCD18"/>
                </a:solidFill>
                <a:ea typeface="Calibri"/>
                <a:cs typeface="Calibri"/>
                <a:sym typeface="Calibri"/>
              </a:rPr>
              <a:t>لغة: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837127" y="1335122"/>
            <a:ext cx="112472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استعن/استعيني بالآية في الوصول الى معنى الفقه؟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0267630" y="4832117"/>
            <a:ext cx="17719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BFCD18"/>
                </a:solidFill>
                <a:ea typeface="Calibri"/>
                <a:cs typeface="Calibri"/>
                <a:sym typeface="Calibri"/>
              </a:rPr>
              <a:t>اصطلاحًا: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8731876" y="3887225"/>
            <a:ext cx="16036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الفهم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45" y="2011855"/>
            <a:ext cx="5206773" cy="109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مستطيل 12"/>
          <p:cNvSpPr/>
          <p:nvPr/>
        </p:nvSpPr>
        <p:spPr>
          <a:xfrm>
            <a:off x="1223682" y="4831446"/>
            <a:ext cx="92814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العلم بالأحكام الشرعية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العملية المكتسبة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من أدلتها التفصيلية.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92" y="1090896"/>
            <a:ext cx="2573993" cy="3203266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10420029" y="861166"/>
            <a:ext cx="1771971" cy="521447"/>
          </a:xfrm>
          <a:prstGeom prst="roundRect">
            <a:avLst/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الاعتبار الأول :</a:t>
            </a:r>
          </a:p>
        </p:txBody>
      </p:sp>
    </p:spTree>
    <p:extLst>
      <p:ext uri="{BB962C8B-B14F-4D97-AF65-F5344CB8AC3E}">
        <p14:creationId xmlns:p14="http://schemas.microsoft.com/office/powerpoint/2010/main" val="2506860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9" grpId="0"/>
      <p:bldP spid="13" grpId="0"/>
      <p:bldP spid="1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1387</Words>
  <Application>Microsoft Office PowerPoint</Application>
  <PresentationFormat>شاشة عريضة</PresentationFormat>
  <Paragraphs>222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0" baseType="lpstr">
      <vt:lpstr>맑은 고딕</vt:lpstr>
      <vt:lpstr>Arial</vt:lpstr>
      <vt:lpstr>Calibri</vt:lpstr>
      <vt:lpstr>Calibri Light</vt:lpstr>
      <vt:lpstr>Times New Roman</vt:lpstr>
      <vt:lpstr>Traditional Arabic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42</cp:revision>
  <dcterms:created xsi:type="dcterms:W3CDTF">2020-03-13T23:43:51Z</dcterms:created>
  <dcterms:modified xsi:type="dcterms:W3CDTF">2020-03-19T13:24:53Z</dcterms:modified>
</cp:coreProperties>
</file>