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318" r:id="rId3"/>
    <p:sldId id="261" r:id="rId4"/>
    <p:sldId id="264" r:id="rId5"/>
    <p:sldId id="362" r:id="rId6"/>
    <p:sldId id="267" r:id="rId7"/>
    <p:sldId id="270" r:id="rId8"/>
    <p:sldId id="361" r:id="rId9"/>
    <p:sldId id="272" r:id="rId10"/>
    <p:sldId id="275" r:id="rId11"/>
    <p:sldId id="278" r:id="rId12"/>
    <p:sldId id="363" r:id="rId13"/>
    <p:sldId id="281" r:id="rId14"/>
    <p:sldId id="283" r:id="rId15"/>
    <p:sldId id="284" r:id="rId16"/>
    <p:sldId id="286" r:id="rId17"/>
    <p:sldId id="287" r:id="rId18"/>
    <p:sldId id="365" r:id="rId19"/>
    <p:sldId id="289" r:id="rId20"/>
    <p:sldId id="291" r:id="rId21"/>
    <p:sldId id="292" r:id="rId22"/>
    <p:sldId id="294" r:id="rId23"/>
    <p:sldId id="295" r:id="rId24"/>
    <p:sldId id="296" r:id="rId25"/>
    <p:sldId id="300" r:id="rId26"/>
    <p:sldId id="302" r:id="rId27"/>
    <p:sldId id="307" r:id="rId28"/>
    <p:sldId id="309" r:id="rId29"/>
    <p:sldId id="366" r:id="rId30"/>
    <p:sldId id="312" r:id="rId31"/>
    <p:sldId id="314" r:id="rId32"/>
    <p:sldId id="317" r:id="rId33"/>
    <p:sldId id="319" r:id="rId34"/>
    <p:sldId id="322" r:id="rId35"/>
    <p:sldId id="324" r:id="rId36"/>
    <p:sldId id="327" r:id="rId37"/>
    <p:sldId id="328" r:id="rId38"/>
    <p:sldId id="329" r:id="rId39"/>
    <p:sldId id="367" r:id="rId40"/>
    <p:sldId id="331" r:id="rId41"/>
    <p:sldId id="332" r:id="rId42"/>
    <p:sldId id="335" r:id="rId43"/>
    <p:sldId id="337" r:id="rId44"/>
    <p:sldId id="338" r:id="rId45"/>
    <p:sldId id="339" r:id="rId46"/>
    <p:sldId id="340" r:id="rId47"/>
    <p:sldId id="343" r:id="rId48"/>
    <p:sldId id="368" r:id="rId49"/>
    <p:sldId id="344" r:id="rId50"/>
    <p:sldId id="345" r:id="rId51"/>
    <p:sldId id="349" r:id="rId52"/>
    <p:sldId id="350" r:id="rId53"/>
    <p:sldId id="369" r:id="rId54"/>
    <p:sldId id="352" r:id="rId55"/>
    <p:sldId id="360" r:id="rId56"/>
    <p:sldId id="354" r:id="rId57"/>
    <p:sldId id="355" r:id="rId58"/>
    <p:sldId id="356" r:id="rId59"/>
    <p:sldId id="357" r:id="rId60"/>
    <p:sldId id="358" r:id="rId61"/>
    <p:sldId id="370" r:id="rId62"/>
    <p:sldId id="359" r:id="rId6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A3"/>
    <a:srgbClr val="A80054"/>
    <a:srgbClr val="FFFF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9408-CBFF-4C48-82C3-BE3F81845246}" type="datetimeFigureOut">
              <a:rPr lang="ar-SA" smtClean="0"/>
              <a:pPr/>
              <a:t>30/03/1437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94D9-1E82-47D6-B420-9697FA6F81E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mnhjy.com/wp/wp-content/uploads/2012/12/%D9%81%D9%8A%D8%B2%D9%8A%D8%A7%D8%A1-4-%D8%AF%D9%84%D9%8A%D9%84-%D8%A7%D9%84%D8%AA%D8%AC%D8%A7%D8%B1%D8%A8.gif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source=images&amp;cd=&amp;cad=rja&amp;docid=o0qnSL8DU2_pbM&amp;tbnid=JhW5Xlkz3xEYaM:&amp;ved=0CAgQjRwwADhM&amp;url=http://www.duhachem205.blogspot.com/&amp;ei=LBQvUZjwGsKotAb38YDoAQ&amp;psig=AFQjCNHyHm1Tp3-7Qbpv1ggv-hr9sLAFZQ&amp;ust=1362126252472733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91;&#1610;&#1601;%20&#1575;&#1604;&#1575;&#1606;&#1576;&#1593;&#1575;&#1579;%20&#1575;&#1604;&#1584;&#1585;&#1610;%2000_00_00-00_00_59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8%B7%D9%8A%D9%81%20%D8%A7%D9%84%D8%A7%D9%86%D8%A8%D8%B9%D8%A7%D8%AB%20%D8%A7%D9%84%D8%B0%D8%B1%D9%8A&amp;source=images&amp;cd=&amp;cad=rja&amp;docid=kVTVTYzvsZt4bM&amp;tbnid=NBxZJ4XEFQv89M:&amp;ved=0CAUQjRw&amp;url=http://www.phys4arab.net/vb/showthread.php?t=49965&amp;ei=lhYvUarqK8WVtQaDwYGADw&amp;psig=AFQjCNFGg8svSyEmmV9smBuw71knPjLFOA&amp;ust=1362126142218422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91;&#1610;&#1601;&#1575;%20&#1575;&#1604;&#1573;&#1605;&#1578;&#1589;&#1575;&#1589;%20&#1608;&#1575;&#1604;&#1573;&#1606;&#1576;&#1593;&#1575;&#1579;%20&#1575;&#1604;&#1584;&#1585;&#1610;&#1610;&#1606;%2000_00_33-00_04_4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8;&#1581;&#1583;&#1610;&#1583;%20&#1606;&#1608;&#1593;%20&#1602;&#1591;&#1593;&#1577;%20&#1605;&#1593;&#1583;&#1606;&#1610;&#1577;%2000_00_00-00_00_21.wm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91;&#1575;&#1602;&#1577;%20&#1575;&#1604;&#1584;&#1585;&#1577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8%A7%D9%84%D8%B0%D8%B1%D8%A9&amp;source=images&amp;cd=&amp;cad=rja&amp;docid=79CVwRkSDG5ubM&amp;tbnid=_4_fLV-sX-Ah7M:&amp;ved=0CAUQjRw&amp;url=http://faculty.mu.edu.sa/asherif&amp;ei=7Z45UYzbOcTjtQaStYGgAg&amp;psig=AFQjCNGHXC77Ldx5OokIZqNfeSmtKfVBUg&amp;ust=1362817106554938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www.google.com.sa/url?sa=i&amp;source=images&amp;cd=&amp;cad=rja&amp;docid=dteVEHCYSebbuM&amp;tbnid=0Na1dkRAwUjhqM:&amp;ved=0CAgQjRwwADhf&amp;url=http://hdw.eweb4.com/out/750545.html&amp;ei=7qQ5UafiIMfPtAbppYHoAw&amp;psig=AFQjCNGFk3_aanMmGCPVk4aS0r2MdYpUlg&amp;ust=13628186705636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5;&#1610;&#1603;&#1575;&#1606;&#1610;&#1603;&#1575;%20&#1575;&#1604;&#1603;&#1605;,%20&#1588;&#1585;&#1581;%20&#1588;&#1575;&#1605;&#1604;%20&#1608;&#1605;&#1576;&#1587;&#1591;%2000_00_04-00_21_54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.sa/url?sa=i&amp;rct=j&amp;q=%D8%A7%D9%84%D8%B0%D8%B1%D8%A9&amp;source=images&amp;cd=&amp;cad=rja&amp;docid=79CVwRkSDG5ubM&amp;tbnid=s6ayB4HNqHEpHM:&amp;ved=0CAUQjRw&amp;url=http://futurey.net/forum/showthread.php?tid=197&amp;ei=agcvUZHqIsSGswb8v4HwBw&amp;psig=AFQjCNEU2VItsdp7hCbm9unTB1O9dD87Rw&amp;ust=1362122944183427" TargetMode="Externa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90;&#1608;&#1569;%20&#1575;&#1604;&#1604;&#1610;&#1586;&#1585;%20&#1575;&#1604;&#1582;&#1575;&#1585;&#1602;%2000_00_00-00_01_03.wmv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84;&#1585;&#1577;%20&#1591;&#1605;&#1587;&#1606;%20&#1608;%20&#1585;&#1584;&#1585;&#1601;&#1608;&#1585;&#1583;%20&#1608;%20&#1576;&#1608;&#1585;%2000_00_05-00_04_12.wmv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%D9%84%D9%8A%D8%B2%D8%B1&amp;source=images&amp;cd=&amp;cad=rja&amp;docid=z0aT4ECGh5qauM&amp;tbnid=WHqNAbkduZvU_M:&amp;ved=0CAUQjRw&amp;url=http://www.forsa4sale.com/content/%D9%82%D9%84%D9%85-%D9%84%D9%8A%D8%B2%D8%B1-%D8%A3%D8%AE%D8%B6%D8%B1&amp;ei=o8E5UZi5DsqptAa5loGIAQ&amp;psig=AFQjCNE_jr4zthbbPvcoR-D3qK2SiQibwA&amp;ust=1362825639158828" TargetMode="External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603;&#1610;&#1601;%20&#1610;&#1593;&#1605;&#1604;%20&#1575;&#1604;&#1604;&#1610;&#1586;&#1585;&#1567;%2000_00_00-00_04_38.wmv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575;&#1587;&#1578;&#1582;&#1583;&#1575;&#1605;&#1575;&#1578;%20&#1575;&#1604;&#1604;&#1610;&#1586;&#1585;.mp4%2000_00_09-00_03_11.wmv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578;&#1580;&#1585;&#1576;&#1577;%20&#1585;&#1584;&#1585;&#1601;&#1608;&#1585;&#1583;%20&#1575;&#1603;&#1578;&#1588;&#1575;&#1601;%20&#1575;&#1604;&#1606;&#1608;&#1575;&#1577;%2000_00_00-00_00_51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source=images&amp;cd=&amp;cad=rja&amp;docid=PZZe_BHN29WocM&amp;tbnid=P-cuN-H59NgF8M:&amp;ved=0CAgQjRwwAA&amp;url=http://www.qariya.com/electronics/atome.htm&amp;ei=SwcvUfTzOYWitAayioGoBg&amp;psig=AFQjCNHoE_qEeuSdV3avRZB7xhKa4tevew&amp;ust=1362122955986073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322" t="10454" r="43277" b="6250"/>
          <a:stretch>
            <a:fillRect/>
          </a:stretch>
        </p:blipFill>
        <p:spPr bwMode="auto">
          <a:xfrm>
            <a:off x="285720" y="214290"/>
            <a:ext cx="4106166" cy="6240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مربع نص 6"/>
          <p:cNvSpPr txBox="1"/>
          <p:nvPr/>
        </p:nvSpPr>
        <p:spPr>
          <a:xfrm>
            <a:off x="4786314" y="3071810"/>
            <a:ext cx="3857652" cy="1500198"/>
          </a:xfrm>
          <a:prstGeom prst="rect">
            <a:avLst/>
          </a:prstGeom>
          <a:noFill/>
        </p:spPr>
        <p:txBody>
          <a:bodyPr wrap="square" rtlCol="1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ar-SA" sz="2400" dirty="0" smtClean="0">
                <a:ln>
                  <a:solidFill>
                    <a:schemeClr val="bg1"/>
                  </a:solidFill>
                </a:ln>
                <a:solidFill>
                  <a:srgbClr val="A80054"/>
                </a:solidFill>
                <a:cs typeface="PT Bold Heading" pitchFamily="2" charset="-78"/>
              </a:rPr>
              <a:t>الذرة</a:t>
            </a:r>
            <a:endParaRPr lang="en-US" sz="2400" dirty="0" smtClean="0">
              <a:ln>
                <a:solidFill>
                  <a:schemeClr val="bg1"/>
                </a:solidFill>
              </a:ln>
              <a:solidFill>
                <a:srgbClr val="A80054"/>
              </a:solidFill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5572132" y="2071678"/>
            <a:ext cx="23574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الفصل الخامس</a:t>
            </a:r>
            <a:endParaRPr lang="ar-SA" sz="2800" dirty="0">
              <a:ln>
                <a:solidFill>
                  <a:schemeClr val="bg1"/>
                </a:solidFill>
              </a:ln>
              <a:solidFill>
                <a:schemeClr val="tx2"/>
              </a:solidFill>
              <a:cs typeface="PT Bold Heading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152996" y="357166"/>
            <a:ext cx="342902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فيزيـــــــــاء 4</a:t>
            </a:r>
          </a:p>
          <a:p>
            <a:pPr algn="ctr"/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الصف الثالث ثانوي</a:t>
            </a:r>
            <a:endParaRPr lang="ar-SA" sz="24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286380" y="5286388"/>
            <a:ext cx="307183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إعداد مشرفة العلوم</a:t>
            </a:r>
          </a:p>
          <a:p>
            <a:pPr algn="ctr"/>
            <a:r>
              <a:rPr lang="ar-SA" sz="2400" b="1" dirty="0" smtClean="0">
                <a:ln w="1905">
                  <a:solidFill>
                    <a:schemeClr val="bg1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Heading" pitchFamily="2" charset="-78"/>
              </a:rPr>
              <a:t>منــــال عـــون</a:t>
            </a:r>
            <a:endParaRPr lang="ar-SA" sz="2400" b="1" dirty="0">
              <a:ln w="1905">
                <a:solidFill>
                  <a:schemeClr val="bg1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Heading" pitchFamily="2" charset="-78"/>
            </a:endParaRPr>
          </a:p>
        </p:txBody>
      </p:sp>
      <p:pic>
        <p:nvPicPr>
          <p:cNvPr id="11" name="Picture 3" descr="http://www.mnhjy.com/wp/wp-content/uploads/2012/12/%D9%81%D9%8A%D8%B2%D9%8A%D8%A7%D8%A1-4-%D8%AF%D9%84%D9%8A%D9%84-%D8%A7%D9%84%D8%AA%D8%AC%D8%A7%D8%B1%D8%A8.gif"/>
          <p:cNvPicPr>
            <a:picLocks noChangeAspect="1" noChangeArrowheads="1"/>
          </p:cNvPicPr>
          <p:nvPr/>
        </p:nvPicPr>
        <p:blipFill>
          <a:blip r:embed="rId4" r:link="rId5"/>
          <a:srcRect l="6438" t="4297" r="6009" b="4008"/>
          <a:stretch>
            <a:fillRect/>
          </a:stretch>
        </p:blipFill>
        <p:spPr bwMode="auto">
          <a:xfrm>
            <a:off x="4724400" y="285728"/>
            <a:ext cx="8822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929058" y="740615"/>
            <a:ext cx="5000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مجموعة الأطوال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40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الموجية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الكهرومغناطيسية التي تنبعث من الذرة .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279424" y="201019"/>
            <a:ext cx="250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طيف الانبعاث 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6450248" y="1772655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طيف الغــــاز :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1586042" y="2357430"/>
            <a:ext cx="7200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Calibri" pitchFamily="34" charset="0"/>
                <a:ea typeface="Calibri" pitchFamily="34" charset="0"/>
                <a:cs typeface="PT Bold Heading" pitchFamily="2" charset="-78"/>
              </a:rPr>
              <a:t>هو سلسلة من الخطوط المنفصلة  ذات </a:t>
            </a:r>
            <a:r>
              <a:rPr lang="ar-SA" sz="2400" dirty="0" smtClean="0">
                <a:latin typeface="Calibri" pitchFamily="34" charset="0"/>
                <a:ea typeface="Calibri" pitchFamily="34" charset="0"/>
                <a:cs typeface="PT Bold Heading" pitchFamily="2" charset="-78"/>
              </a:rPr>
              <a:t>ألوان مختلفة .</a:t>
            </a:r>
            <a:endParaRPr lang="ar-SA" sz="2400" dirty="0">
              <a:latin typeface="Calibri" pitchFamily="34" charset="0"/>
              <a:ea typeface="Calibri" pitchFamily="34" charset="0"/>
              <a:cs typeface="PT Bold Heading" pitchFamily="2" charset="-78"/>
            </a:endParaRPr>
          </a:p>
        </p:txBody>
      </p:sp>
      <p:pic>
        <p:nvPicPr>
          <p:cNvPr id="12" name="Picture 4" descr="http://4.bp.blogspot.com/-xRryoMDqk7g/T3H8hQKAnGI/AAAAAAAAAcA/xEnvYGog_R4/s1600/H+spectr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t="15986" b="15504"/>
          <a:stretch>
            <a:fillRect/>
          </a:stretch>
        </p:blipFill>
        <p:spPr bwMode="auto">
          <a:xfrm>
            <a:off x="1214414" y="2928934"/>
            <a:ext cx="7162800" cy="1428760"/>
          </a:xfrm>
          <a:prstGeom prst="rect">
            <a:avLst/>
          </a:prstGeom>
          <a:noFill/>
        </p:spPr>
      </p:pic>
      <p:sp>
        <p:nvSpPr>
          <p:cNvPr id="13" name="مستطيل 12"/>
          <p:cNvSpPr/>
          <p:nvPr/>
        </p:nvSpPr>
        <p:spPr>
          <a:xfrm>
            <a:off x="4143372" y="5214950"/>
            <a:ext cx="4338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ar-SA" sz="2400" dirty="0">
                <a:latin typeface="Calibri" pitchFamily="34" charset="0"/>
                <a:ea typeface="Calibri" pitchFamily="34" charset="0"/>
                <a:cs typeface="PT Bold Heading" pitchFamily="2" charset="-78"/>
              </a:rPr>
              <a:t>نستخدم جهاز </a:t>
            </a:r>
            <a:r>
              <a:rPr lang="ar-SA" sz="2400" dirty="0" err="1">
                <a:latin typeface="Calibri" pitchFamily="34" charset="0"/>
                <a:ea typeface="Calibri" pitchFamily="34" charset="0"/>
                <a:cs typeface="PT Bold Heading" pitchFamily="2" charset="-78"/>
              </a:rPr>
              <a:t>المطياف</a:t>
            </a:r>
            <a:r>
              <a:rPr lang="ar-SA" sz="2400" dirty="0">
                <a:latin typeface="Calibri" pitchFamily="34" charset="0"/>
                <a:ea typeface="Calibri" pitchFamily="34" charset="0"/>
                <a:cs typeface="PT Bold Heading" pitchFamily="2" charset="-78"/>
              </a:rPr>
              <a:t> لدراسة الطيف</a:t>
            </a:r>
          </a:p>
        </p:txBody>
      </p:sp>
      <p:pic>
        <p:nvPicPr>
          <p:cNvPr id="54273" name="Picture 1" descr="atom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57166"/>
            <a:ext cx="374332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SCI97b13N3_H08_0068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4572008"/>
            <a:ext cx="335758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857356" y="214290"/>
            <a:ext cx="5926622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ar-SA" sz="3200" dirty="0" smtClean="0"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كيف نحصل على طيف الانبعاث </a:t>
            </a:r>
            <a:r>
              <a:rPr lang="ar-SA" sz="3200" dirty="0" err="1" smtClean="0">
                <a:solidFill>
                  <a:schemeClr val="accent1">
                    <a:lumMod val="75000"/>
                  </a:schemeClr>
                </a:solidFill>
                <a:cs typeface="PT Bold Heading" pitchFamily="2" charset="-78"/>
              </a:rPr>
              <a:t>للذرة ؟</a:t>
            </a:r>
            <a:endParaRPr lang="en-US" sz="3200" dirty="0" smtClean="0">
              <a:solidFill>
                <a:schemeClr val="accent1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1214446"/>
          </a:xfrm>
        </p:spPr>
        <p:txBody>
          <a:bodyPr>
            <a:normAutofit lnSpcReduction="10000"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يوضع </a:t>
            </a:r>
            <a:r>
              <a:rPr lang="ar-SA" sz="2400" dirty="0">
                <a:cs typeface="PT Bold Heading" pitchFamily="2" charset="-78"/>
              </a:rPr>
              <a:t>الغاز  في أنبوب تفريغ الغاز تحت ضغط منخفض.</a:t>
            </a:r>
            <a:endParaRPr lang="en-US" sz="2400" dirty="0">
              <a:cs typeface="PT Bold Heading" pitchFamily="2" charset="-78"/>
            </a:endParaRPr>
          </a:p>
          <a:p>
            <a:pPr algn="justLow"/>
            <a:r>
              <a:rPr lang="ar-SA" sz="2400" dirty="0">
                <a:cs typeface="PT Bold Heading" pitchFamily="2" charset="-78"/>
              </a:rPr>
              <a:t>عند تطبيق فرق جهد عال على عينة الغاز يبعث الغاز ضوءا ذا توهج خاص </a:t>
            </a:r>
            <a:r>
              <a:rPr lang="ar-SA" sz="2400" dirty="0" err="1">
                <a:cs typeface="PT Bold Heading" pitchFamily="2" charset="-78"/>
              </a:rPr>
              <a:t>به</a:t>
            </a:r>
            <a:r>
              <a:rPr lang="ar-SA" sz="2400" dirty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.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14391" r="21693" b="50172"/>
          <a:stretch>
            <a:fillRect/>
          </a:stretch>
        </p:blipFill>
        <p:spPr bwMode="auto">
          <a:xfrm>
            <a:off x="571472" y="2214554"/>
            <a:ext cx="80329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7"/>
          <p:cNvSpPr/>
          <p:nvPr/>
        </p:nvSpPr>
        <p:spPr>
          <a:xfrm>
            <a:off x="571504" y="5072074"/>
            <a:ext cx="800102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200" dirty="0" smtClean="0">
                <a:cs typeface="PT Bold Heading" pitchFamily="2" charset="-78"/>
              </a:rPr>
              <a:t>يمرر الضوء المنبعث من خلال منشور </a:t>
            </a:r>
            <a:r>
              <a:rPr lang="ar-SA" sz="2200" dirty="0" err="1" smtClean="0">
                <a:cs typeface="PT Bold Heading" pitchFamily="2" charset="-78"/>
              </a:rPr>
              <a:t>المطياف</a:t>
            </a:r>
            <a:r>
              <a:rPr lang="ar-SA" sz="2200" dirty="0" smtClean="0">
                <a:cs typeface="PT Bold Heading" pitchFamily="2" charset="-78"/>
              </a:rPr>
              <a:t> فيتشتت .</a:t>
            </a:r>
          </a:p>
          <a:p>
            <a:pPr algn="justLow"/>
            <a:endParaRPr lang="ar-SA" sz="800" dirty="0" smtClean="0">
              <a:cs typeface="PT Bold Heading" pitchFamily="2" charset="-78"/>
            </a:endParaRPr>
          </a:p>
          <a:p>
            <a:r>
              <a:rPr lang="ar-SA" sz="2200" dirty="0" smtClean="0">
                <a:cs typeface="PT Bold Heading" pitchFamily="2" charset="-78"/>
              </a:rPr>
              <a:t>وتعمل عدسة </a:t>
            </a:r>
            <a:r>
              <a:rPr lang="ar-SA" sz="2200" dirty="0" err="1" smtClean="0">
                <a:cs typeface="PT Bold Heading" pitchFamily="2" charset="-78"/>
              </a:rPr>
              <a:t>المطياف</a:t>
            </a:r>
            <a:r>
              <a:rPr lang="ar-SA" sz="2200" dirty="0" smtClean="0">
                <a:cs typeface="PT Bold Heading" pitchFamily="2" charset="-78"/>
              </a:rPr>
              <a:t> على تجميع الضوء المشتت على شاشة </a:t>
            </a:r>
            <a:r>
              <a:rPr lang="ar-SA" sz="2200" dirty="0" err="1" smtClean="0">
                <a:cs typeface="PT Bold Heading" pitchFamily="2" charset="-78"/>
              </a:rPr>
              <a:t>فوتغرافية</a:t>
            </a:r>
            <a:r>
              <a:rPr lang="ar-SA" sz="2200" dirty="0" smtClean="0">
                <a:cs typeface="PT Bold Heading" pitchFamily="2" charset="-78"/>
              </a:rPr>
              <a:t>  أو كاشف إلكتروني.</a:t>
            </a:r>
            <a:endParaRPr lang="en-US" sz="2200" dirty="0" smtClean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طيف الانبعاث الذري 00_00_00-00_00_5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-571536" y="1285860"/>
            <a:ext cx="86764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هو حزمة متصلة من الوان الطيف من الأحمر إلى البنفسجي 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34819" name="Picture 3" descr="http://www.phys-sa.com/uploaded/11_01278460265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785927"/>
            <a:ext cx="7747620" cy="1071570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3411567" y="486771"/>
            <a:ext cx="5126724" cy="584775"/>
          </a:xfrm>
          <a:prstGeom prst="rect">
            <a:avLst/>
          </a:prstGeom>
          <a:solidFill>
            <a:srgbClr val="FFFFEB"/>
          </a:solidFill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الطيف المنبعث عن جسم ساخن </a:t>
            </a:r>
            <a:endParaRPr kumimoji="0" lang="en-US" sz="32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23517" t="52781" r="25567" b="28516"/>
          <a:stretch>
            <a:fillRect/>
          </a:stretch>
        </p:blipFill>
        <p:spPr bwMode="auto">
          <a:xfrm>
            <a:off x="642910" y="3500438"/>
            <a:ext cx="79309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1142976" y="3000372"/>
            <a:ext cx="7392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طيف الغاز يكون سلسلة من الخطوط المنفصلة ذات الوان مختلفة .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285984" y="5500702"/>
            <a:ext cx="6120680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300" dirty="0" smtClean="0">
                <a:cs typeface="PT Bold Heading" pitchFamily="2" charset="-78"/>
              </a:rPr>
              <a:t>c</a:t>
            </a:r>
            <a:r>
              <a:rPr lang="ar-SA" sz="2300" dirty="0" smtClean="0">
                <a:cs typeface="PT Bold Heading" pitchFamily="2" charset="-78"/>
              </a:rPr>
              <a:t> )  طيف الانبعاث </a:t>
            </a:r>
            <a:r>
              <a:rPr lang="ar-SA" sz="2300" dirty="0" err="1" smtClean="0">
                <a:cs typeface="PT Bold Heading" pitchFamily="2" charset="-78"/>
              </a:rPr>
              <a:t>للباريوم</a:t>
            </a:r>
            <a:endParaRPr lang="ar-SA" sz="2300" dirty="0" smtClean="0">
              <a:cs typeface="PT Bold Heading" pitchFamily="2" charset="-78"/>
            </a:endParaRPr>
          </a:p>
          <a:p>
            <a:r>
              <a:rPr lang="en-US" sz="2300" dirty="0">
                <a:cs typeface="PT Bold Heading" pitchFamily="2" charset="-78"/>
              </a:rPr>
              <a:t>b</a:t>
            </a:r>
            <a:r>
              <a:rPr lang="ar-SA" sz="2300" dirty="0" smtClean="0">
                <a:cs typeface="PT Bold Heading" pitchFamily="2" charset="-78"/>
              </a:rPr>
              <a:t> )   طيف الانبعاث </a:t>
            </a:r>
            <a:r>
              <a:rPr lang="ar-SA" sz="2300" dirty="0" err="1" smtClean="0">
                <a:cs typeface="PT Bold Heading" pitchFamily="2" charset="-78"/>
              </a:rPr>
              <a:t>للزئبق</a:t>
            </a:r>
            <a:endParaRPr lang="ar-SA" sz="2300" dirty="0">
              <a:cs typeface="PT Bold Heading" pitchFamily="2" charset="-78"/>
            </a:endParaRPr>
          </a:p>
        </p:txBody>
      </p:sp>
      <p:pic>
        <p:nvPicPr>
          <p:cNvPr id="48129" name="Picture 1" descr="lampa_00"/>
          <p:cNvPicPr>
            <a:picLocks noChangeAspect="1" noChangeArrowheads="1"/>
          </p:cNvPicPr>
          <p:nvPr/>
        </p:nvPicPr>
        <p:blipFill>
          <a:blip r:embed="rId6" cstate="print"/>
          <a:srcRect l="10660" r="37056" b="6441"/>
          <a:stretch>
            <a:fillRect/>
          </a:stretch>
        </p:blipFill>
        <p:spPr bwMode="auto">
          <a:xfrm>
            <a:off x="2643174" y="357166"/>
            <a:ext cx="74647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9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000364" y="1714488"/>
            <a:ext cx="50171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وسيلة تحليلية مفيدة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لتحديد نوع عينة غاز مجهولة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لتحليل خليط من الغازات </a:t>
            </a:r>
            <a:endParaRPr kumimoji="0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28926" y="214290"/>
            <a:ext cx="5117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4000" b="1" i="0" strike="noStrike" cap="none" normalizeH="0" baseline="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استخدمات</a:t>
            </a:r>
            <a:r>
              <a:rPr kumimoji="0" lang="ar-SA" sz="4000" b="1" i="0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طيف الانبعاث </a:t>
            </a:r>
          </a:p>
        </p:txBody>
      </p:sp>
      <p:pic>
        <p:nvPicPr>
          <p:cNvPr id="46081" name="Picture 1" descr="absorption%20spectrum%20of%20hydro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000108"/>
            <a:ext cx="532448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 descr="gf5l57x0g1kb"/>
          <p:cNvPicPr>
            <a:picLocks noChangeAspect="1" noChangeArrowheads="1"/>
          </p:cNvPicPr>
          <p:nvPr/>
        </p:nvPicPr>
        <p:blipFill>
          <a:blip r:embed="rId4"/>
          <a:srcRect l="2470" t="3049" r="2469" b="2438"/>
          <a:stretch>
            <a:fillRect/>
          </a:stretch>
        </p:blipFill>
        <p:spPr bwMode="auto">
          <a:xfrm>
            <a:off x="2714612" y="4357670"/>
            <a:ext cx="5500726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143240" y="3857628"/>
            <a:ext cx="564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هو مجموعة مميزة من الأطوال </a:t>
            </a:r>
            <a:r>
              <a:rPr kumimoji="0" lang="ar-SA" sz="28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الموجية</a:t>
            </a:r>
            <a:r>
              <a:rPr kumimoji="0" lang="ar-SA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تنتج عند امتصاص الغاز جزء من الطيف </a:t>
            </a:r>
          </a:p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ar-SA" sz="14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تستخدم للتعرف على نوع الغاز</a:t>
            </a:r>
            <a:endParaRPr lang="ar-SA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000496" y="428604"/>
            <a:ext cx="4000528" cy="76944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طيف الامتصاص</a:t>
            </a:r>
            <a:endParaRPr lang="ar-SA" sz="4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45057" name="Picture 1" descr="atome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00174"/>
            <a:ext cx="5615237" cy="19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1140725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* نمرر ضوءا أبيضاً خلال عينة غاز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ومطياف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.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15375" r="19479" b="57177"/>
          <a:stretch>
            <a:fillRect/>
          </a:stretch>
        </p:blipFill>
        <p:spPr bwMode="auto">
          <a:xfrm>
            <a:off x="1000100" y="1857364"/>
            <a:ext cx="7607593" cy="22145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مستطيل 5"/>
          <p:cNvSpPr/>
          <p:nvPr/>
        </p:nvSpPr>
        <p:spPr>
          <a:xfrm>
            <a:off x="928662" y="5374203"/>
            <a:ext cx="7712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* يظهر الطيف المستمر للضوء الأبيض يتخلله خطوط معتمة وهي طيف الامتصاص.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849194" y="4572008"/>
            <a:ext cx="58448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* يمتص الغاز أطوالا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موجية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محددة من الضوء الأبيض  .</a:t>
            </a:r>
            <a:endParaRPr kumimoji="0" lang="en-US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928926" y="210901"/>
            <a:ext cx="3480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PT Bold Heading" pitchFamily="2" charset="-78"/>
              </a:rPr>
              <a:t>طريقة الحصول عليه</a:t>
            </a:r>
            <a:endParaRPr lang="en-US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45890" r="19479" b="43042"/>
          <a:stretch>
            <a:fillRect/>
          </a:stretch>
        </p:blipFill>
        <p:spPr bwMode="auto">
          <a:xfrm>
            <a:off x="323528" y="404664"/>
            <a:ext cx="8379931" cy="10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071538" y="1643050"/>
            <a:ext cx="7632848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 smtClean="0">
                <a:cs typeface="PT Bold Heading" pitchFamily="2" charset="-78"/>
              </a:rPr>
              <a:t>* يتكون من العديد من الخطوط المميزة 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357422" y="3500438"/>
            <a:ext cx="6264696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 smtClean="0">
                <a:cs typeface="PT Bold Heading" pitchFamily="2" charset="-78"/>
              </a:rPr>
              <a:t>* يكون مستمراً تقريباً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6284" t="56958" r="19479" b="31975"/>
          <a:stretch>
            <a:fillRect/>
          </a:stretch>
        </p:blipFill>
        <p:spPr bwMode="auto">
          <a:xfrm>
            <a:off x="1071538" y="2357430"/>
            <a:ext cx="705678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0034" y="5000636"/>
            <a:ext cx="835292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3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* التعرف على نوع الغاز .</a:t>
            </a:r>
            <a:endParaRPr kumimoji="0" lang="en-US" sz="23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3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* تحديد مكونات غاز ما من خلال معرفة الأطوال </a:t>
            </a:r>
            <a:r>
              <a:rPr kumimoji="0" lang="ar-SA" sz="2300" i="0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الموجية</a:t>
            </a:r>
            <a:r>
              <a:rPr kumimoji="0" lang="ar-SA" sz="2300" i="0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للخطوط المعتمة في طيف الامتصاص لهذا  الغاز .</a:t>
            </a:r>
            <a:endParaRPr kumimoji="0" lang="ar-SA" sz="2300" i="0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033952" y="4439962"/>
            <a:ext cx="189186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8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استخداماته :</a:t>
            </a:r>
            <a:endParaRPr kumimoji="0" lang="en-US" sz="2800" i="0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طيفا الإمتصاص والإنبعاث الذريين 00_00_33-00_04_4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l="39013" t="11438" r="21140" b="63953"/>
          <a:stretch>
            <a:fillRect/>
          </a:stretch>
        </p:blipFill>
        <p:spPr bwMode="auto">
          <a:xfrm>
            <a:off x="857224" y="1214422"/>
            <a:ext cx="778674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2928926" y="285728"/>
            <a:ext cx="35028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4000" dirty="0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خطوط </a:t>
            </a:r>
            <a:r>
              <a:rPr lang="ar-SA" sz="4000" dirty="0" err="1" smtClean="0">
                <a:solidFill>
                  <a:srgbClr val="0070C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فرنهوفـــر</a:t>
            </a:r>
            <a:endParaRPr lang="en-US" sz="4000" dirty="0" smtClean="0">
              <a:solidFill>
                <a:srgbClr val="0070C0"/>
              </a:solidFill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428728" y="3214686"/>
            <a:ext cx="7358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dirty="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وصفهـــــا :</a:t>
            </a:r>
            <a:endParaRPr lang="en-US" sz="24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PT Bold Heading" pitchFamily="2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sz="2400" dirty="0" smtClean="0">
                <a:latin typeface="Calibri" pitchFamily="34" charset="0"/>
                <a:ea typeface="Calibri" pitchFamily="34" charset="0"/>
                <a:cs typeface="PT Bold Heading" pitchFamily="2" charset="-78"/>
              </a:rPr>
              <a:t>خطوط معتمة  تتخلل طيف ضوء الشمس .</a:t>
            </a:r>
            <a:endParaRPr lang="en-US" sz="2400" dirty="0" smtClean="0"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4572008"/>
            <a:ext cx="83529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أهميتها :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أمكن تحديد مكونات الغلاف الشمسي والنجوم بمقارنة الخطوط المفقودة في الطيف المرئي مع طيف الانبعاث المعلوم للعناصر المختلفة</a:t>
            </a:r>
            <a:endParaRPr kumimoji="0" lang="ar-SA" sz="22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حديد نوع قطعة معدنية 00_00_00-00_00_2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0034" y="1071546"/>
            <a:ext cx="80648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/>
            <a:endParaRPr lang="en-US" sz="2800" dirty="0" smtClean="0">
              <a:cs typeface="PT Bold Heading" pitchFamily="2" charset="-78"/>
            </a:endParaRPr>
          </a:p>
          <a:p>
            <a:pPr algn="justLow"/>
            <a:r>
              <a:rPr lang="ar-SA" sz="2800" dirty="0" smtClean="0">
                <a:cs typeface="PT Bold Heading" pitchFamily="2" charset="-78"/>
              </a:rPr>
              <a:t>ظهور خطوط معتمة تتخلل طيف ضوء الشمس .</a:t>
            </a:r>
            <a:endParaRPr lang="en-US" sz="28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858016" y="642918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solidFill>
                  <a:srgbClr val="C00000"/>
                </a:solidFill>
                <a:cs typeface="PT Bold Heading" pitchFamily="2" charset="-78"/>
              </a:rPr>
              <a:t>عللـــي :</a:t>
            </a:r>
            <a:endParaRPr lang="ar-SA" sz="36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142976" y="2428868"/>
            <a:ext cx="7286676" cy="3093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endParaRPr lang="ar-SA" sz="1400" dirty="0" smtClean="0">
              <a:cs typeface="PT Bold Heading" pitchFamily="2" charset="-78"/>
            </a:endParaRPr>
          </a:p>
          <a:p>
            <a:pPr algn="justLow">
              <a:lnSpc>
                <a:spcPct val="150000"/>
              </a:lnSpc>
            </a:pPr>
            <a:r>
              <a:rPr lang="ar-SA" sz="3200" dirty="0" smtClean="0">
                <a:cs typeface="PT Bold Heading" pitchFamily="2" charset="-78"/>
              </a:rPr>
              <a:t>لأن ضوء الشمس يعبر خلال الغلاف الغازي المحيط بالشمس فتمتص الغازات أطوالا  </a:t>
            </a:r>
            <a:r>
              <a:rPr lang="ar-SA" sz="3200" dirty="0" err="1" smtClean="0">
                <a:cs typeface="PT Bold Heading" pitchFamily="2" charset="-78"/>
              </a:rPr>
              <a:t>موجية</a:t>
            </a:r>
            <a:r>
              <a:rPr lang="ar-SA" sz="3200" dirty="0" smtClean="0">
                <a:cs typeface="PT Bold Heading" pitchFamily="2" charset="-78"/>
              </a:rPr>
              <a:t> مميزة محددة .</a:t>
            </a:r>
            <a:endParaRPr lang="ar-SA" sz="2000" dirty="0">
              <a:cs typeface="PT Bold Heading" pitchFamily="2" charset="-78"/>
            </a:endParaRPr>
          </a:p>
          <a:p>
            <a:pPr algn="justLow">
              <a:lnSpc>
                <a:spcPct val="150000"/>
              </a:lnSpc>
            </a:pPr>
            <a:endParaRPr lang="en-US" sz="1600" dirty="0" smtClean="0">
              <a:cs typeface="PT Bold Heading" pitchFamily="2" charset="-78"/>
            </a:endParaRPr>
          </a:p>
        </p:txBody>
      </p:sp>
      <p:pic>
        <p:nvPicPr>
          <p:cNvPr id="10" name="صورة 9" descr="moon_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571480"/>
            <a:ext cx="1428750" cy="12382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5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85720" y="2354887"/>
            <a:ext cx="83519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لها اهمية بالغة في الصناعة والبحوث العلمية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ar-SA" sz="24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أداة فعالة لتحليل الفلزات الموجودة على الأرض 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الأداة الوحيدة المتوافرة لدراسة مكونات النجوم .</a:t>
            </a:r>
            <a:endParaRPr kumimoji="0" lang="en-US" sz="2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85786" y="1285860"/>
            <a:ext cx="7598555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20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دراسة الأطياف تعد فرعاً من علم التحليل الطيفي </a:t>
            </a:r>
            <a:endParaRPr kumimoji="0" lang="en-US" sz="32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25601" name="Picture 1" descr="prismspect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14884"/>
            <a:ext cx="3181346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 descr="znwiigjizwmzwyhzvzz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214386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143240" y="3786190"/>
            <a:ext cx="4800576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dirty="0" smtClean="0">
                <a:cs typeface="PT Bold Heading" pitchFamily="2" charset="-78"/>
              </a:rPr>
              <a:t>لأنه العنصر الأخف </a:t>
            </a:r>
          </a:p>
          <a:p>
            <a:pPr algn="ctr">
              <a:buNone/>
            </a:pPr>
            <a:r>
              <a:rPr lang="ar-SA" dirty="0" smtClean="0">
                <a:cs typeface="PT Bold Heading" pitchFamily="2" charset="-78"/>
              </a:rPr>
              <a:t>وله أبسط طيف </a:t>
            </a:r>
            <a:endParaRPr lang="ar-SA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43240" y="1142984"/>
            <a:ext cx="560330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  <a:buNone/>
            </a:pPr>
            <a:r>
              <a:rPr lang="ar-SA" sz="2400" dirty="0" smtClean="0">
                <a:solidFill>
                  <a:schemeClr val="tx2">
                    <a:lumMod val="50000"/>
                  </a:schemeClr>
                </a:solidFill>
                <a:cs typeface="PT Bold Heading" pitchFamily="2" charset="-78"/>
              </a:rPr>
              <a:t>في القرن التاسع عشر حاول بعض العلماء استخدام الأطياف الذرية لتحديد مكونات الذرة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143372" y="282339"/>
            <a:ext cx="3228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نموذج بور للذرة</a:t>
            </a:r>
            <a:endParaRPr lang="ar-SA" sz="40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642910" y="3071810"/>
            <a:ext cx="79295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عللي</a:t>
            </a: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 </a:t>
            </a:r>
            <a:r>
              <a:rPr lang="ar-SA" sz="2800" dirty="0" smtClean="0">
                <a:solidFill>
                  <a:srgbClr val="C00000"/>
                </a:solidFill>
                <a:cs typeface="PT Bold Heading" pitchFamily="2" charset="-78"/>
              </a:rPr>
              <a:t>تم استخدام ذرة الهيدروجين لتحديد مكونات الذرة  ؟</a:t>
            </a:r>
          </a:p>
        </p:txBody>
      </p:sp>
      <p:pic>
        <p:nvPicPr>
          <p:cNvPr id="24578" name="Picture 2" descr="https://upload.wikimedia.org/wikipedia/commons/9/9b/Bohratommodel.png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571472" y="357166"/>
            <a:ext cx="2263390" cy="20717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8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2800" dirty="0">
                <a:cs typeface="PT Bold Heading" pitchFamily="2" charset="-78"/>
              </a:rPr>
              <a:t>ي</a:t>
            </a:r>
            <a:r>
              <a:rPr lang="ar-SA" sz="2800" dirty="0" smtClean="0">
                <a:cs typeface="PT Bold Heading" pitchFamily="2" charset="-78"/>
              </a:rPr>
              <a:t>تكون من أربعة خطوط </a:t>
            </a:r>
          </a:p>
          <a:p>
            <a:pPr algn="ctr">
              <a:buNone/>
            </a:pPr>
            <a:r>
              <a:rPr lang="ar-SA" sz="2800" dirty="0" smtClean="0">
                <a:solidFill>
                  <a:srgbClr val="FF0000"/>
                </a:solidFill>
                <a:cs typeface="PT Bold Heading" pitchFamily="2" charset="-78"/>
              </a:rPr>
              <a:t>الأحمر</a:t>
            </a:r>
            <a:r>
              <a:rPr lang="ar-SA" sz="2800" dirty="0" smtClean="0">
                <a:cs typeface="PT Bold Heading" pitchFamily="2" charset="-78"/>
              </a:rPr>
              <a:t>- </a:t>
            </a:r>
            <a:r>
              <a:rPr lang="ar-SA" sz="2800" dirty="0" err="1" smtClean="0">
                <a:solidFill>
                  <a:srgbClr val="00B050"/>
                </a:solidFill>
                <a:cs typeface="PT Bold Heading" pitchFamily="2" charset="-78"/>
              </a:rPr>
              <a:t>الأخضر</a:t>
            </a:r>
            <a:r>
              <a:rPr lang="ar-SA" sz="2800" dirty="0" err="1" smtClean="0">
                <a:cs typeface="PT Bold Heading" pitchFamily="2" charset="-78"/>
              </a:rPr>
              <a:t> </a:t>
            </a:r>
            <a:r>
              <a:rPr lang="ar-SA" sz="2800" dirty="0" smtClean="0">
                <a:cs typeface="PT Bold Heading" pitchFamily="2" charset="-78"/>
              </a:rPr>
              <a:t>– </a:t>
            </a:r>
            <a:r>
              <a:rPr lang="ar-SA" sz="2800" dirty="0" err="1" smtClean="0">
                <a:solidFill>
                  <a:srgbClr val="0070C0"/>
                </a:solidFill>
                <a:cs typeface="PT Bold Heading" pitchFamily="2" charset="-78"/>
              </a:rPr>
              <a:t>الأزرق</a:t>
            </a:r>
            <a:r>
              <a:rPr lang="ar-SA" sz="2800" dirty="0" err="1" smtClean="0">
                <a:cs typeface="PT Bold Heading" pitchFamily="2" charset="-78"/>
              </a:rPr>
              <a:t> </a:t>
            </a:r>
            <a:r>
              <a:rPr lang="ar-SA" sz="2800" dirty="0" smtClean="0">
                <a:cs typeface="PT Bold Heading" pitchFamily="2" charset="-78"/>
              </a:rPr>
              <a:t>– </a:t>
            </a:r>
            <a:r>
              <a:rPr lang="ar-SA" sz="2800" dirty="0" smtClean="0">
                <a:solidFill>
                  <a:srgbClr val="7030A0"/>
                </a:solidFill>
                <a:cs typeface="PT Bold Heading" pitchFamily="2" charset="-78"/>
              </a:rPr>
              <a:t>البنفسجي</a:t>
            </a:r>
          </a:p>
          <a:p>
            <a:pPr algn="ctr"/>
            <a:endParaRPr lang="ar-SA" sz="2800" dirty="0">
              <a:cs typeface="PT Bold Heading" pitchFamily="2" charset="-78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 l="22964" t="48844" r="37742" b="33438"/>
          <a:stretch>
            <a:fillRect/>
          </a:stretch>
        </p:blipFill>
        <p:spPr bwMode="auto">
          <a:xfrm>
            <a:off x="357158" y="4429132"/>
            <a:ext cx="856095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1357290" y="1285860"/>
            <a:ext cx="6048672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chemeClr val="tx2"/>
                </a:solidFill>
                <a:cs typeface="PT Bold Heading" pitchFamily="2" charset="-78"/>
              </a:rPr>
              <a:t>مكونات طيف </a:t>
            </a:r>
            <a:r>
              <a:rPr lang="ar-SA" sz="4000" dirty="0" err="1" smtClean="0">
                <a:solidFill>
                  <a:schemeClr val="tx2"/>
                </a:solidFill>
                <a:cs typeface="PT Bold Heading" pitchFamily="2" charset="-78"/>
              </a:rPr>
              <a:t>الهيدورجين</a:t>
            </a:r>
            <a:endParaRPr lang="ar-SA" sz="4000" dirty="0">
              <a:solidFill>
                <a:schemeClr val="tx2"/>
              </a:solidFill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57554" y="285728"/>
            <a:ext cx="44678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cs typeface="PT Bold Heading" pitchFamily="2" charset="-78"/>
              </a:rPr>
              <a:t>سلبيات النموذج النووي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857620" y="1519656"/>
            <a:ext cx="47148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* تسارع الإلكترون مع استمرار دورانه حول النواة  يفقده طاقته ويصبح مساره لولبيا ويسقط في النواة  .</a:t>
            </a:r>
          </a:p>
          <a:p>
            <a:pPr algn="justLow"/>
            <a:endParaRPr lang="ar-SA" sz="2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* وهذا لا يحدث لذلك لا يتفق النموذج النووي مع قوانين الكهرومغناطيسية .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358082" y="1019590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أولاً :</a:t>
            </a:r>
            <a:endParaRPr lang="ar-SA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714612" y="4714884"/>
            <a:ext cx="60721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* يتوقع النموذج أن الالكترونات </a:t>
            </a:r>
            <a:r>
              <a:rPr lang="ar-SA" sz="2200" dirty="0" err="1" smtClean="0">
                <a:cs typeface="PT Bold Heading" pitchFamily="2" charset="-78"/>
              </a:rPr>
              <a:t>المتسارعة</a:t>
            </a:r>
            <a:r>
              <a:rPr lang="ar-SA" sz="2200" dirty="0" smtClean="0">
                <a:cs typeface="PT Bold Heading" pitchFamily="2" charset="-78"/>
              </a:rPr>
              <a:t> سوف تشع طاقتها عند كل الأطوال </a:t>
            </a:r>
            <a:r>
              <a:rPr lang="ar-SA" sz="2200" dirty="0" err="1" smtClean="0">
                <a:cs typeface="PT Bold Heading" pitchFamily="2" charset="-78"/>
              </a:rPr>
              <a:t>الموجية</a:t>
            </a:r>
            <a:r>
              <a:rPr lang="ar-SA" sz="2200" dirty="0" smtClean="0">
                <a:cs typeface="PT Bold Heading" pitchFamily="2" charset="-78"/>
              </a:rPr>
              <a:t> .. ولكن الضوء المنبعث من </a:t>
            </a:r>
            <a:r>
              <a:rPr lang="ar-SA" sz="2200" dirty="0" err="1" smtClean="0">
                <a:cs typeface="PT Bold Heading" pitchFamily="2" charset="-78"/>
              </a:rPr>
              <a:t>الذرات</a:t>
            </a:r>
            <a:r>
              <a:rPr lang="ar-SA" sz="2200" dirty="0" smtClean="0">
                <a:cs typeface="PT Bold Heading" pitchFamily="2" charset="-78"/>
              </a:rPr>
              <a:t>  يشع عند أطوال </a:t>
            </a:r>
            <a:r>
              <a:rPr lang="ar-SA" sz="2200" dirty="0" err="1" smtClean="0">
                <a:cs typeface="PT Bold Heading" pitchFamily="2" charset="-78"/>
              </a:rPr>
              <a:t>موجية</a:t>
            </a:r>
            <a:r>
              <a:rPr lang="ar-SA" sz="2200" dirty="0" smtClean="0">
                <a:cs typeface="PT Bold Heading" pitchFamily="2" charset="-78"/>
              </a:rPr>
              <a:t> محددة فقط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358082" y="4143380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ثانياً :</a:t>
            </a:r>
            <a:endParaRPr lang="ar-SA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pic>
        <p:nvPicPr>
          <p:cNvPr id="22531" name="Picture 3" descr="2000px-Tango_a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14422"/>
            <a:ext cx="1743109" cy="174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235" t="17344" r="66521" b="29500"/>
          <a:stretch>
            <a:fillRect/>
          </a:stretch>
        </p:blipFill>
        <p:spPr bwMode="auto">
          <a:xfrm>
            <a:off x="357158" y="71438"/>
            <a:ext cx="250033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3929058" y="928670"/>
            <a:ext cx="467653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بدأ بور بالترتيب الكواكبي للإلكترونات 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929190" y="142852"/>
            <a:ext cx="2967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err="1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تكميــة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 الطاقـــة</a:t>
            </a:r>
            <a:endParaRPr lang="ar-SA" sz="3600" dirty="0">
              <a:solidFill>
                <a:schemeClr val="accent2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142523" y="1428736"/>
            <a:ext cx="26132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chemeClr val="tx2"/>
                </a:solidFill>
                <a:cs typeface="PT Bold Heading" pitchFamily="2" charset="-78"/>
              </a:rPr>
              <a:t>نموذج الكوكب لبور 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214678" y="1975956"/>
            <a:ext cx="5500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100" dirty="0" smtClean="0">
                <a:solidFill>
                  <a:srgbClr val="FF0000"/>
                </a:solidFill>
                <a:cs typeface="PT Bold Heading" pitchFamily="2" charset="-78"/>
              </a:rPr>
              <a:t>يعتمد على </a:t>
            </a:r>
            <a:r>
              <a:rPr lang="ar-SA" sz="2100" dirty="0" smtClean="0">
                <a:cs typeface="PT Bold Heading" pitchFamily="2" charset="-78"/>
              </a:rPr>
              <a:t>أن الالكترونات تودر في مدارات ثابتة حول النواة  .</a:t>
            </a:r>
            <a:endParaRPr lang="ar-SA" sz="2100" dirty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357950" y="2857496"/>
            <a:ext cx="2327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 smtClean="0">
                <a:solidFill>
                  <a:schemeClr val="tx2"/>
                </a:solidFill>
                <a:cs typeface="PT Bold Heading" pitchFamily="2" charset="-78"/>
              </a:rPr>
              <a:t>نص نظرية بور :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643042" y="3357562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cs typeface="PT Bold Heading" pitchFamily="2" charset="-78"/>
              </a:rPr>
              <a:t>القوانين الكهرومغناطيسية لا تطبق داخل الذرة 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785786" y="4629045"/>
            <a:ext cx="7780854" cy="8002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/>
            <a:r>
              <a:rPr lang="ar-SA" sz="2300" dirty="0" smtClean="0">
                <a:cs typeface="PT Bold Heading" pitchFamily="2" charset="-78"/>
              </a:rPr>
              <a:t>فافترض أن الإلكترونات في المدار المستقر لا تشع طاقة رغم أنها تتسارع واعتبر أن هذا هو شرط استقرار الذرة .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76220" y="5500702"/>
            <a:ext cx="7996308" cy="8002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300" dirty="0" smtClean="0">
                <a:cs typeface="PT Bold Heading" pitchFamily="2" charset="-78"/>
              </a:rPr>
              <a:t>حالة الاستقرار </a:t>
            </a:r>
            <a:r>
              <a:rPr lang="ar-SA" sz="2300" dirty="0" err="1" smtClean="0">
                <a:cs typeface="PT Bold Heading" pitchFamily="2" charset="-78"/>
              </a:rPr>
              <a:t>للذرات</a:t>
            </a:r>
            <a:r>
              <a:rPr lang="ar-SA" sz="2300" dirty="0" smtClean="0">
                <a:cs typeface="PT Bold Heading" pitchFamily="2" charset="-78"/>
              </a:rPr>
              <a:t> تكون فقط عندما تكون كميات الطاقة فيها محددة </a:t>
            </a:r>
          </a:p>
          <a:p>
            <a:pPr algn="justLow"/>
            <a:r>
              <a:rPr lang="ar-SA" sz="2300" dirty="0" smtClean="0">
                <a:cs typeface="PT Bold Heading" pitchFamily="2" charset="-78"/>
              </a:rPr>
              <a:t>اعتبر بور أن مستويات الطاقة في الذرة </a:t>
            </a:r>
            <a:r>
              <a:rPr lang="ar-SA" sz="2300" dirty="0" err="1" smtClean="0">
                <a:cs typeface="PT Bold Heading" pitchFamily="2" charset="-78"/>
              </a:rPr>
              <a:t>مكماة</a:t>
            </a:r>
            <a:r>
              <a:rPr lang="ar-SA" sz="2300" dirty="0" smtClean="0">
                <a:cs typeface="PT Bold Heading" pitchFamily="2" charset="-78"/>
              </a:rPr>
              <a:t> .</a:t>
            </a:r>
            <a:endParaRPr lang="ar-SA" sz="2300" dirty="0">
              <a:cs typeface="PT Bold Heading" pitchFamily="2" charset="-78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6357950" y="4071942"/>
            <a:ext cx="2310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ar-SA" sz="2800" dirty="0" smtClean="0">
                <a:solidFill>
                  <a:schemeClr val="tx2"/>
                </a:solidFill>
                <a:cs typeface="PT Bold Heading" pitchFamily="2" charset="-78"/>
              </a:rPr>
              <a:t>افتراضات بــور :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4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200"/>
                            </p:stCondLst>
                            <p:childTnLst>
                              <p:par>
                                <p:cTn id="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15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2804678" y="343895"/>
            <a:ext cx="36247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 smtClean="0">
                <a:solidFill>
                  <a:srgbClr val="A80054"/>
                </a:solidFill>
                <a:cs typeface="PT Bold Heading" pitchFamily="2" charset="-78"/>
              </a:rPr>
              <a:t>تكمية</a:t>
            </a:r>
            <a:r>
              <a:rPr lang="ar-SA" sz="3200" dirty="0" smtClean="0">
                <a:solidFill>
                  <a:srgbClr val="A80054"/>
                </a:solidFill>
                <a:cs typeface="PT Bold Heading" pitchFamily="2" charset="-78"/>
              </a:rPr>
              <a:t> الطاقة في </a:t>
            </a:r>
            <a:r>
              <a:rPr lang="ar-SA" sz="3200" dirty="0" err="1" smtClean="0">
                <a:solidFill>
                  <a:srgbClr val="A80054"/>
                </a:solidFill>
                <a:cs typeface="PT Bold Heading" pitchFamily="2" charset="-78"/>
              </a:rPr>
              <a:t>الذرات</a:t>
            </a:r>
            <a:endParaRPr lang="ar-SA" sz="3200" dirty="0" smtClean="0">
              <a:solidFill>
                <a:srgbClr val="A80054"/>
              </a:solidFill>
              <a:cs typeface="PT Bold Heading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71406" y="1035120"/>
            <a:ext cx="849868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مستوى الطاقة : </a:t>
            </a:r>
            <a:r>
              <a:rPr lang="ar-SA" sz="2200" dirty="0" smtClean="0">
                <a:cs typeface="PT Bold Heading" pitchFamily="2" charset="-78"/>
              </a:rPr>
              <a:t>( كمية محددة من الطاقة توجد في كل مستوى للذرة)</a:t>
            </a:r>
          </a:p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حالة الاستقرار : </a:t>
            </a:r>
            <a:r>
              <a:rPr lang="ar-SA" sz="2200" dirty="0" smtClean="0">
                <a:cs typeface="PT Bold Heading" pitchFamily="2" charset="-78"/>
              </a:rPr>
              <a:t>( حالة الذرة التي تمتلك أقل مقدار مسموح </a:t>
            </a:r>
            <a:r>
              <a:rPr lang="ar-SA" sz="2200" dirty="0" err="1" smtClean="0">
                <a:cs typeface="PT Bold Heading" pitchFamily="2" charset="-78"/>
              </a:rPr>
              <a:t>به</a:t>
            </a:r>
            <a:r>
              <a:rPr lang="ar-SA" sz="2200" dirty="0" smtClean="0">
                <a:cs typeface="PT Bold Heading" pitchFamily="2" charset="-78"/>
              </a:rPr>
              <a:t> من الطاقة )</a:t>
            </a:r>
          </a:p>
          <a:p>
            <a:r>
              <a:rPr lang="ar-SA" sz="2200" dirty="0" smtClean="0">
                <a:solidFill>
                  <a:srgbClr val="0070C0"/>
                </a:solidFill>
                <a:cs typeface="PT Bold Heading" pitchFamily="2" charset="-78"/>
              </a:rPr>
              <a:t>حالة الإثــــارة : </a:t>
            </a:r>
            <a:r>
              <a:rPr lang="ar-SA" sz="2200" dirty="0" smtClean="0">
                <a:cs typeface="PT Bold Heading" pitchFamily="2" charset="-78"/>
              </a:rPr>
              <a:t>(أي مستوى طاقة أعلى من مستوى الاستقرار) .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39567" t="34078" r="21140" b="41313"/>
          <a:stretch>
            <a:fillRect/>
          </a:stretch>
        </p:blipFill>
        <p:spPr bwMode="auto">
          <a:xfrm>
            <a:off x="1357290" y="3143248"/>
            <a:ext cx="67485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ربع نص 14"/>
          <p:cNvSpPr txBox="1"/>
          <p:nvPr/>
        </p:nvSpPr>
        <p:spPr>
          <a:xfrm>
            <a:off x="428596" y="2285992"/>
            <a:ext cx="82089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dirty="0" err="1" smtClean="0">
                <a:cs typeface="PT Bold Heading" pitchFamily="2" charset="-78"/>
              </a:rPr>
              <a:t>تكمية</a:t>
            </a:r>
            <a:r>
              <a:rPr lang="ar-SA" sz="2200" dirty="0" smtClean="0">
                <a:cs typeface="PT Bold Heading" pitchFamily="2" charset="-78"/>
              </a:rPr>
              <a:t> الطاقة في </a:t>
            </a:r>
            <a:r>
              <a:rPr lang="ar-SA" sz="2200" dirty="0" err="1" smtClean="0">
                <a:cs typeface="PT Bold Heading" pitchFamily="2" charset="-78"/>
              </a:rPr>
              <a:t>الذرات</a:t>
            </a:r>
            <a:r>
              <a:rPr lang="ar-SA" sz="2200" dirty="0" smtClean="0">
                <a:cs typeface="PT Bold Heading" pitchFamily="2" charset="-78"/>
              </a:rPr>
              <a:t> يمكن تشبيهها بدرجات سلم بحيث يتناقص البعد بين كل درجتين كلما صعدنا إلى أعلى  .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785786" y="5517079"/>
            <a:ext cx="7632848" cy="76944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طاقة الذرة لا يمكن ان يكون لها قيمة بين طاقتي مستويين من مستويات الطاقة المسموح </a:t>
            </a:r>
            <a:r>
              <a:rPr lang="ar-SA" sz="2200" dirty="0" err="1" smtClean="0">
                <a:cs typeface="PT Bold Heading" pitchFamily="2" charset="-78"/>
              </a:rPr>
              <a:t>بها</a:t>
            </a:r>
            <a:r>
              <a:rPr lang="ar-SA" sz="2200" dirty="0" smtClean="0">
                <a:cs typeface="PT Bold Heading" pitchFamily="2" charset="-78"/>
              </a:rPr>
              <a:t> .</a:t>
            </a:r>
            <a:endParaRPr lang="ar-SA" sz="2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50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85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785918" y="1000108"/>
            <a:ext cx="643170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r-SA" sz="2400" dirty="0" smtClean="0">
                <a:cs typeface="PT Bold Heading" pitchFamily="2" charset="-78"/>
              </a:rPr>
              <a:t>عندما تكون طاقة الذرة عند أقل مقدار مسموح  </a:t>
            </a:r>
            <a:r>
              <a:rPr lang="ar-SA" sz="2400" dirty="0" err="1" smtClean="0">
                <a:cs typeface="PT Bold Heading" pitchFamily="2" charset="-78"/>
              </a:rPr>
              <a:t>به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52077" y="357166"/>
            <a:ext cx="411683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متى يقال أن الذرة في حالة استقرار؟</a:t>
            </a:r>
            <a:endParaRPr lang="ar-SA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85786" y="1857364"/>
            <a:ext cx="74888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>
                <a:solidFill>
                  <a:srgbClr val="FF0000"/>
                </a:solidFill>
                <a:cs typeface="PT Bold Heading" pitchFamily="2" charset="-78"/>
              </a:rPr>
              <a:t>متى يقال ان الذرة في حالة </a:t>
            </a:r>
            <a:r>
              <a:rPr lang="ar-SA" sz="2400" dirty="0" err="1" smtClean="0">
                <a:solidFill>
                  <a:srgbClr val="FF0000"/>
                </a:solidFill>
                <a:cs typeface="PT Bold Heading" pitchFamily="2" charset="-78"/>
              </a:rPr>
              <a:t>الإثارة ؟</a:t>
            </a:r>
            <a:endParaRPr lang="ar-SA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42910" y="2643182"/>
            <a:ext cx="79225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 smtClean="0">
                <a:cs typeface="PT Bold Heading" pitchFamily="2" charset="-78"/>
              </a:rPr>
              <a:t>عندما تمتص الذرة كمية محددة من الطاقة  </a:t>
            </a:r>
            <a:r>
              <a:rPr lang="ar-SA" sz="2400" dirty="0" err="1" smtClean="0">
                <a:cs typeface="PT Bold Heading" pitchFamily="2" charset="-78"/>
              </a:rPr>
              <a:t>فانها</a:t>
            </a:r>
            <a:r>
              <a:rPr lang="ar-SA" sz="2400" dirty="0" smtClean="0">
                <a:cs typeface="PT Bold Heading" pitchFamily="2" charset="-78"/>
              </a:rPr>
              <a:t> تنتقل الى مستوى  طاقة </a:t>
            </a:r>
            <a:r>
              <a:rPr lang="ar-SA" sz="2400" dirty="0" err="1" smtClean="0">
                <a:cs typeface="PT Bold Heading" pitchFamily="2" charset="-78"/>
              </a:rPr>
              <a:t>اعلى</a:t>
            </a:r>
            <a:r>
              <a:rPr lang="ar-SA" sz="2400" dirty="0" smtClean="0">
                <a:cs typeface="PT Bold Heading" pitchFamily="2" charset="-78"/>
              </a:rPr>
              <a:t> أي مستوى طاقة اعلى من مستوى الاستقرار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11265" name="Picture 1" descr="eth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81439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000100" y="2500306"/>
            <a:ext cx="717743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طاقة الذرة تساوي مجموع طاقة حركة الالكترونات  وطاقة الوضع الناتجة عن قوة التجاذب بين الالكترونات والنواة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785918" y="1500174"/>
            <a:ext cx="4027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 smtClean="0">
                <a:solidFill>
                  <a:schemeClr val="accent2">
                    <a:lumMod val="50000"/>
                  </a:schemeClr>
                </a:solidFill>
                <a:cs typeface="PT Bold Heading" pitchFamily="2" charset="-78"/>
              </a:rPr>
              <a:t>ما الذي يحدد طاقة الذرة؟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643174" y="642918"/>
            <a:ext cx="2454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6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طاقــة الــذرة</a:t>
            </a:r>
            <a:endParaRPr lang="ar-SA" sz="3600" dirty="0">
              <a:solidFill>
                <a:schemeClr val="accent2">
                  <a:lumMod val="75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9217" name="Picture 1" descr="fusion-nuclear-proxima-revolucion-tecnologica_3_6036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642918"/>
            <a:ext cx="2500298" cy="16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928662" y="3429000"/>
            <a:ext cx="735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عللي : طاقة </a:t>
            </a:r>
            <a:r>
              <a:rPr lang="ar-SA" sz="2000" dirty="0" err="1" smtClean="0">
                <a:solidFill>
                  <a:srgbClr val="0070C0"/>
                </a:solidFill>
                <a:cs typeface="PT Bold Heading" pitchFamily="2" charset="-78"/>
              </a:rPr>
              <a:t>الالكترون</a:t>
            </a:r>
            <a:r>
              <a:rPr lang="ar-SA" sz="2000" dirty="0" smtClean="0">
                <a:solidFill>
                  <a:srgbClr val="0070C0"/>
                </a:solidFill>
                <a:cs typeface="PT Bold Heading" pitchFamily="2" charset="-78"/>
              </a:rPr>
              <a:t> في المستويات القريبة من النواة أقل من طاقته في المستويات البعيدة عنها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966602" y="4214818"/>
            <a:ext cx="6248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لأنه يجب بذل شغل  لنقل الالكترونات بعيدا عن النواة </a:t>
            </a:r>
            <a:r>
              <a:rPr lang="ar-SA" sz="2200" dirty="0">
                <a:cs typeface="PT Bold Heading" pitchFamily="2" charset="-78"/>
              </a:rPr>
              <a:t>.</a:t>
            </a:r>
            <a:endParaRPr lang="ar-SA" sz="2200" dirty="0" smtClean="0"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57224" y="5072074"/>
            <a:ext cx="73580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وهكذا تكون </a:t>
            </a:r>
            <a:r>
              <a:rPr lang="ar-SA" sz="2200" dirty="0" err="1" smtClean="0">
                <a:cs typeface="PT Bold Heading" pitchFamily="2" charset="-78"/>
              </a:rPr>
              <a:t>الذرات</a:t>
            </a:r>
            <a:r>
              <a:rPr lang="ar-SA" sz="2200" dirty="0" smtClean="0">
                <a:cs typeface="PT Bold Heading" pitchFamily="2" charset="-78"/>
              </a:rPr>
              <a:t> في حالة إثارة  عندما تكون إلكتروناتها  عند مستويات طاقة أعلى أي مستويات أبعد عن النواة .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9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طاقة الذرة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786182" y="357166"/>
            <a:ext cx="208903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ar-SA" sz="4000" dirty="0" smtClean="0">
                <a:solidFill>
                  <a:schemeClr val="accent4">
                    <a:lumMod val="75000"/>
                  </a:schemeClr>
                </a:solidFill>
                <a:cs typeface="PT Bold Heading" pitchFamily="2" charset="-78"/>
              </a:rPr>
              <a:t> النتائـــج</a:t>
            </a:r>
            <a:endParaRPr lang="ar-SA" sz="4000" dirty="0">
              <a:solidFill>
                <a:schemeClr val="accent4">
                  <a:lumMod val="75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1472" y="3085928"/>
            <a:ext cx="8105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200" dirty="0" smtClean="0">
                <a:cs typeface="PT Bold Heading" pitchFamily="2" charset="-78"/>
              </a:rPr>
              <a:t>كل من لون القطعة  وحجمها والصوت الصادر عنها  عندما تدور يمكن أن يساعد على تحديد نوعها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14348" y="1783667"/>
            <a:ext cx="800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200" dirty="0" smtClean="0">
                <a:cs typeface="PT Bold Heading" pitchFamily="2" charset="-78"/>
              </a:rPr>
              <a:t>عن طريق درجة ( حدة الصوت ) الذي تصدره القطعة النقدية  عندما تدور .</a:t>
            </a:r>
          </a:p>
        </p:txBody>
      </p:sp>
      <p:sp>
        <p:nvSpPr>
          <p:cNvPr id="7" name="عنوان 1"/>
          <p:cNvSpPr>
            <a:spLocks noGrp="1"/>
          </p:cNvSpPr>
          <p:nvPr>
            <p:ph type="title"/>
          </p:nvPr>
        </p:nvSpPr>
        <p:spPr>
          <a:xfrm>
            <a:off x="6715140" y="4212559"/>
            <a:ext cx="2043099" cy="3859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Low"/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التفكير الناقد :</a:t>
            </a:r>
            <a:endParaRPr lang="ar-SA" sz="2400" dirty="0">
              <a:solidFill>
                <a:srgbClr val="C000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00034" y="4694953"/>
            <a:ext cx="82746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200" dirty="0" smtClean="0">
                <a:cs typeface="PT Bold Heading" pitchFamily="2" charset="-78"/>
              </a:rPr>
              <a:t>يمكن استخدام الأطوال </a:t>
            </a:r>
            <a:r>
              <a:rPr lang="ar-SA" sz="2200" dirty="0" err="1" smtClean="0">
                <a:cs typeface="PT Bold Heading" pitchFamily="2" charset="-78"/>
              </a:rPr>
              <a:t>الموجية</a:t>
            </a:r>
            <a:r>
              <a:rPr lang="ar-SA" sz="2200" dirty="0" smtClean="0">
                <a:cs typeface="PT Bold Heading" pitchFamily="2" charset="-78"/>
              </a:rPr>
              <a:t> المميزة للضوء المنبعث للتعًرف على نوع الذرة المثارة 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428728" y="5569881"/>
            <a:ext cx="721520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200" dirty="0" smtClean="0">
                <a:cs typeface="PT Bold Heading" pitchFamily="2" charset="-78"/>
              </a:rPr>
              <a:t>ويمكن استخدام </a:t>
            </a:r>
            <a:r>
              <a:rPr lang="ar-SA" sz="2200" dirty="0" err="1" smtClean="0">
                <a:cs typeface="PT Bold Heading" pitchFamily="2" charset="-78"/>
              </a:rPr>
              <a:t>المطياف</a:t>
            </a:r>
            <a:r>
              <a:rPr lang="ar-SA" sz="2200" dirty="0" smtClean="0">
                <a:cs typeface="PT Bold Heading" pitchFamily="2" charset="-78"/>
              </a:rPr>
              <a:t> لقياس الأطوال </a:t>
            </a:r>
            <a:r>
              <a:rPr lang="ar-SA" sz="2200" dirty="0" err="1" smtClean="0">
                <a:cs typeface="PT Bold Heading" pitchFamily="2" charset="-78"/>
              </a:rPr>
              <a:t>الموجية</a:t>
            </a:r>
            <a:r>
              <a:rPr lang="ar-SA" sz="2200" dirty="0" smtClean="0">
                <a:cs typeface="PT Bold Heading" pitchFamily="2" charset="-78"/>
              </a:rPr>
              <a:t> لخطوط الطيف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072330" y="2536448"/>
            <a:ext cx="1577676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Low">
              <a:buNone/>
            </a:pPr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التحليــــل :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5643570" y="1355039"/>
            <a:ext cx="3068469" cy="4001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Low">
              <a:buNone/>
            </a:pPr>
            <a:r>
              <a:rPr lang="ar-SA" sz="2000" dirty="0" smtClean="0">
                <a:solidFill>
                  <a:srgbClr val="C00000"/>
                </a:solidFill>
                <a:cs typeface="PT Bold Heading" pitchFamily="2" charset="-78"/>
              </a:rPr>
              <a:t>كيف نحدد نوع القطعة النقدية ؟</a:t>
            </a:r>
          </a:p>
        </p:txBody>
      </p:sp>
      <p:pic>
        <p:nvPicPr>
          <p:cNvPr id="12" name="صورة 11" descr="8195166-book-and-penci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285728"/>
            <a:ext cx="2071702" cy="120158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90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/>
      <p:bldP spid="9" grpId="0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asketaiga.files.wordpress.com/2012/05/atom21.jpg?w=300&amp;h=2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28"/>
            <a:ext cx="2003924" cy="1950486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3643306" y="357166"/>
            <a:ext cx="439020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يعرف نموذج الذرة الذي يبين وجود نواة مركزية وإلكترونات لها مستويات طاقة </a:t>
            </a:r>
            <a:r>
              <a:rPr lang="ar-SA" sz="2400" dirty="0" err="1" smtClean="0">
                <a:cs typeface="PT Bold Heading" pitchFamily="2" charset="-78"/>
              </a:rPr>
              <a:t>مكماة</a:t>
            </a:r>
            <a:r>
              <a:rPr lang="ar-SA" sz="2400" dirty="0" smtClean="0">
                <a:cs typeface="PT Bold Heading" pitchFamily="2" charset="-78"/>
              </a:rPr>
              <a:t>  تدور حولها 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4143372" y="2071678"/>
            <a:ext cx="3531736" cy="76944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  <a:cs typeface="PT Bold Heading" pitchFamily="2" charset="-78"/>
              </a:rPr>
              <a:t>نموذج بور للذرة</a:t>
            </a:r>
            <a:endParaRPr lang="ar-SA" sz="4400" dirty="0">
              <a:solidFill>
                <a:schemeClr val="bg1"/>
              </a:solidFill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00166" y="3714752"/>
            <a:ext cx="51435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cs typeface="PT Bold Heading" pitchFamily="2" charset="-78"/>
              </a:rPr>
              <a:t>إذا كان بور مصيباً في افتراضه (</a:t>
            </a:r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أن </a:t>
            </a:r>
            <a:r>
              <a:rPr lang="ar-SA" sz="2800" dirty="0" err="1" smtClean="0">
                <a:solidFill>
                  <a:srgbClr val="0070C0"/>
                </a:solidFill>
                <a:cs typeface="PT Bold Heading" pitchFamily="2" charset="-78"/>
              </a:rPr>
              <a:t>الذرات</a:t>
            </a:r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 المستقرة لا تبعث طاقة </a:t>
            </a:r>
            <a:r>
              <a:rPr lang="ar-SA" sz="2800" dirty="0" smtClean="0">
                <a:cs typeface="PT Bold Heading" pitchFamily="2" charset="-78"/>
              </a:rPr>
              <a:t>) فمن </a:t>
            </a:r>
            <a:r>
              <a:rPr lang="ar-SA" sz="2800" dirty="0" err="1" smtClean="0">
                <a:cs typeface="PT Bold Heading" pitchFamily="2" charset="-78"/>
              </a:rPr>
              <a:t>المسؤول</a:t>
            </a:r>
            <a:r>
              <a:rPr lang="ar-SA" sz="2800" dirty="0" smtClean="0">
                <a:cs typeface="PT Bold Heading" pitchFamily="2" charset="-78"/>
              </a:rPr>
              <a:t> إذن عن طيف الانبعاث المميز للذرة؟</a:t>
            </a:r>
          </a:p>
        </p:txBody>
      </p:sp>
      <p:pic>
        <p:nvPicPr>
          <p:cNvPr id="8" name="صورة 7" descr="400_F_6883253_lniloRNqkO6aQLxg1uw5j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3143248"/>
            <a:ext cx="2000264" cy="235745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85720" y="214290"/>
            <a:ext cx="85689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* اقترح بور أن طاقة كهرومغناطيسية تنبعث عندما تتغير حالة الذرة من حالة استقرار إلى حالة استقرار أخرى. 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 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* أدرك بور أن طاقة كل </a:t>
            </a:r>
            <a:r>
              <a:rPr lang="ar-SA" sz="2200" dirty="0" err="1" smtClean="0">
                <a:cs typeface="PT Bold Heading" pitchFamily="2" charset="-78"/>
              </a:rPr>
              <a:t>فوتون</a:t>
            </a:r>
            <a:r>
              <a:rPr lang="ar-SA" sz="2200" dirty="0" smtClean="0">
                <a:cs typeface="PT Bold Heading" pitchFamily="2" charset="-78"/>
              </a:rPr>
              <a:t>  تعطى بالمعادلة .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1071546"/>
            <a:ext cx="2500330" cy="71438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مستطيل 5"/>
          <p:cNvSpPr/>
          <p:nvPr/>
        </p:nvSpPr>
        <p:spPr>
          <a:xfrm>
            <a:off x="571472" y="1928802"/>
            <a:ext cx="817699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* ثم افترض أنه عندما تمتص الذرة </a:t>
            </a:r>
            <a:r>
              <a:rPr lang="ar-SA" sz="2200" dirty="0" err="1" smtClean="0">
                <a:cs typeface="PT Bold Heading" pitchFamily="2" charset="-78"/>
              </a:rPr>
              <a:t>فوتوناً</a:t>
            </a:r>
            <a:r>
              <a:rPr lang="ar-SA" sz="2200" dirty="0" smtClean="0">
                <a:cs typeface="PT Bold Heading" pitchFamily="2" charset="-78"/>
              </a:rPr>
              <a:t> فإنها تصبح مثارة  وتزداد طاقتها بمقدار يساوي طاقة ذلك </a:t>
            </a:r>
            <a:r>
              <a:rPr lang="ar-SA" sz="2200" dirty="0" err="1" smtClean="0">
                <a:cs typeface="PT Bold Heading" pitchFamily="2" charset="-78"/>
              </a:rPr>
              <a:t>الفوتون</a:t>
            </a:r>
            <a:r>
              <a:rPr lang="ar-SA" sz="2200" dirty="0" smtClean="0">
                <a:cs typeface="PT Bold Heading" pitchFamily="2" charset="-78"/>
              </a:rPr>
              <a:t>.</a:t>
            </a:r>
          </a:p>
          <a:p>
            <a:pPr algn="justLow"/>
            <a:endParaRPr lang="ar-SA" sz="9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* ثم تنتقل هذه الذرة المثارة إلى مستوى طاقة أقل عندما تشع </a:t>
            </a:r>
            <a:r>
              <a:rPr lang="ar-SA" sz="2200" dirty="0" err="1" smtClean="0">
                <a:cs typeface="PT Bold Heading" pitchFamily="2" charset="-78"/>
              </a:rPr>
              <a:t>فوتوناً</a:t>
            </a:r>
            <a:r>
              <a:rPr lang="ar-SA" sz="2200" dirty="0" smtClean="0">
                <a:cs typeface="PT Bold Heading" pitchFamily="2" charset="-78"/>
              </a:rPr>
              <a:t>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7224" y="3429000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عندما يحدث انتقال  في الذرة من مستوى طاقة ابتدائي</a:t>
            </a:r>
          </a:p>
          <a:p>
            <a:pPr algn="justLow"/>
            <a:endParaRPr lang="ar-SA" sz="2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إلى مستوى طاقة نهائي </a:t>
            </a:r>
          </a:p>
          <a:p>
            <a:pPr algn="justLow"/>
            <a:endParaRPr lang="ar-SA" sz="2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فإن التغير في طاقة الذرة     </a:t>
            </a:r>
          </a:p>
          <a:p>
            <a:pPr algn="justLow"/>
            <a:r>
              <a:rPr lang="ar-SA" sz="2200" dirty="0" smtClean="0">
                <a:cs typeface="PT Bold Heading" pitchFamily="2" charset="-78"/>
              </a:rPr>
              <a:t>يعطى بالمعادلة :</a:t>
            </a:r>
            <a:endParaRPr lang="ar-SA" sz="2200" dirty="0">
              <a:cs typeface="PT Bold Heading" pitchFamily="2" charset="-78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46" y="3357562"/>
            <a:ext cx="391665" cy="620932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3929066"/>
            <a:ext cx="454122" cy="671722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4714884"/>
            <a:ext cx="857256" cy="645064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5643578"/>
            <a:ext cx="2514010" cy="580156"/>
          </a:xfrm>
          <a:prstGeom prst="rect">
            <a:avLst/>
          </a:prstGeom>
          <a:solidFill>
            <a:srgbClr val="FFFF00"/>
          </a:solidFill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5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5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15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67792" t="15375" r="5644" b="47084"/>
          <a:stretch>
            <a:fillRect/>
          </a:stretch>
        </p:blipFill>
        <p:spPr bwMode="auto">
          <a:xfrm>
            <a:off x="1601432" y="214290"/>
            <a:ext cx="654246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571472" y="5286388"/>
            <a:ext cx="7992888" cy="584775"/>
          </a:xfrm>
          <a:prstGeom prst="rect">
            <a:avLst/>
          </a:prstGeom>
          <a:solidFill>
            <a:srgbClr val="FFFFA3"/>
          </a:solidFill>
          <a:ln>
            <a:solidFill>
              <a:srgbClr val="A80054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cs typeface="PT Bold Heading" pitchFamily="2" charset="-78"/>
              </a:rPr>
              <a:t>التغير في طاقة </a:t>
            </a:r>
            <a:r>
              <a:rPr lang="ar-SA" sz="3200" dirty="0" err="1" smtClean="0">
                <a:cs typeface="PT Bold Heading" pitchFamily="2" charset="-78"/>
              </a:rPr>
              <a:t>الذرة </a:t>
            </a:r>
            <a:r>
              <a:rPr lang="ar-SA" sz="3200" dirty="0" smtClean="0">
                <a:cs typeface="PT Bold Heading" pitchFamily="2" charset="-78"/>
              </a:rPr>
              <a:t>= طاقة </a:t>
            </a:r>
            <a:r>
              <a:rPr lang="ar-SA" sz="3200" dirty="0" err="1" smtClean="0">
                <a:cs typeface="PT Bold Heading" pitchFamily="2" charset="-78"/>
              </a:rPr>
              <a:t>الفوتون</a:t>
            </a:r>
            <a:r>
              <a:rPr lang="ar-SA" sz="3200" dirty="0" smtClean="0">
                <a:cs typeface="PT Bold Heading" pitchFamily="2" charset="-78"/>
              </a:rPr>
              <a:t> المنبعث</a:t>
            </a:r>
            <a:endParaRPr lang="ar-SA" sz="32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14678" y="214290"/>
            <a:ext cx="3844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cs typeface="PT Bold Heading" pitchFamily="2" charset="-78"/>
              </a:rPr>
              <a:t>النموذج الكمي للذرة</a:t>
            </a:r>
          </a:p>
        </p:txBody>
      </p:sp>
      <p:sp>
        <p:nvSpPr>
          <p:cNvPr id="3" name="مستطيل 3"/>
          <p:cNvSpPr>
            <a:spLocks noChangeArrowheads="1"/>
          </p:cNvSpPr>
          <p:nvPr/>
        </p:nvSpPr>
        <p:spPr bwMode="auto">
          <a:xfrm>
            <a:off x="4857752" y="1071546"/>
            <a:ext cx="37224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latin typeface="Calibri" pitchFamily="34" charset="0"/>
                <a:cs typeface="PT Bold Heading" pitchFamily="2" charset="-78"/>
              </a:rPr>
              <a:t>أوجه القصور </a:t>
            </a:r>
            <a:r>
              <a:rPr lang="ar-SA" sz="2800" dirty="0" smtClean="0">
                <a:solidFill>
                  <a:srgbClr val="C00000"/>
                </a:solidFill>
                <a:latin typeface="Calibri" pitchFamily="34" charset="0"/>
                <a:cs typeface="PT Bold Heading" pitchFamily="2" charset="-78"/>
              </a:rPr>
              <a:t>في </a:t>
            </a:r>
            <a:r>
              <a:rPr lang="ar-SA" sz="2800" dirty="0">
                <a:solidFill>
                  <a:srgbClr val="C00000"/>
                </a:solidFill>
                <a:latin typeface="Calibri" pitchFamily="34" charset="0"/>
                <a:cs typeface="PT Bold Heading" pitchFamily="2" charset="-78"/>
              </a:rPr>
              <a:t>نموذج بور </a:t>
            </a:r>
            <a:r>
              <a:rPr lang="ar-SA" sz="2800" dirty="0" smtClean="0">
                <a:solidFill>
                  <a:srgbClr val="C00000"/>
                </a:solidFill>
                <a:latin typeface="Calibri" pitchFamily="34" charset="0"/>
                <a:cs typeface="PT Bold Heading" pitchFamily="2" charset="-78"/>
              </a:rPr>
              <a:t>:</a:t>
            </a:r>
            <a:endParaRPr lang="ar-SA" sz="2800" dirty="0">
              <a:solidFill>
                <a:srgbClr val="C00000"/>
              </a:solidFill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4" name="Picture 2" descr="http://faculty.mu.edu.sa/public/uploads/image/20120404/20120404164724_3528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57166"/>
            <a:ext cx="2143140" cy="203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57158" y="1714488"/>
            <a:ext cx="825026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* ينطبــق فقـط 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على ذرة الهيدروجين </a:t>
            </a:r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و</a:t>
            </a:r>
            <a:r>
              <a:rPr lang="ar-SA" sz="2400" dirty="0" smtClean="0">
                <a:latin typeface="Arabic Transparent" pitchFamily="2" charset="-78"/>
                <a:cs typeface="PT Bold Heading" pitchFamily="2" charset="-78"/>
              </a:rPr>
              <a:t>لم يستطــع </a:t>
            </a:r>
          </a:p>
          <a:p>
            <a:pPr algn="justLow"/>
            <a:r>
              <a:rPr lang="ar-SA" sz="2400" dirty="0" smtClean="0">
                <a:latin typeface="Arabic Transparent" pitchFamily="2" charset="-78"/>
                <a:cs typeface="PT Bold Heading" pitchFamily="2" charset="-78"/>
              </a:rPr>
              <a:t>  تفسير </a:t>
            </a:r>
            <a:r>
              <a:rPr lang="ar-SA" sz="2400" dirty="0">
                <a:latin typeface="Arabic Transparent" pitchFamily="2" charset="-78"/>
                <a:cs typeface="PT Bold Heading" pitchFamily="2" charset="-78"/>
              </a:rPr>
              <a:t>أطياف بقية العناصر </a:t>
            </a:r>
            <a:r>
              <a:rPr lang="ar-SA" sz="2400" dirty="0" smtClean="0">
                <a:latin typeface="Arabic Transparent" pitchFamily="2" charset="-78"/>
                <a:cs typeface="PT Bold Heading" pitchFamily="2" charset="-78"/>
              </a:rPr>
              <a:t>.</a:t>
            </a:r>
            <a:endParaRPr lang="ar-SA" sz="2400" dirty="0">
              <a:latin typeface="Arabic Transparent" pitchFamily="2" charset="-78"/>
              <a:cs typeface="PT Bold Heading" pitchFamily="2" charset="-78"/>
            </a:endParaRPr>
          </a:p>
          <a:p>
            <a:pPr algn="justLow"/>
            <a:endParaRPr lang="en-US" sz="14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* لا 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يتحرك الإلكترون إلا في مدارات محددة ذات </a:t>
            </a:r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أنصاف 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أقطار محددة ومعينة </a:t>
            </a:r>
            <a:r>
              <a:rPr lang="ar-SA" sz="2400" dirty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( هذا يتعارض مع مبدأ </a:t>
            </a:r>
            <a:r>
              <a:rPr lang="ar-SA" sz="2400" dirty="0" smtClean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عدم </a:t>
            </a:r>
            <a:r>
              <a:rPr lang="ar-SA" sz="2400" dirty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التحديد </a:t>
            </a:r>
            <a:r>
              <a:rPr lang="ar-SA" sz="2400" dirty="0" err="1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لهيزنبرج</a:t>
            </a:r>
            <a:r>
              <a:rPr lang="ar-SA" sz="2400" dirty="0" smtClean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) .</a:t>
            </a:r>
            <a:endParaRPr lang="ar-SA" sz="2400" dirty="0">
              <a:solidFill>
                <a:srgbClr val="7030A0"/>
              </a:solidFill>
              <a:latin typeface="Calibri" pitchFamily="34" charset="0"/>
              <a:cs typeface="PT Bold Heading" pitchFamily="2" charset="-78"/>
            </a:endParaRPr>
          </a:p>
          <a:p>
            <a:pPr algn="justLow"/>
            <a:endParaRPr lang="en-US" sz="16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* الإلكترونات 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لا تشع طاقة رغم أنها تتسارع </a:t>
            </a:r>
            <a:r>
              <a:rPr lang="ar-SA" sz="2400" dirty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( النظرية الكهرومغناطيسية تتطلب أن تبعث الجسيمات </a:t>
            </a:r>
            <a:r>
              <a:rPr lang="ar-SA" sz="2400" dirty="0" err="1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المتسارعة</a:t>
            </a:r>
            <a:r>
              <a:rPr lang="ar-SA" sz="2400" dirty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 طاقة</a:t>
            </a:r>
            <a:r>
              <a:rPr lang="ar-SA" sz="2400" dirty="0" smtClean="0">
                <a:solidFill>
                  <a:srgbClr val="7030A0"/>
                </a:solidFill>
                <a:latin typeface="Calibri" pitchFamily="34" charset="0"/>
                <a:cs typeface="PT Bold Heading" pitchFamily="2" charset="-78"/>
              </a:rPr>
              <a:t>) .</a:t>
            </a:r>
            <a:endParaRPr lang="ar-SA" sz="2400" dirty="0">
              <a:solidFill>
                <a:srgbClr val="7030A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928794" y="4714884"/>
            <a:ext cx="6072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  <a:t>اقتنع العلماء أن نموذج بور للذرة فيه قصور فوضعوا تصورات جديدة ومبتكرة </a:t>
            </a:r>
            <a:endParaRPr lang="ar-SA" sz="32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3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8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3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مستطيل 5"/>
          <p:cNvSpPr>
            <a:spLocks noChangeArrowheads="1"/>
          </p:cNvSpPr>
          <p:nvPr/>
        </p:nvSpPr>
        <p:spPr bwMode="auto">
          <a:xfrm>
            <a:off x="1785918" y="357166"/>
            <a:ext cx="7143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طرح العالم الفرنسي </a:t>
            </a:r>
            <a:r>
              <a:rPr lang="ar-SA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دي</a:t>
            </a: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برولي</a:t>
            </a:r>
            <a:r>
              <a:rPr lang="ar-SA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نظرية 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( أن للجسيمات خصائص </a:t>
            </a:r>
            <a:r>
              <a:rPr lang="ar-SA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موجية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 تماما كما للضوء خصائص </a:t>
            </a:r>
            <a:r>
              <a:rPr lang="ar-SA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جسيمية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)</a:t>
            </a:r>
            <a:endParaRPr lang="ar-SA" sz="2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cs typeface="PT Bold Heading" pitchFamily="2" charset="-78"/>
            </a:endParaRPr>
          </a:p>
          <a:p>
            <a:pPr algn="ctr"/>
            <a:endParaRPr lang="ar-SA" sz="120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 pitchFamily="34" charset="0"/>
              <a:cs typeface="PT Bold Heading" pitchFamily="2" charset="-78"/>
            </a:endParaRPr>
          </a:p>
          <a:p>
            <a:pPr algn="ctr"/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  <a:cs typeface="PT Bold Heading" pitchFamily="2" charset="-78"/>
              </a:rPr>
              <a:t>فلماذا لا يكون </a:t>
            </a:r>
            <a:r>
              <a:rPr lang="ar-SA" sz="24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  <a:cs typeface="PT Bold Heading" pitchFamily="2" charset="-78"/>
              </a:rPr>
              <a:t>للالكترون</a:t>
            </a:r>
            <a:r>
              <a:rPr lang="ar-SA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  <a:cs typeface="PT Bold Heading" pitchFamily="2" charset="-78"/>
              </a:rPr>
              <a:t> نفس الطبيعة؟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2428860" y="3214686"/>
            <a:ext cx="5932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ln>
                  <a:solidFill>
                    <a:schemeClr val="bg1"/>
                  </a:solidFill>
                </a:ln>
                <a:latin typeface="Calibri" pitchFamily="34" charset="0"/>
                <a:cs typeface="PT Bold Heading" pitchFamily="2" charset="-78"/>
              </a:rPr>
              <a:t>الطبيعة </a:t>
            </a:r>
            <a:r>
              <a:rPr lang="ar-SA" sz="3200" dirty="0" err="1">
                <a:ln>
                  <a:solidFill>
                    <a:schemeClr val="bg1"/>
                  </a:solidFill>
                </a:ln>
                <a:latin typeface="Calibri" pitchFamily="34" charset="0"/>
                <a:cs typeface="PT Bold Heading" pitchFamily="2" charset="-78"/>
              </a:rPr>
              <a:t>المزدوجه</a:t>
            </a:r>
            <a:r>
              <a:rPr lang="ar-SA" sz="3200" dirty="0">
                <a:ln>
                  <a:solidFill>
                    <a:schemeClr val="bg1"/>
                  </a:solidFill>
                </a:ln>
                <a:latin typeface="Calibri" pitchFamily="34" charset="0"/>
                <a:cs typeface="PT Bold Heading" pitchFamily="2" charset="-78"/>
              </a:rPr>
              <a:t> للإلكترون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PT Bold Heading" pitchFamily="2" charset="-78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Calibri" pitchFamily="34" charset="0"/>
                <a:cs typeface="PT Bold Heading" pitchFamily="2" charset="-78"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" </a:t>
            </a:r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الإلكترون جسيم مادي مشحون متحرك </a:t>
            </a:r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تصاحبه </a:t>
            </a:r>
            <a:r>
              <a:rPr lang="ar-SA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موجة مادية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.”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6" name="مستطيل 7"/>
          <p:cNvSpPr>
            <a:spLocks noChangeArrowheads="1"/>
          </p:cNvSpPr>
          <p:nvPr/>
        </p:nvSpPr>
        <p:spPr bwMode="auto">
          <a:xfrm>
            <a:off x="1571604" y="2071678"/>
            <a:ext cx="714379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على هذا الأساس </a:t>
            </a:r>
          </a:p>
          <a:p>
            <a:pPr algn="ctr"/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اقترح </a:t>
            </a:r>
            <a:r>
              <a:rPr lang="ar-SA" sz="25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دي</a:t>
            </a:r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5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برولي</a:t>
            </a:r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الحركة </a:t>
            </a:r>
            <a:r>
              <a:rPr lang="ar-SA" sz="25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الموجية</a:t>
            </a:r>
            <a:r>
              <a:rPr lang="ar-SA" sz="25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للإلكترون  حول النواة 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 l="35986" t="43373" r="17902" b="30603"/>
          <a:stretch>
            <a:fillRect/>
          </a:stretch>
        </p:blipFill>
        <p:spPr bwMode="auto">
          <a:xfrm>
            <a:off x="1928794" y="4929198"/>
            <a:ext cx="692945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4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4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مستطيل 5"/>
          <p:cNvSpPr>
            <a:spLocks noChangeArrowheads="1"/>
          </p:cNvSpPr>
          <p:nvPr/>
        </p:nvSpPr>
        <p:spPr bwMode="auto">
          <a:xfrm>
            <a:off x="857224" y="1285860"/>
            <a:ext cx="78549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latin typeface="Calibri" pitchFamily="34" charset="0"/>
                <a:cs typeface="PT Bold Heading" pitchFamily="2" charset="-78"/>
              </a:rPr>
              <a:t>اكتشف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أنك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تستطيع قياس سرعة الجسيم أو قد تستطيع أن تقيس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موضعه غير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أنك لا تستطيع أن تقوم بالمهمتين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معاً 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PT Bold Heading" pitchFamily="2" charset="-78"/>
              </a:rPr>
              <a:t>بناءاً </a:t>
            </a:r>
            <a:r>
              <a:rPr lang="ar-SA" sz="22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PT Bold Heading" pitchFamily="2" charset="-78"/>
              </a:rPr>
              <a:t>على ذلك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من المستحيل معرفة سرعة جسيم ومكانه في الوقت نفسه بدقة .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643438" y="691202"/>
            <a:ext cx="42274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مبدأ عدم التحديد </a:t>
            </a:r>
            <a:r>
              <a:rPr lang="ar-SA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لهايزنرج</a:t>
            </a:r>
            <a:r>
              <a:rPr lang="ar-S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   </a:t>
            </a:r>
            <a:endParaRPr lang="ar-S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ستطيل 6"/>
          <p:cNvSpPr>
            <a:spLocks noChangeArrowheads="1"/>
          </p:cNvSpPr>
          <p:nvPr/>
        </p:nvSpPr>
        <p:spPr bwMode="auto">
          <a:xfrm>
            <a:off x="500034" y="2928934"/>
            <a:ext cx="83169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2200" dirty="0">
                <a:latin typeface="Calibri" pitchFamily="34" charset="0"/>
                <a:cs typeface="PT Bold Heading" pitchFamily="2" charset="-78"/>
              </a:rPr>
              <a:t>استخدم  العالم النمساوي </a:t>
            </a:r>
            <a:r>
              <a:rPr lang="ar-SA" sz="2400" dirty="0" err="1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شرودنجر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نموذج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موجة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دي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برولي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للوصول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إلى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نظرية  الكم للذرة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اعتماداً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على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الموجات وخرج بتصور جديد عن حركة </a:t>
            </a:r>
            <a:r>
              <a:rPr lang="ar-SA" sz="2200" dirty="0" err="1" smtClean="0">
                <a:latin typeface="Calibri" pitchFamily="34" charset="0"/>
                <a:cs typeface="PT Bold Heading" pitchFamily="2" charset="-78"/>
              </a:rPr>
              <a:t>الالكترون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err="1" smtClean="0">
                <a:latin typeface="Calibri" pitchFamily="34" charset="0"/>
                <a:cs typeface="PT Bold Heading" pitchFamily="2" charset="-78"/>
              </a:rPr>
              <a:t>الموجية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 حول النواة  :</a:t>
            </a:r>
          </a:p>
          <a:p>
            <a:pPr algn="justLow"/>
            <a:r>
              <a:rPr lang="ar-SA" sz="22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وهو أن </a:t>
            </a:r>
            <a:r>
              <a:rPr lang="ar-SA" sz="2200" dirty="0" err="1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الالكترون</a:t>
            </a:r>
            <a:r>
              <a:rPr lang="ar-SA" sz="22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 يتحرك في منطقة محددة حول النواة تشبه إلى حد بعيد السحابة الالكترونية .</a:t>
            </a:r>
            <a:endParaRPr lang="ar-SA" sz="2200" dirty="0">
              <a:solidFill>
                <a:srgbClr val="0070C0"/>
              </a:solidFill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20796" t="31807" r="30693" b="36386"/>
          <a:stretch>
            <a:fillRect/>
          </a:stretch>
        </p:blipFill>
        <p:spPr bwMode="auto">
          <a:xfrm>
            <a:off x="4000496" y="4786322"/>
            <a:ext cx="4572032" cy="185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مستطيل 5"/>
          <p:cNvSpPr>
            <a:spLocks noChangeArrowheads="1"/>
          </p:cNvSpPr>
          <p:nvPr/>
        </p:nvSpPr>
        <p:spPr bwMode="auto">
          <a:xfrm>
            <a:off x="3857620" y="2071678"/>
            <a:ext cx="4367214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000" dirty="0" smtClean="0">
                <a:latin typeface="Calibri" pitchFamily="34" charset="0"/>
                <a:cs typeface="PT Bold Heading" pitchFamily="2" charset="-78"/>
              </a:rPr>
              <a:t>المنطقــــة </a:t>
            </a:r>
            <a:r>
              <a:rPr lang="ar-SA" sz="4000" dirty="0">
                <a:latin typeface="Calibri" pitchFamily="34" charset="0"/>
                <a:cs typeface="PT Bold Heading" pitchFamily="2" charset="-78"/>
              </a:rPr>
              <a:t>ذات </a:t>
            </a:r>
            <a:r>
              <a:rPr lang="ar-SA" sz="4000" dirty="0" smtClean="0">
                <a:latin typeface="Calibri" pitchFamily="34" charset="0"/>
                <a:cs typeface="PT Bold Heading" pitchFamily="2" charset="-78"/>
              </a:rPr>
              <a:t>الاحتمالية </a:t>
            </a:r>
            <a:r>
              <a:rPr lang="ar-SA" sz="4000" dirty="0">
                <a:latin typeface="Calibri" pitchFamily="34" charset="0"/>
                <a:cs typeface="PT Bold Heading" pitchFamily="2" charset="-78"/>
              </a:rPr>
              <a:t>العالية لوجود </a:t>
            </a:r>
            <a:r>
              <a:rPr lang="ar-SA" sz="4000" dirty="0" smtClean="0">
                <a:latin typeface="Calibri" pitchFamily="34" charset="0"/>
                <a:cs typeface="PT Bold Heading" pitchFamily="2" charset="-78"/>
              </a:rPr>
              <a:t>الإلكترون </a:t>
            </a:r>
            <a:r>
              <a:rPr lang="ar-SA" sz="4000" dirty="0">
                <a:latin typeface="Calibri" pitchFamily="34" charset="0"/>
                <a:cs typeface="PT Bold Heading" pitchFamily="2" charset="-78"/>
              </a:rPr>
              <a:t>فيها</a:t>
            </a:r>
          </a:p>
        </p:txBody>
      </p:sp>
      <p:sp>
        <p:nvSpPr>
          <p:cNvPr id="12292" name="مربع نص 6"/>
          <p:cNvSpPr txBox="1">
            <a:spLocks noChangeArrowheads="1"/>
          </p:cNvSpPr>
          <p:nvPr/>
        </p:nvSpPr>
        <p:spPr bwMode="auto">
          <a:xfrm>
            <a:off x="2285984" y="642918"/>
            <a:ext cx="48244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4800" dirty="0">
                <a:ln>
                  <a:solidFill>
                    <a:schemeClr val="bg1"/>
                  </a:solidFill>
                </a:ln>
                <a:solidFill>
                  <a:schemeClr val="tx2"/>
                </a:solidFill>
                <a:latin typeface="Calibri" pitchFamily="34" charset="0"/>
                <a:cs typeface="PT Bold Heading" pitchFamily="2" charset="-78"/>
              </a:rPr>
              <a:t>السحابة الإلكترونية</a:t>
            </a:r>
          </a:p>
        </p:txBody>
      </p:sp>
      <p:pic>
        <p:nvPicPr>
          <p:cNvPr id="57347" name="Picture 3" descr="ANd9GcS-0KIGI7IjbRgI0mE79yQzlWmgbE6jKR2_5hihmztZSdHefH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357430"/>
            <a:ext cx="3000396" cy="251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2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00"/>
                            </p:stCondLst>
                            <p:childTnLst>
                              <p:par>
                                <p:cTn id="2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73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1212163"/>
            <a:ext cx="6758006" cy="900106"/>
          </a:xfrm>
          <a:noFill/>
          <a:ln>
            <a:noFill/>
          </a:ln>
        </p:spPr>
        <p:txBody>
          <a:bodyPr/>
          <a:lstStyle/>
          <a:p>
            <a:pPr algn="justLow">
              <a:buFont typeface="Wingdings" pitchFamily="2" charset="2"/>
              <a:buChar char="v"/>
            </a:pPr>
            <a:r>
              <a:rPr lang="ar-SA" sz="2200" dirty="0" smtClean="0">
                <a:cs typeface="PT Bold Heading" pitchFamily="2" charset="-78"/>
              </a:rPr>
              <a:t>  تنبأ بأن المسافة الأكثر احتمالية  بين الإلكترون ونواة ذرة الهيدروجين هي نصف القطر الذي توقعه بور .</a:t>
            </a:r>
          </a:p>
          <a:p>
            <a:pPr algn="justLow"/>
            <a:endParaRPr lang="ar-SA" sz="2200" dirty="0" smtClean="0">
              <a:cs typeface="PT Bold Heading" pitchFamily="2" charset="-78"/>
            </a:endParaRPr>
          </a:p>
        </p:txBody>
      </p:sp>
      <p:sp>
        <p:nvSpPr>
          <p:cNvPr id="13315" name="مستطيل 4"/>
          <p:cNvSpPr>
            <a:spLocks noChangeArrowheads="1"/>
          </p:cNvSpPr>
          <p:nvPr/>
        </p:nvSpPr>
        <p:spPr bwMode="auto">
          <a:xfrm>
            <a:off x="2500298" y="285728"/>
            <a:ext cx="2818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النموذج </a:t>
            </a:r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الكمي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13316" name="مستطيل 5"/>
          <p:cNvSpPr>
            <a:spLocks noChangeArrowheads="1"/>
          </p:cNvSpPr>
          <p:nvPr/>
        </p:nvSpPr>
        <p:spPr bwMode="auto">
          <a:xfrm>
            <a:off x="357158" y="2212295"/>
            <a:ext cx="69770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2200" dirty="0">
                <a:latin typeface="Calibri" pitchFamily="34" charset="0"/>
                <a:cs typeface="PT Bold Heading" pitchFamily="2" charset="-78"/>
              </a:rPr>
              <a:t> نموذج يتوقع  احتمالية وجود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الإلكترون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في منطقة محددة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فقط 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58370" name="Picture 2" descr="يي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143248"/>
            <a:ext cx="420055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8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5" grpId="0"/>
      <p:bldP spid="133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1433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pic>
        <p:nvPicPr>
          <p:cNvPr id="14340" name="Picture 2" descr="http://www.wallcoo.net/cartoon/Abstract_backgrounds_12_1920x1200/wallpapers/1920x1200/abstract_colour_background_Waves_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مستطيل 6"/>
          <p:cNvSpPr>
            <a:spLocks noChangeArrowheads="1"/>
          </p:cNvSpPr>
          <p:nvPr/>
        </p:nvSpPr>
        <p:spPr bwMode="auto">
          <a:xfrm>
            <a:off x="3387265" y="302105"/>
            <a:ext cx="297068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dirty="0">
                <a:solidFill>
                  <a:schemeClr val="tx2"/>
                </a:solidFill>
                <a:latin typeface="Calibri" pitchFamily="34" charset="0"/>
                <a:cs typeface="PT Bold Heading" pitchFamily="2" charset="-78"/>
              </a:rPr>
              <a:t>ميكانيكا الكم</a:t>
            </a:r>
          </a:p>
        </p:txBody>
      </p:sp>
      <p:sp>
        <p:nvSpPr>
          <p:cNvPr id="14342" name="مستطيل 7"/>
          <p:cNvSpPr>
            <a:spLocks noChangeArrowheads="1"/>
          </p:cNvSpPr>
          <p:nvPr/>
        </p:nvSpPr>
        <p:spPr bwMode="auto">
          <a:xfrm>
            <a:off x="2184174" y="1428736"/>
            <a:ext cx="524534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dirty="0">
                <a:latin typeface="Calibri" pitchFamily="34" charset="0"/>
                <a:cs typeface="PT Bold Heading" pitchFamily="2" charset="-78"/>
              </a:rPr>
              <a:t>هي دراسة المادة باستخدام خصائصها </a:t>
            </a:r>
            <a:r>
              <a:rPr lang="ar-SA" sz="2400" dirty="0" err="1">
                <a:latin typeface="Calibri" pitchFamily="34" charset="0"/>
                <a:cs typeface="PT Bold Heading" pitchFamily="2" charset="-78"/>
              </a:rPr>
              <a:t>الموجية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214414" y="2500306"/>
            <a:ext cx="7000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* حققت نجاحاً هائلاً في توقع الكثير من المعلومات التفصيلية لتركيب الذرة .</a:t>
            </a:r>
          </a:p>
          <a:p>
            <a:pPr algn="justLow"/>
            <a:endParaRPr lang="ar-SA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* جعلت تراكيب بعض الجزيئات قابلة للحساب مما أتاح للكيميائيين القدرة على تحديد  ترتيب </a:t>
            </a:r>
            <a:r>
              <a:rPr lang="ar-SA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الذرات</a:t>
            </a:r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في الجزيئات .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59394" name="Picture 2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1857356" cy="18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ميكانيكا الكم, شرح شامل ومبسط 00_00_04-00_21_54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00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143108" y="1643050"/>
            <a:ext cx="632074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ar-SA" sz="2200" dirty="0" smtClean="0">
                <a:cs typeface="PT Bold Heading" pitchFamily="2" charset="-78"/>
              </a:rPr>
              <a:t>كثير من التساؤلات واجهت الباحثين حول طبيعة الذرة .</a:t>
            </a:r>
            <a:endParaRPr lang="en-US" sz="2200" dirty="0">
              <a:cs typeface="PT Bold Heading" pitchFamily="2" charset="-78"/>
            </a:endParaRPr>
          </a:p>
        </p:txBody>
      </p:sp>
      <p:pic>
        <p:nvPicPr>
          <p:cNvPr id="4" name="Picture 7" descr="20246"/>
          <p:cNvPicPr>
            <a:picLocks noChangeAspect="1" noChangeArrowheads="1"/>
          </p:cNvPicPr>
          <p:nvPr/>
        </p:nvPicPr>
        <p:blipFill>
          <a:blip r:embed="rId3">
            <a:lum bright="-18000"/>
          </a:blip>
          <a:srcRect/>
          <a:stretch>
            <a:fillRect/>
          </a:stretch>
        </p:blipFill>
        <p:spPr bwMode="auto">
          <a:xfrm>
            <a:off x="323850" y="333375"/>
            <a:ext cx="1881188" cy="1776413"/>
          </a:xfrm>
          <a:prstGeom prst="rect">
            <a:avLst/>
          </a:prstGeom>
          <a:noFill/>
        </p:spPr>
      </p:pic>
      <p:sp>
        <p:nvSpPr>
          <p:cNvPr id="6" name="مربع نص 5"/>
          <p:cNvSpPr txBox="1"/>
          <p:nvPr/>
        </p:nvSpPr>
        <p:spPr>
          <a:xfrm>
            <a:off x="3857620" y="571480"/>
            <a:ext cx="28575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pic>
        <p:nvPicPr>
          <p:cNvPr id="7" name="Picture 5" descr="bohr2-sm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28574"/>
            <a:ext cx="1371600" cy="1371600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214810" y="571480"/>
            <a:ext cx="3656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4000" dirty="0">
                <a:solidFill>
                  <a:srgbClr val="CC0066"/>
                </a:solidFill>
                <a:cs typeface="PT Bold Heading" pitchFamily="2" charset="-78"/>
              </a:rPr>
              <a:t>نموذج بـــور للذرة</a:t>
            </a:r>
            <a:endParaRPr lang="en-US" sz="4000" dirty="0">
              <a:solidFill>
                <a:srgbClr val="CC0066"/>
              </a:solidFill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929454" y="2357430"/>
            <a:ext cx="1686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 smtClean="0">
                <a:solidFill>
                  <a:srgbClr val="C00000"/>
                </a:solidFill>
                <a:cs typeface="PT Bold Heading" pitchFamily="2" charset="-78"/>
              </a:rPr>
              <a:t>تومسون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 :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143240" y="3000372"/>
            <a:ext cx="54292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اعتقد أن المادة الثقيلة الموجبة الشحنة  تملأ الذرة</a:t>
            </a:r>
            <a:endParaRPr lang="en-US" sz="2200" dirty="0" smtClean="0"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solidFill>
                  <a:srgbClr val="65074C"/>
                </a:solidFill>
                <a:cs typeface="PT Bold Heading" pitchFamily="2" charset="-78"/>
              </a:rPr>
              <a:t>صور الالكترونات السالبة الشحنة على انها تتوزع خلال هذه المادة  الموجبة الشحنة</a:t>
            </a:r>
            <a:r>
              <a:rPr lang="ar-SA" sz="2200" dirty="0">
                <a:solidFill>
                  <a:srgbClr val="65074C"/>
                </a:solidFill>
                <a:cs typeface="PT Bold Heading" pitchFamily="2" charset="-78"/>
              </a:rPr>
              <a:t> </a:t>
            </a:r>
            <a:r>
              <a:rPr lang="ar-SA" sz="2200" dirty="0" smtClean="0">
                <a:solidFill>
                  <a:srgbClr val="65074C"/>
                </a:solidFill>
                <a:cs typeface="PT Bold Heading" pitchFamily="2" charset="-78"/>
              </a:rPr>
              <a:t>.</a:t>
            </a:r>
            <a:endParaRPr lang="en-US" sz="2200" dirty="0" smtClean="0">
              <a:solidFill>
                <a:srgbClr val="65074C"/>
              </a:solidFill>
              <a:cs typeface="PT Bold Heading" pitchFamily="2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071802" y="5000636"/>
            <a:ext cx="55721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cs typeface="PT Bold Heading" pitchFamily="2" charset="-78"/>
              </a:rPr>
              <a:t>أجرى تجربة باستخدام مركبات مشعة تصدر  أشعة نافذة ووجد أن بعض هذه </a:t>
            </a:r>
            <a:r>
              <a:rPr lang="ar-SA" sz="2200" dirty="0" err="1" smtClean="0">
                <a:cs typeface="PT Bold Heading" pitchFamily="2" charset="-78"/>
              </a:rPr>
              <a:t>الانبعاثات</a:t>
            </a:r>
            <a:r>
              <a:rPr lang="ar-SA" sz="2200" dirty="0" smtClean="0">
                <a:cs typeface="PT Bold Heading" pitchFamily="2" charset="-78"/>
              </a:rPr>
              <a:t> جسيمات موجبة الشحنة وثقيلة  وتتحرك بسرعات عالية سميت بجسيمات  ألفا .</a:t>
            </a:r>
            <a:endParaRPr lang="ar-SA" sz="2200" dirty="0">
              <a:cs typeface="PT Bold Heading" pitchFamily="2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022846" y="4357694"/>
            <a:ext cx="1608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 err="1" smtClean="0">
                <a:solidFill>
                  <a:srgbClr val="C00000"/>
                </a:solidFill>
                <a:cs typeface="PT Bold Heading" pitchFamily="2" charset="-78"/>
              </a:rPr>
              <a:t>رذرفورد</a:t>
            </a:r>
            <a:r>
              <a:rPr lang="ar-SA" sz="3200" b="1" dirty="0" smtClean="0"/>
              <a:t> 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>: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3" name="Picture 2" descr="http://img136.imageshack.us/img136/7293/atom111mm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9443"/>
          <a:stretch>
            <a:fillRect/>
          </a:stretch>
        </p:blipFill>
        <p:spPr bwMode="auto">
          <a:xfrm>
            <a:off x="214282" y="2571744"/>
            <a:ext cx="2614401" cy="4071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وان 1"/>
          <p:cNvSpPr>
            <a:spLocks noGrp="1"/>
          </p:cNvSpPr>
          <p:nvPr>
            <p:ph type="title"/>
          </p:nvPr>
        </p:nvSpPr>
        <p:spPr>
          <a:xfrm>
            <a:off x="3286116" y="500042"/>
            <a:ext cx="3071834" cy="868346"/>
          </a:xfrm>
          <a:noFill/>
          <a:ln>
            <a:noFill/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Low"/>
            <a:r>
              <a:rPr lang="ar-S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PT Bold Heading" pitchFamily="2" charset="-78"/>
              </a:rPr>
              <a:t>استخداماتهـــا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31995"/>
            <a:ext cx="8229600" cy="4525963"/>
          </a:xfrm>
        </p:spPr>
        <p:txBody>
          <a:bodyPr>
            <a:normAutofit/>
          </a:bodyPr>
          <a:lstStyle/>
          <a:p>
            <a:pPr algn="justLow"/>
            <a:r>
              <a:rPr lang="ar-SA" sz="2800" dirty="0" smtClean="0">
                <a:cs typeface="PT Bold Heading" pitchFamily="2" charset="-78"/>
              </a:rPr>
              <a:t>تستخدم ميكانيكا الكم أيضاً لتحليل تفاصيل امتصاص وانبعاث الضوء من </a:t>
            </a:r>
            <a:r>
              <a:rPr lang="ar-SA" sz="2800" dirty="0" err="1" smtClean="0">
                <a:cs typeface="PT Bold Heading" pitchFamily="2" charset="-78"/>
              </a:rPr>
              <a:t>الذرات</a:t>
            </a:r>
            <a:r>
              <a:rPr lang="ar-SA" sz="2800" dirty="0" smtClean="0">
                <a:cs typeface="PT Bold Heading" pitchFamily="2" charset="-78"/>
              </a:rPr>
              <a:t> .</a:t>
            </a:r>
          </a:p>
          <a:p>
            <a:pPr algn="justLow"/>
            <a:endParaRPr lang="ar-SA" sz="1600" dirty="0" smtClean="0">
              <a:cs typeface="PT Bold Heading" pitchFamily="2" charset="-78"/>
            </a:endParaRPr>
          </a:p>
          <a:p>
            <a:pPr algn="justLow"/>
            <a:r>
              <a:rPr lang="ar-SA" sz="2800" dirty="0" smtClean="0">
                <a:cs typeface="PT Bold Heading" pitchFamily="2" charset="-78"/>
              </a:rPr>
              <a:t>ونتيجة لنظرية ميكانيكا الكم تم تطوير مصدر جديد للضوء وهو الليزر .</a:t>
            </a:r>
          </a:p>
          <a:p>
            <a:pPr algn="justLow"/>
            <a:endParaRPr lang="en-US" sz="2800" dirty="0" smtClean="0">
              <a:cs typeface="PT Bold Heading" pitchFamily="2" charset="-78"/>
            </a:endParaRPr>
          </a:p>
          <a:p>
            <a:pPr algn="justLow"/>
            <a:r>
              <a:rPr lang="ar-SA" sz="2800" dirty="0" smtClean="0">
                <a:cs typeface="PT Bold Heading" pitchFamily="2" charset="-78"/>
              </a:rPr>
              <a:t>استطاع الكيميائيون تحضير جزيئات جديدة ومفيدة لم تكن موجودة  في الطبيعة .</a:t>
            </a:r>
          </a:p>
        </p:txBody>
      </p:sp>
      <p:pic>
        <p:nvPicPr>
          <p:cNvPr id="60418" name="Picture 2" descr="Media_65146_T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6649"/>
            <a:ext cx="1714480" cy="15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ي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428992" y="214290"/>
            <a:ext cx="35205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PT Bold Heading" pitchFamily="2" charset="-78"/>
              </a:rPr>
              <a:t>الليــــــزرات</a:t>
            </a:r>
            <a:endParaRPr lang="ar-S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3"/>
          <p:cNvSpPr>
            <a:spLocks noChangeArrowheads="1"/>
          </p:cNvSpPr>
          <p:nvPr/>
        </p:nvSpPr>
        <p:spPr bwMode="auto">
          <a:xfrm>
            <a:off x="431800" y="1892376"/>
            <a:ext cx="55689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ضوء من مصدرين أو أكثر </a:t>
            </a:r>
            <a:r>
              <a:rPr lang="ar-SA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يولد 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موجة ذات مقدمات منتظمة </a:t>
            </a:r>
            <a:r>
              <a:rPr lang="ar-SA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أو </a:t>
            </a: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موجات ضوء تكون متطابقة عند القمم </a:t>
            </a:r>
            <a:r>
              <a:rPr lang="ar-SA" sz="2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والقيعان .</a:t>
            </a:r>
            <a:endParaRPr lang="ar-SA" sz="2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786182" y="1357298"/>
            <a:ext cx="221457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cs typeface="PT Bold Heading" pitchFamily="2" charset="-78"/>
              </a:rPr>
              <a:t>الضوء المترابط :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786446" y="4357694"/>
            <a:ext cx="29289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cs typeface="PT Bold Heading" pitchFamily="2" charset="-78"/>
              </a:rPr>
              <a:t>الضوء غير المترابط :</a:t>
            </a:r>
            <a:endParaRPr lang="ar-SA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286280" y="4992729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>
              <a:buFont typeface="Arial" pitchFamily="34" charset="0"/>
              <a:buNone/>
            </a:pPr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ضوء بمقدمات </a:t>
            </a:r>
            <a:r>
              <a:rPr lang="ar-SA" sz="23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موجية</a:t>
            </a:r>
            <a:r>
              <a:rPr lang="ar-SA" sz="23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غير متزامنة  تضيء الأجسام بضوء أبيض  منتظم أو هو ضوء يتكون  من موجات  مختلفة في الطور قممها وقيعانها  غير متوافقة 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500"/>
                            </p:stCondLst>
                            <p:childTnLst>
                              <p:par>
                                <p:cTn id="2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مستطيل 6"/>
          <p:cNvSpPr>
            <a:spLocks noChangeArrowheads="1"/>
          </p:cNvSpPr>
          <p:nvPr/>
        </p:nvSpPr>
        <p:spPr bwMode="auto">
          <a:xfrm>
            <a:off x="2143108" y="285728"/>
            <a:ext cx="5139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3200" dirty="0">
                <a:solidFill>
                  <a:schemeClr val="tx2"/>
                </a:solidFill>
                <a:latin typeface="Calibri" pitchFamily="34" charset="0"/>
                <a:cs typeface="PT Bold Heading" pitchFamily="2" charset="-78"/>
              </a:rPr>
              <a:t>الانبعاث التلقائي والانبعاث المحفز</a:t>
            </a:r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000628" y="1214422"/>
            <a:ext cx="3709972" cy="481009"/>
          </a:xfrm>
        </p:spPr>
        <p:txBody>
          <a:bodyPr>
            <a:noAutofit/>
          </a:bodyPr>
          <a:lstStyle/>
          <a:p>
            <a:pPr algn="justLow"/>
            <a:r>
              <a:rPr lang="ar-SA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الانبعاث التلقائي :</a:t>
            </a: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3786182" y="2001015"/>
            <a:ext cx="4940292" cy="2285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>
                <a:latin typeface="Calibri" pitchFamily="34" charset="0"/>
                <a:cs typeface="PT Bold Heading" pitchFamily="2" charset="-78"/>
              </a:rPr>
              <a:t>عندما  تكون الذرة في مستوى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الطاقة الأعلى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(مستوى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التهيج) تميل دائماً إلى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حالة الاستقرار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فتعود تلقائيا بعد فترة زمنية  قصيرة  </a:t>
            </a:r>
            <a:r>
              <a:rPr lang="ar-SA" sz="2200" dirty="0" err="1" smtClean="0">
                <a:latin typeface="Calibri" pitchFamily="34" charset="0"/>
                <a:cs typeface="PT Bold Heading" pitchFamily="2" charset="-78"/>
              </a:rPr>
              <a:t>الى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 المستوى الأرضي .</a:t>
            </a:r>
          </a:p>
          <a:p>
            <a:pPr algn="justLow"/>
            <a:endParaRPr lang="ar-SA" sz="1050" dirty="0" smtClean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وهذا يصاحبه </a:t>
            </a:r>
            <a:r>
              <a:rPr lang="ar-SA" sz="2200" dirty="0" smtClean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انبعاث  </a:t>
            </a:r>
            <a:r>
              <a:rPr lang="ar-SA" sz="2200" dirty="0" err="1" smtClean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فوتون</a:t>
            </a:r>
            <a:r>
              <a:rPr lang="ar-SA" sz="2200" dirty="0" smtClean="0">
                <a:solidFill>
                  <a:srgbClr val="FF000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طاقته تساوي  فرق الطاقة بين المستويين 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2448" t="39984" r="69843" b="21626"/>
          <a:stretch>
            <a:fillRect/>
          </a:stretch>
        </p:blipFill>
        <p:spPr bwMode="auto">
          <a:xfrm>
            <a:off x="454702" y="1214423"/>
            <a:ext cx="3034593" cy="335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>
          <a:xfrm>
            <a:off x="6000760" y="71438"/>
            <a:ext cx="2928958" cy="857232"/>
          </a:xfrm>
        </p:spPr>
        <p:txBody>
          <a:bodyPr>
            <a:normAutofit/>
          </a:bodyPr>
          <a:lstStyle/>
          <a:p>
            <a:pPr algn="r"/>
            <a:r>
              <a:rPr lang="ar-SA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PT Bold Heading" pitchFamily="2" charset="-78"/>
              </a:rPr>
              <a:t>الانبعاث المحفز :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9220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500174"/>
            <a:ext cx="310981" cy="36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>
              <a:latin typeface="Calibri" pitchFamily="34" charset="0"/>
            </a:endParaRPr>
          </a:p>
        </p:txBody>
      </p:sp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8082" y="2428868"/>
            <a:ext cx="3635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5"/>
          <a:srcRect l="36246" t="40763" r="38850" b="18672"/>
          <a:stretch>
            <a:fillRect/>
          </a:stretch>
        </p:blipFill>
        <p:spPr bwMode="auto">
          <a:xfrm>
            <a:off x="214282" y="285728"/>
            <a:ext cx="3286147" cy="37179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6" name="مستطيل 10"/>
          <p:cNvSpPr>
            <a:spLocks noChangeArrowheads="1"/>
          </p:cNvSpPr>
          <p:nvPr/>
        </p:nvSpPr>
        <p:spPr bwMode="auto">
          <a:xfrm>
            <a:off x="3643306" y="842944"/>
            <a:ext cx="517843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ar-SA" sz="2200" dirty="0">
                <a:latin typeface="Calibri" pitchFamily="34" charset="0"/>
                <a:cs typeface="PT Bold Heading" pitchFamily="2" charset="-78"/>
              </a:rPr>
              <a:t>عندما يؤثر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فوتون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(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طاقته = فرق الطاقة بين حالة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الإثارة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وحالة الاستقرار )</a:t>
            </a:r>
          </a:p>
          <a:p>
            <a:r>
              <a:rPr lang="ar-SA" sz="2200" dirty="0">
                <a:latin typeface="Calibri" pitchFamily="34" charset="0"/>
                <a:cs typeface="PT Bold Heading" pitchFamily="2" charset="-78"/>
              </a:rPr>
              <a:t>في ذرة مثارة  وهي في مستوى الطاقة </a:t>
            </a:r>
          </a:p>
        </p:txBody>
      </p:sp>
      <p:sp>
        <p:nvSpPr>
          <p:cNvPr id="9227" name="مستطيل 11"/>
          <p:cNvSpPr>
            <a:spLocks noChangeArrowheads="1"/>
          </p:cNvSpPr>
          <p:nvPr/>
        </p:nvSpPr>
        <p:spPr bwMode="auto">
          <a:xfrm>
            <a:off x="3714744" y="2091160"/>
            <a:ext cx="507206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فإنه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يحفز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الإلكترون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غير المستقر على النزول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إلى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المستوى</a:t>
            </a:r>
          </a:p>
          <a:p>
            <a:pPr algn="justLow"/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وانبعاث </a:t>
            </a:r>
            <a:r>
              <a:rPr lang="ar-SA" sz="2200" dirty="0" err="1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فوتون</a:t>
            </a:r>
            <a:r>
              <a:rPr lang="ar-SA" sz="22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 مماثل </a:t>
            </a:r>
            <a:r>
              <a:rPr lang="ar-SA" sz="2200" dirty="0" err="1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للفوتون</a:t>
            </a:r>
            <a:r>
              <a:rPr lang="ar-SA" sz="2200" dirty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(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الذي سبب أو حفز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الانبعاث) متماثلين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في الطاقة والتردد والطور 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6" grpId="0"/>
      <p:bldP spid="922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ar-SA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الفوتون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المحفز </a:t>
            </a:r>
            <a:r>
              <a:rPr lang="ar-SA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والفوتون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cs typeface="PT Bold Heading" pitchFamily="2" charset="-78"/>
              </a:rPr>
              <a:t> المنبعث</a:t>
            </a:r>
          </a:p>
        </p:txBody>
      </p:sp>
      <p:sp>
        <p:nvSpPr>
          <p:cNvPr id="10243" name="مستطيل 3"/>
          <p:cNvSpPr>
            <a:spLocks noChangeArrowheads="1"/>
          </p:cNvSpPr>
          <p:nvPr/>
        </p:nvSpPr>
        <p:spPr bwMode="auto">
          <a:xfrm>
            <a:off x="2000232" y="1357298"/>
            <a:ext cx="6553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Low"/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إذا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اصطدم أي منهما بذرات أخرى مثارة ينتج </a:t>
            </a:r>
            <a:r>
              <a:rPr lang="ar-SA" sz="3200" dirty="0" err="1">
                <a:latin typeface="Calibri" pitchFamily="34" charset="0"/>
                <a:cs typeface="PT Bold Heading" pitchFamily="2" charset="-78"/>
              </a:rPr>
              <a:t>فوتونات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 أخرى مماثلة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وتستمر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العملية منتجة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سيلاً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من </a:t>
            </a:r>
            <a:r>
              <a:rPr lang="ar-SA" sz="3200" dirty="0" err="1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 المماثلة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التي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تكون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لها نفس التردد ونفس الطور ، لها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الطول </a:t>
            </a:r>
            <a:r>
              <a:rPr lang="ar-SA" sz="3200" dirty="0" err="1">
                <a:latin typeface="Calibri" pitchFamily="34" charset="0"/>
                <a:cs typeface="PT Bold Heading" pitchFamily="2" charset="-78"/>
              </a:rPr>
              <a:t>الموجي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نفسه ومترابطة .</a:t>
            </a:r>
            <a:endParaRPr lang="ar-SA" sz="32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62466" name="Picture 2" descr="lase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143380"/>
            <a:ext cx="3786214" cy="231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3500430" y="1928802"/>
            <a:ext cx="520698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cs typeface="PT Bold Heading" pitchFamily="2" charset="-78"/>
              </a:rPr>
              <a:t>* يجب </a:t>
            </a:r>
            <a:r>
              <a:rPr lang="ar-SA" sz="2400" dirty="0">
                <a:cs typeface="PT Bold Heading" pitchFamily="2" charset="-78"/>
              </a:rPr>
              <a:t>أن تكون هناك  </a:t>
            </a:r>
            <a:r>
              <a:rPr lang="ar-SA" sz="2400" dirty="0" err="1">
                <a:cs typeface="PT Bold Heading" pitchFamily="2" charset="-78"/>
              </a:rPr>
              <a:t>ذرات</a:t>
            </a:r>
            <a:r>
              <a:rPr lang="ar-SA" sz="2400" dirty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مثارة .</a:t>
            </a:r>
            <a:endParaRPr lang="ar-SA" sz="2400" dirty="0"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ar-SA" sz="2400" dirty="0"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cs typeface="PT Bold Heading" pitchFamily="2" charset="-78"/>
              </a:rPr>
              <a:t>* بقاء </a:t>
            </a:r>
            <a:r>
              <a:rPr lang="ar-SA" sz="2400" dirty="0" err="1">
                <a:cs typeface="PT Bold Heading" pitchFamily="2" charset="-78"/>
              </a:rPr>
              <a:t>الذرات</a:t>
            </a:r>
            <a:r>
              <a:rPr lang="ar-SA" sz="2400" dirty="0">
                <a:cs typeface="PT Bold Heading" pitchFamily="2" charset="-78"/>
              </a:rPr>
              <a:t> مثارة فترة زمنية  كافية حتى يحدث </a:t>
            </a:r>
            <a:r>
              <a:rPr lang="ar-SA" sz="2400" dirty="0" smtClean="0">
                <a:cs typeface="PT Bold Heading" pitchFamily="2" charset="-78"/>
              </a:rPr>
              <a:t>التصادم .</a:t>
            </a:r>
            <a:endParaRPr lang="ar-SA" sz="2400" dirty="0"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ar-SA" sz="2400" dirty="0">
              <a:cs typeface="PT Bold Heading" pitchFamily="2" charset="-78"/>
            </a:endParaRPr>
          </a:p>
          <a:p>
            <a:pPr algn="justLow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dirty="0" smtClean="0">
                <a:cs typeface="PT Bold Heading" pitchFamily="2" charset="-78"/>
              </a:rPr>
              <a:t>* السيطرة </a:t>
            </a:r>
            <a:r>
              <a:rPr lang="ar-SA" sz="2400" dirty="0">
                <a:cs typeface="PT Bold Heading" pitchFamily="2" charset="-78"/>
              </a:rPr>
              <a:t>على </a:t>
            </a:r>
            <a:r>
              <a:rPr lang="ar-SA" sz="2400" dirty="0" err="1">
                <a:cs typeface="PT Bold Heading" pitchFamily="2" charset="-78"/>
              </a:rPr>
              <a:t>الفوتونات</a:t>
            </a:r>
            <a:r>
              <a:rPr lang="ar-SA" sz="2400" dirty="0">
                <a:cs typeface="PT Bold Heading" pitchFamily="2" charset="-78"/>
              </a:rPr>
              <a:t> وتوجيهها  لتكون قادرة على إحداث تصادم مع </a:t>
            </a:r>
            <a:r>
              <a:rPr lang="ar-SA" sz="2400" dirty="0" err="1">
                <a:cs typeface="PT Bold Heading" pitchFamily="2" charset="-78"/>
              </a:rPr>
              <a:t>الذرات</a:t>
            </a:r>
            <a:r>
              <a:rPr lang="ar-SA" sz="2400" dirty="0">
                <a:cs typeface="PT Bold Heading" pitchFamily="2" charset="-78"/>
              </a:rPr>
              <a:t> </a:t>
            </a:r>
            <a:r>
              <a:rPr lang="ar-SA" sz="2400" dirty="0" smtClean="0">
                <a:cs typeface="PT Bold Heading" pitchFamily="2" charset="-78"/>
              </a:rPr>
              <a:t>المثارة .</a:t>
            </a:r>
            <a:endParaRPr lang="ar-SA" sz="2400" dirty="0"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357290" y="428604"/>
            <a:ext cx="65630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شروط حدوث سلسلة </a:t>
            </a:r>
            <a:r>
              <a:rPr lang="ar-SA" sz="3600" dirty="0" err="1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الانبعاثات</a:t>
            </a:r>
            <a:r>
              <a:rPr lang="ar-SA" sz="36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cs typeface="PT Bold Heading" pitchFamily="2" charset="-78"/>
              </a:rPr>
              <a:t> المحفزة</a:t>
            </a:r>
            <a:endParaRPr lang="ar-SA" sz="3600" dirty="0">
              <a:ln>
                <a:solidFill>
                  <a:schemeClr val="tx1"/>
                </a:solidFill>
              </a:ln>
              <a:solidFill>
                <a:srgbClr val="00B050"/>
              </a:solidFill>
              <a:cs typeface="PT Bold Heading" pitchFamily="2" charset="-78"/>
            </a:endParaRPr>
          </a:p>
        </p:txBody>
      </p:sp>
      <p:pic>
        <p:nvPicPr>
          <p:cNvPr id="63490" name="Picture 2" descr="SCI2000b16N9_H06_001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27146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مستطيل 4"/>
          <p:cNvSpPr>
            <a:spLocks noChangeArrowheads="1"/>
          </p:cNvSpPr>
          <p:nvPr/>
        </p:nvSpPr>
        <p:spPr bwMode="auto">
          <a:xfrm>
            <a:off x="1500166" y="214290"/>
            <a:ext cx="731998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800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PT Bold Heading" pitchFamily="2" charset="-78"/>
              </a:rPr>
              <a:t>جاءت تسمية كلمة ليزر </a:t>
            </a:r>
            <a:r>
              <a:rPr lang="en-US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PT Bold Heading" pitchFamily="2" charset="-78"/>
              </a:rPr>
              <a:t>LASER </a:t>
            </a:r>
            <a:r>
              <a:rPr lang="ar-SA" sz="2800" u="sng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من </a:t>
            </a:r>
            <a:r>
              <a:rPr lang="ar-SA" sz="2400" dirty="0"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الأحرف الأولى لفكرة عمل الليزر والمتمثلة في العبارة الآتية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Light Amplification by Stimulated Emission of Radiation</a:t>
            </a:r>
            <a:r>
              <a:rPr lang="ar-SA" sz="2400" dirty="0"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 </a:t>
            </a:r>
          </a:p>
          <a:p>
            <a:pPr algn="justLow"/>
            <a:endParaRPr lang="ar-SA" sz="1400" dirty="0">
              <a:solidFill>
                <a:schemeClr val="bg1"/>
              </a:solidFill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solidFill>
                  <a:schemeClr val="bg1"/>
                </a:solidFill>
                <a:latin typeface="Calibri" pitchFamily="34" charset="0"/>
                <a:cs typeface="PT Bold Heading" pitchFamily="2" charset="-78"/>
              </a:rPr>
              <a:t>وتعني </a:t>
            </a:r>
            <a:r>
              <a:rPr lang="ar-SA" sz="2400" dirty="0" smtClean="0">
                <a:solidFill>
                  <a:srgbClr val="FFFF00"/>
                </a:solidFill>
                <a:latin typeface="Calibri" pitchFamily="34" charset="0"/>
                <a:cs typeface="PT Bold Heading" pitchFamily="2" charset="-78"/>
              </a:rPr>
              <a:t>تضخيم الضوء بواسطة الانبعاث المحرض للإشعاع</a:t>
            </a:r>
          </a:p>
        </p:txBody>
      </p:sp>
      <p:sp>
        <p:nvSpPr>
          <p:cNvPr id="12291" name="مستطيل 5"/>
          <p:cNvSpPr>
            <a:spLocks noChangeArrowheads="1"/>
          </p:cNvSpPr>
          <p:nvPr/>
        </p:nvSpPr>
        <p:spPr bwMode="auto">
          <a:xfrm>
            <a:off x="8516360" y="5516563"/>
            <a:ext cx="184731" cy="4308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SA" sz="2200" b="1" dirty="0">
              <a:solidFill>
                <a:srgbClr val="FFFF0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143108" y="2566096"/>
            <a:ext cx="6000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cs typeface="PT Bold Heading" pitchFamily="2" charset="-78"/>
              </a:rPr>
              <a:t>والذرة التي تبعث الضوء عندما تكون مثارة في الليزر تسمى </a:t>
            </a:r>
            <a:r>
              <a:rPr lang="ar-SA" sz="3200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cs typeface="PT Bold Heading" pitchFamily="2" charset="-78"/>
              </a:rPr>
              <a:t>ذرة </a:t>
            </a:r>
            <a:r>
              <a:rPr lang="ar-SA" sz="3200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cs typeface="PT Bold Heading" pitchFamily="2" charset="-78"/>
              </a:rPr>
              <a:t>ليزرية</a:t>
            </a:r>
            <a:endParaRPr lang="en-US" sz="3200" dirty="0" smtClean="0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64514" name="Picture 2" descr="La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1150" y="4038600"/>
            <a:ext cx="375285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628" y="428604"/>
            <a:ext cx="3757610" cy="1143000"/>
          </a:xfrm>
          <a:noFill/>
          <a:ln>
            <a:noFill/>
          </a:ln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cs typeface="PT Bold Heading" pitchFamily="2" charset="-78"/>
              </a:rPr>
              <a:t>خصائص الليزر</a:t>
            </a:r>
            <a:endParaRPr lang="ar-SA" sz="4000" b="1" dirty="0">
              <a:ln>
                <a:solidFill>
                  <a:schemeClr val="tx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cs typeface="PT Bold Heading" pitchFamily="2" charset="-78"/>
            </a:endParaRPr>
          </a:p>
        </p:txBody>
      </p:sp>
      <p:pic>
        <p:nvPicPr>
          <p:cNvPr id="65538" name="Picture 2" descr="laser_lfi_rgb_proje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00438"/>
            <a:ext cx="678657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3000364" y="1785926"/>
            <a:ext cx="5472122" cy="17954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أحادي الطول </a:t>
            </a:r>
            <a:r>
              <a:rPr kumimoji="0" lang="ar-S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الموجي</a:t>
            </a: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( أحادي اللون)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موجة بدقة عالية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مركز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عالي الكثافة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ضوء الليزر الخارق 00_00_00-00_01_0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143000"/>
          </a:xfrm>
          <a:noFill/>
          <a:ln>
            <a:noFill/>
          </a:ln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4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cs typeface="PT Bold Heading" pitchFamily="2" charset="-78"/>
              </a:rPr>
              <a:t>إثارة  أو ضخ </a:t>
            </a:r>
            <a:r>
              <a:rPr lang="ar-SA" sz="4000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cs typeface="PT Bold Heading" pitchFamily="2" charset="-78"/>
              </a:rPr>
              <a:t>الذرات</a:t>
            </a:r>
            <a:r>
              <a:rPr lang="ar-SA" sz="4000" dirty="0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cs typeface="PT Bold Heading" pitchFamily="2" charset="-78"/>
              </a:rPr>
              <a:t> </a:t>
            </a:r>
            <a:r>
              <a:rPr lang="ar-SA" sz="4000" dirty="0" err="1" smtClean="0">
                <a:ln>
                  <a:solidFill>
                    <a:schemeClr val="bg1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cs typeface="PT Bold Heading" pitchFamily="2" charset="-78"/>
              </a:rPr>
              <a:t>الليزرية</a:t>
            </a:r>
            <a:endParaRPr lang="ar-SA" sz="4000" dirty="0">
              <a:ln>
                <a:solidFill>
                  <a:schemeClr val="bg1"/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16387" name="عنصر نائب للمحتوى 2"/>
          <p:cNvSpPr>
            <a:spLocks noGrp="1"/>
          </p:cNvSpPr>
          <p:nvPr>
            <p:ph idx="1"/>
          </p:nvPr>
        </p:nvSpPr>
        <p:spPr>
          <a:xfrm>
            <a:off x="1142976" y="1714488"/>
            <a:ext cx="6858048" cy="2500330"/>
          </a:xfrm>
        </p:spPr>
        <p:txBody>
          <a:bodyPr>
            <a:normAutofit/>
          </a:bodyPr>
          <a:lstStyle/>
          <a:p>
            <a:pPr algn="justLow">
              <a:buNone/>
            </a:pPr>
            <a:r>
              <a:rPr lang="ar-SA" u="sng" dirty="0" smtClean="0">
                <a:solidFill>
                  <a:srgbClr val="FFFFA3"/>
                </a:solidFill>
                <a:cs typeface="PT Bold Heading" pitchFamily="2" charset="-78"/>
              </a:rPr>
              <a:t>من طرقها :</a:t>
            </a:r>
          </a:p>
          <a:p>
            <a:pPr algn="justLow"/>
            <a:endParaRPr lang="ar-SA" sz="1400" u="sng" dirty="0" smtClean="0">
              <a:solidFill>
                <a:schemeClr val="bg1"/>
              </a:solidFill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solidFill>
                  <a:schemeClr val="bg1"/>
                </a:solidFill>
                <a:cs typeface="PT Bold Heading" pitchFamily="2" charset="-78"/>
              </a:rPr>
              <a:t>يمكن لومضه كثيفة من الضوء ذات طول موجي أقصر من الليزر أن تستخدم لضخ </a:t>
            </a:r>
            <a:r>
              <a:rPr lang="ar-SA" sz="2400" dirty="0" err="1" smtClean="0">
                <a:solidFill>
                  <a:schemeClr val="bg1"/>
                </a:solidFill>
                <a:cs typeface="PT Bold Heading" pitchFamily="2" charset="-78"/>
              </a:rPr>
              <a:t>الذرات</a:t>
            </a:r>
            <a:r>
              <a:rPr lang="ar-SA" sz="2400" dirty="0" smtClean="0">
                <a:solidFill>
                  <a:schemeClr val="bg1"/>
                </a:solidFill>
                <a:cs typeface="PT Bold Heading" pitchFamily="2" charset="-78"/>
              </a:rPr>
              <a:t>.</a:t>
            </a:r>
          </a:p>
          <a:p>
            <a:pPr algn="justLow"/>
            <a:endParaRPr lang="ar-SA" sz="1400" dirty="0" smtClean="0">
              <a:solidFill>
                <a:schemeClr val="bg1"/>
              </a:solidFill>
              <a:cs typeface="PT Bold Heading" pitchFamily="2" charset="-78"/>
            </a:endParaRPr>
          </a:p>
          <a:p>
            <a:pPr algn="justLow"/>
            <a:r>
              <a:rPr lang="ar-SA" sz="2400" dirty="0" smtClean="0">
                <a:solidFill>
                  <a:schemeClr val="bg1"/>
                </a:solidFill>
                <a:cs typeface="PT Bold Heading" pitchFamily="2" charset="-78"/>
              </a:rPr>
              <a:t>تصادم  </a:t>
            </a:r>
            <a:r>
              <a:rPr lang="ar-SA" sz="2400" dirty="0" err="1" smtClean="0">
                <a:solidFill>
                  <a:schemeClr val="bg1"/>
                </a:solidFill>
                <a:cs typeface="PT Bold Heading" pitchFamily="2" charset="-78"/>
              </a:rPr>
              <a:t>الذرات</a:t>
            </a:r>
            <a:r>
              <a:rPr lang="ar-SA" sz="2400" dirty="0" smtClean="0">
                <a:solidFill>
                  <a:schemeClr val="bg1"/>
                </a:solidFill>
                <a:cs typeface="PT Bold Heading" pitchFamily="2" charset="-78"/>
              </a:rPr>
              <a:t>  المثارة مع </a:t>
            </a:r>
            <a:r>
              <a:rPr lang="ar-SA" sz="2400" dirty="0" err="1" smtClean="0">
                <a:solidFill>
                  <a:schemeClr val="bg1"/>
                </a:solidFill>
                <a:cs typeface="PT Bold Heading" pitchFamily="2" charset="-78"/>
              </a:rPr>
              <a:t>ذرات</a:t>
            </a:r>
            <a:r>
              <a:rPr lang="ar-SA" sz="2400" dirty="0" smtClean="0">
                <a:solidFill>
                  <a:schemeClr val="bg1"/>
                </a:solidFill>
                <a:cs typeface="PT Bold Heading" pitchFamily="2" charset="-78"/>
              </a:rPr>
              <a:t> أخرى مستقرة .</a:t>
            </a:r>
          </a:p>
        </p:txBody>
      </p:sp>
      <p:pic>
        <p:nvPicPr>
          <p:cNvPr id="66562" name="Picture 2" descr="SCI95b11N11_H01_0043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256"/>
            <a:ext cx="564360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ذرة طمسن و رذرفورد و بور 00_00_05-00_04_1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مستطيل 3"/>
          <p:cNvSpPr>
            <a:spLocks noChangeArrowheads="1"/>
          </p:cNvSpPr>
          <p:nvPr/>
        </p:nvSpPr>
        <p:spPr bwMode="auto">
          <a:xfrm>
            <a:off x="2786050" y="220784"/>
            <a:ext cx="3190297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000" dirty="0" smtClean="0">
                <a:solidFill>
                  <a:srgbClr val="0070C0"/>
                </a:solidFill>
                <a:latin typeface="Calibri" pitchFamily="34" charset="0"/>
                <a:cs typeface="PT Bold Heading" pitchFamily="2" charset="-78"/>
              </a:rPr>
              <a:t>إنتـــاج الليـــزر</a:t>
            </a:r>
            <a:endParaRPr lang="ar-SA" sz="4000" dirty="0">
              <a:solidFill>
                <a:srgbClr val="0070C0"/>
              </a:solidFill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000892" y="1000108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>
                <a:solidFill>
                  <a:srgbClr val="C00000"/>
                </a:solidFill>
                <a:cs typeface="PT Bold Heading" pitchFamily="2" charset="-78"/>
              </a:rPr>
              <a:t>وصف الجهاز :</a:t>
            </a:r>
            <a:endParaRPr lang="ar-SA" sz="2400" dirty="0">
              <a:solidFill>
                <a:srgbClr val="C00000"/>
              </a:solidFill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500034" y="1571612"/>
            <a:ext cx="828357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أنبوب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زجاجي على طرفيه المتقابلين مرايا مستوية متوازية وسطوحها العاكسة متقابلة  وموجهة بدقة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عالية 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/>
            <a:endParaRPr lang="ar-SA" sz="8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إحدى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هاتين المرآتين عاكسة بنسبة  </a:t>
            </a:r>
            <a:r>
              <a:rPr lang="en-US" sz="2200" dirty="0">
                <a:latin typeface="Calibri" pitchFamily="34" charset="0"/>
                <a:cs typeface="PT Bold Heading" pitchFamily="2" charset="-78"/>
              </a:rPr>
              <a:t>99.9 %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وتعكس كل الضوء الساقط عليها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تقريباً . 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>
              <a:buFont typeface="Wingdings" pitchFamily="2" charset="2"/>
              <a:buChar char="ü"/>
            </a:pPr>
            <a:endParaRPr lang="ar-SA" sz="8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</a:t>
            </a:r>
            <a:r>
              <a:rPr lang="ar-SA" sz="2200" dirty="0" err="1" smtClean="0">
                <a:latin typeface="Calibri" pitchFamily="34" charset="0"/>
                <a:cs typeface="PT Bold Heading" pitchFamily="2" charset="-78"/>
              </a:rPr>
              <a:t>والمرآه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الأخرى عاكسة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جزئياً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وتسمح لـ </a:t>
            </a:r>
            <a:r>
              <a:rPr lang="en-US" sz="2200" dirty="0">
                <a:latin typeface="Calibri" pitchFamily="34" charset="0"/>
                <a:cs typeface="PT Bold Heading" pitchFamily="2" charset="-78"/>
              </a:rPr>
              <a:t> 0.1%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من الضوء الساقط  عليها بالمرور من خلالها . </a:t>
            </a:r>
          </a:p>
        </p:txBody>
      </p:sp>
      <p:pic>
        <p:nvPicPr>
          <p:cNvPr id="67586" name="Picture 2" descr="%D8%B7%D8%B1%D9%8A%D9%82%D8%A9-%D8%B9%D9%85%D9%84-%D8%A7%D9%84%D9%84%D9%8A%D8%B2%D8%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000504"/>
            <a:ext cx="4572032" cy="2274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57158" y="2857496"/>
            <a:ext cx="8496300" cy="11079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وباستمرار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العملية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تتكون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كثافة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أكبر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من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ar-SA" sz="2200" dirty="0" smtClean="0">
              <a:latin typeface="Calibri" pitchFamily="34" charset="0"/>
              <a:cs typeface="PT Bold Heading" pitchFamily="2" charset="-7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تخرج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من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الأنبوب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خلال المرآة الجزئية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الإنعكاس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منتجة شعاع ليزر . </a:t>
            </a:r>
            <a:endParaRPr lang="en-US" sz="2200" dirty="0" err="1"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3" name="مستطيل 3"/>
          <p:cNvSpPr>
            <a:spLocks noChangeArrowheads="1"/>
          </p:cNvSpPr>
          <p:nvPr/>
        </p:nvSpPr>
        <p:spPr bwMode="auto">
          <a:xfrm>
            <a:off x="500034" y="357166"/>
            <a:ext cx="8250265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</a:t>
            </a:r>
            <a:r>
              <a:rPr lang="ar-SA" sz="2200" dirty="0" err="1" smtClean="0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المنبعثة من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الذرات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الليزرية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تبقى محتواة عن طريق حصر تلك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الذرات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في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الأنبوب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الزجاجي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/>
            <a:endParaRPr lang="ar-SA" sz="8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*حيث 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تنعكس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التي تنبعث في اتجاه نهايتي الأنبوب بالمرايا مرتدة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إلى الغاز .</a:t>
            </a:r>
            <a:endParaRPr lang="ar-SA" sz="2200" dirty="0">
              <a:latin typeface="Calibri" pitchFamily="34" charset="0"/>
              <a:cs typeface="PT Bold Heading" pitchFamily="2" charset="-78"/>
            </a:endParaRPr>
          </a:p>
          <a:p>
            <a:pPr algn="justLow"/>
            <a:endParaRPr lang="ar-SA" sz="800" dirty="0">
              <a:latin typeface="Calibri" pitchFamily="34" charset="0"/>
              <a:cs typeface="PT Bold Heading" pitchFamily="2" charset="-78"/>
            </a:endParaRPr>
          </a:p>
          <a:p>
            <a:pPr algn="justLow"/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* تصطدم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الفوتونات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المنعكسة  بذرات  أكثر محررة </a:t>
            </a:r>
            <a:r>
              <a:rPr lang="ar-SA" sz="2200" dirty="0" err="1">
                <a:latin typeface="Calibri" pitchFamily="34" charset="0"/>
                <a:cs typeface="PT Bold Heading" pitchFamily="2" charset="-78"/>
              </a:rPr>
              <a:t>فوتونات</a:t>
            </a:r>
            <a:r>
              <a:rPr lang="ar-SA" sz="2200" dirty="0">
                <a:latin typeface="Calibri" pitchFamily="34" charset="0"/>
                <a:cs typeface="PT Bold Heading" pitchFamily="2" charset="-78"/>
              </a:rPr>
              <a:t> أكثر عند كل عبور  بين </a:t>
            </a:r>
            <a:r>
              <a:rPr lang="ar-SA" sz="2200" dirty="0" smtClean="0">
                <a:latin typeface="Calibri" pitchFamily="34" charset="0"/>
                <a:cs typeface="PT Bold Heading" pitchFamily="2" charset="-78"/>
              </a:rPr>
              <a:t>المرايا . </a:t>
            </a:r>
            <a:endParaRPr lang="en-US" sz="22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68610" name="Picture 2" descr="4-1"/>
          <p:cNvPicPr>
            <a:picLocks noChangeAspect="1" noChangeArrowheads="1"/>
          </p:cNvPicPr>
          <p:nvPr/>
        </p:nvPicPr>
        <p:blipFill>
          <a:blip r:embed="rId3"/>
          <a:srcRect b="5882"/>
          <a:stretch>
            <a:fillRect/>
          </a:stretch>
        </p:blipFill>
        <p:spPr bwMode="auto">
          <a:xfrm>
            <a:off x="3071802" y="4143380"/>
            <a:ext cx="39290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428596" y="2714620"/>
            <a:ext cx="835025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400" dirty="0" smtClean="0">
                <a:latin typeface="Calibri" pitchFamily="34" charset="0"/>
                <a:cs typeface="PT Bold Heading" pitchFamily="2" charset="-78"/>
              </a:rPr>
              <a:t>بسبب </a:t>
            </a:r>
            <a:r>
              <a:rPr lang="ar-SA" sz="2400" dirty="0">
                <a:latin typeface="Calibri" pitchFamily="34" charset="0"/>
                <a:cs typeface="PT Bold Heading" pitchFamily="2" charset="-78"/>
              </a:rPr>
              <a:t>انتقال الالكترونات بين زوج واحد فقط من مستويات الطاقة وفي نوع واحد من </a:t>
            </a:r>
            <a:r>
              <a:rPr lang="ar-SA" sz="2400" dirty="0" err="1">
                <a:latin typeface="Calibri" pitchFamily="34" charset="0"/>
                <a:cs typeface="PT Bold Heading" pitchFamily="2" charset="-78"/>
              </a:rPr>
              <a:t>الذرات</a:t>
            </a:r>
            <a:endParaRPr lang="ar-SA" sz="2400" dirty="0">
              <a:latin typeface="Calibri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357686" y="334012"/>
            <a:ext cx="4379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عللي (ضوء الليزر يكون مترابطاً)</a:t>
            </a:r>
            <a:endParaRPr lang="ar-SA" sz="2800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214546" y="954929"/>
            <a:ext cx="657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Font typeface="Arial" pitchFamily="34" charset="0"/>
              <a:buNone/>
            </a:pPr>
            <a:r>
              <a:rPr lang="ar-SA" sz="2400" dirty="0" smtClean="0">
                <a:cs typeface="PT Bold Heading" pitchFamily="2" charset="-78"/>
              </a:rPr>
              <a:t>لأن جميع </a:t>
            </a:r>
            <a:r>
              <a:rPr lang="ar-SA" sz="2400" dirty="0" err="1" smtClean="0">
                <a:cs typeface="PT Bold Heading" pitchFamily="2" charset="-78"/>
              </a:rPr>
              <a:t>فوتونات</a:t>
            </a:r>
            <a:r>
              <a:rPr lang="ar-SA" sz="2400" dirty="0" smtClean="0">
                <a:cs typeface="PT Bold Heading" pitchFamily="2" charset="-78"/>
              </a:rPr>
              <a:t> الإثارة تنبعث في الطور نفسه مع </a:t>
            </a:r>
            <a:r>
              <a:rPr lang="ar-SA" sz="2400" dirty="0" err="1" smtClean="0">
                <a:cs typeface="PT Bold Heading" pitchFamily="2" charset="-78"/>
              </a:rPr>
              <a:t>الفوتونات</a:t>
            </a:r>
            <a:r>
              <a:rPr lang="ar-SA" sz="2400" dirty="0" smtClean="0">
                <a:cs typeface="PT Bold Heading" pitchFamily="2" charset="-78"/>
              </a:rPr>
              <a:t> التي تصطدم </a:t>
            </a:r>
            <a:r>
              <a:rPr lang="ar-SA" sz="2400" dirty="0" err="1" smtClean="0">
                <a:cs typeface="PT Bold Heading" pitchFamily="2" charset="-78"/>
              </a:rPr>
              <a:t>بالذرات</a:t>
            </a:r>
            <a:r>
              <a:rPr lang="ar-SA" sz="2400" dirty="0" smtClean="0">
                <a:cs typeface="PT Bold Heading" pitchFamily="2" charset="-78"/>
              </a:rPr>
              <a:t>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571504" y="2119962"/>
            <a:ext cx="8215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عللي ضوء الليزر له الطول </a:t>
            </a:r>
            <a:r>
              <a:rPr lang="ar-SA" sz="2800" dirty="0" err="1" smtClean="0">
                <a:solidFill>
                  <a:srgbClr val="0070C0"/>
                </a:solidFill>
                <a:cs typeface="PT Bold Heading" pitchFamily="2" charset="-78"/>
              </a:rPr>
              <a:t>الموجي</a:t>
            </a:r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 نفسه ( أحادي اللون) .</a:t>
            </a:r>
          </a:p>
        </p:txBody>
      </p:sp>
      <p:pic>
        <p:nvPicPr>
          <p:cNvPr id="9" name="Picture 2" descr="http://www.forsa4sale.com/sites/default/files/new/imagecache/product_full/sites/default/files/532nm-green-laser-pointer_2_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857760"/>
            <a:ext cx="1885139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ستطيل 9"/>
          <p:cNvSpPr/>
          <p:nvPr/>
        </p:nvSpPr>
        <p:spPr>
          <a:xfrm>
            <a:off x="1500166" y="4143380"/>
            <a:ext cx="7087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lang="ar-SA" sz="2800" dirty="0" smtClean="0">
                <a:solidFill>
                  <a:srgbClr val="0070C0"/>
                </a:solidFill>
                <a:cs typeface="PT Bold Heading" pitchFamily="2" charset="-78"/>
              </a:rPr>
              <a:t>عللي (ضوء الليزر لا ينحرف  مهما ابتعد عن مصدره)</a:t>
            </a: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3428992" y="4786322"/>
            <a:ext cx="527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Low"/>
            <a:r>
              <a:rPr lang="ar-SA" sz="2800" dirty="0">
                <a:latin typeface="Calibri" pitchFamily="34" charset="0"/>
                <a:cs typeface="PT Bold Heading" pitchFamily="2" charset="-78"/>
              </a:rPr>
              <a:t>لأن ضوء الليزر عالي 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الكثافة ولأن </a:t>
            </a:r>
            <a:r>
              <a:rPr lang="ar-SA" sz="2800" dirty="0">
                <a:latin typeface="Calibri" pitchFamily="34" charset="0"/>
                <a:cs typeface="PT Bold Heading" pitchFamily="2" charset="-78"/>
              </a:rPr>
              <a:t>حزمة الليزر تحتفظ بشدتها </a:t>
            </a:r>
            <a:r>
              <a:rPr lang="ar-SA" sz="2800" dirty="0" smtClean="0">
                <a:latin typeface="Calibri" pitchFamily="34" charset="0"/>
                <a:cs typeface="PT Bold Heading" pitchFamily="2" charset="-78"/>
              </a:rPr>
              <a:t>نسبياً .</a:t>
            </a:r>
            <a:endParaRPr lang="ar-SA" sz="2800" dirty="0">
              <a:latin typeface="Calibri" pitchFamily="34" charset="0"/>
              <a:cs typeface="PT Bold Heading" pitchFamily="2" charset="-78"/>
            </a:endParaRPr>
          </a:p>
        </p:txBody>
      </p:sp>
      <p:pic>
        <p:nvPicPr>
          <p:cNvPr id="12289" name="Picture 1" descr="Trumpf_web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500034" y="357166"/>
            <a:ext cx="1726755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كيف يعمل الليزر؟ 00_00_00-00_04_3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وان 1"/>
          <p:cNvSpPr>
            <a:spLocks noGrp="1"/>
          </p:cNvSpPr>
          <p:nvPr>
            <p:ph type="title"/>
          </p:nvPr>
        </p:nvSpPr>
        <p:spPr>
          <a:xfrm>
            <a:off x="500034" y="71438"/>
            <a:ext cx="8229600" cy="78579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تطبيقات الليزر في مجال الطب</a:t>
            </a:r>
          </a:p>
        </p:txBody>
      </p:sp>
      <p:sp>
        <p:nvSpPr>
          <p:cNvPr id="24579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29289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جراحة العين بالليزر .</a:t>
            </a:r>
          </a:p>
          <a:p>
            <a:pPr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تستخدم الطاقة المركزة للضوء الليزر .</a:t>
            </a:r>
          </a:p>
          <a:p>
            <a:pPr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يستخدم الليزر في إعادة تشكيل قرنية العين . </a:t>
            </a:r>
          </a:p>
          <a:p>
            <a:pPr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ويمكن استخدامه في الجراحة أيضاً . </a:t>
            </a:r>
          </a:p>
          <a:p>
            <a:pPr>
              <a:lnSpc>
                <a:spcPct val="150000"/>
              </a:lnSpc>
            </a:pPr>
            <a:r>
              <a:rPr lang="ar-SA" sz="2200" dirty="0" smtClean="0">
                <a:cs typeface="PT Bold Heading" pitchFamily="2" charset="-78"/>
              </a:rPr>
              <a:t>ويستخدم بدلا من المشرط أو الشفرة لقطع الأنسجة بفقدان اليسير من الدم . </a:t>
            </a:r>
          </a:p>
        </p:txBody>
      </p:sp>
      <p:pic>
        <p:nvPicPr>
          <p:cNvPr id="13332" name="Picture 20" descr="http://s.alriyadh.com/2012/10/16/img/986402501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857232"/>
            <a:ext cx="1811050" cy="1360586"/>
          </a:xfrm>
          <a:prstGeom prst="rect">
            <a:avLst/>
          </a:prstGeom>
          <a:noFill/>
        </p:spPr>
      </p:pic>
      <p:pic>
        <p:nvPicPr>
          <p:cNvPr id="13333" name="Picture 21" descr="2014%5C3%5C16%5C%D8%A7%D8%B3%D8%AA%D8%AE%D8%AF%D8%A7%D9%85%20%D8%A7%D9%84%D9%84%D9%8A%D8%B2%D8%B1%20%D9%84%D8%B9%D9%84%D8%A7%D8%AC%20%D8%A7%D9%84%D8%B3%D8%B1%D8%B7%D8%A7%D9%86_800x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6"/>
            <a:ext cx="202751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4" name="Picture 22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3857629"/>
            <a:ext cx="3752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428596" y="1214422"/>
            <a:ext cx="8229600" cy="218599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ويستخدم لقطع المعادن مثل الفولاذ </a:t>
            </a:r>
            <a:r>
              <a:rPr kumimoji="0" lang="ar-S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وتلحيم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المواد معا.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PT Bold Heading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لدراسة اهتزازات المعدات الحساسة ومكوناتها. 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عللي ( أشعة الليزر تستخدم في اختبار استقامة الأنفاق والأنابيب ) .</a:t>
            </a: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لأن حزمة أشعة الليزر ضيقة وموجهة بدقة كبيرة </a:t>
            </a:r>
            <a:r>
              <a:rPr kumimoji="0" lang="ar-SA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و</a:t>
            </a:r>
            <a:r>
              <a:rPr kumimoji="0" lang="ar-S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PT Bold Heading" pitchFamily="2" charset="-78"/>
              </a:rPr>
              <a:t> لا تتشتت على مدى المسافات الكبيرة 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PT Bold Heading" pitchFamily="2" charset="-78"/>
            </a:endParaRPr>
          </a:p>
          <a:p>
            <a:pPr marL="342900" marR="0" lvl="0" indent="-342900" algn="justLow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PT Bold Heading" pitchFamily="2" charset="-78"/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571472" y="285728"/>
            <a:ext cx="8229600" cy="78579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PT Bold Heading" pitchFamily="2" charset="-78"/>
              </a:rPr>
              <a:t>تطبيقات الليزر في مجال الصناعة</a:t>
            </a:r>
          </a:p>
        </p:txBody>
      </p:sp>
      <p:pic>
        <p:nvPicPr>
          <p:cNvPr id="67586" name="Picture 2" descr="Northrop_Grumman_Firestrike_Laser_Developmen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143248"/>
            <a:ext cx="2781300" cy="324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 descr="12924678382010102385347527"/>
          <p:cNvPicPr>
            <a:picLocks noChangeAspect="1" noChangeArrowheads="1"/>
          </p:cNvPicPr>
          <p:nvPr/>
        </p:nvPicPr>
        <p:blipFill>
          <a:blip r:embed="rId4">
            <a:lum bright="20000"/>
          </a:blip>
          <a:srcRect/>
          <a:stretch>
            <a:fillRect/>
          </a:stretch>
        </p:blipFill>
        <p:spPr bwMode="auto">
          <a:xfrm>
            <a:off x="285720" y="357166"/>
            <a:ext cx="1604353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 descr="350px-Military_laser_experiment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4500562" y="3643314"/>
            <a:ext cx="3882068" cy="25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3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3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وان 1"/>
          <p:cNvSpPr>
            <a:spLocks noGrp="1"/>
          </p:cNvSpPr>
          <p:nvPr>
            <p:ph type="title"/>
          </p:nvPr>
        </p:nvSpPr>
        <p:spPr>
          <a:xfrm>
            <a:off x="428596" y="142876"/>
            <a:ext cx="8229600" cy="928670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تطبيقات الليزر في مجال الحاسب الآلي</a:t>
            </a:r>
          </a:p>
        </p:txBody>
      </p:sp>
      <p:sp>
        <p:nvSpPr>
          <p:cNvPr id="26627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2686055"/>
          </a:xfrm>
        </p:spPr>
        <p:txBody>
          <a:bodyPr>
            <a:norm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عندما تشغل جهاز تشغيل القرص المدمج </a:t>
            </a:r>
            <a:r>
              <a:rPr lang="en-US" sz="2400" dirty="0" smtClean="0">
                <a:cs typeface="PT Bold Heading" pitchFamily="2" charset="-78"/>
              </a:rPr>
              <a:t>CD</a:t>
            </a:r>
            <a:r>
              <a:rPr lang="ar-SA" sz="2400" dirty="0" smtClean="0">
                <a:cs typeface="PT Bold Heading" pitchFamily="2" charset="-78"/>
              </a:rPr>
              <a:t> أو </a:t>
            </a:r>
            <a:r>
              <a:rPr lang="en-US" sz="2400" dirty="0" smtClean="0">
                <a:cs typeface="PT Bold Heading" pitchFamily="2" charset="-78"/>
              </a:rPr>
              <a:t>DVD</a:t>
            </a:r>
            <a:r>
              <a:rPr lang="ar-SA" sz="2400" dirty="0" smtClean="0">
                <a:cs typeface="PT Bold Heading" pitchFamily="2" charset="-78"/>
              </a:rPr>
              <a:t> فإنك بذلك تستخدم الليزر </a:t>
            </a: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مصدر الليزر المستخدم فيه مصنوع من طبقات من مواد صلبة شبه موصلة منها :</a:t>
            </a:r>
          </a:p>
          <a:p>
            <a:pPr algn="justLow">
              <a:buNone/>
            </a:pPr>
            <a:r>
              <a:rPr lang="ar-SA" sz="2400" dirty="0" smtClean="0">
                <a:cs typeface="PT Bold Heading" pitchFamily="2" charset="-78"/>
              </a:rPr>
              <a:t>   - </a:t>
            </a:r>
            <a:r>
              <a:rPr lang="ar-SA" sz="2400" dirty="0" err="1" smtClean="0">
                <a:cs typeface="PT Bold Heading" pitchFamily="2" charset="-78"/>
              </a:rPr>
              <a:t>زرنيخات</a:t>
            </a:r>
            <a:r>
              <a:rPr lang="ar-SA" sz="2400" dirty="0" smtClean="0">
                <a:cs typeface="PT Bold Heading" pitchFamily="2" charset="-78"/>
              </a:rPr>
              <a:t> </a:t>
            </a:r>
            <a:r>
              <a:rPr lang="ar-SA" sz="2400" dirty="0" err="1" smtClean="0">
                <a:cs typeface="PT Bold Heading" pitchFamily="2" charset="-78"/>
              </a:rPr>
              <a:t>الجاليوم</a:t>
            </a:r>
            <a:r>
              <a:rPr lang="ar-SA" sz="2400" dirty="0" smtClean="0">
                <a:cs typeface="PT Bold Heading" pitchFamily="2" charset="-78"/>
              </a:rPr>
              <a:t> ( </a:t>
            </a:r>
            <a:r>
              <a:rPr lang="en-US" sz="2400" dirty="0" err="1" smtClean="0">
                <a:cs typeface="PT Bold Heading" pitchFamily="2" charset="-78"/>
              </a:rPr>
              <a:t>GaAs</a:t>
            </a:r>
            <a:r>
              <a:rPr lang="ar-SA" sz="2400" dirty="0" smtClean="0">
                <a:cs typeface="PT Bold Heading" pitchFamily="2" charset="-78"/>
              </a:rPr>
              <a:t> ) </a:t>
            </a:r>
          </a:p>
          <a:p>
            <a:pPr algn="justLow">
              <a:buNone/>
            </a:pPr>
            <a:r>
              <a:rPr lang="ar-SA" sz="2400" dirty="0" smtClean="0">
                <a:cs typeface="PT Bold Heading" pitchFamily="2" charset="-78"/>
              </a:rPr>
              <a:t>   - </a:t>
            </a:r>
            <a:r>
              <a:rPr lang="ar-SA" sz="2400" dirty="0" err="1" smtClean="0">
                <a:cs typeface="PT Bold Heading" pitchFamily="2" charset="-78"/>
              </a:rPr>
              <a:t>وجاليوم</a:t>
            </a:r>
            <a:r>
              <a:rPr lang="ar-SA" sz="2400" dirty="0" smtClean="0">
                <a:cs typeface="PT Bold Heading" pitchFamily="2" charset="-78"/>
              </a:rPr>
              <a:t> </a:t>
            </a:r>
            <a:r>
              <a:rPr lang="ar-SA" sz="2400" dirty="0" err="1" smtClean="0">
                <a:cs typeface="PT Bold Heading" pitchFamily="2" charset="-78"/>
              </a:rPr>
              <a:t>ألومنيوم</a:t>
            </a:r>
            <a:r>
              <a:rPr lang="ar-SA" sz="2400" dirty="0" smtClean="0">
                <a:cs typeface="PT Bold Heading" pitchFamily="2" charset="-78"/>
              </a:rPr>
              <a:t> </a:t>
            </a:r>
            <a:r>
              <a:rPr lang="ar-SA" sz="2400" dirty="0" err="1" smtClean="0">
                <a:cs typeface="PT Bold Heading" pitchFamily="2" charset="-78"/>
              </a:rPr>
              <a:t>وزرنيخات</a:t>
            </a:r>
            <a:r>
              <a:rPr lang="ar-SA" sz="2400" dirty="0" smtClean="0">
                <a:cs typeface="PT Bold Heading" pitchFamily="2" charset="-78"/>
              </a:rPr>
              <a:t> </a:t>
            </a:r>
            <a:r>
              <a:rPr lang="en-US" sz="2400" dirty="0" err="1" smtClean="0">
                <a:cs typeface="PT Bold Heading" pitchFamily="2" charset="-78"/>
              </a:rPr>
              <a:t>GaAlAs</a:t>
            </a:r>
            <a:r>
              <a:rPr lang="ar-SA" sz="2400" dirty="0" smtClean="0">
                <a:cs typeface="PT Bold Heading" pitchFamily="2" charset="-78"/>
              </a:rPr>
              <a:t> .</a:t>
            </a:r>
            <a:endParaRPr lang="ar-SA" dirty="0" smtClean="0"/>
          </a:p>
        </p:txBody>
      </p:sp>
      <p:pic>
        <p:nvPicPr>
          <p:cNvPr id="24577" name="Picture 1" descr="1-Tera-Byte-Optical-Disc-600x3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857224" y="4071942"/>
            <a:ext cx="36158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3laser20prin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000504"/>
            <a:ext cx="3286148" cy="2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5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50"/>
                            </p:stCondLst>
                            <p:childTnLst>
                              <p:par>
                                <p:cTn id="4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تطبيقات الليزر في مجال الفضاء</a:t>
            </a:r>
          </a:p>
        </p:txBody>
      </p:sp>
      <p:sp>
        <p:nvSpPr>
          <p:cNvPr id="27651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3186121"/>
          </a:xfrm>
        </p:spPr>
        <p:txBody>
          <a:bodyPr>
            <a:noAutofit/>
          </a:bodyPr>
          <a:lstStyle/>
          <a:p>
            <a:pPr algn="justLow"/>
            <a:r>
              <a:rPr lang="ar-SA" sz="2400" dirty="0" smtClean="0">
                <a:cs typeface="PT Bold Heading" pitchFamily="2" charset="-78"/>
              </a:rPr>
              <a:t>المرايا التي ثبتها  رواد الفضاء  على سطح القمر استخدمت لعكس حزم الليزر التي ترسل من الأرض .</a:t>
            </a:r>
          </a:p>
          <a:p>
            <a:pPr algn="justLow">
              <a:buFont typeface="Arial" pitchFamily="34" charset="0"/>
              <a:buNone/>
            </a:pPr>
            <a:endParaRPr lang="ar-SA" sz="1400" dirty="0" smtClean="0">
              <a:cs typeface="PT Bold Heading" pitchFamily="2" charset="-78"/>
            </a:endParaRPr>
          </a:p>
          <a:p>
            <a:pPr algn="justLow">
              <a:buFont typeface="Arial" pitchFamily="34" charset="0"/>
              <a:buNone/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وبذلك أمكن :</a:t>
            </a: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حساب المسافة بين القمر والأرض بدقة عالية .</a:t>
            </a: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وكذلك تتبع مواقع القمر من على سطح الأرض .</a:t>
            </a:r>
          </a:p>
          <a:p>
            <a:pPr algn="justLow"/>
            <a:r>
              <a:rPr lang="ar-SA" sz="2400" dirty="0" smtClean="0">
                <a:cs typeface="PT Bold Heading" pitchFamily="2" charset="-78"/>
              </a:rPr>
              <a:t>وقياس حركة الصفائح </a:t>
            </a:r>
            <a:r>
              <a:rPr lang="ar-SA" sz="2400" dirty="0" err="1" smtClean="0">
                <a:cs typeface="PT Bold Heading" pitchFamily="2" charset="-78"/>
              </a:rPr>
              <a:t>التكتونية</a:t>
            </a:r>
            <a:r>
              <a:rPr lang="ar-SA" sz="2400" dirty="0" smtClean="0">
                <a:cs typeface="PT Bold Heading" pitchFamily="2" charset="-78"/>
              </a:rPr>
              <a:t> الأرضية.</a:t>
            </a:r>
          </a:p>
        </p:txBody>
      </p:sp>
      <p:pic>
        <p:nvPicPr>
          <p:cNvPr id="23553" name="Picture 1" descr="565c0a38c361885a3b8b45d6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785786" y="4143380"/>
            <a:ext cx="375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27C6A1E300000578-3046864-image-a-5_14295250865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4143380"/>
            <a:ext cx="37528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4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تطبيقات الليزر في مجال اتصالات الألياف البصرية</a:t>
            </a:r>
            <a:endParaRPr lang="ar-SA" sz="3200" dirty="0">
              <a:solidFill>
                <a:srgbClr val="7030A0"/>
              </a:solidFill>
              <a:cs typeface="PT Bold Heading" pitchFamily="2" charset="-78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142985"/>
            <a:ext cx="8229600" cy="1857387"/>
          </a:xfrm>
        </p:spPr>
        <p:txBody>
          <a:bodyPr>
            <a:normAutofit/>
          </a:bodyPr>
          <a:lstStyle/>
          <a:p>
            <a:r>
              <a:rPr lang="ar-SA" sz="2400" dirty="0" smtClean="0">
                <a:cs typeface="PT Bold Heading" pitchFamily="2" charset="-78"/>
              </a:rPr>
              <a:t>يستخدم ضوء الليزر كثيرا في اتصالات الألياف البصرية :</a:t>
            </a:r>
          </a:p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مبدأ عملها : </a:t>
            </a:r>
            <a:r>
              <a:rPr lang="ar-SA" sz="2400" dirty="0" smtClean="0">
                <a:cs typeface="PT Bold Heading" pitchFamily="2" charset="-78"/>
              </a:rPr>
              <a:t>تعتمد على ظاهرة الانعكاس الكلي الداخلي لنقل الضوء داخل الليف البصري .</a:t>
            </a:r>
          </a:p>
          <a:p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  <a:cs typeface="PT Bold Heading" pitchFamily="2" charset="-78"/>
              </a:rPr>
              <a:t>أهميتها: </a:t>
            </a:r>
            <a:r>
              <a:rPr lang="ar-SA" sz="2400" dirty="0" smtClean="0">
                <a:cs typeface="PT Bold Heading" pitchFamily="2" charset="-78"/>
              </a:rPr>
              <a:t>تنقل الضوء عدة كيلومترات بخسارة بسيطة لطاقة الإشارة. </a:t>
            </a:r>
          </a:p>
        </p:txBody>
      </p:sp>
      <p:pic>
        <p:nvPicPr>
          <p:cNvPr id="22529" name="Picture 1" descr="Plastic_Optical_Fiber_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63764"/>
            <a:ext cx="2428892" cy="239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ستطيل 4"/>
          <p:cNvSpPr/>
          <p:nvPr/>
        </p:nvSpPr>
        <p:spPr>
          <a:xfrm>
            <a:off x="785786" y="2928934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buNone/>
            </a:pPr>
            <a:r>
              <a:rPr lang="ar-SA" sz="2400" dirty="0" smtClean="0">
                <a:cs typeface="PT Bold Heading" pitchFamily="2" charset="-78"/>
              </a:rPr>
              <a:t>وقد حلت الألياف البصرية على مستوى العالم محل الأسلاك النحاسية لنقل المكالمات التليفونية وبيانات الحاسوب والصور التليفزيونية .</a:t>
            </a:r>
            <a:endParaRPr lang="en-US" sz="2400" dirty="0" smtClean="0">
              <a:cs typeface="PT Bold Heading" pitchFamily="2" charset="-78"/>
            </a:endParaRPr>
          </a:p>
        </p:txBody>
      </p:sp>
      <p:pic>
        <p:nvPicPr>
          <p:cNvPr id="22530" name="Picture 2" descr="497851448243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4143372" y="4286256"/>
            <a:ext cx="37528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76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5" grpId="0" build="p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تطبيقات الليزر في جهاز </a:t>
            </a:r>
            <a:r>
              <a:rPr lang="ar-SA" sz="3200" dirty="0" err="1" smtClean="0">
                <a:solidFill>
                  <a:srgbClr val="7030A0"/>
                </a:solidFill>
                <a:cs typeface="PT Bold Heading" pitchFamily="2" charset="-78"/>
              </a:rPr>
              <a:t>المطياف</a:t>
            </a:r>
            <a:r>
              <a:rPr lang="ar-SA" sz="3200" dirty="0" smtClean="0">
                <a:solidFill>
                  <a:srgbClr val="7030A0"/>
                </a:solidFill>
                <a:cs typeface="PT Bold Heading" pitchFamily="2" charset="-78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28662" y="1000108"/>
            <a:ext cx="742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fontAlgn="auto">
              <a:spcAft>
                <a:spcPts val="0"/>
              </a:spcAft>
              <a:buNone/>
              <a:defRPr/>
            </a:pPr>
            <a:r>
              <a:rPr lang="ar-SA" sz="2400" dirty="0" smtClean="0">
                <a:cs typeface="PT Bold Heading" pitchFamily="2" charset="-78"/>
              </a:rPr>
              <a:t>* الطول </a:t>
            </a:r>
            <a:r>
              <a:rPr lang="ar-SA" sz="2400" dirty="0" err="1" smtClean="0">
                <a:cs typeface="PT Bold Heading" pitchFamily="2" charset="-78"/>
              </a:rPr>
              <a:t>الموجي</a:t>
            </a:r>
            <a:r>
              <a:rPr lang="ar-SA" sz="2400" dirty="0" smtClean="0">
                <a:cs typeface="PT Bold Heading" pitchFamily="2" charset="-78"/>
              </a:rPr>
              <a:t> الأحادي للضوء الصادر عن أجهزة الليزر يجعلها تستخدم في أجهزة </a:t>
            </a:r>
            <a:r>
              <a:rPr lang="ar-SA" sz="2400" dirty="0" err="1" smtClean="0">
                <a:cs typeface="PT Bold Heading" pitchFamily="2" charset="-78"/>
              </a:rPr>
              <a:t>المطياف</a:t>
            </a:r>
            <a:r>
              <a:rPr lang="ar-SA" sz="2400" dirty="0" smtClean="0">
                <a:cs typeface="PT Bold Heading" pitchFamily="2" charset="-78"/>
              </a:rPr>
              <a:t> .</a:t>
            </a:r>
          </a:p>
          <a:p>
            <a:pPr algn="justLow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dirty="0" smtClean="0">
                <a:cs typeface="PT Bold Heading" pitchFamily="2" charset="-78"/>
              </a:rPr>
              <a:t> حيث يستخدم ضوء الليزر لإثارة </a:t>
            </a:r>
            <a:r>
              <a:rPr lang="ar-SA" sz="2400" dirty="0" err="1" smtClean="0">
                <a:cs typeface="PT Bold Heading" pitchFamily="2" charset="-78"/>
              </a:rPr>
              <a:t>ذرات</a:t>
            </a:r>
            <a:r>
              <a:rPr lang="ar-SA" sz="2400" dirty="0" smtClean="0">
                <a:cs typeface="PT Bold Heading" pitchFamily="2" charset="-78"/>
              </a:rPr>
              <a:t> أخرى ثم تعود </a:t>
            </a:r>
            <a:r>
              <a:rPr lang="ar-SA" sz="2400" dirty="0" err="1" smtClean="0">
                <a:cs typeface="PT Bold Heading" pitchFamily="2" charset="-78"/>
              </a:rPr>
              <a:t>الذرات</a:t>
            </a:r>
            <a:r>
              <a:rPr lang="ar-SA" sz="2400" dirty="0" smtClean="0">
                <a:cs typeface="PT Bold Heading" pitchFamily="2" charset="-78"/>
              </a:rPr>
              <a:t> إلى حالة الاستقرار وتبعث طيفا مميزا. </a:t>
            </a:r>
          </a:p>
        </p:txBody>
      </p:sp>
      <p:pic>
        <p:nvPicPr>
          <p:cNvPr id="21505" name="Picture 1" descr="laser-analysis-lib-setu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86058"/>
            <a:ext cx="28575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/>
          <p:nvPr/>
        </p:nvSpPr>
        <p:spPr>
          <a:xfrm>
            <a:off x="3857620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fontAlgn="auto">
              <a:spcAft>
                <a:spcPts val="0"/>
              </a:spcAft>
              <a:buNone/>
              <a:defRPr/>
            </a:pPr>
            <a:r>
              <a:rPr lang="ar-SA" sz="2400" dirty="0" smtClean="0">
                <a:cs typeface="PT Bold Heading" pitchFamily="2" charset="-78"/>
              </a:rPr>
              <a:t>* تحليل العينات ذات عدد </a:t>
            </a:r>
            <a:r>
              <a:rPr lang="ar-SA" sz="2400" dirty="0" err="1" smtClean="0">
                <a:cs typeface="PT Bold Heading" pitchFamily="2" charset="-78"/>
              </a:rPr>
              <a:t>الذرات</a:t>
            </a:r>
            <a:r>
              <a:rPr lang="ar-SA" sz="2400" dirty="0" smtClean="0">
                <a:cs typeface="PT Bold Heading" pitchFamily="2" charset="-78"/>
              </a:rPr>
              <a:t> الصغير .</a:t>
            </a:r>
          </a:p>
          <a:p>
            <a:pPr algn="justLow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ar-SA" sz="2400" dirty="0" smtClean="0">
              <a:cs typeface="PT Bold Heading" pitchFamily="2" charset="-78"/>
            </a:endParaRPr>
          </a:p>
          <a:p>
            <a:pPr algn="justLow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SA" sz="2400" dirty="0" smtClean="0">
                <a:cs typeface="PT Bold Heading" pitchFamily="2" charset="-78"/>
              </a:rPr>
              <a:t>* الكشف عن </a:t>
            </a:r>
            <a:r>
              <a:rPr lang="ar-SA" sz="2400" dirty="0" err="1" smtClean="0">
                <a:cs typeface="PT Bold Heading" pitchFamily="2" charset="-78"/>
              </a:rPr>
              <a:t>ذرات</a:t>
            </a:r>
            <a:r>
              <a:rPr lang="ar-SA" sz="2400" dirty="0" smtClean="0">
                <a:cs typeface="PT Bold Heading" pitchFamily="2" charset="-78"/>
              </a:rPr>
              <a:t> مفردة وتم تثبيتها بلا حراك تقريبا عن طريق الإثارة بالليزر. </a:t>
            </a:r>
            <a:endParaRPr lang="en-US" sz="2400" dirty="0"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142976" y="428604"/>
            <a:ext cx="6854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6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كيف يمكن الكشف عن هذه الجسيمات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6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في تجربة </a:t>
            </a:r>
            <a:r>
              <a:rPr kumimoji="0" lang="ar-SA" sz="360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رذرفــورد</a:t>
            </a:r>
            <a:r>
              <a:rPr kumimoji="0" lang="ar-SA" sz="360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؟</a:t>
            </a:r>
            <a:endParaRPr kumimoji="0" lang="en-US" sz="360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58" y="178592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بواسطة ومضات ضوئية تنبعث عندما تصطدم  الجسيمات مع شاشة مطلية بطبقة من كبريتات الزنك.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071670" y="5659955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قذف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رذرفور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 حزمة من جسيمات الفا  على صفيحة رقيقة جدا من الذهب . وسمح للجسيمات بالسقوط على شاشة دائرية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فلورية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.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42938" r="36636" b="15719"/>
          <a:stretch>
            <a:fillRect/>
          </a:stretch>
        </p:blipFill>
        <p:spPr bwMode="auto">
          <a:xfrm>
            <a:off x="2357422" y="2714620"/>
            <a:ext cx="61436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مستطيل 3"/>
          <p:cNvSpPr>
            <a:spLocks noChangeArrowheads="1"/>
          </p:cNvSpPr>
          <p:nvPr/>
        </p:nvSpPr>
        <p:spPr bwMode="auto">
          <a:xfrm>
            <a:off x="1565008" y="333375"/>
            <a:ext cx="59041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تطبيقات الليزر في مجال الطاقة النووية</a:t>
            </a:r>
          </a:p>
        </p:txBody>
      </p:sp>
      <p:sp>
        <p:nvSpPr>
          <p:cNvPr id="30723" name="مستطيل 4"/>
          <p:cNvSpPr>
            <a:spLocks noChangeArrowheads="1"/>
          </p:cNvSpPr>
          <p:nvPr/>
        </p:nvSpPr>
        <p:spPr bwMode="auto">
          <a:xfrm>
            <a:off x="642910" y="1214422"/>
            <a:ext cx="7524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200" dirty="0">
                <a:latin typeface="Calibri" pitchFamily="34" charset="0"/>
                <a:cs typeface="PT Bold Heading" pitchFamily="2" charset="-78"/>
              </a:rPr>
              <a:t>نظرة مستقبلية</a:t>
            </a:r>
          </a:p>
          <a:p>
            <a:pPr algn="ctr"/>
            <a:r>
              <a:rPr lang="ar-SA" sz="3200" dirty="0">
                <a:latin typeface="Calibri" pitchFamily="34" charset="0"/>
                <a:cs typeface="PT Bold Heading" pitchFamily="2" charset="-78"/>
              </a:rPr>
              <a:t>من المحتمل أن يستخدم الليزر لإنتاج اندماج نووي </a:t>
            </a:r>
            <a:r>
              <a:rPr lang="ar-SA" sz="3200" dirty="0" smtClean="0">
                <a:latin typeface="Calibri" pitchFamily="34" charset="0"/>
                <a:cs typeface="PT Bold Heading" pitchFamily="2" charset="-78"/>
              </a:rPr>
              <a:t>لإيجاد </a:t>
            </a:r>
            <a:r>
              <a:rPr lang="ar-SA" sz="3200" dirty="0">
                <a:latin typeface="Calibri" pitchFamily="34" charset="0"/>
                <a:cs typeface="PT Bold Heading" pitchFamily="2" charset="-78"/>
              </a:rPr>
              <a:t>مصدر للطاقة لا ينضب</a:t>
            </a:r>
          </a:p>
        </p:txBody>
      </p:sp>
      <p:pic>
        <p:nvPicPr>
          <p:cNvPr id="20481" name="Picture 1" descr="21_121285_0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571604" y="3286124"/>
            <a:ext cx="5643602" cy="259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5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استخدامات الليزر.mp4 00_00_09-00_03_1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1000" r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714612" y="285728"/>
            <a:ext cx="41873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cs typeface="PT Bold Heading" pitchFamily="2" charset="-78"/>
              </a:rPr>
              <a:t>جهـــاز </a:t>
            </a:r>
            <a:r>
              <a:rPr lang="ar-SA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cs typeface="PT Bold Heading" pitchFamily="2" charset="-78"/>
              </a:rPr>
              <a:t>الهولوجـــرام</a:t>
            </a:r>
            <a:endParaRPr lang="ar-SA" sz="40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7158" y="1285860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SA" sz="2800" dirty="0" smtClean="0">
                <a:cs typeface="PT Bold Heading" pitchFamily="2" charset="-78"/>
              </a:rPr>
              <a:t>عبارة عن مسجل </a:t>
            </a:r>
            <a:r>
              <a:rPr lang="ar-SA" sz="2800" dirty="0" err="1" smtClean="0">
                <a:cs typeface="PT Bold Heading" pitchFamily="2" charset="-78"/>
              </a:rPr>
              <a:t>فوتغرافي</a:t>
            </a:r>
            <a:r>
              <a:rPr lang="ar-SA" sz="2800" dirty="0" smtClean="0">
                <a:cs typeface="PT Bold Heading" pitchFamily="2" charset="-78"/>
              </a:rPr>
              <a:t> لكل من كثافة وطور الضوء .</a:t>
            </a:r>
          </a:p>
          <a:p>
            <a:pPr algn="justLow"/>
            <a:endParaRPr lang="ar-SA" sz="1600" dirty="0" smtClean="0">
              <a:cs typeface="PT Bold Heading" pitchFamily="2" charset="-78"/>
            </a:endParaRPr>
          </a:p>
          <a:p>
            <a:pPr algn="justLow"/>
            <a:r>
              <a:rPr lang="ar-SA" sz="2800" dirty="0" smtClean="0">
                <a:solidFill>
                  <a:srgbClr val="7030A0"/>
                </a:solidFill>
                <a:cs typeface="PT Bold Heading" pitchFamily="2" charset="-78"/>
              </a:rPr>
              <a:t>من استخداماته : </a:t>
            </a:r>
            <a:r>
              <a:rPr lang="ar-SA" sz="2800" dirty="0" smtClean="0">
                <a:cs typeface="PT Bold Heading" pitchFamily="2" charset="-78"/>
              </a:rPr>
              <a:t>تكوين صور ثلاثية الأبعاد .</a:t>
            </a:r>
          </a:p>
        </p:txBody>
      </p:sp>
      <p:pic>
        <p:nvPicPr>
          <p:cNvPr id="19457" name="Picture 1" descr="65910110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t="6107"/>
          <a:stretch>
            <a:fillRect/>
          </a:stretch>
        </p:blipFill>
        <p:spPr bwMode="auto">
          <a:xfrm>
            <a:off x="714348" y="2786058"/>
            <a:ext cx="353377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earth-holog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857496"/>
            <a:ext cx="37528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183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857760"/>
            <a:ext cx="37862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7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7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1071546"/>
            <a:ext cx="813975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3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حدوث انحرافات بسيطة جدا لجسيمات </a:t>
            </a:r>
            <a:r>
              <a:rPr kumimoji="0" lang="ar-SA" sz="230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الفا</a:t>
            </a:r>
            <a:r>
              <a:rPr kumimoji="0" lang="ar-SA" sz="23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عندما تعبر خلا ل صفيحة الذهب الرقيقة </a:t>
            </a:r>
            <a:endParaRPr kumimoji="0" lang="en-US" sz="230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30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3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واعتقد ان مسار جسيمات الفا الثقيلة  ذات السرعة العالية  سوف يتغير بمقدار ضئيل عندما يعبر خلال الشحنة الموجبة الموزعة بانتظام  في صفيحة الذهب الرقيقة </a:t>
            </a:r>
            <a:endParaRPr kumimoji="0" lang="ar-SA" sz="230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356161" y="363660"/>
            <a:ext cx="2287806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36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توقعاتــــه  :</a:t>
            </a:r>
            <a:endParaRPr kumimoji="0" lang="en-US" sz="360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571604" y="3429000"/>
            <a:ext cx="7143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ملاحظاته </a:t>
            </a:r>
            <a:endParaRPr kumimoji="0" lang="en-US" sz="2200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معظم جسيمات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الفا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عبرت صفيحة الذهب دون انحراف أو مع انحراف قليل عن مسارها بعض جسيمات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الفا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ارتد </a:t>
            </a:r>
            <a:r>
              <a:rPr kumimoji="0" lang="ar-SA" sz="22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بزاويا</a:t>
            </a: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كبيرة جداً .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43174" y="4857760"/>
            <a:ext cx="606292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22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PT Bold Heading" pitchFamily="2" charset="-78"/>
              </a:rPr>
              <a:t>استنتاجه :</a:t>
            </a:r>
            <a:endParaRPr lang="en-US" sz="22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alibri" pitchFamily="34" charset="0"/>
              <a:ea typeface="Calibri" pitchFamily="34" charset="0"/>
              <a:cs typeface="PT Bold Heading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أن معظم حجم الذرة فراغ جميع شحنة الذرة متمركزة في حيز صغير وثقيل سمي النواة .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25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425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5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تجربة رذرفورد اكتشاف النواة 00_00_00-00_00_5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3108" y="357166"/>
            <a:ext cx="5572164" cy="1285884"/>
          </a:xfrm>
          <a:solidFill>
            <a:srgbClr val="FFFFEB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ar-SA" sz="3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نموذج </a:t>
            </a:r>
            <a:r>
              <a:rPr kumimoji="0" lang="ar-SA" sz="360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رذرفورد</a:t>
            </a:r>
            <a:r>
              <a:rPr kumimoji="0" lang="ar-SA" sz="3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للذرة </a:t>
            </a:r>
            <a:endParaRPr kumimoji="0" lang="en-US" sz="3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ar-SA" sz="3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  سمي النموذج النووي</a:t>
            </a:r>
            <a:endParaRPr lang="ar-SA" sz="3600" dirty="0">
              <a:solidFill>
                <a:schemeClr val="accent3">
                  <a:lumMod val="50000"/>
                </a:schemeClr>
              </a:solidFill>
              <a:cs typeface="PT Bold Heading" pitchFamily="2" charset="-78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00430" y="3429000"/>
            <a:ext cx="53120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الإلكترونات :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موزعة خارجا وبعيدا عن النواة والفراغ الذي تشغله الإلكترونات يحدد الحجم الكلي للذرة .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500430" y="2000240"/>
            <a:ext cx="5331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النـــواة :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PT Bold Heading" pitchFamily="2" charset="-78"/>
            </a:endParaRPr>
          </a:p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في مركز الذرة تتركز فيها شحنة الذرة الموجبة وكتلتها .</a:t>
            </a:r>
            <a:endParaRPr lang="ar-SA" sz="2400" dirty="0">
              <a:cs typeface="PT Bold Heading" pitchFamily="2" charset="-78"/>
            </a:endParaRPr>
          </a:p>
        </p:txBody>
      </p:sp>
      <p:pic>
        <p:nvPicPr>
          <p:cNvPr id="7" name="Picture 4" descr="http://www.qariya.com/electronics/images/atom342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616" y="2143116"/>
            <a:ext cx="2657591" cy="4429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3236925" y="4786322"/>
            <a:ext cx="554991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5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عللي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5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سمي نموذج </a:t>
            </a:r>
            <a:r>
              <a:rPr kumimoji="0" lang="ar-SA" sz="2500" i="0" u="none" strike="noStrike" cap="none" normalizeH="0" baseline="0" dirty="0" err="1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رذرفور</a:t>
            </a:r>
            <a:r>
              <a:rPr kumimoji="0" lang="ar-SA" sz="250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 للذرة بالنموذج النووي ؟؟</a:t>
            </a:r>
            <a:endParaRPr kumimoji="0" lang="en-US" sz="2500" i="0" u="none" strike="noStrike" cap="none" normalizeH="0" baseline="0" dirty="0" smtClean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500430" y="5715016"/>
            <a:ext cx="5286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PT Bold Heading" pitchFamily="2" charset="-78"/>
              </a:rPr>
              <a:t>لأنه بين أن جميع شحنات الذرة متمركزة في حيز صغير جدا وثقيل يدعى النواة .</a:t>
            </a:r>
            <a:endParaRPr kumimoji="0" lang="ar-SA" sz="2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PT Bold Heading" pitchFamily="2" charset="-78"/>
            </a:endParaRPr>
          </a:p>
        </p:txBody>
      </p:sp>
      <p:pic>
        <p:nvPicPr>
          <p:cNvPr id="11" name="صورة 10" descr="بدون-عنوان-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9442" y="642917"/>
            <a:ext cx="857256" cy="435655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2328</Words>
  <Application>Microsoft Office PowerPoint</Application>
  <PresentationFormat>عرض على الشاشة (3:4)‏</PresentationFormat>
  <Paragraphs>289</Paragraphs>
  <Slides>62</Slides>
  <Notes>0</Notes>
  <HiddenSlides>0</HiddenSlides>
  <MMClips>10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3" baseType="lpstr">
      <vt:lpstr>سمة Office</vt:lpstr>
      <vt:lpstr>الشريحة 1</vt:lpstr>
      <vt:lpstr>الشريحة 2</vt:lpstr>
      <vt:lpstr>التفكير الناقد :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استخداماتهـــا</vt:lpstr>
      <vt:lpstr>الشريحة 41</vt:lpstr>
      <vt:lpstr>الانبعاث التلقائي :</vt:lpstr>
      <vt:lpstr>الانبعاث المحفز :</vt:lpstr>
      <vt:lpstr>الفوتون المحفز والفوتون المنبعث</vt:lpstr>
      <vt:lpstr>الشريحة 45</vt:lpstr>
      <vt:lpstr>الشريحة 46</vt:lpstr>
      <vt:lpstr>خصائص الليزر</vt:lpstr>
      <vt:lpstr>الشريحة 48</vt:lpstr>
      <vt:lpstr>إثارة  أو ضخ الذرات الليزرية</vt:lpstr>
      <vt:lpstr>الشريحة 50</vt:lpstr>
      <vt:lpstr>الشريحة 51</vt:lpstr>
      <vt:lpstr>الشريحة 52</vt:lpstr>
      <vt:lpstr>الشريحة 53</vt:lpstr>
      <vt:lpstr>تطبيقات الليزر في مجال الطب</vt:lpstr>
      <vt:lpstr>الشريحة 55</vt:lpstr>
      <vt:lpstr>تطبيقات الليزر في مجال الحاسب الآلي</vt:lpstr>
      <vt:lpstr>تطبيقات الليزر في مجال الفضاء</vt:lpstr>
      <vt:lpstr>تطبيقات الليزر في مجال اتصالات الألياف البصرية</vt:lpstr>
      <vt:lpstr>تطبيقات الليزر في جهاز المطياف  </vt:lpstr>
      <vt:lpstr>الشريحة 60</vt:lpstr>
      <vt:lpstr>الشريحة 61</vt:lpstr>
      <vt:lpstr>الشريحة 62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NM</dc:creator>
  <cp:lastModifiedBy>NM</cp:lastModifiedBy>
  <cp:revision>67</cp:revision>
  <dcterms:created xsi:type="dcterms:W3CDTF">2016-01-02T21:29:50Z</dcterms:created>
  <dcterms:modified xsi:type="dcterms:W3CDTF">2016-01-10T21:04:26Z</dcterms:modified>
</cp:coreProperties>
</file>