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62" r:id="rId3"/>
  </p:sldMasterIdLst>
  <p:notesMasterIdLst>
    <p:notesMasterId r:id="rId34"/>
  </p:notesMasterIdLst>
  <p:sldIdLst>
    <p:sldId id="1368" r:id="rId4"/>
    <p:sldId id="1308" r:id="rId5"/>
    <p:sldId id="1311" r:id="rId6"/>
    <p:sldId id="1349" r:id="rId7"/>
    <p:sldId id="1315" r:id="rId8"/>
    <p:sldId id="1314" r:id="rId9"/>
    <p:sldId id="256" r:id="rId10"/>
    <p:sldId id="1345" r:id="rId11"/>
    <p:sldId id="1317" r:id="rId12"/>
    <p:sldId id="644" r:id="rId13"/>
    <p:sldId id="1328" r:id="rId14"/>
    <p:sldId id="1320" r:id="rId15"/>
    <p:sldId id="1323" r:id="rId16"/>
    <p:sldId id="1346" r:id="rId17"/>
    <p:sldId id="1324" r:id="rId18"/>
    <p:sldId id="1365" r:id="rId19"/>
    <p:sldId id="1325" r:id="rId20"/>
    <p:sldId id="1348" r:id="rId21"/>
    <p:sldId id="1327" r:id="rId22"/>
    <p:sldId id="1367" r:id="rId23"/>
    <p:sldId id="1375" r:id="rId24"/>
    <p:sldId id="1376" r:id="rId25"/>
    <p:sldId id="1377" r:id="rId26"/>
    <p:sldId id="1378" r:id="rId27"/>
    <p:sldId id="1379" r:id="rId28"/>
    <p:sldId id="1380" r:id="rId29"/>
    <p:sldId id="1359" r:id="rId30"/>
    <p:sldId id="1381" r:id="rId31"/>
    <p:sldId id="1362" r:id="rId32"/>
    <p:sldId id="1363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858C985B-C65D-4C65-869E-3FE7602F4A4E}">
          <p14:sldIdLst>
            <p14:sldId id="1368"/>
            <p14:sldId id="1308"/>
            <p14:sldId id="1311"/>
            <p14:sldId id="1349"/>
            <p14:sldId id="1315"/>
            <p14:sldId id="1314"/>
            <p14:sldId id="256"/>
            <p14:sldId id="1345"/>
            <p14:sldId id="1317"/>
            <p14:sldId id="644"/>
            <p14:sldId id="1328"/>
            <p14:sldId id="1320"/>
            <p14:sldId id="1323"/>
            <p14:sldId id="1346"/>
          </p14:sldIdLst>
        </p14:section>
        <p14:section name="مقطع بدون عنوان" id="{888276EF-58DD-4136-BEE1-3499438C2352}">
          <p14:sldIdLst>
            <p14:sldId id="1324"/>
            <p14:sldId id="1365"/>
            <p14:sldId id="1325"/>
            <p14:sldId id="1348"/>
            <p14:sldId id="1327"/>
            <p14:sldId id="1367"/>
            <p14:sldId id="1375"/>
            <p14:sldId id="1376"/>
            <p14:sldId id="1377"/>
            <p14:sldId id="1378"/>
            <p14:sldId id="1379"/>
            <p14:sldId id="1380"/>
            <p14:sldId id="1359"/>
            <p14:sldId id="1381"/>
            <p14:sldId id="1362"/>
            <p14:sldId id="13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EC2"/>
    <a:srgbClr val="FBE5D6"/>
    <a:srgbClr val="EAD5FF"/>
    <a:srgbClr val="FFCCCC"/>
    <a:srgbClr val="F0E1FF"/>
    <a:srgbClr val="E2C5FF"/>
    <a:srgbClr val="FFBDBD"/>
    <a:srgbClr val="CB97FF"/>
    <a:srgbClr val="9933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26" Type="http://schemas.openxmlformats.org/officeDocument/2006/relationships/slide" Target="slides/slide23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8.xml" /><Relationship Id="rId34" Type="http://schemas.openxmlformats.org/officeDocument/2006/relationships/notesMaster" Target="notesMasters/notesMaster1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slide" Target="slides/slide22.xml" /><Relationship Id="rId33" Type="http://schemas.openxmlformats.org/officeDocument/2006/relationships/slide" Target="slides/slide30.xml" /><Relationship Id="rId38" Type="http://schemas.openxmlformats.org/officeDocument/2006/relationships/tableStyles" Target="tableStyle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3.xml" /><Relationship Id="rId20" Type="http://schemas.openxmlformats.org/officeDocument/2006/relationships/slide" Target="slides/slide17.xml" /><Relationship Id="rId29" Type="http://schemas.openxmlformats.org/officeDocument/2006/relationships/slide" Target="slides/slide26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24" Type="http://schemas.openxmlformats.org/officeDocument/2006/relationships/slide" Target="slides/slide21.xml" /><Relationship Id="rId32" Type="http://schemas.openxmlformats.org/officeDocument/2006/relationships/slide" Target="slides/slide29.xml" /><Relationship Id="rId37" Type="http://schemas.openxmlformats.org/officeDocument/2006/relationships/theme" Target="theme/theme1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slide" Target="slides/slide25.xml" /><Relationship Id="rId36" Type="http://schemas.openxmlformats.org/officeDocument/2006/relationships/viewProps" Target="viewProps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31" Type="http://schemas.openxmlformats.org/officeDocument/2006/relationships/slide" Target="slides/slide28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slide" Target="slides/slide24.xml" /><Relationship Id="rId30" Type="http://schemas.openxmlformats.org/officeDocument/2006/relationships/slide" Target="slides/slide27.xml" /><Relationship Id="rId35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A0D0E32-5F10-482A-BB72-2B6E5DF52C0E}" type="datetimeFigureOut">
              <a:rPr lang="ar-SA" smtClean="0"/>
              <a:t>07/08/1442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8644F15-D45E-4DCA-8841-47B33C3437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18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32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45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01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34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4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515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23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 /><Relationship Id="rId1" Type="http://schemas.openxmlformats.org/officeDocument/2006/relationships/audio" Target="../media/audio1.wav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 /><Relationship Id="rId1" Type="http://schemas.openxmlformats.org/officeDocument/2006/relationships/audio" Target="../media/audio1.wav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 /><Relationship Id="rId1" Type="http://schemas.openxmlformats.org/officeDocument/2006/relationships/audio" Target="../media/audio1.wav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 /><Relationship Id="rId1" Type="http://schemas.openxmlformats.org/officeDocument/2006/relationships/audio" Target="../media/audio1.wav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 /><Relationship Id="rId1" Type="http://schemas.openxmlformats.org/officeDocument/2006/relationships/audio" Target="../media/audio1.wav" 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 /><Relationship Id="rId1" Type="http://schemas.openxmlformats.org/officeDocument/2006/relationships/audio" Target="../media/audio1.wav" 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 /><Relationship Id="rId1" Type="http://schemas.openxmlformats.org/officeDocument/2006/relationships/audio" Target="../media/audio1.wav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 /><Relationship Id="rId1" Type="http://schemas.openxmlformats.org/officeDocument/2006/relationships/audio" Target="../media/audio1.wav" 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 /><Relationship Id="rId1" Type="http://schemas.openxmlformats.org/officeDocument/2006/relationships/audio" Target="../media/audio1.wav" 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 /><Relationship Id="rId1" Type="http://schemas.openxmlformats.org/officeDocument/2006/relationships/audio" Target="../media/audio1.wav" 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 /><Relationship Id="rId1" Type="http://schemas.openxmlformats.org/officeDocument/2006/relationships/audio" Target="../media/audio1.wav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D50256-7B74-4BC7-88FD-352F4CA9B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B4EEB92-5C32-4B50-BF26-B3775D846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F84ED0-995F-4B85-B5F0-76EC8FB9D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07/08/1442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DD1A3A-8D99-4E1E-BE5F-78C784E9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94F9CD7-BD4E-40EC-8289-8A75C32C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798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9D8344-FE26-4CAE-8848-B86A51651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E658BB4-D9C0-4555-9776-269ED8F2D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FB6F96-62E9-4B79-82CB-AA168169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07/08/1442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175F3F4-6ABA-4DB3-9215-4209B1668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105AB8-DE46-4B2D-BA7E-954C5322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767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093FE70-0893-45B1-9510-8E6E5E7F6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9199239-5DFC-4F83-B050-411A77437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EAA8DB-0284-4C20-9BE7-348752AD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07/08/1442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37113A-E3B1-4915-90FE-1D030FBF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92CBCE-8204-459D-BC41-8D8CDA84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759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7BC4-FE65-4A38-B5FB-338865431695}" type="datetimeFigureOut">
              <a:rPr lang="ar-SA" smtClean="0"/>
              <a:t>07/08/1442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8676-6F72-4FB0-8A0F-2F91810B3AC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9413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A938B-B12F-497F-9CB2-88B058E2523D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07/08/1442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83BE1-FE16-43D5-AF6A-957927E2160F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299175957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8EDAE-5926-4A84-AE49-97CD838A2753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07/08/1442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02739-114E-4A30-8565-0AC01A0C14EB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94117392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63CBC-009E-410E-A5C2-D15B7E43D949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07/08/1442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F9DE4-8BC5-44F2-9F94-EE0C00784A0B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804856259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CF523-A605-4786-A181-F1D0817DF785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07/08/1442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47A28-760E-4946-ABE0-7D2B02B3B800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858192839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F9B7C-3CC2-49BB-9630-6828B8700A69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07/08/1442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F698D-50C8-4383-B252-3E2EA72A563B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166693974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1C2EE-651F-44BE-9EE0-075B7B46813F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07/08/1442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2FAAF-598A-4AB8-82D8-3D25130187E5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4021554327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8161C-6340-4F73-8A91-08766BD2D55E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07/08/1442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3F9FE-CB5F-4B14-BBE1-B47C2B4D2D9F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836401711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675056-B06E-4CBE-9DE8-DE1B79753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41C5099-9DDA-46EE-9833-2C703EA9A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85F6E9E-D8CB-44DF-AFC7-4C4CAD741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07/08/1442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21C04E-1387-4175-A8E1-A7EAB3A25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DE000-413B-462C-8D3A-BA36D750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487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8EDE2-4667-4AEE-A9BA-7408FC7E988C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07/08/1442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F403C-4795-4366-9981-B97E5917FB59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371692187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644E6-D22D-44B8-9545-ED8ABDD1B278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07/08/1442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FBD4C-925D-47BD-B2C4-1449DD981C3B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48890739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70289-E4C8-4A3C-9C9D-C2390C3A9C60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07/08/1442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9EBD6-058B-4350-A0B1-DB439828634E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932419507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0B238-DB26-4805-83F6-171BA28696EA}" type="datetimeFigureOut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07/08/1442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57466-FD11-473E-92DC-55FDEB25A2E7}" type="slidenum">
              <a:rPr lang="ar-SA" altLang="ar-SA"/>
              <a:pPr/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342343240"/>
      </p:ext>
    </p:extLst>
  </p:cSld>
  <p:clrMapOvr>
    <a:masterClrMapping/>
  </p:clrMapOvr>
  <p:transition spd="slow">
    <p:split orient="vert"/>
    <p:sndAc>
      <p:stSnd>
        <p:snd r:embed="rId1" name="voltag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3FBB0B-69C4-4280-973B-AFE81D0D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E29F49F-BCF4-44E1-B89B-AF402A9E6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0597CD-F4E4-469E-BEDF-BFECD422C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07/08/1442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02FB5D-B459-4FED-9E79-D756C2EC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82FA0F-EBC7-4742-8AA8-1F00357B3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833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2A743A-55A6-41D6-BD25-5D5B8043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2F68BF-0E63-483F-B606-4102694BC5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EE3454B-09E6-44CD-95CD-9A2DF8D32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D9D630E-BB6F-426B-9761-4526B60D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07/08/1442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93F7AC-E2D8-4776-BF10-C6E243A6E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2F8F8D2-4424-4D34-8E4C-D9E1D74A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038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A42E52-390B-4D35-AF19-E61B4AA31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180001-370C-45F0-9E75-CAAF8A939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5482088-40F4-45BF-9C05-6D8DAB27F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FC5AC94-A3B0-496B-8F06-A7DDFB2F6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D5FE903-9FE8-4CAE-B99D-84BEB2A3C5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6B54AA6-4181-48D7-AF1F-9105445F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07/08/1442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814E9D3-A0DB-4F70-95A9-24552A54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D0559FF-7309-4FE5-96A1-7AF79763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2845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CCF80E-BFFC-4DC4-A7DA-1C7EEED7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2D17CCF-9523-4FF9-91FA-B502FA981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07/08/1442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4A45DBB-C95C-4F35-8FE8-7D3D7637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2754E5A-6F2C-49CF-A89A-9FC6D75D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822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671812C-E19C-44F5-9EE5-9E54B7FB3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07/08/1442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99BB81B-48AC-4079-9295-224CD9BB6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DD902A7-E5DD-4A21-A274-32A0B2069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236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B92F1E-0BF0-4A8D-B7E5-DFBD12AF6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C0658B-6A70-4FA9-BA99-89720D464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D2E3D52-E2A7-4970-88EE-D9AB6B9BE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DBC63E1-E9F3-40DA-99D0-60468125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07/08/1442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01080D-ADDC-452E-8DD4-401CB1226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40E2610-CE7D-4AE5-9986-CE1967A33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441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D9A4BE-9BC8-43DA-9AB5-8D884A6F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911686F-830F-4538-ADC0-4E9BCB268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0ED0A20-4FB8-44FF-8B71-A99CAD172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63A20F9-9C35-4A03-A102-603064FB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07/08/1442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813551E-9903-4D39-8F63-737FF3C0C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3947E45-33AF-4B3F-A2E1-C5C6E794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228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 /><Relationship Id="rId1" Type="http://schemas.openxmlformats.org/officeDocument/2006/relationships/slideLayout" Target="../slideLayouts/slideLayout12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audio" Target="../media/audio1.wav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D04DDC4-67A8-4343-81CB-6C2DE9C1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3BDF79-FF8C-4219-B560-5FC544A35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D21D984-00C8-471B-B366-E2C7BE1C6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32D05-F79F-49E0-A1FE-A0FE5A792497}" type="datetimeFigureOut">
              <a:rPr lang="ar-SA" smtClean="0"/>
              <a:t>07/08/1442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21065C-9922-460E-AD69-B48CD6011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F0A7BFA-B886-4FEB-AE18-8EEDCCDB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707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B7BC4-FE65-4A38-B5FB-338865431695}" type="datetimeFigureOut">
              <a:rPr lang="ar-SA" smtClean="0"/>
              <a:t>07/08/1442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48676-6F72-4FB0-8A0F-2F91810B3AC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6921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80F8A6C8-58E4-43F0-9D2F-5A0994CFF1DD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07/08/1442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27B489F-408D-467A-8431-143D8B328490}" type="slidenum">
              <a:rPr lang="ar-SA" altLang="ar-SA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14074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med">
    <p:split orient="vert"/>
    <p:sndAc>
      <p:stSnd>
        <p:snd r:embed="rId13" name="voltage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29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32.jpg" /><Relationship Id="rId4" Type="http://schemas.openxmlformats.org/officeDocument/2006/relationships/image" Target="../media/image31.jpe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1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2.xml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 /><Relationship Id="rId13" Type="http://schemas.microsoft.com/office/2007/relationships/hdphoto" Target="../media/hdphoto5.wdp" /><Relationship Id="rId18" Type="http://schemas.openxmlformats.org/officeDocument/2006/relationships/image" Target="../media/image43.png" /><Relationship Id="rId3" Type="http://schemas.openxmlformats.org/officeDocument/2006/relationships/video" Target="../media/media2.mp4" /><Relationship Id="rId21" Type="http://schemas.openxmlformats.org/officeDocument/2006/relationships/image" Target="../media/image46.jpeg" /><Relationship Id="rId7" Type="http://schemas.openxmlformats.org/officeDocument/2006/relationships/image" Target="../media/image37.png" /><Relationship Id="rId12" Type="http://schemas.openxmlformats.org/officeDocument/2006/relationships/image" Target="../media/image40.png" /><Relationship Id="rId17" Type="http://schemas.openxmlformats.org/officeDocument/2006/relationships/image" Target="../media/image42.jpg" /><Relationship Id="rId2" Type="http://schemas.microsoft.com/office/2007/relationships/media" Target="../media/media2.mp4" /><Relationship Id="rId16" Type="http://schemas.openxmlformats.org/officeDocument/2006/relationships/hyperlink" Target="http://www.youtube.com/watch?v=onAqyBvnHmw" TargetMode="External" /><Relationship Id="rId20" Type="http://schemas.openxmlformats.org/officeDocument/2006/relationships/image" Target="../media/image45.gif" /><Relationship Id="rId1" Type="http://schemas.openxmlformats.org/officeDocument/2006/relationships/video" Target="NULL" TargetMode="External" /><Relationship Id="rId6" Type="http://schemas.openxmlformats.org/officeDocument/2006/relationships/image" Target="../media/image36.png" /><Relationship Id="rId11" Type="http://schemas.openxmlformats.org/officeDocument/2006/relationships/image" Target="../media/image8.png" /><Relationship Id="rId5" Type="http://schemas.openxmlformats.org/officeDocument/2006/relationships/image" Target="../media/image35.png" /><Relationship Id="rId15" Type="http://schemas.openxmlformats.org/officeDocument/2006/relationships/image" Target="../media/image41.png" /><Relationship Id="rId10" Type="http://schemas.microsoft.com/office/2007/relationships/hdphoto" Target="../media/hdphoto4.wdp" /><Relationship Id="rId19" Type="http://schemas.openxmlformats.org/officeDocument/2006/relationships/image" Target="../media/image44.png" /><Relationship Id="rId4" Type="http://schemas.openxmlformats.org/officeDocument/2006/relationships/slideLayout" Target="../slideLayouts/slideLayout12.xml" /><Relationship Id="rId9" Type="http://schemas.openxmlformats.org/officeDocument/2006/relationships/image" Target="../media/image39.png" /><Relationship Id="rId14" Type="http://schemas.openxmlformats.org/officeDocument/2006/relationships/image" Target="../media/image9.jpeg" /><Relationship Id="rId22" Type="http://schemas.openxmlformats.org/officeDocument/2006/relationships/image" Target="../media/image47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5.jpeg" /><Relationship Id="rId5" Type="http://schemas.openxmlformats.org/officeDocument/2006/relationships/image" Target="../media/image4.jpeg" /><Relationship Id="rId10" Type="http://schemas.openxmlformats.org/officeDocument/2006/relationships/image" Target="../media/image8.png" /><Relationship Id="rId4" Type="http://schemas.openxmlformats.org/officeDocument/2006/relationships/image" Target="../media/image3.png" /><Relationship Id="rId9" Type="http://schemas.microsoft.com/office/2007/relationships/hdphoto" Target="../media/hdphoto1.wdp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 /><Relationship Id="rId13" Type="http://schemas.microsoft.com/office/2007/relationships/hdphoto" Target="../media/hdphoto5.wdp" /><Relationship Id="rId18" Type="http://schemas.openxmlformats.org/officeDocument/2006/relationships/image" Target="../media/image43.png" /><Relationship Id="rId3" Type="http://schemas.openxmlformats.org/officeDocument/2006/relationships/video" Target="../media/media2.mp4" /><Relationship Id="rId21" Type="http://schemas.openxmlformats.org/officeDocument/2006/relationships/image" Target="../media/image46.jpeg" /><Relationship Id="rId7" Type="http://schemas.openxmlformats.org/officeDocument/2006/relationships/image" Target="../media/image37.png" /><Relationship Id="rId12" Type="http://schemas.openxmlformats.org/officeDocument/2006/relationships/image" Target="../media/image40.png" /><Relationship Id="rId17" Type="http://schemas.openxmlformats.org/officeDocument/2006/relationships/image" Target="../media/image42.jpg" /><Relationship Id="rId2" Type="http://schemas.microsoft.com/office/2007/relationships/media" Target="../media/media2.mp4" /><Relationship Id="rId16" Type="http://schemas.openxmlformats.org/officeDocument/2006/relationships/hyperlink" Target="http://www.youtube.com/watch?v=onAqyBvnHmw" TargetMode="External" /><Relationship Id="rId20" Type="http://schemas.openxmlformats.org/officeDocument/2006/relationships/image" Target="../media/image45.gif" /><Relationship Id="rId1" Type="http://schemas.openxmlformats.org/officeDocument/2006/relationships/video" Target="NULL" TargetMode="External" /><Relationship Id="rId6" Type="http://schemas.openxmlformats.org/officeDocument/2006/relationships/image" Target="../media/image36.png" /><Relationship Id="rId11" Type="http://schemas.openxmlformats.org/officeDocument/2006/relationships/image" Target="../media/image8.png" /><Relationship Id="rId5" Type="http://schemas.openxmlformats.org/officeDocument/2006/relationships/image" Target="../media/image35.png" /><Relationship Id="rId15" Type="http://schemas.openxmlformats.org/officeDocument/2006/relationships/image" Target="../media/image41.png" /><Relationship Id="rId10" Type="http://schemas.microsoft.com/office/2007/relationships/hdphoto" Target="../media/hdphoto4.wdp" /><Relationship Id="rId19" Type="http://schemas.openxmlformats.org/officeDocument/2006/relationships/image" Target="../media/image44.png" /><Relationship Id="rId4" Type="http://schemas.openxmlformats.org/officeDocument/2006/relationships/slideLayout" Target="../slideLayouts/slideLayout7.xml" /><Relationship Id="rId9" Type="http://schemas.openxmlformats.org/officeDocument/2006/relationships/image" Target="../media/image39.png" /><Relationship Id="rId14" Type="http://schemas.openxmlformats.org/officeDocument/2006/relationships/image" Target="../media/image9.jpeg" /><Relationship Id="rId22" Type="http://schemas.openxmlformats.org/officeDocument/2006/relationships/image" Target="../media/image47.pn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 /><Relationship Id="rId3" Type="http://schemas.openxmlformats.org/officeDocument/2006/relationships/image" Target="../media/image52.png" /><Relationship Id="rId7" Type="http://schemas.openxmlformats.org/officeDocument/2006/relationships/image" Target="../media/image56.png" /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5.png" /><Relationship Id="rId11" Type="http://schemas.openxmlformats.org/officeDocument/2006/relationships/image" Target="../media/image60.png" /><Relationship Id="rId5" Type="http://schemas.openxmlformats.org/officeDocument/2006/relationships/image" Target="../media/image54.png" /><Relationship Id="rId10" Type="http://schemas.openxmlformats.org/officeDocument/2006/relationships/image" Target="../media/image59.png" /><Relationship Id="rId4" Type="http://schemas.openxmlformats.org/officeDocument/2006/relationships/image" Target="../media/image53.png" /><Relationship Id="rId9" Type="http://schemas.openxmlformats.org/officeDocument/2006/relationships/image" Target="../media/image58.png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64.png" /><Relationship Id="rId2" Type="http://schemas.openxmlformats.org/officeDocument/2006/relationships/audio" Target="../media/media3.WAV" /><Relationship Id="rId1" Type="http://schemas.microsoft.com/office/2007/relationships/media" Target="../media/media3.WAV" /><Relationship Id="rId6" Type="http://schemas.openxmlformats.org/officeDocument/2006/relationships/image" Target="../media/image63.png" /><Relationship Id="rId5" Type="http://schemas.openxmlformats.org/officeDocument/2006/relationships/image" Target="../media/image62.png" /><Relationship Id="rId4" Type="http://schemas.openxmlformats.org/officeDocument/2006/relationships/image" Target="../media/image61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7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7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7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7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 /><Relationship Id="rId3" Type="http://schemas.openxmlformats.org/officeDocument/2006/relationships/image" Target="../media/image2.png" /><Relationship Id="rId7" Type="http://schemas.openxmlformats.org/officeDocument/2006/relationships/image" Target="../media/image8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9.jpeg" /><Relationship Id="rId5" Type="http://schemas.openxmlformats.org/officeDocument/2006/relationships/image" Target="../media/image4.jpeg" /><Relationship Id="rId4" Type="http://schemas.openxmlformats.org/officeDocument/2006/relationships/image" Target="../media/image3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74.png" /><Relationship Id="rId5" Type="http://schemas.openxmlformats.org/officeDocument/2006/relationships/image" Target="../media/image5.jpeg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13" Type="http://schemas.openxmlformats.org/officeDocument/2006/relationships/image" Target="../media/image8.png" /><Relationship Id="rId3" Type="http://schemas.openxmlformats.org/officeDocument/2006/relationships/image" Target="../media/image2.png" /><Relationship Id="rId7" Type="http://schemas.openxmlformats.org/officeDocument/2006/relationships/image" Target="../media/image12.png" /><Relationship Id="rId12" Type="http://schemas.openxmlformats.org/officeDocument/2006/relationships/image" Target="../media/image17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11.png" /><Relationship Id="rId11" Type="http://schemas.openxmlformats.org/officeDocument/2006/relationships/image" Target="../media/image16.png" /><Relationship Id="rId5" Type="http://schemas.openxmlformats.org/officeDocument/2006/relationships/image" Target="../media/image5.jpeg" /><Relationship Id="rId10" Type="http://schemas.openxmlformats.org/officeDocument/2006/relationships/image" Target="../media/image15.png" /><Relationship Id="rId4" Type="http://schemas.openxmlformats.org/officeDocument/2006/relationships/image" Target="../media/image3.png" /><Relationship Id="rId9" Type="http://schemas.openxmlformats.org/officeDocument/2006/relationships/image" Target="../media/image1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9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5.jpeg" /><Relationship Id="rId4" Type="http://schemas.openxmlformats.org/officeDocument/2006/relationships/image" Target="../media/image3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7" Type="http://schemas.openxmlformats.org/officeDocument/2006/relationships/image" Target="../media/image23.jp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1.xml" /><Relationship Id="rId6" Type="http://schemas.microsoft.com/office/2007/relationships/hdphoto" Target="../media/hdphoto3.wdp" /><Relationship Id="rId5" Type="http://schemas.openxmlformats.org/officeDocument/2006/relationships/image" Target="../media/image22.png" /><Relationship Id="rId4" Type="http://schemas.microsoft.com/office/2007/relationships/hdphoto" Target="../media/hdphoto2.wdp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1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26.jpeg" /><Relationship Id="rId5" Type="http://schemas.openxmlformats.org/officeDocument/2006/relationships/image" Target="../media/image5.jpeg" /><Relationship Id="rId4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نشيد ترحيبي 059_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445880" y="1917053"/>
            <a:ext cx="8712043" cy="266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شروط القراءة الصامِتة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r" defTabSz="914400" rtl="1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عدم الإشارة بِالأصبع على الكلمة المقْرُوءة</a:t>
            </a:r>
          </a:p>
          <a:p>
            <a:pPr marL="457200" marR="0" lvl="0" indent="-457200" algn="r" defTabSz="914400" rtl="1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إمسَاك قلم الرُّصَاص لتسجيل الملحوظات على هامش النَّص</a:t>
            </a:r>
          </a:p>
          <a:p>
            <a:pPr marL="457200" marR="0" lvl="0" indent="-457200" algn="r" defTabSz="914400" rtl="1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الالتزام  بِالوقتِ المُحدد للقرَاءةِ الصَّامِتة</a:t>
            </a:r>
          </a:p>
          <a:p>
            <a:pPr marL="457200" marR="0" lvl="0" indent="-457200" algn="r" defTabSz="914400" rtl="1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التَّركيز  وفِهم المعنى لأتمكن بعدها مِن الإجابَة عنْ الأسئِلة دون الرُّجُوع إلى النَّص  </a:t>
            </a:r>
          </a:p>
        </p:txBody>
      </p:sp>
      <p:pic>
        <p:nvPicPr>
          <p:cNvPr id="9219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13" y="345093"/>
            <a:ext cx="158432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مستطيل 8"/>
          <p:cNvSpPr>
            <a:spLocks noChangeArrowheads="1"/>
          </p:cNvSpPr>
          <p:nvPr/>
        </p:nvSpPr>
        <p:spPr bwMode="auto">
          <a:xfrm>
            <a:off x="2080112" y="178406"/>
            <a:ext cx="14351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أتذكر</a:t>
            </a:r>
            <a:endParaRPr kumimoji="0" lang="ar-SA" altLang="ar-SA" sz="6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ستطيل 1"/>
          <p:cNvSpPr>
            <a:spLocks noChangeArrowheads="1"/>
          </p:cNvSpPr>
          <p:nvPr/>
        </p:nvSpPr>
        <p:spPr bwMode="auto">
          <a:xfrm>
            <a:off x="4494213" y="41275"/>
            <a:ext cx="57642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القراءة الصامتة :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هي قِراءة سِريَّة تَكون بِواسطة النَّظر لَيس فِيها صَوت ولا هَمس ولا تَحريك للشفَتين</a:t>
            </a: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DF294A5C-900B-4EB6-AC02-1C7822DD24F8}"/>
              </a:ext>
            </a:extLst>
          </p:cNvPr>
          <p:cNvSpPr/>
          <p:nvPr/>
        </p:nvSpPr>
        <p:spPr>
          <a:xfrm>
            <a:off x="415127" y="3168686"/>
            <a:ext cx="2698321" cy="20588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25951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7DE149-18A8-44B2-800A-8159B1106B49}"/>
              </a:ext>
            </a:extLst>
          </p:cNvPr>
          <p:cNvSpPr txBox="1"/>
          <p:nvPr/>
        </p:nvSpPr>
        <p:spPr>
          <a:xfrm>
            <a:off x="9317904" y="564051"/>
            <a:ext cx="237648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+mj-cs"/>
              </a:rPr>
              <a:t>القراءة الصامتة</a:t>
            </a:r>
          </a:p>
          <a:p>
            <a:pPr algn="ctr"/>
            <a:r>
              <a:rPr lang="ar-SA" b="1" dirty="0">
                <a:cs typeface="+mj-cs"/>
              </a:rPr>
              <a:t>3 دقائق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ED1DD7D-F5A1-4C33-9E71-FAD7898154D6}"/>
              </a:ext>
            </a:extLst>
          </p:cNvPr>
          <p:cNvSpPr txBox="1"/>
          <p:nvPr/>
        </p:nvSpPr>
        <p:spPr>
          <a:xfrm>
            <a:off x="9317904" y="2951788"/>
            <a:ext cx="237648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+mj-cs"/>
              </a:rPr>
              <a:t>القراءة الجهرية</a:t>
            </a:r>
          </a:p>
          <a:p>
            <a:pPr algn="ctr"/>
            <a:r>
              <a:rPr lang="ar-SA" b="1" dirty="0">
                <a:cs typeface="+mj-cs"/>
              </a:rPr>
              <a:t>3 دقائق</a:t>
            </a:r>
          </a:p>
        </p:txBody>
      </p:sp>
      <p:pic>
        <p:nvPicPr>
          <p:cNvPr id="385" name="Picture 3" descr="C:\Users\tutor2u\Downloads\shutterstock_176292206.jpg">
            <a:extLst>
              <a:ext uri="{FF2B5EF4-FFF2-40B4-BE49-F238E27FC236}">
                <a16:creationId xmlns:a16="http://schemas.microsoft.com/office/drawing/2014/main" id="{27148825-374F-4F7C-8E16-830F6E053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1895" y="1305274"/>
            <a:ext cx="1524605" cy="153863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6" name="Group 13">
            <a:extLst>
              <a:ext uri="{FF2B5EF4-FFF2-40B4-BE49-F238E27FC236}">
                <a16:creationId xmlns:a16="http://schemas.microsoft.com/office/drawing/2014/main" id="{56A1C4BE-6CEF-4DDE-8C40-341DD2975D17}"/>
              </a:ext>
            </a:extLst>
          </p:cNvPr>
          <p:cNvGrpSpPr/>
          <p:nvPr/>
        </p:nvGrpSpPr>
        <p:grpSpPr>
          <a:xfrm>
            <a:off x="10480364" y="1582201"/>
            <a:ext cx="45719" cy="984989"/>
            <a:chOff x="6921179" y="3423643"/>
            <a:chExt cx="45719" cy="1666898"/>
          </a:xfrm>
        </p:grpSpPr>
        <p:sp>
          <p:nvSpPr>
            <p:cNvPr id="387" name="Rectangle 14">
              <a:extLst>
                <a:ext uri="{FF2B5EF4-FFF2-40B4-BE49-F238E27FC236}">
                  <a16:creationId xmlns:a16="http://schemas.microsoft.com/office/drawing/2014/main" id="{A6AD519C-1E5C-44D9-9104-0DC5DA4867C2}"/>
                </a:ext>
              </a:extLst>
            </p:cNvPr>
            <p:cNvSpPr/>
            <p:nvPr/>
          </p:nvSpPr>
          <p:spPr>
            <a:xfrm>
              <a:off x="6921179" y="3423643"/>
              <a:ext cx="45719" cy="79744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8" name="Rectangle 15">
              <a:extLst>
                <a:ext uri="{FF2B5EF4-FFF2-40B4-BE49-F238E27FC236}">
                  <a16:creationId xmlns:a16="http://schemas.microsoft.com/office/drawing/2014/main" id="{9EC086C0-E951-47F2-93C1-8F770A4B9826}"/>
                </a:ext>
              </a:extLst>
            </p:cNvPr>
            <p:cNvSpPr/>
            <p:nvPr/>
          </p:nvSpPr>
          <p:spPr>
            <a:xfrm>
              <a:off x="6921179" y="4293096"/>
              <a:ext cx="45719" cy="797445"/>
            </a:xfrm>
            <a:prstGeom prst="rect">
              <a:avLst/>
            </a:prstGeom>
            <a:solidFill>
              <a:sysClr val="windowText" lastClr="000000">
                <a:alpha val="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89" name="Picture 3" descr="C:\Users\tutor2u\Downloads\shutterstock_176292206.jpg">
            <a:extLst>
              <a:ext uri="{FF2B5EF4-FFF2-40B4-BE49-F238E27FC236}">
                <a16:creationId xmlns:a16="http://schemas.microsoft.com/office/drawing/2014/main" id="{1DB7DB81-A0CE-4F79-856B-7913A00B0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8061" y="3705999"/>
            <a:ext cx="1524605" cy="153863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0" name="Group 13">
            <a:extLst>
              <a:ext uri="{FF2B5EF4-FFF2-40B4-BE49-F238E27FC236}">
                <a16:creationId xmlns:a16="http://schemas.microsoft.com/office/drawing/2014/main" id="{DA5A2E45-DF49-4562-93DF-15FCB71A681F}"/>
              </a:ext>
            </a:extLst>
          </p:cNvPr>
          <p:cNvGrpSpPr/>
          <p:nvPr/>
        </p:nvGrpSpPr>
        <p:grpSpPr>
          <a:xfrm>
            <a:off x="10456530" y="3982926"/>
            <a:ext cx="45719" cy="984989"/>
            <a:chOff x="6921179" y="3423643"/>
            <a:chExt cx="45719" cy="1666898"/>
          </a:xfrm>
        </p:grpSpPr>
        <p:sp>
          <p:nvSpPr>
            <p:cNvPr id="391" name="Rectangle 14">
              <a:extLst>
                <a:ext uri="{FF2B5EF4-FFF2-40B4-BE49-F238E27FC236}">
                  <a16:creationId xmlns:a16="http://schemas.microsoft.com/office/drawing/2014/main" id="{15EBD927-D454-47CD-97E3-296D1E301D63}"/>
                </a:ext>
              </a:extLst>
            </p:cNvPr>
            <p:cNvSpPr/>
            <p:nvPr/>
          </p:nvSpPr>
          <p:spPr>
            <a:xfrm>
              <a:off x="6921179" y="3423643"/>
              <a:ext cx="45719" cy="79744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2" name="Rectangle 15">
              <a:extLst>
                <a:ext uri="{FF2B5EF4-FFF2-40B4-BE49-F238E27FC236}">
                  <a16:creationId xmlns:a16="http://schemas.microsoft.com/office/drawing/2014/main" id="{588E65FE-ECD2-4B7C-BFEC-21CB3F7577B4}"/>
                </a:ext>
              </a:extLst>
            </p:cNvPr>
            <p:cNvSpPr/>
            <p:nvPr/>
          </p:nvSpPr>
          <p:spPr>
            <a:xfrm>
              <a:off x="6921179" y="4293096"/>
              <a:ext cx="45719" cy="797445"/>
            </a:xfrm>
            <a:prstGeom prst="rect">
              <a:avLst/>
            </a:prstGeom>
            <a:solidFill>
              <a:sysClr val="windowText" lastClr="000000">
                <a:alpha val="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/>
          <a:stretch/>
        </p:blipFill>
        <p:spPr>
          <a:xfrm>
            <a:off x="167425" y="229199"/>
            <a:ext cx="9150479" cy="629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60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4B318CD7-79E2-4187-9F42-49599A40DD0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cs typeface="+mj-cs"/>
              </a:rPr>
              <a:t>هيَّا بنا نتناقش معًا أحداث قصتنا لهذا اليوم:</a:t>
            </a:r>
          </a:p>
        </p:txBody>
      </p:sp>
      <p:sp>
        <p:nvSpPr>
          <p:cNvPr id="4" name="سهم: خماسي 3">
            <a:extLst>
              <a:ext uri="{FF2B5EF4-FFF2-40B4-BE49-F238E27FC236}">
                <a16:creationId xmlns:a16="http://schemas.microsoft.com/office/drawing/2014/main" id="{A006F552-1D8A-4C0E-9C27-FB97DC34DC4A}"/>
              </a:ext>
            </a:extLst>
          </p:cNvPr>
          <p:cNvSpPr/>
          <p:nvPr/>
        </p:nvSpPr>
        <p:spPr>
          <a:xfrm flipH="1">
            <a:off x="7309590" y="1483394"/>
            <a:ext cx="4882410" cy="814287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1- مستوى الفهم الحرفي.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05623C0-CF47-4795-9FA4-960086D16A4C}"/>
              </a:ext>
            </a:extLst>
          </p:cNvPr>
          <p:cNvSpPr txBox="1"/>
          <p:nvPr/>
        </p:nvSpPr>
        <p:spPr>
          <a:xfrm>
            <a:off x="8556840" y="719846"/>
            <a:ext cx="3635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70C0"/>
                </a:solidFill>
                <a:cs typeface="+mj-cs"/>
              </a:rPr>
              <a:t>مستويات الفهم القرائي:</a:t>
            </a:r>
          </a:p>
        </p:txBody>
      </p:sp>
      <p:sp>
        <p:nvSpPr>
          <p:cNvPr id="6" name="سهم: خماسي 5">
            <a:extLst>
              <a:ext uri="{FF2B5EF4-FFF2-40B4-BE49-F238E27FC236}">
                <a16:creationId xmlns:a16="http://schemas.microsoft.com/office/drawing/2014/main" id="{133B5693-4423-439E-B0F9-CF0803FD1F07}"/>
              </a:ext>
            </a:extLst>
          </p:cNvPr>
          <p:cNvSpPr/>
          <p:nvPr/>
        </p:nvSpPr>
        <p:spPr>
          <a:xfrm flipH="1">
            <a:off x="7309590" y="2462892"/>
            <a:ext cx="4882410" cy="81428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2- مستوى الفهم الاستنتاجي ( التفسيري ).</a:t>
            </a:r>
          </a:p>
        </p:txBody>
      </p:sp>
      <p:sp>
        <p:nvSpPr>
          <p:cNvPr id="7" name="سهم: خماسي 6">
            <a:extLst>
              <a:ext uri="{FF2B5EF4-FFF2-40B4-BE49-F238E27FC236}">
                <a16:creationId xmlns:a16="http://schemas.microsoft.com/office/drawing/2014/main" id="{8680D8BC-20EB-4DB0-8632-9914A8D76F13}"/>
              </a:ext>
            </a:extLst>
          </p:cNvPr>
          <p:cNvSpPr/>
          <p:nvPr/>
        </p:nvSpPr>
        <p:spPr>
          <a:xfrm flipH="1">
            <a:off x="7309589" y="3442390"/>
            <a:ext cx="4882410" cy="814287"/>
          </a:xfrm>
          <a:prstGeom prst="homePlate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3- مستوى الفهم الناقد.</a:t>
            </a:r>
          </a:p>
        </p:txBody>
      </p:sp>
      <p:pic>
        <p:nvPicPr>
          <p:cNvPr id="3074" name="Picture 2" descr="كلمات تحتوي على تنوين بالكسر | افضل اجابة">
            <a:extLst>
              <a:ext uri="{FF2B5EF4-FFF2-40B4-BE49-F238E27FC236}">
                <a16:creationId xmlns:a16="http://schemas.microsoft.com/office/drawing/2014/main" id="{0D72973C-3576-448A-BA98-02722676F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6883"/>
            <a:ext cx="619125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سهم: خماسي 10">
            <a:extLst>
              <a:ext uri="{FF2B5EF4-FFF2-40B4-BE49-F238E27FC236}">
                <a16:creationId xmlns:a16="http://schemas.microsoft.com/office/drawing/2014/main" id="{7974F67F-04C5-496B-B789-68552E44D47D}"/>
              </a:ext>
            </a:extLst>
          </p:cNvPr>
          <p:cNvSpPr/>
          <p:nvPr/>
        </p:nvSpPr>
        <p:spPr>
          <a:xfrm flipH="1">
            <a:off x="7309588" y="4421888"/>
            <a:ext cx="4882410" cy="814287"/>
          </a:xfrm>
          <a:prstGeom prst="homePlate">
            <a:avLst/>
          </a:prstGeom>
          <a:solidFill>
            <a:srgbClr val="CB97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4- مستوى الفهم </a:t>
            </a:r>
            <a:r>
              <a:rPr lang="ar-SA" sz="2400" b="1" dirty="0" err="1">
                <a:solidFill>
                  <a:schemeClr val="tx1"/>
                </a:solidFill>
                <a:cs typeface="+mj-cs"/>
              </a:rPr>
              <a:t>التذوقي</a:t>
            </a:r>
            <a:r>
              <a:rPr lang="ar-SA" sz="2400" b="1" dirty="0">
                <a:solidFill>
                  <a:schemeClr val="tx1"/>
                </a:solidFill>
                <a:cs typeface="+mj-cs"/>
              </a:rPr>
              <a:t>.</a:t>
            </a:r>
          </a:p>
        </p:txBody>
      </p:sp>
      <p:sp>
        <p:nvSpPr>
          <p:cNvPr id="13" name="سهم: خماسي 12">
            <a:extLst>
              <a:ext uri="{FF2B5EF4-FFF2-40B4-BE49-F238E27FC236}">
                <a16:creationId xmlns:a16="http://schemas.microsoft.com/office/drawing/2014/main" id="{C0D5A405-C145-4CF9-809C-FA50B37F03F9}"/>
              </a:ext>
            </a:extLst>
          </p:cNvPr>
          <p:cNvSpPr/>
          <p:nvPr/>
        </p:nvSpPr>
        <p:spPr>
          <a:xfrm flipH="1">
            <a:off x="7309587" y="5401386"/>
            <a:ext cx="4882410" cy="814287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5- مستوى الفهم الإبداعي.</a:t>
            </a:r>
          </a:p>
        </p:txBody>
      </p:sp>
      <p:sp>
        <p:nvSpPr>
          <p:cNvPr id="10" name="سهم: خماسي 9">
            <a:extLst>
              <a:ext uri="{FF2B5EF4-FFF2-40B4-BE49-F238E27FC236}">
                <a16:creationId xmlns:a16="http://schemas.microsoft.com/office/drawing/2014/main" id="{E955AA8A-58D2-44BC-95FE-F2C0E8D6797C}"/>
              </a:ext>
            </a:extLst>
          </p:cNvPr>
          <p:cNvSpPr/>
          <p:nvPr/>
        </p:nvSpPr>
        <p:spPr>
          <a:xfrm flipH="1">
            <a:off x="7309588" y="5401386"/>
            <a:ext cx="4882410" cy="814287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5- مستوى الفهم الإبداعي.</a:t>
            </a:r>
          </a:p>
        </p:txBody>
      </p:sp>
    </p:spTree>
    <p:extLst>
      <p:ext uri="{BB962C8B-B14F-4D97-AF65-F5344CB8AC3E}">
        <p14:creationId xmlns:p14="http://schemas.microsoft.com/office/powerpoint/2010/main" val="14622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animBg="1"/>
      <p:bldP spid="1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C7AFB5BE-7E7E-41B8-9958-82A164F5DCC9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1- مستوى الفهم الحرفي.</a:t>
            </a:r>
          </a:p>
        </p:txBody>
      </p:sp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615A33E4-DE66-4CA9-90FD-687BA1362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95F90BD-0548-4770-9916-543839D25B8A}"/>
              </a:ext>
            </a:extLst>
          </p:cNvPr>
          <p:cNvSpPr txBox="1"/>
          <p:nvPr/>
        </p:nvSpPr>
        <p:spPr>
          <a:xfrm>
            <a:off x="6786113" y="2986906"/>
            <a:ext cx="5037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حدثت أحداث القصة في: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240C66B-A111-4E70-90C5-49FB71570257}"/>
              </a:ext>
            </a:extLst>
          </p:cNvPr>
          <p:cNvSpPr txBox="1"/>
          <p:nvPr/>
        </p:nvSpPr>
        <p:spPr>
          <a:xfrm>
            <a:off x="2990490" y="3841739"/>
            <a:ext cx="88334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cs typeface="+mj-cs"/>
              </a:rPr>
              <a:t>أ- قرية                          ب- مزرعة                          ج- الغابة                         د- المدينة                          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A01E3EC-6081-40FD-88E4-BA4D0EA38C96}"/>
              </a:ext>
            </a:extLst>
          </p:cNvPr>
          <p:cNvSpPr txBox="1"/>
          <p:nvPr/>
        </p:nvSpPr>
        <p:spPr>
          <a:xfrm>
            <a:off x="5049329" y="1195442"/>
            <a:ext cx="67746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نوع النص ( شجرة اللوز) :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D41156F-EB41-4BA8-87D2-104614E67E52}"/>
              </a:ext>
            </a:extLst>
          </p:cNvPr>
          <p:cNvSpPr txBox="1"/>
          <p:nvPr/>
        </p:nvSpPr>
        <p:spPr>
          <a:xfrm>
            <a:off x="3088471" y="2085428"/>
            <a:ext cx="873547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cs typeface="+mj-cs"/>
              </a:rPr>
              <a:t>أ- قصصي                         ب- مسرحي                          ج- معلوماتي                         د- شعري                            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FE2798B-5ACB-412C-9723-BDBAB7754752}"/>
              </a:ext>
            </a:extLst>
          </p:cNvPr>
          <p:cNvSpPr/>
          <p:nvPr/>
        </p:nvSpPr>
        <p:spPr>
          <a:xfrm>
            <a:off x="10518475" y="1955802"/>
            <a:ext cx="1305464" cy="67861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FC30726-B9AF-4BD3-9DA0-AF3E4FAC275A}"/>
              </a:ext>
            </a:extLst>
          </p:cNvPr>
          <p:cNvSpPr/>
          <p:nvPr/>
        </p:nvSpPr>
        <p:spPr>
          <a:xfrm>
            <a:off x="368060" y="1195442"/>
            <a:ext cx="2421148" cy="366985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معلومة إثرائية: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1600" b="1" dirty="0">
                <a:solidFill>
                  <a:srgbClr val="00B050"/>
                </a:solidFill>
                <a:cs typeface="+mj-cs"/>
              </a:rPr>
              <a:t>النص الأدبي:</a:t>
            </a:r>
          </a:p>
          <a:p>
            <a:pPr algn="ctr"/>
            <a:r>
              <a:rPr lang="ar-SA" sz="1600" dirty="0">
                <a:solidFill>
                  <a:schemeClr val="tx1"/>
                </a:solidFill>
                <a:cs typeface="+mj-cs"/>
              </a:rPr>
              <a:t>هو كلام يعبر فيه الأديب عن مشاعره، وما يجول بخاطره مثل: القصة والرواية والشعر والخاطرة والمقال والمسرحية والخطب.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1600" b="1" dirty="0">
                <a:solidFill>
                  <a:srgbClr val="00B050"/>
                </a:solidFill>
                <a:cs typeface="+mj-cs"/>
              </a:rPr>
              <a:t>النص المعلوماتي:</a:t>
            </a:r>
          </a:p>
          <a:p>
            <a:pPr algn="ctr"/>
            <a:r>
              <a:rPr lang="ar-SA" sz="1600" dirty="0">
                <a:solidFill>
                  <a:schemeClr val="tx1"/>
                </a:solidFill>
                <a:cs typeface="+mj-cs"/>
              </a:rPr>
              <a:t>هو نص يتمكن الكاتب من خلاله توصيل معلومات إلى القارئ مثل: الأخبار والخطاب الرسمي والتقرير والمذكرة.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B166B37-F659-4623-8FE6-D296B126B536}"/>
              </a:ext>
            </a:extLst>
          </p:cNvPr>
          <p:cNvSpPr/>
          <p:nvPr/>
        </p:nvSpPr>
        <p:spPr>
          <a:xfrm>
            <a:off x="5480649" y="3702488"/>
            <a:ext cx="1305464" cy="67861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73D1644-28B2-40DD-91F2-49BA21C41630}"/>
              </a:ext>
            </a:extLst>
          </p:cNvPr>
          <p:cNvSpPr txBox="1"/>
          <p:nvPr/>
        </p:nvSpPr>
        <p:spPr>
          <a:xfrm>
            <a:off x="4641012" y="4511907"/>
            <a:ext cx="70794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حاول السنجاب العجوز أن ينسى شجرة اللوز طوال :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A44DE5D-33D2-4772-A52E-02EDD3CB229C}"/>
              </a:ext>
            </a:extLst>
          </p:cNvPr>
          <p:cNvSpPr txBox="1"/>
          <p:nvPr/>
        </p:nvSpPr>
        <p:spPr>
          <a:xfrm>
            <a:off x="2886973" y="5366740"/>
            <a:ext cx="88334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cs typeface="+mj-cs"/>
              </a:rPr>
              <a:t>أ- شهور                        ب- سنة                          ج- أسبوعين                         د- سنين عديدة                           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A5305A16-347E-42B8-A3DB-BCDF5085B2CD}"/>
              </a:ext>
            </a:extLst>
          </p:cNvPr>
          <p:cNvSpPr/>
          <p:nvPr/>
        </p:nvSpPr>
        <p:spPr>
          <a:xfrm>
            <a:off x="2702943" y="5227489"/>
            <a:ext cx="1938069" cy="67861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90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C7AFB5BE-7E7E-41B8-9958-82A164F5DCC9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1- مستوى الفهم الحرفي.</a:t>
            </a:r>
          </a:p>
        </p:txBody>
      </p:sp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615A33E4-DE66-4CA9-90FD-687BA1362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A01E3EC-6081-40FD-88E4-BA4D0EA38C96}"/>
              </a:ext>
            </a:extLst>
          </p:cNvPr>
          <p:cNvSpPr txBox="1"/>
          <p:nvPr/>
        </p:nvSpPr>
        <p:spPr>
          <a:xfrm>
            <a:off x="5049329" y="1195442"/>
            <a:ext cx="67746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كلمة ( </a:t>
            </a:r>
            <a:r>
              <a:rPr lang="ar-SA" sz="3200" b="1" dirty="0">
                <a:solidFill>
                  <a:srgbClr val="00B050"/>
                </a:solidFill>
                <a:cs typeface="+mj-cs"/>
              </a:rPr>
              <a:t>لجأ</a:t>
            </a:r>
            <a:r>
              <a:rPr lang="ar-SA" sz="3200" b="1" dirty="0">
                <a:solidFill>
                  <a:srgbClr val="C00000"/>
                </a:solidFill>
                <a:cs typeface="+mj-cs"/>
              </a:rPr>
              <a:t> ) تأتي مرادفة لكلمة: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D41156F-EB41-4BA8-87D2-104614E67E52}"/>
              </a:ext>
            </a:extLst>
          </p:cNvPr>
          <p:cNvSpPr txBox="1"/>
          <p:nvPr/>
        </p:nvSpPr>
        <p:spPr>
          <a:xfrm>
            <a:off x="3088471" y="2085428"/>
            <a:ext cx="873547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cs typeface="+mj-cs"/>
              </a:rPr>
              <a:t>أ- أوى                       ب- تَقَدم                          ج- ذهب                         د- بقي                          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FC30726-B9AF-4BD3-9DA0-AF3E4FAC275A}"/>
              </a:ext>
            </a:extLst>
          </p:cNvPr>
          <p:cNvSpPr/>
          <p:nvPr/>
        </p:nvSpPr>
        <p:spPr>
          <a:xfrm>
            <a:off x="368060" y="1195442"/>
            <a:ext cx="2421148" cy="366985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معلومة إثرائية: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1600" b="1" dirty="0">
                <a:solidFill>
                  <a:srgbClr val="00B050"/>
                </a:solidFill>
                <a:cs typeface="+mj-cs"/>
              </a:rPr>
              <a:t>من طرق التعرف على معنى المفردات: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1600" b="1" dirty="0">
                <a:solidFill>
                  <a:schemeClr val="tx1"/>
                </a:solidFill>
                <a:cs typeface="+mj-cs"/>
              </a:rPr>
              <a:t>1- البحث عنها في المعاجم.</a:t>
            </a:r>
          </a:p>
          <a:p>
            <a:pPr algn="ctr"/>
            <a:r>
              <a:rPr lang="ar-SA" sz="1600" b="1" dirty="0">
                <a:solidFill>
                  <a:schemeClr val="tx1"/>
                </a:solidFill>
                <a:cs typeface="+mj-cs"/>
              </a:rPr>
              <a:t>2- التعرف عليها من خلال السياق.</a:t>
            </a:r>
          </a:p>
          <a:p>
            <a:pPr algn="ctr"/>
            <a:r>
              <a:rPr lang="ar-SA" sz="1600" b="1" dirty="0">
                <a:solidFill>
                  <a:schemeClr val="tx1"/>
                </a:solidFill>
                <a:cs typeface="+mj-cs"/>
              </a:rPr>
              <a:t>3- التعرف عليها من خلال عائلة الكلمة.</a:t>
            </a:r>
          </a:p>
          <a:p>
            <a:pPr algn="ctr"/>
            <a:r>
              <a:rPr lang="ar-SA" sz="1600" b="1" dirty="0">
                <a:solidFill>
                  <a:schemeClr val="tx1"/>
                </a:solidFill>
                <a:cs typeface="+mj-cs"/>
              </a:rPr>
              <a:t>4- التعرف عليها من خلال خريطة المفردات.</a:t>
            </a:r>
            <a:endParaRPr lang="ar-SA" sz="1600" dirty="0">
              <a:solidFill>
                <a:schemeClr val="tx1"/>
              </a:solidFill>
              <a:cs typeface="+mj-cs"/>
            </a:endParaRP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73D1644-28B2-40DD-91F2-49BA21C41630}"/>
              </a:ext>
            </a:extLst>
          </p:cNvPr>
          <p:cNvSpPr txBox="1"/>
          <p:nvPr/>
        </p:nvSpPr>
        <p:spPr>
          <a:xfrm>
            <a:off x="4646761" y="3906427"/>
            <a:ext cx="71311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كلمة ( </a:t>
            </a:r>
            <a:r>
              <a:rPr lang="ar-SA" sz="3200" b="1" dirty="0">
                <a:solidFill>
                  <a:srgbClr val="00B050"/>
                </a:solidFill>
                <a:cs typeface="+mj-cs"/>
              </a:rPr>
              <a:t>أطرق</a:t>
            </a:r>
            <a:r>
              <a:rPr lang="ar-SA" sz="3200" b="1" dirty="0">
                <a:solidFill>
                  <a:srgbClr val="C00000"/>
                </a:solidFill>
                <a:cs typeface="+mj-cs"/>
              </a:rPr>
              <a:t> ) في النص جاءت مضادة لكلمة: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A44DE5D-33D2-4772-A52E-02EDD3CB229C}"/>
              </a:ext>
            </a:extLst>
          </p:cNvPr>
          <p:cNvSpPr txBox="1"/>
          <p:nvPr/>
        </p:nvSpPr>
        <p:spPr>
          <a:xfrm>
            <a:off x="2944480" y="4761260"/>
            <a:ext cx="88334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cs typeface="+mj-cs"/>
              </a:rPr>
              <a:t>أ- أمال                        ب- أطبق                          ج- نصب                        د- رفع                           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B2C5132-4885-4012-9EC8-36B8995B55AB}"/>
              </a:ext>
            </a:extLst>
          </p:cNvPr>
          <p:cNvSpPr txBox="1"/>
          <p:nvPr/>
        </p:nvSpPr>
        <p:spPr>
          <a:xfrm>
            <a:off x="2944482" y="2948350"/>
            <a:ext cx="88334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rgbClr val="0070C0"/>
                </a:solidFill>
                <a:cs typeface="+mj-cs"/>
              </a:rPr>
              <a:t> </a:t>
            </a:r>
            <a:r>
              <a:rPr lang="ar-SA" sz="2400" b="1" dirty="0">
                <a:solidFill>
                  <a:srgbClr val="00B050"/>
                </a:solidFill>
                <a:cs typeface="+mj-cs"/>
              </a:rPr>
              <a:t>فلجأ </a:t>
            </a: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اخيرا الى صديقه </a:t>
            </a:r>
            <a:r>
              <a:rPr lang="ar-SA" sz="1600" b="1" dirty="0">
                <a:solidFill>
                  <a:srgbClr val="0070C0"/>
                </a:solidFill>
                <a:cs typeface="+mj-cs"/>
              </a:rPr>
              <a:t> 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2CCA4CAF-664C-44C9-B639-13F2D6369708}"/>
              </a:ext>
            </a:extLst>
          </p:cNvPr>
          <p:cNvSpPr/>
          <p:nvPr/>
        </p:nvSpPr>
        <p:spPr>
          <a:xfrm>
            <a:off x="10133161" y="1938788"/>
            <a:ext cx="1305464" cy="67861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0938F38-7795-4A0E-AA8B-01F0B66853F7}"/>
              </a:ext>
            </a:extLst>
          </p:cNvPr>
          <p:cNvSpPr txBox="1"/>
          <p:nvPr/>
        </p:nvSpPr>
        <p:spPr>
          <a:xfrm>
            <a:off x="2892865" y="5439872"/>
            <a:ext cx="88334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B050"/>
                </a:solidFill>
                <a:cs typeface="+mj-cs"/>
              </a:rPr>
              <a:t>فأطرق </a:t>
            </a:r>
            <a:r>
              <a:rPr lang="ar-SA" sz="2000" b="1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السنجاب العجوز رأسه</a:t>
            </a:r>
            <a:endParaRPr lang="ar-SA" sz="16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04C4D094-A48A-4466-B11C-428B60C0C91E}"/>
              </a:ext>
            </a:extLst>
          </p:cNvPr>
          <p:cNvSpPr/>
          <p:nvPr/>
        </p:nvSpPr>
        <p:spPr>
          <a:xfrm>
            <a:off x="3341297" y="4633308"/>
            <a:ext cx="1305464" cy="67861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30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7" grpId="0" animBg="1"/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6554393E-D63E-4EDC-8259-97B1D144D905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2- مستوى الفهم الاستنتاجي ( التفسيري ).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1E6FEF2D-9731-4294-9390-D1B55FCAE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" y="917878"/>
            <a:ext cx="12041817" cy="585317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C4C88C8-3A94-4376-8CE9-9EAAFA3DC790}"/>
              </a:ext>
            </a:extLst>
          </p:cNvPr>
          <p:cNvSpPr txBox="1"/>
          <p:nvPr/>
        </p:nvSpPr>
        <p:spPr>
          <a:xfrm>
            <a:off x="2460768" y="1974063"/>
            <a:ext cx="93335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cs typeface="+mj-cs"/>
              </a:rPr>
              <a:t>1- حاول السنجاب العجوز طوال سنين عديدة ان ينسى شجرة اللوز؟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7665F81-DAE9-453D-8D3C-5732E1D439D7}"/>
              </a:ext>
            </a:extLst>
          </p:cNvPr>
          <p:cNvSpPr txBox="1"/>
          <p:nvPr/>
        </p:nvSpPr>
        <p:spPr>
          <a:xfrm>
            <a:off x="3278038" y="2821535"/>
            <a:ext cx="851630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cs typeface="+mj-cs"/>
              </a:rPr>
              <a:t>2- اتصف السنجاب بصفة في النص ماهي؟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7CA2395-4574-457C-B34D-5C2052E4ADE0}"/>
              </a:ext>
            </a:extLst>
          </p:cNvPr>
          <p:cNvSpPr txBox="1"/>
          <p:nvPr/>
        </p:nvSpPr>
        <p:spPr>
          <a:xfrm>
            <a:off x="8471140" y="1242130"/>
            <a:ext cx="345056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2800" b="1" dirty="0">
                <a:cs typeface="+mj-cs"/>
              </a:rPr>
              <a:t>استراتيجية السبب والنتيجة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9B5C7E7-1A80-4FC1-9C27-0D8734095430}"/>
              </a:ext>
            </a:extLst>
          </p:cNvPr>
          <p:cNvSpPr txBox="1"/>
          <p:nvPr/>
        </p:nvSpPr>
        <p:spPr>
          <a:xfrm>
            <a:off x="3370557" y="4031069"/>
            <a:ext cx="842378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B050"/>
                </a:solidFill>
                <a:cs typeface="+mj-cs"/>
              </a:rPr>
              <a:t>3- ضعي عنوان آخر للنص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465FFCE-A37E-4AFD-912C-43F818479FD9}"/>
              </a:ext>
            </a:extLst>
          </p:cNvPr>
          <p:cNvSpPr txBox="1"/>
          <p:nvPr/>
        </p:nvSpPr>
        <p:spPr>
          <a:xfrm>
            <a:off x="2727479" y="4883689"/>
            <a:ext cx="906686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  <a:cs typeface="+mj-cs"/>
              </a:rPr>
              <a:t>4- ما التبرير الذي قدمه السنجاب لصديقه عندما أمره بالتخلص من الشجرة؟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2" y="3844463"/>
            <a:ext cx="2828925" cy="178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8.82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91" y="288757"/>
            <a:ext cx="8932140" cy="5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04313" y="574081"/>
            <a:ext cx="8265695" cy="4867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22172" y="6007476"/>
            <a:ext cx="6844938" cy="770709"/>
          </a:xfrm>
          <a:prstGeom prst="rect">
            <a:avLst/>
          </a:prstGeom>
        </p:spPr>
      </p:pic>
      <p:pic>
        <p:nvPicPr>
          <p:cNvPr id="19" name="Picture 12" descr="من ناحية رسم كتاب خزانة الكتب مجلس الوزراء, كتاب, أثاث المنزل, الغرض العام  PNG وملف PSD للتحميل مجانا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04" b="92188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2" r="1"/>
          <a:stretch/>
        </p:blipFill>
        <p:spPr bwMode="auto">
          <a:xfrm>
            <a:off x="108092" y="3198008"/>
            <a:ext cx="1157952" cy="29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FCEF0FA-0D93-4420-888D-6F492E4625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600" y="3821315"/>
            <a:ext cx="1382337" cy="2956870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A9B24F17-3F66-4BAB-88B4-263F69E65EB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8" b="89925" l="19729" r="79895">
                        <a14:foregroundMark x1="78690" y1="25080" x2="78690" y2="25080"/>
                        <a14:foregroundMark x1="78313" y1="27224" x2="78313" y2="27224"/>
                        <a14:foregroundMark x1="79292" y1="65059" x2="79292" y2="65059"/>
                        <a14:foregroundMark x1="79895" y1="68917" x2="79895" y2="6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4791"/>
          <a:stretch/>
        </p:blipFill>
        <p:spPr>
          <a:xfrm>
            <a:off x="121681" y="1223235"/>
            <a:ext cx="1145631" cy="2314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35" y="461435"/>
            <a:ext cx="949386" cy="8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CF5E6BD7-181A-499D-B16C-A07FC8E6727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937932" y="4888467"/>
            <a:ext cx="1153698" cy="1677129"/>
          </a:xfrm>
          <a:prstGeom prst="rect">
            <a:avLst/>
          </a:prstGeom>
        </p:spPr>
      </p:pic>
      <p:pic>
        <p:nvPicPr>
          <p:cNvPr id="27" name="Google Shape;61;p1" descr="النشيد الوطني السعودي لعام 1437" title="النشيد الوطني السعودي بدون موسيقى 1437هــــ">
            <a:hlinkClick r:id="rId16"/>
            <a:extLst>
              <a:ext uri="{FF2B5EF4-FFF2-40B4-BE49-F238E27FC236}">
                <a16:creationId xmlns:a16="http://schemas.microsoft.com/office/drawing/2014/main" id="{98A916D4-BA3B-4FC4-A823-77C6BB8F970E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008808" y="5129542"/>
            <a:ext cx="466019" cy="473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ت تصفيق للمونتاج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  <p:pic>
        <p:nvPicPr>
          <p:cNvPr id="28" name="Google Shape;79;p13">
            <a:extLst>
              <a:ext uri="{FF2B5EF4-FFF2-40B4-BE49-F238E27FC236}">
                <a16:creationId xmlns:a16="http://schemas.microsoft.com/office/drawing/2014/main" id="{88FE88AC-24E0-4582-A8BA-E600AF20BFB7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3778" y="5939966"/>
            <a:ext cx="967665" cy="81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Picture 2"/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7518383" y="2721715"/>
            <a:ext cx="2759087" cy="2199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G_1695.jpeg" descr="IMG_1695.jpeg"/>
          <p:cNvPicPr>
            <a:picLocks noChangeAspect="1"/>
          </p:cNvPicPr>
          <p:nvPr/>
        </p:nvPicPr>
        <p:blipFill>
          <a:blip r:embed="rId21"/>
          <a:srcRect l="6005" t="1404" r="2272" b="2337"/>
          <a:stretch>
            <a:fillRect/>
          </a:stretch>
        </p:blipFill>
        <p:spPr>
          <a:xfrm>
            <a:off x="3083830" y="950918"/>
            <a:ext cx="5095488" cy="4178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5" h="21588" extrusionOk="0">
                <a:moveTo>
                  <a:pt x="14661" y="0"/>
                </a:moveTo>
                <a:lnTo>
                  <a:pt x="14730" y="287"/>
                </a:lnTo>
                <a:cubicBezTo>
                  <a:pt x="14787" y="523"/>
                  <a:pt x="14713" y="614"/>
                  <a:pt x="14321" y="792"/>
                </a:cubicBezTo>
                <a:cubicBezTo>
                  <a:pt x="13894" y="986"/>
                  <a:pt x="13440" y="1467"/>
                  <a:pt x="11742" y="3526"/>
                </a:cubicBezTo>
                <a:lnTo>
                  <a:pt x="11432" y="3902"/>
                </a:lnTo>
                <a:lnTo>
                  <a:pt x="11000" y="3509"/>
                </a:lnTo>
                <a:cubicBezTo>
                  <a:pt x="10173" y="2753"/>
                  <a:pt x="9465" y="2566"/>
                  <a:pt x="8427" y="2829"/>
                </a:cubicBezTo>
                <a:cubicBezTo>
                  <a:pt x="8167" y="2896"/>
                  <a:pt x="7793" y="2982"/>
                  <a:pt x="7597" y="3020"/>
                </a:cubicBezTo>
                <a:cubicBezTo>
                  <a:pt x="7097" y="3119"/>
                  <a:pt x="6323" y="3809"/>
                  <a:pt x="6040" y="4409"/>
                </a:cubicBezTo>
                <a:cubicBezTo>
                  <a:pt x="5889" y="4730"/>
                  <a:pt x="5801" y="5215"/>
                  <a:pt x="5799" y="5739"/>
                </a:cubicBezTo>
                <a:cubicBezTo>
                  <a:pt x="5796" y="6595"/>
                  <a:pt x="5662" y="6867"/>
                  <a:pt x="5241" y="6867"/>
                </a:cubicBezTo>
                <a:cubicBezTo>
                  <a:pt x="5066" y="6867"/>
                  <a:pt x="4853" y="7162"/>
                  <a:pt x="4474" y="7934"/>
                </a:cubicBezTo>
                <a:cubicBezTo>
                  <a:pt x="4186" y="8522"/>
                  <a:pt x="3904" y="9030"/>
                  <a:pt x="3848" y="9064"/>
                </a:cubicBezTo>
                <a:cubicBezTo>
                  <a:pt x="3792" y="9097"/>
                  <a:pt x="3553" y="8970"/>
                  <a:pt x="3319" y="8781"/>
                </a:cubicBezTo>
                <a:lnTo>
                  <a:pt x="2893" y="8438"/>
                </a:lnTo>
                <a:lnTo>
                  <a:pt x="3824" y="6244"/>
                </a:lnTo>
                <a:lnTo>
                  <a:pt x="4755" y="4049"/>
                </a:lnTo>
                <a:lnTo>
                  <a:pt x="4365" y="3662"/>
                </a:lnTo>
                <a:lnTo>
                  <a:pt x="3976" y="3275"/>
                </a:lnTo>
                <a:lnTo>
                  <a:pt x="4254" y="2852"/>
                </a:lnTo>
                <a:lnTo>
                  <a:pt x="4533" y="2428"/>
                </a:lnTo>
                <a:lnTo>
                  <a:pt x="3974" y="2518"/>
                </a:lnTo>
                <a:cubicBezTo>
                  <a:pt x="3448" y="2604"/>
                  <a:pt x="3384" y="2581"/>
                  <a:pt x="2895" y="2124"/>
                </a:cubicBezTo>
                <a:lnTo>
                  <a:pt x="2374" y="1638"/>
                </a:lnTo>
                <a:lnTo>
                  <a:pt x="2415" y="2205"/>
                </a:lnTo>
                <a:lnTo>
                  <a:pt x="2456" y="2772"/>
                </a:lnTo>
                <a:lnTo>
                  <a:pt x="1870" y="2961"/>
                </a:lnTo>
                <a:cubicBezTo>
                  <a:pt x="1455" y="3094"/>
                  <a:pt x="1276" y="3223"/>
                  <a:pt x="1260" y="3402"/>
                </a:cubicBezTo>
                <a:cubicBezTo>
                  <a:pt x="1247" y="3541"/>
                  <a:pt x="1086" y="4524"/>
                  <a:pt x="901" y="5588"/>
                </a:cubicBezTo>
                <a:cubicBezTo>
                  <a:pt x="506" y="7854"/>
                  <a:pt x="490" y="8198"/>
                  <a:pt x="772" y="8302"/>
                </a:cubicBezTo>
                <a:cubicBezTo>
                  <a:pt x="1068" y="8412"/>
                  <a:pt x="1178" y="8313"/>
                  <a:pt x="1355" y="7778"/>
                </a:cubicBezTo>
                <a:cubicBezTo>
                  <a:pt x="1548" y="7195"/>
                  <a:pt x="1698" y="7026"/>
                  <a:pt x="1871" y="7193"/>
                </a:cubicBezTo>
                <a:cubicBezTo>
                  <a:pt x="1957" y="7276"/>
                  <a:pt x="1937" y="7612"/>
                  <a:pt x="1812" y="8186"/>
                </a:cubicBezTo>
                <a:cubicBezTo>
                  <a:pt x="1639" y="8983"/>
                  <a:pt x="1642" y="9066"/>
                  <a:pt x="1846" y="9211"/>
                </a:cubicBezTo>
                <a:cubicBezTo>
                  <a:pt x="2126" y="9410"/>
                  <a:pt x="1965" y="9580"/>
                  <a:pt x="1355" y="9730"/>
                </a:cubicBezTo>
                <a:cubicBezTo>
                  <a:pt x="916" y="9838"/>
                  <a:pt x="896" y="9870"/>
                  <a:pt x="606" y="10968"/>
                </a:cubicBezTo>
                <a:cubicBezTo>
                  <a:pt x="-158" y="13855"/>
                  <a:pt x="-181" y="14301"/>
                  <a:pt x="434" y="14301"/>
                </a:cubicBezTo>
                <a:cubicBezTo>
                  <a:pt x="665" y="14301"/>
                  <a:pt x="1225" y="13686"/>
                  <a:pt x="1393" y="13247"/>
                </a:cubicBezTo>
                <a:cubicBezTo>
                  <a:pt x="1462" y="13069"/>
                  <a:pt x="1525" y="13046"/>
                  <a:pt x="1657" y="13152"/>
                </a:cubicBezTo>
                <a:cubicBezTo>
                  <a:pt x="1753" y="13228"/>
                  <a:pt x="1868" y="13255"/>
                  <a:pt x="1913" y="13211"/>
                </a:cubicBezTo>
                <a:cubicBezTo>
                  <a:pt x="2109" y="13022"/>
                  <a:pt x="2135" y="13556"/>
                  <a:pt x="1947" y="13906"/>
                </a:cubicBezTo>
                <a:cubicBezTo>
                  <a:pt x="1677" y="14409"/>
                  <a:pt x="1687" y="14586"/>
                  <a:pt x="1999" y="14774"/>
                </a:cubicBezTo>
                <a:cubicBezTo>
                  <a:pt x="2235" y="14916"/>
                  <a:pt x="2390" y="14779"/>
                  <a:pt x="3786" y="13197"/>
                </a:cubicBezTo>
                <a:cubicBezTo>
                  <a:pt x="6198" y="10464"/>
                  <a:pt x="6711" y="10002"/>
                  <a:pt x="6711" y="10564"/>
                </a:cubicBezTo>
                <a:cubicBezTo>
                  <a:pt x="6711" y="10649"/>
                  <a:pt x="6126" y="11335"/>
                  <a:pt x="5411" y="12089"/>
                </a:cubicBezTo>
                <a:cubicBezTo>
                  <a:pt x="4695" y="12843"/>
                  <a:pt x="4118" y="13493"/>
                  <a:pt x="4128" y="13534"/>
                </a:cubicBezTo>
                <a:cubicBezTo>
                  <a:pt x="4139" y="13575"/>
                  <a:pt x="3959" y="13889"/>
                  <a:pt x="3729" y="14231"/>
                </a:cubicBezTo>
                <a:cubicBezTo>
                  <a:pt x="3499" y="14574"/>
                  <a:pt x="3311" y="14948"/>
                  <a:pt x="3311" y="15063"/>
                </a:cubicBezTo>
                <a:cubicBezTo>
                  <a:pt x="3311" y="15178"/>
                  <a:pt x="3487" y="15506"/>
                  <a:pt x="3703" y="15793"/>
                </a:cubicBezTo>
                <a:cubicBezTo>
                  <a:pt x="3919" y="16080"/>
                  <a:pt x="4095" y="16425"/>
                  <a:pt x="4095" y="16561"/>
                </a:cubicBezTo>
                <a:cubicBezTo>
                  <a:pt x="4095" y="16696"/>
                  <a:pt x="4247" y="17080"/>
                  <a:pt x="4431" y="17413"/>
                </a:cubicBezTo>
                <a:lnTo>
                  <a:pt x="4768" y="18018"/>
                </a:lnTo>
                <a:lnTo>
                  <a:pt x="4279" y="18427"/>
                </a:lnTo>
                <a:cubicBezTo>
                  <a:pt x="3914" y="18733"/>
                  <a:pt x="3667" y="18837"/>
                  <a:pt x="3299" y="18837"/>
                </a:cubicBezTo>
                <a:cubicBezTo>
                  <a:pt x="1912" y="18837"/>
                  <a:pt x="1971" y="20414"/>
                  <a:pt x="3383" y="21100"/>
                </a:cubicBezTo>
                <a:cubicBezTo>
                  <a:pt x="3913" y="21358"/>
                  <a:pt x="4236" y="21413"/>
                  <a:pt x="5313" y="21436"/>
                </a:cubicBezTo>
                <a:cubicBezTo>
                  <a:pt x="6024" y="21451"/>
                  <a:pt x="6641" y="21498"/>
                  <a:pt x="6684" y="21540"/>
                </a:cubicBezTo>
                <a:cubicBezTo>
                  <a:pt x="6728" y="21582"/>
                  <a:pt x="7031" y="21600"/>
                  <a:pt x="7359" y="21581"/>
                </a:cubicBezTo>
                <a:cubicBezTo>
                  <a:pt x="7825" y="21553"/>
                  <a:pt x="7970" y="21491"/>
                  <a:pt x="8026" y="21293"/>
                </a:cubicBezTo>
                <a:cubicBezTo>
                  <a:pt x="8090" y="21070"/>
                  <a:pt x="8210" y="21042"/>
                  <a:pt x="9097" y="21042"/>
                </a:cubicBezTo>
                <a:cubicBezTo>
                  <a:pt x="9992" y="21042"/>
                  <a:pt x="10100" y="21015"/>
                  <a:pt x="10142" y="20789"/>
                </a:cubicBezTo>
                <a:cubicBezTo>
                  <a:pt x="10168" y="20651"/>
                  <a:pt x="10098" y="20452"/>
                  <a:pt x="9986" y="20347"/>
                </a:cubicBezTo>
                <a:cubicBezTo>
                  <a:pt x="9812" y="20184"/>
                  <a:pt x="9598" y="20177"/>
                  <a:pt x="8476" y="20296"/>
                </a:cubicBezTo>
                <a:cubicBezTo>
                  <a:pt x="7758" y="20372"/>
                  <a:pt x="7121" y="20393"/>
                  <a:pt x="7061" y="20343"/>
                </a:cubicBezTo>
                <a:cubicBezTo>
                  <a:pt x="7001" y="20293"/>
                  <a:pt x="7045" y="20077"/>
                  <a:pt x="7160" y="19863"/>
                </a:cubicBezTo>
                <a:cubicBezTo>
                  <a:pt x="7349" y="19510"/>
                  <a:pt x="7401" y="19486"/>
                  <a:pt x="7721" y="19603"/>
                </a:cubicBezTo>
                <a:cubicBezTo>
                  <a:pt x="7942" y="19684"/>
                  <a:pt x="8688" y="19701"/>
                  <a:pt x="9721" y="19646"/>
                </a:cubicBezTo>
                <a:cubicBezTo>
                  <a:pt x="11109" y="19574"/>
                  <a:pt x="11432" y="19592"/>
                  <a:pt x="11780" y="19765"/>
                </a:cubicBezTo>
                <a:cubicBezTo>
                  <a:pt x="12281" y="20015"/>
                  <a:pt x="12970" y="20025"/>
                  <a:pt x="13296" y="19787"/>
                </a:cubicBezTo>
                <a:cubicBezTo>
                  <a:pt x="13745" y="19459"/>
                  <a:pt x="14448" y="19433"/>
                  <a:pt x="15120" y="19720"/>
                </a:cubicBezTo>
                <a:cubicBezTo>
                  <a:pt x="15463" y="19866"/>
                  <a:pt x="15708" y="20039"/>
                  <a:pt x="15666" y="20104"/>
                </a:cubicBezTo>
                <a:cubicBezTo>
                  <a:pt x="15622" y="20173"/>
                  <a:pt x="15914" y="20223"/>
                  <a:pt x="16367" y="20223"/>
                </a:cubicBezTo>
                <a:cubicBezTo>
                  <a:pt x="17130" y="20223"/>
                  <a:pt x="17563" y="20428"/>
                  <a:pt x="17384" y="20707"/>
                </a:cubicBezTo>
                <a:cubicBezTo>
                  <a:pt x="17343" y="20771"/>
                  <a:pt x="16484" y="20865"/>
                  <a:pt x="15475" y="20916"/>
                </a:cubicBezTo>
                <a:cubicBezTo>
                  <a:pt x="14467" y="20966"/>
                  <a:pt x="13609" y="21058"/>
                  <a:pt x="13570" y="21119"/>
                </a:cubicBezTo>
                <a:cubicBezTo>
                  <a:pt x="13530" y="21180"/>
                  <a:pt x="13516" y="21232"/>
                  <a:pt x="13539" y="21235"/>
                </a:cubicBezTo>
                <a:cubicBezTo>
                  <a:pt x="13561" y="21237"/>
                  <a:pt x="14815" y="21290"/>
                  <a:pt x="16325" y="21353"/>
                </a:cubicBezTo>
                <a:cubicBezTo>
                  <a:pt x="18749" y="21454"/>
                  <a:pt x="19097" y="21444"/>
                  <a:pt x="19298" y="21268"/>
                </a:cubicBezTo>
                <a:cubicBezTo>
                  <a:pt x="19494" y="21098"/>
                  <a:pt x="19556" y="21095"/>
                  <a:pt x="19745" y="21245"/>
                </a:cubicBezTo>
                <a:cubicBezTo>
                  <a:pt x="19945" y="21404"/>
                  <a:pt x="19957" y="21386"/>
                  <a:pt x="19872" y="21058"/>
                </a:cubicBezTo>
                <a:cubicBezTo>
                  <a:pt x="19807" y="20804"/>
                  <a:pt x="19840" y="20632"/>
                  <a:pt x="19986" y="20476"/>
                </a:cubicBezTo>
                <a:cubicBezTo>
                  <a:pt x="20178" y="20272"/>
                  <a:pt x="20173" y="20249"/>
                  <a:pt x="19918" y="20185"/>
                </a:cubicBezTo>
                <a:cubicBezTo>
                  <a:pt x="19766" y="20147"/>
                  <a:pt x="19609" y="19996"/>
                  <a:pt x="19569" y="19850"/>
                </a:cubicBezTo>
                <a:cubicBezTo>
                  <a:pt x="19492" y="19567"/>
                  <a:pt x="19483" y="19566"/>
                  <a:pt x="17297" y="19787"/>
                </a:cubicBezTo>
                <a:cubicBezTo>
                  <a:pt x="16968" y="19820"/>
                  <a:pt x="16665" y="19815"/>
                  <a:pt x="16624" y="19776"/>
                </a:cubicBezTo>
                <a:cubicBezTo>
                  <a:pt x="16583" y="19736"/>
                  <a:pt x="16811" y="19323"/>
                  <a:pt x="17132" y="18860"/>
                </a:cubicBezTo>
                <a:cubicBezTo>
                  <a:pt x="17667" y="18088"/>
                  <a:pt x="17709" y="17968"/>
                  <a:pt x="17647" y="17419"/>
                </a:cubicBezTo>
                <a:cubicBezTo>
                  <a:pt x="17520" y="16287"/>
                  <a:pt x="16815" y="15154"/>
                  <a:pt x="15973" y="14730"/>
                </a:cubicBezTo>
                <a:cubicBezTo>
                  <a:pt x="15280" y="14382"/>
                  <a:pt x="14637" y="14556"/>
                  <a:pt x="13972" y="15270"/>
                </a:cubicBezTo>
                <a:lnTo>
                  <a:pt x="13710" y="15553"/>
                </a:lnTo>
                <a:lnTo>
                  <a:pt x="13195" y="15129"/>
                </a:lnTo>
                <a:cubicBezTo>
                  <a:pt x="12688" y="14710"/>
                  <a:pt x="12684" y="14700"/>
                  <a:pt x="12901" y="14381"/>
                </a:cubicBezTo>
                <a:cubicBezTo>
                  <a:pt x="13022" y="14203"/>
                  <a:pt x="13195" y="14083"/>
                  <a:pt x="13284" y="14115"/>
                </a:cubicBezTo>
                <a:cubicBezTo>
                  <a:pt x="13773" y="14287"/>
                  <a:pt x="14019" y="13343"/>
                  <a:pt x="13739" y="12374"/>
                </a:cubicBezTo>
                <a:cubicBezTo>
                  <a:pt x="13642" y="12041"/>
                  <a:pt x="13674" y="12006"/>
                  <a:pt x="14327" y="11727"/>
                </a:cubicBezTo>
                <a:cubicBezTo>
                  <a:pt x="14762" y="11540"/>
                  <a:pt x="15072" y="11472"/>
                  <a:pt x="15164" y="11544"/>
                </a:cubicBezTo>
                <a:cubicBezTo>
                  <a:pt x="15352" y="11691"/>
                  <a:pt x="15366" y="11687"/>
                  <a:pt x="18157" y="10481"/>
                </a:cubicBezTo>
                <a:cubicBezTo>
                  <a:pt x="19452" y="9922"/>
                  <a:pt x="20584" y="9367"/>
                  <a:pt x="20674" y="9248"/>
                </a:cubicBezTo>
                <a:cubicBezTo>
                  <a:pt x="20780" y="9106"/>
                  <a:pt x="20938" y="9057"/>
                  <a:pt x="21132" y="9103"/>
                </a:cubicBezTo>
                <a:cubicBezTo>
                  <a:pt x="21417" y="9172"/>
                  <a:pt x="21419" y="9166"/>
                  <a:pt x="21198" y="8924"/>
                </a:cubicBezTo>
                <a:cubicBezTo>
                  <a:pt x="21072" y="8786"/>
                  <a:pt x="20969" y="8607"/>
                  <a:pt x="20969" y="8526"/>
                </a:cubicBezTo>
                <a:cubicBezTo>
                  <a:pt x="20969" y="8445"/>
                  <a:pt x="20890" y="8379"/>
                  <a:pt x="20793" y="8379"/>
                </a:cubicBezTo>
                <a:cubicBezTo>
                  <a:pt x="20696" y="8379"/>
                  <a:pt x="20515" y="8270"/>
                  <a:pt x="20390" y="8137"/>
                </a:cubicBezTo>
                <a:cubicBezTo>
                  <a:pt x="20166" y="7899"/>
                  <a:pt x="20156" y="7899"/>
                  <a:pt x="19683" y="8158"/>
                </a:cubicBezTo>
                <a:cubicBezTo>
                  <a:pt x="18003" y="9077"/>
                  <a:pt x="16937" y="9738"/>
                  <a:pt x="16653" y="10036"/>
                </a:cubicBezTo>
                <a:cubicBezTo>
                  <a:pt x="16473" y="10225"/>
                  <a:pt x="15739" y="10699"/>
                  <a:pt x="15022" y="11090"/>
                </a:cubicBezTo>
                <a:cubicBezTo>
                  <a:pt x="13814" y="11748"/>
                  <a:pt x="13708" y="11783"/>
                  <a:pt x="13552" y="11577"/>
                </a:cubicBezTo>
                <a:cubicBezTo>
                  <a:pt x="13194" y="11106"/>
                  <a:pt x="13347" y="10927"/>
                  <a:pt x="14749" y="10179"/>
                </a:cubicBezTo>
                <a:cubicBezTo>
                  <a:pt x="15593" y="9728"/>
                  <a:pt x="16170" y="9337"/>
                  <a:pt x="16257" y="9153"/>
                </a:cubicBezTo>
                <a:cubicBezTo>
                  <a:pt x="16368" y="8919"/>
                  <a:pt x="16465" y="8874"/>
                  <a:pt x="16721" y="8936"/>
                </a:cubicBezTo>
                <a:cubicBezTo>
                  <a:pt x="17097" y="9027"/>
                  <a:pt x="17131" y="8931"/>
                  <a:pt x="16833" y="8614"/>
                </a:cubicBezTo>
                <a:cubicBezTo>
                  <a:pt x="16522" y="8282"/>
                  <a:pt x="16680" y="8055"/>
                  <a:pt x="17624" y="7475"/>
                </a:cubicBezTo>
                <a:cubicBezTo>
                  <a:pt x="18260" y="7084"/>
                  <a:pt x="18520" y="6836"/>
                  <a:pt x="18668" y="6480"/>
                </a:cubicBezTo>
                <a:cubicBezTo>
                  <a:pt x="18924" y="5863"/>
                  <a:pt x="19008" y="5826"/>
                  <a:pt x="19647" y="6044"/>
                </a:cubicBezTo>
                <a:cubicBezTo>
                  <a:pt x="20316" y="6271"/>
                  <a:pt x="20354" y="6102"/>
                  <a:pt x="19765" y="5517"/>
                </a:cubicBezTo>
                <a:cubicBezTo>
                  <a:pt x="19372" y="5126"/>
                  <a:pt x="19355" y="5071"/>
                  <a:pt x="19481" y="4614"/>
                </a:cubicBezTo>
                <a:lnTo>
                  <a:pt x="19615" y="4128"/>
                </a:lnTo>
                <a:lnTo>
                  <a:pt x="19154" y="4250"/>
                </a:lnTo>
                <a:cubicBezTo>
                  <a:pt x="18713" y="4367"/>
                  <a:pt x="18670" y="4350"/>
                  <a:pt x="18228" y="3854"/>
                </a:cubicBezTo>
                <a:cubicBezTo>
                  <a:pt x="17973" y="3568"/>
                  <a:pt x="17714" y="3336"/>
                  <a:pt x="17651" y="3337"/>
                </a:cubicBezTo>
                <a:cubicBezTo>
                  <a:pt x="17589" y="3338"/>
                  <a:pt x="16875" y="3903"/>
                  <a:pt x="16065" y="4593"/>
                </a:cubicBezTo>
                <a:cubicBezTo>
                  <a:pt x="15254" y="5283"/>
                  <a:pt x="14555" y="5813"/>
                  <a:pt x="14512" y="5772"/>
                </a:cubicBezTo>
                <a:cubicBezTo>
                  <a:pt x="14469" y="5730"/>
                  <a:pt x="14466" y="5570"/>
                  <a:pt x="14506" y="5417"/>
                </a:cubicBezTo>
                <a:cubicBezTo>
                  <a:pt x="14593" y="5082"/>
                  <a:pt x="14292" y="4756"/>
                  <a:pt x="13799" y="4652"/>
                </a:cubicBezTo>
                <a:cubicBezTo>
                  <a:pt x="13606" y="4611"/>
                  <a:pt x="13363" y="4552"/>
                  <a:pt x="13259" y="4520"/>
                </a:cubicBezTo>
                <a:cubicBezTo>
                  <a:pt x="13132" y="4481"/>
                  <a:pt x="13432" y="4106"/>
                  <a:pt x="14179" y="3365"/>
                </a:cubicBezTo>
                <a:cubicBezTo>
                  <a:pt x="16118" y="1443"/>
                  <a:pt x="16080" y="1493"/>
                  <a:pt x="15813" y="1209"/>
                </a:cubicBezTo>
                <a:cubicBezTo>
                  <a:pt x="15673" y="1060"/>
                  <a:pt x="15615" y="867"/>
                  <a:pt x="15663" y="719"/>
                </a:cubicBezTo>
                <a:cubicBezTo>
                  <a:pt x="15731" y="515"/>
                  <a:pt x="15692" y="485"/>
                  <a:pt x="15429" y="533"/>
                </a:cubicBezTo>
                <a:cubicBezTo>
                  <a:pt x="15207" y="574"/>
                  <a:pt x="15049" y="504"/>
                  <a:pt x="14888" y="295"/>
                </a:cubicBezTo>
                <a:lnTo>
                  <a:pt x="1466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87.9582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8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39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3D637623-6DC7-4571-9F34-50B746A8634C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rgbClr val="FF999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3- مستوى الفهم الناقد.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5F3844F9-24DA-486D-A72E-56EC4E1AE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A6AE553-1278-442A-9D68-2762E2159190}"/>
              </a:ext>
            </a:extLst>
          </p:cNvPr>
          <p:cNvSpPr txBox="1"/>
          <p:nvPr/>
        </p:nvSpPr>
        <p:spPr>
          <a:xfrm>
            <a:off x="4945811" y="1846568"/>
            <a:ext cx="68608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+mj-cs"/>
              </a:rPr>
              <a:t>- سرق السنجاب بذرة اللوز في شبابه من أحد السناجب !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3E04949-4A81-4FAD-B4F5-ABD944567461}"/>
              </a:ext>
            </a:extLst>
          </p:cNvPr>
          <p:cNvSpPr txBox="1"/>
          <p:nvPr/>
        </p:nvSpPr>
        <p:spPr>
          <a:xfrm>
            <a:off x="7050655" y="2496967"/>
            <a:ext cx="47560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cs typeface="+mj-cs"/>
              </a:rPr>
              <a:t>أ- هل توافقي السنجاب في تصرفه ؟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6C31A50-B850-4AB2-8B4A-AF00B369E153}"/>
              </a:ext>
            </a:extLst>
          </p:cNvPr>
          <p:cNvSpPr txBox="1"/>
          <p:nvPr/>
        </p:nvSpPr>
        <p:spPr>
          <a:xfrm>
            <a:off x="9765101" y="3024256"/>
            <a:ext cx="204158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1- نعم أوافق.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B0486-4F44-41DA-A5D7-1E0EF31C4B0B}"/>
              </a:ext>
            </a:extLst>
          </p:cNvPr>
          <p:cNvSpPr txBox="1"/>
          <p:nvPr/>
        </p:nvSpPr>
        <p:spPr>
          <a:xfrm>
            <a:off x="9943379" y="3459212"/>
            <a:ext cx="186330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2- لا أوافق.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8E02BEE-733F-48F8-A017-6FE64D513005}"/>
              </a:ext>
            </a:extLst>
          </p:cNvPr>
          <p:cNvSpPr txBox="1"/>
          <p:nvPr/>
        </p:nvSpPr>
        <p:spPr>
          <a:xfrm>
            <a:off x="8333116" y="3896780"/>
            <a:ext cx="34735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cs typeface="+mj-cs"/>
              </a:rPr>
              <a:t>ب- دللي على ما تقولي.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85D46C5-968E-4A33-ABF6-DB80F8A74A10}"/>
              </a:ext>
            </a:extLst>
          </p:cNvPr>
          <p:cNvSpPr txBox="1"/>
          <p:nvPr/>
        </p:nvSpPr>
        <p:spPr>
          <a:xfrm>
            <a:off x="8919714" y="1215935"/>
            <a:ext cx="2886974" cy="523220"/>
          </a:xfrm>
          <a:prstGeom prst="rect">
            <a:avLst/>
          </a:prstGeom>
          <a:solidFill>
            <a:srgbClr val="FFCCCC"/>
          </a:solidFill>
          <a:ln>
            <a:solidFill>
              <a:srgbClr val="70AD47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مهارة إبداء الرأي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59A4A71-C32F-4396-9C14-D292BCDE4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3" y="3218830"/>
            <a:ext cx="2984740" cy="298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8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E174950C-C234-4395-9944-88078FE2722A}"/>
              </a:ext>
            </a:extLst>
          </p:cNvPr>
          <p:cNvSpPr/>
          <p:nvPr/>
        </p:nvSpPr>
        <p:spPr>
          <a:xfrm flipH="1">
            <a:off x="7309590" y="-46007"/>
            <a:ext cx="4882410" cy="814287"/>
          </a:xfrm>
          <a:prstGeom prst="homePlate">
            <a:avLst/>
          </a:prstGeom>
          <a:solidFill>
            <a:srgbClr val="CB97FF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4- مستوى الفهم </a:t>
            </a:r>
            <a:r>
              <a:rPr kumimoji="0" lang="ar-S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التذوقي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7E771A7-AAA4-491D-B2AF-FA60858EF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" y="917878"/>
            <a:ext cx="12041817" cy="585317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9BEC27B-A09A-4C26-B37A-B63158CB9B50}"/>
              </a:ext>
            </a:extLst>
          </p:cNvPr>
          <p:cNvSpPr txBox="1"/>
          <p:nvPr/>
        </p:nvSpPr>
        <p:spPr>
          <a:xfrm>
            <a:off x="396815" y="1270958"/>
            <a:ext cx="11381118" cy="523220"/>
          </a:xfrm>
          <a:prstGeom prst="rect">
            <a:avLst/>
          </a:prstGeom>
          <a:solidFill>
            <a:srgbClr val="EAD5FF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cs typeface="+mj-cs"/>
              </a:rPr>
              <a:t>طَالِبَتِي المُتَذوِقَةُ للنَّص القَصَصِي: </a:t>
            </a:r>
            <a:r>
              <a:rPr lang="ar-SA" sz="2800" b="1" dirty="0">
                <a:cs typeface="+mj-cs"/>
              </a:rPr>
              <a:t>هيَّا بِنَا نتعرف على الحالة المزاجية لشخصيات القصة: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4CA40CC-24B2-4D32-9DBF-B969E9114BE1}"/>
              </a:ext>
            </a:extLst>
          </p:cNvPr>
          <p:cNvSpPr/>
          <p:nvPr/>
        </p:nvSpPr>
        <p:spPr>
          <a:xfrm>
            <a:off x="11093133" y="1974971"/>
            <a:ext cx="736121" cy="718868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230417-91BC-4C9E-8775-6B1FE1F75982}"/>
              </a:ext>
            </a:extLst>
          </p:cNvPr>
          <p:cNvSpPr txBox="1"/>
          <p:nvPr/>
        </p:nvSpPr>
        <p:spPr>
          <a:xfrm>
            <a:off x="6096000" y="2041784"/>
            <a:ext cx="4715773" cy="5046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000" b="1" dirty="0">
                <a:cs typeface="+mj-cs"/>
              </a:rPr>
              <a:t>كان السنجاب:( غير مرتاح   –  مسرورًا –  غاضبًا  ).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259580CE-F61B-4103-87E7-A3C95880EB5B}"/>
              </a:ext>
            </a:extLst>
          </p:cNvPr>
          <p:cNvSpPr/>
          <p:nvPr/>
        </p:nvSpPr>
        <p:spPr>
          <a:xfrm>
            <a:off x="8453887" y="2120232"/>
            <a:ext cx="973448" cy="587148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0E992EC6-9D13-4051-8C46-ACC866B65CFF}"/>
              </a:ext>
            </a:extLst>
          </p:cNvPr>
          <p:cNvSpPr/>
          <p:nvPr/>
        </p:nvSpPr>
        <p:spPr>
          <a:xfrm>
            <a:off x="11093132" y="2880466"/>
            <a:ext cx="736121" cy="718868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DC7F58E-45A6-4A28-B826-660448F4EEC9}"/>
              </a:ext>
            </a:extLst>
          </p:cNvPr>
          <p:cNvSpPr txBox="1"/>
          <p:nvPr/>
        </p:nvSpPr>
        <p:spPr>
          <a:xfrm>
            <a:off x="5561161" y="2946326"/>
            <a:ext cx="5250612" cy="5871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>
                <a:cs typeface="+mj-cs"/>
              </a:rPr>
              <a:t>نظر القندس  ( بحزن – مستغربا – بفرح ).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A2A98805-B063-4D61-84E6-1EB5514538CF}"/>
              </a:ext>
            </a:extLst>
          </p:cNvPr>
          <p:cNvSpPr/>
          <p:nvPr/>
        </p:nvSpPr>
        <p:spPr>
          <a:xfrm>
            <a:off x="7559899" y="2981653"/>
            <a:ext cx="893987" cy="587148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78BE39D6-0933-4022-9AC2-31AFD55CC36F}"/>
              </a:ext>
            </a:extLst>
          </p:cNvPr>
          <p:cNvSpPr/>
          <p:nvPr/>
        </p:nvSpPr>
        <p:spPr>
          <a:xfrm>
            <a:off x="11093132" y="3785961"/>
            <a:ext cx="736121" cy="718868"/>
          </a:xfrm>
          <a:prstGeom prst="ellipse">
            <a:avLst/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7265D6F-0693-491B-BDEA-6A207E7E229F}"/>
              </a:ext>
            </a:extLst>
          </p:cNvPr>
          <p:cNvSpPr txBox="1"/>
          <p:nvPr/>
        </p:nvSpPr>
        <p:spPr>
          <a:xfrm>
            <a:off x="3772180" y="3851821"/>
            <a:ext cx="7320952" cy="5871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>
                <a:cs typeface="+mj-cs"/>
              </a:rPr>
              <a:t> عندما قطع السنجاب الشجرة كانت ( نبتة صغيرة – مثمرة – جثة هامدة ). </a:t>
            </a: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57B4B2F8-FC40-42A6-A34C-B3A2ABE1F872}"/>
              </a:ext>
            </a:extLst>
          </p:cNvPr>
          <p:cNvSpPr/>
          <p:nvPr/>
        </p:nvSpPr>
        <p:spPr>
          <a:xfrm>
            <a:off x="4056846" y="3933063"/>
            <a:ext cx="1107582" cy="587148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6" y="3296062"/>
            <a:ext cx="3222148" cy="186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1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6" grpId="0" animBg="1"/>
      <p:bldP spid="20" grpId="0" animBg="1"/>
      <p:bldP spid="23" grpId="0"/>
      <p:bldP spid="24" grpId="0" animBg="1"/>
      <p:bldP spid="32" grpId="0" animBg="1"/>
      <p:bldP spid="33" grpId="0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4740C0C8-426F-4266-9B81-9838D4896E84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5- مستوى الفهم الإبداعي.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2DDD69A5-902A-4C83-8651-C24071661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5DB89D2-8014-4F53-A7F0-EC4C3941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91" y="1238648"/>
            <a:ext cx="1851357" cy="309818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02E9826-5229-4B0A-B97F-269DF7453068}"/>
              </a:ext>
            </a:extLst>
          </p:cNvPr>
          <p:cNvSpPr txBox="1"/>
          <p:nvPr/>
        </p:nvSpPr>
        <p:spPr>
          <a:xfrm>
            <a:off x="6510067" y="1270958"/>
            <a:ext cx="5267865" cy="523220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cs typeface="+mj-cs"/>
              </a:rPr>
              <a:t>طَالِبَتِي المُبْدِعَة: </a:t>
            </a:r>
            <a:r>
              <a:rPr lang="ar-SA" sz="2800" b="1" dirty="0">
                <a:cs typeface="+mj-cs"/>
              </a:rPr>
              <a:t>حلقِي معنا بخيَالُكِ المُبْهِر: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E6A35B0-CC53-40CA-B6A9-7C8AFE5CFD8E}"/>
              </a:ext>
            </a:extLst>
          </p:cNvPr>
          <p:cNvSpPr txBox="1"/>
          <p:nvPr/>
        </p:nvSpPr>
        <p:spPr>
          <a:xfrm>
            <a:off x="9218762" y="1885648"/>
            <a:ext cx="2559170" cy="523220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cs typeface="+mj-cs"/>
              </a:rPr>
              <a:t>استراتيجية ماذا لو: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91DBB27-C637-4E5D-AAC9-2F407C8F802E}"/>
              </a:ext>
            </a:extLst>
          </p:cNvPr>
          <p:cNvSpPr txBox="1"/>
          <p:nvPr/>
        </p:nvSpPr>
        <p:spPr>
          <a:xfrm>
            <a:off x="2593675" y="2708694"/>
            <a:ext cx="918425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0070C0"/>
                </a:solidFill>
                <a:cs typeface="+mj-cs"/>
              </a:rPr>
              <a:t>ماذا لو: كنتِ مكان القندس صديق السنجاب ؟</a:t>
            </a:r>
          </a:p>
          <a:p>
            <a:endParaRPr lang="ar-SA" sz="3200" dirty="0">
              <a:solidFill>
                <a:srgbClr val="0070C0"/>
              </a:solidFill>
              <a:cs typeface="+mj-cs"/>
            </a:endParaRPr>
          </a:p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كيف ستتصرفين.</a:t>
            </a:r>
          </a:p>
        </p:txBody>
      </p:sp>
    </p:spTree>
    <p:extLst>
      <p:ext uri="{BB962C8B-B14F-4D97-AF65-F5344CB8AC3E}">
        <p14:creationId xmlns:p14="http://schemas.microsoft.com/office/powerpoint/2010/main" val="178264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0607977-C8F1-4926-8ED1-5B29246E7B17}"/>
              </a:ext>
            </a:extLst>
          </p:cNvPr>
          <p:cNvGrpSpPr/>
          <p:nvPr/>
        </p:nvGrpSpPr>
        <p:grpSpPr>
          <a:xfrm>
            <a:off x="0" y="12878"/>
            <a:ext cx="12192000" cy="7163735"/>
            <a:chOff x="0" y="-1"/>
            <a:chExt cx="12192000" cy="7163735"/>
          </a:xfrm>
        </p:grpSpPr>
        <p:pic>
          <p:nvPicPr>
            <p:cNvPr id="3" name="صورة 2" descr="صورة تحتوي على نص, ألعاب القوى, لقطة شاشة&#10;&#10;تم إنشاء الوصف تلقائياً">
              <a:extLst>
                <a:ext uri="{FF2B5EF4-FFF2-40B4-BE49-F238E27FC236}">
                  <a16:creationId xmlns:a16="http://schemas.microsoft.com/office/drawing/2014/main" id="{5F86BA66-7A5F-4419-9888-348BAF932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7163735"/>
            </a:xfrm>
            <a:prstGeom prst="rect">
              <a:avLst/>
            </a:prstGeom>
          </p:spPr>
        </p:pic>
        <p:pic>
          <p:nvPicPr>
            <p:cNvPr id="4" name="صورة 3" descr="صورة تحتوي على سبورة بيضاء&#10;&#10;تم إنشاء الوصف تلقائياً">
              <a:extLst>
                <a:ext uri="{FF2B5EF4-FFF2-40B4-BE49-F238E27FC236}">
                  <a16:creationId xmlns:a16="http://schemas.microsoft.com/office/drawing/2014/main" id="{E559481D-D3EA-4280-9D23-6D2A53F51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940" y="805683"/>
              <a:ext cx="8652120" cy="3919360"/>
            </a:xfrm>
            <a:prstGeom prst="rect">
              <a:avLst/>
            </a:prstGeom>
          </p:spPr>
        </p:pic>
      </p:grpSp>
      <p:pic>
        <p:nvPicPr>
          <p:cNvPr id="39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AED1DC2E-ABB2-42EA-BCF0-1A76EE68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61" y="942109"/>
            <a:ext cx="1598556" cy="89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48" y="1756099"/>
            <a:ext cx="701781" cy="5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 descr="نتيجة بحث الصور عن شعار وزارة التعليم png">
            <a:extLst>
              <a:ext uri="{FF2B5EF4-FFF2-40B4-BE49-F238E27FC236}">
                <a16:creationId xmlns:a16="http://schemas.microsoft.com/office/drawing/2014/main" id="{1B822F0D-D1FB-45B9-A076-7CF98DE0908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358" y="1048544"/>
            <a:ext cx="1661795" cy="8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BA6A08C-C14B-4FC6-8CDC-EF338D498442}"/>
              </a:ext>
            </a:extLst>
          </p:cNvPr>
          <p:cNvSpPr txBox="1"/>
          <p:nvPr/>
        </p:nvSpPr>
        <p:spPr>
          <a:xfrm>
            <a:off x="4494429" y="969451"/>
            <a:ext cx="2740025" cy="1331134"/>
          </a:xfrm>
          <a:prstGeom prst="rect">
            <a:avLst/>
          </a:prstGeom>
          <a:noFill/>
          <a:ln w="19050"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درس 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اليوم بعنوان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الفَهْم القِرَائِي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81C1B0-4B53-4F09-8634-9FAD45CC2CF7}"/>
              </a:ext>
            </a:extLst>
          </p:cNvPr>
          <p:cNvSpPr txBox="1"/>
          <p:nvPr/>
        </p:nvSpPr>
        <p:spPr>
          <a:xfrm>
            <a:off x="7750577" y="2200892"/>
            <a:ext cx="2507633" cy="1338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المادة: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لغتي الجميلة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الصف: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الخامس الابتدائي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التاريخ: </a:t>
            </a:r>
            <a:r>
              <a:rPr lang="ar-SA" b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9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/8 / 1442 هـ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3FF5B91-19A8-49E7-A9AC-FD47ADD7713A}"/>
              </a:ext>
            </a:extLst>
          </p:cNvPr>
          <p:cNvGrpSpPr/>
          <p:nvPr/>
        </p:nvGrpSpPr>
        <p:grpSpPr>
          <a:xfrm>
            <a:off x="5246832" y="2515745"/>
            <a:ext cx="1382944" cy="946359"/>
            <a:chOff x="5528349" y="3427977"/>
            <a:chExt cx="1359364" cy="946359"/>
          </a:xfrm>
        </p:grpSpPr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92A8587F-24CE-4194-8E4B-9143BA7BCB80}"/>
                </a:ext>
              </a:extLst>
            </p:cNvPr>
            <p:cNvSpPr txBox="1"/>
            <p:nvPr/>
          </p:nvSpPr>
          <p:spPr>
            <a:xfrm>
              <a:off x="5528349" y="3427977"/>
              <a:ext cx="1359364" cy="307777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بالقراءة يرتقي فكري</a:t>
              </a:r>
            </a:p>
          </p:txBody>
        </p:sp>
        <p:pic>
          <p:nvPicPr>
            <p:cNvPr id="21" name="Picture 2" descr="نتيجة بحث الصور عن القراءة متعة للنفس وغذاء للعقل">
              <a:extLst>
                <a:ext uri="{FF2B5EF4-FFF2-40B4-BE49-F238E27FC236}">
                  <a16:creationId xmlns:a16="http://schemas.microsoft.com/office/drawing/2014/main" id="{F7B93A31-30B9-4DF1-AAF6-169253B1A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41" b="100000" l="2833" r="100000">
                          <a14:foregroundMark x1="73654" y1="37070" x2="60812" y2="32611"/>
                          <a14:foregroundMark x1="73371" y1="33376" x2="58640" y2="30446"/>
                          <a14:foregroundMark x1="37771" y1="32994" x2="20963" y2="40637"/>
                          <a14:foregroundMark x1="71577" y1="55541" x2="31728" y2="56943"/>
                          <a14:foregroundMark x1="27762" y1="54522" x2="35033" y2="51720"/>
                          <a14:foregroundMark x1="24646" y1="84713" x2="11992" y2="85732"/>
                          <a14:foregroundMark x1="11520" y1="83949" x2="9065" y2="82166"/>
                          <a14:foregroundMark x1="95467" y1="83567" x2="95467" y2="83567"/>
                          <a14:foregroundMark x1="96789" y1="85350" x2="93296" y2="94140"/>
                          <a14:foregroundMark x1="93390" y1="83439" x2="90274" y2="89299"/>
                          <a14:foregroundMark x1="93862" y1="80637" x2="88102" y2="87389"/>
                          <a14:foregroundMark x1="6988" y1="91592" x2="6988" y2="91592"/>
                          <a14:foregroundMark x1="7743" y1="95159" x2="3777" y2="82038"/>
                          <a14:foregroundMark x1="11804" y1="90955" x2="5949" y2="78854"/>
                          <a14:foregroundMark x1="79698" y1="61274" x2="79698" y2="612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915" y="3659814"/>
              <a:ext cx="928232" cy="714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7CB8DC6-820A-4F56-994E-4BA6B6FDBE72}"/>
              </a:ext>
            </a:extLst>
          </p:cNvPr>
          <p:cNvSpPr txBox="1"/>
          <p:nvPr/>
        </p:nvSpPr>
        <p:spPr>
          <a:xfrm>
            <a:off x="3270522" y="3563384"/>
            <a:ext cx="51878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Mudir MT" pitchFamily="2" charset="-78"/>
              </a:rPr>
              <a:t>اللَّهُمَّ انْفَعْنَا بِمَا عَلَّمْتَنَا, وَعَلِّمْنَا مَا يَنْفَعُنَا, وَزِدْنَا عِلْمًا إِلَى عِلْمِنَا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b="1" noProof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noProof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Mudir MT" pitchFamily="2" charset="-78"/>
              </a:rPr>
              <a:t>ملعمة</a:t>
            </a:r>
            <a:r>
              <a:rPr lang="ar-SA" sz="2000" b="1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Mudir MT" pitchFamily="2" charset="-78"/>
              </a:rPr>
              <a:t> المادة : عائشة عائض الثبيتي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Mudir MT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3C83894-7C9D-4C96-91B3-165BD0A87C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0498" y="2923377"/>
            <a:ext cx="1200718" cy="256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8.82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91" y="288757"/>
            <a:ext cx="8932140" cy="5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04313" y="574081"/>
            <a:ext cx="8265695" cy="4867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22172" y="6007476"/>
            <a:ext cx="6844938" cy="770709"/>
          </a:xfrm>
          <a:prstGeom prst="rect">
            <a:avLst/>
          </a:prstGeom>
        </p:spPr>
      </p:pic>
      <p:pic>
        <p:nvPicPr>
          <p:cNvPr id="19" name="Picture 12" descr="من ناحية رسم كتاب خزانة الكتب مجلس الوزراء, كتاب, أثاث المنزل, الغرض العام  PNG وملف PSD للتحميل مجانا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04" b="92188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2" r="1"/>
          <a:stretch/>
        </p:blipFill>
        <p:spPr bwMode="auto">
          <a:xfrm>
            <a:off x="108092" y="3198008"/>
            <a:ext cx="1157952" cy="29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FCEF0FA-0D93-4420-888D-6F492E4625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600" y="3821315"/>
            <a:ext cx="1382337" cy="2956870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A9B24F17-3F66-4BAB-88B4-263F69E65EB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8" b="89925" l="19729" r="79895">
                        <a14:foregroundMark x1="78690" y1="25080" x2="78690" y2="25080"/>
                        <a14:foregroundMark x1="78313" y1="27224" x2="78313" y2="27224"/>
                        <a14:foregroundMark x1="79292" y1="65059" x2="79292" y2="65059"/>
                        <a14:foregroundMark x1="79895" y1="68917" x2="79895" y2="6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4791"/>
          <a:stretch/>
        </p:blipFill>
        <p:spPr>
          <a:xfrm>
            <a:off x="121681" y="1223235"/>
            <a:ext cx="1145631" cy="2314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35" y="461435"/>
            <a:ext cx="949386" cy="8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CF5E6BD7-181A-499D-B16C-A07FC8E6727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937932" y="4888467"/>
            <a:ext cx="1153698" cy="1677129"/>
          </a:xfrm>
          <a:prstGeom prst="rect">
            <a:avLst/>
          </a:prstGeom>
        </p:spPr>
      </p:pic>
      <p:pic>
        <p:nvPicPr>
          <p:cNvPr id="27" name="Google Shape;61;p1" descr="النشيد الوطني السعودي لعام 1437" title="النشيد الوطني السعودي بدون موسيقى 1437هــــ">
            <a:hlinkClick r:id="rId16"/>
            <a:extLst>
              <a:ext uri="{FF2B5EF4-FFF2-40B4-BE49-F238E27FC236}">
                <a16:creationId xmlns:a16="http://schemas.microsoft.com/office/drawing/2014/main" id="{98A916D4-BA3B-4FC4-A823-77C6BB8F970E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008808" y="5129542"/>
            <a:ext cx="466019" cy="473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ت تصفيق للمونتاج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  <p:pic>
        <p:nvPicPr>
          <p:cNvPr id="28" name="Google Shape;79;p13">
            <a:extLst>
              <a:ext uri="{FF2B5EF4-FFF2-40B4-BE49-F238E27FC236}">
                <a16:creationId xmlns:a16="http://schemas.microsoft.com/office/drawing/2014/main" id="{88FE88AC-24E0-4582-A8BA-E600AF20BFB7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3778" y="5939966"/>
            <a:ext cx="967665" cy="81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Picture 2"/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7518383" y="2721715"/>
            <a:ext cx="2759087" cy="2199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G_1695.jpeg" descr="IMG_1695.jpeg"/>
          <p:cNvPicPr>
            <a:picLocks noChangeAspect="1"/>
          </p:cNvPicPr>
          <p:nvPr/>
        </p:nvPicPr>
        <p:blipFill>
          <a:blip r:embed="rId21"/>
          <a:srcRect l="6005" t="1404" r="2272" b="2337"/>
          <a:stretch>
            <a:fillRect/>
          </a:stretch>
        </p:blipFill>
        <p:spPr>
          <a:xfrm>
            <a:off x="3083830" y="950918"/>
            <a:ext cx="5095488" cy="4178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5" h="21588" extrusionOk="0">
                <a:moveTo>
                  <a:pt x="14661" y="0"/>
                </a:moveTo>
                <a:lnTo>
                  <a:pt x="14730" y="287"/>
                </a:lnTo>
                <a:cubicBezTo>
                  <a:pt x="14787" y="523"/>
                  <a:pt x="14713" y="614"/>
                  <a:pt x="14321" y="792"/>
                </a:cubicBezTo>
                <a:cubicBezTo>
                  <a:pt x="13894" y="986"/>
                  <a:pt x="13440" y="1467"/>
                  <a:pt x="11742" y="3526"/>
                </a:cubicBezTo>
                <a:lnTo>
                  <a:pt x="11432" y="3902"/>
                </a:lnTo>
                <a:lnTo>
                  <a:pt x="11000" y="3509"/>
                </a:lnTo>
                <a:cubicBezTo>
                  <a:pt x="10173" y="2753"/>
                  <a:pt x="9465" y="2566"/>
                  <a:pt x="8427" y="2829"/>
                </a:cubicBezTo>
                <a:cubicBezTo>
                  <a:pt x="8167" y="2896"/>
                  <a:pt x="7793" y="2982"/>
                  <a:pt x="7597" y="3020"/>
                </a:cubicBezTo>
                <a:cubicBezTo>
                  <a:pt x="7097" y="3119"/>
                  <a:pt x="6323" y="3809"/>
                  <a:pt x="6040" y="4409"/>
                </a:cubicBezTo>
                <a:cubicBezTo>
                  <a:pt x="5889" y="4730"/>
                  <a:pt x="5801" y="5215"/>
                  <a:pt x="5799" y="5739"/>
                </a:cubicBezTo>
                <a:cubicBezTo>
                  <a:pt x="5796" y="6595"/>
                  <a:pt x="5662" y="6867"/>
                  <a:pt x="5241" y="6867"/>
                </a:cubicBezTo>
                <a:cubicBezTo>
                  <a:pt x="5066" y="6867"/>
                  <a:pt x="4853" y="7162"/>
                  <a:pt x="4474" y="7934"/>
                </a:cubicBezTo>
                <a:cubicBezTo>
                  <a:pt x="4186" y="8522"/>
                  <a:pt x="3904" y="9030"/>
                  <a:pt x="3848" y="9064"/>
                </a:cubicBezTo>
                <a:cubicBezTo>
                  <a:pt x="3792" y="9097"/>
                  <a:pt x="3553" y="8970"/>
                  <a:pt x="3319" y="8781"/>
                </a:cubicBezTo>
                <a:lnTo>
                  <a:pt x="2893" y="8438"/>
                </a:lnTo>
                <a:lnTo>
                  <a:pt x="3824" y="6244"/>
                </a:lnTo>
                <a:lnTo>
                  <a:pt x="4755" y="4049"/>
                </a:lnTo>
                <a:lnTo>
                  <a:pt x="4365" y="3662"/>
                </a:lnTo>
                <a:lnTo>
                  <a:pt x="3976" y="3275"/>
                </a:lnTo>
                <a:lnTo>
                  <a:pt x="4254" y="2852"/>
                </a:lnTo>
                <a:lnTo>
                  <a:pt x="4533" y="2428"/>
                </a:lnTo>
                <a:lnTo>
                  <a:pt x="3974" y="2518"/>
                </a:lnTo>
                <a:cubicBezTo>
                  <a:pt x="3448" y="2604"/>
                  <a:pt x="3384" y="2581"/>
                  <a:pt x="2895" y="2124"/>
                </a:cubicBezTo>
                <a:lnTo>
                  <a:pt x="2374" y="1638"/>
                </a:lnTo>
                <a:lnTo>
                  <a:pt x="2415" y="2205"/>
                </a:lnTo>
                <a:lnTo>
                  <a:pt x="2456" y="2772"/>
                </a:lnTo>
                <a:lnTo>
                  <a:pt x="1870" y="2961"/>
                </a:lnTo>
                <a:cubicBezTo>
                  <a:pt x="1455" y="3094"/>
                  <a:pt x="1276" y="3223"/>
                  <a:pt x="1260" y="3402"/>
                </a:cubicBezTo>
                <a:cubicBezTo>
                  <a:pt x="1247" y="3541"/>
                  <a:pt x="1086" y="4524"/>
                  <a:pt x="901" y="5588"/>
                </a:cubicBezTo>
                <a:cubicBezTo>
                  <a:pt x="506" y="7854"/>
                  <a:pt x="490" y="8198"/>
                  <a:pt x="772" y="8302"/>
                </a:cubicBezTo>
                <a:cubicBezTo>
                  <a:pt x="1068" y="8412"/>
                  <a:pt x="1178" y="8313"/>
                  <a:pt x="1355" y="7778"/>
                </a:cubicBezTo>
                <a:cubicBezTo>
                  <a:pt x="1548" y="7195"/>
                  <a:pt x="1698" y="7026"/>
                  <a:pt x="1871" y="7193"/>
                </a:cubicBezTo>
                <a:cubicBezTo>
                  <a:pt x="1957" y="7276"/>
                  <a:pt x="1937" y="7612"/>
                  <a:pt x="1812" y="8186"/>
                </a:cubicBezTo>
                <a:cubicBezTo>
                  <a:pt x="1639" y="8983"/>
                  <a:pt x="1642" y="9066"/>
                  <a:pt x="1846" y="9211"/>
                </a:cubicBezTo>
                <a:cubicBezTo>
                  <a:pt x="2126" y="9410"/>
                  <a:pt x="1965" y="9580"/>
                  <a:pt x="1355" y="9730"/>
                </a:cubicBezTo>
                <a:cubicBezTo>
                  <a:pt x="916" y="9838"/>
                  <a:pt x="896" y="9870"/>
                  <a:pt x="606" y="10968"/>
                </a:cubicBezTo>
                <a:cubicBezTo>
                  <a:pt x="-158" y="13855"/>
                  <a:pt x="-181" y="14301"/>
                  <a:pt x="434" y="14301"/>
                </a:cubicBezTo>
                <a:cubicBezTo>
                  <a:pt x="665" y="14301"/>
                  <a:pt x="1225" y="13686"/>
                  <a:pt x="1393" y="13247"/>
                </a:cubicBezTo>
                <a:cubicBezTo>
                  <a:pt x="1462" y="13069"/>
                  <a:pt x="1525" y="13046"/>
                  <a:pt x="1657" y="13152"/>
                </a:cubicBezTo>
                <a:cubicBezTo>
                  <a:pt x="1753" y="13228"/>
                  <a:pt x="1868" y="13255"/>
                  <a:pt x="1913" y="13211"/>
                </a:cubicBezTo>
                <a:cubicBezTo>
                  <a:pt x="2109" y="13022"/>
                  <a:pt x="2135" y="13556"/>
                  <a:pt x="1947" y="13906"/>
                </a:cubicBezTo>
                <a:cubicBezTo>
                  <a:pt x="1677" y="14409"/>
                  <a:pt x="1687" y="14586"/>
                  <a:pt x="1999" y="14774"/>
                </a:cubicBezTo>
                <a:cubicBezTo>
                  <a:pt x="2235" y="14916"/>
                  <a:pt x="2390" y="14779"/>
                  <a:pt x="3786" y="13197"/>
                </a:cubicBezTo>
                <a:cubicBezTo>
                  <a:pt x="6198" y="10464"/>
                  <a:pt x="6711" y="10002"/>
                  <a:pt x="6711" y="10564"/>
                </a:cubicBezTo>
                <a:cubicBezTo>
                  <a:pt x="6711" y="10649"/>
                  <a:pt x="6126" y="11335"/>
                  <a:pt x="5411" y="12089"/>
                </a:cubicBezTo>
                <a:cubicBezTo>
                  <a:pt x="4695" y="12843"/>
                  <a:pt x="4118" y="13493"/>
                  <a:pt x="4128" y="13534"/>
                </a:cubicBezTo>
                <a:cubicBezTo>
                  <a:pt x="4139" y="13575"/>
                  <a:pt x="3959" y="13889"/>
                  <a:pt x="3729" y="14231"/>
                </a:cubicBezTo>
                <a:cubicBezTo>
                  <a:pt x="3499" y="14574"/>
                  <a:pt x="3311" y="14948"/>
                  <a:pt x="3311" y="15063"/>
                </a:cubicBezTo>
                <a:cubicBezTo>
                  <a:pt x="3311" y="15178"/>
                  <a:pt x="3487" y="15506"/>
                  <a:pt x="3703" y="15793"/>
                </a:cubicBezTo>
                <a:cubicBezTo>
                  <a:pt x="3919" y="16080"/>
                  <a:pt x="4095" y="16425"/>
                  <a:pt x="4095" y="16561"/>
                </a:cubicBezTo>
                <a:cubicBezTo>
                  <a:pt x="4095" y="16696"/>
                  <a:pt x="4247" y="17080"/>
                  <a:pt x="4431" y="17413"/>
                </a:cubicBezTo>
                <a:lnTo>
                  <a:pt x="4768" y="18018"/>
                </a:lnTo>
                <a:lnTo>
                  <a:pt x="4279" y="18427"/>
                </a:lnTo>
                <a:cubicBezTo>
                  <a:pt x="3914" y="18733"/>
                  <a:pt x="3667" y="18837"/>
                  <a:pt x="3299" y="18837"/>
                </a:cubicBezTo>
                <a:cubicBezTo>
                  <a:pt x="1912" y="18837"/>
                  <a:pt x="1971" y="20414"/>
                  <a:pt x="3383" y="21100"/>
                </a:cubicBezTo>
                <a:cubicBezTo>
                  <a:pt x="3913" y="21358"/>
                  <a:pt x="4236" y="21413"/>
                  <a:pt x="5313" y="21436"/>
                </a:cubicBezTo>
                <a:cubicBezTo>
                  <a:pt x="6024" y="21451"/>
                  <a:pt x="6641" y="21498"/>
                  <a:pt x="6684" y="21540"/>
                </a:cubicBezTo>
                <a:cubicBezTo>
                  <a:pt x="6728" y="21582"/>
                  <a:pt x="7031" y="21600"/>
                  <a:pt x="7359" y="21581"/>
                </a:cubicBezTo>
                <a:cubicBezTo>
                  <a:pt x="7825" y="21553"/>
                  <a:pt x="7970" y="21491"/>
                  <a:pt x="8026" y="21293"/>
                </a:cubicBezTo>
                <a:cubicBezTo>
                  <a:pt x="8090" y="21070"/>
                  <a:pt x="8210" y="21042"/>
                  <a:pt x="9097" y="21042"/>
                </a:cubicBezTo>
                <a:cubicBezTo>
                  <a:pt x="9992" y="21042"/>
                  <a:pt x="10100" y="21015"/>
                  <a:pt x="10142" y="20789"/>
                </a:cubicBezTo>
                <a:cubicBezTo>
                  <a:pt x="10168" y="20651"/>
                  <a:pt x="10098" y="20452"/>
                  <a:pt x="9986" y="20347"/>
                </a:cubicBezTo>
                <a:cubicBezTo>
                  <a:pt x="9812" y="20184"/>
                  <a:pt x="9598" y="20177"/>
                  <a:pt x="8476" y="20296"/>
                </a:cubicBezTo>
                <a:cubicBezTo>
                  <a:pt x="7758" y="20372"/>
                  <a:pt x="7121" y="20393"/>
                  <a:pt x="7061" y="20343"/>
                </a:cubicBezTo>
                <a:cubicBezTo>
                  <a:pt x="7001" y="20293"/>
                  <a:pt x="7045" y="20077"/>
                  <a:pt x="7160" y="19863"/>
                </a:cubicBezTo>
                <a:cubicBezTo>
                  <a:pt x="7349" y="19510"/>
                  <a:pt x="7401" y="19486"/>
                  <a:pt x="7721" y="19603"/>
                </a:cubicBezTo>
                <a:cubicBezTo>
                  <a:pt x="7942" y="19684"/>
                  <a:pt x="8688" y="19701"/>
                  <a:pt x="9721" y="19646"/>
                </a:cubicBezTo>
                <a:cubicBezTo>
                  <a:pt x="11109" y="19574"/>
                  <a:pt x="11432" y="19592"/>
                  <a:pt x="11780" y="19765"/>
                </a:cubicBezTo>
                <a:cubicBezTo>
                  <a:pt x="12281" y="20015"/>
                  <a:pt x="12970" y="20025"/>
                  <a:pt x="13296" y="19787"/>
                </a:cubicBezTo>
                <a:cubicBezTo>
                  <a:pt x="13745" y="19459"/>
                  <a:pt x="14448" y="19433"/>
                  <a:pt x="15120" y="19720"/>
                </a:cubicBezTo>
                <a:cubicBezTo>
                  <a:pt x="15463" y="19866"/>
                  <a:pt x="15708" y="20039"/>
                  <a:pt x="15666" y="20104"/>
                </a:cubicBezTo>
                <a:cubicBezTo>
                  <a:pt x="15622" y="20173"/>
                  <a:pt x="15914" y="20223"/>
                  <a:pt x="16367" y="20223"/>
                </a:cubicBezTo>
                <a:cubicBezTo>
                  <a:pt x="17130" y="20223"/>
                  <a:pt x="17563" y="20428"/>
                  <a:pt x="17384" y="20707"/>
                </a:cubicBezTo>
                <a:cubicBezTo>
                  <a:pt x="17343" y="20771"/>
                  <a:pt x="16484" y="20865"/>
                  <a:pt x="15475" y="20916"/>
                </a:cubicBezTo>
                <a:cubicBezTo>
                  <a:pt x="14467" y="20966"/>
                  <a:pt x="13609" y="21058"/>
                  <a:pt x="13570" y="21119"/>
                </a:cubicBezTo>
                <a:cubicBezTo>
                  <a:pt x="13530" y="21180"/>
                  <a:pt x="13516" y="21232"/>
                  <a:pt x="13539" y="21235"/>
                </a:cubicBezTo>
                <a:cubicBezTo>
                  <a:pt x="13561" y="21237"/>
                  <a:pt x="14815" y="21290"/>
                  <a:pt x="16325" y="21353"/>
                </a:cubicBezTo>
                <a:cubicBezTo>
                  <a:pt x="18749" y="21454"/>
                  <a:pt x="19097" y="21444"/>
                  <a:pt x="19298" y="21268"/>
                </a:cubicBezTo>
                <a:cubicBezTo>
                  <a:pt x="19494" y="21098"/>
                  <a:pt x="19556" y="21095"/>
                  <a:pt x="19745" y="21245"/>
                </a:cubicBezTo>
                <a:cubicBezTo>
                  <a:pt x="19945" y="21404"/>
                  <a:pt x="19957" y="21386"/>
                  <a:pt x="19872" y="21058"/>
                </a:cubicBezTo>
                <a:cubicBezTo>
                  <a:pt x="19807" y="20804"/>
                  <a:pt x="19840" y="20632"/>
                  <a:pt x="19986" y="20476"/>
                </a:cubicBezTo>
                <a:cubicBezTo>
                  <a:pt x="20178" y="20272"/>
                  <a:pt x="20173" y="20249"/>
                  <a:pt x="19918" y="20185"/>
                </a:cubicBezTo>
                <a:cubicBezTo>
                  <a:pt x="19766" y="20147"/>
                  <a:pt x="19609" y="19996"/>
                  <a:pt x="19569" y="19850"/>
                </a:cubicBezTo>
                <a:cubicBezTo>
                  <a:pt x="19492" y="19567"/>
                  <a:pt x="19483" y="19566"/>
                  <a:pt x="17297" y="19787"/>
                </a:cubicBezTo>
                <a:cubicBezTo>
                  <a:pt x="16968" y="19820"/>
                  <a:pt x="16665" y="19815"/>
                  <a:pt x="16624" y="19776"/>
                </a:cubicBezTo>
                <a:cubicBezTo>
                  <a:pt x="16583" y="19736"/>
                  <a:pt x="16811" y="19323"/>
                  <a:pt x="17132" y="18860"/>
                </a:cubicBezTo>
                <a:cubicBezTo>
                  <a:pt x="17667" y="18088"/>
                  <a:pt x="17709" y="17968"/>
                  <a:pt x="17647" y="17419"/>
                </a:cubicBezTo>
                <a:cubicBezTo>
                  <a:pt x="17520" y="16287"/>
                  <a:pt x="16815" y="15154"/>
                  <a:pt x="15973" y="14730"/>
                </a:cubicBezTo>
                <a:cubicBezTo>
                  <a:pt x="15280" y="14382"/>
                  <a:pt x="14637" y="14556"/>
                  <a:pt x="13972" y="15270"/>
                </a:cubicBezTo>
                <a:lnTo>
                  <a:pt x="13710" y="15553"/>
                </a:lnTo>
                <a:lnTo>
                  <a:pt x="13195" y="15129"/>
                </a:lnTo>
                <a:cubicBezTo>
                  <a:pt x="12688" y="14710"/>
                  <a:pt x="12684" y="14700"/>
                  <a:pt x="12901" y="14381"/>
                </a:cubicBezTo>
                <a:cubicBezTo>
                  <a:pt x="13022" y="14203"/>
                  <a:pt x="13195" y="14083"/>
                  <a:pt x="13284" y="14115"/>
                </a:cubicBezTo>
                <a:cubicBezTo>
                  <a:pt x="13773" y="14287"/>
                  <a:pt x="14019" y="13343"/>
                  <a:pt x="13739" y="12374"/>
                </a:cubicBezTo>
                <a:cubicBezTo>
                  <a:pt x="13642" y="12041"/>
                  <a:pt x="13674" y="12006"/>
                  <a:pt x="14327" y="11727"/>
                </a:cubicBezTo>
                <a:cubicBezTo>
                  <a:pt x="14762" y="11540"/>
                  <a:pt x="15072" y="11472"/>
                  <a:pt x="15164" y="11544"/>
                </a:cubicBezTo>
                <a:cubicBezTo>
                  <a:pt x="15352" y="11691"/>
                  <a:pt x="15366" y="11687"/>
                  <a:pt x="18157" y="10481"/>
                </a:cubicBezTo>
                <a:cubicBezTo>
                  <a:pt x="19452" y="9922"/>
                  <a:pt x="20584" y="9367"/>
                  <a:pt x="20674" y="9248"/>
                </a:cubicBezTo>
                <a:cubicBezTo>
                  <a:pt x="20780" y="9106"/>
                  <a:pt x="20938" y="9057"/>
                  <a:pt x="21132" y="9103"/>
                </a:cubicBezTo>
                <a:cubicBezTo>
                  <a:pt x="21417" y="9172"/>
                  <a:pt x="21419" y="9166"/>
                  <a:pt x="21198" y="8924"/>
                </a:cubicBezTo>
                <a:cubicBezTo>
                  <a:pt x="21072" y="8786"/>
                  <a:pt x="20969" y="8607"/>
                  <a:pt x="20969" y="8526"/>
                </a:cubicBezTo>
                <a:cubicBezTo>
                  <a:pt x="20969" y="8445"/>
                  <a:pt x="20890" y="8379"/>
                  <a:pt x="20793" y="8379"/>
                </a:cubicBezTo>
                <a:cubicBezTo>
                  <a:pt x="20696" y="8379"/>
                  <a:pt x="20515" y="8270"/>
                  <a:pt x="20390" y="8137"/>
                </a:cubicBezTo>
                <a:cubicBezTo>
                  <a:pt x="20166" y="7899"/>
                  <a:pt x="20156" y="7899"/>
                  <a:pt x="19683" y="8158"/>
                </a:cubicBezTo>
                <a:cubicBezTo>
                  <a:pt x="18003" y="9077"/>
                  <a:pt x="16937" y="9738"/>
                  <a:pt x="16653" y="10036"/>
                </a:cubicBezTo>
                <a:cubicBezTo>
                  <a:pt x="16473" y="10225"/>
                  <a:pt x="15739" y="10699"/>
                  <a:pt x="15022" y="11090"/>
                </a:cubicBezTo>
                <a:cubicBezTo>
                  <a:pt x="13814" y="11748"/>
                  <a:pt x="13708" y="11783"/>
                  <a:pt x="13552" y="11577"/>
                </a:cubicBezTo>
                <a:cubicBezTo>
                  <a:pt x="13194" y="11106"/>
                  <a:pt x="13347" y="10927"/>
                  <a:pt x="14749" y="10179"/>
                </a:cubicBezTo>
                <a:cubicBezTo>
                  <a:pt x="15593" y="9728"/>
                  <a:pt x="16170" y="9337"/>
                  <a:pt x="16257" y="9153"/>
                </a:cubicBezTo>
                <a:cubicBezTo>
                  <a:pt x="16368" y="8919"/>
                  <a:pt x="16465" y="8874"/>
                  <a:pt x="16721" y="8936"/>
                </a:cubicBezTo>
                <a:cubicBezTo>
                  <a:pt x="17097" y="9027"/>
                  <a:pt x="17131" y="8931"/>
                  <a:pt x="16833" y="8614"/>
                </a:cubicBezTo>
                <a:cubicBezTo>
                  <a:pt x="16522" y="8282"/>
                  <a:pt x="16680" y="8055"/>
                  <a:pt x="17624" y="7475"/>
                </a:cubicBezTo>
                <a:cubicBezTo>
                  <a:pt x="18260" y="7084"/>
                  <a:pt x="18520" y="6836"/>
                  <a:pt x="18668" y="6480"/>
                </a:cubicBezTo>
                <a:cubicBezTo>
                  <a:pt x="18924" y="5863"/>
                  <a:pt x="19008" y="5826"/>
                  <a:pt x="19647" y="6044"/>
                </a:cubicBezTo>
                <a:cubicBezTo>
                  <a:pt x="20316" y="6271"/>
                  <a:pt x="20354" y="6102"/>
                  <a:pt x="19765" y="5517"/>
                </a:cubicBezTo>
                <a:cubicBezTo>
                  <a:pt x="19372" y="5126"/>
                  <a:pt x="19355" y="5071"/>
                  <a:pt x="19481" y="4614"/>
                </a:cubicBezTo>
                <a:lnTo>
                  <a:pt x="19615" y="4128"/>
                </a:lnTo>
                <a:lnTo>
                  <a:pt x="19154" y="4250"/>
                </a:lnTo>
                <a:cubicBezTo>
                  <a:pt x="18713" y="4367"/>
                  <a:pt x="18670" y="4350"/>
                  <a:pt x="18228" y="3854"/>
                </a:cubicBezTo>
                <a:cubicBezTo>
                  <a:pt x="17973" y="3568"/>
                  <a:pt x="17714" y="3336"/>
                  <a:pt x="17651" y="3337"/>
                </a:cubicBezTo>
                <a:cubicBezTo>
                  <a:pt x="17589" y="3338"/>
                  <a:pt x="16875" y="3903"/>
                  <a:pt x="16065" y="4593"/>
                </a:cubicBezTo>
                <a:cubicBezTo>
                  <a:pt x="15254" y="5283"/>
                  <a:pt x="14555" y="5813"/>
                  <a:pt x="14512" y="5772"/>
                </a:cubicBezTo>
                <a:cubicBezTo>
                  <a:pt x="14469" y="5730"/>
                  <a:pt x="14466" y="5570"/>
                  <a:pt x="14506" y="5417"/>
                </a:cubicBezTo>
                <a:cubicBezTo>
                  <a:pt x="14593" y="5082"/>
                  <a:pt x="14292" y="4756"/>
                  <a:pt x="13799" y="4652"/>
                </a:cubicBezTo>
                <a:cubicBezTo>
                  <a:pt x="13606" y="4611"/>
                  <a:pt x="13363" y="4552"/>
                  <a:pt x="13259" y="4520"/>
                </a:cubicBezTo>
                <a:cubicBezTo>
                  <a:pt x="13132" y="4481"/>
                  <a:pt x="13432" y="4106"/>
                  <a:pt x="14179" y="3365"/>
                </a:cubicBezTo>
                <a:cubicBezTo>
                  <a:pt x="16118" y="1443"/>
                  <a:pt x="16080" y="1493"/>
                  <a:pt x="15813" y="1209"/>
                </a:cubicBezTo>
                <a:cubicBezTo>
                  <a:pt x="15673" y="1060"/>
                  <a:pt x="15615" y="867"/>
                  <a:pt x="15663" y="719"/>
                </a:cubicBezTo>
                <a:cubicBezTo>
                  <a:pt x="15731" y="515"/>
                  <a:pt x="15692" y="485"/>
                  <a:pt x="15429" y="533"/>
                </a:cubicBezTo>
                <a:cubicBezTo>
                  <a:pt x="15207" y="574"/>
                  <a:pt x="15049" y="504"/>
                  <a:pt x="14888" y="295"/>
                </a:cubicBezTo>
                <a:lnTo>
                  <a:pt x="1466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87.9582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8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39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9B332CD-F7B9-4347-AFF7-F0CDCC4AF9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Chord 9">
            <a:extLst>
              <a:ext uri="{FF2B5EF4-FFF2-40B4-BE49-F238E27FC236}">
                <a16:creationId xmlns:a16="http://schemas.microsoft.com/office/drawing/2014/main" id="{BCE28711-6621-4A40-8879-3FD18E5E0877}"/>
              </a:ext>
            </a:extLst>
          </p:cNvPr>
          <p:cNvSpPr/>
          <p:nvPr/>
        </p:nvSpPr>
        <p:spPr>
          <a:xfrm rot="17244299">
            <a:off x="1560844" y="-2441093"/>
            <a:ext cx="9070312" cy="8646720"/>
          </a:xfrm>
          <a:prstGeom prst="chord">
            <a:avLst>
              <a:gd name="adj1" fmla="val 2839681"/>
              <a:gd name="adj2" fmla="val 167089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EFBEC233-5F64-4E4F-8D7E-BF368C5C8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676">
            <a:off x="1461272" y="2709904"/>
            <a:ext cx="1670401" cy="1723461"/>
          </a:xfrm>
          <a:prstGeom prst="rect">
            <a:avLst/>
          </a:prstGeom>
        </p:spPr>
      </p:pic>
      <p:pic>
        <p:nvPicPr>
          <p:cNvPr id="7" name="Picture 33" descr="A picture containing window&#10;&#10;Description automatically generated">
            <a:extLst>
              <a:ext uri="{FF2B5EF4-FFF2-40B4-BE49-F238E27FC236}">
                <a16:creationId xmlns:a16="http://schemas.microsoft.com/office/drawing/2014/main" id="{72060FD8-7FC0-4054-B893-08DF84154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803">
            <a:off x="3104254" y="4516858"/>
            <a:ext cx="1594873" cy="1723461"/>
          </a:xfrm>
          <a:prstGeom prst="rect">
            <a:avLst/>
          </a:prstGeom>
        </p:spPr>
      </p:pic>
      <p:pic>
        <p:nvPicPr>
          <p:cNvPr id="9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3FF4D1B8-449A-43BC-82F5-08D301F2D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23" y="4939537"/>
            <a:ext cx="1507104" cy="1723461"/>
          </a:xfrm>
          <a:prstGeom prst="rect">
            <a:avLst/>
          </a:prstGeom>
        </p:spPr>
      </p:pic>
      <p:pic>
        <p:nvPicPr>
          <p:cNvPr id="11" name="Picture 31" descr="A picture containing wheel, window&#10;&#10;Description automatically generated">
            <a:extLst>
              <a:ext uri="{FF2B5EF4-FFF2-40B4-BE49-F238E27FC236}">
                <a16:creationId xmlns:a16="http://schemas.microsoft.com/office/drawing/2014/main" id="{59181F3C-5582-401B-9E6A-49319E10F6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913">
            <a:off x="2170118" y="3879053"/>
            <a:ext cx="1449274" cy="1723461"/>
          </a:xfrm>
          <a:prstGeom prst="rect">
            <a:avLst/>
          </a:prstGeom>
        </p:spPr>
      </p:pic>
      <p:pic>
        <p:nvPicPr>
          <p:cNvPr id="13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880641A4-736C-4D69-8145-D3D99BB093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464" y="4942557"/>
            <a:ext cx="1479888" cy="1723461"/>
          </a:xfrm>
          <a:prstGeom prst="rect">
            <a:avLst/>
          </a:prstGeom>
        </p:spPr>
      </p:pic>
      <p:pic>
        <p:nvPicPr>
          <p:cNvPr id="15" name="Picture 41" descr="A picture containing room&#10;&#10;Description automatically generated">
            <a:extLst>
              <a:ext uri="{FF2B5EF4-FFF2-40B4-BE49-F238E27FC236}">
                <a16:creationId xmlns:a16="http://schemas.microsoft.com/office/drawing/2014/main" id="{BC59A5E4-BF9C-418F-AD33-90831299FC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4136">
            <a:off x="7373719" y="4220471"/>
            <a:ext cx="1519490" cy="1723461"/>
          </a:xfrm>
          <a:prstGeom prst="rect">
            <a:avLst/>
          </a:prstGeom>
        </p:spPr>
      </p:pic>
      <p:pic>
        <p:nvPicPr>
          <p:cNvPr id="17" name="Picture 45" descr="A picture containing window&#10;&#10;Description automatically generated">
            <a:extLst>
              <a:ext uri="{FF2B5EF4-FFF2-40B4-BE49-F238E27FC236}">
                <a16:creationId xmlns:a16="http://schemas.microsoft.com/office/drawing/2014/main" id="{5B0E95F4-6190-4535-BE70-AE9ACF50CD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7298">
            <a:off x="8914166" y="2567268"/>
            <a:ext cx="1546212" cy="1723461"/>
          </a:xfrm>
          <a:prstGeom prst="rect">
            <a:avLst/>
          </a:prstGeom>
        </p:spPr>
      </p:pic>
      <p:pic>
        <p:nvPicPr>
          <p:cNvPr id="19" name="Picture 39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7F77B818-D7F6-4B88-A942-31E97831BE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763">
            <a:off x="6379464" y="4721449"/>
            <a:ext cx="1587495" cy="1723461"/>
          </a:xfrm>
          <a:prstGeom prst="rect">
            <a:avLst/>
          </a:prstGeom>
        </p:spPr>
      </p:pic>
      <p:pic>
        <p:nvPicPr>
          <p:cNvPr id="21" name="Picture 43" descr="A picture containing room&#10;&#10;Description automatically generated">
            <a:extLst>
              <a:ext uri="{FF2B5EF4-FFF2-40B4-BE49-F238E27FC236}">
                <a16:creationId xmlns:a16="http://schemas.microsoft.com/office/drawing/2014/main" id="{21C2B7F4-6ACD-459E-8291-EEE9628EFF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1639">
            <a:off x="8150119" y="3544717"/>
            <a:ext cx="1611720" cy="1723461"/>
          </a:xfrm>
          <a:prstGeom prst="rect">
            <a:avLst/>
          </a:prstGeom>
        </p:spPr>
      </p:pic>
      <p:pic>
        <p:nvPicPr>
          <p:cNvPr id="23" name="Picture 4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E7F19B72-009A-4237-9A58-D2DF188C8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78" y="1316819"/>
            <a:ext cx="6596444" cy="1926503"/>
          </a:xfrm>
          <a:prstGeom prst="rect">
            <a:avLst/>
          </a:prstGeom>
        </p:spPr>
      </p:pic>
      <p:sp>
        <p:nvSpPr>
          <p:cNvPr id="29" name="Oval 53">
            <a:hlinkClick r:id="" action="ppaction://noaction"/>
            <a:extLst>
              <a:ext uri="{FF2B5EF4-FFF2-40B4-BE49-F238E27FC236}">
                <a16:creationId xmlns:a16="http://schemas.microsoft.com/office/drawing/2014/main" id="{EE08C384-BCBF-43C2-83FA-E66E57604690}"/>
              </a:ext>
            </a:extLst>
          </p:cNvPr>
          <p:cNvSpPr/>
          <p:nvPr/>
        </p:nvSpPr>
        <p:spPr>
          <a:xfrm>
            <a:off x="5115339" y="3047750"/>
            <a:ext cx="1961322" cy="1205948"/>
          </a:xfrm>
          <a:custGeom>
            <a:avLst/>
            <a:gdLst>
              <a:gd name="connsiteX0" fmla="*/ 0 w 1961322"/>
              <a:gd name="connsiteY0" fmla="*/ 602974 h 1205948"/>
              <a:gd name="connsiteX1" fmla="*/ 980661 w 1961322"/>
              <a:gd name="connsiteY1" fmla="*/ 0 h 1205948"/>
              <a:gd name="connsiteX2" fmla="*/ 1961322 w 1961322"/>
              <a:gd name="connsiteY2" fmla="*/ 602974 h 1205948"/>
              <a:gd name="connsiteX3" fmla="*/ 980661 w 1961322"/>
              <a:gd name="connsiteY3" fmla="*/ 1205948 h 1205948"/>
              <a:gd name="connsiteX4" fmla="*/ 0 w 1961322"/>
              <a:gd name="connsiteY4" fmla="*/ 602974 h 120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322" h="1205948" fill="none" extrusionOk="0">
                <a:moveTo>
                  <a:pt x="0" y="602974"/>
                </a:moveTo>
                <a:cubicBezTo>
                  <a:pt x="97629" y="351549"/>
                  <a:pt x="400511" y="-48339"/>
                  <a:pt x="980661" y="0"/>
                </a:cubicBezTo>
                <a:cubicBezTo>
                  <a:pt x="1460013" y="3909"/>
                  <a:pt x="1958085" y="283040"/>
                  <a:pt x="1961322" y="602974"/>
                </a:cubicBezTo>
                <a:cubicBezTo>
                  <a:pt x="1961387" y="916528"/>
                  <a:pt x="1492865" y="1216009"/>
                  <a:pt x="980661" y="1205948"/>
                </a:cubicBezTo>
                <a:cubicBezTo>
                  <a:pt x="385488" y="1136636"/>
                  <a:pt x="54640" y="905341"/>
                  <a:pt x="0" y="602974"/>
                </a:cubicBezTo>
                <a:close/>
              </a:path>
              <a:path w="1961322" h="1205948" stroke="0" extrusionOk="0">
                <a:moveTo>
                  <a:pt x="0" y="602974"/>
                </a:moveTo>
                <a:cubicBezTo>
                  <a:pt x="-63908" y="152113"/>
                  <a:pt x="466279" y="-12140"/>
                  <a:pt x="980661" y="0"/>
                </a:cubicBezTo>
                <a:cubicBezTo>
                  <a:pt x="1549200" y="57100"/>
                  <a:pt x="1919567" y="289429"/>
                  <a:pt x="1961322" y="602974"/>
                </a:cubicBezTo>
                <a:cubicBezTo>
                  <a:pt x="1935327" y="913430"/>
                  <a:pt x="1551910" y="1194930"/>
                  <a:pt x="980661" y="1205948"/>
                </a:cubicBezTo>
                <a:cubicBezTo>
                  <a:pt x="416562" y="1182503"/>
                  <a:pt x="21506" y="952283"/>
                  <a:pt x="0" y="602974"/>
                </a:cubicBezTo>
                <a:close/>
              </a:path>
            </a:pathLst>
          </a:custGeom>
          <a:solidFill>
            <a:srgbClr val="F0D04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chemeClr val="tx1"/>
                </a:solidFill>
              </a:rPr>
              <a:t>ابدأ</a:t>
            </a:r>
            <a:endParaRPr lang="en-US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12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9B332CD-F7B9-4347-AFF7-F0CDCC4AF9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8" descr="A picture containing building, window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1888AE33-BE89-4A3B-8FD6-E99B0801E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473" y="2755266"/>
            <a:ext cx="1360584" cy="1590939"/>
          </a:xfrm>
          <a:prstGeom prst="rect">
            <a:avLst/>
          </a:prstGeom>
        </p:spPr>
      </p:pic>
      <p:pic>
        <p:nvPicPr>
          <p:cNvPr id="8" name="Picture 14" descr="A picture containing building, window, room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411ECB16-F470-429A-A775-95CD0CDAA6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01" y="2817984"/>
            <a:ext cx="1407940" cy="1590939"/>
          </a:xfrm>
          <a:prstGeom prst="rect">
            <a:avLst/>
          </a:prstGeom>
        </p:spPr>
      </p:pic>
      <p:pic>
        <p:nvPicPr>
          <p:cNvPr id="19" name="Picture 28" descr="A picture containing building, window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89CCB026-9DF1-4353-8C0D-6A3EEC987D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526" y="2755264"/>
            <a:ext cx="1493676" cy="1590939"/>
          </a:xfrm>
          <a:prstGeom prst="rect">
            <a:avLst/>
          </a:prstGeom>
        </p:spPr>
      </p:pic>
      <p:pic>
        <p:nvPicPr>
          <p:cNvPr id="24" name="Picture 34" descr="A picture containing window, room,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D2A14E12-3E19-4089-A7E7-E7FE118E52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73" y="2755265"/>
            <a:ext cx="1350237" cy="1590939"/>
          </a:xfrm>
          <a:prstGeom prst="rect">
            <a:avLst/>
          </a:prstGeom>
        </p:spPr>
      </p:pic>
      <p:pic>
        <p:nvPicPr>
          <p:cNvPr id="34" name="bubbles.wav">
            <a:hlinkClick r:id="" action="ppaction://media"/>
            <a:extLst>
              <a:ext uri="{FF2B5EF4-FFF2-40B4-BE49-F238E27FC236}">
                <a16:creationId xmlns:a16="http://schemas.microsoft.com/office/drawing/2014/main" id="{4E6A3624-77B6-4969-8CA7-FE716F38D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180276" y="6867993"/>
            <a:ext cx="357809" cy="3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8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6805 L 0.00313 -0.1576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4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4.16667E-7 -0.1488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099 -0.2516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-125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0.02136 -0.2027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-10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68182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D2854A9-13FB-47D8-BDBF-70162B85F2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90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FE66E-8AB5-408F-ABE4-A49E9617C23A}"/>
              </a:ext>
            </a:extLst>
          </p:cNvPr>
          <p:cNvSpPr txBox="1"/>
          <p:nvPr/>
        </p:nvSpPr>
        <p:spPr>
          <a:xfrm>
            <a:off x="3311387" y="1113575"/>
            <a:ext cx="52346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/>
              <a:t>الهمزة في كلمة ( لجأ ) همزة متوسطة على ماذا ؟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F32E-37CB-416E-9937-DFC97DE48B17}"/>
              </a:ext>
            </a:extLst>
          </p:cNvPr>
          <p:cNvSpPr/>
          <p:nvPr/>
        </p:nvSpPr>
        <p:spPr>
          <a:xfrm>
            <a:off x="4404691" y="3307128"/>
            <a:ext cx="3048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همزة متوسطة على ألف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E93FFEC-B1C2-48CE-A3E0-1D531662C2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74" y="2912881"/>
            <a:ext cx="3207027" cy="3667422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B6D18934-6B66-4733-B119-C08AB9E5E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4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110ECB1-168E-4EFD-8F7D-2B8D86302B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FE66E-8AB5-408F-ABE4-A49E9617C23A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/>
              <a:t>اعربي بالشجرة :</a:t>
            </a:r>
            <a:endParaRPr lang="en-US" sz="44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F32E-37CB-416E-9937-DFC97DE48B17}"/>
              </a:ext>
            </a:extLst>
          </p:cNvPr>
          <p:cNvSpPr/>
          <p:nvPr/>
        </p:nvSpPr>
        <p:spPr>
          <a:xfrm>
            <a:off x="4479234" y="2677345"/>
            <a:ext cx="3048000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الباء حرف جر الشجرة اسم مجرور وعلامة جره الكسرة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" name="Picture 9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A6DC1AA7-4D26-4162-B413-EF0972896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716">
            <a:off x="7237962" y="2572383"/>
            <a:ext cx="3550863" cy="3854988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44611648-2CFA-4F85-B3C9-EB073F95D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2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45B9150-8532-407C-B8EA-D89C758B89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FE66E-8AB5-408F-ABE4-A49E9617C23A}"/>
              </a:ext>
            </a:extLst>
          </p:cNvPr>
          <p:cNvSpPr txBox="1"/>
          <p:nvPr/>
        </p:nvSpPr>
        <p:spPr>
          <a:xfrm>
            <a:off x="3352801" y="1707054"/>
            <a:ext cx="52346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/>
              <a:t>اقطع هذه الشجرة نوع الفعل اقطع ؟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F32E-37CB-416E-9937-DFC97DE48B17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فعل أمر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:a16="http://schemas.microsoft.com/office/drawing/2014/main" id="{F026BA40-7FF2-4687-81C5-C0B65C34D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072" y="2739680"/>
            <a:ext cx="3508413" cy="397937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7CFAA18D-7234-47EB-8E8A-4B020618B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3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404F063-739A-4929-9C1E-43BB53FBC8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FE66E-8AB5-408F-ABE4-A49E9617C23A}"/>
              </a:ext>
            </a:extLst>
          </p:cNvPr>
          <p:cNvSpPr txBox="1"/>
          <p:nvPr/>
        </p:nvSpPr>
        <p:spPr>
          <a:xfrm>
            <a:off x="3352801" y="1707054"/>
            <a:ext cx="52346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/>
              <a:t>شجرة مفرد ما هو جمعها ونوعه ؟</a:t>
            </a:r>
            <a:endParaRPr lang="en-US" sz="44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F32E-37CB-416E-9937-DFC97DE48B17}"/>
              </a:ext>
            </a:extLst>
          </p:cNvPr>
          <p:cNvSpPr/>
          <p:nvPr/>
        </p:nvSpPr>
        <p:spPr>
          <a:xfrm>
            <a:off x="4443557" y="3365844"/>
            <a:ext cx="3048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أشجار جمع تكسير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window&#10;&#10;Description automatically generated">
            <a:extLst>
              <a:ext uri="{FF2B5EF4-FFF2-40B4-BE49-F238E27FC236}">
                <a16:creationId xmlns:a16="http://schemas.microsoft.com/office/drawing/2014/main" id="{3E0CA682-0E85-45B0-8FEC-4D6467CC2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57" y="2753462"/>
            <a:ext cx="3367937" cy="3754018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34C3D34A-4870-4EBC-B6DD-E188CE108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4740C0C8-426F-4266-9B81-9838D4896E84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5- مستوى الفهم الإبداعي.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2DDD69A5-902A-4C83-8651-C24071661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02E9826-5229-4B0A-B97F-269DF7453068}"/>
              </a:ext>
            </a:extLst>
          </p:cNvPr>
          <p:cNvSpPr txBox="1"/>
          <p:nvPr/>
        </p:nvSpPr>
        <p:spPr>
          <a:xfrm>
            <a:off x="6510067" y="1270958"/>
            <a:ext cx="5267865" cy="954107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طَالِبَتِي المُبْدِعَة: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أُرْسُمِي خريطة معرفية لقصتنا.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D7E0C9E-83A4-4120-A7ED-58533A767767}"/>
              </a:ext>
            </a:extLst>
          </p:cNvPr>
          <p:cNvSpPr txBox="1"/>
          <p:nvPr/>
        </p:nvSpPr>
        <p:spPr>
          <a:xfrm>
            <a:off x="2681986" y="136714"/>
            <a:ext cx="45102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خريطة معرفية للفهم القرائي.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696DEA8-F7A8-435C-976A-48F0F7B084B2}"/>
              </a:ext>
            </a:extLst>
          </p:cNvPr>
          <p:cNvSpPr txBox="1"/>
          <p:nvPr/>
        </p:nvSpPr>
        <p:spPr>
          <a:xfrm>
            <a:off x="6510067" y="2578145"/>
            <a:ext cx="5267865" cy="523220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ما القيمة الواردة فِي النَّص.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0EFD614-2240-4B09-A3D0-6FF86D375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932" y="1121963"/>
            <a:ext cx="4177000" cy="530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125014" y="4340180"/>
            <a:ext cx="4353059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صغيراتي </a:t>
            </a:r>
          </a:p>
          <a:p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سوف أملي عليكن جملة من قصتنا الجميلة.</a:t>
            </a:r>
          </a:p>
        </p:txBody>
      </p:sp>
      <p:sp>
        <p:nvSpPr>
          <p:cNvPr id="5" name="نجمة ذات 5 نقاط 4"/>
          <p:cNvSpPr/>
          <p:nvPr/>
        </p:nvSpPr>
        <p:spPr>
          <a:xfrm>
            <a:off x="2021983" y="4037526"/>
            <a:ext cx="656823" cy="60530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23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4740C0C8-426F-4266-9B81-9838D4896E84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5- مستوى الفهم الإبداعي.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2DDD69A5-902A-4C83-8651-C24071661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02E9826-5229-4B0A-B97F-269DF7453068}"/>
              </a:ext>
            </a:extLst>
          </p:cNvPr>
          <p:cNvSpPr txBox="1"/>
          <p:nvPr/>
        </p:nvSpPr>
        <p:spPr>
          <a:xfrm>
            <a:off x="6510067" y="1270958"/>
            <a:ext cx="5267865" cy="954107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طَالِبَتِي المُبْدِعَة: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ما هو شعوركِ بعد قِرَاءَة النَّص ؟</a:t>
            </a:r>
          </a:p>
        </p:txBody>
      </p:sp>
      <p:pic>
        <p:nvPicPr>
          <p:cNvPr id="1026" name="Picture 2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7A8B628E-04F1-4D40-B1D0-60DCAA2DD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1" y="3171667"/>
            <a:ext cx="6096000" cy="259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ألعاب القوى, لقطة شاشة&#10;&#10;تم إنشاء الوصف تلقائياً">
            <a:extLst>
              <a:ext uri="{FF2B5EF4-FFF2-40B4-BE49-F238E27FC236}">
                <a16:creationId xmlns:a16="http://schemas.microsoft.com/office/drawing/2014/main" id="{5F86BA66-7A5F-4419-9888-348BAF932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63735"/>
          </a:xfrm>
          <a:prstGeom prst="rect">
            <a:avLst/>
          </a:prstGeom>
        </p:spPr>
      </p:pic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559481D-D3EA-4280-9D23-6D2A53F51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40" y="805683"/>
            <a:ext cx="8652120" cy="3919360"/>
          </a:xfrm>
          <a:prstGeom prst="rect">
            <a:avLst/>
          </a:prstGeom>
        </p:spPr>
      </p:pic>
      <p:pic>
        <p:nvPicPr>
          <p:cNvPr id="39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AED1DC2E-ABB2-42EA-BCF0-1A76EE68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61" y="942109"/>
            <a:ext cx="1598556" cy="89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55" y="1941578"/>
            <a:ext cx="944589" cy="7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71206DB-B55A-44ED-A15A-4CEAB3866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6561" y="2962347"/>
            <a:ext cx="1200718" cy="256838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34" y="1340393"/>
            <a:ext cx="5215944" cy="2009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552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EF23CA04-2123-4AE7-A663-E63EBE1112DA}"/>
              </a:ext>
            </a:extLst>
          </p:cNvPr>
          <p:cNvGrpSpPr/>
          <p:nvPr/>
        </p:nvGrpSpPr>
        <p:grpSpPr>
          <a:xfrm>
            <a:off x="0" y="-51517"/>
            <a:ext cx="12192000" cy="7163735"/>
            <a:chOff x="0" y="-1"/>
            <a:chExt cx="12192000" cy="7163735"/>
          </a:xfrm>
        </p:grpSpPr>
        <p:pic>
          <p:nvPicPr>
            <p:cNvPr id="3" name="صورة 2" descr="صورة تحتوي على نص, ألعاب القوى, لقطة شاشة&#10;&#10;تم إنشاء الوصف تلقائياً">
              <a:extLst>
                <a:ext uri="{FF2B5EF4-FFF2-40B4-BE49-F238E27FC236}">
                  <a16:creationId xmlns:a16="http://schemas.microsoft.com/office/drawing/2014/main" id="{5F86BA66-7A5F-4419-9888-348BAF932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7163735"/>
            </a:xfrm>
            <a:prstGeom prst="rect">
              <a:avLst/>
            </a:prstGeom>
          </p:spPr>
        </p:pic>
        <p:pic>
          <p:nvPicPr>
            <p:cNvPr id="4" name="صورة 3" descr="صورة تحتوي على سبورة بيضاء&#10;&#10;تم إنشاء الوصف تلقائياً">
              <a:extLst>
                <a:ext uri="{FF2B5EF4-FFF2-40B4-BE49-F238E27FC236}">
                  <a16:creationId xmlns:a16="http://schemas.microsoft.com/office/drawing/2014/main" id="{E559481D-D3EA-4280-9D23-6D2A53F51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043" y="808563"/>
              <a:ext cx="8683016" cy="3919360"/>
            </a:xfrm>
            <a:prstGeom prst="rect">
              <a:avLst/>
            </a:prstGeom>
          </p:spPr>
        </p:pic>
      </p:grpSp>
      <p:pic>
        <p:nvPicPr>
          <p:cNvPr id="40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1" y="4100443"/>
            <a:ext cx="701781" cy="5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ABF2CAD-F495-4E11-9159-7F6AB37FAC40}"/>
              </a:ext>
            </a:extLst>
          </p:cNvPr>
          <p:cNvSpPr txBox="1"/>
          <p:nvPr/>
        </p:nvSpPr>
        <p:spPr>
          <a:xfrm>
            <a:off x="2914511" y="1419741"/>
            <a:ext cx="63320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طالبتي الرائعة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إِنَّ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القراءةَ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هي رياضة للعقل،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فبالقراءة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نُحافظ على قوة وصحة العقل كما نحافظ بالرياضة على قوة الجسم ولياقته،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فالقراءة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تساهم بتعزيز قدرة الدماغ.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نستودعكم الله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80AB9B7-498D-49F8-ADB3-7E7450DF3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453" y="3102228"/>
            <a:ext cx="1593438" cy="34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7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ألعاب القوى, لقطة شاشة&#10;&#10;تم إنشاء الوصف تلقائياً">
            <a:extLst>
              <a:ext uri="{FF2B5EF4-FFF2-40B4-BE49-F238E27FC236}">
                <a16:creationId xmlns:a16="http://schemas.microsoft.com/office/drawing/2014/main" id="{5F86BA66-7A5F-4419-9888-348BAF932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63735"/>
          </a:xfrm>
          <a:prstGeom prst="rect">
            <a:avLst/>
          </a:prstGeom>
        </p:spPr>
      </p:pic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559481D-D3EA-4280-9D23-6D2A53F51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40" y="805683"/>
            <a:ext cx="8652120" cy="3919360"/>
          </a:xfrm>
          <a:prstGeom prst="rect">
            <a:avLst/>
          </a:prstGeom>
        </p:spPr>
      </p:pic>
      <p:pic>
        <p:nvPicPr>
          <p:cNvPr id="40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1" y="4100443"/>
            <a:ext cx="701781" cy="5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2">
            <a:extLst>
              <a:ext uri="{FF2B5EF4-FFF2-40B4-BE49-F238E27FC236}">
                <a16:creationId xmlns:a16="http://schemas.microsoft.com/office/drawing/2014/main" id="{ADF9D71A-149D-438E-8AEA-6448973E967E}"/>
              </a:ext>
            </a:extLst>
          </p:cNvPr>
          <p:cNvSpPr/>
          <p:nvPr/>
        </p:nvSpPr>
        <p:spPr>
          <a:xfrm>
            <a:off x="6579332" y="2548547"/>
            <a:ext cx="886174" cy="1191020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إغلاق مكبّر الصوت و عدم فتحه إلا بإذن المعلم.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225B5D3E-626F-42C2-B0E3-1741C3FEF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39133" r="70314" b="43143"/>
          <a:stretch/>
        </p:blipFill>
        <p:spPr bwMode="auto">
          <a:xfrm rot="16200000">
            <a:off x="7483088" y="1486116"/>
            <a:ext cx="995191" cy="56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C6FCE49-2E00-412B-AA63-8898F66CC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06" y="1423635"/>
            <a:ext cx="762425" cy="73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954C884A-B7D5-4C37-B9B5-3A65BA6CB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7" t="27541" r="48117" b="20693"/>
          <a:stretch/>
        </p:blipFill>
        <p:spPr bwMode="auto">
          <a:xfrm>
            <a:off x="5604705" y="1364799"/>
            <a:ext cx="918248" cy="81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ABEFB41A-08B0-4FAE-A569-1635635A4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t="37826" r="60874" b="40159"/>
          <a:stretch/>
        </p:blipFill>
        <p:spPr bwMode="auto">
          <a:xfrm>
            <a:off x="8529606" y="1392381"/>
            <a:ext cx="818686" cy="80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مستطيل: زوايا مستديرة 2">
            <a:extLst>
              <a:ext uri="{FF2B5EF4-FFF2-40B4-BE49-F238E27FC236}">
                <a16:creationId xmlns:a16="http://schemas.microsoft.com/office/drawing/2014/main" id="{1C0BF6BC-5D98-4185-85DF-D89D7492AE36}"/>
              </a:ext>
            </a:extLst>
          </p:cNvPr>
          <p:cNvSpPr/>
          <p:nvPr/>
        </p:nvSpPr>
        <p:spPr>
          <a:xfrm>
            <a:off x="7537597" y="2548462"/>
            <a:ext cx="886174" cy="1191020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رفع اليد عند المشاركة و انتظار الموافقة.</a:t>
            </a:r>
          </a:p>
        </p:txBody>
      </p:sp>
      <p:sp>
        <p:nvSpPr>
          <p:cNvPr id="22" name="مستطيل: زوايا مستديرة 2">
            <a:extLst>
              <a:ext uri="{FF2B5EF4-FFF2-40B4-BE49-F238E27FC236}">
                <a16:creationId xmlns:a16="http://schemas.microsoft.com/office/drawing/2014/main" id="{686B7701-CE3A-4C86-9B8C-B1517640118B}"/>
              </a:ext>
            </a:extLst>
          </p:cNvPr>
          <p:cNvSpPr/>
          <p:nvPr/>
        </p:nvSpPr>
        <p:spPr>
          <a:xfrm>
            <a:off x="8495862" y="2540293"/>
            <a:ext cx="886174" cy="1191020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الحضور قبل الحصة الدراسية و عدم المغادرة إلا بعد انتهائها.</a:t>
            </a:r>
          </a:p>
        </p:txBody>
      </p:sp>
      <p:sp>
        <p:nvSpPr>
          <p:cNvPr id="23" name="مستطيل: زوايا مستديرة 2">
            <a:extLst>
              <a:ext uri="{FF2B5EF4-FFF2-40B4-BE49-F238E27FC236}">
                <a16:creationId xmlns:a16="http://schemas.microsoft.com/office/drawing/2014/main" id="{943C49C0-C14B-4015-BAF2-FD9CFD7A694E}"/>
              </a:ext>
            </a:extLst>
          </p:cNvPr>
          <p:cNvSpPr/>
          <p:nvPr/>
        </p:nvSpPr>
        <p:spPr>
          <a:xfrm>
            <a:off x="5621067" y="2548547"/>
            <a:ext cx="886174" cy="1188574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عدم الكتابة في دردشة الاجتماع إلا بإذن المعلم</a:t>
            </a:r>
          </a:p>
        </p:txBody>
      </p:sp>
      <p:sp>
        <p:nvSpPr>
          <p:cNvPr id="24" name="مستطيل: زوايا مستديرة 2">
            <a:extLst>
              <a:ext uri="{FF2B5EF4-FFF2-40B4-BE49-F238E27FC236}">
                <a16:creationId xmlns:a16="http://schemas.microsoft.com/office/drawing/2014/main" id="{3442BAF5-1C1F-4D49-A3CE-90A09E053760}"/>
              </a:ext>
            </a:extLst>
          </p:cNvPr>
          <p:cNvSpPr/>
          <p:nvPr/>
        </p:nvSpPr>
        <p:spPr>
          <a:xfrm>
            <a:off x="4662802" y="2548462"/>
            <a:ext cx="886174" cy="1188574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المراجعة اليومية للدروس السابقة.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85C14D9D-1F97-4706-BECA-F14B85300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4" t="22528" r="41364" b="48368"/>
          <a:stretch/>
        </p:blipFill>
        <p:spPr bwMode="auto">
          <a:xfrm>
            <a:off x="4649805" y="1511017"/>
            <a:ext cx="912168" cy="66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مستطيل: زوايا مستديرة 2">
            <a:extLst>
              <a:ext uri="{FF2B5EF4-FFF2-40B4-BE49-F238E27FC236}">
                <a16:creationId xmlns:a16="http://schemas.microsoft.com/office/drawing/2014/main" id="{4BC939F0-7092-44E9-99E6-5A5ED4F712BC}"/>
              </a:ext>
            </a:extLst>
          </p:cNvPr>
          <p:cNvSpPr/>
          <p:nvPr/>
        </p:nvSpPr>
        <p:spPr>
          <a:xfrm>
            <a:off x="3704537" y="2548461"/>
            <a:ext cx="886174" cy="1191019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المشاركة و التفاعل أثناء الحصة.</a:t>
            </a:r>
          </a:p>
        </p:txBody>
      </p:sp>
      <p:sp>
        <p:nvSpPr>
          <p:cNvPr id="27" name="مستطيل: زوايا مستديرة 2">
            <a:extLst>
              <a:ext uri="{FF2B5EF4-FFF2-40B4-BE49-F238E27FC236}">
                <a16:creationId xmlns:a16="http://schemas.microsoft.com/office/drawing/2014/main" id="{3787A334-98C0-4F5F-B86E-31B63326C377}"/>
              </a:ext>
            </a:extLst>
          </p:cNvPr>
          <p:cNvSpPr/>
          <p:nvPr/>
        </p:nvSpPr>
        <p:spPr>
          <a:xfrm>
            <a:off x="2746272" y="2548460"/>
            <a:ext cx="886174" cy="1191019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حل الواجبات و إرسالها في الموعد المحدد.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D5A9EC43-0E02-45F6-A89E-D5D9749B3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7" t="46082" r="51548" b="25373"/>
          <a:stretch/>
        </p:blipFill>
        <p:spPr bwMode="auto">
          <a:xfrm>
            <a:off x="3697444" y="1511036"/>
            <a:ext cx="911084" cy="63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9A4F7716-0F22-4B2C-A1EA-A6564FFEF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t="29804" r="45350" b="9561"/>
          <a:stretch/>
        </p:blipFill>
        <p:spPr bwMode="auto">
          <a:xfrm>
            <a:off x="2773002" y="1401513"/>
            <a:ext cx="830867" cy="78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2C06AD10-F8AA-4831-A927-539AF8F099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6191" y="2892389"/>
            <a:ext cx="1200718" cy="2568380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4183669" y="986382"/>
            <a:ext cx="28747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قوانين الحصة الافتراضية</a:t>
            </a:r>
          </a:p>
        </p:txBody>
      </p:sp>
    </p:spTree>
    <p:extLst>
      <p:ext uri="{BB962C8B-B14F-4D97-AF65-F5344CB8AC3E}">
        <p14:creationId xmlns:p14="http://schemas.microsoft.com/office/powerpoint/2010/main" val="28573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92B72179-AF18-41CA-98D7-7739F67F8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A04A81A-B74B-4233-8499-9758D164F503}"/>
              </a:ext>
            </a:extLst>
          </p:cNvPr>
          <p:cNvSpPr txBox="1"/>
          <p:nvPr/>
        </p:nvSpPr>
        <p:spPr>
          <a:xfrm>
            <a:off x="8588626" y="361155"/>
            <a:ext cx="1828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cs typeface="+mj-cs"/>
              </a:rPr>
              <a:t>لماذا نقرأ ؟</a:t>
            </a:r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77FC9DA1-8695-4B18-9CD7-5B2DA3371058}"/>
              </a:ext>
            </a:extLst>
          </p:cNvPr>
          <p:cNvSpPr/>
          <p:nvPr/>
        </p:nvSpPr>
        <p:spPr>
          <a:xfrm>
            <a:off x="10625925" y="246831"/>
            <a:ext cx="1318307" cy="813424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32" name="Picture 8" descr="لماذا نقرأ؟ | لينا الزغول">
            <a:extLst>
              <a:ext uri="{FF2B5EF4-FFF2-40B4-BE49-F238E27FC236}">
                <a16:creationId xmlns:a16="http://schemas.microsoft.com/office/drawing/2014/main" id="{0A381181-70F9-49B1-9F48-CAC95253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8" y="318358"/>
            <a:ext cx="3064361" cy="306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باوربوينت درس استيراتيجية كتابة مادة لغتي ثالث متوسط الفصل الدراسي الاول  عام 1442هـ">
            <a:extLst>
              <a:ext uri="{FF2B5EF4-FFF2-40B4-BE49-F238E27FC236}">
                <a16:creationId xmlns:a16="http://schemas.microsoft.com/office/drawing/2014/main" id="{196EDBF2-3261-476E-B837-AD3E7F0D6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8" y="4816741"/>
            <a:ext cx="9424431" cy="14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DC03543-15E4-4719-9CDF-DEF86907F44A}"/>
              </a:ext>
            </a:extLst>
          </p:cNvPr>
          <p:cNvSpPr txBox="1"/>
          <p:nvPr/>
        </p:nvSpPr>
        <p:spPr>
          <a:xfrm>
            <a:off x="6210066" y="2571423"/>
            <a:ext cx="42073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cs typeface="+mj-cs"/>
              </a:rPr>
              <a:t>ما أنواع القراءة ؟</a:t>
            </a:r>
          </a:p>
        </p:txBody>
      </p:sp>
      <p:sp>
        <p:nvSpPr>
          <p:cNvPr id="36" name="سهم: لليسار 35">
            <a:extLst>
              <a:ext uri="{FF2B5EF4-FFF2-40B4-BE49-F238E27FC236}">
                <a16:creationId xmlns:a16="http://schemas.microsoft.com/office/drawing/2014/main" id="{FADCF4ED-03E6-44C2-987B-E04801E22BAC}"/>
              </a:ext>
            </a:extLst>
          </p:cNvPr>
          <p:cNvSpPr/>
          <p:nvPr/>
        </p:nvSpPr>
        <p:spPr>
          <a:xfrm>
            <a:off x="10625925" y="2457099"/>
            <a:ext cx="1318307" cy="813424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75B236B7-6BBC-4FBE-81D7-BF5608D23225}"/>
              </a:ext>
            </a:extLst>
          </p:cNvPr>
          <p:cNvGrpSpPr/>
          <p:nvPr/>
        </p:nvGrpSpPr>
        <p:grpSpPr>
          <a:xfrm>
            <a:off x="3292966" y="2694163"/>
            <a:ext cx="4257847" cy="1914148"/>
            <a:chOff x="4560784" y="3764187"/>
            <a:chExt cx="4257847" cy="1914148"/>
          </a:xfrm>
        </p:grpSpPr>
        <p:grpSp>
          <p:nvGrpSpPr>
            <p:cNvPr id="38" name="مجموعة 37">
              <a:extLst>
                <a:ext uri="{FF2B5EF4-FFF2-40B4-BE49-F238E27FC236}">
                  <a16:creationId xmlns:a16="http://schemas.microsoft.com/office/drawing/2014/main" id="{E27C73FE-7BB5-4C19-BFE2-61524B390B00}"/>
                </a:ext>
              </a:extLst>
            </p:cNvPr>
            <p:cNvGrpSpPr/>
            <p:nvPr/>
          </p:nvGrpSpPr>
          <p:grpSpPr>
            <a:xfrm>
              <a:off x="4560784" y="3764187"/>
              <a:ext cx="4257847" cy="1654895"/>
              <a:chOff x="4560784" y="3764187"/>
              <a:chExt cx="4257847" cy="1654895"/>
            </a:xfrm>
          </p:grpSpPr>
          <p:grpSp>
            <p:nvGrpSpPr>
              <p:cNvPr id="43" name="مجموعة 42">
                <a:extLst>
                  <a:ext uri="{FF2B5EF4-FFF2-40B4-BE49-F238E27FC236}">
                    <a16:creationId xmlns:a16="http://schemas.microsoft.com/office/drawing/2014/main" id="{DB4F46CC-4D71-4E22-B799-DE173692D9DE}"/>
                  </a:ext>
                </a:extLst>
              </p:cNvPr>
              <p:cNvGrpSpPr/>
              <p:nvPr/>
            </p:nvGrpSpPr>
            <p:grpSpPr>
              <a:xfrm>
                <a:off x="7825693" y="3764187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53" name="رابط مستقيم 52">
                  <a:extLst>
                    <a:ext uri="{FF2B5EF4-FFF2-40B4-BE49-F238E27FC236}">
                      <a16:creationId xmlns:a16="http://schemas.microsoft.com/office/drawing/2014/main" id="{66081A0E-82E9-47BC-A4E5-D631CFE31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ln w="57150">
                  <a:solidFill>
                    <a:srgbClr val="7030A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رابط مستقيم 53">
                  <a:extLst>
                    <a:ext uri="{FF2B5EF4-FFF2-40B4-BE49-F238E27FC236}">
                      <a16:creationId xmlns:a16="http://schemas.microsoft.com/office/drawing/2014/main" id="{749B1C3B-2427-4E24-9760-D200ECD75B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ln w="57150">
                  <a:solidFill>
                    <a:srgbClr val="7030A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مجموعة 43">
                <a:extLst>
                  <a:ext uri="{FF2B5EF4-FFF2-40B4-BE49-F238E27FC236}">
                    <a16:creationId xmlns:a16="http://schemas.microsoft.com/office/drawing/2014/main" id="{578FB007-0CAD-4859-B4B7-24A6DEA193FB}"/>
                  </a:ext>
                </a:extLst>
              </p:cNvPr>
              <p:cNvGrpSpPr/>
              <p:nvPr/>
            </p:nvGrpSpPr>
            <p:grpSpPr>
              <a:xfrm>
                <a:off x="6737389" y="4100776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51" name="رابط مستقيم 50">
                  <a:extLst>
                    <a:ext uri="{FF2B5EF4-FFF2-40B4-BE49-F238E27FC236}">
                      <a16:creationId xmlns:a16="http://schemas.microsoft.com/office/drawing/2014/main" id="{AD4A76EB-6CFF-40B9-9E29-536A851127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ln w="571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رابط مستقيم 51">
                  <a:extLst>
                    <a:ext uri="{FF2B5EF4-FFF2-40B4-BE49-F238E27FC236}">
                      <a16:creationId xmlns:a16="http://schemas.microsoft.com/office/drawing/2014/main" id="{3A24C301-1BB1-4F6E-8AE7-444926930A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ln w="571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مجموعة 44">
                <a:extLst>
                  <a:ext uri="{FF2B5EF4-FFF2-40B4-BE49-F238E27FC236}">
                    <a16:creationId xmlns:a16="http://schemas.microsoft.com/office/drawing/2014/main" id="{B50F668F-EE8C-482A-AE99-2FCC610D65CF}"/>
                  </a:ext>
                </a:extLst>
              </p:cNvPr>
              <p:cNvGrpSpPr/>
              <p:nvPr/>
            </p:nvGrpSpPr>
            <p:grpSpPr>
              <a:xfrm>
                <a:off x="5649086" y="4471023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49" name="رابط مستقيم 48">
                  <a:extLst>
                    <a:ext uri="{FF2B5EF4-FFF2-40B4-BE49-F238E27FC236}">
                      <a16:creationId xmlns:a16="http://schemas.microsoft.com/office/drawing/2014/main" id="{AFD2522E-1A8A-494C-A823-47470092BC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رابط مستقيم 49">
                  <a:extLst>
                    <a:ext uri="{FF2B5EF4-FFF2-40B4-BE49-F238E27FC236}">
                      <a16:creationId xmlns:a16="http://schemas.microsoft.com/office/drawing/2014/main" id="{47C20F30-DEDF-489F-8348-27FBC3BE08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مجموعة 45">
                <a:extLst>
                  <a:ext uri="{FF2B5EF4-FFF2-40B4-BE49-F238E27FC236}">
                    <a16:creationId xmlns:a16="http://schemas.microsoft.com/office/drawing/2014/main" id="{97A314DC-961F-4645-A21D-AAE40FF32D92}"/>
                  </a:ext>
                </a:extLst>
              </p:cNvPr>
              <p:cNvGrpSpPr/>
              <p:nvPr/>
            </p:nvGrpSpPr>
            <p:grpSpPr>
              <a:xfrm>
                <a:off x="4560784" y="4858101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47" name="رابط مستقيم 46">
                  <a:extLst>
                    <a:ext uri="{FF2B5EF4-FFF2-40B4-BE49-F238E27FC236}">
                      <a16:creationId xmlns:a16="http://schemas.microsoft.com/office/drawing/2014/main" id="{B226CD6D-74F0-419C-9A9D-BC5326ED5D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ln w="571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رابط مستقيم 47">
                  <a:extLst>
                    <a:ext uri="{FF2B5EF4-FFF2-40B4-BE49-F238E27FC236}">
                      <a16:creationId xmlns:a16="http://schemas.microsoft.com/office/drawing/2014/main" id="{B1C8E8DF-B91C-498F-A786-5FBB6F1DEB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ln w="571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4F697C62-0188-4D68-8C77-EB002D766E52}"/>
                </a:ext>
              </a:extLst>
            </p:cNvPr>
            <p:cNvSpPr txBox="1"/>
            <p:nvPr/>
          </p:nvSpPr>
          <p:spPr>
            <a:xfrm>
              <a:off x="4695416" y="5032004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cs typeface="+mj-cs"/>
                </a:rPr>
                <a:t>قراءة </a:t>
              </a:r>
            </a:p>
            <a:p>
              <a:pPr algn="ctr"/>
              <a:r>
                <a:rPr lang="ar-SA" b="1" dirty="0">
                  <a:cs typeface="+mj-cs"/>
                </a:rPr>
                <a:t>حرفية</a:t>
              </a:r>
            </a:p>
          </p:txBody>
        </p: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7F37F390-E316-435F-AA93-4B27FD862B65}"/>
                </a:ext>
              </a:extLst>
            </p:cNvPr>
            <p:cNvSpPr txBox="1"/>
            <p:nvPr/>
          </p:nvSpPr>
          <p:spPr>
            <a:xfrm>
              <a:off x="5783717" y="4661757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cs typeface="+mj-cs"/>
                </a:rPr>
                <a:t>قراءة </a:t>
              </a:r>
            </a:p>
            <a:p>
              <a:pPr algn="ctr"/>
              <a:r>
                <a:rPr lang="ar-SA" b="1" dirty="0">
                  <a:cs typeface="+mj-cs"/>
                </a:rPr>
                <a:t>تحليلية</a:t>
              </a:r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6110D878-E0C3-47B8-948A-D5D5FB009DA4}"/>
                </a:ext>
              </a:extLst>
            </p:cNvPr>
            <p:cNvSpPr txBox="1"/>
            <p:nvPr/>
          </p:nvSpPr>
          <p:spPr>
            <a:xfrm>
              <a:off x="6872054" y="4325168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cs typeface="+mj-cs"/>
                </a:rPr>
                <a:t>قراءة </a:t>
              </a:r>
            </a:p>
            <a:p>
              <a:pPr algn="ctr"/>
              <a:r>
                <a:rPr lang="ar-SA" b="1" dirty="0">
                  <a:cs typeface="+mj-cs"/>
                </a:rPr>
                <a:t>ناقدة</a:t>
              </a:r>
            </a:p>
          </p:txBody>
        </p: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7CEF21F5-D86E-477A-9B50-5FAFEC662A1E}"/>
                </a:ext>
              </a:extLst>
            </p:cNvPr>
            <p:cNvSpPr txBox="1"/>
            <p:nvPr/>
          </p:nvSpPr>
          <p:spPr>
            <a:xfrm>
              <a:off x="7960357" y="3992986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cs typeface="+mj-cs"/>
                </a:rPr>
                <a:t>قراءة </a:t>
              </a:r>
            </a:p>
            <a:p>
              <a:pPr algn="ctr"/>
              <a:r>
                <a:rPr lang="ar-SA" b="1" dirty="0">
                  <a:cs typeface="+mj-cs"/>
                </a:rPr>
                <a:t>إبداعية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807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35" grpId="0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ألعاب القوى, لقطة شاشة&#10;&#10;تم إنشاء الوصف تلقائياً">
            <a:extLst>
              <a:ext uri="{FF2B5EF4-FFF2-40B4-BE49-F238E27FC236}">
                <a16:creationId xmlns:a16="http://schemas.microsoft.com/office/drawing/2014/main" id="{5F86BA66-7A5F-4419-9888-348BAF932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63735"/>
          </a:xfrm>
          <a:prstGeom prst="rect">
            <a:avLst/>
          </a:prstGeom>
        </p:spPr>
      </p:pic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559481D-D3EA-4280-9D23-6D2A53F51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40" y="805683"/>
            <a:ext cx="8652120" cy="3919360"/>
          </a:xfrm>
          <a:prstGeom prst="rect">
            <a:avLst/>
          </a:prstGeom>
        </p:spPr>
      </p:pic>
      <p:pic>
        <p:nvPicPr>
          <p:cNvPr id="40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1" y="4100443"/>
            <a:ext cx="701781" cy="5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3642140-281D-4688-A3FD-999FCD05E41A}"/>
              </a:ext>
            </a:extLst>
          </p:cNvPr>
          <p:cNvSpPr txBox="1"/>
          <p:nvPr/>
        </p:nvSpPr>
        <p:spPr>
          <a:xfrm>
            <a:off x="7332027" y="1096947"/>
            <a:ext cx="288905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+mj-cs"/>
              </a:rPr>
              <a:t>أهداف الفهم القرائي: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0840BAD-30F9-4394-8FA2-94DF4B50871A}"/>
              </a:ext>
            </a:extLst>
          </p:cNvPr>
          <p:cNvSpPr txBox="1"/>
          <p:nvPr/>
        </p:nvSpPr>
        <p:spPr>
          <a:xfrm>
            <a:off x="5923966" y="2620424"/>
            <a:ext cx="42971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3- تكوين ثروة هائلة من المصطلحات اللُّغوية المميزة.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3CABBCF-6466-402D-B698-2D7A33D57BA0}"/>
              </a:ext>
            </a:extLst>
          </p:cNvPr>
          <p:cNvSpPr txBox="1"/>
          <p:nvPr/>
        </p:nvSpPr>
        <p:spPr>
          <a:xfrm>
            <a:off x="5189081" y="1667217"/>
            <a:ext cx="50320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1- القراءة السليمة وفهم المقروء واستيعاب جوانبه واستثمارها.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F1E318B-1903-4A4F-BE63-10C7F293B9FB}"/>
              </a:ext>
            </a:extLst>
          </p:cNvPr>
          <p:cNvSpPr txBox="1"/>
          <p:nvPr/>
        </p:nvSpPr>
        <p:spPr>
          <a:xfrm>
            <a:off x="5923966" y="2145154"/>
            <a:ext cx="42971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2- اكتساب مهارة القراءة الصامتة.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4937EC2-2410-4C31-9729-1F16EF160E82}"/>
              </a:ext>
            </a:extLst>
          </p:cNvPr>
          <p:cNvSpPr txBox="1"/>
          <p:nvPr/>
        </p:nvSpPr>
        <p:spPr>
          <a:xfrm>
            <a:off x="5923964" y="3570964"/>
            <a:ext cx="42971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5- تنمية روح الخيال والإبداع.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B5F0661-A21D-4563-B68F-3CCA1F6FB6B2}"/>
              </a:ext>
            </a:extLst>
          </p:cNvPr>
          <p:cNvSpPr txBox="1"/>
          <p:nvPr/>
        </p:nvSpPr>
        <p:spPr>
          <a:xfrm>
            <a:off x="5923965" y="3095694"/>
            <a:ext cx="42971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j-cs"/>
              </a:rPr>
              <a:t>4- تنمية القدرة على التفكير السليم.</a:t>
            </a:r>
          </a:p>
        </p:txBody>
      </p:sp>
    </p:spTree>
    <p:extLst>
      <p:ext uri="{BB962C8B-B14F-4D97-AF65-F5344CB8AC3E}">
        <p14:creationId xmlns:p14="http://schemas.microsoft.com/office/powerpoint/2010/main" val="2270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ACBD1BD3-4709-49EB-8A44-076C23297E29}"/>
              </a:ext>
            </a:extLst>
          </p:cNvPr>
          <p:cNvSpPr txBox="1"/>
          <p:nvPr/>
        </p:nvSpPr>
        <p:spPr>
          <a:xfrm>
            <a:off x="0" y="584775"/>
            <a:ext cx="12192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70C0"/>
                </a:solidFill>
                <a:cs typeface="+mj-cs"/>
              </a:rPr>
              <a:t>طَالِبَتِي المُفَكِرَة: </a:t>
            </a:r>
            <a:r>
              <a:rPr lang="ar-SA" sz="2400" b="1" dirty="0">
                <a:cs typeface="+mj-cs"/>
              </a:rPr>
              <a:t>تَأَمَلِي الصُّور التَّاليَة </a:t>
            </a:r>
            <a:r>
              <a:rPr lang="ar-SA" sz="2400" b="1" dirty="0" err="1">
                <a:cs typeface="+mj-cs"/>
              </a:rPr>
              <a:t>وتنبَأي</a:t>
            </a:r>
            <a:r>
              <a:rPr lang="ar-SA" sz="2400" b="1" dirty="0">
                <a:cs typeface="+mj-cs"/>
              </a:rPr>
              <a:t> فِي أَي مَكَان سوف تَدُور الأَحْدِاث ...    ؟؟؟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92D3C01-4D0D-4DA5-9EEB-5F1CA3C96C9D}"/>
              </a:ext>
            </a:extLst>
          </p:cNvPr>
          <p:cNvSpPr txBox="1"/>
          <p:nvPr/>
        </p:nvSpPr>
        <p:spPr>
          <a:xfrm>
            <a:off x="10207926" y="3698"/>
            <a:ext cx="198407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مهارة التنبؤ: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A3D7DFC-5DAB-42DF-ABFE-D22B17782FAE}"/>
              </a:ext>
            </a:extLst>
          </p:cNvPr>
          <p:cNvSpPr txBox="1"/>
          <p:nvPr/>
        </p:nvSpPr>
        <p:spPr>
          <a:xfrm>
            <a:off x="4560780" y="0"/>
            <a:ext cx="31414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cs typeface="PT Bold Heading" panose="02010400000000000000" pitchFamily="2" charset="-78"/>
              </a:rPr>
              <a:t>التهيئة الحافزة</a:t>
            </a:r>
          </a:p>
        </p:txBody>
      </p:sp>
      <p:pic>
        <p:nvPicPr>
          <p:cNvPr id="9" name="Picture 4" descr="نتيجة بحث الصور عن الغابة الخضراء غابة كرتون">
            <a:extLst>
              <a:ext uri="{FF2B5EF4-FFF2-40B4-BE49-F238E27FC236}">
                <a16:creationId xmlns:a16="http://schemas.microsoft.com/office/drawing/2014/main" id="{89D44C70-6602-481B-8346-750B8754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5213"/>
            <a:ext cx="12192000" cy="569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1" b="98311" l="27011" r="82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49" y="3800342"/>
            <a:ext cx="3536670" cy="294550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79" b="90000" l="18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8" y="3514859"/>
            <a:ext cx="2286000" cy="36195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78" y="1403798"/>
            <a:ext cx="4906851" cy="27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9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A43BB89-EA06-4546-B1A8-02F657577644}"/>
              </a:ext>
            </a:extLst>
          </p:cNvPr>
          <p:cNvSpPr/>
          <p:nvPr/>
        </p:nvSpPr>
        <p:spPr>
          <a:xfrm>
            <a:off x="0" y="1588"/>
            <a:ext cx="12189178" cy="6856412"/>
          </a:xfrm>
          <a:prstGeom prst="rect">
            <a:avLst/>
          </a:prstGeom>
          <a:solidFill>
            <a:srgbClr val="E2FA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Flat design teachers day concept Free Vector">
            <a:extLst>
              <a:ext uri="{FF2B5EF4-FFF2-40B4-BE49-F238E27FC236}">
                <a16:creationId xmlns:a16="http://schemas.microsoft.com/office/drawing/2014/main" id="{88C91C8A-BF17-4C5B-91B5-1CB1C3123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/>
          <a:stretch/>
        </p:blipFill>
        <p:spPr bwMode="auto">
          <a:xfrm>
            <a:off x="617" y="2701960"/>
            <a:ext cx="4528749" cy="415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سهم: خماسي 6">
            <a:extLst>
              <a:ext uri="{FF2B5EF4-FFF2-40B4-BE49-F238E27FC236}">
                <a16:creationId xmlns:a16="http://schemas.microsoft.com/office/drawing/2014/main" id="{733CBF3C-187F-494C-A1F4-B82BA1A00E04}"/>
              </a:ext>
            </a:extLst>
          </p:cNvPr>
          <p:cNvSpPr/>
          <p:nvPr/>
        </p:nvSpPr>
        <p:spPr>
          <a:xfrm flipH="1">
            <a:off x="10099221" y="695428"/>
            <a:ext cx="2092162" cy="502855"/>
          </a:xfrm>
          <a:prstGeom prst="homePlate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المرآة المعكوسة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3210494-7B19-41E0-926F-4DB7257F1B3D}"/>
              </a:ext>
            </a:extLst>
          </p:cNvPr>
          <p:cNvSpPr/>
          <p:nvPr/>
        </p:nvSpPr>
        <p:spPr>
          <a:xfrm>
            <a:off x="10870949" y="376206"/>
            <a:ext cx="1433074" cy="461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3399"/>
                </a:highlight>
                <a:uLnTx/>
                <a:uFillTx/>
                <a:latin typeface="Arial" panose="020B0604020202020204" pitchFamily="34" charset="0"/>
                <a:ea typeface="Amsdam" pitchFamily="2" charset="-128"/>
                <a:cs typeface="Arial" panose="020B0604020202020204" pitchFamily="34" charset="0"/>
              </a:rPr>
              <a:t> استراتيجية </a:t>
            </a:r>
          </a:p>
        </p:txBody>
      </p:sp>
      <p:pic>
        <p:nvPicPr>
          <p:cNvPr id="9" name="Picture 2" descr="Flat design teachers day concept Free Vector">
            <a:extLst>
              <a:ext uri="{FF2B5EF4-FFF2-40B4-BE49-F238E27FC236}">
                <a16:creationId xmlns:a16="http://schemas.microsoft.com/office/drawing/2014/main" id="{0019A951-E1D3-48C3-BCB2-2E6726932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22453" r="38262" b="68398"/>
          <a:stretch/>
        </p:blipFill>
        <p:spPr bwMode="auto">
          <a:xfrm>
            <a:off x="520501" y="3544748"/>
            <a:ext cx="2153362" cy="8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lat design teachers day concept Free Vector">
            <a:extLst>
              <a:ext uri="{FF2B5EF4-FFF2-40B4-BE49-F238E27FC236}">
                <a16:creationId xmlns:a16="http://schemas.microsoft.com/office/drawing/2014/main" id="{98D886B8-916B-4437-8153-F384F0E49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22453" r="38262" b="68398"/>
          <a:stretch/>
        </p:blipFill>
        <p:spPr bwMode="auto">
          <a:xfrm>
            <a:off x="1165623" y="4246128"/>
            <a:ext cx="866903" cy="5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1D9684D-7F72-4D75-A3F0-1E79234C7C79}"/>
              </a:ext>
            </a:extLst>
          </p:cNvPr>
          <p:cNvSpPr/>
          <p:nvPr/>
        </p:nvSpPr>
        <p:spPr>
          <a:xfrm>
            <a:off x="400214" y="3044642"/>
            <a:ext cx="2512615" cy="2061568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9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خلال </a:t>
            </a:r>
          </a:p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9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المرآة المعكوسة</a:t>
            </a:r>
          </a:p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9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استنتجي عنوان الدرس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DD3489C-E533-4C90-938C-D636D971C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9" r="40212" b="24666"/>
          <a:stretch/>
        </p:blipFill>
        <p:spPr bwMode="auto">
          <a:xfrm>
            <a:off x="4841097" y="200582"/>
            <a:ext cx="4205132" cy="668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58DDEAE-BA56-4D9A-A0A6-B6F8695D6F26}"/>
              </a:ext>
            </a:extLst>
          </p:cNvPr>
          <p:cNvSpPr/>
          <p:nvPr/>
        </p:nvSpPr>
        <p:spPr>
          <a:xfrm>
            <a:off x="5687356" y="1692174"/>
            <a:ext cx="2512615" cy="2339657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lvl="0" algn="ctr" defTabSz="609463" rtl="0">
              <a:lnSpc>
                <a:spcPct val="250000"/>
              </a:lnSpc>
              <a:defRPr/>
            </a:pPr>
            <a:r>
              <a:rPr lang="ar-SA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ة ر ج ش</a:t>
            </a:r>
          </a:p>
          <a:p>
            <a:pPr lvl="0" algn="ctr" defTabSz="609463" rtl="0">
              <a:lnSpc>
                <a:spcPct val="250000"/>
              </a:lnSpc>
              <a:defRPr/>
            </a:pPr>
            <a:r>
              <a:rPr lang="ar-SA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ز و ل </a:t>
            </a:r>
            <a:r>
              <a:rPr lang="ar-SA" sz="3199" b="1" kern="0" dirty="0" err="1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</a:t>
            </a:r>
            <a:r>
              <a:rPr lang="ar-SA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ا</a:t>
            </a:r>
          </a:p>
        </p:txBody>
      </p:sp>
    </p:spTree>
    <p:extLst>
      <p:ext uri="{BB962C8B-B14F-4D97-AF65-F5344CB8AC3E}">
        <p14:creationId xmlns:p14="http://schemas.microsoft.com/office/powerpoint/2010/main" val="1181033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ألعاب القوى, لقطة شاشة&#10;&#10;تم إنشاء الوصف تلقائياً">
            <a:extLst>
              <a:ext uri="{FF2B5EF4-FFF2-40B4-BE49-F238E27FC236}">
                <a16:creationId xmlns:a16="http://schemas.microsoft.com/office/drawing/2014/main" id="{5F86BA66-7A5F-4419-9888-348BAF932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63735"/>
          </a:xfrm>
          <a:prstGeom prst="rect">
            <a:avLst/>
          </a:prstGeom>
        </p:spPr>
      </p:pic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559481D-D3EA-4280-9D23-6D2A53F51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40" y="805683"/>
            <a:ext cx="8652120" cy="3919360"/>
          </a:xfrm>
          <a:prstGeom prst="rect">
            <a:avLst/>
          </a:prstGeom>
        </p:spPr>
      </p:pic>
      <p:pic>
        <p:nvPicPr>
          <p:cNvPr id="40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1" y="4100443"/>
            <a:ext cx="701781" cy="5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D6661EB-028E-4B5F-A408-B7CB72A6FE73}"/>
              </a:ext>
            </a:extLst>
          </p:cNvPr>
          <p:cNvSpPr txBox="1"/>
          <p:nvPr/>
        </p:nvSpPr>
        <p:spPr>
          <a:xfrm>
            <a:off x="4725987" y="1496680"/>
            <a:ext cx="2740025" cy="1007968"/>
          </a:xfrm>
          <a:prstGeom prst="rect">
            <a:avLst/>
          </a:prstGeom>
          <a:noFill/>
          <a:ln w="19050">
            <a:noFill/>
          </a:ln>
        </p:spPr>
        <p:txBody>
          <a:bodyPr wrap="square" rtlCol="1">
            <a:spAutoFit/>
          </a:bodyPr>
          <a:lstStyle/>
          <a:p>
            <a:pPr algn="ctr">
              <a:lnSpc>
                <a:spcPct val="250000"/>
              </a:lnSpc>
            </a:pPr>
            <a:r>
              <a:rPr lang="ar-SA" sz="2800" b="1" dirty="0">
                <a:solidFill>
                  <a:srgbClr val="C00000"/>
                </a:solidFill>
                <a:cs typeface="PT Bold Heading" panose="02010400000000000000" pitchFamily="2" charset="-78"/>
              </a:rPr>
              <a:t>نَصُّ الفِهْم القِرَائِي: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535C559-1C09-4EAC-BBDF-DB0CAA140768}"/>
              </a:ext>
            </a:extLst>
          </p:cNvPr>
          <p:cNvSpPr txBox="1"/>
          <p:nvPr/>
        </p:nvSpPr>
        <p:spPr>
          <a:xfrm>
            <a:off x="9385567" y="1228091"/>
            <a:ext cx="812800" cy="276999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9050">
            <a:solidFill>
              <a:sysClr val="windowText" lastClr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التاريخ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449F818-C04F-46ED-BC30-D712103EA2C5}"/>
              </a:ext>
            </a:extLst>
          </p:cNvPr>
          <p:cNvSpPr txBox="1"/>
          <p:nvPr/>
        </p:nvSpPr>
        <p:spPr>
          <a:xfrm>
            <a:off x="9378118" y="1640071"/>
            <a:ext cx="812800" cy="276999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اليوم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F8356A2-6F2F-4498-BF3B-FEA1B6BAAD13}"/>
              </a:ext>
            </a:extLst>
          </p:cNvPr>
          <p:cNvSpPr txBox="1"/>
          <p:nvPr/>
        </p:nvSpPr>
        <p:spPr>
          <a:xfrm>
            <a:off x="9378118" y="2054736"/>
            <a:ext cx="812800" cy="276999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المادة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EDA7760-BF11-4D6D-B5FB-AF523CFF4D98}"/>
              </a:ext>
            </a:extLst>
          </p:cNvPr>
          <p:cNvSpPr txBox="1"/>
          <p:nvPr/>
        </p:nvSpPr>
        <p:spPr>
          <a:xfrm>
            <a:off x="9378118" y="2463976"/>
            <a:ext cx="812800" cy="276999"/>
          </a:xfrm>
          <a:prstGeom prst="rect">
            <a:avLst/>
          </a:prstGeom>
          <a:solidFill>
            <a:srgbClr val="FFFFCC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الحصة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D6C80FF-0BFD-4159-A482-7C5559EA1866}"/>
              </a:ext>
            </a:extLst>
          </p:cNvPr>
          <p:cNvSpPr txBox="1"/>
          <p:nvPr/>
        </p:nvSpPr>
        <p:spPr>
          <a:xfrm>
            <a:off x="4961779" y="2768243"/>
            <a:ext cx="2268440" cy="1007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cs typeface="PT Bold Heading" panose="02010400000000000000" pitchFamily="2" charset="-78"/>
              </a:rPr>
              <a:t>شجرة اللوز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77F86847-F751-4E86-B2F7-24D56677BA8E}"/>
              </a:ext>
            </a:extLst>
          </p:cNvPr>
          <p:cNvSpPr txBox="1"/>
          <p:nvPr/>
        </p:nvSpPr>
        <p:spPr>
          <a:xfrm>
            <a:off x="7760488" y="1209532"/>
            <a:ext cx="148716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defRPr/>
            </a:pPr>
            <a:r>
              <a:rPr lang="ar-SA" sz="1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9 /8 / 1442 هـ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74B9B86-6297-47F1-B33D-0562D7A5EFAF}"/>
              </a:ext>
            </a:extLst>
          </p:cNvPr>
          <p:cNvSpPr txBox="1"/>
          <p:nvPr/>
        </p:nvSpPr>
        <p:spPr>
          <a:xfrm>
            <a:off x="7914150" y="1608478"/>
            <a:ext cx="13335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defRPr/>
            </a:pPr>
            <a:r>
              <a:rPr lang="ar-SA" sz="1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الأثنين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1E1349D-167B-40E4-B90E-047E665DE591}"/>
              </a:ext>
            </a:extLst>
          </p:cNvPr>
          <p:cNvSpPr txBox="1"/>
          <p:nvPr/>
        </p:nvSpPr>
        <p:spPr>
          <a:xfrm>
            <a:off x="8041149" y="2033099"/>
            <a:ext cx="120650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defRPr/>
            </a:pPr>
            <a:r>
              <a:rPr lang="ar-SA" sz="1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لغـتـي الجميلة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CBB430F-D5D6-45F5-B90C-3DE852D1D27B}"/>
              </a:ext>
            </a:extLst>
          </p:cNvPr>
          <p:cNvSpPr txBox="1"/>
          <p:nvPr/>
        </p:nvSpPr>
        <p:spPr>
          <a:xfrm>
            <a:off x="7560164" y="2463097"/>
            <a:ext cx="172853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الخامسة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47" y="1726328"/>
            <a:ext cx="2481650" cy="199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837</Words>
  <Application>Microsoft Office PowerPoint</Application>
  <PresentationFormat>شاشة عريضة</PresentationFormat>
  <Paragraphs>163</Paragraphs>
  <Slides>30</Slides>
  <Notes>7</Notes>
  <HiddenSlides>0</HiddenSlides>
  <MMClips>8</MMClips>
  <ScaleCrop>false</ScaleCrop>
  <HeadingPairs>
    <vt:vector size="4" baseType="variant">
      <vt:variant>
        <vt:lpstr>نسق</vt:lpstr>
      </vt:variant>
      <vt:variant>
        <vt:i4>3</vt:i4>
      </vt:variant>
      <vt:variant>
        <vt:lpstr>عناوين الشرائح</vt:lpstr>
      </vt:variant>
      <vt:variant>
        <vt:i4>30</vt:i4>
      </vt:variant>
    </vt:vector>
  </HeadingPairs>
  <TitlesOfParts>
    <vt:vector size="33" baseType="lpstr">
      <vt:lpstr>نسق Office</vt:lpstr>
      <vt:lpstr>1_نسق Office</vt:lpstr>
      <vt:lpstr>5_نسق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you me</dc:creator>
  <cp:lastModifiedBy>aisha a</cp:lastModifiedBy>
  <cp:revision>90</cp:revision>
  <dcterms:created xsi:type="dcterms:W3CDTF">2021-02-23T00:01:33Z</dcterms:created>
  <dcterms:modified xsi:type="dcterms:W3CDTF">2021-03-20T20:36:00Z</dcterms:modified>
</cp:coreProperties>
</file>