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4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1" r:id="rId4"/>
    <p:sldId id="292" r:id="rId5"/>
    <p:sldId id="293" r:id="rId6"/>
    <p:sldId id="259" r:id="rId7"/>
    <p:sldId id="296" r:id="rId8"/>
    <p:sldId id="266" r:id="rId9"/>
    <p:sldId id="297" r:id="rId10"/>
    <p:sldId id="263" r:id="rId11"/>
    <p:sldId id="271" r:id="rId12"/>
    <p:sldId id="272" r:id="rId13"/>
    <p:sldId id="270" r:id="rId14"/>
    <p:sldId id="273" r:id="rId15"/>
    <p:sldId id="264" r:id="rId16"/>
    <p:sldId id="300" r:id="rId17"/>
    <p:sldId id="275" r:id="rId18"/>
    <p:sldId id="274" r:id="rId19"/>
    <p:sldId id="295" r:id="rId20"/>
    <p:sldId id="276" r:id="rId21"/>
    <p:sldId id="298" r:id="rId22"/>
    <p:sldId id="277" r:id="rId23"/>
    <p:sldId id="279" r:id="rId24"/>
    <p:sldId id="280" r:id="rId25"/>
    <p:sldId id="282" r:id="rId26"/>
    <p:sldId id="299" r:id="rId27"/>
    <p:sldId id="281" r:id="rId28"/>
    <p:sldId id="283" r:id="rId29"/>
    <p:sldId id="284" r:id="rId30"/>
    <p:sldId id="285" r:id="rId31"/>
    <p:sldId id="286" r:id="rId32"/>
    <p:sldId id="291" r:id="rId33"/>
    <p:sldId id="288" r:id="rId34"/>
    <p:sldId id="290" r:id="rId35"/>
    <p:sldId id="289" r:id="rId36"/>
    <p:sldId id="294" r:id="rId37"/>
    <p:sldId id="301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ttykadooj" initials="P" lastIdx="5" clrIdx="0">
    <p:extLst>
      <p:ext uri="{19B8F6BF-5375-455C-9EA6-DF929625EA0E}">
        <p15:presenceInfo xmlns:p15="http://schemas.microsoft.com/office/powerpoint/2012/main" userId="0f7d709dc2dc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CC"/>
    <a:srgbClr val="FAC0BB"/>
    <a:srgbClr val="FFD3AE"/>
    <a:srgbClr val="FFD29F"/>
    <a:srgbClr val="FFFFFF"/>
    <a:srgbClr val="831436"/>
    <a:srgbClr val="964B00"/>
    <a:srgbClr val="EBCC87"/>
    <a:srgbClr val="E6C763"/>
    <a:srgbClr val="038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3" autoAdjust="0"/>
    <p:restoredTop sz="94374" autoAdjust="0"/>
  </p:normalViewPr>
  <p:slideViewPr>
    <p:cSldViewPr>
      <p:cViewPr>
        <p:scale>
          <a:sx n="50" d="100"/>
          <a:sy n="50" d="100"/>
        </p:scale>
        <p:origin x="618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9T06:35:14.638" idx="1">
    <p:pos x="10" y="10"/>
    <p:text>توفت امرأة عن زوج 
و أخت لأب واخ شقيق.</p:text>
    <p:extLst>
      <p:ext uri="{C676402C-5697-4E1C-873F-D02D1690AC5C}">
        <p15:threadingInfo xmlns:p15="http://schemas.microsoft.com/office/powerpoint/2012/main" timeZoneBias="-180"/>
      </p:ext>
    </p:extLst>
  </p:cm>
  <p:cm authorId="1" dt="2020-02-19T06:35:57.265" idx="2">
    <p:pos x="10" y="146"/>
    <p:text>الزوج النصف . الأخ الشقيق الباقي تعصيبًا ، الأخت لأب تسقط لوجود الشقائق .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  <p:cm authorId="1" dt="2020-02-19T06:36:06.794" idx="3">
    <p:pos x="7236" y="720"/>
    <p:text>توفيّ رجل عن أم و زوجة 
و أخت لأب.</p:text>
    <p:extLst>
      <p:ext uri="{C676402C-5697-4E1C-873F-D02D1690AC5C}">
        <p15:threadingInfo xmlns:p15="http://schemas.microsoft.com/office/powerpoint/2012/main" timeZoneBias="-180"/>
      </p:ext>
    </p:extLst>
  </p:cm>
  <p:cm authorId="1" dt="2020-02-19T06:36:36.001" idx="5">
    <p:pos x="7236" y="992"/>
    <p:text>الزوجة ترث الربع ، و الأخت لأب النصف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3EEC6-CA1B-4D11-BA25-71081B1AD32E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28B9BB8-B78D-4622-97E0-017335E1549B}">
      <dgm:prSet phldrT="[نص]" custT="1"/>
      <dgm:spPr/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شروط استحقاق النصف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E410016-5F9B-4CC8-ACAA-F276BF73342D}" type="parTrans" cxnId="{ABA0E916-706D-4974-AAEE-2D95A848C181}">
      <dgm:prSet/>
      <dgm:spPr/>
      <dgm:t>
        <a:bodyPr/>
        <a:lstStyle/>
        <a:p>
          <a:pPr rtl="1"/>
          <a:endParaRPr lang="ar-SA"/>
        </a:p>
      </dgm:t>
    </dgm:pt>
    <dgm:pt modelId="{9C13B175-E9D8-42FE-AFD9-EA05EB10E44B}" type="sibTrans" cxnId="{ABA0E916-706D-4974-AAEE-2D95A848C181}">
      <dgm:prSet/>
      <dgm:spPr/>
      <dgm:t>
        <a:bodyPr/>
        <a:lstStyle/>
        <a:p>
          <a:pPr rtl="1"/>
          <a:endParaRPr lang="ar-SA"/>
        </a:p>
      </dgm:t>
    </dgm:pt>
    <dgm:pt modelId="{0F7514B2-A578-4664-A32B-F9BE643DE352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المُعصب لها وهو الأخ لأب.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806EE73-FAF7-43A5-833D-26D1CC07EDEC}" type="parTrans" cxnId="{F863873A-9D80-4025-9BA1-B84B11C596D9}">
      <dgm:prSet custT="1"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444F7F1-CCD3-40D2-8C57-AA122649CF80}" type="sibTrans" cxnId="{F863873A-9D80-4025-9BA1-B84B11C596D9}">
      <dgm:prSet/>
      <dgm:spPr/>
      <dgm:t>
        <a:bodyPr/>
        <a:lstStyle/>
        <a:p>
          <a:pPr rtl="1"/>
          <a:endParaRPr lang="ar-SA"/>
        </a:p>
      </dgm:t>
    </dgm:pt>
    <dgm:pt modelId="{6556991E-8074-48B0-B747-0E48E7C83573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المُشارك لها وهي الأخت لأب.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D407FFB-D18A-4637-8847-F9B8592262A4}" type="parTrans" cxnId="{0D8334F9-7229-45D3-A84F-2638BD059271}">
      <dgm:prSet custT="1"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2CE8C72-1AEC-499F-8813-0853CE112434}" type="sibTrans" cxnId="{0D8334F9-7229-45D3-A84F-2638BD059271}">
      <dgm:prSet/>
      <dgm:spPr/>
      <dgm:t>
        <a:bodyPr/>
        <a:lstStyle/>
        <a:p>
          <a:pPr rtl="1"/>
          <a:endParaRPr lang="ar-SA"/>
        </a:p>
      </dgm:t>
    </dgm:pt>
    <dgm:pt modelId="{7DCC19E8-7276-4243-856B-6715C009A45C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الفرع الوارث.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9A3D347-F6B5-402A-8C28-277A6AC56DE7}" type="parTrans" cxnId="{26C28601-C670-4D5C-B2B1-BCB7FC85A7DB}">
      <dgm:prSet custT="1"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FA9D8C4-BA8F-4E7C-BC96-1E1F22CC67E3}" type="sibTrans" cxnId="{26C28601-C670-4D5C-B2B1-BCB7FC85A7DB}">
      <dgm:prSet/>
      <dgm:spPr/>
      <dgm:t>
        <a:bodyPr/>
        <a:lstStyle/>
        <a:p>
          <a:pPr rtl="1"/>
          <a:endParaRPr lang="ar-SA"/>
        </a:p>
      </dgm:t>
    </dgm:pt>
    <dgm:pt modelId="{05194552-6A82-4652-B2FC-6C9FE739EB04}">
      <dgm:prSet phldrT="[نص]" custT="1"/>
      <dgm:spPr/>
      <dgm:t>
        <a:bodyPr/>
        <a:lstStyle/>
        <a:p>
          <a:pPr rtl="1"/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الأصل الوارث الذكر.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1B86716-43A2-4873-AE1B-930F195C2004}" type="parTrans" cxnId="{747E8E7D-79E7-4B3B-AB66-D9CCFA773B0B}">
      <dgm:prSet custT="1"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9B4A976-A9C0-41F6-B270-BB0756167988}" type="sibTrans" cxnId="{747E8E7D-79E7-4B3B-AB66-D9CCFA773B0B}">
      <dgm:prSet/>
      <dgm:spPr/>
      <dgm:t>
        <a:bodyPr/>
        <a:lstStyle/>
        <a:p>
          <a:pPr rtl="1"/>
          <a:endParaRPr lang="ar-SA"/>
        </a:p>
      </dgm:t>
    </dgm:pt>
    <dgm:pt modelId="{97EA46A0-FE2C-40CC-A6F7-4BAE5E667C03}">
      <dgm:prSet custT="1"/>
      <dgm:spPr/>
      <dgm:t>
        <a:bodyPr/>
        <a:lstStyle/>
        <a:p>
          <a:pPr rtl="1"/>
          <a:r>
            <a: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الأشقاء والشقائق للميت.</a:t>
          </a:r>
          <a:endParaRPr lang="ar-SA" sz="2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0150CE7-0DB7-4FCC-994D-7A76D8D62627}" type="parTrans" cxnId="{7CABBFA9-5A49-4FBE-B6F9-0B2058C93F45}">
      <dgm:prSet custT="1"/>
      <dgm:spPr/>
      <dgm:t>
        <a:bodyPr/>
        <a:lstStyle/>
        <a:p>
          <a:pPr rtl="1"/>
          <a:endParaRPr lang="ar-SA" sz="20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34C6030-C73B-413C-A2FF-1B12C5C86DD9}" type="sibTrans" cxnId="{7CABBFA9-5A49-4FBE-B6F9-0B2058C93F45}">
      <dgm:prSet/>
      <dgm:spPr/>
      <dgm:t>
        <a:bodyPr/>
        <a:lstStyle/>
        <a:p>
          <a:pPr rtl="1"/>
          <a:endParaRPr lang="ar-SA"/>
        </a:p>
      </dgm:t>
    </dgm:pt>
    <dgm:pt modelId="{EA9D9270-8C61-4BF8-8DD9-8B97A47A554B}" type="pres">
      <dgm:prSet presAssocID="{BB53EEC6-CA1B-4D11-BA25-71081B1AD3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C245B73-2C77-49D0-AF16-8DBB6D06472E}" type="pres">
      <dgm:prSet presAssocID="{028B9BB8-B78D-4622-97E0-017335E1549B}" presName="centerShape" presStyleLbl="node0" presStyleIdx="0" presStyleCnt="1" custScaleX="98532" custScaleY="111349"/>
      <dgm:spPr/>
      <dgm:t>
        <a:bodyPr/>
        <a:lstStyle/>
        <a:p>
          <a:pPr rtl="1"/>
          <a:endParaRPr lang="ar-SA"/>
        </a:p>
      </dgm:t>
    </dgm:pt>
    <dgm:pt modelId="{E33C27E5-365E-408A-BEB8-F059A0A1CAA0}" type="pres">
      <dgm:prSet presAssocID="{F806EE73-FAF7-43A5-833D-26D1CC07EDEC}" presName="parTrans" presStyleLbl="sibTrans2D1" presStyleIdx="0" presStyleCnt="5" custScaleX="129904" custScaleY="128222"/>
      <dgm:spPr/>
      <dgm:t>
        <a:bodyPr/>
        <a:lstStyle/>
        <a:p>
          <a:pPr rtl="1"/>
          <a:endParaRPr lang="ar-SA"/>
        </a:p>
      </dgm:t>
    </dgm:pt>
    <dgm:pt modelId="{B7D2C0A3-75C1-4FF3-A544-80680327B3A2}" type="pres">
      <dgm:prSet presAssocID="{F806EE73-FAF7-43A5-833D-26D1CC07EDEC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C35C2D8C-4703-49C2-AD6B-C74EB4B5F49C}" type="pres">
      <dgm:prSet presAssocID="{0F7514B2-A578-4664-A32B-F9BE643DE352}" presName="node" presStyleLbl="node1" presStyleIdx="0" presStyleCnt="5" custScaleX="129904" custScaleY="1282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4EC570-EBDB-48DF-98C1-E92927E1D3CF}" type="pres">
      <dgm:prSet presAssocID="{AD407FFB-D18A-4637-8847-F9B8592262A4}" presName="parTrans" presStyleLbl="sibTrans2D1" presStyleIdx="1" presStyleCnt="5" custScaleX="129904" custScaleY="128222"/>
      <dgm:spPr/>
      <dgm:t>
        <a:bodyPr/>
        <a:lstStyle/>
        <a:p>
          <a:pPr rtl="1"/>
          <a:endParaRPr lang="ar-SA"/>
        </a:p>
      </dgm:t>
    </dgm:pt>
    <dgm:pt modelId="{C236595C-9A76-4622-B655-0ABC6ED72C42}" type="pres">
      <dgm:prSet presAssocID="{AD407FFB-D18A-4637-8847-F9B8592262A4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FB99BC23-4CC0-4476-B499-9DFFD8C545C1}" type="pres">
      <dgm:prSet presAssocID="{6556991E-8074-48B0-B747-0E48E7C83573}" presName="node" presStyleLbl="node1" presStyleIdx="1" presStyleCnt="5" custScaleX="129904" custScaleY="1282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BDB1AB-B5AB-4A8A-AD37-C2B65E4E9E27}" type="pres">
      <dgm:prSet presAssocID="{89A3D347-F6B5-402A-8C28-277A6AC56DE7}" presName="parTrans" presStyleLbl="sibTrans2D1" presStyleIdx="2" presStyleCnt="5" custScaleX="129904" custScaleY="128222"/>
      <dgm:spPr/>
      <dgm:t>
        <a:bodyPr/>
        <a:lstStyle/>
        <a:p>
          <a:pPr rtl="1"/>
          <a:endParaRPr lang="ar-SA"/>
        </a:p>
      </dgm:t>
    </dgm:pt>
    <dgm:pt modelId="{FF1724BF-83AA-4EE2-974B-10EA21BFBBED}" type="pres">
      <dgm:prSet presAssocID="{89A3D347-F6B5-402A-8C28-277A6AC56DE7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DA9A757C-9F38-4C3B-8220-14F51D6A5CEF}" type="pres">
      <dgm:prSet presAssocID="{7DCC19E8-7276-4243-856B-6715C009A45C}" presName="node" presStyleLbl="node1" presStyleIdx="2" presStyleCnt="5" custScaleX="129904" custScaleY="1282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24435E-BF16-4F61-B370-F76790C12347}" type="pres">
      <dgm:prSet presAssocID="{A1B86716-43A2-4873-AE1B-930F195C2004}" presName="parTrans" presStyleLbl="sibTrans2D1" presStyleIdx="3" presStyleCnt="5" custScaleX="129904" custScaleY="128222"/>
      <dgm:spPr/>
      <dgm:t>
        <a:bodyPr/>
        <a:lstStyle/>
        <a:p>
          <a:pPr rtl="1"/>
          <a:endParaRPr lang="ar-SA"/>
        </a:p>
      </dgm:t>
    </dgm:pt>
    <dgm:pt modelId="{B2D51579-18A1-49A2-AC3F-A99A42FB3416}" type="pres">
      <dgm:prSet presAssocID="{A1B86716-43A2-4873-AE1B-930F195C2004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8AE00D34-3959-48A6-AE23-7B46A3E6E481}" type="pres">
      <dgm:prSet presAssocID="{05194552-6A82-4652-B2FC-6C9FE739EB04}" presName="node" presStyleLbl="node1" presStyleIdx="3" presStyleCnt="5" custScaleX="129904" custScaleY="1282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B595CF-1028-4AF7-83EE-1632AF0A5F31}" type="pres">
      <dgm:prSet presAssocID="{00150CE7-0DB7-4FCC-994D-7A76D8D62627}" presName="parTrans" presStyleLbl="sibTrans2D1" presStyleIdx="4" presStyleCnt="5" custScaleX="129904" custScaleY="128222"/>
      <dgm:spPr/>
      <dgm:t>
        <a:bodyPr/>
        <a:lstStyle/>
        <a:p>
          <a:pPr rtl="1"/>
          <a:endParaRPr lang="ar-SA"/>
        </a:p>
      </dgm:t>
    </dgm:pt>
    <dgm:pt modelId="{8CB2B5F6-BC05-43BD-B4B1-0D94AC7D342E}" type="pres">
      <dgm:prSet presAssocID="{00150CE7-0DB7-4FCC-994D-7A76D8D62627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CB6F5C02-99FA-47E3-AED2-70AFDBF14F68}" type="pres">
      <dgm:prSet presAssocID="{97EA46A0-FE2C-40CC-A6F7-4BAE5E667C03}" presName="node" presStyleLbl="node1" presStyleIdx="4" presStyleCnt="5" custScaleX="129904" custScaleY="1282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99BA4F5-692E-4EC8-A3CE-F65003093476}" type="presOf" srcId="{F806EE73-FAF7-43A5-833D-26D1CC07EDEC}" destId="{B7D2C0A3-75C1-4FF3-A544-80680327B3A2}" srcOrd="1" destOrd="0" presId="urn:microsoft.com/office/officeart/2005/8/layout/radial5"/>
    <dgm:cxn modelId="{76F9FDEF-C880-47BE-956A-769E5ACC7F79}" type="presOf" srcId="{AD407FFB-D18A-4637-8847-F9B8592262A4}" destId="{3F4EC570-EBDB-48DF-98C1-E92927E1D3CF}" srcOrd="0" destOrd="0" presId="urn:microsoft.com/office/officeart/2005/8/layout/radial5"/>
    <dgm:cxn modelId="{D340DD9C-54AE-4298-B566-8F8618608140}" type="presOf" srcId="{F806EE73-FAF7-43A5-833D-26D1CC07EDEC}" destId="{E33C27E5-365E-408A-BEB8-F059A0A1CAA0}" srcOrd="0" destOrd="0" presId="urn:microsoft.com/office/officeart/2005/8/layout/radial5"/>
    <dgm:cxn modelId="{F863873A-9D80-4025-9BA1-B84B11C596D9}" srcId="{028B9BB8-B78D-4622-97E0-017335E1549B}" destId="{0F7514B2-A578-4664-A32B-F9BE643DE352}" srcOrd="0" destOrd="0" parTransId="{F806EE73-FAF7-43A5-833D-26D1CC07EDEC}" sibTransId="{E444F7F1-CCD3-40D2-8C57-AA122649CF80}"/>
    <dgm:cxn modelId="{0D8334F9-7229-45D3-A84F-2638BD059271}" srcId="{028B9BB8-B78D-4622-97E0-017335E1549B}" destId="{6556991E-8074-48B0-B747-0E48E7C83573}" srcOrd="1" destOrd="0" parTransId="{AD407FFB-D18A-4637-8847-F9B8592262A4}" sibTransId="{82CE8C72-1AEC-499F-8813-0853CE112434}"/>
    <dgm:cxn modelId="{65127218-A786-4E33-9F30-0CAE79B34394}" type="presOf" srcId="{05194552-6A82-4652-B2FC-6C9FE739EB04}" destId="{8AE00D34-3959-48A6-AE23-7B46A3E6E481}" srcOrd="0" destOrd="0" presId="urn:microsoft.com/office/officeart/2005/8/layout/radial5"/>
    <dgm:cxn modelId="{DDCD60F6-58D3-48B0-9A98-0DA0B209D21C}" type="presOf" srcId="{0F7514B2-A578-4664-A32B-F9BE643DE352}" destId="{C35C2D8C-4703-49C2-AD6B-C74EB4B5F49C}" srcOrd="0" destOrd="0" presId="urn:microsoft.com/office/officeart/2005/8/layout/radial5"/>
    <dgm:cxn modelId="{FC683175-F435-46C2-BFA4-B6E77466736E}" type="presOf" srcId="{00150CE7-0DB7-4FCC-994D-7A76D8D62627}" destId="{EBB595CF-1028-4AF7-83EE-1632AF0A5F31}" srcOrd="0" destOrd="0" presId="urn:microsoft.com/office/officeart/2005/8/layout/radial5"/>
    <dgm:cxn modelId="{7C8E90A8-DF16-49ED-B8A7-D643BD954D65}" type="presOf" srcId="{89A3D347-F6B5-402A-8C28-277A6AC56DE7}" destId="{FF1724BF-83AA-4EE2-974B-10EA21BFBBED}" srcOrd="1" destOrd="0" presId="urn:microsoft.com/office/officeart/2005/8/layout/radial5"/>
    <dgm:cxn modelId="{7CBF3531-2CEB-474D-A1FE-75456461723D}" type="presOf" srcId="{028B9BB8-B78D-4622-97E0-017335E1549B}" destId="{EC245B73-2C77-49D0-AF16-8DBB6D06472E}" srcOrd="0" destOrd="0" presId="urn:microsoft.com/office/officeart/2005/8/layout/radial5"/>
    <dgm:cxn modelId="{747E8E7D-79E7-4B3B-AB66-D9CCFA773B0B}" srcId="{028B9BB8-B78D-4622-97E0-017335E1549B}" destId="{05194552-6A82-4652-B2FC-6C9FE739EB04}" srcOrd="3" destOrd="0" parTransId="{A1B86716-43A2-4873-AE1B-930F195C2004}" sibTransId="{89B4A976-A9C0-41F6-B270-BB0756167988}"/>
    <dgm:cxn modelId="{C026EA18-8C37-42DB-90A3-270C5E3C6199}" type="presOf" srcId="{7DCC19E8-7276-4243-856B-6715C009A45C}" destId="{DA9A757C-9F38-4C3B-8220-14F51D6A5CEF}" srcOrd="0" destOrd="0" presId="urn:microsoft.com/office/officeart/2005/8/layout/radial5"/>
    <dgm:cxn modelId="{2BBF3102-5BB4-4298-8490-DDA2E720EED7}" type="presOf" srcId="{89A3D347-F6B5-402A-8C28-277A6AC56DE7}" destId="{79BDB1AB-B5AB-4A8A-AD37-C2B65E4E9E27}" srcOrd="0" destOrd="0" presId="urn:microsoft.com/office/officeart/2005/8/layout/radial5"/>
    <dgm:cxn modelId="{1B04DC69-990F-4D61-AEE4-B98719CAA6E5}" type="presOf" srcId="{AD407FFB-D18A-4637-8847-F9B8592262A4}" destId="{C236595C-9A76-4622-B655-0ABC6ED72C42}" srcOrd="1" destOrd="0" presId="urn:microsoft.com/office/officeart/2005/8/layout/radial5"/>
    <dgm:cxn modelId="{A1E7A84F-E403-425D-9F8E-DDF64ED5D31B}" type="presOf" srcId="{97EA46A0-FE2C-40CC-A6F7-4BAE5E667C03}" destId="{CB6F5C02-99FA-47E3-AED2-70AFDBF14F68}" srcOrd="0" destOrd="0" presId="urn:microsoft.com/office/officeart/2005/8/layout/radial5"/>
    <dgm:cxn modelId="{5A311B05-9334-418B-B6A7-31311F08C3D7}" type="presOf" srcId="{A1B86716-43A2-4873-AE1B-930F195C2004}" destId="{A924435E-BF16-4F61-B370-F76790C12347}" srcOrd="0" destOrd="0" presId="urn:microsoft.com/office/officeart/2005/8/layout/radial5"/>
    <dgm:cxn modelId="{BFB65B18-076E-46FE-9D1D-9B251958AB00}" type="presOf" srcId="{6556991E-8074-48B0-B747-0E48E7C83573}" destId="{FB99BC23-4CC0-4476-B499-9DFFD8C545C1}" srcOrd="0" destOrd="0" presId="urn:microsoft.com/office/officeart/2005/8/layout/radial5"/>
    <dgm:cxn modelId="{ABA0E916-706D-4974-AAEE-2D95A848C181}" srcId="{BB53EEC6-CA1B-4D11-BA25-71081B1AD32E}" destId="{028B9BB8-B78D-4622-97E0-017335E1549B}" srcOrd="0" destOrd="0" parTransId="{0E410016-5F9B-4CC8-ACAA-F276BF73342D}" sibTransId="{9C13B175-E9D8-42FE-AFD9-EA05EB10E44B}"/>
    <dgm:cxn modelId="{C066B567-790A-4AC3-A8DE-9C8E67C17122}" type="presOf" srcId="{00150CE7-0DB7-4FCC-994D-7A76D8D62627}" destId="{8CB2B5F6-BC05-43BD-B4B1-0D94AC7D342E}" srcOrd="1" destOrd="0" presId="urn:microsoft.com/office/officeart/2005/8/layout/radial5"/>
    <dgm:cxn modelId="{26C28601-C670-4D5C-B2B1-BCB7FC85A7DB}" srcId="{028B9BB8-B78D-4622-97E0-017335E1549B}" destId="{7DCC19E8-7276-4243-856B-6715C009A45C}" srcOrd="2" destOrd="0" parTransId="{89A3D347-F6B5-402A-8C28-277A6AC56DE7}" sibTransId="{CFA9D8C4-BA8F-4E7C-BC96-1E1F22CC67E3}"/>
    <dgm:cxn modelId="{C253D833-AAEA-4129-80E2-DD84A5324810}" type="presOf" srcId="{BB53EEC6-CA1B-4D11-BA25-71081B1AD32E}" destId="{EA9D9270-8C61-4BF8-8DD9-8B97A47A554B}" srcOrd="0" destOrd="0" presId="urn:microsoft.com/office/officeart/2005/8/layout/radial5"/>
    <dgm:cxn modelId="{7CABBFA9-5A49-4FBE-B6F9-0B2058C93F45}" srcId="{028B9BB8-B78D-4622-97E0-017335E1549B}" destId="{97EA46A0-FE2C-40CC-A6F7-4BAE5E667C03}" srcOrd="4" destOrd="0" parTransId="{00150CE7-0DB7-4FCC-994D-7A76D8D62627}" sibTransId="{334C6030-C73B-413C-A2FF-1B12C5C86DD9}"/>
    <dgm:cxn modelId="{2E51A03B-F76F-40A9-93E9-A2B760BA6D56}" type="presOf" srcId="{A1B86716-43A2-4873-AE1B-930F195C2004}" destId="{B2D51579-18A1-49A2-AC3F-A99A42FB3416}" srcOrd="1" destOrd="0" presId="urn:microsoft.com/office/officeart/2005/8/layout/radial5"/>
    <dgm:cxn modelId="{13A8F5AC-276E-4CC1-8FA6-2AEEF38BC3D0}" type="presParOf" srcId="{EA9D9270-8C61-4BF8-8DD9-8B97A47A554B}" destId="{EC245B73-2C77-49D0-AF16-8DBB6D06472E}" srcOrd="0" destOrd="0" presId="urn:microsoft.com/office/officeart/2005/8/layout/radial5"/>
    <dgm:cxn modelId="{4BDFC929-B461-48A4-A40A-DF9170C3824B}" type="presParOf" srcId="{EA9D9270-8C61-4BF8-8DD9-8B97A47A554B}" destId="{E33C27E5-365E-408A-BEB8-F059A0A1CAA0}" srcOrd="1" destOrd="0" presId="urn:microsoft.com/office/officeart/2005/8/layout/radial5"/>
    <dgm:cxn modelId="{69130B13-C401-4081-BC21-D4AC3425BBB6}" type="presParOf" srcId="{E33C27E5-365E-408A-BEB8-F059A0A1CAA0}" destId="{B7D2C0A3-75C1-4FF3-A544-80680327B3A2}" srcOrd="0" destOrd="0" presId="urn:microsoft.com/office/officeart/2005/8/layout/radial5"/>
    <dgm:cxn modelId="{D79297E8-C035-4D32-9BD6-29B1C39ED3EA}" type="presParOf" srcId="{EA9D9270-8C61-4BF8-8DD9-8B97A47A554B}" destId="{C35C2D8C-4703-49C2-AD6B-C74EB4B5F49C}" srcOrd="2" destOrd="0" presId="urn:microsoft.com/office/officeart/2005/8/layout/radial5"/>
    <dgm:cxn modelId="{474AB161-92B0-48B9-8A2D-3AC5CC75928B}" type="presParOf" srcId="{EA9D9270-8C61-4BF8-8DD9-8B97A47A554B}" destId="{3F4EC570-EBDB-48DF-98C1-E92927E1D3CF}" srcOrd="3" destOrd="0" presId="urn:microsoft.com/office/officeart/2005/8/layout/radial5"/>
    <dgm:cxn modelId="{695A8F6B-DDA9-49B1-8ABC-A7339DE9E412}" type="presParOf" srcId="{3F4EC570-EBDB-48DF-98C1-E92927E1D3CF}" destId="{C236595C-9A76-4622-B655-0ABC6ED72C42}" srcOrd="0" destOrd="0" presId="urn:microsoft.com/office/officeart/2005/8/layout/radial5"/>
    <dgm:cxn modelId="{B8AC7D1E-A17F-4E88-B165-9810B450D04D}" type="presParOf" srcId="{EA9D9270-8C61-4BF8-8DD9-8B97A47A554B}" destId="{FB99BC23-4CC0-4476-B499-9DFFD8C545C1}" srcOrd="4" destOrd="0" presId="urn:microsoft.com/office/officeart/2005/8/layout/radial5"/>
    <dgm:cxn modelId="{0C64618D-7512-4AA3-AC92-45E77A4E97A1}" type="presParOf" srcId="{EA9D9270-8C61-4BF8-8DD9-8B97A47A554B}" destId="{79BDB1AB-B5AB-4A8A-AD37-C2B65E4E9E27}" srcOrd="5" destOrd="0" presId="urn:microsoft.com/office/officeart/2005/8/layout/radial5"/>
    <dgm:cxn modelId="{3827C3E1-CBAF-49A9-8C5B-851A993346E7}" type="presParOf" srcId="{79BDB1AB-B5AB-4A8A-AD37-C2B65E4E9E27}" destId="{FF1724BF-83AA-4EE2-974B-10EA21BFBBED}" srcOrd="0" destOrd="0" presId="urn:microsoft.com/office/officeart/2005/8/layout/radial5"/>
    <dgm:cxn modelId="{78CECAF6-B160-49BD-A535-91FE8D06F331}" type="presParOf" srcId="{EA9D9270-8C61-4BF8-8DD9-8B97A47A554B}" destId="{DA9A757C-9F38-4C3B-8220-14F51D6A5CEF}" srcOrd="6" destOrd="0" presId="urn:microsoft.com/office/officeart/2005/8/layout/radial5"/>
    <dgm:cxn modelId="{D9885558-9D2D-4CDE-ADF3-E5B320782FEE}" type="presParOf" srcId="{EA9D9270-8C61-4BF8-8DD9-8B97A47A554B}" destId="{A924435E-BF16-4F61-B370-F76790C12347}" srcOrd="7" destOrd="0" presId="urn:microsoft.com/office/officeart/2005/8/layout/radial5"/>
    <dgm:cxn modelId="{756E83A1-A35F-4642-906D-C1B74DE96742}" type="presParOf" srcId="{A924435E-BF16-4F61-B370-F76790C12347}" destId="{B2D51579-18A1-49A2-AC3F-A99A42FB3416}" srcOrd="0" destOrd="0" presId="urn:microsoft.com/office/officeart/2005/8/layout/radial5"/>
    <dgm:cxn modelId="{97687D67-12E0-4B28-A993-F55402826642}" type="presParOf" srcId="{EA9D9270-8C61-4BF8-8DD9-8B97A47A554B}" destId="{8AE00D34-3959-48A6-AE23-7B46A3E6E481}" srcOrd="8" destOrd="0" presId="urn:microsoft.com/office/officeart/2005/8/layout/radial5"/>
    <dgm:cxn modelId="{1F8971D9-32D1-491C-95D7-20595A98B904}" type="presParOf" srcId="{EA9D9270-8C61-4BF8-8DD9-8B97A47A554B}" destId="{EBB595CF-1028-4AF7-83EE-1632AF0A5F31}" srcOrd="9" destOrd="0" presId="urn:microsoft.com/office/officeart/2005/8/layout/radial5"/>
    <dgm:cxn modelId="{9CB6FEEB-E729-4B42-832C-619DF7F4C3EC}" type="presParOf" srcId="{EBB595CF-1028-4AF7-83EE-1632AF0A5F31}" destId="{8CB2B5F6-BC05-43BD-B4B1-0D94AC7D342E}" srcOrd="0" destOrd="0" presId="urn:microsoft.com/office/officeart/2005/8/layout/radial5"/>
    <dgm:cxn modelId="{C7FB24D9-101E-4D90-AC56-91DA6B8ADBAC}" type="presParOf" srcId="{EA9D9270-8C61-4BF8-8DD9-8B97A47A554B}" destId="{CB6F5C02-99FA-47E3-AED2-70AFDBF14F6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23642-54F2-45C4-9271-8B5221D62E58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</dgm:pt>
    <dgm:pt modelId="{2A8AF621-C3CF-44D1-9DD3-6C5DC22E241F}">
      <dgm:prSet phldrT="[نص]"/>
      <dgm:spPr/>
      <dgm:t>
        <a:bodyPr/>
        <a:lstStyle/>
        <a:p>
          <a:pPr rtl="1"/>
          <a:r>
            <a:rPr lang="ar-SA" dirty="0" smtClean="0"/>
            <a:t>الّا تكون المسألة احدى المسألتين العُمريتين.</a:t>
          </a:r>
          <a:endParaRPr lang="ar-SA" dirty="0"/>
        </a:p>
      </dgm:t>
    </dgm:pt>
    <dgm:pt modelId="{3CE217EF-3091-43EB-8C9F-B502761B05D1}" type="parTrans" cxnId="{3C68835D-3173-4CB6-9697-3AC09090F086}">
      <dgm:prSet/>
      <dgm:spPr/>
      <dgm:t>
        <a:bodyPr/>
        <a:lstStyle/>
        <a:p>
          <a:pPr rtl="1"/>
          <a:endParaRPr lang="ar-SA"/>
        </a:p>
      </dgm:t>
    </dgm:pt>
    <dgm:pt modelId="{3FE68949-AE2C-4968-9924-2A5A4EE4ED4D}" type="sibTrans" cxnId="{3C68835D-3173-4CB6-9697-3AC09090F086}">
      <dgm:prSet/>
      <dgm:spPr/>
      <dgm:t>
        <a:bodyPr/>
        <a:lstStyle/>
        <a:p>
          <a:pPr rtl="1"/>
          <a:endParaRPr lang="ar-SA"/>
        </a:p>
      </dgm:t>
    </dgm:pt>
    <dgm:pt modelId="{A1E7D67A-E193-469F-9500-FCC5C726C231}">
      <dgm:prSet phldrT="[نص]"/>
      <dgm:spPr/>
      <dgm:t>
        <a:bodyPr/>
        <a:lstStyle/>
        <a:p>
          <a:pPr rtl="1"/>
          <a:r>
            <a:rPr lang="ar-SA" dirty="0" smtClean="0"/>
            <a:t>عَدم الجمع من الإخوة ، والجمع اثنان فصاعدًا.</a:t>
          </a:r>
          <a:endParaRPr lang="ar-SA" dirty="0"/>
        </a:p>
      </dgm:t>
    </dgm:pt>
    <dgm:pt modelId="{4C9AEAD5-DE60-4B6E-9DDC-95D9DCD16FD3}" type="parTrans" cxnId="{4391E0A7-3A72-4BF2-B35A-B13FA3A4C165}">
      <dgm:prSet/>
      <dgm:spPr/>
      <dgm:t>
        <a:bodyPr/>
        <a:lstStyle/>
        <a:p>
          <a:pPr rtl="1"/>
          <a:endParaRPr lang="ar-SA"/>
        </a:p>
      </dgm:t>
    </dgm:pt>
    <dgm:pt modelId="{CA692660-EFB7-485B-96FF-119E4BB31002}" type="sibTrans" cxnId="{4391E0A7-3A72-4BF2-B35A-B13FA3A4C165}">
      <dgm:prSet/>
      <dgm:spPr/>
      <dgm:t>
        <a:bodyPr/>
        <a:lstStyle/>
        <a:p>
          <a:pPr rtl="1"/>
          <a:endParaRPr lang="ar-SA"/>
        </a:p>
      </dgm:t>
    </dgm:pt>
    <dgm:pt modelId="{78873A48-C5F8-4C38-BA65-4E2FD462311A}">
      <dgm:prSet phldrT="[نص]"/>
      <dgm:spPr/>
      <dgm:t>
        <a:bodyPr/>
        <a:lstStyle/>
        <a:p>
          <a:pPr rtl="1"/>
          <a:r>
            <a:rPr lang="ar-SA" dirty="0" smtClean="0"/>
            <a:t>عَدم الفرع الوارث ذَكرًا أو أنثى.</a:t>
          </a:r>
          <a:endParaRPr lang="ar-SA" dirty="0"/>
        </a:p>
      </dgm:t>
    </dgm:pt>
    <dgm:pt modelId="{DF730C56-C1FD-45A5-8952-FAA06A8AF950}" type="parTrans" cxnId="{A3345D1F-ABF0-4789-88B4-A56C763253B3}">
      <dgm:prSet/>
      <dgm:spPr/>
      <dgm:t>
        <a:bodyPr/>
        <a:lstStyle/>
        <a:p>
          <a:pPr rtl="1"/>
          <a:endParaRPr lang="ar-SA"/>
        </a:p>
      </dgm:t>
    </dgm:pt>
    <dgm:pt modelId="{5C48D3C6-C629-4C13-A6B6-3C568D511CD1}" type="sibTrans" cxnId="{A3345D1F-ABF0-4789-88B4-A56C763253B3}">
      <dgm:prSet/>
      <dgm:spPr/>
      <dgm:t>
        <a:bodyPr/>
        <a:lstStyle/>
        <a:p>
          <a:pPr rtl="1"/>
          <a:endParaRPr lang="ar-SA"/>
        </a:p>
      </dgm:t>
    </dgm:pt>
    <dgm:pt modelId="{CA0FB868-EE15-4947-BF8F-CE4A6ED7E533}" type="pres">
      <dgm:prSet presAssocID="{19023642-54F2-45C4-9271-8B5221D62E58}" presName="CompostProcess" presStyleCnt="0">
        <dgm:presLayoutVars>
          <dgm:dir/>
          <dgm:resizeHandles val="exact"/>
        </dgm:presLayoutVars>
      </dgm:prSet>
      <dgm:spPr/>
    </dgm:pt>
    <dgm:pt modelId="{01155272-DC56-4882-8151-3C19C98260F6}" type="pres">
      <dgm:prSet presAssocID="{19023642-54F2-45C4-9271-8B5221D62E58}" presName="arrow" presStyleLbl="bgShp" presStyleIdx="0" presStyleCnt="1"/>
      <dgm:spPr>
        <a:prstGeom prst="doubleWave">
          <a:avLst/>
        </a:prstGeom>
      </dgm:spPr>
    </dgm:pt>
    <dgm:pt modelId="{D8DD1152-B030-4D2C-A161-5548E4390CD2}" type="pres">
      <dgm:prSet presAssocID="{19023642-54F2-45C4-9271-8B5221D62E58}" presName="linearProcess" presStyleCnt="0"/>
      <dgm:spPr/>
    </dgm:pt>
    <dgm:pt modelId="{F88AEC52-CFA1-43FC-BC2B-2168EAB9E451}" type="pres">
      <dgm:prSet presAssocID="{2A8AF621-C3CF-44D1-9DD3-6C5DC22E241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0ED1FB-A18C-4E35-9BFB-1B4497A1FC84}" type="pres">
      <dgm:prSet presAssocID="{3FE68949-AE2C-4968-9924-2A5A4EE4ED4D}" presName="sibTrans" presStyleCnt="0"/>
      <dgm:spPr/>
    </dgm:pt>
    <dgm:pt modelId="{22B28C1D-6D79-417E-B4B4-74A75CADCF1D}" type="pres">
      <dgm:prSet presAssocID="{A1E7D67A-E193-469F-9500-FCC5C726C23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4CBA3F-F4A3-4BEA-A1C5-43521262FD59}" type="pres">
      <dgm:prSet presAssocID="{CA692660-EFB7-485B-96FF-119E4BB31002}" presName="sibTrans" presStyleCnt="0"/>
      <dgm:spPr/>
    </dgm:pt>
    <dgm:pt modelId="{16D1CAE0-1DC1-4355-8206-FC1FF942A0BF}" type="pres">
      <dgm:prSet presAssocID="{78873A48-C5F8-4C38-BA65-4E2FD46231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96C1620-0457-40FA-A95E-E34C72819139}" type="presOf" srcId="{19023642-54F2-45C4-9271-8B5221D62E58}" destId="{CA0FB868-EE15-4947-BF8F-CE4A6ED7E533}" srcOrd="0" destOrd="0" presId="urn:microsoft.com/office/officeart/2005/8/layout/hProcess9"/>
    <dgm:cxn modelId="{A3345D1F-ABF0-4789-88B4-A56C763253B3}" srcId="{19023642-54F2-45C4-9271-8B5221D62E58}" destId="{78873A48-C5F8-4C38-BA65-4E2FD462311A}" srcOrd="2" destOrd="0" parTransId="{DF730C56-C1FD-45A5-8952-FAA06A8AF950}" sibTransId="{5C48D3C6-C629-4C13-A6B6-3C568D511CD1}"/>
    <dgm:cxn modelId="{4391E0A7-3A72-4BF2-B35A-B13FA3A4C165}" srcId="{19023642-54F2-45C4-9271-8B5221D62E58}" destId="{A1E7D67A-E193-469F-9500-FCC5C726C231}" srcOrd="1" destOrd="0" parTransId="{4C9AEAD5-DE60-4B6E-9DDC-95D9DCD16FD3}" sibTransId="{CA692660-EFB7-485B-96FF-119E4BB31002}"/>
    <dgm:cxn modelId="{0D696498-B156-4BFA-87DE-761A34830FDE}" type="presOf" srcId="{78873A48-C5F8-4C38-BA65-4E2FD462311A}" destId="{16D1CAE0-1DC1-4355-8206-FC1FF942A0BF}" srcOrd="0" destOrd="0" presId="urn:microsoft.com/office/officeart/2005/8/layout/hProcess9"/>
    <dgm:cxn modelId="{18524B27-8442-4388-A404-D8F07448B673}" type="presOf" srcId="{2A8AF621-C3CF-44D1-9DD3-6C5DC22E241F}" destId="{F88AEC52-CFA1-43FC-BC2B-2168EAB9E451}" srcOrd="0" destOrd="0" presId="urn:microsoft.com/office/officeart/2005/8/layout/hProcess9"/>
    <dgm:cxn modelId="{3C68835D-3173-4CB6-9697-3AC09090F086}" srcId="{19023642-54F2-45C4-9271-8B5221D62E58}" destId="{2A8AF621-C3CF-44D1-9DD3-6C5DC22E241F}" srcOrd="0" destOrd="0" parTransId="{3CE217EF-3091-43EB-8C9F-B502761B05D1}" sibTransId="{3FE68949-AE2C-4968-9924-2A5A4EE4ED4D}"/>
    <dgm:cxn modelId="{C194192A-8326-4342-9CA6-FF4185CF6FED}" type="presOf" srcId="{A1E7D67A-E193-469F-9500-FCC5C726C231}" destId="{22B28C1D-6D79-417E-B4B4-74A75CADCF1D}" srcOrd="0" destOrd="0" presId="urn:microsoft.com/office/officeart/2005/8/layout/hProcess9"/>
    <dgm:cxn modelId="{351F1DA2-BB45-442F-BC80-F7BBAA68A7D3}" type="presParOf" srcId="{CA0FB868-EE15-4947-BF8F-CE4A6ED7E533}" destId="{01155272-DC56-4882-8151-3C19C98260F6}" srcOrd="0" destOrd="0" presId="urn:microsoft.com/office/officeart/2005/8/layout/hProcess9"/>
    <dgm:cxn modelId="{A3C1149D-7C16-40F4-B08A-5ED67925BB1B}" type="presParOf" srcId="{CA0FB868-EE15-4947-BF8F-CE4A6ED7E533}" destId="{D8DD1152-B030-4D2C-A161-5548E4390CD2}" srcOrd="1" destOrd="0" presId="urn:microsoft.com/office/officeart/2005/8/layout/hProcess9"/>
    <dgm:cxn modelId="{4FC7D250-75CA-4A07-838C-DC0F8D6A1859}" type="presParOf" srcId="{D8DD1152-B030-4D2C-A161-5548E4390CD2}" destId="{F88AEC52-CFA1-43FC-BC2B-2168EAB9E451}" srcOrd="0" destOrd="0" presId="urn:microsoft.com/office/officeart/2005/8/layout/hProcess9"/>
    <dgm:cxn modelId="{8BE6641D-B29C-4679-AD93-012153D4AB07}" type="presParOf" srcId="{D8DD1152-B030-4D2C-A161-5548E4390CD2}" destId="{310ED1FB-A18C-4E35-9BFB-1B4497A1FC84}" srcOrd="1" destOrd="0" presId="urn:microsoft.com/office/officeart/2005/8/layout/hProcess9"/>
    <dgm:cxn modelId="{9C374062-2123-4250-BFE9-2259674AEFDD}" type="presParOf" srcId="{D8DD1152-B030-4D2C-A161-5548E4390CD2}" destId="{22B28C1D-6D79-417E-B4B4-74A75CADCF1D}" srcOrd="2" destOrd="0" presId="urn:microsoft.com/office/officeart/2005/8/layout/hProcess9"/>
    <dgm:cxn modelId="{03C8D1DE-A1E5-4E6C-9CBD-80069B4C8778}" type="presParOf" srcId="{D8DD1152-B030-4D2C-A161-5548E4390CD2}" destId="{8F4CBA3F-F4A3-4BEA-A1C5-43521262FD59}" srcOrd="3" destOrd="0" presId="urn:microsoft.com/office/officeart/2005/8/layout/hProcess9"/>
    <dgm:cxn modelId="{11C5F5EB-2928-4B32-87B3-97CF4906AD3C}" type="presParOf" srcId="{D8DD1152-B030-4D2C-A161-5548E4390CD2}" destId="{16D1CAE0-1DC1-4355-8206-FC1FF942A0B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23642-54F2-45C4-9271-8B5221D62E58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</dgm:pt>
    <dgm:pt modelId="{A1E7D67A-E193-469F-9500-FCC5C726C231}">
      <dgm:prSet phldrT="[نص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/>
            <a:t>عَدم الجمع من الإخوة ، والجمع اثنان فصاعدًا.</a:t>
          </a:r>
          <a:endParaRPr lang="ar-SA" dirty="0"/>
        </a:p>
      </dgm:t>
    </dgm:pt>
    <dgm:pt modelId="{4C9AEAD5-DE60-4B6E-9DDC-95D9DCD16FD3}" type="parTrans" cxnId="{4391E0A7-3A72-4BF2-B35A-B13FA3A4C165}">
      <dgm:prSet/>
      <dgm:spPr/>
      <dgm:t>
        <a:bodyPr/>
        <a:lstStyle/>
        <a:p>
          <a:pPr rtl="1"/>
          <a:endParaRPr lang="ar-SA"/>
        </a:p>
      </dgm:t>
    </dgm:pt>
    <dgm:pt modelId="{CA692660-EFB7-485B-96FF-119E4BB31002}" type="sibTrans" cxnId="{4391E0A7-3A72-4BF2-B35A-B13FA3A4C165}">
      <dgm:prSet/>
      <dgm:spPr/>
      <dgm:t>
        <a:bodyPr/>
        <a:lstStyle/>
        <a:p>
          <a:pPr rtl="1"/>
          <a:endParaRPr lang="ar-SA"/>
        </a:p>
      </dgm:t>
    </dgm:pt>
    <dgm:pt modelId="{78873A48-C5F8-4C38-BA65-4E2FD462311A}">
      <dgm:prSet phldrT="[نص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smtClean="0"/>
            <a:t>عَدم الفرع الوارث ذَكرًا أو أنثى.</a:t>
          </a:r>
          <a:endParaRPr lang="ar-SA" dirty="0"/>
        </a:p>
      </dgm:t>
    </dgm:pt>
    <dgm:pt modelId="{DF730C56-C1FD-45A5-8952-FAA06A8AF950}" type="parTrans" cxnId="{A3345D1F-ABF0-4789-88B4-A56C763253B3}">
      <dgm:prSet/>
      <dgm:spPr/>
      <dgm:t>
        <a:bodyPr/>
        <a:lstStyle/>
        <a:p>
          <a:pPr rtl="1"/>
          <a:endParaRPr lang="ar-SA"/>
        </a:p>
      </dgm:t>
    </dgm:pt>
    <dgm:pt modelId="{5C48D3C6-C629-4C13-A6B6-3C568D511CD1}" type="sibTrans" cxnId="{A3345D1F-ABF0-4789-88B4-A56C763253B3}">
      <dgm:prSet/>
      <dgm:spPr/>
      <dgm:t>
        <a:bodyPr/>
        <a:lstStyle/>
        <a:p>
          <a:pPr rtl="1"/>
          <a:endParaRPr lang="ar-SA"/>
        </a:p>
      </dgm:t>
    </dgm:pt>
    <dgm:pt modelId="{CA0FB868-EE15-4947-BF8F-CE4A6ED7E533}" type="pres">
      <dgm:prSet presAssocID="{19023642-54F2-45C4-9271-8B5221D62E58}" presName="CompostProcess" presStyleCnt="0">
        <dgm:presLayoutVars>
          <dgm:dir/>
          <dgm:resizeHandles val="exact"/>
        </dgm:presLayoutVars>
      </dgm:prSet>
      <dgm:spPr/>
    </dgm:pt>
    <dgm:pt modelId="{01155272-DC56-4882-8151-3C19C98260F6}" type="pres">
      <dgm:prSet presAssocID="{19023642-54F2-45C4-9271-8B5221D62E58}" presName="arrow" presStyleLbl="bgShp" presStyleIdx="0" presStyleCnt="1" custLinFactNeighborX="-109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prstGeom prst="doubleWave">
          <a:avLst/>
        </a:prstGeom>
        <a:solidFill>
          <a:schemeClr val="accent4">
            <a:alpha val="50000"/>
          </a:schemeClr>
        </a:solidFill>
        <a:ln>
          <a:noFill/>
        </a:ln>
      </dgm:spPr>
    </dgm:pt>
    <dgm:pt modelId="{D8DD1152-B030-4D2C-A161-5548E4390CD2}" type="pres">
      <dgm:prSet presAssocID="{19023642-54F2-45C4-9271-8B5221D62E58}" presName="linearProcess" presStyleCnt="0"/>
      <dgm:spPr/>
    </dgm:pt>
    <dgm:pt modelId="{22B28C1D-6D79-417E-B4B4-74A75CADCF1D}" type="pres">
      <dgm:prSet presAssocID="{A1E7D67A-E193-469F-9500-FCC5C726C231}" presName="textNode" presStyleLbl="node1" presStyleIdx="0" presStyleCnt="2" custScaleX="131450" custScaleY="1416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4CBA3F-F4A3-4BEA-A1C5-43521262FD59}" type="pres">
      <dgm:prSet presAssocID="{CA692660-EFB7-485B-96FF-119E4BB31002}" presName="sibTrans" presStyleCnt="0"/>
      <dgm:spPr/>
    </dgm:pt>
    <dgm:pt modelId="{16D1CAE0-1DC1-4355-8206-FC1FF942A0BF}" type="pres">
      <dgm:prSet presAssocID="{78873A48-C5F8-4C38-BA65-4E2FD462311A}" presName="textNode" presStyleLbl="node1" presStyleIdx="1" presStyleCnt="2" custScaleX="111934" custScaleY="1416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194192A-8326-4342-9CA6-FF4185CF6FED}" type="presOf" srcId="{A1E7D67A-E193-469F-9500-FCC5C726C231}" destId="{22B28C1D-6D79-417E-B4B4-74A75CADCF1D}" srcOrd="0" destOrd="0" presId="urn:microsoft.com/office/officeart/2005/8/layout/hProcess9"/>
    <dgm:cxn modelId="{E96C1620-0457-40FA-A95E-E34C72819139}" type="presOf" srcId="{19023642-54F2-45C4-9271-8B5221D62E58}" destId="{CA0FB868-EE15-4947-BF8F-CE4A6ED7E533}" srcOrd="0" destOrd="0" presId="urn:microsoft.com/office/officeart/2005/8/layout/hProcess9"/>
    <dgm:cxn modelId="{0D696498-B156-4BFA-87DE-761A34830FDE}" type="presOf" srcId="{78873A48-C5F8-4C38-BA65-4E2FD462311A}" destId="{16D1CAE0-1DC1-4355-8206-FC1FF942A0BF}" srcOrd="0" destOrd="0" presId="urn:microsoft.com/office/officeart/2005/8/layout/hProcess9"/>
    <dgm:cxn modelId="{A3345D1F-ABF0-4789-88B4-A56C763253B3}" srcId="{19023642-54F2-45C4-9271-8B5221D62E58}" destId="{78873A48-C5F8-4C38-BA65-4E2FD462311A}" srcOrd="1" destOrd="0" parTransId="{DF730C56-C1FD-45A5-8952-FAA06A8AF950}" sibTransId="{5C48D3C6-C629-4C13-A6B6-3C568D511CD1}"/>
    <dgm:cxn modelId="{4391E0A7-3A72-4BF2-B35A-B13FA3A4C165}" srcId="{19023642-54F2-45C4-9271-8B5221D62E58}" destId="{A1E7D67A-E193-469F-9500-FCC5C726C231}" srcOrd="0" destOrd="0" parTransId="{4C9AEAD5-DE60-4B6E-9DDC-95D9DCD16FD3}" sibTransId="{CA692660-EFB7-485B-96FF-119E4BB31002}"/>
    <dgm:cxn modelId="{351F1DA2-BB45-442F-BC80-F7BBAA68A7D3}" type="presParOf" srcId="{CA0FB868-EE15-4947-BF8F-CE4A6ED7E533}" destId="{01155272-DC56-4882-8151-3C19C98260F6}" srcOrd="0" destOrd="0" presId="urn:microsoft.com/office/officeart/2005/8/layout/hProcess9"/>
    <dgm:cxn modelId="{A3C1149D-7C16-40F4-B08A-5ED67925BB1B}" type="presParOf" srcId="{CA0FB868-EE15-4947-BF8F-CE4A6ED7E533}" destId="{D8DD1152-B030-4D2C-A161-5548E4390CD2}" srcOrd="1" destOrd="0" presId="urn:microsoft.com/office/officeart/2005/8/layout/hProcess9"/>
    <dgm:cxn modelId="{9C374062-2123-4250-BFE9-2259674AEFDD}" type="presParOf" srcId="{D8DD1152-B030-4D2C-A161-5548E4390CD2}" destId="{22B28C1D-6D79-417E-B4B4-74A75CADCF1D}" srcOrd="0" destOrd="0" presId="urn:microsoft.com/office/officeart/2005/8/layout/hProcess9"/>
    <dgm:cxn modelId="{03C8D1DE-A1E5-4E6C-9CBD-80069B4C8778}" type="presParOf" srcId="{D8DD1152-B030-4D2C-A161-5548E4390CD2}" destId="{8F4CBA3F-F4A3-4BEA-A1C5-43521262FD59}" srcOrd="1" destOrd="0" presId="urn:microsoft.com/office/officeart/2005/8/layout/hProcess9"/>
    <dgm:cxn modelId="{11C5F5EB-2928-4B32-87B3-97CF4906AD3C}" type="presParOf" srcId="{D8DD1152-B030-4D2C-A161-5548E4390CD2}" destId="{16D1CAE0-1DC1-4355-8206-FC1FF942A0B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023642-54F2-45C4-9271-8B5221D62E58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</dgm:pt>
    <dgm:pt modelId="{2A8AF621-C3CF-44D1-9DD3-6C5DC22E241F}">
      <dgm:prSet phldrT="[نص]"/>
      <dgm:spPr/>
      <dgm:t>
        <a:bodyPr/>
        <a:lstStyle/>
        <a:p>
          <a:pPr rtl="1"/>
          <a:r>
            <a:rPr lang="ar-SA" dirty="0" smtClean="0"/>
            <a:t>الّا تكون المسألة احدى المسألتين العُمريتين.</a:t>
          </a:r>
          <a:endParaRPr lang="ar-SA" dirty="0"/>
        </a:p>
      </dgm:t>
    </dgm:pt>
    <dgm:pt modelId="{3CE217EF-3091-43EB-8C9F-B502761B05D1}" type="parTrans" cxnId="{3C68835D-3173-4CB6-9697-3AC09090F086}">
      <dgm:prSet/>
      <dgm:spPr/>
      <dgm:t>
        <a:bodyPr/>
        <a:lstStyle/>
        <a:p>
          <a:pPr rtl="1"/>
          <a:endParaRPr lang="ar-SA"/>
        </a:p>
      </dgm:t>
    </dgm:pt>
    <dgm:pt modelId="{3FE68949-AE2C-4968-9924-2A5A4EE4ED4D}" type="sibTrans" cxnId="{3C68835D-3173-4CB6-9697-3AC09090F086}">
      <dgm:prSet/>
      <dgm:spPr/>
      <dgm:t>
        <a:bodyPr/>
        <a:lstStyle/>
        <a:p>
          <a:pPr rtl="1"/>
          <a:endParaRPr lang="ar-SA"/>
        </a:p>
      </dgm:t>
    </dgm:pt>
    <dgm:pt modelId="{CA0FB868-EE15-4947-BF8F-CE4A6ED7E533}" type="pres">
      <dgm:prSet presAssocID="{19023642-54F2-45C4-9271-8B5221D62E58}" presName="CompostProcess" presStyleCnt="0">
        <dgm:presLayoutVars>
          <dgm:dir/>
          <dgm:resizeHandles val="exact"/>
        </dgm:presLayoutVars>
      </dgm:prSet>
      <dgm:spPr/>
    </dgm:pt>
    <dgm:pt modelId="{01155272-DC56-4882-8151-3C19C98260F6}" type="pres">
      <dgm:prSet presAssocID="{19023642-54F2-45C4-9271-8B5221D62E58}" presName="arrow" presStyleLbl="bgShp" presStyleIdx="0" presStyleCnt="1"/>
      <dgm:spPr>
        <a:prstGeom prst="doubleWave">
          <a:avLst/>
        </a:prstGeom>
      </dgm:spPr>
    </dgm:pt>
    <dgm:pt modelId="{D8DD1152-B030-4D2C-A161-5548E4390CD2}" type="pres">
      <dgm:prSet presAssocID="{19023642-54F2-45C4-9271-8B5221D62E58}" presName="linearProcess" presStyleCnt="0"/>
      <dgm:spPr/>
    </dgm:pt>
    <dgm:pt modelId="{F88AEC52-CFA1-43FC-BC2B-2168EAB9E451}" type="pres">
      <dgm:prSet presAssocID="{2A8AF621-C3CF-44D1-9DD3-6C5DC22E241F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96C1620-0457-40FA-A95E-E34C72819139}" type="presOf" srcId="{19023642-54F2-45C4-9271-8B5221D62E58}" destId="{CA0FB868-EE15-4947-BF8F-CE4A6ED7E533}" srcOrd="0" destOrd="0" presId="urn:microsoft.com/office/officeart/2005/8/layout/hProcess9"/>
    <dgm:cxn modelId="{18524B27-8442-4388-A404-D8F07448B673}" type="presOf" srcId="{2A8AF621-C3CF-44D1-9DD3-6C5DC22E241F}" destId="{F88AEC52-CFA1-43FC-BC2B-2168EAB9E451}" srcOrd="0" destOrd="0" presId="urn:microsoft.com/office/officeart/2005/8/layout/hProcess9"/>
    <dgm:cxn modelId="{3C68835D-3173-4CB6-9697-3AC09090F086}" srcId="{19023642-54F2-45C4-9271-8B5221D62E58}" destId="{2A8AF621-C3CF-44D1-9DD3-6C5DC22E241F}" srcOrd="0" destOrd="0" parTransId="{3CE217EF-3091-43EB-8C9F-B502761B05D1}" sibTransId="{3FE68949-AE2C-4968-9924-2A5A4EE4ED4D}"/>
    <dgm:cxn modelId="{351F1DA2-BB45-442F-BC80-F7BBAA68A7D3}" type="presParOf" srcId="{CA0FB868-EE15-4947-BF8F-CE4A6ED7E533}" destId="{01155272-DC56-4882-8151-3C19C98260F6}" srcOrd="0" destOrd="0" presId="urn:microsoft.com/office/officeart/2005/8/layout/hProcess9"/>
    <dgm:cxn modelId="{A3C1149D-7C16-40F4-B08A-5ED67925BB1B}" type="presParOf" srcId="{CA0FB868-EE15-4947-BF8F-CE4A6ED7E533}" destId="{D8DD1152-B030-4D2C-A161-5548E4390CD2}" srcOrd="1" destOrd="0" presId="urn:microsoft.com/office/officeart/2005/8/layout/hProcess9"/>
    <dgm:cxn modelId="{4FC7D250-75CA-4A07-838C-DC0F8D6A1859}" type="presParOf" srcId="{D8DD1152-B030-4D2C-A161-5548E4390CD2}" destId="{F88AEC52-CFA1-43FC-BC2B-2168EAB9E45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8A5E72-2962-4E4B-A93F-36FA8B6BE82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pPr rtl="1"/>
          <a:endParaRPr lang="ar-SA"/>
        </a:p>
      </dgm:t>
    </dgm:pt>
    <dgm:pt modelId="{5533996E-D948-475A-8C61-28818F239271}">
      <dgm:prSet phldrT="[نص]" custT="1"/>
      <dgm:spPr/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يرث الأخوة لأم الثلث</a:t>
          </a:r>
        </a:p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بـ ثلاثة شروط 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D7ED11D-0883-4CB7-B855-5CB60C5552E0}" type="parTrans" cxnId="{F7D6BF74-1878-4A2B-B95E-9C759E0AF8BF}">
      <dgm:prSet/>
      <dgm:spPr/>
      <dgm:t>
        <a:bodyPr/>
        <a:lstStyle/>
        <a:p>
          <a:pPr rtl="1"/>
          <a:endParaRPr lang="ar-SA" sz="2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AE1A145-1742-4AAE-B785-A6A2FE7705CF}" type="sibTrans" cxnId="{F7D6BF74-1878-4A2B-B95E-9C759E0AF8BF}">
      <dgm:prSet custT="1"/>
      <dgm:spPr/>
      <dgm:t>
        <a:bodyPr/>
        <a:lstStyle/>
        <a:p>
          <a:pPr rtl="1"/>
          <a:endParaRPr lang="ar-SA"/>
        </a:p>
      </dgm:t>
    </dgm:pt>
    <dgm:pt modelId="{7BDAD55B-2698-46D3-A457-4749729C5175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يكونوا اثنين فأكثر سواءً كانوا ذكورًا أو اناثًا أو ذكورًا واناثًا.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A097AC0-4312-4B9F-B836-CE09BE6BD524}" type="parTrans" cxnId="{D885876D-2EB9-4992-932F-0758222C9FF0}">
      <dgm:prSet/>
      <dgm:spPr/>
      <dgm:t>
        <a:bodyPr/>
        <a:lstStyle/>
        <a:p>
          <a:pPr rtl="1"/>
          <a:endParaRPr lang="ar-SA" sz="2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2332D8C-3544-4882-A8B4-968658BE816A}" type="sibTrans" cxnId="{D885876D-2EB9-4992-932F-0758222C9FF0}">
      <dgm:prSet custT="1"/>
      <dgm:spPr/>
      <dgm:t>
        <a:bodyPr/>
        <a:lstStyle/>
        <a:p>
          <a:pPr rtl="1"/>
          <a:endParaRPr lang="ar-SA"/>
        </a:p>
      </dgm:t>
    </dgm:pt>
    <dgm:pt modelId="{0F5153A1-2C45-4178-8559-07329B1F9A2D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الأصل الوارث من الذكور.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621CEC1-DDAF-4883-856A-D90E8872A518}" type="parTrans" cxnId="{82FA7889-C683-4BD1-98FD-846F447C99F7}">
      <dgm:prSet/>
      <dgm:spPr/>
      <dgm:t>
        <a:bodyPr/>
        <a:lstStyle/>
        <a:p>
          <a:pPr rtl="1"/>
          <a:endParaRPr lang="ar-SA" sz="2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9D03C6B-9F1E-4079-91BB-4A1D340FFEC7}" type="sibTrans" cxnId="{82FA7889-C683-4BD1-98FD-846F447C99F7}">
      <dgm:prSet custT="1"/>
      <dgm:spPr/>
      <dgm:t>
        <a:bodyPr/>
        <a:lstStyle/>
        <a:p>
          <a:pPr rtl="1"/>
          <a:endParaRPr lang="ar-SA"/>
        </a:p>
      </dgm:t>
    </dgm:pt>
    <dgm:pt modelId="{6438BF9D-67F0-480E-A250-38AC819B20C5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الفرع الوارث.</a:t>
          </a:r>
          <a:endParaRPr lang="ar-SA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41FC32C0-E684-475A-B6A9-3F57E37576DE}" type="parTrans" cxnId="{D0264097-C806-4099-A416-E71274F9036D}">
      <dgm:prSet/>
      <dgm:spPr/>
      <dgm:t>
        <a:bodyPr/>
        <a:lstStyle/>
        <a:p>
          <a:pPr rtl="1"/>
          <a:endParaRPr lang="ar-SA" sz="2400" b="1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6477ED95-2438-49C2-AA88-BE281CC95522}" type="sibTrans" cxnId="{D0264097-C806-4099-A416-E71274F9036D}">
      <dgm:prSet custT="1"/>
      <dgm:spPr/>
      <dgm:t>
        <a:bodyPr/>
        <a:lstStyle/>
        <a:p>
          <a:pPr rtl="1"/>
          <a:endParaRPr lang="ar-SA"/>
        </a:p>
      </dgm:t>
    </dgm:pt>
    <dgm:pt modelId="{124F4D7B-EF2B-4E66-9EF2-F07AA2D2E9AC}" type="pres">
      <dgm:prSet presAssocID="{6C8A5E72-2962-4E4B-A93F-36FA8B6BE8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0D48D63-8C19-450A-971C-7B935072A533}" type="pres">
      <dgm:prSet presAssocID="{5533996E-D948-475A-8C61-28818F239271}" presName="root1" presStyleCnt="0"/>
      <dgm:spPr/>
    </dgm:pt>
    <dgm:pt modelId="{8B0E23A3-6A59-4033-823B-D62C4EE4405E}" type="pres">
      <dgm:prSet presAssocID="{5533996E-D948-475A-8C61-28818F239271}" presName="LevelOneTextNode" presStyleLbl="node0" presStyleIdx="0" presStyleCnt="1" custAng="5400000" custScaleX="108815" custScaleY="49716" custLinFactX="-9698" custLinFactNeighborX="-100000" custLinFactNeighborY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6CD7A84-53C6-4372-B368-7297D6A1BBF3}" type="pres">
      <dgm:prSet presAssocID="{5533996E-D948-475A-8C61-28818F239271}" presName="level2hierChild" presStyleCnt="0"/>
      <dgm:spPr/>
    </dgm:pt>
    <dgm:pt modelId="{8B495079-6F31-4CD0-B573-818677D0CFBD}" type="pres">
      <dgm:prSet presAssocID="{2A097AC0-4312-4B9F-B836-CE09BE6BD524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A9A309B-BD34-4554-8D40-BC2BA00E7F0A}" type="pres">
      <dgm:prSet presAssocID="{2A097AC0-4312-4B9F-B836-CE09BE6BD524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9AAD2CDA-818E-41A0-B120-AAC5690FA95F}" type="pres">
      <dgm:prSet presAssocID="{7BDAD55B-2698-46D3-A457-4749729C5175}" presName="root2" presStyleCnt="0"/>
      <dgm:spPr/>
    </dgm:pt>
    <dgm:pt modelId="{2C17C0EF-76CC-42F7-BE23-1E1A7F0D21E0}" type="pres">
      <dgm:prSet presAssocID="{7BDAD55B-2698-46D3-A457-4749729C5175}" presName="LevelTwoTextNode" presStyleLbl="node2" presStyleIdx="0" presStyleCnt="3" custLinFactY="100000" custLinFactNeighborX="-788" custLinFactNeighborY="16755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5701D66-D1EE-49D3-9019-C726A1E3355D}" type="pres">
      <dgm:prSet presAssocID="{7BDAD55B-2698-46D3-A457-4749729C5175}" presName="level3hierChild" presStyleCnt="0"/>
      <dgm:spPr/>
    </dgm:pt>
    <dgm:pt modelId="{69A0F1F3-205B-4AE9-AB70-79E981BCE8A7}" type="pres">
      <dgm:prSet presAssocID="{0621CEC1-DDAF-4883-856A-D90E8872A518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338AE813-7BAF-4E75-A087-D3280FC039CA}" type="pres">
      <dgm:prSet presAssocID="{0621CEC1-DDAF-4883-856A-D90E8872A518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90AE746-58B3-476B-A943-7C59DC6C3D6A}" type="pres">
      <dgm:prSet presAssocID="{0F5153A1-2C45-4178-8559-07329B1F9A2D}" presName="root2" presStyleCnt="0"/>
      <dgm:spPr/>
    </dgm:pt>
    <dgm:pt modelId="{B835CE46-D5C0-4E70-AC3A-3B32BA42152F}" type="pres">
      <dgm:prSet presAssocID="{0F5153A1-2C45-4178-8559-07329B1F9A2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E987482-BC0F-493B-A010-07AE3BD68ADC}" type="pres">
      <dgm:prSet presAssocID="{0F5153A1-2C45-4178-8559-07329B1F9A2D}" presName="level3hierChild" presStyleCnt="0"/>
      <dgm:spPr/>
    </dgm:pt>
    <dgm:pt modelId="{9526C570-AAC1-4680-9E4C-0588B0B99478}" type="pres">
      <dgm:prSet presAssocID="{41FC32C0-E684-475A-B6A9-3F57E37576DE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A3C06ACB-C108-4968-9F4D-299225282C71}" type="pres">
      <dgm:prSet presAssocID="{41FC32C0-E684-475A-B6A9-3F57E37576DE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45B2FFC-6A63-4764-90C6-62F4D56E783A}" type="pres">
      <dgm:prSet presAssocID="{6438BF9D-67F0-480E-A250-38AC819B20C5}" presName="root2" presStyleCnt="0"/>
      <dgm:spPr/>
    </dgm:pt>
    <dgm:pt modelId="{6BF2D27D-4CCB-4324-BDC2-9BFC1FC37953}" type="pres">
      <dgm:prSet presAssocID="{6438BF9D-67F0-480E-A250-38AC819B20C5}" presName="LevelTwoTextNode" presStyleLbl="node2" presStyleIdx="2" presStyleCnt="3" custLinFactY="-100000" custLinFactNeighborX="-788" custLinFactNeighborY="-1548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0397B73-5199-4F17-84E7-84CD70D98AD1}" type="pres">
      <dgm:prSet presAssocID="{6438BF9D-67F0-480E-A250-38AC819B20C5}" presName="level3hierChild" presStyleCnt="0"/>
      <dgm:spPr/>
    </dgm:pt>
  </dgm:ptLst>
  <dgm:cxnLst>
    <dgm:cxn modelId="{D0264097-C806-4099-A416-E71274F9036D}" srcId="{5533996E-D948-475A-8C61-28818F239271}" destId="{6438BF9D-67F0-480E-A250-38AC819B20C5}" srcOrd="2" destOrd="0" parTransId="{41FC32C0-E684-475A-B6A9-3F57E37576DE}" sibTransId="{6477ED95-2438-49C2-AA88-BE281CC95522}"/>
    <dgm:cxn modelId="{76FB499C-8166-483B-8BAC-0BFDEA9BB099}" type="presOf" srcId="{0F5153A1-2C45-4178-8559-07329B1F9A2D}" destId="{B835CE46-D5C0-4E70-AC3A-3B32BA42152F}" srcOrd="0" destOrd="0" presId="urn:microsoft.com/office/officeart/2008/layout/HorizontalMultiLevelHierarchy"/>
    <dgm:cxn modelId="{093618B6-1ACE-48E7-800A-CBF05E56C581}" type="presOf" srcId="{41FC32C0-E684-475A-B6A9-3F57E37576DE}" destId="{9526C570-AAC1-4680-9E4C-0588B0B99478}" srcOrd="0" destOrd="0" presId="urn:microsoft.com/office/officeart/2008/layout/HorizontalMultiLevelHierarchy"/>
    <dgm:cxn modelId="{82FA7889-C683-4BD1-98FD-846F447C99F7}" srcId="{5533996E-D948-475A-8C61-28818F239271}" destId="{0F5153A1-2C45-4178-8559-07329B1F9A2D}" srcOrd="1" destOrd="0" parTransId="{0621CEC1-DDAF-4883-856A-D90E8872A518}" sibTransId="{09D03C6B-9F1E-4079-91BB-4A1D340FFEC7}"/>
    <dgm:cxn modelId="{263EE4CE-3A67-4AF6-8525-6847A9393407}" type="presOf" srcId="{2A097AC0-4312-4B9F-B836-CE09BE6BD524}" destId="{3A9A309B-BD34-4554-8D40-BC2BA00E7F0A}" srcOrd="1" destOrd="0" presId="urn:microsoft.com/office/officeart/2008/layout/HorizontalMultiLevelHierarchy"/>
    <dgm:cxn modelId="{1D09DC91-8709-4742-98D4-E94E815EA0BC}" type="presOf" srcId="{2A097AC0-4312-4B9F-B836-CE09BE6BD524}" destId="{8B495079-6F31-4CD0-B573-818677D0CFBD}" srcOrd="0" destOrd="0" presId="urn:microsoft.com/office/officeart/2008/layout/HorizontalMultiLevelHierarchy"/>
    <dgm:cxn modelId="{D885876D-2EB9-4992-932F-0758222C9FF0}" srcId="{5533996E-D948-475A-8C61-28818F239271}" destId="{7BDAD55B-2698-46D3-A457-4749729C5175}" srcOrd="0" destOrd="0" parTransId="{2A097AC0-4312-4B9F-B836-CE09BE6BD524}" sibTransId="{D2332D8C-3544-4882-A8B4-968658BE816A}"/>
    <dgm:cxn modelId="{F7D6BF74-1878-4A2B-B95E-9C759E0AF8BF}" srcId="{6C8A5E72-2962-4E4B-A93F-36FA8B6BE82C}" destId="{5533996E-D948-475A-8C61-28818F239271}" srcOrd="0" destOrd="0" parTransId="{2D7ED11D-0883-4CB7-B855-5CB60C5552E0}" sibTransId="{1AE1A145-1742-4AAE-B785-A6A2FE7705CF}"/>
    <dgm:cxn modelId="{61C7BB79-4C4E-4982-B46A-3B32C4F6D621}" type="presOf" srcId="{0621CEC1-DDAF-4883-856A-D90E8872A518}" destId="{69A0F1F3-205B-4AE9-AB70-79E981BCE8A7}" srcOrd="0" destOrd="0" presId="urn:microsoft.com/office/officeart/2008/layout/HorizontalMultiLevelHierarchy"/>
    <dgm:cxn modelId="{F8F26D83-7BFA-45F2-9757-747BF4C930DC}" type="presOf" srcId="{0621CEC1-DDAF-4883-856A-D90E8872A518}" destId="{338AE813-7BAF-4E75-A087-D3280FC039CA}" srcOrd="1" destOrd="0" presId="urn:microsoft.com/office/officeart/2008/layout/HorizontalMultiLevelHierarchy"/>
    <dgm:cxn modelId="{8FEBC7E1-27D7-49A9-9610-7DBCA93B276A}" type="presOf" srcId="{6C8A5E72-2962-4E4B-A93F-36FA8B6BE82C}" destId="{124F4D7B-EF2B-4E66-9EF2-F07AA2D2E9AC}" srcOrd="0" destOrd="0" presId="urn:microsoft.com/office/officeart/2008/layout/HorizontalMultiLevelHierarchy"/>
    <dgm:cxn modelId="{B6751FF7-2246-425B-95B1-0118626DCAC6}" type="presOf" srcId="{5533996E-D948-475A-8C61-28818F239271}" destId="{8B0E23A3-6A59-4033-823B-D62C4EE4405E}" srcOrd="0" destOrd="0" presId="urn:microsoft.com/office/officeart/2008/layout/HorizontalMultiLevelHierarchy"/>
    <dgm:cxn modelId="{A8DF3EEA-889C-41E7-A276-082AA10576E0}" type="presOf" srcId="{7BDAD55B-2698-46D3-A457-4749729C5175}" destId="{2C17C0EF-76CC-42F7-BE23-1E1A7F0D21E0}" srcOrd="0" destOrd="0" presId="urn:microsoft.com/office/officeart/2008/layout/HorizontalMultiLevelHierarchy"/>
    <dgm:cxn modelId="{5D93BBDF-3FAE-40AC-93D8-EB74E5BAFB62}" type="presOf" srcId="{6438BF9D-67F0-480E-A250-38AC819B20C5}" destId="{6BF2D27D-4CCB-4324-BDC2-9BFC1FC37953}" srcOrd="0" destOrd="0" presId="urn:microsoft.com/office/officeart/2008/layout/HorizontalMultiLevelHierarchy"/>
    <dgm:cxn modelId="{B9D85B32-6DD5-4E3F-8B7A-20474428A923}" type="presOf" srcId="{41FC32C0-E684-475A-B6A9-3F57E37576DE}" destId="{A3C06ACB-C108-4968-9F4D-299225282C71}" srcOrd="1" destOrd="0" presId="urn:microsoft.com/office/officeart/2008/layout/HorizontalMultiLevelHierarchy"/>
    <dgm:cxn modelId="{16140992-577F-412C-B8FD-9684707CC363}" type="presParOf" srcId="{124F4D7B-EF2B-4E66-9EF2-F07AA2D2E9AC}" destId="{10D48D63-8C19-450A-971C-7B935072A533}" srcOrd="0" destOrd="0" presId="urn:microsoft.com/office/officeart/2008/layout/HorizontalMultiLevelHierarchy"/>
    <dgm:cxn modelId="{1250DF2C-A0CF-46CB-95A8-3AA500CF6BB5}" type="presParOf" srcId="{10D48D63-8C19-450A-971C-7B935072A533}" destId="{8B0E23A3-6A59-4033-823B-D62C4EE4405E}" srcOrd="0" destOrd="0" presId="urn:microsoft.com/office/officeart/2008/layout/HorizontalMultiLevelHierarchy"/>
    <dgm:cxn modelId="{162D1837-FC14-44F7-B164-B630152877C1}" type="presParOf" srcId="{10D48D63-8C19-450A-971C-7B935072A533}" destId="{D6CD7A84-53C6-4372-B368-7297D6A1BBF3}" srcOrd="1" destOrd="0" presId="urn:microsoft.com/office/officeart/2008/layout/HorizontalMultiLevelHierarchy"/>
    <dgm:cxn modelId="{5BEFE475-DC11-4438-B63A-8A43E8BE09C2}" type="presParOf" srcId="{D6CD7A84-53C6-4372-B368-7297D6A1BBF3}" destId="{8B495079-6F31-4CD0-B573-818677D0CFBD}" srcOrd="0" destOrd="0" presId="urn:microsoft.com/office/officeart/2008/layout/HorizontalMultiLevelHierarchy"/>
    <dgm:cxn modelId="{D81897F2-CC60-47AE-866F-110A33486732}" type="presParOf" srcId="{8B495079-6F31-4CD0-B573-818677D0CFBD}" destId="{3A9A309B-BD34-4554-8D40-BC2BA00E7F0A}" srcOrd="0" destOrd="0" presId="urn:microsoft.com/office/officeart/2008/layout/HorizontalMultiLevelHierarchy"/>
    <dgm:cxn modelId="{B7C55374-534A-467F-B9BC-3F8DD23DC1C7}" type="presParOf" srcId="{D6CD7A84-53C6-4372-B368-7297D6A1BBF3}" destId="{9AAD2CDA-818E-41A0-B120-AAC5690FA95F}" srcOrd="1" destOrd="0" presId="urn:microsoft.com/office/officeart/2008/layout/HorizontalMultiLevelHierarchy"/>
    <dgm:cxn modelId="{93B619E5-1479-4236-9A64-0496A9A0D6EC}" type="presParOf" srcId="{9AAD2CDA-818E-41A0-B120-AAC5690FA95F}" destId="{2C17C0EF-76CC-42F7-BE23-1E1A7F0D21E0}" srcOrd="0" destOrd="0" presId="urn:microsoft.com/office/officeart/2008/layout/HorizontalMultiLevelHierarchy"/>
    <dgm:cxn modelId="{2BF5D838-975E-4B8E-98B9-AB0F8E458DA5}" type="presParOf" srcId="{9AAD2CDA-818E-41A0-B120-AAC5690FA95F}" destId="{F5701D66-D1EE-49D3-9019-C726A1E3355D}" srcOrd="1" destOrd="0" presId="urn:microsoft.com/office/officeart/2008/layout/HorizontalMultiLevelHierarchy"/>
    <dgm:cxn modelId="{1F9DF6C7-C32E-49E4-9236-57ADF75D8EA9}" type="presParOf" srcId="{D6CD7A84-53C6-4372-B368-7297D6A1BBF3}" destId="{69A0F1F3-205B-4AE9-AB70-79E981BCE8A7}" srcOrd="2" destOrd="0" presId="urn:microsoft.com/office/officeart/2008/layout/HorizontalMultiLevelHierarchy"/>
    <dgm:cxn modelId="{AE544E21-5436-401F-935E-63BDDCB3C3BF}" type="presParOf" srcId="{69A0F1F3-205B-4AE9-AB70-79E981BCE8A7}" destId="{338AE813-7BAF-4E75-A087-D3280FC039CA}" srcOrd="0" destOrd="0" presId="urn:microsoft.com/office/officeart/2008/layout/HorizontalMultiLevelHierarchy"/>
    <dgm:cxn modelId="{699F1976-1755-4DE2-B6AD-9B07159F9AC9}" type="presParOf" srcId="{D6CD7A84-53C6-4372-B368-7297D6A1BBF3}" destId="{A90AE746-58B3-476B-A943-7C59DC6C3D6A}" srcOrd="3" destOrd="0" presId="urn:microsoft.com/office/officeart/2008/layout/HorizontalMultiLevelHierarchy"/>
    <dgm:cxn modelId="{C76EBB9E-88EB-47A9-828D-C28466DC4CB1}" type="presParOf" srcId="{A90AE746-58B3-476B-A943-7C59DC6C3D6A}" destId="{B835CE46-D5C0-4E70-AC3A-3B32BA42152F}" srcOrd="0" destOrd="0" presId="urn:microsoft.com/office/officeart/2008/layout/HorizontalMultiLevelHierarchy"/>
    <dgm:cxn modelId="{AB5FC014-6DE5-4FD7-B073-CC80DD3B9799}" type="presParOf" srcId="{A90AE746-58B3-476B-A943-7C59DC6C3D6A}" destId="{3E987482-BC0F-493B-A010-07AE3BD68ADC}" srcOrd="1" destOrd="0" presId="urn:microsoft.com/office/officeart/2008/layout/HorizontalMultiLevelHierarchy"/>
    <dgm:cxn modelId="{63FCA1F2-0BAB-41BD-9DF1-CCA7871E955B}" type="presParOf" srcId="{D6CD7A84-53C6-4372-B368-7297D6A1BBF3}" destId="{9526C570-AAC1-4680-9E4C-0588B0B99478}" srcOrd="4" destOrd="0" presId="urn:microsoft.com/office/officeart/2008/layout/HorizontalMultiLevelHierarchy"/>
    <dgm:cxn modelId="{DC1572FD-F0E5-4767-87B9-FC4F41F55E5F}" type="presParOf" srcId="{9526C570-AAC1-4680-9E4C-0588B0B99478}" destId="{A3C06ACB-C108-4968-9F4D-299225282C71}" srcOrd="0" destOrd="0" presId="urn:microsoft.com/office/officeart/2008/layout/HorizontalMultiLevelHierarchy"/>
    <dgm:cxn modelId="{A143825B-1B50-4766-8025-D8AFF6FCF086}" type="presParOf" srcId="{D6CD7A84-53C6-4372-B368-7297D6A1BBF3}" destId="{345B2FFC-6A63-4764-90C6-62F4D56E783A}" srcOrd="5" destOrd="0" presId="urn:microsoft.com/office/officeart/2008/layout/HorizontalMultiLevelHierarchy"/>
    <dgm:cxn modelId="{790F9332-4BB2-4ED9-8BE2-8AF3D230750A}" type="presParOf" srcId="{345B2FFC-6A63-4764-90C6-62F4D56E783A}" destId="{6BF2D27D-4CCB-4324-BDC2-9BFC1FC37953}" srcOrd="0" destOrd="0" presId="urn:microsoft.com/office/officeart/2008/layout/HorizontalMultiLevelHierarchy"/>
    <dgm:cxn modelId="{504FA9FF-54DD-4315-A705-C573BA79D97B}" type="presParOf" srcId="{345B2FFC-6A63-4764-90C6-62F4D56E783A}" destId="{E0397B73-5199-4F17-84E7-84CD70D98A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B73-2C77-49D0-AF16-8DBB6D06472E}">
      <dsp:nvSpPr>
        <dsp:cNvPr id="0" name=""/>
        <dsp:cNvSpPr/>
      </dsp:nvSpPr>
      <dsp:spPr>
        <a:xfrm>
          <a:off x="3309275" y="2061266"/>
          <a:ext cx="1509448" cy="17057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شروط استحقاق النصف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530329" y="2311074"/>
        <a:ext cx="1067340" cy="1206181"/>
      </dsp:txXfrm>
    </dsp:sp>
    <dsp:sp modelId="{E33C27E5-365E-408A-BEB8-F059A0A1CAA0}">
      <dsp:nvSpPr>
        <dsp:cNvPr id="0" name=""/>
        <dsp:cNvSpPr/>
      </dsp:nvSpPr>
      <dsp:spPr>
        <a:xfrm rot="16200000">
          <a:off x="3957287" y="1576994"/>
          <a:ext cx="213424" cy="667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989301" y="1742579"/>
        <a:ext cx="149397" cy="400713"/>
      </dsp:txXfrm>
    </dsp:sp>
    <dsp:sp modelId="{C35C2D8C-4703-49C2-AD6B-C74EB4B5F49C}">
      <dsp:nvSpPr>
        <dsp:cNvPr id="0" name=""/>
        <dsp:cNvSpPr/>
      </dsp:nvSpPr>
      <dsp:spPr>
        <a:xfrm>
          <a:off x="3068975" y="-213002"/>
          <a:ext cx="1990048" cy="1964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المُعصب لها وهو الأخ لأب.</a:t>
          </a:r>
          <a:endParaRPr lang="ar-SA" sz="2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360411" y="74660"/>
        <a:ext cx="1407176" cy="1388956"/>
      </dsp:txXfrm>
    </dsp:sp>
    <dsp:sp modelId="{3F4EC570-EBDB-48DF-98C1-E92927E1D3CF}">
      <dsp:nvSpPr>
        <dsp:cNvPr id="0" name=""/>
        <dsp:cNvSpPr/>
      </dsp:nvSpPr>
      <dsp:spPr>
        <a:xfrm rot="20520000">
          <a:off x="4834810" y="2286321"/>
          <a:ext cx="267540" cy="667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836774" y="2432293"/>
        <a:ext cx="187278" cy="400713"/>
      </dsp:txXfrm>
    </dsp:sp>
    <dsp:sp modelId="{FB99BC23-4CC0-4476-B499-9DFFD8C545C1}">
      <dsp:nvSpPr>
        <dsp:cNvPr id="0" name=""/>
        <dsp:cNvSpPr/>
      </dsp:nvSpPr>
      <dsp:spPr>
        <a:xfrm>
          <a:off x="5109018" y="1269174"/>
          <a:ext cx="1990048" cy="1964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المُشارك لها وهي الأخت لأب.</a:t>
          </a:r>
          <a:endParaRPr lang="ar-SA" sz="2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00454" y="1556836"/>
        <a:ext cx="1407176" cy="1388956"/>
      </dsp:txXfrm>
    </dsp:sp>
    <dsp:sp modelId="{79BDB1AB-B5AB-4A8A-AD37-C2B65E4E9E27}">
      <dsp:nvSpPr>
        <dsp:cNvPr id="0" name=""/>
        <dsp:cNvSpPr/>
      </dsp:nvSpPr>
      <dsp:spPr>
        <a:xfrm rot="3240000">
          <a:off x="4522584" y="3374276"/>
          <a:ext cx="236636" cy="667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537216" y="3479131"/>
        <a:ext cx="165645" cy="400713"/>
      </dsp:txXfrm>
    </dsp:sp>
    <dsp:sp modelId="{DA9A757C-9F38-4C3B-8220-14F51D6A5CEF}">
      <dsp:nvSpPr>
        <dsp:cNvPr id="0" name=""/>
        <dsp:cNvSpPr/>
      </dsp:nvSpPr>
      <dsp:spPr>
        <a:xfrm>
          <a:off x="4329791" y="3667388"/>
          <a:ext cx="1990048" cy="1964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الفرع الوارث.</a:t>
          </a:r>
          <a:endParaRPr lang="ar-SA" sz="2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621227" y="3955050"/>
        <a:ext cx="1407176" cy="1388956"/>
      </dsp:txXfrm>
    </dsp:sp>
    <dsp:sp modelId="{A924435E-BF16-4F61-B370-F76790C12347}">
      <dsp:nvSpPr>
        <dsp:cNvPr id="0" name=""/>
        <dsp:cNvSpPr/>
      </dsp:nvSpPr>
      <dsp:spPr>
        <a:xfrm rot="7560000">
          <a:off x="3368778" y="3374276"/>
          <a:ext cx="236636" cy="667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10800000">
        <a:off x="3425137" y="3479131"/>
        <a:ext cx="165645" cy="400713"/>
      </dsp:txXfrm>
    </dsp:sp>
    <dsp:sp modelId="{8AE00D34-3959-48A6-AE23-7B46A3E6E481}">
      <dsp:nvSpPr>
        <dsp:cNvPr id="0" name=""/>
        <dsp:cNvSpPr/>
      </dsp:nvSpPr>
      <dsp:spPr>
        <a:xfrm>
          <a:off x="1808160" y="3667388"/>
          <a:ext cx="1990048" cy="1964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الأصل الوارث الذكر.</a:t>
          </a:r>
          <a:endParaRPr lang="ar-SA" sz="2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099596" y="3955050"/>
        <a:ext cx="1407176" cy="1388956"/>
      </dsp:txXfrm>
    </dsp:sp>
    <dsp:sp modelId="{EBB595CF-1028-4AF7-83EE-1632AF0A5F31}">
      <dsp:nvSpPr>
        <dsp:cNvPr id="0" name=""/>
        <dsp:cNvSpPr/>
      </dsp:nvSpPr>
      <dsp:spPr>
        <a:xfrm rot="11880000">
          <a:off x="3025649" y="2286321"/>
          <a:ext cx="267540" cy="6678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 rot="10800000">
        <a:off x="3103947" y="2432293"/>
        <a:ext cx="187278" cy="400713"/>
      </dsp:txXfrm>
    </dsp:sp>
    <dsp:sp modelId="{CB6F5C02-99FA-47E3-AED2-70AFDBF14F68}">
      <dsp:nvSpPr>
        <dsp:cNvPr id="0" name=""/>
        <dsp:cNvSpPr/>
      </dsp:nvSpPr>
      <dsp:spPr>
        <a:xfrm>
          <a:off x="1028933" y="1269174"/>
          <a:ext cx="1990048" cy="1964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الأشقاء والشقائق للميت.</a:t>
          </a:r>
          <a:endParaRPr lang="ar-SA" sz="2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320369" y="1556836"/>
        <a:ext cx="1407176" cy="1388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55272-DC56-4882-8151-3C19C98260F6}">
      <dsp:nvSpPr>
        <dsp:cNvPr id="0" name=""/>
        <dsp:cNvSpPr/>
      </dsp:nvSpPr>
      <dsp:spPr>
        <a:xfrm>
          <a:off x="558628" y="0"/>
          <a:ext cx="6331119" cy="3806370"/>
        </a:xfrm>
        <a:prstGeom prst="doubleWav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AEC52-CFA1-43FC-BC2B-2168EAB9E451}">
      <dsp:nvSpPr>
        <dsp:cNvPr id="0" name=""/>
        <dsp:cNvSpPr/>
      </dsp:nvSpPr>
      <dsp:spPr>
        <a:xfrm>
          <a:off x="8001" y="1141911"/>
          <a:ext cx="2397446" cy="1522548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الّا تكون المسألة احدى المسألتين العُمريتين.</a:t>
          </a:r>
          <a:endParaRPr lang="ar-SA" sz="2900" kern="1200" dirty="0"/>
        </a:p>
      </dsp:txBody>
      <dsp:txXfrm>
        <a:off x="82326" y="1216236"/>
        <a:ext cx="2248796" cy="1373898"/>
      </dsp:txXfrm>
    </dsp:sp>
    <dsp:sp modelId="{22B28C1D-6D79-417E-B4B4-74A75CADCF1D}">
      <dsp:nvSpPr>
        <dsp:cNvPr id="0" name=""/>
        <dsp:cNvSpPr/>
      </dsp:nvSpPr>
      <dsp:spPr>
        <a:xfrm>
          <a:off x="2525464" y="1141911"/>
          <a:ext cx="2397446" cy="1522548"/>
        </a:xfrm>
        <a:prstGeom prst="roundRect">
          <a:avLst/>
        </a:prstGeom>
        <a:solidFill>
          <a:schemeClr val="accent5">
            <a:shade val="50000"/>
            <a:hueOff val="226548"/>
            <a:satOff val="-353"/>
            <a:lumOff val="280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عَدم الجمع من الإخوة ، والجمع اثنان فصاعدًا.</a:t>
          </a:r>
          <a:endParaRPr lang="ar-SA" sz="2900" kern="1200" dirty="0"/>
        </a:p>
      </dsp:txBody>
      <dsp:txXfrm>
        <a:off x="2599789" y="1216236"/>
        <a:ext cx="2248796" cy="1373898"/>
      </dsp:txXfrm>
    </dsp:sp>
    <dsp:sp modelId="{16D1CAE0-1DC1-4355-8206-FC1FF942A0BF}">
      <dsp:nvSpPr>
        <dsp:cNvPr id="0" name=""/>
        <dsp:cNvSpPr/>
      </dsp:nvSpPr>
      <dsp:spPr>
        <a:xfrm>
          <a:off x="5042928" y="1141911"/>
          <a:ext cx="2397446" cy="1522548"/>
        </a:xfrm>
        <a:prstGeom prst="roundRect">
          <a:avLst/>
        </a:prstGeom>
        <a:solidFill>
          <a:schemeClr val="accent5">
            <a:shade val="50000"/>
            <a:hueOff val="226548"/>
            <a:satOff val="-353"/>
            <a:lumOff val="280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عَدم الفرع الوارث ذَكرًا أو أنثى.</a:t>
          </a:r>
          <a:endParaRPr lang="ar-SA" sz="2900" kern="1200" dirty="0"/>
        </a:p>
      </dsp:txBody>
      <dsp:txXfrm>
        <a:off x="5117253" y="1216236"/>
        <a:ext cx="2248796" cy="1373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55272-DC56-4882-8151-3C19C98260F6}">
      <dsp:nvSpPr>
        <dsp:cNvPr id="0" name=""/>
        <dsp:cNvSpPr/>
      </dsp:nvSpPr>
      <dsp:spPr>
        <a:xfrm>
          <a:off x="410214" y="0"/>
          <a:ext cx="5307797" cy="1838761"/>
        </a:xfrm>
        <a:prstGeom prst="doubleWav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28C1D-6D79-417E-B4B4-74A75CADCF1D}">
      <dsp:nvSpPr>
        <dsp:cNvPr id="0" name=""/>
        <dsp:cNvSpPr/>
      </dsp:nvSpPr>
      <dsp:spPr>
        <a:xfrm>
          <a:off x="2006" y="398602"/>
          <a:ext cx="3302579" cy="1041555"/>
        </a:xfrm>
        <a:prstGeom prst="roundRect">
          <a:avLst/>
        </a:prstGeom>
        <a:solidFill>
          <a:schemeClr val="dk1">
            <a:tint val="69000"/>
            <a:satMod val="105000"/>
            <a:lumMod val="110000"/>
          </a:schemeClr>
        </a:soli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عَدم الجمع من الإخوة ، والجمع اثنان فصاعدًا.</a:t>
          </a:r>
          <a:endParaRPr lang="ar-SA" sz="2500" kern="1200" dirty="0"/>
        </a:p>
      </dsp:txBody>
      <dsp:txXfrm>
        <a:off x="52851" y="449447"/>
        <a:ext cx="3200889" cy="939865"/>
      </dsp:txXfrm>
    </dsp:sp>
    <dsp:sp modelId="{16D1CAE0-1DC1-4355-8206-FC1FF942A0BF}">
      <dsp:nvSpPr>
        <dsp:cNvPr id="0" name=""/>
        <dsp:cNvSpPr/>
      </dsp:nvSpPr>
      <dsp:spPr>
        <a:xfrm>
          <a:off x="3430206" y="398602"/>
          <a:ext cx="2812255" cy="1041555"/>
        </a:xfrm>
        <a:prstGeom prst="roundRect">
          <a:avLst/>
        </a:prstGeom>
        <a:solidFill>
          <a:schemeClr val="dk1">
            <a:tint val="69000"/>
            <a:satMod val="105000"/>
            <a:lumMod val="110000"/>
          </a:schemeClr>
        </a:soli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عَدم الفرع الوارث ذَكرًا أو أنثى.</a:t>
          </a:r>
          <a:endParaRPr lang="ar-SA" sz="2400" kern="1200" dirty="0"/>
        </a:p>
      </dsp:txBody>
      <dsp:txXfrm>
        <a:off x="3481051" y="449447"/>
        <a:ext cx="2710565" cy="939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55272-DC56-4882-8151-3C19C98260F6}">
      <dsp:nvSpPr>
        <dsp:cNvPr id="0" name=""/>
        <dsp:cNvSpPr/>
      </dsp:nvSpPr>
      <dsp:spPr>
        <a:xfrm>
          <a:off x="371124" y="0"/>
          <a:ext cx="4206075" cy="2414825"/>
        </a:xfrm>
        <a:prstGeom prst="doubleWav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AEC52-CFA1-43FC-BC2B-2168EAB9E451}">
      <dsp:nvSpPr>
        <dsp:cNvPr id="0" name=""/>
        <dsp:cNvSpPr/>
      </dsp:nvSpPr>
      <dsp:spPr>
        <a:xfrm>
          <a:off x="54122" y="724447"/>
          <a:ext cx="4840079" cy="96593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الّا تكون المسألة احدى المسألتين العُمريتين.</a:t>
          </a:r>
          <a:endParaRPr lang="ar-SA" sz="2600" kern="1200" dirty="0"/>
        </a:p>
      </dsp:txBody>
      <dsp:txXfrm>
        <a:off x="101275" y="771600"/>
        <a:ext cx="4745773" cy="871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6C570-AAC1-4680-9E4C-0588B0B99478}">
      <dsp:nvSpPr>
        <dsp:cNvPr id="0" name=""/>
        <dsp:cNvSpPr/>
      </dsp:nvSpPr>
      <dsp:spPr>
        <a:xfrm>
          <a:off x="2052730" y="1326740"/>
          <a:ext cx="1712502" cy="1287648"/>
        </a:xfrm>
        <a:custGeom>
          <a:avLst/>
          <a:gdLst/>
          <a:ahLst/>
          <a:cxnLst/>
          <a:rect l="0" t="0" r="0" b="0"/>
          <a:pathLst>
            <a:path>
              <a:moveTo>
                <a:pt x="0" y="1287648"/>
              </a:moveTo>
              <a:lnTo>
                <a:pt x="856251" y="1287648"/>
              </a:lnTo>
              <a:lnTo>
                <a:pt x="856251" y="0"/>
              </a:lnTo>
              <a:lnTo>
                <a:pt x="1712502" y="0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55416" y="1917000"/>
        <a:ext cx="107129" cy="107129"/>
      </dsp:txXfrm>
    </dsp:sp>
    <dsp:sp modelId="{69A0F1F3-205B-4AE9-AB70-79E981BCE8A7}">
      <dsp:nvSpPr>
        <dsp:cNvPr id="0" name=""/>
        <dsp:cNvSpPr/>
      </dsp:nvSpPr>
      <dsp:spPr>
        <a:xfrm>
          <a:off x="2052730" y="2568669"/>
          <a:ext cx="17381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38129" y="45720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78342" y="2570936"/>
        <a:ext cx="86906" cy="86906"/>
      </dsp:txXfrm>
    </dsp:sp>
    <dsp:sp modelId="{8B495079-6F31-4CD0-B573-818677D0CFBD}">
      <dsp:nvSpPr>
        <dsp:cNvPr id="0" name=""/>
        <dsp:cNvSpPr/>
      </dsp:nvSpPr>
      <dsp:spPr>
        <a:xfrm>
          <a:off x="2052730" y="2614389"/>
          <a:ext cx="1712502" cy="141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251" y="0"/>
              </a:lnTo>
              <a:lnTo>
                <a:pt x="856251" y="1413433"/>
              </a:lnTo>
              <a:lnTo>
                <a:pt x="1712502" y="1413433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b="1" kern="120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53470" y="3265594"/>
        <a:ext cx="111023" cy="111023"/>
      </dsp:txXfrm>
    </dsp:sp>
    <dsp:sp modelId="{8B0E23A3-6A59-4033-823B-D62C4EE4405E}">
      <dsp:nvSpPr>
        <dsp:cNvPr id="0" name=""/>
        <dsp:cNvSpPr/>
      </dsp:nvSpPr>
      <dsp:spPr>
        <a:xfrm>
          <a:off x="216032" y="2074923"/>
          <a:ext cx="2594465" cy="1078931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يرث الأخوة لأم الثلث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بـ ثلاثة شروط 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16032" y="2074923"/>
        <a:ext cx="2594465" cy="1078931"/>
      </dsp:txXfrm>
    </dsp:sp>
    <dsp:sp modelId="{2C17C0EF-76CC-42F7-BE23-1E1A7F0D21E0}">
      <dsp:nvSpPr>
        <dsp:cNvPr id="0" name=""/>
        <dsp:cNvSpPr/>
      </dsp:nvSpPr>
      <dsp:spPr>
        <a:xfrm>
          <a:off x="3765232" y="3532059"/>
          <a:ext cx="3252213" cy="991528"/>
        </a:xfrm>
        <a:prstGeom prst="rect">
          <a:avLst/>
        </a:prstGeom>
        <a:gradFill rotWithShape="1">
          <a:gsLst>
            <a:gs pos="0">
              <a:schemeClr val="accent5">
                <a:tint val="94000"/>
                <a:satMod val="100000"/>
                <a:lumMod val="108000"/>
              </a:schemeClr>
            </a:gs>
            <a:gs pos="50000">
              <a:schemeClr val="accent5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يكونوا اثنين فأكثر سواءً كانوا ذكورًا أو اناثًا أو ذكورًا واناثًا.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65232" y="3532059"/>
        <a:ext cx="3252213" cy="991528"/>
      </dsp:txXfrm>
    </dsp:sp>
    <dsp:sp modelId="{B835CE46-D5C0-4E70-AC3A-3B32BA42152F}">
      <dsp:nvSpPr>
        <dsp:cNvPr id="0" name=""/>
        <dsp:cNvSpPr/>
      </dsp:nvSpPr>
      <dsp:spPr>
        <a:xfrm>
          <a:off x="3790860" y="2118625"/>
          <a:ext cx="3252213" cy="991528"/>
        </a:xfrm>
        <a:prstGeom prst="rect">
          <a:avLst/>
        </a:prstGeom>
        <a:gradFill rotWithShape="1">
          <a:gsLst>
            <a:gs pos="0">
              <a:schemeClr val="accent5">
                <a:tint val="94000"/>
                <a:satMod val="100000"/>
                <a:lumMod val="108000"/>
              </a:schemeClr>
            </a:gs>
            <a:gs pos="50000">
              <a:schemeClr val="accent5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الأصل الوارث من الذكور.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90860" y="2118625"/>
        <a:ext cx="3252213" cy="991528"/>
      </dsp:txXfrm>
    </dsp:sp>
    <dsp:sp modelId="{6BF2D27D-4CCB-4324-BDC2-9BFC1FC37953}">
      <dsp:nvSpPr>
        <dsp:cNvPr id="0" name=""/>
        <dsp:cNvSpPr/>
      </dsp:nvSpPr>
      <dsp:spPr>
        <a:xfrm>
          <a:off x="3765232" y="830976"/>
          <a:ext cx="3252213" cy="991528"/>
        </a:xfrm>
        <a:prstGeom prst="rect">
          <a:avLst/>
        </a:prstGeom>
        <a:gradFill rotWithShape="1">
          <a:gsLst>
            <a:gs pos="0">
              <a:schemeClr val="accent5">
                <a:tint val="94000"/>
                <a:satMod val="100000"/>
                <a:lumMod val="108000"/>
              </a:schemeClr>
            </a:gs>
            <a:gs pos="50000">
              <a:schemeClr val="accent5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عدم الفرع الوارث.</a:t>
          </a:r>
          <a:endParaRPr lang="ar-SA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65232" y="830976"/>
        <a:ext cx="3252213" cy="991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0EA6E-EEF8-4124-A1F8-1C0E8CE80DE6}" type="datetimeFigureOut">
              <a:rPr lang="ko-KR" altLang="en-US" smtClean="0"/>
              <a:t>2020-02-19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611E-DB31-4F14-851E-8D891EC5A4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9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0D5D58-E29B-416C-BACA-9B6E490D3808}" type="datetimeFigureOut">
              <a:rPr lang="ar-SA" smtClean="0"/>
              <a:t>25/06/41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644B2B-093C-4184-ABA6-DE9C0FF01F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74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687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743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03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1304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80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9754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305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208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584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894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940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985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9691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544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92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04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12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37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515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7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61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452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44B2B-093C-4184-ABA6-DE9C0FF01FF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957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9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6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0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5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5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8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8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50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3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6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8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8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7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04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05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t.me/abd_fegh_1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6.wdp"/><Relationship Id="rId1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image" Target="../media/image17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11.wdp"/><Relationship Id="rId10" Type="http://schemas.microsoft.com/office/2007/relationships/hdphoto" Target="../media/hdphoto5.wdp"/><Relationship Id="rId4" Type="http://schemas.microsoft.com/office/2007/relationships/hdphoto" Target="../media/hdphoto9.wdp"/><Relationship Id="rId9" Type="http://schemas.openxmlformats.org/officeDocument/2006/relationships/image" Target="../media/image15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diagramLayout" Target="../diagrams/layout1.xml"/><Relationship Id="rId3" Type="http://schemas.openxmlformats.org/officeDocument/2006/relationships/image" Target="../media/image12.png"/><Relationship Id="rId21" Type="http://schemas.microsoft.com/office/2007/relationships/diagramDrawing" Target="../diagrams/drawing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openxmlformats.org/officeDocument/2006/relationships/diagramQuickStyle" Target="../diagrams/quickStyle1.xml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openxmlformats.org/officeDocument/2006/relationships/comments" Target="../comments/comment1.xml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4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microsoft.com/office/2007/relationships/hdphoto" Target="../media/hdphoto14.wdp"/><Relationship Id="rId3" Type="http://schemas.microsoft.com/office/2007/relationships/hdphoto" Target="../media/hdphoto15.wdp"/><Relationship Id="rId7" Type="http://schemas.openxmlformats.org/officeDocument/2006/relationships/diagramLayout" Target="../diagrams/layout3.xml"/><Relationship Id="rId12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6" Type="http://schemas.openxmlformats.org/officeDocument/2006/relationships/diagramData" Target="../diagrams/data3.xml"/><Relationship Id="rId11" Type="http://schemas.openxmlformats.org/officeDocument/2006/relationships/image" Target="../media/image37.png"/><Relationship Id="rId5" Type="http://schemas.openxmlformats.org/officeDocument/2006/relationships/image" Target="../media/image19.png"/><Relationship Id="rId10" Type="http://schemas.microsoft.com/office/2007/relationships/diagramDrawing" Target="../diagrams/drawing3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5.wdp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4.xml"/><Relationship Id="rId11" Type="http://schemas.microsoft.com/office/2007/relationships/hdphoto" Target="../media/hdphoto14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0.png"/><Relationship Id="rId4" Type="http://schemas.openxmlformats.org/officeDocument/2006/relationships/diagramLayout" Target="../diagrams/layout4.xml"/><Relationship Id="rId9" Type="http://schemas.microsoft.com/office/2007/relationships/hdphoto" Target="../media/hdphoto1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17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5" Type="http://schemas.microsoft.com/office/2007/relationships/hdphoto" Target="../media/hdphoto16.wdp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8.pn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9.png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9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23592" y="753044"/>
            <a:ext cx="7344816" cy="5337394"/>
            <a:chOff x="1907704" y="1459898"/>
            <a:chExt cx="5328592" cy="3922120"/>
          </a:xfrm>
        </p:grpSpPr>
        <p:sp>
          <p:nvSpPr>
            <p:cNvPr id="2" name="Rectangle 1"/>
            <p:cNvSpPr/>
            <p:nvPr/>
          </p:nvSpPr>
          <p:spPr>
            <a:xfrm>
              <a:off x="2026972" y="1556793"/>
              <a:ext cx="5065308" cy="372833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"/>
            <p:cNvSpPr/>
            <p:nvPr/>
          </p:nvSpPr>
          <p:spPr>
            <a:xfrm>
              <a:off x="1907704" y="1459898"/>
              <a:ext cx="5328592" cy="392212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>
            <a:hlinkClick r:id="rId2"/>
          </p:cNvPr>
          <p:cNvSpPr txBox="1"/>
          <p:nvPr/>
        </p:nvSpPr>
        <p:spPr>
          <a:xfrm>
            <a:off x="152400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18506" y="4001207"/>
            <a:ext cx="2592288" cy="180858"/>
            <a:chOff x="5364088" y="1664804"/>
            <a:chExt cx="3096344" cy="216024"/>
          </a:xfrm>
        </p:grpSpPr>
        <p:grpSp>
          <p:nvGrpSpPr>
            <p:cNvPr id="19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صورة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37" y="61484"/>
            <a:ext cx="1800201" cy="1800201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1" y="332656"/>
            <a:ext cx="2386103" cy="1278951"/>
          </a:xfrm>
          <a:prstGeom prst="rect">
            <a:avLst/>
          </a:prstGeom>
        </p:spPr>
      </p:pic>
      <p:sp>
        <p:nvSpPr>
          <p:cNvPr id="30" name="مستطيل ذو زوايا قطرية مستديرة 29"/>
          <p:cNvSpPr/>
          <p:nvPr/>
        </p:nvSpPr>
        <p:spPr>
          <a:xfrm>
            <a:off x="4151784" y="1870956"/>
            <a:ext cx="4512444" cy="477768"/>
          </a:xfrm>
          <a:prstGeom prst="round2DiagRect">
            <a:avLst/>
          </a:prstGeom>
          <a:solidFill>
            <a:srgbClr val="EED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الفروض المقدرة. – فقه 2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2167011" y="2507412"/>
            <a:ext cx="7955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صلى الله عليه وسلم : ( إِنَّ اللَّهَ قَدْ أَعْطَى كُلَّ ذِي </a:t>
            </a:r>
            <a:endParaRPr lang="ar-SA" sz="3200" b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حَقٍّ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حَقَّهُ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فَلَا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وَصِيَّةَ لِوَارِثٍ )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86531" y="43013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A" sz="2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 واشرف عليه </a:t>
            </a:r>
          </a:p>
          <a:p>
            <a:pPr lvl="0" algn="ctr"/>
            <a:r>
              <a:rPr lang="ar-SA" sz="2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الأستاذ / 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عبدالرحمن الشراري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hlinkClick r:id="rId5"/>
              </a:rPr>
              <a:t>http://t.me/abd_fegh_1</a:t>
            </a:r>
            <a:r>
              <a:rPr lang="en-US" sz="2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2433091" y="483929"/>
            <a:ext cx="5772912" cy="6858000"/>
            <a:chOff x="2433091" y="483929"/>
            <a:chExt cx="5772912" cy="6858000"/>
          </a:xfrm>
        </p:grpSpPr>
        <p:pic>
          <p:nvPicPr>
            <p:cNvPr id="71" name="صورة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091" y="483929"/>
              <a:ext cx="5772912" cy="6858000"/>
            </a:xfrm>
            <a:prstGeom prst="rect">
              <a:avLst/>
            </a:prstGeom>
          </p:spPr>
        </p:pic>
        <p:cxnSp>
          <p:nvCxnSpPr>
            <p:cNvPr id="18" name="رابط مستقيم 17"/>
            <p:cNvCxnSpPr/>
            <p:nvPr/>
          </p:nvCxnSpPr>
          <p:spPr>
            <a:xfrm flipH="1">
              <a:off x="5390747" y="1725081"/>
              <a:ext cx="489229" cy="346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مجموعة 1"/>
          <p:cNvGrpSpPr/>
          <p:nvPr/>
        </p:nvGrpSpPr>
        <p:grpSpPr>
          <a:xfrm>
            <a:off x="9429368" y="1049451"/>
            <a:ext cx="2233838" cy="2895625"/>
            <a:chOff x="8164622" y="3667370"/>
            <a:chExt cx="2233838" cy="2895625"/>
          </a:xfrm>
        </p:grpSpPr>
        <p:sp>
          <p:nvSpPr>
            <p:cNvPr id="4" name="شكل حر 3"/>
            <p:cNvSpPr/>
            <p:nvPr/>
          </p:nvSpPr>
          <p:spPr>
            <a:xfrm>
              <a:off x="8164622" y="4621340"/>
              <a:ext cx="2233838" cy="1941655"/>
            </a:xfrm>
            <a:custGeom>
              <a:avLst/>
              <a:gdLst>
                <a:gd name="connsiteX0" fmla="*/ 0 w 2233838"/>
                <a:gd name="connsiteY0" fmla="*/ 0 h 1941655"/>
                <a:gd name="connsiteX1" fmla="*/ 2233838 w 2233838"/>
                <a:gd name="connsiteY1" fmla="*/ 0 h 1941655"/>
                <a:gd name="connsiteX2" fmla="*/ 2233838 w 2233838"/>
                <a:gd name="connsiteY2" fmla="*/ 1941655 h 1941655"/>
                <a:gd name="connsiteX3" fmla="*/ 0 w 2233838"/>
                <a:gd name="connsiteY3" fmla="*/ 1941655 h 1941655"/>
                <a:gd name="connsiteX4" fmla="*/ 0 w 2233838"/>
                <a:gd name="connsiteY4" fmla="*/ 0 h 194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838" h="1941655">
                  <a:moveTo>
                    <a:pt x="0" y="0"/>
                  </a:moveTo>
                  <a:lnTo>
                    <a:pt x="2233838" y="0"/>
                  </a:lnTo>
                  <a:lnTo>
                    <a:pt x="2233838" y="1941655"/>
                  </a:lnTo>
                  <a:lnTo>
                    <a:pt x="0" y="19416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57415" tIns="170688" rIns="170687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عدم الفرع الوارث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</a:t>
              </a: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لأعلى ، ذكرًا كان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أو أنثى ، كابن الميت وبنته.</a:t>
              </a:r>
              <a:endParaRPr lang="ar-SA" sz="2400" b="1" kern="1200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6" name="شكل حر 5"/>
            <p:cNvSpPr/>
            <p:nvPr/>
          </p:nvSpPr>
          <p:spPr>
            <a:xfrm>
              <a:off x="8652648" y="3667370"/>
              <a:ext cx="1179842" cy="1104347"/>
            </a:xfrm>
            <a:custGeom>
              <a:avLst/>
              <a:gdLst>
                <a:gd name="connsiteX0" fmla="*/ 0 w 1489225"/>
                <a:gd name="connsiteY0" fmla="*/ 744613 h 1489225"/>
                <a:gd name="connsiteX1" fmla="*/ 744613 w 1489225"/>
                <a:gd name="connsiteY1" fmla="*/ 0 h 1489225"/>
                <a:gd name="connsiteX2" fmla="*/ 1489226 w 1489225"/>
                <a:gd name="connsiteY2" fmla="*/ 744613 h 1489225"/>
                <a:gd name="connsiteX3" fmla="*/ 744613 w 1489225"/>
                <a:gd name="connsiteY3" fmla="*/ 1489226 h 1489225"/>
                <a:gd name="connsiteX4" fmla="*/ 0 w 1489225"/>
                <a:gd name="connsiteY4" fmla="*/ 744613 h 14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25" h="1489225">
                  <a:moveTo>
                    <a:pt x="0" y="744613"/>
                  </a:moveTo>
                  <a:cubicBezTo>
                    <a:pt x="0" y="333375"/>
                    <a:pt x="333375" y="0"/>
                    <a:pt x="744613" y="0"/>
                  </a:cubicBezTo>
                  <a:cubicBezTo>
                    <a:pt x="1155851" y="0"/>
                    <a:pt x="1489226" y="333375"/>
                    <a:pt x="1489226" y="744613"/>
                  </a:cubicBezTo>
                  <a:cubicBezTo>
                    <a:pt x="1489226" y="1155851"/>
                    <a:pt x="1155851" y="1489226"/>
                    <a:pt x="744613" y="1489226"/>
                  </a:cubicBezTo>
                  <a:cubicBezTo>
                    <a:pt x="333375" y="1489226"/>
                    <a:pt x="0" y="1155851"/>
                    <a:pt x="0" y="744613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18092" tIns="218092" rIns="218092" bIns="218092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الشرط </a:t>
              </a:r>
            </a:p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الثالث</a:t>
              </a:r>
              <a:endParaRPr lang="ar-SA" sz="28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5" name="مستطيل ذو زوايا قطرية مستديرة 4"/>
          <p:cNvSpPr/>
          <p:nvPr/>
        </p:nvSpPr>
        <p:spPr>
          <a:xfrm>
            <a:off x="4027" y="27280"/>
            <a:ext cx="3067637" cy="515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4439816" y="-116407"/>
            <a:ext cx="8077846" cy="1241152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6873125" y="191542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بنت الابن النصف بـ ثلاثةِ شروط!</a:t>
            </a:r>
          </a:p>
        </p:txBody>
      </p:sp>
      <p:sp>
        <p:nvSpPr>
          <p:cNvPr id="25" name="شكل حر 24"/>
          <p:cNvSpPr/>
          <p:nvPr/>
        </p:nvSpPr>
        <p:spPr>
          <a:xfrm>
            <a:off x="9429368" y="4762968"/>
            <a:ext cx="2233838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  <a:solidFill>
            <a:srgbClr val="D8B3D0"/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 كان للميت فرع وارث أعلى منها </a:t>
            </a: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فينظر في:</a:t>
            </a:r>
            <a:endParaRPr lang="ar-SA" sz="2500" b="1" kern="1200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سهم للأسفل 25"/>
          <p:cNvSpPr/>
          <p:nvPr/>
        </p:nvSpPr>
        <p:spPr>
          <a:xfrm>
            <a:off x="10246451" y="4005064"/>
            <a:ext cx="653651" cy="792088"/>
          </a:xfrm>
          <a:prstGeom prst="downArrow">
            <a:avLst>
              <a:gd name="adj1" fmla="val 20071"/>
              <a:gd name="adj2" fmla="val 54276"/>
            </a:avLst>
          </a:prstGeom>
          <a:solidFill>
            <a:srgbClr val="D8B3D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168849" y="1075172"/>
            <a:ext cx="1069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المُتوفى</a:t>
            </a:r>
            <a:endParaRPr lang="ar-SA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0" name="رابط بشكل مرفق 19"/>
          <p:cNvCxnSpPr/>
          <p:nvPr/>
        </p:nvCxnSpPr>
        <p:spPr>
          <a:xfrm rot="10800000">
            <a:off x="3238195" y="1436409"/>
            <a:ext cx="1537587" cy="40655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ذو زوايا قطرية مستديرة 43"/>
          <p:cNvSpPr/>
          <p:nvPr/>
        </p:nvSpPr>
        <p:spPr>
          <a:xfrm>
            <a:off x="288233" y="4884392"/>
            <a:ext cx="4791768" cy="977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تسقط بنت الابن في حال وجود فرع وارث</a:t>
            </a:r>
          </a:p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أعلى منها ولو لم يكن والدها.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5293279" y="3147971"/>
            <a:ext cx="1414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</a:t>
            </a:r>
            <a:endParaRPr lang="ar-SA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5231229" y="2429713"/>
            <a:ext cx="20168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فرع وارث أعلى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>
            <a:off x="4583832" y="2681867"/>
            <a:ext cx="709447" cy="28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كسهم مستقيم 72"/>
          <p:cNvCxnSpPr/>
          <p:nvPr/>
        </p:nvCxnSpPr>
        <p:spPr>
          <a:xfrm flipV="1">
            <a:off x="4367808" y="3527691"/>
            <a:ext cx="925471" cy="28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2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0" grpId="0"/>
      <p:bldP spid="44" grpId="0" animBg="1"/>
      <p:bldP spid="3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02" y="451665"/>
            <a:ext cx="5772912" cy="6858000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9429368" y="1049451"/>
            <a:ext cx="2233838" cy="2895625"/>
            <a:chOff x="8164622" y="3667370"/>
            <a:chExt cx="2233838" cy="2895625"/>
          </a:xfrm>
        </p:grpSpPr>
        <p:sp>
          <p:nvSpPr>
            <p:cNvPr id="4" name="شكل حر 3"/>
            <p:cNvSpPr/>
            <p:nvPr/>
          </p:nvSpPr>
          <p:spPr>
            <a:xfrm>
              <a:off x="8164622" y="4621340"/>
              <a:ext cx="2233838" cy="1941655"/>
            </a:xfrm>
            <a:custGeom>
              <a:avLst/>
              <a:gdLst>
                <a:gd name="connsiteX0" fmla="*/ 0 w 2233838"/>
                <a:gd name="connsiteY0" fmla="*/ 0 h 1941655"/>
                <a:gd name="connsiteX1" fmla="*/ 2233838 w 2233838"/>
                <a:gd name="connsiteY1" fmla="*/ 0 h 1941655"/>
                <a:gd name="connsiteX2" fmla="*/ 2233838 w 2233838"/>
                <a:gd name="connsiteY2" fmla="*/ 1941655 h 1941655"/>
                <a:gd name="connsiteX3" fmla="*/ 0 w 2233838"/>
                <a:gd name="connsiteY3" fmla="*/ 1941655 h 1941655"/>
                <a:gd name="connsiteX4" fmla="*/ 0 w 2233838"/>
                <a:gd name="connsiteY4" fmla="*/ 0 h 194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838" h="1941655">
                  <a:moveTo>
                    <a:pt x="0" y="0"/>
                  </a:moveTo>
                  <a:lnTo>
                    <a:pt x="2233838" y="0"/>
                  </a:lnTo>
                  <a:lnTo>
                    <a:pt x="2233838" y="1941655"/>
                  </a:lnTo>
                  <a:lnTo>
                    <a:pt x="0" y="19416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57415" tIns="170688" rIns="170687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عدم الفرع الوارث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</a:t>
              </a: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لأعلى ، ذكرًا كان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أو أنثى ، كابن الميت وبنته.</a:t>
              </a:r>
              <a:endParaRPr lang="ar-SA" sz="2400" b="1" kern="1200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6" name="شكل حر 5"/>
            <p:cNvSpPr/>
            <p:nvPr/>
          </p:nvSpPr>
          <p:spPr>
            <a:xfrm>
              <a:off x="8652648" y="3667370"/>
              <a:ext cx="1179842" cy="1104347"/>
            </a:xfrm>
            <a:custGeom>
              <a:avLst/>
              <a:gdLst>
                <a:gd name="connsiteX0" fmla="*/ 0 w 1489225"/>
                <a:gd name="connsiteY0" fmla="*/ 744613 h 1489225"/>
                <a:gd name="connsiteX1" fmla="*/ 744613 w 1489225"/>
                <a:gd name="connsiteY1" fmla="*/ 0 h 1489225"/>
                <a:gd name="connsiteX2" fmla="*/ 1489226 w 1489225"/>
                <a:gd name="connsiteY2" fmla="*/ 744613 h 1489225"/>
                <a:gd name="connsiteX3" fmla="*/ 744613 w 1489225"/>
                <a:gd name="connsiteY3" fmla="*/ 1489226 h 1489225"/>
                <a:gd name="connsiteX4" fmla="*/ 0 w 1489225"/>
                <a:gd name="connsiteY4" fmla="*/ 744613 h 14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25" h="1489225">
                  <a:moveTo>
                    <a:pt x="0" y="744613"/>
                  </a:moveTo>
                  <a:cubicBezTo>
                    <a:pt x="0" y="333375"/>
                    <a:pt x="333375" y="0"/>
                    <a:pt x="744613" y="0"/>
                  </a:cubicBezTo>
                  <a:cubicBezTo>
                    <a:pt x="1155851" y="0"/>
                    <a:pt x="1489226" y="333375"/>
                    <a:pt x="1489226" y="744613"/>
                  </a:cubicBezTo>
                  <a:cubicBezTo>
                    <a:pt x="1489226" y="1155851"/>
                    <a:pt x="1155851" y="1489226"/>
                    <a:pt x="744613" y="1489226"/>
                  </a:cubicBezTo>
                  <a:cubicBezTo>
                    <a:pt x="333375" y="1489226"/>
                    <a:pt x="0" y="1155851"/>
                    <a:pt x="0" y="744613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18092" tIns="218092" rIns="218092" bIns="218092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الشرط </a:t>
              </a:r>
            </a:p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الثالث</a:t>
              </a:r>
              <a:endParaRPr lang="ar-SA" sz="28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5" name="مستطيل ذو زوايا قطرية مستديرة 4"/>
          <p:cNvSpPr/>
          <p:nvPr/>
        </p:nvSpPr>
        <p:spPr>
          <a:xfrm>
            <a:off x="4027" y="27280"/>
            <a:ext cx="3067637" cy="515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4439816" y="-116407"/>
            <a:ext cx="8077846" cy="1241152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6873125" y="191542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بنت الابن النصف بـ ثلاثةِ شروط!</a:t>
            </a:r>
          </a:p>
        </p:txBody>
      </p:sp>
      <p:sp>
        <p:nvSpPr>
          <p:cNvPr id="25" name="شكل حر 24"/>
          <p:cNvSpPr/>
          <p:nvPr/>
        </p:nvSpPr>
        <p:spPr>
          <a:xfrm>
            <a:off x="9429368" y="4762968"/>
            <a:ext cx="2233838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  <a:solidFill>
            <a:srgbClr val="D8B3D0"/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 كان للميت فرع وارث أعلى منها </a:t>
            </a: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فينظر في:</a:t>
            </a:r>
            <a:endParaRPr lang="ar-SA" sz="2500" b="1" kern="1200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سهم للأسفل 25"/>
          <p:cNvSpPr/>
          <p:nvPr/>
        </p:nvSpPr>
        <p:spPr>
          <a:xfrm>
            <a:off x="10246451" y="4005064"/>
            <a:ext cx="653651" cy="792088"/>
          </a:xfrm>
          <a:prstGeom prst="downArrow">
            <a:avLst>
              <a:gd name="adj1" fmla="val 20071"/>
              <a:gd name="adj2" fmla="val 54276"/>
            </a:avLst>
          </a:prstGeom>
          <a:solidFill>
            <a:srgbClr val="D8B3D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168849" y="1075172"/>
            <a:ext cx="1069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المُتوفى</a:t>
            </a:r>
            <a:endParaRPr lang="ar-SA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0" name="رابط بشكل مرفق 19"/>
          <p:cNvCxnSpPr/>
          <p:nvPr/>
        </p:nvCxnSpPr>
        <p:spPr>
          <a:xfrm rot="10800000">
            <a:off x="3238195" y="1436409"/>
            <a:ext cx="1537587" cy="40655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ذو زوايا قطرية مستديرة 43"/>
          <p:cNvSpPr/>
          <p:nvPr/>
        </p:nvSpPr>
        <p:spPr>
          <a:xfrm>
            <a:off x="95772" y="4971009"/>
            <a:ext cx="5951783" cy="144927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وان كان أنثى واحدة، كـبنت الميت ، فترث البنت النصف ، وترث بنت الابن السدس تكملة الثلثين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لم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يوجد </a:t>
            </a:r>
            <a:endParaRPr lang="ar-SA" sz="28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معصب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لها.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5074537" y="3382773"/>
            <a:ext cx="1279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5601258" y="2226476"/>
            <a:ext cx="20168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فرع وارث</a:t>
            </a: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أعلى</a:t>
            </a:r>
            <a:endParaRPr lang="ar-SA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3" name="رابط كسهم مستقيم 72"/>
          <p:cNvCxnSpPr/>
          <p:nvPr/>
        </p:nvCxnSpPr>
        <p:spPr>
          <a:xfrm>
            <a:off x="4331648" y="3660027"/>
            <a:ext cx="790338" cy="302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5573647" y="2623274"/>
            <a:ext cx="537279" cy="136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/>
          <p:cNvSpPr/>
          <p:nvPr/>
        </p:nvSpPr>
        <p:spPr>
          <a:xfrm>
            <a:off x="3527998" y="3697806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السُدُس.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775782" y="2789217"/>
            <a:ext cx="1095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النصف.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55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 animBg="1"/>
      <p:bldP spid="31" grpId="0"/>
      <p:bldP spid="43" grpId="0"/>
      <p:bldP spid="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2483328" y="483929"/>
            <a:ext cx="5772912" cy="6858000"/>
            <a:chOff x="2483328" y="483929"/>
            <a:chExt cx="5772912" cy="6858000"/>
          </a:xfrm>
        </p:grpSpPr>
        <p:pic>
          <p:nvPicPr>
            <p:cNvPr id="85" name="صورة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28" y="483929"/>
              <a:ext cx="5772912" cy="6858000"/>
            </a:xfrm>
            <a:prstGeom prst="rect">
              <a:avLst/>
            </a:prstGeom>
          </p:spPr>
        </p:pic>
        <p:cxnSp>
          <p:nvCxnSpPr>
            <p:cNvPr id="93" name="رابط مستقيم 92"/>
            <p:cNvCxnSpPr/>
            <p:nvPr/>
          </p:nvCxnSpPr>
          <p:spPr>
            <a:xfrm flipH="1">
              <a:off x="4267680" y="2522116"/>
              <a:ext cx="388160" cy="3096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رابط مستقيم 94"/>
            <p:cNvCxnSpPr/>
            <p:nvPr/>
          </p:nvCxnSpPr>
          <p:spPr>
            <a:xfrm flipH="1">
              <a:off x="5535466" y="1737420"/>
              <a:ext cx="388160" cy="3096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مجموعة 1"/>
          <p:cNvGrpSpPr/>
          <p:nvPr/>
        </p:nvGrpSpPr>
        <p:grpSpPr>
          <a:xfrm>
            <a:off x="9429368" y="1049451"/>
            <a:ext cx="2233838" cy="2895625"/>
            <a:chOff x="8164622" y="3667370"/>
            <a:chExt cx="2233838" cy="2895625"/>
          </a:xfrm>
        </p:grpSpPr>
        <p:sp>
          <p:nvSpPr>
            <p:cNvPr id="4" name="شكل حر 3"/>
            <p:cNvSpPr/>
            <p:nvPr/>
          </p:nvSpPr>
          <p:spPr>
            <a:xfrm>
              <a:off x="8164622" y="4621340"/>
              <a:ext cx="2233838" cy="1941655"/>
            </a:xfrm>
            <a:custGeom>
              <a:avLst/>
              <a:gdLst>
                <a:gd name="connsiteX0" fmla="*/ 0 w 2233838"/>
                <a:gd name="connsiteY0" fmla="*/ 0 h 1941655"/>
                <a:gd name="connsiteX1" fmla="*/ 2233838 w 2233838"/>
                <a:gd name="connsiteY1" fmla="*/ 0 h 1941655"/>
                <a:gd name="connsiteX2" fmla="*/ 2233838 w 2233838"/>
                <a:gd name="connsiteY2" fmla="*/ 1941655 h 1941655"/>
                <a:gd name="connsiteX3" fmla="*/ 0 w 2233838"/>
                <a:gd name="connsiteY3" fmla="*/ 1941655 h 1941655"/>
                <a:gd name="connsiteX4" fmla="*/ 0 w 2233838"/>
                <a:gd name="connsiteY4" fmla="*/ 0 h 194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838" h="1941655">
                  <a:moveTo>
                    <a:pt x="0" y="0"/>
                  </a:moveTo>
                  <a:lnTo>
                    <a:pt x="2233838" y="0"/>
                  </a:lnTo>
                  <a:lnTo>
                    <a:pt x="2233838" y="1941655"/>
                  </a:lnTo>
                  <a:lnTo>
                    <a:pt x="0" y="19416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57415" tIns="170688" rIns="170687" bIns="170688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عدم الفرع الوارث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</a:t>
              </a: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لأعلى ، ذكرًا كان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accent6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أو أنثى ، كابن الميت وبنته.</a:t>
              </a:r>
              <a:endParaRPr lang="ar-SA" sz="2400" b="1" kern="1200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6" name="شكل حر 5"/>
            <p:cNvSpPr/>
            <p:nvPr/>
          </p:nvSpPr>
          <p:spPr>
            <a:xfrm>
              <a:off x="8652648" y="3667370"/>
              <a:ext cx="1179842" cy="1104347"/>
            </a:xfrm>
            <a:custGeom>
              <a:avLst/>
              <a:gdLst>
                <a:gd name="connsiteX0" fmla="*/ 0 w 1489225"/>
                <a:gd name="connsiteY0" fmla="*/ 744613 h 1489225"/>
                <a:gd name="connsiteX1" fmla="*/ 744613 w 1489225"/>
                <a:gd name="connsiteY1" fmla="*/ 0 h 1489225"/>
                <a:gd name="connsiteX2" fmla="*/ 1489226 w 1489225"/>
                <a:gd name="connsiteY2" fmla="*/ 744613 h 1489225"/>
                <a:gd name="connsiteX3" fmla="*/ 744613 w 1489225"/>
                <a:gd name="connsiteY3" fmla="*/ 1489226 h 1489225"/>
                <a:gd name="connsiteX4" fmla="*/ 0 w 1489225"/>
                <a:gd name="connsiteY4" fmla="*/ 744613 h 14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225" h="1489225">
                  <a:moveTo>
                    <a:pt x="0" y="744613"/>
                  </a:moveTo>
                  <a:cubicBezTo>
                    <a:pt x="0" y="333375"/>
                    <a:pt x="333375" y="0"/>
                    <a:pt x="744613" y="0"/>
                  </a:cubicBezTo>
                  <a:cubicBezTo>
                    <a:pt x="1155851" y="0"/>
                    <a:pt x="1489226" y="333375"/>
                    <a:pt x="1489226" y="744613"/>
                  </a:cubicBezTo>
                  <a:cubicBezTo>
                    <a:pt x="1489226" y="1155851"/>
                    <a:pt x="1155851" y="1489226"/>
                    <a:pt x="744613" y="1489226"/>
                  </a:cubicBezTo>
                  <a:cubicBezTo>
                    <a:pt x="333375" y="1489226"/>
                    <a:pt x="0" y="1155851"/>
                    <a:pt x="0" y="744613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18092" tIns="218092" rIns="218092" bIns="218092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الشرط </a:t>
              </a:r>
            </a:p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الثالث</a:t>
              </a:r>
              <a:endParaRPr lang="ar-SA" sz="28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5" name="مستطيل ذو زوايا قطرية مستديرة 4"/>
          <p:cNvSpPr/>
          <p:nvPr/>
        </p:nvSpPr>
        <p:spPr>
          <a:xfrm>
            <a:off x="4027" y="27280"/>
            <a:ext cx="3067637" cy="515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4439816" y="-116407"/>
            <a:ext cx="8077846" cy="1241152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6873125" y="191542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بنت الابن النصف بـ ثلاثةِ شروط!</a:t>
            </a:r>
          </a:p>
        </p:txBody>
      </p:sp>
      <p:sp>
        <p:nvSpPr>
          <p:cNvPr id="25" name="شكل حر 24"/>
          <p:cNvSpPr/>
          <p:nvPr/>
        </p:nvSpPr>
        <p:spPr>
          <a:xfrm>
            <a:off x="9429368" y="4762968"/>
            <a:ext cx="2233838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  <a:solidFill>
            <a:srgbClr val="D8B3D0"/>
          </a:solidFill>
          <a:ln>
            <a:noFill/>
          </a:ln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 كان للميت فرع وارث أعلى منها </a:t>
            </a: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فينظر في:</a:t>
            </a:r>
            <a:endParaRPr lang="ar-SA" sz="2500" b="1" kern="1200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سهم للأسفل 25"/>
          <p:cNvSpPr/>
          <p:nvPr/>
        </p:nvSpPr>
        <p:spPr>
          <a:xfrm>
            <a:off x="10246451" y="4005064"/>
            <a:ext cx="653651" cy="792088"/>
          </a:xfrm>
          <a:prstGeom prst="downArrow">
            <a:avLst>
              <a:gd name="adj1" fmla="val 20071"/>
              <a:gd name="adj2" fmla="val 54276"/>
            </a:avLst>
          </a:prstGeom>
          <a:solidFill>
            <a:srgbClr val="D8B3D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168849" y="1075172"/>
            <a:ext cx="1069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المُتوفى</a:t>
            </a:r>
            <a:endParaRPr lang="ar-SA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0" name="رابط بشكل مرفق 19"/>
          <p:cNvCxnSpPr/>
          <p:nvPr/>
        </p:nvCxnSpPr>
        <p:spPr>
          <a:xfrm rot="10800000">
            <a:off x="3238195" y="1436409"/>
            <a:ext cx="1537587" cy="40655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ذو زوايا قطرية مستديرة 43"/>
          <p:cNvSpPr/>
          <p:nvPr/>
        </p:nvSpPr>
        <p:spPr>
          <a:xfrm>
            <a:off x="159143" y="5039983"/>
            <a:ext cx="5951783" cy="117225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وان كان انثيين فأكثر كـ ابنتين للميت ، فتأخذ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البنتان</a:t>
            </a: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الثلثان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وتسقط بنت الابن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لاستغراق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الثلثين. 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3599802" y="3912929"/>
            <a:ext cx="1279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4775782" y="3619055"/>
            <a:ext cx="20168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فرع وارث </a:t>
            </a:r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أعلى</a:t>
            </a: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لهما الثلثان.</a:t>
            </a:r>
            <a:endParaRPr lang="ar-SA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3" name="رابط كسهم مستقيم 72"/>
          <p:cNvCxnSpPr/>
          <p:nvPr/>
        </p:nvCxnSpPr>
        <p:spPr>
          <a:xfrm>
            <a:off x="4151784" y="3645024"/>
            <a:ext cx="9901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وسيلة شرح مع سهم إلى الأسفل 95"/>
          <p:cNvSpPr/>
          <p:nvPr/>
        </p:nvSpPr>
        <p:spPr>
          <a:xfrm>
            <a:off x="4970319" y="2339430"/>
            <a:ext cx="1670667" cy="1305594"/>
          </a:xfrm>
          <a:prstGeom prst="downArrowCallout">
            <a:avLst>
              <a:gd name="adj1" fmla="val 9436"/>
              <a:gd name="adj2" fmla="val 25000"/>
              <a:gd name="adj3" fmla="val 25000"/>
              <a:gd name="adj4" fmla="val 54277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46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 animBg="1"/>
      <p:bldP spid="31" grpId="0"/>
      <p:bldP spid="43" grpId="0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708068" y="1732260"/>
            <a:ext cx="5328592" cy="3893233"/>
            <a:chOff x="5591944" y="1556792"/>
            <a:chExt cx="6268287" cy="4757329"/>
          </a:xfrm>
        </p:grpSpPr>
        <p:pic>
          <p:nvPicPr>
            <p:cNvPr id="21" name="صورة 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19662" r="16815" b="15302"/>
            <a:stretch/>
          </p:blipFill>
          <p:spPr>
            <a:xfrm>
              <a:off x="7896200" y="2492896"/>
              <a:ext cx="3162435" cy="3090561"/>
            </a:xfrm>
            <a:prstGeom prst="rect">
              <a:avLst/>
            </a:prstGeom>
          </p:spPr>
        </p:pic>
        <p:pic>
          <p:nvPicPr>
            <p:cNvPr id="22" name="صورة 21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6" b="100000" l="9956" r="954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t="58986" r="18327"/>
            <a:stretch/>
          </p:blipFill>
          <p:spPr>
            <a:xfrm>
              <a:off x="7824192" y="4365104"/>
              <a:ext cx="3162435" cy="1949017"/>
            </a:xfrm>
            <a:prstGeom prst="rect">
              <a:avLst/>
            </a:prstGeom>
          </p:spPr>
        </p:pic>
        <p:pic>
          <p:nvPicPr>
            <p:cNvPr id="23" name="صورة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7" b="89956" l="0" r="899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02" b="56138"/>
            <a:stretch/>
          </p:blipFill>
          <p:spPr>
            <a:xfrm>
              <a:off x="7104112" y="1556792"/>
              <a:ext cx="2874941" cy="2084332"/>
            </a:xfrm>
            <a:prstGeom prst="rect">
              <a:avLst/>
            </a:prstGeom>
          </p:spPr>
        </p:pic>
        <p:pic>
          <p:nvPicPr>
            <p:cNvPr id="24" name="صورة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56" b="100000" l="0" r="899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11" t="24199" r="60675" b="9253"/>
            <a:stretch/>
          </p:blipFill>
          <p:spPr>
            <a:xfrm>
              <a:off x="7032104" y="2708920"/>
              <a:ext cx="1940585" cy="3162435"/>
            </a:xfrm>
            <a:prstGeom prst="rect">
              <a:avLst/>
            </a:prstGeom>
          </p:spPr>
        </p:pic>
        <p:pic>
          <p:nvPicPr>
            <p:cNvPr id="27" name="صورة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44366" y="3125753"/>
              <a:ext cx="1677330" cy="1620023"/>
            </a:xfrm>
            <a:prstGeom prst="rect">
              <a:avLst/>
            </a:prstGeom>
          </p:spPr>
        </p:pic>
        <p:pic>
          <p:nvPicPr>
            <p:cNvPr id="28" name="صورة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89956" l="9956" r="979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74" b="51601"/>
            <a:stretch/>
          </p:blipFill>
          <p:spPr>
            <a:xfrm>
              <a:off x="9264352" y="1556792"/>
              <a:ext cx="2595879" cy="2299953"/>
            </a:xfrm>
            <a:prstGeom prst="rect">
              <a:avLst/>
            </a:prstGeom>
          </p:spPr>
        </p:pic>
        <p:pic>
          <p:nvPicPr>
            <p:cNvPr id="29" name="صورة 28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56" b="96769" l="9956" r="993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18" t="34786"/>
            <a:stretch/>
          </p:blipFill>
          <p:spPr>
            <a:xfrm>
              <a:off x="10056440" y="3212976"/>
              <a:ext cx="1800200" cy="3098994"/>
            </a:xfrm>
            <a:prstGeom prst="rect">
              <a:avLst/>
            </a:prstGeom>
          </p:spPr>
        </p:pic>
        <p:sp>
          <p:nvSpPr>
            <p:cNvPr id="30" name="مستطيل 29"/>
            <p:cNvSpPr/>
            <p:nvPr/>
          </p:nvSpPr>
          <p:spPr>
            <a:xfrm>
              <a:off x="8333797" y="3344205"/>
              <a:ext cx="2228494" cy="13163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أصحاب</a:t>
              </a:r>
            </a:p>
            <a:p>
              <a:pPr algn="ctr"/>
              <a:r>
                <a:rPr lang="ar-SA" sz="32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النصف</a:t>
              </a:r>
              <a:endPara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32" name="مستطيل ذو زوايا قطرية مستديرة 31"/>
            <p:cNvSpPr/>
            <p:nvPr/>
          </p:nvSpPr>
          <p:spPr>
            <a:xfrm>
              <a:off x="5591944" y="3856746"/>
              <a:ext cx="2115315" cy="633550"/>
            </a:xfrm>
            <a:prstGeom prst="round2DiagRect">
              <a:avLst/>
            </a:prstGeom>
            <a:solidFill>
              <a:srgbClr val="45B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الأخت الشقيقة</a:t>
              </a:r>
              <a:endPara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5303912" y="-29654"/>
            <a:ext cx="7566770" cy="1660471"/>
          </a:xfrm>
          <a:prstGeom prst="rect">
            <a:avLst/>
          </a:prstGeom>
        </p:spPr>
      </p:pic>
      <p:sp>
        <p:nvSpPr>
          <p:cNvPr id="36" name="مستطيل 35"/>
          <p:cNvSpPr/>
          <p:nvPr/>
        </p:nvSpPr>
        <p:spPr>
          <a:xfrm>
            <a:off x="7956861" y="281838"/>
            <a:ext cx="41745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الأخت الشقيقة نصف التَرِكة</a:t>
            </a:r>
          </a:p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بـ أربعة شروط!</a:t>
            </a:r>
          </a:p>
        </p:txBody>
      </p:sp>
      <p:sp>
        <p:nvSpPr>
          <p:cNvPr id="37" name="مستطيل ذو زوايا قطرية مستديرة 36"/>
          <p:cNvSpPr/>
          <p:nvPr/>
        </p:nvSpPr>
        <p:spPr>
          <a:xfrm>
            <a:off x="29669" y="38798"/>
            <a:ext cx="3402035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2" y="421852"/>
            <a:ext cx="7018075" cy="3583212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447748" y="1105919"/>
            <a:ext cx="626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"يَسْتَفْتُونَكَ قُلِ اللَّهُ يُفْتِيكُمْ فِي الْكَلَالَةِ ۚ إِنِ امْرُؤٌ </a:t>
            </a:r>
            <a:endParaRPr lang="ar-SA" sz="28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هَلَكَ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لَيْسَ لَهُ وَلَدٌ وَلَهُ أُخْتٌ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فَلَهَا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نِصْفُ مَا تَرَكَ ۚ وَهُوَ يَرِثُهَا إِن لَّمْ يَكُن لَّهَا وَلَدٌ ۚ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فَإِن كَانَتَا </a:t>
            </a:r>
            <a:r>
              <a:rPr lang="ar-SA" sz="2800" b="1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اثْنَتَيْنِ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فَلَهُمَا الثُّلُثَانِ مِمَّا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تَرَكَ ۚ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وَإِن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كَانُوا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إِخْوَةً رِّجَالًا وَنِسَاءً فَلِلذَّكَرِ مِثْلُ حَظِّ الْأُنثَيَيْنِ ۗ يُبَيِّنُ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لَكُمْ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أَن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تَضِلُّوا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ۗ وَاللَّهُ بِكُلِّ شَيْءٍ عَلِيمٌ 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919219" y="6060535"/>
            <a:ext cx="9761006" cy="646331"/>
          </a:xfrm>
          <a:prstGeom prst="rect">
            <a:avLst/>
          </a:prstGeom>
          <a:solidFill>
            <a:srgbClr val="D52A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استخرج/ي شروط استحقاق الأخت الشقيقة للنصف من خلال الآية السابقة!</a:t>
            </a:r>
            <a:endParaRPr lang="ar-SA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9" y="3596082"/>
            <a:ext cx="3036218" cy="24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0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1487488" y="1844824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1415480" y="3717032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95400" y="908720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23392" y="2060848"/>
            <a:ext cx="1940585" cy="316243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654" y="2477681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2855640" y="908720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3647728" y="2564904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925085" y="2696133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3723367" y="-116407"/>
            <a:ext cx="8794295" cy="1230568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6619851" y="191542"/>
            <a:ext cx="5014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الأخت لأب النصف بخمسة شروط:</a:t>
            </a:r>
          </a:p>
        </p:txBody>
      </p:sp>
      <p:sp>
        <p:nvSpPr>
          <p:cNvPr id="16" name="مستطيل ذو زوايا قطرية مستديرة 15"/>
          <p:cNvSpPr/>
          <p:nvPr/>
        </p:nvSpPr>
        <p:spPr>
          <a:xfrm>
            <a:off x="266866" y="1131138"/>
            <a:ext cx="2066017" cy="576064"/>
          </a:xfrm>
          <a:prstGeom prst="round2DiagRect">
            <a:avLst/>
          </a:prstGeom>
          <a:solidFill>
            <a:srgbClr val="90C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لأب.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29669" y="38798"/>
            <a:ext cx="3402035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537524998"/>
              </p:ext>
            </p:extLst>
          </p:nvPr>
        </p:nvGraphicFramePr>
        <p:xfrm>
          <a:off x="4730941" y="10076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30573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1487488" y="1844824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1415480" y="3717032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95400" y="908720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23392" y="2060848"/>
            <a:ext cx="1940585" cy="316243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654" y="2477681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2855640" y="908720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3647728" y="2564904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925085" y="2696133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3723367" y="-116407"/>
            <a:ext cx="8794295" cy="1230568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6619851" y="191542"/>
            <a:ext cx="5014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الأخت لأب النصف بخمسة شروط:</a:t>
            </a:r>
          </a:p>
        </p:txBody>
      </p:sp>
      <p:sp>
        <p:nvSpPr>
          <p:cNvPr id="16" name="مستطيل ذو زوايا قطرية مستديرة 15"/>
          <p:cNvSpPr/>
          <p:nvPr/>
        </p:nvSpPr>
        <p:spPr>
          <a:xfrm>
            <a:off x="266866" y="1131138"/>
            <a:ext cx="2066017" cy="576064"/>
          </a:xfrm>
          <a:prstGeom prst="round2DiagRect">
            <a:avLst/>
          </a:prstGeom>
          <a:solidFill>
            <a:srgbClr val="90C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لأب.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29669" y="38798"/>
            <a:ext cx="3402035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163">
            <a:off x="8184862" y="412550"/>
            <a:ext cx="4711524" cy="5592247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163">
            <a:off x="4649065" y="1368384"/>
            <a:ext cx="4711524" cy="5592247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5997932" y="19797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توفت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امرأة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زوج </a:t>
            </a:r>
            <a:endParaRPr lang="ar-SA" sz="2800" b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أخت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لأب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واخ شقيق.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4223553" y="30263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توفيّ رجل عن زوجة </a:t>
            </a:r>
          </a:p>
          <a:p>
            <a:pPr algn="ct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أخت لأب.</a:t>
            </a:r>
          </a:p>
        </p:txBody>
      </p:sp>
    </p:spTree>
    <p:extLst>
      <p:ext uri="{BB962C8B-B14F-4D97-AF65-F5344CB8AC3E}">
        <p14:creationId xmlns:p14="http://schemas.microsoft.com/office/powerpoint/2010/main" val="397331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7198306" y="2229425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7126298" y="4101633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406218" y="1293321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334210" y="2445449"/>
            <a:ext cx="1940585" cy="316243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46472" y="2862282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8566458" y="1293321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9358546" y="2949505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7635903" y="3080734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3935760" y="204781"/>
            <a:ext cx="8794295" cy="1230568"/>
          </a:xfrm>
          <a:prstGeom prst="rect">
            <a:avLst/>
          </a:prstGeom>
        </p:spPr>
      </p:pic>
      <p:sp>
        <p:nvSpPr>
          <p:cNvPr id="16" name="مستطيل ذو زوايا قطرية مستديرة 15"/>
          <p:cNvSpPr/>
          <p:nvPr/>
        </p:nvSpPr>
        <p:spPr>
          <a:xfrm>
            <a:off x="7211413" y="1721153"/>
            <a:ext cx="2066017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لأب.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7132274" y="491781"/>
            <a:ext cx="4068934" cy="56449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sp>
        <p:nvSpPr>
          <p:cNvPr id="19" name="مستطيل ذو زوايا قطرية مستديرة 18"/>
          <p:cNvSpPr/>
          <p:nvPr/>
        </p:nvSpPr>
        <p:spPr>
          <a:xfrm>
            <a:off x="6327508" y="3355635"/>
            <a:ext cx="1269701" cy="65969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الشقيقة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8066074" y="5091323"/>
            <a:ext cx="1368152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 ذو زوايا قطرية مستديرة 20"/>
          <p:cNvSpPr/>
          <p:nvPr/>
        </p:nvSpPr>
        <p:spPr>
          <a:xfrm>
            <a:off x="9338258" y="1932960"/>
            <a:ext cx="1368152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ذو زوايا قطرية مستديرة 21"/>
          <p:cNvSpPr/>
          <p:nvPr/>
        </p:nvSpPr>
        <p:spPr>
          <a:xfrm>
            <a:off x="9889255" y="3824319"/>
            <a:ext cx="1368152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760656" y="2447033"/>
            <a:ext cx="11737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شرط واحد.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020448" y="4326825"/>
            <a:ext cx="830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شرطان.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119017" y="5509834"/>
            <a:ext cx="12202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ثلاثة شروط.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691221" y="4271614"/>
            <a:ext cx="11368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أربعة شروط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682066" y="2240742"/>
            <a:ext cx="12137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خمسة شروط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125" y="229516"/>
            <a:ext cx="7160904" cy="7189606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962938" y="3353612"/>
            <a:ext cx="43380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831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صنّف/ي أصحاب النصف في </a:t>
            </a:r>
          </a:p>
          <a:p>
            <a:pPr algn="ctr"/>
            <a:r>
              <a:rPr lang="ar-SA" sz="4000" b="1" dirty="0" smtClean="0">
                <a:ln w="0"/>
                <a:solidFill>
                  <a:srgbClr val="831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و اكتب/ي الشروط </a:t>
            </a:r>
          </a:p>
          <a:p>
            <a:pPr algn="ctr"/>
            <a:r>
              <a:rPr lang="ar-SA" sz="4000" b="1" dirty="0" smtClean="0">
                <a:ln w="0"/>
                <a:solidFill>
                  <a:srgbClr val="831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اسفل كل وارث.</a:t>
            </a:r>
          </a:p>
        </p:txBody>
      </p:sp>
    </p:spTree>
    <p:extLst>
      <p:ext uri="{BB962C8B-B14F-4D97-AF65-F5344CB8AC3E}">
        <p14:creationId xmlns:p14="http://schemas.microsoft.com/office/powerpoint/2010/main" val="787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5" grpId="0" animBg="1"/>
      <p:bldP spid="19" grpId="0"/>
      <p:bldP spid="20" grpId="0"/>
      <p:bldP spid="21" grpId="0"/>
      <p:bldP spid="22" grpId="0"/>
      <p:bldP spid="3" grpId="0"/>
      <p:bldP spid="23" grpId="0"/>
      <p:bldP spid="25" grpId="0"/>
      <p:bldP spid="26" grpId="0"/>
      <p:bldP spid="2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127448" y="476672"/>
            <a:ext cx="2592288" cy="3109918"/>
            <a:chOff x="1127448" y="476672"/>
            <a:chExt cx="2592288" cy="3109918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1" b="73103" l="6390" r="931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476672"/>
              <a:ext cx="2592288" cy="3109918"/>
            </a:xfrm>
            <a:prstGeom prst="rect">
              <a:avLst/>
            </a:prstGeom>
          </p:spPr>
        </p:pic>
        <p:sp>
          <p:nvSpPr>
            <p:cNvPr id="2" name="شكل بيضاوي 1"/>
            <p:cNvSpPr/>
            <p:nvPr/>
          </p:nvSpPr>
          <p:spPr>
            <a:xfrm>
              <a:off x="2423592" y="1412775"/>
              <a:ext cx="648072" cy="531351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1775520" y="1035274"/>
              <a:ext cx="648072" cy="706326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1559496" y="-11880"/>
            <a:ext cx="8794295" cy="1230568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4940977" y="287832"/>
            <a:ext cx="4025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يستحق الربع اثنان من الورثة وهما :</a:t>
            </a: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29669" y="38798"/>
            <a:ext cx="3402035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الربع.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15598"/>
              </p:ext>
            </p:extLst>
          </p:nvPr>
        </p:nvGraphicFramePr>
        <p:xfrm>
          <a:off x="1127448" y="2467038"/>
          <a:ext cx="10098927" cy="43869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66309">
                  <a:extLst>
                    <a:ext uri="{9D8B030D-6E8A-4147-A177-3AD203B41FA5}">
                      <a16:colId xmlns:a16="http://schemas.microsoft.com/office/drawing/2014/main" val="1876306177"/>
                    </a:ext>
                  </a:extLst>
                </a:gridCol>
                <a:gridCol w="3366309">
                  <a:extLst>
                    <a:ext uri="{9D8B030D-6E8A-4147-A177-3AD203B41FA5}">
                      <a16:colId xmlns:a16="http://schemas.microsoft.com/office/drawing/2014/main" val="345442171"/>
                    </a:ext>
                  </a:extLst>
                </a:gridCol>
                <a:gridCol w="3366309">
                  <a:extLst>
                    <a:ext uri="{9D8B030D-6E8A-4147-A177-3AD203B41FA5}">
                      <a16:colId xmlns:a16="http://schemas.microsoft.com/office/drawing/2014/main" val="539429237"/>
                    </a:ext>
                  </a:extLst>
                </a:gridCol>
              </a:tblGrid>
              <a:tr h="864782"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</a:t>
                      </a:r>
                      <a:endParaRPr lang="ar-SA" sz="32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الزوجة أو الزوجات</a:t>
                      </a:r>
                      <a:endParaRPr lang="ar-SA" sz="32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574751"/>
                  </a:ext>
                </a:extLst>
              </a:tr>
              <a:tr h="960883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</a:t>
                      </a:r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وجود الفرع الوارث للزوجة</a:t>
                      </a:r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عدم الفرع الوارث للزوج.</a:t>
                      </a:r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111620"/>
                  </a:ext>
                </a:extLst>
              </a:tr>
              <a:tr h="169652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المقدار</a:t>
                      </a:r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الربع </a:t>
                      </a:r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الربع للزوجة</a:t>
                      </a:r>
                    </a:p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أو يشتركن فيه إن</a:t>
                      </a:r>
                      <a:r>
                        <a:rPr lang="ar-SA" sz="3200" b="1" baseline="0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كن أكثر من واحدة.</a:t>
                      </a:r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933681"/>
                  </a:ext>
                </a:extLst>
              </a:tr>
              <a:tr h="86478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D52A33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الدليل</a:t>
                      </a:r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rgbClr val="D52A33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26873"/>
                  </a:ext>
                </a:extLst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3877901" y="1143599"/>
            <a:ext cx="80057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D52A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استخرج/ي دليلًا من آيات المواري</a:t>
            </a:r>
            <a:r>
              <a:rPr lang="ar-SA" sz="4000" b="1" dirty="0" smtClean="0">
                <a:ln w="0"/>
                <a:solidFill>
                  <a:srgbClr val="D52A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 عن استحقاق الزوج </a:t>
            </a:r>
          </a:p>
          <a:p>
            <a:pPr algn="ctr"/>
            <a:r>
              <a:rPr lang="ar-SA" sz="4000" b="1" dirty="0" smtClean="0">
                <a:ln w="0"/>
                <a:solidFill>
                  <a:srgbClr val="D52A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والزوجة للربع !</a:t>
            </a:r>
            <a:endParaRPr lang="ar-SA" sz="4000" b="1" cap="none" spc="0" dirty="0">
              <a:ln w="0"/>
              <a:solidFill>
                <a:srgbClr val="D52A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57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-358271" y="3356992"/>
            <a:ext cx="3789975" cy="4824536"/>
            <a:chOff x="1127448" y="476672"/>
            <a:chExt cx="2592288" cy="3109918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1" b="73103" l="6390" r="931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476672"/>
              <a:ext cx="2592288" cy="3109918"/>
            </a:xfrm>
            <a:prstGeom prst="rect">
              <a:avLst/>
            </a:prstGeom>
          </p:spPr>
        </p:pic>
        <p:sp>
          <p:nvSpPr>
            <p:cNvPr id="2" name="شكل بيضاوي 1"/>
            <p:cNvSpPr/>
            <p:nvPr/>
          </p:nvSpPr>
          <p:spPr>
            <a:xfrm>
              <a:off x="2423592" y="1412775"/>
              <a:ext cx="648072" cy="531351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1775520" y="1035274"/>
              <a:ext cx="648072" cy="706326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9192344" y="44415"/>
            <a:ext cx="3125928" cy="1230568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5750129" y="176201"/>
            <a:ext cx="5884944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54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</a:t>
            </a:r>
            <a:r>
              <a:rPr lang="ar-SA" sz="54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r"/>
            <a:r>
              <a:rPr lang="ar-SA" sz="4000" b="1" u="sng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وضح/ي ميراث الزوجين في الأمثلة التالية:</a:t>
            </a:r>
            <a:endParaRPr lang="ar-SA" sz="4000" b="1" u="sng" dirty="0" smtClean="0">
              <a:ln w="0"/>
              <a:solidFill>
                <a:srgbClr val="5059A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29669" y="38798"/>
            <a:ext cx="3402035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الربع.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046468" y="4676718"/>
            <a:ext cx="5814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 rtl="1">
              <a:buFont typeface="Wingdings" panose="05000000000000000000" pitchFamily="2" charset="2"/>
              <a:buChar char="v"/>
            </a:pPr>
            <a:r>
              <a:rPr lang="ar-SA" sz="4000" b="1" dirty="0" smtClean="0">
                <a:ln w="0"/>
                <a:solidFill>
                  <a:srgbClr val="D52A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توفّي الزوج عن زوجتين و لا أبناء له !</a:t>
            </a:r>
            <a:endParaRPr lang="ar-SA" sz="4000" b="1" cap="none" spc="0" dirty="0">
              <a:ln w="0"/>
              <a:solidFill>
                <a:srgbClr val="D52A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دائري 4"/>
          <p:cNvSpPr/>
          <p:nvPr/>
        </p:nvSpPr>
        <p:spPr>
          <a:xfrm rot="16200000">
            <a:off x="9815561" y="4488701"/>
            <a:ext cx="1776000" cy="1872207"/>
          </a:xfrm>
          <a:prstGeom prst="pie">
            <a:avLst>
              <a:gd name="adj1" fmla="val 5343853"/>
              <a:gd name="adj2" fmla="val 10817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78222" y="5493066"/>
            <a:ext cx="4076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تشترك الزوجتين في الربع. </a:t>
            </a:r>
            <a:endParaRPr lang="ar-SA" sz="4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096000" y="2204864"/>
            <a:ext cx="5881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 rtl="1">
              <a:buFont typeface="Wingdings" panose="05000000000000000000" pitchFamily="2" charset="2"/>
              <a:buChar char="v"/>
            </a:pPr>
            <a:r>
              <a:rPr lang="ar-SA" sz="4000" b="1" dirty="0" smtClean="0">
                <a:ln w="0"/>
                <a:solidFill>
                  <a:srgbClr val="D52A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توفّت الزوجة عن زوجها و ابن وابنه !</a:t>
            </a:r>
            <a:endParaRPr lang="ar-SA" sz="4000" b="1" cap="none" spc="0" dirty="0">
              <a:ln w="0"/>
              <a:solidFill>
                <a:srgbClr val="D52A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دائري 17"/>
          <p:cNvSpPr/>
          <p:nvPr/>
        </p:nvSpPr>
        <p:spPr>
          <a:xfrm rot="16200000">
            <a:off x="9932421" y="1974711"/>
            <a:ext cx="1776000" cy="1872207"/>
          </a:xfrm>
          <a:prstGeom prst="pie">
            <a:avLst>
              <a:gd name="adj1" fmla="val 5455407"/>
              <a:gd name="adj2" fmla="val 10817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766700" y="2949320"/>
            <a:ext cx="8073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يرث الزوج الربع لوجود الفرع الوارث (وهم الابناء).</a:t>
            </a:r>
            <a:endParaRPr lang="ar-SA" sz="4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123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5" grpId="0" animBg="1"/>
      <p:bldP spid="8" grpId="0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2" y="2400348"/>
            <a:ext cx="2790825" cy="3333750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249563" y="1218688"/>
            <a:ext cx="3798765" cy="62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" name="مجموعة 7"/>
          <p:cNvGrpSpPr/>
          <p:nvPr/>
        </p:nvGrpSpPr>
        <p:grpSpPr>
          <a:xfrm>
            <a:off x="441738" y="491728"/>
            <a:ext cx="2592288" cy="3109918"/>
            <a:chOff x="1127448" y="476672"/>
            <a:chExt cx="2592288" cy="3109918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1" b="73103" l="6390" r="931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476672"/>
              <a:ext cx="2592288" cy="3109918"/>
            </a:xfrm>
            <a:prstGeom prst="rect">
              <a:avLst/>
            </a:prstGeom>
          </p:spPr>
        </p:pic>
        <p:sp>
          <p:nvSpPr>
            <p:cNvPr id="10" name="شكل بيضاوي 9"/>
            <p:cNvSpPr/>
            <p:nvPr/>
          </p:nvSpPr>
          <p:spPr>
            <a:xfrm>
              <a:off x="2423592" y="1412775"/>
              <a:ext cx="648072" cy="531351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1775520" y="1035274"/>
              <a:ext cx="648072" cy="706326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2495600" y="38798"/>
            <a:ext cx="10470605" cy="1230568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5386300" y="338737"/>
            <a:ext cx="6630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الزوجة أو الزوجات الثُمن تَركة زوجها بشرط وهو :</a:t>
            </a: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29669" y="38798"/>
            <a:ext cx="2609947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الثُمن.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49563" y="1202295"/>
            <a:ext cx="38058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وجود الفرع الوارث للزوج.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950014" y="3849291"/>
            <a:ext cx="4868517" cy="60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هو الفرع </a:t>
            </a:r>
          </a:p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 للزوج ؟</a:t>
            </a:r>
            <a:endParaRPr lang="ar-SA" sz="40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9768408" y="1928087"/>
            <a:ext cx="2551633" cy="1140873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10612089" y="2031631"/>
            <a:ext cx="1404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الدليل :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978049" y="3268292"/>
            <a:ext cx="6154728" cy="60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000" b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</a:t>
            </a:r>
          </a:p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"فَإِنْ </a:t>
            </a:r>
            <a:r>
              <a:rPr lang="ar-SA" sz="40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 لَكُمْ وَلَدٌ فَلَهُنَّ الثُّمُنُ مِمَّا </a:t>
            </a: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تَرَكْتُمْ".</a:t>
            </a:r>
            <a:endParaRPr lang="ar-SA" sz="40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888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/>
      <p:bldP spid="7" grpId="0"/>
      <p:bldP spid="2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4" y="1916833"/>
            <a:ext cx="4846124" cy="3878957"/>
          </a:xfrm>
          <a:prstGeom prst="rect">
            <a:avLst/>
          </a:prstGeom>
        </p:spPr>
      </p:pic>
      <p:sp>
        <p:nvSpPr>
          <p:cNvPr id="32" name="مستطيل 31"/>
          <p:cNvSpPr/>
          <p:nvPr/>
        </p:nvSpPr>
        <p:spPr>
          <a:xfrm>
            <a:off x="6939032" y="1936064"/>
            <a:ext cx="3384376" cy="28083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عبّر/ي عن حُبك لوطنك بذِكر </a:t>
            </a:r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تصرفات سلبية</a:t>
            </a:r>
          </a:p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تُنافي حب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الوطن !</a:t>
            </a: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89825" l="9942" r="95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52" y="63856"/>
            <a:ext cx="4449048" cy="37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1851487" y="3258655"/>
            <a:ext cx="2172480" cy="156008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079776" y="3258656"/>
            <a:ext cx="2386970" cy="15620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88" y="1923250"/>
            <a:ext cx="2790825" cy="3333750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249563" y="1218688"/>
            <a:ext cx="3798765" cy="62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" name="مجموعة 7"/>
          <p:cNvGrpSpPr/>
          <p:nvPr/>
        </p:nvGrpSpPr>
        <p:grpSpPr>
          <a:xfrm>
            <a:off x="441738" y="491728"/>
            <a:ext cx="2592288" cy="3109918"/>
            <a:chOff x="1127448" y="476672"/>
            <a:chExt cx="2592288" cy="3109918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1" b="73103" l="6390" r="931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476672"/>
              <a:ext cx="2592288" cy="3109918"/>
            </a:xfrm>
            <a:prstGeom prst="rect">
              <a:avLst/>
            </a:prstGeom>
          </p:spPr>
        </p:pic>
        <p:sp>
          <p:nvSpPr>
            <p:cNvPr id="10" name="شكل بيضاوي 9"/>
            <p:cNvSpPr/>
            <p:nvPr/>
          </p:nvSpPr>
          <p:spPr>
            <a:xfrm>
              <a:off x="2423592" y="1412775"/>
              <a:ext cx="648072" cy="531351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1775520" y="1035274"/>
              <a:ext cx="648072" cy="706326"/>
            </a:xfrm>
            <a:prstGeom prst="ellipse">
              <a:avLst/>
            </a:prstGeom>
            <a:solidFill>
              <a:srgbClr val="F7B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2495600" y="38798"/>
            <a:ext cx="10470605" cy="1230568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5386300" y="338737"/>
            <a:ext cx="6630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الزوجة أو الزوجات الثُمن تَركة زوجها بشرط وهو :</a:t>
            </a: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29669" y="38798"/>
            <a:ext cx="2609947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الثُمن.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49563" y="1202295"/>
            <a:ext cx="38058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وجود الفرع الوارث للزوج.</a:t>
            </a:r>
            <a:endParaRPr lang="ar-SA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88160" y="3372193"/>
            <a:ext cx="4868517" cy="60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توفيّ الزوج عن </a:t>
            </a:r>
          </a:p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زوجة </a:t>
            </a: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وابنة </a:t>
            </a: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SA" sz="40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9640367" y="1812137"/>
            <a:ext cx="2551633" cy="1224540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10680416" y="1915681"/>
            <a:ext cx="1011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</a:p>
        </p:txBody>
      </p:sp>
      <p:sp>
        <p:nvSpPr>
          <p:cNvPr id="3" name="دائري 2"/>
          <p:cNvSpPr/>
          <p:nvPr/>
        </p:nvSpPr>
        <p:spPr>
          <a:xfrm>
            <a:off x="4151784" y="2685122"/>
            <a:ext cx="2147204" cy="2135547"/>
          </a:xfrm>
          <a:prstGeom prst="pie">
            <a:avLst>
              <a:gd name="adj1" fmla="val 0"/>
              <a:gd name="adj2" fmla="val 10764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4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دائري 22"/>
          <p:cNvSpPr/>
          <p:nvPr/>
        </p:nvSpPr>
        <p:spPr>
          <a:xfrm>
            <a:off x="1722136" y="2766325"/>
            <a:ext cx="2147204" cy="2135547"/>
          </a:xfrm>
          <a:prstGeom prst="pie">
            <a:avLst>
              <a:gd name="adj1" fmla="val 0"/>
              <a:gd name="adj2" fmla="val 3138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36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69034" y="3260580"/>
            <a:ext cx="1912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rgbClr val="831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 للبنت</a:t>
            </a:r>
            <a:endParaRPr lang="ar-SA" sz="3600" b="1" cap="none" spc="0" dirty="0">
              <a:ln w="0"/>
              <a:solidFill>
                <a:srgbClr val="8314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002824" y="3266959"/>
            <a:ext cx="1893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831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الثُمن </a:t>
            </a:r>
            <a:r>
              <a:rPr lang="ar-SA" sz="3600" b="1" dirty="0" smtClean="0">
                <a:ln w="0"/>
                <a:solidFill>
                  <a:srgbClr val="831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للزوجة</a:t>
            </a:r>
            <a:r>
              <a:rPr lang="ar-SA" sz="3600" b="1" dirty="0" smtClean="0">
                <a:ln w="0"/>
                <a:solidFill>
                  <a:srgbClr val="831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600" b="1" cap="none" spc="0" dirty="0">
              <a:ln w="0"/>
              <a:solidFill>
                <a:srgbClr val="8314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529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2" grpId="0"/>
      <p:bldP spid="19" grpId="0"/>
      <p:bldP spid="3" grpId="0" animBg="1"/>
      <p:bldP spid="23" grpId="0" animBg="1"/>
      <p:bldP spid="4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58007" r="13481" b="17969"/>
          <a:stretch/>
        </p:blipFill>
        <p:spPr>
          <a:xfrm>
            <a:off x="5312119" y="174665"/>
            <a:ext cx="4056451" cy="1368152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29669" y="38798"/>
            <a:ext cx="2753963" cy="581890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الثلثين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113086" y="329743"/>
            <a:ext cx="245451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وارثات الثلثين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14639"/>
              </p:ext>
            </p:extLst>
          </p:nvPr>
        </p:nvGraphicFramePr>
        <p:xfrm>
          <a:off x="983432" y="2230714"/>
          <a:ext cx="8128000" cy="14327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1264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875343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18650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85417534"/>
                    </a:ext>
                  </a:extLst>
                </a:gridCol>
              </a:tblGrid>
              <a:tr h="71637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البنت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بنت الابن 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الأخت الشقيقة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الأخت لأب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9826299"/>
                  </a:ext>
                </a:extLst>
              </a:tr>
              <a:tr h="716372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10517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4009944" y="1154807"/>
            <a:ext cx="6660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هُن البنات اللاتي تَرِث الواحدة منهن النصف مُنفَرِدة.</a:t>
            </a:r>
            <a:endParaRPr lang="ar-SA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9" y="3774841"/>
            <a:ext cx="2788568" cy="278856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35614" r="37941" b="36866"/>
          <a:stretch/>
        </p:blipFill>
        <p:spPr>
          <a:xfrm>
            <a:off x="8760296" y="1512787"/>
            <a:ext cx="3096344" cy="2924325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9215861" y="2232146"/>
            <a:ext cx="2185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استرجع/ي وارثات</a:t>
            </a:r>
          </a:p>
          <a:p>
            <a:pPr algn="ctr"/>
            <a:r>
              <a:rPr lang="ar-S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 مع ذِكر </a:t>
            </a:r>
          </a:p>
          <a:p>
            <a:pPr algn="ctr"/>
            <a:r>
              <a:rPr lang="ar-S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الشروط !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826716" y="2911885"/>
            <a:ext cx="478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76080" y="2894017"/>
            <a:ext cx="478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91744" y="2856410"/>
            <a:ext cx="478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741108" y="2894016"/>
            <a:ext cx="478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447290" y="4307022"/>
            <a:ext cx="72234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كان للوارثات في النصف مُشاركات فإنهن يحصلن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على الثلثين لاختلال شرط عدم وجود المُشارك.</a:t>
            </a:r>
          </a:p>
        </p:txBody>
      </p:sp>
    </p:spTree>
    <p:extLst>
      <p:ext uri="{BB962C8B-B14F-4D97-AF65-F5344CB8AC3E}">
        <p14:creationId xmlns:p14="http://schemas.microsoft.com/office/powerpoint/2010/main" val="221557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6821034" y="1330605"/>
            <a:ext cx="4271124" cy="1498162"/>
          </a:xfrm>
          <a:prstGeom prst="round2DiagRect">
            <a:avLst/>
          </a:prstGeom>
          <a:solidFill>
            <a:srgbClr val="F8AF0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28006" y="62238"/>
            <a:ext cx="93875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استنتج/ي شروط استحقاق الثلثين من خلال النظر في الآيات ، و الاستعانة</a:t>
            </a:r>
          </a:p>
          <a:p>
            <a:pPr algn="r"/>
            <a:r>
              <a:rPr lang="ar-SA" sz="36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بـالتلميحات التالية ، ثم املئ/ـي الجدول  :</a:t>
            </a:r>
            <a:endParaRPr lang="ar-SA" sz="36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987702" y="1402613"/>
            <a:ext cx="4055100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كان للوارثات في النصف "مُشاركات" فإنهن يحصلن على الثلثين لاختلال شرط </a:t>
            </a:r>
            <a:r>
              <a:rPr lang="ar-SA" sz="2800" b="1" u="sng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وجود المُشارك</a:t>
            </a:r>
            <a:r>
              <a:rPr lang="ar-SA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58007" r="13481" b="17969"/>
          <a:stretch/>
        </p:blipFill>
        <p:spPr>
          <a:xfrm>
            <a:off x="9482377" y="49886"/>
            <a:ext cx="2675196" cy="1368152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10173003" y="264182"/>
            <a:ext cx="129394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نشاط: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ذو زوايا قطرية مستديرة 21"/>
          <p:cNvSpPr/>
          <p:nvPr/>
        </p:nvSpPr>
        <p:spPr>
          <a:xfrm>
            <a:off x="1622394" y="1363264"/>
            <a:ext cx="4271124" cy="1498162"/>
          </a:xfrm>
          <a:prstGeom prst="round2DiagRect">
            <a:avLst/>
          </a:prstGeom>
          <a:solidFill>
            <a:srgbClr val="F8AF0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821840" y="1412776"/>
            <a:ext cx="4055100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شروط الوارثات للثلثين ، نفس شروط</a:t>
            </a:r>
          </a:p>
          <a:p>
            <a:pPr algn="r"/>
            <a:r>
              <a:rPr lang="ar-SA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الوارثة للنصف مع اختلاف شرط واحد فقط.</a:t>
            </a: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77162"/>
              </p:ext>
            </p:extLst>
          </p:nvPr>
        </p:nvGraphicFramePr>
        <p:xfrm>
          <a:off x="2711622" y="2933434"/>
          <a:ext cx="8669590" cy="370895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733918">
                  <a:extLst>
                    <a:ext uri="{9D8B030D-6E8A-4147-A177-3AD203B41FA5}">
                      <a16:colId xmlns:a16="http://schemas.microsoft.com/office/drawing/2014/main" val="1403674034"/>
                    </a:ext>
                  </a:extLst>
                </a:gridCol>
                <a:gridCol w="1733918">
                  <a:extLst>
                    <a:ext uri="{9D8B030D-6E8A-4147-A177-3AD203B41FA5}">
                      <a16:colId xmlns:a16="http://schemas.microsoft.com/office/drawing/2014/main" val="4253322458"/>
                    </a:ext>
                  </a:extLst>
                </a:gridCol>
                <a:gridCol w="1733918">
                  <a:extLst>
                    <a:ext uri="{9D8B030D-6E8A-4147-A177-3AD203B41FA5}">
                      <a16:colId xmlns:a16="http://schemas.microsoft.com/office/drawing/2014/main" val="1414688634"/>
                    </a:ext>
                  </a:extLst>
                </a:gridCol>
                <a:gridCol w="1733918">
                  <a:extLst>
                    <a:ext uri="{9D8B030D-6E8A-4147-A177-3AD203B41FA5}">
                      <a16:colId xmlns:a16="http://schemas.microsoft.com/office/drawing/2014/main" val="4294697464"/>
                    </a:ext>
                  </a:extLst>
                </a:gridCol>
                <a:gridCol w="1733918">
                  <a:extLst>
                    <a:ext uri="{9D8B030D-6E8A-4147-A177-3AD203B41FA5}">
                      <a16:colId xmlns:a16="http://schemas.microsoft.com/office/drawing/2014/main" val="291568359"/>
                    </a:ext>
                  </a:extLst>
                </a:gridCol>
              </a:tblGrid>
              <a:tr h="618159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البنت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بنت الابن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الأخت الشقيقة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الأخت لأب.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514162"/>
                  </a:ext>
                </a:extLst>
              </a:tr>
              <a:tr h="61815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 الأول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296280"/>
                  </a:ext>
                </a:extLst>
              </a:tr>
              <a:tr h="61815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</a:t>
                      </a:r>
                      <a:r>
                        <a:rPr lang="ar-SA" sz="2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الثاني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120615"/>
                  </a:ext>
                </a:extLst>
              </a:tr>
              <a:tr h="61815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 الثالث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934402"/>
                  </a:ext>
                </a:extLst>
              </a:tr>
              <a:tr h="61815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 الرابع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33409"/>
                  </a:ext>
                </a:extLst>
              </a:tr>
              <a:tr h="61815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</a:t>
                      </a:r>
                      <a:r>
                        <a:rPr lang="ar-SA" sz="2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الخامس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-</a:t>
                      </a:r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477552"/>
                  </a:ext>
                </a:extLst>
              </a:tr>
            </a:tbl>
          </a:graphicData>
        </a:graphic>
      </p:graphicFrame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" y="648882"/>
            <a:ext cx="2669252" cy="266925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41" y="633457"/>
            <a:ext cx="2669252" cy="266925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18" y="3833219"/>
            <a:ext cx="4289117" cy="34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20" grpId="0"/>
      <p:bldP spid="21" grpId="0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وجة مزدوجة 12"/>
          <p:cNvSpPr/>
          <p:nvPr/>
        </p:nvSpPr>
        <p:spPr>
          <a:xfrm>
            <a:off x="1942007" y="5007439"/>
            <a:ext cx="4032448" cy="1440160"/>
          </a:xfrm>
          <a:prstGeom prst="doubleWave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هات مثالًا على الفرع الوارث 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ذكرًا او انثى؟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3431839" y="687234"/>
            <a:ext cx="1296144" cy="0"/>
          </a:xfrm>
          <a:prstGeom prst="line">
            <a:avLst/>
          </a:prstGeom>
          <a:ln w="76200">
            <a:solidFill>
              <a:srgbClr val="7E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7680176" y="687234"/>
            <a:ext cx="1296144" cy="0"/>
          </a:xfrm>
          <a:prstGeom prst="line">
            <a:avLst/>
          </a:prstGeom>
          <a:ln w="76200">
            <a:solidFill>
              <a:srgbClr val="7E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58007" r="13481" b="17969"/>
          <a:stretch/>
        </p:blipFill>
        <p:spPr>
          <a:xfrm>
            <a:off x="4367808" y="-35835"/>
            <a:ext cx="3605744" cy="1844054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4373307" y="332656"/>
            <a:ext cx="359134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الثُلث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خطط انسيابي: رابط 6"/>
          <p:cNvSpPr/>
          <p:nvPr/>
        </p:nvSpPr>
        <p:spPr>
          <a:xfrm>
            <a:off x="8544272" y="39162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خطط انسيابي: رابط 25"/>
          <p:cNvSpPr/>
          <p:nvPr/>
        </p:nvSpPr>
        <p:spPr>
          <a:xfrm>
            <a:off x="2196233" y="39162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الأخوة لأم.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2631645570"/>
              </p:ext>
            </p:extLst>
          </p:nvPr>
        </p:nvGraphicFramePr>
        <p:xfrm>
          <a:off x="4604060" y="1518231"/>
          <a:ext cx="7448376" cy="380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3" y="1961224"/>
            <a:ext cx="1790328" cy="1790328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-168696" y="1916832"/>
            <a:ext cx="3240360" cy="4941168"/>
            <a:chOff x="-168696" y="1916832"/>
            <a:chExt cx="3240360" cy="4941168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65" b="99902" l="1270" r="98926">
                          <a14:foregroundMark x1="79883" y1="42969" x2="79883" y2="42969"/>
                          <a14:foregroundMark x1="82813" y1="42773" x2="82813" y2="42773"/>
                          <a14:foregroundMark x1="86230" y1="43848" x2="86230" y2="43848"/>
                          <a14:foregroundMark x1="85742" y1="35156" x2="85742" y2="35156"/>
                          <a14:foregroundMark x1="68652" y1="50977" x2="68652" y2="50977"/>
                          <a14:foregroundMark x1="39844" y1="89355" x2="39844" y2="89355"/>
                          <a14:foregroundMark x1="42188" y1="85938" x2="30078" y2="91211"/>
                          <a14:foregroundMark x1="46582" y1="89746" x2="13184" y2="92871"/>
                          <a14:foregroundMark x1="54492" y1="89355" x2="25488" y2="99902"/>
                          <a14:backgroundMark x1="73535" y1="43359" x2="73535" y2="43359"/>
                          <a14:backgroundMark x1="77734" y1="30273" x2="77734" y2="30273"/>
                          <a14:backgroundMark x1="80859" y1="25781" x2="80859" y2="25781"/>
                          <a14:backgroundMark x1="80859" y1="25781" x2="89551" y2="60352"/>
                          <a14:backgroundMark x1="87012" y1="26270" x2="71191" y2="83203"/>
                          <a14:backgroundMark x1="66699" y1="17773" x2="70508" y2="88477"/>
                          <a14:backgroundMark x1="58301" y1="19922" x2="70313" y2="82715"/>
                          <a14:backgroundMark x1="64648" y1="41016" x2="57422" y2="80664"/>
                          <a14:backgroundMark x1="61426" y1="49707" x2="54688" y2="83203"/>
                          <a14:backgroundMark x1="48047" y1="28320" x2="61621" y2="38965"/>
                          <a14:backgroundMark x1="45996" y1="33008" x2="53613" y2="30859"/>
                          <a14:backgroundMark x1="58008" y1="52051" x2="53613" y2="725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21"/>
            <a:stretch/>
          </p:blipFill>
          <p:spPr>
            <a:xfrm>
              <a:off x="-168696" y="1916832"/>
              <a:ext cx="3240360" cy="4941168"/>
            </a:xfrm>
            <a:prstGeom prst="rect">
              <a:avLst/>
            </a:prstGeom>
          </p:spPr>
        </p:pic>
        <p:sp>
          <p:nvSpPr>
            <p:cNvPr id="4" name="دمعة 3"/>
            <p:cNvSpPr/>
            <p:nvPr/>
          </p:nvSpPr>
          <p:spPr>
            <a:xfrm rot="931302">
              <a:off x="944631" y="3373897"/>
              <a:ext cx="792088" cy="936104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دمعة 13"/>
            <p:cNvSpPr/>
            <p:nvPr/>
          </p:nvSpPr>
          <p:spPr>
            <a:xfrm rot="931302">
              <a:off x="1564133" y="4089153"/>
              <a:ext cx="523468" cy="429771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6" name="مخطط انسيابي: رابط 15"/>
          <p:cNvSpPr/>
          <p:nvPr/>
        </p:nvSpPr>
        <p:spPr>
          <a:xfrm>
            <a:off x="10464044" y="1160147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222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7" grpId="0" animBg="1"/>
      <p:bldP spid="26" grpId="0" animBg="1"/>
      <p:bldGraphic spid="8" grpId="0">
        <p:bldAsOne/>
      </p:bldGraphic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" b="93023" l="10000" r="97576">
                        <a14:foregroundMark x1="54848" y1="36628" x2="54848" y2="36628"/>
                        <a14:foregroundMark x1="66364" y1="15698" x2="66364" y2="15698"/>
                        <a14:foregroundMark x1="69394" y1="31395" x2="69394" y2="31395"/>
                        <a14:foregroundMark x1="62273" y1="39341" x2="62273" y2="39341"/>
                        <a14:foregroundMark x1="48788" y1="39535" x2="48788" y2="39535"/>
                        <a14:foregroundMark x1="48636" y1="69186" x2="48636" y2="69186"/>
                        <a14:foregroundMark x1="49545" y1="69186" x2="49545" y2="69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311384"/>
            <a:ext cx="4883532" cy="381803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3" y="1328364"/>
            <a:ext cx="4595055" cy="2346093"/>
          </a:xfrm>
          <a:prstGeom prst="rect">
            <a:avLst/>
          </a:prstGeom>
        </p:spPr>
      </p:pic>
      <p:sp>
        <p:nvSpPr>
          <p:cNvPr id="13" name="موجة مزدوجة 12"/>
          <p:cNvSpPr/>
          <p:nvPr/>
        </p:nvSpPr>
        <p:spPr>
          <a:xfrm>
            <a:off x="6240016" y="3366120"/>
            <a:ext cx="5328592" cy="1671577"/>
          </a:xfrm>
          <a:prstGeom prst="doubleWave">
            <a:avLst/>
          </a:prstGeom>
          <a:solidFill>
            <a:srgbClr val="2D5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استخرج/ي من الدليل ماذا ترث الأم اذا اختل 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 الأول أو الثاني !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7680176" y="687234"/>
            <a:ext cx="1296144" cy="0"/>
          </a:xfrm>
          <a:prstGeom prst="line">
            <a:avLst/>
          </a:prstGeom>
          <a:ln w="76200">
            <a:solidFill>
              <a:srgbClr val="7E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58007" r="13481" b="17969"/>
          <a:stretch/>
        </p:blipFill>
        <p:spPr>
          <a:xfrm>
            <a:off x="4367808" y="-35835"/>
            <a:ext cx="3605744" cy="1844054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4373307" y="332656"/>
            <a:ext cx="359134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الثُلث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خطط انسيابي: رابط 6"/>
          <p:cNvSpPr/>
          <p:nvPr/>
        </p:nvSpPr>
        <p:spPr>
          <a:xfrm>
            <a:off x="8544272" y="39162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550558335"/>
              </p:ext>
            </p:extLst>
          </p:nvPr>
        </p:nvGraphicFramePr>
        <p:xfrm>
          <a:off x="5807968" y="1518231"/>
          <a:ext cx="6244468" cy="183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مستطيل 1"/>
          <p:cNvSpPr/>
          <p:nvPr/>
        </p:nvSpPr>
        <p:spPr>
          <a:xfrm>
            <a:off x="1317831" y="1773124"/>
            <a:ext cx="37930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"فَإِن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لَّمْ يَكُن لَّهُۥ وَلَدٌ وَوَرِثَهُۥٓ </a:t>
            </a:r>
            <a:endParaRPr lang="ar-SA" sz="28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أَبَوَاهُ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فَلِأُمِّهِ ٱلثُّلُثُ ۚ فَإِن كَانَ لَهُۥٓ إِخْوَةٌ </a:t>
            </a:r>
            <a:endParaRPr lang="ar-SA" sz="28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فَلِأُمِّهِ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ٱلسُّدُسُ "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19892" r="24658" b="21746"/>
          <a:stretch/>
        </p:blipFill>
        <p:spPr>
          <a:xfrm>
            <a:off x="5303912" y="5095309"/>
            <a:ext cx="1492063" cy="1768371"/>
          </a:xfrm>
          <a:prstGeom prst="rect">
            <a:avLst/>
          </a:prstGeom>
        </p:spPr>
      </p:pic>
      <p:grpSp>
        <p:nvGrpSpPr>
          <p:cNvPr id="18" name="مجموعة 17"/>
          <p:cNvGrpSpPr/>
          <p:nvPr/>
        </p:nvGrpSpPr>
        <p:grpSpPr>
          <a:xfrm>
            <a:off x="-168696" y="1916832"/>
            <a:ext cx="3240360" cy="4941168"/>
            <a:chOff x="-168696" y="1916832"/>
            <a:chExt cx="3240360" cy="4941168"/>
          </a:xfrm>
        </p:grpSpPr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465" b="99902" l="1270" r="98926">
                          <a14:foregroundMark x1="79883" y1="42969" x2="79883" y2="42969"/>
                          <a14:foregroundMark x1="82813" y1="42773" x2="82813" y2="42773"/>
                          <a14:foregroundMark x1="86230" y1="43848" x2="86230" y2="43848"/>
                          <a14:foregroundMark x1="85742" y1="35156" x2="85742" y2="35156"/>
                          <a14:foregroundMark x1="68652" y1="50977" x2="68652" y2="50977"/>
                          <a14:foregroundMark x1="39844" y1="89355" x2="39844" y2="89355"/>
                          <a14:foregroundMark x1="42188" y1="85938" x2="30078" y2="91211"/>
                          <a14:foregroundMark x1="46582" y1="89746" x2="13184" y2="92871"/>
                          <a14:foregroundMark x1="54492" y1="89355" x2="25488" y2="99902"/>
                          <a14:backgroundMark x1="73535" y1="43359" x2="73535" y2="43359"/>
                          <a14:backgroundMark x1="77734" y1="30273" x2="77734" y2="30273"/>
                          <a14:backgroundMark x1="80859" y1="25781" x2="80859" y2="25781"/>
                          <a14:backgroundMark x1="80859" y1="25781" x2="89551" y2="60352"/>
                          <a14:backgroundMark x1="87012" y1="26270" x2="71191" y2="83203"/>
                          <a14:backgroundMark x1="66699" y1="17773" x2="70508" y2="88477"/>
                          <a14:backgroundMark x1="58301" y1="19922" x2="70313" y2="82715"/>
                          <a14:backgroundMark x1="64648" y1="41016" x2="57422" y2="80664"/>
                          <a14:backgroundMark x1="61426" y1="49707" x2="54688" y2="83203"/>
                          <a14:backgroundMark x1="48047" y1="28320" x2="61621" y2="38965"/>
                          <a14:backgroundMark x1="45996" y1="33008" x2="53613" y2="30859"/>
                          <a14:backgroundMark x1="58008" y1="52051" x2="53613" y2="725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21"/>
            <a:stretch/>
          </p:blipFill>
          <p:spPr>
            <a:xfrm>
              <a:off x="-168696" y="1916832"/>
              <a:ext cx="3240360" cy="4941168"/>
            </a:xfrm>
            <a:prstGeom prst="rect">
              <a:avLst/>
            </a:prstGeom>
          </p:spPr>
        </p:pic>
        <p:sp>
          <p:nvSpPr>
            <p:cNvPr id="22" name="دمعة 21"/>
            <p:cNvSpPr/>
            <p:nvPr/>
          </p:nvSpPr>
          <p:spPr>
            <a:xfrm rot="931302">
              <a:off x="944631" y="3373897"/>
              <a:ext cx="792088" cy="936104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دمعة 22"/>
            <p:cNvSpPr/>
            <p:nvPr/>
          </p:nvSpPr>
          <p:spPr>
            <a:xfrm rot="931302">
              <a:off x="1564133" y="4089153"/>
              <a:ext cx="523468" cy="429771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97561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" b="93023" l="10000" r="97576">
                        <a14:foregroundMark x1="54848" y1="36628" x2="54848" y2="36628"/>
                        <a14:foregroundMark x1="66364" y1="15698" x2="66364" y2="15698"/>
                        <a14:foregroundMark x1="69394" y1="31395" x2="69394" y2="31395"/>
                        <a14:foregroundMark x1="62273" y1="39341" x2="62273" y2="39341"/>
                        <a14:foregroundMark x1="48788" y1="39535" x2="48788" y2="39535"/>
                        <a14:foregroundMark x1="48636" y1="69186" x2="48636" y2="69186"/>
                        <a14:foregroundMark x1="49545" y1="69186" x2="49545" y2="69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429000"/>
            <a:ext cx="4733093" cy="370041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3" y="1328364"/>
            <a:ext cx="4595055" cy="2346093"/>
          </a:xfrm>
          <a:prstGeom prst="rect">
            <a:avLst/>
          </a:prstGeom>
        </p:spPr>
      </p:pic>
      <p:sp>
        <p:nvSpPr>
          <p:cNvPr id="13" name="موجة مزدوجة 12"/>
          <p:cNvSpPr/>
          <p:nvPr/>
        </p:nvSpPr>
        <p:spPr>
          <a:xfrm>
            <a:off x="5501135" y="1506181"/>
            <a:ext cx="5912672" cy="2085963"/>
          </a:xfrm>
          <a:prstGeom prst="doubleWave">
            <a:avLst>
              <a:gd name="adj1" fmla="val 1379"/>
              <a:gd name="adj2" fmla="val 0"/>
            </a:avLst>
          </a:prstGeom>
          <a:solidFill>
            <a:srgbClr val="2D5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اذكر مِثالًا ترث فيه الأم الثلث !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7680176" y="687234"/>
            <a:ext cx="1296144" cy="0"/>
          </a:xfrm>
          <a:prstGeom prst="line">
            <a:avLst/>
          </a:prstGeom>
          <a:ln w="76200">
            <a:solidFill>
              <a:srgbClr val="7E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58007" r="13481" b="17969"/>
          <a:stretch/>
        </p:blipFill>
        <p:spPr>
          <a:xfrm>
            <a:off x="4367808" y="-35835"/>
            <a:ext cx="3605744" cy="1844054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4373307" y="332656"/>
            <a:ext cx="359134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الثُلث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خطط انسيابي: رابط 6"/>
          <p:cNvSpPr/>
          <p:nvPr/>
        </p:nvSpPr>
        <p:spPr>
          <a:xfrm>
            <a:off x="8544272" y="39162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317831" y="1773124"/>
            <a:ext cx="37930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"فَإِن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لَّمْ يَكُن لَّهُۥ وَلَدٌ وَوَرِثَهُۥٓ </a:t>
            </a:r>
            <a:endParaRPr lang="ar-SA" sz="28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أَبَوَاهُ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فَلِأُمِّهِ ٱلثُّلُثُ ۚ فَإِن كَانَ لَهُۥٓ إِخْوَةٌ </a:t>
            </a:r>
            <a:endParaRPr lang="ar-SA" sz="2800" b="1" dirty="0" smtClean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فَلِأُمِّهِ </a:t>
            </a:r>
            <a:r>
              <a:rPr lang="ar-SA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ٱلسُّدُسُ "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t="19892" r="24658" b="21746"/>
          <a:stretch/>
        </p:blipFill>
        <p:spPr>
          <a:xfrm>
            <a:off x="11023529" y="1581435"/>
            <a:ext cx="1492063" cy="1768371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168696" y="1916832"/>
            <a:ext cx="3240360" cy="4941168"/>
            <a:chOff x="-168696" y="1916832"/>
            <a:chExt cx="3240360" cy="4941168"/>
          </a:xfrm>
        </p:grpSpPr>
        <p:pic>
          <p:nvPicPr>
            <p:cNvPr id="16" name="صورة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65" b="99902" l="1270" r="98926">
                          <a14:foregroundMark x1="79883" y1="42969" x2="79883" y2="42969"/>
                          <a14:foregroundMark x1="82813" y1="42773" x2="82813" y2="42773"/>
                          <a14:foregroundMark x1="86230" y1="43848" x2="86230" y2="43848"/>
                          <a14:foregroundMark x1="85742" y1="35156" x2="85742" y2="35156"/>
                          <a14:foregroundMark x1="68652" y1="50977" x2="68652" y2="50977"/>
                          <a14:foregroundMark x1="39844" y1="89355" x2="39844" y2="89355"/>
                          <a14:foregroundMark x1="42188" y1="85938" x2="30078" y2="91211"/>
                          <a14:foregroundMark x1="46582" y1="89746" x2="13184" y2="92871"/>
                          <a14:foregroundMark x1="54492" y1="89355" x2="25488" y2="99902"/>
                          <a14:backgroundMark x1="73535" y1="43359" x2="73535" y2="43359"/>
                          <a14:backgroundMark x1="77734" y1="30273" x2="77734" y2="30273"/>
                          <a14:backgroundMark x1="80859" y1="25781" x2="80859" y2="25781"/>
                          <a14:backgroundMark x1="80859" y1="25781" x2="89551" y2="60352"/>
                          <a14:backgroundMark x1="87012" y1="26270" x2="71191" y2="83203"/>
                          <a14:backgroundMark x1="66699" y1="17773" x2="70508" y2="88477"/>
                          <a14:backgroundMark x1="58301" y1="19922" x2="70313" y2="82715"/>
                          <a14:backgroundMark x1="64648" y1="41016" x2="57422" y2="80664"/>
                          <a14:backgroundMark x1="61426" y1="49707" x2="54688" y2="83203"/>
                          <a14:backgroundMark x1="48047" y1="28320" x2="61621" y2="38965"/>
                          <a14:backgroundMark x1="45996" y1="33008" x2="53613" y2="30859"/>
                          <a14:backgroundMark x1="58008" y1="52051" x2="53613" y2="725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21"/>
            <a:stretch/>
          </p:blipFill>
          <p:spPr>
            <a:xfrm>
              <a:off x="-168696" y="1916832"/>
              <a:ext cx="3240360" cy="4941168"/>
            </a:xfrm>
            <a:prstGeom prst="rect">
              <a:avLst/>
            </a:prstGeom>
          </p:spPr>
        </p:pic>
        <p:sp>
          <p:nvSpPr>
            <p:cNvPr id="17" name="دمعة 16"/>
            <p:cNvSpPr/>
            <p:nvPr/>
          </p:nvSpPr>
          <p:spPr>
            <a:xfrm rot="931302">
              <a:off x="944631" y="3373897"/>
              <a:ext cx="792088" cy="936104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دمعة 17"/>
            <p:cNvSpPr/>
            <p:nvPr/>
          </p:nvSpPr>
          <p:spPr>
            <a:xfrm rot="931302">
              <a:off x="1564133" y="4089153"/>
              <a:ext cx="523468" cy="429771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70810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رابط مستقيم 4"/>
          <p:cNvCxnSpPr/>
          <p:nvPr/>
        </p:nvCxnSpPr>
        <p:spPr>
          <a:xfrm>
            <a:off x="7680176" y="687234"/>
            <a:ext cx="1296144" cy="0"/>
          </a:xfrm>
          <a:prstGeom prst="line">
            <a:avLst/>
          </a:prstGeom>
          <a:ln w="76200">
            <a:solidFill>
              <a:srgbClr val="7E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58007" r="13481" b="17969"/>
          <a:stretch/>
        </p:blipFill>
        <p:spPr>
          <a:xfrm>
            <a:off x="4367808" y="-35835"/>
            <a:ext cx="3605744" cy="1844054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4373307" y="332656"/>
            <a:ext cx="359134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الثُلث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خطط انسيابي: رابط 6"/>
          <p:cNvSpPr/>
          <p:nvPr/>
        </p:nvSpPr>
        <p:spPr>
          <a:xfrm>
            <a:off x="8544272" y="39162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765952757"/>
              </p:ext>
            </p:extLst>
          </p:nvPr>
        </p:nvGraphicFramePr>
        <p:xfrm>
          <a:off x="7104112" y="1518231"/>
          <a:ext cx="4948324" cy="24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25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95" y="1590971"/>
            <a:ext cx="4100769" cy="3494213"/>
          </a:xfrm>
          <a:prstGeom prst="rect">
            <a:avLst/>
          </a:prstGeom>
        </p:spPr>
      </p:pic>
      <p:sp>
        <p:nvSpPr>
          <p:cNvPr id="4" name="مخطط انسيابي: تخزين بالوصول التسلسلي 3"/>
          <p:cNvSpPr/>
          <p:nvPr/>
        </p:nvSpPr>
        <p:spPr>
          <a:xfrm>
            <a:off x="1743202" y="886192"/>
            <a:ext cx="5756953" cy="5263871"/>
          </a:xfrm>
          <a:prstGeom prst="flowChartMagneticTap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4000" b="1" dirty="0">
                <a:solidFill>
                  <a:srgbClr val="43AFD6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ترث الأم </a:t>
            </a:r>
            <a:r>
              <a:rPr lang="ar-SA" sz="4000" b="1" u="sng" dirty="0">
                <a:solidFill>
                  <a:srgbClr val="43AFD6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ثلث </a:t>
            </a:r>
            <a:r>
              <a:rPr lang="ar-SA" sz="4000" b="1" u="sng" dirty="0" smtClean="0">
                <a:solidFill>
                  <a:srgbClr val="43AFD6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</a:t>
            </a:r>
            <a:r>
              <a:rPr lang="ar-SA" sz="4000" b="1" dirty="0">
                <a:solidFill>
                  <a:srgbClr val="43AFD6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</a:t>
            </a:r>
            <a:endParaRPr lang="ar-SA" sz="4000" b="1" dirty="0" smtClean="0">
              <a:solidFill>
                <a:srgbClr val="43AFD6">
                  <a:lumMod val="50000"/>
                </a:srgb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/>
            <a:r>
              <a:rPr lang="ar-SA" sz="4000" b="1" dirty="0" smtClean="0">
                <a:solidFill>
                  <a:srgbClr val="43AFD6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كانت المسألة </a:t>
            </a:r>
            <a:r>
              <a:rPr lang="ar-SA" sz="4000" b="1" dirty="0">
                <a:solidFill>
                  <a:srgbClr val="43AFD6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احدى </a:t>
            </a:r>
          </a:p>
          <a:p>
            <a:pPr lvl="0" algn="ctr" rtl="1"/>
            <a:r>
              <a:rPr lang="ar-SA" sz="4000" b="1" dirty="0">
                <a:solidFill>
                  <a:srgbClr val="43AFD6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المسألتين العُمريتين.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-168696" y="1916832"/>
            <a:ext cx="3240360" cy="4941168"/>
            <a:chOff x="-168696" y="1916832"/>
            <a:chExt cx="3240360" cy="4941168"/>
          </a:xfrm>
        </p:grpSpPr>
        <p:pic>
          <p:nvPicPr>
            <p:cNvPr id="11" name="صورة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65" b="99902" l="1270" r="98926">
                          <a14:foregroundMark x1="79883" y1="42969" x2="79883" y2="42969"/>
                          <a14:foregroundMark x1="82813" y1="42773" x2="82813" y2="42773"/>
                          <a14:foregroundMark x1="86230" y1="43848" x2="86230" y2="43848"/>
                          <a14:foregroundMark x1="85742" y1="35156" x2="85742" y2="35156"/>
                          <a14:foregroundMark x1="68652" y1="50977" x2="68652" y2="50977"/>
                          <a14:foregroundMark x1="39844" y1="89355" x2="39844" y2="89355"/>
                          <a14:foregroundMark x1="42188" y1="85938" x2="30078" y2="91211"/>
                          <a14:foregroundMark x1="46582" y1="89746" x2="13184" y2="92871"/>
                          <a14:foregroundMark x1="54492" y1="89355" x2="25488" y2="99902"/>
                          <a14:backgroundMark x1="73535" y1="43359" x2="73535" y2="43359"/>
                          <a14:backgroundMark x1="77734" y1="30273" x2="77734" y2="30273"/>
                          <a14:backgroundMark x1="80859" y1="25781" x2="80859" y2="25781"/>
                          <a14:backgroundMark x1="80859" y1="25781" x2="89551" y2="60352"/>
                          <a14:backgroundMark x1="87012" y1="26270" x2="71191" y2="83203"/>
                          <a14:backgroundMark x1="66699" y1="17773" x2="70508" y2="88477"/>
                          <a14:backgroundMark x1="58301" y1="19922" x2="70313" y2="82715"/>
                          <a14:backgroundMark x1="64648" y1="41016" x2="57422" y2="80664"/>
                          <a14:backgroundMark x1="61426" y1="49707" x2="54688" y2="83203"/>
                          <a14:backgroundMark x1="48047" y1="28320" x2="61621" y2="38965"/>
                          <a14:backgroundMark x1="45996" y1="33008" x2="53613" y2="30859"/>
                          <a14:backgroundMark x1="58008" y1="52051" x2="53613" y2="725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21"/>
            <a:stretch/>
          </p:blipFill>
          <p:spPr>
            <a:xfrm>
              <a:off x="-168696" y="1916832"/>
              <a:ext cx="3240360" cy="4941168"/>
            </a:xfrm>
            <a:prstGeom prst="rect">
              <a:avLst/>
            </a:prstGeom>
          </p:spPr>
        </p:pic>
        <p:sp>
          <p:nvSpPr>
            <p:cNvPr id="12" name="دمعة 11"/>
            <p:cNvSpPr/>
            <p:nvPr/>
          </p:nvSpPr>
          <p:spPr>
            <a:xfrm rot="931302">
              <a:off x="944631" y="3373897"/>
              <a:ext cx="792088" cy="936104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دمعة 12"/>
            <p:cNvSpPr/>
            <p:nvPr/>
          </p:nvSpPr>
          <p:spPr>
            <a:xfrm rot="931302">
              <a:off x="1564133" y="4089153"/>
              <a:ext cx="523468" cy="429771"/>
            </a:xfrm>
            <a:prstGeom prst="teardrop">
              <a:avLst>
                <a:gd name="adj" fmla="val 102625"/>
              </a:avLst>
            </a:prstGeom>
            <a:solidFill>
              <a:srgbClr val="FFE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09238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صورة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64" y="203144"/>
            <a:ext cx="6657001" cy="131780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25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59" y="1504392"/>
            <a:ext cx="4438823" cy="4734745"/>
          </a:xfrm>
          <a:prstGeom prst="rect">
            <a:avLst/>
          </a:prstGeom>
        </p:spPr>
      </p:pic>
      <p:sp>
        <p:nvSpPr>
          <p:cNvPr id="38" name="مستطيل ذو زوايا قطرية مستديرة 37"/>
          <p:cNvSpPr/>
          <p:nvPr/>
        </p:nvSpPr>
        <p:spPr>
          <a:xfrm>
            <a:off x="891512" y="4014240"/>
            <a:ext cx="5436484" cy="7200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</a:t>
            </a:r>
            <a:endPara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خماسي 24"/>
          <p:cNvSpPr/>
          <p:nvPr/>
        </p:nvSpPr>
        <p:spPr>
          <a:xfrm>
            <a:off x="2299085" y="3134407"/>
            <a:ext cx="1524469" cy="720080"/>
          </a:xfrm>
          <a:prstGeom prst="homePlate">
            <a:avLst/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 smtClean="0">
                <a:solidFill>
                  <a:srgbClr val="964B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</a:t>
            </a:r>
            <a:endParaRPr lang="ar-SA" sz="2400" b="1" u="sng" dirty="0">
              <a:solidFill>
                <a:srgbClr val="964B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خماسي 13"/>
          <p:cNvSpPr/>
          <p:nvPr/>
        </p:nvSpPr>
        <p:spPr>
          <a:xfrm>
            <a:off x="5899485" y="3134407"/>
            <a:ext cx="1728192" cy="720080"/>
          </a:xfrm>
          <a:prstGeom prst="homePlate">
            <a:avLst/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 smtClean="0">
                <a:solidFill>
                  <a:srgbClr val="964B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الزوجة</a:t>
            </a:r>
            <a:endParaRPr lang="ar-SA" sz="2400" b="1" u="sng" dirty="0">
              <a:solidFill>
                <a:srgbClr val="964B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4562056" y="2234110"/>
            <a:ext cx="2964021" cy="7200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زوجة وأم وأب.</a:t>
            </a: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859533" y="2231473"/>
            <a:ext cx="2964021" cy="7200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زوج 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وأم وأب.</a:t>
            </a:r>
          </a:p>
        </p:txBody>
      </p:sp>
      <p:sp>
        <p:nvSpPr>
          <p:cNvPr id="16" name="مستطيل ذو زوايا قطرية مستديرة 15"/>
          <p:cNvSpPr/>
          <p:nvPr/>
        </p:nvSpPr>
        <p:spPr>
          <a:xfrm>
            <a:off x="4571071" y="3134407"/>
            <a:ext cx="1728192" cy="7200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الربع أو الثُمن.</a:t>
            </a:r>
          </a:p>
        </p:txBody>
      </p:sp>
      <p:sp>
        <p:nvSpPr>
          <p:cNvPr id="17" name="مستطيل ذو زوايا قطرية مستديرة 16"/>
          <p:cNvSpPr/>
          <p:nvPr/>
        </p:nvSpPr>
        <p:spPr>
          <a:xfrm>
            <a:off x="872543" y="3134407"/>
            <a:ext cx="1715891" cy="7200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 أو الربع</a:t>
            </a: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872543" y="4894073"/>
            <a:ext cx="5369537" cy="7200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تعصيبًا.</a:t>
            </a: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905911" y="4006418"/>
            <a:ext cx="5436484" cy="7200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ثُلث الباقي.</a:t>
            </a:r>
          </a:p>
        </p:txBody>
      </p:sp>
      <p:sp>
        <p:nvSpPr>
          <p:cNvPr id="26" name="خماسي 25"/>
          <p:cNvSpPr/>
          <p:nvPr/>
        </p:nvSpPr>
        <p:spPr>
          <a:xfrm>
            <a:off x="5755469" y="3998596"/>
            <a:ext cx="1872208" cy="727902"/>
          </a:xfrm>
          <a:prstGeom prst="homePlate">
            <a:avLst/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 smtClean="0">
                <a:solidFill>
                  <a:srgbClr val="964B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2400" b="1" u="sng" dirty="0">
              <a:solidFill>
                <a:srgbClr val="964B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خماسي 26"/>
          <p:cNvSpPr/>
          <p:nvPr/>
        </p:nvSpPr>
        <p:spPr>
          <a:xfrm>
            <a:off x="5763497" y="4906715"/>
            <a:ext cx="1864180" cy="702782"/>
          </a:xfrm>
          <a:prstGeom prst="homePlate">
            <a:avLst/>
          </a:prstGeom>
          <a:solidFill>
            <a:srgbClr val="EBC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 smtClean="0">
                <a:solidFill>
                  <a:srgbClr val="964B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الأب</a:t>
            </a:r>
            <a:endParaRPr lang="ar-SA" sz="2400" b="1" u="sng" dirty="0">
              <a:solidFill>
                <a:srgbClr val="964B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4007489" y="390953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964B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المسألتان العُمريتان هما: </a:t>
            </a:r>
            <a:endParaRPr lang="ar-SA" sz="5400" b="1" cap="none" spc="0" dirty="0">
              <a:ln w="0"/>
              <a:solidFill>
                <a:srgbClr val="964B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010615" y="1660331"/>
            <a:ext cx="20778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u="sng" cap="none" spc="0" dirty="0" smtClean="0">
                <a:ln w="0"/>
                <a:solidFill>
                  <a:srgbClr val="964B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توفيّ الزوج عن :</a:t>
            </a:r>
            <a:endParaRPr lang="ar-SA" sz="2800" b="1" u="sng" cap="none" spc="0" dirty="0">
              <a:ln w="0"/>
              <a:solidFill>
                <a:srgbClr val="964B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202415" y="1660331"/>
            <a:ext cx="2416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u="sng" cap="none" spc="0" dirty="0" smtClean="0">
                <a:ln w="0"/>
                <a:solidFill>
                  <a:srgbClr val="964B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توفيّت الزوجة عن :</a:t>
            </a:r>
            <a:endParaRPr lang="ar-SA" sz="2800" b="1" u="sng" cap="none" spc="0" dirty="0">
              <a:ln w="0"/>
              <a:solidFill>
                <a:srgbClr val="964B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111" l="252" r="100000">
                        <a14:foregroundMark x1="33208" y1="6759" x2="33208" y2="6759"/>
                        <a14:foregroundMark x1="27296" y1="9259" x2="27296" y2="9259"/>
                        <a14:foregroundMark x1="30063" y1="7407" x2="30063" y2="7407"/>
                        <a14:foregroundMark x1="40377" y1="83519" x2="40377" y2="8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46" y="3996016"/>
            <a:ext cx="1651186" cy="2243121"/>
          </a:xfrm>
          <a:prstGeom prst="rect">
            <a:avLst/>
          </a:prstGeom>
        </p:spPr>
      </p:pic>
      <p:sp>
        <p:nvSpPr>
          <p:cNvPr id="46" name="مستطيل 45"/>
          <p:cNvSpPr/>
          <p:nvPr/>
        </p:nvSpPr>
        <p:spPr>
          <a:xfrm>
            <a:off x="3392250" y="2492976"/>
            <a:ext cx="822372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متى ترث الزوجة الربع؟</a:t>
            </a:r>
          </a:p>
          <a:p>
            <a:pPr algn="r"/>
            <a:r>
              <a:rPr lang="ar-SA" sz="40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ومتى ترث الثُمن !</a:t>
            </a:r>
          </a:p>
          <a:p>
            <a:pPr algn="r"/>
            <a:r>
              <a:rPr lang="ar-SA" sz="40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ar-SA" sz="40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				          ومتى يرث الزوج</a:t>
            </a:r>
          </a:p>
          <a:p>
            <a:pPr algn="r"/>
            <a:r>
              <a:rPr lang="ar-SA" sz="40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0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النصف ؟</a:t>
            </a:r>
          </a:p>
          <a:p>
            <a:pPr algn="r"/>
            <a:r>
              <a:rPr lang="ar-SA" sz="40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ومتى يرث الربع!		</a:t>
            </a:r>
          </a:p>
        </p:txBody>
      </p:sp>
    </p:spTree>
    <p:extLst>
      <p:ext uri="{BB962C8B-B14F-4D97-AF65-F5344CB8AC3E}">
        <p14:creationId xmlns:p14="http://schemas.microsoft.com/office/powerpoint/2010/main" val="141884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 animBg="1"/>
      <p:bldP spid="1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6" grpId="0" animBg="1"/>
      <p:bldP spid="27" grpId="0" animBg="1"/>
      <p:bldP spid="33" grpId="0"/>
      <p:bldP spid="34" grpId="0"/>
      <p:bldP spid="3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58007" r="13481" b="17969"/>
          <a:stretch/>
        </p:blipFill>
        <p:spPr>
          <a:xfrm>
            <a:off x="4511824" y="0"/>
            <a:ext cx="3605744" cy="1844054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4517323" y="368491"/>
            <a:ext cx="359134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الثُلث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3431839" y="687234"/>
            <a:ext cx="1296144" cy="0"/>
          </a:xfrm>
          <a:prstGeom prst="line">
            <a:avLst/>
          </a:prstGeom>
          <a:ln w="76200">
            <a:solidFill>
              <a:srgbClr val="7E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خطط انسيابي: رابط 12"/>
          <p:cNvSpPr/>
          <p:nvPr/>
        </p:nvSpPr>
        <p:spPr>
          <a:xfrm>
            <a:off x="2196233" y="39162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الأخوة لأم.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73836579"/>
              </p:ext>
            </p:extLst>
          </p:nvPr>
        </p:nvGraphicFramePr>
        <p:xfrm>
          <a:off x="1271464" y="922027"/>
          <a:ext cx="9104560" cy="522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صورة 21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256376"/>
            <a:ext cx="2560080" cy="2560080"/>
          </a:xfrm>
          <a:prstGeom prst="rect">
            <a:avLst/>
          </a:prstGeom>
        </p:spPr>
      </p:pic>
      <p:cxnSp>
        <p:nvCxnSpPr>
          <p:cNvPr id="23" name="رابط مستقيم 22"/>
          <p:cNvCxnSpPr/>
          <p:nvPr/>
        </p:nvCxnSpPr>
        <p:spPr>
          <a:xfrm>
            <a:off x="7680176" y="687234"/>
            <a:ext cx="1296144" cy="0"/>
          </a:xfrm>
          <a:prstGeom prst="line">
            <a:avLst/>
          </a:prstGeom>
          <a:ln w="76200">
            <a:solidFill>
              <a:srgbClr val="7E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خطط انسيابي: رابط 23"/>
          <p:cNvSpPr/>
          <p:nvPr/>
        </p:nvSpPr>
        <p:spPr>
          <a:xfrm>
            <a:off x="8544272" y="39162"/>
            <a:ext cx="1368152" cy="1296144"/>
          </a:xfrm>
          <a:prstGeom prst="flowChartConnector">
            <a:avLst/>
          </a:prstGeom>
          <a:solidFill>
            <a:srgbClr val="7E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752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  <p:bldGraphic spid="4" grpId="0">
        <p:bldAsOne/>
      </p:bldGraphic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2746019" y="-118860"/>
            <a:ext cx="7798375" cy="6730732"/>
            <a:chOff x="3122161" y="294904"/>
            <a:chExt cx="6712160" cy="6120412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735">
              <a:off x="3122161" y="294904"/>
              <a:ext cx="6712160" cy="6120412"/>
            </a:xfrm>
            <a:prstGeom prst="rect">
              <a:avLst/>
            </a:prstGeom>
          </p:spPr>
        </p:pic>
        <p:sp>
          <p:nvSpPr>
            <p:cNvPr id="8" name="مستطيل 7"/>
            <p:cNvSpPr/>
            <p:nvPr/>
          </p:nvSpPr>
          <p:spPr>
            <a:xfrm rot="174770">
              <a:off x="3879692" y="2348880"/>
              <a:ext cx="5468488" cy="3600400"/>
            </a:xfrm>
            <a:prstGeom prst="rect">
              <a:avLst/>
            </a:prstGeom>
            <a:solidFill>
              <a:srgbClr val="FFE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0000" l="10000" r="90100">
                        <a14:foregroundMark x1="72100" y1="13981" x2="72100" y2="13981"/>
                        <a14:foregroundMark x1="72600" y1="15833" x2="72600" y2="15833"/>
                        <a14:foregroundMark x1="72100" y1="22500" x2="72100" y2="22500"/>
                        <a14:foregroundMark x1="71000" y1="26019" x2="74400" y2="17500"/>
                        <a14:foregroundMark x1="73900" y1="17500" x2="67600" y2="13333"/>
                        <a14:foregroundMark x1="62000" y1="22500" x2="60200" y2="25000"/>
                        <a14:foregroundMark x1="21700" y1="21296" x2="25600" y2="20000"/>
                        <a14:foregroundMark x1="51400" y1="53981" x2="51700" y2="48148"/>
                        <a14:foregroundMark x1="45400" y1="47963" x2="42700" y2="44630"/>
                        <a14:foregroundMark x1="43800" y1="46667" x2="43800" y2="46667"/>
                        <a14:foregroundMark x1="45400" y1="53981" x2="45400" y2="53981"/>
                        <a14:foregroundMark x1="44500" y1="58333" x2="44500" y2="58333"/>
                        <a14:foregroundMark x1="44500" y1="66296" x2="44500" y2="44167"/>
                        <a14:foregroundMark x1="52600" y1="65463" x2="51900" y2="51481"/>
                        <a14:foregroundMark x1="52800" y1="47130" x2="46000" y2="47130"/>
                        <a14:foregroundMark x1="53200" y1="48148" x2="58600" y2="44352"/>
                        <a14:foregroundMark x1="58600" y1="44352" x2="58600" y2="44352"/>
                        <a14:foregroundMark x1="40600" y1="45833" x2="39300" y2="4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2420888"/>
            <a:ext cx="4241784" cy="458112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682796" y="1445465"/>
            <a:ext cx="650420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 smtClean="0">
                <a:solidFill>
                  <a:srgbClr val="038BB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يسقط الإخوة عند اختلال الشرط الأول أو الثاني .</a:t>
            </a:r>
            <a:endParaRPr lang="ar-SA" sz="3600" b="1" dirty="0">
              <a:solidFill>
                <a:srgbClr val="038BB5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3600" b="1" dirty="0" smtClean="0">
                <a:solidFill>
                  <a:srgbClr val="038BB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من الآية ماذا يستحق الأخ لأم اذا اختل</a:t>
            </a:r>
          </a:p>
          <a:p>
            <a:pPr algn="r" rtl="1"/>
            <a:r>
              <a:rPr lang="ar-SA" sz="3600" b="1" dirty="0" smtClean="0">
                <a:solidFill>
                  <a:srgbClr val="038BB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 الثالث: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287688" y="3311113"/>
            <a:ext cx="68959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b="1" u="sng" dirty="0" smtClean="0">
                <a:solidFill>
                  <a:srgbClr val="038BB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</a:t>
            </a:r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"وَإِن </a:t>
            </a: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 رَجُلٌ يُورَثُ كَلَالَةً أَوِ امْرَأَةٌ وَلَهُ أَخٌ </a:t>
            </a:r>
            <a:endParaRPr lang="ar-SA" sz="32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أَوْ أُخْتٌ فَلِكُلِّ </a:t>
            </a: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وَاحِدٍ مِّنْهُمَا السُّدُسُ ۚ فَإِن كَانُوا </a:t>
            </a:r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أَكْثَرَ</a:t>
            </a:r>
          </a:p>
          <a:p>
            <a:pPr algn="r"/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 </a:t>
            </a:r>
            <a:r>
              <a:rPr lang="ar-SA" sz="32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ذَٰلِكَ</a:t>
            </a:r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فَهُمْ شُرَكَاءُ فِي الثُّلُثِ ۚ"</a:t>
            </a:r>
            <a:endParaRPr lang="en-US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ar-SA" sz="32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941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4" y="-196207"/>
            <a:ext cx="8727787" cy="653802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55" y="2835500"/>
            <a:ext cx="5577840" cy="429583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335360" y="3356992"/>
            <a:ext cx="3672408" cy="3223637"/>
            <a:chOff x="3904019" y="3193433"/>
            <a:chExt cx="1252866" cy="1203626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019" y="3193433"/>
              <a:ext cx="1252866" cy="1203626"/>
            </a:xfrm>
            <a:prstGeom prst="rect">
              <a:avLst/>
            </a:prstGeom>
          </p:spPr>
        </p:pic>
        <p:sp>
          <p:nvSpPr>
            <p:cNvPr id="10" name="شكل بيضاوي 9"/>
            <p:cNvSpPr/>
            <p:nvPr/>
          </p:nvSpPr>
          <p:spPr>
            <a:xfrm>
              <a:off x="4474264" y="3795246"/>
              <a:ext cx="246019" cy="142515"/>
            </a:xfrm>
            <a:prstGeom prst="ellipse">
              <a:avLst/>
            </a:prstGeom>
            <a:solidFill>
              <a:srgbClr val="C98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2460692" y="949146"/>
            <a:ext cx="774433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استرجع/ي العِبارة التي جمع فيها العلماء الفروض </a:t>
            </a:r>
          </a:p>
          <a:p>
            <a:pPr algn="ctr"/>
            <a:r>
              <a:rPr lang="ar-SA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المُقدرة الثابتة بالنص ، وعددّها /عدديّها :</a:t>
            </a:r>
          </a:p>
          <a:p>
            <a:pPr algn="ctr"/>
            <a:endParaRPr lang="ar-SA" sz="4400" b="1" dirty="0" smtClean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175" y="2891427"/>
            <a:ext cx="67573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u="sng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النِصفُ و نِصفُهُ ونصفُ نِصفْ، والثلثان ونصفهما و نِصفُ نصفِهما. </a:t>
            </a:r>
          </a:p>
          <a:p>
            <a:pPr algn="ctr"/>
            <a:r>
              <a:rPr lang="ar-SA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 ، والربع و الثُمُن ، والثلثان و الثلث والسدس،</a:t>
            </a:r>
          </a:p>
          <a:p>
            <a:pPr algn="ctr"/>
            <a:r>
              <a:rPr lang="ar-SA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اما الذي بالاجتهاد فهو ثلث الباقي*. </a:t>
            </a:r>
          </a:p>
          <a:p>
            <a:pPr algn="ctr"/>
            <a:endParaRPr lang="ar-SA" sz="2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-134199" y="98341"/>
            <a:ext cx="2852551" cy="472474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الدرس السابق*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49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8640"/>
            <a:ext cx="5593904" cy="8298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456040" y="141914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أمور انفرد بِها الإخوة لأم:</a:t>
            </a:r>
            <a:endParaRPr lang="ar-SA" sz="5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87630" y="1065244"/>
            <a:ext cx="767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SA" sz="3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خالف الأخوة لأم قواعد فرضية و انفردوا بها ، استنتج/ي من</a:t>
            </a:r>
          </a:p>
          <a:p>
            <a:pPr algn="r" rtl="1"/>
            <a:r>
              <a:rPr lang="ar-SA" sz="3600" b="1" u="sng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"القواعد الفرضية" </a:t>
            </a:r>
            <a:r>
              <a:rPr lang="ar-SA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المسائل التي انفرد بها الإخوة لأم:</a:t>
            </a:r>
            <a:endParaRPr lang="ar-SA" sz="36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54176"/>
              </p:ext>
            </p:extLst>
          </p:nvPr>
        </p:nvGraphicFramePr>
        <p:xfrm>
          <a:off x="479376" y="3071433"/>
          <a:ext cx="8128000" cy="2906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62979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1608868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الفرضية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خلاف القاعدة .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817285"/>
                  </a:ext>
                </a:extLst>
              </a:tr>
              <a:tr h="1714707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قال تعالى: "</a:t>
                      </a:r>
                      <a:r>
                        <a:rPr lang="ar-SA" sz="3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يُوصِيكُمُ اللَّهُ فِي أَوْلادِكُمْ لِلذَّكَرِ مِثْلُ حَظِّ الأُنثَيَيْنِ".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3200" b="1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3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نصيب</a:t>
                      </a:r>
                      <a:r>
                        <a:rPr lang="ar-SA" sz="3200" b="1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الابن = نصيب ابنتان.</a:t>
                      </a:r>
                      <a:endParaRPr lang="ar-SA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3200" b="1" dirty="0" smtClean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11103"/>
                  </a:ext>
                </a:extLst>
              </a:tr>
            </a:tbl>
          </a:graphicData>
        </a:graphic>
      </p:graphicFrame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" y="141914"/>
            <a:ext cx="4309691" cy="242299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80" y="2852936"/>
            <a:ext cx="3288816" cy="32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8640"/>
            <a:ext cx="5593904" cy="8298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456040" y="141914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أمور انفرد بِها الإخوة لأم:</a:t>
            </a:r>
            <a:endParaRPr lang="ar-SA" sz="5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87630" y="1065244"/>
            <a:ext cx="767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SA" sz="3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خالف الإخوة لأم قواعد فرضية و انفردوا بها ، استنتج/ي من</a:t>
            </a:r>
          </a:p>
          <a:p>
            <a:pPr algn="r" rtl="1"/>
            <a:r>
              <a:rPr lang="ar-SA" sz="3600" b="1" u="sng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"القواعد الفرضية" </a:t>
            </a:r>
            <a:r>
              <a:rPr lang="ar-SA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المسائل التي انفرد بها الإخوة لأم:</a:t>
            </a:r>
            <a:endParaRPr lang="ar-SA" sz="36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94045"/>
              </p:ext>
            </p:extLst>
          </p:nvPr>
        </p:nvGraphicFramePr>
        <p:xfrm>
          <a:off x="479376" y="3071433"/>
          <a:ext cx="8128000" cy="25788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62979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1608868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الفرضية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خلاف القاعدة .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817285"/>
                  </a:ext>
                </a:extLst>
              </a:tr>
              <a:tr h="1714707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الذكر يعصب الأنثى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فمثلاً ، إذا وُجد المعصب لا ترث البنت النصف.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11103"/>
                  </a:ext>
                </a:extLst>
              </a:tr>
            </a:tbl>
          </a:graphicData>
        </a:graphic>
      </p:graphicFrame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" y="141914"/>
            <a:ext cx="4309691" cy="242299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80" y="2852936"/>
            <a:ext cx="3288816" cy="32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8640"/>
            <a:ext cx="5593904" cy="8298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456040" y="141914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أمور انفرد بِها الإخوة لأم:</a:t>
            </a:r>
            <a:endParaRPr lang="ar-SA" sz="5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87630" y="1065244"/>
            <a:ext cx="767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SA" sz="3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خالف الإخوة لأم قواعد فرضية و انفردوا بها ، استنتج/ي من</a:t>
            </a:r>
          </a:p>
          <a:p>
            <a:pPr algn="r" rtl="1"/>
            <a:r>
              <a:rPr lang="ar-SA" sz="3600" b="1" u="sng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"القواعد الفرضية" </a:t>
            </a:r>
            <a:r>
              <a:rPr lang="ar-SA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المسائل التي انفرد بها الإخوة لأم:</a:t>
            </a:r>
            <a:endParaRPr lang="ar-SA" sz="36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66118"/>
              </p:ext>
            </p:extLst>
          </p:nvPr>
        </p:nvGraphicFramePr>
        <p:xfrm>
          <a:off x="479376" y="3071433"/>
          <a:ext cx="8128000" cy="25788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62979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1608868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الفرضية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خلاف القاعدة .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817285"/>
                  </a:ext>
                </a:extLst>
              </a:tr>
              <a:tr h="1714707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كل ذَكر أدلى بأنثى لا يرث ، كـ أبو الأم و ابن الأخت.</a:t>
                      </a:r>
                      <a:endParaRPr lang="ar-SA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11103"/>
                  </a:ext>
                </a:extLst>
              </a:tr>
            </a:tbl>
          </a:graphicData>
        </a:graphic>
      </p:graphicFrame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80" y="2852936"/>
            <a:ext cx="3288816" cy="328881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" y="141914"/>
            <a:ext cx="4309691" cy="24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4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8640"/>
            <a:ext cx="5593904" cy="8298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456040" y="141914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أمور انفرد بِها الإخوة لأم:</a:t>
            </a:r>
            <a:endParaRPr lang="ar-SA" sz="5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87630" y="1065244"/>
            <a:ext cx="767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SA" sz="3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خالف الإخوة لأم قواعد فرضية و انفردوا بها ، استنتج/ي من</a:t>
            </a:r>
          </a:p>
          <a:p>
            <a:pPr algn="r" rtl="1"/>
            <a:r>
              <a:rPr lang="ar-SA" sz="3600" b="1" u="sng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"القواعد الفرضية" </a:t>
            </a:r>
            <a:r>
              <a:rPr lang="ar-SA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المسائل التي انفرد بها الإخوة لأم:</a:t>
            </a:r>
            <a:endParaRPr lang="ar-SA" sz="36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8854"/>
              </p:ext>
            </p:extLst>
          </p:nvPr>
        </p:nvGraphicFramePr>
        <p:xfrm>
          <a:off x="479376" y="3071433"/>
          <a:ext cx="8128000" cy="25788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62979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1608868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الفرضية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خلاف القاعدة .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817285"/>
                  </a:ext>
                </a:extLst>
              </a:tr>
              <a:tr h="1714707"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من ادلى بوارث حجبه ذلك الوارث، كالجَد مع الأب ، وابن الابن مع الابن وابن الأخ مع الأخ.</a:t>
                      </a:r>
                      <a:endParaRPr lang="ar-SA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11103"/>
                  </a:ext>
                </a:extLst>
              </a:tr>
            </a:tbl>
          </a:graphicData>
        </a:graphic>
      </p:graphicFrame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80" y="2852936"/>
            <a:ext cx="3288816" cy="328881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24" y="680603"/>
            <a:ext cx="2374016" cy="237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1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8640"/>
            <a:ext cx="5593904" cy="8298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456040" y="141914"/>
            <a:ext cx="489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أمور انفرد بِها الإخوة لأم:</a:t>
            </a:r>
            <a:endParaRPr lang="ar-SA" sz="5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87630" y="1065244"/>
            <a:ext cx="7677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SA" sz="36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خالف الإخوة لأم قواعد فرضية و انفردوا بها ، استنتج/ي من</a:t>
            </a:r>
          </a:p>
          <a:p>
            <a:pPr algn="r" rtl="1"/>
            <a:r>
              <a:rPr lang="ar-SA" sz="3600" b="1" u="sng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"القواعد الفرضية</a:t>
            </a:r>
            <a:r>
              <a:rPr lang="ar-SA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المسائل التي انفرد بها الإخوة لأم:</a:t>
            </a:r>
            <a:endParaRPr lang="ar-SA" sz="36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30904"/>
              </p:ext>
            </p:extLst>
          </p:nvPr>
        </p:nvGraphicFramePr>
        <p:xfrm>
          <a:off x="542580" y="2578389"/>
          <a:ext cx="8128000" cy="25788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62979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1608868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 الفرضية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خلاف القاعدة .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817285"/>
                  </a:ext>
                </a:extLst>
              </a:tr>
              <a:tr h="171470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من ادلى بوارث لم يحجب ذلك الوارث.</a:t>
                      </a:r>
                      <a:endParaRPr lang="ar-SA" sz="3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11103"/>
                  </a:ext>
                </a:extLst>
              </a:tr>
            </a:tbl>
          </a:graphicData>
        </a:graphic>
      </p:graphicFrame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6" y="5013176"/>
            <a:ext cx="1654023" cy="165402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5124" y="3886201"/>
            <a:ext cx="857058" cy="85705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80" y="2852936"/>
            <a:ext cx="3288816" cy="32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76672"/>
            <a:ext cx="10449854" cy="8298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183381" y="506890"/>
            <a:ext cx="8465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شارك/ي مع مجموعتك في إيجاد الخطأ في المسائل التالية!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50" y="2708920"/>
            <a:ext cx="6107936" cy="660317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5600" y1="57778" x2="65600" y2="57778"/>
                        <a14:foregroundMark x1="44600" y1="56389" x2="44600" y2="56389"/>
                        <a14:foregroundMark x1="47600" y1="57222" x2="47600" y2="57222"/>
                        <a14:foregroundMark x1="45200" y1="36667" x2="45200" y2="36667"/>
                        <a14:foregroundMark x1="75200" y1="30278" x2="75200" y2="3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92" y="-689045"/>
            <a:ext cx="3391024" cy="3662306"/>
          </a:xfrm>
          <a:prstGeom prst="rect">
            <a:avLst/>
          </a:prstGeom>
        </p:spPr>
      </p:pic>
      <p:sp>
        <p:nvSpPr>
          <p:cNvPr id="8" name="تمرير أفقي 7"/>
          <p:cNvSpPr/>
          <p:nvPr/>
        </p:nvSpPr>
        <p:spPr>
          <a:xfrm>
            <a:off x="5040648" y="1484784"/>
            <a:ext cx="4608512" cy="3619409"/>
          </a:xfrm>
          <a:prstGeom prst="horizontalScroll">
            <a:avLst>
              <a:gd name="adj" fmla="val 8210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توفيّ الرجل عن زوجة وأم وأب</a:t>
            </a: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ميراث الزوجة الربع </a:t>
            </a: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 الثلث .</a:t>
            </a: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الأب الباقي تعصيبًا.</a:t>
            </a:r>
            <a:endParaRPr lang="ar-SA" sz="3200" b="1" dirty="0">
              <a:solidFill>
                <a:schemeClr val="accent3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تمرير أفقي 8"/>
          <p:cNvSpPr/>
          <p:nvPr/>
        </p:nvSpPr>
        <p:spPr>
          <a:xfrm>
            <a:off x="191344" y="1556792"/>
            <a:ext cx="4621546" cy="3619409"/>
          </a:xfrm>
          <a:prstGeom prst="horizontalScroll">
            <a:avLst>
              <a:gd name="adj" fmla="val 8210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 smtClean="0">
              <a:solidFill>
                <a:schemeClr val="accent3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توفيّت امرأة عن زوجها وابنها واختها الشقيقة :</a:t>
            </a:r>
          </a:p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لزوج النصف.</a:t>
            </a: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للابن الباقي تعصيبًا.</a:t>
            </a:r>
          </a:p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الأخت : تسقط لوجود الابن.</a:t>
            </a:r>
          </a:p>
          <a:p>
            <a:pPr algn="ctr"/>
            <a:endParaRPr lang="ar-SA" sz="3200" b="1" dirty="0">
              <a:solidFill>
                <a:schemeClr val="accent3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27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اويتين مستديرتين في نفس الجانب 3"/>
          <p:cNvSpPr/>
          <p:nvPr/>
        </p:nvSpPr>
        <p:spPr>
          <a:xfrm>
            <a:off x="201400" y="1995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770856" y="334025"/>
            <a:ext cx="1076608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err="1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الحمدلله</a:t>
            </a:r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بنعمته تتم الصالحات.</a:t>
            </a:r>
            <a:endParaRPr lang="ar-SA" sz="6000" b="1" cap="none" spc="0" dirty="0">
              <a:ln w="0"/>
              <a:solidFill>
                <a:srgbClr val="EB565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 على تعاونكم ابنائي الطلاب / بناتي الطالبات.</a:t>
            </a:r>
          </a:p>
          <a:p>
            <a:pPr algn="ctr"/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76" y="1409923"/>
            <a:ext cx="7405967" cy="4799067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العروض</a:t>
            </a:r>
            <a:r>
              <a:rPr lang="en-US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5599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7198306" y="2229425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7126298" y="4101633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406218" y="1293321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334210" y="2445449"/>
            <a:ext cx="1940585" cy="316243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46472" y="2862282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8566458" y="1293321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9358546" y="2949505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7635903" y="3080734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3935760" y="188640"/>
            <a:ext cx="8794295" cy="1230568"/>
          </a:xfrm>
          <a:prstGeom prst="rect">
            <a:avLst/>
          </a:prstGeom>
        </p:spPr>
      </p:pic>
      <p:sp>
        <p:nvSpPr>
          <p:cNvPr id="16" name="مستطيل ذو زوايا قطرية مستديرة 15"/>
          <p:cNvSpPr/>
          <p:nvPr/>
        </p:nvSpPr>
        <p:spPr>
          <a:xfrm>
            <a:off x="7211413" y="1721153"/>
            <a:ext cx="2066017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لأب.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7132274" y="491781"/>
            <a:ext cx="4068934" cy="56449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sp>
        <p:nvSpPr>
          <p:cNvPr id="19" name="مستطيل ذو زوايا قطرية مستديرة 18"/>
          <p:cNvSpPr/>
          <p:nvPr/>
        </p:nvSpPr>
        <p:spPr>
          <a:xfrm>
            <a:off x="6327508" y="3355635"/>
            <a:ext cx="1269701" cy="65969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الشقيقة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8066074" y="5091323"/>
            <a:ext cx="1368152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 ذو زوايا قطرية مستديرة 20"/>
          <p:cNvSpPr/>
          <p:nvPr/>
        </p:nvSpPr>
        <p:spPr>
          <a:xfrm>
            <a:off x="9338258" y="1932960"/>
            <a:ext cx="1368152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ذو زوايا قطرية مستديرة 21"/>
          <p:cNvSpPr/>
          <p:nvPr/>
        </p:nvSpPr>
        <p:spPr>
          <a:xfrm>
            <a:off x="9889255" y="3824319"/>
            <a:ext cx="1368152" cy="57606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760656" y="2447033"/>
            <a:ext cx="11737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شرط واحد.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020448" y="4326825"/>
            <a:ext cx="830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شرطان.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119017" y="5509834"/>
            <a:ext cx="12202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ثلاثة شروط.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691221" y="4271614"/>
            <a:ext cx="11368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أربعة شروط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682066" y="2240742"/>
            <a:ext cx="12137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خمسة شروط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" y="1021285"/>
            <a:ext cx="5964103" cy="598800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530269" y="3752702"/>
            <a:ext cx="36711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 خمسة،</a:t>
            </a:r>
          </a:p>
          <a:p>
            <a:pPr algn="ctr"/>
            <a:r>
              <a:rPr lang="ar-SA" sz="4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وجميعهم إناث عدا الزوج!</a:t>
            </a:r>
          </a:p>
        </p:txBody>
      </p:sp>
    </p:spTree>
    <p:extLst>
      <p:ext uri="{BB962C8B-B14F-4D97-AF65-F5344CB8AC3E}">
        <p14:creationId xmlns:p14="http://schemas.microsoft.com/office/powerpoint/2010/main" val="351968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9" grpId="0"/>
      <p:bldP spid="20" grpId="0"/>
      <p:bldP spid="21" grpId="0"/>
      <p:bldP spid="22" grpId="0"/>
      <p:bldP spid="3" grpId="0"/>
      <p:bldP spid="23" grpId="0"/>
      <p:bldP spid="25" grpId="0"/>
      <p:bldP spid="26" grpId="0"/>
      <p:bldP spid="2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1487488" y="1844824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1415480" y="3717032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95400" y="908720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23392" y="2060848"/>
            <a:ext cx="1940585" cy="3162435"/>
          </a:xfrm>
          <a:prstGeom prst="rect">
            <a:avLst/>
          </a:prstGeom>
        </p:spPr>
      </p:pic>
      <p:sp>
        <p:nvSpPr>
          <p:cNvPr id="5" name="مستطيل ذو زوايا قطرية مستديرة 4"/>
          <p:cNvSpPr/>
          <p:nvPr/>
        </p:nvSpPr>
        <p:spPr>
          <a:xfrm>
            <a:off x="870294" y="51018"/>
            <a:ext cx="4244881" cy="79208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654" y="2477681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2855640" y="908720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3647728" y="2564904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925085" y="2696133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43" y="1029326"/>
            <a:ext cx="7362550" cy="6098085"/>
          </a:xfrm>
          <a:prstGeom prst="rect">
            <a:avLst/>
          </a:prstGeom>
        </p:spPr>
      </p:pic>
      <p:sp>
        <p:nvSpPr>
          <p:cNvPr id="35" name="مستطيل 34"/>
          <p:cNvSpPr/>
          <p:nvPr/>
        </p:nvSpPr>
        <p:spPr>
          <a:xfrm>
            <a:off x="5910302" y="207094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 latinLnBrk="0"/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</a:t>
            </a:r>
            <a:r>
              <a:rPr lang="ar-SA" sz="2800" b="1" dirty="0" err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تعالى</a:t>
            </a:r>
            <a:r>
              <a:rPr lang="ar-SA" sz="2800" b="1" dirty="0" err="1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28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</a:t>
            </a:r>
            <a:r>
              <a:rPr lang="ar-SA" sz="28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وَلَكُمْ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نِصْفُ مَا تَرَكَ أَزْوَاجُكُمْ إِن لَّمْ </a:t>
            </a:r>
            <a:r>
              <a:rPr lang="ar-SA" sz="28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يَكُن</a:t>
            </a:r>
          </a:p>
          <a:p>
            <a:pPr lvl="0" algn="r" rtl="1" latinLnBrk="0"/>
            <a:r>
              <a:rPr lang="ar-SA" sz="28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لَّهُنَّ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وَلَدٌ ۚ فَإِن كَانَ لَهُنَّ وَلَدٌ فَلَكُمُ الرُّبُعُ مِمَّا تَرَكْنَ ۚ </a:t>
            </a:r>
            <a:endParaRPr lang="ar-SA" sz="28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 rtl="1" latinLnBrk="0"/>
            <a:r>
              <a:rPr lang="ar-SA" sz="28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بَعْدِ وَصِيَّةٍ يُوصِينَ بِهَا أَوْ دَيْنٍ ۚ وَلَهُنَّ الرُّبُعُ مِمَّا </a:t>
            </a:r>
            <a:endParaRPr lang="ar-SA" sz="28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 rtl="1" latinLnBrk="0"/>
            <a:r>
              <a:rPr lang="ar-SA" sz="28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تَرَكْتُمْ 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إِن لَّمْ يَكُن لَّكُمْ وَلَدٌ ۚ فَإِن كَانَ لَكُمْ وَلَدٌ فَلَهُنَّ الثُّمُنُ مِمَّا تَرَكْتُم ۚ مِّن بَعْدِ وَصِيَّةٍ تُوصُونَ بِهَا أَوْ دَيْنٍ ۗ وَإِن كَانَ رَجُلٌ يُورَثُ كَلَالَةً أَوِ امْرَأَةٌ وَلَهُ أَخٌ أَوْ أُخْتٌ فَلِكُلِّ وَاحِدٍ مِّنْهُمَا السُّدُسُ ۚ فَإِن كَانُوا أَكْثَرَ مِن </a:t>
            </a:r>
            <a:r>
              <a:rPr lang="ar-SA" sz="28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ذَٰلِكَ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فَهُمْ شُرَكَاءُ فِي الثُّلُثِ ۚ مِن بَعْدِ وَصِيَّةٍ </a:t>
            </a:r>
            <a:r>
              <a:rPr lang="ar-SA" sz="2800" b="1" dirty="0" err="1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يُوصَىٰ</a:t>
            </a:r>
            <a:r>
              <a:rPr lang="ar-SA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بِهَا أَوْ دَيْنٍ غَيْرَ مُضَارٍّ ۚ وَصِيَّةً مِّنَ اللَّهِ ۗ وَاللَّهُ عَلِيمٌ حَلِيمٌ"</a:t>
            </a:r>
            <a:endParaRPr lang="ar-SA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4858662" y="-116408"/>
            <a:ext cx="7659000" cy="1719367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7275415" y="191542"/>
            <a:ext cx="4358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يَرث الزوج نصف ترِكة الزوجة بشرط ،</a:t>
            </a:r>
          </a:p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الشرط من الآية !</a:t>
            </a:r>
          </a:p>
        </p:txBody>
      </p:sp>
      <p:sp>
        <p:nvSpPr>
          <p:cNvPr id="41" name="مستطيل ذو زوايا قطرية مستديرة 40"/>
          <p:cNvSpPr/>
          <p:nvPr/>
        </p:nvSpPr>
        <p:spPr>
          <a:xfrm>
            <a:off x="4079776" y="1268760"/>
            <a:ext cx="1368152" cy="576064"/>
          </a:xfrm>
          <a:prstGeom prst="round2DiagRect">
            <a:avLst/>
          </a:prstGeom>
          <a:solidFill>
            <a:srgbClr val="50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0" y="5140303"/>
            <a:ext cx="2520644" cy="1827467"/>
            <a:chOff x="0" y="5140303"/>
            <a:chExt cx="2520644" cy="1827467"/>
          </a:xfrm>
        </p:grpSpPr>
        <p:pic>
          <p:nvPicPr>
            <p:cNvPr id="31" name="صورة 30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28" b="95402" l="2833" r="99000">
                          <a14:foregroundMark x1="67000" y1="33333" x2="67000" y2="33333"/>
                          <a14:foregroundMark x1="82500" y1="44138" x2="82500" y2="44138"/>
                          <a14:foregroundMark x1="88667" y1="48736" x2="88667" y2="48736"/>
                          <a14:foregroundMark x1="86833" y1="62069" x2="86833" y2="62069"/>
                          <a14:foregroundMark x1="79333" y1="69425" x2="79333" y2="69425"/>
                          <a14:foregroundMark x1="80500" y1="84828" x2="80500" y2="84828"/>
                          <a14:foregroundMark x1="78667" y1="82989" x2="78667" y2="82989"/>
                          <a14:foregroundMark x1="78333" y1="86897" x2="78333" y2="86897"/>
                          <a14:foregroundMark x1="78333" y1="84368" x2="78333" y2="84368"/>
                          <a14:foregroundMark x1="77333" y1="85287" x2="77333" y2="85287"/>
                          <a14:foregroundMark x1="33000" y1="49885" x2="33000" y2="49885"/>
                          <a14:foregroundMark x1="16167" y1="49195" x2="16167" y2="49195"/>
                          <a14:backgroundMark x1="50333" y1="71724" x2="50333" y2="71724"/>
                          <a14:backgroundMark x1="60000" y1="69195" x2="60000" y2="69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40303"/>
              <a:ext cx="2520644" cy="1827467"/>
            </a:xfrm>
            <a:prstGeom prst="rect">
              <a:avLst/>
            </a:prstGeom>
          </p:spPr>
        </p:pic>
        <p:sp>
          <p:nvSpPr>
            <p:cNvPr id="3" name="شكل بيضاوي 2"/>
            <p:cNvSpPr/>
            <p:nvPr/>
          </p:nvSpPr>
          <p:spPr>
            <a:xfrm>
              <a:off x="1631504" y="5877272"/>
              <a:ext cx="632803" cy="576064"/>
            </a:xfrm>
            <a:prstGeom prst="ellipse">
              <a:avLst/>
            </a:prstGeom>
            <a:solidFill>
              <a:srgbClr val="FFD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شكل بيضاوي 18"/>
            <p:cNvSpPr/>
            <p:nvPr/>
          </p:nvSpPr>
          <p:spPr>
            <a:xfrm>
              <a:off x="278135" y="5805264"/>
              <a:ext cx="632803" cy="362690"/>
            </a:xfrm>
            <a:prstGeom prst="ellipse">
              <a:avLst/>
            </a:prstGeom>
            <a:solidFill>
              <a:srgbClr val="FFD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8908497" y="-127730"/>
            <a:ext cx="3325318" cy="17193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1487488" y="1844824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1415480" y="3717032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95400" y="908720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23392" y="2060848"/>
            <a:ext cx="1940585" cy="3162435"/>
          </a:xfrm>
          <a:prstGeom prst="rect">
            <a:avLst/>
          </a:prstGeom>
        </p:spPr>
      </p:pic>
      <p:sp>
        <p:nvSpPr>
          <p:cNvPr id="5" name="مستطيل ذو زوايا قطرية مستديرة 4"/>
          <p:cNvSpPr/>
          <p:nvPr/>
        </p:nvSpPr>
        <p:spPr>
          <a:xfrm>
            <a:off x="870294" y="51018"/>
            <a:ext cx="4244881" cy="79208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654" y="2477681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2855640" y="908720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3647728" y="2564904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925085" y="2696133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84" y="1022987"/>
            <a:ext cx="7362550" cy="6098085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10431792" y="191542"/>
            <a:ext cx="12025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54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</a:p>
        </p:txBody>
      </p:sp>
      <p:sp>
        <p:nvSpPr>
          <p:cNvPr id="41" name="مستطيل ذو زوايا قطرية مستديرة 40"/>
          <p:cNvSpPr/>
          <p:nvPr/>
        </p:nvSpPr>
        <p:spPr>
          <a:xfrm>
            <a:off x="4079776" y="1268760"/>
            <a:ext cx="1368152" cy="576064"/>
          </a:xfrm>
          <a:prstGeom prst="round2DiagRect">
            <a:avLst/>
          </a:prstGeom>
          <a:solidFill>
            <a:srgbClr val="50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025308" y="2188192"/>
            <a:ext cx="60870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4000" b="1" dirty="0" smtClean="0">
                <a:ln w="0"/>
                <a:solidFill>
                  <a:srgbClr val="D52A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توفّت الزوجة عن زوجها </a:t>
            </a:r>
          </a:p>
          <a:p>
            <a:pPr algn="r" rtl="1"/>
            <a:r>
              <a:rPr lang="ar-SA" sz="4000" b="1" dirty="0" smtClean="0">
                <a:ln w="0"/>
                <a:solidFill>
                  <a:srgbClr val="D52A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لا أبناء لهم !</a:t>
            </a:r>
            <a:endParaRPr lang="ar-SA" sz="4000" b="1" cap="none" spc="0" dirty="0">
              <a:ln w="0"/>
              <a:solidFill>
                <a:srgbClr val="D52A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دائري 19"/>
          <p:cNvSpPr/>
          <p:nvPr/>
        </p:nvSpPr>
        <p:spPr>
          <a:xfrm rot="16200000">
            <a:off x="10211077" y="3668929"/>
            <a:ext cx="1776000" cy="1872207"/>
          </a:xfrm>
          <a:prstGeom prst="pie">
            <a:avLst>
              <a:gd name="adj1" fmla="val 0"/>
              <a:gd name="adj2" fmla="val 10817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235689" y="3841082"/>
            <a:ext cx="38090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4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يرث الزوج النصف لعدم</a:t>
            </a:r>
          </a:p>
          <a:p>
            <a:pPr algn="r"/>
            <a:r>
              <a:rPr lang="ar-SA" sz="4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وجود الفرع الوارِث.</a:t>
            </a:r>
            <a:endParaRPr lang="ar-SA" sz="4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0" y="5140303"/>
            <a:ext cx="2520644" cy="1827467"/>
            <a:chOff x="0" y="5140303"/>
            <a:chExt cx="2520644" cy="1827467"/>
          </a:xfrm>
        </p:grpSpPr>
        <p:pic>
          <p:nvPicPr>
            <p:cNvPr id="23" name="صورة 22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28" b="95402" l="2833" r="99000">
                          <a14:foregroundMark x1="67000" y1="33333" x2="67000" y2="33333"/>
                          <a14:foregroundMark x1="82500" y1="44138" x2="82500" y2="44138"/>
                          <a14:foregroundMark x1="88667" y1="48736" x2="88667" y2="48736"/>
                          <a14:foregroundMark x1="86833" y1="62069" x2="86833" y2="62069"/>
                          <a14:foregroundMark x1="79333" y1="69425" x2="79333" y2="69425"/>
                          <a14:foregroundMark x1="80500" y1="84828" x2="80500" y2="84828"/>
                          <a14:foregroundMark x1="78667" y1="82989" x2="78667" y2="82989"/>
                          <a14:foregroundMark x1="78333" y1="86897" x2="78333" y2="86897"/>
                          <a14:foregroundMark x1="78333" y1="84368" x2="78333" y2="84368"/>
                          <a14:foregroundMark x1="77333" y1="85287" x2="77333" y2="85287"/>
                          <a14:foregroundMark x1="33000" y1="49885" x2="33000" y2="49885"/>
                          <a14:foregroundMark x1="16167" y1="49195" x2="16167" y2="49195"/>
                          <a14:backgroundMark x1="50333" y1="71724" x2="50333" y2="71724"/>
                          <a14:backgroundMark x1="60000" y1="69195" x2="60000" y2="69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40303"/>
              <a:ext cx="2520644" cy="1827467"/>
            </a:xfrm>
            <a:prstGeom prst="rect">
              <a:avLst/>
            </a:prstGeom>
          </p:spPr>
        </p:pic>
        <p:sp>
          <p:nvSpPr>
            <p:cNvPr id="26" name="شكل بيضاوي 25"/>
            <p:cNvSpPr/>
            <p:nvPr/>
          </p:nvSpPr>
          <p:spPr>
            <a:xfrm>
              <a:off x="1631504" y="5877272"/>
              <a:ext cx="632803" cy="576064"/>
            </a:xfrm>
            <a:prstGeom prst="ellipse">
              <a:avLst/>
            </a:prstGeom>
            <a:solidFill>
              <a:srgbClr val="FFD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278135" y="5805264"/>
              <a:ext cx="632803" cy="362690"/>
            </a:xfrm>
            <a:prstGeom prst="ellipse">
              <a:avLst/>
            </a:prstGeom>
            <a:solidFill>
              <a:srgbClr val="FFD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56772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1487488" y="1844824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1415480" y="3717032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95400" y="908720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23392" y="2060848"/>
            <a:ext cx="1940585" cy="3162435"/>
          </a:xfrm>
          <a:prstGeom prst="rect">
            <a:avLst/>
          </a:prstGeom>
        </p:spPr>
      </p:pic>
      <p:sp>
        <p:nvSpPr>
          <p:cNvPr id="5" name="مستطيل ذو زوايا قطرية مستديرة 4"/>
          <p:cNvSpPr/>
          <p:nvPr/>
        </p:nvSpPr>
        <p:spPr>
          <a:xfrm>
            <a:off x="870294" y="51018"/>
            <a:ext cx="4244881" cy="79208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654" y="2477681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2855640" y="908720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3647728" y="2564904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925085" y="2696133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4858662" y="-116408"/>
            <a:ext cx="7659000" cy="1719367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7036604" y="323945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تَرِث البنت نصف ترِكة والديها بشرطين </a:t>
            </a:r>
            <a:r>
              <a:rPr lang="ar-SA" sz="3200" b="1" dirty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SA" sz="3200" b="1" dirty="0" smtClean="0">
              <a:ln w="0"/>
              <a:solidFill>
                <a:srgbClr val="5059A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ستطيل ذو زوايا قطرية مستديرة 40"/>
          <p:cNvSpPr/>
          <p:nvPr/>
        </p:nvSpPr>
        <p:spPr>
          <a:xfrm>
            <a:off x="4649923" y="3251666"/>
            <a:ext cx="1368152" cy="576064"/>
          </a:xfrm>
          <a:prstGeom prst="round2DiagRect">
            <a:avLst/>
          </a:prstGeom>
          <a:solidFill>
            <a:srgbClr val="D68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شكل حر 33"/>
          <p:cNvSpPr/>
          <p:nvPr/>
        </p:nvSpPr>
        <p:spPr>
          <a:xfrm>
            <a:off x="6504372" y="2696133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0688" rIns="170688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المشارك لها وهو أختها ، (ابنة للميت أو أكثر).</a:t>
            </a:r>
          </a:p>
        </p:txBody>
      </p:sp>
      <p:sp>
        <p:nvSpPr>
          <p:cNvPr id="36" name="شكل حر 35"/>
          <p:cNvSpPr/>
          <p:nvPr/>
        </p:nvSpPr>
        <p:spPr>
          <a:xfrm>
            <a:off x="6605986" y="5032439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وإن كان لها مشاركة فترث معها الثلثين.</a:t>
            </a:r>
            <a:endParaRPr lang="ar-SA" sz="2500" b="1" kern="1200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شكل حر 36"/>
          <p:cNvSpPr/>
          <p:nvPr/>
        </p:nvSpPr>
        <p:spPr>
          <a:xfrm>
            <a:off x="7115569" y="2004063"/>
            <a:ext cx="933718" cy="889955"/>
          </a:xfrm>
          <a:custGeom>
            <a:avLst/>
            <a:gdLst>
              <a:gd name="connsiteX0" fmla="*/ 0 w 933718"/>
              <a:gd name="connsiteY0" fmla="*/ 444978 h 889955"/>
              <a:gd name="connsiteX1" fmla="*/ 466859 w 933718"/>
              <a:gd name="connsiteY1" fmla="*/ 0 h 889955"/>
              <a:gd name="connsiteX2" fmla="*/ 933718 w 933718"/>
              <a:gd name="connsiteY2" fmla="*/ 444978 h 889955"/>
              <a:gd name="connsiteX3" fmla="*/ 466859 w 933718"/>
              <a:gd name="connsiteY3" fmla="*/ 889956 h 889955"/>
              <a:gd name="connsiteX4" fmla="*/ 0 w 933718"/>
              <a:gd name="connsiteY4" fmla="*/ 444978 h 88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718" h="889955">
                <a:moveTo>
                  <a:pt x="0" y="444978"/>
                </a:moveTo>
                <a:cubicBezTo>
                  <a:pt x="0" y="199223"/>
                  <a:pt x="209020" y="0"/>
                  <a:pt x="466859" y="0"/>
                </a:cubicBezTo>
                <a:cubicBezTo>
                  <a:pt x="724698" y="0"/>
                  <a:pt x="933718" y="199223"/>
                  <a:pt x="933718" y="444978"/>
                </a:cubicBezTo>
                <a:cubicBezTo>
                  <a:pt x="933718" y="690733"/>
                  <a:pt x="724698" y="889956"/>
                  <a:pt x="466859" y="889956"/>
                </a:cubicBezTo>
                <a:cubicBezTo>
                  <a:pt x="209020" y="889956"/>
                  <a:pt x="0" y="690733"/>
                  <a:pt x="0" y="44497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740" tIns="130331" rIns="136740" bIns="13033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الثاني</a:t>
            </a:r>
            <a:endParaRPr lang="ar-SA" sz="1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شكل حر 37"/>
          <p:cNvSpPr/>
          <p:nvPr/>
        </p:nvSpPr>
        <p:spPr>
          <a:xfrm>
            <a:off x="9652865" y="2696133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0688" rIns="170688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المعصب لها 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أخوها (ابن 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الميت).</a:t>
            </a:r>
            <a:endParaRPr lang="ar-SA" sz="2400" b="1" kern="1200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شكل حر 41"/>
          <p:cNvSpPr/>
          <p:nvPr/>
        </p:nvSpPr>
        <p:spPr>
          <a:xfrm>
            <a:off x="9653249" y="5032439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 كان لها معصب ترث معه تعصيبًا.</a:t>
            </a:r>
            <a:endParaRPr lang="ar-SA" sz="2500" b="1" kern="1200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شكل حر 42"/>
          <p:cNvSpPr/>
          <p:nvPr/>
        </p:nvSpPr>
        <p:spPr>
          <a:xfrm>
            <a:off x="10299298" y="1930861"/>
            <a:ext cx="921906" cy="876814"/>
          </a:xfrm>
          <a:custGeom>
            <a:avLst/>
            <a:gdLst>
              <a:gd name="connsiteX0" fmla="*/ 0 w 921906"/>
              <a:gd name="connsiteY0" fmla="*/ 438407 h 876814"/>
              <a:gd name="connsiteX1" fmla="*/ 460953 w 921906"/>
              <a:gd name="connsiteY1" fmla="*/ 0 h 876814"/>
              <a:gd name="connsiteX2" fmla="*/ 921906 w 921906"/>
              <a:gd name="connsiteY2" fmla="*/ 438407 h 876814"/>
              <a:gd name="connsiteX3" fmla="*/ 460953 w 921906"/>
              <a:gd name="connsiteY3" fmla="*/ 876814 h 876814"/>
              <a:gd name="connsiteX4" fmla="*/ 0 w 921906"/>
              <a:gd name="connsiteY4" fmla="*/ 438407 h 87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906" h="876814">
                <a:moveTo>
                  <a:pt x="0" y="438407"/>
                </a:moveTo>
                <a:cubicBezTo>
                  <a:pt x="0" y="196281"/>
                  <a:pt x="206376" y="0"/>
                  <a:pt x="460953" y="0"/>
                </a:cubicBezTo>
                <a:cubicBezTo>
                  <a:pt x="715530" y="0"/>
                  <a:pt x="921906" y="196281"/>
                  <a:pt x="921906" y="438407"/>
                </a:cubicBezTo>
                <a:cubicBezTo>
                  <a:pt x="921906" y="680533"/>
                  <a:pt x="715530" y="876814"/>
                  <a:pt x="460953" y="876814"/>
                </a:cubicBezTo>
                <a:cubicBezTo>
                  <a:pt x="206376" y="876814"/>
                  <a:pt x="0" y="680533"/>
                  <a:pt x="0" y="43840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10" tIns="128406" rIns="135010" bIns="128406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 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الأول</a:t>
            </a:r>
            <a:endParaRPr lang="ar-SA" sz="1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10476952" y="4223853"/>
            <a:ext cx="648072" cy="792088"/>
          </a:xfrm>
          <a:prstGeom prst="downArrow">
            <a:avLst>
              <a:gd name="adj1" fmla="val 20071"/>
              <a:gd name="adj2" fmla="val 54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للأسفل 21"/>
          <p:cNvSpPr/>
          <p:nvPr/>
        </p:nvSpPr>
        <p:spPr>
          <a:xfrm>
            <a:off x="7322633" y="4223853"/>
            <a:ext cx="648072" cy="792088"/>
          </a:xfrm>
          <a:prstGeom prst="downArrow">
            <a:avLst>
              <a:gd name="adj1" fmla="val 20071"/>
              <a:gd name="adj2" fmla="val 54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5420968" y="1481546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"وَإِن </a:t>
            </a:r>
            <a:r>
              <a:rPr lang="ar-SA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كَانَتْ وَاحِدَةً فَلَهَا النِّصْفُ </a:t>
            </a:r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55640" y="5807914"/>
            <a:ext cx="3939896" cy="429398"/>
          </a:xfrm>
          <a:prstGeom prst="roundRect">
            <a:avLst/>
          </a:prstGeom>
          <a:solidFill>
            <a:srgbClr val="E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ثابت في كل حالات البنات التي لها مُشاركة .</a:t>
            </a:r>
            <a:endParaRPr lang="ar-SA" sz="2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-186936" y="4405786"/>
            <a:ext cx="1880348" cy="2641339"/>
            <a:chOff x="1127448" y="5140303"/>
            <a:chExt cx="1393196" cy="1827467"/>
          </a:xfrm>
        </p:grpSpPr>
        <p:pic>
          <p:nvPicPr>
            <p:cNvPr id="26" name="صورة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28" b="95402" l="2833" r="99000">
                          <a14:foregroundMark x1="67000" y1="33333" x2="67000" y2="33333"/>
                          <a14:foregroundMark x1="82500" y1="44138" x2="82500" y2="44138"/>
                          <a14:foregroundMark x1="88667" y1="48736" x2="88667" y2="48736"/>
                          <a14:foregroundMark x1="86833" y1="62069" x2="86833" y2="62069"/>
                          <a14:foregroundMark x1="79333" y1="69425" x2="79333" y2="69425"/>
                          <a14:foregroundMark x1="80500" y1="84828" x2="80500" y2="84828"/>
                          <a14:foregroundMark x1="78667" y1="82989" x2="78667" y2="82989"/>
                          <a14:foregroundMark x1="78333" y1="86897" x2="78333" y2="86897"/>
                          <a14:foregroundMark x1="78333" y1="84368" x2="78333" y2="84368"/>
                          <a14:foregroundMark x1="77333" y1="85287" x2="77333" y2="85287"/>
                          <a14:foregroundMark x1="33000" y1="49885" x2="33000" y2="49885"/>
                          <a14:foregroundMark x1="16167" y1="49195" x2="16167" y2="49195"/>
                          <a14:backgroundMark x1="50333" y1="71724" x2="50333" y2="71724"/>
                          <a14:backgroundMark x1="60000" y1="69195" x2="60000" y2="69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9"/>
            <a:stretch/>
          </p:blipFill>
          <p:spPr>
            <a:xfrm>
              <a:off x="1127448" y="5140303"/>
              <a:ext cx="1393196" cy="1827467"/>
            </a:xfrm>
            <a:prstGeom prst="rect">
              <a:avLst/>
            </a:prstGeom>
          </p:spPr>
        </p:pic>
        <p:sp>
          <p:nvSpPr>
            <p:cNvPr id="27" name="شكل بيضاوي 26"/>
            <p:cNvSpPr/>
            <p:nvPr/>
          </p:nvSpPr>
          <p:spPr>
            <a:xfrm>
              <a:off x="1631504" y="5877272"/>
              <a:ext cx="632803" cy="576064"/>
            </a:xfrm>
            <a:prstGeom prst="ellipse">
              <a:avLst/>
            </a:prstGeom>
            <a:solidFill>
              <a:srgbClr val="FFD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1396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6" grpId="0" animBg="1"/>
      <p:bldP spid="22" grpId="0" animBg="1"/>
      <p:bldP spid="4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1487488" y="1844824"/>
            <a:ext cx="3162435" cy="309056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1415480" y="3717032"/>
            <a:ext cx="3162435" cy="194901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95400" y="908720"/>
            <a:ext cx="2874941" cy="2084332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23392" y="2060848"/>
            <a:ext cx="1940585" cy="3162435"/>
          </a:xfrm>
          <a:prstGeom prst="rect">
            <a:avLst/>
          </a:prstGeom>
        </p:spPr>
      </p:pic>
      <p:sp>
        <p:nvSpPr>
          <p:cNvPr id="5" name="مستطيل ذو زوايا قطرية مستديرة 4"/>
          <p:cNvSpPr/>
          <p:nvPr/>
        </p:nvSpPr>
        <p:spPr>
          <a:xfrm>
            <a:off x="870294" y="51018"/>
            <a:ext cx="4244881" cy="79208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654" y="2477681"/>
            <a:ext cx="1677330" cy="162002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2855640" y="908720"/>
            <a:ext cx="2595879" cy="22999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3647728" y="2564904"/>
            <a:ext cx="1800200" cy="309899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925085" y="2696133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8976320" y="-116408"/>
            <a:ext cx="3541342" cy="1719367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10467031" y="323945"/>
            <a:ext cx="12025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54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</a:t>
            </a:r>
          </a:p>
        </p:txBody>
      </p:sp>
      <p:sp>
        <p:nvSpPr>
          <p:cNvPr id="41" name="مستطيل ذو زوايا قطرية مستديرة 40"/>
          <p:cNvSpPr/>
          <p:nvPr/>
        </p:nvSpPr>
        <p:spPr>
          <a:xfrm>
            <a:off x="4649923" y="3251666"/>
            <a:ext cx="1368152" cy="576064"/>
          </a:xfrm>
          <a:prstGeom prst="round2DiagRect">
            <a:avLst/>
          </a:prstGeom>
          <a:solidFill>
            <a:srgbClr val="D68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شكل حر 37"/>
          <p:cNvSpPr/>
          <p:nvPr/>
        </p:nvSpPr>
        <p:spPr>
          <a:xfrm>
            <a:off x="9652865" y="2225572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0688" rIns="170688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البنت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400" b="1" kern="1200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شكل حر 41"/>
          <p:cNvSpPr/>
          <p:nvPr/>
        </p:nvSpPr>
        <p:spPr>
          <a:xfrm>
            <a:off x="7105318" y="2234432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ابن أخيه </a:t>
            </a: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5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500" b="1" kern="1200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7824192" y="1552436"/>
            <a:ext cx="4221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توفيّ شخص عن بنته وابن أخيه .</a:t>
            </a:r>
            <a:endParaRPr lang="ar-SA" dirty="0"/>
          </a:p>
        </p:txBody>
      </p:sp>
      <p:sp>
        <p:nvSpPr>
          <p:cNvPr id="4" name="دائري 3"/>
          <p:cNvSpPr/>
          <p:nvPr/>
        </p:nvSpPr>
        <p:spPr>
          <a:xfrm>
            <a:off x="10219421" y="2372893"/>
            <a:ext cx="1262270" cy="1200329"/>
          </a:xfrm>
          <a:prstGeom prst="pie">
            <a:avLst>
              <a:gd name="adj1" fmla="val 0"/>
              <a:gd name="adj2" fmla="val 1073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</a:t>
            </a:r>
            <a:endParaRPr lang="ar-SA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36160" y="2919542"/>
            <a:ext cx="1440160" cy="506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 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شكل حر 27"/>
          <p:cNvSpPr/>
          <p:nvPr/>
        </p:nvSpPr>
        <p:spPr>
          <a:xfrm>
            <a:off x="9652865" y="4858496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0688" rIns="170688" bIns="170688" numCol="1" spcCol="1270" anchor="ctr" anchorCtr="0">
            <a:noAutofit/>
          </a:bodyPr>
          <a:lstStyle/>
          <a:p>
            <a:pPr lvl="0" algn="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البنات.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4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400" b="1" kern="1200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شكل حر 28"/>
          <p:cNvSpPr/>
          <p:nvPr/>
        </p:nvSpPr>
        <p:spPr>
          <a:xfrm>
            <a:off x="7105318" y="4867356"/>
            <a:ext cx="2214773" cy="1477253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الشقيق للمرأة</a:t>
            </a: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500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500" b="1" kern="1200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7536160" y="5552466"/>
            <a:ext cx="1440160" cy="506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 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005409" y="4144118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توفيّت امرأة عن ابنتيها واخيها الشقيق .</a:t>
            </a:r>
            <a:endParaRPr lang="ar-SA" dirty="0"/>
          </a:p>
        </p:txBody>
      </p:sp>
      <p:sp>
        <p:nvSpPr>
          <p:cNvPr id="8" name="دائري 7"/>
          <p:cNvSpPr/>
          <p:nvPr/>
        </p:nvSpPr>
        <p:spPr>
          <a:xfrm>
            <a:off x="9816588" y="4935386"/>
            <a:ext cx="1463987" cy="1225618"/>
          </a:xfrm>
          <a:prstGeom prst="pie">
            <a:avLst>
              <a:gd name="adj1" fmla="val 187646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الثلثين</a:t>
            </a:r>
            <a:endParaRPr lang="ar-SA" sz="32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-186936" y="4405786"/>
            <a:ext cx="1880348" cy="2641339"/>
            <a:chOff x="1127448" y="5140303"/>
            <a:chExt cx="1393196" cy="1827467"/>
          </a:xfrm>
        </p:grpSpPr>
        <p:pic>
          <p:nvPicPr>
            <p:cNvPr id="26" name="صورة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28" b="95402" l="2833" r="99000">
                          <a14:foregroundMark x1="67000" y1="33333" x2="67000" y2="33333"/>
                          <a14:foregroundMark x1="82500" y1="44138" x2="82500" y2="44138"/>
                          <a14:foregroundMark x1="88667" y1="48736" x2="88667" y2="48736"/>
                          <a14:foregroundMark x1="86833" y1="62069" x2="86833" y2="62069"/>
                          <a14:foregroundMark x1="79333" y1="69425" x2="79333" y2="69425"/>
                          <a14:foregroundMark x1="80500" y1="84828" x2="80500" y2="84828"/>
                          <a14:foregroundMark x1="78667" y1="82989" x2="78667" y2="82989"/>
                          <a14:foregroundMark x1="78333" y1="86897" x2="78333" y2="86897"/>
                          <a14:foregroundMark x1="78333" y1="84368" x2="78333" y2="84368"/>
                          <a14:foregroundMark x1="77333" y1="85287" x2="77333" y2="85287"/>
                          <a14:foregroundMark x1="33000" y1="49885" x2="33000" y2="49885"/>
                          <a14:foregroundMark x1="16167" y1="49195" x2="16167" y2="49195"/>
                          <a14:backgroundMark x1="50333" y1="71724" x2="50333" y2="71724"/>
                          <a14:backgroundMark x1="60000" y1="69195" x2="60000" y2="69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9"/>
            <a:stretch/>
          </p:blipFill>
          <p:spPr>
            <a:xfrm>
              <a:off x="1127448" y="5140303"/>
              <a:ext cx="1393196" cy="1827467"/>
            </a:xfrm>
            <a:prstGeom prst="rect">
              <a:avLst/>
            </a:prstGeom>
          </p:spPr>
        </p:pic>
        <p:sp>
          <p:nvSpPr>
            <p:cNvPr id="27" name="شكل بيضاوي 26"/>
            <p:cNvSpPr/>
            <p:nvPr/>
          </p:nvSpPr>
          <p:spPr>
            <a:xfrm>
              <a:off x="1631504" y="5877272"/>
              <a:ext cx="632803" cy="576064"/>
            </a:xfrm>
            <a:prstGeom prst="ellipse">
              <a:avLst/>
            </a:prstGeom>
            <a:solidFill>
              <a:srgbClr val="FFD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47610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5" grpId="0"/>
      <p:bldP spid="4" grpId="0" animBg="1"/>
      <p:bldP spid="7" grpId="0" animBg="1"/>
      <p:bldP spid="28" grpId="0" animBg="1"/>
      <p:bldP spid="29" grpId="0" animBg="1"/>
      <p:bldP spid="32" grpId="0" animBg="1"/>
      <p:bldP spid="3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/>
          <p:nvPr/>
        </p:nvSpPr>
        <p:spPr>
          <a:xfrm>
            <a:off x="7251428" y="1933065"/>
            <a:ext cx="2233838" cy="1941655"/>
          </a:xfrm>
          <a:custGeom>
            <a:avLst/>
            <a:gdLst>
              <a:gd name="connsiteX0" fmla="*/ 0 w 2233838"/>
              <a:gd name="connsiteY0" fmla="*/ 0 h 1941655"/>
              <a:gd name="connsiteX1" fmla="*/ 2233838 w 2233838"/>
              <a:gd name="connsiteY1" fmla="*/ 0 h 1941655"/>
              <a:gd name="connsiteX2" fmla="*/ 2233838 w 2233838"/>
              <a:gd name="connsiteY2" fmla="*/ 1941655 h 1941655"/>
              <a:gd name="connsiteX3" fmla="*/ 0 w 2233838"/>
              <a:gd name="connsiteY3" fmla="*/ 1941655 h 1941655"/>
              <a:gd name="connsiteX4" fmla="*/ 0 w 2233838"/>
              <a:gd name="connsiteY4" fmla="*/ 0 h 194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838" h="1941655">
                <a:moveTo>
                  <a:pt x="0" y="0"/>
                </a:moveTo>
                <a:lnTo>
                  <a:pt x="2233838" y="0"/>
                </a:lnTo>
                <a:lnTo>
                  <a:pt x="2233838" y="1941655"/>
                </a:lnTo>
                <a:lnTo>
                  <a:pt x="0" y="19416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57415" tIns="170688" rIns="170687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المشارك لها وهي اختها أو بنت عمها التي في منزلتها.</a:t>
            </a:r>
            <a:endParaRPr lang="ar-SA" sz="2400" b="1" kern="1200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7817398" y="1040087"/>
            <a:ext cx="1101898" cy="1053784"/>
          </a:xfrm>
          <a:custGeom>
            <a:avLst/>
            <a:gdLst>
              <a:gd name="connsiteX0" fmla="*/ 0 w 1489225"/>
              <a:gd name="connsiteY0" fmla="*/ 744613 h 1489225"/>
              <a:gd name="connsiteX1" fmla="*/ 744613 w 1489225"/>
              <a:gd name="connsiteY1" fmla="*/ 0 h 1489225"/>
              <a:gd name="connsiteX2" fmla="*/ 1489226 w 1489225"/>
              <a:gd name="connsiteY2" fmla="*/ 744613 h 1489225"/>
              <a:gd name="connsiteX3" fmla="*/ 744613 w 1489225"/>
              <a:gd name="connsiteY3" fmla="*/ 1489226 h 1489225"/>
              <a:gd name="connsiteX4" fmla="*/ 0 w 1489225"/>
              <a:gd name="connsiteY4" fmla="*/ 744613 h 14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225" h="1489225">
                <a:moveTo>
                  <a:pt x="0" y="744613"/>
                </a:moveTo>
                <a:cubicBezTo>
                  <a:pt x="0" y="333375"/>
                  <a:pt x="333375" y="0"/>
                  <a:pt x="744613" y="0"/>
                </a:cubicBezTo>
                <a:cubicBezTo>
                  <a:pt x="1155851" y="0"/>
                  <a:pt x="1489226" y="333375"/>
                  <a:pt x="1489226" y="744613"/>
                </a:cubicBezTo>
                <a:cubicBezTo>
                  <a:pt x="1489226" y="1155851"/>
                  <a:pt x="1155851" y="1489226"/>
                  <a:pt x="744613" y="1489226"/>
                </a:cubicBezTo>
                <a:cubicBezTo>
                  <a:pt x="333375" y="1489226"/>
                  <a:pt x="0" y="1155851"/>
                  <a:pt x="0" y="744613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8092" tIns="218092" rIns="218092" bIns="218092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 </a:t>
            </a: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الثاني</a:t>
            </a:r>
            <a:endParaRPr lang="ar-SA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9642293" y="1933065"/>
            <a:ext cx="2233838" cy="1941655"/>
          </a:xfrm>
          <a:custGeom>
            <a:avLst/>
            <a:gdLst>
              <a:gd name="connsiteX0" fmla="*/ 0 w 2233838"/>
              <a:gd name="connsiteY0" fmla="*/ 0 h 1941655"/>
              <a:gd name="connsiteX1" fmla="*/ 2233838 w 2233838"/>
              <a:gd name="connsiteY1" fmla="*/ 0 h 1941655"/>
              <a:gd name="connsiteX2" fmla="*/ 2233838 w 2233838"/>
              <a:gd name="connsiteY2" fmla="*/ 1941655 h 1941655"/>
              <a:gd name="connsiteX3" fmla="*/ 0 w 2233838"/>
              <a:gd name="connsiteY3" fmla="*/ 1941655 h 1941655"/>
              <a:gd name="connsiteX4" fmla="*/ 0 w 2233838"/>
              <a:gd name="connsiteY4" fmla="*/ 0 h 194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838" h="1941655">
                <a:moveTo>
                  <a:pt x="0" y="0"/>
                </a:moveTo>
                <a:lnTo>
                  <a:pt x="2233838" y="0"/>
                </a:lnTo>
                <a:lnTo>
                  <a:pt x="2233838" y="1941655"/>
                </a:lnTo>
                <a:lnTo>
                  <a:pt x="0" y="19416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57415" tIns="170688" rIns="170687" bIns="170688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وجود المُعصب لها وهو الأخ او ابن عمها الذي في </a:t>
            </a:r>
          </a:p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منزلتها.</a:t>
            </a:r>
            <a:endParaRPr lang="ar-SA" sz="2400" b="1" kern="1200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شكل حر 9"/>
          <p:cNvSpPr/>
          <p:nvPr/>
        </p:nvSpPr>
        <p:spPr>
          <a:xfrm>
            <a:off x="10205776" y="1000831"/>
            <a:ext cx="1106871" cy="1093040"/>
          </a:xfrm>
          <a:custGeom>
            <a:avLst/>
            <a:gdLst>
              <a:gd name="connsiteX0" fmla="*/ 0 w 1489225"/>
              <a:gd name="connsiteY0" fmla="*/ 744613 h 1489225"/>
              <a:gd name="connsiteX1" fmla="*/ 744613 w 1489225"/>
              <a:gd name="connsiteY1" fmla="*/ 0 h 1489225"/>
              <a:gd name="connsiteX2" fmla="*/ 1489226 w 1489225"/>
              <a:gd name="connsiteY2" fmla="*/ 744613 h 1489225"/>
              <a:gd name="connsiteX3" fmla="*/ 744613 w 1489225"/>
              <a:gd name="connsiteY3" fmla="*/ 1489226 h 1489225"/>
              <a:gd name="connsiteX4" fmla="*/ 0 w 1489225"/>
              <a:gd name="connsiteY4" fmla="*/ 744613 h 14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225" h="1489225">
                <a:moveTo>
                  <a:pt x="0" y="744613"/>
                </a:moveTo>
                <a:cubicBezTo>
                  <a:pt x="0" y="333375"/>
                  <a:pt x="333375" y="0"/>
                  <a:pt x="744613" y="0"/>
                </a:cubicBezTo>
                <a:cubicBezTo>
                  <a:pt x="1155851" y="0"/>
                  <a:pt x="1489226" y="333375"/>
                  <a:pt x="1489226" y="744613"/>
                </a:cubicBezTo>
                <a:cubicBezTo>
                  <a:pt x="1489226" y="1155851"/>
                  <a:pt x="1155851" y="1489226"/>
                  <a:pt x="744613" y="1489226"/>
                </a:cubicBezTo>
                <a:cubicBezTo>
                  <a:pt x="333375" y="1489226"/>
                  <a:pt x="0" y="1155851"/>
                  <a:pt x="0" y="744613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8092" tIns="218092" rIns="218092" bIns="218092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</a:t>
            </a: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الأول</a:t>
            </a: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870294" y="51018"/>
            <a:ext cx="4244881" cy="79208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769" r="40554" b="78757"/>
          <a:stretch/>
        </p:blipFill>
        <p:spPr>
          <a:xfrm>
            <a:off x="4439816" y="-116407"/>
            <a:ext cx="8077846" cy="1241152"/>
          </a:xfrm>
          <a:prstGeom prst="rect">
            <a:avLst/>
          </a:prstGeom>
        </p:spPr>
      </p:pic>
      <p:sp>
        <p:nvSpPr>
          <p:cNvPr id="40" name="مستطيل 39"/>
          <p:cNvSpPr/>
          <p:nvPr/>
        </p:nvSpPr>
        <p:spPr>
          <a:xfrm>
            <a:off x="6873125" y="191542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200" b="1" dirty="0" smtClean="0">
                <a:ln w="0"/>
                <a:solidFill>
                  <a:srgbClr val="5059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تستحق بنت الابن النصف بـ ثلاثةِ شروط!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662" r="16815" b="15302"/>
          <a:stretch/>
        </p:blipFill>
        <p:spPr>
          <a:xfrm>
            <a:off x="1487488" y="1844824"/>
            <a:ext cx="3162435" cy="309056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6" b="100000" l="9956" r="95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58986" r="18327"/>
          <a:stretch/>
        </p:blipFill>
        <p:spPr>
          <a:xfrm>
            <a:off x="1415480" y="3717032"/>
            <a:ext cx="3162435" cy="194901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" b="89956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2" b="56138"/>
          <a:stretch/>
        </p:blipFill>
        <p:spPr>
          <a:xfrm>
            <a:off x="695400" y="908720"/>
            <a:ext cx="2874941" cy="208433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100000" l="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24199" r="60675" b="9253"/>
          <a:stretch/>
        </p:blipFill>
        <p:spPr>
          <a:xfrm>
            <a:off x="623392" y="2060848"/>
            <a:ext cx="1940585" cy="3162435"/>
          </a:xfrm>
          <a:prstGeom prst="rect">
            <a:avLst/>
          </a:prstGeom>
        </p:spPr>
      </p:pic>
      <p:sp>
        <p:nvSpPr>
          <p:cNvPr id="17" name="مستطيل ذو زوايا قطرية مستديرة 16"/>
          <p:cNvSpPr/>
          <p:nvPr/>
        </p:nvSpPr>
        <p:spPr>
          <a:xfrm>
            <a:off x="870294" y="51018"/>
            <a:ext cx="4244881" cy="79208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النصف.</a:t>
            </a: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654" y="2477681"/>
            <a:ext cx="1677330" cy="162002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956" l="9956" r="97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4" b="51601"/>
          <a:stretch/>
        </p:blipFill>
        <p:spPr>
          <a:xfrm>
            <a:off x="2855640" y="908720"/>
            <a:ext cx="2595879" cy="2299953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56" b="96769" l="9956" r="99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8" t="34786"/>
          <a:stretch/>
        </p:blipFill>
        <p:spPr>
          <a:xfrm>
            <a:off x="3647728" y="2564904"/>
            <a:ext cx="1800200" cy="3098994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1925085" y="2696133"/>
            <a:ext cx="222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النصف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 ذو زوايا قطرية مستديرة 22"/>
          <p:cNvSpPr/>
          <p:nvPr/>
        </p:nvSpPr>
        <p:spPr>
          <a:xfrm>
            <a:off x="2384629" y="5467649"/>
            <a:ext cx="1368152" cy="576064"/>
          </a:xfrm>
          <a:prstGeom prst="round2DiagRect">
            <a:avLst/>
          </a:prstGeom>
          <a:solidFill>
            <a:srgbClr val="A2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شكل حر 24"/>
          <p:cNvSpPr/>
          <p:nvPr/>
        </p:nvSpPr>
        <p:spPr>
          <a:xfrm>
            <a:off x="7251428" y="4716606"/>
            <a:ext cx="4624703" cy="1952754"/>
          </a:xfrm>
          <a:custGeom>
            <a:avLst/>
            <a:gdLst>
              <a:gd name="connsiteX0" fmla="*/ 0 w 2214773"/>
              <a:gd name="connsiteY0" fmla="*/ 0 h 1477253"/>
              <a:gd name="connsiteX1" fmla="*/ 2214773 w 2214773"/>
              <a:gd name="connsiteY1" fmla="*/ 0 h 1477253"/>
              <a:gd name="connsiteX2" fmla="*/ 2214773 w 2214773"/>
              <a:gd name="connsiteY2" fmla="*/ 1477253 h 1477253"/>
              <a:gd name="connsiteX3" fmla="*/ 0 w 2214773"/>
              <a:gd name="connsiteY3" fmla="*/ 1477253 h 1477253"/>
              <a:gd name="connsiteX4" fmla="*/ 0 w 2214773"/>
              <a:gd name="connsiteY4" fmla="*/ 0 h 14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773" h="1477253">
                <a:moveTo>
                  <a:pt x="0" y="0"/>
                </a:moveTo>
                <a:lnTo>
                  <a:pt x="2214773" y="0"/>
                </a:lnTo>
                <a:lnTo>
                  <a:pt x="2214773" y="1477253"/>
                </a:lnTo>
                <a:lnTo>
                  <a:pt x="0" y="147725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54364" tIns="177800" rIns="177800" bIns="177800" numCol="1" spcCol="1270" anchor="ctr" anchorCtr="0">
            <a:noAutofit/>
          </a:bodyPr>
          <a:lstStyle/>
          <a:p>
            <a:pPr lvl="0" algn="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توقع/ي ماذا ترث بنت الابن في حال </a:t>
            </a:r>
          </a:p>
          <a:p>
            <a:pPr lvl="0" algn="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SA" sz="2500" b="1" kern="1200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ختلال </a:t>
            </a:r>
            <a:r>
              <a:rPr lang="ar-SA" sz="2500" b="1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 الأول؟ وفي حال </a:t>
            </a:r>
          </a:p>
          <a:p>
            <a:pPr lvl="0" algn="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500" b="1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اختلال الشرط الثاني؟!</a:t>
            </a:r>
            <a:endParaRPr lang="ar-SA" sz="2500" b="1" kern="1200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سهم للأسفل 25"/>
          <p:cNvSpPr/>
          <p:nvPr/>
        </p:nvSpPr>
        <p:spPr>
          <a:xfrm>
            <a:off x="9715201" y="3894501"/>
            <a:ext cx="648072" cy="792088"/>
          </a:xfrm>
          <a:prstGeom prst="downArrow">
            <a:avLst>
              <a:gd name="adj1" fmla="val 20071"/>
              <a:gd name="adj2" fmla="val 54276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سهم للأسفل 26"/>
          <p:cNvSpPr/>
          <p:nvPr/>
        </p:nvSpPr>
        <p:spPr>
          <a:xfrm>
            <a:off x="8816790" y="3874720"/>
            <a:ext cx="648072" cy="792088"/>
          </a:xfrm>
          <a:prstGeom prst="downArrow">
            <a:avLst>
              <a:gd name="adj1" fmla="val 20071"/>
              <a:gd name="adj2" fmla="val 54276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" name="مجموعة 3"/>
          <p:cNvGrpSpPr/>
          <p:nvPr/>
        </p:nvGrpSpPr>
        <p:grpSpPr>
          <a:xfrm>
            <a:off x="4943872" y="4149080"/>
            <a:ext cx="3906544" cy="2691596"/>
            <a:chOff x="4943872" y="4233800"/>
            <a:chExt cx="3906544" cy="2691596"/>
          </a:xfrm>
        </p:grpSpPr>
        <p:pic>
          <p:nvPicPr>
            <p:cNvPr id="11" name="صورة 1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00"/>
            <a:stretch/>
          </p:blipFill>
          <p:spPr>
            <a:xfrm>
              <a:off x="4943872" y="4233800"/>
              <a:ext cx="3906544" cy="2691596"/>
            </a:xfrm>
            <a:prstGeom prst="rect">
              <a:avLst/>
            </a:prstGeom>
          </p:spPr>
        </p:pic>
        <p:sp>
          <p:nvSpPr>
            <p:cNvPr id="3" name="شكل بيضاوي 2"/>
            <p:cNvSpPr/>
            <p:nvPr/>
          </p:nvSpPr>
          <p:spPr>
            <a:xfrm>
              <a:off x="6528048" y="4653135"/>
              <a:ext cx="651372" cy="814513"/>
            </a:xfrm>
            <a:prstGeom prst="ellipse">
              <a:avLst/>
            </a:prstGeom>
            <a:solidFill>
              <a:srgbClr val="FAC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5177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0" grpId="0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1771</Words>
  <Application>Microsoft Office PowerPoint</Application>
  <PresentationFormat>شاشة عريضة</PresentationFormat>
  <Paragraphs>408</Paragraphs>
  <Slides>36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36</vt:i4>
      </vt:variant>
    </vt:vector>
  </HeadingPairs>
  <TitlesOfParts>
    <vt:vector size="45" baseType="lpstr">
      <vt:lpstr>맑은 고딕</vt:lpstr>
      <vt:lpstr>Arial</vt:lpstr>
      <vt:lpstr>Calibri</vt:lpstr>
      <vt:lpstr>Times New Roman</vt:lpstr>
      <vt:lpstr>Traditional Arabic</vt:lpstr>
      <vt:lpstr>Tw Cen MT</vt:lpstr>
      <vt:lpstr>Wingdings</vt:lpstr>
      <vt:lpstr>Custom Design</vt:lpstr>
      <vt:lpstr>قطرة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Prettykadooj</cp:lastModifiedBy>
  <cp:revision>115</cp:revision>
  <dcterms:created xsi:type="dcterms:W3CDTF">2014-04-01T16:35:38Z</dcterms:created>
  <dcterms:modified xsi:type="dcterms:W3CDTF">2020-02-19T04:12:57Z</dcterms:modified>
</cp:coreProperties>
</file>