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72" r:id="rId1"/>
  </p:sldMasterIdLst>
  <p:sldIdLst>
    <p:sldId id="291" r:id="rId2"/>
    <p:sldId id="292" r:id="rId3"/>
    <p:sldId id="312" r:id="rId4"/>
    <p:sldId id="305" r:id="rId5"/>
    <p:sldId id="306" r:id="rId6"/>
    <p:sldId id="325" r:id="rId7"/>
    <p:sldId id="314" r:id="rId8"/>
    <p:sldId id="317" r:id="rId9"/>
    <p:sldId id="318" r:id="rId10"/>
    <p:sldId id="321" r:id="rId11"/>
    <p:sldId id="322" r:id="rId12"/>
    <p:sldId id="324" r:id="rId13"/>
    <p:sldId id="319" r:id="rId14"/>
    <p:sldId id="316" r:id="rId15"/>
    <p:sldId id="293" r:id="rId16"/>
    <p:sldId id="309" r:id="rId17"/>
    <p:sldId id="315" r:id="rId18"/>
    <p:sldId id="310" r:id="rId19"/>
    <p:sldId id="294" r:id="rId20"/>
    <p:sldId id="304" r:id="rId21"/>
  </p:sldIdLst>
  <p:sldSz cx="9144000" cy="6858000" type="screen4x3"/>
  <p:notesSz cx="6858000" cy="9144000"/>
  <p:embeddedFontLst>
    <p:embeddedFont>
      <p:font typeface="Calibri" panose="020F0502020204030204" pitchFamily="34" charset="0"/>
      <p:regular r:id="rId22"/>
      <p:bold r:id="rId23"/>
    </p:embeddedFont>
    <p:embeddedFont>
      <p:font typeface="Calibri Light" panose="020F0302020204030204" pitchFamily="34" charset="0"/>
      <p:regular r:id="rId24"/>
    </p:embeddedFont>
    <p:embeddedFont>
      <p:font typeface="Comic Sans MS" panose="030F0702030302020204" pitchFamily="66" charset="0"/>
      <p:regular r:id="rId25"/>
      <p:bold r:id="rId26"/>
      <p:italic r:id="rId27"/>
      <p:boldItalic r:id="rId2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72" d="100"/>
          <a:sy n="72" d="100"/>
        </p:scale>
        <p:origin x="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FA3199-DD3D-4034-A900-E321328C8AAF}"/>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1D4FDA91-5AC8-429B-9B69-A710C0D3C3D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11B6CF2-11CF-4C05-9D04-A34847E8352D}"/>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414B4EB2-8A7F-498F-9605-7C12BF49576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8C3494-AE86-468E-ACDC-54922AEDA8CE}"/>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35914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888E7DC-0D36-4575-B3FA-515D4C0D7F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D9C511B-35ED-47D1-8061-7901912D4416}"/>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8B47C7-24AD-4E80-B79D-7976A2A13DA7}"/>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DFE3CFD4-DF10-4CA9-A42A-BB2173CCB0F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629588-FFF0-45E1-B6B5-C5D39A43853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67463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9933BEB-75DF-4592-BE8E-78531E7468D5}"/>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00D668F3-11C6-4A17-AB0A-C1731D85DECE}"/>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1367C75-EFDB-4DAA-9664-5B121EEE9E5A}"/>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9C42AA62-449B-4A8C-8B75-9BF5D6C56A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4449CDB-680F-405E-AEF4-4C1583BB1D73}"/>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01795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2E07E3-1369-4A51-AF18-5B9A2D354C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B1160FB-2F9E-408C-AB71-AEF245F3BF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8CCD84D-4BFE-4B33-B72B-556849DE7747}"/>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E74BCC54-C8FF-4398-8A85-24A911B4885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64655F-08D9-4EBD-A812-FB1284DCBA9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1169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698558-3CC0-49E7-9928-7C6A8911C4F6}"/>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EB1EFC1-15F9-45A1-9540-55E611F397B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BED8AEF-67B9-4810-9E86-64A6765C21CA}"/>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A3A18629-6234-4CF8-BA7E-4C8C9E004CC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9CA4E4-857F-4C2E-AE2F-C7199FF8922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294674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A60CA35-500E-47D7-A98D-4195867F2F4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9D612DF-26FB-42E9-9804-E77ECAB6D0DE}"/>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4ACA0C4-640F-4AEE-B193-D051E4E91509}"/>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B6BDCDF-1CFA-45F8-A964-EC9B5A622F42}"/>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E30B2964-0325-47CB-98D2-8DD95C519CD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B8846DD-688A-4653-A567-26835D1489B2}"/>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296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3248AE-FB80-4CFD-A300-A5F152B72B2E}"/>
              </a:ext>
            </a:extLst>
          </p:cNvPr>
          <p:cNvSpPr>
            <a:spLocks noGrp="1"/>
          </p:cNvSpPr>
          <p:nvPr>
            <p:ph type="title"/>
          </p:nvPr>
        </p:nvSpPr>
        <p:spPr>
          <a:xfrm>
            <a:off x="629841" y="365126"/>
            <a:ext cx="78867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608F189-06B0-49EE-8470-574DD7ADDF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B7E9E4A-CE72-4ED7-8726-C687E33ACAFD}"/>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C66F5CFF-AFDF-4C49-81BC-71665BDE75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0D8730BB-A67C-4D87-B93B-921A9D67A319}"/>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94B79B3-14DC-4CDC-9315-FBA93A554EA0}"/>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8" name="عنصر نائب للتذييل 7">
            <a:extLst>
              <a:ext uri="{FF2B5EF4-FFF2-40B4-BE49-F238E27FC236}">
                <a16:creationId xmlns:a16="http://schemas.microsoft.com/office/drawing/2014/main" id="{604CD4FA-C015-487B-ADA2-0C1016702764}"/>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6D043AE-9021-494D-8E7E-B2CB1D84AFB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1575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23AE3A-9C01-467B-8776-EEA292ACF40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29C37E1D-A416-4702-A3E9-DD11907222DA}"/>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4" name="عنصر نائب للتذييل 3">
            <a:extLst>
              <a:ext uri="{FF2B5EF4-FFF2-40B4-BE49-F238E27FC236}">
                <a16:creationId xmlns:a16="http://schemas.microsoft.com/office/drawing/2014/main" id="{6C8B85F9-3FBA-4A1D-8D49-29C2A57BEB3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94B3B19-5C98-4C28-BAD8-E11BCB8ECB3F}"/>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8343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1DF5CDA-3971-47C2-8296-CA96B46F9282}"/>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3" name="عنصر نائب للتذييل 2">
            <a:extLst>
              <a:ext uri="{FF2B5EF4-FFF2-40B4-BE49-F238E27FC236}">
                <a16:creationId xmlns:a16="http://schemas.microsoft.com/office/drawing/2014/main" id="{D8D0924B-7A92-4A16-A45F-84D31F524C7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0FCC038-1F9C-4292-AA40-E38EF9BB7EF0}"/>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7524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C0E7B9-F2F5-4559-9F73-E8017AEDE686}"/>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D8D95DC-CB5C-497B-A68C-9B2E04C9C5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D45D18C-8E4D-48F1-8FC8-74F3F23727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6EC8C49-7142-46EB-B43C-6E8780F7EAE5}"/>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205C9036-786D-4D07-883E-1D616374205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A08F66E-8534-4572-AB54-3EC18BB0EF64}"/>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423516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BEBF09-39DE-4317-89C4-D1421FC4F229}"/>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60BA86CE-7A9B-4E08-95C3-1651498DCA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a:extLst>
              <a:ext uri="{FF2B5EF4-FFF2-40B4-BE49-F238E27FC236}">
                <a16:creationId xmlns:a16="http://schemas.microsoft.com/office/drawing/2014/main" id="{258CAD9B-8517-41BB-BBF2-466C13C874E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6573155-6A1C-4FCE-A24E-BC1BB2010B3C}"/>
              </a:ext>
            </a:extLst>
          </p:cNvPr>
          <p:cNvSpPr>
            <a:spLocks noGrp="1"/>
          </p:cNvSpPr>
          <p:nvPr>
            <p:ph type="dt" sz="half" idx="10"/>
          </p:nvPr>
        </p:nvSpPr>
        <p:spPr/>
        <p:txBody>
          <a:bodyPr/>
          <a:lstStyle/>
          <a:p>
            <a:fld id="{E1DA1C14-F3D3-4A76-963A-798F5D590958}" type="datetimeFigureOut">
              <a:rPr lang="ar-SA" smtClean="0"/>
              <a:t>05/05/42</a:t>
            </a:fld>
            <a:endParaRPr lang="ar-SA"/>
          </a:p>
        </p:txBody>
      </p:sp>
      <p:sp>
        <p:nvSpPr>
          <p:cNvPr id="6" name="عنصر نائب للتذييل 5">
            <a:extLst>
              <a:ext uri="{FF2B5EF4-FFF2-40B4-BE49-F238E27FC236}">
                <a16:creationId xmlns:a16="http://schemas.microsoft.com/office/drawing/2014/main" id="{980288C4-8C00-4FD8-9A18-AA2DAFF9A08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F25A583-7F33-4411-9EFF-FED636CD0578}"/>
              </a:ext>
            </a:extLst>
          </p:cNvPr>
          <p:cNvSpPr>
            <a:spLocks noGrp="1"/>
          </p:cNvSpPr>
          <p:nvPr>
            <p:ph type="sldNum" sz="quarter" idx="12"/>
          </p:nvPr>
        </p:nvSpPr>
        <p:spPr/>
        <p:txBody>
          <a:bodyPr/>
          <a:lstStyle/>
          <a:p>
            <a:fld id="{4F16ACEA-0986-4011-9100-0425CFFAFFBE}" type="slidenum">
              <a:rPr lang="ar-SA" smtClean="0"/>
              <a:t>‹#›</a:t>
            </a:fld>
            <a:endParaRPr lang="ar-SA"/>
          </a:p>
        </p:txBody>
      </p:sp>
    </p:spTree>
    <p:extLst>
      <p:ext uri="{BB962C8B-B14F-4D97-AF65-F5344CB8AC3E}">
        <p14:creationId xmlns:p14="http://schemas.microsoft.com/office/powerpoint/2010/main" val="358428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9B23893-0CCC-4DD8-A726-ECC1B1641290}"/>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6604EE-5D86-4161-A60F-1166AFFBB9F5}"/>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0EF59E-F04D-4F16-B2D0-3275CAF7B347}"/>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E1DA1C14-F3D3-4A76-963A-798F5D590958}" type="datetimeFigureOut">
              <a:rPr lang="ar-SA" smtClean="0"/>
              <a:t>05/05/42</a:t>
            </a:fld>
            <a:endParaRPr lang="ar-SA"/>
          </a:p>
        </p:txBody>
      </p:sp>
      <p:sp>
        <p:nvSpPr>
          <p:cNvPr id="5" name="عنصر نائب للتذييل 4">
            <a:extLst>
              <a:ext uri="{FF2B5EF4-FFF2-40B4-BE49-F238E27FC236}">
                <a16:creationId xmlns:a16="http://schemas.microsoft.com/office/drawing/2014/main" id="{23462D30-319E-46CC-A9BE-B3EBDC3517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E27E9D9B-FB6B-4347-AAAA-80B2BE0BDFCD}"/>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4F16ACEA-0986-4011-9100-0425CFFAFFBE}" type="slidenum">
              <a:rPr lang="ar-SA" smtClean="0"/>
              <a:t>‹#›</a:t>
            </a:fld>
            <a:endParaRPr lang="ar-SA"/>
          </a:p>
        </p:txBody>
      </p:sp>
    </p:spTree>
    <p:extLst>
      <p:ext uri="{BB962C8B-B14F-4D97-AF65-F5344CB8AC3E}">
        <p14:creationId xmlns:p14="http://schemas.microsoft.com/office/powerpoint/2010/main" val="721332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5728">
            <a:off x="1156246" y="1397820"/>
            <a:ext cx="2896469" cy="221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6731" y="789859"/>
            <a:ext cx="4160315" cy="23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شكل بيضاوي 4"/>
          <p:cNvSpPr/>
          <p:nvPr/>
        </p:nvSpPr>
        <p:spPr>
          <a:xfrm>
            <a:off x="3269896" y="3293877"/>
            <a:ext cx="1728192" cy="1728192"/>
          </a:xfrm>
          <a:prstGeom prst="ellipse">
            <a:avLst/>
          </a:prstGeom>
          <a:gradFill flip="none" rotWithShape="1">
            <a:gsLst>
              <a:gs pos="41000">
                <a:srgbClr val="FF0000"/>
              </a:gs>
              <a:gs pos="100000">
                <a:schemeClr val="bg1"/>
              </a:gs>
            </a:gsLst>
            <a:path path="circle">
              <a:fillToRect l="100000" b="100000"/>
            </a:path>
            <a:tileRect t="-100000" r="-100000"/>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b="1" dirty="0">
                <a:ln w="22225">
                  <a:solidFill>
                    <a:schemeClr val="bg1">
                      <a:lumMod val="85000"/>
                    </a:schemeClr>
                  </a:solidFill>
                  <a:prstDash val="solid"/>
                </a:ln>
                <a:solidFill>
                  <a:schemeClr val="bg1"/>
                </a:solidFill>
              </a:rPr>
              <a:t>6</a:t>
            </a:r>
            <a:endParaRPr lang="ar-SA" sz="7200" b="1" dirty="0">
              <a:ln w="22225">
                <a:solidFill>
                  <a:schemeClr val="bg1">
                    <a:lumMod val="85000"/>
                  </a:schemeClr>
                </a:solidFill>
                <a:prstDash val="solid"/>
              </a:ln>
              <a:solidFill>
                <a:schemeClr val="bg1"/>
              </a:solidFill>
            </a:endParaRPr>
          </a:p>
        </p:txBody>
      </p:sp>
      <p:sp>
        <p:nvSpPr>
          <p:cNvPr id="6" name="مستطيل 5"/>
          <p:cNvSpPr/>
          <p:nvPr/>
        </p:nvSpPr>
        <p:spPr>
          <a:xfrm>
            <a:off x="2070320" y="4944393"/>
            <a:ext cx="2763898" cy="1323439"/>
          </a:xfrm>
          <a:prstGeom prst="rect">
            <a:avLst/>
          </a:prstGeom>
          <a:noFill/>
        </p:spPr>
        <p:txBody>
          <a:bodyPr wrap="non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8000" b="1">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rPr>
              <a:t>Unit 2</a:t>
            </a:r>
            <a:endParaRPr lang="ar-SA" sz="8000" b="1" dirty="0">
              <a:ln w="12700">
                <a:solidFill>
                  <a:srgbClr val="000099"/>
                </a:solidFill>
                <a:prstDash val="solid"/>
              </a:ln>
              <a:pattFill prst="pct50">
                <a:fgClr>
                  <a:srgbClr val="000099"/>
                </a:fgClr>
                <a:bgClr>
                  <a:srgbClr val="0070C0"/>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06757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038AFA5-2DA0-4BCB-9163-C77599456F71}"/>
              </a:ext>
            </a:extLst>
          </p:cNvPr>
          <p:cNvPicPr>
            <a:picLocks noChangeAspect="1"/>
          </p:cNvPicPr>
          <p:nvPr/>
        </p:nvPicPr>
        <p:blipFill>
          <a:blip r:embed="rId2"/>
          <a:stretch>
            <a:fillRect/>
          </a:stretch>
        </p:blipFill>
        <p:spPr>
          <a:xfrm>
            <a:off x="5228397" y="810161"/>
            <a:ext cx="3266246" cy="1884998"/>
          </a:xfrm>
          <a:prstGeom prst="rect">
            <a:avLst/>
          </a:prstGeom>
        </p:spPr>
      </p:pic>
      <p:sp>
        <p:nvSpPr>
          <p:cNvPr id="5" name="مربع نص 4">
            <a:extLst>
              <a:ext uri="{FF2B5EF4-FFF2-40B4-BE49-F238E27FC236}">
                <a16:creationId xmlns:a16="http://schemas.microsoft.com/office/drawing/2014/main" id="{9E546427-906C-41FB-B6EE-9532966F34DE}"/>
              </a:ext>
            </a:extLst>
          </p:cNvPr>
          <p:cNvSpPr txBox="1"/>
          <p:nvPr/>
        </p:nvSpPr>
        <p:spPr>
          <a:xfrm rot="21380757">
            <a:off x="1918989" y="922383"/>
            <a:ext cx="2602533" cy="1569660"/>
          </a:xfrm>
          <a:prstGeom prst="rect">
            <a:avLst/>
          </a:prstGeom>
          <a:solidFill>
            <a:srgbClr val="FFDD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ar-SA" sz="2400" b="1" dirty="0"/>
              <a:t>كم المقدار </a:t>
            </a:r>
            <a:r>
              <a:rPr lang="ar-SA" sz="2400" dirty="0"/>
              <a:t>من الدقيق</a:t>
            </a:r>
          </a:p>
          <a:p>
            <a:r>
              <a:rPr lang="ar-SA" sz="2400" b="1" dirty="0"/>
              <a:t>كم عدد </a:t>
            </a:r>
            <a:r>
              <a:rPr lang="ar-SA" sz="2400" dirty="0"/>
              <a:t>الطماطم </a:t>
            </a:r>
          </a:p>
          <a:p>
            <a:r>
              <a:rPr lang="ar-SA" sz="2400" dirty="0"/>
              <a:t>لدينا </a:t>
            </a:r>
            <a:r>
              <a:rPr lang="ar-SA" sz="2400" b="1" dirty="0"/>
              <a:t> بعض</a:t>
            </a:r>
            <a:r>
              <a:rPr lang="ar-SA" sz="2400" dirty="0"/>
              <a:t> </a:t>
            </a:r>
          </a:p>
          <a:p>
            <a:r>
              <a:rPr lang="ar-SA" sz="2400" dirty="0"/>
              <a:t>ليس لدينا </a:t>
            </a:r>
            <a:r>
              <a:rPr lang="ar-SA" sz="2400" b="1" dirty="0"/>
              <a:t>أي</a:t>
            </a:r>
            <a:r>
              <a:rPr lang="ar-SA" sz="2400" dirty="0"/>
              <a:t> </a:t>
            </a:r>
          </a:p>
        </p:txBody>
      </p:sp>
      <p:sp>
        <p:nvSpPr>
          <p:cNvPr id="6" name="مربع نص 5">
            <a:extLst>
              <a:ext uri="{FF2B5EF4-FFF2-40B4-BE49-F238E27FC236}">
                <a16:creationId xmlns:a16="http://schemas.microsoft.com/office/drawing/2014/main" id="{678E66E9-E2CD-4CDA-B4C2-352CF7CF9174}"/>
              </a:ext>
            </a:extLst>
          </p:cNvPr>
          <p:cNvSpPr txBox="1"/>
          <p:nvPr/>
        </p:nvSpPr>
        <p:spPr>
          <a:xfrm>
            <a:off x="1245704" y="2875722"/>
            <a:ext cx="7686261" cy="2677656"/>
          </a:xfrm>
          <a:prstGeom prst="rect">
            <a:avLst/>
          </a:prstGeom>
          <a:noFill/>
        </p:spPr>
        <p:txBody>
          <a:bodyPr wrap="square" rtlCol="1">
            <a:spAutoFit/>
          </a:bodyPr>
          <a:lstStyle/>
          <a:p>
            <a:r>
              <a:rPr lang="ar-SA" sz="2400" b="1" dirty="0"/>
              <a:t>الأسماء في اللغة الإنجليزية تكون على نوعين : </a:t>
            </a:r>
            <a:r>
              <a:rPr lang="ar-SA" sz="2400" b="1" dirty="0">
                <a:solidFill>
                  <a:srgbClr val="C00000"/>
                </a:solidFill>
              </a:rPr>
              <a:t>" معدودة – غير معدودة "</a:t>
            </a:r>
          </a:p>
          <a:p>
            <a:r>
              <a:rPr lang="ar-SA" sz="2400" b="1" dirty="0">
                <a:solidFill>
                  <a:srgbClr val="002060"/>
                </a:solidFill>
              </a:rPr>
              <a:t>المعدودة : التي يمكن جمعها مثل : القلم – الكتاب – الطماطم </a:t>
            </a:r>
          </a:p>
          <a:p>
            <a:r>
              <a:rPr lang="ar-SA" sz="2400" b="1" dirty="0">
                <a:solidFill>
                  <a:srgbClr val="002060"/>
                </a:solidFill>
              </a:rPr>
              <a:t>الغير معدودة : مثل السوائل – الدقيق – الغاز </a:t>
            </a:r>
          </a:p>
          <a:p>
            <a:endParaRPr lang="ar-SA" sz="2400" b="1" dirty="0"/>
          </a:p>
          <a:p>
            <a:r>
              <a:rPr lang="ar-SA" sz="2400" b="1" dirty="0"/>
              <a:t>عند السؤال عن الكمية أو المقدار ، فإننا نستعمل :</a:t>
            </a:r>
          </a:p>
          <a:p>
            <a:r>
              <a:rPr lang="ar-SA" sz="2400" b="1" dirty="0">
                <a:solidFill>
                  <a:srgbClr val="006600"/>
                </a:solidFill>
              </a:rPr>
              <a:t>كم المقدار  </a:t>
            </a:r>
            <a:r>
              <a:rPr lang="en-US" sz="2400" b="1" dirty="0">
                <a:solidFill>
                  <a:srgbClr val="006600"/>
                </a:solidFill>
              </a:rPr>
              <a:t>How much </a:t>
            </a:r>
            <a:r>
              <a:rPr lang="ar-SA" sz="2400" b="1" dirty="0">
                <a:solidFill>
                  <a:srgbClr val="006600"/>
                </a:solidFill>
              </a:rPr>
              <a:t> " مع غير المعدود "</a:t>
            </a:r>
          </a:p>
          <a:p>
            <a:r>
              <a:rPr lang="ar-SA" sz="2400" b="1" dirty="0">
                <a:solidFill>
                  <a:srgbClr val="006600"/>
                </a:solidFill>
              </a:rPr>
              <a:t>كم العدد </a:t>
            </a:r>
            <a:r>
              <a:rPr lang="en-US" sz="2400" b="1" dirty="0">
                <a:solidFill>
                  <a:srgbClr val="006600"/>
                </a:solidFill>
              </a:rPr>
              <a:t>How many </a:t>
            </a:r>
            <a:r>
              <a:rPr lang="ar-SA" sz="2400" b="1" dirty="0">
                <a:solidFill>
                  <a:srgbClr val="006600"/>
                </a:solidFill>
              </a:rPr>
              <a:t> " مع المعدود " </a:t>
            </a:r>
          </a:p>
        </p:txBody>
      </p:sp>
    </p:spTree>
    <p:extLst>
      <p:ext uri="{BB962C8B-B14F-4D97-AF65-F5344CB8AC3E}">
        <p14:creationId xmlns:p14="http://schemas.microsoft.com/office/powerpoint/2010/main" val="238116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038AFA5-2DA0-4BCB-9163-C77599456F71}"/>
              </a:ext>
            </a:extLst>
          </p:cNvPr>
          <p:cNvPicPr>
            <a:picLocks noChangeAspect="1"/>
          </p:cNvPicPr>
          <p:nvPr/>
        </p:nvPicPr>
        <p:blipFill>
          <a:blip r:embed="rId2"/>
          <a:stretch>
            <a:fillRect/>
          </a:stretch>
        </p:blipFill>
        <p:spPr>
          <a:xfrm>
            <a:off x="5228397" y="810161"/>
            <a:ext cx="3266246" cy="1884998"/>
          </a:xfrm>
          <a:prstGeom prst="rect">
            <a:avLst/>
          </a:prstGeom>
        </p:spPr>
      </p:pic>
      <p:sp>
        <p:nvSpPr>
          <p:cNvPr id="5" name="مربع نص 4">
            <a:extLst>
              <a:ext uri="{FF2B5EF4-FFF2-40B4-BE49-F238E27FC236}">
                <a16:creationId xmlns:a16="http://schemas.microsoft.com/office/drawing/2014/main" id="{9E546427-906C-41FB-B6EE-9532966F34DE}"/>
              </a:ext>
            </a:extLst>
          </p:cNvPr>
          <p:cNvSpPr txBox="1"/>
          <p:nvPr/>
        </p:nvSpPr>
        <p:spPr>
          <a:xfrm rot="21380757">
            <a:off x="1918989" y="922383"/>
            <a:ext cx="2602533" cy="1569660"/>
          </a:xfrm>
          <a:prstGeom prst="rect">
            <a:avLst/>
          </a:prstGeom>
          <a:solidFill>
            <a:srgbClr val="FFDD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r>
              <a:rPr lang="ar-SA" sz="2400" b="1" dirty="0"/>
              <a:t>كم المقدار </a:t>
            </a:r>
            <a:r>
              <a:rPr lang="ar-SA" sz="2400" dirty="0"/>
              <a:t>من الدقيق</a:t>
            </a:r>
          </a:p>
          <a:p>
            <a:r>
              <a:rPr lang="ar-SA" sz="2400" b="1" dirty="0"/>
              <a:t>كم عدد </a:t>
            </a:r>
            <a:r>
              <a:rPr lang="ar-SA" sz="2400" dirty="0"/>
              <a:t>الطماطم </a:t>
            </a:r>
          </a:p>
          <a:p>
            <a:r>
              <a:rPr lang="ar-SA" sz="2400" dirty="0"/>
              <a:t>لدينا </a:t>
            </a:r>
            <a:r>
              <a:rPr lang="ar-SA" sz="2400" b="1" dirty="0"/>
              <a:t> بعض</a:t>
            </a:r>
            <a:r>
              <a:rPr lang="ar-SA" sz="2400" dirty="0"/>
              <a:t> </a:t>
            </a:r>
          </a:p>
          <a:p>
            <a:r>
              <a:rPr lang="ar-SA" sz="2400" dirty="0"/>
              <a:t>ليس لدينا </a:t>
            </a:r>
            <a:r>
              <a:rPr lang="ar-SA" sz="2400" b="1" dirty="0"/>
              <a:t>أي</a:t>
            </a:r>
            <a:r>
              <a:rPr lang="ar-SA" sz="2400" dirty="0"/>
              <a:t> </a:t>
            </a:r>
          </a:p>
        </p:txBody>
      </p:sp>
      <p:sp>
        <p:nvSpPr>
          <p:cNvPr id="6" name="مربع نص 5">
            <a:extLst>
              <a:ext uri="{FF2B5EF4-FFF2-40B4-BE49-F238E27FC236}">
                <a16:creationId xmlns:a16="http://schemas.microsoft.com/office/drawing/2014/main" id="{678E66E9-E2CD-4CDA-B4C2-352CF7CF9174}"/>
              </a:ext>
            </a:extLst>
          </p:cNvPr>
          <p:cNvSpPr txBox="1"/>
          <p:nvPr/>
        </p:nvSpPr>
        <p:spPr>
          <a:xfrm>
            <a:off x="1245704" y="2955234"/>
            <a:ext cx="7686261" cy="3046988"/>
          </a:xfrm>
          <a:prstGeom prst="rect">
            <a:avLst/>
          </a:prstGeom>
          <a:noFill/>
        </p:spPr>
        <p:txBody>
          <a:bodyPr wrap="square" rtlCol="1">
            <a:spAutoFit/>
          </a:bodyPr>
          <a:lstStyle/>
          <a:p>
            <a:r>
              <a:rPr lang="ar-SA" sz="2400" b="1" dirty="0">
                <a:solidFill>
                  <a:srgbClr val="006600"/>
                </a:solidFill>
              </a:rPr>
              <a:t>كم مقدار الدقيق لدينا ؟ </a:t>
            </a:r>
            <a:r>
              <a:rPr lang="en-US" sz="2400" b="1" dirty="0">
                <a:solidFill>
                  <a:srgbClr val="006600"/>
                </a:solidFill>
              </a:rPr>
              <a:t>How much flour do we have ? </a:t>
            </a:r>
            <a:endParaRPr lang="ar-SA" sz="2400" b="1" dirty="0">
              <a:solidFill>
                <a:srgbClr val="006600"/>
              </a:solidFill>
            </a:endParaRPr>
          </a:p>
          <a:p>
            <a:r>
              <a:rPr lang="ar-SA" sz="2400" b="1" dirty="0">
                <a:solidFill>
                  <a:srgbClr val="006600"/>
                </a:solidFill>
              </a:rPr>
              <a:t>كم عدد حبات الطماطم لدينا ؟ </a:t>
            </a:r>
            <a:r>
              <a:rPr lang="en-US" sz="2400" b="1" dirty="0">
                <a:solidFill>
                  <a:srgbClr val="006600"/>
                </a:solidFill>
              </a:rPr>
              <a:t>How many tomatoes do we have ?</a:t>
            </a:r>
            <a:endParaRPr lang="ar-SA" sz="2400" b="1" dirty="0">
              <a:solidFill>
                <a:srgbClr val="006600"/>
              </a:solidFill>
            </a:endParaRPr>
          </a:p>
          <a:p>
            <a:endParaRPr lang="ar-SA" sz="2400" b="1" dirty="0">
              <a:solidFill>
                <a:srgbClr val="006600"/>
              </a:solidFill>
            </a:endParaRPr>
          </a:p>
          <a:p>
            <a:r>
              <a:rPr lang="ar-SA" sz="2400" b="1" dirty="0"/>
              <a:t>وعند الإجابة بنعم فإننا نستعمل " بعض </a:t>
            </a:r>
            <a:r>
              <a:rPr lang="en-US" sz="2400" b="1" dirty="0"/>
              <a:t>some</a:t>
            </a:r>
            <a:r>
              <a:rPr lang="ar-SA" sz="2400" b="1" dirty="0"/>
              <a:t> " </a:t>
            </a:r>
          </a:p>
          <a:p>
            <a:r>
              <a:rPr lang="ar-SA" sz="2400" b="1" dirty="0">
                <a:solidFill>
                  <a:srgbClr val="002060"/>
                </a:solidFill>
              </a:rPr>
              <a:t>لدينا بعض الدقيق </a:t>
            </a:r>
            <a:r>
              <a:rPr lang="en-US" sz="2400" b="1" dirty="0">
                <a:solidFill>
                  <a:srgbClr val="002060"/>
                </a:solidFill>
              </a:rPr>
              <a:t>We have some flour </a:t>
            </a:r>
            <a:endParaRPr lang="ar-SA" sz="2400" b="1" dirty="0">
              <a:solidFill>
                <a:srgbClr val="002060"/>
              </a:solidFill>
            </a:endParaRPr>
          </a:p>
          <a:p>
            <a:endParaRPr lang="ar-SA" sz="2400" b="1" dirty="0"/>
          </a:p>
          <a:p>
            <a:r>
              <a:rPr lang="ar-SA" sz="2400" b="1" dirty="0"/>
              <a:t>وعند الإجابة بالنفي فإننا نستعمل " أي </a:t>
            </a:r>
            <a:r>
              <a:rPr lang="en-US" sz="2400" b="1" dirty="0"/>
              <a:t>any</a:t>
            </a:r>
            <a:r>
              <a:rPr lang="ar-SA" sz="2400" b="1" dirty="0"/>
              <a:t> " </a:t>
            </a:r>
          </a:p>
          <a:p>
            <a:r>
              <a:rPr lang="ar-SA" sz="2400" b="1" dirty="0">
                <a:solidFill>
                  <a:srgbClr val="002060"/>
                </a:solidFill>
              </a:rPr>
              <a:t>ليس لدينا أي دقيق </a:t>
            </a:r>
            <a:r>
              <a:rPr lang="en-US" sz="2400" b="1" dirty="0">
                <a:solidFill>
                  <a:srgbClr val="002060"/>
                </a:solidFill>
              </a:rPr>
              <a:t>We don’t have any flour </a:t>
            </a:r>
            <a:endParaRPr lang="ar-SA" sz="2400" b="1" dirty="0">
              <a:solidFill>
                <a:srgbClr val="002060"/>
              </a:solidFill>
            </a:endParaRPr>
          </a:p>
        </p:txBody>
      </p:sp>
    </p:spTree>
    <p:extLst>
      <p:ext uri="{BB962C8B-B14F-4D97-AF65-F5344CB8AC3E}">
        <p14:creationId xmlns:p14="http://schemas.microsoft.com/office/powerpoint/2010/main" val="94899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EB1DE0F-86D5-4ECF-BD2E-778F97DC1861}"/>
              </a:ext>
            </a:extLst>
          </p:cNvPr>
          <p:cNvPicPr>
            <a:picLocks noChangeAspect="1"/>
          </p:cNvPicPr>
          <p:nvPr/>
        </p:nvPicPr>
        <p:blipFill>
          <a:blip r:embed="rId2"/>
          <a:stretch>
            <a:fillRect/>
          </a:stretch>
        </p:blipFill>
        <p:spPr>
          <a:xfrm>
            <a:off x="1722783" y="861391"/>
            <a:ext cx="6732104" cy="5345386"/>
          </a:xfrm>
          <a:prstGeom prst="rect">
            <a:avLst/>
          </a:prstGeom>
        </p:spPr>
      </p:pic>
    </p:spTree>
    <p:extLst>
      <p:ext uri="{BB962C8B-B14F-4D97-AF65-F5344CB8AC3E}">
        <p14:creationId xmlns:p14="http://schemas.microsoft.com/office/powerpoint/2010/main" val="19352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A6431E9D-E505-472E-9D8E-2A8D63C9E33D}"/>
              </a:ext>
            </a:extLst>
          </p:cNvPr>
          <p:cNvPicPr>
            <a:picLocks noChangeAspect="1"/>
          </p:cNvPicPr>
          <p:nvPr/>
        </p:nvPicPr>
        <p:blipFill>
          <a:blip r:embed="rId2"/>
          <a:stretch>
            <a:fillRect/>
          </a:stretch>
        </p:blipFill>
        <p:spPr>
          <a:xfrm>
            <a:off x="1323974" y="1828959"/>
            <a:ext cx="7625799" cy="3630936"/>
          </a:xfrm>
          <a:prstGeom prst="rect">
            <a:avLst/>
          </a:prstGeom>
        </p:spPr>
      </p:pic>
      <p:pic>
        <p:nvPicPr>
          <p:cNvPr id="8" name="رسم 7" descr="علامة اختيار">
            <a:extLst>
              <a:ext uri="{FF2B5EF4-FFF2-40B4-BE49-F238E27FC236}">
                <a16:creationId xmlns:a16="http://schemas.microsoft.com/office/drawing/2014/main" id="{0856DA59-0D40-4279-A8D0-58699D752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247" y="4432028"/>
            <a:ext cx="516835" cy="516835"/>
          </a:xfrm>
          <a:prstGeom prst="rect">
            <a:avLst/>
          </a:prstGeom>
        </p:spPr>
      </p:pic>
      <p:pic>
        <p:nvPicPr>
          <p:cNvPr id="9" name="رسم 8" descr="علامة اختيار">
            <a:extLst>
              <a:ext uri="{FF2B5EF4-FFF2-40B4-BE49-F238E27FC236}">
                <a16:creationId xmlns:a16="http://schemas.microsoft.com/office/drawing/2014/main" id="{8D257720-AE69-479A-A9E9-9E1D5F25EC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0514" y="2848393"/>
            <a:ext cx="516835" cy="516835"/>
          </a:xfrm>
          <a:prstGeom prst="rect">
            <a:avLst/>
          </a:prstGeom>
        </p:spPr>
      </p:pic>
      <p:pic>
        <p:nvPicPr>
          <p:cNvPr id="10" name="رسم 9" descr="علامة اختيار">
            <a:extLst>
              <a:ext uri="{FF2B5EF4-FFF2-40B4-BE49-F238E27FC236}">
                <a16:creationId xmlns:a16="http://schemas.microsoft.com/office/drawing/2014/main" id="{36C3E805-54D5-4EA8-B9C6-DE517E61AA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1602" y="4432027"/>
            <a:ext cx="516835" cy="516835"/>
          </a:xfrm>
          <a:prstGeom prst="rect">
            <a:avLst/>
          </a:prstGeom>
        </p:spPr>
      </p:pic>
      <p:sp>
        <p:nvSpPr>
          <p:cNvPr id="11" name="مربع نص 10">
            <a:extLst>
              <a:ext uri="{FF2B5EF4-FFF2-40B4-BE49-F238E27FC236}">
                <a16:creationId xmlns:a16="http://schemas.microsoft.com/office/drawing/2014/main" id="{65A954A8-9C2F-475E-AC6D-7A4973C4FF2B}"/>
              </a:ext>
            </a:extLst>
          </p:cNvPr>
          <p:cNvSpPr txBox="1"/>
          <p:nvPr/>
        </p:nvSpPr>
        <p:spPr>
          <a:xfrm>
            <a:off x="2915477" y="2835141"/>
            <a:ext cx="768627" cy="523220"/>
          </a:xfrm>
          <a:prstGeom prst="rect">
            <a:avLst/>
          </a:prstGeom>
          <a:noFill/>
        </p:spPr>
        <p:txBody>
          <a:bodyPr wrap="square" rtlCol="1">
            <a:spAutoFit/>
          </a:bodyPr>
          <a:lstStyle/>
          <a:p>
            <a:pPr algn="l" rtl="0"/>
            <a:r>
              <a:rPr lang="en-US" sz="2800" dirty="0">
                <a:solidFill>
                  <a:srgbClr val="FF0000"/>
                </a:solidFill>
              </a:rPr>
              <a:t>n  d</a:t>
            </a:r>
            <a:endParaRPr lang="ar-SA" sz="2800" dirty="0">
              <a:solidFill>
                <a:srgbClr val="FF0000"/>
              </a:solidFill>
            </a:endParaRPr>
          </a:p>
        </p:txBody>
      </p:sp>
      <p:sp>
        <p:nvSpPr>
          <p:cNvPr id="12" name="مربع نص 11">
            <a:extLst>
              <a:ext uri="{FF2B5EF4-FFF2-40B4-BE49-F238E27FC236}">
                <a16:creationId xmlns:a16="http://schemas.microsoft.com/office/drawing/2014/main" id="{9D1B88A8-5717-40D0-A50B-1348325CC0FC}"/>
              </a:ext>
            </a:extLst>
          </p:cNvPr>
          <p:cNvSpPr txBox="1"/>
          <p:nvPr/>
        </p:nvSpPr>
        <p:spPr>
          <a:xfrm>
            <a:off x="6871253" y="2815265"/>
            <a:ext cx="768627" cy="523220"/>
          </a:xfrm>
          <a:prstGeom prst="rect">
            <a:avLst/>
          </a:prstGeom>
          <a:noFill/>
        </p:spPr>
        <p:txBody>
          <a:bodyPr wrap="square" rtlCol="1">
            <a:spAutoFit/>
          </a:bodyPr>
          <a:lstStyle/>
          <a:p>
            <a:pPr algn="l" rtl="0"/>
            <a:r>
              <a:rPr lang="en-US" sz="2800" dirty="0">
                <a:solidFill>
                  <a:srgbClr val="FF0000"/>
                </a:solidFill>
              </a:rPr>
              <a:t>n  d</a:t>
            </a:r>
            <a:endParaRPr lang="ar-SA" sz="2800" dirty="0">
              <a:solidFill>
                <a:srgbClr val="FF0000"/>
              </a:solidFill>
            </a:endParaRPr>
          </a:p>
        </p:txBody>
      </p:sp>
      <p:sp>
        <p:nvSpPr>
          <p:cNvPr id="13" name="مربع نص 12">
            <a:extLst>
              <a:ext uri="{FF2B5EF4-FFF2-40B4-BE49-F238E27FC236}">
                <a16:creationId xmlns:a16="http://schemas.microsoft.com/office/drawing/2014/main" id="{6D68BF81-B010-4657-A887-E75FFFD71D79}"/>
              </a:ext>
            </a:extLst>
          </p:cNvPr>
          <p:cNvSpPr txBox="1"/>
          <p:nvPr/>
        </p:nvSpPr>
        <p:spPr>
          <a:xfrm>
            <a:off x="2915473" y="4372393"/>
            <a:ext cx="768627" cy="523220"/>
          </a:xfrm>
          <a:prstGeom prst="rect">
            <a:avLst/>
          </a:prstGeom>
          <a:noFill/>
        </p:spPr>
        <p:txBody>
          <a:bodyPr wrap="square" rtlCol="1">
            <a:spAutoFit/>
          </a:bodyPr>
          <a:lstStyle/>
          <a:p>
            <a:pPr algn="l" rtl="0"/>
            <a:r>
              <a:rPr lang="en-US" sz="2800" dirty="0">
                <a:solidFill>
                  <a:srgbClr val="0070C0"/>
                </a:solidFill>
              </a:rPr>
              <a:t>n  t</a:t>
            </a:r>
            <a:endParaRPr lang="ar-SA" sz="2800" dirty="0">
              <a:solidFill>
                <a:srgbClr val="0070C0"/>
              </a:solidFill>
            </a:endParaRPr>
          </a:p>
        </p:txBody>
      </p:sp>
      <p:sp>
        <p:nvSpPr>
          <p:cNvPr id="14" name="مربع نص 13">
            <a:extLst>
              <a:ext uri="{FF2B5EF4-FFF2-40B4-BE49-F238E27FC236}">
                <a16:creationId xmlns:a16="http://schemas.microsoft.com/office/drawing/2014/main" id="{9A06A780-C6A5-4E47-8F11-C6D3B251143E}"/>
              </a:ext>
            </a:extLst>
          </p:cNvPr>
          <p:cNvSpPr txBox="1"/>
          <p:nvPr/>
        </p:nvSpPr>
        <p:spPr>
          <a:xfrm>
            <a:off x="6924260" y="4365769"/>
            <a:ext cx="768627" cy="523220"/>
          </a:xfrm>
          <a:prstGeom prst="rect">
            <a:avLst/>
          </a:prstGeom>
          <a:noFill/>
        </p:spPr>
        <p:txBody>
          <a:bodyPr wrap="square" rtlCol="1">
            <a:spAutoFit/>
          </a:bodyPr>
          <a:lstStyle/>
          <a:p>
            <a:pPr algn="l" rtl="0"/>
            <a:r>
              <a:rPr lang="en-US" sz="2800" dirty="0">
                <a:solidFill>
                  <a:srgbClr val="0070C0"/>
                </a:solidFill>
              </a:rPr>
              <a:t>n  t</a:t>
            </a:r>
            <a:endParaRPr lang="ar-SA" sz="2800" dirty="0">
              <a:solidFill>
                <a:srgbClr val="0070C0"/>
              </a:solidFill>
            </a:endParaRPr>
          </a:p>
        </p:txBody>
      </p:sp>
    </p:spTree>
    <p:extLst>
      <p:ext uri="{BB962C8B-B14F-4D97-AF65-F5344CB8AC3E}">
        <p14:creationId xmlns:p14="http://schemas.microsoft.com/office/powerpoint/2010/main" val="32535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rget: Hitting or Missing the Bullseye? – Now Trending:">
            <a:extLst>
              <a:ext uri="{FF2B5EF4-FFF2-40B4-BE49-F238E27FC236}">
                <a16:creationId xmlns:a16="http://schemas.microsoft.com/office/drawing/2014/main" id="{47FF2658-CEB9-4DDF-B982-6113736FD9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21180" y="857732"/>
            <a:ext cx="1098940" cy="1092617"/>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a:extLst>
              <a:ext uri="{FF2B5EF4-FFF2-40B4-BE49-F238E27FC236}">
                <a16:creationId xmlns:a16="http://schemas.microsoft.com/office/drawing/2014/main" id="{8BEFEF22-51E4-430D-9B5C-41B4D9A44173}"/>
              </a:ext>
            </a:extLst>
          </p:cNvPr>
          <p:cNvPicPr>
            <a:picLocks noChangeAspect="1"/>
          </p:cNvPicPr>
          <p:nvPr/>
        </p:nvPicPr>
        <p:blipFill>
          <a:blip r:embed="rId3"/>
          <a:stretch>
            <a:fillRect/>
          </a:stretch>
        </p:blipFill>
        <p:spPr>
          <a:xfrm>
            <a:off x="2320120" y="4143839"/>
            <a:ext cx="6536680" cy="2091099"/>
          </a:xfrm>
          <a:prstGeom prst="rect">
            <a:avLst/>
          </a:prstGeom>
        </p:spPr>
      </p:pic>
      <p:sp>
        <p:nvSpPr>
          <p:cNvPr id="7" name="مربع نص 6">
            <a:extLst>
              <a:ext uri="{FF2B5EF4-FFF2-40B4-BE49-F238E27FC236}">
                <a16:creationId xmlns:a16="http://schemas.microsoft.com/office/drawing/2014/main" id="{D77FC8D7-518E-4D81-B659-99D202C691F7}"/>
              </a:ext>
            </a:extLst>
          </p:cNvPr>
          <p:cNvSpPr txBox="1"/>
          <p:nvPr/>
        </p:nvSpPr>
        <p:spPr>
          <a:xfrm>
            <a:off x="3233530" y="4943061"/>
            <a:ext cx="4572000" cy="1015663"/>
          </a:xfrm>
          <a:prstGeom prst="rect">
            <a:avLst/>
          </a:prstGeom>
          <a:noFill/>
        </p:spPr>
        <p:txBody>
          <a:bodyPr wrap="square" rtlCol="1">
            <a:spAutoFit/>
          </a:bodyPr>
          <a:lstStyle/>
          <a:p>
            <a:r>
              <a:rPr lang="ar-SA" sz="2000" b="1" dirty="0"/>
              <a:t>اتحدث عن اللحظات الجيدة أو السيئة التي حدثت لي </a:t>
            </a:r>
          </a:p>
          <a:p>
            <a:r>
              <a:rPr lang="ar-SA" sz="2000" b="1" dirty="0"/>
              <a:t>استمع إلى إجابة شخص ما عن ما حدث معه وأعطي التعليق المناسب </a:t>
            </a:r>
          </a:p>
        </p:txBody>
      </p:sp>
      <p:pic>
        <p:nvPicPr>
          <p:cNvPr id="2" name="صورة 1">
            <a:extLst>
              <a:ext uri="{FF2B5EF4-FFF2-40B4-BE49-F238E27FC236}">
                <a16:creationId xmlns:a16="http://schemas.microsoft.com/office/drawing/2014/main" id="{3C91CA8D-E09F-4E5F-913F-99C150EEC036}"/>
              </a:ext>
            </a:extLst>
          </p:cNvPr>
          <p:cNvPicPr>
            <a:picLocks noChangeAspect="1"/>
          </p:cNvPicPr>
          <p:nvPr/>
        </p:nvPicPr>
        <p:blipFill>
          <a:blip r:embed="rId4"/>
          <a:stretch>
            <a:fillRect/>
          </a:stretch>
        </p:blipFill>
        <p:spPr>
          <a:xfrm>
            <a:off x="1221180" y="2026549"/>
            <a:ext cx="5998265" cy="1936253"/>
          </a:xfrm>
          <a:prstGeom prst="rect">
            <a:avLst/>
          </a:prstGeom>
        </p:spPr>
      </p:pic>
    </p:spTree>
    <p:extLst>
      <p:ext uri="{BB962C8B-B14F-4D97-AF65-F5344CB8AC3E}">
        <p14:creationId xmlns:p14="http://schemas.microsoft.com/office/powerpoint/2010/main" val="828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47B7631E-BCFA-49C1-8906-DAA0B95B8740}"/>
              </a:ext>
            </a:extLst>
          </p:cNvPr>
          <p:cNvSpPr txBox="1"/>
          <p:nvPr/>
        </p:nvSpPr>
        <p:spPr>
          <a:xfrm>
            <a:off x="1825046" y="809397"/>
            <a:ext cx="4920311" cy="707886"/>
          </a:xfrm>
          <a:prstGeom prst="rect">
            <a:avLst/>
          </a:prstGeom>
          <a:noFill/>
        </p:spPr>
        <p:txBody>
          <a:bodyPr wrap="square" rtlCol="1">
            <a:spAutoFit/>
          </a:bodyPr>
          <a:lstStyle/>
          <a:p>
            <a:pPr algn="l" rtl="0"/>
            <a:r>
              <a:rPr lang="en-US" sz="2000" dirty="0">
                <a:solidFill>
                  <a:srgbClr val="7030A0"/>
                </a:solidFill>
                <a:latin typeface="Comic Sans MS" panose="030F0702030302020204" pitchFamily="66" charset="0"/>
              </a:rPr>
              <a:t>Listen and practice. Then do it in pairs. </a:t>
            </a:r>
            <a:endParaRPr lang="en-US" sz="1600" dirty="0">
              <a:solidFill>
                <a:srgbClr val="7030A0"/>
              </a:solidFill>
            </a:endParaRPr>
          </a:p>
          <a:p>
            <a:pPr algn="l" rtl="0"/>
            <a:r>
              <a:rPr lang="ar-SA" sz="2000" dirty="0">
                <a:solidFill>
                  <a:srgbClr val="FF0000"/>
                </a:solidFill>
                <a:cs typeface="+mj-cs"/>
              </a:rPr>
              <a:t>استمع ثم تدرب مع زميلك </a:t>
            </a:r>
          </a:p>
        </p:txBody>
      </p:sp>
      <p:sp>
        <p:nvSpPr>
          <p:cNvPr id="6" name="شكل بيضاوي 5">
            <a:extLst>
              <a:ext uri="{FF2B5EF4-FFF2-40B4-BE49-F238E27FC236}">
                <a16:creationId xmlns:a16="http://schemas.microsoft.com/office/drawing/2014/main" id="{C013A68B-D646-414A-BAD6-BA671E4ED307}"/>
              </a:ext>
            </a:extLst>
          </p:cNvPr>
          <p:cNvSpPr/>
          <p:nvPr/>
        </p:nvSpPr>
        <p:spPr>
          <a:xfrm>
            <a:off x="1177468" y="803837"/>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t>1</a:t>
            </a:r>
            <a:endParaRPr lang="ar-SA" sz="2800" dirty="0"/>
          </a:p>
        </p:txBody>
      </p:sp>
      <p:pic>
        <p:nvPicPr>
          <p:cNvPr id="2" name="صورة 1">
            <a:extLst>
              <a:ext uri="{FF2B5EF4-FFF2-40B4-BE49-F238E27FC236}">
                <a16:creationId xmlns:a16="http://schemas.microsoft.com/office/drawing/2014/main" id="{010C94B9-2E35-4CF4-B8BC-25AEBB7123BA}"/>
              </a:ext>
            </a:extLst>
          </p:cNvPr>
          <p:cNvPicPr>
            <a:picLocks noChangeAspect="1"/>
          </p:cNvPicPr>
          <p:nvPr/>
        </p:nvPicPr>
        <p:blipFill>
          <a:blip r:embed="rId4"/>
          <a:stretch>
            <a:fillRect/>
          </a:stretch>
        </p:blipFill>
        <p:spPr>
          <a:xfrm>
            <a:off x="1177468" y="1543788"/>
            <a:ext cx="7648480" cy="3107726"/>
          </a:xfrm>
          <a:prstGeom prst="rect">
            <a:avLst/>
          </a:prstGeom>
        </p:spPr>
      </p:pic>
      <p:pic>
        <p:nvPicPr>
          <p:cNvPr id="3" name="صورة 2">
            <a:extLst>
              <a:ext uri="{FF2B5EF4-FFF2-40B4-BE49-F238E27FC236}">
                <a16:creationId xmlns:a16="http://schemas.microsoft.com/office/drawing/2014/main" id="{208FEE69-7548-46E2-9B96-81E22FD35C61}"/>
              </a:ext>
            </a:extLst>
          </p:cNvPr>
          <p:cNvPicPr>
            <a:picLocks noChangeAspect="1"/>
          </p:cNvPicPr>
          <p:nvPr/>
        </p:nvPicPr>
        <p:blipFill>
          <a:blip r:embed="rId5"/>
          <a:stretch>
            <a:fillRect/>
          </a:stretch>
        </p:blipFill>
        <p:spPr>
          <a:xfrm>
            <a:off x="2888975" y="4678019"/>
            <a:ext cx="5910469" cy="1575350"/>
          </a:xfrm>
          <a:prstGeom prst="rect">
            <a:avLst/>
          </a:prstGeom>
        </p:spPr>
      </p:pic>
      <p:pic>
        <p:nvPicPr>
          <p:cNvPr id="7" name="We Can 6 (2020) SB_CD 1_16">
            <a:hlinkClick r:id="" action="ppaction://media"/>
            <a:extLst>
              <a:ext uri="{FF2B5EF4-FFF2-40B4-BE49-F238E27FC236}">
                <a16:creationId xmlns:a16="http://schemas.microsoft.com/office/drawing/2014/main" id="{837E8815-4A55-4F58-9EBE-1D763D208081}"/>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rgbClr val="552579">
                <a:tint val="45000"/>
                <a:satMod val="400000"/>
              </a:srgbClr>
            </a:duotone>
            <a:extLst>
              <a:ext uri="{BEBA8EAE-BF5A-486C-A8C5-ECC9F3942E4B}">
                <a14:imgProps xmlns:a14="http://schemas.microsoft.com/office/drawing/2010/main">
                  <a14:imgLayer r:embed="rId7">
                    <a14:imgEffect>
                      <a14:artisticMosiaicBubbles/>
                    </a14:imgEffect>
                  </a14:imgLayer>
                </a14:imgProps>
              </a:ext>
            </a:extLst>
          </a:blip>
          <a:stretch>
            <a:fillRect/>
          </a:stretch>
        </p:blipFill>
        <p:spPr>
          <a:xfrm>
            <a:off x="1450423" y="4831907"/>
            <a:ext cx="834887" cy="834887"/>
          </a:xfrm>
          <a:prstGeom prst="rect">
            <a:avLst/>
          </a:prstGeom>
        </p:spPr>
      </p:pic>
    </p:spTree>
    <p:extLst>
      <p:ext uri="{BB962C8B-B14F-4D97-AF65-F5344CB8AC3E}">
        <p14:creationId xmlns:p14="http://schemas.microsoft.com/office/powerpoint/2010/main" val="2379999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953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7"/>
                </p:tgtEl>
              </p:cMediaNode>
            </p:audio>
          </p:childTnLst>
        </p:cTn>
      </p:par>
    </p:tnLst>
    <p:bldLst>
      <p:bldP spid="5"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869CD2B-005D-4D56-BC00-731054CEEEB9}"/>
              </a:ext>
            </a:extLst>
          </p:cNvPr>
          <p:cNvSpPr txBox="1"/>
          <p:nvPr/>
        </p:nvSpPr>
        <p:spPr>
          <a:xfrm>
            <a:off x="3324640" y="3634496"/>
            <a:ext cx="3400703" cy="923330"/>
          </a:xfrm>
          <a:prstGeom prst="rect">
            <a:avLst/>
          </a:prstGeom>
          <a:noFill/>
        </p:spPr>
        <p:txBody>
          <a:bodyPr wrap="square" rtlCol="1">
            <a:spAutoFit/>
          </a:bodyPr>
          <a:lstStyle/>
          <a:p>
            <a:pPr algn="ctr"/>
            <a:r>
              <a:rPr lang="ar-SA" sz="5400" b="1" dirty="0">
                <a:solidFill>
                  <a:srgbClr val="C00000"/>
                </a:solidFill>
                <a:cs typeface="+mj-cs"/>
              </a:rPr>
              <a:t>وقت التحدي </a:t>
            </a:r>
          </a:p>
        </p:txBody>
      </p:sp>
      <p:pic>
        <p:nvPicPr>
          <p:cNvPr id="8" name="صورة 7">
            <a:extLst>
              <a:ext uri="{FF2B5EF4-FFF2-40B4-BE49-F238E27FC236}">
                <a16:creationId xmlns:a16="http://schemas.microsoft.com/office/drawing/2014/main" id="{F13BB444-F106-4378-84C9-06D1FAC731B8}"/>
              </a:ext>
            </a:extLst>
          </p:cNvPr>
          <p:cNvPicPr>
            <a:picLocks noChangeAspect="1"/>
          </p:cNvPicPr>
          <p:nvPr/>
        </p:nvPicPr>
        <p:blipFill>
          <a:blip r:embed="rId2"/>
          <a:stretch>
            <a:fillRect/>
          </a:stretch>
        </p:blipFill>
        <p:spPr>
          <a:xfrm>
            <a:off x="1859446" y="2339557"/>
            <a:ext cx="6331093" cy="920478"/>
          </a:xfrm>
          <a:prstGeom prst="rect">
            <a:avLst/>
          </a:prstGeom>
        </p:spPr>
      </p:pic>
    </p:spTree>
    <p:extLst>
      <p:ext uri="{BB962C8B-B14F-4D97-AF65-F5344CB8AC3E}">
        <p14:creationId xmlns:p14="http://schemas.microsoft.com/office/powerpoint/2010/main" val="16590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B8284C18-38B3-4FC4-A8E9-7E751BE2E409}"/>
              </a:ext>
            </a:extLst>
          </p:cNvPr>
          <p:cNvSpPr txBox="1"/>
          <p:nvPr/>
        </p:nvSpPr>
        <p:spPr>
          <a:xfrm>
            <a:off x="1163231" y="1767873"/>
            <a:ext cx="1752247" cy="2308324"/>
          </a:xfrm>
          <a:prstGeom prst="rect">
            <a:avLst/>
          </a:prstGeom>
          <a:noFill/>
        </p:spPr>
        <p:txBody>
          <a:bodyPr wrap="square" rtlCol="1">
            <a:spAutoFit/>
          </a:bodyPr>
          <a:lstStyle/>
          <a:p>
            <a:pPr algn="ctr" rtl="0"/>
            <a:r>
              <a:rPr lang="en-US" sz="2400" dirty="0">
                <a:solidFill>
                  <a:srgbClr val="7030A0"/>
                </a:solidFill>
                <a:latin typeface="Comic Sans MS" panose="030F0702030302020204" pitchFamily="66" charset="0"/>
                <a:cs typeface="+mj-cs"/>
              </a:rPr>
              <a:t>Ask , listen , and comment </a:t>
            </a:r>
          </a:p>
          <a:p>
            <a:pPr algn="ctr" rtl="0"/>
            <a:endParaRPr lang="en-US" sz="2400" dirty="0">
              <a:solidFill>
                <a:srgbClr val="7030A0"/>
              </a:solidFill>
              <a:latin typeface="Comic Sans MS" panose="030F0702030302020204" pitchFamily="66" charset="0"/>
              <a:cs typeface="+mj-cs"/>
            </a:endParaRPr>
          </a:p>
          <a:p>
            <a:pPr algn="ctr" rtl="0"/>
            <a:r>
              <a:rPr lang="ar-SA" sz="2400" dirty="0">
                <a:solidFill>
                  <a:srgbClr val="C00000"/>
                </a:solidFill>
                <a:latin typeface="Comic Sans MS" panose="030F0702030302020204" pitchFamily="66" charset="0"/>
                <a:cs typeface="+mj-cs"/>
              </a:rPr>
              <a:t>اسأل ، استمع ، ثم ضع تعليقك</a:t>
            </a:r>
            <a:endParaRPr lang="en-US" sz="2400" dirty="0">
              <a:solidFill>
                <a:srgbClr val="C00000"/>
              </a:solidFill>
              <a:latin typeface="Comic Sans MS" panose="030F0702030302020204" pitchFamily="66" charset="0"/>
              <a:cs typeface="+mj-cs"/>
            </a:endParaRPr>
          </a:p>
        </p:txBody>
      </p:sp>
      <p:sp>
        <p:nvSpPr>
          <p:cNvPr id="18" name="شكل بيضاوي 17">
            <a:extLst>
              <a:ext uri="{FF2B5EF4-FFF2-40B4-BE49-F238E27FC236}">
                <a16:creationId xmlns:a16="http://schemas.microsoft.com/office/drawing/2014/main" id="{62D303D8-FAAC-40A8-A6D8-B9346EF8627C}"/>
              </a:ext>
            </a:extLst>
          </p:cNvPr>
          <p:cNvSpPr/>
          <p:nvPr/>
        </p:nvSpPr>
        <p:spPr>
          <a:xfrm>
            <a:off x="1766399" y="1078760"/>
            <a:ext cx="545910" cy="559558"/>
          </a:xfrm>
          <a:prstGeom prst="ellipse">
            <a:avLst/>
          </a:prstGeom>
          <a:solidFill>
            <a:srgbClr val="5525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t>2</a:t>
            </a:r>
            <a:endParaRPr lang="ar-SA" sz="3200" dirty="0"/>
          </a:p>
        </p:txBody>
      </p:sp>
      <p:pic>
        <p:nvPicPr>
          <p:cNvPr id="2" name="صورة 1">
            <a:extLst>
              <a:ext uri="{FF2B5EF4-FFF2-40B4-BE49-F238E27FC236}">
                <a16:creationId xmlns:a16="http://schemas.microsoft.com/office/drawing/2014/main" id="{81B881E9-EA33-441D-8141-BDD4560F58A8}"/>
              </a:ext>
            </a:extLst>
          </p:cNvPr>
          <p:cNvPicPr>
            <a:picLocks noChangeAspect="1"/>
          </p:cNvPicPr>
          <p:nvPr/>
        </p:nvPicPr>
        <p:blipFill>
          <a:blip r:embed="rId4"/>
          <a:stretch>
            <a:fillRect/>
          </a:stretch>
        </p:blipFill>
        <p:spPr>
          <a:xfrm>
            <a:off x="3034748" y="803378"/>
            <a:ext cx="5922545" cy="5385387"/>
          </a:xfrm>
          <a:prstGeom prst="rect">
            <a:avLst/>
          </a:prstGeom>
        </p:spPr>
      </p:pic>
      <p:pic>
        <p:nvPicPr>
          <p:cNvPr id="4" name="We Can 6 (2020) SB_CD 1_17">
            <a:hlinkClick r:id="" action="ppaction://media"/>
            <a:extLst>
              <a:ext uri="{FF2B5EF4-FFF2-40B4-BE49-F238E27FC236}">
                <a16:creationId xmlns:a16="http://schemas.microsoft.com/office/drawing/2014/main" id="{6F3ACC48-74E5-4FFE-829B-A8CD73A7C465}"/>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rgbClr val="552579">
                <a:tint val="45000"/>
                <a:satMod val="400000"/>
              </a:srgbClr>
            </a:duotone>
            <a:extLst>
              <a:ext uri="{BEBA8EAE-BF5A-486C-A8C5-ECC9F3942E4B}">
                <a14:imgProps xmlns:a14="http://schemas.microsoft.com/office/drawing/2010/main">
                  <a14:imgLayer r:embed="rId6">
                    <a14:imgEffect>
                      <a14:artisticGlass/>
                    </a14:imgEffect>
                  </a14:imgLayer>
                </a14:imgProps>
              </a:ext>
            </a:extLst>
          </a:blip>
          <a:stretch>
            <a:fillRect/>
          </a:stretch>
        </p:blipFill>
        <p:spPr>
          <a:xfrm>
            <a:off x="1547118" y="4515678"/>
            <a:ext cx="951997" cy="951997"/>
          </a:xfrm>
          <a:prstGeom prst="rect">
            <a:avLst/>
          </a:prstGeom>
        </p:spPr>
      </p:pic>
    </p:spTree>
    <p:extLst>
      <p:ext uri="{BB962C8B-B14F-4D97-AF65-F5344CB8AC3E}">
        <p14:creationId xmlns:p14="http://schemas.microsoft.com/office/powerpoint/2010/main" val="4918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05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4"/>
                </p:tgtEl>
              </p:cMediaNode>
            </p:audio>
          </p:childTnLst>
        </p:cTn>
      </p:par>
    </p:tnLst>
    <p:bldLst>
      <p:bldP spid="15" grpId="0" build="p"/>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D134BA9-B710-4D38-9D52-EC8F831FE143}"/>
              </a:ext>
            </a:extLst>
          </p:cNvPr>
          <p:cNvSpPr>
            <a:spLocks noGrp="1"/>
          </p:cNvSpPr>
          <p:nvPr>
            <p:ph idx="1"/>
          </p:nvPr>
        </p:nvSpPr>
        <p:spPr>
          <a:xfrm>
            <a:off x="3153059" y="931647"/>
            <a:ext cx="4666681" cy="1927509"/>
          </a:xfrm>
        </p:spPr>
        <p:txBody>
          <a:bodyPr>
            <a:normAutofit/>
          </a:bodyPr>
          <a:lstStyle/>
          <a:p>
            <a:pPr marL="0" indent="0" algn="ctr">
              <a:buNone/>
            </a:pPr>
            <a:r>
              <a:rPr lang="en-US" sz="5400" dirty="0">
                <a:solidFill>
                  <a:srgbClr val="C00000"/>
                </a:solidFill>
                <a:latin typeface="Comic Sans MS" panose="030F0702030302020204" pitchFamily="66" charset="0"/>
                <a:cs typeface="AGA Dimnah Regular" pitchFamily="2" charset="-78"/>
              </a:rPr>
              <a:t>Goal Check </a:t>
            </a:r>
          </a:p>
          <a:p>
            <a:pPr marL="0" indent="0" algn="ctr">
              <a:buNone/>
            </a:pPr>
            <a:r>
              <a:rPr lang="ar-SA" sz="5400" dirty="0">
                <a:solidFill>
                  <a:srgbClr val="C00000"/>
                </a:solidFill>
                <a:latin typeface="Comic Sans MS" panose="030F0702030302020204" pitchFamily="66" charset="0"/>
                <a:cs typeface="+mj-cs"/>
              </a:rPr>
              <a:t>التحقق من الهدف </a:t>
            </a:r>
          </a:p>
        </p:txBody>
      </p:sp>
      <p:pic>
        <p:nvPicPr>
          <p:cNvPr id="4" name="صورة 3">
            <a:extLst>
              <a:ext uri="{FF2B5EF4-FFF2-40B4-BE49-F238E27FC236}">
                <a16:creationId xmlns:a16="http://schemas.microsoft.com/office/drawing/2014/main" id="{119FB601-2D19-4ABB-B87D-9E08F2C47484}"/>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Lst>
          </a:blip>
          <a:stretch>
            <a:fillRect/>
          </a:stretch>
        </p:blipFill>
        <p:spPr>
          <a:xfrm>
            <a:off x="1528939" y="2859156"/>
            <a:ext cx="3248239" cy="3165305"/>
          </a:xfrm>
          <a:prstGeom prst="rect">
            <a:avLst/>
          </a:prstGeom>
        </p:spPr>
      </p:pic>
    </p:spTree>
    <p:extLst>
      <p:ext uri="{BB962C8B-B14F-4D97-AF65-F5344CB8AC3E}">
        <p14:creationId xmlns:p14="http://schemas.microsoft.com/office/powerpoint/2010/main" val="71486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اوية مطوية 3">
            <a:extLst>
              <a:ext uri="{FF2B5EF4-FFF2-40B4-BE49-F238E27FC236}">
                <a16:creationId xmlns:a16="http://schemas.microsoft.com/office/drawing/2014/main" id="{BC73D175-2FE7-41F6-9129-67CF505DC199}"/>
              </a:ext>
            </a:extLst>
          </p:cNvPr>
          <p:cNvSpPr/>
          <p:nvPr/>
        </p:nvSpPr>
        <p:spPr>
          <a:xfrm>
            <a:off x="1948070" y="1091424"/>
            <a:ext cx="6963523" cy="1718035"/>
          </a:xfrm>
          <a:prstGeom prst="foldedCorne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cs typeface="+mj-cs"/>
              </a:rPr>
              <a:t>الهدف :</a:t>
            </a:r>
            <a:endParaRPr lang="ar-SA" sz="4800" dirty="0">
              <a:cs typeface="+mj-cs"/>
            </a:endParaRPr>
          </a:p>
          <a:p>
            <a:pPr algn="ctr"/>
            <a:r>
              <a:rPr lang="ar-SA" sz="2800" dirty="0">
                <a:cs typeface="+mj-cs"/>
              </a:rPr>
              <a:t>أن يتحدث الطالب عن اللحظات الجيدة والسيئة التي حدثت له </a:t>
            </a:r>
          </a:p>
          <a:p>
            <a:pPr algn="ctr"/>
            <a:r>
              <a:rPr lang="ar-SA" sz="2800" dirty="0">
                <a:cs typeface="+mj-cs"/>
              </a:rPr>
              <a:t>أن يستمع الطالب إلى إجابة زميله ويعطي التعليق المناسب </a:t>
            </a:r>
          </a:p>
        </p:txBody>
      </p:sp>
      <p:pic>
        <p:nvPicPr>
          <p:cNvPr id="6" name="صورة 5">
            <a:extLst>
              <a:ext uri="{FF2B5EF4-FFF2-40B4-BE49-F238E27FC236}">
                <a16:creationId xmlns:a16="http://schemas.microsoft.com/office/drawing/2014/main" id="{77F1D0CB-278F-4E15-ADEE-2B0686EB41B0}"/>
              </a:ext>
            </a:extLst>
          </p:cNvPr>
          <p:cNvPicPr>
            <a:picLocks noChangeAspect="1"/>
          </p:cNvPicPr>
          <p:nvPr/>
        </p:nvPicPr>
        <p:blipFill>
          <a:blip r:embed="rId2"/>
          <a:stretch>
            <a:fillRect/>
          </a:stretch>
        </p:blipFill>
        <p:spPr>
          <a:xfrm>
            <a:off x="1221180" y="3365018"/>
            <a:ext cx="6653877" cy="2147886"/>
          </a:xfrm>
          <a:prstGeom prst="rect">
            <a:avLst/>
          </a:prstGeom>
        </p:spPr>
      </p:pic>
    </p:spTree>
    <p:extLst>
      <p:ext uri="{BB962C8B-B14F-4D97-AF65-F5344CB8AC3E}">
        <p14:creationId xmlns:p14="http://schemas.microsoft.com/office/powerpoint/2010/main" val="123105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245705" y="2598003"/>
            <a:ext cx="7610901" cy="1661993"/>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Life’s Ups and Downs</a:t>
            </a:r>
          </a:p>
          <a:p>
            <a:pPr algn="ctr"/>
            <a:r>
              <a:rPr lang="ar-SA" sz="4800" b="1" dirty="0">
                <a:solidFill>
                  <a:srgbClr val="552579"/>
                </a:solidFill>
                <a:latin typeface="Comic Sans MS" panose="030F0702030302020204" pitchFamily="66" charset="0"/>
                <a:cs typeface="+mj-cs"/>
              </a:rPr>
              <a:t>اللحظات الجيدة والسيئة في الحياة</a:t>
            </a:r>
            <a:endParaRPr lang="ar-SA" sz="4800" dirty="0">
              <a:solidFill>
                <a:srgbClr val="552579"/>
              </a:solidFill>
              <a:latin typeface="Comic Sans MS" panose="030F0702030302020204" pitchFamily="66" charset="0"/>
              <a:cs typeface="AGA Dimnah Regular" pitchFamily="2" charset="-78"/>
            </a:endParaRPr>
          </a:p>
        </p:txBody>
      </p:sp>
    </p:spTree>
    <p:extLst>
      <p:ext uri="{BB962C8B-B14F-4D97-AF65-F5344CB8AC3E}">
        <p14:creationId xmlns:p14="http://schemas.microsoft.com/office/powerpoint/2010/main" val="2231036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id="{3871979A-0D84-413B-97C1-334931DF63AA}"/>
              </a:ext>
            </a:extLst>
          </p:cNvPr>
          <p:cNvSpPr>
            <a:spLocks noGrp="1"/>
          </p:cNvSpPr>
          <p:nvPr>
            <p:ph idx="1"/>
          </p:nvPr>
        </p:nvSpPr>
        <p:spPr>
          <a:xfrm>
            <a:off x="3848850" y="1029784"/>
            <a:ext cx="4805281" cy="2923061"/>
          </a:xfrm>
        </p:spPr>
        <p:txBody>
          <a:bodyPr>
            <a:noAutofit/>
          </a:bodyPr>
          <a:lstStyle/>
          <a:p>
            <a:pPr marL="0" indent="0" algn="ctr" rtl="0">
              <a:buNone/>
            </a:pPr>
            <a:r>
              <a:rPr lang="en-US" sz="4400" b="1" dirty="0">
                <a:solidFill>
                  <a:srgbClr val="7030A0"/>
                </a:solidFill>
                <a:latin typeface="Comic Sans MS" panose="030F0702030302020204" pitchFamily="66" charset="0"/>
              </a:rPr>
              <a:t>Have a nice day </a:t>
            </a:r>
          </a:p>
          <a:p>
            <a:pPr marL="0" indent="0" algn="ctr" rtl="0">
              <a:buNone/>
            </a:pPr>
            <a:endParaRPr lang="en-US" sz="4400" b="1" dirty="0">
              <a:solidFill>
                <a:srgbClr val="7030A0"/>
              </a:solidFill>
              <a:latin typeface="Comic Sans MS" panose="030F0702030302020204" pitchFamily="66" charset="0"/>
            </a:endParaRPr>
          </a:p>
          <a:p>
            <a:pPr marL="0" indent="0" algn="ctr" rtl="0">
              <a:buNone/>
            </a:pPr>
            <a:r>
              <a:rPr lang="en-US" sz="4400" b="1" dirty="0">
                <a:solidFill>
                  <a:srgbClr val="7030A0"/>
                </a:solidFill>
                <a:latin typeface="Comic Sans MS" panose="030F0702030302020204" pitchFamily="66" charset="0"/>
              </a:rPr>
              <a:t>See you next class </a:t>
            </a:r>
            <a:endParaRPr lang="ar-SA" sz="4400" b="1" dirty="0">
              <a:solidFill>
                <a:srgbClr val="7030A0"/>
              </a:solidFill>
              <a:latin typeface="Comic Sans MS" panose="030F0702030302020204" pitchFamily="66" charset="0"/>
            </a:endParaRPr>
          </a:p>
        </p:txBody>
      </p:sp>
      <p:pic>
        <p:nvPicPr>
          <p:cNvPr id="6" name="صورة 5" descr="صورة تحتوي على رسم&#10;&#10;تم إنشاء الوصف تلقائياً">
            <a:extLst>
              <a:ext uri="{FF2B5EF4-FFF2-40B4-BE49-F238E27FC236}">
                <a16:creationId xmlns:a16="http://schemas.microsoft.com/office/drawing/2014/main" id="{633AA4AC-8948-432D-99DD-4ED529134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434" y="3204790"/>
            <a:ext cx="2435884" cy="2923061"/>
          </a:xfrm>
          <a:prstGeom prst="rect">
            <a:avLst/>
          </a:prstGeom>
        </p:spPr>
      </p:pic>
    </p:spTree>
    <p:extLst>
      <p:ext uri="{BB962C8B-B14F-4D97-AF65-F5344CB8AC3E}">
        <p14:creationId xmlns:p14="http://schemas.microsoft.com/office/powerpoint/2010/main" val="2255767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656520" y="2551837"/>
            <a:ext cx="6952051" cy="1754326"/>
          </a:xfrm>
          <a:prstGeom prst="rect">
            <a:avLst/>
          </a:prstGeom>
          <a:noFill/>
        </p:spPr>
        <p:txBody>
          <a:bodyPr wrap="square" rtlCol="1">
            <a:spAutoFit/>
          </a:bodyPr>
          <a:lstStyle/>
          <a:p>
            <a:pPr algn="ctr" rtl="0"/>
            <a:r>
              <a:rPr lang="en-US" sz="5400" b="1" dirty="0">
                <a:solidFill>
                  <a:srgbClr val="552579"/>
                </a:solidFill>
                <a:latin typeface="Comic Sans MS" panose="030F0702030302020204" pitchFamily="66" charset="0"/>
              </a:rPr>
              <a:t>Finding OUT Time </a:t>
            </a:r>
          </a:p>
          <a:p>
            <a:pPr algn="ctr"/>
            <a:r>
              <a:rPr lang="ar-SA" sz="5400" b="1" dirty="0">
                <a:solidFill>
                  <a:srgbClr val="552579"/>
                </a:solidFill>
                <a:latin typeface="Comic Sans MS" panose="030F0702030302020204" pitchFamily="66" charset="0"/>
                <a:cs typeface="+mj-cs"/>
              </a:rPr>
              <a:t>وقت الاستكشاف</a:t>
            </a:r>
            <a:endParaRPr lang="ar-SA" sz="5400" dirty="0">
              <a:solidFill>
                <a:srgbClr val="552579"/>
              </a:solidFill>
              <a:latin typeface="Comic Sans MS" panose="030F0702030302020204" pitchFamily="66" charset="0"/>
              <a:cs typeface="+mj-cs"/>
            </a:endParaRPr>
          </a:p>
        </p:txBody>
      </p:sp>
    </p:spTree>
    <p:extLst>
      <p:ext uri="{BB962C8B-B14F-4D97-AF65-F5344CB8AC3E}">
        <p14:creationId xmlns:p14="http://schemas.microsoft.com/office/powerpoint/2010/main" val="3955694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F1134614-78FA-4EAB-BE80-082E46C0E7CA}"/>
              </a:ext>
            </a:extLst>
          </p:cNvPr>
          <p:cNvSpPr/>
          <p:nvPr/>
        </p:nvSpPr>
        <p:spPr>
          <a:xfrm>
            <a:off x="2514550" y="1956426"/>
            <a:ext cx="5383745" cy="2945147"/>
          </a:xfrm>
          <a:prstGeom prst="snip2SameRect">
            <a:avLst/>
          </a:prstGeom>
          <a:solidFill>
            <a:srgbClr val="E91FD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3200" dirty="0">
                <a:latin typeface="Comic Sans MS" panose="030F0702030302020204" pitchFamily="66" charset="0"/>
              </a:rPr>
              <a:t>Materials :</a:t>
            </a:r>
          </a:p>
          <a:p>
            <a:pPr algn="ctr" rtl="0"/>
            <a:endParaRPr lang="en-US" sz="3200" dirty="0">
              <a:latin typeface="Comic Sans MS" panose="030F0702030302020204" pitchFamily="66" charset="0"/>
            </a:endParaRPr>
          </a:p>
          <a:p>
            <a:pPr algn="l" rtl="0"/>
            <a:r>
              <a:rPr lang="en-US" sz="3200" dirty="0">
                <a:latin typeface="Comic Sans MS" panose="030F0702030302020204" pitchFamily="66" charset="0"/>
              </a:rPr>
              <a:t>A calendar </a:t>
            </a:r>
          </a:p>
          <a:p>
            <a:pPr algn="l" rtl="0"/>
            <a:r>
              <a:rPr lang="en-US" sz="3200" dirty="0">
                <a:latin typeface="Comic Sans MS" panose="030F0702030302020204" pitchFamily="66" charset="0"/>
              </a:rPr>
              <a:t>Flashcards of the lesson </a:t>
            </a:r>
            <a:endParaRPr lang="ar-SA" sz="3200" dirty="0">
              <a:latin typeface="Comic Sans MS" panose="030F0702030302020204" pitchFamily="66" charset="0"/>
            </a:endParaRPr>
          </a:p>
        </p:txBody>
      </p:sp>
    </p:spTree>
    <p:extLst>
      <p:ext uri="{BB962C8B-B14F-4D97-AF65-F5344CB8AC3E}">
        <p14:creationId xmlns:p14="http://schemas.microsoft.com/office/powerpoint/2010/main" val="79851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علوية مقصوصة 3">
            <a:extLst>
              <a:ext uri="{FF2B5EF4-FFF2-40B4-BE49-F238E27FC236}">
                <a16:creationId xmlns:a16="http://schemas.microsoft.com/office/drawing/2014/main" id="{CED91018-99B9-40A5-88ED-5D8E2F192A09}"/>
              </a:ext>
            </a:extLst>
          </p:cNvPr>
          <p:cNvSpPr/>
          <p:nvPr/>
        </p:nvSpPr>
        <p:spPr>
          <a:xfrm>
            <a:off x="1868556" y="1012134"/>
            <a:ext cx="6347792" cy="4833731"/>
          </a:xfrm>
          <a:prstGeom prst="snip2Same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dirty="0">
                <a:latin typeface="Comic Sans MS" panose="030F0702030302020204" pitchFamily="66" charset="0"/>
              </a:rPr>
              <a:t>Strategy</a:t>
            </a:r>
            <a:r>
              <a:rPr lang="en-US" dirty="0">
                <a:latin typeface="Comic Sans MS" panose="030F0702030302020204" pitchFamily="66" charset="0"/>
              </a:rPr>
              <a:t>  </a:t>
            </a:r>
          </a:p>
          <a:p>
            <a:pPr algn="l" rtl="0"/>
            <a:r>
              <a:rPr lang="en-US" dirty="0">
                <a:latin typeface="Comic Sans MS" panose="030F0702030302020204" pitchFamily="66" charset="0"/>
              </a:rPr>
              <a:t>The comment game : </a:t>
            </a:r>
          </a:p>
          <a:p>
            <a:pPr algn="l" rtl="0"/>
            <a:r>
              <a:rPr lang="en-US" dirty="0">
                <a:latin typeface="Comic Sans MS" panose="030F0702030302020204" pitchFamily="66" charset="0"/>
              </a:rPr>
              <a:t>Review the irregular past tense verbs, sentences, and comments on pages 10 and 11. Then, put the verb flashcards in a place where the students can easily see them. Divide the class into two teams. Have a student from one team call out a comment from page 11. The other team has to decide which good or bad thing would match that comment, grab the correct verb flashcard (in present tense), and say the sentence (with the past tense verb) from page 10. Then, they should put the flashcard back in its original position. Next, have the other team call out a comment and continue the game.</a:t>
            </a:r>
            <a:endParaRPr lang="ar-SA" dirty="0">
              <a:latin typeface="Comic Sans MS" panose="030F0702030302020204" pitchFamily="66" charset="0"/>
            </a:endParaRPr>
          </a:p>
        </p:txBody>
      </p:sp>
    </p:spTree>
    <p:extLst>
      <p:ext uri="{BB962C8B-B14F-4D97-AF65-F5344CB8AC3E}">
        <p14:creationId xmlns:p14="http://schemas.microsoft.com/office/powerpoint/2010/main" val="203090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EB2D0A-4599-4290-A383-69691931E8CA}"/>
              </a:ext>
            </a:extLst>
          </p:cNvPr>
          <p:cNvSpPr>
            <a:spLocks noGrp="1"/>
          </p:cNvSpPr>
          <p:nvPr>
            <p:ph type="title"/>
          </p:nvPr>
        </p:nvSpPr>
        <p:spPr>
          <a:xfrm>
            <a:off x="2332383" y="1265583"/>
            <a:ext cx="5486401" cy="789541"/>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rtl="0"/>
            <a:r>
              <a:rPr lang="en-US" sz="4800" b="1" i="1" dirty="0">
                <a:solidFill>
                  <a:srgbClr val="FF0000"/>
                </a:solidFill>
              </a:rPr>
              <a:t>Tips for the teacher </a:t>
            </a:r>
            <a:endParaRPr lang="ar-SA" sz="4800" b="1" i="1" dirty="0">
              <a:solidFill>
                <a:srgbClr val="FF0000"/>
              </a:solidFill>
            </a:endParaRPr>
          </a:p>
        </p:txBody>
      </p:sp>
      <p:pic>
        <p:nvPicPr>
          <p:cNvPr id="4" name="صورة 3">
            <a:extLst>
              <a:ext uri="{FF2B5EF4-FFF2-40B4-BE49-F238E27FC236}">
                <a16:creationId xmlns:a16="http://schemas.microsoft.com/office/drawing/2014/main" id="{E2502FEE-F2D1-4036-8DA7-4B2031D35CA1}"/>
              </a:ext>
            </a:extLst>
          </p:cNvPr>
          <p:cNvPicPr>
            <a:picLocks noChangeAspect="1"/>
          </p:cNvPicPr>
          <p:nvPr/>
        </p:nvPicPr>
        <p:blipFill>
          <a:blip r:embed="rId2"/>
          <a:stretch>
            <a:fillRect/>
          </a:stretch>
        </p:blipFill>
        <p:spPr>
          <a:xfrm>
            <a:off x="1325217" y="2476499"/>
            <a:ext cx="7509081" cy="3115918"/>
          </a:xfrm>
          <a:prstGeom prst="rect">
            <a:avLst/>
          </a:prstGeom>
        </p:spPr>
      </p:pic>
    </p:spTree>
    <p:extLst>
      <p:ext uri="{BB962C8B-B14F-4D97-AF65-F5344CB8AC3E}">
        <p14:creationId xmlns:p14="http://schemas.microsoft.com/office/powerpoint/2010/main" val="22345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BB36238-DFFB-4F17-B90E-48E3E0E5DC5D}"/>
              </a:ext>
            </a:extLst>
          </p:cNvPr>
          <p:cNvSpPr txBox="1"/>
          <p:nvPr/>
        </p:nvSpPr>
        <p:spPr>
          <a:xfrm>
            <a:off x="1152939" y="1674674"/>
            <a:ext cx="7506565" cy="1600438"/>
          </a:xfrm>
          <a:prstGeom prst="rect">
            <a:avLst/>
          </a:prstGeom>
          <a:noFill/>
        </p:spPr>
        <p:txBody>
          <a:bodyPr wrap="square" rtlCol="1">
            <a:spAutoFit/>
          </a:bodyPr>
          <a:lstStyle/>
          <a:p>
            <a:pPr algn="ctr" rtl="0"/>
            <a:r>
              <a:rPr lang="en-US" sz="4400" b="1" dirty="0">
                <a:solidFill>
                  <a:srgbClr val="552579"/>
                </a:solidFill>
                <a:latin typeface="Comic Sans MS" panose="030F0702030302020204" pitchFamily="66" charset="0"/>
              </a:rPr>
              <a:t>Review the previous unit </a:t>
            </a:r>
          </a:p>
          <a:p>
            <a:pPr algn="ctr" rtl="0"/>
            <a:r>
              <a:rPr lang="ar-SA" sz="5400" b="1" dirty="0">
                <a:solidFill>
                  <a:srgbClr val="552579"/>
                </a:solidFill>
                <a:latin typeface="Comic Sans MS" panose="030F0702030302020204" pitchFamily="66" charset="0"/>
                <a:cs typeface="+mj-cs"/>
              </a:rPr>
              <a:t>مراجعة سريعة للوحدة السابق</a:t>
            </a:r>
            <a:endParaRPr lang="ar-SA" sz="5400" dirty="0">
              <a:solidFill>
                <a:srgbClr val="552579"/>
              </a:solidFill>
              <a:latin typeface="Comic Sans MS" panose="030F0702030302020204" pitchFamily="66" charset="0"/>
              <a:cs typeface="+mj-cs"/>
            </a:endParaRPr>
          </a:p>
        </p:txBody>
      </p:sp>
      <p:pic>
        <p:nvPicPr>
          <p:cNvPr id="1026" name="Picture 2" descr="Countdown Timer by POWr App Reviews - Countdown Timer by POWr ...">
            <a:extLst>
              <a:ext uri="{FF2B5EF4-FFF2-40B4-BE49-F238E27FC236}">
                <a16:creationId xmlns:a16="http://schemas.microsoft.com/office/drawing/2014/main" id="{38EDE6DC-6EC7-4E11-9B29-C82521F3459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3917" y1="40750" x2="43917" y2="40750"/>
                        <a14:foregroundMark x1="44167" y1="37500" x2="44167" y2="37500"/>
                        <a14:foregroundMark x1="45000" y1="34250" x2="38250" y2="41000"/>
                        <a14:foregroundMark x1="38250" y1="41000" x2="40667" y2="44083"/>
                      </a14:backgroundRemoval>
                    </a14:imgEffect>
                  </a14:imgLayer>
                </a14:imgProps>
              </a:ext>
              <a:ext uri="{28A0092B-C50C-407E-A947-70E740481C1C}">
                <a14:useLocalDpi xmlns:a14="http://schemas.microsoft.com/office/drawing/2010/main" val="0"/>
              </a:ext>
            </a:extLst>
          </a:blip>
          <a:srcRect l="14675" t="10779" r="15196" b="14936"/>
          <a:stretch/>
        </p:blipFill>
        <p:spPr bwMode="auto">
          <a:xfrm>
            <a:off x="1250650" y="3429000"/>
            <a:ext cx="2647665" cy="280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0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A9D8D72E-3B2A-4FBE-B8EF-83DDE3C6F678}"/>
              </a:ext>
            </a:extLst>
          </p:cNvPr>
          <p:cNvPicPr>
            <a:picLocks noChangeAspect="1"/>
          </p:cNvPicPr>
          <p:nvPr/>
        </p:nvPicPr>
        <p:blipFill>
          <a:blip r:embed="rId2"/>
          <a:stretch>
            <a:fillRect/>
          </a:stretch>
        </p:blipFill>
        <p:spPr>
          <a:xfrm>
            <a:off x="1289588" y="1686548"/>
            <a:ext cx="5853333" cy="3097488"/>
          </a:xfrm>
          <a:prstGeom prst="rect">
            <a:avLst/>
          </a:prstGeom>
        </p:spPr>
      </p:pic>
      <p:pic>
        <p:nvPicPr>
          <p:cNvPr id="7" name="صورة 6">
            <a:extLst>
              <a:ext uri="{FF2B5EF4-FFF2-40B4-BE49-F238E27FC236}">
                <a16:creationId xmlns:a16="http://schemas.microsoft.com/office/drawing/2014/main" id="{6DF0A2BE-D6F7-4916-9CE4-53E22757A0FF}"/>
              </a:ext>
            </a:extLst>
          </p:cNvPr>
          <p:cNvPicPr>
            <a:picLocks noChangeAspect="1"/>
          </p:cNvPicPr>
          <p:nvPr/>
        </p:nvPicPr>
        <p:blipFill>
          <a:blip r:embed="rId3"/>
          <a:stretch>
            <a:fillRect/>
          </a:stretch>
        </p:blipFill>
        <p:spPr>
          <a:xfrm>
            <a:off x="7142921" y="1828905"/>
            <a:ext cx="1804988" cy="2812774"/>
          </a:xfrm>
          <a:prstGeom prst="rect">
            <a:avLst/>
          </a:prstGeom>
        </p:spPr>
      </p:pic>
      <p:pic>
        <p:nvPicPr>
          <p:cNvPr id="8" name="صورة 7">
            <a:extLst>
              <a:ext uri="{FF2B5EF4-FFF2-40B4-BE49-F238E27FC236}">
                <a16:creationId xmlns:a16="http://schemas.microsoft.com/office/drawing/2014/main" id="{6E2DB0C3-1897-4D85-9800-DFE7388621EA}"/>
              </a:ext>
            </a:extLst>
          </p:cNvPr>
          <p:cNvPicPr>
            <a:picLocks noChangeAspect="1"/>
          </p:cNvPicPr>
          <p:nvPr/>
        </p:nvPicPr>
        <p:blipFill>
          <a:blip r:embed="rId4"/>
          <a:stretch>
            <a:fillRect/>
          </a:stretch>
        </p:blipFill>
        <p:spPr>
          <a:xfrm>
            <a:off x="4269891" y="4953301"/>
            <a:ext cx="4678018" cy="1345664"/>
          </a:xfrm>
          <a:prstGeom prst="rect">
            <a:avLst/>
          </a:prstGeom>
        </p:spPr>
      </p:pic>
    </p:spTree>
    <p:extLst>
      <p:ext uri="{BB962C8B-B14F-4D97-AF65-F5344CB8AC3E}">
        <p14:creationId xmlns:p14="http://schemas.microsoft.com/office/powerpoint/2010/main" val="5731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5688465-A184-4388-AF15-BE5F8CAEA232}"/>
              </a:ext>
            </a:extLst>
          </p:cNvPr>
          <p:cNvPicPr>
            <a:picLocks noChangeAspect="1"/>
          </p:cNvPicPr>
          <p:nvPr/>
        </p:nvPicPr>
        <p:blipFill>
          <a:blip r:embed="rId2"/>
          <a:stretch>
            <a:fillRect/>
          </a:stretch>
        </p:blipFill>
        <p:spPr>
          <a:xfrm>
            <a:off x="1802494" y="1463673"/>
            <a:ext cx="6600704" cy="3930654"/>
          </a:xfrm>
          <a:prstGeom prst="rect">
            <a:avLst/>
          </a:prstGeom>
        </p:spPr>
      </p:pic>
    </p:spTree>
    <p:extLst>
      <p:ext uri="{BB962C8B-B14F-4D97-AF65-F5344CB8AC3E}">
        <p14:creationId xmlns:p14="http://schemas.microsoft.com/office/powerpoint/2010/main" val="3706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TotalTime>
  <Words>406</Words>
  <Application>Microsoft Office PowerPoint</Application>
  <PresentationFormat>عرض على الشاشة (4:3)</PresentationFormat>
  <Paragraphs>61</Paragraphs>
  <Slides>20</Slides>
  <Notes>0</Notes>
  <HiddenSlides>0</HiddenSlides>
  <MMClips>2</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Comic Sans MS</vt: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Tips for the teacher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ڪپړۑآء اڷٲﻣير</dc:creator>
  <cp:lastModifiedBy>ڪپړۑآء اڷٲﻣير</cp:lastModifiedBy>
  <cp:revision>58</cp:revision>
  <dcterms:created xsi:type="dcterms:W3CDTF">2020-07-29T08:50:48Z</dcterms:created>
  <dcterms:modified xsi:type="dcterms:W3CDTF">2020-12-19T12:34:18Z</dcterms:modified>
</cp:coreProperties>
</file>