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21"/>
  </p:notesMasterIdLst>
  <p:sldIdLst>
    <p:sldId id="262" r:id="rId2"/>
    <p:sldId id="261" r:id="rId3"/>
    <p:sldId id="359" r:id="rId4"/>
    <p:sldId id="339" r:id="rId5"/>
    <p:sldId id="432" r:id="rId6"/>
    <p:sldId id="358" r:id="rId7"/>
    <p:sldId id="344" r:id="rId8"/>
    <p:sldId id="357" r:id="rId9"/>
    <p:sldId id="346" r:id="rId10"/>
    <p:sldId id="435" r:id="rId11"/>
    <p:sldId id="272" r:id="rId12"/>
    <p:sldId id="436" r:id="rId13"/>
    <p:sldId id="437" r:id="rId14"/>
    <p:sldId id="438" r:id="rId15"/>
    <p:sldId id="422" r:id="rId16"/>
    <p:sldId id="439" r:id="rId17"/>
    <p:sldId id="441" r:id="rId18"/>
    <p:sldId id="442" r:id="rId19"/>
    <p:sldId id="443" r:id="rId20"/>
  </p:sldIdLst>
  <p:sldSz cx="12192000" cy="6858000"/>
  <p:notesSz cx="6858000" cy="9144000"/>
  <p:embeddedFontLst>
    <p:embeddedFont>
      <p:font typeface="Aldhabi" panose="01000000000000000000" pitchFamily="2" charset="-78"/>
      <p:regular r:id="rId22"/>
    </p:embeddedFont>
    <p:embeddedFont>
      <p:font typeface="Calibri" panose="020F0502020204030204" pitchFamily="34" charset="0"/>
      <p:regular r:id="rId23"/>
      <p:bold r:id="rId24"/>
    </p:embeddedFont>
    <p:embeddedFont>
      <p:font typeface="Calibri Light" panose="020F0302020204030204" pitchFamily="34" charset="0"/>
      <p:regular r:id="rId25"/>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5"/>
    <a:srgbClr val="FFD9B3"/>
    <a:srgbClr val="FFCCCC"/>
    <a:srgbClr val="FFCC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85294" autoAdjust="0"/>
  </p:normalViewPr>
  <p:slideViewPr>
    <p:cSldViewPr snapToGrid="0">
      <p:cViewPr varScale="1">
        <p:scale>
          <a:sx n="64" d="100"/>
          <a:sy n="64" d="100"/>
        </p:scale>
        <p:origin x="90" y="2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5E9B3EFC-AA00-4379-8D4D-DBED80AA5DE1}"/>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a:extLst>
              <a:ext uri="{FF2B5EF4-FFF2-40B4-BE49-F238E27FC236}">
                <a16:creationId xmlns:a16="http://schemas.microsoft.com/office/drawing/2014/main" id="{8A07A2D0-B1AA-40C3-813A-97DE5C6D8AFC}"/>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802822DE-7E27-4843-833D-ECF2A216345B}" type="datetimeFigureOut">
              <a:rPr lang="en-US" smtClean="0"/>
              <a:t>3/23/2021</a:t>
            </a:fld>
            <a:endParaRPr lang="en-US"/>
          </a:p>
        </p:txBody>
      </p:sp>
      <p:sp>
        <p:nvSpPr>
          <p:cNvPr id="4" name="عنصر نائب لصورة الشريحة 3">
            <a:extLst>
              <a:ext uri="{FF2B5EF4-FFF2-40B4-BE49-F238E27FC236}">
                <a16:creationId xmlns:a16="http://schemas.microsoft.com/office/drawing/2014/main" id="{2B0E5020-24C7-48CF-9BE0-8FB5C0942A1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a:extLst>
              <a:ext uri="{FF2B5EF4-FFF2-40B4-BE49-F238E27FC236}">
                <a16:creationId xmlns:a16="http://schemas.microsoft.com/office/drawing/2014/main" id="{EE186E1C-677F-4F7A-9D09-BB50B325F1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a:extLst>
              <a:ext uri="{FF2B5EF4-FFF2-40B4-BE49-F238E27FC236}">
                <a16:creationId xmlns:a16="http://schemas.microsoft.com/office/drawing/2014/main" id="{DA36953B-5515-44E3-90F2-83AD3555952B}"/>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a:extLst>
              <a:ext uri="{FF2B5EF4-FFF2-40B4-BE49-F238E27FC236}">
                <a16:creationId xmlns:a16="http://schemas.microsoft.com/office/drawing/2014/main" id="{05373851-0BD3-4B58-A2BA-6CC109F40A63}"/>
              </a:ext>
            </a:extLst>
          </p:cNvPr>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8556555-635F-4070-937B-C1007CF4C295}" type="slidenum">
              <a:rPr lang="en-US" smtClean="0"/>
              <a:t>‹#›</a:t>
            </a:fld>
            <a:endParaRPr lang="en-US"/>
          </a:p>
        </p:txBody>
      </p:sp>
    </p:spTree>
    <p:extLst>
      <p:ext uri="{BB962C8B-B14F-4D97-AF65-F5344CB8AC3E}">
        <p14:creationId xmlns:p14="http://schemas.microsoft.com/office/powerpoint/2010/main" val="37278732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10/08/42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10/08/42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12"/>
            <a:ext cx="12191999" cy="6858000"/>
          </a:xfrm>
          <a:prstGeom prst="rect">
            <a:avLst/>
          </a:prstGeom>
        </p:spPr>
      </p:pic>
      <p:sp>
        <p:nvSpPr>
          <p:cNvPr id="2" name="شكل بيضاوي 1">
            <a:extLst>
              <a:ext uri="{FF2B5EF4-FFF2-40B4-BE49-F238E27FC236}">
                <a16:creationId xmlns:a16="http://schemas.microsoft.com/office/drawing/2014/main" id="{2C6D4A62-1F2F-4AD9-A6B0-753CCE20C74A}"/>
              </a:ext>
            </a:extLst>
          </p:cNvPr>
          <p:cNvSpPr/>
          <p:nvPr/>
        </p:nvSpPr>
        <p:spPr>
          <a:xfrm rot="19700217">
            <a:off x="-126223" y="775047"/>
            <a:ext cx="3528851" cy="1866679"/>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ln w="0"/>
                <a:solidFill>
                  <a:schemeClr val="tx1"/>
                </a:solidFill>
                <a:effectLst>
                  <a:outerShdw blurRad="38100" dist="19050" dir="2700000" algn="tl" rotWithShape="0">
                    <a:schemeClr val="dk1">
                      <a:alpha val="40000"/>
                    </a:schemeClr>
                  </a:outerShdw>
                </a:effectLst>
              </a:rPr>
              <a:t>الوحدة الرابعة</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4257304" y="1922020"/>
            <a:ext cx="4872445"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الفقه</a:t>
            </a:r>
          </a:p>
        </p:txBody>
      </p:sp>
      <p:sp>
        <p:nvSpPr>
          <p:cNvPr id="5" name="مستطيل: زوايا مستديرة 4">
            <a:extLst>
              <a:ext uri="{FF2B5EF4-FFF2-40B4-BE49-F238E27FC236}">
                <a16:creationId xmlns:a16="http://schemas.microsoft.com/office/drawing/2014/main" id="{53789C4B-A07B-4DB6-B6B0-05A002E46C55}"/>
              </a:ext>
            </a:extLst>
          </p:cNvPr>
          <p:cNvSpPr/>
          <p:nvPr/>
        </p:nvSpPr>
        <p:spPr>
          <a:xfrm>
            <a:off x="3105594" y="3649815"/>
            <a:ext cx="7620000" cy="145836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4000" b="1" dirty="0">
                <a:ln w="0"/>
                <a:solidFill>
                  <a:schemeClr val="accent1"/>
                </a:solidFill>
                <a:effectLst>
                  <a:outerShdw blurRad="38100" dist="25400" dir="5400000" algn="ctr" rotWithShape="0">
                    <a:srgbClr val="6E747A">
                      <a:alpha val="43000"/>
                    </a:srgbClr>
                  </a:outerShdw>
                </a:effectLst>
              </a:rPr>
              <a:t>الهَدْيُ والأضحية والعقيقة</a:t>
            </a:r>
            <a:endParaRPr lang="en-US" sz="40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1456506" y="4414164"/>
            <a:ext cx="10389186" cy="1478418"/>
          </a:xfrm>
          <a:prstGeom prst="rect">
            <a:avLst/>
          </a:prstGeom>
          <a:noFill/>
        </p:spPr>
        <p:txBody>
          <a:bodyPr wrap="square" rtlCol="0">
            <a:spAutoFit/>
          </a:bodyPr>
          <a:lstStyle/>
          <a:p>
            <a:pPr>
              <a:lnSpc>
                <a:spcPct val="150000"/>
              </a:lnSpc>
            </a:pPr>
            <a:r>
              <a:rPr lang="ar-SA" sz="3200" b="1" dirty="0"/>
              <a:t>يُشرع لمن ذبح هدياً أو أضحية أن يأكل منها، ويطعم الفقراء؛ لقوله تعالى: (</a:t>
            </a:r>
            <a:r>
              <a:rPr lang="ar-SA" sz="3200" b="1" dirty="0">
                <a:solidFill>
                  <a:schemeClr val="accent6"/>
                </a:solidFill>
              </a:rPr>
              <a:t>فَكُلُوا مِنْهَا وَأَطْعِمُوا الْبَائِسَ الْفَقِيرَ </a:t>
            </a:r>
            <a:r>
              <a:rPr lang="ar-SA" sz="3200" b="1" dirty="0"/>
              <a:t>) و إذا أهدى لجيرانه و أقاربه فهو حسن.</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8007529" y="141911"/>
            <a:ext cx="3838163" cy="73895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أفضل الأضاحي</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822959" y="1061069"/>
            <a:ext cx="11205613" cy="2228815"/>
          </a:xfrm>
          <a:prstGeom prst="rect">
            <a:avLst/>
          </a:prstGeom>
          <a:noFill/>
        </p:spPr>
        <p:txBody>
          <a:bodyPr wrap="square" rtlCol="0">
            <a:spAutoFit/>
          </a:bodyPr>
          <a:lstStyle/>
          <a:p>
            <a:pPr>
              <a:lnSpc>
                <a:spcPct val="150000"/>
              </a:lnSpc>
            </a:pPr>
            <a:r>
              <a:rPr lang="ar-SA" sz="3200" b="1" dirty="0"/>
              <a:t>أفضل الأضاحي الإبِلُ إن أخرجها الشخص كاملة عن نفسه ؛ لأنها أنفع للفقراء، و أكثر ثَمَنًا، ثم البقر إن أخرجها كاملة، ثم الغنم، والضأن أفضل من المَعْزِ، ثم </a:t>
            </a:r>
            <a:r>
              <a:rPr lang="en-US" sz="3200" b="1" dirty="0"/>
              <a:t>ُ</a:t>
            </a:r>
            <a:r>
              <a:rPr lang="ar-SA" sz="3200" b="1" dirty="0"/>
              <a:t>سبْع بدنة، ثم </a:t>
            </a:r>
            <a:r>
              <a:rPr lang="en-US" sz="3200" b="1" dirty="0"/>
              <a:t>ُ</a:t>
            </a:r>
            <a:r>
              <a:rPr lang="ar-SA" sz="3200" b="1" dirty="0"/>
              <a:t>سبْع بقرة.</a:t>
            </a:r>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8007529" y="3701972"/>
            <a:ext cx="3838163" cy="712192"/>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حكمها</a:t>
            </a:r>
            <a:endParaRPr lang="en-US" sz="2800" b="1" dirty="0">
              <a:solidFill>
                <a:schemeClr val="accent1"/>
              </a:solidFill>
            </a:endParaRPr>
          </a:p>
        </p:txBody>
      </p:sp>
    </p:spTree>
    <p:extLst>
      <p:ext uri="{BB962C8B-B14F-4D97-AF65-F5344CB8AC3E}">
        <p14:creationId xmlns:p14="http://schemas.microsoft.com/office/powerpoint/2010/main" val="1517017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3"/>
          <a:stretch>
            <a:fillRect/>
          </a:stretch>
        </p:blipFill>
        <p:spPr>
          <a:xfrm>
            <a:off x="638655" y="1382298"/>
            <a:ext cx="2737341" cy="4328535"/>
          </a:xfrm>
          <a:prstGeom prst="rect">
            <a:avLst/>
          </a:prstGeom>
        </p:spPr>
      </p:pic>
      <p:sp>
        <p:nvSpPr>
          <p:cNvPr id="5" name="سحابة 4">
            <a:extLst>
              <a:ext uri="{FF2B5EF4-FFF2-40B4-BE49-F238E27FC236}">
                <a16:creationId xmlns:a16="http://schemas.microsoft.com/office/drawing/2014/main" id="{CE82948C-4F3E-4D08-B91C-EEB446105843}"/>
              </a:ext>
            </a:extLst>
          </p:cNvPr>
          <p:cNvSpPr/>
          <p:nvPr/>
        </p:nvSpPr>
        <p:spPr>
          <a:xfrm>
            <a:off x="2186761" y="94221"/>
            <a:ext cx="2105891" cy="2105891"/>
          </a:xfrm>
          <a:prstGeom prst="cloud">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فكر</a:t>
            </a:r>
            <a:endParaRPr lang="en-US"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
        <p:nvSpPr>
          <p:cNvPr id="6" name="موجة 5">
            <a:extLst>
              <a:ext uri="{FF2B5EF4-FFF2-40B4-BE49-F238E27FC236}">
                <a16:creationId xmlns:a16="http://schemas.microsoft.com/office/drawing/2014/main" id="{A9456FBC-4D67-4280-9243-E61F845AC371}"/>
              </a:ext>
            </a:extLst>
          </p:cNvPr>
          <p:cNvSpPr/>
          <p:nvPr/>
        </p:nvSpPr>
        <p:spPr>
          <a:xfrm>
            <a:off x="4292652" y="1531017"/>
            <a:ext cx="7806699" cy="2205257"/>
          </a:xfrm>
          <a:prstGeom prst="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solidFill>
                  <a:schemeClr val="accent1"/>
                </a:solidFill>
              </a:rPr>
              <a:t>من خلال معرفتي العامة ومشاهداتي أذكر: ما الذي يصنعه الناس عندما يرزق أحدهم بمولود؟</a:t>
            </a:r>
            <a:endParaRPr lang="en-US" sz="2800" b="1" dirty="0">
              <a:solidFill>
                <a:schemeClr val="accent1"/>
              </a:solidFill>
            </a:endParaRPr>
          </a:p>
        </p:txBody>
      </p:sp>
      <p:sp>
        <p:nvSpPr>
          <p:cNvPr id="7" name="مربع نص 6">
            <a:extLst>
              <a:ext uri="{FF2B5EF4-FFF2-40B4-BE49-F238E27FC236}">
                <a16:creationId xmlns:a16="http://schemas.microsoft.com/office/drawing/2014/main" id="{DF2FEADC-EE86-42ED-8AB9-444A32E959BF}"/>
              </a:ext>
            </a:extLst>
          </p:cNvPr>
          <p:cNvSpPr txBox="1"/>
          <p:nvPr/>
        </p:nvSpPr>
        <p:spPr>
          <a:xfrm>
            <a:off x="3239706" y="4188958"/>
            <a:ext cx="8714509" cy="1318181"/>
          </a:xfrm>
          <a:prstGeom prst="rect">
            <a:avLst/>
          </a:prstGeom>
          <a:noFill/>
        </p:spPr>
        <p:txBody>
          <a:bodyPr wrap="square" rtlCol="0">
            <a:spAutoFit/>
          </a:bodyPr>
          <a:lstStyle/>
          <a:p>
            <a:pPr>
              <a:lnSpc>
                <a:spcPct val="150000"/>
              </a:lnSpc>
            </a:pPr>
            <a:r>
              <a:rPr lang="ar-SA" sz="2800" b="1" dirty="0"/>
              <a:t>1- الاذان في أذنه اليمنى و الإقامة في اذنه اليسرى حين الولادة مباشرة </a:t>
            </a:r>
          </a:p>
          <a:p>
            <a:pPr>
              <a:lnSpc>
                <a:spcPct val="150000"/>
              </a:lnSpc>
            </a:pPr>
            <a:r>
              <a:rPr lang="ar-SA" sz="2800" b="1" dirty="0"/>
              <a:t>2- ذبح الشاه عن المولود في اليوم السابع من ولادته و تسمى العقيقة </a:t>
            </a:r>
            <a:endParaRPr lang="en-US" sz="2800" b="1" dirty="0"/>
          </a:p>
        </p:txBody>
      </p:sp>
      <p:sp>
        <p:nvSpPr>
          <p:cNvPr id="3" name="مستطيل: زوايا مستديرة 2">
            <a:extLst>
              <a:ext uri="{FF2B5EF4-FFF2-40B4-BE49-F238E27FC236}">
                <a16:creationId xmlns:a16="http://schemas.microsoft.com/office/drawing/2014/main" id="{5BF2D5DA-AF1C-47BC-8698-670AC37ABFDC}"/>
              </a:ext>
            </a:extLst>
          </p:cNvPr>
          <p:cNvSpPr/>
          <p:nvPr/>
        </p:nvSpPr>
        <p:spPr>
          <a:xfrm>
            <a:off x="6596743" y="313509"/>
            <a:ext cx="2664823" cy="836022"/>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a:solidFill>
                  <a:schemeClr val="tx1"/>
                </a:solidFill>
              </a:rPr>
              <a:t>ثالثا:العقيقة</a:t>
            </a:r>
            <a:endParaRPr lang="en-US" sz="2400" b="1" dirty="0">
              <a:solidFill>
                <a:schemeClr val="tx1"/>
              </a:solidFill>
            </a:endParaRPr>
          </a:p>
        </p:txBody>
      </p:sp>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3"/>
          <a:stretch>
            <a:fillRect/>
          </a:stretch>
        </p:blipFill>
        <p:spPr>
          <a:xfrm>
            <a:off x="-141732" y="1458546"/>
            <a:ext cx="2737341" cy="4328535"/>
          </a:xfrm>
          <a:prstGeom prst="rect">
            <a:avLst/>
          </a:prstGeom>
        </p:spPr>
      </p:pic>
      <p:sp>
        <p:nvSpPr>
          <p:cNvPr id="5" name="سحابة 4">
            <a:extLst>
              <a:ext uri="{FF2B5EF4-FFF2-40B4-BE49-F238E27FC236}">
                <a16:creationId xmlns:a16="http://schemas.microsoft.com/office/drawing/2014/main" id="{CE82948C-4F3E-4D08-B91C-EEB446105843}"/>
              </a:ext>
            </a:extLst>
          </p:cNvPr>
          <p:cNvSpPr/>
          <p:nvPr/>
        </p:nvSpPr>
        <p:spPr>
          <a:xfrm>
            <a:off x="1504603" y="94220"/>
            <a:ext cx="2105891" cy="2105891"/>
          </a:xfrm>
          <a:prstGeom prst="cloud">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rPr>
              <a:t>تمرين</a:t>
            </a:r>
            <a:endParaRPr lang="en-US" sz="6600" b="1" i="1" dirty="0">
              <a:ln w="0"/>
              <a:solidFill>
                <a:schemeClr val="accent1"/>
              </a:solidFill>
              <a:effectLst>
                <a:outerShdw blurRad="38100" dist="25400" dir="5400000" algn="ctr" rotWithShape="0">
                  <a:srgbClr val="6E747A">
                    <a:alpha val="43000"/>
                  </a:srgbClr>
                </a:outerShdw>
              </a:effectLst>
              <a:latin typeface="Aldhabi" panose="01000000000000000000" pitchFamily="2" charset="-78"/>
              <a:cs typeface="Aldhabi" panose="01000000000000000000" pitchFamily="2" charset="-78"/>
            </a:endParaRPr>
          </a:p>
        </p:txBody>
      </p:sp>
      <p:sp>
        <p:nvSpPr>
          <p:cNvPr id="6" name="موجة 5">
            <a:extLst>
              <a:ext uri="{FF2B5EF4-FFF2-40B4-BE49-F238E27FC236}">
                <a16:creationId xmlns:a16="http://schemas.microsoft.com/office/drawing/2014/main" id="{A9456FBC-4D67-4280-9243-E61F845AC371}"/>
              </a:ext>
            </a:extLst>
          </p:cNvPr>
          <p:cNvSpPr/>
          <p:nvPr/>
        </p:nvSpPr>
        <p:spPr>
          <a:xfrm>
            <a:off x="2557548" y="2119719"/>
            <a:ext cx="9358607" cy="1411386"/>
          </a:xfrm>
          <a:prstGeom prst="wav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solidFill>
                  <a:schemeClr val="accent1"/>
                </a:solidFill>
              </a:rPr>
              <a:t>للعقيقة عند الناس أسماء أخرى، بالتعاون مع مجموعتي: أذكرُ ما أعرفه منها:</a:t>
            </a:r>
            <a:endParaRPr lang="en-US" sz="2800" b="1" dirty="0">
              <a:solidFill>
                <a:schemeClr val="accent1"/>
              </a:solidFill>
            </a:endParaRPr>
          </a:p>
        </p:txBody>
      </p:sp>
      <p:sp>
        <p:nvSpPr>
          <p:cNvPr id="7" name="مربع نص 6">
            <a:extLst>
              <a:ext uri="{FF2B5EF4-FFF2-40B4-BE49-F238E27FC236}">
                <a16:creationId xmlns:a16="http://schemas.microsoft.com/office/drawing/2014/main" id="{DF2FEADC-EE86-42ED-8AB9-444A32E959BF}"/>
              </a:ext>
            </a:extLst>
          </p:cNvPr>
          <p:cNvSpPr txBox="1"/>
          <p:nvPr/>
        </p:nvSpPr>
        <p:spPr>
          <a:xfrm>
            <a:off x="3239706" y="4188958"/>
            <a:ext cx="8714509" cy="1318181"/>
          </a:xfrm>
          <a:prstGeom prst="rect">
            <a:avLst/>
          </a:prstGeom>
          <a:noFill/>
        </p:spPr>
        <p:txBody>
          <a:bodyPr wrap="square" rtlCol="0">
            <a:spAutoFit/>
          </a:bodyPr>
          <a:lstStyle/>
          <a:p>
            <a:pPr>
              <a:lnSpc>
                <a:spcPct val="150000"/>
              </a:lnSpc>
            </a:pPr>
            <a:r>
              <a:rPr lang="ar-SA" sz="2800" b="1" dirty="0"/>
              <a:t>1- النسيكة</a:t>
            </a:r>
          </a:p>
          <a:p>
            <a:pPr>
              <a:lnSpc>
                <a:spcPct val="150000"/>
              </a:lnSpc>
            </a:pPr>
            <a:r>
              <a:rPr lang="ar-SA" sz="2800" b="1" dirty="0"/>
              <a:t>2- التميمة</a:t>
            </a:r>
            <a:endParaRPr lang="en-US" sz="2800" b="1" dirty="0"/>
          </a:p>
        </p:txBody>
      </p:sp>
      <p:sp>
        <p:nvSpPr>
          <p:cNvPr id="3" name="مستطيل: زوايا مستديرة 2">
            <a:extLst>
              <a:ext uri="{FF2B5EF4-FFF2-40B4-BE49-F238E27FC236}">
                <a16:creationId xmlns:a16="http://schemas.microsoft.com/office/drawing/2014/main" id="{5BF2D5DA-AF1C-47BC-8698-670AC37ABFDC}"/>
              </a:ext>
            </a:extLst>
          </p:cNvPr>
          <p:cNvSpPr/>
          <p:nvPr/>
        </p:nvSpPr>
        <p:spPr>
          <a:xfrm>
            <a:off x="9326879" y="311144"/>
            <a:ext cx="2338252" cy="836022"/>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a:solidFill>
                  <a:schemeClr val="tx1"/>
                </a:solidFill>
              </a:rPr>
              <a:t>تعريف العقيقة</a:t>
            </a:r>
            <a:endParaRPr lang="en-US" sz="2400" b="1" dirty="0">
              <a:solidFill>
                <a:schemeClr val="tx1"/>
              </a:solidFill>
            </a:endParaRPr>
          </a:p>
        </p:txBody>
      </p:sp>
      <p:sp>
        <p:nvSpPr>
          <p:cNvPr id="4" name="مربع نص 3">
            <a:extLst>
              <a:ext uri="{FF2B5EF4-FFF2-40B4-BE49-F238E27FC236}">
                <a16:creationId xmlns:a16="http://schemas.microsoft.com/office/drawing/2014/main" id="{602F666A-B7D8-4DB1-8AF0-029AC7D8BADE}"/>
              </a:ext>
            </a:extLst>
          </p:cNvPr>
          <p:cNvSpPr txBox="1"/>
          <p:nvPr/>
        </p:nvSpPr>
        <p:spPr>
          <a:xfrm>
            <a:off x="4292651" y="1330994"/>
            <a:ext cx="7661563" cy="523220"/>
          </a:xfrm>
          <a:prstGeom prst="rect">
            <a:avLst/>
          </a:prstGeom>
          <a:noFill/>
        </p:spPr>
        <p:txBody>
          <a:bodyPr wrap="square" rtlCol="0">
            <a:spAutoFit/>
          </a:bodyPr>
          <a:lstStyle/>
          <a:p>
            <a:r>
              <a:rPr lang="ar-SA" sz="2800" b="1" dirty="0"/>
              <a:t>هي ما يذبح عن المولود شكراً لله تعالى وتَقَرُّبًا إليه.</a:t>
            </a:r>
            <a:endParaRPr lang="en-US" sz="2800" b="1" dirty="0"/>
          </a:p>
        </p:txBody>
      </p:sp>
    </p:spTree>
    <p:extLst>
      <p:ext uri="{BB962C8B-B14F-4D97-AF65-F5344CB8AC3E}">
        <p14:creationId xmlns:p14="http://schemas.microsoft.com/office/powerpoint/2010/main" val="16035293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163426" y="2567654"/>
            <a:ext cx="11865144" cy="3244158"/>
          </a:xfrm>
          <a:prstGeom prst="rect">
            <a:avLst/>
          </a:prstGeom>
          <a:noFill/>
        </p:spPr>
        <p:txBody>
          <a:bodyPr wrap="square" rtlCol="0">
            <a:spAutoFit/>
          </a:bodyPr>
          <a:lstStyle/>
          <a:p>
            <a:pPr>
              <a:lnSpc>
                <a:spcPct val="150000"/>
              </a:lnSpc>
            </a:pPr>
            <a:r>
              <a:rPr lang="ar-SA" sz="2800" b="1" dirty="0"/>
              <a:t>لا يشرع الله تعالى أمراً إلا لحِكم عظيمة ، قد ندرك بعضها ويخفى علينا البعض الآخر لقصور أفهامنا؛ ومشروعية العقيقة عن المولود له حِكَم ظاهرة؛ يمكن تلخيص أهمها فيما يلي:</a:t>
            </a:r>
          </a:p>
          <a:p>
            <a:pPr>
              <a:lnSpc>
                <a:spcPct val="150000"/>
              </a:lnSpc>
            </a:pPr>
            <a:r>
              <a:rPr lang="ar-SA" sz="2800" b="1" dirty="0"/>
              <a:t>1- شكر الله تعالى على نعمة الولد.</a:t>
            </a:r>
          </a:p>
          <a:p>
            <a:pPr>
              <a:lnSpc>
                <a:spcPct val="150000"/>
              </a:lnSpc>
            </a:pPr>
            <a:r>
              <a:rPr lang="ar-SA" sz="2800" b="1" dirty="0"/>
              <a:t>2- إظهار الفرح والسرور بهذه النعمة.</a:t>
            </a:r>
          </a:p>
          <a:p>
            <a:pPr>
              <a:lnSpc>
                <a:spcPct val="150000"/>
              </a:lnSpc>
            </a:pPr>
            <a:r>
              <a:rPr lang="ar-SA" sz="2800" b="1" dirty="0"/>
              <a:t>3- </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8190408" y="103398"/>
            <a:ext cx="3838163" cy="667312"/>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حكمها</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163427" y="874108"/>
            <a:ext cx="11865144" cy="1077218"/>
          </a:xfrm>
          <a:prstGeom prst="rect">
            <a:avLst/>
          </a:prstGeom>
          <a:noFill/>
        </p:spPr>
        <p:txBody>
          <a:bodyPr wrap="square" rtlCol="0">
            <a:spAutoFit/>
          </a:bodyPr>
          <a:lstStyle/>
          <a:p>
            <a:r>
              <a:rPr lang="ar-SA" sz="3200" b="1" dirty="0"/>
              <a:t>ذبح العقيقة </a:t>
            </a:r>
            <a:r>
              <a:rPr lang="ar-SA" sz="3200" b="1" dirty="0">
                <a:solidFill>
                  <a:srgbClr val="C00000"/>
                </a:solidFill>
              </a:rPr>
              <a:t>سنّة مؤكدة</a:t>
            </a:r>
            <a:r>
              <a:rPr lang="ar-SA" sz="3200" b="1" dirty="0"/>
              <a:t>؛ لحديث سمرة بن جندب </a:t>
            </a:r>
            <a:r>
              <a:rPr lang="ar-SA" sz="3200" b="1" dirty="0">
                <a:solidFill>
                  <a:prstClr val="black"/>
                </a:solidFill>
              </a:rPr>
              <a:t>(</a:t>
            </a:r>
            <a:r>
              <a:rPr lang="ar-SA" sz="3200" b="1" dirty="0">
                <a:solidFill>
                  <a:prstClr val="black"/>
                </a:solidFill>
                <a:latin typeface="Aldhabi" panose="01000000000000000000" pitchFamily="2" charset="-78"/>
                <a:cs typeface="Aldhabi" panose="01000000000000000000" pitchFamily="2" charset="-78"/>
              </a:rPr>
              <a:t>رضي الله عنه</a:t>
            </a:r>
            <a:r>
              <a:rPr lang="ar-SA" sz="3200" b="1" dirty="0">
                <a:solidFill>
                  <a:prstClr val="black"/>
                </a:solidFill>
              </a:rPr>
              <a:t>) </a:t>
            </a:r>
            <a:r>
              <a:rPr lang="ar-SA" sz="3200" b="1" dirty="0"/>
              <a:t>أن النبي ﷺ قال: (</a:t>
            </a:r>
            <a:r>
              <a:rPr lang="ar-SA" sz="3200" b="1" dirty="0">
                <a:solidFill>
                  <a:schemeClr val="accent1"/>
                </a:solidFill>
              </a:rPr>
              <a:t>كلُّ غُلامٍ مُرْتَهَنٌ بعقيقته، تُذبح عنه يوم السابع، ويُحلق رأسه، وي</a:t>
            </a:r>
            <a:r>
              <a:rPr lang="en-US" sz="3200" b="1" dirty="0">
                <a:solidFill>
                  <a:schemeClr val="accent1"/>
                </a:solidFill>
              </a:rPr>
              <a:t>َ</a:t>
            </a:r>
            <a:r>
              <a:rPr lang="ar-SA" sz="3200" b="1" dirty="0">
                <a:solidFill>
                  <a:schemeClr val="accent1"/>
                </a:solidFill>
              </a:rPr>
              <a:t>سمَّى</a:t>
            </a:r>
            <a:r>
              <a:rPr lang="ar-SA" sz="3200" b="1" dirty="0"/>
              <a:t>)</a:t>
            </a:r>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8190407" y="2004362"/>
            <a:ext cx="3838163" cy="63868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الحكمة من مشروعيتها</a:t>
            </a:r>
            <a:endParaRPr lang="en-US" sz="2800" b="1" dirty="0">
              <a:solidFill>
                <a:schemeClr val="accent1"/>
              </a:solidFill>
            </a:endParaRPr>
          </a:p>
        </p:txBody>
      </p:sp>
      <p:sp>
        <p:nvSpPr>
          <p:cNvPr id="4" name="مربع نص 3">
            <a:extLst>
              <a:ext uri="{FF2B5EF4-FFF2-40B4-BE49-F238E27FC236}">
                <a16:creationId xmlns:a16="http://schemas.microsoft.com/office/drawing/2014/main" id="{6CE84713-0777-49D9-A994-5084F81FEC38}"/>
              </a:ext>
            </a:extLst>
          </p:cNvPr>
          <p:cNvSpPr txBox="1"/>
          <p:nvPr/>
        </p:nvSpPr>
        <p:spPr>
          <a:xfrm>
            <a:off x="415690" y="5254318"/>
            <a:ext cx="11064240" cy="954107"/>
          </a:xfrm>
          <a:prstGeom prst="rect">
            <a:avLst/>
          </a:prstGeom>
          <a:noFill/>
        </p:spPr>
        <p:txBody>
          <a:bodyPr wrap="square" rtlCol="0">
            <a:spAutoFit/>
          </a:bodyPr>
          <a:lstStyle/>
          <a:p>
            <a:r>
              <a:rPr lang="ar-SA" sz="2800" b="1" dirty="0"/>
              <a:t>أن يكون ذبح العقيقة سببا لحسن اثبات الولد و دوام سلامته و طول حياته في حفظه من ضرر الشيطان حتى يكون كل عضو منها فداء كل عضو منه </a:t>
            </a:r>
            <a:endParaRPr lang="en-US" sz="2800" b="1" dirty="0"/>
          </a:p>
        </p:txBody>
      </p:sp>
    </p:spTree>
    <p:extLst>
      <p:ext uri="{BB962C8B-B14F-4D97-AF65-F5344CB8AC3E}">
        <p14:creationId xmlns:p14="http://schemas.microsoft.com/office/powerpoint/2010/main" val="11458527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4807128" y="1161490"/>
            <a:ext cx="3838163" cy="667312"/>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وقت ذبح العقيقة</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2795452" y="2454714"/>
            <a:ext cx="8298984" cy="2967479"/>
          </a:xfrm>
          <a:prstGeom prst="rect">
            <a:avLst/>
          </a:prstGeom>
          <a:noFill/>
        </p:spPr>
        <p:txBody>
          <a:bodyPr wrap="square" rtlCol="0">
            <a:spAutoFit/>
          </a:bodyPr>
          <a:lstStyle/>
          <a:p>
            <a:pPr>
              <a:lnSpc>
                <a:spcPct val="150000"/>
              </a:lnSpc>
            </a:pPr>
            <a:r>
              <a:rPr lang="ar-SA" sz="3200" b="1" dirty="0"/>
              <a:t>السنّة ذبح العقيقة في اليوم السابع من ولادة المولود؛ لحديث سمرة السابق وفيه: « </a:t>
            </a:r>
            <a:r>
              <a:rPr lang="ar-SA" sz="3200" b="1" dirty="0">
                <a:solidFill>
                  <a:schemeClr val="accent1"/>
                </a:solidFill>
              </a:rPr>
              <a:t>تذبح عنه يوم السابع </a:t>
            </a:r>
            <a:r>
              <a:rPr lang="ar-SA" sz="3200" b="1" dirty="0"/>
              <a:t>،»</a:t>
            </a:r>
          </a:p>
          <a:p>
            <a:pPr>
              <a:lnSpc>
                <a:spcPct val="150000"/>
              </a:lnSpc>
            </a:pPr>
            <a:r>
              <a:rPr lang="ar-SA" sz="3200" b="1" dirty="0"/>
              <a:t>فإن فات اليوم السابع فيذبحها في أي يوم بعده، ويبادر بذلك في أقرب وقت أمكنه الذبح فيه.</a:t>
            </a:r>
            <a:endParaRPr lang="en-US" sz="3200" b="1" dirty="0"/>
          </a:p>
        </p:txBody>
      </p:sp>
    </p:spTree>
    <p:extLst>
      <p:ext uri="{BB962C8B-B14F-4D97-AF65-F5344CB8AC3E}">
        <p14:creationId xmlns:p14="http://schemas.microsoft.com/office/powerpoint/2010/main" val="5944395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782420" y="625507"/>
            <a:ext cx="7203612"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atin typeface="Calibri" panose="020F0502020204030204" pitchFamily="34" charset="0"/>
                <a:cs typeface="Calibri" panose="020F0502020204030204" pitchFamily="34" charset="0"/>
              </a:rPr>
              <a:t>على أي شيء يستدل بالأدلة التالية:</a:t>
            </a:r>
            <a:endParaRPr lang="en-US" sz="3200" b="1" dirty="0">
              <a:latin typeface="Calibri" panose="020F0502020204030204" pitchFamily="34" charset="0"/>
              <a:cs typeface="Calibri" panose="020F0502020204030204" pitchFamily="34" charset="0"/>
            </a:endParaRPr>
          </a:p>
        </p:txBody>
      </p:sp>
      <p:sp>
        <p:nvSpPr>
          <p:cNvPr id="3" name="فقاعة التفكير: على شكل سحابة 2">
            <a:extLst>
              <a:ext uri="{FF2B5EF4-FFF2-40B4-BE49-F238E27FC236}">
                <a16:creationId xmlns:a16="http://schemas.microsoft.com/office/drawing/2014/main" id="{36B97425-A11D-4C94-BBA6-1326741C3A3C}"/>
              </a:ext>
            </a:extLst>
          </p:cNvPr>
          <p:cNvSpPr/>
          <p:nvPr/>
        </p:nvSpPr>
        <p:spPr>
          <a:xfrm>
            <a:off x="361367" y="496004"/>
            <a:ext cx="2631215" cy="1334124"/>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5400" b="1" dirty="0">
                <a:ln w="22225">
                  <a:solidFill>
                    <a:schemeClr val="accent2"/>
                  </a:solidFill>
                  <a:prstDash val="solid"/>
                </a:ln>
                <a:solidFill>
                  <a:schemeClr val="accent2">
                    <a:lumMod val="40000"/>
                    <a:lumOff val="60000"/>
                  </a:schemeClr>
                </a:solidFill>
              </a:rPr>
              <a:t>التقويم </a:t>
            </a:r>
            <a:endParaRPr lang="en-US" sz="5400" b="1" dirty="0">
              <a:ln w="22225">
                <a:solidFill>
                  <a:schemeClr val="accent2"/>
                </a:solidFill>
                <a:prstDash val="solid"/>
              </a:ln>
              <a:solidFill>
                <a:schemeClr val="accent2">
                  <a:lumMod val="40000"/>
                  <a:lumOff val="60000"/>
                </a:schemeClr>
              </a:solidFill>
            </a:endParaRPr>
          </a:p>
        </p:txBody>
      </p:sp>
      <p:pic>
        <p:nvPicPr>
          <p:cNvPr id="5" name="صورة 4">
            <a:extLst>
              <a:ext uri="{FF2B5EF4-FFF2-40B4-BE49-F238E27FC236}">
                <a16:creationId xmlns:a16="http://schemas.microsoft.com/office/drawing/2014/main" id="{390028EA-9052-4120-942A-A3DB0C44A904}"/>
              </a:ext>
            </a:extLst>
          </p:cNvPr>
          <p:cNvPicPr>
            <a:picLocks noChangeAspect="1"/>
          </p:cNvPicPr>
          <p:nvPr/>
        </p:nvPicPr>
        <p:blipFill>
          <a:blip r:embed="rId4"/>
          <a:stretch>
            <a:fillRect/>
          </a:stretch>
        </p:blipFill>
        <p:spPr>
          <a:xfrm>
            <a:off x="-69273" y="1830128"/>
            <a:ext cx="2737341" cy="4328535"/>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3113810" y="5345696"/>
            <a:ext cx="8842622" cy="523220"/>
          </a:xfrm>
          <a:prstGeom prst="rect">
            <a:avLst/>
          </a:prstGeom>
          <a:noFill/>
        </p:spPr>
        <p:txBody>
          <a:bodyPr wrap="square" rtlCol="0">
            <a:spAutoFit/>
          </a:bodyPr>
          <a:lstStyle/>
          <a:p>
            <a:r>
              <a:rPr lang="ar-SA" sz="2800" b="1" dirty="0"/>
              <a:t>لحكم التمته و وجوب الهدي للمتمتع و ماذا يفعل ان لم يستطع الهدي </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3091455" y="1762884"/>
            <a:ext cx="8894577"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1- قال تعالى  (وَالْبُدْنَ جَعَلْنَاهَا لَكُمْ مِنْ شَعَائِرِ اللَّهِ لَكُمْ فِيهَا خَيْرٌ) </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2390503" y="2803620"/>
            <a:ext cx="9565929" cy="1077218"/>
          </a:xfrm>
          <a:prstGeom prst="rect">
            <a:avLst/>
          </a:prstGeom>
          <a:noFill/>
        </p:spPr>
        <p:txBody>
          <a:bodyPr wrap="square" rtlCol="0">
            <a:spAutoFit/>
          </a:bodyPr>
          <a:lstStyle/>
          <a:p>
            <a:r>
              <a:rPr lang="ar-SA" sz="3200" b="1" dirty="0"/>
              <a:t>إتمام الحج و العمرة اذا تم الاحرام لهما و من يعجز عن اتمامهما فلينحر هدية مكان الاحصار ليتحلل من احرامه</a:t>
            </a:r>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3486694" y="4224831"/>
            <a:ext cx="8469738" cy="80989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ب) قول النبي ﷺ: (نحرت ها هنا ومنى كلها منحر، فانحروا في رحالكم)</a:t>
            </a:r>
            <a:endParaRPr lang="en-US" sz="2800" b="1" dirty="0">
              <a:solidFill>
                <a:schemeClr val="accent1"/>
              </a:solidFill>
            </a:endParaRPr>
          </a:p>
        </p:txBody>
      </p:sp>
    </p:spTree>
    <p:extLst>
      <p:ext uri="{BB962C8B-B14F-4D97-AF65-F5344CB8AC3E}">
        <p14:creationId xmlns:p14="http://schemas.microsoft.com/office/powerpoint/2010/main" val="2310110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80">
                                          <p:stCondLst>
                                            <p:cond delay="0"/>
                                          </p:stCondLst>
                                        </p:cTn>
                                        <p:tgtEl>
                                          <p:spTgt spid="8"/>
                                        </p:tgtEl>
                                      </p:cBhvr>
                                    </p:animEffect>
                                    <p:anim calcmode="lin" valueType="num">
                                      <p:cBhvr>
                                        <p:cTn id="7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8" dur="26">
                                          <p:stCondLst>
                                            <p:cond delay="650"/>
                                          </p:stCondLst>
                                        </p:cTn>
                                        <p:tgtEl>
                                          <p:spTgt spid="8"/>
                                        </p:tgtEl>
                                      </p:cBhvr>
                                      <p:to x="100000" y="60000"/>
                                    </p:animScale>
                                    <p:animScale>
                                      <p:cBhvr>
                                        <p:cTn id="79" dur="166" decel="50000">
                                          <p:stCondLst>
                                            <p:cond delay="676"/>
                                          </p:stCondLst>
                                        </p:cTn>
                                        <p:tgtEl>
                                          <p:spTgt spid="8"/>
                                        </p:tgtEl>
                                      </p:cBhvr>
                                      <p:to x="100000" y="100000"/>
                                    </p:animScale>
                                    <p:animScale>
                                      <p:cBhvr>
                                        <p:cTn id="80" dur="26">
                                          <p:stCondLst>
                                            <p:cond delay="1312"/>
                                          </p:stCondLst>
                                        </p:cTn>
                                        <p:tgtEl>
                                          <p:spTgt spid="8"/>
                                        </p:tgtEl>
                                      </p:cBhvr>
                                      <p:to x="100000" y="80000"/>
                                    </p:animScale>
                                    <p:animScale>
                                      <p:cBhvr>
                                        <p:cTn id="81" dur="166" decel="50000">
                                          <p:stCondLst>
                                            <p:cond delay="1338"/>
                                          </p:stCondLst>
                                        </p:cTn>
                                        <p:tgtEl>
                                          <p:spTgt spid="8"/>
                                        </p:tgtEl>
                                      </p:cBhvr>
                                      <p:to x="100000" y="100000"/>
                                    </p:animScale>
                                    <p:animScale>
                                      <p:cBhvr>
                                        <p:cTn id="82" dur="26">
                                          <p:stCondLst>
                                            <p:cond delay="1642"/>
                                          </p:stCondLst>
                                        </p:cTn>
                                        <p:tgtEl>
                                          <p:spTgt spid="8"/>
                                        </p:tgtEl>
                                      </p:cBhvr>
                                      <p:to x="100000" y="90000"/>
                                    </p:animScale>
                                    <p:animScale>
                                      <p:cBhvr>
                                        <p:cTn id="83" dur="166" decel="50000">
                                          <p:stCondLst>
                                            <p:cond delay="1668"/>
                                          </p:stCondLst>
                                        </p:cTn>
                                        <p:tgtEl>
                                          <p:spTgt spid="8"/>
                                        </p:tgtEl>
                                      </p:cBhvr>
                                      <p:to x="100000" y="100000"/>
                                    </p:animScale>
                                    <p:animScale>
                                      <p:cBhvr>
                                        <p:cTn id="84" dur="26">
                                          <p:stCondLst>
                                            <p:cond delay="1808"/>
                                          </p:stCondLst>
                                        </p:cTn>
                                        <p:tgtEl>
                                          <p:spTgt spid="8"/>
                                        </p:tgtEl>
                                      </p:cBhvr>
                                      <p:to x="100000" y="95000"/>
                                    </p:animScale>
                                    <p:animScale>
                                      <p:cBhvr>
                                        <p:cTn id="85" dur="166" decel="50000">
                                          <p:stCondLst>
                                            <p:cond delay="1834"/>
                                          </p:stCondLst>
                                        </p:cTn>
                                        <p:tgtEl>
                                          <p:spTgt spid="8"/>
                                        </p:tgtEl>
                                      </p:cBhvr>
                                      <p:to x="100000" y="100000"/>
                                    </p:animScale>
                                  </p:childTnLst>
                                  <p:subTnLst>
                                    <p:audio>
                                      <p:cMediaNode>
                                        <p:cTn display="0" masterRel="sameClick">
                                          <p:stCondLst>
                                            <p:cond evt="begin" delay="0">
                                              <p:tn val="70"/>
                                            </p:cond>
                                          </p:stCondLst>
                                          <p:endCondLst>
                                            <p:cond evt="onStopAudio" delay="0">
                                              <p:tgtEl>
                                                <p:sldTgt/>
                                              </p:tgtEl>
                                            </p:cond>
                                          </p:endCondLst>
                                        </p:cTn>
                                        <p:tgtEl>
                                          <p:sndTgt r:embed="rId2" name="chimes.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additive="base">
                                        <p:cTn id="90" dur="500" fill="hold"/>
                                        <p:tgtEl>
                                          <p:spTgt spid="2"/>
                                        </p:tgtEl>
                                        <p:attrNameLst>
                                          <p:attrName>ppt_x</p:attrName>
                                        </p:attrNameLst>
                                      </p:cBhvr>
                                      <p:tavLst>
                                        <p:tav tm="0">
                                          <p:val>
                                            <p:strVal val="#ppt_x"/>
                                          </p:val>
                                        </p:tav>
                                        <p:tav tm="100000">
                                          <p:val>
                                            <p:strVal val="#ppt_x"/>
                                          </p:val>
                                        </p:tav>
                                      </p:tavLst>
                                    </p:anim>
                                    <p:anim calcmode="lin" valueType="num">
                                      <p:cBhvr additive="base">
                                        <p:cTn id="9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p:bldP spid="6" grpId="0" animBg="1"/>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435121" y="682245"/>
            <a:ext cx="863208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atin typeface="Calibri" panose="020F0502020204030204" pitchFamily="34" charset="0"/>
                <a:cs typeface="Calibri" panose="020F0502020204030204" pitchFamily="34" charset="0"/>
              </a:rPr>
              <a:t>2 - أُجيبُ بصح أو خطأ مصححاً الخطأ - إن وجد- فيما يأتي:</a:t>
            </a:r>
            <a:endParaRPr lang="en-US" sz="3200" b="1" dirty="0">
              <a:latin typeface="Calibri" panose="020F0502020204030204" pitchFamily="34" charset="0"/>
              <a:cs typeface="Calibri" panose="020F0502020204030204" pitchFamily="34" charset="0"/>
            </a:endParaRP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5133703" y="1762884"/>
            <a:ext cx="6852329" cy="8098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1- يشترك في البدنة ثمانية أشخاص.(       )          </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6727371" y="2803620"/>
            <a:ext cx="5229061" cy="584775"/>
          </a:xfrm>
          <a:prstGeom prst="rect">
            <a:avLst/>
          </a:prstGeom>
          <a:noFill/>
        </p:spPr>
        <p:txBody>
          <a:bodyPr wrap="square" rtlCol="0">
            <a:spAutoFit/>
          </a:bodyPr>
          <a:lstStyle/>
          <a:p>
            <a:r>
              <a:rPr lang="ar-SA" sz="3200" b="1" dirty="0"/>
              <a:t>يشترك في البدنة سبعة أشخاص</a:t>
            </a:r>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3516294" y="3913880"/>
            <a:ext cx="8469738" cy="8098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ب) رزق خالد بولد فذبح عنه شاتين يوم السابع من ولادته. (       )  </a:t>
            </a:r>
            <a:endParaRPr lang="en-US" sz="2800" b="1" dirty="0">
              <a:solidFill>
                <a:schemeClr val="accent1"/>
              </a:solidFill>
            </a:endParaRPr>
          </a:p>
        </p:txBody>
      </p:sp>
      <p:sp>
        <p:nvSpPr>
          <p:cNvPr id="10" name="مربع نص 9">
            <a:extLst>
              <a:ext uri="{FF2B5EF4-FFF2-40B4-BE49-F238E27FC236}">
                <a16:creationId xmlns:a16="http://schemas.microsoft.com/office/drawing/2014/main" id="{00831251-2316-4C32-97F9-AE0C98D42630}"/>
              </a:ext>
            </a:extLst>
          </p:cNvPr>
          <p:cNvSpPr txBox="1"/>
          <p:nvPr/>
        </p:nvSpPr>
        <p:spPr>
          <a:xfrm>
            <a:off x="5510549" y="1967184"/>
            <a:ext cx="953587" cy="523220"/>
          </a:xfrm>
          <a:prstGeom prst="rect">
            <a:avLst/>
          </a:prstGeom>
          <a:noFill/>
        </p:spPr>
        <p:txBody>
          <a:bodyPr wrap="square" rtlCol="0">
            <a:spAutoFit/>
          </a:bodyPr>
          <a:lstStyle/>
          <a:p>
            <a:r>
              <a:rPr lang="ar-SA" sz="2800" b="1" dirty="0">
                <a:solidFill>
                  <a:srgbClr val="C00000"/>
                </a:solidFill>
              </a:rPr>
              <a:t>خطأ</a:t>
            </a:r>
            <a:endParaRPr lang="en-US" sz="2800" b="1" dirty="0">
              <a:solidFill>
                <a:srgbClr val="C00000"/>
              </a:solidFill>
            </a:endParaRPr>
          </a:p>
        </p:txBody>
      </p:sp>
      <p:sp>
        <p:nvSpPr>
          <p:cNvPr id="11" name="مربع نص 10">
            <a:extLst>
              <a:ext uri="{FF2B5EF4-FFF2-40B4-BE49-F238E27FC236}">
                <a16:creationId xmlns:a16="http://schemas.microsoft.com/office/drawing/2014/main" id="{FA0F4CB6-241E-4F69-BE54-D63486088954}"/>
              </a:ext>
            </a:extLst>
          </p:cNvPr>
          <p:cNvSpPr txBox="1"/>
          <p:nvPr/>
        </p:nvSpPr>
        <p:spPr>
          <a:xfrm>
            <a:off x="3731067" y="4087995"/>
            <a:ext cx="966652" cy="461665"/>
          </a:xfrm>
          <a:prstGeom prst="rect">
            <a:avLst/>
          </a:prstGeom>
          <a:noFill/>
        </p:spPr>
        <p:txBody>
          <a:bodyPr wrap="square" rtlCol="0">
            <a:spAutoFit/>
          </a:bodyPr>
          <a:lstStyle/>
          <a:p>
            <a:r>
              <a:rPr lang="ar-SA" sz="2400" b="1" dirty="0">
                <a:solidFill>
                  <a:schemeClr val="accent6"/>
                </a:solidFill>
              </a:rPr>
              <a:t>صح</a:t>
            </a:r>
            <a:endParaRPr lang="en-US" sz="2400" dirty="0"/>
          </a:p>
        </p:txBody>
      </p:sp>
    </p:spTree>
    <p:extLst>
      <p:ext uri="{BB962C8B-B14F-4D97-AF65-F5344CB8AC3E}">
        <p14:creationId xmlns:p14="http://schemas.microsoft.com/office/powerpoint/2010/main" val="12503017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580">
                                          <p:stCondLst>
                                            <p:cond delay="0"/>
                                          </p:stCondLst>
                                        </p:cTn>
                                        <p:tgtEl>
                                          <p:spTgt spid="8"/>
                                        </p:tgtEl>
                                      </p:cBhvr>
                                    </p:animEffect>
                                    <p:anim calcmode="lin" valueType="num">
                                      <p:cBhvr>
                                        <p:cTn id="5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2" dur="26">
                                          <p:stCondLst>
                                            <p:cond delay="650"/>
                                          </p:stCondLst>
                                        </p:cTn>
                                        <p:tgtEl>
                                          <p:spTgt spid="8"/>
                                        </p:tgtEl>
                                      </p:cBhvr>
                                      <p:to x="100000" y="60000"/>
                                    </p:animScale>
                                    <p:animScale>
                                      <p:cBhvr>
                                        <p:cTn id="63" dur="166" decel="50000">
                                          <p:stCondLst>
                                            <p:cond delay="676"/>
                                          </p:stCondLst>
                                        </p:cTn>
                                        <p:tgtEl>
                                          <p:spTgt spid="8"/>
                                        </p:tgtEl>
                                      </p:cBhvr>
                                      <p:to x="100000" y="100000"/>
                                    </p:animScale>
                                    <p:animScale>
                                      <p:cBhvr>
                                        <p:cTn id="64" dur="26">
                                          <p:stCondLst>
                                            <p:cond delay="1312"/>
                                          </p:stCondLst>
                                        </p:cTn>
                                        <p:tgtEl>
                                          <p:spTgt spid="8"/>
                                        </p:tgtEl>
                                      </p:cBhvr>
                                      <p:to x="100000" y="80000"/>
                                    </p:animScale>
                                    <p:animScale>
                                      <p:cBhvr>
                                        <p:cTn id="65" dur="166" decel="50000">
                                          <p:stCondLst>
                                            <p:cond delay="1338"/>
                                          </p:stCondLst>
                                        </p:cTn>
                                        <p:tgtEl>
                                          <p:spTgt spid="8"/>
                                        </p:tgtEl>
                                      </p:cBhvr>
                                      <p:to x="100000" y="100000"/>
                                    </p:animScale>
                                    <p:animScale>
                                      <p:cBhvr>
                                        <p:cTn id="66" dur="26">
                                          <p:stCondLst>
                                            <p:cond delay="1642"/>
                                          </p:stCondLst>
                                        </p:cTn>
                                        <p:tgtEl>
                                          <p:spTgt spid="8"/>
                                        </p:tgtEl>
                                      </p:cBhvr>
                                      <p:to x="100000" y="90000"/>
                                    </p:animScale>
                                    <p:animScale>
                                      <p:cBhvr>
                                        <p:cTn id="67" dur="166" decel="50000">
                                          <p:stCondLst>
                                            <p:cond delay="1668"/>
                                          </p:stCondLst>
                                        </p:cTn>
                                        <p:tgtEl>
                                          <p:spTgt spid="8"/>
                                        </p:tgtEl>
                                      </p:cBhvr>
                                      <p:to x="100000" y="100000"/>
                                    </p:animScale>
                                    <p:animScale>
                                      <p:cBhvr>
                                        <p:cTn id="68" dur="26">
                                          <p:stCondLst>
                                            <p:cond delay="1808"/>
                                          </p:stCondLst>
                                        </p:cTn>
                                        <p:tgtEl>
                                          <p:spTgt spid="8"/>
                                        </p:tgtEl>
                                      </p:cBhvr>
                                      <p:to x="100000" y="95000"/>
                                    </p:animScale>
                                    <p:animScale>
                                      <p:cBhvr>
                                        <p:cTn id="69" dur="166" decel="50000">
                                          <p:stCondLst>
                                            <p:cond delay="1834"/>
                                          </p:stCondLst>
                                        </p:cTn>
                                        <p:tgtEl>
                                          <p:spTgt spid="8"/>
                                        </p:tgtEl>
                                      </p:cBhvr>
                                      <p:to x="100000" y="100000"/>
                                    </p:animScale>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353950" y="154745"/>
            <a:ext cx="863208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atin typeface="Calibri" panose="020F0502020204030204" pitchFamily="34" charset="0"/>
                <a:cs typeface="Calibri" panose="020F0502020204030204" pitchFamily="34" charset="0"/>
              </a:rPr>
              <a:t>أُميِّزُ ما يجزئ وما لا يجزئ في الهدي والأضحية مما يلي:</a:t>
            </a:r>
            <a:endParaRPr lang="en-US" sz="3200" b="1" dirty="0">
              <a:latin typeface="Calibri" panose="020F0502020204030204" pitchFamily="34" charset="0"/>
              <a:cs typeface="Calibri" panose="020F0502020204030204" pitchFamily="34" charset="0"/>
            </a:endParaRP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195943" y="1148929"/>
            <a:ext cx="11790090" cy="17771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الغزال- الشاة السمينة- الدجاجة السمينة- ثمُن بقرة- البدنة المريضة مرضا</a:t>
            </a:r>
            <a:r>
              <a:rPr lang="en-US" sz="3200" b="1" dirty="0">
                <a:solidFill>
                  <a:schemeClr val="accent1"/>
                </a:solidFill>
              </a:rPr>
              <a:t>ً</a:t>
            </a:r>
            <a:r>
              <a:rPr lang="ar-SA" sz="3200" b="1" dirty="0">
                <a:solidFill>
                  <a:schemeClr val="accent1"/>
                </a:solidFill>
              </a:rPr>
              <a:t> خفيفًا- بقرة لها سنة ونصف- بدنة لها ست سنوات- عنزٌ لها عشرة أشهر- بدنة لها أربع سنوات.</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351065" y="3368546"/>
            <a:ext cx="11489867" cy="3046988"/>
          </a:xfrm>
          <a:prstGeom prst="rect">
            <a:avLst/>
          </a:prstGeom>
          <a:noFill/>
        </p:spPr>
        <p:txBody>
          <a:bodyPr wrap="square" rtlCol="0">
            <a:spAutoFit/>
          </a:bodyPr>
          <a:lstStyle/>
          <a:p>
            <a:r>
              <a:rPr lang="ar-SA" sz="3200" b="1" dirty="0">
                <a:solidFill>
                  <a:srgbClr val="C00000"/>
                </a:solidFill>
              </a:rPr>
              <a:t>المجزئ في الأضحية : </a:t>
            </a:r>
            <a:r>
              <a:rPr lang="ar-SA" sz="3200" b="1" dirty="0"/>
              <a:t>الشاه – عنزة – لها عشر أشهر - بدنة -لها ست سنوات - شاه عوراء لها عوراً غير ظاهر - البدنة المريضة مرضاً خفيفاً -  الشاه السمينة - مكسور القرن </a:t>
            </a:r>
          </a:p>
          <a:p>
            <a:r>
              <a:rPr lang="ar-SA" sz="3200" b="1" dirty="0">
                <a:solidFill>
                  <a:srgbClr val="C00000"/>
                </a:solidFill>
              </a:rPr>
              <a:t>التي لا يجزئ: </a:t>
            </a:r>
            <a:r>
              <a:rPr lang="ar-SA" sz="3200" b="1" dirty="0"/>
              <a:t>الدجاجة السمينة – التي لا قرن لها – الغزال – بدنة لها أربع سنوات – بقرة لها سنة و نصف – ثمن بقرة </a:t>
            </a:r>
          </a:p>
          <a:p>
            <a:endParaRPr lang="ar-SA" sz="3200" b="1" dirty="0"/>
          </a:p>
        </p:txBody>
      </p:sp>
    </p:spTree>
    <p:extLst>
      <p:ext uri="{BB962C8B-B14F-4D97-AF65-F5344CB8AC3E}">
        <p14:creationId xmlns:p14="http://schemas.microsoft.com/office/powerpoint/2010/main" val="38227765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703986" y="783170"/>
            <a:ext cx="11136946" cy="8098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أَتأمَّلُ ما درستُهُ من أحكام الأضحية والعقيقة ثم أَذكُرُ ثلاثة من الفروق بينهما.</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351065" y="2005148"/>
            <a:ext cx="11489867" cy="4444807"/>
          </a:xfrm>
          <a:prstGeom prst="rect">
            <a:avLst/>
          </a:prstGeom>
          <a:noFill/>
        </p:spPr>
        <p:txBody>
          <a:bodyPr wrap="square" rtlCol="0">
            <a:spAutoFit/>
          </a:bodyPr>
          <a:lstStyle/>
          <a:p>
            <a:pPr>
              <a:lnSpc>
                <a:spcPct val="150000"/>
              </a:lnSpc>
            </a:pPr>
            <a:r>
              <a:rPr lang="ar-SA" sz="3200" b="1" dirty="0"/>
              <a:t>الأضحية يذبحها المسلمون تقرباً لله في عيد </a:t>
            </a:r>
            <a:r>
              <a:rPr lang="ar-SA" sz="3200" b="1" dirty="0" err="1"/>
              <a:t>الأضحى</a:t>
            </a:r>
            <a:r>
              <a:rPr lang="ar-SA" sz="3200" b="1" dirty="0"/>
              <a:t> و العقيقة يذبحها المسلم تقرباً الى الله إذا رزق بمولود وقت ذبح الأضاحي أربعة أيام أولها بعد صلاة العيد إلى غروب الشمس في آخر أيام التشريق و العقيقة تذبح  في اليوم السابع فيذبحها في أي يوم بعده الأضحية يجزئ فيها عن الشخص الواحد و أهل بيته شاه واحدة أو سبع بدنة أو سبع بقرة فيجوز لسبعة أشخاص الاشتراك في بقرة أو بدنة و العقيقة لا يجزئ فيها سبع بدنة او سبع بقرة و لا يجزئ فيها الاشتراك   </a:t>
            </a:r>
            <a:endParaRPr lang="en-US" sz="3200" b="1" dirty="0"/>
          </a:p>
        </p:txBody>
      </p:sp>
    </p:spTree>
    <p:extLst>
      <p:ext uri="{BB962C8B-B14F-4D97-AF65-F5344CB8AC3E}">
        <p14:creationId xmlns:p14="http://schemas.microsoft.com/office/powerpoint/2010/main" val="22761945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صورة 2">
            <a:extLst>
              <a:ext uri="{FF2B5EF4-FFF2-40B4-BE49-F238E27FC236}">
                <a16:creationId xmlns:a16="http://schemas.microsoft.com/office/drawing/2014/main" id="{DE7479BE-A036-49C8-B75C-E2597C2F2EB4}"/>
              </a:ext>
            </a:extLst>
          </p:cNvPr>
          <p:cNvPicPr>
            <a:picLocks noChangeAspect="1"/>
          </p:cNvPicPr>
          <p:nvPr/>
        </p:nvPicPr>
        <p:blipFill>
          <a:blip r:embed="rId3"/>
          <a:stretch>
            <a:fillRect/>
          </a:stretch>
        </p:blipFill>
        <p:spPr>
          <a:xfrm rot="16200000">
            <a:off x="2667000" y="-2667003"/>
            <a:ext cx="6858001" cy="12192000"/>
          </a:xfrm>
          <a:prstGeom prst="rect">
            <a:avLst/>
          </a:prstGeom>
        </p:spPr>
      </p:pic>
    </p:spTree>
    <p:extLst>
      <p:ext uri="{BB962C8B-B14F-4D97-AF65-F5344CB8AC3E}">
        <p14:creationId xmlns:p14="http://schemas.microsoft.com/office/powerpoint/2010/main" val="39942111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613955" y="1606731"/>
            <a:ext cx="10868296" cy="3768834"/>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 قال تعالى: </a:t>
            </a:r>
          </a:p>
          <a:p>
            <a:pPr algn="ctr">
              <a:lnSpc>
                <a:spcPct val="150000"/>
              </a:lnSpc>
            </a:pPr>
            <a:r>
              <a:rPr lang="ar-SA" sz="2800" b="1" dirty="0">
                <a:latin typeface="Calibri" panose="020F0502020204030204" pitchFamily="34" charset="0"/>
                <a:cs typeface="Calibri" panose="020F0502020204030204" pitchFamily="34" charset="0"/>
              </a:rPr>
              <a:t>"</a:t>
            </a:r>
            <a:r>
              <a:rPr lang="ar-SA" sz="2800" b="1" dirty="0">
                <a:solidFill>
                  <a:schemeClr val="accent1"/>
                </a:solidFill>
                <a:latin typeface="Calibri" panose="020F0502020204030204" pitchFamily="34" charset="0"/>
                <a:cs typeface="Calibri" panose="020F0502020204030204" pitchFamily="34" charset="0"/>
              </a:rPr>
              <a:t>وَلِكُلِّ أُمَّةٍ جَعَلْنَا مَنسَكًا لِّيَذْكُرُوا اسْمَ اللَّهِ </a:t>
            </a:r>
            <a:r>
              <a:rPr lang="ar-SA" sz="2800" b="1" dirty="0" err="1">
                <a:solidFill>
                  <a:schemeClr val="accent1"/>
                </a:solidFill>
                <a:latin typeface="Calibri" panose="020F0502020204030204" pitchFamily="34" charset="0"/>
                <a:cs typeface="Calibri" panose="020F0502020204030204" pitchFamily="34" charset="0"/>
              </a:rPr>
              <a:t>عَلَىٰ</a:t>
            </a:r>
            <a:r>
              <a:rPr lang="ar-SA" sz="2800" b="1" dirty="0">
                <a:solidFill>
                  <a:schemeClr val="accent1"/>
                </a:solidFill>
                <a:latin typeface="Calibri" panose="020F0502020204030204" pitchFamily="34" charset="0"/>
                <a:cs typeface="Calibri" panose="020F0502020204030204" pitchFamily="34" charset="0"/>
              </a:rPr>
              <a:t> مَا رَزَقَهُم مِّن بَهِيمَةِ الْأَنْعَامِ ۗ </a:t>
            </a:r>
            <a:r>
              <a:rPr lang="ar-SA" sz="2800" b="1" dirty="0" err="1">
                <a:solidFill>
                  <a:schemeClr val="accent1"/>
                </a:solidFill>
                <a:latin typeface="Calibri" panose="020F0502020204030204" pitchFamily="34" charset="0"/>
                <a:cs typeface="Calibri" panose="020F0502020204030204" pitchFamily="34" charset="0"/>
              </a:rPr>
              <a:t>فَإِلَٰهُكُمْ</a:t>
            </a:r>
            <a:r>
              <a:rPr lang="ar-SA" sz="2800" b="1" dirty="0">
                <a:solidFill>
                  <a:schemeClr val="accent1"/>
                </a:solidFill>
                <a:latin typeface="Calibri" panose="020F0502020204030204" pitchFamily="34" charset="0"/>
                <a:cs typeface="Calibri" panose="020F0502020204030204" pitchFamily="34" charset="0"/>
              </a:rPr>
              <a:t> </a:t>
            </a:r>
            <a:r>
              <a:rPr lang="ar-SA" sz="2800" b="1" dirty="0" err="1">
                <a:solidFill>
                  <a:schemeClr val="accent1"/>
                </a:solidFill>
                <a:latin typeface="Calibri" panose="020F0502020204030204" pitchFamily="34" charset="0"/>
                <a:cs typeface="Calibri" panose="020F0502020204030204" pitchFamily="34" charset="0"/>
              </a:rPr>
              <a:t>إِلَٰهٌ</a:t>
            </a:r>
            <a:r>
              <a:rPr lang="ar-SA" sz="2800" b="1" dirty="0">
                <a:solidFill>
                  <a:schemeClr val="accent1"/>
                </a:solidFill>
                <a:latin typeface="Calibri" panose="020F0502020204030204" pitchFamily="34" charset="0"/>
                <a:cs typeface="Calibri" panose="020F0502020204030204" pitchFamily="34" charset="0"/>
              </a:rPr>
              <a:t> وَاحِدٌ فَلَهُ أَسْلِمُوا ۗ وَبَشِّرِ الْمُخْبِتِينَ</a:t>
            </a:r>
            <a:r>
              <a:rPr lang="ar-SA" sz="28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12"/>
            <a:ext cx="12191999" cy="6858000"/>
          </a:xfrm>
          <a:prstGeom prst="rect">
            <a:avLst/>
          </a:prstGeom>
        </p:spPr>
      </p:pic>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3813165" y="2272937"/>
            <a:ext cx="4872445" cy="1438695"/>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ln w="0"/>
                <a:solidFill>
                  <a:schemeClr val="tx1"/>
                </a:solidFill>
                <a:effectLst>
                  <a:outerShdw blurRad="38100" dist="19050" dir="2700000" algn="tl" rotWithShape="0">
                    <a:schemeClr val="dk1">
                      <a:alpha val="40000"/>
                    </a:schemeClr>
                  </a:outerShdw>
                </a:effectLst>
                <a:latin typeface="Aldhabi" panose="01000000000000000000" pitchFamily="2" charset="-78"/>
                <a:cs typeface="Aldhabi" panose="01000000000000000000" pitchFamily="2" charset="-78"/>
              </a:rPr>
              <a:t>الهَدْيُ والأضحية والعقيقة</a:t>
            </a:r>
          </a:p>
        </p:txBody>
      </p:sp>
    </p:spTree>
    <p:extLst>
      <p:ext uri="{BB962C8B-B14F-4D97-AF65-F5344CB8AC3E}">
        <p14:creationId xmlns:p14="http://schemas.microsoft.com/office/powerpoint/2010/main" val="2499299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مستطيل: زوايا مستديرة 4">
            <a:extLst>
              <a:ext uri="{FF2B5EF4-FFF2-40B4-BE49-F238E27FC236}">
                <a16:creationId xmlns:a16="http://schemas.microsoft.com/office/drawing/2014/main" id="{53789C4B-A07B-4DB6-B6B0-05A002E46C55}"/>
              </a:ext>
            </a:extLst>
          </p:cNvPr>
          <p:cNvSpPr/>
          <p:nvPr/>
        </p:nvSpPr>
        <p:spPr>
          <a:xfrm>
            <a:off x="1045030" y="2314962"/>
            <a:ext cx="10633166" cy="39029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ar-SA" sz="28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rPr>
              <a:t>1- ما اسم الذبيحة التي يذبحها الحجاج في مكة تقربًا إلى الله تعالى ؟ ....................................................</a:t>
            </a:r>
          </a:p>
          <a:p>
            <a:pPr>
              <a:lnSpc>
                <a:spcPct val="150000"/>
              </a:lnSpc>
            </a:pPr>
            <a:r>
              <a:rPr lang="ar-SA" sz="28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rPr>
              <a:t>2 -ما اسم الذبيحة التي يذبحها المسلمون تقربا إلى الله تعالى في عيد </a:t>
            </a:r>
            <a:r>
              <a:rPr lang="ar-SA" sz="2800" b="1" dirty="0" err="1">
                <a:ln w="0"/>
                <a:solidFill>
                  <a:schemeClr val="accent1"/>
                </a:solidFill>
                <a:effectLst>
                  <a:outerShdw blurRad="38100" dist="25400" dir="5400000" algn="ctr" rotWithShape="0">
                    <a:srgbClr val="6E747A">
                      <a:alpha val="43000"/>
                    </a:srgbClr>
                  </a:outerShdw>
                </a:effectLst>
                <a:latin typeface="Aldhabi" panose="01000000000000000000" pitchFamily="2" charset="-78"/>
              </a:rPr>
              <a:t>الأضحى</a:t>
            </a:r>
            <a:r>
              <a:rPr lang="ar-SA" sz="28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rPr>
              <a:t> ؟ .....................................</a:t>
            </a:r>
          </a:p>
          <a:p>
            <a:pPr>
              <a:lnSpc>
                <a:spcPct val="150000"/>
              </a:lnSpc>
            </a:pPr>
            <a:r>
              <a:rPr lang="ar-SA" sz="28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rPr>
              <a:t>3 -ما اسم الذبيحة التي يذبحها المسلم تقربا إلى الله تعالى حين يرزق بمولود ؟ ..........................................</a:t>
            </a:r>
            <a:endParaRPr lang="en-US" sz="28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endParaRPr>
          </a:p>
        </p:txBody>
      </p:sp>
      <p:sp>
        <p:nvSpPr>
          <p:cNvPr id="2" name="مستطيل: زوايا مستديرة 1">
            <a:extLst>
              <a:ext uri="{FF2B5EF4-FFF2-40B4-BE49-F238E27FC236}">
                <a16:creationId xmlns:a16="http://schemas.microsoft.com/office/drawing/2014/main" id="{8CB54F4A-0F41-4E54-89ED-46E88605BA6B}"/>
              </a:ext>
            </a:extLst>
          </p:cNvPr>
          <p:cNvSpPr/>
          <p:nvPr/>
        </p:nvSpPr>
        <p:spPr>
          <a:xfrm>
            <a:off x="1384663" y="251162"/>
            <a:ext cx="10293532" cy="1799707"/>
          </a:xfrm>
          <a:prstGeom prst="round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7030A0"/>
                </a:solidFill>
              </a:rPr>
              <a:t>ذبح الذبائح عبادة عظيمة يتقرب بها المسلم إلى ربه جل وعلا، و أهم الذبائح المشروعة تقربًا إلى الله تعالى ثلاث، يمكننا التعرف عليها من خلال الإجابة عن الأسئلة التالية:</a:t>
            </a:r>
            <a:endParaRPr lang="en-US" sz="2800" b="1" dirty="0">
              <a:solidFill>
                <a:srgbClr val="7030A0"/>
              </a:solidFill>
            </a:endParaRPr>
          </a:p>
        </p:txBody>
      </p:sp>
      <p:sp>
        <p:nvSpPr>
          <p:cNvPr id="3" name="شكل بيضاوي 2">
            <a:extLst>
              <a:ext uri="{FF2B5EF4-FFF2-40B4-BE49-F238E27FC236}">
                <a16:creationId xmlns:a16="http://schemas.microsoft.com/office/drawing/2014/main" id="{51C1B6BA-38BE-4F73-B345-50A1CFC17756}"/>
              </a:ext>
            </a:extLst>
          </p:cNvPr>
          <p:cNvSpPr/>
          <p:nvPr/>
        </p:nvSpPr>
        <p:spPr>
          <a:xfrm>
            <a:off x="8508272" y="5505994"/>
            <a:ext cx="2129246" cy="711926"/>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rPr>
              <a:t>العقيقة</a:t>
            </a:r>
            <a:endParaRPr lang="en-US" sz="2800" b="1" dirty="0">
              <a:solidFill>
                <a:schemeClr val="tx1"/>
              </a:solidFill>
            </a:endParaRPr>
          </a:p>
        </p:txBody>
      </p:sp>
      <p:sp>
        <p:nvSpPr>
          <p:cNvPr id="6" name="شكل بيضاوي 5">
            <a:extLst>
              <a:ext uri="{FF2B5EF4-FFF2-40B4-BE49-F238E27FC236}">
                <a16:creationId xmlns:a16="http://schemas.microsoft.com/office/drawing/2014/main" id="{084D0806-E271-4971-B1D6-436ABFEF3BC4}"/>
              </a:ext>
            </a:extLst>
          </p:cNvPr>
          <p:cNvSpPr/>
          <p:nvPr/>
        </p:nvSpPr>
        <p:spPr>
          <a:xfrm>
            <a:off x="8410301" y="2934031"/>
            <a:ext cx="2129246" cy="676434"/>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rPr>
              <a:t>الهدي</a:t>
            </a:r>
            <a:endParaRPr lang="en-US" sz="2800" b="1" dirty="0">
              <a:solidFill>
                <a:schemeClr val="tx1"/>
              </a:solidFill>
            </a:endParaRPr>
          </a:p>
        </p:txBody>
      </p:sp>
      <p:sp>
        <p:nvSpPr>
          <p:cNvPr id="7" name="شكل بيضاوي 6">
            <a:extLst>
              <a:ext uri="{FF2B5EF4-FFF2-40B4-BE49-F238E27FC236}">
                <a16:creationId xmlns:a16="http://schemas.microsoft.com/office/drawing/2014/main" id="{98D5878B-BE63-43F6-BD5E-F1AA9E9F4405}"/>
              </a:ext>
            </a:extLst>
          </p:cNvPr>
          <p:cNvSpPr/>
          <p:nvPr/>
        </p:nvSpPr>
        <p:spPr>
          <a:xfrm>
            <a:off x="8410301" y="4329692"/>
            <a:ext cx="2129246" cy="676433"/>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tx1"/>
                </a:solidFill>
              </a:rPr>
              <a:t>الاضحية </a:t>
            </a:r>
            <a:endParaRPr lang="en-US" sz="2800" b="1" dirty="0">
              <a:solidFill>
                <a:schemeClr val="tx1"/>
              </a:solidFill>
            </a:endParaRPr>
          </a:p>
        </p:txBody>
      </p:sp>
    </p:spTree>
    <p:extLst>
      <p:ext uri="{BB962C8B-B14F-4D97-AF65-F5344CB8AC3E}">
        <p14:creationId xmlns:p14="http://schemas.microsoft.com/office/powerpoint/2010/main" val="3396187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مستطيل: زوايا مستديرة 4">
            <a:extLst>
              <a:ext uri="{FF2B5EF4-FFF2-40B4-BE49-F238E27FC236}">
                <a16:creationId xmlns:a16="http://schemas.microsoft.com/office/drawing/2014/main" id="{53789C4B-A07B-4DB6-B6B0-05A002E46C55}"/>
              </a:ext>
            </a:extLst>
          </p:cNvPr>
          <p:cNvSpPr/>
          <p:nvPr/>
        </p:nvSpPr>
        <p:spPr>
          <a:xfrm>
            <a:off x="420189" y="593502"/>
            <a:ext cx="11351622" cy="11177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rPr>
              <a:t>وفي هذه الوحدة سوف نتعرف - إن شاء الله تعالى- على أهم الأحكام المتعلقة بهذه الذبائح المشروعة.</a:t>
            </a:r>
            <a:endParaRPr lang="en-US" sz="28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endParaRPr>
          </a:p>
        </p:txBody>
      </p:sp>
      <p:sp>
        <p:nvSpPr>
          <p:cNvPr id="2" name="مستطيل: زوايا مستديرة 1">
            <a:extLst>
              <a:ext uri="{FF2B5EF4-FFF2-40B4-BE49-F238E27FC236}">
                <a16:creationId xmlns:a16="http://schemas.microsoft.com/office/drawing/2014/main" id="{8CB54F4A-0F41-4E54-89ED-46E88605BA6B}"/>
              </a:ext>
            </a:extLst>
          </p:cNvPr>
          <p:cNvSpPr/>
          <p:nvPr/>
        </p:nvSpPr>
        <p:spPr>
          <a:xfrm>
            <a:off x="5035731" y="2226359"/>
            <a:ext cx="2547257" cy="914400"/>
          </a:xfrm>
          <a:prstGeom prst="round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7030A0"/>
                </a:solidFill>
              </a:rPr>
              <a:t>أولاً: الهدي</a:t>
            </a:r>
            <a:endParaRPr lang="en-US" sz="2800" b="1" dirty="0">
              <a:solidFill>
                <a:srgbClr val="7030A0"/>
              </a:solidFill>
            </a:endParaRPr>
          </a:p>
        </p:txBody>
      </p:sp>
      <p:sp>
        <p:nvSpPr>
          <p:cNvPr id="3" name="شكل بيضاوي 2">
            <a:extLst>
              <a:ext uri="{FF2B5EF4-FFF2-40B4-BE49-F238E27FC236}">
                <a16:creationId xmlns:a16="http://schemas.microsoft.com/office/drawing/2014/main" id="{51C1B6BA-38BE-4F73-B345-50A1CFC17756}"/>
              </a:ext>
            </a:extLst>
          </p:cNvPr>
          <p:cNvSpPr/>
          <p:nvPr/>
        </p:nvSpPr>
        <p:spPr>
          <a:xfrm>
            <a:off x="679269" y="3517175"/>
            <a:ext cx="11260182" cy="1863174"/>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lumMod val="75000"/>
                  </a:schemeClr>
                </a:solidFill>
              </a:rPr>
              <a:t>المراد </a:t>
            </a:r>
            <a:r>
              <a:rPr lang="ar-SA" sz="2800" b="1" dirty="0" err="1">
                <a:solidFill>
                  <a:schemeClr val="accent1">
                    <a:lumMod val="75000"/>
                  </a:schemeClr>
                </a:solidFill>
              </a:rPr>
              <a:t>بالهدي</a:t>
            </a:r>
            <a:r>
              <a:rPr lang="ar-SA" sz="2800" b="1" dirty="0">
                <a:solidFill>
                  <a:schemeClr val="accent1">
                    <a:lumMod val="75000"/>
                  </a:schemeClr>
                </a:solidFill>
              </a:rPr>
              <a:t>: </a:t>
            </a:r>
            <a:r>
              <a:rPr lang="ar-SA" sz="2800" b="1" dirty="0">
                <a:solidFill>
                  <a:schemeClr val="tx1"/>
                </a:solidFill>
              </a:rPr>
              <a:t>ما يذبح من بهيمة الأنعام في حرم مكة تقربًا إلى الله تعالى، و أقله: شاة، أو سبْع بدنة، أو سبْع بقرة.</a:t>
            </a:r>
            <a:endParaRPr lang="en-US" sz="2800" b="1" dirty="0">
              <a:solidFill>
                <a:schemeClr val="tx1"/>
              </a:solidFill>
            </a:endParaRPr>
          </a:p>
        </p:txBody>
      </p:sp>
    </p:spTree>
    <p:extLst>
      <p:ext uri="{BB962C8B-B14F-4D97-AF65-F5344CB8AC3E}">
        <p14:creationId xmlns:p14="http://schemas.microsoft.com/office/powerpoint/2010/main" val="20186521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مستطيل: زوايا مستديرة 4">
            <a:extLst>
              <a:ext uri="{FF2B5EF4-FFF2-40B4-BE49-F238E27FC236}">
                <a16:creationId xmlns:a16="http://schemas.microsoft.com/office/drawing/2014/main" id="{53789C4B-A07B-4DB6-B6B0-05A002E46C55}"/>
              </a:ext>
            </a:extLst>
          </p:cNvPr>
          <p:cNvSpPr/>
          <p:nvPr/>
        </p:nvSpPr>
        <p:spPr>
          <a:xfrm>
            <a:off x="2952205" y="1058091"/>
            <a:ext cx="7197634" cy="77070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rPr>
              <a:t>الهدي ثلاثة أنواع بيانها في الجدول التالي:</a:t>
            </a:r>
            <a:endParaRPr lang="en-US" sz="2800" b="1" dirty="0">
              <a:ln w="0"/>
              <a:solidFill>
                <a:schemeClr val="accent1"/>
              </a:solidFill>
              <a:effectLst>
                <a:outerShdw blurRad="38100" dist="25400" dir="5400000" algn="ctr" rotWithShape="0">
                  <a:srgbClr val="6E747A">
                    <a:alpha val="43000"/>
                  </a:srgbClr>
                </a:outerShdw>
              </a:effectLst>
              <a:latin typeface="Aldhabi" panose="01000000000000000000" pitchFamily="2" charset="-78"/>
            </a:endParaRPr>
          </a:p>
        </p:txBody>
      </p:sp>
      <p:sp>
        <p:nvSpPr>
          <p:cNvPr id="2" name="مستطيل: زوايا مستديرة 1">
            <a:extLst>
              <a:ext uri="{FF2B5EF4-FFF2-40B4-BE49-F238E27FC236}">
                <a16:creationId xmlns:a16="http://schemas.microsoft.com/office/drawing/2014/main" id="{8CB54F4A-0F41-4E54-89ED-46E88605BA6B}"/>
              </a:ext>
            </a:extLst>
          </p:cNvPr>
          <p:cNvSpPr/>
          <p:nvPr/>
        </p:nvSpPr>
        <p:spPr>
          <a:xfrm>
            <a:off x="5003074" y="143691"/>
            <a:ext cx="2547257" cy="770709"/>
          </a:xfrm>
          <a:prstGeom prst="round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7030A0"/>
                </a:solidFill>
              </a:rPr>
              <a:t>أنواع الهدي</a:t>
            </a:r>
            <a:endParaRPr lang="en-US" sz="2800" b="1" dirty="0">
              <a:solidFill>
                <a:srgbClr val="7030A0"/>
              </a:solidFill>
            </a:endParaRPr>
          </a:p>
        </p:txBody>
      </p:sp>
      <p:graphicFrame>
        <p:nvGraphicFramePr>
          <p:cNvPr id="9" name="جدول 9">
            <a:extLst>
              <a:ext uri="{FF2B5EF4-FFF2-40B4-BE49-F238E27FC236}">
                <a16:creationId xmlns:a16="http://schemas.microsoft.com/office/drawing/2014/main" id="{4644C30B-7A88-445B-BBAD-B0CCEA392D49}"/>
              </a:ext>
            </a:extLst>
          </p:cNvPr>
          <p:cNvGraphicFramePr>
            <a:graphicFrameLocks noGrp="1"/>
          </p:cNvGraphicFramePr>
          <p:nvPr>
            <p:extLst>
              <p:ext uri="{D42A27DB-BD31-4B8C-83A1-F6EECF244321}">
                <p14:modId xmlns:p14="http://schemas.microsoft.com/office/powerpoint/2010/main" val="2294889796"/>
              </p:ext>
            </p:extLst>
          </p:nvPr>
        </p:nvGraphicFramePr>
        <p:xfrm>
          <a:off x="1123406" y="2155801"/>
          <a:ext cx="10398033" cy="4161483"/>
        </p:xfrm>
        <a:graphic>
          <a:graphicData uri="http://schemas.openxmlformats.org/drawingml/2006/table">
            <a:tbl>
              <a:tblPr firstRow="1" bandRow="1">
                <a:tableStyleId>{21E4AEA4-8DFA-4A89-87EB-49C32662AFE0}</a:tableStyleId>
              </a:tblPr>
              <a:tblGrid>
                <a:gridCol w="1658983">
                  <a:extLst>
                    <a:ext uri="{9D8B030D-6E8A-4147-A177-3AD203B41FA5}">
                      <a16:colId xmlns:a16="http://schemas.microsoft.com/office/drawing/2014/main" val="2583164241"/>
                    </a:ext>
                  </a:extLst>
                </a:gridCol>
                <a:gridCol w="6949440">
                  <a:extLst>
                    <a:ext uri="{9D8B030D-6E8A-4147-A177-3AD203B41FA5}">
                      <a16:colId xmlns:a16="http://schemas.microsoft.com/office/drawing/2014/main" val="1379623442"/>
                    </a:ext>
                  </a:extLst>
                </a:gridCol>
                <a:gridCol w="1789610">
                  <a:extLst>
                    <a:ext uri="{9D8B030D-6E8A-4147-A177-3AD203B41FA5}">
                      <a16:colId xmlns:a16="http://schemas.microsoft.com/office/drawing/2014/main" val="391926408"/>
                    </a:ext>
                  </a:extLst>
                </a:gridCol>
              </a:tblGrid>
              <a:tr h="670605">
                <a:tc>
                  <a:txBody>
                    <a:bodyPr/>
                    <a:lstStyle/>
                    <a:p>
                      <a:pPr algn="ctr">
                        <a:lnSpc>
                          <a:spcPct val="150000"/>
                        </a:lnSpc>
                      </a:pPr>
                      <a:r>
                        <a:rPr lang="ar-SA" sz="2000" b="1" dirty="0"/>
                        <a:t>حكمه</a:t>
                      </a:r>
                    </a:p>
                  </a:txBody>
                  <a:tcPr/>
                </a:tc>
                <a:tc>
                  <a:txBody>
                    <a:bodyPr/>
                    <a:lstStyle/>
                    <a:p>
                      <a:pPr algn="ctr">
                        <a:lnSpc>
                          <a:spcPct val="150000"/>
                        </a:lnSpc>
                      </a:pPr>
                      <a:r>
                        <a:rPr lang="ar-SA" sz="2000" b="1" dirty="0"/>
                        <a:t>المراد به </a:t>
                      </a:r>
                    </a:p>
                  </a:txBody>
                  <a:tcPr/>
                </a:tc>
                <a:tc>
                  <a:txBody>
                    <a:bodyPr/>
                    <a:lstStyle/>
                    <a:p>
                      <a:pPr algn="ctr">
                        <a:lnSpc>
                          <a:spcPct val="150000"/>
                        </a:lnSpc>
                      </a:pPr>
                      <a:r>
                        <a:rPr lang="ar-SA" sz="2000" b="1" dirty="0"/>
                        <a:t>النوع</a:t>
                      </a:r>
                    </a:p>
                  </a:txBody>
                  <a:tcPr/>
                </a:tc>
                <a:extLst>
                  <a:ext uri="{0D108BD9-81ED-4DB2-BD59-A6C34878D82A}">
                    <a16:rowId xmlns:a16="http://schemas.microsoft.com/office/drawing/2014/main" val="1800216127"/>
                  </a:ext>
                </a:extLst>
              </a:tr>
              <a:tr h="609125">
                <a:tc>
                  <a:txBody>
                    <a:bodyPr/>
                    <a:lstStyle/>
                    <a:p>
                      <a:pPr algn="ctr">
                        <a:lnSpc>
                          <a:spcPct val="150000"/>
                        </a:lnSpc>
                      </a:pPr>
                      <a:r>
                        <a:rPr lang="ar-SA" sz="2000" b="1" dirty="0"/>
                        <a:t>واجب</a:t>
                      </a:r>
                      <a:endParaRPr lang="en-US" sz="2000" b="1" dirty="0"/>
                    </a:p>
                  </a:txBody>
                  <a:tcPr/>
                </a:tc>
                <a:tc>
                  <a:txBody>
                    <a:bodyPr/>
                    <a:lstStyle/>
                    <a:p>
                      <a:pPr algn="ctr">
                        <a:lnSpc>
                          <a:spcPct val="150000"/>
                        </a:lnSpc>
                      </a:pPr>
                      <a:r>
                        <a:rPr lang="ar-SA" sz="2000" b="1" dirty="0"/>
                        <a:t>ما يذبحه الحاج المتمتع أو القارن إذا لم يكونا من أهل مكة</a:t>
                      </a:r>
                      <a:endParaRPr lang="en-US" sz="2000" b="1" dirty="0"/>
                    </a:p>
                  </a:txBody>
                  <a:tcPr/>
                </a:tc>
                <a:tc>
                  <a:txBody>
                    <a:bodyPr/>
                    <a:lstStyle/>
                    <a:p>
                      <a:pPr algn="ctr">
                        <a:lnSpc>
                          <a:spcPct val="150000"/>
                        </a:lnSpc>
                      </a:pPr>
                      <a:r>
                        <a:rPr lang="ar-SA" sz="2000" b="1" dirty="0"/>
                        <a:t>هَدْيُ التمتُّع والقِران</a:t>
                      </a:r>
                      <a:endParaRPr lang="en-US" sz="2000" b="1" dirty="0"/>
                    </a:p>
                  </a:txBody>
                  <a:tcPr/>
                </a:tc>
                <a:extLst>
                  <a:ext uri="{0D108BD9-81ED-4DB2-BD59-A6C34878D82A}">
                    <a16:rowId xmlns:a16="http://schemas.microsoft.com/office/drawing/2014/main" val="1627347361"/>
                  </a:ext>
                </a:extLst>
              </a:tr>
              <a:tr h="1010725">
                <a:tc>
                  <a:txBody>
                    <a:bodyPr/>
                    <a:lstStyle/>
                    <a:p>
                      <a:pPr algn="ctr">
                        <a:lnSpc>
                          <a:spcPct val="150000"/>
                        </a:lnSpc>
                      </a:pPr>
                      <a:r>
                        <a:rPr lang="ar-SA" sz="2000" b="1" dirty="0"/>
                        <a:t>مستحب</a:t>
                      </a:r>
                      <a:endParaRPr lang="en-US" sz="2000" b="1" dirty="0"/>
                    </a:p>
                  </a:txBody>
                  <a:tcPr/>
                </a:tc>
                <a:tc>
                  <a:txBody>
                    <a:bodyPr/>
                    <a:lstStyle/>
                    <a:p>
                      <a:pPr algn="ctr">
                        <a:lnSpc>
                          <a:spcPct val="150000"/>
                        </a:lnSpc>
                      </a:pPr>
                      <a:r>
                        <a:rPr lang="ar-SA" sz="2000" b="1" dirty="0"/>
                        <a:t>ما يذبحه الحاج المفرد أو المعتمر، وكذا ما يذبحه المتمتع أو القارن زائداً عن الواجب .</a:t>
                      </a:r>
                      <a:endParaRPr lang="en-US" sz="2000" b="1" dirty="0"/>
                    </a:p>
                  </a:txBody>
                  <a:tcPr/>
                </a:tc>
                <a:tc>
                  <a:txBody>
                    <a:bodyPr/>
                    <a:lstStyle/>
                    <a:p>
                      <a:pPr algn="ctr">
                        <a:lnSpc>
                          <a:spcPct val="150000"/>
                        </a:lnSpc>
                      </a:pPr>
                      <a:r>
                        <a:rPr lang="ar-SA" sz="2000" b="1" dirty="0"/>
                        <a:t>هَدْيُ التطوع</a:t>
                      </a:r>
                      <a:endParaRPr lang="en-US" sz="2000" b="1" dirty="0"/>
                    </a:p>
                  </a:txBody>
                  <a:tcPr/>
                </a:tc>
                <a:extLst>
                  <a:ext uri="{0D108BD9-81ED-4DB2-BD59-A6C34878D82A}">
                    <a16:rowId xmlns:a16="http://schemas.microsoft.com/office/drawing/2014/main" val="76067856"/>
                  </a:ext>
                </a:extLst>
              </a:tr>
              <a:tr h="1010725">
                <a:tc>
                  <a:txBody>
                    <a:bodyPr/>
                    <a:lstStyle/>
                    <a:p>
                      <a:pPr algn="ctr">
                        <a:lnSpc>
                          <a:spcPct val="150000"/>
                        </a:lnSpc>
                      </a:pPr>
                      <a:endParaRPr lang="ar-SA" sz="2000" b="1" dirty="0"/>
                    </a:p>
                    <a:p>
                      <a:pPr algn="ctr">
                        <a:lnSpc>
                          <a:spcPct val="150000"/>
                        </a:lnSpc>
                      </a:pPr>
                      <a:r>
                        <a:rPr lang="ar-SA" sz="2000" b="1" dirty="0"/>
                        <a:t>واجب</a:t>
                      </a:r>
                      <a:endParaRPr lang="en-US" sz="2000" b="1" dirty="0"/>
                    </a:p>
                  </a:txBody>
                  <a:tcPr/>
                </a:tc>
                <a:tc>
                  <a:txBody>
                    <a:bodyPr/>
                    <a:lstStyle/>
                    <a:p>
                      <a:pPr algn="r">
                        <a:lnSpc>
                          <a:spcPct val="150000"/>
                        </a:lnSpc>
                      </a:pPr>
                      <a:r>
                        <a:rPr lang="ar-SA" sz="2000" b="1" dirty="0"/>
                        <a:t>الإحصار هو: عدم القدرة على إتمام الحج أو العمرة.</a:t>
                      </a:r>
                    </a:p>
                    <a:p>
                      <a:pPr algn="r">
                        <a:lnSpc>
                          <a:spcPct val="150000"/>
                        </a:lnSpc>
                      </a:pPr>
                      <a:r>
                        <a:rPr lang="ar-SA" sz="2000" b="1" dirty="0"/>
                        <a:t>فمن أحرم بالحج أو العمرة ثم عجز عن إتمامهما بسبب عدوٍّ أو مرض أو حادث سيارة أو نحو ذلك ولم يَشَترطْ فإنه ينحر هَدْيًا في موضعه الذي حُبس فيه، ثم يحلق رأسه ويتحلل من إحرامه.</a:t>
                      </a:r>
                      <a:endParaRPr lang="en-US" sz="2000" b="1" dirty="0"/>
                    </a:p>
                  </a:txBody>
                  <a:tcPr/>
                </a:tc>
                <a:tc>
                  <a:txBody>
                    <a:bodyPr/>
                    <a:lstStyle/>
                    <a:p>
                      <a:pPr algn="ctr">
                        <a:lnSpc>
                          <a:spcPct val="150000"/>
                        </a:lnSpc>
                      </a:pPr>
                      <a:endParaRPr lang="ar-SA" sz="2000" b="1" dirty="0"/>
                    </a:p>
                    <a:p>
                      <a:pPr algn="ctr">
                        <a:lnSpc>
                          <a:spcPct val="150000"/>
                        </a:lnSpc>
                      </a:pPr>
                      <a:r>
                        <a:rPr lang="ar-SA" sz="2000" b="1" dirty="0"/>
                        <a:t>هَدْيُ الإحصار</a:t>
                      </a:r>
                      <a:endParaRPr lang="en-US" sz="2000" b="1" dirty="0"/>
                    </a:p>
                  </a:txBody>
                  <a:tcPr/>
                </a:tc>
                <a:extLst>
                  <a:ext uri="{0D108BD9-81ED-4DB2-BD59-A6C34878D82A}">
                    <a16:rowId xmlns:a16="http://schemas.microsoft.com/office/drawing/2014/main" val="1295926479"/>
                  </a:ext>
                </a:extLst>
              </a:tr>
            </a:tbl>
          </a:graphicData>
        </a:graphic>
      </p:graphicFrame>
    </p:spTree>
    <p:extLst>
      <p:ext uri="{BB962C8B-B14F-4D97-AF65-F5344CB8AC3E}">
        <p14:creationId xmlns:p14="http://schemas.microsoft.com/office/powerpoint/2010/main" val="1787905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82784" y="282994"/>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مكان ذبح الهدي</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1541417" y="1375885"/>
            <a:ext cx="9521732" cy="4433073"/>
          </a:xfrm>
          <a:prstGeom prst="rect">
            <a:avLst/>
          </a:prstGeom>
          <a:noFill/>
        </p:spPr>
        <p:txBody>
          <a:bodyPr wrap="square" rtlCol="0">
            <a:spAutoFit/>
          </a:bodyPr>
          <a:lstStyle/>
          <a:p>
            <a:pPr algn="ctr">
              <a:lnSpc>
                <a:spcPct val="150000"/>
              </a:lnSpc>
            </a:pPr>
            <a:r>
              <a:rPr lang="ar-SA" sz="3200" b="1" dirty="0"/>
              <a:t>يذبح هدي التَّمتع والقِرَان والتطوع في مِنى وحرم مكة كلِّه، روى جابر</a:t>
            </a:r>
            <a:r>
              <a:rPr lang="ar-SA" sz="3200" b="1" dirty="0">
                <a:latin typeface="Aldhabi" panose="01000000000000000000" pitchFamily="2" charset="-78"/>
                <a:cs typeface="Aldhabi" panose="01000000000000000000" pitchFamily="2" charset="-78"/>
              </a:rPr>
              <a:t> رضي الله عنه</a:t>
            </a:r>
            <a:r>
              <a:rPr lang="ar-SA" sz="3200" b="1" dirty="0"/>
              <a:t> أن رسول الله ﷺ قال </a:t>
            </a:r>
          </a:p>
          <a:p>
            <a:pPr algn="ctr">
              <a:lnSpc>
                <a:spcPct val="150000"/>
              </a:lnSpc>
            </a:pPr>
            <a:r>
              <a:rPr lang="ar-SA" sz="3200" b="1" dirty="0">
                <a:solidFill>
                  <a:schemeClr val="accent1"/>
                </a:solidFill>
              </a:rPr>
              <a:t>((نحرت ها هنا ومنى كلها منحر، فانحروا في رحالكم))</a:t>
            </a:r>
          </a:p>
          <a:p>
            <a:pPr algn="ctr">
              <a:lnSpc>
                <a:spcPct val="150000"/>
              </a:lnSpc>
            </a:pPr>
            <a:r>
              <a:rPr lang="ar-SA" sz="3200" b="1" dirty="0"/>
              <a:t>روى أبو هريرة </a:t>
            </a:r>
            <a:r>
              <a:rPr lang="ar-SA" sz="3200" b="1" dirty="0">
                <a:latin typeface="Aldhabi" panose="01000000000000000000" pitchFamily="2" charset="-78"/>
                <a:cs typeface="Aldhabi" panose="01000000000000000000" pitchFamily="2" charset="-78"/>
              </a:rPr>
              <a:t>رضي الله عنه </a:t>
            </a:r>
            <a:r>
              <a:rPr lang="ar-SA" sz="3200" b="1" dirty="0"/>
              <a:t> أن رسول الله قال</a:t>
            </a:r>
          </a:p>
          <a:p>
            <a:pPr algn="ctr">
              <a:lnSpc>
                <a:spcPct val="150000"/>
              </a:lnSpc>
            </a:pPr>
            <a:r>
              <a:rPr lang="ar-SA" sz="3200" b="1" dirty="0">
                <a:sym typeface="Wingdings" panose="05000000000000000000" pitchFamily="2" charset="2"/>
              </a:rPr>
              <a:t> </a:t>
            </a:r>
            <a:r>
              <a:rPr lang="ar-SA" sz="3200" b="1" dirty="0">
                <a:solidFill>
                  <a:schemeClr val="accent1"/>
                </a:solidFill>
                <a:sym typeface="Wingdings" panose="05000000000000000000" pitchFamily="2" charset="2"/>
              </a:rPr>
              <a:t>((كل منى منحر وكل فجاج مكة منحر))</a:t>
            </a:r>
          </a:p>
          <a:p>
            <a:pPr algn="ctr">
              <a:lnSpc>
                <a:spcPct val="150000"/>
              </a:lnSpc>
            </a:pPr>
            <a:r>
              <a:rPr lang="ar-SA" sz="3200" b="1" dirty="0"/>
              <a:t>و أما هدي الإحصار فيذبح في المكان الذي وقع فيه الإحصار.</a:t>
            </a:r>
          </a:p>
        </p:txBody>
      </p:sp>
    </p:spTree>
    <p:extLst>
      <p:ext uri="{BB962C8B-B14F-4D97-AF65-F5344CB8AC3E}">
        <p14:creationId xmlns:p14="http://schemas.microsoft.com/office/powerpoint/2010/main" val="3291381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مربع نص 1">
            <a:extLst>
              <a:ext uri="{FF2B5EF4-FFF2-40B4-BE49-F238E27FC236}">
                <a16:creationId xmlns:a16="http://schemas.microsoft.com/office/drawing/2014/main" id="{81E329AF-03C6-4A96-9CEC-ABDB9C3E4C2B}"/>
              </a:ext>
            </a:extLst>
          </p:cNvPr>
          <p:cNvSpPr txBox="1"/>
          <p:nvPr/>
        </p:nvSpPr>
        <p:spPr>
          <a:xfrm>
            <a:off x="1639386" y="2684226"/>
            <a:ext cx="10389186" cy="1478418"/>
          </a:xfrm>
          <a:prstGeom prst="rect">
            <a:avLst/>
          </a:prstGeom>
          <a:noFill/>
        </p:spPr>
        <p:txBody>
          <a:bodyPr wrap="square" rtlCol="0">
            <a:spAutoFit/>
          </a:bodyPr>
          <a:lstStyle/>
          <a:p>
            <a:pPr>
              <a:lnSpc>
                <a:spcPct val="150000"/>
              </a:lnSpc>
            </a:pPr>
            <a:r>
              <a:rPr lang="ar-SA" sz="3200" b="1" dirty="0"/>
              <a:t>الأضحية </a:t>
            </a:r>
            <a:r>
              <a:rPr lang="ar-SA" sz="3200" b="1" dirty="0">
                <a:solidFill>
                  <a:srgbClr val="C00000"/>
                </a:solidFill>
              </a:rPr>
              <a:t>سنّة مؤكدة</a:t>
            </a:r>
            <a:r>
              <a:rPr lang="ar-SA" sz="3200" b="1" dirty="0"/>
              <a:t>، والدليل على هذا حديث أنس (</a:t>
            </a:r>
            <a:r>
              <a:rPr lang="ar-SA" sz="3200" b="1" dirty="0">
                <a:latin typeface="Aldhabi" panose="01000000000000000000" pitchFamily="2" charset="-78"/>
                <a:cs typeface="Aldhabi" panose="01000000000000000000" pitchFamily="2" charset="-78"/>
              </a:rPr>
              <a:t>رضي الله عنه</a:t>
            </a:r>
            <a:r>
              <a:rPr lang="ar-SA" sz="3200" b="1" dirty="0"/>
              <a:t>)قال</a:t>
            </a:r>
            <a:r>
              <a:rPr lang="ar-SA" sz="3200" b="1" dirty="0">
                <a:sym typeface="Wingdings" panose="05000000000000000000" pitchFamily="2" charset="2"/>
              </a:rPr>
              <a:t> : </a:t>
            </a:r>
          </a:p>
          <a:p>
            <a:pPr>
              <a:lnSpc>
                <a:spcPct val="150000"/>
              </a:lnSpc>
            </a:pPr>
            <a:r>
              <a:rPr lang="ar-SA" sz="3200" b="1" dirty="0">
                <a:sym typeface="Wingdings" panose="05000000000000000000" pitchFamily="2" charset="2"/>
              </a:rPr>
              <a:t>((</a:t>
            </a:r>
            <a:r>
              <a:rPr lang="ar-SA" sz="3200" b="1" dirty="0"/>
              <a:t> ضحَّى النبيُّ ﷺ بكبشِيْن أَمْلَحَيْنِ أقَرْنَيَنْ، ِ وَ </a:t>
            </a:r>
            <a:r>
              <a:rPr lang="ar-SA" sz="3200" b="1" dirty="0" err="1"/>
              <a:t>و</a:t>
            </a:r>
            <a:r>
              <a:rPr lang="en-US" sz="3200" b="1" dirty="0"/>
              <a:t>َ</a:t>
            </a:r>
            <a:r>
              <a:rPr lang="ar-SA" sz="3200" b="1" dirty="0"/>
              <a:t>ضعَ رِجْلَهُ على صفَاحِهما))</a:t>
            </a:r>
          </a:p>
        </p:txBody>
      </p:sp>
      <p:sp>
        <p:nvSpPr>
          <p:cNvPr id="6" name="مستطيل: زوايا مستديرة 5">
            <a:extLst>
              <a:ext uri="{FF2B5EF4-FFF2-40B4-BE49-F238E27FC236}">
                <a16:creationId xmlns:a16="http://schemas.microsoft.com/office/drawing/2014/main" id="{FDA8D5F6-A95D-4999-8CB7-C0BBD72E4159}"/>
              </a:ext>
            </a:extLst>
          </p:cNvPr>
          <p:cNvSpPr/>
          <p:nvPr/>
        </p:nvSpPr>
        <p:spPr>
          <a:xfrm>
            <a:off x="8190409" y="161056"/>
            <a:ext cx="3838163" cy="73895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accent1"/>
                </a:solidFill>
              </a:rPr>
              <a:t>تعريف الأضحية</a:t>
            </a:r>
            <a:endParaRPr lang="en-US" sz="3200" b="1" dirty="0">
              <a:solidFill>
                <a:schemeClr val="accent1"/>
              </a:solidFill>
            </a:endParaRPr>
          </a:p>
        </p:txBody>
      </p:sp>
      <p:sp>
        <p:nvSpPr>
          <p:cNvPr id="7" name="مربع نص 6">
            <a:extLst>
              <a:ext uri="{FF2B5EF4-FFF2-40B4-BE49-F238E27FC236}">
                <a16:creationId xmlns:a16="http://schemas.microsoft.com/office/drawing/2014/main" id="{FDD7B1C0-4029-49ED-9EA2-DBC02D4DFD24}"/>
              </a:ext>
            </a:extLst>
          </p:cNvPr>
          <p:cNvSpPr txBox="1"/>
          <p:nvPr/>
        </p:nvSpPr>
        <p:spPr>
          <a:xfrm>
            <a:off x="3050175" y="1061069"/>
            <a:ext cx="8978397" cy="584775"/>
          </a:xfrm>
          <a:prstGeom prst="rect">
            <a:avLst/>
          </a:prstGeom>
          <a:noFill/>
        </p:spPr>
        <p:txBody>
          <a:bodyPr wrap="square" rtlCol="0">
            <a:spAutoFit/>
          </a:bodyPr>
          <a:lstStyle/>
          <a:p>
            <a:r>
              <a:rPr lang="ar-SA" sz="3200" b="1" dirty="0"/>
              <a:t>ما يذبح من بهيمة الأنعام في أيام عيد </a:t>
            </a:r>
            <a:r>
              <a:rPr lang="ar-SA" sz="3200" b="1" dirty="0" err="1"/>
              <a:t>الأضحى</a:t>
            </a:r>
            <a:r>
              <a:rPr lang="ar-SA" sz="3200" b="1" dirty="0"/>
              <a:t> تقرباً إلى الله تعالى.</a:t>
            </a:r>
            <a:endParaRPr lang="en-US" sz="3200" b="1" dirty="0"/>
          </a:p>
        </p:txBody>
      </p:sp>
      <p:sp>
        <p:nvSpPr>
          <p:cNvPr id="8" name="مستطيل: زوايا مستديرة 7">
            <a:extLst>
              <a:ext uri="{FF2B5EF4-FFF2-40B4-BE49-F238E27FC236}">
                <a16:creationId xmlns:a16="http://schemas.microsoft.com/office/drawing/2014/main" id="{86FDDCEB-1F42-4B00-807D-573BD5184118}"/>
              </a:ext>
            </a:extLst>
          </p:cNvPr>
          <p:cNvSpPr/>
          <p:nvPr/>
        </p:nvSpPr>
        <p:spPr>
          <a:xfrm>
            <a:off x="8190409" y="1808939"/>
            <a:ext cx="3838163" cy="712192"/>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chemeClr val="accent1"/>
                </a:solidFill>
              </a:rPr>
              <a:t>حكمها</a:t>
            </a:r>
            <a:endParaRPr lang="en-US" sz="2800" b="1" dirty="0">
              <a:solidFill>
                <a:schemeClr val="accent1"/>
              </a:solidFill>
            </a:endParaRPr>
          </a:p>
        </p:txBody>
      </p:sp>
      <p:sp>
        <p:nvSpPr>
          <p:cNvPr id="3" name="مستطيل: زوايا مستديرة 2">
            <a:extLst>
              <a:ext uri="{FF2B5EF4-FFF2-40B4-BE49-F238E27FC236}">
                <a16:creationId xmlns:a16="http://schemas.microsoft.com/office/drawing/2014/main" id="{0C4A0E01-1BF4-4B58-A4FB-1BB0455ABD03}"/>
              </a:ext>
            </a:extLst>
          </p:cNvPr>
          <p:cNvSpPr/>
          <p:nvPr/>
        </p:nvSpPr>
        <p:spPr>
          <a:xfrm>
            <a:off x="8190409" y="4284617"/>
            <a:ext cx="3838163" cy="74458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solidFill>
                  <a:schemeClr val="accent1"/>
                </a:solidFill>
              </a:rPr>
              <a:t>وقت ذبحها </a:t>
            </a:r>
            <a:endParaRPr lang="en-US" sz="3600" b="1" dirty="0">
              <a:solidFill>
                <a:schemeClr val="accent1"/>
              </a:solidFill>
            </a:endParaRPr>
          </a:p>
        </p:txBody>
      </p:sp>
      <p:sp>
        <p:nvSpPr>
          <p:cNvPr id="4" name="مربع نص 3">
            <a:extLst>
              <a:ext uri="{FF2B5EF4-FFF2-40B4-BE49-F238E27FC236}">
                <a16:creationId xmlns:a16="http://schemas.microsoft.com/office/drawing/2014/main" id="{6CE84713-0777-49D9-A994-5084F81FEC38}"/>
              </a:ext>
            </a:extLst>
          </p:cNvPr>
          <p:cNvSpPr txBox="1"/>
          <p:nvPr/>
        </p:nvSpPr>
        <p:spPr>
          <a:xfrm>
            <a:off x="964332" y="5389602"/>
            <a:ext cx="11064240" cy="954107"/>
          </a:xfrm>
          <a:prstGeom prst="rect">
            <a:avLst/>
          </a:prstGeom>
          <a:noFill/>
        </p:spPr>
        <p:txBody>
          <a:bodyPr wrap="square" rtlCol="0">
            <a:spAutoFit/>
          </a:bodyPr>
          <a:lstStyle/>
          <a:p>
            <a:r>
              <a:rPr lang="ar-SA" sz="2800" b="1" dirty="0"/>
              <a:t>وقت ذبح الأضاحي أربعة أيام، أوَّلُهَا من بعد صلاة العيد يوم النحر، إلى غروب الشمس من آخر أيام التشريق وهو اليوم الثالث عشر من ذي الحجة.</a:t>
            </a:r>
            <a:endParaRPr lang="en-US" sz="2800" b="1" dirty="0"/>
          </a:p>
        </p:txBody>
      </p:sp>
    </p:spTree>
    <p:extLst>
      <p:ext uri="{BB962C8B-B14F-4D97-AF65-F5344CB8AC3E}">
        <p14:creationId xmlns:p14="http://schemas.microsoft.com/office/powerpoint/2010/main" val="2382707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80">
                                          <p:stCondLst>
                                            <p:cond delay="0"/>
                                          </p:stCondLst>
                                        </p:cTn>
                                        <p:tgtEl>
                                          <p:spTgt spid="3"/>
                                        </p:tgtEl>
                                      </p:cBhvr>
                                    </p:animEffect>
                                    <p:anim calcmode="lin" valueType="num">
                                      <p:cBhvr>
                                        <p:cTn id="5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gtEl>
                                      </p:cBhvr>
                                      <p:to x="100000" y="60000"/>
                                    </p:animScale>
                                    <p:animScale>
                                      <p:cBhvr>
                                        <p:cTn id="62" dur="166" decel="50000">
                                          <p:stCondLst>
                                            <p:cond delay="676"/>
                                          </p:stCondLst>
                                        </p:cTn>
                                        <p:tgtEl>
                                          <p:spTgt spid="3"/>
                                        </p:tgtEl>
                                      </p:cBhvr>
                                      <p:to x="100000" y="100000"/>
                                    </p:animScale>
                                    <p:animScale>
                                      <p:cBhvr>
                                        <p:cTn id="63" dur="26">
                                          <p:stCondLst>
                                            <p:cond delay="1312"/>
                                          </p:stCondLst>
                                        </p:cTn>
                                        <p:tgtEl>
                                          <p:spTgt spid="3"/>
                                        </p:tgtEl>
                                      </p:cBhvr>
                                      <p:to x="100000" y="80000"/>
                                    </p:animScale>
                                    <p:animScale>
                                      <p:cBhvr>
                                        <p:cTn id="64" dur="166" decel="50000">
                                          <p:stCondLst>
                                            <p:cond delay="1338"/>
                                          </p:stCondLst>
                                        </p:cTn>
                                        <p:tgtEl>
                                          <p:spTgt spid="3"/>
                                        </p:tgtEl>
                                      </p:cBhvr>
                                      <p:to x="100000" y="100000"/>
                                    </p:animScale>
                                    <p:animScale>
                                      <p:cBhvr>
                                        <p:cTn id="65" dur="26">
                                          <p:stCondLst>
                                            <p:cond delay="1642"/>
                                          </p:stCondLst>
                                        </p:cTn>
                                        <p:tgtEl>
                                          <p:spTgt spid="3"/>
                                        </p:tgtEl>
                                      </p:cBhvr>
                                      <p:to x="100000" y="90000"/>
                                    </p:animScale>
                                    <p:animScale>
                                      <p:cBhvr>
                                        <p:cTn id="66" dur="166" decel="50000">
                                          <p:stCondLst>
                                            <p:cond delay="1668"/>
                                          </p:stCondLst>
                                        </p:cTn>
                                        <p:tgtEl>
                                          <p:spTgt spid="3"/>
                                        </p:tgtEl>
                                      </p:cBhvr>
                                      <p:to x="100000" y="100000"/>
                                    </p:animScale>
                                    <p:animScale>
                                      <p:cBhvr>
                                        <p:cTn id="67" dur="26">
                                          <p:stCondLst>
                                            <p:cond delay="1808"/>
                                          </p:stCondLst>
                                        </p:cTn>
                                        <p:tgtEl>
                                          <p:spTgt spid="3"/>
                                        </p:tgtEl>
                                      </p:cBhvr>
                                      <p:to x="100000" y="95000"/>
                                    </p:animScale>
                                    <p:animScale>
                                      <p:cBhvr>
                                        <p:cTn id="68" dur="166" decel="50000">
                                          <p:stCondLst>
                                            <p:cond delay="1834"/>
                                          </p:stCondLst>
                                        </p:cTn>
                                        <p:tgtEl>
                                          <p:spTgt spid="3"/>
                                        </p:tgtEl>
                                      </p:cBhvr>
                                      <p:to x="100000" y="100000"/>
                                    </p:animScale>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0836"/>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5940057" y="156754"/>
            <a:ext cx="5734633"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المجزئ في الأضحية</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81E329AF-03C6-4A96-9CEC-ABDB9C3E4C2B}"/>
              </a:ext>
            </a:extLst>
          </p:cNvPr>
          <p:cNvSpPr txBox="1"/>
          <p:nvPr/>
        </p:nvSpPr>
        <p:spPr>
          <a:xfrm>
            <a:off x="326570" y="1175095"/>
            <a:ext cx="11344537" cy="5193409"/>
          </a:xfrm>
          <a:prstGeom prst="rect">
            <a:avLst/>
          </a:prstGeom>
          <a:noFill/>
        </p:spPr>
        <p:txBody>
          <a:bodyPr wrap="square" rtlCol="0">
            <a:spAutoFit/>
          </a:bodyPr>
          <a:lstStyle/>
          <a:p>
            <a:pPr>
              <a:lnSpc>
                <a:spcPct val="150000"/>
              </a:lnSpc>
            </a:pPr>
            <a:r>
              <a:rPr lang="ar-SA" sz="2800" b="1" dirty="0">
                <a:solidFill>
                  <a:srgbClr val="C00000"/>
                </a:solidFill>
              </a:rPr>
              <a:t>أولاً: من حيث المقدار : </a:t>
            </a:r>
            <a:r>
              <a:rPr lang="ar-SA" sz="2800" b="1" dirty="0"/>
              <a:t>يجزئ عن الشخص الواحد و أهل بيته شاة واحدة، أو </a:t>
            </a:r>
            <a:r>
              <a:rPr lang="en-US" sz="2800" b="1" dirty="0"/>
              <a:t>ُ</a:t>
            </a:r>
            <a:r>
              <a:rPr lang="ar-SA" sz="2800" b="1" dirty="0"/>
              <a:t>سبْع بدنة، أو </a:t>
            </a:r>
            <a:r>
              <a:rPr lang="en-US" sz="2800" b="1" dirty="0"/>
              <a:t>ُ</a:t>
            </a:r>
            <a:r>
              <a:rPr lang="ar-SA" sz="2800" b="1" dirty="0"/>
              <a:t>سبْع بقرة، فيجوز لسبعة أشخاص الاشتراك في بقرة أو بَدَنَةٍ، فعن جابر(</a:t>
            </a:r>
            <a:r>
              <a:rPr lang="ar-SA" sz="2800" b="1" dirty="0">
                <a:latin typeface="Aldhabi" panose="01000000000000000000" pitchFamily="2" charset="-78"/>
                <a:cs typeface="Aldhabi" panose="01000000000000000000" pitchFamily="2" charset="-78"/>
              </a:rPr>
              <a:t>رضي الله عنه</a:t>
            </a:r>
            <a:r>
              <a:rPr lang="ar-SA" sz="2800" b="1" dirty="0"/>
              <a:t>) قال: (( أمرنا رسول الله ﷺ أن نشترك في الإبل والبقر؛ كل سبعة منا في بدنة))</a:t>
            </a:r>
          </a:p>
          <a:p>
            <a:pPr>
              <a:lnSpc>
                <a:spcPct val="150000"/>
              </a:lnSpc>
            </a:pPr>
            <a:r>
              <a:rPr lang="ar-SA" sz="2800" b="1" dirty="0"/>
              <a:t>وتكفي الأضحية عن الرجل و أهل بيته؛ لحديث أبي أيوب الأنصاري</a:t>
            </a:r>
            <a:r>
              <a:rPr lang="ar-SA" sz="2800" b="1" dirty="0">
                <a:solidFill>
                  <a:prstClr val="black"/>
                </a:solidFill>
              </a:rPr>
              <a:t> (</a:t>
            </a:r>
            <a:r>
              <a:rPr lang="ar-SA" sz="2800" b="1" dirty="0">
                <a:solidFill>
                  <a:prstClr val="black"/>
                </a:solidFill>
                <a:latin typeface="Aldhabi" panose="01000000000000000000" pitchFamily="2" charset="-78"/>
                <a:cs typeface="Aldhabi" panose="01000000000000000000" pitchFamily="2" charset="-78"/>
              </a:rPr>
              <a:t>رضي الله عنه</a:t>
            </a:r>
            <a:r>
              <a:rPr lang="ar-SA" sz="2800" b="1" dirty="0">
                <a:solidFill>
                  <a:prstClr val="black"/>
                </a:solidFill>
              </a:rPr>
              <a:t>)</a:t>
            </a:r>
            <a:r>
              <a:rPr lang="ar-SA" sz="2800" b="1" dirty="0"/>
              <a:t> قال: (( كان الرجل في عهد النبي ﷺ يضحي بالشاة عنه وعن أهل بيته في يأكلون ويطعمون ثم تباهى الناس فصار كما ترى))</a:t>
            </a:r>
          </a:p>
          <a:p>
            <a:pPr>
              <a:lnSpc>
                <a:spcPct val="150000"/>
              </a:lnSpc>
            </a:pPr>
            <a:r>
              <a:rPr lang="ar-SA" sz="2800" b="1" dirty="0">
                <a:solidFill>
                  <a:srgbClr val="C00000"/>
                </a:solidFill>
              </a:rPr>
              <a:t>ثانياً: من حيثُ السن: </a:t>
            </a:r>
            <a:r>
              <a:rPr lang="ar-SA" sz="2800" b="1" dirty="0"/>
              <a:t>يجزئ في الأضحية: )الجَذَع من الضأن فصاعدًا وهو ما تم له ستة أشهر، وثني المعز ما تم له سنة، وثني البقر ما تم له سنتان، وثني الإبل ما تم له خمس سنوات.</a:t>
            </a:r>
            <a:endParaRPr lang="en-US" sz="2800" b="1" dirty="0"/>
          </a:p>
        </p:txBody>
      </p:sp>
    </p:spTree>
    <p:extLst>
      <p:ext uri="{BB962C8B-B14F-4D97-AF65-F5344CB8AC3E}">
        <p14:creationId xmlns:p14="http://schemas.microsoft.com/office/powerpoint/2010/main" val="990901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5805</TotalTime>
  <Words>1207</Words>
  <Application>Microsoft Office PowerPoint</Application>
  <PresentationFormat>شاشة عريضة</PresentationFormat>
  <Paragraphs>94</Paragraphs>
  <Slides>19</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19</vt:i4>
      </vt:variant>
    </vt:vector>
  </HeadingPairs>
  <TitlesOfParts>
    <vt:vector size="24" baseType="lpstr">
      <vt:lpstr>Calibri</vt:lpstr>
      <vt:lpstr>Calibri Light</vt:lpstr>
      <vt:lpstr>Arial</vt:lpstr>
      <vt:lpstr>Aldhabi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HP</cp:lastModifiedBy>
  <cp:revision>488</cp:revision>
  <dcterms:created xsi:type="dcterms:W3CDTF">2019-10-26T22:01:45Z</dcterms:created>
  <dcterms:modified xsi:type="dcterms:W3CDTF">2021-03-23T12:29:00Z</dcterms:modified>
</cp:coreProperties>
</file>