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68" d="100"/>
          <a:sy n="68" d="100"/>
        </p:scale>
        <p:origin x="-5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22/11/1433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22/11/1433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22/11/1433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22/11/1433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22/11/1433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22/11/1433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22/11/1433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22/11/1433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22/11/1433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22/11/1433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22/11/1433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65653-19B4-4BF9-A447-D9BAE83A34BD}" type="datetimeFigureOut">
              <a:rPr lang="ar-SA" smtClean="0"/>
              <a:pPr/>
              <a:t>22/11/1433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69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12" Type="http://schemas.openxmlformats.org/officeDocument/2006/relationships/image" Target="../media/image68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5" Type="http://schemas.openxmlformats.org/officeDocument/2006/relationships/image" Target="../media/image61.png"/><Relationship Id="rId10" Type="http://schemas.openxmlformats.org/officeDocument/2006/relationships/image" Target="../media/image66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" Type="http://schemas.openxmlformats.org/officeDocument/2006/relationships/image" Target="../media/image30.png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14290"/>
            <a:ext cx="2571768" cy="37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lum bright="-28000" contrast="17000"/>
          </a:blip>
          <a:srcRect/>
          <a:stretch>
            <a:fillRect/>
          </a:stretch>
        </p:blipFill>
        <p:spPr bwMode="auto">
          <a:xfrm>
            <a:off x="4633933" y="785794"/>
            <a:ext cx="4152909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642918"/>
            <a:ext cx="342902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عنوان 1"/>
          <p:cNvSpPr txBox="1">
            <a:spLocks/>
          </p:cNvSpPr>
          <p:nvPr/>
        </p:nvSpPr>
        <p:spPr>
          <a:xfrm>
            <a:off x="4643438" y="2857496"/>
            <a:ext cx="417195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ما قيمة </a:t>
            </a:r>
            <a:r>
              <a:rPr kumimoji="0" lang="ar-SA" sz="36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في أبسط صورة ؟</a:t>
            </a: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2643174" y="2857496"/>
            <a:ext cx="1743060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1000000</a:t>
            </a:r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4643438" y="3643314"/>
            <a:ext cx="417195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ما قيمة </a:t>
            </a:r>
            <a:r>
              <a:rPr kumimoji="0" lang="ar-SA" sz="36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في أبسط صورة ؟</a:t>
            </a: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2643174" y="3643314"/>
            <a:ext cx="1743060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100000</a:t>
            </a:r>
          </a:p>
        </p:txBody>
      </p:sp>
      <p:sp>
        <p:nvSpPr>
          <p:cNvPr id="14" name="عنوان 1"/>
          <p:cNvSpPr txBox="1">
            <a:spLocks/>
          </p:cNvSpPr>
          <p:nvPr/>
        </p:nvSpPr>
        <p:spPr>
          <a:xfrm>
            <a:off x="4643438" y="4429132"/>
            <a:ext cx="4171952" cy="15001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كيف تستطيع استعمال الأسس لكتابة </a:t>
            </a:r>
            <a:endParaRPr lang="ar-SA" sz="2800" b="1" dirty="0">
              <a:solidFill>
                <a:schemeClr val="tx1"/>
              </a:solidFill>
            </a:endParaRP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نسبة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عدد سكان مدينة الأحساء إلى عدد سكان مدينة الباحة ؟</a:t>
            </a: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عنوان 1"/>
          <p:cNvSpPr txBox="1">
            <a:spLocks/>
          </p:cNvSpPr>
          <p:nvPr/>
        </p:nvSpPr>
        <p:spPr>
          <a:xfrm>
            <a:off x="2643174" y="4429132"/>
            <a:ext cx="1743060" cy="15001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2571736" y="4929198"/>
            <a:ext cx="8572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baseline="30000" dirty="0" smtClean="0"/>
              <a:t>1</a:t>
            </a:r>
            <a:r>
              <a:rPr lang="ar-SA" sz="2800" b="1" dirty="0" smtClean="0"/>
              <a:t>10</a:t>
            </a:r>
            <a:endParaRPr lang="ar-SA" sz="2800" b="1" dirty="0"/>
          </a:p>
        </p:txBody>
      </p:sp>
      <p:grpSp>
        <p:nvGrpSpPr>
          <p:cNvPr id="25" name="مجموعة 24"/>
          <p:cNvGrpSpPr/>
          <p:nvPr/>
        </p:nvGrpSpPr>
        <p:grpSpPr>
          <a:xfrm>
            <a:off x="3214678" y="4643446"/>
            <a:ext cx="1143008" cy="1117878"/>
            <a:chOff x="1000100" y="4357694"/>
            <a:chExt cx="1143008" cy="1117878"/>
          </a:xfrm>
        </p:grpSpPr>
        <p:grpSp>
          <p:nvGrpSpPr>
            <p:cNvPr id="23" name="مجموعة 22"/>
            <p:cNvGrpSpPr/>
            <p:nvPr/>
          </p:nvGrpSpPr>
          <p:grpSpPr>
            <a:xfrm>
              <a:off x="1285852" y="4357694"/>
              <a:ext cx="857256" cy="1117878"/>
              <a:chOff x="1285852" y="4357694"/>
              <a:chExt cx="857256" cy="1117878"/>
            </a:xfrm>
          </p:grpSpPr>
          <p:sp>
            <p:nvSpPr>
              <p:cNvPr id="16" name="مربع نص 15"/>
              <p:cNvSpPr txBox="1"/>
              <p:nvPr/>
            </p:nvSpPr>
            <p:spPr>
              <a:xfrm>
                <a:off x="1285852" y="4357694"/>
                <a:ext cx="857256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3200" b="1" baseline="30000" dirty="0" smtClean="0"/>
                  <a:t>6</a:t>
                </a:r>
                <a:r>
                  <a:rPr lang="ar-SA" sz="2800" b="1" dirty="0" smtClean="0"/>
                  <a:t>10</a:t>
                </a:r>
                <a:endParaRPr lang="ar-SA" sz="2800" b="1" dirty="0"/>
              </a:p>
            </p:txBody>
          </p:sp>
          <p:sp>
            <p:nvSpPr>
              <p:cNvPr id="17" name="مربع نص 16"/>
              <p:cNvSpPr txBox="1"/>
              <p:nvPr/>
            </p:nvSpPr>
            <p:spPr>
              <a:xfrm>
                <a:off x="1285852" y="4952352"/>
                <a:ext cx="857256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3200" b="1" baseline="30000" dirty="0" smtClean="0"/>
                  <a:t>5</a:t>
                </a:r>
                <a:r>
                  <a:rPr lang="ar-SA" sz="2800" b="1" dirty="0" smtClean="0"/>
                  <a:t>10</a:t>
                </a:r>
                <a:endParaRPr lang="ar-SA" sz="2800" b="1" dirty="0"/>
              </a:p>
            </p:txBody>
          </p:sp>
          <p:cxnSp>
            <p:nvCxnSpPr>
              <p:cNvPr id="19" name="رابط مستقيم 18"/>
              <p:cNvCxnSpPr/>
              <p:nvPr/>
            </p:nvCxnSpPr>
            <p:spPr>
              <a:xfrm rot="10800000">
                <a:off x="1428728" y="4880914"/>
                <a:ext cx="571504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" name="مربع نص 23"/>
            <p:cNvSpPr txBox="1"/>
            <p:nvPr/>
          </p:nvSpPr>
          <p:spPr>
            <a:xfrm>
              <a:off x="1000100" y="4657734"/>
              <a:ext cx="500066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=</a:t>
              </a:r>
              <a:endParaRPr lang="ar-SA" sz="2800" b="1" dirty="0"/>
            </a:p>
          </p:txBody>
        </p:sp>
      </p:grpSp>
      <p:sp>
        <p:nvSpPr>
          <p:cNvPr id="26" name="عنوان 1"/>
          <p:cNvSpPr txBox="1">
            <a:spLocks/>
          </p:cNvSpPr>
          <p:nvPr/>
        </p:nvSpPr>
        <p:spPr>
          <a:xfrm>
            <a:off x="1357290" y="6072206"/>
            <a:ext cx="7458100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أي أن عدد سكان الإحساء يساوي 10 أمثال عدد سكان الباحة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2" grpId="0"/>
      <p:bldP spid="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6643702" y="142852"/>
            <a:ext cx="19145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 </a:t>
            </a:r>
            <a:r>
              <a:rPr lang="ar-SA" sz="2400" b="1" dirty="0" smtClean="0"/>
              <a:t>لاحظ ثم اكتشف</a:t>
            </a:r>
            <a:endParaRPr lang="ar-SA" sz="3600" b="1" spc="-100" baseline="30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142984"/>
            <a:ext cx="42862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1071" y="2643182"/>
            <a:ext cx="362685" cy="38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2643183"/>
            <a:ext cx="214314" cy="366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157272"/>
            <a:ext cx="42862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97214" y="1214422"/>
            <a:ext cx="37505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وسيلة شرح مستطيلة 8"/>
          <p:cNvSpPr/>
          <p:nvPr/>
        </p:nvSpPr>
        <p:spPr>
          <a:xfrm>
            <a:off x="6558196" y="1128916"/>
            <a:ext cx="785818" cy="928694"/>
          </a:xfrm>
          <a:prstGeom prst="wedgeRectCallout">
            <a:avLst>
              <a:gd name="adj1" fmla="val -10092"/>
              <a:gd name="adj2" fmla="val 108038"/>
            </a:avLst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وسيلة شرح مستطيلة 9"/>
          <p:cNvSpPr/>
          <p:nvPr/>
        </p:nvSpPr>
        <p:spPr>
          <a:xfrm>
            <a:off x="5429256" y="1128916"/>
            <a:ext cx="785818" cy="928694"/>
          </a:xfrm>
          <a:prstGeom prst="wedgeRectCallout">
            <a:avLst>
              <a:gd name="adj1" fmla="val -10092"/>
              <a:gd name="adj2" fmla="val 108038"/>
            </a:avLst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1857356" y="1643050"/>
            <a:ext cx="19145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 </a:t>
            </a:r>
            <a:r>
              <a:rPr lang="ar-SA" sz="2400" b="1" dirty="0" smtClean="0"/>
              <a:t>ماذا اكتشفت ؟</a:t>
            </a:r>
            <a:endParaRPr lang="ar-SA" sz="3600" b="1" spc="-100" baseline="30000" dirty="0"/>
          </a:p>
        </p:txBody>
      </p:sp>
      <p:grpSp>
        <p:nvGrpSpPr>
          <p:cNvPr id="16" name="مجموعة 15"/>
          <p:cNvGrpSpPr/>
          <p:nvPr/>
        </p:nvGrpSpPr>
        <p:grpSpPr>
          <a:xfrm>
            <a:off x="565977" y="1643050"/>
            <a:ext cx="1634283" cy="642942"/>
            <a:chOff x="565977" y="1643050"/>
            <a:chExt cx="1634283" cy="642942"/>
          </a:xfrm>
        </p:grpSpPr>
        <p:sp>
          <p:nvSpPr>
            <p:cNvPr id="12" name="مربع نص 11"/>
            <p:cNvSpPr txBox="1"/>
            <p:nvPr/>
          </p:nvSpPr>
          <p:spPr>
            <a:xfrm>
              <a:off x="1357290" y="1643050"/>
              <a:ext cx="84297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srgbClr val="FF0000"/>
                  </a:solidFill>
                </a:rPr>
                <a:t> </a:t>
              </a:r>
              <a:r>
                <a:rPr lang="ar-SA" sz="2400" b="1" dirty="0" smtClean="0">
                  <a:solidFill>
                    <a:srgbClr val="FF0000"/>
                  </a:solidFill>
                </a:rPr>
                <a:t>أن : </a:t>
              </a:r>
              <a:endParaRPr lang="ar-SA" sz="3600" b="1" spc="-100" baseline="30000" dirty="0">
                <a:solidFill>
                  <a:srgbClr val="FF0000"/>
                </a:solidFill>
              </a:endParaRPr>
            </a:p>
          </p:txBody>
        </p:sp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37481" y="1785925"/>
              <a:ext cx="362685" cy="384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65977" y="1785926"/>
              <a:ext cx="214314" cy="3667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33869" y="1643050"/>
              <a:ext cx="375050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9" name="مجموعة 18"/>
          <p:cNvGrpSpPr/>
          <p:nvPr/>
        </p:nvGrpSpPr>
        <p:grpSpPr>
          <a:xfrm>
            <a:off x="1071538" y="3538550"/>
            <a:ext cx="7000924" cy="2676532"/>
            <a:chOff x="1071538" y="3538550"/>
            <a:chExt cx="7000924" cy="2676532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071538" y="3538550"/>
              <a:ext cx="7000924" cy="2676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214546" y="4357695"/>
              <a:ext cx="4514874" cy="1571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12662" y="4300324"/>
            <a:ext cx="3814770" cy="53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37823" y="4858858"/>
            <a:ext cx="3719521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105836" y="5429264"/>
            <a:ext cx="609304" cy="43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926495" y="5500702"/>
            <a:ext cx="145703" cy="350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138164" y="5322107"/>
            <a:ext cx="781498" cy="75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071670" y="5357826"/>
            <a:ext cx="728515" cy="68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929058" y="5500702"/>
            <a:ext cx="145703" cy="350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885492" y="5500702"/>
            <a:ext cx="145703" cy="350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800" decel="100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800" decel="100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800" decel="100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6643702" y="142852"/>
            <a:ext cx="19145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 </a:t>
            </a:r>
            <a:r>
              <a:rPr lang="ar-SA" sz="2400" b="1" dirty="0" smtClean="0"/>
              <a:t>لاحظ ثم اكتشف</a:t>
            </a:r>
            <a:endParaRPr lang="ar-SA" sz="3600" b="1" spc="-100" baseline="30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7214" y="1214422"/>
            <a:ext cx="37505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وسيلة شرح مستطيلة 8"/>
          <p:cNvSpPr/>
          <p:nvPr/>
        </p:nvSpPr>
        <p:spPr>
          <a:xfrm>
            <a:off x="6572264" y="942738"/>
            <a:ext cx="785818" cy="1128940"/>
          </a:xfrm>
          <a:prstGeom prst="wedgeRectCallout">
            <a:avLst>
              <a:gd name="adj1" fmla="val -10092"/>
              <a:gd name="adj2" fmla="val 108038"/>
            </a:avLst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وسيلة شرح مستطيلة 9"/>
          <p:cNvSpPr/>
          <p:nvPr/>
        </p:nvSpPr>
        <p:spPr>
          <a:xfrm>
            <a:off x="5357818" y="928670"/>
            <a:ext cx="785818" cy="1128940"/>
          </a:xfrm>
          <a:prstGeom prst="wedgeRectCallout">
            <a:avLst>
              <a:gd name="adj1" fmla="val -10092"/>
              <a:gd name="adj2" fmla="val 108038"/>
            </a:avLst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2157394" y="1643050"/>
            <a:ext cx="19145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 </a:t>
            </a:r>
            <a:r>
              <a:rPr lang="ar-SA" sz="2400" b="1" dirty="0" smtClean="0"/>
              <a:t>ماذا اكتشفت ؟</a:t>
            </a:r>
            <a:endParaRPr lang="ar-SA" sz="3600" b="1" spc="-100" baseline="30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2874305"/>
            <a:ext cx="657227" cy="54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2780455"/>
            <a:ext cx="453800" cy="86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1014176"/>
            <a:ext cx="547689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1028244"/>
            <a:ext cx="547689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6" name="مجموعة 35"/>
          <p:cNvGrpSpPr/>
          <p:nvPr/>
        </p:nvGrpSpPr>
        <p:grpSpPr>
          <a:xfrm>
            <a:off x="472116" y="1585680"/>
            <a:ext cx="2028182" cy="862859"/>
            <a:chOff x="172078" y="1585680"/>
            <a:chExt cx="2028182" cy="862859"/>
          </a:xfrm>
        </p:grpSpPr>
        <p:sp>
          <p:nvSpPr>
            <p:cNvPr id="12" name="مربع نص 11"/>
            <p:cNvSpPr txBox="1"/>
            <p:nvPr/>
          </p:nvSpPr>
          <p:spPr>
            <a:xfrm>
              <a:off x="1357290" y="1643050"/>
              <a:ext cx="84297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srgbClr val="FF0000"/>
                  </a:solidFill>
                </a:rPr>
                <a:t> </a:t>
              </a:r>
              <a:r>
                <a:rPr lang="ar-SA" sz="2400" b="1" dirty="0" smtClean="0">
                  <a:solidFill>
                    <a:srgbClr val="FF0000"/>
                  </a:solidFill>
                </a:rPr>
                <a:t>أن : </a:t>
              </a:r>
              <a:endParaRPr lang="ar-SA" sz="3600" b="1" spc="-100" baseline="30000" dirty="0">
                <a:solidFill>
                  <a:srgbClr val="FF0000"/>
                </a:solidFill>
              </a:endParaRPr>
            </a:p>
          </p:txBody>
        </p:sp>
        <p:pic>
          <p:nvPicPr>
            <p:cNvPr id="15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2910" y="1643050"/>
              <a:ext cx="375050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57224" y="1671186"/>
              <a:ext cx="657227" cy="549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5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2078" y="1585680"/>
              <a:ext cx="453800" cy="862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9" name="مجموعة 38"/>
          <p:cNvGrpSpPr/>
          <p:nvPr/>
        </p:nvGrpSpPr>
        <p:grpSpPr>
          <a:xfrm>
            <a:off x="928662" y="3786190"/>
            <a:ext cx="7467610" cy="2928958"/>
            <a:chOff x="928662" y="3786190"/>
            <a:chExt cx="7467610" cy="2928958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928662" y="3786190"/>
              <a:ext cx="7467610" cy="2928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214414" y="4587179"/>
              <a:ext cx="5719800" cy="1842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85852" y="4572008"/>
            <a:ext cx="569119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633468" y="5357826"/>
            <a:ext cx="5362631" cy="58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44278" y="5972632"/>
            <a:ext cx="528049" cy="43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150095" y="5957466"/>
            <a:ext cx="293361" cy="567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000496" y="5786454"/>
            <a:ext cx="574987" cy="66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29056" y="5857892"/>
            <a:ext cx="328564" cy="43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800" decel="100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800" decel="100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مستدير الزوايا 2"/>
          <p:cNvSpPr/>
          <p:nvPr/>
        </p:nvSpPr>
        <p:spPr>
          <a:xfrm>
            <a:off x="3143240" y="428604"/>
            <a:ext cx="300039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نستنتج مما سبق</a:t>
            </a:r>
            <a:endParaRPr lang="ar-SA" sz="32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043930" y="3143248"/>
            <a:ext cx="3143272" cy="14287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971964" y="3143248"/>
            <a:ext cx="3143272" cy="14287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5043930" y="5000636"/>
            <a:ext cx="3143272" cy="14287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971964" y="5000636"/>
            <a:ext cx="3143272" cy="14287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3043666" y="1428736"/>
            <a:ext cx="3143272" cy="14287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1" name="مجموعة 10"/>
          <p:cNvGrpSpPr/>
          <p:nvPr/>
        </p:nvGrpSpPr>
        <p:grpSpPr>
          <a:xfrm>
            <a:off x="4686740" y="1643050"/>
            <a:ext cx="1143008" cy="1056323"/>
            <a:chOff x="1000100" y="4357694"/>
            <a:chExt cx="1143008" cy="1056323"/>
          </a:xfrm>
        </p:grpSpPr>
        <p:grpSp>
          <p:nvGrpSpPr>
            <p:cNvPr id="12" name="مجموعة 22"/>
            <p:cNvGrpSpPr/>
            <p:nvPr/>
          </p:nvGrpSpPr>
          <p:grpSpPr>
            <a:xfrm>
              <a:off x="1285852" y="4357694"/>
              <a:ext cx="857256" cy="1056323"/>
              <a:chOff x="1285852" y="4357694"/>
              <a:chExt cx="857256" cy="1056323"/>
            </a:xfrm>
          </p:grpSpPr>
          <p:sp>
            <p:nvSpPr>
              <p:cNvPr id="14" name="مربع نص 13"/>
              <p:cNvSpPr txBox="1"/>
              <p:nvPr/>
            </p:nvSpPr>
            <p:spPr>
              <a:xfrm>
                <a:off x="1285852" y="4357694"/>
                <a:ext cx="85725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س</a:t>
                </a:r>
                <a:r>
                  <a:rPr lang="ar-SA" sz="3600" b="1" spc="-100" baseline="46000" dirty="0" smtClean="0">
                    <a:solidFill>
                      <a:srgbClr val="FF0000"/>
                    </a:solidFill>
                  </a:rPr>
                  <a:t>م</a:t>
                </a:r>
                <a:endParaRPr lang="ar-SA" sz="3600" b="1" spc="-100" baseline="46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مربع نص 14"/>
              <p:cNvSpPr txBox="1"/>
              <p:nvPr/>
            </p:nvSpPr>
            <p:spPr>
              <a:xfrm>
                <a:off x="1285852" y="4952352"/>
                <a:ext cx="85725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س</a:t>
                </a:r>
                <a:r>
                  <a:rPr lang="ar-SA" sz="3600" b="1" spc="-100" baseline="40000" dirty="0" smtClean="0">
                    <a:solidFill>
                      <a:srgbClr val="FF0000"/>
                    </a:solidFill>
                  </a:rPr>
                  <a:t>ن</a:t>
                </a:r>
                <a:endParaRPr lang="ar-SA" sz="3600" b="1" spc="-100" baseline="4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6" name="رابط مستقيم 15"/>
              <p:cNvCxnSpPr/>
              <p:nvPr/>
            </p:nvCxnSpPr>
            <p:spPr>
              <a:xfrm rot="10800000">
                <a:off x="1428728" y="4824421"/>
                <a:ext cx="571504" cy="1588"/>
              </a:xfrm>
              <a:prstGeom prst="line">
                <a:avLst/>
              </a:prstGeom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مربع نص 12"/>
            <p:cNvSpPr txBox="1"/>
            <p:nvPr/>
          </p:nvSpPr>
          <p:spPr>
            <a:xfrm>
              <a:off x="1000100" y="4657734"/>
              <a:ext cx="500066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=</a:t>
              </a:r>
              <a:endParaRPr lang="ar-SA" sz="2800" b="1" dirty="0"/>
            </a:p>
          </p:txBody>
        </p:sp>
      </p:grpSp>
      <p:sp>
        <p:nvSpPr>
          <p:cNvPr id="17" name="مربع نص 16"/>
          <p:cNvSpPr txBox="1"/>
          <p:nvPr/>
        </p:nvSpPr>
        <p:spPr>
          <a:xfrm>
            <a:off x="3472294" y="1928802"/>
            <a:ext cx="13430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 </a:t>
            </a:r>
            <a:r>
              <a:rPr lang="ar-SA" sz="2400" b="1" dirty="0" smtClean="0"/>
              <a:t>س</a:t>
            </a:r>
            <a:r>
              <a:rPr lang="ar-SA" sz="3600" b="1" spc="-200" baseline="46000" dirty="0" smtClean="0">
                <a:solidFill>
                  <a:srgbClr val="FF0000"/>
                </a:solidFill>
              </a:rPr>
              <a:t>م</a:t>
            </a:r>
            <a:r>
              <a:rPr lang="ar-SA" sz="2400" b="1" dirty="0" smtClean="0"/>
              <a:t> </a:t>
            </a:r>
            <a:r>
              <a:rPr lang="ar-SA" sz="3600" b="1" spc="-200" baseline="46000" dirty="0" smtClean="0">
                <a:solidFill>
                  <a:srgbClr val="FF0000"/>
                </a:solidFill>
              </a:rPr>
              <a:t>ــ  </a:t>
            </a:r>
            <a:r>
              <a:rPr lang="ar-SA" sz="3600" b="1" spc="-200" baseline="46000" dirty="0" err="1" smtClean="0">
                <a:solidFill>
                  <a:srgbClr val="FF0000"/>
                </a:solidFill>
              </a:rPr>
              <a:t>ن</a:t>
            </a:r>
            <a:endParaRPr lang="ar-SA" sz="3600" b="1" spc="-200" baseline="46000" dirty="0">
              <a:solidFill>
                <a:srgbClr val="FF0000"/>
              </a:solidFill>
            </a:endParaRPr>
          </a:p>
        </p:txBody>
      </p:sp>
      <p:grpSp>
        <p:nvGrpSpPr>
          <p:cNvPr id="33" name="مجموعة 32"/>
          <p:cNvGrpSpPr/>
          <p:nvPr/>
        </p:nvGrpSpPr>
        <p:grpSpPr>
          <a:xfrm>
            <a:off x="6186938" y="3070605"/>
            <a:ext cx="1547476" cy="1501403"/>
            <a:chOff x="7087496" y="1128916"/>
            <a:chExt cx="1547476" cy="1501403"/>
          </a:xfrm>
        </p:grpSpPr>
        <p:sp>
          <p:nvSpPr>
            <p:cNvPr id="20" name="مربع نص 19"/>
            <p:cNvSpPr txBox="1"/>
            <p:nvPr/>
          </p:nvSpPr>
          <p:spPr>
            <a:xfrm>
              <a:off x="7087496" y="1776840"/>
              <a:ext cx="500066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=</a:t>
              </a:r>
              <a:endParaRPr lang="ar-SA" sz="2800" b="1" dirty="0"/>
            </a:p>
          </p:txBody>
        </p:sp>
        <p:grpSp>
          <p:nvGrpSpPr>
            <p:cNvPr id="32" name="مجموعة 31"/>
            <p:cNvGrpSpPr/>
            <p:nvPr/>
          </p:nvGrpSpPr>
          <p:grpSpPr>
            <a:xfrm>
              <a:off x="7329946" y="1128916"/>
              <a:ext cx="1305026" cy="1501403"/>
              <a:chOff x="7329946" y="1128916"/>
              <a:chExt cx="1305026" cy="1501403"/>
            </a:xfrm>
          </p:grpSpPr>
          <p:grpSp>
            <p:nvGrpSpPr>
              <p:cNvPr id="19" name="مجموعة 22"/>
              <p:cNvGrpSpPr/>
              <p:nvPr/>
            </p:nvGrpSpPr>
            <p:grpSpPr>
              <a:xfrm>
                <a:off x="7716370" y="1557544"/>
                <a:ext cx="857256" cy="918429"/>
                <a:chOff x="1285852" y="4429132"/>
                <a:chExt cx="857256" cy="918429"/>
              </a:xfrm>
            </p:grpSpPr>
            <p:sp>
              <p:nvSpPr>
                <p:cNvPr id="21" name="مربع نص 20"/>
                <p:cNvSpPr txBox="1"/>
                <p:nvPr/>
              </p:nvSpPr>
              <p:spPr>
                <a:xfrm>
                  <a:off x="1285852" y="4429132"/>
                  <a:ext cx="857256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ar-SA" sz="2400" b="1" dirty="0" smtClean="0"/>
                    <a:t>س</a:t>
                  </a:r>
                  <a:endParaRPr lang="ar-SA" sz="3600" b="1" spc="-100" baseline="46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2" name="مربع نص 21"/>
                <p:cNvSpPr txBox="1"/>
                <p:nvPr/>
              </p:nvSpPr>
              <p:spPr>
                <a:xfrm>
                  <a:off x="1285852" y="4885896"/>
                  <a:ext cx="857256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ar-SA" sz="2400" b="1" dirty="0" smtClean="0"/>
                    <a:t>ص</a:t>
                  </a:r>
                  <a:endParaRPr lang="ar-SA" sz="3600" b="1" spc="-100" baseline="40000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23" name="رابط مستقيم 22"/>
                <p:cNvCxnSpPr/>
                <p:nvPr/>
              </p:nvCxnSpPr>
              <p:spPr>
                <a:xfrm rot="10800000">
                  <a:off x="1428728" y="4927609"/>
                  <a:ext cx="571504" cy="1588"/>
                </a:xfrm>
                <a:prstGeom prst="line">
                  <a:avLst/>
                </a:prstGeom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مجموعة 98"/>
              <p:cNvGrpSpPr/>
              <p:nvPr/>
            </p:nvGrpSpPr>
            <p:grpSpPr>
              <a:xfrm>
                <a:off x="7643834" y="1500174"/>
                <a:ext cx="991138" cy="1130145"/>
                <a:chOff x="2167975" y="4366952"/>
                <a:chExt cx="833974" cy="1130145"/>
              </a:xfrm>
            </p:grpSpPr>
            <p:sp>
              <p:nvSpPr>
                <p:cNvPr id="29" name="قوس 28"/>
                <p:cNvSpPr/>
                <p:nvPr/>
              </p:nvSpPr>
              <p:spPr>
                <a:xfrm rot="158712">
                  <a:off x="2581715" y="4425870"/>
                  <a:ext cx="420234" cy="1071227"/>
                </a:xfrm>
                <a:prstGeom prst="arc">
                  <a:avLst>
                    <a:gd name="adj1" fmla="val 16704087"/>
                    <a:gd name="adj2" fmla="val 4383123"/>
                  </a:avLst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SA"/>
                </a:p>
              </p:txBody>
            </p:sp>
            <p:sp>
              <p:nvSpPr>
                <p:cNvPr id="30" name="قوس 29"/>
                <p:cNvSpPr/>
                <p:nvPr/>
              </p:nvSpPr>
              <p:spPr>
                <a:xfrm rot="10961143">
                  <a:off x="2167975" y="4366952"/>
                  <a:ext cx="420234" cy="1071227"/>
                </a:xfrm>
                <a:prstGeom prst="arc">
                  <a:avLst>
                    <a:gd name="adj1" fmla="val 16704087"/>
                    <a:gd name="adj2" fmla="val 4383123"/>
                  </a:avLst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SA"/>
                </a:p>
              </p:txBody>
            </p:sp>
          </p:grpSp>
          <p:sp>
            <p:nvSpPr>
              <p:cNvPr id="31" name="مربع نص 30"/>
              <p:cNvSpPr txBox="1"/>
              <p:nvPr/>
            </p:nvSpPr>
            <p:spPr>
              <a:xfrm>
                <a:off x="7329946" y="1128916"/>
                <a:ext cx="500066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800" b="1" dirty="0" smtClean="0">
                    <a:solidFill>
                      <a:srgbClr val="FF0000"/>
                    </a:solidFill>
                  </a:rPr>
                  <a:t>ن</a:t>
                </a:r>
                <a:endParaRPr lang="ar-SA" sz="2800" b="1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34" name="مجموعة 33"/>
          <p:cNvGrpSpPr/>
          <p:nvPr/>
        </p:nvGrpSpPr>
        <p:grpSpPr>
          <a:xfrm>
            <a:off x="5115368" y="3528574"/>
            <a:ext cx="1143008" cy="1056323"/>
            <a:chOff x="1000100" y="4357694"/>
            <a:chExt cx="1143008" cy="1056323"/>
          </a:xfrm>
        </p:grpSpPr>
        <p:grpSp>
          <p:nvGrpSpPr>
            <p:cNvPr id="35" name="مجموعة 22"/>
            <p:cNvGrpSpPr/>
            <p:nvPr/>
          </p:nvGrpSpPr>
          <p:grpSpPr>
            <a:xfrm>
              <a:off x="1285852" y="4357694"/>
              <a:ext cx="857256" cy="1056323"/>
              <a:chOff x="1285852" y="4357694"/>
              <a:chExt cx="857256" cy="1056323"/>
            </a:xfrm>
          </p:grpSpPr>
          <p:sp>
            <p:nvSpPr>
              <p:cNvPr id="37" name="مربع نص 36"/>
              <p:cNvSpPr txBox="1"/>
              <p:nvPr/>
            </p:nvSpPr>
            <p:spPr>
              <a:xfrm>
                <a:off x="1285852" y="4357694"/>
                <a:ext cx="85725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 س</a:t>
                </a:r>
                <a:r>
                  <a:rPr lang="ar-SA" sz="3600" b="1" spc="-100" baseline="46000" dirty="0" smtClean="0">
                    <a:solidFill>
                      <a:srgbClr val="FF0000"/>
                    </a:solidFill>
                  </a:rPr>
                  <a:t>ن</a:t>
                </a:r>
                <a:endParaRPr lang="ar-SA" sz="3600" b="1" spc="-100" baseline="46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مربع نص 37"/>
              <p:cNvSpPr txBox="1"/>
              <p:nvPr/>
            </p:nvSpPr>
            <p:spPr>
              <a:xfrm>
                <a:off x="1285852" y="4952352"/>
                <a:ext cx="85725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 ص</a:t>
                </a:r>
                <a:r>
                  <a:rPr lang="ar-SA" sz="3600" b="1" spc="-100" baseline="40000" dirty="0" smtClean="0">
                    <a:solidFill>
                      <a:srgbClr val="FF0000"/>
                    </a:solidFill>
                  </a:rPr>
                  <a:t>ن</a:t>
                </a:r>
                <a:endParaRPr lang="ar-SA" sz="3600" b="1" spc="-100" baseline="4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39" name="رابط مستقيم 38"/>
              <p:cNvCxnSpPr/>
              <p:nvPr/>
            </p:nvCxnSpPr>
            <p:spPr>
              <a:xfrm rot="10800000">
                <a:off x="1428728" y="4824421"/>
                <a:ext cx="571504" cy="1588"/>
              </a:xfrm>
              <a:prstGeom prst="line">
                <a:avLst/>
              </a:prstGeom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6" name="مربع نص 35"/>
            <p:cNvSpPr txBox="1"/>
            <p:nvPr/>
          </p:nvSpPr>
          <p:spPr>
            <a:xfrm>
              <a:off x="1000100" y="4657734"/>
              <a:ext cx="500066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endParaRPr lang="ar-SA" sz="2800" b="1" dirty="0"/>
            </a:p>
          </p:txBody>
        </p:sp>
      </p:grpSp>
      <p:grpSp>
        <p:nvGrpSpPr>
          <p:cNvPr id="40" name="مجموعة 39"/>
          <p:cNvGrpSpPr/>
          <p:nvPr/>
        </p:nvGrpSpPr>
        <p:grpSpPr>
          <a:xfrm>
            <a:off x="5472558" y="5230197"/>
            <a:ext cx="1143008" cy="1056323"/>
            <a:chOff x="1000100" y="4357694"/>
            <a:chExt cx="1143008" cy="1056323"/>
          </a:xfrm>
        </p:grpSpPr>
        <p:grpSp>
          <p:nvGrpSpPr>
            <p:cNvPr id="41" name="مجموعة 22"/>
            <p:cNvGrpSpPr/>
            <p:nvPr/>
          </p:nvGrpSpPr>
          <p:grpSpPr>
            <a:xfrm>
              <a:off x="1285852" y="4357694"/>
              <a:ext cx="857256" cy="1056323"/>
              <a:chOff x="1285852" y="4357694"/>
              <a:chExt cx="857256" cy="1056323"/>
            </a:xfrm>
          </p:grpSpPr>
          <p:sp>
            <p:nvSpPr>
              <p:cNvPr id="43" name="مربع نص 42"/>
              <p:cNvSpPr txBox="1"/>
              <p:nvPr/>
            </p:nvSpPr>
            <p:spPr>
              <a:xfrm>
                <a:off x="1285852" y="4357694"/>
                <a:ext cx="85725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 1</a:t>
                </a:r>
                <a:endParaRPr lang="ar-SA" sz="3600" b="1" spc="-100" baseline="46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4" name="مربع نص 43"/>
              <p:cNvSpPr txBox="1"/>
              <p:nvPr/>
            </p:nvSpPr>
            <p:spPr>
              <a:xfrm>
                <a:off x="1285852" y="4952352"/>
                <a:ext cx="85725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 ب</a:t>
                </a:r>
                <a:r>
                  <a:rPr lang="ar-SA" sz="3600" b="1" spc="-100" baseline="40000" dirty="0" smtClean="0">
                    <a:solidFill>
                      <a:srgbClr val="FF0000"/>
                    </a:solidFill>
                  </a:rPr>
                  <a:t>ن</a:t>
                </a:r>
                <a:endParaRPr lang="ar-SA" sz="3600" b="1" spc="-100" baseline="4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45" name="رابط مستقيم 44"/>
              <p:cNvCxnSpPr/>
              <p:nvPr/>
            </p:nvCxnSpPr>
            <p:spPr>
              <a:xfrm rot="10800000">
                <a:off x="1428728" y="4824421"/>
                <a:ext cx="571504" cy="1588"/>
              </a:xfrm>
              <a:prstGeom prst="line">
                <a:avLst/>
              </a:prstGeom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2" name="مربع نص 41"/>
            <p:cNvSpPr txBox="1"/>
            <p:nvPr/>
          </p:nvSpPr>
          <p:spPr>
            <a:xfrm>
              <a:off x="1000100" y="4657734"/>
              <a:ext cx="500066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endParaRPr lang="ar-SA" sz="2800" b="1" dirty="0"/>
            </a:p>
          </p:txBody>
        </p:sp>
      </p:grpSp>
      <p:grpSp>
        <p:nvGrpSpPr>
          <p:cNvPr id="49" name="مجموعة 48"/>
          <p:cNvGrpSpPr/>
          <p:nvPr/>
        </p:nvGrpSpPr>
        <p:grpSpPr>
          <a:xfrm>
            <a:off x="6544128" y="5329771"/>
            <a:ext cx="1200160" cy="609824"/>
            <a:chOff x="7715272" y="1357298"/>
            <a:chExt cx="1200160" cy="609824"/>
          </a:xfrm>
        </p:grpSpPr>
        <p:sp>
          <p:nvSpPr>
            <p:cNvPr id="46" name="مربع نص 45"/>
            <p:cNvSpPr txBox="1"/>
            <p:nvPr/>
          </p:nvSpPr>
          <p:spPr>
            <a:xfrm>
              <a:off x="7858148" y="1357298"/>
              <a:ext cx="1057284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/>
                <a:t> </a:t>
              </a:r>
              <a:r>
                <a:rPr lang="ar-SA" sz="2400" b="1" dirty="0" smtClean="0"/>
                <a:t>ب</a:t>
              </a:r>
              <a:r>
                <a:rPr lang="ar-SA" sz="3600" b="1" baseline="46000" dirty="0" smtClean="0">
                  <a:solidFill>
                    <a:srgbClr val="FF0000"/>
                  </a:solidFill>
                </a:rPr>
                <a:t>ــ</a:t>
              </a:r>
              <a:r>
                <a:rPr lang="ar-SA" sz="2400" b="1" dirty="0" smtClean="0">
                  <a:solidFill>
                    <a:srgbClr val="FF0000"/>
                  </a:solidFill>
                </a:rPr>
                <a:t> </a:t>
              </a:r>
              <a:r>
                <a:rPr lang="ar-SA" sz="3600" b="1" baseline="46000" dirty="0" smtClean="0">
                  <a:solidFill>
                    <a:srgbClr val="FF0000"/>
                  </a:solidFill>
                </a:rPr>
                <a:t>ن</a:t>
              </a:r>
              <a:endParaRPr lang="ar-SA" sz="3600" b="1" spc="-100" baseline="46000" dirty="0">
                <a:solidFill>
                  <a:srgbClr val="FF0000"/>
                </a:solidFill>
              </a:endParaRPr>
            </a:p>
          </p:txBody>
        </p:sp>
        <p:sp>
          <p:nvSpPr>
            <p:cNvPr id="48" name="مربع نص 47"/>
            <p:cNvSpPr txBox="1"/>
            <p:nvPr/>
          </p:nvSpPr>
          <p:spPr>
            <a:xfrm>
              <a:off x="7715272" y="1443902"/>
              <a:ext cx="557218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/>
                <a:t> </a:t>
              </a:r>
              <a:r>
                <a:rPr lang="ar-SA" sz="2400" b="1" dirty="0" smtClean="0"/>
                <a:t>=</a:t>
              </a:r>
              <a:endParaRPr lang="ar-SA" sz="3600" b="1" spc="-100" baseline="40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" name="مجموعة 49"/>
          <p:cNvGrpSpPr/>
          <p:nvPr/>
        </p:nvGrpSpPr>
        <p:grpSpPr>
          <a:xfrm>
            <a:off x="2186410" y="3547624"/>
            <a:ext cx="1057284" cy="567620"/>
            <a:chOff x="7858148" y="1357298"/>
            <a:chExt cx="1057284" cy="567620"/>
          </a:xfrm>
        </p:grpSpPr>
        <p:sp>
          <p:nvSpPr>
            <p:cNvPr id="51" name="مربع نص 50"/>
            <p:cNvSpPr txBox="1"/>
            <p:nvPr/>
          </p:nvSpPr>
          <p:spPr>
            <a:xfrm>
              <a:off x="7858148" y="1357298"/>
              <a:ext cx="1057284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/>
                <a:t> </a:t>
              </a:r>
              <a:r>
                <a:rPr lang="ar-SA" sz="2400" b="1" dirty="0" smtClean="0"/>
                <a:t>ب</a:t>
              </a:r>
              <a:r>
                <a:rPr lang="ar-SA" sz="3600" b="1" baseline="46000" dirty="0" smtClean="0">
                  <a:solidFill>
                    <a:srgbClr val="FF0000"/>
                  </a:solidFill>
                </a:rPr>
                <a:t>0</a:t>
              </a:r>
              <a:endParaRPr lang="ar-SA" sz="3600" b="1" spc="-100" baseline="46000" dirty="0">
                <a:solidFill>
                  <a:srgbClr val="FF0000"/>
                </a:solidFill>
              </a:endParaRPr>
            </a:p>
          </p:txBody>
        </p:sp>
        <p:sp>
          <p:nvSpPr>
            <p:cNvPr id="52" name="مربع نص 51"/>
            <p:cNvSpPr txBox="1"/>
            <p:nvPr/>
          </p:nvSpPr>
          <p:spPr>
            <a:xfrm>
              <a:off x="8015310" y="1401698"/>
              <a:ext cx="557218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/>
                <a:t> </a:t>
              </a:r>
              <a:r>
                <a:rPr lang="ar-SA" sz="2400" b="1" dirty="0" smtClean="0"/>
                <a:t>=</a:t>
              </a:r>
              <a:endParaRPr lang="ar-SA" sz="3600" b="1" spc="-100" baseline="40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3" name="مربع نص 52"/>
          <p:cNvSpPr txBox="1"/>
          <p:nvPr/>
        </p:nvSpPr>
        <p:spPr>
          <a:xfrm>
            <a:off x="1986382" y="3590926"/>
            <a:ext cx="55721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 </a:t>
            </a:r>
            <a:r>
              <a:rPr lang="ar-SA" sz="2400" b="1" dirty="0" smtClean="0"/>
              <a:t>1</a:t>
            </a:r>
            <a:endParaRPr lang="ar-SA" sz="3600" b="1" spc="-100" baseline="40000" dirty="0">
              <a:solidFill>
                <a:srgbClr val="FF0000"/>
              </a:solidFill>
            </a:endParaRPr>
          </a:p>
        </p:txBody>
      </p:sp>
      <p:grpSp>
        <p:nvGrpSpPr>
          <p:cNvPr id="54" name="مجموعة 53"/>
          <p:cNvGrpSpPr/>
          <p:nvPr/>
        </p:nvGrpSpPr>
        <p:grpSpPr>
          <a:xfrm>
            <a:off x="1472030" y="5286388"/>
            <a:ext cx="1143008" cy="1056323"/>
            <a:chOff x="1000100" y="4357694"/>
            <a:chExt cx="1143008" cy="1056323"/>
          </a:xfrm>
        </p:grpSpPr>
        <p:grpSp>
          <p:nvGrpSpPr>
            <p:cNvPr id="55" name="مجموعة 22"/>
            <p:cNvGrpSpPr/>
            <p:nvPr/>
          </p:nvGrpSpPr>
          <p:grpSpPr>
            <a:xfrm>
              <a:off x="1214414" y="4357694"/>
              <a:ext cx="928694" cy="1056323"/>
              <a:chOff x="1214414" y="4357694"/>
              <a:chExt cx="928694" cy="1056323"/>
            </a:xfrm>
          </p:grpSpPr>
          <p:sp>
            <p:nvSpPr>
              <p:cNvPr id="57" name="مربع نص 56"/>
              <p:cNvSpPr txBox="1"/>
              <p:nvPr/>
            </p:nvSpPr>
            <p:spPr>
              <a:xfrm>
                <a:off x="1285852" y="4357694"/>
                <a:ext cx="85725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 1</a:t>
                </a:r>
                <a:endParaRPr lang="ar-SA" sz="3600" b="1" spc="-100" baseline="46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8" name="مربع نص 57"/>
              <p:cNvSpPr txBox="1"/>
              <p:nvPr/>
            </p:nvSpPr>
            <p:spPr>
              <a:xfrm>
                <a:off x="1214414" y="4952352"/>
                <a:ext cx="928694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  ب</a:t>
                </a:r>
                <a:r>
                  <a:rPr lang="ar-SA" sz="3600" b="1" spc="-100" baseline="40000" dirty="0" smtClean="0">
                    <a:solidFill>
                      <a:srgbClr val="FF0000"/>
                    </a:solidFill>
                  </a:rPr>
                  <a:t>ــ ن</a:t>
                </a:r>
                <a:endParaRPr lang="ar-SA" sz="3600" b="1" spc="-100" baseline="4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9" name="رابط مستقيم 58"/>
              <p:cNvCxnSpPr/>
              <p:nvPr/>
            </p:nvCxnSpPr>
            <p:spPr>
              <a:xfrm rot="10800000">
                <a:off x="1428728" y="4824421"/>
                <a:ext cx="571504" cy="1588"/>
              </a:xfrm>
              <a:prstGeom prst="line">
                <a:avLst/>
              </a:prstGeom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6" name="مربع نص 55"/>
            <p:cNvSpPr txBox="1"/>
            <p:nvPr/>
          </p:nvSpPr>
          <p:spPr>
            <a:xfrm>
              <a:off x="1000100" y="4657734"/>
              <a:ext cx="500066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endParaRPr lang="ar-SA" sz="2800" b="1" dirty="0"/>
            </a:p>
          </p:txBody>
        </p:sp>
      </p:grpSp>
      <p:grpSp>
        <p:nvGrpSpPr>
          <p:cNvPr id="60" name="مجموعة 59"/>
          <p:cNvGrpSpPr/>
          <p:nvPr/>
        </p:nvGrpSpPr>
        <p:grpSpPr>
          <a:xfrm>
            <a:off x="2543600" y="5385962"/>
            <a:ext cx="1057284" cy="609824"/>
            <a:chOff x="7858148" y="1357298"/>
            <a:chExt cx="1057284" cy="609824"/>
          </a:xfrm>
        </p:grpSpPr>
        <p:sp>
          <p:nvSpPr>
            <p:cNvPr id="61" name="مربع نص 60"/>
            <p:cNvSpPr txBox="1"/>
            <p:nvPr/>
          </p:nvSpPr>
          <p:spPr>
            <a:xfrm>
              <a:off x="7858148" y="1357298"/>
              <a:ext cx="1057284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/>
                <a:t> </a:t>
              </a:r>
              <a:r>
                <a:rPr lang="ar-SA" sz="2400" b="1" dirty="0" smtClean="0"/>
                <a:t>ب</a:t>
              </a:r>
              <a:r>
                <a:rPr lang="ar-SA" sz="3600" b="1" baseline="46000" dirty="0" smtClean="0">
                  <a:solidFill>
                    <a:srgbClr val="FF0000"/>
                  </a:solidFill>
                </a:rPr>
                <a:t>ن</a:t>
              </a:r>
              <a:endParaRPr lang="ar-SA" sz="3600" b="1" spc="-100" baseline="46000" dirty="0">
                <a:solidFill>
                  <a:srgbClr val="FF0000"/>
                </a:solidFill>
              </a:endParaRPr>
            </a:p>
          </p:txBody>
        </p:sp>
        <p:sp>
          <p:nvSpPr>
            <p:cNvPr id="62" name="مربع نص 61"/>
            <p:cNvSpPr txBox="1"/>
            <p:nvPr/>
          </p:nvSpPr>
          <p:spPr>
            <a:xfrm>
              <a:off x="7872434" y="1443902"/>
              <a:ext cx="557218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/>
                <a:t> </a:t>
              </a:r>
              <a:r>
                <a:rPr lang="ar-SA" sz="2400" b="1" dirty="0" smtClean="0"/>
                <a:t>=</a:t>
              </a:r>
              <a:endParaRPr lang="ar-SA" sz="3600" b="1" spc="-100" baseline="400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7" grpId="0"/>
      <p:bldP spid="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ستطيل مستدير الزوايا 12"/>
          <p:cNvSpPr/>
          <p:nvPr/>
        </p:nvSpPr>
        <p:spPr>
          <a:xfrm>
            <a:off x="714348" y="214290"/>
            <a:ext cx="6715172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بسط كل عبارة مما يأتي :</a:t>
            </a:r>
            <a:endParaRPr lang="ar-SA" sz="2400" b="1" dirty="0">
              <a:solidFill>
                <a:schemeClr val="tx1"/>
              </a:solidFill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357166"/>
            <a:ext cx="113347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مستطيل مستدير الزوايا 14"/>
          <p:cNvSpPr/>
          <p:nvPr/>
        </p:nvSpPr>
        <p:spPr>
          <a:xfrm>
            <a:off x="6357950" y="1357298"/>
            <a:ext cx="2286016" cy="13573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6357950" y="2786058"/>
            <a:ext cx="2286016" cy="38576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7" name="مجموعة 16"/>
          <p:cNvGrpSpPr/>
          <p:nvPr/>
        </p:nvGrpSpPr>
        <p:grpSpPr>
          <a:xfrm>
            <a:off x="6572264" y="3143248"/>
            <a:ext cx="1714512" cy="1056323"/>
            <a:chOff x="1357290" y="1301108"/>
            <a:chExt cx="1842640" cy="1056323"/>
          </a:xfrm>
        </p:grpSpPr>
        <p:sp>
          <p:nvSpPr>
            <p:cNvPr id="18" name="مربع نص 17"/>
            <p:cNvSpPr txBox="1"/>
            <p:nvPr/>
          </p:nvSpPr>
          <p:spPr>
            <a:xfrm>
              <a:off x="1357290" y="1301108"/>
              <a:ext cx="184264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 </a:t>
              </a:r>
              <a:r>
                <a:rPr lang="ar-SA" sz="3600" b="1" spc="-100" baseline="30000" dirty="0" smtClean="0">
                  <a:solidFill>
                    <a:srgbClr val="FF0000"/>
                  </a:solidFill>
                </a:rPr>
                <a:t>3</a:t>
              </a:r>
              <a:r>
                <a:rPr lang="ar-SA" sz="2400" b="1" dirty="0" smtClean="0"/>
                <a:t>3 س</a:t>
              </a:r>
              <a:r>
                <a:rPr lang="ar-SA" sz="3600" b="1" spc="-100" baseline="30000" dirty="0" smtClean="0"/>
                <a:t>4</a:t>
              </a:r>
              <a:r>
                <a:rPr lang="ar-SA" sz="3600" b="1" spc="-100" baseline="30000" dirty="0" smtClean="0">
                  <a:solidFill>
                    <a:srgbClr val="FF0000"/>
                  </a:solidFill>
                </a:rPr>
                <a:t>×3</a:t>
              </a:r>
              <a:endParaRPr lang="ar-SA" sz="3600" b="1" spc="-1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1357290" y="1895766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3600" b="1" spc="-100" baseline="30000" dirty="0" smtClean="0">
                  <a:solidFill>
                    <a:srgbClr val="FF0000"/>
                  </a:solidFill>
                </a:rPr>
                <a:t>3</a:t>
              </a:r>
              <a:r>
                <a:rPr lang="ar-SA" sz="2400" b="1" dirty="0" smtClean="0"/>
                <a:t>4</a:t>
              </a:r>
              <a:endParaRPr lang="ar-SA" sz="2400" b="1" dirty="0"/>
            </a:p>
          </p:txBody>
        </p:sp>
        <p:cxnSp>
          <p:nvCxnSpPr>
            <p:cNvPr id="20" name="رابط مستقيم 19"/>
            <p:cNvCxnSpPr/>
            <p:nvPr/>
          </p:nvCxnSpPr>
          <p:spPr>
            <a:xfrm rot="10800000">
              <a:off x="1664397" y="1799503"/>
              <a:ext cx="1228427" cy="1588"/>
            </a:xfrm>
            <a:prstGeom prst="line">
              <a:avLst/>
            </a:prstGeom>
            <a:ln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مجموعة 20"/>
          <p:cNvGrpSpPr/>
          <p:nvPr/>
        </p:nvGrpSpPr>
        <p:grpSpPr>
          <a:xfrm>
            <a:off x="6810738" y="1262706"/>
            <a:ext cx="1233588" cy="1380476"/>
            <a:chOff x="6572264" y="1191268"/>
            <a:chExt cx="1233588" cy="1380476"/>
          </a:xfrm>
        </p:grpSpPr>
        <p:grpSp>
          <p:nvGrpSpPr>
            <p:cNvPr id="5" name="مجموعة 22"/>
            <p:cNvGrpSpPr/>
            <p:nvPr/>
          </p:nvGrpSpPr>
          <p:grpSpPr>
            <a:xfrm>
              <a:off x="6800646" y="1610013"/>
              <a:ext cx="943860" cy="961731"/>
              <a:chOff x="1199248" y="4540176"/>
              <a:chExt cx="943860" cy="961731"/>
            </a:xfrm>
          </p:grpSpPr>
          <p:sp>
            <p:nvSpPr>
              <p:cNvPr id="10" name="مربع نص 9"/>
              <p:cNvSpPr txBox="1"/>
              <p:nvPr/>
            </p:nvSpPr>
            <p:spPr>
              <a:xfrm>
                <a:off x="1199248" y="4540176"/>
                <a:ext cx="91462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3 س</a:t>
                </a:r>
                <a:r>
                  <a:rPr lang="ar-SA" sz="3600" b="1" spc="-100" baseline="30000" dirty="0" smtClean="0"/>
                  <a:t>4</a:t>
                </a:r>
                <a:endParaRPr lang="ar-SA" sz="3600" b="1" spc="-100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مربع نص 10"/>
              <p:cNvSpPr txBox="1"/>
              <p:nvPr/>
            </p:nvSpPr>
            <p:spPr>
              <a:xfrm>
                <a:off x="1285852" y="5040242"/>
                <a:ext cx="85725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4</a:t>
                </a:r>
                <a:endParaRPr lang="ar-SA" sz="3600" b="1" spc="-100" baseline="4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2" name="رابط مستقيم 11"/>
              <p:cNvCxnSpPr/>
              <p:nvPr/>
            </p:nvCxnSpPr>
            <p:spPr>
              <a:xfrm rot="10800000">
                <a:off x="1428728" y="5015419"/>
                <a:ext cx="571504" cy="1588"/>
              </a:xfrm>
              <a:prstGeom prst="line">
                <a:avLst/>
              </a:prstGeom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" name="مجموعة 98"/>
            <p:cNvGrpSpPr/>
            <p:nvPr/>
          </p:nvGrpSpPr>
          <p:grpSpPr>
            <a:xfrm>
              <a:off x="6814714" y="1441599"/>
              <a:ext cx="991138" cy="1130145"/>
              <a:chOff x="2167975" y="4366952"/>
              <a:chExt cx="833974" cy="1130145"/>
            </a:xfrm>
          </p:grpSpPr>
          <p:sp>
            <p:nvSpPr>
              <p:cNvPr id="8" name="قوس 7"/>
              <p:cNvSpPr/>
              <p:nvPr/>
            </p:nvSpPr>
            <p:spPr>
              <a:xfrm rot="158712">
                <a:off x="2581715" y="4425870"/>
                <a:ext cx="420234" cy="1071227"/>
              </a:xfrm>
              <a:prstGeom prst="arc">
                <a:avLst>
                  <a:gd name="adj1" fmla="val 16704087"/>
                  <a:gd name="adj2" fmla="val 4383123"/>
                </a:avLst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9" name="قوس 8"/>
              <p:cNvSpPr/>
              <p:nvPr/>
            </p:nvSpPr>
            <p:spPr>
              <a:xfrm rot="10961143">
                <a:off x="2167975" y="4366952"/>
                <a:ext cx="420234" cy="1071227"/>
              </a:xfrm>
              <a:prstGeom prst="arc">
                <a:avLst>
                  <a:gd name="adj1" fmla="val 16704087"/>
                  <a:gd name="adj2" fmla="val 4383123"/>
                </a:avLst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7" name="مربع نص 6"/>
            <p:cNvSpPr txBox="1"/>
            <p:nvPr/>
          </p:nvSpPr>
          <p:spPr>
            <a:xfrm>
              <a:off x="6572264" y="1191268"/>
              <a:ext cx="500066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>
                  <a:solidFill>
                    <a:srgbClr val="FF0000"/>
                  </a:solidFill>
                </a:rPr>
                <a:t>3</a:t>
              </a:r>
              <a:endParaRPr lang="ar-SA" sz="2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" name="مربع نص 2"/>
          <p:cNvSpPr txBox="1"/>
          <p:nvPr/>
        </p:nvSpPr>
        <p:spPr>
          <a:xfrm>
            <a:off x="8072462" y="3371630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grpSp>
        <p:nvGrpSpPr>
          <p:cNvPr id="32" name="مجموعة 31"/>
          <p:cNvGrpSpPr/>
          <p:nvPr/>
        </p:nvGrpSpPr>
        <p:grpSpPr>
          <a:xfrm>
            <a:off x="6572264" y="4929198"/>
            <a:ext cx="1857387" cy="1056323"/>
            <a:chOff x="1357290" y="1301108"/>
            <a:chExt cx="1996193" cy="1056323"/>
          </a:xfrm>
        </p:grpSpPr>
        <p:sp>
          <p:nvSpPr>
            <p:cNvPr id="33" name="مربع نص 32"/>
            <p:cNvSpPr txBox="1"/>
            <p:nvPr/>
          </p:nvSpPr>
          <p:spPr>
            <a:xfrm>
              <a:off x="1357290" y="1301108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27 س</a:t>
              </a:r>
              <a:r>
                <a:rPr lang="ar-SA" sz="3600" b="1" spc="-100" baseline="30000" dirty="0" smtClean="0"/>
                <a:t>12</a:t>
              </a:r>
              <a:endParaRPr lang="ar-SA" sz="3600" b="1" spc="-100" baseline="30000" dirty="0"/>
            </a:p>
          </p:txBody>
        </p:sp>
        <p:sp>
          <p:nvSpPr>
            <p:cNvPr id="34" name="مربع نص 33"/>
            <p:cNvSpPr txBox="1"/>
            <p:nvPr/>
          </p:nvSpPr>
          <p:spPr>
            <a:xfrm>
              <a:off x="1510843" y="1895766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64</a:t>
              </a:r>
              <a:endParaRPr lang="ar-SA" sz="2400" b="1" dirty="0"/>
            </a:p>
          </p:txBody>
        </p:sp>
        <p:cxnSp>
          <p:nvCxnSpPr>
            <p:cNvPr id="35" name="رابط مستقيم 34"/>
            <p:cNvCxnSpPr/>
            <p:nvPr/>
          </p:nvCxnSpPr>
          <p:spPr>
            <a:xfrm rot="10800000">
              <a:off x="1785351" y="1799503"/>
              <a:ext cx="1228427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مربع نص 35"/>
          <p:cNvSpPr txBox="1"/>
          <p:nvPr/>
        </p:nvSpPr>
        <p:spPr>
          <a:xfrm>
            <a:off x="8072462" y="5157580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37" name="مستطيل مستدير الزوايا 36"/>
          <p:cNvSpPr/>
          <p:nvPr/>
        </p:nvSpPr>
        <p:spPr>
          <a:xfrm>
            <a:off x="3486362" y="1357298"/>
            <a:ext cx="2286016" cy="13573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مستطيل 37"/>
          <p:cNvSpPr/>
          <p:nvPr/>
        </p:nvSpPr>
        <p:spPr>
          <a:xfrm>
            <a:off x="3486362" y="2786058"/>
            <a:ext cx="2286016" cy="38576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9" name="مجموعة 38"/>
          <p:cNvGrpSpPr/>
          <p:nvPr/>
        </p:nvGrpSpPr>
        <p:grpSpPr>
          <a:xfrm>
            <a:off x="3700676" y="3143248"/>
            <a:ext cx="1714512" cy="1056323"/>
            <a:chOff x="1357290" y="1301108"/>
            <a:chExt cx="1842640" cy="1056323"/>
          </a:xfrm>
        </p:grpSpPr>
        <p:sp>
          <p:nvSpPr>
            <p:cNvPr id="40" name="مربع نص 39"/>
            <p:cNvSpPr txBox="1"/>
            <p:nvPr/>
          </p:nvSpPr>
          <p:spPr>
            <a:xfrm>
              <a:off x="1357290" y="1301108"/>
              <a:ext cx="184264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 </a:t>
              </a:r>
              <a:r>
                <a:rPr lang="ar-SA" sz="3600" b="1" spc="-100" baseline="30000" dirty="0" smtClean="0">
                  <a:solidFill>
                    <a:srgbClr val="FF0000"/>
                  </a:solidFill>
                </a:rPr>
                <a:t>2</a:t>
              </a:r>
              <a:r>
                <a:rPr lang="ar-SA" sz="2400" b="1" dirty="0" smtClean="0"/>
                <a:t>2 ص</a:t>
              </a:r>
              <a:r>
                <a:rPr lang="ar-SA" sz="3600" b="1" spc="-100" baseline="30000" dirty="0" smtClean="0"/>
                <a:t>2</a:t>
              </a:r>
              <a:r>
                <a:rPr lang="ar-SA" sz="3600" b="1" spc="-100" baseline="30000" dirty="0" smtClean="0">
                  <a:solidFill>
                    <a:srgbClr val="FF0000"/>
                  </a:solidFill>
                </a:rPr>
                <a:t>×2</a:t>
              </a:r>
              <a:endParaRPr lang="ar-SA" sz="3600" b="1" spc="-1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41" name="مربع نص 40"/>
            <p:cNvSpPr txBox="1"/>
            <p:nvPr/>
          </p:nvSpPr>
          <p:spPr>
            <a:xfrm>
              <a:off x="1357290" y="1895766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3400" b="1" spc="-100" baseline="30000" dirty="0" smtClean="0">
                  <a:solidFill>
                    <a:srgbClr val="FF0000"/>
                  </a:solidFill>
                </a:rPr>
                <a:t> 2</a:t>
              </a:r>
              <a:r>
                <a:rPr lang="ar-SA" sz="2400" b="1" dirty="0" smtClean="0"/>
                <a:t>3 ع</a:t>
              </a:r>
              <a:r>
                <a:rPr lang="ar-SA" sz="3400" b="1" spc="-100" baseline="30000" dirty="0" smtClean="0"/>
                <a:t>3</a:t>
              </a:r>
              <a:r>
                <a:rPr lang="ar-SA" sz="3400" b="1" spc="-100" baseline="30000" dirty="0" smtClean="0">
                  <a:solidFill>
                    <a:srgbClr val="FF0000"/>
                  </a:solidFill>
                </a:rPr>
                <a:t> × 2</a:t>
              </a:r>
              <a:endParaRPr lang="ar-SA" sz="3400" b="1" spc="-100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42" name="رابط مستقيم 41"/>
            <p:cNvCxnSpPr/>
            <p:nvPr/>
          </p:nvCxnSpPr>
          <p:spPr>
            <a:xfrm rot="10800000">
              <a:off x="1664397" y="1799503"/>
              <a:ext cx="1228427" cy="1588"/>
            </a:xfrm>
            <a:prstGeom prst="line">
              <a:avLst/>
            </a:prstGeom>
            <a:ln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مجموعة 42"/>
          <p:cNvGrpSpPr/>
          <p:nvPr/>
        </p:nvGrpSpPr>
        <p:grpSpPr>
          <a:xfrm>
            <a:off x="3881780" y="1262706"/>
            <a:ext cx="1233588" cy="1394544"/>
            <a:chOff x="6572264" y="1191268"/>
            <a:chExt cx="1233588" cy="1394544"/>
          </a:xfrm>
        </p:grpSpPr>
        <p:grpSp>
          <p:nvGrpSpPr>
            <p:cNvPr id="44" name="مجموعة 22"/>
            <p:cNvGrpSpPr/>
            <p:nvPr/>
          </p:nvGrpSpPr>
          <p:grpSpPr>
            <a:xfrm>
              <a:off x="6752326" y="1610013"/>
              <a:ext cx="1024292" cy="975799"/>
              <a:chOff x="1150928" y="4540176"/>
              <a:chExt cx="1024292" cy="975799"/>
            </a:xfrm>
          </p:grpSpPr>
          <p:sp>
            <p:nvSpPr>
              <p:cNvPr id="49" name="مربع نص 48"/>
              <p:cNvSpPr txBox="1"/>
              <p:nvPr/>
            </p:nvSpPr>
            <p:spPr>
              <a:xfrm>
                <a:off x="1150928" y="4540176"/>
                <a:ext cx="102429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 ص</a:t>
                </a:r>
                <a:r>
                  <a:rPr lang="ar-SA" sz="3600" b="1" spc="-100" baseline="30000" dirty="0" smtClean="0"/>
                  <a:t>2</a:t>
                </a:r>
                <a:endParaRPr lang="ar-SA" sz="3600" b="1" spc="-100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مربع نص 49"/>
              <p:cNvSpPr txBox="1"/>
              <p:nvPr/>
            </p:nvSpPr>
            <p:spPr>
              <a:xfrm>
                <a:off x="1285852" y="5054310"/>
                <a:ext cx="85725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3 ع</a:t>
                </a:r>
                <a:r>
                  <a:rPr lang="ar-SA" sz="3600" b="1" spc="-100" baseline="30000" dirty="0" smtClean="0"/>
                  <a:t>3</a:t>
                </a:r>
                <a:endParaRPr lang="ar-SA" sz="3600" b="1" spc="-100" baseline="3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1" name="رابط مستقيم 50"/>
              <p:cNvCxnSpPr/>
              <p:nvPr/>
            </p:nvCxnSpPr>
            <p:spPr>
              <a:xfrm rot="10800000">
                <a:off x="1428728" y="4973215"/>
                <a:ext cx="571504" cy="1588"/>
              </a:xfrm>
              <a:prstGeom prst="line">
                <a:avLst/>
              </a:prstGeom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مجموعة 98"/>
            <p:cNvGrpSpPr/>
            <p:nvPr/>
          </p:nvGrpSpPr>
          <p:grpSpPr>
            <a:xfrm>
              <a:off x="6814714" y="1441599"/>
              <a:ext cx="991138" cy="1130145"/>
              <a:chOff x="2167975" y="4366952"/>
              <a:chExt cx="833974" cy="1130145"/>
            </a:xfrm>
          </p:grpSpPr>
          <p:sp>
            <p:nvSpPr>
              <p:cNvPr id="47" name="قوس 46"/>
              <p:cNvSpPr/>
              <p:nvPr/>
            </p:nvSpPr>
            <p:spPr>
              <a:xfrm rot="158712">
                <a:off x="2581715" y="4425870"/>
                <a:ext cx="420234" cy="1071227"/>
              </a:xfrm>
              <a:prstGeom prst="arc">
                <a:avLst>
                  <a:gd name="adj1" fmla="val 16704087"/>
                  <a:gd name="adj2" fmla="val 4383123"/>
                </a:avLst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48" name="قوس 47"/>
              <p:cNvSpPr/>
              <p:nvPr/>
            </p:nvSpPr>
            <p:spPr>
              <a:xfrm rot="10961143">
                <a:off x="2167975" y="4366952"/>
                <a:ext cx="420234" cy="1071227"/>
              </a:xfrm>
              <a:prstGeom prst="arc">
                <a:avLst>
                  <a:gd name="adj1" fmla="val 16704087"/>
                  <a:gd name="adj2" fmla="val 4383123"/>
                </a:avLst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46" name="مربع نص 45"/>
            <p:cNvSpPr txBox="1"/>
            <p:nvPr/>
          </p:nvSpPr>
          <p:spPr>
            <a:xfrm>
              <a:off x="6572264" y="1191268"/>
              <a:ext cx="500066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>
                  <a:solidFill>
                    <a:srgbClr val="FF0000"/>
                  </a:solidFill>
                </a:rPr>
                <a:t>2</a:t>
              </a:r>
              <a:endParaRPr lang="ar-SA" sz="2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61" name="مربع نص 60"/>
          <p:cNvSpPr txBox="1"/>
          <p:nvPr/>
        </p:nvSpPr>
        <p:spPr>
          <a:xfrm>
            <a:off x="5200874" y="3371630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grpSp>
        <p:nvGrpSpPr>
          <p:cNvPr id="62" name="مجموعة 61"/>
          <p:cNvGrpSpPr/>
          <p:nvPr/>
        </p:nvGrpSpPr>
        <p:grpSpPr>
          <a:xfrm>
            <a:off x="3700676" y="4929198"/>
            <a:ext cx="1857387" cy="1056323"/>
            <a:chOff x="1357290" y="1301108"/>
            <a:chExt cx="1996193" cy="1056323"/>
          </a:xfrm>
        </p:grpSpPr>
        <p:sp>
          <p:nvSpPr>
            <p:cNvPr id="63" name="مربع نص 62"/>
            <p:cNvSpPr txBox="1"/>
            <p:nvPr/>
          </p:nvSpPr>
          <p:spPr>
            <a:xfrm>
              <a:off x="1357290" y="1301108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4 ص</a:t>
              </a:r>
              <a:r>
                <a:rPr lang="ar-SA" sz="3600" b="1" spc="-100" baseline="30000" dirty="0" smtClean="0"/>
                <a:t>4</a:t>
              </a:r>
              <a:endParaRPr lang="ar-SA" sz="3600" b="1" spc="-100" baseline="30000" dirty="0"/>
            </a:p>
          </p:txBody>
        </p:sp>
        <p:sp>
          <p:nvSpPr>
            <p:cNvPr id="64" name="مربع نص 63"/>
            <p:cNvSpPr txBox="1"/>
            <p:nvPr/>
          </p:nvSpPr>
          <p:spPr>
            <a:xfrm>
              <a:off x="1510843" y="1895766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 9 ع</a:t>
              </a:r>
              <a:r>
                <a:rPr lang="ar-SA" sz="3600" b="1" spc="-100" baseline="30000" dirty="0" smtClean="0"/>
                <a:t>6</a:t>
              </a:r>
              <a:endParaRPr lang="ar-SA" sz="3600" b="1" spc="-100" baseline="30000" dirty="0"/>
            </a:p>
          </p:txBody>
        </p:sp>
        <p:cxnSp>
          <p:nvCxnSpPr>
            <p:cNvPr id="65" name="رابط مستقيم 64"/>
            <p:cNvCxnSpPr/>
            <p:nvPr/>
          </p:nvCxnSpPr>
          <p:spPr>
            <a:xfrm rot="10800000">
              <a:off x="1785351" y="1799503"/>
              <a:ext cx="1228427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6" name="مربع نص 65"/>
          <p:cNvSpPr txBox="1"/>
          <p:nvPr/>
        </p:nvSpPr>
        <p:spPr>
          <a:xfrm>
            <a:off x="5200874" y="5157580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106" name="مستطيل مستدير الزوايا 105"/>
          <p:cNvSpPr/>
          <p:nvPr/>
        </p:nvSpPr>
        <p:spPr>
          <a:xfrm>
            <a:off x="600706" y="1357298"/>
            <a:ext cx="2286016" cy="13573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7" name="مستطيل 106"/>
          <p:cNvSpPr/>
          <p:nvPr/>
        </p:nvSpPr>
        <p:spPr>
          <a:xfrm>
            <a:off x="600706" y="2786058"/>
            <a:ext cx="2286016" cy="38576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08" name="مجموعة 107"/>
          <p:cNvGrpSpPr/>
          <p:nvPr/>
        </p:nvGrpSpPr>
        <p:grpSpPr>
          <a:xfrm>
            <a:off x="815020" y="3143248"/>
            <a:ext cx="1714512" cy="1056323"/>
            <a:chOff x="1357290" y="1301108"/>
            <a:chExt cx="1842640" cy="1056323"/>
          </a:xfrm>
        </p:grpSpPr>
        <p:sp>
          <p:nvSpPr>
            <p:cNvPr id="109" name="مربع نص 108"/>
            <p:cNvSpPr txBox="1"/>
            <p:nvPr/>
          </p:nvSpPr>
          <p:spPr>
            <a:xfrm>
              <a:off x="1357290" y="1301108"/>
              <a:ext cx="184264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 </a:t>
              </a:r>
              <a:r>
                <a:rPr lang="ar-SA" sz="3600" b="1" spc="-100" baseline="30000" dirty="0" smtClean="0">
                  <a:solidFill>
                    <a:srgbClr val="FF0000"/>
                  </a:solidFill>
                </a:rPr>
                <a:t>3</a:t>
              </a:r>
              <a:r>
                <a:rPr lang="ar-SA" sz="2400" b="1" dirty="0" smtClean="0"/>
                <a:t>4 س</a:t>
              </a:r>
              <a:r>
                <a:rPr lang="ar-SA" sz="3600" b="1" spc="-100" baseline="30000" dirty="0" smtClean="0"/>
                <a:t>3</a:t>
              </a:r>
              <a:r>
                <a:rPr lang="ar-SA" sz="3600" b="1" spc="-100" baseline="30000" dirty="0" smtClean="0">
                  <a:solidFill>
                    <a:srgbClr val="FF0000"/>
                  </a:solidFill>
                </a:rPr>
                <a:t>×3</a:t>
              </a:r>
              <a:endParaRPr lang="ar-SA" sz="3600" b="1" spc="-1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10" name="مربع نص 109"/>
            <p:cNvSpPr txBox="1"/>
            <p:nvPr/>
          </p:nvSpPr>
          <p:spPr>
            <a:xfrm>
              <a:off x="1357290" y="1895766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3400" b="1" spc="-100" baseline="30000" dirty="0" smtClean="0">
                  <a:solidFill>
                    <a:srgbClr val="FF0000"/>
                  </a:solidFill>
                </a:rPr>
                <a:t> 3</a:t>
              </a:r>
              <a:r>
                <a:rPr lang="ar-SA" sz="2400" b="1" dirty="0" smtClean="0"/>
                <a:t>5 ص</a:t>
              </a:r>
              <a:r>
                <a:rPr lang="ar-SA" sz="3400" b="1" spc="-100" baseline="30000" dirty="0" smtClean="0"/>
                <a:t>4</a:t>
              </a:r>
              <a:r>
                <a:rPr lang="ar-SA" sz="3400" b="1" spc="-100" baseline="30000" dirty="0" smtClean="0">
                  <a:solidFill>
                    <a:srgbClr val="FF0000"/>
                  </a:solidFill>
                </a:rPr>
                <a:t> × 3</a:t>
              </a:r>
              <a:endParaRPr lang="ar-SA" sz="3400" b="1" spc="-100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111" name="رابط مستقيم 110"/>
            <p:cNvCxnSpPr/>
            <p:nvPr/>
          </p:nvCxnSpPr>
          <p:spPr>
            <a:xfrm rot="10800000">
              <a:off x="1664397" y="1799503"/>
              <a:ext cx="1228427" cy="1588"/>
            </a:xfrm>
            <a:prstGeom prst="line">
              <a:avLst/>
            </a:prstGeom>
            <a:ln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2" name="مجموعة 111"/>
          <p:cNvGrpSpPr/>
          <p:nvPr/>
        </p:nvGrpSpPr>
        <p:grpSpPr>
          <a:xfrm>
            <a:off x="928662" y="1262706"/>
            <a:ext cx="1500198" cy="1394544"/>
            <a:chOff x="6572264" y="1191268"/>
            <a:chExt cx="1289860" cy="1394544"/>
          </a:xfrm>
        </p:grpSpPr>
        <p:grpSp>
          <p:nvGrpSpPr>
            <p:cNvPr id="113" name="مجموعة 22"/>
            <p:cNvGrpSpPr/>
            <p:nvPr/>
          </p:nvGrpSpPr>
          <p:grpSpPr>
            <a:xfrm>
              <a:off x="6752326" y="1610013"/>
              <a:ext cx="1109798" cy="975799"/>
              <a:chOff x="1150928" y="4540176"/>
              <a:chExt cx="1109798" cy="975799"/>
            </a:xfrm>
          </p:grpSpPr>
          <p:sp>
            <p:nvSpPr>
              <p:cNvPr id="118" name="مربع نص 117"/>
              <p:cNvSpPr txBox="1"/>
              <p:nvPr/>
            </p:nvSpPr>
            <p:spPr>
              <a:xfrm>
                <a:off x="1150928" y="4540176"/>
                <a:ext cx="102429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4 س</a:t>
                </a:r>
                <a:r>
                  <a:rPr lang="ar-SA" sz="3600" b="1" spc="-100" baseline="30000" dirty="0" smtClean="0"/>
                  <a:t>3</a:t>
                </a:r>
                <a:endParaRPr lang="ar-SA" sz="3600" b="1" spc="-100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9" name="مربع نص 118"/>
              <p:cNvSpPr txBox="1"/>
              <p:nvPr/>
            </p:nvSpPr>
            <p:spPr>
              <a:xfrm>
                <a:off x="1189156" y="5054310"/>
                <a:ext cx="107157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 5 ص</a:t>
                </a:r>
                <a:r>
                  <a:rPr lang="ar-SA" sz="3600" b="1" spc="-100" baseline="30000" dirty="0" smtClean="0"/>
                  <a:t>4</a:t>
                </a:r>
                <a:endParaRPr lang="ar-SA" sz="3600" b="1" spc="-100" baseline="3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20" name="رابط مستقيم 119"/>
              <p:cNvCxnSpPr/>
              <p:nvPr/>
            </p:nvCxnSpPr>
            <p:spPr>
              <a:xfrm rot="10800000">
                <a:off x="1428728" y="4973215"/>
                <a:ext cx="571504" cy="1588"/>
              </a:xfrm>
              <a:prstGeom prst="line">
                <a:avLst/>
              </a:prstGeom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مجموعة 98"/>
            <p:cNvGrpSpPr/>
            <p:nvPr/>
          </p:nvGrpSpPr>
          <p:grpSpPr>
            <a:xfrm>
              <a:off x="6814714" y="1441599"/>
              <a:ext cx="991138" cy="1130145"/>
              <a:chOff x="2167975" y="4366952"/>
              <a:chExt cx="833974" cy="1130145"/>
            </a:xfrm>
          </p:grpSpPr>
          <p:sp>
            <p:nvSpPr>
              <p:cNvPr id="116" name="قوس 115"/>
              <p:cNvSpPr/>
              <p:nvPr/>
            </p:nvSpPr>
            <p:spPr>
              <a:xfrm rot="158712">
                <a:off x="2581715" y="4425870"/>
                <a:ext cx="420234" cy="1071227"/>
              </a:xfrm>
              <a:prstGeom prst="arc">
                <a:avLst>
                  <a:gd name="adj1" fmla="val 16704087"/>
                  <a:gd name="adj2" fmla="val 4383123"/>
                </a:avLst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17" name="قوس 116"/>
              <p:cNvSpPr/>
              <p:nvPr/>
            </p:nvSpPr>
            <p:spPr>
              <a:xfrm rot="10961143">
                <a:off x="2167975" y="4366952"/>
                <a:ext cx="420234" cy="1071227"/>
              </a:xfrm>
              <a:prstGeom prst="arc">
                <a:avLst>
                  <a:gd name="adj1" fmla="val 16704087"/>
                  <a:gd name="adj2" fmla="val 4383123"/>
                </a:avLst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115" name="مربع نص 114"/>
            <p:cNvSpPr txBox="1"/>
            <p:nvPr/>
          </p:nvSpPr>
          <p:spPr>
            <a:xfrm>
              <a:off x="6572264" y="1191268"/>
              <a:ext cx="500066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>
                  <a:solidFill>
                    <a:srgbClr val="FF0000"/>
                  </a:solidFill>
                </a:rPr>
                <a:t>3</a:t>
              </a:r>
              <a:endParaRPr lang="ar-SA" sz="2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1" name="مربع نص 120"/>
          <p:cNvSpPr txBox="1"/>
          <p:nvPr/>
        </p:nvSpPr>
        <p:spPr>
          <a:xfrm>
            <a:off x="2315218" y="3371630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grpSp>
        <p:nvGrpSpPr>
          <p:cNvPr id="122" name="مجموعة 121"/>
          <p:cNvGrpSpPr/>
          <p:nvPr/>
        </p:nvGrpSpPr>
        <p:grpSpPr>
          <a:xfrm>
            <a:off x="815020" y="4929198"/>
            <a:ext cx="1857387" cy="1056323"/>
            <a:chOff x="1357290" y="1301108"/>
            <a:chExt cx="1996193" cy="1056323"/>
          </a:xfrm>
        </p:grpSpPr>
        <p:sp>
          <p:nvSpPr>
            <p:cNvPr id="123" name="مربع نص 122"/>
            <p:cNvSpPr txBox="1"/>
            <p:nvPr/>
          </p:nvSpPr>
          <p:spPr>
            <a:xfrm>
              <a:off x="1357290" y="1301108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64 س</a:t>
              </a:r>
              <a:r>
                <a:rPr lang="ar-SA" sz="3600" b="1" spc="-100" baseline="30000" dirty="0" smtClean="0"/>
                <a:t>9</a:t>
              </a:r>
              <a:endParaRPr lang="ar-SA" sz="3600" b="1" spc="-100" baseline="30000" dirty="0"/>
            </a:p>
          </p:txBody>
        </p:sp>
        <p:sp>
          <p:nvSpPr>
            <p:cNvPr id="124" name="مربع نص 123"/>
            <p:cNvSpPr txBox="1"/>
            <p:nvPr/>
          </p:nvSpPr>
          <p:spPr>
            <a:xfrm>
              <a:off x="1510843" y="1895766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 125 ص</a:t>
              </a:r>
              <a:r>
                <a:rPr lang="ar-SA" sz="3600" b="1" spc="-100" baseline="30000" dirty="0" smtClean="0"/>
                <a:t>12</a:t>
              </a:r>
              <a:endParaRPr lang="ar-SA" sz="3600" b="1" spc="-100" baseline="30000" dirty="0"/>
            </a:p>
          </p:txBody>
        </p:sp>
        <p:cxnSp>
          <p:nvCxnSpPr>
            <p:cNvPr id="125" name="رابط مستقيم 124"/>
            <p:cNvCxnSpPr/>
            <p:nvPr/>
          </p:nvCxnSpPr>
          <p:spPr>
            <a:xfrm rot="10800000">
              <a:off x="1785351" y="1799503"/>
              <a:ext cx="1228427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6" name="مربع نص 125"/>
          <p:cNvSpPr txBox="1"/>
          <p:nvPr/>
        </p:nvSpPr>
        <p:spPr>
          <a:xfrm>
            <a:off x="2315218" y="5157580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3" grpId="0"/>
      <p:bldP spid="36" grpId="0"/>
      <p:bldP spid="37" grpId="0" animBg="1"/>
      <p:bldP spid="38" grpId="0" animBg="1"/>
      <p:bldP spid="61" grpId="0"/>
      <p:bldP spid="66" grpId="0"/>
      <p:bldP spid="106" grpId="0" animBg="1"/>
      <p:bldP spid="107" grpId="0" animBg="1"/>
      <p:bldP spid="121" grpId="0"/>
      <p:bldP spid="1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714348" y="257152"/>
            <a:ext cx="6715172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بسط كل عبارة مما يأتي . مفترضا أن المقام لا يساوي صفرا :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5286380" y="1301108"/>
            <a:ext cx="2571768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4" name="مجموعة 78"/>
          <p:cNvGrpSpPr/>
          <p:nvPr/>
        </p:nvGrpSpPr>
        <p:grpSpPr>
          <a:xfrm>
            <a:off x="5658318" y="1301108"/>
            <a:ext cx="1842640" cy="1000051"/>
            <a:chOff x="1357290" y="1301108"/>
            <a:chExt cx="1842640" cy="1000051"/>
          </a:xfrm>
        </p:grpSpPr>
        <p:sp>
          <p:nvSpPr>
            <p:cNvPr id="5" name="مربع نص 4"/>
            <p:cNvSpPr txBox="1"/>
            <p:nvPr/>
          </p:nvSpPr>
          <p:spPr>
            <a:xfrm>
              <a:off x="1357290" y="1301108"/>
              <a:ext cx="184264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ب</a:t>
              </a:r>
              <a:r>
                <a:rPr lang="ar-SA" sz="3600" b="1" spc="-200" baseline="30000" dirty="0" smtClean="0"/>
                <a:t>4</a:t>
              </a:r>
              <a:r>
                <a:rPr lang="ar-SA" sz="2400" b="1" spc="-200" dirty="0" smtClean="0"/>
                <a:t> جـ</a:t>
              </a:r>
              <a:r>
                <a:rPr lang="ar-SA" sz="3600" b="1" spc="-200" baseline="30000" dirty="0" smtClean="0"/>
                <a:t>2</a:t>
              </a:r>
              <a:r>
                <a:rPr lang="ar-SA" sz="2400" b="1" spc="-200" dirty="0" smtClean="0"/>
                <a:t> د</a:t>
              </a:r>
              <a:r>
                <a:rPr lang="ar-SA" sz="3600" b="1" spc="-200" baseline="30000" dirty="0" smtClean="0"/>
                <a:t>0</a:t>
              </a:r>
              <a:endParaRPr lang="ar-SA" sz="3600" b="1" spc="-200" baseline="30000" dirty="0"/>
            </a:p>
          </p:txBody>
        </p:sp>
        <p:sp>
          <p:nvSpPr>
            <p:cNvPr id="6" name="مربع نص 5"/>
            <p:cNvSpPr txBox="1"/>
            <p:nvPr/>
          </p:nvSpPr>
          <p:spPr>
            <a:xfrm>
              <a:off x="1357290" y="1839494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ب</a:t>
              </a:r>
              <a:r>
                <a:rPr lang="ar-SA" sz="3600" b="1" baseline="30000" dirty="0" smtClean="0"/>
                <a:t>2</a:t>
              </a:r>
              <a:r>
                <a:rPr lang="ar-SA" sz="2400" b="1" dirty="0" smtClean="0"/>
                <a:t> جـ </a:t>
              </a:r>
              <a:endParaRPr lang="ar-SA" sz="3600" b="1" baseline="30000" dirty="0"/>
            </a:p>
          </p:txBody>
        </p:sp>
        <p:cxnSp>
          <p:nvCxnSpPr>
            <p:cNvPr id="7" name="رابط مستقيم 6"/>
            <p:cNvCxnSpPr/>
            <p:nvPr/>
          </p:nvCxnSpPr>
          <p:spPr>
            <a:xfrm rot="10800000">
              <a:off x="1664397" y="1785926"/>
              <a:ext cx="1228427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مستطيل 7"/>
          <p:cNvSpPr/>
          <p:nvPr/>
        </p:nvSpPr>
        <p:spPr>
          <a:xfrm>
            <a:off x="4357686" y="2285992"/>
            <a:ext cx="4357718" cy="43015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ربع نص 8"/>
          <p:cNvSpPr txBox="1"/>
          <p:nvPr/>
        </p:nvSpPr>
        <p:spPr>
          <a:xfrm>
            <a:off x="6930552" y="4349788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6929454" y="2944182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grpSp>
        <p:nvGrpSpPr>
          <p:cNvPr id="11" name="مجموعة 60"/>
          <p:cNvGrpSpPr/>
          <p:nvPr/>
        </p:nvGrpSpPr>
        <p:grpSpPr>
          <a:xfrm>
            <a:off x="6286512" y="2658430"/>
            <a:ext cx="714380" cy="1084841"/>
            <a:chOff x="3286116" y="4214818"/>
            <a:chExt cx="714380" cy="1084841"/>
          </a:xfrm>
        </p:grpSpPr>
        <p:sp>
          <p:nvSpPr>
            <p:cNvPr id="12" name="مربع نص 11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ب</a:t>
              </a:r>
              <a:r>
                <a:rPr lang="ar-SA" sz="3200" b="1" spc="-200" baseline="30000" dirty="0" smtClean="0"/>
                <a:t>4</a:t>
              </a:r>
              <a:endParaRPr lang="ar-SA" sz="3200" b="1" spc="-200" baseline="30000" dirty="0"/>
            </a:p>
          </p:txBody>
        </p:sp>
        <p:sp>
          <p:nvSpPr>
            <p:cNvPr id="13" name="مربع نص 12"/>
            <p:cNvSpPr txBox="1"/>
            <p:nvPr/>
          </p:nvSpPr>
          <p:spPr>
            <a:xfrm>
              <a:off x="3286116" y="4714884"/>
              <a:ext cx="71438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ب</a:t>
              </a:r>
              <a:r>
                <a:rPr lang="ar-SA" sz="3200" b="1" spc="-200" baseline="30000" dirty="0" smtClean="0"/>
                <a:t>2</a:t>
              </a:r>
              <a:endParaRPr lang="ar-SA" sz="2400" b="1" dirty="0"/>
            </a:p>
          </p:txBody>
        </p:sp>
        <p:cxnSp>
          <p:nvCxnSpPr>
            <p:cNvPr id="14" name="رابط مستقيم 13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مجموعة 64"/>
          <p:cNvGrpSpPr/>
          <p:nvPr/>
        </p:nvGrpSpPr>
        <p:grpSpPr>
          <a:xfrm>
            <a:off x="6286512" y="2658430"/>
            <a:ext cx="691098" cy="1130145"/>
            <a:chOff x="2167975" y="4366952"/>
            <a:chExt cx="833974" cy="1130145"/>
          </a:xfrm>
        </p:grpSpPr>
        <p:sp>
          <p:nvSpPr>
            <p:cNvPr id="16" name="قوس 15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7" name="قوس 16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5630382" y="4278350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</a:t>
            </a:r>
            <a:r>
              <a:rPr lang="ar-SA" sz="2400" b="1" dirty="0" smtClean="0"/>
              <a:t>ب</a:t>
            </a:r>
            <a:r>
              <a:rPr lang="ar-SA" sz="3600" b="1" spc="-200" baseline="30000" dirty="0" smtClean="0"/>
              <a:t>4 ــ 2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4358784" y="4278350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</a:t>
            </a:r>
            <a:r>
              <a:rPr lang="ar-SA" sz="2400" b="1" dirty="0" smtClean="0"/>
              <a:t>جـ</a:t>
            </a:r>
            <a:r>
              <a:rPr lang="ar-SA" sz="3600" b="1" spc="-200" baseline="30000" dirty="0" smtClean="0"/>
              <a:t>2 ــ 1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6930552" y="5492796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6001858" y="5477548"/>
            <a:ext cx="12001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 </a:t>
            </a:r>
            <a:r>
              <a:rPr lang="ar-SA" sz="2400" b="1" dirty="0" smtClean="0"/>
              <a:t>ب</a:t>
            </a:r>
            <a:r>
              <a:rPr lang="ar-SA" sz="3600" b="1" spc="-100" baseline="30000" dirty="0" smtClean="0"/>
              <a:t>2</a:t>
            </a:r>
            <a:r>
              <a:rPr lang="ar-SA" sz="2800" b="1" dirty="0" smtClean="0"/>
              <a:t> </a:t>
            </a:r>
            <a:r>
              <a:rPr lang="ar-SA" sz="2400" b="1" dirty="0" smtClean="0"/>
              <a:t>جـ</a:t>
            </a:r>
            <a:r>
              <a:rPr lang="ar-SA" sz="3600" b="1" spc="-100" baseline="30000" dirty="0" smtClean="0"/>
              <a:t>1</a:t>
            </a:r>
            <a:endParaRPr lang="ar-SA" sz="3600" b="1" spc="-100" baseline="30000" dirty="0"/>
          </a:p>
        </p:txBody>
      </p:sp>
      <p:grpSp>
        <p:nvGrpSpPr>
          <p:cNvPr id="22" name="مجموعة 79"/>
          <p:cNvGrpSpPr/>
          <p:nvPr/>
        </p:nvGrpSpPr>
        <p:grpSpPr>
          <a:xfrm>
            <a:off x="5329242" y="2643182"/>
            <a:ext cx="857256" cy="961731"/>
            <a:chOff x="3286116" y="4214818"/>
            <a:chExt cx="714380" cy="961731"/>
          </a:xfrm>
        </p:grpSpPr>
        <p:sp>
          <p:nvSpPr>
            <p:cNvPr id="23" name="مربع نص 22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جـ</a:t>
              </a:r>
              <a:r>
                <a:rPr lang="ar-SA" sz="3200" b="1" spc="-200" baseline="30000" dirty="0" smtClean="0"/>
                <a:t>2</a:t>
              </a:r>
              <a:endParaRPr lang="ar-SA" sz="3200" b="1" spc="-200" baseline="30000" dirty="0"/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3286116" y="4714884"/>
              <a:ext cx="7143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جـ</a:t>
              </a:r>
              <a:endParaRPr lang="ar-SA" sz="2400" b="1" dirty="0"/>
            </a:p>
          </p:txBody>
        </p:sp>
        <p:cxnSp>
          <p:nvCxnSpPr>
            <p:cNvPr id="25" name="رابط مستقيم 24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مجموعة 83"/>
          <p:cNvGrpSpPr/>
          <p:nvPr/>
        </p:nvGrpSpPr>
        <p:grpSpPr>
          <a:xfrm>
            <a:off x="5400680" y="2643182"/>
            <a:ext cx="691098" cy="1130145"/>
            <a:chOff x="2167975" y="4366952"/>
            <a:chExt cx="833974" cy="1130145"/>
          </a:xfrm>
        </p:grpSpPr>
        <p:sp>
          <p:nvSpPr>
            <p:cNvPr id="27" name="قوس 26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8" name="قوس 27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33" name="مربع نص 32"/>
          <p:cNvSpPr txBox="1"/>
          <p:nvPr/>
        </p:nvSpPr>
        <p:spPr>
          <a:xfrm>
            <a:off x="5644668" y="5500702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43" name="مستطيل مستدير الزوايا 42"/>
          <p:cNvSpPr/>
          <p:nvPr/>
        </p:nvSpPr>
        <p:spPr>
          <a:xfrm>
            <a:off x="571472" y="1428736"/>
            <a:ext cx="3143272" cy="13573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مستطيل 43"/>
          <p:cNvSpPr/>
          <p:nvPr/>
        </p:nvSpPr>
        <p:spPr>
          <a:xfrm>
            <a:off x="571472" y="2786058"/>
            <a:ext cx="3143272" cy="38576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49" name="مجموعة 48"/>
          <p:cNvGrpSpPr/>
          <p:nvPr/>
        </p:nvGrpSpPr>
        <p:grpSpPr>
          <a:xfrm>
            <a:off x="913503" y="1255528"/>
            <a:ext cx="2229737" cy="1387654"/>
            <a:chOff x="5122648" y="1184090"/>
            <a:chExt cx="2683214" cy="1387654"/>
          </a:xfrm>
        </p:grpSpPr>
        <p:grpSp>
          <p:nvGrpSpPr>
            <p:cNvPr id="50" name="مجموعة 22"/>
            <p:cNvGrpSpPr/>
            <p:nvPr/>
          </p:nvGrpSpPr>
          <p:grpSpPr>
            <a:xfrm>
              <a:off x="5398796" y="1571612"/>
              <a:ext cx="2345727" cy="1000132"/>
              <a:chOff x="-202602" y="4501775"/>
              <a:chExt cx="2345727" cy="1000132"/>
            </a:xfrm>
          </p:grpSpPr>
          <p:sp>
            <p:nvSpPr>
              <p:cNvPr id="55" name="مربع نص 9"/>
              <p:cNvSpPr txBox="1"/>
              <p:nvPr/>
            </p:nvSpPr>
            <p:spPr>
              <a:xfrm>
                <a:off x="-116641" y="4501775"/>
                <a:ext cx="2230514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 ن</a:t>
                </a:r>
                <a:r>
                  <a:rPr lang="ar-SA" sz="3600" b="1" spc="-100" baseline="30000" dirty="0" smtClean="0"/>
                  <a:t>4</a:t>
                </a:r>
                <a:r>
                  <a:rPr lang="ar-SA" sz="2400" b="1" dirty="0" smtClean="0"/>
                  <a:t> جـ</a:t>
                </a:r>
                <a:r>
                  <a:rPr lang="ar-SA" sz="3600" b="1" spc="-100" baseline="30000" dirty="0" smtClean="0"/>
                  <a:t>7</a:t>
                </a:r>
                <a:r>
                  <a:rPr lang="ar-SA" sz="2400" b="1" dirty="0" smtClean="0"/>
                  <a:t> هـ</a:t>
                </a:r>
                <a:r>
                  <a:rPr lang="ar-SA" sz="3600" b="1" spc="-100" baseline="30000" dirty="0" smtClean="0"/>
                  <a:t>3</a:t>
                </a:r>
                <a:endParaRPr lang="ar-SA" sz="3600" b="1" spc="-100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مربع نص 55"/>
              <p:cNvSpPr txBox="1"/>
              <p:nvPr/>
            </p:nvSpPr>
            <p:spPr>
              <a:xfrm>
                <a:off x="-202602" y="5040242"/>
                <a:ext cx="234572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15 ن</a:t>
                </a:r>
                <a:r>
                  <a:rPr lang="ar-SA" sz="3600" b="1" spc="-100" baseline="30000" dirty="0" smtClean="0"/>
                  <a:t>3</a:t>
                </a:r>
                <a:r>
                  <a:rPr lang="ar-SA" sz="2400" b="1" dirty="0" smtClean="0"/>
                  <a:t> جـ</a:t>
                </a:r>
                <a:r>
                  <a:rPr lang="ar-SA" sz="3600" b="1" spc="-100" baseline="30000" dirty="0" smtClean="0"/>
                  <a:t>9</a:t>
                </a:r>
                <a:r>
                  <a:rPr lang="ar-SA" sz="2400" b="1" dirty="0" smtClean="0"/>
                  <a:t> هـ</a:t>
                </a:r>
                <a:r>
                  <a:rPr lang="ar-SA" sz="3600" b="1" spc="-100" baseline="30000" dirty="0" smtClean="0"/>
                  <a:t>6</a:t>
                </a:r>
                <a:endParaRPr lang="ar-SA" sz="3600" b="1" spc="-100" baseline="3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7" name="رابط مستقيم 56"/>
              <p:cNvCxnSpPr/>
              <p:nvPr/>
            </p:nvCxnSpPr>
            <p:spPr>
              <a:xfrm rot="10800000">
                <a:off x="55300" y="4944471"/>
                <a:ext cx="1862826" cy="1588"/>
              </a:xfrm>
              <a:prstGeom prst="line">
                <a:avLst/>
              </a:prstGeom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مجموعة 98"/>
            <p:cNvGrpSpPr/>
            <p:nvPr/>
          </p:nvGrpSpPr>
          <p:grpSpPr>
            <a:xfrm>
              <a:off x="5462584" y="1441599"/>
              <a:ext cx="2343278" cy="1130145"/>
              <a:chOff x="1030248" y="4366952"/>
              <a:chExt cx="1971701" cy="1130145"/>
            </a:xfrm>
          </p:grpSpPr>
          <p:sp>
            <p:nvSpPr>
              <p:cNvPr id="53" name="قوس 52"/>
              <p:cNvSpPr/>
              <p:nvPr/>
            </p:nvSpPr>
            <p:spPr>
              <a:xfrm rot="158712">
                <a:off x="2581715" y="4425870"/>
                <a:ext cx="420234" cy="1071227"/>
              </a:xfrm>
              <a:prstGeom prst="arc">
                <a:avLst>
                  <a:gd name="adj1" fmla="val 16704087"/>
                  <a:gd name="adj2" fmla="val 4383123"/>
                </a:avLst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54" name="قوس 8"/>
              <p:cNvSpPr/>
              <p:nvPr/>
            </p:nvSpPr>
            <p:spPr>
              <a:xfrm rot="10961143">
                <a:off x="1030248" y="4366952"/>
                <a:ext cx="420235" cy="1071227"/>
              </a:xfrm>
              <a:prstGeom prst="arc">
                <a:avLst>
                  <a:gd name="adj1" fmla="val 16704087"/>
                  <a:gd name="adj2" fmla="val 4383123"/>
                </a:avLst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52" name="مربع نص 51"/>
            <p:cNvSpPr txBox="1"/>
            <p:nvPr/>
          </p:nvSpPr>
          <p:spPr>
            <a:xfrm>
              <a:off x="5122648" y="1184090"/>
              <a:ext cx="50006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>
                  <a:solidFill>
                    <a:srgbClr val="FF0000"/>
                  </a:solidFill>
                </a:rPr>
                <a:t>0</a:t>
              </a:r>
              <a:endParaRPr lang="ar-SA" sz="2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8" name="مربع نص 2"/>
          <p:cNvSpPr txBox="1"/>
          <p:nvPr/>
        </p:nvSpPr>
        <p:spPr>
          <a:xfrm>
            <a:off x="928662" y="4263102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pic>
        <p:nvPicPr>
          <p:cNvPr id="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357166"/>
            <a:ext cx="113347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5" name="مجموعة 78"/>
          <p:cNvGrpSpPr/>
          <p:nvPr/>
        </p:nvGrpSpPr>
        <p:grpSpPr>
          <a:xfrm>
            <a:off x="7087078" y="2714701"/>
            <a:ext cx="1842640" cy="1000051"/>
            <a:chOff x="1357290" y="1301108"/>
            <a:chExt cx="1842640" cy="1000051"/>
          </a:xfrm>
        </p:grpSpPr>
        <p:sp>
          <p:nvSpPr>
            <p:cNvPr id="66" name="مربع نص 65"/>
            <p:cNvSpPr txBox="1"/>
            <p:nvPr/>
          </p:nvSpPr>
          <p:spPr>
            <a:xfrm>
              <a:off x="1357290" y="1301108"/>
              <a:ext cx="184264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ب</a:t>
              </a:r>
              <a:r>
                <a:rPr lang="ar-SA" sz="3600" b="1" spc="-200" baseline="30000" dirty="0" smtClean="0"/>
                <a:t>4</a:t>
              </a:r>
              <a:r>
                <a:rPr lang="ar-SA" sz="2400" b="1" spc="-200" dirty="0" smtClean="0"/>
                <a:t> جـ</a:t>
              </a:r>
              <a:r>
                <a:rPr lang="ar-SA" sz="3600" b="1" spc="-200" baseline="30000" dirty="0" smtClean="0"/>
                <a:t>2</a:t>
              </a:r>
              <a:r>
                <a:rPr lang="ar-SA" sz="2400" b="1" spc="-200" dirty="0" smtClean="0"/>
                <a:t> د</a:t>
              </a:r>
              <a:r>
                <a:rPr lang="ar-SA" sz="3600" b="1" spc="-200" baseline="30000" dirty="0" smtClean="0"/>
                <a:t>0</a:t>
              </a:r>
              <a:endParaRPr lang="ar-SA" sz="3600" b="1" spc="-200" baseline="30000" dirty="0"/>
            </a:p>
          </p:txBody>
        </p:sp>
        <p:sp>
          <p:nvSpPr>
            <p:cNvPr id="67" name="مربع نص 66"/>
            <p:cNvSpPr txBox="1"/>
            <p:nvPr/>
          </p:nvSpPr>
          <p:spPr>
            <a:xfrm>
              <a:off x="1357290" y="1839494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ب</a:t>
              </a:r>
              <a:r>
                <a:rPr lang="ar-SA" sz="3600" b="1" baseline="30000" dirty="0" smtClean="0"/>
                <a:t>2</a:t>
              </a:r>
              <a:r>
                <a:rPr lang="ar-SA" sz="2400" b="1" dirty="0" smtClean="0"/>
                <a:t> جـ </a:t>
              </a:r>
              <a:endParaRPr lang="ar-SA" sz="3600" b="1" baseline="30000" dirty="0"/>
            </a:p>
          </p:txBody>
        </p:sp>
        <p:cxnSp>
          <p:nvCxnSpPr>
            <p:cNvPr id="68" name="رابط مستقيم 67"/>
            <p:cNvCxnSpPr/>
            <p:nvPr/>
          </p:nvCxnSpPr>
          <p:spPr>
            <a:xfrm rot="10800000">
              <a:off x="1664397" y="1785926"/>
              <a:ext cx="1228427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9" name="مربع نص 68"/>
          <p:cNvSpPr txBox="1"/>
          <p:nvPr/>
        </p:nvSpPr>
        <p:spPr>
          <a:xfrm>
            <a:off x="4644536" y="5486634"/>
            <a:ext cx="12001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 </a:t>
            </a:r>
            <a:r>
              <a:rPr lang="ar-SA" sz="2400" b="1" dirty="0" smtClean="0"/>
              <a:t>ب</a:t>
            </a:r>
            <a:r>
              <a:rPr lang="ar-SA" sz="3600" b="1" spc="-100" baseline="30000" dirty="0" smtClean="0"/>
              <a:t>2</a:t>
            </a:r>
            <a:r>
              <a:rPr lang="ar-SA" sz="2800" b="1" dirty="0" smtClean="0"/>
              <a:t> </a:t>
            </a:r>
            <a:r>
              <a:rPr lang="ar-SA" sz="2400" b="1" dirty="0" smtClean="0"/>
              <a:t>جـ</a:t>
            </a:r>
            <a:endParaRPr lang="ar-SA" sz="3600" b="1" spc="-100" baseline="30000" dirty="0"/>
          </a:p>
        </p:txBody>
      </p:sp>
      <p:sp>
        <p:nvSpPr>
          <p:cNvPr id="70" name="مربع نص 2"/>
          <p:cNvSpPr txBox="1"/>
          <p:nvPr/>
        </p:nvSpPr>
        <p:spPr>
          <a:xfrm>
            <a:off x="642910" y="4258120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1</a:t>
            </a:r>
            <a:endParaRPr lang="ar-SA" sz="2800" b="1" dirty="0"/>
          </a:p>
        </p:txBody>
      </p:sp>
      <p:grpSp>
        <p:nvGrpSpPr>
          <p:cNvPr id="71" name="مجموعة 70"/>
          <p:cNvGrpSpPr/>
          <p:nvPr/>
        </p:nvGrpSpPr>
        <p:grpSpPr>
          <a:xfrm>
            <a:off x="1285852" y="3714752"/>
            <a:ext cx="2229737" cy="1387654"/>
            <a:chOff x="5122648" y="1184090"/>
            <a:chExt cx="2683214" cy="1387654"/>
          </a:xfrm>
        </p:grpSpPr>
        <p:grpSp>
          <p:nvGrpSpPr>
            <p:cNvPr id="72" name="مجموعة 22"/>
            <p:cNvGrpSpPr/>
            <p:nvPr/>
          </p:nvGrpSpPr>
          <p:grpSpPr>
            <a:xfrm>
              <a:off x="5398796" y="1571612"/>
              <a:ext cx="2345727" cy="1000132"/>
              <a:chOff x="-202602" y="4501775"/>
              <a:chExt cx="2345727" cy="1000132"/>
            </a:xfrm>
          </p:grpSpPr>
          <p:sp>
            <p:nvSpPr>
              <p:cNvPr id="77" name="مربع نص 9"/>
              <p:cNvSpPr txBox="1"/>
              <p:nvPr/>
            </p:nvSpPr>
            <p:spPr>
              <a:xfrm>
                <a:off x="-116641" y="4501775"/>
                <a:ext cx="2230514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 ن</a:t>
                </a:r>
                <a:r>
                  <a:rPr lang="ar-SA" sz="3600" b="1" spc="-100" baseline="30000" dirty="0" smtClean="0"/>
                  <a:t>4</a:t>
                </a:r>
                <a:r>
                  <a:rPr lang="ar-SA" sz="2400" b="1" dirty="0" smtClean="0"/>
                  <a:t> جـ</a:t>
                </a:r>
                <a:r>
                  <a:rPr lang="ar-SA" sz="3600" b="1" spc="-100" baseline="30000" dirty="0" smtClean="0"/>
                  <a:t>7</a:t>
                </a:r>
                <a:r>
                  <a:rPr lang="ar-SA" sz="2400" b="1" dirty="0" smtClean="0"/>
                  <a:t> هـ</a:t>
                </a:r>
                <a:r>
                  <a:rPr lang="ar-SA" sz="3600" b="1" spc="-100" baseline="30000" dirty="0" smtClean="0"/>
                  <a:t>3</a:t>
                </a:r>
                <a:endParaRPr lang="ar-SA" sz="3600" b="1" spc="-100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8" name="مربع نص 77"/>
              <p:cNvSpPr txBox="1"/>
              <p:nvPr/>
            </p:nvSpPr>
            <p:spPr>
              <a:xfrm>
                <a:off x="-202602" y="5040242"/>
                <a:ext cx="234572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15 ن</a:t>
                </a:r>
                <a:r>
                  <a:rPr lang="ar-SA" sz="3600" b="1" spc="-100" baseline="30000" dirty="0" smtClean="0"/>
                  <a:t>3</a:t>
                </a:r>
                <a:r>
                  <a:rPr lang="ar-SA" sz="2400" b="1" dirty="0" smtClean="0"/>
                  <a:t> جـ</a:t>
                </a:r>
                <a:r>
                  <a:rPr lang="ar-SA" sz="3600" b="1" spc="-100" baseline="30000" dirty="0" smtClean="0"/>
                  <a:t>9</a:t>
                </a:r>
                <a:r>
                  <a:rPr lang="ar-SA" sz="2400" b="1" dirty="0" smtClean="0"/>
                  <a:t> هـ</a:t>
                </a:r>
                <a:r>
                  <a:rPr lang="ar-SA" sz="3600" b="1" spc="-100" baseline="30000" dirty="0" smtClean="0"/>
                  <a:t>6</a:t>
                </a:r>
                <a:endParaRPr lang="ar-SA" sz="3600" b="1" spc="-100" baseline="3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79" name="رابط مستقيم 78"/>
              <p:cNvCxnSpPr/>
              <p:nvPr/>
            </p:nvCxnSpPr>
            <p:spPr>
              <a:xfrm rot="10800000">
                <a:off x="55300" y="4944471"/>
                <a:ext cx="1862826" cy="1588"/>
              </a:xfrm>
              <a:prstGeom prst="line">
                <a:avLst/>
              </a:prstGeom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مجموعة 98"/>
            <p:cNvGrpSpPr/>
            <p:nvPr/>
          </p:nvGrpSpPr>
          <p:grpSpPr>
            <a:xfrm>
              <a:off x="5462583" y="1441599"/>
              <a:ext cx="2343277" cy="1130145"/>
              <a:chOff x="1030248" y="4366952"/>
              <a:chExt cx="1971701" cy="1130145"/>
            </a:xfrm>
          </p:grpSpPr>
          <p:sp>
            <p:nvSpPr>
              <p:cNvPr id="75" name="قوس 74"/>
              <p:cNvSpPr/>
              <p:nvPr/>
            </p:nvSpPr>
            <p:spPr>
              <a:xfrm rot="158712">
                <a:off x="2581715" y="4425870"/>
                <a:ext cx="420234" cy="1071227"/>
              </a:xfrm>
              <a:prstGeom prst="arc">
                <a:avLst>
                  <a:gd name="adj1" fmla="val 16704087"/>
                  <a:gd name="adj2" fmla="val 4383123"/>
                </a:avLst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76" name="قوس 8"/>
              <p:cNvSpPr/>
              <p:nvPr/>
            </p:nvSpPr>
            <p:spPr>
              <a:xfrm rot="10961143">
                <a:off x="1030248" y="4366952"/>
                <a:ext cx="420235" cy="1071227"/>
              </a:xfrm>
              <a:prstGeom prst="arc">
                <a:avLst>
                  <a:gd name="adj1" fmla="val 16704087"/>
                  <a:gd name="adj2" fmla="val 4383123"/>
                </a:avLst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74" name="مربع نص 73"/>
            <p:cNvSpPr txBox="1"/>
            <p:nvPr/>
          </p:nvSpPr>
          <p:spPr>
            <a:xfrm>
              <a:off x="5122648" y="1184090"/>
              <a:ext cx="50006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>
                  <a:solidFill>
                    <a:srgbClr val="FF0000"/>
                  </a:solidFill>
                </a:rPr>
                <a:t>0</a:t>
              </a:r>
              <a:endParaRPr lang="ar-SA" sz="2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80" name="وسيلة شرح مستطيلة مستديرة الزوايا 79"/>
          <p:cNvSpPr/>
          <p:nvPr/>
        </p:nvSpPr>
        <p:spPr>
          <a:xfrm>
            <a:off x="7786710" y="1071546"/>
            <a:ext cx="1285852" cy="1071570"/>
          </a:xfrm>
          <a:prstGeom prst="wedgeRoundRectCallout">
            <a:avLst>
              <a:gd name="adj1" fmla="val -60614"/>
              <a:gd name="adj2" fmla="val 1097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د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0</a:t>
            </a:r>
            <a:r>
              <a:rPr lang="ar-SA" sz="2400" b="1" dirty="0" smtClean="0">
                <a:solidFill>
                  <a:schemeClr val="tx1"/>
                </a:solidFill>
              </a:rPr>
              <a:t> = 1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8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800" decel="100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/>
      <p:bldP spid="10" grpId="0"/>
      <p:bldP spid="18" grpId="0"/>
      <p:bldP spid="19" grpId="0"/>
      <p:bldP spid="20" grpId="0"/>
      <p:bldP spid="21" grpId="0"/>
      <p:bldP spid="33" grpId="0"/>
      <p:bldP spid="43" grpId="0" animBg="1"/>
      <p:bldP spid="44" grpId="0" animBg="1"/>
      <p:bldP spid="58" grpId="0"/>
      <p:bldP spid="69" grpId="0"/>
      <p:bldP spid="70" grpId="0"/>
      <p:bldP spid="80" grpId="0" animBg="1"/>
      <p:bldP spid="8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714348" y="257152"/>
            <a:ext cx="6715172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بسط كل عبارة مما يأتي . مفترضا أن المقام لا يساوي صفرا :</a:t>
            </a:r>
            <a:endParaRPr lang="ar-SA" sz="2400" b="1" dirty="0">
              <a:solidFill>
                <a:schemeClr val="tx1"/>
              </a:solidFill>
            </a:endParaRPr>
          </a:p>
        </p:txBody>
      </p:sp>
      <p:pic>
        <p:nvPicPr>
          <p:cNvPr id="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357166"/>
            <a:ext cx="113347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3" name="مستطيل مستدير الزوايا 92"/>
          <p:cNvSpPr/>
          <p:nvPr/>
        </p:nvSpPr>
        <p:spPr>
          <a:xfrm>
            <a:off x="3357554" y="1301108"/>
            <a:ext cx="2571768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94" name="مجموعة 78"/>
          <p:cNvGrpSpPr/>
          <p:nvPr/>
        </p:nvGrpSpPr>
        <p:grpSpPr>
          <a:xfrm>
            <a:off x="3729492" y="1301108"/>
            <a:ext cx="1842640" cy="1000051"/>
            <a:chOff x="1357290" y="1301108"/>
            <a:chExt cx="1842640" cy="1000051"/>
          </a:xfrm>
        </p:grpSpPr>
        <p:sp>
          <p:nvSpPr>
            <p:cNvPr id="95" name="مربع نص 94"/>
            <p:cNvSpPr txBox="1"/>
            <p:nvPr/>
          </p:nvSpPr>
          <p:spPr>
            <a:xfrm>
              <a:off x="1357290" y="1301108"/>
              <a:ext cx="184264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ف</a:t>
              </a:r>
              <a:r>
                <a:rPr lang="ar-SA" sz="3600" b="1" spc="-200" baseline="40000" dirty="0" smtClean="0"/>
                <a:t>ــ</a:t>
              </a:r>
              <a:r>
                <a:rPr lang="ar-SA" sz="3600" b="1" spc="-200" baseline="30000" dirty="0" smtClean="0"/>
                <a:t> 4</a:t>
              </a:r>
              <a:r>
                <a:rPr lang="ar-SA" sz="2400" b="1" spc="-200" dirty="0" smtClean="0"/>
                <a:t> و</a:t>
              </a:r>
              <a:r>
                <a:rPr lang="ar-SA" sz="3600" b="1" spc="-200" baseline="30000" dirty="0" smtClean="0"/>
                <a:t> </a:t>
              </a:r>
              <a:r>
                <a:rPr lang="ar-SA" sz="2400" b="1" spc="-200" dirty="0" smtClean="0"/>
                <a:t> س</a:t>
              </a:r>
              <a:r>
                <a:rPr lang="ar-SA" sz="3600" b="1" spc="-200" baseline="30000" dirty="0" smtClean="0"/>
                <a:t>2</a:t>
              </a:r>
              <a:endParaRPr lang="ar-SA" sz="3600" b="1" spc="-200" baseline="30000" dirty="0"/>
            </a:p>
          </p:txBody>
        </p:sp>
        <p:sp>
          <p:nvSpPr>
            <p:cNvPr id="96" name="مربع نص 95"/>
            <p:cNvSpPr txBox="1"/>
            <p:nvPr/>
          </p:nvSpPr>
          <p:spPr>
            <a:xfrm>
              <a:off x="1357290" y="1839494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و ص</a:t>
              </a:r>
              <a:r>
                <a:rPr lang="ar-SA" sz="3600" b="1" baseline="40000" dirty="0" smtClean="0"/>
                <a:t>ــ </a:t>
              </a:r>
              <a:r>
                <a:rPr lang="ar-SA" sz="3600" b="1" baseline="30000" dirty="0" smtClean="0"/>
                <a:t>6</a:t>
              </a:r>
              <a:endParaRPr lang="ar-SA" sz="3600" b="1" baseline="30000" dirty="0"/>
            </a:p>
          </p:txBody>
        </p:sp>
        <p:cxnSp>
          <p:nvCxnSpPr>
            <p:cNvPr id="97" name="رابط مستقيم 96"/>
            <p:cNvCxnSpPr/>
            <p:nvPr/>
          </p:nvCxnSpPr>
          <p:spPr>
            <a:xfrm rot="10800000">
              <a:off x="1664397" y="1785926"/>
              <a:ext cx="1228427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8" name="مستطيل 97"/>
          <p:cNvSpPr/>
          <p:nvPr/>
        </p:nvSpPr>
        <p:spPr>
          <a:xfrm>
            <a:off x="2071670" y="2285992"/>
            <a:ext cx="5143536" cy="43015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9" name="مربع نص 98"/>
          <p:cNvSpPr txBox="1"/>
          <p:nvPr/>
        </p:nvSpPr>
        <p:spPr>
          <a:xfrm>
            <a:off x="5143504" y="2944182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grpSp>
        <p:nvGrpSpPr>
          <p:cNvPr id="100" name="مجموعة 78"/>
          <p:cNvGrpSpPr/>
          <p:nvPr/>
        </p:nvGrpSpPr>
        <p:grpSpPr>
          <a:xfrm>
            <a:off x="5429256" y="2714620"/>
            <a:ext cx="1842640" cy="1000051"/>
            <a:chOff x="1357290" y="1301108"/>
            <a:chExt cx="1842640" cy="1000051"/>
          </a:xfrm>
        </p:grpSpPr>
        <p:sp>
          <p:nvSpPr>
            <p:cNvPr id="101" name="مربع نص 100"/>
            <p:cNvSpPr txBox="1"/>
            <p:nvPr/>
          </p:nvSpPr>
          <p:spPr>
            <a:xfrm>
              <a:off x="1357290" y="1301108"/>
              <a:ext cx="184264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ف</a:t>
              </a:r>
              <a:r>
                <a:rPr lang="ar-SA" sz="3600" b="1" spc="-200" baseline="40000" dirty="0" smtClean="0"/>
                <a:t>ــ</a:t>
              </a:r>
              <a:r>
                <a:rPr lang="ar-SA" sz="3600" b="1" spc="-200" baseline="30000" dirty="0" smtClean="0"/>
                <a:t> 4</a:t>
              </a:r>
              <a:r>
                <a:rPr lang="ar-SA" sz="2400" b="1" spc="-200" dirty="0" smtClean="0"/>
                <a:t> و</a:t>
              </a:r>
              <a:r>
                <a:rPr lang="ar-SA" sz="3600" b="1" spc="-200" baseline="30000" dirty="0" smtClean="0"/>
                <a:t> </a:t>
              </a:r>
              <a:r>
                <a:rPr lang="ar-SA" sz="2400" b="1" spc="-200" dirty="0" smtClean="0"/>
                <a:t> س</a:t>
              </a:r>
              <a:r>
                <a:rPr lang="ar-SA" sz="3600" b="1" spc="-200" baseline="30000" dirty="0" smtClean="0"/>
                <a:t>2</a:t>
              </a:r>
              <a:endParaRPr lang="ar-SA" sz="3600" b="1" spc="-200" baseline="30000" dirty="0"/>
            </a:p>
          </p:txBody>
        </p:sp>
        <p:sp>
          <p:nvSpPr>
            <p:cNvPr id="102" name="مربع نص 101"/>
            <p:cNvSpPr txBox="1"/>
            <p:nvPr/>
          </p:nvSpPr>
          <p:spPr>
            <a:xfrm>
              <a:off x="1357290" y="1839494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و ص</a:t>
              </a:r>
              <a:r>
                <a:rPr lang="ar-SA" sz="3600" b="1" baseline="40000" dirty="0" smtClean="0"/>
                <a:t>ــ </a:t>
              </a:r>
              <a:r>
                <a:rPr lang="ar-SA" sz="3600" b="1" baseline="30000" dirty="0" smtClean="0"/>
                <a:t>6</a:t>
              </a:r>
              <a:endParaRPr lang="ar-SA" sz="3600" b="1" baseline="30000" dirty="0"/>
            </a:p>
          </p:txBody>
        </p:sp>
        <p:cxnSp>
          <p:nvCxnSpPr>
            <p:cNvPr id="103" name="رابط مستقيم 102"/>
            <p:cNvCxnSpPr/>
            <p:nvPr/>
          </p:nvCxnSpPr>
          <p:spPr>
            <a:xfrm rot="10800000">
              <a:off x="1664397" y="1785926"/>
              <a:ext cx="1228427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4" name="مجموعة 78"/>
          <p:cNvGrpSpPr/>
          <p:nvPr/>
        </p:nvGrpSpPr>
        <p:grpSpPr>
          <a:xfrm>
            <a:off x="3714744" y="2714620"/>
            <a:ext cx="1571636" cy="1000051"/>
            <a:chOff x="1357290" y="1301108"/>
            <a:chExt cx="1842640" cy="1000051"/>
          </a:xfrm>
        </p:grpSpPr>
        <p:sp>
          <p:nvSpPr>
            <p:cNvPr id="105" name="مربع نص 104"/>
            <p:cNvSpPr txBox="1"/>
            <p:nvPr/>
          </p:nvSpPr>
          <p:spPr>
            <a:xfrm>
              <a:off x="1357290" y="1301108"/>
              <a:ext cx="184264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س</a:t>
              </a:r>
              <a:r>
                <a:rPr lang="ar-SA" sz="3600" b="1" spc="-200" baseline="30000" dirty="0" smtClean="0"/>
                <a:t>2</a:t>
              </a:r>
              <a:r>
                <a:rPr lang="ar-SA" sz="2400" b="1" spc="-200" dirty="0" smtClean="0"/>
                <a:t> و  ص</a:t>
              </a:r>
              <a:r>
                <a:rPr lang="ar-SA" sz="3600" b="1" spc="-200" baseline="30000" dirty="0" smtClean="0"/>
                <a:t>6</a:t>
              </a:r>
              <a:endParaRPr lang="ar-SA" sz="3600" b="1" spc="-200" baseline="30000" dirty="0"/>
            </a:p>
          </p:txBody>
        </p:sp>
        <p:sp>
          <p:nvSpPr>
            <p:cNvPr id="106" name="مربع نص 105"/>
            <p:cNvSpPr txBox="1"/>
            <p:nvPr/>
          </p:nvSpPr>
          <p:spPr>
            <a:xfrm>
              <a:off x="1357290" y="1839494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و ف</a:t>
              </a:r>
              <a:r>
                <a:rPr lang="ar-SA" sz="3600" b="1" baseline="30000" dirty="0" smtClean="0"/>
                <a:t>4</a:t>
              </a:r>
              <a:endParaRPr lang="ar-SA" sz="3600" b="1" baseline="30000" dirty="0"/>
            </a:p>
          </p:txBody>
        </p:sp>
        <p:cxnSp>
          <p:nvCxnSpPr>
            <p:cNvPr id="107" name="رابط مستقيم 106"/>
            <p:cNvCxnSpPr/>
            <p:nvPr/>
          </p:nvCxnSpPr>
          <p:spPr>
            <a:xfrm rot="10800000">
              <a:off x="1664397" y="1785926"/>
              <a:ext cx="1228427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8" name="مربع نص 107"/>
          <p:cNvSpPr txBox="1"/>
          <p:nvPr/>
        </p:nvSpPr>
        <p:spPr>
          <a:xfrm>
            <a:off x="5143504" y="4230147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grpSp>
        <p:nvGrpSpPr>
          <p:cNvPr id="109" name="مجموعة 78"/>
          <p:cNvGrpSpPr/>
          <p:nvPr/>
        </p:nvGrpSpPr>
        <p:grpSpPr>
          <a:xfrm>
            <a:off x="3714744" y="4000585"/>
            <a:ext cx="1571636" cy="1000051"/>
            <a:chOff x="1357290" y="1301108"/>
            <a:chExt cx="1842640" cy="1000051"/>
          </a:xfrm>
        </p:grpSpPr>
        <p:sp>
          <p:nvSpPr>
            <p:cNvPr id="110" name="مربع نص 109"/>
            <p:cNvSpPr txBox="1"/>
            <p:nvPr/>
          </p:nvSpPr>
          <p:spPr>
            <a:xfrm>
              <a:off x="1357290" y="1301108"/>
              <a:ext cx="184264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س</a:t>
              </a:r>
              <a:r>
                <a:rPr lang="ar-SA" sz="3600" b="1" spc="-200" baseline="30000" dirty="0" smtClean="0"/>
                <a:t>2</a:t>
              </a:r>
              <a:r>
                <a:rPr lang="ar-SA" sz="2400" b="1" spc="-200" dirty="0" smtClean="0"/>
                <a:t> ص</a:t>
              </a:r>
              <a:r>
                <a:rPr lang="ar-SA" sz="3600" b="1" spc="-200" baseline="30000" dirty="0" smtClean="0"/>
                <a:t>6</a:t>
              </a:r>
              <a:endParaRPr lang="ar-SA" sz="3600" b="1" spc="-200" baseline="30000" dirty="0"/>
            </a:p>
          </p:txBody>
        </p:sp>
        <p:sp>
          <p:nvSpPr>
            <p:cNvPr id="111" name="مربع نص 110"/>
            <p:cNvSpPr txBox="1"/>
            <p:nvPr/>
          </p:nvSpPr>
          <p:spPr>
            <a:xfrm>
              <a:off x="1357290" y="1839494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ف</a:t>
              </a:r>
              <a:r>
                <a:rPr lang="ar-SA" sz="3600" b="1" baseline="30000" dirty="0" smtClean="0"/>
                <a:t>4</a:t>
              </a:r>
              <a:endParaRPr lang="ar-SA" sz="3600" b="1" baseline="30000" dirty="0"/>
            </a:p>
          </p:txBody>
        </p:sp>
        <p:cxnSp>
          <p:nvCxnSpPr>
            <p:cNvPr id="112" name="رابط مستقيم 111"/>
            <p:cNvCxnSpPr/>
            <p:nvPr/>
          </p:nvCxnSpPr>
          <p:spPr>
            <a:xfrm rot="10800000">
              <a:off x="1664397" y="1785926"/>
              <a:ext cx="1228427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3" name="رابط مستقيم 112"/>
          <p:cNvCxnSpPr/>
          <p:nvPr/>
        </p:nvCxnSpPr>
        <p:spPr>
          <a:xfrm rot="10800000" flipV="1">
            <a:off x="4415056" y="2986304"/>
            <a:ext cx="214314" cy="1723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4" name="رابط مستقيم 113"/>
          <p:cNvCxnSpPr/>
          <p:nvPr/>
        </p:nvCxnSpPr>
        <p:spPr>
          <a:xfrm rot="10800000" flipV="1">
            <a:off x="4614422" y="3458234"/>
            <a:ext cx="271466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3" grpId="0" animBg="1"/>
      <p:bldP spid="98" grpId="0" animBg="1"/>
      <p:bldP spid="99" grpId="0"/>
      <p:bldP spid="10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714348" y="257152"/>
            <a:ext cx="6715172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بسط كل عبارة مما يأتي . مفترضا أن المقام لا يساوي صفرا :</a:t>
            </a:r>
            <a:endParaRPr lang="ar-SA" sz="2400" b="1" dirty="0">
              <a:solidFill>
                <a:schemeClr val="tx1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357166"/>
            <a:ext cx="113347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" name="مستطيل 59"/>
          <p:cNvSpPr/>
          <p:nvPr/>
        </p:nvSpPr>
        <p:spPr>
          <a:xfrm>
            <a:off x="785786" y="2342183"/>
            <a:ext cx="7715304" cy="43015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0" name="مربع نص 69"/>
          <p:cNvSpPr txBox="1"/>
          <p:nvPr/>
        </p:nvSpPr>
        <p:spPr>
          <a:xfrm>
            <a:off x="6014828" y="4334540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77" name="مستطيل مستدير الزوايا 76"/>
          <p:cNvSpPr/>
          <p:nvPr/>
        </p:nvSpPr>
        <p:spPr>
          <a:xfrm>
            <a:off x="3314252" y="1285860"/>
            <a:ext cx="2571768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78" name="مجموعة 22"/>
          <p:cNvGrpSpPr/>
          <p:nvPr/>
        </p:nvGrpSpPr>
        <p:grpSpPr>
          <a:xfrm>
            <a:off x="3357554" y="1357298"/>
            <a:ext cx="2457028" cy="1000132"/>
            <a:chOff x="-202602" y="4501775"/>
            <a:chExt cx="2345727" cy="1000132"/>
          </a:xfrm>
        </p:grpSpPr>
        <p:sp>
          <p:nvSpPr>
            <p:cNvPr id="79" name="مربع نص 9"/>
            <p:cNvSpPr txBox="1"/>
            <p:nvPr/>
          </p:nvSpPr>
          <p:spPr>
            <a:xfrm>
              <a:off x="-116641" y="4501775"/>
              <a:ext cx="223051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32 د</a:t>
              </a:r>
              <a:r>
                <a:rPr lang="ar-SA" sz="3600" b="1" spc="-100" baseline="30000" dirty="0" smtClean="0"/>
                <a:t>ــ 8</a:t>
              </a:r>
              <a:r>
                <a:rPr lang="ar-SA" sz="2400" b="1" dirty="0" smtClean="0"/>
                <a:t> ب</a:t>
              </a:r>
              <a:r>
                <a:rPr lang="ar-SA" sz="3600" b="1" spc="-100" baseline="30000" dirty="0" smtClean="0"/>
                <a:t>3</a:t>
              </a:r>
              <a:r>
                <a:rPr lang="ar-SA" sz="2400" b="1" dirty="0" smtClean="0"/>
                <a:t> جـ</a:t>
              </a:r>
              <a:r>
                <a:rPr lang="ar-SA" sz="3600" b="1" spc="-100" baseline="30000" dirty="0" smtClean="0"/>
                <a:t>ــ 4</a:t>
              </a:r>
              <a:endParaRPr lang="ar-SA" sz="3600" b="1" spc="-1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80" name="مربع نص 79"/>
            <p:cNvSpPr txBox="1"/>
            <p:nvPr/>
          </p:nvSpPr>
          <p:spPr>
            <a:xfrm>
              <a:off x="-202602" y="5040242"/>
              <a:ext cx="2345727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4 د</a:t>
              </a:r>
              <a:r>
                <a:rPr lang="ar-SA" sz="3600" b="1" spc="-100" baseline="30000" dirty="0" smtClean="0"/>
                <a:t>3</a:t>
              </a:r>
              <a:r>
                <a:rPr lang="ar-SA" sz="2400" b="1" dirty="0" smtClean="0"/>
                <a:t> ب</a:t>
              </a:r>
              <a:r>
                <a:rPr lang="ar-SA" sz="3600" b="1" spc="-100" baseline="30000" dirty="0" smtClean="0"/>
                <a:t>5</a:t>
              </a:r>
              <a:r>
                <a:rPr lang="ar-SA" sz="2400" b="1" dirty="0" smtClean="0"/>
                <a:t> جـ</a:t>
              </a:r>
              <a:r>
                <a:rPr lang="ar-SA" sz="3600" b="1" spc="-100" baseline="30000" dirty="0" smtClean="0"/>
                <a:t>ــ 2</a:t>
              </a:r>
              <a:endParaRPr lang="ar-SA" sz="3600" b="1" spc="-100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81" name="رابط مستقيم 80"/>
            <p:cNvCxnSpPr/>
            <p:nvPr/>
          </p:nvCxnSpPr>
          <p:spPr>
            <a:xfrm rot="10800000">
              <a:off x="55300" y="4944471"/>
              <a:ext cx="1862826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2" name="مجموعة 22"/>
          <p:cNvGrpSpPr/>
          <p:nvPr/>
        </p:nvGrpSpPr>
        <p:grpSpPr>
          <a:xfrm>
            <a:off x="6186938" y="2771990"/>
            <a:ext cx="2457028" cy="1000132"/>
            <a:chOff x="-202602" y="4501775"/>
            <a:chExt cx="2345727" cy="1000132"/>
          </a:xfrm>
        </p:grpSpPr>
        <p:sp>
          <p:nvSpPr>
            <p:cNvPr id="83" name="مربع نص 9"/>
            <p:cNvSpPr txBox="1"/>
            <p:nvPr/>
          </p:nvSpPr>
          <p:spPr>
            <a:xfrm>
              <a:off x="-116641" y="4501775"/>
              <a:ext cx="223051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32 د</a:t>
              </a:r>
              <a:r>
                <a:rPr lang="ar-SA" sz="3600" b="1" spc="-100" baseline="30000" dirty="0" smtClean="0"/>
                <a:t>ــ 8</a:t>
              </a:r>
              <a:r>
                <a:rPr lang="ar-SA" sz="2400" b="1" dirty="0" smtClean="0"/>
                <a:t> ب</a:t>
              </a:r>
              <a:r>
                <a:rPr lang="ar-SA" sz="3600" b="1" spc="-100" baseline="30000" dirty="0" smtClean="0"/>
                <a:t>3</a:t>
              </a:r>
              <a:r>
                <a:rPr lang="ar-SA" sz="2400" b="1" dirty="0" smtClean="0"/>
                <a:t> جـ</a:t>
              </a:r>
              <a:r>
                <a:rPr lang="ar-SA" sz="3600" b="1" spc="-100" baseline="30000" dirty="0" smtClean="0"/>
                <a:t>ــ 4</a:t>
              </a:r>
              <a:endParaRPr lang="ar-SA" sz="3600" b="1" spc="-1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84" name="مربع نص 83"/>
            <p:cNvSpPr txBox="1"/>
            <p:nvPr/>
          </p:nvSpPr>
          <p:spPr>
            <a:xfrm>
              <a:off x="-202602" y="5040242"/>
              <a:ext cx="2345727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4 د</a:t>
              </a:r>
              <a:r>
                <a:rPr lang="ar-SA" sz="3600" b="1" spc="-100" baseline="30000" dirty="0" smtClean="0"/>
                <a:t>3</a:t>
              </a:r>
              <a:r>
                <a:rPr lang="ar-SA" sz="2400" b="1" dirty="0" smtClean="0"/>
                <a:t> ب</a:t>
              </a:r>
              <a:r>
                <a:rPr lang="ar-SA" sz="3600" b="1" spc="-100" baseline="30000" dirty="0" smtClean="0"/>
                <a:t>5</a:t>
              </a:r>
              <a:r>
                <a:rPr lang="ar-SA" sz="2400" b="1" dirty="0" smtClean="0"/>
                <a:t> جـ</a:t>
              </a:r>
              <a:r>
                <a:rPr lang="ar-SA" sz="3600" b="1" spc="-100" baseline="30000" dirty="0" smtClean="0"/>
                <a:t>ــ 2</a:t>
              </a:r>
              <a:r>
                <a:rPr lang="ar-SA" sz="2400" b="1" dirty="0" smtClean="0"/>
                <a:t> </a:t>
              </a:r>
              <a:endParaRPr lang="ar-SA" sz="3600" b="1" spc="-100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85" name="رابط مستقيم 84"/>
            <p:cNvCxnSpPr/>
            <p:nvPr/>
          </p:nvCxnSpPr>
          <p:spPr>
            <a:xfrm rot="10800000">
              <a:off x="55300" y="4944471"/>
              <a:ext cx="1862826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6" name="مجموعة 60"/>
          <p:cNvGrpSpPr/>
          <p:nvPr/>
        </p:nvGrpSpPr>
        <p:grpSpPr>
          <a:xfrm>
            <a:off x="5314956" y="2658430"/>
            <a:ext cx="714380" cy="961731"/>
            <a:chOff x="3286116" y="4214818"/>
            <a:chExt cx="714380" cy="961731"/>
          </a:xfrm>
        </p:grpSpPr>
        <p:sp>
          <p:nvSpPr>
            <p:cNvPr id="87" name="مربع نص 86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32</a:t>
              </a:r>
              <a:endParaRPr lang="ar-SA" sz="3200" b="1" spc="-200" baseline="30000" dirty="0"/>
            </a:p>
          </p:txBody>
        </p:sp>
        <p:sp>
          <p:nvSpPr>
            <p:cNvPr id="88" name="مربع نص 87"/>
            <p:cNvSpPr txBox="1"/>
            <p:nvPr/>
          </p:nvSpPr>
          <p:spPr>
            <a:xfrm>
              <a:off x="3286116" y="4714884"/>
              <a:ext cx="7143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4</a:t>
              </a:r>
              <a:endParaRPr lang="ar-SA" sz="2400" b="1" dirty="0"/>
            </a:p>
          </p:txBody>
        </p:sp>
        <p:cxnSp>
          <p:nvCxnSpPr>
            <p:cNvPr id="89" name="رابط مستقيم 88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0" name="مجموعة 64"/>
          <p:cNvGrpSpPr/>
          <p:nvPr/>
        </p:nvGrpSpPr>
        <p:grpSpPr>
          <a:xfrm>
            <a:off x="5314956" y="2658430"/>
            <a:ext cx="691098" cy="1130145"/>
            <a:chOff x="2167975" y="4366952"/>
            <a:chExt cx="833974" cy="1130145"/>
          </a:xfrm>
        </p:grpSpPr>
        <p:sp>
          <p:nvSpPr>
            <p:cNvPr id="91" name="قوس 90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2" name="قوس 91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93" name="مجموعة 79"/>
          <p:cNvGrpSpPr/>
          <p:nvPr/>
        </p:nvGrpSpPr>
        <p:grpSpPr>
          <a:xfrm>
            <a:off x="4286250" y="2643182"/>
            <a:ext cx="857256" cy="1071570"/>
            <a:chOff x="3286116" y="4214818"/>
            <a:chExt cx="714380" cy="1071570"/>
          </a:xfrm>
        </p:grpSpPr>
        <p:sp>
          <p:nvSpPr>
            <p:cNvPr id="94" name="مربع نص 93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د</a:t>
              </a:r>
              <a:r>
                <a:rPr lang="ar-SA" sz="3200" b="1" spc="-200" baseline="30000" dirty="0" smtClean="0"/>
                <a:t>ــ  8</a:t>
              </a:r>
              <a:endParaRPr lang="ar-SA" sz="3200" b="1" spc="-200" baseline="30000" dirty="0"/>
            </a:p>
          </p:txBody>
        </p:sp>
        <p:sp>
          <p:nvSpPr>
            <p:cNvPr id="95" name="مربع نص 94"/>
            <p:cNvSpPr txBox="1"/>
            <p:nvPr/>
          </p:nvSpPr>
          <p:spPr>
            <a:xfrm>
              <a:off x="3286116" y="4824723"/>
              <a:ext cx="7143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د</a:t>
              </a:r>
              <a:r>
                <a:rPr lang="ar-SA" sz="3600" b="1" spc="-100" baseline="30000" dirty="0" smtClean="0"/>
                <a:t>3</a:t>
              </a:r>
              <a:endParaRPr lang="ar-SA" sz="3600" b="1" spc="-100" baseline="30000" dirty="0"/>
            </a:p>
          </p:txBody>
        </p:sp>
        <p:cxnSp>
          <p:nvCxnSpPr>
            <p:cNvPr id="96" name="رابط مستقيم 95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6" name="مجموعة 115"/>
          <p:cNvGrpSpPr/>
          <p:nvPr/>
        </p:nvGrpSpPr>
        <p:grpSpPr>
          <a:xfrm>
            <a:off x="4311157" y="2643182"/>
            <a:ext cx="807815" cy="1130145"/>
            <a:chOff x="3096709" y="2643182"/>
            <a:chExt cx="807815" cy="1130145"/>
          </a:xfrm>
        </p:grpSpPr>
        <p:sp>
          <p:nvSpPr>
            <p:cNvPr id="98" name="قوس 97"/>
            <p:cNvSpPr/>
            <p:nvPr/>
          </p:nvSpPr>
          <p:spPr>
            <a:xfrm rot="158712">
              <a:off x="3556284" y="2702100"/>
              <a:ext cx="348240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9" name="قوس 98"/>
            <p:cNvSpPr/>
            <p:nvPr/>
          </p:nvSpPr>
          <p:spPr>
            <a:xfrm rot="10961143">
              <a:off x="3096709" y="2643182"/>
              <a:ext cx="348240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00" name="مربع نص 99"/>
          <p:cNvSpPr txBox="1"/>
          <p:nvPr/>
        </p:nvSpPr>
        <p:spPr>
          <a:xfrm>
            <a:off x="6000760" y="2955972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grpSp>
        <p:nvGrpSpPr>
          <p:cNvPr id="101" name="مجموعة 60"/>
          <p:cNvGrpSpPr/>
          <p:nvPr/>
        </p:nvGrpSpPr>
        <p:grpSpPr>
          <a:xfrm>
            <a:off x="3400200" y="2658430"/>
            <a:ext cx="714380" cy="1084841"/>
            <a:chOff x="3286116" y="4214818"/>
            <a:chExt cx="714380" cy="1084841"/>
          </a:xfrm>
        </p:grpSpPr>
        <p:sp>
          <p:nvSpPr>
            <p:cNvPr id="102" name="مربع نص 101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ب</a:t>
              </a:r>
              <a:r>
                <a:rPr lang="ar-SA" sz="3200" b="1" spc="-200" baseline="30000" dirty="0" smtClean="0"/>
                <a:t>3</a:t>
              </a:r>
              <a:endParaRPr lang="ar-SA" sz="3200" b="1" spc="-200" baseline="30000" dirty="0"/>
            </a:p>
          </p:txBody>
        </p:sp>
        <p:sp>
          <p:nvSpPr>
            <p:cNvPr id="103" name="مربع نص 102"/>
            <p:cNvSpPr txBox="1"/>
            <p:nvPr/>
          </p:nvSpPr>
          <p:spPr>
            <a:xfrm>
              <a:off x="3286116" y="4714884"/>
              <a:ext cx="71438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ب</a:t>
              </a:r>
              <a:r>
                <a:rPr lang="ar-SA" sz="3200" b="1" spc="-200" baseline="30000" dirty="0" smtClean="0"/>
                <a:t>5</a:t>
              </a:r>
              <a:endParaRPr lang="ar-SA" sz="2400" b="1" dirty="0"/>
            </a:p>
          </p:txBody>
        </p:sp>
        <p:cxnSp>
          <p:nvCxnSpPr>
            <p:cNvPr id="104" name="رابط مستقيم 103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5" name="مجموعة 64"/>
          <p:cNvGrpSpPr/>
          <p:nvPr/>
        </p:nvGrpSpPr>
        <p:grpSpPr>
          <a:xfrm>
            <a:off x="3400200" y="2658430"/>
            <a:ext cx="691098" cy="1130145"/>
            <a:chOff x="2167975" y="4366952"/>
            <a:chExt cx="833974" cy="1130145"/>
          </a:xfrm>
        </p:grpSpPr>
        <p:sp>
          <p:nvSpPr>
            <p:cNvPr id="106" name="قوس 105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07" name="قوس 106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108" name="مجموعة 79"/>
          <p:cNvGrpSpPr/>
          <p:nvPr/>
        </p:nvGrpSpPr>
        <p:grpSpPr>
          <a:xfrm>
            <a:off x="2285984" y="2643182"/>
            <a:ext cx="1014200" cy="1071570"/>
            <a:chOff x="3155329" y="4214818"/>
            <a:chExt cx="845167" cy="1071570"/>
          </a:xfrm>
        </p:grpSpPr>
        <p:sp>
          <p:nvSpPr>
            <p:cNvPr id="109" name="مربع نص 108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جـ</a:t>
              </a:r>
              <a:r>
                <a:rPr lang="ar-SA" sz="3200" b="1" spc="-200" baseline="30000" dirty="0" smtClean="0"/>
                <a:t>ــ  </a:t>
              </a:r>
              <a:r>
                <a:rPr lang="ar-SA" sz="3400" b="1" spc="-200" baseline="30000" dirty="0" smtClean="0"/>
                <a:t>4</a:t>
              </a:r>
              <a:endParaRPr lang="ar-SA" sz="3400" b="1" spc="-200" baseline="30000" dirty="0"/>
            </a:p>
          </p:txBody>
        </p:sp>
        <p:sp>
          <p:nvSpPr>
            <p:cNvPr id="110" name="مربع نص 109"/>
            <p:cNvSpPr txBox="1"/>
            <p:nvPr/>
          </p:nvSpPr>
          <p:spPr>
            <a:xfrm>
              <a:off x="3155329" y="4824723"/>
              <a:ext cx="78563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جـ</a:t>
              </a:r>
              <a:r>
                <a:rPr lang="ar-SA" sz="3600" b="1" spc="-100" baseline="30000" dirty="0" smtClean="0"/>
                <a:t>ــ 2</a:t>
              </a:r>
              <a:endParaRPr lang="ar-SA" sz="3600" b="1" spc="-100" baseline="30000" dirty="0"/>
            </a:p>
          </p:txBody>
        </p:sp>
        <p:cxnSp>
          <p:nvCxnSpPr>
            <p:cNvPr id="111" name="رابط مستقيم 110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5" name="مجموعة 114"/>
          <p:cNvGrpSpPr/>
          <p:nvPr/>
        </p:nvGrpSpPr>
        <p:grpSpPr>
          <a:xfrm>
            <a:off x="2453769" y="2643182"/>
            <a:ext cx="751697" cy="1130145"/>
            <a:chOff x="1310759" y="2643182"/>
            <a:chExt cx="751697" cy="1130145"/>
          </a:xfrm>
        </p:grpSpPr>
        <p:sp>
          <p:nvSpPr>
            <p:cNvPr id="113" name="قوس 112"/>
            <p:cNvSpPr/>
            <p:nvPr/>
          </p:nvSpPr>
          <p:spPr>
            <a:xfrm rot="158712">
              <a:off x="1714216" y="2702100"/>
              <a:ext cx="348240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14" name="قوس 113"/>
            <p:cNvSpPr/>
            <p:nvPr/>
          </p:nvSpPr>
          <p:spPr>
            <a:xfrm rot="10961143">
              <a:off x="1310759" y="2643182"/>
              <a:ext cx="348240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19" name="مربع نص 118"/>
          <p:cNvSpPr txBox="1"/>
          <p:nvPr/>
        </p:nvSpPr>
        <p:spPr>
          <a:xfrm>
            <a:off x="5643570" y="4343626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8</a:t>
            </a:r>
            <a:endParaRPr lang="ar-SA" sz="2800" b="1" dirty="0"/>
          </a:p>
        </p:txBody>
      </p:sp>
      <p:sp>
        <p:nvSpPr>
          <p:cNvPr id="121" name="مربع نص 120"/>
          <p:cNvSpPr txBox="1"/>
          <p:nvPr/>
        </p:nvSpPr>
        <p:spPr>
          <a:xfrm>
            <a:off x="4357686" y="4334540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</a:t>
            </a:r>
            <a:r>
              <a:rPr lang="ar-SA" sz="2400" b="1" dirty="0" smtClean="0"/>
              <a:t>د</a:t>
            </a:r>
            <a:r>
              <a:rPr lang="ar-SA" sz="3600" b="1" spc="-200" baseline="30000" dirty="0" smtClean="0"/>
              <a:t>ــ 8 ــ 3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sp>
        <p:nvSpPr>
          <p:cNvPr id="122" name="مربع نص 121"/>
          <p:cNvSpPr txBox="1"/>
          <p:nvPr/>
        </p:nvSpPr>
        <p:spPr>
          <a:xfrm>
            <a:off x="3086088" y="4334540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</a:t>
            </a:r>
            <a:r>
              <a:rPr lang="ar-SA" sz="2400" b="1" dirty="0" smtClean="0"/>
              <a:t>ب</a:t>
            </a:r>
            <a:r>
              <a:rPr lang="ar-SA" sz="3600" b="1" spc="-200" baseline="30000" dirty="0" smtClean="0"/>
              <a:t>3 ــ 5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sp>
        <p:nvSpPr>
          <p:cNvPr id="123" name="مربع نص 122"/>
          <p:cNvSpPr txBox="1"/>
          <p:nvPr/>
        </p:nvSpPr>
        <p:spPr>
          <a:xfrm>
            <a:off x="6000760" y="5469642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127" name="مربع نص 126"/>
          <p:cNvSpPr txBox="1"/>
          <p:nvPr/>
        </p:nvSpPr>
        <p:spPr>
          <a:xfrm>
            <a:off x="1785918" y="4334540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</a:t>
            </a:r>
            <a:r>
              <a:rPr lang="ar-SA" sz="2400" b="1" dirty="0" smtClean="0"/>
              <a:t>جـ</a:t>
            </a:r>
            <a:r>
              <a:rPr lang="ar-SA" sz="3600" b="1" spc="-200" baseline="30000" dirty="0" smtClean="0"/>
              <a:t>ــ 4 +2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sp>
        <p:nvSpPr>
          <p:cNvPr id="129" name="مربع نص 128"/>
          <p:cNvSpPr txBox="1"/>
          <p:nvPr/>
        </p:nvSpPr>
        <p:spPr>
          <a:xfrm>
            <a:off x="3286116" y="5472566"/>
            <a:ext cx="28153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8  د </a:t>
            </a:r>
            <a:r>
              <a:rPr lang="ar-SA" sz="3600" b="1" spc="-100" baseline="42000" dirty="0" smtClean="0"/>
              <a:t>ــ 11</a:t>
            </a:r>
            <a:r>
              <a:rPr lang="ar-SA" sz="2800" b="1" baseline="42000" dirty="0" smtClean="0"/>
              <a:t> </a:t>
            </a:r>
            <a:r>
              <a:rPr lang="ar-SA" sz="2800" b="1" dirty="0" smtClean="0"/>
              <a:t>ب</a:t>
            </a:r>
            <a:r>
              <a:rPr lang="ar-SA" sz="3600" b="1" spc="-100" baseline="42000" dirty="0" smtClean="0"/>
              <a:t>ــ 2</a:t>
            </a:r>
            <a:r>
              <a:rPr lang="ar-SA" sz="2800" b="1" dirty="0" smtClean="0"/>
              <a:t> جـ</a:t>
            </a:r>
            <a:r>
              <a:rPr lang="ar-SA" sz="3600" b="1" spc="-100" baseline="42000" dirty="0" smtClean="0"/>
              <a:t>ــ 2</a:t>
            </a:r>
            <a:endParaRPr lang="ar-SA" sz="3600" b="1" spc="-100" baseline="42000" dirty="0"/>
          </a:p>
        </p:txBody>
      </p:sp>
      <p:sp>
        <p:nvSpPr>
          <p:cNvPr id="132" name="مربع نص 131"/>
          <p:cNvSpPr txBox="1"/>
          <p:nvPr/>
        </p:nvSpPr>
        <p:spPr>
          <a:xfrm>
            <a:off x="3000364" y="5472566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grpSp>
        <p:nvGrpSpPr>
          <p:cNvPr id="133" name="مجموعة 22"/>
          <p:cNvGrpSpPr/>
          <p:nvPr/>
        </p:nvGrpSpPr>
        <p:grpSpPr>
          <a:xfrm>
            <a:off x="1357290" y="5286388"/>
            <a:ext cx="1671210" cy="1000132"/>
            <a:chOff x="-202602" y="4501775"/>
            <a:chExt cx="2345727" cy="1000132"/>
          </a:xfrm>
        </p:grpSpPr>
        <p:sp>
          <p:nvSpPr>
            <p:cNvPr id="134" name="مربع نص 9"/>
            <p:cNvSpPr txBox="1"/>
            <p:nvPr/>
          </p:nvSpPr>
          <p:spPr>
            <a:xfrm>
              <a:off x="-116641" y="4501775"/>
              <a:ext cx="223051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8</a:t>
              </a:r>
              <a:endParaRPr lang="ar-SA" sz="3600" b="1" spc="-1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35" name="مربع نص 134"/>
            <p:cNvSpPr txBox="1"/>
            <p:nvPr/>
          </p:nvSpPr>
          <p:spPr>
            <a:xfrm>
              <a:off x="-202602" y="5040242"/>
              <a:ext cx="2345727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د</a:t>
              </a:r>
              <a:r>
                <a:rPr lang="ar-SA" sz="3600" b="1" spc="-100" baseline="30000" dirty="0" smtClean="0"/>
                <a:t>11</a:t>
              </a:r>
              <a:r>
                <a:rPr lang="ar-SA" sz="2400" b="1" dirty="0" smtClean="0"/>
                <a:t> ب</a:t>
              </a:r>
              <a:r>
                <a:rPr lang="ar-SA" sz="3600" b="1" spc="-100" baseline="30000" dirty="0" smtClean="0"/>
                <a:t>2</a:t>
              </a:r>
              <a:r>
                <a:rPr lang="ar-SA" sz="2400" b="1" dirty="0" smtClean="0"/>
                <a:t> جـ</a:t>
              </a:r>
              <a:r>
                <a:rPr lang="ar-SA" sz="3600" b="1" spc="-100" baseline="30000" dirty="0" smtClean="0"/>
                <a:t>2</a:t>
              </a:r>
              <a:r>
                <a:rPr lang="ar-SA" sz="2400" b="1" dirty="0" smtClean="0"/>
                <a:t> </a:t>
              </a:r>
              <a:endParaRPr lang="ar-SA" sz="3600" b="1" spc="-100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136" name="رابط مستقيم 135"/>
            <p:cNvCxnSpPr/>
            <p:nvPr/>
          </p:nvCxnSpPr>
          <p:spPr>
            <a:xfrm rot="10800000">
              <a:off x="55300" y="4944471"/>
              <a:ext cx="1862826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4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0" grpId="0" animBg="1"/>
      <p:bldP spid="70" grpId="0"/>
      <p:bldP spid="77" grpId="0" animBg="1"/>
      <p:bldP spid="100" grpId="0"/>
      <p:bldP spid="119" grpId="0"/>
      <p:bldP spid="121" grpId="0"/>
      <p:bldP spid="122" grpId="0"/>
      <p:bldP spid="123" grpId="0"/>
      <p:bldP spid="127" grpId="0"/>
      <p:bldP spid="129" grpId="0"/>
      <p:bldP spid="1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714348" y="257152"/>
            <a:ext cx="6715172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بسط كل عبارة مما يأتي . مفترضا أن المقام لا يساوي صفرا :</a:t>
            </a:r>
            <a:endParaRPr lang="ar-SA" sz="2400" b="1" dirty="0">
              <a:solidFill>
                <a:schemeClr val="tx1"/>
              </a:solidFill>
            </a:endParaRPr>
          </a:p>
        </p:txBody>
      </p:sp>
      <p:pic>
        <p:nvPicPr>
          <p:cNvPr id="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357166"/>
            <a:ext cx="113347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مستطيل 32"/>
          <p:cNvSpPr/>
          <p:nvPr/>
        </p:nvSpPr>
        <p:spPr>
          <a:xfrm>
            <a:off x="785786" y="2342183"/>
            <a:ext cx="7715304" cy="43015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4" name="مربع نص 33"/>
          <p:cNvSpPr txBox="1"/>
          <p:nvPr/>
        </p:nvSpPr>
        <p:spPr>
          <a:xfrm>
            <a:off x="6000760" y="4334540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35" name="مستطيل مستدير الزوايا 34"/>
          <p:cNvSpPr/>
          <p:nvPr/>
        </p:nvSpPr>
        <p:spPr>
          <a:xfrm>
            <a:off x="3314252" y="1285860"/>
            <a:ext cx="2571768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6" name="مجموعة 22"/>
          <p:cNvGrpSpPr/>
          <p:nvPr/>
        </p:nvGrpSpPr>
        <p:grpSpPr>
          <a:xfrm>
            <a:off x="3357554" y="1357298"/>
            <a:ext cx="2457028" cy="1000132"/>
            <a:chOff x="-202602" y="4501775"/>
            <a:chExt cx="2345727" cy="1000132"/>
          </a:xfrm>
        </p:grpSpPr>
        <p:sp>
          <p:nvSpPr>
            <p:cNvPr id="37" name="مربع نص 9"/>
            <p:cNvSpPr txBox="1"/>
            <p:nvPr/>
          </p:nvSpPr>
          <p:spPr>
            <a:xfrm>
              <a:off x="-116641" y="4501775"/>
              <a:ext cx="223051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 5 جـ</a:t>
              </a:r>
              <a:r>
                <a:rPr lang="ar-SA" sz="3600" b="1" spc="-100" baseline="30000" dirty="0" smtClean="0"/>
                <a:t>ــ 3</a:t>
              </a:r>
              <a:r>
                <a:rPr lang="ar-SA" sz="2400" b="1" dirty="0" smtClean="0"/>
                <a:t> ك</a:t>
              </a:r>
              <a:r>
                <a:rPr lang="ar-SA" sz="3600" b="1" spc="-100" baseline="30000" dirty="0" smtClean="0"/>
                <a:t>2</a:t>
              </a:r>
              <a:r>
                <a:rPr lang="ar-SA" sz="2400" b="1" dirty="0" smtClean="0"/>
                <a:t> م</a:t>
              </a:r>
              <a:r>
                <a:rPr lang="ar-SA" sz="3600" b="1" spc="-100" baseline="30000" dirty="0" smtClean="0"/>
                <a:t>ــ 6</a:t>
              </a:r>
              <a:endParaRPr lang="ar-SA" sz="3600" b="1" spc="-1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38" name="مربع نص 37"/>
            <p:cNvSpPr txBox="1"/>
            <p:nvPr/>
          </p:nvSpPr>
          <p:spPr>
            <a:xfrm>
              <a:off x="-202602" y="5040242"/>
              <a:ext cx="2345727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25 ك</a:t>
              </a:r>
              <a:r>
                <a:rPr lang="ar-SA" sz="3600" b="1" spc="-100" baseline="30000" dirty="0" smtClean="0"/>
                <a:t>ــ 4</a:t>
              </a:r>
              <a:r>
                <a:rPr lang="ar-SA" sz="2400" b="1" dirty="0" smtClean="0"/>
                <a:t> م</a:t>
              </a:r>
              <a:r>
                <a:rPr lang="ar-SA" sz="3600" b="1" spc="-100" baseline="30000" dirty="0" smtClean="0"/>
                <a:t>ــ 2</a:t>
              </a:r>
              <a:endParaRPr lang="ar-SA" sz="3600" b="1" spc="-100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39" name="رابط مستقيم 38"/>
            <p:cNvCxnSpPr/>
            <p:nvPr/>
          </p:nvCxnSpPr>
          <p:spPr>
            <a:xfrm rot="10800000">
              <a:off x="55300" y="4944471"/>
              <a:ext cx="1862826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مجموعة 60"/>
          <p:cNvGrpSpPr/>
          <p:nvPr/>
        </p:nvGrpSpPr>
        <p:grpSpPr>
          <a:xfrm>
            <a:off x="5314956" y="2658430"/>
            <a:ext cx="714380" cy="961731"/>
            <a:chOff x="3286116" y="4214818"/>
            <a:chExt cx="714380" cy="961731"/>
          </a:xfrm>
        </p:grpSpPr>
        <p:sp>
          <p:nvSpPr>
            <p:cNvPr id="45" name="مربع نص 44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5</a:t>
              </a:r>
              <a:endParaRPr lang="ar-SA" sz="3200" b="1" spc="-200" baseline="30000" dirty="0"/>
            </a:p>
          </p:txBody>
        </p:sp>
        <p:sp>
          <p:nvSpPr>
            <p:cNvPr id="46" name="مربع نص 45"/>
            <p:cNvSpPr txBox="1"/>
            <p:nvPr/>
          </p:nvSpPr>
          <p:spPr>
            <a:xfrm>
              <a:off x="3286116" y="4714884"/>
              <a:ext cx="7143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25</a:t>
              </a:r>
              <a:endParaRPr lang="ar-SA" sz="2400" b="1" dirty="0"/>
            </a:p>
          </p:txBody>
        </p:sp>
        <p:cxnSp>
          <p:nvCxnSpPr>
            <p:cNvPr id="47" name="رابط مستقيم 46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مجموعة 64"/>
          <p:cNvGrpSpPr/>
          <p:nvPr/>
        </p:nvGrpSpPr>
        <p:grpSpPr>
          <a:xfrm>
            <a:off x="5314956" y="2658430"/>
            <a:ext cx="691098" cy="1130145"/>
            <a:chOff x="2167975" y="4366952"/>
            <a:chExt cx="833974" cy="1130145"/>
          </a:xfrm>
        </p:grpSpPr>
        <p:sp>
          <p:nvSpPr>
            <p:cNvPr id="49" name="قوس 48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0" name="قوس 49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8" name="مجموعة 57"/>
          <p:cNvGrpSpPr/>
          <p:nvPr/>
        </p:nvGrpSpPr>
        <p:grpSpPr>
          <a:xfrm>
            <a:off x="4311157" y="2643182"/>
            <a:ext cx="807815" cy="1130145"/>
            <a:chOff x="3096709" y="2643182"/>
            <a:chExt cx="807815" cy="1130145"/>
          </a:xfrm>
        </p:grpSpPr>
        <p:sp>
          <p:nvSpPr>
            <p:cNvPr id="59" name="قوس 58"/>
            <p:cNvSpPr/>
            <p:nvPr/>
          </p:nvSpPr>
          <p:spPr>
            <a:xfrm rot="158712">
              <a:off x="3556284" y="2702100"/>
              <a:ext cx="348240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3" name="قوس 62"/>
            <p:cNvSpPr/>
            <p:nvPr/>
          </p:nvSpPr>
          <p:spPr>
            <a:xfrm rot="10961143">
              <a:off x="3096709" y="2643182"/>
              <a:ext cx="348240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66" name="مربع نص 65"/>
          <p:cNvSpPr txBox="1"/>
          <p:nvPr/>
        </p:nvSpPr>
        <p:spPr>
          <a:xfrm>
            <a:off x="6000760" y="2955972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grpSp>
        <p:nvGrpSpPr>
          <p:cNvPr id="67" name="مجموعة 60"/>
          <p:cNvGrpSpPr/>
          <p:nvPr/>
        </p:nvGrpSpPr>
        <p:grpSpPr>
          <a:xfrm>
            <a:off x="3400200" y="2658430"/>
            <a:ext cx="714380" cy="1056322"/>
            <a:chOff x="3286116" y="4214818"/>
            <a:chExt cx="714380" cy="1056322"/>
          </a:xfrm>
        </p:grpSpPr>
        <p:sp>
          <p:nvSpPr>
            <p:cNvPr id="68" name="مربع نص 67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ك</a:t>
              </a:r>
              <a:r>
                <a:rPr lang="ar-SA" sz="3200" b="1" spc="-200" baseline="30000" dirty="0" smtClean="0"/>
                <a:t>2</a:t>
              </a:r>
              <a:endParaRPr lang="ar-SA" sz="3200" b="1" spc="-200" baseline="30000" dirty="0"/>
            </a:p>
          </p:txBody>
        </p:sp>
        <p:sp>
          <p:nvSpPr>
            <p:cNvPr id="69" name="مربع نص 68"/>
            <p:cNvSpPr txBox="1"/>
            <p:nvPr/>
          </p:nvSpPr>
          <p:spPr>
            <a:xfrm>
              <a:off x="3286116" y="4809475"/>
              <a:ext cx="7143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ك</a:t>
              </a:r>
              <a:r>
                <a:rPr lang="ar-SA" sz="3200" b="1" spc="-200" baseline="40000" dirty="0" smtClean="0"/>
                <a:t>ــ 4</a:t>
              </a:r>
              <a:endParaRPr lang="ar-SA" sz="2400" b="1" baseline="40000" dirty="0"/>
            </a:p>
          </p:txBody>
        </p:sp>
        <p:cxnSp>
          <p:nvCxnSpPr>
            <p:cNvPr id="70" name="رابط مستقيم 69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" name="مجموعة 64"/>
          <p:cNvGrpSpPr/>
          <p:nvPr/>
        </p:nvGrpSpPr>
        <p:grpSpPr>
          <a:xfrm>
            <a:off x="3400200" y="2658430"/>
            <a:ext cx="691098" cy="1130145"/>
            <a:chOff x="2167975" y="4366952"/>
            <a:chExt cx="833974" cy="1130145"/>
          </a:xfrm>
        </p:grpSpPr>
        <p:sp>
          <p:nvSpPr>
            <p:cNvPr id="75" name="قوس 74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6" name="قوس 75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77" name="مجموعة 79"/>
          <p:cNvGrpSpPr/>
          <p:nvPr/>
        </p:nvGrpSpPr>
        <p:grpSpPr>
          <a:xfrm>
            <a:off x="2285984" y="2643182"/>
            <a:ext cx="1014200" cy="1033169"/>
            <a:chOff x="3155329" y="4214818"/>
            <a:chExt cx="845167" cy="1033169"/>
          </a:xfrm>
        </p:grpSpPr>
        <p:sp>
          <p:nvSpPr>
            <p:cNvPr id="78" name="مربع نص 77"/>
            <p:cNvSpPr txBox="1"/>
            <p:nvPr/>
          </p:nvSpPr>
          <p:spPr>
            <a:xfrm>
              <a:off x="3286116" y="4214818"/>
              <a:ext cx="71438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م</a:t>
              </a:r>
              <a:r>
                <a:rPr lang="ar-SA" sz="3200" b="1" spc="-200" baseline="30000" dirty="0" smtClean="0"/>
                <a:t>ــ </a:t>
              </a:r>
              <a:r>
                <a:rPr lang="ar-SA" sz="3200" b="1" spc="-200" dirty="0" smtClean="0"/>
                <a:t> </a:t>
              </a:r>
              <a:r>
                <a:rPr lang="ar-SA" sz="3400" b="1" spc="-200" baseline="30000" dirty="0" smtClean="0"/>
                <a:t>6</a:t>
              </a:r>
              <a:endParaRPr lang="ar-SA" sz="3400" b="1" spc="-200" baseline="30000" dirty="0"/>
            </a:p>
          </p:txBody>
        </p:sp>
        <p:sp>
          <p:nvSpPr>
            <p:cNvPr id="79" name="مربع نص 78"/>
            <p:cNvSpPr txBox="1"/>
            <p:nvPr/>
          </p:nvSpPr>
          <p:spPr>
            <a:xfrm>
              <a:off x="3155329" y="4786322"/>
              <a:ext cx="78563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م</a:t>
              </a:r>
              <a:r>
                <a:rPr lang="ar-SA" sz="3600" b="1" spc="-100" baseline="30000" dirty="0" smtClean="0"/>
                <a:t>ــ </a:t>
              </a:r>
              <a:r>
                <a:rPr lang="ar-SA" sz="3200" b="1" spc="-100" baseline="30000" dirty="0" smtClean="0"/>
                <a:t>2</a:t>
              </a:r>
              <a:endParaRPr lang="ar-SA" sz="3200" b="1" spc="-100" baseline="30000" dirty="0"/>
            </a:p>
          </p:txBody>
        </p:sp>
        <p:cxnSp>
          <p:nvCxnSpPr>
            <p:cNvPr id="81" name="رابط مستقيم 80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7" name="مجموعة 86"/>
          <p:cNvGrpSpPr/>
          <p:nvPr/>
        </p:nvGrpSpPr>
        <p:grpSpPr>
          <a:xfrm>
            <a:off x="2453769" y="2643182"/>
            <a:ext cx="751697" cy="1130145"/>
            <a:chOff x="1310759" y="2643182"/>
            <a:chExt cx="751697" cy="1130145"/>
          </a:xfrm>
        </p:grpSpPr>
        <p:sp>
          <p:nvSpPr>
            <p:cNvPr id="88" name="قوس 87"/>
            <p:cNvSpPr/>
            <p:nvPr/>
          </p:nvSpPr>
          <p:spPr>
            <a:xfrm rot="158712">
              <a:off x="1714216" y="2702100"/>
              <a:ext cx="348240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9" name="قوس 88"/>
            <p:cNvSpPr/>
            <p:nvPr/>
          </p:nvSpPr>
          <p:spPr>
            <a:xfrm rot="10961143">
              <a:off x="1310759" y="2643182"/>
              <a:ext cx="348240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93" name="مربع نص 92"/>
          <p:cNvSpPr txBox="1"/>
          <p:nvPr/>
        </p:nvSpPr>
        <p:spPr>
          <a:xfrm>
            <a:off x="4057866" y="4286256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</a:t>
            </a:r>
            <a:r>
              <a:rPr lang="ar-SA" sz="2400" b="1" dirty="0" smtClean="0"/>
              <a:t>جـ</a:t>
            </a:r>
            <a:r>
              <a:rPr lang="ar-SA" sz="3600" b="1" spc="-200" baseline="30000" dirty="0" smtClean="0"/>
              <a:t>ــ 3 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sp>
        <p:nvSpPr>
          <p:cNvPr id="94" name="مربع نص 93"/>
          <p:cNvSpPr txBox="1"/>
          <p:nvPr/>
        </p:nvSpPr>
        <p:spPr>
          <a:xfrm>
            <a:off x="2986296" y="4286256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</a:t>
            </a:r>
            <a:r>
              <a:rPr lang="ar-SA" sz="2400" b="1" dirty="0" smtClean="0"/>
              <a:t>ك</a:t>
            </a:r>
            <a:r>
              <a:rPr lang="ar-SA" sz="3600" b="1" spc="-200" baseline="30000" dirty="0" smtClean="0"/>
              <a:t>2 + 4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sp>
        <p:nvSpPr>
          <p:cNvPr id="95" name="مربع نص 94"/>
          <p:cNvSpPr txBox="1"/>
          <p:nvPr/>
        </p:nvSpPr>
        <p:spPr>
          <a:xfrm>
            <a:off x="6000760" y="5469642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96" name="مربع نص 95"/>
          <p:cNvSpPr txBox="1"/>
          <p:nvPr/>
        </p:nvSpPr>
        <p:spPr>
          <a:xfrm>
            <a:off x="1771850" y="4286256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</a:t>
            </a:r>
            <a:r>
              <a:rPr lang="ar-SA" sz="2400" b="1" dirty="0" smtClean="0"/>
              <a:t>م</a:t>
            </a:r>
            <a:r>
              <a:rPr lang="ar-SA" sz="3600" b="1" spc="-200" baseline="30000" dirty="0" smtClean="0"/>
              <a:t>ــ 6 + 2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sp>
        <p:nvSpPr>
          <p:cNvPr id="97" name="مربع نص 96"/>
          <p:cNvSpPr txBox="1"/>
          <p:nvPr/>
        </p:nvSpPr>
        <p:spPr>
          <a:xfrm>
            <a:off x="3500430" y="5477548"/>
            <a:ext cx="19580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جـ </a:t>
            </a:r>
            <a:r>
              <a:rPr lang="ar-SA" sz="3600" b="1" spc="-100" baseline="42000" dirty="0" smtClean="0"/>
              <a:t>ــ 3</a:t>
            </a:r>
            <a:r>
              <a:rPr lang="ar-SA" sz="2800" b="1" baseline="42000" dirty="0" smtClean="0"/>
              <a:t> </a:t>
            </a:r>
            <a:r>
              <a:rPr lang="ar-SA" sz="2800" b="1" dirty="0" smtClean="0"/>
              <a:t>ك</a:t>
            </a:r>
            <a:r>
              <a:rPr lang="ar-SA" sz="3600" b="1" spc="-100" baseline="42000" dirty="0" smtClean="0"/>
              <a:t>6</a:t>
            </a:r>
            <a:r>
              <a:rPr lang="ar-SA" sz="2800" b="1" dirty="0" smtClean="0"/>
              <a:t> م</a:t>
            </a:r>
            <a:r>
              <a:rPr lang="ar-SA" sz="3600" b="1" spc="-100" baseline="42000" dirty="0" smtClean="0"/>
              <a:t>ــ 4</a:t>
            </a:r>
            <a:endParaRPr lang="ar-SA" sz="3600" b="1" spc="-100" baseline="42000" dirty="0"/>
          </a:p>
        </p:txBody>
      </p:sp>
      <p:sp>
        <p:nvSpPr>
          <p:cNvPr id="98" name="مربع نص 97"/>
          <p:cNvSpPr txBox="1"/>
          <p:nvPr/>
        </p:nvSpPr>
        <p:spPr>
          <a:xfrm>
            <a:off x="3000364" y="5472566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grpSp>
        <p:nvGrpSpPr>
          <p:cNvPr id="99" name="مجموعة 22"/>
          <p:cNvGrpSpPr/>
          <p:nvPr/>
        </p:nvGrpSpPr>
        <p:grpSpPr>
          <a:xfrm>
            <a:off x="1571604" y="5286388"/>
            <a:ext cx="1456896" cy="1000132"/>
            <a:chOff x="-202602" y="4501775"/>
            <a:chExt cx="2345727" cy="1000132"/>
          </a:xfrm>
        </p:grpSpPr>
        <p:sp>
          <p:nvSpPr>
            <p:cNvPr id="100" name="مربع نص 9"/>
            <p:cNvSpPr txBox="1"/>
            <p:nvPr/>
          </p:nvSpPr>
          <p:spPr>
            <a:xfrm>
              <a:off x="-116641" y="4501775"/>
              <a:ext cx="223051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ك</a:t>
              </a:r>
              <a:r>
                <a:rPr lang="ar-SA" sz="3600" b="1" spc="-100" baseline="30000" dirty="0" smtClean="0"/>
                <a:t>6</a:t>
              </a:r>
              <a:endParaRPr lang="ar-SA" sz="3600" b="1" spc="-1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01" name="مربع نص 100"/>
            <p:cNvSpPr txBox="1"/>
            <p:nvPr/>
          </p:nvSpPr>
          <p:spPr>
            <a:xfrm>
              <a:off x="-202602" y="5040242"/>
              <a:ext cx="2345727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5 جـ</a:t>
              </a:r>
              <a:r>
                <a:rPr lang="ar-SA" sz="3600" b="1" spc="-100" baseline="30000" dirty="0" smtClean="0"/>
                <a:t>3</a:t>
              </a:r>
              <a:r>
                <a:rPr lang="ar-SA" sz="2400" b="1" dirty="0" smtClean="0"/>
                <a:t> م</a:t>
              </a:r>
              <a:r>
                <a:rPr lang="ar-SA" sz="3600" b="1" spc="-100" baseline="30000" dirty="0" smtClean="0"/>
                <a:t>4</a:t>
              </a:r>
              <a:r>
                <a:rPr lang="ar-SA" sz="2400" b="1" dirty="0" smtClean="0"/>
                <a:t> </a:t>
              </a:r>
              <a:endParaRPr lang="ar-SA" sz="3600" b="1" spc="-100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102" name="رابط مستقيم 101"/>
            <p:cNvCxnSpPr/>
            <p:nvPr/>
          </p:nvCxnSpPr>
          <p:spPr>
            <a:xfrm rot="10800000">
              <a:off x="55300" y="4944471"/>
              <a:ext cx="1862826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مجموعة 22"/>
          <p:cNvGrpSpPr/>
          <p:nvPr/>
        </p:nvGrpSpPr>
        <p:grpSpPr>
          <a:xfrm>
            <a:off x="6215074" y="2771990"/>
            <a:ext cx="2457028" cy="1000132"/>
            <a:chOff x="-202602" y="4501775"/>
            <a:chExt cx="2345727" cy="1000132"/>
          </a:xfrm>
        </p:grpSpPr>
        <p:sp>
          <p:nvSpPr>
            <p:cNvPr id="104" name="مربع نص 9"/>
            <p:cNvSpPr txBox="1"/>
            <p:nvPr/>
          </p:nvSpPr>
          <p:spPr>
            <a:xfrm>
              <a:off x="-116641" y="4501775"/>
              <a:ext cx="223051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 5 جـ</a:t>
              </a:r>
              <a:r>
                <a:rPr lang="ar-SA" sz="3600" b="1" spc="-100" baseline="30000" dirty="0" smtClean="0"/>
                <a:t>ــ 3</a:t>
              </a:r>
              <a:r>
                <a:rPr lang="ar-SA" sz="2400" b="1" dirty="0" smtClean="0"/>
                <a:t> ك</a:t>
              </a:r>
              <a:r>
                <a:rPr lang="ar-SA" sz="3600" b="1" spc="-100" baseline="30000" dirty="0" smtClean="0"/>
                <a:t>2</a:t>
              </a:r>
              <a:r>
                <a:rPr lang="ar-SA" sz="2400" b="1" dirty="0" smtClean="0"/>
                <a:t> م</a:t>
              </a:r>
              <a:r>
                <a:rPr lang="ar-SA" sz="3600" b="1" spc="-100" baseline="30000" dirty="0" smtClean="0"/>
                <a:t>ــ 6</a:t>
              </a:r>
              <a:endParaRPr lang="ar-SA" sz="3600" b="1" spc="-1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05" name="مربع نص 104"/>
            <p:cNvSpPr txBox="1"/>
            <p:nvPr/>
          </p:nvSpPr>
          <p:spPr>
            <a:xfrm>
              <a:off x="-202602" y="5040242"/>
              <a:ext cx="2345727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25 ك</a:t>
              </a:r>
              <a:r>
                <a:rPr lang="ar-SA" sz="3600" b="1" spc="-100" baseline="30000" dirty="0" smtClean="0"/>
                <a:t>ــ 4</a:t>
              </a:r>
              <a:r>
                <a:rPr lang="ar-SA" sz="2400" b="1" dirty="0" smtClean="0"/>
                <a:t> م</a:t>
              </a:r>
              <a:r>
                <a:rPr lang="ar-SA" sz="3600" b="1" spc="-100" baseline="30000" dirty="0" smtClean="0"/>
                <a:t>ــ 2</a:t>
              </a:r>
              <a:endParaRPr lang="ar-SA" sz="3600" b="1" spc="-100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106" name="رابط مستقيم 105"/>
            <p:cNvCxnSpPr/>
            <p:nvPr/>
          </p:nvCxnSpPr>
          <p:spPr>
            <a:xfrm rot="10800000">
              <a:off x="55300" y="4944471"/>
              <a:ext cx="1862826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9" name="مربع نص 108"/>
          <p:cNvSpPr txBox="1"/>
          <p:nvPr/>
        </p:nvSpPr>
        <p:spPr>
          <a:xfrm>
            <a:off x="4157440" y="2928934"/>
            <a:ext cx="10001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جـ</a:t>
            </a:r>
            <a:r>
              <a:rPr lang="ar-SA" sz="3600" b="1" spc="-100" baseline="30000" dirty="0" smtClean="0"/>
              <a:t>ــ 3</a:t>
            </a:r>
            <a:endParaRPr lang="ar-SA" sz="3600" b="1" spc="-100" baseline="30000" dirty="0"/>
          </a:p>
        </p:txBody>
      </p:sp>
      <p:grpSp>
        <p:nvGrpSpPr>
          <p:cNvPr id="110" name="مجموعة 60"/>
          <p:cNvGrpSpPr/>
          <p:nvPr/>
        </p:nvGrpSpPr>
        <p:grpSpPr>
          <a:xfrm>
            <a:off x="5486626" y="4071942"/>
            <a:ext cx="642942" cy="961731"/>
            <a:chOff x="3286116" y="4214818"/>
            <a:chExt cx="714380" cy="961731"/>
          </a:xfrm>
        </p:grpSpPr>
        <p:sp>
          <p:nvSpPr>
            <p:cNvPr id="111" name="مربع نص 110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1</a:t>
              </a:r>
              <a:endParaRPr lang="ar-SA" sz="3200" b="1" spc="-200" baseline="30000" dirty="0"/>
            </a:p>
          </p:txBody>
        </p:sp>
        <p:sp>
          <p:nvSpPr>
            <p:cNvPr id="112" name="مربع نص 111"/>
            <p:cNvSpPr txBox="1"/>
            <p:nvPr/>
          </p:nvSpPr>
          <p:spPr>
            <a:xfrm>
              <a:off x="3286116" y="4714884"/>
              <a:ext cx="7143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5</a:t>
              </a:r>
              <a:endParaRPr lang="ar-SA" sz="2400" b="1" dirty="0"/>
            </a:p>
          </p:txBody>
        </p:sp>
        <p:cxnSp>
          <p:nvCxnSpPr>
            <p:cNvPr id="113" name="رابط مستقيم 112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4" name="مجموعة 60"/>
          <p:cNvGrpSpPr/>
          <p:nvPr/>
        </p:nvGrpSpPr>
        <p:grpSpPr>
          <a:xfrm>
            <a:off x="5500694" y="5225215"/>
            <a:ext cx="642942" cy="961731"/>
            <a:chOff x="3286116" y="4214818"/>
            <a:chExt cx="714380" cy="961731"/>
          </a:xfrm>
        </p:grpSpPr>
        <p:sp>
          <p:nvSpPr>
            <p:cNvPr id="115" name="مربع نص 114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1</a:t>
              </a:r>
              <a:endParaRPr lang="ar-SA" sz="3200" b="1" spc="-200" baseline="30000" dirty="0"/>
            </a:p>
          </p:txBody>
        </p:sp>
        <p:sp>
          <p:nvSpPr>
            <p:cNvPr id="116" name="مربع نص 115"/>
            <p:cNvSpPr txBox="1"/>
            <p:nvPr/>
          </p:nvSpPr>
          <p:spPr>
            <a:xfrm>
              <a:off x="3286116" y="4714884"/>
              <a:ext cx="7143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5</a:t>
              </a:r>
              <a:endParaRPr lang="ar-SA" sz="2400" b="1" dirty="0"/>
            </a:p>
          </p:txBody>
        </p:sp>
        <p:cxnSp>
          <p:nvCxnSpPr>
            <p:cNvPr id="117" name="رابط مستقيم 116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3" grpId="0" animBg="1"/>
      <p:bldP spid="34" grpId="0"/>
      <p:bldP spid="35" grpId="0" animBg="1"/>
      <p:bldP spid="66" grpId="0"/>
      <p:bldP spid="93" grpId="0"/>
      <p:bldP spid="94" grpId="0"/>
      <p:bldP spid="95" grpId="0"/>
      <p:bldP spid="96" grpId="0"/>
      <p:bldP spid="97" grpId="0"/>
      <p:bldP spid="98" grpId="0"/>
      <p:bldP spid="10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714348" y="257152"/>
            <a:ext cx="6715172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بسط كل عبارة مما يأتي . مفترضا أن المقام لا يساوي صفرا :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93" name="مستطيل مستدير الزوايا 92"/>
          <p:cNvSpPr/>
          <p:nvPr/>
        </p:nvSpPr>
        <p:spPr>
          <a:xfrm>
            <a:off x="6715140" y="1357298"/>
            <a:ext cx="2143140" cy="13573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" name="مجموعة 78"/>
          <p:cNvGrpSpPr/>
          <p:nvPr/>
        </p:nvGrpSpPr>
        <p:grpSpPr>
          <a:xfrm>
            <a:off x="6872764" y="1571612"/>
            <a:ext cx="1842640" cy="1000051"/>
            <a:chOff x="1357290" y="1301108"/>
            <a:chExt cx="1842640" cy="1000051"/>
          </a:xfrm>
        </p:grpSpPr>
        <p:sp>
          <p:nvSpPr>
            <p:cNvPr id="95" name="مربع نص 94"/>
            <p:cNvSpPr txBox="1"/>
            <p:nvPr/>
          </p:nvSpPr>
          <p:spPr>
            <a:xfrm>
              <a:off x="1357290" y="1301108"/>
              <a:ext cx="184264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ر</a:t>
              </a:r>
              <a:r>
                <a:rPr lang="ar-SA" sz="3600" b="1" spc="-200" baseline="30000" dirty="0" smtClean="0"/>
                <a:t> </a:t>
              </a:r>
              <a:r>
                <a:rPr lang="ar-SA" sz="3600" b="1" spc="-200" baseline="30000" dirty="0" smtClean="0"/>
                <a:t>3</a:t>
              </a:r>
              <a:r>
                <a:rPr lang="ar-SA" sz="2400" b="1" spc="-200" dirty="0" smtClean="0"/>
                <a:t> </a:t>
              </a:r>
              <a:r>
                <a:rPr lang="ar-SA" sz="2400" b="1" spc="-200" dirty="0" smtClean="0"/>
                <a:t>ف</a:t>
              </a:r>
              <a:r>
                <a:rPr lang="ar-SA" sz="3600" b="1" spc="-200" baseline="40000" dirty="0" smtClean="0"/>
                <a:t>ــ</a:t>
              </a:r>
              <a:r>
                <a:rPr lang="ar-SA" sz="3600" b="1" spc="-200" baseline="30000" dirty="0" smtClean="0"/>
                <a:t> 2</a:t>
              </a:r>
              <a:endParaRPr lang="ar-SA" sz="3600" b="1" spc="-200" baseline="30000" dirty="0"/>
            </a:p>
          </p:txBody>
        </p:sp>
        <p:sp>
          <p:nvSpPr>
            <p:cNvPr id="96" name="مربع نص 95"/>
            <p:cNvSpPr txBox="1"/>
            <p:nvPr/>
          </p:nvSpPr>
          <p:spPr>
            <a:xfrm>
              <a:off x="1357290" y="1839494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ن</a:t>
              </a:r>
              <a:r>
                <a:rPr lang="ar-SA" sz="3600" b="1" baseline="40000" dirty="0" smtClean="0"/>
                <a:t>ــ </a:t>
              </a:r>
              <a:r>
                <a:rPr lang="ar-SA" sz="3600" b="1" baseline="30000" dirty="0" smtClean="0"/>
                <a:t>7</a:t>
              </a:r>
              <a:endParaRPr lang="ar-SA" sz="3600" b="1" baseline="30000" dirty="0"/>
            </a:p>
          </p:txBody>
        </p:sp>
        <p:cxnSp>
          <p:nvCxnSpPr>
            <p:cNvPr id="97" name="رابط مستقيم 96"/>
            <p:cNvCxnSpPr/>
            <p:nvPr/>
          </p:nvCxnSpPr>
          <p:spPr>
            <a:xfrm rot="10800000">
              <a:off x="1664397" y="1785926"/>
              <a:ext cx="1228427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8" name="مستطيل 97"/>
          <p:cNvSpPr/>
          <p:nvPr/>
        </p:nvSpPr>
        <p:spPr>
          <a:xfrm>
            <a:off x="6715140" y="2786058"/>
            <a:ext cx="2143140" cy="380146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9" name="مربع نص 98"/>
          <p:cNvSpPr txBox="1"/>
          <p:nvPr/>
        </p:nvSpPr>
        <p:spPr>
          <a:xfrm>
            <a:off x="8286776" y="3578037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grpSp>
        <p:nvGrpSpPr>
          <p:cNvPr id="5" name="مجموعة 78"/>
          <p:cNvGrpSpPr/>
          <p:nvPr/>
        </p:nvGrpSpPr>
        <p:grpSpPr>
          <a:xfrm>
            <a:off x="7000892" y="3357643"/>
            <a:ext cx="1571636" cy="1000051"/>
            <a:chOff x="1357290" y="1301108"/>
            <a:chExt cx="1842640" cy="1000051"/>
          </a:xfrm>
        </p:grpSpPr>
        <p:sp>
          <p:nvSpPr>
            <p:cNvPr id="105" name="مربع نص 104"/>
            <p:cNvSpPr txBox="1"/>
            <p:nvPr/>
          </p:nvSpPr>
          <p:spPr>
            <a:xfrm>
              <a:off x="1357290" y="1301108"/>
              <a:ext cx="184264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ر</a:t>
              </a:r>
              <a:r>
                <a:rPr lang="ar-SA" sz="3600" b="1" spc="-200" baseline="30000" dirty="0" smtClean="0"/>
                <a:t>3</a:t>
              </a:r>
              <a:r>
                <a:rPr lang="ar-SA" sz="2400" b="1" spc="-200" dirty="0" smtClean="0"/>
                <a:t> </a:t>
              </a:r>
              <a:r>
                <a:rPr lang="ar-SA" sz="2400" b="1" spc="-200" dirty="0" smtClean="0"/>
                <a:t>ن</a:t>
              </a:r>
              <a:r>
                <a:rPr lang="ar-SA" sz="3600" b="1" spc="-200" baseline="30000" dirty="0" smtClean="0"/>
                <a:t>7</a:t>
              </a:r>
              <a:endParaRPr lang="ar-SA" sz="3600" b="1" spc="-200" baseline="30000" dirty="0"/>
            </a:p>
          </p:txBody>
        </p:sp>
        <p:sp>
          <p:nvSpPr>
            <p:cNvPr id="106" name="مربع نص 105"/>
            <p:cNvSpPr txBox="1"/>
            <p:nvPr/>
          </p:nvSpPr>
          <p:spPr>
            <a:xfrm>
              <a:off x="1357290" y="1839494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ف</a:t>
              </a:r>
              <a:r>
                <a:rPr lang="ar-SA" sz="3600" b="1" baseline="30000" dirty="0" smtClean="0"/>
                <a:t>2</a:t>
              </a:r>
              <a:endParaRPr lang="ar-SA" sz="3600" b="1" baseline="30000" dirty="0"/>
            </a:p>
          </p:txBody>
        </p:sp>
        <p:cxnSp>
          <p:nvCxnSpPr>
            <p:cNvPr id="107" name="رابط مستقيم 106"/>
            <p:cNvCxnSpPr/>
            <p:nvPr/>
          </p:nvCxnSpPr>
          <p:spPr>
            <a:xfrm rot="10800000">
              <a:off x="1664397" y="1785926"/>
              <a:ext cx="1228427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6" y="214290"/>
            <a:ext cx="173831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مستطيل مستدير الزوايا 30"/>
          <p:cNvSpPr/>
          <p:nvPr/>
        </p:nvSpPr>
        <p:spPr>
          <a:xfrm>
            <a:off x="3772114" y="1357298"/>
            <a:ext cx="2643206" cy="13573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مستطيل 31"/>
          <p:cNvSpPr/>
          <p:nvPr/>
        </p:nvSpPr>
        <p:spPr>
          <a:xfrm>
            <a:off x="3758046" y="2786058"/>
            <a:ext cx="2643206" cy="38576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3" name="مجموعة 32"/>
          <p:cNvGrpSpPr/>
          <p:nvPr/>
        </p:nvGrpSpPr>
        <p:grpSpPr>
          <a:xfrm>
            <a:off x="3972360" y="3143248"/>
            <a:ext cx="2286016" cy="1056323"/>
            <a:chOff x="743077" y="1301108"/>
            <a:chExt cx="2456853" cy="1056323"/>
          </a:xfrm>
        </p:grpSpPr>
        <p:sp>
          <p:nvSpPr>
            <p:cNvPr id="34" name="مربع نص 33"/>
            <p:cNvSpPr txBox="1"/>
            <p:nvPr/>
          </p:nvSpPr>
          <p:spPr>
            <a:xfrm>
              <a:off x="743077" y="1301108"/>
              <a:ext cx="2456853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 </a:t>
              </a:r>
              <a:r>
                <a:rPr lang="ar-SA" sz="3600" b="1" spc="-100" baseline="30000" dirty="0" smtClean="0">
                  <a:solidFill>
                    <a:srgbClr val="FF0000"/>
                  </a:solidFill>
                </a:rPr>
                <a:t>5</a:t>
              </a:r>
              <a:r>
                <a:rPr lang="ar-SA" sz="2400" b="1" dirty="0" smtClean="0"/>
                <a:t>2جـ</a:t>
              </a:r>
              <a:r>
                <a:rPr lang="ar-SA" sz="3600" b="1" spc="-100" baseline="30000" dirty="0" smtClean="0"/>
                <a:t>3× </a:t>
              </a:r>
              <a:r>
                <a:rPr lang="ar-SA" sz="3600" b="1" spc="-100" baseline="30000" dirty="0" smtClean="0">
                  <a:solidFill>
                    <a:srgbClr val="FF0000"/>
                  </a:solidFill>
                </a:rPr>
                <a:t>5 </a:t>
              </a:r>
              <a:r>
                <a:rPr lang="ar-SA" sz="2400" b="1" dirty="0" smtClean="0"/>
                <a:t>د</a:t>
              </a:r>
              <a:r>
                <a:rPr lang="ar-SA" sz="3600" b="1" spc="-100" baseline="30000" dirty="0" smtClean="0"/>
                <a:t>5</a:t>
              </a:r>
              <a:r>
                <a:rPr lang="ar-SA" sz="3600" b="1" spc="-100" baseline="30000" dirty="0" smtClean="0">
                  <a:solidFill>
                    <a:srgbClr val="FF0000"/>
                  </a:solidFill>
                </a:rPr>
                <a:t>×5</a:t>
              </a:r>
              <a:endParaRPr lang="ar-SA" sz="3600" b="1" spc="-1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35" name="مربع نص 34"/>
            <p:cNvSpPr txBox="1"/>
            <p:nvPr/>
          </p:nvSpPr>
          <p:spPr>
            <a:xfrm>
              <a:off x="973407" y="1895766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3600" b="1" spc="-100" baseline="30000" dirty="0" smtClean="0">
                  <a:solidFill>
                    <a:srgbClr val="FF0000"/>
                  </a:solidFill>
                </a:rPr>
                <a:t>5</a:t>
              </a:r>
              <a:r>
                <a:rPr lang="ar-SA" sz="2400" b="1" dirty="0" smtClean="0"/>
                <a:t>5 هـ</a:t>
              </a:r>
              <a:r>
                <a:rPr lang="ar-SA" sz="3600" b="1" spc="-100" baseline="30000" dirty="0" smtClean="0"/>
                <a:t>2× </a:t>
              </a:r>
              <a:r>
                <a:rPr lang="ar-SA" sz="3600" b="1" spc="-100" baseline="30000" dirty="0" smtClean="0">
                  <a:solidFill>
                    <a:srgbClr val="FF0000"/>
                  </a:solidFill>
                </a:rPr>
                <a:t>5</a:t>
              </a:r>
              <a:endParaRPr lang="ar-SA" sz="3600" b="1" spc="-100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36" name="رابط مستقيم 35"/>
            <p:cNvCxnSpPr/>
            <p:nvPr/>
          </p:nvCxnSpPr>
          <p:spPr>
            <a:xfrm rot="10800000">
              <a:off x="973407" y="1799503"/>
              <a:ext cx="1857136" cy="1588"/>
            </a:xfrm>
            <a:prstGeom prst="line">
              <a:avLst/>
            </a:prstGeom>
            <a:ln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مجموعة 36"/>
          <p:cNvGrpSpPr/>
          <p:nvPr/>
        </p:nvGrpSpPr>
        <p:grpSpPr>
          <a:xfrm>
            <a:off x="4157440" y="1262706"/>
            <a:ext cx="1643074" cy="1451914"/>
            <a:chOff x="6190914" y="1191268"/>
            <a:chExt cx="1643074" cy="1451914"/>
          </a:xfrm>
        </p:grpSpPr>
        <p:grpSp>
          <p:nvGrpSpPr>
            <p:cNvPr id="38" name="مجموعة 22"/>
            <p:cNvGrpSpPr/>
            <p:nvPr/>
          </p:nvGrpSpPr>
          <p:grpSpPr>
            <a:xfrm>
              <a:off x="6351834" y="1610013"/>
              <a:ext cx="1482154" cy="1033169"/>
              <a:chOff x="750436" y="4540176"/>
              <a:chExt cx="1482154" cy="1033169"/>
            </a:xfrm>
          </p:grpSpPr>
          <p:sp>
            <p:nvSpPr>
              <p:cNvPr id="43" name="مربع نص 9"/>
              <p:cNvSpPr txBox="1"/>
              <p:nvPr/>
            </p:nvSpPr>
            <p:spPr>
              <a:xfrm>
                <a:off x="875268" y="4540176"/>
                <a:ext cx="123860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 جـ</a:t>
                </a:r>
                <a:r>
                  <a:rPr lang="ar-SA" sz="3600" b="1" spc="-100" baseline="30000" dirty="0" smtClean="0"/>
                  <a:t>3</a:t>
                </a:r>
                <a:r>
                  <a:rPr lang="ar-SA" sz="2400" b="1" dirty="0" smtClean="0"/>
                  <a:t> د</a:t>
                </a:r>
                <a:r>
                  <a:rPr lang="ar-SA" sz="3600" b="1" spc="-100" baseline="30000" dirty="0" smtClean="0"/>
                  <a:t>5</a:t>
                </a:r>
                <a:endParaRPr lang="ar-SA" sz="3600" b="1" spc="-100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4" name="مربع نص 43"/>
              <p:cNvSpPr txBox="1"/>
              <p:nvPr/>
            </p:nvSpPr>
            <p:spPr>
              <a:xfrm>
                <a:off x="750436" y="5111680"/>
                <a:ext cx="1482154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5 هـ</a:t>
                </a:r>
                <a:r>
                  <a:rPr lang="ar-SA" sz="3600" b="1" spc="-100" baseline="30000" dirty="0" smtClean="0"/>
                  <a:t>2</a:t>
                </a:r>
                <a:endParaRPr lang="ar-SA" sz="3600" b="1" spc="-100" baseline="3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45" name="رابط مستقيم 44"/>
              <p:cNvCxnSpPr/>
              <p:nvPr/>
            </p:nvCxnSpPr>
            <p:spPr>
              <a:xfrm rot="10800000">
                <a:off x="1136232" y="5015419"/>
                <a:ext cx="864000" cy="1588"/>
              </a:xfrm>
              <a:prstGeom prst="line">
                <a:avLst/>
              </a:prstGeom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مجموعة 98"/>
            <p:cNvGrpSpPr/>
            <p:nvPr/>
          </p:nvGrpSpPr>
          <p:grpSpPr>
            <a:xfrm>
              <a:off x="6501490" y="1441599"/>
              <a:ext cx="1304362" cy="1130145"/>
              <a:chOff x="1904419" y="4366952"/>
              <a:chExt cx="1097530" cy="1130145"/>
            </a:xfrm>
          </p:grpSpPr>
          <p:sp>
            <p:nvSpPr>
              <p:cNvPr id="41" name="قوس 40"/>
              <p:cNvSpPr/>
              <p:nvPr/>
            </p:nvSpPr>
            <p:spPr>
              <a:xfrm rot="158712">
                <a:off x="2581715" y="4425870"/>
                <a:ext cx="420234" cy="1071227"/>
              </a:xfrm>
              <a:prstGeom prst="arc">
                <a:avLst>
                  <a:gd name="adj1" fmla="val 16704087"/>
                  <a:gd name="adj2" fmla="val 4383123"/>
                </a:avLst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42" name="قوس 8"/>
              <p:cNvSpPr/>
              <p:nvPr/>
            </p:nvSpPr>
            <p:spPr>
              <a:xfrm rot="10961143">
                <a:off x="1904419" y="4366952"/>
                <a:ext cx="420234" cy="1071227"/>
              </a:xfrm>
              <a:prstGeom prst="arc">
                <a:avLst>
                  <a:gd name="adj1" fmla="val 16704087"/>
                  <a:gd name="adj2" fmla="val 4383123"/>
                </a:avLst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40" name="مربع نص 39"/>
            <p:cNvSpPr txBox="1"/>
            <p:nvPr/>
          </p:nvSpPr>
          <p:spPr>
            <a:xfrm>
              <a:off x="6190914" y="1191268"/>
              <a:ext cx="500066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>
                  <a:solidFill>
                    <a:srgbClr val="FF0000"/>
                  </a:solidFill>
                </a:rPr>
                <a:t>5</a:t>
              </a:r>
              <a:endParaRPr lang="ar-SA" sz="2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6" name="مربع نص 2"/>
          <p:cNvSpPr txBox="1"/>
          <p:nvPr/>
        </p:nvSpPr>
        <p:spPr>
          <a:xfrm>
            <a:off x="5972624" y="3371630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grpSp>
        <p:nvGrpSpPr>
          <p:cNvPr id="47" name="مجموعة 46"/>
          <p:cNvGrpSpPr/>
          <p:nvPr/>
        </p:nvGrpSpPr>
        <p:grpSpPr>
          <a:xfrm>
            <a:off x="4429124" y="4929198"/>
            <a:ext cx="1785950" cy="1056323"/>
            <a:chOff x="1310752" y="1301108"/>
            <a:chExt cx="1919417" cy="1056323"/>
          </a:xfrm>
        </p:grpSpPr>
        <p:sp>
          <p:nvSpPr>
            <p:cNvPr id="48" name="مربع نص 47"/>
            <p:cNvSpPr txBox="1"/>
            <p:nvPr/>
          </p:nvSpPr>
          <p:spPr>
            <a:xfrm>
              <a:off x="1310752" y="1301108"/>
              <a:ext cx="184263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32جـ</a:t>
              </a:r>
              <a:r>
                <a:rPr lang="ar-SA" sz="3600" b="1" spc="-100" baseline="30000" dirty="0" smtClean="0"/>
                <a:t>15</a:t>
              </a:r>
              <a:r>
                <a:rPr lang="ar-SA" sz="2400" b="1" dirty="0" smtClean="0"/>
                <a:t> د</a:t>
              </a:r>
              <a:r>
                <a:rPr lang="ar-SA" sz="3600" b="1" spc="-100" baseline="30000" dirty="0" smtClean="0"/>
                <a:t>25</a:t>
              </a:r>
              <a:endParaRPr lang="ar-SA" sz="3600" b="1" spc="-100" baseline="30000" dirty="0"/>
            </a:p>
          </p:txBody>
        </p:sp>
        <p:sp>
          <p:nvSpPr>
            <p:cNvPr id="49" name="مربع نص 48"/>
            <p:cNvSpPr txBox="1"/>
            <p:nvPr/>
          </p:nvSpPr>
          <p:spPr>
            <a:xfrm>
              <a:off x="1387529" y="1895766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3125هـ</a:t>
              </a:r>
              <a:r>
                <a:rPr lang="ar-SA" sz="3600" b="1" spc="-100" baseline="30000" dirty="0" smtClean="0"/>
                <a:t>10</a:t>
              </a:r>
              <a:endParaRPr lang="ar-SA" sz="3600" b="1" spc="-100" baseline="30000" dirty="0"/>
            </a:p>
          </p:txBody>
        </p:sp>
        <p:cxnSp>
          <p:nvCxnSpPr>
            <p:cNvPr id="50" name="رابط مستقيم 49"/>
            <p:cNvCxnSpPr/>
            <p:nvPr/>
          </p:nvCxnSpPr>
          <p:spPr>
            <a:xfrm rot="10800000">
              <a:off x="1785351" y="1799503"/>
              <a:ext cx="1228427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مربع نص 50"/>
          <p:cNvSpPr txBox="1"/>
          <p:nvPr/>
        </p:nvSpPr>
        <p:spPr>
          <a:xfrm>
            <a:off x="5972624" y="5157580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52" name="مستطيل مستدير الزوايا 51"/>
          <p:cNvSpPr/>
          <p:nvPr/>
        </p:nvSpPr>
        <p:spPr>
          <a:xfrm>
            <a:off x="285720" y="1428736"/>
            <a:ext cx="3143272" cy="13573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3" name="مستطيل 52"/>
          <p:cNvSpPr/>
          <p:nvPr/>
        </p:nvSpPr>
        <p:spPr>
          <a:xfrm>
            <a:off x="285720" y="2786058"/>
            <a:ext cx="3143272" cy="38576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3" name="مربع نص 2"/>
          <p:cNvSpPr txBox="1"/>
          <p:nvPr/>
        </p:nvSpPr>
        <p:spPr>
          <a:xfrm>
            <a:off x="642910" y="4263102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65" name="مربع نص 2"/>
          <p:cNvSpPr txBox="1"/>
          <p:nvPr/>
        </p:nvSpPr>
        <p:spPr>
          <a:xfrm>
            <a:off x="357158" y="4258120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1</a:t>
            </a:r>
            <a:endParaRPr lang="ar-SA" sz="2800" b="1" dirty="0"/>
          </a:p>
        </p:txBody>
      </p:sp>
      <p:grpSp>
        <p:nvGrpSpPr>
          <p:cNvPr id="75" name="مجموعة 74"/>
          <p:cNvGrpSpPr/>
          <p:nvPr/>
        </p:nvGrpSpPr>
        <p:grpSpPr>
          <a:xfrm>
            <a:off x="514102" y="1255528"/>
            <a:ext cx="2428885" cy="1387654"/>
            <a:chOff x="627751" y="1255528"/>
            <a:chExt cx="2428885" cy="1387654"/>
          </a:xfrm>
        </p:grpSpPr>
        <p:grpSp>
          <p:nvGrpSpPr>
            <p:cNvPr id="54" name="مجموعة 53"/>
            <p:cNvGrpSpPr/>
            <p:nvPr/>
          </p:nvGrpSpPr>
          <p:grpSpPr>
            <a:xfrm>
              <a:off x="627751" y="1255528"/>
              <a:ext cx="2419552" cy="1387654"/>
              <a:chOff x="5122648" y="1184090"/>
              <a:chExt cx="2911633" cy="1387654"/>
            </a:xfrm>
          </p:grpSpPr>
          <p:grpSp>
            <p:nvGrpSpPr>
              <p:cNvPr id="55" name="مجموعة 22"/>
              <p:cNvGrpSpPr/>
              <p:nvPr/>
            </p:nvGrpSpPr>
            <p:grpSpPr>
              <a:xfrm>
                <a:off x="5398796" y="1571612"/>
                <a:ext cx="2345727" cy="1000132"/>
                <a:chOff x="-202602" y="4501775"/>
                <a:chExt cx="2345727" cy="1000132"/>
              </a:xfrm>
            </p:grpSpPr>
            <p:sp>
              <p:nvSpPr>
                <p:cNvPr id="60" name="مربع نص 9"/>
                <p:cNvSpPr txBox="1"/>
                <p:nvPr/>
              </p:nvSpPr>
              <p:spPr>
                <a:xfrm>
                  <a:off x="-116641" y="4501775"/>
                  <a:ext cx="2230514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ar-SA" sz="2400" b="1" dirty="0" smtClean="0"/>
                    <a:t>3 س ص</a:t>
                  </a:r>
                  <a:r>
                    <a:rPr lang="ar-SA" sz="3600" b="1" spc="-100" baseline="30000" dirty="0" smtClean="0"/>
                    <a:t>4</a:t>
                  </a:r>
                  <a:r>
                    <a:rPr lang="ar-SA" sz="2400" b="1" dirty="0" smtClean="0"/>
                    <a:t> ع</a:t>
                  </a:r>
                  <a:r>
                    <a:rPr lang="ar-SA" sz="3600" b="1" spc="-100" baseline="30000" dirty="0" smtClean="0"/>
                    <a:t>2</a:t>
                  </a:r>
                  <a:endParaRPr lang="ar-SA" sz="3600" b="1" spc="-100" baseline="30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1" name="مربع نص 60"/>
                <p:cNvSpPr txBox="1"/>
                <p:nvPr/>
              </p:nvSpPr>
              <p:spPr>
                <a:xfrm>
                  <a:off x="-202602" y="5040242"/>
                  <a:ext cx="2345727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ar-SA" sz="2400" b="1" dirty="0" smtClean="0"/>
                    <a:t>س</a:t>
                  </a:r>
                  <a:r>
                    <a:rPr lang="ar-SA" sz="3600" b="1" spc="-100" baseline="30000" dirty="0" smtClean="0"/>
                    <a:t>3</a:t>
                  </a:r>
                  <a:r>
                    <a:rPr lang="ar-SA" sz="2400" b="1" dirty="0" smtClean="0"/>
                    <a:t> ص ع</a:t>
                  </a:r>
                  <a:r>
                    <a:rPr lang="ar-SA" sz="3600" b="1" spc="-100" baseline="30000" dirty="0" smtClean="0"/>
                    <a:t>4</a:t>
                  </a:r>
                  <a:endParaRPr lang="ar-SA" sz="3600" b="1" spc="-100" baseline="30000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62" name="رابط مستقيم 61"/>
                <p:cNvCxnSpPr/>
                <p:nvPr/>
              </p:nvCxnSpPr>
              <p:spPr>
                <a:xfrm rot="10800000">
                  <a:off x="55300" y="4944471"/>
                  <a:ext cx="1862826" cy="1588"/>
                </a:xfrm>
                <a:prstGeom prst="line">
                  <a:avLst/>
                </a:prstGeom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مجموعة 98"/>
              <p:cNvGrpSpPr/>
              <p:nvPr/>
            </p:nvGrpSpPr>
            <p:grpSpPr>
              <a:xfrm>
                <a:off x="5462583" y="1441599"/>
                <a:ext cx="2571698" cy="1130145"/>
                <a:chOff x="1030248" y="4366952"/>
                <a:chExt cx="2163901" cy="1130145"/>
              </a:xfrm>
            </p:grpSpPr>
            <p:sp>
              <p:nvSpPr>
                <p:cNvPr id="58" name="قوس 57"/>
                <p:cNvSpPr/>
                <p:nvPr/>
              </p:nvSpPr>
              <p:spPr>
                <a:xfrm rot="158712">
                  <a:off x="2773915" y="4425870"/>
                  <a:ext cx="420234" cy="1071227"/>
                </a:xfrm>
                <a:prstGeom prst="arc">
                  <a:avLst>
                    <a:gd name="adj1" fmla="val 16704087"/>
                    <a:gd name="adj2" fmla="val 4383123"/>
                  </a:avLst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SA"/>
                </a:p>
              </p:txBody>
            </p:sp>
            <p:sp>
              <p:nvSpPr>
                <p:cNvPr id="59" name="قوس 8"/>
                <p:cNvSpPr/>
                <p:nvPr/>
              </p:nvSpPr>
              <p:spPr>
                <a:xfrm rot="10961143">
                  <a:off x="1030248" y="4366952"/>
                  <a:ext cx="420235" cy="1071227"/>
                </a:xfrm>
                <a:prstGeom prst="arc">
                  <a:avLst>
                    <a:gd name="adj1" fmla="val 16704087"/>
                    <a:gd name="adj2" fmla="val 4383123"/>
                  </a:avLst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SA"/>
                </a:p>
              </p:txBody>
            </p:sp>
          </p:grpSp>
          <p:sp>
            <p:nvSpPr>
              <p:cNvPr id="57" name="مربع نص 56"/>
              <p:cNvSpPr txBox="1"/>
              <p:nvPr/>
            </p:nvSpPr>
            <p:spPr>
              <a:xfrm>
                <a:off x="5122648" y="1184090"/>
                <a:ext cx="500067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800" b="1" dirty="0" smtClean="0">
                    <a:solidFill>
                      <a:srgbClr val="FF0000"/>
                    </a:solidFill>
                  </a:rPr>
                  <a:t>0</a:t>
                </a:r>
                <a:endParaRPr lang="ar-SA" sz="28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64" name="مربع نص 63"/>
            <p:cNvSpPr txBox="1"/>
            <p:nvPr/>
          </p:nvSpPr>
          <p:spPr>
            <a:xfrm>
              <a:off x="2556570" y="1757790"/>
              <a:ext cx="500066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ــ</a:t>
              </a:r>
              <a:endParaRPr lang="ar-SA" sz="2800" b="1" dirty="0"/>
            </a:p>
          </p:txBody>
        </p:sp>
      </p:grpSp>
      <p:grpSp>
        <p:nvGrpSpPr>
          <p:cNvPr id="76" name="مجموعة 75"/>
          <p:cNvGrpSpPr/>
          <p:nvPr/>
        </p:nvGrpSpPr>
        <p:grpSpPr>
          <a:xfrm>
            <a:off x="857224" y="3684420"/>
            <a:ext cx="2428885" cy="1387654"/>
            <a:chOff x="627751" y="1255528"/>
            <a:chExt cx="2428885" cy="1387654"/>
          </a:xfrm>
        </p:grpSpPr>
        <p:grpSp>
          <p:nvGrpSpPr>
            <p:cNvPr id="77" name="مجموعة 76"/>
            <p:cNvGrpSpPr/>
            <p:nvPr/>
          </p:nvGrpSpPr>
          <p:grpSpPr>
            <a:xfrm>
              <a:off x="627750" y="1255528"/>
              <a:ext cx="2419552" cy="1387654"/>
              <a:chOff x="5122648" y="1184090"/>
              <a:chExt cx="2911633" cy="1387654"/>
            </a:xfrm>
          </p:grpSpPr>
          <p:grpSp>
            <p:nvGrpSpPr>
              <p:cNvPr id="79" name="مجموعة 22"/>
              <p:cNvGrpSpPr/>
              <p:nvPr/>
            </p:nvGrpSpPr>
            <p:grpSpPr>
              <a:xfrm>
                <a:off x="5398796" y="1571612"/>
                <a:ext cx="2345727" cy="1000132"/>
                <a:chOff x="-202602" y="4501775"/>
                <a:chExt cx="2345727" cy="1000132"/>
              </a:xfrm>
            </p:grpSpPr>
            <p:sp>
              <p:nvSpPr>
                <p:cNvPr id="84" name="مربع نص 9"/>
                <p:cNvSpPr txBox="1"/>
                <p:nvPr/>
              </p:nvSpPr>
              <p:spPr>
                <a:xfrm>
                  <a:off x="-116641" y="4501775"/>
                  <a:ext cx="2230514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ar-SA" sz="2400" b="1" dirty="0" smtClean="0"/>
                    <a:t>3 س ص</a:t>
                  </a:r>
                  <a:r>
                    <a:rPr lang="ar-SA" sz="3600" b="1" spc="-100" baseline="30000" dirty="0" smtClean="0"/>
                    <a:t>4</a:t>
                  </a:r>
                  <a:r>
                    <a:rPr lang="ar-SA" sz="2400" b="1" dirty="0" smtClean="0"/>
                    <a:t> ع</a:t>
                  </a:r>
                  <a:r>
                    <a:rPr lang="ar-SA" sz="3600" b="1" spc="-100" baseline="30000" dirty="0" smtClean="0"/>
                    <a:t>2</a:t>
                  </a:r>
                  <a:endParaRPr lang="ar-SA" sz="3600" b="1" spc="-100" baseline="30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5" name="مربع نص 84"/>
                <p:cNvSpPr txBox="1"/>
                <p:nvPr/>
              </p:nvSpPr>
              <p:spPr>
                <a:xfrm>
                  <a:off x="-202602" y="5040242"/>
                  <a:ext cx="2345727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ar-SA" sz="2400" b="1" dirty="0" smtClean="0"/>
                    <a:t>س</a:t>
                  </a:r>
                  <a:r>
                    <a:rPr lang="ar-SA" sz="3600" b="1" spc="-100" baseline="30000" dirty="0" smtClean="0"/>
                    <a:t>3</a:t>
                  </a:r>
                  <a:r>
                    <a:rPr lang="ar-SA" sz="2400" b="1" dirty="0" smtClean="0"/>
                    <a:t> ص ع</a:t>
                  </a:r>
                  <a:r>
                    <a:rPr lang="ar-SA" sz="3600" b="1" spc="-100" baseline="30000" dirty="0" smtClean="0"/>
                    <a:t>4</a:t>
                  </a:r>
                  <a:endParaRPr lang="ar-SA" sz="3600" b="1" spc="-100" baseline="30000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86" name="رابط مستقيم 85"/>
                <p:cNvCxnSpPr/>
                <p:nvPr/>
              </p:nvCxnSpPr>
              <p:spPr>
                <a:xfrm rot="10800000">
                  <a:off x="55300" y="4944471"/>
                  <a:ext cx="1862826" cy="1588"/>
                </a:xfrm>
                <a:prstGeom prst="line">
                  <a:avLst/>
                </a:prstGeom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مجموعة 98"/>
              <p:cNvGrpSpPr/>
              <p:nvPr/>
            </p:nvGrpSpPr>
            <p:grpSpPr>
              <a:xfrm>
                <a:off x="5462583" y="1441599"/>
                <a:ext cx="2571698" cy="1130145"/>
                <a:chOff x="1030248" y="4366952"/>
                <a:chExt cx="2163901" cy="1130145"/>
              </a:xfrm>
            </p:grpSpPr>
            <p:sp>
              <p:nvSpPr>
                <p:cNvPr id="82" name="قوس 81"/>
                <p:cNvSpPr/>
                <p:nvPr/>
              </p:nvSpPr>
              <p:spPr>
                <a:xfrm rot="158712">
                  <a:off x="2773915" y="4425870"/>
                  <a:ext cx="420234" cy="1071227"/>
                </a:xfrm>
                <a:prstGeom prst="arc">
                  <a:avLst>
                    <a:gd name="adj1" fmla="val 16704087"/>
                    <a:gd name="adj2" fmla="val 4383123"/>
                  </a:avLst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SA"/>
                </a:p>
              </p:txBody>
            </p:sp>
            <p:sp>
              <p:nvSpPr>
                <p:cNvPr id="83" name="قوس 8"/>
                <p:cNvSpPr/>
                <p:nvPr/>
              </p:nvSpPr>
              <p:spPr>
                <a:xfrm rot="10961143">
                  <a:off x="1030248" y="4366952"/>
                  <a:ext cx="420235" cy="1071227"/>
                </a:xfrm>
                <a:prstGeom prst="arc">
                  <a:avLst>
                    <a:gd name="adj1" fmla="val 16704087"/>
                    <a:gd name="adj2" fmla="val 4383123"/>
                  </a:avLst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SA"/>
                </a:p>
              </p:txBody>
            </p:sp>
          </p:grpSp>
          <p:sp>
            <p:nvSpPr>
              <p:cNvPr id="81" name="مربع نص 80"/>
              <p:cNvSpPr txBox="1"/>
              <p:nvPr/>
            </p:nvSpPr>
            <p:spPr>
              <a:xfrm>
                <a:off x="5122648" y="1184090"/>
                <a:ext cx="500067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800" b="1" dirty="0" smtClean="0">
                    <a:solidFill>
                      <a:srgbClr val="FF0000"/>
                    </a:solidFill>
                  </a:rPr>
                  <a:t>0</a:t>
                </a:r>
                <a:endParaRPr lang="ar-SA" sz="28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8" name="مربع نص 77"/>
            <p:cNvSpPr txBox="1"/>
            <p:nvPr/>
          </p:nvSpPr>
          <p:spPr>
            <a:xfrm>
              <a:off x="2556570" y="1757790"/>
              <a:ext cx="500066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ــ</a:t>
              </a:r>
              <a:endParaRPr lang="ar-SA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3" grpId="0" animBg="1"/>
      <p:bldP spid="98" grpId="0" animBg="1"/>
      <p:bldP spid="99" grpId="0"/>
      <p:bldP spid="31" grpId="0" animBg="1"/>
      <p:bldP spid="32" grpId="0" animBg="1"/>
      <p:bldP spid="46" grpId="0"/>
      <p:bldP spid="51" grpId="0"/>
      <p:bldP spid="52" grpId="0" animBg="1"/>
      <p:bldP spid="53" grpId="0" animBg="1"/>
      <p:bldP spid="63" grpId="0"/>
      <p:bldP spid="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714348" y="257152"/>
            <a:ext cx="6715172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بسط كل عبارة مما يأتي . مفترضا أن المقام لا يساوي صفرا :</a:t>
            </a:r>
            <a:endParaRPr lang="ar-SA" sz="2400" b="1" dirty="0">
              <a:solidFill>
                <a:schemeClr val="tx1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357166"/>
            <a:ext cx="113347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" name="مستطيل 59"/>
          <p:cNvSpPr/>
          <p:nvPr/>
        </p:nvSpPr>
        <p:spPr>
          <a:xfrm>
            <a:off x="3528348" y="2342183"/>
            <a:ext cx="5000660" cy="43015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0" name="مربع نص 69"/>
          <p:cNvSpPr txBox="1"/>
          <p:nvPr/>
        </p:nvSpPr>
        <p:spPr>
          <a:xfrm>
            <a:off x="6357732" y="4334540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77" name="مستطيل مستدير الزوايا 76"/>
          <p:cNvSpPr/>
          <p:nvPr/>
        </p:nvSpPr>
        <p:spPr>
          <a:xfrm>
            <a:off x="4671356" y="1285860"/>
            <a:ext cx="2571768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" name="مجموعة 22"/>
          <p:cNvGrpSpPr/>
          <p:nvPr/>
        </p:nvGrpSpPr>
        <p:grpSpPr>
          <a:xfrm>
            <a:off x="5000410" y="1357298"/>
            <a:ext cx="1956962" cy="1000132"/>
            <a:chOff x="-202602" y="4501775"/>
            <a:chExt cx="2345727" cy="1000132"/>
          </a:xfrm>
        </p:grpSpPr>
        <p:sp>
          <p:nvSpPr>
            <p:cNvPr id="79" name="مربع نص 9"/>
            <p:cNvSpPr txBox="1"/>
            <p:nvPr/>
          </p:nvSpPr>
          <p:spPr>
            <a:xfrm>
              <a:off x="-116641" y="4501775"/>
              <a:ext cx="223051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4 ر</a:t>
              </a:r>
              <a:r>
                <a:rPr lang="ar-SA" sz="3600" b="1" spc="-100" baseline="30000" dirty="0" smtClean="0"/>
                <a:t>2</a:t>
              </a:r>
              <a:r>
                <a:rPr lang="ar-SA" sz="2400" b="1" dirty="0" smtClean="0"/>
                <a:t> ف</a:t>
              </a:r>
              <a:r>
                <a:rPr lang="ar-SA" sz="3600" b="1" spc="-100" baseline="30000" dirty="0" smtClean="0"/>
                <a:t>0</a:t>
              </a:r>
              <a:r>
                <a:rPr lang="ar-SA" sz="2400" b="1" dirty="0" smtClean="0"/>
                <a:t> هـ</a:t>
              </a:r>
              <a:r>
                <a:rPr lang="ar-SA" sz="3600" b="1" spc="-100" baseline="30000" dirty="0" smtClean="0"/>
                <a:t>5</a:t>
              </a:r>
              <a:endParaRPr lang="ar-SA" sz="3600" b="1" spc="-1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80" name="مربع نص 79"/>
            <p:cNvSpPr txBox="1"/>
            <p:nvPr/>
          </p:nvSpPr>
          <p:spPr>
            <a:xfrm>
              <a:off x="-202602" y="5040242"/>
              <a:ext cx="2345727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 </a:t>
              </a:r>
              <a:r>
                <a:rPr lang="ar-SA" sz="2400" b="1" dirty="0" smtClean="0"/>
                <a:t>ر</a:t>
              </a:r>
              <a:r>
                <a:rPr lang="ar-SA" sz="2400" b="1" dirty="0" smtClean="0"/>
                <a:t> هـ</a:t>
              </a:r>
              <a:r>
                <a:rPr lang="ar-SA" sz="3600" b="1" spc="-100" baseline="30000" dirty="0" smtClean="0"/>
                <a:t> 3</a:t>
              </a:r>
              <a:endParaRPr lang="ar-SA" sz="3600" b="1" spc="-100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81" name="رابط مستقيم 80"/>
            <p:cNvCxnSpPr/>
            <p:nvPr/>
          </p:nvCxnSpPr>
          <p:spPr>
            <a:xfrm rot="10800000">
              <a:off x="55300" y="4944471"/>
              <a:ext cx="1862826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مجموعة 60"/>
          <p:cNvGrpSpPr/>
          <p:nvPr/>
        </p:nvGrpSpPr>
        <p:grpSpPr>
          <a:xfrm>
            <a:off x="5657860" y="2658430"/>
            <a:ext cx="714380" cy="961731"/>
            <a:chOff x="3286116" y="4214818"/>
            <a:chExt cx="714380" cy="961731"/>
          </a:xfrm>
        </p:grpSpPr>
        <p:sp>
          <p:nvSpPr>
            <p:cNvPr id="87" name="مربع نص 86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4</a:t>
              </a:r>
              <a:endParaRPr lang="ar-SA" sz="3200" b="1" spc="-200" baseline="30000" dirty="0"/>
            </a:p>
          </p:txBody>
        </p:sp>
        <p:sp>
          <p:nvSpPr>
            <p:cNvPr id="88" name="مربع نص 87"/>
            <p:cNvSpPr txBox="1"/>
            <p:nvPr/>
          </p:nvSpPr>
          <p:spPr>
            <a:xfrm>
              <a:off x="3286116" y="4714884"/>
              <a:ext cx="7143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</a:t>
              </a:r>
              <a:r>
                <a:rPr lang="ar-SA" sz="2400" b="1" dirty="0" smtClean="0"/>
                <a:t>2</a:t>
              </a:r>
              <a:endParaRPr lang="ar-SA" sz="2400" b="1" dirty="0"/>
            </a:p>
          </p:txBody>
        </p:sp>
        <p:cxnSp>
          <p:nvCxnSpPr>
            <p:cNvPr id="89" name="رابط مستقيم 88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مجموعة 64"/>
          <p:cNvGrpSpPr/>
          <p:nvPr/>
        </p:nvGrpSpPr>
        <p:grpSpPr>
          <a:xfrm>
            <a:off x="5657860" y="2658430"/>
            <a:ext cx="691098" cy="1130145"/>
            <a:chOff x="2167975" y="4366952"/>
            <a:chExt cx="833974" cy="1130145"/>
          </a:xfrm>
        </p:grpSpPr>
        <p:sp>
          <p:nvSpPr>
            <p:cNvPr id="91" name="قوس 90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2" name="قوس 91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00" name="مربع نص 99"/>
          <p:cNvSpPr txBox="1"/>
          <p:nvPr/>
        </p:nvSpPr>
        <p:spPr>
          <a:xfrm>
            <a:off x="6343664" y="2955972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grpSp>
        <p:nvGrpSpPr>
          <p:cNvPr id="9" name="مجموعة 60"/>
          <p:cNvGrpSpPr/>
          <p:nvPr/>
        </p:nvGrpSpPr>
        <p:grpSpPr>
          <a:xfrm>
            <a:off x="4772028" y="2658430"/>
            <a:ext cx="714380" cy="1084841"/>
            <a:chOff x="3286116" y="4214818"/>
            <a:chExt cx="714380" cy="1084841"/>
          </a:xfrm>
        </p:grpSpPr>
        <p:sp>
          <p:nvSpPr>
            <p:cNvPr id="102" name="مربع نص 101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ر</a:t>
              </a:r>
              <a:r>
                <a:rPr lang="ar-SA" sz="3200" b="1" spc="-200" baseline="30000" dirty="0" smtClean="0"/>
                <a:t>2</a:t>
              </a:r>
              <a:endParaRPr lang="ar-SA" sz="3200" b="1" spc="-200" baseline="30000" dirty="0"/>
            </a:p>
          </p:txBody>
        </p:sp>
        <p:sp>
          <p:nvSpPr>
            <p:cNvPr id="103" name="مربع نص 102"/>
            <p:cNvSpPr txBox="1"/>
            <p:nvPr/>
          </p:nvSpPr>
          <p:spPr>
            <a:xfrm>
              <a:off x="3286116" y="4714884"/>
              <a:ext cx="71438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</a:t>
              </a:r>
              <a:r>
                <a:rPr lang="ar-SA" sz="2400" b="1" dirty="0" smtClean="0"/>
                <a:t>ر</a:t>
              </a:r>
              <a:r>
                <a:rPr lang="ar-SA" sz="3200" b="1" spc="-200" baseline="30000" dirty="0" smtClean="0"/>
                <a:t>1</a:t>
              </a:r>
              <a:endParaRPr lang="ar-SA" sz="2400" b="1" dirty="0"/>
            </a:p>
          </p:txBody>
        </p:sp>
        <p:cxnSp>
          <p:nvCxnSpPr>
            <p:cNvPr id="104" name="رابط مستقيم 103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مجموعة 64"/>
          <p:cNvGrpSpPr/>
          <p:nvPr/>
        </p:nvGrpSpPr>
        <p:grpSpPr>
          <a:xfrm>
            <a:off x="4772028" y="2658430"/>
            <a:ext cx="691098" cy="1130145"/>
            <a:chOff x="2167975" y="4366952"/>
            <a:chExt cx="833974" cy="1130145"/>
          </a:xfrm>
        </p:grpSpPr>
        <p:sp>
          <p:nvSpPr>
            <p:cNvPr id="106" name="قوس 105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07" name="قوس 106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12" name="مجموعة 79"/>
          <p:cNvGrpSpPr/>
          <p:nvPr/>
        </p:nvGrpSpPr>
        <p:grpSpPr>
          <a:xfrm>
            <a:off x="3700458" y="2643182"/>
            <a:ext cx="1014200" cy="1071570"/>
            <a:chOff x="3155329" y="4214818"/>
            <a:chExt cx="845167" cy="1071570"/>
          </a:xfrm>
        </p:grpSpPr>
        <p:sp>
          <p:nvSpPr>
            <p:cNvPr id="109" name="مربع نص 108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هـ</a:t>
              </a:r>
              <a:r>
                <a:rPr lang="ar-SA" sz="3200" b="1" spc="-200" baseline="30000" dirty="0" smtClean="0"/>
                <a:t> </a:t>
              </a:r>
              <a:r>
                <a:rPr lang="ar-SA" sz="3400" b="1" spc="-200" baseline="30000" dirty="0" smtClean="0"/>
                <a:t>5</a:t>
              </a:r>
              <a:endParaRPr lang="ar-SA" sz="3400" b="1" spc="-200" baseline="30000" dirty="0"/>
            </a:p>
          </p:txBody>
        </p:sp>
        <p:sp>
          <p:nvSpPr>
            <p:cNvPr id="110" name="مربع نص 109"/>
            <p:cNvSpPr txBox="1"/>
            <p:nvPr/>
          </p:nvSpPr>
          <p:spPr>
            <a:xfrm>
              <a:off x="3155329" y="4824723"/>
              <a:ext cx="78563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هـ</a:t>
              </a:r>
              <a:r>
                <a:rPr lang="ar-SA" sz="3600" b="1" spc="-100" baseline="30000" dirty="0" smtClean="0"/>
                <a:t>3</a:t>
              </a:r>
              <a:endParaRPr lang="ar-SA" sz="3600" b="1" spc="-100" baseline="30000" dirty="0"/>
            </a:p>
          </p:txBody>
        </p:sp>
        <p:cxnSp>
          <p:nvCxnSpPr>
            <p:cNvPr id="111" name="رابط مستقيم 110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مجموعة 114"/>
          <p:cNvGrpSpPr/>
          <p:nvPr/>
        </p:nvGrpSpPr>
        <p:grpSpPr>
          <a:xfrm>
            <a:off x="3868243" y="2643182"/>
            <a:ext cx="751697" cy="1130145"/>
            <a:chOff x="1310759" y="2643182"/>
            <a:chExt cx="751697" cy="1130145"/>
          </a:xfrm>
        </p:grpSpPr>
        <p:sp>
          <p:nvSpPr>
            <p:cNvPr id="113" name="قوس 112"/>
            <p:cNvSpPr/>
            <p:nvPr/>
          </p:nvSpPr>
          <p:spPr>
            <a:xfrm rot="158712">
              <a:off x="1714216" y="2702100"/>
              <a:ext cx="348240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14" name="قوس 113"/>
            <p:cNvSpPr/>
            <p:nvPr/>
          </p:nvSpPr>
          <p:spPr>
            <a:xfrm rot="10961143">
              <a:off x="1310759" y="2643182"/>
              <a:ext cx="348240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19" name="مربع نص 118"/>
          <p:cNvSpPr txBox="1"/>
          <p:nvPr/>
        </p:nvSpPr>
        <p:spPr>
          <a:xfrm>
            <a:off x="5986474" y="4343626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2</a:t>
            </a:r>
            <a:endParaRPr lang="ar-SA" sz="2800" b="1" dirty="0"/>
          </a:p>
        </p:txBody>
      </p:sp>
      <p:sp>
        <p:nvSpPr>
          <p:cNvPr id="121" name="مربع نص 120"/>
          <p:cNvSpPr txBox="1"/>
          <p:nvPr/>
        </p:nvSpPr>
        <p:spPr>
          <a:xfrm>
            <a:off x="4700590" y="4334540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</a:t>
            </a:r>
            <a:r>
              <a:rPr lang="ar-SA" sz="2400" b="1" dirty="0" smtClean="0"/>
              <a:t>ر</a:t>
            </a:r>
            <a:r>
              <a:rPr lang="ar-SA" sz="3600" b="1" spc="-200" baseline="30000" dirty="0" smtClean="0"/>
              <a:t> 2 </a:t>
            </a:r>
            <a:r>
              <a:rPr lang="ar-SA" sz="3600" b="1" spc="-200" baseline="30000" dirty="0" smtClean="0"/>
              <a:t>ــ </a:t>
            </a:r>
            <a:r>
              <a:rPr lang="ar-SA" sz="3600" b="1" spc="-200" baseline="30000" dirty="0" smtClean="0"/>
              <a:t>1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sp>
        <p:nvSpPr>
          <p:cNvPr id="122" name="مربع نص 121"/>
          <p:cNvSpPr txBox="1"/>
          <p:nvPr/>
        </p:nvSpPr>
        <p:spPr>
          <a:xfrm>
            <a:off x="3428992" y="4334540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</a:t>
            </a:r>
            <a:r>
              <a:rPr lang="ar-SA" sz="2400" b="1" dirty="0" smtClean="0"/>
              <a:t>هـ</a:t>
            </a:r>
            <a:r>
              <a:rPr lang="ar-SA" sz="3600" b="1" spc="-200" baseline="30000" dirty="0" smtClean="0"/>
              <a:t>5 </a:t>
            </a:r>
            <a:r>
              <a:rPr lang="ar-SA" sz="3600" b="1" spc="-200" baseline="30000" dirty="0" smtClean="0"/>
              <a:t>ــ </a:t>
            </a:r>
            <a:r>
              <a:rPr lang="ar-SA" sz="3600" b="1" spc="-200" baseline="30000" dirty="0" smtClean="0"/>
              <a:t>3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sp>
        <p:nvSpPr>
          <p:cNvPr id="123" name="مربع نص 122"/>
          <p:cNvSpPr txBox="1"/>
          <p:nvPr/>
        </p:nvSpPr>
        <p:spPr>
          <a:xfrm>
            <a:off x="6343664" y="5469642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129" name="مربع نص 128"/>
          <p:cNvSpPr txBox="1"/>
          <p:nvPr/>
        </p:nvSpPr>
        <p:spPr>
          <a:xfrm>
            <a:off x="5057780" y="5472566"/>
            <a:ext cx="13865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2 ر</a:t>
            </a:r>
            <a:r>
              <a:rPr lang="ar-SA" sz="3600" b="1" spc="-100" baseline="42000" dirty="0" smtClean="0"/>
              <a:t>1</a:t>
            </a:r>
            <a:r>
              <a:rPr lang="ar-SA" sz="2800" b="1" baseline="42000" dirty="0" smtClean="0"/>
              <a:t> </a:t>
            </a:r>
            <a:r>
              <a:rPr lang="ar-SA" sz="2800" b="1" dirty="0" smtClean="0"/>
              <a:t>هـ</a:t>
            </a:r>
            <a:r>
              <a:rPr lang="ar-SA" sz="3600" b="1" spc="-100" baseline="42000" dirty="0" smtClean="0"/>
              <a:t> 2</a:t>
            </a:r>
            <a:endParaRPr lang="ar-SA" sz="3600" b="1" spc="-100" baseline="42000" dirty="0"/>
          </a:p>
        </p:txBody>
      </p:sp>
      <p:sp>
        <p:nvSpPr>
          <p:cNvPr id="132" name="مربع نص 131"/>
          <p:cNvSpPr txBox="1"/>
          <p:nvPr/>
        </p:nvSpPr>
        <p:spPr>
          <a:xfrm>
            <a:off x="4843466" y="5548986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grpSp>
        <p:nvGrpSpPr>
          <p:cNvPr id="55" name="مجموعة 22"/>
          <p:cNvGrpSpPr/>
          <p:nvPr/>
        </p:nvGrpSpPr>
        <p:grpSpPr>
          <a:xfrm>
            <a:off x="6643484" y="2770892"/>
            <a:ext cx="1956962" cy="1000132"/>
            <a:chOff x="-202602" y="4501775"/>
            <a:chExt cx="2345727" cy="1000132"/>
          </a:xfrm>
        </p:grpSpPr>
        <p:sp>
          <p:nvSpPr>
            <p:cNvPr id="56" name="مربع نص 9"/>
            <p:cNvSpPr txBox="1"/>
            <p:nvPr/>
          </p:nvSpPr>
          <p:spPr>
            <a:xfrm>
              <a:off x="-116641" y="4501775"/>
              <a:ext cx="223051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4 ر</a:t>
              </a:r>
              <a:r>
                <a:rPr lang="ar-SA" sz="3600" b="1" spc="-100" baseline="30000" dirty="0" smtClean="0"/>
                <a:t>2</a:t>
              </a:r>
              <a:r>
                <a:rPr lang="ar-SA" sz="2400" b="1" dirty="0" smtClean="0"/>
                <a:t> ف</a:t>
              </a:r>
              <a:r>
                <a:rPr lang="ar-SA" sz="3600" b="1" spc="-100" baseline="30000" dirty="0" smtClean="0"/>
                <a:t>0</a:t>
              </a:r>
              <a:r>
                <a:rPr lang="ar-SA" sz="2400" b="1" dirty="0" smtClean="0"/>
                <a:t> هـ</a:t>
              </a:r>
              <a:r>
                <a:rPr lang="ar-SA" sz="3600" b="1" spc="-100" baseline="30000" dirty="0" smtClean="0"/>
                <a:t>5</a:t>
              </a:r>
              <a:endParaRPr lang="ar-SA" sz="3600" b="1" spc="-1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57" name="مربع نص 56"/>
            <p:cNvSpPr txBox="1"/>
            <p:nvPr/>
          </p:nvSpPr>
          <p:spPr>
            <a:xfrm>
              <a:off x="-202602" y="5040242"/>
              <a:ext cx="2345727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 </a:t>
              </a:r>
              <a:r>
                <a:rPr lang="ar-SA" sz="2400" b="1" dirty="0" smtClean="0"/>
                <a:t>ر</a:t>
              </a:r>
              <a:r>
                <a:rPr lang="ar-SA" sz="2400" b="1" dirty="0" smtClean="0"/>
                <a:t> هـ</a:t>
              </a:r>
              <a:r>
                <a:rPr lang="ar-SA" sz="3600" b="1" spc="-100" baseline="30000" dirty="0" smtClean="0"/>
                <a:t> 3</a:t>
              </a:r>
              <a:endParaRPr lang="ar-SA" sz="3600" b="1" spc="-100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58" name="رابط مستقيم 57"/>
            <p:cNvCxnSpPr/>
            <p:nvPr/>
          </p:nvCxnSpPr>
          <p:spPr>
            <a:xfrm rot="10800000">
              <a:off x="55300" y="4944471"/>
              <a:ext cx="1862826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مربع نص 60"/>
          <p:cNvSpPr txBox="1"/>
          <p:nvPr/>
        </p:nvSpPr>
        <p:spPr>
          <a:xfrm>
            <a:off x="3629020" y="5472566"/>
            <a:ext cx="122961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2 </a:t>
            </a:r>
            <a:r>
              <a:rPr lang="ar-SA" sz="2800" b="1" dirty="0" smtClean="0"/>
              <a:t>ر</a:t>
            </a:r>
            <a:r>
              <a:rPr lang="ar-SA" sz="2800" b="1" baseline="42000" dirty="0" smtClean="0"/>
              <a:t> </a:t>
            </a:r>
            <a:r>
              <a:rPr lang="ar-SA" sz="2800" b="1" dirty="0" smtClean="0"/>
              <a:t>هـ</a:t>
            </a:r>
            <a:r>
              <a:rPr lang="ar-SA" sz="3600" b="1" spc="-100" baseline="42000" dirty="0" smtClean="0"/>
              <a:t> 2</a:t>
            </a:r>
            <a:endParaRPr lang="ar-SA" sz="3600" b="1" spc="-100" baseline="42000" dirty="0"/>
          </a:p>
        </p:txBody>
      </p:sp>
      <p:sp>
        <p:nvSpPr>
          <p:cNvPr id="62" name="مستطيل مستدير الزوايا 61"/>
          <p:cNvSpPr/>
          <p:nvPr/>
        </p:nvSpPr>
        <p:spPr>
          <a:xfrm>
            <a:off x="714348" y="1285860"/>
            <a:ext cx="2143140" cy="13573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63" name="مجموعة 78"/>
          <p:cNvGrpSpPr/>
          <p:nvPr/>
        </p:nvGrpSpPr>
        <p:grpSpPr>
          <a:xfrm>
            <a:off x="871972" y="1500174"/>
            <a:ext cx="1842640" cy="1000051"/>
            <a:chOff x="1357290" y="1301108"/>
            <a:chExt cx="1842640" cy="1000051"/>
          </a:xfrm>
        </p:grpSpPr>
        <p:sp>
          <p:nvSpPr>
            <p:cNvPr id="64" name="مربع نص 63"/>
            <p:cNvSpPr txBox="1"/>
            <p:nvPr/>
          </p:nvSpPr>
          <p:spPr>
            <a:xfrm>
              <a:off x="1357290" y="1301108"/>
              <a:ext cx="184264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ف</a:t>
              </a:r>
              <a:r>
                <a:rPr lang="ar-SA" sz="3600" b="1" spc="-200" baseline="30000" dirty="0" smtClean="0"/>
                <a:t> ــ 3</a:t>
              </a:r>
              <a:r>
                <a:rPr lang="ar-SA" sz="2400" b="1" spc="-200" dirty="0" smtClean="0"/>
                <a:t> جـ</a:t>
              </a:r>
              <a:r>
                <a:rPr lang="ar-SA" sz="3600" b="1" spc="-200" baseline="30000" dirty="0" smtClean="0"/>
                <a:t> </a:t>
              </a:r>
              <a:r>
                <a:rPr lang="ar-SA" sz="3600" b="1" spc="-200" baseline="30000" dirty="0" smtClean="0"/>
                <a:t>2</a:t>
              </a:r>
              <a:endParaRPr lang="ar-SA" sz="3600" b="1" spc="-200" baseline="30000" dirty="0"/>
            </a:p>
          </p:txBody>
        </p:sp>
        <p:sp>
          <p:nvSpPr>
            <p:cNvPr id="65" name="مربع نص 64"/>
            <p:cNvSpPr txBox="1"/>
            <p:nvPr/>
          </p:nvSpPr>
          <p:spPr>
            <a:xfrm>
              <a:off x="1357290" y="1839494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هـ</a:t>
              </a:r>
              <a:r>
                <a:rPr lang="ar-SA" sz="3600" b="1" baseline="40000" dirty="0" smtClean="0"/>
                <a:t>ــ </a:t>
              </a:r>
              <a:r>
                <a:rPr lang="ar-SA" sz="3600" b="1" baseline="30000" dirty="0" smtClean="0"/>
                <a:t>4</a:t>
              </a:r>
              <a:endParaRPr lang="ar-SA" sz="3600" b="1" baseline="30000" dirty="0"/>
            </a:p>
          </p:txBody>
        </p:sp>
        <p:cxnSp>
          <p:nvCxnSpPr>
            <p:cNvPr id="66" name="رابط مستقيم 65"/>
            <p:cNvCxnSpPr/>
            <p:nvPr/>
          </p:nvCxnSpPr>
          <p:spPr>
            <a:xfrm rot="10800000">
              <a:off x="1664397" y="1785926"/>
              <a:ext cx="1228427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" name="مستطيل 66"/>
          <p:cNvSpPr/>
          <p:nvPr/>
        </p:nvSpPr>
        <p:spPr>
          <a:xfrm>
            <a:off x="714348" y="2714620"/>
            <a:ext cx="2143140" cy="39290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8" name="مربع نص 67"/>
          <p:cNvSpPr txBox="1"/>
          <p:nvPr/>
        </p:nvSpPr>
        <p:spPr>
          <a:xfrm>
            <a:off x="2285984" y="3506599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grpSp>
        <p:nvGrpSpPr>
          <p:cNvPr id="69" name="مجموعة 78"/>
          <p:cNvGrpSpPr/>
          <p:nvPr/>
        </p:nvGrpSpPr>
        <p:grpSpPr>
          <a:xfrm>
            <a:off x="1000100" y="3286205"/>
            <a:ext cx="1571636" cy="1000051"/>
            <a:chOff x="1357290" y="1301108"/>
            <a:chExt cx="1842640" cy="1000051"/>
          </a:xfrm>
        </p:grpSpPr>
        <p:sp>
          <p:nvSpPr>
            <p:cNvPr id="71" name="مربع نص 70"/>
            <p:cNvSpPr txBox="1"/>
            <p:nvPr/>
          </p:nvSpPr>
          <p:spPr>
            <a:xfrm>
              <a:off x="1357290" y="1301108"/>
              <a:ext cx="184264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هـ</a:t>
              </a:r>
              <a:r>
                <a:rPr lang="ar-SA" sz="3600" b="1" spc="-200" baseline="30000" dirty="0" smtClean="0"/>
                <a:t>4</a:t>
              </a:r>
              <a:r>
                <a:rPr lang="ar-SA" sz="2400" b="1" spc="-200" dirty="0" smtClean="0"/>
                <a:t> جـ</a:t>
              </a:r>
              <a:r>
                <a:rPr lang="ar-SA" sz="3600" b="1" spc="-200" baseline="30000" dirty="0" smtClean="0"/>
                <a:t>2</a:t>
              </a:r>
              <a:endParaRPr lang="ar-SA" sz="3600" b="1" spc="-200" baseline="30000" dirty="0"/>
            </a:p>
          </p:txBody>
        </p:sp>
        <p:sp>
          <p:nvSpPr>
            <p:cNvPr id="72" name="مربع نص 71"/>
            <p:cNvSpPr txBox="1"/>
            <p:nvPr/>
          </p:nvSpPr>
          <p:spPr>
            <a:xfrm>
              <a:off x="1357290" y="1839494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ف</a:t>
              </a:r>
              <a:r>
                <a:rPr lang="ar-SA" sz="3600" b="1" baseline="30000" dirty="0" smtClean="0"/>
                <a:t>3</a:t>
              </a:r>
              <a:endParaRPr lang="ar-SA" sz="3600" b="1" baseline="30000" dirty="0"/>
            </a:p>
          </p:txBody>
        </p:sp>
        <p:cxnSp>
          <p:nvCxnSpPr>
            <p:cNvPr id="73" name="رابط مستقيم 72"/>
            <p:cNvCxnSpPr/>
            <p:nvPr/>
          </p:nvCxnSpPr>
          <p:spPr>
            <a:xfrm rot="10800000">
              <a:off x="1664397" y="1785926"/>
              <a:ext cx="1228427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وسيلة شرح مستطيلة مستديرة الزوايا 73"/>
          <p:cNvSpPr/>
          <p:nvPr/>
        </p:nvSpPr>
        <p:spPr>
          <a:xfrm>
            <a:off x="7786710" y="1071546"/>
            <a:ext cx="1285852" cy="1071570"/>
          </a:xfrm>
          <a:prstGeom prst="wedgeRoundRectCallout">
            <a:avLst>
              <a:gd name="adj1" fmla="val -60614"/>
              <a:gd name="adj2" fmla="val 1097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ف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0</a:t>
            </a:r>
            <a:r>
              <a:rPr lang="ar-SA" sz="2400" b="1" dirty="0" smtClean="0">
                <a:solidFill>
                  <a:schemeClr val="tx1"/>
                </a:solidFill>
              </a:rPr>
              <a:t> </a:t>
            </a:r>
            <a:r>
              <a:rPr lang="ar-SA" sz="2400" b="1" dirty="0" smtClean="0">
                <a:solidFill>
                  <a:schemeClr val="tx1"/>
                </a:solidFill>
              </a:rPr>
              <a:t>= 1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11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1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8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0" grpId="0" animBg="1"/>
      <p:bldP spid="70" grpId="0"/>
      <p:bldP spid="77" grpId="0" animBg="1"/>
      <p:bldP spid="100" grpId="0"/>
      <p:bldP spid="119" grpId="0"/>
      <p:bldP spid="121" grpId="0"/>
      <p:bldP spid="122" grpId="0"/>
      <p:bldP spid="123" grpId="0"/>
      <p:bldP spid="129" grpId="0"/>
      <p:bldP spid="132" grpId="0"/>
      <p:bldP spid="61" grpId="0"/>
      <p:bldP spid="62" grpId="0" animBg="1"/>
      <p:bldP spid="67" grpId="0" animBg="1"/>
      <p:bldP spid="68" grpId="0"/>
      <p:bldP spid="74" grpId="0" animBg="1"/>
      <p:bldP spid="7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3738" y="214290"/>
            <a:ext cx="208598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29038"/>
            <a:ext cx="5886476" cy="50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مجموعة 5"/>
          <p:cNvGrpSpPr/>
          <p:nvPr/>
        </p:nvGrpSpPr>
        <p:grpSpPr>
          <a:xfrm>
            <a:off x="7572396" y="1462075"/>
            <a:ext cx="1143008" cy="1117878"/>
            <a:chOff x="1000100" y="4357694"/>
            <a:chExt cx="1143008" cy="1117878"/>
          </a:xfrm>
        </p:grpSpPr>
        <p:grpSp>
          <p:nvGrpSpPr>
            <p:cNvPr id="7" name="مجموعة 22"/>
            <p:cNvGrpSpPr/>
            <p:nvPr/>
          </p:nvGrpSpPr>
          <p:grpSpPr>
            <a:xfrm>
              <a:off x="1285852" y="4357694"/>
              <a:ext cx="857256" cy="1117878"/>
              <a:chOff x="1285852" y="4357694"/>
              <a:chExt cx="857256" cy="1117878"/>
            </a:xfrm>
          </p:grpSpPr>
          <p:sp>
            <p:nvSpPr>
              <p:cNvPr id="9" name="مربع نص 8"/>
              <p:cNvSpPr txBox="1"/>
              <p:nvPr/>
            </p:nvSpPr>
            <p:spPr>
              <a:xfrm>
                <a:off x="1285852" y="4357694"/>
                <a:ext cx="857256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3400" b="1" spc="-100" baseline="30000" dirty="0" smtClean="0"/>
                  <a:t>7</a:t>
                </a:r>
                <a:r>
                  <a:rPr lang="ar-SA" sz="2800" b="1" dirty="0" smtClean="0"/>
                  <a:t>2</a:t>
                </a:r>
                <a:endParaRPr lang="ar-SA" sz="2800" b="1" dirty="0"/>
              </a:p>
            </p:txBody>
          </p:sp>
          <p:sp>
            <p:nvSpPr>
              <p:cNvPr id="10" name="مربع نص 9"/>
              <p:cNvSpPr txBox="1"/>
              <p:nvPr/>
            </p:nvSpPr>
            <p:spPr>
              <a:xfrm>
                <a:off x="1285852" y="4952352"/>
                <a:ext cx="857256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3400" b="1" spc="-100" baseline="30000" dirty="0" smtClean="0"/>
                  <a:t>4</a:t>
                </a:r>
                <a:r>
                  <a:rPr lang="ar-SA" sz="2800" b="1" dirty="0" smtClean="0"/>
                  <a:t>2</a:t>
                </a:r>
                <a:endParaRPr lang="ar-SA" sz="2800" b="1" dirty="0"/>
              </a:p>
            </p:txBody>
          </p:sp>
          <p:cxnSp>
            <p:nvCxnSpPr>
              <p:cNvPr id="11" name="رابط مستقيم 10"/>
              <p:cNvCxnSpPr/>
              <p:nvPr/>
            </p:nvCxnSpPr>
            <p:spPr>
              <a:xfrm rot="10800000">
                <a:off x="1428728" y="4880914"/>
                <a:ext cx="571504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" name="مربع نص 7"/>
            <p:cNvSpPr txBox="1"/>
            <p:nvPr/>
          </p:nvSpPr>
          <p:spPr>
            <a:xfrm>
              <a:off x="1000100" y="4657734"/>
              <a:ext cx="500066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=</a:t>
              </a:r>
              <a:endParaRPr lang="ar-SA" sz="2800" b="1" dirty="0"/>
            </a:p>
          </p:txBody>
        </p:sp>
      </p:grpSp>
      <p:sp>
        <p:nvSpPr>
          <p:cNvPr id="15" name="مربع نص 14"/>
          <p:cNvSpPr txBox="1"/>
          <p:nvPr/>
        </p:nvSpPr>
        <p:spPr>
          <a:xfrm>
            <a:off x="3214678" y="1462075"/>
            <a:ext cx="478634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2 × 2 × 2 × 2 × 2 × 2 × 2</a:t>
            </a:r>
            <a:endParaRPr lang="ar-SA" sz="28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5259186" y="2085309"/>
            <a:ext cx="250033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2 × 2 × 2 × 2</a:t>
            </a:r>
            <a:endParaRPr lang="ar-SA" sz="2800" b="1" dirty="0"/>
          </a:p>
        </p:txBody>
      </p:sp>
      <p:cxnSp>
        <p:nvCxnSpPr>
          <p:cNvPr id="17" name="رابط مستقيم 16"/>
          <p:cNvCxnSpPr/>
          <p:nvPr/>
        </p:nvCxnSpPr>
        <p:spPr>
          <a:xfrm rot="10800000">
            <a:off x="3714744" y="2013871"/>
            <a:ext cx="3816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مربع نص 13"/>
          <p:cNvSpPr txBox="1"/>
          <p:nvPr/>
        </p:nvSpPr>
        <p:spPr>
          <a:xfrm>
            <a:off x="3143240" y="1790691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2500298" y="1791151"/>
            <a:ext cx="7143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400" b="1" spc="-200" baseline="30000" dirty="0" smtClean="0"/>
              <a:t>3</a:t>
            </a:r>
            <a:r>
              <a:rPr lang="ar-SA" sz="2800" b="1" dirty="0" smtClean="0"/>
              <a:t>2</a:t>
            </a:r>
            <a:endParaRPr lang="ar-SA" sz="28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00444" y="1000108"/>
            <a:ext cx="4043385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8772" y="2462207"/>
            <a:ext cx="2405076" cy="68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6" name="مجموعة 25"/>
          <p:cNvGrpSpPr/>
          <p:nvPr/>
        </p:nvGrpSpPr>
        <p:grpSpPr>
          <a:xfrm>
            <a:off x="714348" y="3357562"/>
            <a:ext cx="7715304" cy="3214710"/>
            <a:chOff x="857224" y="3071810"/>
            <a:chExt cx="7715304" cy="3214710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857224" y="3071810"/>
              <a:ext cx="7715304" cy="3214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500166" y="4000504"/>
              <a:ext cx="5786477" cy="2143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58177" y="4357694"/>
            <a:ext cx="6014153" cy="37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44154" y="4929198"/>
            <a:ext cx="472824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85984" y="4857760"/>
            <a:ext cx="485778" cy="7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643042" y="4929198"/>
            <a:ext cx="599126" cy="42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643702" y="5429264"/>
            <a:ext cx="793437" cy="99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429256" y="5643578"/>
            <a:ext cx="1117289" cy="565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857752" y="5658326"/>
            <a:ext cx="501971" cy="565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5" name="رابط مستقيم 34"/>
          <p:cNvCxnSpPr/>
          <p:nvPr/>
        </p:nvCxnSpPr>
        <p:spPr>
          <a:xfrm rot="10800000" flipV="1">
            <a:off x="7300712" y="1643490"/>
            <a:ext cx="285752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مستقيم 35"/>
          <p:cNvCxnSpPr/>
          <p:nvPr/>
        </p:nvCxnSpPr>
        <p:spPr>
          <a:xfrm rot="10800000" flipV="1">
            <a:off x="6715140" y="1628742"/>
            <a:ext cx="285752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مستقيم 36"/>
          <p:cNvCxnSpPr/>
          <p:nvPr/>
        </p:nvCxnSpPr>
        <p:spPr>
          <a:xfrm rot="10800000" flipV="1">
            <a:off x="6086266" y="1643490"/>
            <a:ext cx="285752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/>
          <p:nvPr/>
        </p:nvCxnSpPr>
        <p:spPr>
          <a:xfrm rot="10800000" flipV="1">
            <a:off x="5500694" y="1643490"/>
            <a:ext cx="285752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مستقيم 38"/>
          <p:cNvCxnSpPr/>
          <p:nvPr/>
        </p:nvCxnSpPr>
        <p:spPr>
          <a:xfrm rot="10800000" flipV="1">
            <a:off x="7299770" y="2257198"/>
            <a:ext cx="285752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مستقيم 39"/>
          <p:cNvCxnSpPr/>
          <p:nvPr/>
        </p:nvCxnSpPr>
        <p:spPr>
          <a:xfrm rot="10800000" flipV="1">
            <a:off x="6686062" y="2270586"/>
            <a:ext cx="285752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 rot="10800000" flipV="1">
            <a:off x="6099392" y="2271266"/>
            <a:ext cx="285752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مستقيم 41"/>
          <p:cNvCxnSpPr/>
          <p:nvPr/>
        </p:nvCxnSpPr>
        <p:spPr>
          <a:xfrm rot="10800000" flipV="1">
            <a:off x="5499752" y="2271266"/>
            <a:ext cx="285752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800" decel="100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800" decel="100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9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4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290"/>
            <a:ext cx="7500990" cy="1481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مستدير الزوايا 2"/>
          <p:cNvSpPr/>
          <p:nvPr/>
        </p:nvSpPr>
        <p:spPr>
          <a:xfrm>
            <a:off x="214282" y="2071678"/>
            <a:ext cx="7500990" cy="12144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رتبة مقدار كل من كتلة الأرض ودرب التبانة لأقرب قوى العشرة هي 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27</a:t>
            </a:r>
            <a:r>
              <a:rPr lang="ar-SA" sz="2400" b="1" dirty="0" smtClean="0">
                <a:solidFill>
                  <a:schemeClr val="tx1"/>
                </a:solidFill>
              </a:rPr>
              <a:t>10 ، 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44</a:t>
            </a:r>
            <a:r>
              <a:rPr lang="ar-SA" sz="2400" b="1" dirty="0" smtClean="0">
                <a:solidFill>
                  <a:schemeClr val="tx1"/>
                </a:solidFill>
              </a:rPr>
              <a:t>10 على الترتيب . فكم مرة تساوي رتبة مقدار كتلة درب التبانة رتبة مقدار كتلة الأرض ؟</a:t>
            </a:r>
            <a:endParaRPr lang="ar-SA" sz="2400" b="1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67680" y="2386006"/>
            <a:ext cx="113347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714348" y="3857628"/>
            <a:ext cx="8143932" cy="2500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5143504" y="4848755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grpSp>
        <p:nvGrpSpPr>
          <p:cNvPr id="7" name="مجموعة 78"/>
          <p:cNvGrpSpPr/>
          <p:nvPr/>
        </p:nvGrpSpPr>
        <p:grpSpPr>
          <a:xfrm>
            <a:off x="5572132" y="4628361"/>
            <a:ext cx="1571636" cy="1000051"/>
            <a:chOff x="1357290" y="1301108"/>
            <a:chExt cx="1842640" cy="1000051"/>
          </a:xfrm>
        </p:grpSpPr>
        <p:sp>
          <p:nvSpPr>
            <p:cNvPr id="8" name="مربع نص 7"/>
            <p:cNvSpPr txBox="1"/>
            <p:nvPr/>
          </p:nvSpPr>
          <p:spPr>
            <a:xfrm>
              <a:off x="1357290" y="1301108"/>
              <a:ext cx="184264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3600" b="1" spc="-100" baseline="30000" dirty="0" smtClean="0"/>
                <a:t>44</a:t>
              </a:r>
              <a:r>
                <a:rPr lang="ar-SA" sz="2400" b="1" dirty="0" smtClean="0"/>
                <a:t>10</a:t>
              </a:r>
              <a:endParaRPr lang="ar-SA" sz="3600" b="1" spc="-200" baseline="30000" dirty="0"/>
            </a:p>
          </p:txBody>
        </p:sp>
        <p:sp>
          <p:nvSpPr>
            <p:cNvPr id="9" name="مربع نص 8"/>
            <p:cNvSpPr txBox="1"/>
            <p:nvPr/>
          </p:nvSpPr>
          <p:spPr>
            <a:xfrm>
              <a:off x="1357290" y="1839494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3600" b="1" spc="-100" baseline="30000" dirty="0" smtClean="0"/>
                <a:t>27</a:t>
              </a:r>
              <a:r>
                <a:rPr lang="ar-SA" sz="2400" b="1" dirty="0" smtClean="0"/>
                <a:t>10</a:t>
              </a:r>
              <a:endParaRPr lang="ar-SA" sz="3600" b="1" baseline="30000" dirty="0"/>
            </a:p>
          </p:txBody>
        </p:sp>
        <p:cxnSp>
          <p:nvCxnSpPr>
            <p:cNvPr id="10" name="رابط مستقيم 9"/>
            <p:cNvCxnSpPr/>
            <p:nvPr/>
          </p:nvCxnSpPr>
          <p:spPr>
            <a:xfrm rot="10800000">
              <a:off x="1664397" y="1757791"/>
              <a:ext cx="1228427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مربع نص 10"/>
          <p:cNvSpPr txBox="1"/>
          <p:nvPr/>
        </p:nvSpPr>
        <p:spPr>
          <a:xfrm>
            <a:off x="6858016" y="4800390"/>
            <a:ext cx="18573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عدد المرات =</a:t>
            </a:r>
            <a:endParaRPr lang="ar-SA" sz="28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4286248" y="4857760"/>
            <a:ext cx="10001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spc="-100" baseline="30000" dirty="0" smtClean="0"/>
              <a:t>17</a:t>
            </a:r>
            <a:r>
              <a:rPr lang="ar-SA" sz="2800" b="1" dirty="0" smtClean="0"/>
              <a:t>10</a:t>
            </a:r>
            <a:endParaRPr lang="ar-S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714348" y="2500306"/>
            <a:ext cx="8143932" cy="39290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6143636" y="5020784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grpSp>
        <p:nvGrpSpPr>
          <p:cNvPr id="6" name="مجموعة 78"/>
          <p:cNvGrpSpPr/>
          <p:nvPr/>
        </p:nvGrpSpPr>
        <p:grpSpPr>
          <a:xfrm>
            <a:off x="6500826" y="4800390"/>
            <a:ext cx="1000132" cy="1000051"/>
            <a:chOff x="1357290" y="1301108"/>
            <a:chExt cx="1842640" cy="1000051"/>
          </a:xfrm>
        </p:grpSpPr>
        <p:sp>
          <p:nvSpPr>
            <p:cNvPr id="7" name="مربع نص 6"/>
            <p:cNvSpPr txBox="1"/>
            <p:nvPr/>
          </p:nvSpPr>
          <p:spPr>
            <a:xfrm>
              <a:off x="1357290" y="1301108"/>
              <a:ext cx="184264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3600" b="1" spc="-100" baseline="30000" dirty="0" smtClean="0"/>
                <a:t>8</a:t>
              </a:r>
              <a:r>
                <a:rPr lang="ar-SA" sz="2400" b="1" dirty="0" smtClean="0"/>
                <a:t>10</a:t>
              </a:r>
              <a:endParaRPr lang="ar-SA" sz="3600" b="1" spc="-200" baseline="30000" dirty="0"/>
            </a:p>
          </p:txBody>
        </p:sp>
        <p:sp>
          <p:nvSpPr>
            <p:cNvPr id="8" name="مربع نص 7"/>
            <p:cNvSpPr txBox="1"/>
            <p:nvPr/>
          </p:nvSpPr>
          <p:spPr>
            <a:xfrm>
              <a:off x="1357290" y="1839494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3600" b="1" spc="-100" baseline="30000" dirty="0" smtClean="0"/>
                <a:t>6</a:t>
              </a:r>
              <a:r>
                <a:rPr lang="ar-SA" sz="2400" b="1" dirty="0" smtClean="0"/>
                <a:t>10</a:t>
              </a:r>
              <a:endParaRPr lang="ar-SA" sz="3600" b="1" baseline="30000" dirty="0"/>
            </a:p>
          </p:txBody>
        </p:sp>
        <p:cxnSp>
          <p:nvCxnSpPr>
            <p:cNvPr id="9" name="رابط مستقيم 8"/>
            <p:cNvCxnSpPr/>
            <p:nvPr/>
          </p:nvCxnSpPr>
          <p:spPr>
            <a:xfrm rot="10800000">
              <a:off x="1664397" y="1757791"/>
              <a:ext cx="1228427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مربع نص 9"/>
          <p:cNvSpPr txBox="1"/>
          <p:nvPr/>
        </p:nvSpPr>
        <p:spPr>
          <a:xfrm>
            <a:off x="6858016" y="2857496"/>
            <a:ext cx="185738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chemeClr val="tx1"/>
                </a:solidFill>
              </a:rPr>
              <a:t>200000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286380" y="5029789"/>
            <a:ext cx="10001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spc="-100" baseline="30000" dirty="0" smtClean="0"/>
              <a:t>2</a:t>
            </a:r>
            <a:r>
              <a:rPr lang="ar-SA" sz="2800" b="1" dirty="0" smtClean="0"/>
              <a:t>10</a:t>
            </a:r>
            <a:endParaRPr lang="ar-SA" sz="28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4018" y="385302"/>
            <a:ext cx="173831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مستطيل مستدير الزوايا 1"/>
          <p:cNvSpPr/>
          <p:nvPr/>
        </p:nvSpPr>
        <p:spPr>
          <a:xfrm>
            <a:off x="297592" y="357166"/>
            <a:ext cx="7131928" cy="18573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ارتفع عدد مستعملي الإنترنت في المملكة من 200000 شخص عام 1421 هـ إلى 11000000 شخص عام 1431 هـ . حدد نسبة عدد مستعملي الإنترنت عام 1431 هـ إلى عام 1421 هـ باستعمال رتبة المقدار للعامين .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3" name="سهم مخطط إلى اليمين 12"/>
          <p:cNvSpPr/>
          <p:nvPr/>
        </p:nvSpPr>
        <p:spPr>
          <a:xfrm flipH="1">
            <a:off x="5357818" y="2829360"/>
            <a:ext cx="1428760" cy="57150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ربع نص 13"/>
          <p:cNvSpPr txBox="1"/>
          <p:nvPr/>
        </p:nvSpPr>
        <p:spPr>
          <a:xfrm>
            <a:off x="3286116" y="2857496"/>
            <a:ext cx="200026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chemeClr val="tx1"/>
                </a:solidFill>
              </a:rPr>
              <a:t>رتبة المقدار =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2143108" y="2857496"/>
            <a:ext cx="1000132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spc="-100" baseline="30000" dirty="0" smtClean="0">
                <a:solidFill>
                  <a:schemeClr val="tx1"/>
                </a:solidFill>
              </a:rPr>
              <a:t>6</a:t>
            </a:r>
            <a:r>
              <a:rPr lang="ar-SA" sz="2800" b="1" dirty="0" smtClean="0">
                <a:solidFill>
                  <a:schemeClr val="tx1"/>
                </a:solidFill>
              </a:rPr>
              <a:t>10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6858016" y="3786190"/>
            <a:ext cx="185738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chemeClr val="tx1"/>
                </a:solidFill>
              </a:rPr>
              <a:t>11000000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17" name="سهم مخطط إلى اليمين 16"/>
          <p:cNvSpPr/>
          <p:nvPr/>
        </p:nvSpPr>
        <p:spPr>
          <a:xfrm flipH="1">
            <a:off x="5357818" y="3758054"/>
            <a:ext cx="1428760" cy="57150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ربع نص 17"/>
          <p:cNvSpPr txBox="1"/>
          <p:nvPr/>
        </p:nvSpPr>
        <p:spPr>
          <a:xfrm>
            <a:off x="3286116" y="3786190"/>
            <a:ext cx="200026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chemeClr val="tx1"/>
                </a:solidFill>
              </a:rPr>
              <a:t>رتبة المقدار =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2143108" y="3786190"/>
            <a:ext cx="1000132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spc="-100" baseline="30000" dirty="0" smtClean="0">
                <a:solidFill>
                  <a:schemeClr val="tx1"/>
                </a:solidFill>
              </a:rPr>
              <a:t>8</a:t>
            </a:r>
            <a:r>
              <a:rPr lang="ar-SA" sz="2800" b="1" dirty="0" smtClean="0">
                <a:solidFill>
                  <a:schemeClr val="tx1"/>
                </a:solidFill>
              </a:rPr>
              <a:t>10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7500958" y="4977482"/>
            <a:ext cx="121444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chemeClr val="tx1"/>
                </a:solidFill>
              </a:rPr>
              <a:t>النسبة =</a:t>
            </a:r>
            <a:endParaRPr lang="ar-SA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" grpId="0" animBg="1"/>
      <p:bldP spid="11" grpId="0"/>
      <p:bldP spid="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جموعة 3"/>
          <p:cNvGrpSpPr/>
          <p:nvPr/>
        </p:nvGrpSpPr>
        <p:grpSpPr>
          <a:xfrm>
            <a:off x="7639081" y="500042"/>
            <a:ext cx="1362075" cy="571504"/>
            <a:chOff x="7572396" y="285728"/>
            <a:chExt cx="1362075" cy="57150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572396" y="285728"/>
              <a:ext cx="1362075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95625" y="357166"/>
              <a:ext cx="391585" cy="285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مستطيل مستدير الزوايا 5"/>
          <p:cNvSpPr/>
          <p:nvPr/>
        </p:nvSpPr>
        <p:spPr>
          <a:xfrm>
            <a:off x="2285984" y="285728"/>
            <a:ext cx="5214974" cy="9286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lum bright="3000"/>
          </a:blip>
          <a:srcRect/>
          <a:stretch>
            <a:fillRect/>
          </a:stretch>
        </p:blipFill>
        <p:spPr bwMode="auto">
          <a:xfrm>
            <a:off x="2857488" y="359468"/>
            <a:ext cx="4532822" cy="75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00446" y="1785926"/>
            <a:ext cx="1029242" cy="93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72330" y="1785925"/>
            <a:ext cx="626495" cy="890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76271" y="1785926"/>
            <a:ext cx="581745" cy="80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34979" y="3478457"/>
            <a:ext cx="336811" cy="45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72264" y="3357561"/>
            <a:ext cx="92482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643570" y="3286123"/>
            <a:ext cx="850243" cy="71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V="1">
            <a:off x="7629215" y="4714883"/>
            <a:ext cx="298331" cy="285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614468" y="4643446"/>
            <a:ext cx="862015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خماسي 18"/>
          <p:cNvSpPr/>
          <p:nvPr/>
        </p:nvSpPr>
        <p:spPr>
          <a:xfrm>
            <a:off x="1785918" y="1928802"/>
            <a:ext cx="3643338" cy="500066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0070C0"/>
                </a:solidFill>
              </a:rPr>
              <a:t>جمع القوى ذات الأساس نفسه</a:t>
            </a:r>
            <a:endParaRPr lang="ar-SA" b="1" dirty="0">
              <a:solidFill>
                <a:srgbClr val="0070C0"/>
              </a:solidFill>
            </a:endParaRPr>
          </a:p>
        </p:txBody>
      </p:sp>
      <p:sp>
        <p:nvSpPr>
          <p:cNvPr id="21" name="خماسي 20"/>
          <p:cNvSpPr/>
          <p:nvPr/>
        </p:nvSpPr>
        <p:spPr>
          <a:xfrm>
            <a:off x="1785918" y="4643446"/>
            <a:ext cx="3643338" cy="500066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0070C0"/>
                </a:solidFill>
              </a:rPr>
              <a:t>بسط</a:t>
            </a:r>
            <a:endParaRPr lang="ar-SA" b="1" dirty="0">
              <a:solidFill>
                <a:srgbClr val="0070C0"/>
              </a:solidFill>
            </a:endParaRPr>
          </a:p>
        </p:txBody>
      </p:sp>
      <p:sp>
        <p:nvSpPr>
          <p:cNvPr id="20" name="خماسي 19"/>
          <p:cNvSpPr/>
          <p:nvPr/>
        </p:nvSpPr>
        <p:spPr>
          <a:xfrm>
            <a:off x="1785918" y="3357561"/>
            <a:ext cx="3643338" cy="500066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0070C0"/>
                </a:solidFill>
              </a:rPr>
              <a:t>اقسم القوى</a:t>
            </a:r>
            <a:endParaRPr lang="ar-SA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21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مستدير الزوايا 10"/>
          <p:cNvSpPr/>
          <p:nvPr/>
        </p:nvSpPr>
        <p:spPr>
          <a:xfrm>
            <a:off x="714348" y="285728"/>
            <a:ext cx="6715172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بسط كل عبارة مما يأتي . مفترضا أن المقام لا يساوي صفرا :</a:t>
            </a:r>
            <a:endParaRPr lang="ar-SA" sz="2400" b="1" dirty="0">
              <a:solidFill>
                <a:schemeClr val="tx1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357166"/>
            <a:ext cx="113347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مستطيل مستدير الزوايا 12"/>
          <p:cNvSpPr/>
          <p:nvPr/>
        </p:nvSpPr>
        <p:spPr>
          <a:xfrm>
            <a:off x="5715008" y="1285860"/>
            <a:ext cx="2571768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6" name="مجموعة 22"/>
          <p:cNvGrpSpPr/>
          <p:nvPr/>
        </p:nvGrpSpPr>
        <p:grpSpPr>
          <a:xfrm>
            <a:off x="6343202" y="1285860"/>
            <a:ext cx="1357322" cy="1056323"/>
            <a:chOff x="1285852" y="4357694"/>
            <a:chExt cx="857256" cy="1056323"/>
          </a:xfrm>
        </p:grpSpPr>
        <p:sp>
          <p:nvSpPr>
            <p:cNvPr id="8" name="مربع نص 7"/>
            <p:cNvSpPr txBox="1"/>
            <p:nvPr/>
          </p:nvSpPr>
          <p:spPr>
            <a:xfrm>
              <a:off x="1285852" y="4357694"/>
              <a:ext cx="857256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س</a:t>
              </a:r>
              <a:r>
                <a:rPr lang="ar-SA" sz="3200" b="1" spc="-200" baseline="30000" dirty="0" smtClean="0"/>
                <a:t>3</a:t>
              </a:r>
              <a:r>
                <a:rPr lang="ar-SA" sz="2400" b="1" dirty="0" smtClean="0"/>
                <a:t> ص</a:t>
              </a:r>
              <a:r>
                <a:rPr lang="ar-SA" sz="3200" b="1" spc="-200" baseline="30000" dirty="0" smtClean="0"/>
                <a:t>4</a:t>
              </a:r>
              <a:endParaRPr lang="ar-SA" sz="3200" b="1" spc="-200" baseline="30000" dirty="0"/>
            </a:p>
          </p:txBody>
        </p:sp>
        <p:sp>
          <p:nvSpPr>
            <p:cNvPr id="9" name="مربع نص 8"/>
            <p:cNvSpPr txBox="1"/>
            <p:nvPr/>
          </p:nvSpPr>
          <p:spPr>
            <a:xfrm>
              <a:off x="1285852" y="4952352"/>
              <a:ext cx="85725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س</a:t>
              </a:r>
              <a:r>
                <a:rPr lang="ar-SA" sz="3200" b="1" spc="-200" baseline="30000" dirty="0" smtClean="0"/>
                <a:t>2</a:t>
              </a:r>
              <a:r>
                <a:rPr lang="ar-SA" sz="2400" b="1" dirty="0" smtClean="0"/>
                <a:t> ص</a:t>
              </a:r>
              <a:endParaRPr lang="ar-SA" sz="2400" b="1" dirty="0"/>
            </a:p>
          </p:txBody>
        </p:sp>
        <p:cxnSp>
          <p:nvCxnSpPr>
            <p:cNvPr id="10" name="رابط مستقيم 9"/>
            <p:cNvCxnSpPr/>
            <p:nvPr/>
          </p:nvCxnSpPr>
          <p:spPr>
            <a:xfrm rot="10800000">
              <a:off x="1428728" y="4880914"/>
              <a:ext cx="571504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مستطيل 13"/>
          <p:cNvSpPr/>
          <p:nvPr/>
        </p:nvSpPr>
        <p:spPr>
          <a:xfrm>
            <a:off x="5000628" y="2270744"/>
            <a:ext cx="3929090" cy="43015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5" name="مجموعة 22"/>
          <p:cNvGrpSpPr/>
          <p:nvPr/>
        </p:nvGrpSpPr>
        <p:grpSpPr>
          <a:xfrm>
            <a:off x="7643834" y="2643182"/>
            <a:ext cx="1357322" cy="1056323"/>
            <a:chOff x="1285852" y="4357694"/>
            <a:chExt cx="857256" cy="1056323"/>
          </a:xfrm>
        </p:grpSpPr>
        <p:sp>
          <p:nvSpPr>
            <p:cNvPr id="16" name="مربع نص 15"/>
            <p:cNvSpPr txBox="1"/>
            <p:nvPr/>
          </p:nvSpPr>
          <p:spPr>
            <a:xfrm>
              <a:off x="1285852" y="4357694"/>
              <a:ext cx="857256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س</a:t>
              </a:r>
              <a:r>
                <a:rPr lang="ar-SA" sz="3200" b="1" spc="-200" baseline="30000" dirty="0" smtClean="0"/>
                <a:t>3</a:t>
              </a:r>
              <a:r>
                <a:rPr lang="ar-SA" sz="2400" b="1" dirty="0" smtClean="0"/>
                <a:t> ص</a:t>
              </a:r>
              <a:r>
                <a:rPr lang="ar-SA" sz="3200" b="1" spc="-200" baseline="30000" dirty="0" smtClean="0"/>
                <a:t>4</a:t>
              </a:r>
              <a:endParaRPr lang="ar-SA" sz="3200" b="1" spc="-200" baseline="30000" dirty="0"/>
            </a:p>
          </p:txBody>
        </p:sp>
        <p:sp>
          <p:nvSpPr>
            <p:cNvPr id="17" name="مربع نص 16"/>
            <p:cNvSpPr txBox="1"/>
            <p:nvPr/>
          </p:nvSpPr>
          <p:spPr>
            <a:xfrm>
              <a:off x="1285852" y="4952352"/>
              <a:ext cx="85725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س</a:t>
              </a:r>
              <a:r>
                <a:rPr lang="ar-SA" sz="3200" b="1" spc="-200" baseline="30000" dirty="0" smtClean="0"/>
                <a:t>2</a:t>
              </a:r>
              <a:r>
                <a:rPr lang="ar-SA" sz="2400" b="1" dirty="0" smtClean="0"/>
                <a:t> ص</a:t>
              </a:r>
              <a:endParaRPr lang="ar-SA" sz="2400" b="1" dirty="0"/>
            </a:p>
          </p:txBody>
        </p:sp>
        <p:cxnSp>
          <p:nvCxnSpPr>
            <p:cNvPr id="18" name="رابط مستقيم 17"/>
            <p:cNvCxnSpPr/>
            <p:nvPr/>
          </p:nvCxnSpPr>
          <p:spPr>
            <a:xfrm rot="10800000">
              <a:off x="1428728" y="4880914"/>
              <a:ext cx="571504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مربع نص 6"/>
          <p:cNvSpPr txBox="1"/>
          <p:nvPr/>
        </p:nvSpPr>
        <p:spPr>
          <a:xfrm>
            <a:off x="7443806" y="4334540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7429520" y="2928934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grpSp>
        <p:nvGrpSpPr>
          <p:cNvPr id="29" name="مجموعة 28"/>
          <p:cNvGrpSpPr/>
          <p:nvPr/>
        </p:nvGrpSpPr>
        <p:grpSpPr>
          <a:xfrm>
            <a:off x="6715140" y="2643182"/>
            <a:ext cx="714380" cy="1084841"/>
            <a:chOff x="3286116" y="4214818"/>
            <a:chExt cx="714380" cy="1084841"/>
          </a:xfrm>
        </p:grpSpPr>
        <p:sp>
          <p:nvSpPr>
            <p:cNvPr id="26" name="مربع نص 25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س</a:t>
              </a:r>
              <a:r>
                <a:rPr lang="ar-SA" sz="3200" b="1" spc="-200" baseline="30000" dirty="0" smtClean="0"/>
                <a:t>3</a:t>
              </a:r>
              <a:endParaRPr lang="ar-SA" sz="3200" b="1" spc="-200" baseline="30000" dirty="0"/>
            </a:p>
          </p:txBody>
        </p:sp>
        <p:sp>
          <p:nvSpPr>
            <p:cNvPr id="27" name="مربع نص 26"/>
            <p:cNvSpPr txBox="1"/>
            <p:nvPr/>
          </p:nvSpPr>
          <p:spPr>
            <a:xfrm>
              <a:off x="3286116" y="4714884"/>
              <a:ext cx="71438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س</a:t>
              </a:r>
              <a:r>
                <a:rPr lang="ar-SA" sz="3200" b="1" spc="-200" baseline="30000" dirty="0" smtClean="0"/>
                <a:t>2</a:t>
              </a:r>
              <a:endParaRPr lang="ar-SA" sz="2400" b="1" dirty="0"/>
            </a:p>
          </p:txBody>
        </p:sp>
        <p:cxnSp>
          <p:nvCxnSpPr>
            <p:cNvPr id="28" name="رابط مستقيم 27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مجموعة 23"/>
          <p:cNvGrpSpPr/>
          <p:nvPr/>
        </p:nvGrpSpPr>
        <p:grpSpPr>
          <a:xfrm>
            <a:off x="6643702" y="2643182"/>
            <a:ext cx="833974" cy="1130145"/>
            <a:chOff x="2167975" y="4366952"/>
            <a:chExt cx="833974" cy="1130145"/>
          </a:xfrm>
        </p:grpSpPr>
        <p:sp>
          <p:nvSpPr>
            <p:cNvPr id="22" name="قوس 21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3" name="قوس 22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34" name="مجموعة 33"/>
          <p:cNvGrpSpPr/>
          <p:nvPr/>
        </p:nvGrpSpPr>
        <p:grpSpPr>
          <a:xfrm>
            <a:off x="5572132" y="2643180"/>
            <a:ext cx="833974" cy="1130145"/>
            <a:chOff x="2167975" y="4366952"/>
            <a:chExt cx="833974" cy="1130145"/>
          </a:xfrm>
        </p:grpSpPr>
        <p:sp>
          <p:nvSpPr>
            <p:cNvPr id="35" name="قوس 34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6" name="قوس 35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37" name="مجموعة 36"/>
          <p:cNvGrpSpPr/>
          <p:nvPr/>
        </p:nvGrpSpPr>
        <p:grpSpPr>
          <a:xfrm>
            <a:off x="5572132" y="2643182"/>
            <a:ext cx="857256" cy="961731"/>
            <a:chOff x="3286116" y="4214818"/>
            <a:chExt cx="714380" cy="961731"/>
          </a:xfrm>
        </p:grpSpPr>
        <p:sp>
          <p:nvSpPr>
            <p:cNvPr id="38" name="مربع نص 37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ص</a:t>
              </a:r>
              <a:r>
                <a:rPr lang="ar-SA" sz="3200" b="1" spc="-200" baseline="30000" dirty="0" smtClean="0"/>
                <a:t>4</a:t>
              </a:r>
              <a:endParaRPr lang="ar-SA" sz="3200" b="1" spc="-200" baseline="30000" dirty="0"/>
            </a:p>
          </p:txBody>
        </p:sp>
        <p:sp>
          <p:nvSpPr>
            <p:cNvPr id="39" name="مربع نص 38"/>
            <p:cNvSpPr txBox="1"/>
            <p:nvPr/>
          </p:nvSpPr>
          <p:spPr>
            <a:xfrm>
              <a:off x="3286116" y="4714884"/>
              <a:ext cx="7143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ص</a:t>
              </a:r>
              <a:endParaRPr lang="ar-SA" sz="2400" b="1" dirty="0"/>
            </a:p>
          </p:txBody>
        </p:sp>
        <p:cxnSp>
          <p:nvCxnSpPr>
            <p:cNvPr id="40" name="رابط مستقيم 39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مربع نص 43"/>
          <p:cNvSpPr txBox="1"/>
          <p:nvPr/>
        </p:nvSpPr>
        <p:spPr>
          <a:xfrm>
            <a:off x="6143636" y="4263102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س</a:t>
            </a:r>
            <a:r>
              <a:rPr lang="ar-SA" sz="3600" b="1" spc="-200" baseline="30000" dirty="0" smtClean="0"/>
              <a:t>3 ــ 2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4929190" y="4263102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ص</a:t>
            </a:r>
            <a:r>
              <a:rPr lang="ar-SA" sz="3600" b="1" spc="-200" baseline="30000" dirty="0" smtClean="0"/>
              <a:t>4 ــ 1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7443806" y="5477548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48" name="مربع نص 47"/>
          <p:cNvSpPr txBox="1"/>
          <p:nvPr/>
        </p:nvSpPr>
        <p:spPr>
          <a:xfrm>
            <a:off x="6286512" y="5406110"/>
            <a:ext cx="14287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 س ص</a:t>
            </a:r>
            <a:r>
              <a:rPr lang="ar-SA" sz="3600" b="1" spc="-100" baseline="30000" dirty="0" smtClean="0"/>
              <a:t>3</a:t>
            </a:r>
            <a:endParaRPr lang="ar-SA" sz="3600" b="1" spc="-100" baseline="30000" dirty="0"/>
          </a:p>
        </p:txBody>
      </p:sp>
      <p:sp>
        <p:nvSpPr>
          <p:cNvPr id="49" name="مستطيل مستدير الزوايا 48"/>
          <p:cNvSpPr/>
          <p:nvPr/>
        </p:nvSpPr>
        <p:spPr>
          <a:xfrm>
            <a:off x="1214414" y="1301108"/>
            <a:ext cx="2571768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79" name="مجموعة 78"/>
          <p:cNvGrpSpPr/>
          <p:nvPr/>
        </p:nvGrpSpPr>
        <p:grpSpPr>
          <a:xfrm>
            <a:off x="1586352" y="1301108"/>
            <a:ext cx="1842640" cy="1056323"/>
            <a:chOff x="1357290" y="1301108"/>
            <a:chExt cx="1842640" cy="1056323"/>
          </a:xfrm>
        </p:grpSpPr>
        <p:sp>
          <p:nvSpPr>
            <p:cNvPr id="51" name="مربع نص 50"/>
            <p:cNvSpPr txBox="1"/>
            <p:nvPr/>
          </p:nvSpPr>
          <p:spPr>
            <a:xfrm>
              <a:off x="1357290" y="1301108"/>
              <a:ext cx="184264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ك</a:t>
              </a:r>
              <a:r>
                <a:rPr lang="ar-SA" sz="3600" b="1" spc="-200" baseline="30000" dirty="0" smtClean="0"/>
                <a:t>7</a:t>
              </a:r>
              <a:r>
                <a:rPr lang="ar-SA" sz="2400" b="1" spc="-200" dirty="0" smtClean="0"/>
                <a:t> م</a:t>
              </a:r>
              <a:r>
                <a:rPr lang="ar-SA" sz="3600" b="1" spc="-200" baseline="30000" dirty="0" smtClean="0"/>
                <a:t>10</a:t>
              </a:r>
              <a:r>
                <a:rPr lang="ar-SA" sz="2400" b="1" spc="-200" dirty="0" smtClean="0"/>
                <a:t> </a:t>
              </a:r>
              <a:r>
                <a:rPr lang="ar-SA" sz="2400" b="1" spc="-200" dirty="0" err="1" smtClean="0"/>
                <a:t>ب</a:t>
              </a:r>
              <a:endParaRPr lang="ar-SA" sz="3600" b="1" spc="-200" baseline="30000" dirty="0"/>
            </a:p>
          </p:txBody>
        </p:sp>
        <p:sp>
          <p:nvSpPr>
            <p:cNvPr id="52" name="مربع نص 51"/>
            <p:cNvSpPr txBox="1"/>
            <p:nvPr/>
          </p:nvSpPr>
          <p:spPr>
            <a:xfrm>
              <a:off x="1357290" y="1895766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ك</a:t>
              </a:r>
              <a:r>
                <a:rPr lang="ar-SA" sz="3600" b="1" spc="-200" baseline="30000" dirty="0" smtClean="0"/>
                <a:t>5</a:t>
              </a:r>
              <a:r>
                <a:rPr lang="ar-SA" sz="2400" b="1" dirty="0" smtClean="0"/>
                <a:t> م</a:t>
              </a:r>
              <a:r>
                <a:rPr lang="ar-SA" sz="3600" b="1" baseline="30000" dirty="0" smtClean="0"/>
                <a:t>3</a:t>
              </a:r>
              <a:r>
                <a:rPr lang="ar-SA" sz="2400" b="1" dirty="0" smtClean="0"/>
                <a:t> ب</a:t>
              </a:r>
              <a:endParaRPr lang="ar-SA" sz="2400" b="1" dirty="0"/>
            </a:p>
          </p:txBody>
        </p:sp>
        <p:cxnSp>
          <p:nvCxnSpPr>
            <p:cNvPr id="53" name="رابط مستقيم 52"/>
            <p:cNvCxnSpPr/>
            <p:nvPr/>
          </p:nvCxnSpPr>
          <p:spPr>
            <a:xfrm rot="10800000">
              <a:off x="1664397" y="1785926"/>
              <a:ext cx="1228427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مستطيل 53"/>
          <p:cNvSpPr/>
          <p:nvPr/>
        </p:nvSpPr>
        <p:spPr>
          <a:xfrm>
            <a:off x="214282" y="2285992"/>
            <a:ext cx="4572032" cy="43015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9" name="مربع نص 58"/>
          <p:cNvSpPr txBox="1"/>
          <p:nvPr/>
        </p:nvSpPr>
        <p:spPr>
          <a:xfrm>
            <a:off x="4071934" y="4349788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2928926" y="2944182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grpSp>
        <p:nvGrpSpPr>
          <p:cNvPr id="61" name="مجموعة 60"/>
          <p:cNvGrpSpPr/>
          <p:nvPr/>
        </p:nvGrpSpPr>
        <p:grpSpPr>
          <a:xfrm>
            <a:off x="2285984" y="2658430"/>
            <a:ext cx="714380" cy="1084841"/>
            <a:chOff x="3286116" y="4214818"/>
            <a:chExt cx="714380" cy="1084841"/>
          </a:xfrm>
        </p:grpSpPr>
        <p:sp>
          <p:nvSpPr>
            <p:cNvPr id="62" name="مربع نص 61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ك</a:t>
              </a:r>
              <a:r>
                <a:rPr lang="ar-SA" sz="3200" b="1" spc="-200" baseline="30000" dirty="0" smtClean="0"/>
                <a:t>7</a:t>
              </a:r>
              <a:endParaRPr lang="ar-SA" sz="3200" b="1" spc="-200" baseline="30000" dirty="0"/>
            </a:p>
          </p:txBody>
        </p:sp>
        <p:sp>
          <p:nvSpPr>
            <p:cNvPr id="63" name="مربع نص 62"/>
            <p:cNvSpPr txBox="1"/>
            <p:nvPr/>
          </p:nvSpPr>
          <p:spPr>
            <a:xfrm>
              <a:off x="3286116" y="4714884"/>
              <a:ext cx="71438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ك</a:t>
              </a:r>
              <a:r>
                <a:rPr lang="ar-SA" sz="3200" b="1" spc="-200" baseline="30000" dirty="0" smtClean="0"/>
                <a:t>5</a:t>
              </a:r>
              <a:endParaRPr lang="ar-SA" sz="2400" b="1" dirty="0"/>
            </a:p>
          </p:txBody>
        </p:sp>
        <p:cxnSp>
          <p:nvCxnSpPr>
            <p:cNvPr id="64" name="رابط مستقيم 63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5" name="مجموعة 64"/>
          <p:cNvGrpSpPr/>
          <p:nvPr/>
        </p:nvGrpSpPr>
        <p:grpSpPr>
          <a:xfrm>
            <a:off x="2285984" y="2658430"/>
            <a:ext cx="691098" cy="1130145"/>
            <a:chOff x="2167975" y="4366952"/>
            <a:chExt cx="833974" cy="1130145"/>
          </a:xfrm>
        </p:grpSpPr>
        <p:sp>
          <p:nvSpPr>
            <p:cNvPr id="66" name="قوس 65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7" name="قوس 66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75" name="مربع نص 74"/>
          <p:cNvSpPr txBox="1"/>
          <p:nvPr/>
        </p:nvSpPr>
        <p:spPr>
          <a:xfrm>
            <a:off x="2771764" y="4278350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ك</a:t>
            </a:r>
            <a:r>
              <a:rPr lang="ar-SA" sz="3600" b="1" spc="-200" baseline="30000" dirty="0" smtClean="0"/>
              <a:t>7 ــ 5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sp>
        <p:nvSpPr>
          <p:cNvPr id="76" name="مربع نص 75"/>
          <p:cNvSpPr txBox="1"/>
          <p:nvPr/>
        </p:nvSpPr>
        <p:spPr>
          <a:xfrm>
            <a:off x="1557318" y="4278350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م</a:t>
            </a:r>
            <a:r>
              <a:rPr lang="ar-SA" sz="3600" b="1" spc="-200" baseline="30000" dirty="0" smtClean="0"/>
              <a:t>10 ــ 3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sp>
        <p:nvSpPr>
          <p:cNvPr id="77" name="مربع نص 76"/>
          <p:cNvSpPr txBox="1"/>
          <p:nvPr/>
        </p:nvSpPr>
        <p:spPr>
          <a:xfrm>
            <a:off x="4071934" y="5492796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78" name="مربع نص 77"/>
          <p:cNvSpPr txBox="1"/>
          <p:nvPr/>
        </p:nvSpPr>
        <p:spPr>
          <a:xfrm>
            <a:off x="3143240" y="5477548"/>
            <a:ext cx="112872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 ك</a:t>
            </a:r>
            <a:r>
              <a:rPr lang="ar-SA" sz="3600" b="1" spc="-100" baseline="30000" dirty="0" smtClean="0"/>
              <a:t>2</a:t>
            </a:r>
            <a:r>
              <a:rPr lang="ar-SA" sz="2800" b="1" dirty="0" smtClean="0"/>
              <a:t> م</a:t>
            </a:r>
            <a:r>
              <a:rPr lang="ar-SA" sz="3600" b="1" spc="-100" baseline="30000" dirty="0" smtClean="0"/>
              <a:t>7</a:t>
            </a:r>
            <a:r>
              <a:rPr lang="ar-SA" sz="2800" b="1" dirty="0" smtClean="0"/>
              <a:t> </a:t>
            </a:r>
            <a:endParaRPr lang="ar-SA" sz="3600" b="1" spc="-100" baseline="30000" dirty="0"/>
          </a:p>
        </p:txBody>
      </p:sp>
      <p:grpSp>
        <p:nvGrpSpPr>
          <p:cNvPr id="80" name="مجموعة 79"/>
          <p:cNvGrpSpPr/>
          <p:nvPr/>
        </p:nvGrpSpPr>
        <p:grpSpPr>
          <a:xfrm>
            <a:off x="1357290" y="2643182"/>
            <a:ext cx="714380" cy="1084841"/>
            <a:chOff x="3286116" y="4214818"/>
            <a:chExt cx="714380" cy="1084841"/>
          </a:xfrm>
        </p:grpSpPr>
        <p:sp>
          <p:nvSpPr>
            <p:cNvPr id="81" name="مربع نص 80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م</a:t>
              </a:r>
              <a:r>
                <a:rPr lang="ar-SA" sz="3200" b="1" spc="-200" baseline="30000" dirty="0" smtClean="0"/>
                <a:t>10</a:t>
              </a:r>
              <a:endParaRPr lang="ar-SA" sz="3200" b="1" spc="-200" baseline="30000" dirty="0"/>
            </a:p>
          </p:txBody>
        </p:sp>
        <p:sp>
          <p:nvSpPr>
            <p:cNvPr id="82" name="مربع نص 81"/>
            <p:cNvSpPr txBox="1"/>
            <p:nvPr/>
          </p:nvSpPr>
          <p:spPr>
            <a:xfrm>
              <a:off x="3286116" y="4714884"/>
              <a:ext cx="71438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م</a:t>
              </a:r>
              <a:r>
                <a:rPr lang="ar-SA" sz="3200" b="1" spc="-200" baseline="30000" dirty="0" smtClean="0"/>
                <a:t>3</a:t>
              </a:r>
              <a:endParaRPr lang="ar-SA" sz="2400" b="1" dirty="0"/>
            </a:p>
          </p:txBody>
        </p:sp>
        <p:cxnSp>
          <p:nvCxnSpPr>
            <p:cNvPr id="83" name="رابط مستقيم 82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مجموعة 83"/>
          <p:cNvGrpSpPr/>
          <p:nvPr/>
        </p:nvGrpSpPr>
        <p:grpSpPr>
          <a:xfrm>
            <a:off x="1357290" y="2643182"/>
            <a:ext cx="691098" cy="1130145"/>
            <a:chOff x="2167975" y="4366952"/>
            <a:chExt cx="833974" cy="1130145"/>
          </a:xfrm>
        </p:grpSpPr>
        <p:sp>
          <p:nvSpPr>
            <p:cNvPr id="85" name="قوس 84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6" name="قوس 85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95" name="مجموعة 94"/>
          <p:cNvGrpSpPr/>
          <p:nvPr/>
        </p:nvGrpSpPr>
        <p:grpSpPr>
          <a:xfrm>
            <a:off x="428596" y="2643182"/>
            <a:ext cx="714380" cy="961731"/>
            <a:chOff x="3286116" y="4214818"/>
            <a:chExt cx="714380" cy="961731"/>
          </a:xfrm>
        </p:grpSpPr>
        <p:sp>
          <p:nvSpPr>
            <p:cNvPr id="96" name="مربع نص 95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ب</a:t>
              </a:r>
              <a:endParaRPr lang="ar-SA" sz="3200" b="1" spc="-200" baseline="30000" dirty="0"/>
            </a:p>
          </p:txBody>
        </p:sp>
        <p:sp>
          <p:nvSpPr>
            <p:cNvPr id="97" name="مربع نص 96"/>
            <p:cNvSpPr txBox="1"/>
            <p:nvPr/>
          </p:nvSpPr>
          <p:spPr>
            <a:xfrm>
              <a:off x="3286116" y="4714884"/>
              <a:ext cx="7143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ب</a:t>
              </a:r>
              <a:endParaRPr lang="ar-SA" sz="2400" b="1" dirty="0"/>
            </a:p>
          </p:txBody>
        </p:sp>
        <p:cxnSp>
          <p:nvCxnSpPr>
            <p:cNvPr id="98" name="رابط مستقيم 97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9" name="مجموعة 98"/>
          <p:cNvGrpSpPr/>
          <p:nvPr/>
        </p:nvGrpSpPr>
        <p:grpSpPr>
          <a:xfrm>
            <a:off x="428596" y="2643182"/>
            <a:ext cx="691098" cy="1130145"/>
            <a:chOff x="2167975" y="4366952"/>
            <a:chExt cx="833974" cy="1130145"/>
          </a:xfrm>
        </p:grpSpPr>
        <p:sp>
          <p:nvSpPr>
            <p:cNvPr id="100" name="قوس 99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01" name="قوس 100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103" name="مجموعة 102"/>
          <p:cNvGrpSpPr/>
          <p:nvPr/>
        </p:nvGrpSpPr>
        <p:grpSpPr>
          <a:xfrm>
            <a:off x="3086550" y="2686044"/>
            <a:ext cx="1842640" cy="1056323"/>
            <a:chOff x="1357290" y="1301108"/>
            <a:chExt cx="1842640" cy="1056323"/>
          </a:xfrm>
        </p:grpSpPr>
        <p:sp>
          <p:nvSpPr>
            <p:cNvPr id="104" name="مربع نص 103"/>
            <p:cNvSpPr txBox="1"/>
            <p:nvPr/>
          </p:nvSpPr>
          <p:spPr>
            <a:xfrm>
              <a:off x="1357290" y="1301108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ك</a:t>
              </a:r>
              <a:r>
                <a:rPr lang="ar-SA" sz="3600" b="1" spc="-200" baseline="30000" dirty="0" smtClean="0"/>
                <a:t>7</a:t>
              </a:r>
              <a:r>
                <a:rPr lang="ar-SA" sz="2400" b="1" spc="-200" dirty="0" smtClean="0"/>
                <a:t> م</a:t>
              </a:r>
              <a:r>
                <a:rPr lang="ar-SA" sz="3600" b="1" spc="-200" baseline="30000" dirty="0" smtClean="0"/>
                <a:t>10</a:t>
              </a:r>
              <a:r>
                <a:rPr lang="ar-SA" sz="2400" b="1" spc="-200" dirty="0" smtClean="0"/>
                <a:t> ب</a:t>
              </a:r>
              <a:endParaRPr lang="ar-SA" sz="3600" b="1" spc="-200" baseline="30000" dirty="0"/>
            </a:p>
          </p:txBody>
        </p:sp>
        <p:sp>
          <p:nvSpPr>
            <p:cNvPr id="105" name="مربع نص 104"/>
            <p:cNvSpPr txBox="1"/>
            <p:nvPr/>
          </p:nvSpPr>
          <p:spPr>
            <a:xfrm>
              <a:off x="1357290" y="1895766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ك</a:t>
              </a:r>
              <a:r>
                <a:rPr lang="ar-SA" sz="3600" b="1" spc="-200" baseline="30000" dirty="0" smtClean="0"/>
                <a:t>5</a:t>
              </a:r>
              <a:r>
                <a:rPr lang="ar-SA" sz="2400" b="1" dirty="0" smtClean="0"/>
                <a:t> م</a:t>
              </a:r>
              <a:r>
                <a:rPr lang="ar-SA" sz="3600" b="1" baseline="30000" dirty="0" smtClean="0"/>
                <a:t>3</a:t>
              </a:r>
              <a:r>
                <a:rPr lang="ar-SA" sz="2400" b="1" dirty="0" smtClean="0"/>
                <a:t> ب</a:t>
              </a:r>
              <a:endParaRPr lang="ar-SA" sz="2400" b="1" dirty="0"/>
            </a:p>
          </p:txBody>
        </p:sp>
        <p:cxnSp>
          <p:nvCxnSpPr>
            <p:cNvPr id="106" name="رابط مستقيم 105"/>
            <p:cNvCxnSpPr/>
            <p:nvPr/>
          </p:nvCxnSpPr>
          <p:spPr>
            <a:xfrm rot="10800000">
              <a:off x="1664397" y="1785926"/>
              <a:ext cx="1228427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4" name="رابط مستقيم 73"/>
          <p:cNvCxnSpPr/>
          <p:nvPr/>
        </p:nvCxnSpPr>
        <p:spPr>
          <a:xfrm rot="10800000" flipV="1">
            <a:off x="571472" y="2786058"/>
            <a:ext cx="35719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رابط مستقيم 86"/>
          <p:cNvCxnSpPr/>
          <p:nvPr/>
        </p:nvCxnSpPr>
        <p:spPr>
          <a:xfrm rot="10800000" flipV="1">
            <a:off x="571472" y="3286124"/>
            <a:ext cx="35719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8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80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800" decel="100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7" grpId="0"/>
      <p:bldP spid="19" grpId="0"/>
      <p:bldP spid="44" grpId="0"/>
      <p:bldP spid="46" grpId="0"/>
      <p:bldP spid="47" grpId="0"/>
      <p:bldP spid="48" grpId="0"/>
      <p:bldP spid="49" grpId="0" animBg="1"/>
      <p:bldP spid="54" grpId="0" animBg="1"/>
      <p:bldP spid="59" grpId="0"/>
      <p:bldP spid="60" grpId="0"/>
      <p:bldP spid="75" grpId="0"/>
      <p:bldP spid="76" grpId="0"/>
      <p:bldP spid="77" grpId="0"/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ستطيل مستدير الزوايا 12"/>
          <p:cNvSpPr/>
          <p:nvPr/>
        </p:nvSpPr>
        <p:spPr>
          <a:xfrm>
            <a:off x="5715008" y="1285860"/>
            <a:ext cx="2571768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22"/>
          <p:cNvGrpSpPr/>
          <p:nvPr/>
        </p:nvGrpSpPr>
        <p:grpSpPr>
          <a:xfrm>
            <a:off x="6343202" y="1285860"/>
            <a:ext cx="1357322" cy="1056323"/>
            <a:chOff x="1285852" y="4357694"/>
            <a:chExt cx="857256" cy="1056323"/>
          </a:xfrm>
        </p:grpSpPr>
        <p:sp>
          <p:nvSpPr>
            <p:cNvPr id="8" name="مربع نص 7"/>
            <p:cNvSpPr txBox="1"/>
            <p:nvPr/>
          </p:nvSpPr>
          <p:spPr>
            <a:xfrm>
              <a:off x="1285852" y="4357694"/>
              <a:ext cx="857256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هـ</a:t>
              </a:r>
              <a:r>
                <a:rPr lang="ar-SA" sz="3200" b="1" spc="-200" baseline="30000" dirty="0" smtClean="0"/>
                <a:t>5</a:t>
              </a:r>
              <a:r>
                <a:rPr lang="ar-SA" sz="2400" b="1" dirty="0" smtClean="0"/>
                <a:t> ل</a:t>
              </a:r>
              <a:r>
                <a:rPr lang="ar-SA" sz="3200" b="1" spc="-200" baseline="30000" dirty="0" smtClean="0"/>
                <a:t>4</a:t>
              </a:r>
              <a:endParaRPr lang="ar-SA" sz="3200" b="1" spc="-200" baseline="30000" dirty="0"/>
            </a:p>
          </p:txBody>
        </p:sp>
        <p:sp>
          <p:nvSpPr>
            <p:cNvPr id="9" name="مربع نص 8"/>
            <p:cNvSpPr txBox="1"/>
            <p:nvPr/>
          </p:nvSpPr>
          <p:spPr>
            <a:xfrm>
              <a:off x="1285852" y="4952352"/>
              <a:ext cx="85725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هـ</a:t>
              </a:r>
              <a:r>
                <a:rPr lang="ar-SA" sz="3200" b="1" spc="-200" baseline="30000" dirty="0" smtClean="0"/>
                <a:t>2</a:t>
              </a:r>
              <a:r>
                <a:rPr lang="ar-SA" sz="2400" b="1" dirty="0" smtClean="0"/>
                <a:t> </a:t>
              </a:r>
              <a:r>
                <a:rPr lang="ar-SA" sz="2400" b="1" dirty="0" err="1" smtClean="0"/>
                <a:t>ل</a:t>
              </a:r>
              <a:endParaRPr lang="ar-SA" sz="2400" b="1" dirty="0"/>
            </a:p>
          </p:txBody>
        </p:sp>
        <p:cxnSp>
          <p:nvCxnSpPr>
            <p:cNvPr id="10" name="رابط مستقيم 9"/>
            <p:cNvCxnSpPr/>
            <p:nvPr/>
          </p:nvCxnSpPr>
          <p:spPr>
            <a:xfrm rot="10800000">
              <a:off x="1428728" y="4880914"/>
              <a:ext cx="571504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مستطيل 13"/>
          <p:cNvSpPr/>
          <p:nvPr/>
        </p:nvSpPr>
        <p:spPr>
          <a:xfrm>
            <a:off x="5000628" y="2270744"/>
            <a:ext cx="3929090" cy="43015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" name="مجموعة 22"/>
          <p:cNvGrpSpPr/>
          <p:nvPr/>
        </p:nvGrpSpPr>
        <p:grpSpPr>
          <a:xfrm>
            <a:off x="7643834" y="2643182"/>
            <a:ext cx="1357322" cy="1056323"/>
            <a:chOff x="1285852" y="4357694"/>
            <a:chExt cx="857256" cy="1056323"/>
          </a:xfrm>
        </p:grpSpPr>
        <p:sp>
          <p:nvSpPr>
            <p:cNvPr id="16" name="مربع نص 15"/>
            <p:cNvSpPr txBox="1"/>
            <p:nvPr/>
          </p:nvSpPr>
          <p:spPr>
            <a:xfrm>
              <a:off x="1285852" y="4357694"/>
              <a:ext cx="857256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هـ</a:t>
              </a:r>
              <a:r>
                <a:rPr lang="ar-SA" sz="3200" b="1" spc="-200" baseline="30000" dirty="0" smtClean="0"/>
                <a:t>5</a:t>
              </a:r>
              <a:r>
                <a:rPr lang="ar-SA" sz="2400" b="1" dirty="0" smtClean="0"/>
                <a:t> ل</a:t>
              </a:r>
              <a:r>
                <a:rPr lang="ar-SA" sz="3200" b="1" spc="-200" baseline="30000" dirty="0" smtClean="0"/>
                <a:t>4</a:t>
              </a:r>
              <a:endParaRPr lang="ar-SA" sz="3200" b="1" spc="-200" baseline="30000" dirty="0"/>
            </a:p>
          </p:txBody>
        </p:sp>
        <p:sp>
          <p:nvSpPr>
            <p:cNvPr id="17" name="مربع نص 16"/>
            <p:cNvSpPr txBox="1"/>
            <p:nvPr/>
          </p:nvSpPr>
          <p:spPr>
            <a:xfrm>
              <a:off x="1285852" y="4952352"/>
              <a:ext cx="85725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هـ</a:t>
              </a:r>
              <a:r>
                <a:rPr lang="ar-SA" sz="3200" b="1" spc="-200" baseline="30000" dirty="0" smtClean="0"/>
                <a:t>2</a:t>
              </a:r>
              <a:r>
                <a:rPr lang="ar-SA" sz="2400" b="1" dirty="0" smtClean="0"/>
                <a:t> ل</a:t>
              </a:r>
              <a:endParaRPr lang="ar-SA" sz="2400" b="1" dirty="0"/>
            </a:p>
          </p:txBody>
        </p:sp>
        <p:cxnSp>
          <p:nvCxnSpPr>
            <p:cNvPr id="18" name="رابط مستقيم 17"/>
            <p:cNvCxnSpPr/>
            <p:nvPr/>
          </p:nvCxnSpPr>
          <p:spPr>
            <a:xfrm rot="10800000">
              <a:off x="1428728" y="4880914"/>
              <a:ext cx="571504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مربع نص 6"/>
          <p:cNvSpPr txBox="1"/>
          <p:nvPr/>
        </p:nvSpPr>
        <p:spPr>
          <a:xfrm>
            <a:off x="7443806" y="4334540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7429520" y="2928934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grpSp>
        <p:nvGrpSpPr>
          <p:cNvPr id="4" name="مجموعة 28"/>
          <p:cNvGrpSpPr/>
          <p:nvPr/>
        </p:nvGrpSpPr>
        <p:grpSpPr>
          <a:xfrm>
            <a:off x="6715140" y="2643182"/>
            <a:ext cx="714380" cy="1084841"/>
            <a:chOff x="3286116" y="4214818"/>
            <a:chExt cx="714380" cy="1084841"/>
          </a:xfrm>
        </p:grpSpPr>
        <p:sp>
          <p:nvSpPr>
            <p:cNvPr id="26" name="مربع نص 25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هـ</a:t>
              </a:r>
              <a:r>
                <a:rPr lang="ar-SA" sz="3200" b="1" spc="-200" baseline="30000" dirty="0" smtClean="0"/>
                <a:t>5</a:t>
              </a:r>
              <a:endParaRPr lang="ar-SA" sz="3200" b="1" spc="-200" baseline="30000" dirty="0"/>
            </a:p>
          </p:txBody>
        </p:sp>
        <p:sp>
          <p:nvSpPr>
            <p:cNvPr id="27" name="مربع نص 26"/>
            <p:cNvSpPr txBox="1"/>
            <p:nvPr/>
          </p:nvSpPr>
          <p:spPr>
            <a:xfrm>
              <a:off x="3286116" y="4714884"/>
              <a:ext cx="71438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هـ</a:t>
              </a:r>
              <a:r>
                <a:rPr lang="ar-SA" sz="3200" b="1" spc="-200" baseline="30000" dirty="0" smtClean="0"/>
                <a:t>2</a:t>
              </a:r>
              <a:endParaRPr lang="ar-SA" sz="2400" b="1" dirty="0"/>
            </a:p>
          </p:txBody>
        </p:sp>
        <p:cxnSp>
          <p:nvCxnSpPr>
            <p:cNvPr id="28" name="رابط مستقيم 27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مجموعة 23"/>
          <p:cNvGrpSpPr/>
          <p:nvPr/>
        </p:nvGrpSpPr>
        <p:grpSpPr>
          <a:xfrm>
            <a:off x="6643702" y="2643182"/>
            <a:ext cx="833974" cy="1130145"/>
            <a:chOff x="2167975" y="4366952"/>
            <a:chExt cx="833974" cy="1130145"/>
          </a:xfrm>
        </p:grpSpPr>
        <p:sp>
          <p:nvSpPr>
            <p:cNvPr id="22" name="قوس 21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3" name="قوس 22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6" name="مجموعة 33"/>
          <p:cNvGrpSpPr/>
          <p:nvPr/>
        </p:nvGrpSpPr>
        <p:grpSpPr>
          <a:xfrm>
            <a:off x="5572132" y="2643180"/>
            <a:ext cx="833974" cy="1130145"/>
            <a:chOff x="2167975" y="4366952"/>
            <a:chExt cx="833974" cy="1130145"/>
          </a:xfrm>
        </p:grpSpPr>
        <p:sp>
          <p:nvSpPr>
            <p:cNvPr id="35" name="قوس 34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6" name="قوس 35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12" name="مجموعة 36"/>
          <p:cNvGrpSpPr/>
          <p:nvPr/>
        </p:nvGrpSpPr>
        <p:grpSpPr>
          <a:xfrm>
            <a:off x="5572132" y="2643182"/>
            <a:ext cx="857256" cy="961731"/>
            <a:chOff x="3286116" y="4214818"/>
            <a:chExt cx="714380" cy="961731"/>
          </a:xfrm>
        </p:grpSpPr>
        <p:sp>
          <p:nvSpPr>
            <p:cNvPr id="38" name="مربع نص 37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ل</a:t>
              </a:r>
              <a:r>
                <a:rPr lang="ar-SA" sz="3200" b="1" spc="-200" baseline="30000" dirty="0" smtClean="0"/>
                <a:t>4</a:t>
              </a:r>
              <a:endParaRPr lang="ar-SA" sz="3200" b="1" spc="-200" baseline="30000" dirty="0"/>
            </a:p>
          </p:txBody>
        </p:sp>
        <p:sp>
          <p:nvSpPr>
            <p:cNvPr id="39" name="مربع نص 38"/>
            <p:cNvSpPr txBox="1"/>
            <p:nvPr/>
          </p:nvSpPr>
          <p:spPr>
            <a:xfrm>
              <a:off x="3286116" y="4714884"/>
              <a:ext cx="714380" cy="461665"/>
            </a:xfrm>
            <a:prstGeom prst="rect">
              <a:avLst/>
            </a:prstGeom>
            <a:noFill/>
            <a:effectLst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ل</a:t>
              </a:r>
              <a:endParaRPr lang="ar-SA" sz="2400" b="1" dirty="0"/>
            </a:p>
          </p:txBody>
        </p:sp>
        <p:cxnSp>
          <p:nvCxnSpPr>
            <p:cNvPr id="40" name="رابط مستقيم 39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مربع نص 43"/>
          <p:cNvSpPr txBox="1"/>
          <p:nvPr/>
        </p:nvSpPr>
        <p:spPr>
          <a:xfrm>
            <a:off x="6143636" y="4263102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</a:t>
            </a:r>
            <a:r>
              <a:rPr lang="ar-SA" sz="2400" b="1" dirty="0" smtClean="0"/>
              <a:t>هـ</a:t>
            </a:r>
            <a:r>
              <a:rPr lang="ar-SA" sz="3600" b="1" spc="-200" baseline="30000" dirty="0" smtClean="0"/>
              <a:t>5 ــ 2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4929190" y="4263102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</a:t>
            </a:r>
            <a:r>
              <a:rPr lang="ar-SA" sz="2400" b="1" dirty="0" smtClean="0"/>
              <a:t>ل</a:t>
            </a:r>
            <a:r>
              <a:rPr lang="ar-SA" sz="3600" b="1" spc="-200" baseline="30000" dirty="0" smtClean="0"/>
              <a:t>4 ــ 1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7443806" y="5477548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48" name="مربع نص 47"/>
          <p:cNvSpPr txBox="1"/>
          <p:nvPr/>
        </p:nvSpPr>
        <p:spPr>
          <a:xfrm>
            <a:off x="6643702" y="5448972"/>
            <a:ext cx="107157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 </a:t>
            </a:r>
            <a:r>
              <a:rPr lang="ar-SA" sz="2400" b="1" dirty="0" smtClean="0"/>
              <a:t>هـ</a:t>
            </a:r>
            <a:r>
              <a:rPr lang="ar-SA" sz="3600" b="1" spc="-100" baseline="30000" dirty="0" smtClean="0"/>
              <a:t>3</a:t>
            </a:r>
            <a:r>
              <a:rPr lang="ar-SA" sz="2800" b="1" dirty="0" smtClean="0"/>
              <a:t> </a:t>
            </a:r>
            <a:r>
              <a:rPr lang="ar-SA" sz="2400" b="1" dirty="0" smtClean="0"/>
              <a:t>ل</a:t>
            </a:r>
            <a:r>
              <a:rPr lang="ar-SA" sz="3600" b="1" spc="-100" baseline="30000" dirty="0" smtClean="0"/>
              <a:t>3</a:t>
            </a:r>
            <a:endParaRPr lang="ar-SA" sz="3600" b="1" spc="-100" baseline="30000" dirty="0"/>
          </a:p>
        </p:txBody>
      </p:sp>
      <p:sp>
        <p:nvSpPr>
          <p:cNvPr id="49" name="مستطيل مستدير الزوايا 48"/>
          <p:cNvSpPr/>
          <p:nvPr/>
        </p:nvSpPr>
        <p:spPr>
          <a:xfrm>
            <a:off x="1214414" y="1301108"/>
            <a:ext cx="2571768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5" name="مجموعة 78"/>
          <p:cNvGrpSpPr/>
          <p:nvPr/>
        </p:nvGrpSpPr>
        <p:grpSpPr>
          <a:xfrm>
            <a:off x="1586352" y="1301108"/>
            <a:ext cx="1842640" cy="1056323"/>
            <a:chOff x="1357290" y="1301108"/>
            <a:chExt cx="1842640" cy="1056323"/>
          </a:xfrm>
        </p:grpSpPr>
        <p:sp>
          <p:nvSpPr>
            <p:cNvPr id="51" name="مربع نص 50"/>
            <p:cNvSpPr txBox="1"/>
            <p:nvPr/>
          </p:nvSpPr>
          <p:spPr>
            <a:xfrm>
              <a:off x="1357290" y="1301108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م</a:t>
              </a:r>
              <a:r>
                <a:rPr lang="ar-SA" sz="3600" b="1" spc="-200" baseline="30000" dirty="0" smtClean="0"/>
                <a:t>6 </a:t>
              </a:r>
              <a:r>
                <a:rPr lang="ar-SA" sz="2400" b="1" spc="-200" dirty="0" smtClean="0"/>
                <a:t> ر</a:t>
              </a:r>
              <a:r>
                <a:rPr lang="ar-SA" sz="3600" b="1" spc="-200" baseline="30000" dirty="0" smtClean="0"/>
                <a:t>5</a:t>
              </a:r>
              <a:r>
                <a:rPr lang="ar-SA" sz="2400" b="1" spc="-200" dirty="0" smtClean="0"/>
                <a:t>  ب</a:t>
              </a:r>
              <a:r>
                <a:rPr lang="ar-SA" sz="3600" b="1" spc="-200" baseline="30000" dirty="0" smtClean="0"/>
                <a:t>3</a:t>
              </a:r>
              <a:endParaRPr lang="ar-SA" sz="3600" b="1" spc="-200" baseline="30000" dirty="0"/>
            </a:p>
          </p:txBody>
        </p:sp>
        <p:sp>
          <p:nvSpPr>
            <p:cNvPr id="52" name="مربع نص 51"/>
            <p:cNvSpPr txBox="1"/>
            <p:nvPr/>
          </p:nvSpPr>
          <p:spPr>
            <a:xfrm>
              <a:off x="1357290" y="1895766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م</a:t>
              </a:r>
              <a:r>
                <a:rPr lang="ar-SA" sz="3600" b="1" spc="-200" baseline="30000" dirty="0" smtClean="0"/>
                <a:t>5</a:t>
              </a:r>
              <a:r>
                <a:rPr lang="ar-SA" sz="2400" b="1" dirty="0" smtClean="0"/>
                <a:t> ر</a:t>
              </a:r>
              <a:r>
                <a:rPr lang="ar-SA" sz="3600" b="1" baseline="30000" dirty="0" smtClean="0"/>
                <a:t>2 </a:t>
              </a:r>
              <a:r>
                <a:rPr lang="ar-SA" sz="2400" b="1" dirty="0" smtClean="0"/>
                <a:t>ب</a:t>
              </a:r>
              <a:r>
                <a:rPr lang="ar-SA" sz="3600" b="1" baseline="30000" dirty="0" smtClean="0"/>
                <a:t>3</a:t>
              </a:r>
              <a:endParaRPr lang="ar-SA" sz="3600" b="1" baseline="30000" dirty="0"/>
            </a:p>
          </p:txBody>
        </p:sp>
        <p:cxnSp>
          <p:nvCxnSpPr>
            <p:cNvPr id="53" name="رابط مستقيم 52"/>
            <p:cNvCxnSpPr/>
            <p:nvPr/>
          </p:nvCxnSpPr>
          <p:spPr>
            <a:xfrm rot="10800000">
              <a:off x="1664397" y="1785926"/>
              <a:ext cx="1228427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مستطيل 53"/>
          <p:cNvSpPr/>
          <p:nvPr/>
        </p:nvSpPr>
        <p:spPr>
          <a:xfrm>
            <a:off x="214282" y="2285992"/>
            <a:ext cx="4572032" cy="43015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9" name="مربع نص 58"/>
          <p:cNvSpPr txBox="1"/>
          <p:nvPr/>
        </p:nvSpPr>
        <p:spPr>
          <a:xfrm>
            <a:off x="4071934" y="4349788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2928926" y="2944182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grpSp>
        <p:nvGrpSpPr>
          <p:cNvPr id="20" name="مجموعة 60"/>
          <p:cNvGrpSpPr/>
          <p:nvPr/>
        </p:nvGrpSpPr>
        <p:grpSpPr>
          <a:xfrm>
            <a:off x="2285984" y="2658430"/>
            <a:ext cx="714380" cy="1084841"/>
            <a:chOff x="3286116" y="4214818"/>
            <a:chExt cx="714380" cy="1084841"/>
          </a:xfrm>
        </p:grpSpPr>
        <p:sp>
          <p:nvSpPr>
            <p:cNvPr id="62" name="مربع نص 61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م</a:t>
              </a:r>
              <a:r>
                <a:rPr lang="ar-SA" sz="3200" b="1" spc="-200" baseline="30000" dirty="0" smtClean="0"/>
                <a:t>6</a:t>
              </a:r>
              <a:endParaRPr lang="ar-SA" sz="3200" b="1" spc="-200" baseline="30000" dirty="0"/>
            </a:p>
          </p:txBody>
        </p:sp>
        <p:sp>
          <p:nvSpPr>
            <p:cNvPr id="63" name="مربع نص 62"/>
            <p:cNvSpPr txBox="1"/>
            <p:nvPr/>
          </p:nvSpPr>
          <p:spPr>
            <a:xfrm>
              <a:off x="3286116" y="4714884"/>
              <a:ext cx="71438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م</a:t>
              </a:r>
              <a:r>
                <a:rPr lang="ar-SA" sz="3200" b="1" spc="-200" baseline="30000" dirty="0" smtClean="0"/>
                <a:t>5</a:t>
              </a:r>
              <a:endParaRPr lang="ar-SA" sz="2400" b="1" dirty="0"/>
            </a:p>
          </p:txBody>
        </p:sp>
        <p:cxnSp>
          <p:nvCxnSpPr>
            <p:cNvPr id="64" name="رابط مستقيم 63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مجموعة 64"/>
          <p:cNvGrpSpPr/>
          <p:nvPr/>
        </p:nvGrpSpPr>
        <p:grpSpPr>
          <a:xfrm>
            <a:off x="2285984" y="2658430"/>
            <a:ext cx="691098" cy="1130145"/>
            <a:chOff x="2167975" y="4366952"/>
            <a:chExt cx="833974" cy="1130145"/>
          </a:xfrm>
        </p:grpSpPr>
        <p:sp>
          <p:nvSpPr>
            <p:cNvPr id="66" name="قوس 65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7" name="قوس 66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75" name="مربع نص 74"/>
          <p:cNvSpPr txBox="1"/>
          <p:nvPr/>
        </p:nvSpPr>
        <p:spPr>
          <a:xfrm>
            <a:off x="2771764" y="4278350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</a:t>
            </a:r>
            <a:r>
              <a:rPr lang="ar-SA" sz="2400" b="1" dirty="0" smtClean="0"/>
              <a:t>م</a:t>
            </a:r>
            <a:r>
              <a:rPr lang="ar-SA" sz="3600" b="1" spc="-200" baseline="30000" dirty="0" smtClean="0"/>
              <a:t>6 ــ 5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sp>
        <p:nvSpPr>
          <p:cNvPr id="76" name="مربع نص 75"/>
          <p:cNvSpPr txBox="1"/>
          <p:nvPr/>
        </p:nvSpPr>
        <p:spPr>
          <a:xfrm>
            <a:off x="1557318" y="4278350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</a:t>
            </a:r>
            <a:r>
              <a:rPr lang="ar-SA" sz="2400" b="1" dirty="0" smtClean="0"/>
              <a:t>ر</a:t>
            </a:r>
            <a:r>
              <a:rPr lang="ar-SA" sz="3600" b="1" spc="-200" baseline="30000" dirty="0" smtClean="0"/>
              <a:t>5 ــ 2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sp>
        <p:nvSpPr>
          <p:cNvPr id="77" name="مربع نص 76"/>
          <p:cNvSpPr txBox="1"/>
          <p:nvPr/>
        </p:nvSpPr>
        <p:spPr>
          <a:xfrm>
            <a:off x="4071934" y="5492796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78" name="مربع نص 77"/>
          <p:cNvSpPr txBox="1"/>
          <p:nvPr/>
        </p:nvSpPr>
        <p:spPr>
          <a:xfrm>
            <a:off x="3214678" y="5448972"/>
            <a:ext cx="112872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 </a:t>
            </a:r>
            <a:r>
              <a:rPr lang="ar-SA" sz="2400" b="1" dirty="0" smtClean="0"/>
              <a:t>م</a:t>
            </a:r>
            <a:r>
              <a:rPr lang="ar-SA" sz="3600" b="1" spc="-100" baseline="30000" dirty="0" smtClean="0"/>
              <a:t>1</a:t>
            </a:r>
            <a:r>
              <a:rPr lang="ar-SA" sz="2800" b="1" dirty="0" smtClean="0"/>
              <a:t> </a:t>
            </a:r>
            <a:r>
              <a:rPr lang="ar-SA" sz="2400" b="1" dirty="0" smtClean="0"/>
              <a:t>ر</a:t>
            </a:r>
            <a:r>
              <a:rPr lang="ar-SA" sz="3600" b="1" spc="-100" baseline="30000" dirty="0" smtClean="0"/>
              <a:t>3</a:t>
            </a:r>
            <a:r>
              <a:rPr lang="ar-SA" sz="2800" b="1" dirty="0" smtClean="0"/>
              <a:t> </a:t>
            </a:r>
            <a:endParaRPr lang="ar-SA" sz="3600" b="1" spc="-100" baseline="30000" dirty="0"/>
          </a:p>
        </p:txBody>
      </p:sp>
      <p:grpSp>
        <p:nvGrpSpPr>
          <p:cNvPr id="24" name="مجموعة 79"/>
          <p:cNvGrpSpPr/>
          <p:nvPr/>
        </p:nvGrpSpPr>
        <p:grpSpPr>
          <a:xfrm>
            <a:off x="1357290" y="2643182"/>
            <a:ext cx="714380" cy="1084841"/>
            <a:chOff x="3286116" y="4214818"/>
            <a:chExt cx="714380" cy="1084841"/>
          </a:xfrm>
        </p:grpSpPr>
        <p:sp>
          <p:nvSpPr>
            <p:cNvPr id="81" name="مربع نص 80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ر</a:t>
              </a:r>
              <a:r>
                <a:rPr lang="ar-SA" sz="3200" b="1" spc="-200" baseline="30000" dirty="0" smtClean="0"/>
                <a:t>5</a:t>
              </a:r>
              <a:endParaRPr lang="ar-SA" sz="3200" b="1" spc="-200" baseline="30000" dirty="0"/>
            </a:p>
          </p:txBody>
        </p:sp>
        <p:sp>
          <p:nvSpPr>
            <p:cNvPr id="82" name="مربع نص 81"/>
            <p:cNvSpPr txBox="1"/>
            <p:nvPr/>
          </p:nvSpPr>
          <p:spPr>
            <a:xfrm>
              <a:off x="3286116" y="4714884"/>
              <a:ext cx="71438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ر</a:t>
              </a:r>
              <a:r>
                <a:rPr lang="ar-SA" sz="3200" b="1" spc="-200" baseline="30000" dirty="0" smtClean="0"/>
                <a:t>2</a:t>
              </a:r>
              <a:endParaRPr lang="ar-SA" sz="2400" b="1" dirty="0"/>
            </a:p>
          </p:txBody>
        </p:sp>
        <p:cxnSp>
          <p:nvCxnSpPr>
            <p:cNvPr id="83" name="رابط مستقيم 82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مجموعة 83"/>
          <p:cNvGrpSpPr/>
          <p:nvPr/>
        </p:nvGrpSpPr>
        <p:grpSpPr>
          <a:xfrm>
            <a:off x="1357290" y="2643182"/>
            <a:ext cx="691098" cy="1130145"/>
            <a:chOff x="2167975" y="4366952"/>
            <a:chExt cx="833974" cy="1130145"/>
          </a:xfrm>
        </p:grpSpPr>
        <p:sp>
          <p:nvSpPr>
            <p:cNvPr id="85" name="قوس 84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6" name="قوس 85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74" name="مجموعة 73"/>
          <p:cNvGrpSpPr/>
          <p:nvPr/>
        </p:nvGrpSpPr>
        <p:grpSpPr>
          <a:xfrm>
            <a:off x="428596" y="2643182"/>
            <a:ext cx="714380" cy="1071570"/>
            <a:chOff x="428596" y="2643182"/>
            <a:chExt cx="714380" cy="1071570"/>
          </a:xfrm>
        </p:grpSpPr>
        <p:sp>
          <p:nvSpPr>
            <p:cNvPr id="96" name="مربع نص 95"/>
            <p:cNvSpPr txBox="1"/>
            <p:nvPr/>
          </p:nvSpPr>
          <p:spPr>
            <a:xfrm>
              <a:off x="428596" y="2643182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ب</a:t>
              </a:r>
              <a:r>
                <a:rPr lang="ar-SA" sz="3200" b="1" baseline="30000" dirty="0" smtClean="0"/>
                <a:t>3</a:t>
              </a:r>
              <a:endParaRPr lang="ar-SA" sz="3200" b="1" spc="-200" baseline="30000" dirty="0"/>
            </a:p>
          </p:txBody>
        </p:sp>
        <p:sp>
          <p:nvSpPr>
            <p:cNvPr id="97" name="مربع نص 96"/>
            <p:cNvSpPr txBox="1"/>
            <p:nvPr/>
          </p:nvSpPr>
          <p:spPr>
            <a:xfrm>
              <a:off x="428596" y="3253087"/>
              <a:ext cx="7143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ب</a:t>
              </a:r>
              <a:r>
                <a:rPr lang="ar-SA" sz="3200" b="1" baseline="30000" dirty="0" smtClean="0"/>
                <a:t>3</a:t>
              </a:r>
              <a:endParaRPr lang="ar-SA" sz="3200" b="1" baseline="30000" dirty="0"/>
            </a:p>
          </p:txBody>
        </p:sp>
        <p:cxnSp>
          <p:nvCxnSpPr>
            <p:cNvPr id="98" name="رابط مستقيم 97"/>
            <p:cNvCxnSpPr/>
            <p:nvPr/>
          </p:nvCxnSpPr>
          <p:spPr>
            <a:xfrm rot="10800000">
              <a:off x="547659" y="3166402"/>
              <a:ext cx="476253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مجموعة 98"/>
          <p:cNvGrpSpPr/>
          <p:nvPr/>
        </p:nvGrpSpPr>
        <p:grpSpPr>
          <a:xfrm>
            <a:off x="428596" y="2643182"/>
            <a:ext cx="691098" cy="1130145"/>
            <a:chOff x="2167975" y="4366952"/>
            <a:chExt cx="833974" cy="1130145"/>
          </a:xfrm>
        </p:grpSpPr>
        <p:sp>
          <p:nvSpPr>
            <p:cNvPr id="100" name="قوس 99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01" name="قوس 100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31" name="مجموعة 102"/>
          <p:cNvGrpSpPr/>
          <p:nvPr/>
        </p:nvGrpSpPr>
        <p:grpSpPr>
          <a:xfrm>
            <a:off x="3086550" y="2686044"/>
            <a:ext cx="1842640" cy="1056323"/>
            <a:chOff x="1357290" y="1301108"/>
            <a:chExt cx="1842640" cy="1056323"/>
          </a:xfrm>
        </p:grpSpPr>
        <p:sp>
          <p:nvSpPr>
            <p:cNvPr id="104" name="مربع نص 103"/>
            <p:cNvSpPr txBox="1"/>
            <p:nvPr/>
          </p:nvSpPr>
          <p:spPr>
            <a:xfrm>
              <a:off x="1357290" y="1301108"/>
              <a:ext cx="1842640" cy="461665"/>
            </a:xfrm>
            <a:prstGeom prst="rect">
              <a:avLst/>
            </a:prstGeom>
            <a:noFill/>
            <a:effectLst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م</a:t>
              </a:r>
              <a:r>
                <a:rPr lang="ar-SA" sz="3600" b="1" spc="-200" baseline="30000" dirty="0" smtClean="0"/>
                <a:t>6</a:t>
              </a:r>
              <a:r>
                <a:rPr lang="ar-SA" sz="2400" b="1" spc="-200" dirty="0" smtClean="0"/>
                <a:t> ر</a:t>
              </a:r>
              <a:r>
                <a:rPr lang="ar-SA" sz="3600" b="1" spc="-200" baseline="30000" dirty="0" smtClean="0"/>
                <a:t>5</a:t>
              </a:r>
              <a:r>
                <a:rPr lang="ar-SA" sz="2400" b="1" spc="-200" dirty="0" smtClean="0"/>
                <a:t>  ب</a:t>
              </a:r>
              <a:r>
                <a:rPr lang="ar-SA" sz="3600" b="1" spc="-200" baseline="30000" dirty="0" smtClean="0"/>
                <a:t>3</a:t>
              </a:r>
              <a:endParaRPr lang="ar-SA" sz="3600" b="1" spc="-200" baseline="30000" dirty="0"/>
            </a:p>
          </p:txBody>
        </p:sp>
        <p:sp>
          <p:nvSpPr>
            <p:cNvPr id="105" name="مربع نص 104"/>
            <p:cNvSpPr txBox="1"/>
            <p:nvPr/>
          </p:nvSpPr>
          <p:spPr>
            <a:xfrm>
              <a:off x="1357290" y="1895766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م</a:t>
              </a:r>
              <a:r>
                <a:rPr lang="ar-SA" sz="3600" b="1" spc="-200" baseline="30000" dirty="0" smtClean="0"/>
                <a:t>5</a:t>
              </a:r>
              <a:r>
                <a:rPr lang="ar-SA" sz="2400" b="1" dirty="0" smtClean="0"/>
                <a:t>ر</a:t>
              </a:r>
              <a:r>
                <a:rPr lang="ar-SA" sz="3600" b="1" baseline="30000" dirty="0" smtClean="0"/>
                <a:t>2</a:t>
              </a:r>
              <a:r>
                <a:rPr lang="ar-SA" sz="2400" b="1" dirty="0" smtClean="0"/>
                <a:t> ب</a:t>
              </a:r>
              <a:r>
                <a:rPr lang="ar-SA" sz="3600" b="1" spc="-100" baseline="30000" dirty="0" smtClean="0"/>
                <a:t>3</a:t>
              </a:r>
              <a:endParaRPr lang="ar-SA" sz="3600" b="1" spc="-100" baseline="30000" dirty="0"/>
            </a:p>
          </p:txBody>
        </p:sp>
        <p:cxnSp>
          <p:nvCxnSpPr>
            <p:cNvPr id="106" name="رابط مستقيم 105"/>
            <p:cNvCxnSpPr/>
            <p:nvPr/>
          </p:nvCxnSpPr>
          <p:spPr>
            <a:xfrm rot="10800000">
              <a:off x="1664397" y="1785926"/>
              <a:ext cx="1228427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7" name="مربع نص 106"/>
          <p:cNvSpPr txBox="1"/>
          <p:nvPr/>
        </p:nvSpPr>
        <p:spPr>
          <a:xfrm>
            <a:off x="2857488" y="5500702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108" name="مربع نص 107"/>
          <p:cNvSpPr txBox="1"/>
          <p:nvPr/>
        </p:nvSpPr>
        <p:spPr>
          <a:xfrm>
            <a:off x="2114532" y="5472126"/>
            <a:ext cx="1057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 </a:t>
            </a:r>
            <a:r>
              <a:rPr lang="ar-SA" sz="2400" b="1" dirty="0" smtClean="0"/>
              <a:t>م</a:t>
            </a:r>
            <a:r>
              <a:rPr lang="ar-SA" sz="2800" b="1" dirty="0" smtClean="0"/>
              <a:t> </a:t>
            </a:r>
            <a:r>
              <a:rPr lang="ar-SA" sz="2400" b="1" dirty="0" smtClean="0"/>
              <a:t>ر</a:t>
            </a:r>
            <a:r>
              <a:rPr lang="ar-SA" sz="3600" b="1" spc="-100" baseline="30000" dirty="0" smtClean="0"/>
              <a:t>3</a:t>
            </a:r>
            <a:r>
              <a:rPr lang="ar-SA" sz="2800" b="1" dirty="0" smtClean="0"/>
              <a:t> </a:t>
            </a:r>
            <a:endParaRPr lang="ar-SA" sz="3600" b="1" spc="-100" baseline="30000" dirty="0"/>
          </a:p>
        </p:txBody>
      </p:sp>
      <p:cxnSp>
        <p:nvCxnSpPr>
          <p:cNvPr id="80" name="رابط مستقيم 79"/>
          <p:cNvCxnSpPr/>
          <p:nvPr/>
        </p:nvCxnSpPr>
        <p:spPr>
          <a:xfrm rot="10800000" flipV="1">
            <a:off x="571472" y="2786058"/>
            <a:ext cx="35719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رابط مستقيم 86"/>
          <p:cNvCxnSpPr/>
          <p:nvPr/>
        </p:nvCxnSpPr>
        <p:spPr>
          <a:xfrm rot="10800000" flipV="1">
            <a:off x="642910" y="3328066"/>
            <a:ext cx="35719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6" y="214290"/>
            <a:ext cx="173831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مستطيل مستدير الزوايا 10"/>
          <p:cNvSpPr/>
          <p:nvPr/>
        </p:nvSpPr>
        <p:spPr>
          <a:xfrm>
            <a:off x="714348" y="271440"/>
            <a:ext cx="6715172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بسط كل عبارة مما يأتي . مفترضا أن المقام لا يساوي صفرا :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8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80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800" decel="100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800" decel="100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800" decel="100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800" decel="100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00" decel="100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7" grpId="0"/>
      <p:bldP spid="19" grpId="0"/>
      <p:bldP spid="44" grpId="0"/>
      <p:bldP spid="46" grpId="0"/>
      <p:bldP spid="47" grpId="0"/>
      <p:bldP spid="48" grpId="0"/>
      <p:bldP spid="49" grpId="0" animBg="1"/>
      <p:bldP spid="54" grpId="0" animBg="1"/>
      <p:bldP spid="59" grpId="0"/>
      <p:bldP spid="60" grpId="0"/>
      <p:bldP spid="75" grpId="0"/>
      <p:bldP spid="76" grpId="0"/>
      <p:bldP spid="77" grpId="0"/>
      <p:bldP spid="78" grpId="0"/>
      <p:bldP spid="107" grpId="0"/>
      <p:bldP spid="108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مستطيل مستدير الزوايا 48"/>
          <p:cNvSpPr/>
          <p:nvPr/>
        </p:nvSpPr>
        <p:spPr>
          <a:xfrm>
            <a:off x="1071538" y="1301108"/>
            <a:ext cx="2571768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78"/>
          <p:cNvGrpSpPr/>
          <p:nvPr/>
        </p:nvGrpSpPr>
        <p:grpSpPr>
          <a:xfrm>
            <a:off x="1443476" y="1301108"/>
            <a:ext cx="1842640" cy="1056323"/>
            <a:chOff x="1357290" y="1301108"/>
            <a:chExt cx="1842640" cy="1056323"/>
          </a:xfrm>
        </p:grpSpPr>
        <p:sp>
          <p:nvSpPr>
            <p:cNvPr id="51" name="مربع نص 50"/>
            <p:cNvSpPr txBox="1"/>
            <p:nvPr/>
          </p:nvSpPr>
          <p:spPr>
            <a:xfrm>
              <a:off x="1357290" y="1301108"/>
              <a:ext cx="184264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جـ</a:t>
              </a:r>
              <a:r>
                <a:rPr lang="ar-SA" sz="3600" b="1" spc="-200" baseline="30000" dirty="0" smtClean="0"/>
                <a:t>8</a:t>
              </a:r>
              <a:r>
                <a:rPr lang="ar-SA" sz="2400" b="1" spc="-200" dirty="0" smtClean="0"/>
                <a:t> هـ</a:t>
              </a:r>
              <a:r>
                <a:rPr lang="ar-SA" sz="3600" b="1" spc="-200" baseline="30000" dirty="0" smtClean="0"/>
                <a:t>2</a:t>
              </a:r>
              <a:r>
                <a:rPr lang="ar-SA" sz="2400" b="1" spc="-200" dirty="0" smtClean="0"/>
                <a:t> م</a:t>
              </a:r>
              <a:endParaRPr lang="ar-SA" sz="3600" b="1" spc="-200" baseline="30000" dirty="0"/>
            </a:p>
          </p:txBody>
        </p:sp>
        <p:sp>
          <p:nvSpPr>
            <p:cNvPr id="52" name="مربع نص 51"/>
            <p:cNvSpPr txBox="1"/>
            <p:nvPr/>
          </p:nvSpPr>
          <p:spPr>
            <a:xfrm>
              <a:off x="1357290" y="1895766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هـ جـ</a:t>
              </a:r>
              <a:r>
                <a:rPr lang="ar-SA" sz="3600" b="1" baseline="30000" dirty="0" smtClean="0"/>
                <a:t>7</a:t>
              </a:r>
              <a:r>
                <a:rPr lang="ar-SA" sz="2400" b="1" dirty="0" smtClean="0"/>
                <a:t> </a:t>
              </a:r>
              <a:endParaRPr lang="ar-SA" sz="3600" b="1" baseline="30000" dirty="0"/>
            </a:p>
          </p:txBody>
        </p:sp>
        <p:cxnSp>
          <p:nvCxnSpPr>
            <p:cNvPr id="53" name="رابط مستقيم 52"/>
            <p:cNvCxnSpPr/>
            <p:nvPr/>
          </p:nvCxnSpPr>
          <p:spPr>
            <a:xfrm rot="10800000">
              <a:off x="1664397" y="1785926"/>
              <a:ext cx="1228427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مستطيل 53"/>
          <p:cNvSpPr/>
          <p:nvPr/>
        </p:nvSpPr>
        <p:spPr>
          <a:xfrm>
            <a:off x="142844" y="2285992"/>
            <a:ext cx="4357718" cy="43015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9" name="مربع نص 58"/>
          <p:cNvSpPr txBox="1"/>
          <p:nvPr/>
        </p:nvSpPr>
        <p:spPr>
          <a:xfrm>
            <a:off x="3857620" y="4349788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2714612" y="2944182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grpSp>
        <p:nvGrpSpPr>
          <p:cNvPr id="3" name="مجموعة 60"/>
          <p:cNvGrpSpPr/>
          <p:nvPr/>
        </p:nvGrpSpPr>
        <p:grpSpPr>
          <a:xfrm>
            <a:off x="2071670" y="2658430"/>
            <a:ext cx="714380" cy="1084841"/>
            <a:chOff x="3286116" y="4214818"/>
            <a:chExt cx="714380" cy="1084841"/>
          </a:xfrm>
        </p:grpSpPr>
        <p:sp>
          <p:nvSpPr>
            <p:cNvPr id="62" name="مربع نص 61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جـ</a:t>
              </a:r>
              <a:r>
                <a:rPr lang="ar-SA" sz="3200" b="1" spc="-200" baseline="30000" dirty="0" smtClean="0"/>
                <a:t>8</a:t>
              </a:r>
              <a:endParaRPr lang="ar-SA" sz="3200" b="1" spc="-200" baseline="30000" dirty="0"/>
            </a:p>
          </p:txBody>
        </p:sp>
        <p:sp>
          <p:nvSpPr>
            <p:cNvPr id="63" name="مربع نص 62"/>
            <p:cNvSpPr txBox="1"/>
            <p:nvPr/>
          </p:nvSpPr>
          <p:spPr>
            <a:xfrm>
              <a:off x="3286116" y="4714884"/>
              <a:ext cx="71438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جـ</a:t>
              </a:r>
              <a:r>
                <a:rPr lang="ar-SA" sz="3200" b="1" spc="-200" baseline="30000" dirty="0" smtClean="0"/>
                <a:t>7</a:t>
              </a:r>
              <a:endParaRPr lang="ar-SA" sz="2400" b="1" dirty="0"/>
            </a:p>
          </p:txBody>
        </p:sp>
        <p:cxnSp>
          <p:nvCxnSpPr>
            <p:cNvPr id="64" name="رابط مستقيم 63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مجموعة 64"/>
          <p:cNvGrpSpPr/>
          <p:nvPr/>
        </p:nvGrpSpPr>
        <p:grpSpPr>
          <a:xfrm>
            <a:off x="2071670" y="2658430"/>
            <a:ext cx="691098" cy="1130145"/>
            <a:chOff x="2167975" y="4366952"/>
            <a:chExt cx="833974" cy="1130145"/>
          </a:xfrm>
        </p:grpSpPr>
        <p:sp>
          <p:nvSpPr>
            <p:cNvPr id="66" name="قوس 65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7" name="قوس 66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75" name="مربع نص 74"/>
          <p:cNvSpPr txBox="1"/>
          <p:nvPr/>
        </p:nvSpPr>
        <p:spPr>
          <a:xfrm>
            <a:off x="2557450" y="4278350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</a:t>
            </a:r>
            <a:r>
              <a:rPr lang="ar-SA" sz="2400" b="1" dirty="0" smtClean="0"/>
              <a:t>جـ</a:t>
            </a:r>
            <a:r>
              <a:rPr lang="ar-SA" sz="3600" b="1" spc="-200" baseline="30000" dirty="0" smtClean="0"/>
              <a:t> 8 ــ 7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sp>
        <p:nvSpPr>
          <p:cNvPr id="76" name="مربع نص 75"/>
          <p:cNvSpPr txBox="1"/>
          <p:nvPr/>
        </p:nvSpPr>
        <p:spPr>
          <a:xfrm>
            <a:off x="1343004" y="4278350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</a:t>
            </a:r>
            <a:r>
              <a:rPr lang="ar-SA" sz="2400" b="1" dirty="0" smtClean="0"/>
              <a:t>هـ</a:t>
            </a:r>
            <a:r>
              <a:rPr lang="ar-SA" sz="3600" b="1" spc="-200" baseline="30000" dirty="0" smtClean="0"/>
              <a:t>2 ــ 1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sp>
        <p:nvSpPr>
          <p:cNvPr id="77" name="مربع نص 76"/>
          <p:cNvSpPr txBox="1"/>
          <p:nvPr/>
        </p:nvSpPr>
        <p:spPr>
          <a:xfrm>
            <a:off x="3857620" y="5492796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78" name="مربع نص 77"/>
          <p:cNvSpPr txBox="1"/>
          <p:nvPr/>
        </p:nvSpPr>
        <p:spPr>
          <a:xfrm>
            <a:off x="2500298" y="5477548"/>
            <a:ext cx="16287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 </a:t>
            </a:r>
            <a:r>
              <a:rPr lang="ar-SA" sz="2400" b="1" dirty="0" smtClean="0"/>
              <a:t>جـ</a:t>
            </a:r>
            <a:r>
              <a:rPr lang="ar-SA" sz="3600" b="1" spc="-100" baseline="30000" dirty="0" smtClean="0"/>
              <a:t>1</a:t>
            </a:r>
            <a:r>
              <a:rPr lang="ar-SA" sz="2800" b="1" dirty="0" smtClean="0"/>
              <a:t> </a:t>
            </a:r>
            <a:r>
              <a:rPr lang="ar-SA" sz="2400" b="1" dirty="0" smtClean="0"/>
              <a:t>هـ</a:t>
            </a:r>
            <a:r>
              <a:rPr lang="ar-SA" sz="3600" b="1" spc="-100" baseline="30000" dirty="0" smtClean="0"/>
              <a:t>1</a:t>
            </a:r>
            <a:r>
              <a:rPr lang="ar-SA" sz="2800" b="1" dirty="0" smtClean="0"/>
              <a:t> </a:t>
            </a:r>
            <a:r>
              <a:rPr lang="ar-SA" sz="2400" b="1" dirty="0" smtClean="0"/>
              <a:t>م</a:t>
            </a:r>
            <a:endParaRPr lang="ar-SA" sz="3600" b="1" spc="-100" baseline="30000" dirty="0"/>
          </a:p>
        </p:txBody>
      </p:sp>
      <p:grpSp>
        <p:nvGrpSpPr>
          <p:cNvPr id="5" name="مجموعة 79"/>
          <p:cNvGrpSpPr/>
          <p:nvPr/>
        </p:nvGrpSpPr>
        <p:grpSpPr>
          <a:xfrm>
            <a:off x="1142976" y="2643182"/>
            <a:ext cx="714380" cy="961731"/>
            <a:chOff x="3286116" y="4214818"/>
            <a:chExt cx="714380" cy="961731"/>
          </a:xfrm>
        </p:grpSpPr>
        <p:sp>
          <p:nvSpPr>
            <p:cNvPr id="81" name="مربع نص 80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هـ</a:t>
              </a:r>
              <a:r>
                <a:rPr lang="ar-SA" sz="3200" b="1" spc="-200" baseline="30000" dirty="0" smtClean="0"/>
                <a:t>2</a:t>
              </a:r>
              <a:endParaRPr lang="ar-SA" sz="3200" b="1" spc="-200" baseline="30000" dirty="0"/>
            </a:p>
          </p:txBody>
        </p:sp>
        <p:sp>
          <p:nvSpPr>
            <p:cNvPr id="82" name="مربع نص 81"/>
            <p:cNvSpPr txBox="1"/>
            <p:nvPr/>
          </p:nvSpPr>
          <p:spPr>
            <a:xfrm>
              <a:off x="3286116" y="4714884"/>
              <a:ext cx="7143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هـ</a:t>
              </a:r>
              <a:endParaRPr lang="ar-SA" sz="2400" b="1" dirty="0"/>
            </a:p>
          </p:txBody>
        </p:sp>
        <p:cxnSp>
          <p:nvCxnSpPr>
            <p:cNvPr id="83" name="رابط مستقيم 82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مجموعة 83"/>
          <p:cNvGrpSpPr/>
          <p:nvPr/>
        </p:nvGrpSpPr>
        <p:grpSpPr>
          <a:xfrm>
            <a:off x="1142976" y="2643182"/>
            <a:ext cx="691098" cy="1130145"/>
            <a:chOff x="2167975" y="4366952"/>
            <a:chExt cx="833974" cy="1130145"/>
          </a:xfrm>
        </p:grpSpPr>
        <p:sp>
          <p:nvSpPr>
            <p:cNvPr id="85" name="قوس 84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6" name="قوس 85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8" name="مجموعة 98"/>
          <p:cNvGrpSpPr/>
          <p:nvPr/>
        </p:nvGrpSpPr>
        <p:grpSpPr>
          <a:xfrm>
            <a:off x="214282" y="2643182"/>
            <a:ext cx="691098" cy="1130145"/>
            <a:chOff x="2167975" y="4366952"/>
            <a:chExt cx="833974" cy="1130145"/>
          </a:xfrm>
        </p:grpSpPr>
        <p:sp>
          <p:nvSpPr>
            <p:cNvPr id="100" name="قوس 99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01" name="قوس 100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02" name="مربع نص 101"/>
          <p:cNvSpPr txBox="1"/>
          <p:nvPr/>
        </p:nvSpPr>
        <p:spPr>
          <a:xfrm>
            <a:off x="785786" y="4286256"/>
            <a:ext cx="8572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</a:t>
            </a:r>
            <a:r>
              <a:rPr lang="ar-SA" sz="2400" b="1" dirty="0" smtClean="0"/>
              <a:t>م</a:t>
            </a:r>
            <a:r>
              <a:rPr lang="ar-SA" sz="3600" b="1" spc="-200" baseline="30000" dirty="0" smtClean="0"/>
              <a:t> 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grpSp>
        <p:nvGrpSpPr>
          <p:cNvPr id="9" name="مجموعة 102"/>
          <p:cNvGrpSpPr/>
          <p:nvPr/>
        </p:nvGrpSpPr>
        <p:grpSpPr>
          <a:xfrm>
            <a:off x="2872236" y="2686044"/>
            <a:ext cx="1842640" cy="1240989"/>
            <a:chOff x="1357290" y="1301108"/>
            <a:chExt cx="1842640" cy="1240989"/>
          </a:xfrm>
        </p:grpSpPr>
        <p:sp>
          <p:nvSpPr>
            <p:cNvPr id="104" name="مربع نص 103"/>
            <p:cNvSpPr txBox="1"/>
            <p:nvPr/>
          </p:nvSpPr>
          <p:spPr>
            <a:xfrm>
              <a:off x="1357290" y="1301108"/>
              <a:ext cx="184264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جـ</a:t>
              </a:r>
              <a:r>
                <a:rPr lang="ar-SA" sz="3600" b="1" spc="-200" baseline="30000" dirty="0" smtClean="0"/>
                <a:t>8</a:t>
              </a:r>
              <a:r>
                <a:rPr lang="ar-SA" sz="2400" b="1" spc="-200" dirty="0" smtClean="0"/>
                <a:t> هـ</a:t>
              </a:r>
              <a:r>
                <a:rPr lang="ar-SA" sz="3600" b="1" spc="-200" baseline="30000" dirty="0" smtClean="0"/>
                <a:t>2</a:t>
              </a:r>
              <a:r>
                <a:rPr lang="ar-SA" sz="2400" b="1" spc="-200" dirty="0" smtClean="0"/>
                <a:t> م</a:t>
              </a:r>
              <a:endParaRPr lang="ar-SA" sz="3600" b="1" spc="-200" baseline="30000" dirty="0"/>
            </a:p>
          </p:txBody>
        </p:sp>
        <p:sp>
          <p:nvSpPr>
            <p:cNvPr id="105" name="مربع نص 104"/>
            <p:cNvSpPr txBox="1"/>
            <p:nvPr/>
          </p:nvSpPr>
          <p:spPr>
            <a:xfrm>
              <a:off x="1357290" y="1895766"/>
              <a:ext cx="1842640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هـ جـ</a:t>
              </a:r>
              <a:r>
                <a:rPr lang="ar-SA" sz="3600" b="1" baseline="30000" dirty="0" smtClean="0"/>
                <a:t>7</a:t>
              </a:r>
              <a:endParaRPr lang="ar-SA" sz="2400" b="1" dirty="0"/>
            </a:p>
          </p:txBody>
        </p:sp>
        <p:cxnSp>
          <p:nvCxnSpPr>
            <p:cNvPr id="106" name="رابط مستقيم 105"/>
            <p:cNvCxnSpPr/>
            <p:nvPr/>
          </p:nvCxnSpPr>
          <p:spPr>
            <a:xfrm rot="10800000">
              <a:off x="1664397" y="1785926"/>
              <a:ext cx="1228427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7" name="مربع نص 106"/>
          <p:cNvSpPr txBox="1"/>
          <p:nvPr/>
        </p:nvSpPr>
        <p:spPr>
          <a:xfrm>
            <a:off x="2214546" y="5500702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108" name="مربع نص 107"/>
          <p:cNvSpPr txBox="1"/>
          <p:nvPr/>
        </p:nvSpPr>
        <p:spPr>
          <a:xfrm>
            <a:off x="1285852" y="5500702"/>
            <a:ext cx="112872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 </a:t>
            </a:r>
            <a:r>
              <a:rPr lang="ar-SA" sz="2400" b="1" dirty="0" smtClean="0"/>
              <a:t>جـ</a:t>
            </a:r>
            <a:r>
              <a:rPr lang="ar-SA" sz="2800" b="1" dirty="0" smtClean="0"/>
              <a:t> </a:t>
            </a:r>
            <a:r>
              <a:rPr lang="ar-SA" sz="2400" b="1" dirty="0" smtClean="0"/>
              <a:t>هـ  م</a:t>
            </a:r>
            <a:endParaRPr lang="ar-SA" sz="3600" b="1" spc="-100" baseline="30000" dirty="0"/>
          </a:p>
        </p:txBody>
      </p:sp>
      <p:sp>
        <p:nvSpPr>
          <p:cNvPr id="74" name="مستطيل مستدير الزوايا 73"/>
          <p:cNvSpPr/>
          <p:nvPr/>
        </p:nvSpPr>
        <p:spPr>
          <a:xfrm>
            <a:off x="5500694" y="1301108"/>
            <a:ext cx="2571768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0" name="مجموعة 78"/>
          <p:cNvGrpSpPr/>
          <p:nvPr/>
        </p:nvGrpSpPr>
        <p:grpSpPr>
          <a:xfrm>
            <a:off x="5872632" y="1301108"/>
            <a:ext cx="1842640" cy="1056323"/>
            <a:chOff x="1357290" y="1301108"/>
            <a:chExt cx="1842640" cy="1056323"/>
          </a:xfrm>
        </p:grpSpPr>
        <p:sp>
          <p:nvSpPr>
            <p:cNvPr id="80" name="مربع نص 79"/>
            <p:cNvSpPr txBox="1"/>
            <p:nvPr/>
          </p:nvSpPr>
          <p:spPr>
            <a:xfrm>
              <a:off x="1357290" y="1301108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ب</a:t>
              </a:r>
              <a:r>
                <a:rPr lang="ar-SA" sz="3600" b="1" spc="-200" baseline="30000" dirty="0" smtClean="0"/>
                <a:t>4</a:t>
              </a:r>
              <a:r>
                <a:rPr lang="ar-SA" sz="2400" b="1" spc="-200" dirty="0" smtClean="0"/>
                <a:t>  جـ</a:t>
              </a:r>
              <a:r>
                <a:rPr lang="ar-SA" sz="3600" b="1" spc="-200" baseline="30000" dirty="0" smtClean="0"/>
                <a:t>6  </a:t>
              </a:r>
              <a:r>
                <a:rPr lang="ar-SA" sz="2400" b="1" spc="-200" dirty="0" smtClean="0"/>
                <a:t>ن</a:t>
              </a:r>
              <a:r>
                <a:rPr lang="ar-SA" sz="3600" b="1" spc="-200" baseline="30000" dirty="0" smtClean="0"/>
                <a:t>8</a:t>
              </a:r>
              <a:endParaRPr lang="ar-SA" sz="3600" b="1" spc="-200" baseline="30000" dirty="0"/>
            </a:p>
          </p:txBody>
        </p:sp>
        <p:sp>
          <p:nvSpPr>
            <p:cNvPr id="84" name="مربع نص 83"/>
            <p:cNvSpPr txBox="1"/>
            <p:nvPr/>
          </p:nvSpPr>
          <p:spPr>
            <a:xfrm>
              <a:off x="1357290" y="1895766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ب</a:t>
              </a:r>
              <a:r>
                <a:rPr lang="ar-SA" sz="3600" b="1" spc="-200" baseline="30000" dirty="0" smtClean="0"/>
                <a:t>4</a:t>
              </a:r>
              <a:r>
                <a:rPr lang="ar-SA" sz="2400" b="1" dirty="0" smtClean="0"/>
                <a:t> جـ</a:t>
              </a:r>
              <a:r>
                <a:rPr lang="ar-SA" sz="3600" b="1" baseline="30000" dirty="0" smtClean="0"/>
                <a:t>3</a:t>
              </a:r>
              <a:r>
                <a:rPr lang="ar-SA" sz="2400" b="1" dirty="0" smtClean="0"/>
                <a:t> ن</a:t>
              </a:r>
              <a:r>
                <a:rPr lang="ar-SA" sz="3600" b="1" baseline="30000" dirty="0" smtClean="0"/>
                <a:t>5</a:t>
              </a:r>
              <a:endParaRPr lang="ar-SA" sz="3600" b="1" baseline="30000" dirty="0"/>
            </a:p>
          </p:txBody>
        </p:sp>
        <p:cxnSp>
          <p:nvCxnSpPr>
            <p:cNvPr id="87" name="رابط مستقيم 86"/>
            <p:cNvCxnSpPr/>
            <p:nvPr/>
          </p:nvCxnSpPr>
          <p:spPr>
            <a:xfrm rot="10800000">
              <a:off x="1664397" y="1785926"/>
              <a:ext cx="1228427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8" name="مستطيل 87"/>
          <p:cNvSpPr/>
          <p:nvPr/>
        </p:nvSpPr>
        <p:spPr>
          <a:xfrm>
            <a:off x="4643438" y="2285992"/>
            <a:ext cx="4357718" cy="43015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9" name="مربع نص 88"/>
          <p:cNvSpPr txBox="1"/>
          <p:nvPr/>
        </p:nvSpPr>
        <p:spPr>
          <a:xfrm>
            <a:off x="7215206" y="4349788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90" name="مربع نص 89"/>
          <p:cNvSpPr txBox="1"/>
          <p:nvPr/>
        </p:nvSpPr>
        <p:spPr>
          <a:xfrm>
            <a:off x="7215206" y="2944182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grpSp>
        <p:nvGrpSpPr>
          <p:cNvPr id="12" name="مجموعة 60"/>
          <p:cNvGrpSpPr/>
          <p:nvPr/>
        </p:nvGrpSpPr>
        <p:grpSpPr>
          <a:xfrm>
            <a:off x="6572264" y="2658430"/>
            <a:ext cx="714380" cy="1084841"/>
            <a:chOff x="3286116" y="4214818"/>
            <a:chExt cx="714380" cy="1084841"/>
          </a:xfrm>
        </p:grpSpPr>
        <p:sp>
          <p:nvSpPr>
            <p:cNvPr id="92" name="مربع نص 91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ب</a:t>
              </a:r>
              <a:r>
                <a:rPr lang="ar-SA" sz="3200" b="1" spc="-200" baseline="30000" dirty="0" smtClean="0"/>
                <a:t>4</a:t>
              </a:r>
              <a:endParaRPr lang="ar-SA" sz="3200" b="1" spc="-200" baseline="30000" dirty="0"/>
            </a:p>
          </p:txBody>
        </p:sp>
        <p:sp>
          <p:nvSpPr>
            <p:cNvPr id="93" name="مربع نص 92"/>
            <p:cNvSpPr txBox="1"/>
            <p:nvPr/>
          </p:nvSpPr>
          <p:spPr>
            <a:xfrm>
              <a:off x="3286116" y="4714884"/>
              <a:ext cx="71438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ب</a:t>
              </a:r>
              <a:r>
                <a:rPr lang="ar-SA" sz="3200" b="1" spc="-200" baseline="30000" dirty="0" smtClean="0"/>
                <a:t>4</a:t>
              </a:r>
              <a:endParaRPr lang="ar-SA" sz="2400" b="1" dirty="0"/>
            </a:p>
          </p:txBody>
        </p:sp>
        <p:cxnSp>
          <p:nvCxnSpPr>
            <p:cNvPr id="94" name="رابط مستقيم 93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مجموعة 64"/>
          <p:cNvGrpSpPr/>
          <p:nvPr/>
        </p:nvGrpSpPr>
        <p:grpSpPr>
          <a:xfrm>
            <a:off x="6572264" y="2658430"/>
            <a:ext cx="691098" cy="1130145"/>
            <a:chOff x="2167975" y="4366952"/>
            <a:chExt cx="833974" cy="1130145"/>
          </a:xfrm>
        </p:grpSpPr>
        <p:sp>
          <p:nvSpPr>
            <p:cNvPr id="99" name="قوس 98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03" name="قوس 102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10" name="مربع نص 109"/>
          <p:cNvSpPr txBox="1"/>
          <p:nvPr/>
        </p:nvSpPr>
        <p:spPr>
          <a:xfrm>
            <a:off x="5915036" y="4278350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</a:t>
            </a:r>
            <a:r>
              <a:rPr lang="ar-SA" sz="2400" b="1" dirty="0" smtClean="0"/>
              <a:t>جـ</a:t>
            </a:r>
            <a:r>
              <a:rPr lang="ar-SA" sz="3600" b="1" spc="-200" baseline="30000" dirty="0" smtClean="0"/>
              <a:t>6 ــ 3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sp>
        <p:nvSpPr>
          <p:cNvPr id="111" name="مربع نص 110"/>
          <p:cNvSpPr txBox="1"/>
          <p:nvPr/>
        </p:nvSpPr>
        <p:spPr>
          <a:xfrm>
            <a:off x="7200918" y="5492796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112" name="مربع نص 111"/>
          <p:cNvSpPr txBox="1"/>
          <p:nvPr/>
        </p:nvSpPr>
        <p:spPr>
          <a:xfrm>
            <a:off x="6286512" y="5448972"/>
            <a:ext cx="121444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  </a:t>
            </a:r>
            <a:r>
              <a:rPr lang="ar-SA" sz="2400" b="1" dirty="0" smtClean="0"/>
              <a:t>جـ</a:t>
            </a:r>
            <a:r>
              <a:rPr lang="ar-SA" sz="3600" b="1" spc="-100" baseline="30000" dirty="0" smtClean="0"/>
              <a:t>3</a:t>
            </a:r>
            <a:r>
              <a:rPr lang="ar-SA" sz="2800" b="1" dirty="0" smtClean="0"/>
              <a:t> </a:t>
            </a:r>
            <a:r>
              <a:rPr lang="ar-SA" sz="2400" b="1" dirty="0" smtClean="0"/>
              <a:t>ن</a:t>
            </a:r>
            <a:r>
              <a:rPr lang="ar-SA" sz="3600" b="1" spc="-100" baseline="30000" dirty="0" smtClean="0"/>
              <a:t>3</a:t>
            </a:r>
            <a:endParaRPr lang="ar-SA" sz="3600" b="1" spc="-100" baseline="30000" dirty="0"/>
          </a:p>
        </p:txBody>
      </p:sp>
      <p:grpSp>
        <p:nvGrpSpPr>
          <p:cNvPr id="14" name="مجموعة 79"/>
          <p:cNvGrpSpPr/>
          <p:nvPr/>
        </p:nvGrpSpPr>
        <p:grpSpPr>
          <a:xfrm>
            <a:off x="5643570" y="2643182"/>
            <a:ext cx="714380" cy="1084841"/>
            <a:chOff x="3286116" y="4214818"/>
            <a:chExt cx="714380" cy="1084841"/>
          </a:xfrm>
        </p:grpSpPr>
        <p:sp>
          <p:nvSpPr>
            <p:cNvPr id="114" name="مربع نص 113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جـ</a:t>
              </a:r>
              <a:r>
                <a:rPr lang="ar-SA" sz="3200" b="1" spc="-200" baseline="30000" dirty="0" smtClean="0"/>
                <a:t>6</a:t>
              </a:r>
              <a:endParaRPr lang="ar-SA" sz="3200" b="1" spc="-200" baseline="30000" dirty="0"/>
            </a:p>
          </p:txBody>
        </p:sp>
        <p:sp>
          <p:nvSpPr>
            <p:cNvPr id="115" name="مربع نص 114"/>
            <p:cNvSpPr txBox="1"/>
            <p:nvPr/>
          </p:nvSpPr>
          <p:spPr>
            <a:xfrm>
              <a:off x="3286116" y="4714884"/>
              <a:ext cx="71438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جـ</a:t>
              </a:r>
              <a:r>
                <a:rPr lang="ar-SA" sz="3200" b="1" spc="-200" baseline="30000" dirty="0" smtClean="0"/>
                <a:t>3</a:t>
              </a:r>
              <a:endParaRPr lang="ar-SA" sz="2400" b="1" dirty="0"/>
            </a:p>
          </p:txBody>
        </p:sp>
        <p:cxnSp>
          <p:nvCxnSpPr>
            <p:cNvPr id="116" name="رابط مستقيم 115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مجموعة 83"/>
          <p:cNvGrpSpPr/>
          <p:nvPr/>
        </p:nvGrpSpPr>
        <p:grpSpPr>
          <a:xfrm>
            <a:off x="5643570" y="2643182"/>
            <a:ext cx="691098" cy="1130145"/>
            <a:chOff x="2167975" y="4366952"/>
            <a:chExt cx="833974" cy="1130145"/>
          </a:xfrm>
        </p:grpSpPr>
        <p:sp>
          <p:nvSpPr>
            <p:cNvPr id="118" name="قوس 117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19" name="قوس 118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16" name="مجموعة 73"/>
          <p:cNvGrpSpPr/>
          <p:nvPr/>
        </p:nvGrpSpPr>
        <p:grpSpPr>
          <a:xfrm>
            <a:off x="4714876" y="2643182"/>
            <a:ext cx="714380" cy="1071570"/>
            <a:chOff x="428596" y="2643182"/>
            <a:chExt cx="714380" cy="1071570"/>
          </a:xfrm>
        </p:grpSpPr>
        <p:sp>
          <p:nvSpPr>
            <p:cNvPr id="121" name="مربع نص 120"/>
            <p:cNvSpPr txBox="1"/>
            <p:nvPr/>
          </p:nvSpPr>
          <p:spPr>
            <a:xfrm>
              <a:off x="428596" y="2643182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ن</a:t>
              </a:r>
              <a:r>
                <a:rPr lang="ar-SA" sz="3200" b="1" baseline="30000" dirty="0" smtClean="0"/>
                <a:t>8</a:t>
              </a:r>
              <a:endParaRPr lang="ar-SA" sz="3200" b="1" spc="-200" baseline="30000" dirty="0"/>
            </a:p>
          </p:txBody>
        </p:sp>
        <p:sp>
          <p:nvSpPr>
            <p:cNvPr id="122" name="مربع نص 121"/>
            <p:cNvSpPr txBox="1"/>
            <p:nvPr/>
          </p:nvSpPr>
          <p:spPr>
            <a:xfrm>
              <a:off x="428596" y="3253087"/>
              <a:ext cx="7143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ن</a:t>
              </a:r>
              <a:r>
                <a:rPr lang="ar-SA" sz="3200" b="1" baseline="30000" dirty="0" smtClean="0"/>
                <a:t>5</a:t>
              </a:r>
              <a:endParaRPr lang="ar-SA" sz="3200" b="1" baseline="30000" dirty="0"/>
            </a:p>
          </p:txBody>
        </p:sp>
        <p:cxnSp>
          <p:nvCxnSpPr>
            <p:cNvPr id="123" name="رابط مستقيم 122"/>
            <p:cNvCxnSpPr/>
            <p:nvPr/>
          </p:nvCxnSpPr>
          <p:spPr>
            <a:xfrm rot="10800000">
              <a:off x="547659" y="3166402"/>
              <a:ext cx="476253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مجموعة 98"/>
          <p:cNvGrpSpPr/>
          <p:nvPr/>
        </p:nvGrpSpPr>
        <p:grpSpPr>
          <a:xfrm>
            <a:off x="4714876" y="2643182"/>
            <a:ext cx="691098" cy="1130145"/>
            <a:chOff x="2167975" y="4366952"/>
            <a:chExt cx="833974" cy="1130145"/>
          </a:xfrm>
        </p:grpSpPr>
        <p:sp>
          <p:nvSpPr>
            <p:cNvPr id="125" name="قوس 124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6" name="قوس 125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27" name="مربع نص 126"/>
          <p:cNvSpPr txBox="1"/>
          <p:nvPr/>
        </p:nvSpPr>
        <p:spPr>
          <a:xfrm>
            <a:off x="4643438" y="4286256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</a:t>
            </a:r>
            <a:r>
              <a:rPr lang="ar-SA" sz="2400" b="1" dirty="0" smtClean="0"/>
              <a:t>ن</a:t>
            </a:r>
            <a:r>
              <a:rPr lang="ar-SA" sz="3600" b="1" spc="-200" baseline="30000" dirty="0" smtClean="0"/>
              <a:t>8 ــ 5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grpSp>
        <p:nvGrpSpPr>
          <p:cNvPr id="18" name="مجموعة 102"/>
          <p:cNvGrpSpPr/>
          <p:nvPr/>
        </p:nvGrpSpPr>
        <p:grpSpPr>
          <a:xfrm>
            <a:off x="7372830" y="2686044"/>
            <a:ext cx="1842640" cy="1056323"/>
            <a:chOff x="1357290" y="1301108"/>
            <a:chExt cx="1842640" cy="1056323"/>
          </a:xfrm>
        </p:grpSpPr>
        <p:sp>
          <p:nvSpPr>
            <p:cNvPr id="129" name="مربع نص 128"/>
            <p:cNvSpPr txBox="1"/>
            <p:nvPr/>
          </p:nvSpPr>
          <p:spPr>
            <a:xfrm>
              <a:off x="1357290" y="1301108"/>
              <a:ext cx="184264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ب</a:t>
              </a:r>
              <a:r>
                <a:rPr lang="ar-SA" sz="3600" b="1" spc="-200" baseline="30000" dirty="0" smtClean="0"/>
                <a:t>4</a:t>
              </a:r>
              <a:r>
                <a:rPr lang="ar-SA" sz="2400" b="1" spc="-200" dirty="0" smtClean="0"/>
                <a:t> جـ</a:t>
              </a:r>
              <a:r>
                <a:rPr lang="ar-SA" sz="3600" b="1" spc="-200" baseline="30000" dirty="0" smtClean="0"/>
                <a:t>6</a:t>
              </a:r>
              <a:r>
                <a:rPr lang="ar-SA" sz="2400" b="1" spc="-200" dirty="0" smtClean="0"/>
                <a:t> ن</a:t>
              </a:r>
              <a:r>
                <a:rPr lang="ar-SA" sz="3600" b="1" spc="-200" baseline="30000" dirty="0" smtClean="0"/>
                <a:t>8</a:t>
              </a:r>
              <a:endParaRPr lang="ar-SA" sz="3600" b="1" spc="-200" baseline="30000" dirty="0"/>
            </a:p>
          </p:txBody>
        </p:sp>
        <p:sp>
          <p:nvSpPr>
            <p:cNvPr id="130" name="مربع نص 129"/>
            <p:cNvSpPr txBox="1"/>
            <p:nvPr/>
          </p:nvSpPr>
          <p:spPr>
            <a:xfrm>
              <a:off x="1357290" y="1895766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ب</a:t>
              </a:r>
              <a:r>
                <a:rPr lang="ar-SA" sz="3600" b="1" spc="-200" baseline="30000" dirty="0" smtClean="0"/>
                <a:t>4</a:t>
              </a:r>
              <a:r>
                <a:rPr lang="ar-SA" sz="2400" b="1" dirty="0" smtClean="0"/>
                <a:t> جـ</a:t>
              </a:r>
              <a:r>
                <a:rPr lang="ar-SA" sz="3600" b="1" baseline="30000" dirty="0" smtClean="0"/>
                <a:t>3</a:t>
              </a:r>
              <a:r>
                <a:rPr lang="ar-SA" sz="2400" b="1" dirty="0" smtClean="0"/>
                <a:t> ن</a:t>
              </a:r>
              <a:r>
                <a:rPr lang="ar-SA" sz="3600" b="1" spc="-100" baseline="30000" dirty="0" smtClean="0"/>
                <a:t>5</a:t>
              </a:r>
              <a:endParaRPr lang="ar-SA" sz="3600" b="1" spc="-100" baseline="30000" dirty="0"/>
            </a:p>
          </p:txBody>
        </p:sp>
        <p:cxnSp>
          <p:nvCxnSpPr>
            <p:cNvPr id="131" name="رابط مستقيم 130"/>
            <p:cNvCxnSpPr/>
            <p:nvPr/>
          </p:nvCxnSpPr>
          <p:spPr>
            <a:xfrm rot="10800000">
              <a:off x="1664397" y="1785926"/>
              <a:ext cx="1228427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1" name="مربع نص 90"/>
          <p:cNvSpPr txBox="1"/>
          <p:nvPr/>
        </p:nvSpPr>
        <p:spPr>
          <a:xfrm>
            <a:off x="385732" y="2857496"/>
            <a:ext cx="4857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 </a:t>
            </a:r>
            <a:r>
              <a:rPr lang="ar-SA" sz="2400" b="1" dirty="0" smtClean="0"/>
              <a:t>م</a:t>
            </a:r>
            <a:endParaRPr lang="ar-SA" sz="3600" b="1" spc="-100" baseline="30000" dirty="0"/>
          </a:p>
        </p:txBody>
      </p:sp>
      <p:cxnSp>
        <p:nvCxnSpPr>
          <p:cNvPr id="95" name="رابط مستقيم 94"/>
          <p:cNvCxnSpPr/>
          <p:nvPr/>
        </p:nvCxnSpPr>
        <p:spPr>
          <a:xfrm rot="10800000" flipV="1">
            <a:off x="6758002" y="2800346"/>
            <a:ext cx="35719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رابط مستقيم 112"/>
          <p:cNvCxnSpPr/>
          <p:nvPr/>
        </p:nvCxnSpPr>
        <p:spPr>
          <a:xfrm rot="10800000" flipV="1">
            <a:off x="6772288" y="3342354"/>
            <a:ext cx="35719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6" y="214290"/>
            <a:ext cx="173831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مستطيل مستدير الزوايا 10"/>
          <p:cNvSpPr/>
          <p:nvPr/>
        </p:nvSpPr>
        <p:spPr>
          <a:xfrm>
            <a:off x="714348" y="257154"/>
            <a:ext cx="6715172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بسط كل عبارة مما يأتي . مفترضا أن المقام لا يساوي صفرا :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800" decel="100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800" decel="100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80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800" decel="100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4" grpId="0" animBg="1"/>
      <p:bldP spid="59" grpId="0"/>
      <p:bldP spid="60" grpId="0"/>
      <p:bldP spid="75" grpId="0"/>
      <p:bldP spid="76" grpId="0"/>
      <p:bldP spid="77" grpId="0"/>
      <p:bldP spid="78" grpId="0"/>
      <p:bldP spid="102" grpId="0"/>
      <p:bldP spid="107" grpId="0"/>
      <p:bldP spid="108" grpId="0"/>
      <p:bldP spid="74" grpId="0" animBg="1"/>
      <p:bldP spid="88" grpId="0" animBg="1"/>
      <p:bldP spid="89" grpId="0"/>
      <p:bldP spid="90" grpId="0"/>
      <p:bldP spid="110" grpId="0"/>
      <p:bldP spid="111" grpId="0"/>
      <p:bldP spid="112" grpId="0"/>
      <p:bldP spid="127" grpId="0"/>
      <p:bldP spid="91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مستطيل مستدير الزوايا 48"/>
          <p:cNvSpPr/>
          <p:nvPr/>
        </p:nvSpPr>
        <p:spPr>
          <a:xfrm>
            <a:off x="1071538" y="1301108"/>
            <a:ext cx="2571768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78"/>
          <p:cNvGrpSpPr/>
          <p:nvPr/>
        </p:nvGrpSpPr>
        <p:grpSpPr>
          <a:xfrm>
            <a:off x="1443476" y="1301108"/>
            <a:ext cx="1842640" cy="1056323"/>
            <a:chOff x="1357290" y="1301108"/>
            <a:chExt cx="1842640" cy="1056323"/>
          </a:xfrm>
        </p:grpSpPr>
        <p:sp>
          <p:nvSpPr>
            <p:cNvPr id="51" name="مربع نص 50"/>
            <p:cNvSpPr txBox="1"/>
            <p:nvPr/>
          </p:nvSpPr>
          <p:spPr>
            <a:xfrm>
              <a:off x="1357290" y="1301108"/>
              <a:ext cx="184264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س</a:t>
              </a:r>
              <a:r>
                <a:rPr lang="ar-SA" sz="3600" b="1" spc="-200" baseline="30000" dirty="0" smtClean="0"/>
                <a:t>3</a:t>
              </a:r>
              <a:r>
                <a:rPr lang="ar-SA" sz="2400" b="1" spc="-200" dirty="0" smtClean="0"/>
                <a:t> ص</a:t>
              </a:r>
              <a:r>
                <a:rPr lang="ar-SA" sz="3600" b="1" spc="-200" baseline="30000" dirty="0" smtClean="0"/>
                <a:t>2</a:t>
              </a:r>
              <a:r>
                <a:rPr lang="ar-SA" sz="2400" b="1" spc="-200" dirty="0" smtClean="0"/>
                <a:t> ع</a:t>
              </a:r>
              <a:r>
                <a:rPr lang="ar-SA" sz="3600" b="1" spc="-200" baseline="30000" dirty="0" smtClean="0"/>
                <a:t>6</a:t>
              </a:r>
              <a:endParaRPr lang="ar-SA" sz="3600" b="1" spc="-200" baseline="30000" dirty="0"/>
            </a:p>
          </p:txBody>
        </p:sp>
        <p:sp>
          <p:nvSpPr>
            <p:cNvPr id="52" name="مربع نص 51"/>
            <p:cNvSpPr txBox="1"/>
            <p:nvPr/>
          </p:nvSpPr>
          <p:spPr>
            <a:xfrm>
              <a:off x="1357290" y="1895766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ع</a:t>
              </a:r>
              <a:r>
                <a:rPr lang="ar-SA" sz="3600" b="1" baseline="30000" dirty="0" smtClean="0"/>
                <a:t>5</a:t>
              </a:r>
              <a:r>
                <a:rPr lang="ar-SA" sz="2400" b="1" dirty="0" smtClean="0"/>
                <a:t> س</a:t>
              </a:r>
              <a:r>
                <a:rPr lang="ar-SA" sz="3600" b="1" baseline="30000" dirty="0" smtClean="0"/>
                <a:t>2</a:t>
              </a:r>
              <a:r>
                <a:rPr lang="ar-SA" sz="2400" b="1" dirty="0" smtClean="0"/>
                <a:t> ص </a:t>
              </a:r>
              <a:endParaRPr lang="ar-SA" sz="3600" b="1" baseline="30000" dirty="0"/>
            </a:p>
          </p:txBody>
        </p:sp>
        <p:cxnSp>
          <p:nvCxnSpPr>
            <p:cNvPr id="53" name="رابط مستقيم 52"/>
            <p:cNvCxnSpPr/>
            <p:nvPr/>
          </p:nvCxnSpPr>
          <p:spPr>
            <a:xfrm rot="10800000">
              <a:off x="1664397" y="1785926"/>
              <a:ext cx="1228427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مستطيل 53"/>
          <p:cNvSpPr/>
          <p:nvPr/>
        </p:nvSpPr>
        <p:spPr>
          <a:xfrm>
            <a:off x="142844" y="2285992"/>
            <a:ext cx="4357718" cy="43015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9" name="مربع نص 58"/>
          <p:cNvSpPr txBox="1"/>
          <p:nvPr/>
        </p:nvSpPr>
        <p:spPr>
          <a:xfrm>
            <a:off x="3857620" y="4349788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2714612" y="2944182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grpSp>
        <p:nvGrpSpPr>
          <p:cNvPr id="3" name="مجموعة 60"/>
          <p:cNvGrpSpPr/>
          <p:nvPr/>
        </p:nvGrpSpPr>
        <p:grpSpPr>
          <a:xfrm>
            <a:off x="2071670" y="2658430"/>
            <a:ext cx="714380" cy="1084841"/>
            <a:chOff x="3286116" y="4214818"/>
            <a:chExt cx="714380" cy="1084841"/>
          </a:xfrm>
        </p:grpSpPr>
        <p:sp>
          <p:nvSpPr>
            <p:cNvPr id="62" name="مربع نص 61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س</a:t>
              </a:r>
              <a:r>
                <a:rPr lang="ar-SA" sz="3200" b="1" spc="-200" baseline="30000" dirty="0" smtClean="0"/>
                <a:t>3</a:t>
              </a:r>
              <a:endParaRPr lang="ar-SA" sz="3200" b="1" spc="-200" baseline="30000" dirty="0"/>
            </a:p>
          </p:txBody>
        </p:sp>
        <p:sp>
          <p:nvSpPr>
            <p:cNvPr id="63" name="مربع نص 62"/>
            <p:cNvSpPr txBox="1"/>
            <p:nvPr/>
          </p:nvSpPr>
          <p:spPr>
            <a:xfrm>
              <a:off x="3286116" y="4714884"/>
              <a:ext cx="71438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س</a:t>
              </a:r>
              <a:r>
                <a:rPr lang="ar-SA" sz="3200" b="1" spc="-200" baseline="30000" dirty="0" smtClean="0"/>
                <a:t>2</a:t>
              </a:r>
              <a:endParaRPr lang="ar-SA" sz="2400" b="1" dirty="0"/>
            </a:p>
          </p:txBody>
        </p:sp>
        <p:cxnSp>
          <p:nvCxnSpPr>
            <p:cNvPr id="64" name="رابط مستقيم 63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مجموعة 64"/>
          <p:cNvGrpSpPr/>
          <p:nvPr/>
        </p:nvGrpSpPr>
        <p:grpSpPr>
          <a:xfrm>
            <a:off x="2071670" y="2658430"/>
            <a:ext cx="691098" cy="1130145"/>
            <a:chOff x="2167975" y="4366952"/>
            <a:chExt cx="833974" cy="1130145"/>
          </a:xfrm>
        </p:grpSpPr>
        <p:sp>
          <p:nvSpPr>
            <p:cNvPr id="66" name="قوس 65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7" name="قوس 66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75" name="مربع نص 74"/>
          <p:cNvSpPr txBox="1"/>
          <p:nvPr/>
        </p:nvSpPr>
        <p:spPr>
          <a:xfrm>
            <a:off x="2557450" y="4278350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</a:t>
            </a:r>
            <a:r>
              <a:rPr lang="ar-SA" sz="2400" b="1" dirty="0" smtClean="0"/>
              <a:t>س</a:t>
            </a:r>
            <a:r>
              <a:rPr lang="ar-SA" sz="3600" b="1" spc="-200" baseline="30000" dirty="0" smtClean="0"/>
              <a:t>3 ــ 2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sp>
        <p:nvSpPr>
          <p:cNvPr id="76" name="مربع نص 75"/>
          <p:cNvSpPr txBox="1"/>
          <p:nvPr/>
        </p:nvSpPr>
        <p:spPr>
          <a:xfrm>
            <a:off x="1285852" y="4278350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</a:t>
            </a:r>
            <a:r>
              <a:rPr lang="ar-SA" sz="2400" b="1" dirty="0" smtClean="0"/>
              <a:t>ص</a:t>
            </a:r>
            <a:r>
              <a:rPr lang="ar-SA" sz="3600" b="1" spc="-200" baseline="30000" dirty="0" smtClean="0"/>
              <a:t>2 ــ 1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sp>
        <p:nvSpPr>
          <p:cNvPr id="77" name="مربع نص 76"/>
          <p:cNvSpPr txBox="1"/>
          <p:nvPr/>
        </p:nvSpPr>
        <p:spPr>
          <a:xfrm>
            <a:off x="3857620" y="5492796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78" name="مربع نص 77"/>
          <p:cNvSpPr txBox="1"/>
          <p:nvPr/>
        </p:nvSpPr>
        <p:spPr>
          <a:xfrm>
            <a:off x="2357422" y="5477548"/>
            <a:ext cx="17716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 </a:t>
            </a:r>
            <a:r>
              <a:rPr lang="ar-SA" sz="2400" b="1" dirty="0" smtClean="0"/>
              <a:t>س</a:t>
            </a:r>
            <a:r>
              <a:rPr lang="ar-SA" sz="3600" b="1" spc="-100" baseline="30000" dirty="0" smtClean="0"/>
              <a:t>1</a:t>
            </a:r>
            <a:r>
              <a:rPr lang="ar-SA" sz="2800" b="1" dirty="0" smtClean="0"/>
              <a:t> </a:t>
            </a:r>
            <a:r>
              <a:rPr lang="ar-SA" sz="2400" b="1" dirty="0" smtClean="0"/>
              <a:t>ص</a:t>
            </a:r>
            <a:r>
              <a:rPr lang="ar-SA" sz="3600" b="1" spc="-100" baseline="30000" dirty="0" smtClean="0"/>
              <a:t>1</a:t>
            </a:r>
            <a:r>
              <a:rPr lang="ar-SA" sz="2800" b="1" dirty="0" smtClean="0"/>
              <a:t> </a:t>
            </a:r>
            <a:r>
              <a:rPr lang="ar-SA" sz="2400" b="1" dirty="0" smtClean="0"/>
              <a:t>ع</a:t>
            </a:r>
            <a:r>
              <a:rPr lang="ar-SA" sz="3600" b="1" spc="-100" baseline="30000" dirty="0" smtClean="0"/>
              <a:t>1</a:t>
            </a:r>
            <a:endParaRPr lang="ar-SA" sz="3600" b="1" spc="-100" baseline="30000" dirty="0"/>
          </a:p>
        </p:txBody>
      </p:sp>
      <p:grpSp>
        <p:nvGrpSpPr>
          <p:cNvPr id="5" name="مجموعة 79"/>
          <p:cNvGrpSpPr/>
          <p:nvPr/>
        </p:nvGrpSpPr>
        <p:grpSpPr>
          <a:xfrm>
            <a:off x="1114400" y="2643182"/>
            <a:ext cx="857256" cy="961731"/>
            <a:chOff x="3286116" y="4214818"/>
            <a:chExt cx="714380" cy="961731"/>
          </a:xfrm>
        </p:grpSpPr>
        <p:sp>
          <p:nvSpPr>
            <p:cNvPr id="81" name="مربع نص 80"/>
            <p:cNvSpPr txBox="1"/>
            <p:nvPr/>
          </p:nvSpPr>
          <p:spPr>
            <a:xfrm>
              <a:off x="3286116" y="4214818"/>
              <a:ext cx="714380" cy="89255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ص</a:t>
              </a:r>
              <a:r>
                <a:rPr lang="ar-SA" sz="3200" b="1" spc="-200" baseline="30000" dirty="0" smtClean="0"/>
                <a:t>2</a:t>
              </a:r>
              <a:endParaRPr lang="ar-SA" sz="3200" b="1" spc="-200" baseline="30000" dirty="0"/>
            </a:p>
          </p:txBody>
        </p:sp>
        <p:sp>
          <p:nvSpPr>
            <p:cNvPr id="82" name="مربع نص 81"/>
            <p:cNvSpPr txBox="1"/>
            <p:nvPr/>
          </p:nvSpPr>
          <p:spPr>
            <a:xfrm>
              <a:off x="3286116" y="4714884"/>
              <a:ext cx="7143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ص</a:t>
              </a:r>
              <a:endParaRPr lang="ar-SA" sz="2400" b="1" dirty="0"/>
            </a:p>
          </p:txBody>
        </p:sp>
        <p:cxnSp>
          <p:nvCxnSpPr>
            <p:cNvPr id="83" name="رابط مستقيم 82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مجموعة 83"/>
          <p:cNvGrpSpPr/>
          <p:nvPr/>
        </p:nvGrpSpPr>
        <p:grpSpPr>
          <a:xfrm>
            <a:off x="1185838" y="2643182"/>
            <a:ext cx="691098" cy="1130145"/>
            <a:chOff x="2167975" y="4366952"/>
            <a:chExt cx="833974" cy="1130145"/>
          </a:xfrm>
        </p:grpSpPr>
        <p:sp>
          <p:nvSpPr>
            <p:cNvPr id="85" name="قوس 84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6" name="قوس 85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8" name="مجموعة 102"/>
          <p:cNvGrpSpPr/>
          <p:nvPr/>
        </p:nvGrpSpPr>
        <p:grpSpPr>
          <a:xfrm>
            <a:off x="2872236" y="2686044"/>
            <a:ext cx="1842640" cy="1056323"/>
            <a:chOff x="1357290" y="1301108"/>
            <a:chExt cx="1842640" cy="1056323"/>
          </a:xfrm>
        </p:grpSpPr>
        <p:sp>
          <p:nvSpPr>
            <p:cNvPr id="104" name="مربع نص 103"/>
            <p:cNvSpPr txBox="1"/>
            <p:nvPr/>
          </p:nvSpPr>
          <p:spPr>
            <a:xfrm>
              <a:off x="1357290" y="1301108"/>
              <a:ext cx="184264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س</a:t>
              </a:r>
              <a:r>
                <a:rPr lang="ar-SA" sz="3600" b="1" spc="-200" baseline="30000" dirty="0" smtClean="0"/>
                <a:t>3</a:t>
              </a:r>
              <a:r>
                <a:rPr lang="ar-SA" sz="2400" b="1" spc="-200" dirty="0" smtClean="0"/>
                <a:t> ص</a:t>
              </a:r>
              <a:r>
                <a:rPr lang="ar-SA" sz="3600" b="1" spc="-200" baseline="30000" dirty="0" smtClean="0"/>
                <a:t>2</a:t>
              </a:r>
              <a:r>
                <a:rPr lang="ar-SA" sz="2400" b="1" spc="-200" dirty="0" smtClean="0"/>
                <a:t> ع</a:t>
              </a:r>
              <a:r>
                <a:rPr lang="ar-SA" sz="3600" b="1" spc="-200" baseline="30000" dirty="0" smtClean="0"/>
                <a:t>6</a:t>
              </a:r>
              <a:endParaRPr lang="ar-SA" sz="3600" b="1" spc="-200" baseline="30000" dirty="0"/>
            </a:p>
          </p:txBody>
        </p:sp>
        <p:sp>
          <p:nvSpPr>
            <p:cNvPr id="105" name="مربع نص 104"/>
            <p:cNvSpPr txBox="1"/>
            <p:nvPr/>
          </p:nvSpPr>
          <p:spPr>
            <a:xfrm>
              <a:off x="1357290" y="1895766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ع</a:t>
              </a:r>
              <a:r>
                <a:rPr lang="ar-SA" sz="3600" b="1" baseline="30000" dirty="0" smtClean="0"/>
                <a:t>5</a:t>
              </a:r>
              <a:r>
                <a:rPr lang="ar-SA" sz="2400" b="1" dirty="0" smtClean="0"/>
                <a:t> س</a:t>
              </a:r>
              <a:r>
                <a:rPr lang="ar-SA" sz="3600" b="1" baseline="30000" dirty="0" smtClean="0"/>
                <a:t>2</a:t>
              </a:r>
              <a:r>
                <a:rPr lang="ar-SA" sz="2400" b="1" dirty="0" smtClean="0"/>
                <a:t> ص</a:t>
              </a:r>
              <a:endParaRPr lang="ar-SA" sz="2400" b="1" dirty="0"/>
            </a:p>
          </p:txBody>
        </p:sp>
        <p:cxnSp>
          <p:nvCxnSpPr>
            <p:cNvPr id="106" name="رابط مستقيم 105"/>
            <p:cNvCxnSpPr/>
            <p:nvPr/>
          </p:nvCxnSpPr>
          <p:spPr>
            <a:xfrm rot="10800000">
              <a:off x="1664397" y="1785926"/>
              <a:ext cx="1228427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7" name="مربع نص 106"/>
          <p:cNvSpPr txBox="1"/>
          <p:nvPr/>
        </p:nvSpPr>
        <p:spPr>
          <a:xfrm>
            <a:off x="2000232" y="5500702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108" name="مربع نص 107"/>
          <p:cNvSpPr txBox="1"/>
          <p:nvPr/>
        </p:nvSpPr>
        <p:spPr>
          <a:xfrm>
            <a:off x="857224" y="5500702"/>
            <a:ext cx="127159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س</a:t>
            </a:r>
            <a:r>
              <a:rPr lang="ar-SA" sz="2800" b="1" dirty="0" smtClean="0"/>
              <a:t> </a:t>
            </a:r>
            <a:r>
              <a:rPr lang="ar-SA" sz="2400" b="1" dirty="0" smtClean="0"/>
              <a:t>ص  ع</a:t>
            </a:r>
            <a:endParaRPr lang="ar-SA" sz="3600" b="1" spc="-100" baseline="30000" dirty="0"/>
          </a:p>
        </p:txBody>
      </p:sp>
      <p:sp>
        <p:nvSpPr>
          <p:cNvPr id="74" name="مستطيل مستدير الزوايا 73"/>
          <p:cNvSpPr/>
          <p:nvPr/>
        </p:nvSpPr>
        <p:spPr>
          <a:xfrm>
            <a:off x="5500694" y="1301108"/>
            <a:ext cx="2571768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9" name="مجموعة 78"/>
          <p:cNvGrpSpPr/>
          <p:nvPr/>
        </p:nvGrpSpPr>
        <p:grpSpPr>
          <a:xfrm>
            <a:off x="5872632" y="1301108"/>
            <a:ext cx="1842640" cy="1056323"/>
            <a:chOff x="1357290" y="1301108"/>
            <a:chExt cx="1842640" cy="1056323"/>
          </a:xfrm>
        </p:grpSpPr>
        <p:sp>
          <p:nvSpPr>
            <p:cNvPr id="80" name="مربع نص 79"/>
            <p:cNvSpPr txBox="1"/>
            <p:nvPr/>
          </p:nvSpPr>
          <p:spPr>
            <a:xfrm>
              <a:off x="1357290" y="1301108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ر</a:t>
              </a:r>
              <a:r>
                <a:rPr lang="ar-SA" sz="3600" b="1" spc="-200" baseline="30000" dirty="0" smtClean="0"/>
                <a:t>4</a:t>
              </a:r>
              <a:r>
                <a:rPr lang="ar-SA" sz="2400" b="1" spc="-200" dirty="0" smtClean="0"/>
                <a:t>  ن</a:t>
              </a:r>
              <a:r>
                <a:rPr lang="ar-SA" sz="3600" b="1" spc="-200" baseline="30000" dirty="0" smtClean="0"/>
                <a:t>7  </a:t>
              </a:r>
              <a:r>
                <a:rPr lang="ar-SA" sz="2400" b="1" spc="-200" dirty="0" smtClean="0"/>
                <a:t>ف</a:t>
              </a:r>
              <a:r>
                <a:rPr lang="ar-SA" sz="3600" b="1" spc="-200" baseline="30000" dirty="0" smtClean="0"/>
                <a:t>2</a:t>
              </a:r>
              <a:endParaRPr lang="ar-SA" sz="3600" b="1" spc="-200" baseline="30000" dirty="0"/>
            </a:p>
          </p:txBody>
        </p:sp>
        <p:sp>
          <p:nvSpPr>
            <p:cNvPr id="84" name="مربع نص 83"/>
            <p:cNvSpPr txBox="1"/>
            <p:nvPr/>
          </p:nvSpPr>
          <p:spPr>
            <a:xfrm>
              <a:off x="1357290" y="1895766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ن</a:t>
              </a:r>
              <a:r>
                <a:rPr lang="ar-SA" sz="3600" b="1" spc="-200" baseline="30000" dirty="0" smtClean="0"/>
                <a:t>7</a:t>
              </a:r>
              <a:r>
                <a:rPr lang="ar-SA" sz="2400" b="1" dirty="0" smtClean="0"/>
                <a:t> ف</a:t>
              </a:r>
              <a:r>
                <a:rPr lang="ar-SA" sz="3600" b="1" baseline="30000" dirty="0" smtClean="0"/>
                <a:t>2</a:t>
              </a:r>
              <a:endParaRPr lang="ar-SA" sz="3600" b="1" baseline="30000" dirty="0"/>
            </a:p>
          </p:txBody>
        </p:sp>
        <p:cxnSp>
          <p:nvCxnSpPr>
            <p:cNvPr id="87" name="رابط مستقيم 86"/>
            <p:cNvCxnSpPr/>
            <p:nvPr/>
          </p:nvCxnSpPr>
          <p:spPr>
            <a:xfrm rot="10800000">
              <a:off x="1664397" y="1785926"/>
              <a:ext cx="1228427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8" name="مستطيل 87"/>
          <p:cNvSpPr/>
          <p:nvPr/>
        </p:nvSpPr>
        <p:spPr>
          <a:xfrm>
            <a:off x="4643438" y="2285992"/>
            <a:ext cx="4357718" cy="43015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9" name="مربع نص 88"/>
          <p:cNvSpPr txBox="1"/>
          <p:nvPr/>
        </p:nvSpPr>
        <p:spPr>
          <a:xfrm>
            <a:off x="7200918" y="4349788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90" name="مربع نص 89"/>
          <p:cNvSpPr txBox="1"/>
          <p:nvPr/>
        </p:nvSpPr>
        <p:spPr>
          <a:xfrm>
            <a:off x="7215206" y="2944182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grpSp>
        <p:nvGrpSpPr>
          <p:cNvPr id="10" name="مجموعة 60"/>
          <p:cNvGrpSpPr/>
          <p:nvPr/>
        </p:nvGrpSpPr>
        <p:grpSpPr>
          <a:xfrm>
            <a:off x="4786314" y="2658430"/>
            <a:ext cx="714380" cy="1084841"/>
            <a:chOff x="3286116" y="4214818"/>
            <a:chExt cx="714380" cy="1084841"/>
          </a:xfrm>
        </p:grpSpPr>
        <p:sp>
          <p:nvSpPr>
            <p:cNvPr id="92" name="مربع نص 91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ف</a:t>
              </a:r>
              <a:r>
                <a:rPr lang="ar-SA" sz="3200" b="1" spc="-200" baseline="30000" dirty="0" smtClean="0"/>
                <a:t>2</a:t>
              </a:r>
              <a:endParaRPr lang="ar-SA" sz="3200" b="1" spc="-200" baseline="30000" dirty="0"/>
            </a:p>
          </p:txBody>
        </p:sp>
        <p:sp>
          <p:nvSpPr>
            <p:cNvPr id="93" name="مربع نص 92"/>
            <p:cNvSpPr txBox="1"/>
            <p:nvPr/>
          </p:nvSpPr>
          <p:spPr>
            <a:xfrm>
              <a:off x="3286116" y="4714884"/>
              <a:ext cx="71438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ف</a:t>
              </a:r>
              <a:r>
                <a:rPr lang="ar-SA" sz="3200" b="1" spc="-200" baseline="30000" dirty="0" smtClean="0"/>
                <a:t>2</a:t>
              </a:r>
              <a:endParaRPr lang="ar-SA" sz="2400" b="1" dirty="0"/>
            </a:p>
          </p:txBody>
        </p:sp>
        <p:cxnSp>
          <p:nvCxnSpPr>
            <p:cNvPr id="94" name="رابط مستقيم 93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مجموعة 64"/>
          <p:cNvGrpSpPr/>
          <p:nvPr/>
        </p:nvGrpSpPr>
        <p:grpSpPr>
          <a:xfrm>
            <a:off x="4786314" y="2658430"/>
            <a:ext cx="691098" cy="1130145"/>
            <a:chOff x="2167975" y="4366952"/>
            <a:chExt cx="833974" cy="1130145"/>
          </a:xfrm>
        </p:grpSpPr>
        <p:sp>
          <p:nvSpPr>
            <p:cNvPr id="99" name="قوس 98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03" name="قوس 102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10" name="مربع نص 109"/>
          <p:cNvSpPr txBox="1"/>
          <p:nvPr/>
        </p:nvSpPr>
        <p:spPr>
          <a:xfrm>
            <a:off x="6700852" y="4211429"/>
            <a:ext cx="70009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 </a:t>
            </a:r>
            <a:r>
              <a:rPr lang="ar-SA" sz="2400" b="1" dirty="0" smtClean="0"/>
              <a:t>ر</a:t>
            </a:r>
            <a:r>
              <a:rPr lang="ar-SA" sz="3600" b="1" spc="-200" baseline="30000" dirty="0" smtClean="0"/>
              <a:t>4</a:t>
            </a:r>
            <a:endParaRPr lang="ar-SA" sz="2800" b="1" dirty="0"/>
          </a:p>
        </p:txBody>
      </p:sp>
      <p:grpSp>
        <p:nvGrpSpPr>
          <p:cNvPr id="13" name="مجموعة 79"/>
          <p:cNvGrpSpPr/>
          <p:nvPr/>
        </p:nvGrpSpPr>
        <p:grpSpPr>
          <a:xfrm>
            <a:off x="5643570" y="2643182"/>
            <a:ext cx="714380" cy="1084841"/>
            <a:chOff x="3286116" y="4214818"/>
            <a:chExt cx="714380" cy="1084841"/>
          </a:xfrm>
        </p:grpSpPr>
        <p:sp>
          <p:nvSpPr>
            <p:cNvPr id="114" name="مربع نص 113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ن</a:t>
              </a:r>
              <a:r>
                <a:rPr lang="ar-SA" sz="3200" b="1" spc="-200" baseline="30000" dirty="0" smtClean="0"/>
                <a:t>7</a:t>
              </a:r>
              <a:endParaRPr lang="ar-SA" sz="3200" b="1" spc="-200" baseline="30000" dirty="0"/>
            </a:p>
          </p:txBody>
        </p:sp>
        <p:sp>
          <p:nvSpPr>
            <p:cNvPr id="115" name="مربع نص 114"/>
            <p:cNvSpPr txBox="1"/>
            <p:nvPr/>
          </p:nvSpPr>
          <p:spPr>
            <a:xfrm>
              <a:off x="3286116" y="4714884"/>
              <a:ext cx="71438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ن</a:t>
              </a:r>
              <a:r>
                <a:rPr lang="ar-SA" sz="3200" b="1" spc="-200" baseline="30000" dirty="0" smtClean="0"/>
                <a:t>7</a:t>
              </a:r>
              <a:endParaRPr lang="ar-SA" sz="2400" b="1" dirty="0"/>
            </a:p>
          </p:txBody>
        </p:sp>
        <p:cxnSp>
          <p:nvCxnSpPr>
            <p:cNvPr id="116" name="رابط مستقيم 115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مجموعة 83"/>
          <p:cNvGrpSpPr/>
          <p:nvPr/>
        </p:nvGrpSpPr>
        <p:grpSpPr>
          <a:xfrm>
            <a:off x="5643570" y="2643182"/>
            <a:ext cx="691098" cy="1130145"/>
            <a:chOff x="2167975" y="4366952"/>
            <a:chExt cx="833974" cy="1130145"/>
          </a:xfrm>
        </p:grpSpPr>
        <p:sp>
          <p:nvSpPr>
            <p:cNvPr id="118" name="قوس 117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19" name="قوس 118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17" name="مجموعة 102"/>
          <p:cNvGrpSpPr/>
          <p:nvPr/>
        </p:nvGrpSpPr>
        <p:grpSpPr>
          <a:xfrm>
            <a:off x="7372830" y="2686044"/>
            <a:ext cx="1842640" cy="1056323"/>
            <a:chOff x="1357290" y="1301108"/>
            <a:chExt cx="1842640" cy="1056323"/>
          </a:xfrm>
        </p:grpSpPr>
        <p:sp>
          <p:nvSpPr>
            <p:cNvPr id="129" name="مربع نص 128"/>
            <p:cNvSpPr txBox="1"/>
            <p:nvPr/>
          </p:nvSpPr>
          <p:spPr>
            <a:xfrm>
              <a:off x="1357290" y="1301108"/>
              <a:ext cx="184264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ر</a:t>
              </a:r>
              <a:r>
                <a:rPr lang="ar-SA" sz="3600" b="1" spc="-200" baseline="30000" dirty="0" smtClean="0"/>
                <a:t>4</a:t>
              </a:r>
              <a:r>
                <a:rPr lang="ar-SA" sz="2400" b="1" spc="-200" dirty="0" smtClean="0"/>
                <a:t> ن</a:t>
              </a:r>
              <a:r>
                <a:rPr lang="ar-SA" sz="3600" b="1" spc="-200" baseline="30000" dirty="0" smtClean="0"/>
                <a:t>7</a:t>
              </a:r>
              <a:r>
                <a:rPr lang="ar-SA" sz="2400" b="1" spc="-200" dirty="0" smtClean="0"/>
                <a:t> ف</a:t>
              </a:r>
              <a:r>
                <a:rPr lang="ar-SA" sz="3600" b="1" spc="-200" baseline="30000" dirty="0" smtClean="0"/>
                <a:t>2</a:t>
              </a:r>
              <a:endParaRPr lang="ar-SA" sz="3600" b="1" spc="-200" baseline="30000" dirty="0"/>
            </a:p>
          </p:txBody>
        </p:sp>
        <p:sp>
          <p:nvSpPr>
            <p:cNvPr id="130" name="مربع نص 129"/>
            <p:cNvSpPr txBox="1"/>
            <p:nvPr/>
          </p:nvSpPr>
          <p:spPr>
            <a:xfrm>
              <a:off x="1357290" y="1895766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ن</a:t>
              </a:r>
              <a:r>
                <a:rPr lang="ar-SA" sz="3600" b="1" spc="-200" baseline="30000" dirty="0" smtClean="0"/>
                <a:t>7</a:t>
              </a:r>
              <a:r>
                <a:rPr lang="ar-SA" sz="2400" b="1" dirty="0" smtClean="0"/>
                <a:t> ف</a:t>
              </a:r>
              <a:r>
                <a:rPr lang="ar-SA" sz="3600" b="1" spc="-100" baseline="30000" dirty="0" smtClean="0"/>
                <a:t>2</a:t>
              </a:r>
              <a:endParaRPr lang="ar-SA" sz="3600" b="1" spc="-100" baseline="30000" dirty="0"/>
            </a:p>
          </p:txBody>
        </p:sp>
        <p:cxnSp>
          <p:nvCxnSpPr>
            <p:cNvPr id="131" name="رابط مستقيم 130"/>
            <p:cNvCxnSpPr/>
            <p:nvPr/>
          </p:nvCxnSpPr>
          <p:spPr>
            <a:xfrm rot="10800000">
              <a:off x="1664397" y="1785926"/>
              <a:ext cx="1228427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5" name="رابط مستقيم 94"/>
          <p:cNvCxnSpPr/>
          <p:nvPr/>
        </p:nvCxnSpPr>
        <p:spPr>
          <a:xfrm rot="10800000" flipV="1">
            <a:off x="5857884" y="2786058"/>
            <a:ext cx="35719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رابط مستقيم 112"/>
          <p:cNvCxnSpPr/>
          <p:nvPr/>
        </p:nvCxnSpPr>
        <p:spPr>
          <a:xfrm rot="10800000" flipV="1">
            <a:off x="5857884" y="3357564"/>
            <a:ext cx="35719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96" name="مجموعة 98"/>
          <p:cNvGrpSpPr/>
          <p:nvPr/>
        </p:nvGrpSpPr>
        <p:grpSpPr>
          <a:xfrm>
            <a:off x="6509820" y="2614606"/>
            <a:ext cx="691098" cy="1130145"/>
            <a:chOff x="2167975" y="4366952"/>
            <a:chExt cx="833974" cy="1130145"/>
          </a:xfrm>
        </p:grpSpPr>
        <p:sp>
          <p:nvSpPr>
            <p:cNvPr id="97" name="قوس 96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8" name="قوس 97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09" name="مربع نص 108"/>
          <p:cNvSpPr txBox="1"/>
          <p:nvPr/>
        </p:nvSpPr>
        <p:spPr>
          <a:xfrm>
            <a:off x="6572264" y="2905780"/>
            <a:ext cx="59478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 </a:t>
            </a:r>
            <a:r>
              <a:rPr lang="ar-SA" sz="2400" b="1" dirty="0" smtClean="0"/>
              <a:t>ر</a:t>
            </a:r>
            <a:r>
              <a:rPr lang="ar-SA" sz="3600" b="1" spc="-100" baseline="30000" dirty="0" smtClean="0"/>
              <a:t>4</a:t>
            </a:r>
            <a:endParaRPr lang="ar-SA" sz="3600" b="1" spc="-100" baseline="30000" dirty="0"/>
          </a:p>
        </p:txBody>
      </p:sp>
      <p:cxnSp>
        <p:nvCxnSpPr>
          <p:cNvPr id="117" name="رابط مستقيم 116"/>
          <p:cNvCxnSpPr/>
          <p:nvPr/>
        </p:nvCxnSpPr>
        <p:spPr>
          <a:xfrm rot="10800000" flipV="1">
            <a:off x="5000628" y="2786058"/>
            <a:ext cx="35719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0" name="رابط مستقيم 119"/>
          <p:cNvCxnSpPr/>
          <p:nvPr/>
        </p:nvCxnSpPr>
        <p:spPr>
          <a:xfrm rot="10800000" flipV="1">
            <a:off x="5000628" y="3357564"/>
            <a:ext cx="35719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4" name="مجموعة 60"/>
          <p:cNvGrpSpPr/>
          <p:nvPr/>
        </p:nvGrpSpPr>
        <p:grpSpPr>
          <a:xfrm>
            <a:off x="285720" y="2643182"/>
            <a:ext cx="714380" cy="1084841"/>
            <a:chOff x="3286116" y="4214818"/>
            <a:chExt cx="714380" cy="1084841"/>
          </a:xfrm>
        </p:grpSpPr>
        <p:sp>
          <p:nvSpPr>
            <p:cNvPr id="128" name="مربع نص 127"/>
            <p:cNvSpPr txBox="1"/>
            <p:nvPr/>
          </p:nvSpPr>
          <p:spPr>
            <a:xfrm>
              <a:off x="3286116" y="4214818"/>
              <a:ext cx="71438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ع</a:t>
              </a:r>
              <a:r>
                <a:rPr lang="ar-SA" sz="3200" b="1" spc="-200" baseline="30000" dirty="0" smtClean="0"/>
                <a:t>6</a:t>
              </a:r>
              <a:endParaRPr lang="ar-SA" sz="3200" b="1" spc="-200" baseline="30000" dirty="0"/>
            </a:p>
          </p:txBody>
        </p:sp>
        <p:sp>
          <p:nvSpPr>
            <p:cNvPr id="132" name="مربع نص 131"/>
            <p:cNvSpPr txBox="1"/>
            <p:nvPr/>
          </p:nvSpPr>
          <p:spPr>
            <a:xfrm>
              <a:off x="3286116" y="4714884"/>
              <a:ext cx="71438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 ع</a:t>
              </a:r>
              <a:r>
                <a:rPr lang="ar-SA" sz="3200" b="1" spc="-200" baseline="30000" dirty="0" smtClean="0"/>
                <a:t>5</a:t>
              </a:r>
              <a:endParaRPr lang="ar-SA" sz="2400" b="1" dirty="0"/>
            </a:p>
          </p:txBody>
        </p:sp>
        <p:cxnSp>
          <p:nvCxnSpPr>
            <p:cNvPr id="133" name="رابط مستقيم 132"/>
            <p:cNvCxnSpPr/>
            <p:nvPr/>
          </p:nvCxnSpPr>
          <p:spPr>
            <a:xfrm rot="10800000">
              <a:off x="3405179" y="4738038"/>
              <a:ext cx="476253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4" name="مجموعة 64"/>
          <p:cNvGrpSpPr/>
          <p:nvPr/>
        </p:nvGrpSpPr>
        <p:grpSpPr>
          <a:xfrm>
            <a:off x="285720" y="2668491"/>
            <a:ext cx="691098" cy="1130145"/>
            <a:chOff x="2167975" y="4366952"/>
            <a:chExt cx="833974" cy="1130145"/>
          </a:xfrm>
        </p:grpSpPr>
        <p:sp>
          <p:nvSpPr>
            <p:cNvPr id="135" name="قوس 134"/>
            <p:cNvSpPr/>
            <p:nvPr/>
          </p:nvSpPr>
          <p:spPr>
            <a:xfrm rot="158712">
              <a:off x="2581715" y="4425870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36" name="قوس 135"/>
            <p:cNvSpPr/>
            <p:nvPr/>
          </p:nvSpPr>
          <p:spPr>
            <a:xfrm rot="10961143">
              <a:off x="2167975" y="4366952"/>
              <a:ext cx="420234" cy="1071227"/>
            </a:xfrm>
            <a:prstGeom prst="arc">
              <a:avLst>
                <a:gd name="adj1" fmla="val 16704087"/>
                <a:gd name="adj2" fmla="val 4383123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37" name="مربع نص 136"/>
          <p:cNvSpPr txBox="1"/>
          <p:nvPr/>
        </p:nvSpPr>
        <p:spPr>
          <a:xfrm>
            <a:off x="214282" y="4286256"/>
            <a:ext cx="135732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( </a:t>
            </a:r>
            <a:r>
              <a:rPr lang="ar-SA" sz="2400" b="1" dirty="0" smtClean="0"/>
              <a:t>ع</a:t>
            </a:r>
            <a:r>
              <a:rPr lang="ar-SA" sz="3600" b="1" spc="-200" baseline="30000" dirty="0" smtClean="0"/>
              <a:t>6 ــ 5</a:t>
            </a:r>
            <a:r>
              <a:rPr lang="ar-SA" sz="2800" b="1" dirty="0" smtClean="0"/>
              <a:t>)</a:t>
            </a:r>
            <a:endParaRPr lang="ar-SA" sz="2800" b="1" dirty="0"/>
          </a:p>
        </p:txBody>
      </p:sp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6" y="214290"/>
            <a:ext cx="173831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مستطيل مستدير الزوايا 10"/>
          <p:cNvSpPr/>
          <p:nvPr/>
        </p:nvSpPr>
        <p:spPr>
          <a:xfrm>
            <a:off x="714348" y="257152"/>
            <a:ext cx="6715172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بسط كل عبارة مما يأتي . مفترضا أن المقام لا يساوي صفرا :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800" decel="100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5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0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80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6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800" decel="100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4" grpId="0" animBg="1"/>
      <p:bldP spid="59" grpId="0"/>
      <p:bldP spid="60" grpId="0"/>
      <p:bldP spid="75" grpId="0"/>
      <p:bldP spid="76" grpId="0"/>
      <p:bldP spid="77" grpId="0"/>
      <p:bldP spid="78" grpId="0"/>
      <p:bldP spid="107" grpId="0"/>
      <p:bldP spid="108" grpId="0"/>
      <p:bldP spid="74" grpId="0" animBg="1"/>
      <p:bldP spid="88" grpId="0" animBg="1"/>
      <p:bldP spid="89" grpId="0"/>
      <p:bldP spid="90" grpId="0"/>
      <p:bldP spid="110" grpId="0"/>
      <p:bldP spid="109" grpId="0"/>
      <p:bldP spid="137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مستطيل مستدير الزوايا 48"/>
          <p:cNvSpPr/>
          <p:nvPr/>
        </p:nvSpPr>
        <p:spPr>
          <a:xfrm>
            <a:off x="3286116" y="1301108"/>
            <a:ext cx="2571768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78"/>
          <p:cNvGrpSpPr/>
          <p:nvPr/>
        </p:nvGrpSpPr>
        <p:grpSpPr>
          <a:xfrm>
            <a:off x="3658054" y="1301108"/>
            <a:ext cx="1842640" cy="1056323"/>
            <a:chOff x="1357290" y="1301108"/>
            <a:chExt cx="1842640" cy="1056323"/>
          </a:xfrm>
        </p:grpSpPr>
        <p:sp>
          <p:nvSpPr>
            <p:cNvPr id="51" name="مربع نص 50"/>
            <p:cNvSpPr txBox="1"/>
            <p:nvPr/>
          </p:nvSpPr>
          <p:spPr>
            <a:xfrm>
              <a:off x="1357290" y="1301108"/>
              <a:ext cx="184264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ن</a:t>
              </a:r>
              <a:r>
                <a:rPr lang="ar-SA" sz="3600" b="1" spc="-200" baseline="30000" dirty="0" smtClean="0"/>
                <a:t>3</a:t>
              </a:r>
              <a:r>
                <a:rPr lang="ar-SA" sz="2400" b="1" spc="-200" dirty="0" smtClean="0"/>
                <a:t>  ك</a:t>
              </a:r>
              <a:r>
                <a:rPr lang="ar-SA" sz="3600" b="1" spc="-200" baseline="30000" dirty="0" smtClean="0"/>
                <a:t>2 </a:t>
              </a:r>
              <a:r>
                <a:rPr lang="ar-SA" sz="2400" b="1" spc="-200" dirty="0" smtClean="0"/>
                <a:t> و</a:t>
              </a:r>
              <a:r>
                <a:rPr lang="ar-SA" sz="3600" b="1" spc="-200" baseline="30000" dirty="0" smtClean="0"/>
                <a:t>6</a:t>
              </a:r>
              <a:endParaRPr lang="ar-SA" sz="3600" b="1" spc="-200" baseline="30000" dirty="0"/>
            </a:p>
          </p:txBody>
        </p:sp>
        <p:sp>
          <p:nvSpPr>
            <p:cNvPr id="52" name="مربع نص 51"/>
            <p:cNvSpPr txBox="1"/>
            <p:nvPr/>
          </p:nvSpPr>
          <p:spPr>
            <a:xfrm>
              <a:off x="1357290" y="1895766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ك</a:t>
              </a:r>
              <a:r>
                <a:rPr lang="ar-SA" sz="3600" b="1" baseline="30000" dirty="0" smtClean="0"/>
                <a:t>5</a:t>
              </a:r>
              <a:r>
                <a:rPr lang="ar-SA" sz="2400" b="1" dirty="0" smtClean="0"/>
                <a:t> ن</a:t>
              </a:r>
              <a:r>
                <a:rPr lang="ar-SA" sz="3600" b="1" baseline="30000" dirty="0" smtClean="0"/>
                <a:t>2</a:t>
              </a:r>
              <a:r>
                <a:rPr lang="ar-SA" sz="2400" b="1" dirty="0" smtClean="0"/>
                <a:t> </a:t>
              </a:r>
              <a:r>
                <a:rPr lang="ar-SA" sz="2400" b="1" dirty="0" err="1" smtClean="0"/>
                <a:t>و</a:t>
              </a:r>
              <a:r>
                <a:rPr lang="ar-SA" sz="2400" b="1" dirty="0" smtClean="0"/>
                <a:t> </a:t>
              </a:r>
              <a:endParaRPr lang="ar-SA" sz="3600" b="1" baseline="30000" dirty="0"/>
            </a:p>
          </p:txBody>
        </p:sp>
        <p:cxnSp>
          <p:nvCxnSpPr>
            <p:cNvPr id="53" name="رابط مستقيم 52"/>
            <p:cNvCxnSpPr/>
            <p:nvPr/>
          </p:nvCxnSpPr>
          <p:spPr>
            <a:xfrm rot="10800000">
              <a:off x="1664397" y="1785926"/>
              <a:ext cx="1228427" cy="1588"/>
            </a:xfrm>
            <a:prstGeom prst="lin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مستطيل 53"/>
          <p:cNvSpPr/>
          <p:nvPr/>
        </p:nvSpPr>
        <p:spPr>
          <a:xfrm>
            <a:off x="2357422" y="2285992"/>
            <a:ext cx="4357718" cy="43015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7" name="مربع نص 76"/>
          <p:cNvSpPr txBox="1"/>
          <p:nvPr/>
        </p:nvSpPr>
        <p:spPr>
          <a:xfrm>
            <a:off x="5357818" y="5263234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=</a:t>
            </a:r>
            <a:endParaRPr lang="ar-SA" sz="2800" b="1" dirty="0"/>
          </a:p>
        </p:txBody>
      </p:sp>
      <p:sp>
        <p:nvSpPr>
          <p:cNvPr id="78" name="مربع نص 77"/>
          <p:cNvSpPr txBox="1"/>
          <p:nvPr/>
        </p:nvSpPr>
        <p:spPr>
          <a:xfrm>
            <a:off x="5072066" y="5214950"/>
            <a:ext cx="55721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 </a:t>
            </a:r>
            <a:r>
              <a:rPr lang="ar-SA" sz="2400" b="1" dirty="0" smtClean="0"/>
              <a:t>ن</a:t>
            </a:r>
            <a:endParaRPr lang="ar-SA" sz="3600" b="1" spc="-100" baseline="30000" dirty="0"/>
          </a:p>
        </p:txBody>
      </p:sp>
      <p:grpSp>
        <p:nvGrpSpPr>
          <p:cNvPr id="7" name="مجموعة 102"/>
          <p:cNvGrpSpPr/>
          <p:nvPr/>
        </p:nvGrpSpPr>
        <p:grpSpPr>
          <a:xfrm>
            <a:off x="3786182" y="3229933"/>
            <a:ext cx="1842640" cy="1056323"/>
            <a:chOff x="1357290" y="1301108"/>
            <a:chExt cx="1842640" cy="1056323"/>
          </a:xfrm>
        </p:grpSpPr>
        <p:sp>
          <p:nvSpPr>
            <p:cNvPr id="104" name="مربع نص 103"/>
            <p:cNvSpPr txBox="1"/>
            <p:nvPr/>
          </p:nvSpPr>
          <p:spPr>
            <a:xfrm>
              <a:off x="1357290" y="1301108"/>
              <a:ext cx="184264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 </a:t>
              </a:r>
              <a:r>
                <a:rPr lang="ar-SA" sz="2400" b="1" dirty="0" smtClean="0"/>
                <a:t>ن</a:t>
              </a:r>
              <a:r>
                <a:rPr lang="ar-SA" sz="3600" b="1" spc="-200" baseline="30000" dirty="0" smtClean="0"/>
                <a:t>3</a:t>
              </a:r>
              <a:r>
                <a:rPr lang="ar-SA" sz="2400" b="1" spc="-200" dirty="0" smtClean="0"/>
                <a:t>   ك</a:t>
              </a:r>
              <a:r>
                <a:rPr lang="ar-SA" sz="3600" b="1" spc="-200" baseline="30000" dirty="0" smtClean="0"/>
                <a:t>4 </a:t>
              </a:r>
              <a:r>
                <a:rPr lang="ar-SA" sz="2400" b="1" spc="-200" dirty="0" smtClean="0"/>
                <a:t> و</a:t>
              </a:r>
              <a:r>
                <a:rPr lang="ar-SA" sz="3600" b="1" spc="-200" baseline="30000" dirty="0" smtClean="0"/>
                <a:t>6</a:t>
              </a:r>
              <a:endParaRPr lang="ar-SA" sz="3600" b="1" spc="-200" baseline="30000" dirty="0"/>
            </a:p>
          </p:txBody>
        </p:sp>
        <p:sp>
          <p:nvSpPr>
            <p:cNvPr id="105" name="مربع نص 104"/>
            <p:cNvSpPr txBox="1"/>
            <p:nvPr/>
          </p:nvSpPr>
          <p:spPr>
            <a:xfrm>
              <a:off x="1357290" y="1895766"/>
              <a:ext cx="18426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ك</a:t>
              </a:r>
              <a:r>
                <a:rPr lang="ar-SA" sz="3600" b="1" baseline="30000" dirty="0" smtClean="0"/>
                <a:t>2</a:t>
              </a:r>
              <a:r>
                <a:rPr lang="ar-SA" sz="2400" b="1" dirty="0" smtClean="0"/>
                <a:t>  ن</a:t>
              </a:r>
              <a:r>
                <a:rPr lang="ar-SA" sz="3600" b="1" baseline="30000" dirty="0" smtClean="0"/>
                <a:t>2</a:t>
              </a:r>
              <a:r>
                <a:rPr lang="ar-SA" sz="2400" b="1" dirty="0" smtClean="0"/>
                <a:t>  و</a:t>
              </a:r>
              <a:endParaRPr lang="ar-SA" sz="2400" b="1" dirty="0"/>
            </a:p>
          </p:txBody>
        </p:sp>
        <p:cxnSp>
          <p:nvCxnSpPr>
            <p:cNvPr id="106" name="رابط مستقيم 105"/>
            <p:cNvCxnSpPr/>
            <p:nvPr/>
          </p:nvCxnSpPr>
          <p:spPr>
            <a:xfrm rot="10800000">
              <a:off x="1664397" y="1785926"/>
              <a:ext cx="1228427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9" name="مستطيل 78"/>
          <p:cNvSpPr/>
          <p:nvPr/>
        </p:nvSpPr>
        <p:spPr>
          <a:xfrm>
            <a:off x="4872040" y="3143248"/>
            <a:ext cx="500066" cy="57150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1" name="مستطيل 90"/>
          <p:cNvSpPr/>
          <p:nvPr/>
        </p:nvSpPr>
        <p:spPr>
          <a:xfrm>
            <a:off x="4429124" y="3143248"/>
            <a:ext cx="500066" cy="57150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6" name="مستطيل 95"/>
          <p:cNvSpPr/>
          <p:nvPr/>
        </p:nvSpPr>
        <p:spPr>
          <a:xfrm>
            <a:off x="3971000" y="3143248"/>
            <a:ext cx="500066" cy="57150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0" name="مستطيل 99"/>
          <p:cNvSpPr/>
          <p:nvPr/>
        </p:nvSpPr>
        <p:spPr>
          <a:xfrm>
            <a:off x="4929190" y="3714752"/>
            <a:ext cx="500066" cy="57150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1" name="مستطيل 100"/>
          <p:cNvSpPr/>
          <p:nvPr/>
        </p:nvSpPr>
        <p:spPr>
          <a:xfrm>
            <a:off x="4429124" y="3771902"/>
            <a:ext cx="500066" cy="57150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2" name="مستطيل 101"/>
          <p:cNvSpPr/>
          <p:nvPr/>
        </p:nvSpPr>
        <p:spPr>
          <a:xfrm>
            <a:off x="3956712" y="3814764"/>
            <a:ext cx="500066" cy="57150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1" name="مربع نص 110"/>
          <p:cNvSpPr txBox="1"/>
          <p:nvPr/>
        </p:nvSpPr>
        <p:spPr>
          <a:xfrm>
            <a:off x="4643438" y="5263234"/>
            <a:ext cx="6429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 </a:t>
            </a:r>
            <a:r>
              <a:rPr lang="ar-SA" sz="2400" b="1" dirty="0" smtClean="0"/>
              <a:t>ك</a:t>
            </a:r>
            <a:r>
              <a:rPr lang="ar-SA" sz="3600" b="1" spc="-100" baseline="30000" dirty="0" smtClean="0"/>
              <a:t>2</a:t>
            </a:r>
            <a:endParaRPr lang="ar-SA" sz="3600" b="1" spc="-100" baseline="30000" dirty="0"/>
          </a:p>
        </p:txBody>
      </p:sp>
      <p:sp>
        <p:nvSpPr>
          <p:cNvPr id="122" name="مربع نص 121"/>
          <p:cNvSpPr txBox="1"/>
          <p:nvPr/>
        </p:nvSpPr>
        <p:spPr>
          <a:xfrm>
            <a:off x="4214810" y="5259194"/>
            <a:ext cx="6286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 </a:t>
            </a:r>
            <a:r>
              <a:rPr lang="ar-SA" sz="2400" b="1" dirty="0" smtClean="0"/>
              <a:t>و</a:t>
            </a:r>
            <a:r>
              <a:rPr lang="ar-SA" sz="3600" b="1" spc="-100" baseline="30000" dirty="0" smtClean="0"/>
              <a:t>5</a:t>
            </a:r>
            <a:endParaRPr lang="ar-SA" sz="3600" b="1" spc="-100" baseline="30000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6" y="214290"/>
            <a:ext cx="173831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مستطيل مستدير الزوايا 10"/>
          <p:cNvSpPr/>
          <p:nvPr/>
        </p:nvSpPr>
        <p:spPr>
          <a:xfrm>
            <a:off x="714348" y="257152"/>
            <a:ext cx="6715172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بسط كل عبارة مما يأتي . مفترضا أن المقام لا يساوي صفرا :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4" grpId="0" animBg="1"/>
      <p:bldP spid="77" grpId="0"/>
      <p:bldP spid="78" grpId="0"/>
      <p:bldP spid="79" grpId="0" animBg="1"/>
      <p:bldP spid="79" grpId="1" animBg="1"/>
      <p:bldP spid="91" grpId="0" animBg="1"/>
      <p:bldP spid="91" grpId="1" animBg="1"/>
      <p:bldP spid="96" grpId="0" animBg="1"/>
      <p:bldP spid="96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11" grpId="0"/>
      <p:bldP spid="122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14290"/>
            <a:ext cx="6072230" cy="51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58873" y="1600187"/>
            <a:ext cx="889839" cy="7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671626"/>
            <a:ext cx="1690693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7924" y="1085834"/>
            <a:ext cx="1500198" cy="55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2" y="1671626"/>
            <a:ext cx="1334758" cy="635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57726" y="2274085"/>
            <a:ext cx="1214446" cy="654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29058" y="1557326"/>
            <a:ext cx="476253" cy="87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1157272"/>
            <a:ext cx="1357322" cy="55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مجموعة 12"/>
          <p:cNvGrpSpPr/>
          <p:nvPr/>
        </p:nvGrpSpPr>
        <p:grpSpPr>
          <a:xfrm>
            <a:off x="1071538" y="3500438"/>
            <a:ext cx="7653349" cy="2928958"/>
            <a:chOff x="1071538" y="3500438"/>
            <a:chExt cx="7653349" cy="2928958"/>
          </a:xfrm>
        </p:grpSpPr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071538" y="3500438"/>
              <a:ext cx="7653349" cy="2928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214546" y="4243394"/>
              <a:ext cx="4991132" cy="2000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1857356" y="4643446"/>
              <a:ext cx="428628" cy="1357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122697" y="4286256"/>
            <a:ext cx="517821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724817" y="4886336"/>
            <a:ext cx="509044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895460" y="4786322"/>
            <a:ext cx="819152" cy="697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414442" y="4786753"/>
            <a:ext cx="409576" cy="742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822298" y="5429264"/>
            <a:ext cx="716758" cy="712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357950" y="5429264"/>
            <a:ext cx="365693" cy="697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316864" y="5557852"/>
            <a:ext cx="731386" cy="621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3857620" y="5500702"/>
            <a:ext cx="365693" cy="697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800" decel="100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1136</Words>
  <Application>Microsoft Office PowerPoint</Application>
  <PresentationFormat>عرض على الشاشة (3:4)‏</PresentationFormat>
  <Paragraphs>373</Paragraphs>
  <Slides>21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free-tech</dc:creator>
  <cp:lastModifiedBy>free-tech</cp:lastModifiedBy>
  <cp:revision>98</cp:revision>
  <dcterms:created xsi:type="dcterms:W3CDTF">2012-10-01T13:49:55Z</dcterms:created>
  <dcterms:modified xsi:type="dcterms:W3CDTF">2012-10-07T16:21:57Z</dcterms:modified>
</cp:coreProperties>
</file>