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0" r:id="rId14"/>
    <p:sldId id="269" r:id="rId15"/>
    <p:sldId id="273" r:id="rId16"/>
    <p:sldId id="272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91"/>
    <a:srgbClr val="D5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146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240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724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415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30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97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896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73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27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487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177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D8263-B7B8-411D-8A80-1F0A67507025}" type="datetimeFigureOut">
              <a:rPr lang="ar-SA" smtClean="0"/>
              <a:t>21/07/41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5D71-EAE9-46B3-B514-5692278153B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11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.me/abd_fegh_1" TargetMode="Externa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eerath.nowaty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8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60138" y="4754671"/>
            <a:ext cx="6348984" cy="2473719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218107" y="1272540"/>
            <a:ext cx="24550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8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الرد</a:t>
            </a:r>
            <a:endParaRPr lang="ar-SA" sz="8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5080866" y="279767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6" name="صورة 1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17558"/>
            <a:ext cx="2601532" cy="2601532"/>
          </a:xfrm>
          <a:prstGeom prst="rect">
            <a:avLst/>
          </a:prstGeom>
        </p:spPr>
      </p:pic>
      <p:sp>
        <p:nvSpPr>
          <p:cNvPr id="17" name="مستطيل 16"/>
          <p:cNvSpPr/>
          <p:nvPr/>
        </p:nvSpPr>
        <p:spPr>
          <a:xfrm>
            <a:off x="3511413" y="3310410"/>
            <a:ext cx="5309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راجعه وأشرف عليه </a:t>
            </a:r>
          </a:p>
          <a:p>
            <a:pPr lvl="0" algn="ctr"/>
            <a:r>
              <a:rPr lang="ar-SA" sz="3200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الأستاذ / عبدالرحمن الشراري.</a:t>
            </a:r>
          </a:p>
          <a:p>
            <a:pPr lvl="0"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6"/>
              </a:rPr>
              <a:t>http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  <a:hlinkClick r:id="rId6"/>
              </a:rPr>
              <a:t>://t.me/abd_fegh_1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+mj-lt"/>
                <a:cs typeface="+mj-cs"/>
              </a:rPr>
              <a:t> </a:t>
            </a:r>
            <a:endParaRPr lang="ar-SA" sz="3200" b="1" dirty="0">
              <a:solidFill>
                <a:schemeClr val="bg2">
                  <a:lumMod val="50000"/>
                </a:schemeClr>
              </a:solidFill>
              <a:latin typeface="+mj-lt"/>
              <a:cs typeface="+mj-cs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62" y="117558"/>
            <a:ext cx="2273638" cy="143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/>
          <p:nvPr/>
        </p:nvGrpSpPr>
        <p:grpSpPr>
          <a:xfrm>
            <a:off x="9532928" y="155692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ستطيل 24"/>
          <p:cNvSpPr/>
          <p:nvPr/>
        </p:nvSpPr>
        <p:spPr>
          <a:xfrm>
            <a:off x="9183641" y="847706"/>
            <a:ext cx="306926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الحالة الأولى: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40308" y="3304370"/>
            <a:ext cx="972562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المتبقي: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244551" y="119577"/>
            <a:ext cx="2947449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حالات الرد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45994"/>
              </p:ext>
            </p:extLst>
          </p:nvPr>
        </p:nvGraphicFramePr>
        <p:xfrm>
          <a:off x="7715766" y="2538812"/>
          <a:ext cx="2664066" cy="2517963"/>
        </p:xfrm>
        <a:graphic>
          <a:graphicData uri="http://schemas.openxmlformats.org/drawingml/2006/table">
            <a:tbl>
              <a:tblPr rtl="1" bandRow="1">
                <a:tableStyleId>{93296810-A885-4BE3-A3E7-6D5BEEA58F35}</a:tableStyleId>
              </a:tblPr>
              <a:tblGrid>
                <a:gridCol w="1332033">
                  <a:extLst>
                    <a:ext uri="{9D8B030D-6E8A-4147-A177-3AD203B41FA5}">
                      <a16:colId xmlns:a16="http://schemas.microsoft.com/office/drawing/2014/main" val="2457012868"/>
                    </a:ext>
                  </a:extLst>
                </a:gridCol>
                <a:gridCol w="1332033">
                  <a:extLst>
                    <a:ext uri="{9D8B030D-6E8A-4147-A177-3AD203B41FA5}">
                      <a16:colId xmlns:a16="http://schemas.microsoft.com/office/drawing/2014/main" val="4271438858"/>
                    </a:ext>
                  </a:extLst>
                </a:gridCol>
              </a:tblGrid>
              <a:tr h="83932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الزوجة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الثمن </a:t>
                      </a:r>
                      <a:endParaRPr lang="ar-S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8994262"/>
                  </a:ext>
                </a:extLst>
              </a:tr>
              <a:tr h="83932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بنت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النصف</a:t>
                      </a:r>
                      <a:endParaRPr lang="ar-S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263668"/>
                  </a:ext>
                </a:extLst>
              </a:tr>
              <a:tr h="839321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الأم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السدس</a:t>
                      </a:r>
                      <a:endParaRPr lang="ar-S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379457"/>
                  </a:ext>
                </a:extLst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92132"/>
              </p:ext>
            </p:extLst>
          </p:nvPr>
        </p:nvGraphicFramePr>
        <p:xfrm>
          <a:off x="3971085" y="4062718"/>
          <a:ext cx="2664066" cy="1678014"/>
        </p:xfrm>
        <a:graphic>
          <a:graphicData uri="http://schemas.openxmlformats.org/drawingml/2006/table">
            <a:tbl>
              <a:tblPr rtl="1" bandRow="1">
                <a:tableStyleId>{93296810-A885-4BE3-A3E7-6D5BEEA58F35}</a:tableStyleId>
              </a:tblPr>
              <a:tblGrid>
                <a:gridCol w="1332033">
                  <a:extLst>
                    <a:ext uri="{9D8B030D-6E8A-4147-A177-3AD203B41FA5}">
                      <a16:colId xmlns:a16="http://schemas.microsoft.com/office/drawing/2014/main" val="2457012868"/>
                    </a:ext>
                  </a:extLst>
                </a:gridCol>
                <a:gridCol w="1332033">
                  <a:extLst>
                    <a:ext uri="{9D8B030D-6E8A-4147-A177-3AD203B41FA5}">
                      <a16:colId xmlns:a16="http://schemas.microsoft.com/office/drawing/2014/main" val="4271438858"/>
                    </a:ext>
                  </a:extLst>
                </a:gridCol>
              </a:tblGrid>
              <a:tr h="8390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بنت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النصف</a:t>
                      </a:r>
                      <a:endParaRPr lang="ar-S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9263668"/>
                  </a:ext>
                </a:extLst>
              </a:tr>
              <a:tr h="8390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الأم</a:t>
                      </a:r>
                      <a:endParaRPr lang="ar-SA" sz="3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السدس</a:t>
                      </a:r>
                      <a:endParaRPr lang="ar-SA" sz="3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7379457"/>
                  </a:ext>
                </a:extLst>
              </a:tr>
            </a:tbl>
          </a:graphicData>
        </a:graphic>
      </p:graphicFrame>
      <p:sp>
        <p:nvSpPr>
          <p:cNvPr id="19" name="مستطيل 18"/>
          <p:cNvSpPr/>
          <p:nvPr/>
        </p:nvSpPr>
        <p:spPr>
          <a:xfrm>
            <a:off x="449943" y="243916"/>
            <a:ext cx="8794608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أن يكون مع أهل الرد أحد الزوجين ، فُيعطى الجميع فروضهم ،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 ثم ما يتبقى يُرد على أصحاب الفروض غير الزوجين بقدر فروضهم.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4" y="3252889"/>
            <a:ext cx="3561825" cy="3561825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440308" y="5842602"/>
            <a:ext cx="972562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وليس للزوجة رد.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6851614" y="1870671"/>
            <a:ext cx="4392370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 شخص عن زوجة وبنت وأم.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498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19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شكل بيضاوي 25"/>
          <p:cNvSpPr/>
          <p:nvPr/>
        </p:nvSpPr>
        <p:spPr>
          <a:xfrm>
            <a:off x="9143628" y="2804647"/>
            <a:ext cx="2592288" cy="260991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Group 28"/>
          <p:cNvGrpSpPr/>
          <p:nvPr/>
        </p:nvGrpSpPr>
        <p:grpSpPr>
          <a:xfrm>
            <a:off x="9532928" y="155692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ستطيل 24"/>
          <p:cNvSpPr/>
          <p:nvPr/>
        </p:nvSpPr>
        <p:spPr>
          <a:xfrm>
            <a:off x="9285485" y="3064203"/>
            <a:ext cx="2308574" cy="2123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بنت </a:t>
            </a: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.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316833" y="1080733"/>
            <a:ext cx="11265811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514350" indent="-514350" algn="ctr">
              <a:buAutoNum type="arabicPeriod"/>
            </a:pPr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اذا كان الموجود من أهل الرد شخصًا 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واحدًا فيأخذ المال كله فرضًا وردًا: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244551" y="119577"/>
            <a:ext cx="2947449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حالات الرد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49943" y="257771"/>
            <a:ext cx="879460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u="sng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الّا يكون مع أهل الرد أي من الزوجين ، فينظر الى :</a:t>
            </a:r>
            <a:endParaRPr lang="ar-SA" sz="3200" b="1" u="sng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4" y="3252889"/>
            <a:ext cx="3561825" cy="3561825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9336041" y="1000106"/>
            <a:ext cx="306926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الحالة الثانية: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801340" y="6030911"/>
            <a:ext cx="897423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اذكر/ي مثالًا آخر</a:t>
            </a:r>
            <a:endParaRPr lang="ar-SA" sz="40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سهم إلى اليسار 21"/>
          <p:cNvSpPr/>
          <p:nvPr/>
        </p:nvSpPr>
        <p:spPr>
          <a:xfrm>
            <a:off x="3338439" y="3361799"/>
            <a:ext cx="5805189" cy="1528465"/>
          </a:xfrm>
          <a:prstGeom prst="lef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للبنت المال كله فرضًا وردًا.</a:t>
            </a:r>
            <a:endParaRPr lang="ar-SA" sz="4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وسيلة شرح بيضاوية 23"/>
          <p:cNvSpPr/>
          <p:nvPr/>
        </p:nvSpPr>
        <p:spPr>
          <a:xfrm>
            <a:off x="5599026" y="4963171"/>
            <a:ext cx="1012062" cy="873513"/>
          </a:xfrm>
          <a:prstGeom prst="wedgeEllipseCallout">
            <a:avLst>
              <a:gd name="adj1" fmla="val -68159"/>
              <a:gd name="adj2" fmla="val 5086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92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/>
      <p:bldP spid="23" grpId="0"/>
      <p:bldP spid="19" grpId="0"/>
      <p:bldP spid="21" grpId="0"/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سهم إلى اليمين 28"/>
          <p:cNvSpPr/>
          <p:nvPr/>
        </p:nvSpPr>
        <p:spPr>
          <a:xfrm flipH="1">
            <a:off x="2333752" y="2844381"/>
            <a:ext cx="7115728" cy="15284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المسألة من ثلاثة لكل بنت سهم.</a:t>
            </a:r>
            <a:endParaRPr lang="ar-SA" sz="4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9449480" y="2268314"/>
            <a:ext cx="2592288" cy="260991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Group 28"/>
          <p:cNvGrpSpPr/>
          <p:nvPr/>
        </p:nvGrpSpPr>
        <p:grpSpPr>
          <a:xfrm>
            <a:off x="9532928" y="155692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مستطيل 22"/>
          <p:cNvSpPr/>
          <p:nvPr/>
        </p:nvSpPr>
        <p:spPr>
          <a:xfrm>
            <a:off x="538381" y="1236635"/>
            <a:ext cx="8357129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2. و إن كانوا اشخاصًا من صنف واحد ، فيتقاسمون المال بينهم بالتساوي، ويجعل أصل المسألة من عدد رؤوسهم: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244551" y="119577"/>
            <a:ext cx="2947449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حالات الرد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49943" y="243916"/>
            <a:ext cx="879460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u="sng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الّا يكون مع أهل الرد أي من الزوجين ، فينظر الى :</a:t>
            </a:r>
            <a:endParaRPr lang="ar-SA" sz="3200" b="1" u="sng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" y="3556000"/>
            <a:ext cx="3258714" cy="3258714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9299101" y="968345"/>
            <a:ext cx="306926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الحالة الثانية: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9563988" y="2645936"/>
            <a:ext cx="2308574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ثلاث بنات.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11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سهم إلى اليمين 28"/>
          <p:cNvSpPr/>
          <p:nvPr/>
        </p:nvSpPr>
        <p:spPr>
          <a:xfrm flipH="1">
            <a:off x="2333752" y="2791767"/>
            <a:ext cx="7115728" cy="1528465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فأصل المسألة من 6 وترد الى 4</a:t>
            </a:r>
            <a:endParaRPr lang="ar-SA" sz="4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9449480" y="2268314"/>
            <a:ext cx="2592288" cy="260991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Group 28"/>
          <p:cNvGrpSpPr/>
          <p:nvPr/>
        </p:nvGrpSpPr>
        <p:grpSpPr>
          <a:xfrm>
            <a:off x="9532928" y="1556928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مستطيل 22"/>
          <p:cNvSpPr/>
          <p:nvPr/>
        </p:nvSpPr>
        <p:spPr>
          <a:xfrm>
            <a:off x="538381" y="1236635"/>
            <a:ext cx="8357129" cy="10772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3. و إن كانوا اشخاصًا من أكثر من صنف ، فتقسم المسألة</a:t>
            </a:r>
          </a:p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ثم تؤصل ثم يُجعل الأصل هو مجموع سهامهم.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9244551" y="119577"/>
            <a:ext cx="2947449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حالات الرد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49943" y="243916"/>
            <a:ext cx="8794608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u="sng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الّا يكون مع أهل الرد أي من الزوجين ، فينظر الى :</a:t>
            </a:r>
            <a:endParaRPr lang="ar-SA" sz="3200" b="1" u="sng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" y="3556000"/>
            <a:ext cx="3258714" cy="3258714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9299101" y="968345"/>
            <a:ext cx="3069268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الحالة الثانية: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9563988" y="2645936"/>
            <a:ext cx="2308574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أم وبنت ابن.</a:t>
            </a:r>
            <a:endParaRPr lang="ar-SA" sz="40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045849"/>
              </p:ext>
            </p:extLst>
          </p:nvPr>
        </p:nvGraphicFramePr>
        <p:xfrm>
          <a:off x="3737598" y="4584928"/>
          <a:ext cx="4129144" cy="2191814"/>
        </p:xfrm>
        <a:graphic>
          <a:graphicData uri="http://schemas.openxmlformats.org/drawingml/2006/table">
            <a:tbl>
              <a:tblPr rtl="1" bandRow="1">
                <a:tableStyleId>{93296810-A885-4BE3-A3E7-6D5BEEA58F35}</a:tableStyleId>
              </a:tblPr>
              <a:tblGrid>
                <a:gridCol w="1032286">
                  <a:extLst>
                    <a:ext uri="{9D8B030D-6E8A-4147-A177-3AD203B41FA5}">
                      <a16:colId xmlns:a16="http://schemas.microsoft.com/office/drawing/2014/main" val="4069485206"/>
                    </a:ext>
                  </a:extLst>
                </a:gridCol>
                <a:gridCol w="1032286">
                  <a:extLst>
                    <a:ext uri="{9D8B030D-6E8A-4147-A177-3AD203B41FA5}">
                      <a16:colId xmlns:a16="http://schemas.microsoft.com/office/drawing/2014/main" val="4051550184"/>
                    </a:ext>
                  </a:extLst>
                </a:gridCol>
                <a:gridCol w="1032286">
                  <a:extLst>
                    <a:ext uri="{9D8B030D-6E8A-4147-A177-3AD203B41FA5}">
                      <a16:colId xmlns:a16="http://schemas.microsoft.com/office/drawing/2014/main" val="4102068430"/>
                    </a:ext>
                  </a:extLst>
                </a:gridCol>
                <a:gridCol w="1032286">
                  <a:extLst>
                    <a:ext uri="{9D8B030D-6E8A-4147-A177-3AD203B41FA5}">
                      <a16:colId xmlns:a16="http://schemas.microsoft.com/office/drawing/2014/main" val="3180341094"/>
                    </a:ext>
                  </a:extLst>
                </a:gridCol>
              </a:tblGrid>
              <a:tr h="10959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أم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1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فرضًا وردًا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612536"/>
                  </a:ext>
                </a:extLst>
              </a:tr>
              <a:tr h="10959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بنت</a:t>
                      </a:r>
                      <a:r>
                        <a:rPr lang="ar-SA" sz="32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 ابن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3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فرضًا وردًا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18550"/>
                  </a:ext>
                </a:extLst>
              </a:tr>
            </a:tbl>
          </a:graphicData>
        </a:graphic>
      </p:graphicFrame>
      <p:grpSp>
        <p:nvGrpSpPr>
          <p:cNvPr id="24" name="Google Shape;264;p21"/>
          <p:cNvGrpSpPr/>
          <p:nvPr/>
        </p:nvGrpSpPr>
        <p:grpSpPr>
          <a:xfrm>
            <a:off x="5390239" y="4654833"/>
            <a:ext cx="1169880" cy="1061048"/>
            <a:chOff x="0" y="-355"/>
            <a:chExt cx="2147483647" cy="2011362179"/>
          </a:xfrm>
        </p:grpSpPr>
        <p:cxnSp>
          <p:nvCxnSpPr>
            <p:cNvPr id="2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7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8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30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6</a:t>
                </a:r>
                <a:endParaRPr sz="1600" dirty="0"/>
              </a:p>
            </p:txBody>
          </p:sp>
        </p:grpSp>
      </p:grpSp>
      <p:grpSp>
        <p:nvGrpSpPr>
          <p:cNvPr id="31" name="Google Shape;264;p21"/>
          <p:cNvGrpSpPr/>
          <p:nvPr/>
        </p:nvGrpSpPr>
        <p:grpSpPr>
          <a:xfrm>
            <a:off x="5390239" y="5632365"/>
            <a:ext cx="1169880" cy="1061048"/>
            <a:chOff x="0" y="-355"/>
            <a:chExt cx="2147483647" cy="2011362179"/>
          </a:xfrm>
        </p:grpSpPr>
        <p:cxnSp>
          <p:nvCxnSpPr>
            <p:cNvPr id="32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3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4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35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dirty="0"/>
              </a:p>
            </p:txBody>
          </p:sp>
        </p:grpSp>
      </p:grpSp>
      <p:sp>
        <p:nvSpPr>
          <p:cNvPr id="5" name="مستطيل 4"/>
          <p:cNvSpPr/>
          <p:nvPr/>
        </p:nvSpPr>
        <p:spPr>
          <a:xfrm>
            <a:off x="4746170" y="4093029"/>
            <a:ext cx="1055999" cy="477385"/>
          </a:xfrm>
          <a:prstGeom prst="rect">
            <a:avLst/>
          </a:prstGeom>
          <a:solidFill>
            <a:srgbClr val="D5E3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</a:rPr>
              <a:t>4/6</a:t>
            </a:r>
            <a:endParaRPr lang="ar-S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23" grpId="0"/>
      <p:bldP spid="26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سهم إلى اليمين 28"/>
          <p:cNvSpPr/>
          <p:nvPr/>
        </p:nvSpPr>
        <p:spPr>
          <a:xfrm flipH="1">
            <a:off x="3289300" y="1655284"/>
            <a:ext cx="6274688" cy="1283910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يشتركن الزوجات في الرُبع ولا شيء يرد</a:t>
            </a:r>
            <a:endParaRPr lang="ar-SA" sz="36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9665807" y="1073387"/>
            <a:ext cx="2221612" cy="213553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3657290" y="984531"/>
            <a:ext cx="83571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فكر/ي ثم اجيب/ي!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7581900" y="119577"/>
            <a:ext cx="4610101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اختبر/ي فهمك!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5" y="3556000"/>
            <a:ext cx="3258714" cy="3258714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9578845" y="1410041"/>
            <a:ext cx="2308574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ثلاث زوجات.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9708074" y="3556000"/>
            <a:ext cx="2179345" cy="2148257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9665807" y="4038403"/>
            <a:ext cx="2308574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أم و أخت شقيقة.</a:t>
            </a:r>
            <a:endParaRPr lang="ar-SA" sz="28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5" name="جدول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957663"/>
              </p:ext>
            </p:extLst>
          </p:nvPr>
        </p:nvGraphicFramePr>
        <p:xfrm>
          <a:off x="4014632" y="3966613"/>
          <a:ext cx="4824024" cy="2191814"/>
        </p:xfrm>
        <a:graphic>
          <a:graphicData uri="http://schemas.openxmlformats.org/drawingml/2006/table">
            <a:tbl>
              <a:tblPr rtl="1" bandRow="1">
                <a:tableStyleId>{93296810-A885-4BE3-A3E7-6D5BEEA58F35}</a:tableStyleId>
              </a:tblPr>
              <a:tblGrid>
                <a:gridCol w="1206006">
                  <a:extLst>
                    <a:ext uri="{9D8B030D-6E8A-4147-A177-3AD203B41FA5}">
                      <a16:colId xmlns:a16="http://schemas.microsoft.com/office/drawing/2014/main" val="4069485206"/>
                    </a:ext>
                  </a:extLst>
                </a:gridCol>
                <a:gridCol w="1206006">
                  <a:extLst>
                    <a:ext uri="{9D8B030D-6E8A-4147-A177-3AD203B41FA5}">
                      <a16:colId xmlns:a16="http://schemas.microsoft.com/office/drawing/2014/main" val="4051550184"/>
                    </a:ext>
                  </a:extLst>
                </a:gridCol>
                <a:gridCol w="1206006">
                  <a:extLst>
                    <a:ext uri="{9D8B030D-6E8A-4147-A177-3AD203B41FA5}">
                      <a16:colId xmlns:a16="http://schemas.microsoft.com/office/drawing/2014/main" val="4102068430"/>
                    </a:ext>
                  </a:extLst>
                </a:gridCol>
                <a:gridCol w="1206006">
                  <a:extLst>
                    <a:ext uri="{9D8B030D-6E8A-4147-A177-3AD203B41FA5}">
                      <a16:colId xmlns:a16="http://schemas.microsoft.com/office/drawing/2014/main" val="3180341094"/>
                    </a:ext>
                  </a:extLst>
                </a:gridCol>
              </a:tblGrid>
              <a:tr h="10959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أم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2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فرضًا وردًا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6612536"/>
                  </a:ext>
                </a:extLst>
              </a:tr>
              <a:tr h="1095907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أخت شقيقة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 smtClean="0"/>
                        <a:t>3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فرضًا وردًا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918550"/>
                  </a:ext>
                </a:extLst>
              </a:tr>
            </a:tbl>
          </a:graphicData>
        </a:graphic>
      </p:graphicFrame>
      <p:sp>
        <p:nvSpPr>
          <p:cNvPr id="27" name="مستطيل 26"/>
          <p:cNvSpPr/>
          <p:nvPr/>
        </p:nvSpPr>
        <p:spPr>
          <a:xfrm>
            <a:off x="5195175" y="3429933"/>
            <a:ext cx="1231900" cy="536680"/>
          </a:xfrm>
          <a:prstGeom prst="rect">
            <a:avLst/>
          </a:prstGeom>
          <a:solidFill>
            <a:srgbClr val="D5E3C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chemeClr val="accent3">
                    <a:lumMod val="50000"/>
                  </a:schemeClr>
                </a:solidFill>
              </a:rPr>
              <a:t>5/6</a:t>
            </a:r>
            <a:endParaRPr lang="ar-SA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8" name="Google Shape;264;p21"/>
          <p:cNvGrpSpPr/>
          <p:nvPr/>
        </p:nvGrpSpPr>
        <p:grpSpPr>
          <a:xfrm>
            <a:off x="5937214" y="4051032"/>
            <a:ext cx="1169880" cy="1061048"/>
            <a:chOff x="0" y="-355"/>
            <a:chExt cx="2147483647" cy="2011362179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3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dirty="0"/>
              </a:p>
            </p:txBody>
          </p:sp>
        </p:grpSp>
      </p:grpSp>
      <p:grpSp>
        <p:nvGrpSpPr>
          <p:cNvPr id="34" name="Google Shape;264;p21"/>
          <p:cNvGrpSpPr/>
          <p:nvPr/>
        </p:nvGrpSpPr>
        <p:grpSpPr>
          <a:xfrm>
            <a:off x="5937214" y="5028564"/>
            <a:ext cx="1169880" cy="1061048"/>
            <a:chOff x="0" y="-355"/>
            <a:chExt cx="2147483647" cy="2011362179"/>
          </a:xfrm>
        </p:grpSpPr>
        <p:cxnSp>
          <p:nvCxnSpPr>
            <p:cNvPr id="3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3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</a:t>
                </a:r>
                <a:endParaRPr sz="1600" dirty="0"/>
              </a:p>
            </p:txBody>
          </p:sp>
        </p:grpSp>
      </p:grpSp>
      <p:pic>
        <p:nvPicPr>
          <p:cNvPr id="39" name="Picture 2" descr="نتيجة بحث الصور عن رب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83" y="1669434"/>
            <a:ext cx="1269760" cy="12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سهم إلى اليمين 39"/>
          <p:cNvSpPr/>
          <p:nvPr/>
        </p:nvSpPr>
        <p:spPr>
          <a:xfrm flipH="1">
            <a:off x="8038536" y="5933479"/>
            <a:ext cx="4153465" cy="917079"/>
          </a:xfrm>
          <a:prstGeom prst="right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3">
                    <a:lumMod val="50000"/>
                  </a:schemeClr>
                </a:solidFill>
                <a:cs typeface="Calibri"/>
                <a:sym typeface="Calibri"/>
              </a:rPr>
              <a:t>أصل المسألة من 6 وترد إلى 5</a:t>
            </a:r>
            <a:endParaRPr lang="ar-SA" sz="2400" b="1" cap="none" spc="0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6" name="Picture 4" descr="https://lh4.googleusercontent.com/proxy/7Cecc_3rqhr3ieHKqh27DBAVvGCdi45W_GfnHH-1GW_ncxIOHUOozVabYIuZlbHbJU5HDz5ixhg0sB831oHIJ39zxnvz-EX7hZ0jB9gJ491pwEw8EoQx7IE944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750" y="8341"/>
            <a:ext cx="1140669" cy="1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" grpId="0" animBg="1"/>
      <p:bldP spid="23" grpId="0"/>
      <p:bldP spid="17" grpId="0" animBg="1"/>
      <p:bldP spid="26" grpId="0"/>
      <p:bldP spid="21" grpId="0" animBg="1"/>
      <p:bldP spid="22" grpId="0"/>
      <p:bldP spid="2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>
            <a:off x="9448800" y="260103"/>
            <a:ext cx="2743199" cy="923330"/>
          </a:xfrm>
          <a:prstGeom prst="rect">
            <a:avLst/>
          </a:prstGeom>
          <a:solidFill>
            <a:srgbClr val="EFD89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5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نفسك:</a:t>
            </a:r>
            <a:endParaRPr lang="ar-SA" sz="5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3648678" y="1690464"/>
            <a:ext cx="984234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برنامج تعليمي :</a:t>
            </a:r>
          </a:p>
          <a:p>
            <a:pPr algn="ctr"/>
            <a:r>
              <a:rPr lang="ar-SA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اختبر نفسك في المسائل الفرضية</a:t>
            </a:r>
          </a:p>
          <a:p>
            <a:pPr algn="ctr"/>
            <a:endParaRPr lang="en-U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4400" dirty="0">
                <a:hlinkClick r:id="rId3"/>
              </a:rPr>
              <a:t>http://meerath.nowaty.com</a:t>
            </a:r>
            <a:r>
              <a:rPr lang="en-US" sz="4400" dirty="0" smtClean="0">
                <a:hlinkClick r:id="rId3"/>
              </a:rPr>
              <a:t>/</a:t>
            </a:r>
            <a:endParaRPr lang="en-US" sz="4400" dirty="0" smtClean="0"/>
          </a:p>
          <a:p>
            <a:pPr algn="ctr"/>
            <a:endParaRPr lang="ar-SA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46" y="260103"/>
            <a:ext cx="3764962" cy="620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16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مستطيل 40"/>
          <p:cNvSpPr/>
          <p:nvPr/>
        </p:nvSpPr>
        <p:spPr>
          <a:xfrm>
            <a:off x="391889" y="722022"/>
            <a:ext cx="100640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بارك الله فيكم ابنائي الطلاب ، بناتي الطالبات ..</a:t>
            </a:r>
          </a:p>
          <a:p>
            <a:pPr algn="ctr"/>
            <a:r>
              <a:rPr lang="ar-SA" sz="3200" b="1" dirty="0" smtClean="0">
                <a:solidFill>
                  <a:srgbClr val="A1A3A2"/>
                </a:solidFill>
                <a:latin typeface="Calibri"/>
                <a:cs typeface="Calibri"/>
                <a:sym typeface="Calibri"/>
              </a:rPr>
              <a:t>ووفقكم لما يُحب ويرضى </a:t>
            </a:r>
          </a:p>
        </p:txBody>
      </p:sp>
      <p:pic>
        <p:nvPicPr>
          <p:cNvPr id="42" name="صورة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60" y="2014437"/>
            <a:ext cx="5878511" cy="308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Picture 2" descr="نتيجة بحث الصور عن ورد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91" y="1584041"/>
            <a:ext cx="2849223" cy="39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مستطيل مستدير الزوايا 43"/>
          <p:cNvSpPr/>
          <p:nvPr/>
        </p:nvSpPr>
        <p:spPr>
          <a:xfrm>
            <a:off x="0" y="5288705"/>
            <a:ext cx="12192000" cy="156929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للمزيد من العروض</a:t>
            </a:r>
            <a:endParaRPr lang="en-US" sz="36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en-US" sz="36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</a:t>
            </a:r>
            <a:r>
              <a:rPr lang="en-US" sz="36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564378627</a:t>
            </a:r>
          </a:p>
        </p:txBody>
      </p:sp>
      <p:pic>
        <p:nvPicPr>
          <p:cNvPr id="45" name="صورة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086" y="5744553"/>
            <a:ext cx="500441" cy="50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6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04" y="1916833"/>
            <a:ext cx="4846124" cy="3878957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17500"/>
            <a:ext cx="5822685" cy="58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18719"/>
              </p:ext>
            </p:extLst>
          </p:nvPr>
        </p:nvGraphicFramePr>
        <p:xfrm>
          <a:off x="2167828" y="3137813"/>
          <a:ext cx="8128000" cy="3545494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095992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34756266"/>
                    </a:ext>
                  </a:extLst>
                </a:gridCol>
              </a:tblGrid>
              <a:tr h="553733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الإجابة: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السؤال :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185922"/>
                  </a:ext>
                </a:extLst>
              </a:tr>
              <a:tr h="87869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زوج وأختان لأب</a:t>
                      </a:r>
                      <a:endParaRPr lang="ar-SA" sz="2800" b="1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cs typeface="Calibri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1516077"/>
                  </a:ext>
                </a:extLst>
              </a:tr>
              <a:tr h="11366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يعول ثلاث </a:t>
                      </a:r>
                      <a:r>
                        <a:rPr lang="ar-SA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عولات</a:t>
                      </a:r>
                      <a:r>
                        <a:rPr lang="ar-SA" sz="2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 فردية</a:t>
                      </a:r>
                      <a:r>
                        <a:rPr lang="ar-SA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 (وترية) (15.14.13).</a:t>
                      </a:r>
                      <a:endParaRPr kumimoji="0" lang="ar-S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3956957"/>
                  </a:ext>
                </a:extLst>
              </a:tr>
              <a:tr h="95106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لايعول</a:t>
                      </a:r>
                      <a:r>
                        <a:rPr lang="ar-SA" sz="28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cs typeface="Calibri"/>
                          <a:sym typeface="Calibri"/>
                        </a:rPr>
                        <a:t> الا مرة واحدة الى 27.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04783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8820607" y="275302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مراجعة الدرس السابق: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9210684" y="932157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مستطيل 15"/>
          <p:cNvSpPr/>
          <p:nvPr/>
        </p:nvSpPr>
        <p:spPr>
          <a:xfrm>
            <a:off x="2167828" y="3871843"/>
            <a:ext cx="409258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ماهي أول فريضة عالت؟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856777" y="1277884"/>
            <a:ext cx="9927660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باستخدام استراتيجية السؤال المعكوس ،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اقرأ/ي الإجابة بتمعن ثم أكتب/ي صياغة </a:t>
            </a: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السؤال المُناسبة!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2167828" y="4898260"/>
            <a:ext cx="409258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الى كم يعول الأصل (12)؟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167828" y="5924677"/>
            <a:ext cx="4092584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الى كم يعول الأصل (24)؟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نتيجة بحث الصور عن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50" y="341402"/>
            <a:ext cx="5631985" cy="294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مستطيل 44"/>
          <p:cNvSpPr/>
          <p:nvPr/>
        </p:nvSpPr>
        <p:spPr>
          <a:xfrm>
            <a:off x="811184" y="479005"/>
            <a:ext cx="4383116" cy="5622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8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المتبقي بعد أخذ نصيب الأم والزوجة</a:t>
            </a:r>
            <a:endParaRPr lang="ar-SA" sz="28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1807030" y="1150473"/>
            <a:ext cx="3076154" cy="562213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بعد أخذ نصيب الزوجة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820607" y="275302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ماذا لو ؟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9210684" y="932157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مستطيل 19"/>
          <p:cNvSpPr/>
          <p:nvPr/>
        </p:nvSpPr>
        <p:spPr>
          <a:xfrm>
            <a:off x="3856777" y="1278684"/>
            <a:ext cx="992766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توفيّ شخص عن زوجة و أم : 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30414"/>
              </p:ext>
            </p:extLst>
          </p:nvPr>
        </p:nvGraphicFramePr>
        <p:xfrm>
          <a:off x="3410857" y="1918931"/>
          <a:ext cx="6220600" cy="2678608"/>
        </p:xfrm>
        <a:graphic>
          <a:graphicData uri="http://schemas.openxmlformats.org/drawingml/2006/table">
            <a:tbl>
              <a:tblPr rtl="1" bandRow="1">
                <a:tableStyleId>{93296810-A885-4BE3-A3E7-6D5BEEA58F35}</a:tableStyleId>
              </a:tblPr>
              <a:tblGrid>
                <a:gridCol w="3110300">
                  <a:extLst>
                    <a:ext uri="{9D8B030D-6E8A-4147-A177-3AD203B41FA5}">
                      <a16:colId xmlns:a16="http://schemas.microsoft.com/office/drawing/2014/main" val="3716967680"/>
                    </a:ext>
                  </a:extLst>
                </a:gridCol>
                <a:gridCol w="3110300">
                  <a:extLst>
                    <a:ext uri="{9D8B030D-6E8A-4147-A177-3AD203B41FA5}">
                      <a16:colId xmlns:a16="http://schemas.microsoft.com/office/drawing/2014/main" val="2573133187"/>
                    </a:ext>
                  </a:extLst>
                </a:gridCol>
              </a:tblGrid>
              <a:tr h="133930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 الزوجة </a:t>
                      </a:r>
                      <a:endParaRPr lang="ar-SA" sz="3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208640"/>
                  </a:ext>
                </a:extLst>
              </a:tr>
              <a:tr h="133930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cs typeface="Calibri"/>
                          <a:sym typeface="Calibri"/>
                        </a:rPr>
                        <a:t> الأم </a:t>
                      </a:r>
                      <a:endParaRPr lang="ar-SA" sz="36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0991328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916" y="3701104"/>
            <a:ext cx="4632693" cy="3156896"/>
          </a:xfrm>
          <a:prstGeom prst="rect">
            <a:avLst/>
          </a:prstGeom>
        </p:spPr>
      </p:pic>
      <p:grpSp>
        <p:nvGrpSpPr>
          <p:cNvPr id="24" name="Google Shape;264;p21"/>
          <p:cNvGrpSpPr/>
          <p:nvPr/>
        </p:nvGrpSpPr>
        <p:grpSpPr>
          <a:xfrm>
            <a:off x="4159259" y="2103047"/>
            <a:ext cx="1169880" cy="1061048"/>
            <a:chOff x="0" y="-355"/>
            <a:chExt cx="2147483647" cy="2011362179"/>
          </a:xfrm>
        </p:grpSpPr>
        <p:cxnSp>
          <p:nvCxnSpPr>
            <p:cNvPr id="25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26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27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28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sz="1600" dirty="0"/>
              </a:p>
            </p:txBody>
          </p:sp>
        </p:grpSp>
      </p:grpSp>
      <p:grpSp>
        <p:nvGrpSpPr>
          <p:cNvPr id="29" name="Google Shape;264;p21"/>
          <p:cNvGrpSpPr/>
          <p:nvPr/>
        </p:nvGrpSpPr>
        <p:grpSpPr>
          <a:xfrm>
            <a:off x="4159259" y="3388571"/>
            <a:ext cx="1169880" cy="1061048"/>
            <a:chOff x="0" y="-355"/>
            <a:chExt cx="2147483647" cy="2011362179"/>
          </a:xfrm>
        </p:grpSpPr>
        <p:cxnSp>
          <p:nvCxnSpPr>
            <p:cNvPr id="30" name="Google Shape;265;p21"/>
            <p:cNvCxnSpPr/>
            <p:nvPr/>
          </p:nvCxnSpPr>
          <p:spPr>
            <a:xfrm rot="10800000">
              <a:off x="1328869953" y="910312032"/>
              <a:ext cx="818613997" cy="3054895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23000" dir="5400000">
                <a:srgbClr val="000000">
                  <a:alpha val="34900"/>
                </a:srgbClr>
              </a:outerShdw>
            </a:effectLst>
          </p:spPr>
        </p:cxnSp>
        <p:grpSp>
          <p:nvGrpSpPr>
            <p:cNvPr id="31" name="Google Shape;266;p21"/>
            <p:cNvGrpSpPr/>
            <p:nvPr/>
          </p:nvGrpSpPr>
          <p:grpSpPr>
            <a:xfrm>
              <a:off x="0" y="-355"/>
              <a:ext cx="2147482925" cy="2011362179"/>
              <a:chOff x="0" y="-341"/>
              <a:chExt cx="2147483647" cy="2011362179"/>
            </a:xfrm>
          </p:grpSpPr>
          <p:sp>
            <p:nvSpPr>
              <p:cNvPr id="32" name="Google Shape;267;p21"/>
              <p:cNvSpPr txBox="1"/>
              <p:nvPr/>
            </p:nvSpPr>
            <p:spPr>
              <a:xfrm>
                <a:off x="1227133775" y="-341"/>
                <a:ext cx="920349872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b="0" i="0" u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600" dirty="0"/>
              </a:p>
            </p:txBody>
          </p:sp>
          <p:sp>
            <p:nvSpPr>
              <p:cNvPr id="33" name="Google Shape;268;p21"/>
              <p:cNvSpPr txBox="1"/>
              <p:nvPr/>
            </p:nvSpPr>
            <p:spPr>
              <a:xfrm>
                <a:off x="0" y="902916354"/>
                <a:ext cx="2147483647" cy="11084454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Arial"/>
                  <a:buNone/>
                </a:pPr>
                <a:r>
                  <a:rPr lang="ar-SA" sz="32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3</a:t>
                </a:r>
                <a:endParaRPr sz="1600" dirty="0"/>
              </a:p>
            </p:txBody>
          </p:sp>
        </p:grpSp>
      </p:grpSp>
      <p:sp>
        <p:nvSpPr>
          <p:cNvPr id="36" name="مستطيل 35"/>
          <p:cNvSpPr/>
          <p:nvPr/>
        </p:nvSpPr>
        <p:spPr>
          <a:xfrm>
            <a:off x="3856777" y="5865243"/>
            <a:ext cx="6958823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ماذا يُصنع بالمال الزائد؟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صورة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607" y="4597539"/>
            <a:ext cx="2625174" cy="2617609"/>
          </a:xfrm>
          <a:prstGeom prst="rect">
            <a:avLst/>
          </a:prstGeom>
        </p:spPr>
      </p:pic>
      <p:sp>
        <p:nvSpPr>
          <p:cNvPr id="40" name="دائري 39"/>
          <p:cNvSpPr/>
          <p:nvPr/>
        </p:nvSpPr>
        <p:spPr>
          <a:xfrm>
            <a:off x="174641" y="166880"/>
            <a:ext cx="2023152" cy="1936167"/>
          </a:xfrm>
          <a:prstGeom prst="pi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3" name="دائري 42"/>
          <p:cNvSpPr/>
          <p:nvPr/>
        </p:nvSpPr>
        <p:spPr>
          <a:xfrm>
            <a:off x="168507" y="152366"/>
            <a:ext cx="2023152" cy="1936167"/>
          </a:xfrm>
          <a:prstGeom prst="pie">
            <a:avLst>
              <a:gd name="adj1" fmla="val 8331093"/>
              <a:gd name="adj2" fmla="val 162000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1" grpId="0" animBg="1"/>
      <p:bldP spid="41" grpId="1" animBg="1"/>
      <p:bldP spid="5" grpId="0" animBg="1"/>
      <p:bldP spid="20" grpId="0"/>
      <p:bldP spid="36" grpId="0"/>
      <p:bldP spid="40" grpId="0" animBg="1"/>
      <p:bldP spid="40" grpId="1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8820607" y="275302"/>
            <a:ext cx="3372442" cy="584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من معرفتك اللغوية 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9210684" y="932157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مستطيل 19"/>
          <p:cNvSpPr/>
          <p:nvPr/>
        </p:nvSpPr>
        <p:spPr>
          <a:xfrm>
            <a:off x="3856777" y="1278684"/>
            <a:ext cx="992766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أوجد/ي معنى الرد لُغةً: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517088" y="1991670"/>
            <a:ext cx="695882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الإرجاع</a:t>
            </a:r>
            <a:endParaRPr lang="ar-SA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8" b="95692" l="7308" r="96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57" y="-184770"/>
            <a:ext cx="3350631" cy="33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9564913" y="3275088"/>
            <a:ext cx="288951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وفي الاصطلاح:</a:t>
            </a:r>
            <a:endParaRPr lang="ar-SA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4951377" y="4055785"/>
            <a:ext cx="6958823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إرجاع ما يبقى في المسألة بعد أصحاب الفروض على من يستحقه منهم</a:t>
            </a:r>
            <a:endParaRPr lang="ar-SA" sz="40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Picture 2" descr="نتيجة بحث الصور عن لغة القرا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75" y="3859863"/>
            <a:ext cx="4677250" cy="23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36" grpId="0"/>
      <p:bldP spid="34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9245600" y="275302"/>
            <a:ext cx="2947449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فكر/ي!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9376767" y="1149991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مستطيل 19"/>
          <p:cNvSpPr/>
          <p:nvPr/>
        </p:nvSpPr>
        <p:spPr>
          <a:xfrm>
            <a:off x="3856777" y="1278684"/>
            <a:ext cx="992766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ماذا يترتب على الرد؟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3925088" y="1889093"/>
            <a:ext cx="6958823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زيادة في أنصبة من يُرَدُّ عليه.</a:t>
            </a:r>
            <a:endParaRPr lang="ar-SA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نتيجة بحث الصور عن mon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8" b="95692" l="7308" r="96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5599" y="3861363"/>
            <a:ext cx="3299636" cy="31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نتيجة بحث الصور عن زيادة المال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061" l="4583" r="972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688" y="2863328"/>
            <a:ext cx="5810432" cy="399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282267" y="389259"/>
            <a:ext cx="9725620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باستراتيجية العصف الذهني ، فكر/ي و دون/ي ماهي شروط الرد؟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4848933" y="1994486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مخطط انسيابي: معالجة متعاقبة 2"/>
          <p:cNvSpPr/>
          <p:nvPr/>
        </p:nvSpPr>
        <p:spPr>
          <a:xfrm>
            <a:off x="6913435" y="3907480"/>
            <a:ext cx="4310743" cy="2496458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الّا تستغرق الفروض التركة ، لأنها لو اُستغرقت لم يبقَ شيء يُرد.</a:t>
            </a:r>
            <a:endParaRPr lang="ar-SA" sz="3200" b="1" dirty="0"/>
          </a:p>
        </p:txBody>
      </p:sp>
      <p:sp>
        <p:nvSpPr>
          <p:cNvPr id="21" name="مخطط انسيابي: معالجة متعاقبة 20"/>
          <p:cNvSpPr/>
          <p:nvPr/>
        </p:nvSpPr>
        <p:spPr>
          <a:xfrm>
            <a:off x="1173392" y="3975587"/>
            <a:ext cx="4310743" cy="2496458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عدم </a:t>
            </a:r>
            <a:r>
              <a:rPr lang="ar-SA" sz="3200" b="1" dirty="0" err="1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العاصب</a:t>
            </a:r>
            <a:r>
              <a:rPr lang="ar-SA" sz="32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؛ لأن </a:t>
            </a:r>
            <a:r>
              <a:rPr lang="ar-SA" sz="3200" b="1" dirty="0" err="1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العاصب</a:t>
            </a:r>
            <a:r>
              <a:rPr lang="ar-SA" sz="32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 </a:t>
            </a:r>
            <a:r>
              <a:rPr lang="ar-SA" sz="3200" b="1" dirty="0" err="1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حينئدٍ</a:t>
            </a:r>
            <a:r>
              <a:rPr lang="ar-SA" sz="32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 يأخذ الباقي فلا رد.</a:t>
            </a:r>
            <a:endParaRPr lang="ar-SA" sz="3200" b="1" dirty="0">
              <a:solidFill>
                <a:prstClr val="white"/>
              </a:solidFill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8655150" y="3443023"/>
            <a:ext cx="1045028" cy="10595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/>
          <p:cNvSpPr/>
          <p:nvPr/>
        </p:nvSpPr>
        <p:spPr>
          <a:xfrm>
            <a:off x="2691315" y="3511130"/>
            <a:ext cx="1045028" cy="105954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8905794" y="3511129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2941959" y="3579236"/>
            <a:ext cx="543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5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68" y="5803102"/>
            <a:ext cx="1403715" cy="83306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60" y="1869304"/>
            <a:ext cx="6108204" cy="34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7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1" grpId="0" animBg="1"/>
      <p:bldP spid="16" grpId="0" animBg="1"/>
      <p:bldP spid="24" grpId="0" animBg="1"/>
      <p:bldP spid="1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6991394" y="5181176"/>
            <a:ext cx="372224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لاستغراق الفروض التركة.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4848933" y="1377006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مخطط انسيابي: معالجة متعاقبة 2"/>
          <p:cNvSpPr/>
          <p:nvPr/>
        </p:nvSpPr>
        <p:spPr>
          <a:xfrm>
            <a:off x="6697144" y="1957029"/>
            <a:ext cx="4310743" cy="1274206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رجل توفي عن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بنت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وأخت شقيقة.</a:t>
            </a:r>
            <a:endParaRPr lang="ar-SA" sz="3200" b="1" dirty="0"/>
          </a:p>
        </p:txBody>
      </p:sp>
      <p:sp>
        <p:nvSpPr>
          <p:cNvPr id="21" name="مخطط انسيابي: معالجة متعاقبة 20"/>
          <p:cNvSpPr/>
          <p:nvPr/>
        </p:nvSpPr>
        <p:spPr>
          <a:xfrm>
            <a:off x="1615964" y="1957029"/>
            <a:ext cx="4310743" cy="1274206"/>
          </a:xfrm>
          <a:prstGeom prst="flowChartAlternateProcess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3200" b="1" dirty="0" smtClean="0">
                <a:solidFill>
                  <a:srgbClr val="5B9BD5">
                    <a:lumMod val="50000"/>
                  </a:srgbClr>
                </a:solidFill>
                <a:cs typeface="Calibri"/>
                <a:sym typeface="Calibri"/>
              </a:rPr>
              <a:t>رجل توفي عن بنت و ابن.</a:t>
            </a:r>
            <a:endParaRPr lang="ar-SA" sz="3200" b="1" dirty="0">
              <a:solidFill>
                <a:prstClr val="white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719" y="2492037"/>
            <a:ext cx="1104335" cy="1104335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6" y="2651464"/>
            <a:ext cx="1104335" cy="1104335"/>
          </a:xfrm>
          <a:prstGeom prst="rect">
            <a:avLst/>
          </a:prstGeom>
        </p:spPr>
      </p:pic>
      <p:sp>
        <p:nvSpPr>
          <p:cNvPr id="25" name="مستطيل 24"/>
          <p:cNvSpPr/>
          <p:nvPr/>
        </p:nvSpPr>
        <p:spPr>
          <a:xfrm>
            <a:off x="1434667" y="541659"/>
            <a:ext cx="972562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هل يتحقق الرد في الحالات التالية مع بيان السبب 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657" y="3877164"/>
            <a:ext cx="1403715" cy="833065"/>
          </a:xfrm>
          <a:prstGeom prst="rect">
            <a:avLst/>
          </a:prstGeom>
        </p:spPr>
      </p:pic>
      <p:pic>
        <p:nvPicPr>
          <p:cNvPr id="6146" name="Picture 2" descr="نتيجة بحث الصور عن للذكر مثل حظ الانثييي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13" y="3379296"/>
            <a:ext cx="3048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مستطيل 27"/>
          <p:cNvSpPr/>
          <p:nvPr/>
        </p:nvSpPr>
        <p:spPr>
          <a:xfrm>
            <a:off x="2070793" y="5208096"/>
            <a:ext cx="3722240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لوجود </a:t>
            </a:r>
            <a:r>
              <a:rPr lang="ar-SA" sz="3600" b="1" dirty="0" err="1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العاصب</a:t>
            </a:r>
            <a:r>
              <a:rPr lang="ar-SA" sz="36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 .</a:t>
            </a:r>
            <a:endParaRPr lang="ar-SA" sz="36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98" y="4510298"/>
            <a:ext cx="2549431" cy="254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2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21" grpId="0" animBg="1"/>
      <p:bldP spid="25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8"/>
          <p:cNvGrpSpPr/>
          <p:nvPr/>
        </p:nvGrpSpPr>
        <p:grpSpPr>
          <a:xfrm>
            <a:off x="4903647" y="1739863"/>
            <a:ext cx="2592288" cy="180858"/>
            <a:chOff x="5364088" y="1664804"/>
            <a:chExt cx="3096344" cy="216024"/>
          </a:xfrm>
        </p:grpSpPr>
        <p:grpSp>
          <p:nvGrpSpPr>
            <p:cNvPr id="7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14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rgbClr val="783C7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40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2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0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rgbClr val="783C7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مستطيل 24"/>
          <p:cNvSpPr/>
          <p:nvPr/>
        </p:nvSpPr>
        <p:spPr>
          <a:xfrm>
            <a:off x="2954332" y="3316612"/>
            <a:ext cx="4983772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*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لأن سبب الرد هو القرابة التي هي أحد أسباب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الإرث بينما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سبب التوارث بين الزوجين هو عقد الزوجية الصحيح لا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القرابة ، فلذلك </a:t>
            </a: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الرد يكون على جميع أصحاب الفروض عدا 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الزوجين.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cs typeface="Calibri"/>
              <a:sym typeface="Calibri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964" y="2397578"/>
            <a:ext cx="4762500" cy="4762500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1427409" y="2012857"/>
            <a:ext cx="9725620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2">
                    <a:lumMod val="75000"/>
                  </a:schemeClr>
                </a:solidFill>
                <a:cs typeface="Calibri"/>
                <a:sym typeface="Calibri"/>
              </a:rPr>
              <a:t>الزوجين</a:t>
            </a:r>
            <a:endParaRPr lang="ar-SA" sz="4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4670">
            <a:off x="6793009" y="1349827"/>
            <a:ext cx="6350000" cy="6858000"/>
          </a:xfrm>
          <a:prstGeom prst="rect">
            <a:avLst/>
          </a:prstGeom>
        </p:spPr>
      </p:pic>
      <p:sp>
        <p:nvSpPr>
          <p:cNvPr id="26" name="مستطيل 25"/>
          <p:cNvSpPr/>
          <p:nvPr/>
        </p:nvSpPr>
        <p:spPr>
          <a:xfrm>
            <a:off x="8756916" y="3550078"/>
            <a:ext cx="2979839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cs typeface="Calibri"/>
                <a:sym typeface="Calibri"/>
              </a:rPr>
              <a:t>ناقش/ي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مع مجموعتك </a:t>
            </a:r>
          </a:p>
          <a:p>
            <a:pPr algn="ctr"/>
            <a:r>
              <a:rPr lang="ar-SA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سبب عدم الرد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"/>
                <a:sym typeface="Calibri"/>
              </a:rPr>
              <a:t>على الزوجين!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489381" y="273145"/>
            <a:ext cx="9725620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يرد الباقي من التَركة على </a:t>
            </a:r>
          </a:p>
          <a:p>
            <a:pPr algn="ctr"/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  <a:cs typeface="Calibri"/>
                <a:sym typeface="Calibri"/>
              </a:rPr>
              <a:t>جميع أصحاب الفروض عدا :</a:t>
            </a:r>
            <a:endParaRPr lang="ar-SA" sz="44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71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6" grpId="0"/>
      <p:bldP spid="17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2065</TotalTime>
  <Words>568</Words>
  <Application>Microsoft Office PowerPoint</Application>
  <PresentationFormat>شاشة عريضة</PresentationFormat>
  <Paragraphs>129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맑은 고딕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20</cp:revision>
  <dcterms:created xsi:type="dcterms:W3CDTF">2020-03-12T21:10:07Z</dcterms:created>
  <dcterms:modified xsi:type="dcterms:W3CDTF">2020-03-15T16:27:27Z</dcterms:modified>
</cp:coreProperties>
</file>