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89" r:id="rId4"/>
    <p:sldId id="290" r:id="rId5"/>
    <p:sldId id="350" r:id="rId6"/>
    <p:sldId id="291" r:id="rId7"/>
    <p:sldId id="259" r:id="rId8"/>
    <p:sldId id="294" r:id="rId9"/>
    <p:sldId id="295" r:id="rId10"/>
    <p:sldId id="351" r:id="rId11"/>
    <p:sldId id="300" r:id="rId12"/>
    <p:sldId id="301" r:id="rId13"/>
    <p:sldId id="302" r:id="rId14"/>
    <p:sldId id="303" r:id="rId15"/>
    <p:sldId id="305" r:id="rId16"/>
    <p:sldId id="306" r:id="rId17"/>
    <p:sldId id="307" r:id="rId18"/>
    <p:sldId id="308" r:id="rId19"/>
    <p:sldId id="352" r:id="rId20"/>
    <p:sldId id="309" r:id="rId21"/>
    <p:sldId id="310" r:id="rId22"/>
    <p:sldId id="311" r:id="rId23"/>
    <p:sldId id="312" r:id="rId24"/>
    <p:sldId id="314" r:id="rId25"/>
    <p:sldId id="313" r:id="rId26"/>
    <p:sldId id="316" r:id="rId27"/>
    <p:sldId id="318" r:id="rId28"/>
    <p:sldId id="320" r:id="rId29"/>
    <p:sldId id="321" r:id="rId30"/>
    <p:sldId id="322" r:id="rId31"/>
    <p:sldId id="323" r:id="rId32"/>
    <p:sldId id="324" r:id="rId33"/>
    <p:sldId id="317" r:id="rId34"/>
    <p:sldId id="325" r:id="rId35"/>
    <p:sldId id="327" r:id="rId36"/>
    <p:sldId id="329" r:id="rId37"/>
    <p:sldId id="330" r:id="rId38"/>
    <p:sldId id="333" r:id="rId39"/>
    <p:sldId id="335" r:id="rId40"/>
    <p:sldId id="336" r:id="rId41"/>
    <p:sldId id="337" r:id="rId42"/>
    <p:sldId id="348" r:id="rId43"/>
    <p:sldId id="342" r:id="rId44"/>
    <p:sldId id="343" r:id="rId45"/>
    <p:sldId id="344" r:id="rId46"/>
    <p:sldId id="345" r:id="rId47"/>
    <p:sldId id="349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3CC8D-BFE4-4799-9195-879F911A981F}" type="datetimeFigureOut">
              <a:rPr lang="ar-SA" smtClean="0"/>
              <a:pPr/>
              <a:t>28/03/1437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02B0-C94E-448E-A133-9BB6502DD43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mnhjy.com/wp/wp-content/uploads/2012/12/%D9%81%D9%8A%D8%B2%D9%8A%D8%A7%D8%A1-4-%D8%AF%D9%84%D9%8A%D9%84-%D8%A7%D9%84%D8%AA%D8%AC%D8%A7%D8%B1%D8%A8.gif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578;&#1580;&#1585;&#1576;&#1577;%20&#1591;&#1608;&#1605;&#1587;&#1608;&#1606;%20&#1571;_%20&#1575;&#1581;&#1605;&#1583;%20&#1575;&#1576;&#1608;&#1585;&#1581;&#1575;&#1576;%2000_00_08-00_01_55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605;&#1591;&#1610;&#1575;&#1601;%20&#1575;&#1604;&#1603;&#1578;&#1604;&#1577;%20-%20mass%20spectrometer%2000_00_03-00_02_10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575;&#1604;&#1605;&#1608;&#1580;&#1575;&#1578;%20&#1575;&#1604;&#1603;&#1607;&#1585;&#1608;&#1605;&#1594;&#1606;&#1575;&#1591;&#1610;&#1587;&#1610;&#1577;%2000_00_03-00_02_43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t="20685" r="34531"/>
          <a:stretch>
            <a:fillRect/>
          </a:stretch>
        </p:blipFill>
        <p:spPr bwMode="auto">
          <a:xfrm>
            <a:off x="304800" y="214290"/>
            <a:ext cx="4124324" cy="645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4786314" y="2786058"/>
            <a:ext cx="4071966" cy="1571636"/>
          </a:xfrm>
          <a:prstGeom prst="rect">
            <a:avLst/>
          </a:prstGeom>
          <a:noFill/>
        </p:spPr>
        <p:txBody>
          <a:bodyPr wrap="square" rtlCol="1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ar-SA" sz="3200" dirty="0" smtClean="0">
                <a:ln>
                  <a:solidFill>
                    <a:schemeClr val="bg1"/>
                  </a:solidFill>
                </a:ln>
                <a:solidFill>
                  <a:srgbClr val="993366"/>
                </a:solidFill>
                <a:cs typeface="PT Bold Heading" pitchFamily="2" charset="-78"/>
              </a:rPr>
              <a:t> الكهرومغناطيسية</a:t>
            </a:r>
            <a:endParaRPr lang="ar-SA" sz="3200" dirty="0">
              <a:ln>
                <a:solidFill>
                  <a:schemeClr val="bg1"/>
                </a:solidFill>
              </a:ln>
              <a:solidFill>
                <a:srgbClr val="993366"/>
              </a:solidFill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500694" y="2000240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cs typeface="PT Bold Heading" pitchFamily="2" charset="-78"/>
              </a:rPr>
              <a:t>الفصل الثالث</a:t>
            </a:r>
            <a:endParaRPr lang="ar-SA" sz="2800" dirty="0">
              <a:ln>
                <a:solidFill>
                  <a:schemeClr val="bg1"/>
                </a:solidFill>
              </a:ln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152996" y="357166"/>
            <a:ext cx="3429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فيزيـــــــــاء 4</a:t>
            </a:r>
          </a:p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الصف الثالث ثانوي</a:t>
            </a:r>
            <a:endParaRPr lang="ar-SA" sz="24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86380" y="5286388"/>
            <a:ext cx="3071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إعداد مشرفة العلوم</a:t>
            </a:r>
          </a:p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منــــال عـــون</a:t>
            </a:r>
            <a:endParaRPr lang="ar-SA" sz="2400" b="1" dirty="0">
              <a:ln w="1905">
                <a:solidFill>
                  <a:schemeClr val="bg1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7" name="Picture 3" descr="http://www.mnhjy.com/wp/wp-content/uploads/2012/12/%D9%81%D9%8A%D8%B2%D9%8A%D8%A7%D8%A1-4-%D8%AF%D9%84%D9%8A%D9%84-%D8%A7%D9%84%D8%AA%D8%AC%D8%A7%D8%B1%D8%A8.gif"/>
          <p:cNvPicPr>
            <a:picLocks noChangeAspect="1" noChangeArrowheads="1"/>
          </p:cNvPicPr>
          <p:nvPr/>
        </p:nvPicPr>
        <p:blipFill>
          <a:blip r:embed="rId4" r:link="rId5"/>
          <a:srcRect l="6438" t="4297" r="6009" b="4008"/>
          <a:stretch>
            <a:fillRect/>
          </a:stretch>
        </p:blipFill>
        <p:spPr bwMode="auto">
          <a:xfrm>
            <a:off x="4724400" y="285728"/>
            <a:ext cx="8822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تجربة طومسون أ_ احمد ابورحاب 00_00_08-00_01_5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857224" y="1214422"/>
            <a:ext cx="7643866" cy="86518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يمكن تعديل المجالين الكهربائي والمغناطيسي بحيث تسلك حزمة الإلكترونات مساراً مستقيماً دون انحراف 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428728" y="363660"/>
            <a:ext cx="650082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نتائج تجربة </a:t>
            </a:r>
            <a:r>
              <a:rPr lang="ar-SA" sz="4000" dirty="0" err="1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تومسون</a:t>
            </a:r>
            <a:endParaRPr lang="ar-SA" sz="4000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428860" y="2000240"/>
            <a:ext cx="5072098" cy="7874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3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      القوة الكهربائية = القوة المغناطيسية 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500298" y="2857496"/>
            <a:ext cx="4214842" cy="6477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4400" b="1" baseline="-25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= F</a:t>
            </a:r>
            <a:r>
              <a:rPr lang="en-US" sz="4400" b="1" baseline="-25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</a:t>
            </a:r>
            <a:endParaRPr lang="ar-SA" sz="4400" b="1" baseline="-25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0" y="3721096"/>
            <a:ext cx="9144000" cy="792163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Bqv</a:t>
            </a:r>
            <a:r>
              <a:rPr lang="en-U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qE</a:t>
            </a:r>
            <a:endParaRPr lang="ar-SA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-214346" y="4716471"/>
            <a:ext cx="9144000" cy="8636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 = ___ = ___</a:t>
            </a:r>
            <a:endParaRPr lang="ar-SA" sz="54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3133692" y="4572008"/>
            <a:ext cx="1619250" cy="1871663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Eq</a:t>
            </a:r>
            <a:endParaRPr lang="en-US" sz="54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Bq</a:t>
            </a:r>
            <a:endParaRPr lang="ar-SA" sz="54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5000628" y="4572008"/>
            <a:ext cx="1620838" cy="1871663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</a:t>
            </a:r>
            <a:endParaRPr lang="ar-SA" sz="54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صورة 12" descr="6Tyo5Rx7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4786322"/>
            <a:ext cx="1891836" cy="147563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7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500034" y="500043"/>
            <a:ext cx="8072494" cy="1000132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وإذا فصل المجال الكهربائي يؤدي إلى خضوع الإلكترونات لتسارع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مركزي </a:t>
            </a:r>
            <a:r>
              <a:rPr lang="ar-SA" sz="2400" dirty="0" smtClean="0">
                <a:cs typeface="PT Bold Heading" pitchFamily="2" charset="-78"/>
              </a:rPr>
              <a:t>فتسلك </a:t>
            </a:r>
            <a:r>
              <a:rPr lang="ar-SA" sz="2400" dirty="0">
                <a:cs typeface="PT Bold Heading" pitchFamily="2" charset="-78"/>
              </a:rPr>
              <a:t>الإلكترونات مساراً دائرياً نصف قطره يساوي (</a:t>
            </a:r>
            <a:r>
              <a:rPr lang="en-US" sz="2400" dirty="0">
                <a:cs typeface="PT Bold Heading" pitchFamily="2" charset="-78"/>
              </a:rPr>
              <a:t>r</a:t>
            </a:r>
            <a:r>
              <a:rPr lang="ar-SA" sz="2400" dirty="0" smtClean="0">
                <a:cs typeface="PT Bold Heading" pitchFamily="2" charset="-78"/>
              </a:rPr>
              <a:t>)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0" y="2071678"/>
            <a:ext cx="9144000" cy="719138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 =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</a:t>
            </a:r>
            <a:r>
              <a:rPr lang="en-US" sz="3600" b="1" baseline="-250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,  a</a:t>
            </a:r>
            <a:r>
              <a:rPr lang="en-US" sz="3600" b="1" baseline="-25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= v</a:t>
            </a:r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/r</a:t>
            </a:r>
            <a:endParaRPr lang="ar-SA" sz="3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0" y="3006716"/>
            <a:ext cx="9144000" cy="720725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Bqv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= mv</a:t>
            </a:r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/r</a:t>
            </a:r>
            <a:endParaRPr lang="ar-SA" sz="3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0" y="4214818"/>
            <a:ext cx="9144000" cy="719138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___ = ___</a:t>
            </a:r>
            <a:endParaRPr lang="ar-SA" sz="60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3173409" y="4214818"/>
            <a:ext cx="898525" cy="1296987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q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4643438" y="4214818"/>
            <a:ext cx="1728788" cy="1296987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qv</a:t>
            </a:r>
            <a:endParaRPr lang="en-US" sz="60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Br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214810" y="1571612"/>
            <a:ext cx="4366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SA" sz="2000" dirty="0">
                <a:solidFill>
                  <a:srgbClr val="C00000"/>
                </a:solidFill>
                <a:cs typeface="PT Bold Heading" pitchFamily="2" charset="-78"/>
              </a:rPr>
              <a:t>وباستخدام القانون الثاني لنيوتن في الحركة :</a:t>
            </a:r>
          </a:p>
        </p:txBody>
      </p:sp>
      <p:pic>
        <p:nvPicPr>
          <p:cNvPr id="9" name="صورة 8" descr="6Tyo5Rx7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643446"/>
            <a:ext cx="2012731" cy="156993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1285852" y="500042"/>
            <a:ext cx="7358082" cy="576263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400" dirty="0">
                <a:solidFill>
                  <a:schemeClr val="tx2"/>
                </a:solidFill>
                <a:latin typeface="+mj-lt"/>
                <a:ea typeface="+mj-ea"/>
                <a:cs typeface="PT Bold Heading" pitchFamily="2" charset="-78"/>
              </a:rPr>
              <a:t>وبعد إيجاد المتوسط الحسابي لعدة محاولات تجريبية وجد أن :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0" y="1196975"/>
            <a:ext cx="91440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__ = 1.759x10</a:t>
            </a:r>
            <a:r>
              <a:rPr lang="en-US" sz="3600" b="1" baseline="30000" dirty="0">
                <a:latin typeface="+mj-lt"/>
                <a:ea typeface="+mj-ea"/>
                <a:cs typeface="+mj-cs"/>
              </a:rPr>
              <a:t>11</a:t>
            </a:r>
            <a:r>
              <a:rPr lang="en-US" sz="3600" b="1" dirty="0">
                <a:latin typeface="+mj-lt"/>
                <a:ea typeface="+mj-ea"/>
                <a:cs typeface="+mj-cs"/>
              </a:rPr>
              <a:t> c/kg</a:t>
            </a:r>
            <a:endParaRPr lang="ar-SA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530466" y="1336675"/>
            <a:ext cx="75565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q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m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0" y="4643446"/>
            <a:ext cx="91440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 = 9.11x10</a:t>
            </a:r>
            <a:r>
              <a:rPr lang="en-US" sz="5400" b="1" baseline="30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-31</a:t>
            </a:r>
            <a:r>
              <a:rPr lang="en-US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kg</a:t>
            </a:r>
            <a:endParaRPr lang="ar-SA" sz="5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0" y="2708275"/>
            <a:ext cx="91440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m = _____ = _____________</a:t>
            </a:r>
            <a:endParaRPr lang="ar-SA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2339975" y="2892425"/>
            <a:ext cx="140335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q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(q/m)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3995738" y="2924175"/>
            <a:ext cx="3995737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1.602x10</a:t>
            </a:r>
            <a:r>
              <a:rPr lang="en-US" sz="3600" b="1" baseline="30000" dirty="0">
                <a:latin typeface="+mj-lt"/>
                <a:ea typeface="+mj-ea"/>
                <a:cs typeface="+mj-cs"/>
              </a:rPr>
              <a:t>-19</a:t>
            </a:r>
            <a:r>
              <a:rPr lang="en-US" sz="3600" b="1" dirty="0">
                <a:latin typeface="+mj-lt"/>
                <a:ea typeface="+mj-ea"/>
                <a:cs typeface="+mj-cs"/>
              </a:rPr>
              <a:t> c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1.759x10</a:t>
            </a:r>
            <a:r>
              <a:rPr lang="en-US" sz="3600" b="1" baseline="30000" dirty="0">
                <a:latin typeface="+mj-lt"/>
                <a:ea typeface="+mj-ea"/>
                <a:cs typeface="+mj-cs"/>
              </a:rPr>
              <a:t>11</a:t>
            </a:r>
            <a:r>
              <a:rPr lang="en-US" sz="3600" b="1" dirty="0">
                <a:latin typeface="+mj-lt"/>
                <a:ea typeface="+mj-ea"/>
                <a:cs typeface="+mj-cs"/>
              </a:rPr>
              <a:t> c/kg</a:t>
            </a:r>
            <a:endParaRPr lang="ar-SA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7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000364" y="1214422"/>
            <a:ext cx="5857884" cy="92869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استخدم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تومسون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أنبوب أشعة المهبط أيضاً لتحديد نسبة شحنة الأيونات الموجبة إلى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كتلتها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285728"/>
            <a:ext cx="457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تومسون</a:t>
            </a:r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 والبروتونات</a:t>
            </a:r>
            <a:endParaRPr lang="ar-S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071802" y="2214554"/>
            <a:ext cx="5786414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إن الجسيمات المشحونة بشحنة موجبة تخضع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لانحرافات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معاكسة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للانحرافات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التي تعانيها الإلكترونات المتحركة داخل المجالات الكهربائية أو المغناطيسية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000364" y="3429000"/>
            <a:ext cx="5857884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لمسارعة الجسيمات ذات الشحنة الموجبة (البوزترونات </a:t>
            </a:r>
            <a:r>
              <a:rPr lang="en-US" sz="2200" dirty="0">
                <a:latin typeface="+mj-lt"/>
                <a:ea typeface="+mj-ea"/>
                <a:cs typeface="PT Bold Heading" pitchFamily="2" charset="-78"/>
              </a:rPr>
              <a:t>e+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) في منطقة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الانحراف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عكس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تومسون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المجال الكهربائي بين المهبط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والمصعد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33516"/>
            <a:ext cx="27051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عنوان 1"/>
          <p:cNvSpPr txBox="1">
            <a:spLocks/>
          </p:cNvSpPr>
          <p:nvPr/>
        </p:nvSpPr>
        <p:spPr>
          <a:xfrm>
            <a:off x="3071802" y="4643446"/>
            <a:ext cx="5715008" cy="1214446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أضاف كمية قليلة من غاز الهيدروجين إلى الأنبوب فعمل المجال الكهربائي على انتزاع الإلكترونات من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ذرات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الهيدروجين فحولها إلى أيونات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موجبة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1500166" y="1571612"/>
            <a:ext cx="7143736" cy="428628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باستخدام هذه التقنية أمكن حساب كتلة البروتون والتي تساوي :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500298" y="2357430"/>
            <a:ext cx="4429156" cy="1000132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1.67x10</a:t>
            </a:r>
            <a:r>
              <a:rPr lang="en-US" sz="4400" b="1" baseline="30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-27</a:t>
            </a:r>
            <a:r>
              <a:rPr lang="en-US" sz="4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kg</a:t>
            </a:r>
            <a:endParaRPr lang="ar-SA" sz="44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143108" y="3786190"/>
            <a:ext cx="6429420" cy="1428760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ولتحديد كتل الأيونات الثقيلة المنتجة بعد انتزاع الإلكترونات من الغازات مثل</a:t>
            </a:r>
          </a:p>
          <a:p>
            <a:pPr algn="justLow" fontAlgn="auto">
              <a:spcAft>
                <a:spcPts val="0"/>
              </a:spcAft>
              <a:defRPr/>
            </a:pPr>
            <a:r>
              <a:rPr lang="ar-SA" sz="24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</a:t>
            </a:r>
            <a:r>
              <a:rPr lang="ar-SA" sz="2400" dirty="0" err="1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الهيليوم</a:t>
            </a:r>
            <a:r>
              <a:rPr lang="ar-SA" sz="24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والنيون </a:t>
            </a:r>
            <a:r>
              <a:rPr lang="ar-SA" sz="2400" dirty="0" err="1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والأرجون</a:t>
            </a:r>
            <a:r>
              <a:rPr lang="ar-SA" sz="24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)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.</a:t>
            </a:r>
            <a:endParaRPr lang="ar-SA" sz="24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785786" y="642918"/>
            <a:ext cx="7858148" cy="42862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ثم سارع أيونات الهيدروجين أو البروتونات من خلال شق ضيق في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المصعد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6" name="صورة 5" descr="51481_119222266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876"/>
            <a:ext cx="1263100" cy="174307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571472" y="1214422"/>
            <a:ext cx="8215338" cy="447661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حدث شيء مثير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للاهتمام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عندما وضع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تومسون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غاز النيون الأشعة </a:t>
            </a:r>
            <a:r>
              <a:rPr lang="ar-SA" sz="2200" dirty="0" err="1" smtClean="0">
                <a:latin typeface="+mj-lt"/>
                <a:ea typeface="+mj-ea"/>
                <a:cs typeface="PT Bold Heading" pitchFamily="2" charset="-78"/>
              </a:rPr>
              <a:t>المهبطية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28794" y="214290"/>
            <a:ext cx="564356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 err="1">
                <a:ln w="1143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مطياف</a:t>
            </a:r>
            <a:r>
              <a:rPr lang="ar-SA" sz="4000" dirty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4000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الكتلـــة</a:t>
            </a:r>
            <a:endParaRPr lang="ar-SA" sz="4000" dirty="0">
              <a:ln w="1143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928662" y="2000240"/>
            <a:ext cx="7715272" cy="36194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فقد لاحظ توهج نقطتين مضيئتين على الشاشة بدلاً من نقطة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واحدة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28596" y="2643182"/>
            <a:ext cx="8215338" cy="774715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وخلص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تومسون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إلى أن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الذرات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المختلفة من العنصر نفسه لها خصائص كيميائية متماثلة لكن لها كتلاً مختلفة (النظير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)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43010" name="Picture 2" descr="2x1s6sv9drrrsacxlsgn"/>
          <p:cNvPicPr>
            <a:picLocks noChangeAspect="1" noChangeArrowheads="1"/>
          </p:cNvPicPr>
          <p:nvPr/>
        </p:nvPicPr>
        <p:blipFill>
          <a:blip r:embed="rId3"/>
          <a:srcRect l="8920" t="54259" r="74246" b="30931"/>
          <a:stretch>
            <a:fillRect/>
          </a:stretch>
        </p:blipFill>
        <p:spPr bwMode="auto">
          <a:xfrm>
            <a:off x="2786050" y="3714752"/>
            <a:ext cx="2786082" cy="234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1000100" y="1285860"/>
            <a:ext cx="7858148" cy="647700"/>
          </a:xfrm>
          <a:prstGeom prst="rect">
            <a:avLst/>
          </a:prstGeom>
        </p:spPr>
        <p:txBody>
          <a:bodyPr lIns="45720" rIns="45720" anchor="ctr"/>
          <a:lstStyle/>
          <a:p>
            <a:pPr>
              <a:defRPr/>
            </a:pPr>
            <a:r>
              <a:rPr lang="ar-SA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مطياف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 الكتلة </a:t>
            </a: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: </a:t>
            </a:r>
            <a:r>
              <a:rPr lang="ar-SA" sz="2400" dirty="0">
                <a:cs typeface="PT Bold Heading" pitchFamily="2" charset="-78"/>
              </a:rPr>
              <a:t>هو الجهاز المماثل لأنبوب أشعة المهبط </a:t>
            </a:r>
            <a:r>
              <a:rPr lang="ar-SA" sz="2400" dirty="0" err="1" smtClean="0">
                <a:cs typeface="PT Bold Heading" pitchFamily="2" charset="-78"/>
              </a:rPr>
              <a:t>لتومسون</a:t>
            </a:r>
            <a:r>
              <a:rPr lang="ar-SA" sz="2400" dirty="0" smtClean="0">
                <a:cs typeface="PT Bold Heading" pitchFamily="2" charset="-78"/>
              </a:rPr>
              <a:t> .</a:t>
            </a:r>
            <a:endParaRPr lang="ar-SA" sz="24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00298" y="485756"/>
            <a:ext cx="514350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الجهــــــــــــاز</a:t>
            </a:r>
            <a:endParaRPr lang="ar-SA" sz="4000" dirty="0">
              <a:ln w="11430"/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85720" y="2000240"/>
            <a:ext cx="8643998" cy="642942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200" dirty="0">
                <a:cs typeface="PT Bold Heading" pitchFamily="2" charset="-78"/>
              </a:rPr>
              <a:t>والذي يستخدم لدراسة النظائر وقياس النسبة بين الأيون الموجب وكتلته (</a:t>
            </a:r>
            <a:r>
              <a:rPr lang="en-US" sz="2200" dirty="0">
                <a:cs typeface="PT Bold Heading" pitchFamily="2" charset="-78"/>
              </a:rPr>
              <a:t>q/m</a:t>
            </a:r>
            <a:r>
              <a:rPr lang="ar-SA" sz="2200" dirty="0">
                <a:cs typeface="PT Bold Heading" pitchFamily="2" charset="-78"/>
              </a:rPr>
              <a:t>) بدقة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804388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143108" y="642918"/>
            <a:ext cx="6643702" cy="78581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مصدر الأيون :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هي المادة التي تكون قيد الفحص </a:t>
            </a:r>
            <a:r>
              <a:rPr lang="ar-SA" sz="2200" dirty="0" err="1" smtClean="0">
                <a:latin typeface="+mj-lt"/>
                <a:ea typeface="+mj-ea"/>
                <a:cs typeface="PT Bold Heading" pitchFamily="2" charset="-78"/>
              </a:rPr>
              <a:t>والإستقصاء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071670" y="1357298"/>
            <a:ext cx="6643702" cy="57150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cs typeface="PT Bold Heading" pitchFamily="2" charset="-78"/>
              </a:rPr>
              <a:t>ويجب أن يكون إما غازاً أو مادة يمكن تسخينها لتشكل </a:t>
            </a:r>
            <a:r>
              <a:rPr lang="ar-SA" sz="2200" dirty="0" smtClean="0">
                <a:cs typeface="PT Bold Heading" pitchFamily="2" charset="-78"/>
              </a:rPr>
              <a:t>بخاراً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 bwMode="auto">
          <a:xfrm>
            <a:off x="214282" y="2000240"/>
            <a:ext cx="85725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justLow"/>
            <a:r>
              <a:rPr lang="ar-SA" sz="2200" dirty="0">
                <a:cs typeface="PT Bold Heading" pitchFamily="2" charset="-78"/>
              </a:rPr>
              <a:t>وتتشكل الأيونات الموجبة عند اصطدام الإلكترونات المسرعة بالغاز أو بذرات البخار</a:t>
            </a:r>
          </a:p>
        </p:txBody>
      </p:sp>
      <p:pic>
        <p:nvPicPr>
          <p:cNvPr id="10" name="Picture 1" descr="r378f76xcmh2ycngel1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8"/>
              </a:clrFrom>
              <a:clrTo>
                <a:srgbClr val="FEFDF8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214414" y="3000372"/>
            <a:ext cx="6572296" cy="340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مطياف الكتلة - mass spectrometer 00_00_03-00_02_1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142976" y="642918"/>
            <a:ext cx="700092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تفاعلات المجالات الكهربائية والمغناطيسية والمادة</a:t>
            </a:r>
            <a:endParaRPr lang="ar-SA" sz="3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785786" y="1714488"/>
            <a:ext cx="7572428" cy="92869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1 – ممّ تتكون الموجات الكهرومغناطيسية؟</a:t>
            </a: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/>
            </a:r>
            <a:b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</a:b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تتكون من مجالات كهربائية ومغناطيسية تنتشر في الفضاء .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85786" y="3000372"/>
            <a:ext cx="75723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ar-SA" sz="2400" dirty="0" smtClean="0">
                <a:solidFill>
                  <a:srgbClr val="FF0000"/>
                </a:solidFill>
                <a:cs typeface="PT Bold Heading" pitchFamily="2" charset="-78"/>
              </a:rPr>
              <a:t>2 – ما سبب نشأة الموجات الكهرومغناطيسية ؟</a:t>
            </a:r>
          </a:p>
          <a:p>
            <a:pPr algn="just"/>
            <a:r>
              <a:rPr lang="ar-SA" sz="2400" dirty="0" smtClean="0">
                <a:cs typeface="PT Bold Heading" pitchFamily="2" charset="-78"/>
              </a:rPr>
              <a:t>سبب نشأة الموجات الكهرومغناطيسية هو ( حركة </a:t>
            </a:r>
            <a:r>
              <a:rPr lang="ar-SA" sz="2400" dirty="0" err="1" smtClean="0">
                <a:cs typeface="PT Bold Heading" pitchFamily="2" charset="-78"/>
              </a:rPr>
              <a:t>الألكترون</a:t>
            </a:r>
            <a:r>
              <a:rPr lang="ar-SA" sz="2400" dirty="0" smtClean="0">
                <a:cs typeface="PT Bold Heading" pitchFamily="2" charset="-78"/>
              </a:rPr>
              <a:t> ) ، لأن شحنة الإلكترون تنتج مجالات كهربائية  ومجالات مغناطيسية . </a:t>
            </a:r>
          </a:p>
        </p:txBody>
      </p:sp>
      <p:pic>
        <p:nvPicPr>
          <p:cNvPr id="65538" name="Picture 2" descr="http://www.areeg.org/uploads/swf/images/GP100208.jpg"/>
          <p:cNvPicPr>
            <a:picLocks noChangeAspect="1" noChangeArrowheads="1"/>
          </p:cNvPicPr>
          <p:nvPr/>
        </p:nvPicPr>
        <p:blipFill>
          <a:blip r:embed="rId3"/>
          <a:srcRect l="15229" t="29605" r="16243" b="4605"/>
          <a:stretch>
            <a:fillRect/>
          </a:stretch>
        </p:blipFill>
        <p:spPr bwMode="auto">
          <a:xfrm>
            <a:off x="2357422" y="4572008"/>
            <a:ext cx="5057810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3500430" cy="57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286116" y="1571612"/>
            <a:ext cx="3857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dirty="0" smtClean="0">
                <a:ln w="50800"/>
                <a:solidFill>
                  <a:schemeClr val="tx1"/>
                </a:solidFill>
                <a:cs typeface="PT Bold Heading" pitchFamily="2" charset="-78"/>
              </a:rPr>
              <a:t>يوضح الشكل المسافات التقريبية بين العلامات التي تتركها عينة كروم متأنية ( </a:t>
            </a:r>
            <a:r>
              <a:rPr lang="en-US" sz="2400" dirty="0" smtClean="0">
                <a:ln w="50800"/>
                <a:solidFill>
                  <a:schemeClr val="tx1"/>
                </a:solidFill>
                <a:cs typeface="PT Bold Heading" pitchFamily="2" charset="-78"/>
              </a:rPr>
              <a:t>Cr </a:t>
            </a:r>
            <a:r>
              <a:rPr lang="ar-SA" sz="2400" dirty="0" smtClean="0">
                <a:ln w="50800"/>
                <a:solidFill>
                  <a:schemeClr val="tx1"/>
                </a:solidFill>
                <a:cs typeface="PT Bold Heading" pitchFamily="2" charset="-78"/>
              </a:rPr>
              <a:t> ) على الفيلم . وعلى الرغم أن جميع أيونات الكروم </a:t>
            </a:r>
            <a:r>
              <a:rPr lang="ar-SA" sz="2400" dirty="0" err="1" smtClean="0">
                <a:ln w="50800"/>
                <a:solidFill>
                  <a:schemeClr val="tx1"/>
                </a:solidFill>
                <a:cs typeface="PT Bold Heading" pitchFamily="2" charset="-78"/>
              </a:rPr>
              <a:t>التى</a:t>
            </a:r>
            <a:r>
              <a:rPr lang="ar-SA" sz="2400" dirty="0" smtClean="0">
                <a:ln w="50800"/>
                <a:solidFill>
                  <a:schemeClr val="tx1"/>
                </a:solidFill>
                <a:cs typeface="PT Bold Heading" pitchFamily="2" charset="-78"/>
              </a:rPr>
              <a:t> اصطدمت الفيلم لها الشحنة نفسها .حيث تعتمد شحنتها على عدد الإلكترونات التي فقدت من </a:t>
            </a:r>
            <a:r>
              <a:rPr lang="ar-SA" sz="2400" dirty="0" err="1" smtClean="0">
                <a:ln w="50800"/>
                <a:solidFill>
                  <a:schemeClr val="tx1"/>
                </a:solidFill>
                <a:cs typeface="PT Bold Heading" pitchFamily="2" charset="-78"/>
              </a:rPr>
              <a:t>الذرات</a:t>
            </a:r>
            <a:r>
              <a:rPr lang="ar-SA" sz="2400" dirty="0" smtClean="0">
                <a:ln w="50800"/>
                <a:solidFill>
                  <a:schemeClr val="tx1"/>
                </a:solidFill>
                <a:cs typeface="PT Bold Heading" pitchFamily="2" charset="-78"/>
              </a:rPr>
              <a:t> المتعادلة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28992" y="357166"/>
            <a:ext cx="3385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spc="0" dirty="0" smtClean="0">
                <a:ln w="50800"/>
                <a:solidFill>
                  <a:schemeClr val="accent6">
                    <a:lumMod val="75000"/>
                  </a:schemeClr>
                </a:solidFill>
                <a:cs typeface="PT Bold Heading" pitchFamily="2" charset="-78"/>
              </a:rPr>
              <a:t>تحليل النظائر </a:t>
            </a:r>
            <a:endParaRPr lang="ar-SA" sz="4800" dirty="0">
              <a:solidFill>
                <a:schemeClr val="accent6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59625" y="-26988"/>
            <a:ext cx="2020888" cy="2254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العنوان الحركة على خط مستقيم</a:t>
            </a:r>
            <a:endParaRPr lang="ar-SA" sz="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4429124" y="1071546"/>
            <a:ext cx="4143372" cy="649288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24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لمطياف</a:t>
            </a:r>
            <a:r>
              <a:rPr lang="ar-SA" sz="2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 الكتلة استخدامات متعددة 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786050" y="214290"/>
            <a:ext cx="40005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تطبيقات أخـــرى </a:t>
            </a:r>
            <a:endParaRPr lang="ar-SA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071670" y="1643050"/>
            <a:ext cx="7000892" cy="79692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(1)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لفحص عينة من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اليورانيوم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إلى النظائر المكونة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لها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643174" y="2432040"/>
            <a:ext cx="6000792" cy="568332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(2</a:t>
            </a:r>
            <a:r>
              <a:rPr lang="ar-SA" sz="2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) 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لالتقاط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وتحديد أثر كميات الجزيئات في عينة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ما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0034" y="3143248"/>
            <a:ext cx="8215370" cy="428628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(وهذا التطبيق يستخدم على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نطاق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واسع في علوم البيئة والعلوم الجنائية )</a:t>
            </a:r>
          </a:p>
        </p:txBody>
      </p:sp>
      <p:pic>
        <p:nvPicPr>
          <p:cNvPr id="38913" name="Picture 1" descr="Thermal_ionization_mass_spectrometer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928926" y="3786190"/>
            <a:ext cx="37528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428860" y="1285860"/>
            <a:ext cx="6429388" cy="576262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الموجات الكهرومغناطيسية نعتمد عليها يومياً :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000364" y="1857364"/>
            <a:ext cx="5311758" cy="4391025"/>
          </a:xfrm>
          <a:prstGeom prst="rect">
            <a:avLst/>
          </a:prstGeom>
        </p:spPr>
        <p:txBody>
          <a:bodyPr lIns="45720" rIns="45720" anchor="ctr"/>
          <a:lstStyle/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الإذاعة .</a:t>
            </a:r>
            <a:endParaRPr lang="ar-SA" sz="2800" dirty="0">
              <a:latin typeface="+mj-lt"/>
              <a:ea typeface="+mj-ea"/>
              <a:cs typeface="PT Bold Heading" pitchFamily="2" charset="-78"/>
            </a:endParaRP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التلفاز .</a:t>
            </a:r>
            <a:endParaRPr lang="ar-SA" sz="2800" dirty="0">
              <a:latin typeface="+mj-lt"/>
              <a:ea typeface="+mj-ea"/>
              <a:cs typeface="PT Bold Heading" pitchFamily="2" charset="-78"/>
            </a:endParaRP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الأقمار </a:t>
            </a: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الاصطناعية .</a:t>
            </a:r>
            <a:endParaRPr lang="ar-SA" sz="2800" dirty="0">
              <a:latin typeface="+mj-lt"/>
              <a:ea typeface="+mj-ea"/>
              <a:cs typeface="PT Bold Heading" pitchFamily="2" charset="-78"/>
            </a:endParaRP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المجرات </a:t>
            </a: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البعيدة .</a:t>
            </a:r>
            <a:endParaRPr lang="ar-SA" sz="2800" dirty="0">
              <a:latin typeface="+mj-lt"/>
              <a:ea typeface="+mj-ea"/>
              <a:cs typeface="PT Bold Heading" pitchFamily="2" charset="-78"/>
            </a:endParaRP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أفران </a:t>
            </a: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الميكروويف .</a:t>
            </a:r>
            <a:endParaRPr lang="ar-SA" sz="2800" dirty="0">
              <a:latin typeface="+mj-lt"/>
              <a:ea typeface="+mj-ea"/>
              <a:cs typeface="PT Bold Heading" pitchFamily="2" charset="-78"/>
            </a:endParaRP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أجهزة التحكم عن </a:t>
            </a: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بُعد .</a:t>
            </a:r>
            <a:endParaRPr lang="ar-SA" sz="2800" dirty="0">
              <a:latin typeface="+mj-lt"/>
              <a:ea typeface="+mj-ea"/>
              <a:cs typeface="PT Bold Heading" pitchFamily="2" charset="-78"/>
            </a:endParaRPr>
          </a:p>
          <a:p>
            <a:pPr marL="857250" indent="-8572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الهواتف الخلوية </a:t>
            </a: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وغيرها .</a:t>
            </a:r>
            <a:endParaRPr lang="ar-SA" sz="28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43042" y="357166"/>
            <a:ext cx="6692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3200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المجالات الكهربائية والمغناطيسية </a:t>
            </a:r>
            <a:r>
              <a:rPr lang="ar-SA" sz="3200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في الفضاء</a:t>
            </a:r>
            <a:endParaRPr lang="ar-SA" sz="3200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pic>
        <p:nvPicPr>
          <p:cNvPr id="37889" name="Picture 1" descr="0sat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 rot="21290292">
            <a:off x="933409" y="3760676"/>
            <a:ext cx="2690808" cy="18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41218146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857364"/>
            <a:ext cx="2672214" cy="16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304784"/>
            <a:ext cx="6019800" cy="8382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PT Bold Heading" pitchFamily="2" charset="-78"/>
              </a:rPr>
              <a:t>الموجات الكهرومغناطيسية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071538" y="1285860"/>
            <a:ext cx="7286644" cy="170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dirty="0" smtClean="0">
                <a:ln w="50800"/>
                <a:solidFill>
                  <a:schemeClr val="tx1"/>
                </a:solidFill>
                <a:cs typeface="PT Bold Heading" pitchFamily="2" charset="-78"/>
              </a:rPr>
              <a:t>حدث تطور كبير في فهم الموجات الكهرومغناطيسية خلال القرن التاسع عشر ، وأدت هذه التطورات إلى تطوير أجهزة وتقنيات جديدة كان لها أثر كبير في المجتمع الحديث .</a:t>
            </a:r>
            <a:endParaRPr lang="ar-SA" sz="2400" dirty="0"/>
          </a:p>
        </p:txBody>
      </p:sp>
      <p:pic>
        <p:nvPicPr>
          <p:cNvPr id="36865" name="Picture 1" descr="400px-Light-wave-ar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2143108" y="3429000"/>
            <a:ext cx="5214974" cy="272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285984" y="928670"/>
            <a:ext cx="6357982" cy="1357322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توصل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أورستد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إلى أن التيار المار في موصل يولد مجالاً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مغناطيسياُ .</a:t>
            </a:r>
          </a:p>
          <a:p>
            <a:pPr algn="justLow">
              <a:defRPr/>
            </a:pPr>
            <a:r>
              <a:rPr lang="ar-SA" sz="2200" dirty="0">
                <a:cs typeface="PT Bold Heading" pitchFamily="2" charset="-78"/>
              </a:rPr>
              <a:t>وأن التيار المتغير يولد مجالاً مغناطيسياً متغيراً</a:t>
            </a:r>
          </a:p>
          <a:p>
            <a:pPr algn="justLow" fontAlgn="auto">
              <a:spcAft>
                <a:spcPts val="0"/>
              </a:spcAft>
              <a:defRPr/>
            </a:pP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14550" y="63618"/>
            <a:ext cx="550072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سلسلة من الإنجازات</a:t>
            </a:r>
            <a:endParaRPr lang="ar-SA" sz="4000" dirty="0">
              <a:ln w="11430"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285984" y="2214554"/>
            <a:ext cx="6429420" cy="150019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اكتشف كل من العالمين مايكل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فارادي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وجوزيف هنري كل على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حدة </a:t>
            </a:r>
            <a:r>
              <a:rPr lang="ar-SA" sz="2200" dirty="0" smtClean="0">
                <a:cs typeface="PT Bold Heading" pitchFamily="2" charset="-78"/>
              </a:rPr>
              <a:t>الحث </a:t>
            </a:r>
            <a:r>
              <a:rPr lang="ar-SA" sz="2200" dirty="0">
                <a:cs typeface="PT Bold Heading" pitchFamily="2" charset="-78"/>
              </a:rPr>
              <a:t>الكهرومغناطيسي وهو إنتاج مجال كهربائي بسبب مجال مغناطيسي </a:t>
            </a:r>
            <a:r>
              <a:rPr lang="ar-SA" sz="2200" dirty="0" smtClean="0">
                <a:cs typeface="PT Bold Heading" pitchFamily="2" charset="-78"/>
              </a:rPr>
              <a:t>متغير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34817" name="Picture 1" descr="maxresdefault"/>
          <p:cNvPicPr>
            <a:picLocks noChangeAspect="1" noChangeArrowheads="1"/>
          </p:cNvPicPr>
          <p:nvPr/>
        </p:nvPicPr>
        <p:blipFill>
          <a:blip r:embed="rId3" cstate="print"/>
          <a:srcRect l="11168" r="12691"/>
          <a:stretch>
            <a:fillRect/>
          </a:stretch>
        </p:blipFill>
        <p:spPr bwMode="auto">
          <a:xfrm>
            <a:off x="357158" y="857232"/>
            <a:ext cx="1785950" cy="13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ANd9GcQq7IUkqSCfr4kW1959m0yYWkTih9feku-T5Z49mreADLhStHW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357430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عنوان 1"/>
          <p:cNvSpPr txBox="1">
            <a:spLocks/>
          </p:cNvSpPr>
          <p:nvPr/>
        </p:nvSpPr>
        <p:spPr>
          <a:xfrm>
            <a:off x="2285984" y="3786190"/>
            <a:ext cx="6429356" cy="714380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إن المجال الكهربائي </a:t>
            </a:r>
            <a:r>
              <a:rPr lang="ar-SA" sz="2200" dirty="0" err="1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الحثي</a:t>
            </a:r>
            <a:r>
              <a:rPr lang="ar-SA" sz="2200" dirty="0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 يتولد حتى لو لم يكن هناك أسلاك ، فمثلاً :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500034" y="4357694"/>
            <a:ext cx="8286744" cy="2143140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(1)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المجال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المغناطيسي المتغير يولد مجالاً كهربائياً متغيراً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مماثلاً</a:t>
            </a:r>
          </a:p>
          <a:p>
            <a:pPr algn="justLow">
              <a:defRPr/>
            </a:pP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(2) </a:t>
            </a:r>
            <a:r>
              <a:rPr lang="ar-SA" sz="2200" dirty="0">
                <a:cs typeface="PT Bold Heading" pitchFamily="2" charset="-78"/>
              </a:rPr>
              <a:t>التغير في المجال الكهربائي يولد مجالاً متغيراً كما افترض الفيزيائي الاسكتلندي جيمس </a:t>
            </a:r>
            <a:r>
              <a:rPr lang="ar-SA" sz="2200" dirty="0" smtClean="0">
                <a:cs typeface="PT Bold Heading" pitchFamily="2" charset="-78"/>
              </a:rPr>
              <a:t>ماكسويل</a:t>
            </a:r>
          </a:p>
          <a:p>
            <a:pPr algn="justLow">
              <a:defRPr/>
            </a:pPr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(3) </a:t>
            </a:r>
            <a:r>
              <a:rPr lang="ar-SA" sz="2200" dirty="0">
                <a:cs typeface="PT Bold Heading" pitchFamily="2" charset="-78"/>
              </a:rPr>
              <a:t>يسمى المجالان المغناطيسي والكهربائي </a:t>
            </a:r>
            <a:r>
              <a:rPr lang="ar-SA" sz="2200" dirty="0" err="1">
                <a:cs typeface="PT Bold Heading" pitchFamily="2" charset="-78"/>
              </a:rPr>
              <a:t>المتشران</a:t>
            </a:r>
            <a:r>
              <a:rPr lang="ar-SA" sz="2200" dirty="0">
                <a:cs typeface="PT Bold Heading" pitchFamily="2" charset="-78"/>
              </a:rPr>
              <a:t> معاً في الفضاء الموجات الكهرومغناطيسية أو موجة (</a:t>
            </a:r>
            <a:r>
              <a:rPr lang="en-US" sz="2200" dirty="0">
                <a:cs typeface="PT Bold Heading" pitchFamily="2" charset="-78"/>
              </a:rPr>
              <a:t>EM</a:t>
            </a:r>
            <a:r>
              <a:rPr lang="ar-SA" sz="2200" dirty="0" smtClean="0">
                <a:cs typeface="PT Bold Heading" pitchFamily="2" charset="-78"/>
              </a:rPr>
              <a:t>)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835342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628" y="1721080"/>
            <a:ext cx="1106488" cy="63635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571736" y="500042"/>
            <a:ext cx="559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1530" lvl="0" indent="-74295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ar-SA" sz="3200" dirty="0">
                <a:ln w="50800"/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خصائص الموجات الكهرومغناطيسية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357422" y="1500174"/>
            <a:ext cx="6429420" cy="2767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11530" indent="-742950">
              <a:lnSpc>
                <a:spcPct val="20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ar-SA" sz="2800" dirty="0" smtClean="0">
                <a:ln w="50800">
                  <a:noFill/>
                </a:ln>
                <a:cs typeface="PT Bold Heading" pitchFamily="2" charset="-78"/>
              </a:rPr>
              <a:t>العلاقة بين الطول </a:t>
            </a:r>
            <a:r>
              <a:rPr lang="ar-SA" sz="2800" dirty="0" err="1" smtClean="0">
                <a:ln w="50800">
                  <a:noFill/>
                </a:ln>
                <a:cs typeface="PT Bold Heading" pitchFamily="2" charset="-78"/>
              </a:rPr>
              <a:t>الموجي</a:t>
            </a:r>
            <a:r>
              <a:rPr lang="ar-SA" sz="2800" dirty="0" smtClean="0">
                <a:ln w="50800">
                  <a:noFill/>
                </a:ln>
                <a:cs typeface="PT Bold Heading" pitchFamily="2" charset="-78"/>
              </a:rPr>
              <a:t> والتردد لموجة </a:t>
            </a:r>
          </a:p>
          <a:p>
            <a:pPr marL="811530" indent="-742950" algn="ctr">
              <a:lnSpc>
                <a:spcPct val="20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ar-SA" sz="2800" dirty="0" smtClean="0">
                <a:ln w="50800">
                  <a:noFill/>
                </a:ln>
                <a:cs typeface="PT Bold Heading" pitchFamily="2" charset="-78"/>
              </a:rPr>
              <a:t>الطول </a:t>
            </a:r>
            <a:r>
              <a:rPr lang="ar-SA" sz="2800" dirty="0" err="1" smtClean="0">
                <a:ln w="50800">
                  <a:noFill/>
                </a:ln>
                <a:cs typeface="PT Bold Heading" pitchFamily="2" charset="-78"/>
              </a:rPr>
              <a:t>الموجي</a:t>
            </a:r>
            <a:r>
              <a:rPr lang="ar-SA" sz="2800" dirty="0" smtClean="0">
                <a:ln w="50800">
                  <a:noFill/>
                </a:ln>
                <a:cs typeface="PT Bold Heading" pitchFamily="2" charset="-78"/>
              </a:rPr>
              <a:t> للموجة يساوي مقدار سرعتها مقسوما على ترددها</a:t>
            </a:r>
            <a:endParaRPr lang="ar-SA" sz="2800" dirty="0"/>
          </a:p>
        </p:txBody>
      </p:sp>
      <p:pic>
        <p:nvPicPr>
          <p:cNvPr id="32769" name="Picture 1" descr="22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643446"/>
            <a:ext cx="371475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0" y="1500174"/>
            <a:ext cx="91440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سقوط أشعة الشمس على كأس زجاجي </a:t>
            </a:r>
            <a:r>
              <a:rPr lang="ar-SA" sz="2800" dirty="0" err="1">
                <a:latin typeface="+mj-lt"/>
                <a:ea typeface="+mj-ea"/>
                <a:cs typeface="PT Bold Heading" pitchFamily="2" charset="-78"/>
              </a:rPr>
              <a:t>به</a:t>
            </a: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 ماء مثال على انتقال موجات الضوء خلال ثلاث مواد مختلفة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357686" y="4500570"/>
            <a:ext cx="4143404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وهي مواد غير موصلة للكهرباء وتسمى العوازل الكهربائية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 bwMode="auto">
          <a:xfrm>
            <a:off x="0" y="264318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ar-SA" sz="4400" dirty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( الهواء – الزجاج – الماء )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214414" y="428604"/>
            <a:ext cx="6942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spc="0" dirty="0" smtClean="0">
                <a:ln w="50800"/>
                <a:solidFill>
                  <a:srgbClr val="7030A0"/>
                </a:solidFill>
                <a:cs typeface="PT Bold Heading" pitchFamily="2" charset="-78"/>
              </a:rPr>
              <a:t>انتشار الموجات الكهرومغناطيسية خلال المادة</a:t>
            </a:r>
            <a:endParaRPr lang="ar-SA" sz="32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pic>
        <p:nvPicPr>
          <p:cNvPr id="30721" name="Picture 1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00504"/>
            <a:ext cx="3357586" cy="260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0" y="1428736"/>
            <a:ext cx="9144000" cy="576262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600" dirty="0">
                <a:latin typeface="+mj-lt"/>
                <a:ea typeface="+mj-ea"/>
                <a:cs typeface="PT Bold Heading" pitchFamily="2" charset="-78"/>
              </a:rPr>
              <a:t>(</a:t>
            </a:r>
            <a:r>
              <a:rPr lang="en-US" sz="3600" dirty="0">
                <a:latin typeface="+mj-lt"/>
                <a:ea typeface="+mj-ea"/>
                <a:cs typeface="PT Bold Heading" pitchFamily="2" charset="-78"/>
              </a:rPr>
              <a:t>k</a:t>
            </a:r>
            <a:r>
              <a:rPr lang="ar-SA" sz="3600" dirty="0">
                <a:latin typeface="+mj-lt"/>
                <a:ea typeface="+mj-ea"/>
                <a:cs typeface="PT Bold Heading" pitchFamily="2" charset="-78"/>
              </a:rPr>
              <a:t>) : ثابت العزل الكهربائي النسبي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857356" y="214290"/>
            <a:ext cx="592932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الانتشــــــــــــار</a:t>
            </a:r>
            <a:endParaRPr lang="ar-SA" sz="4400" b="1" dirty="0">
              <a:ln w="1143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0" y="2571744"/>
            <a:ext cx="91440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600" dirty="0">
                <a:latin typeface="+mj-lt"/>
                <a:ea typeface="+mj-ea"/>
                <a:cs typeface="PT Bold Heading" pitchFamily="2" charset="-78"/>
              </a:rPr>
              <a:t>وليس له وحدة قياس وقيمته في الفراغ (</a:t>
            </a:r>
            <a:r>
              <a:rPr lang="en-US" sz="3600" dirty="0">
                <a:latin typeface="+mj-lt"/>
                <a:ea typeface="+mj-ea"/>
                <a:cs typeface="PT Bold Heading" pitchFamily="2" charset="-78"/>
              </a:rPr>
              <a:t>1</a:t>
            </a:r>
            <a:r>
              <a:rPr lang="ar-SA" sz="3600" dirty="0">
                <a:latin typeface="+mj-lt"/>
                <a:ea typeface="+mj-ea"/>
                <a:cs typeface="PT Bold Heading" pitchFamily="2" charset="-78"/>
              </a:rPr>
              <a:t>) وفي الهواء (</a:t>
            </a:r>
            <a:r>
              <a:rPr lang="en-US" sz="3600" dirty="0">
                <a:latin typeface="+mj-lt"/>
                <a:ea typeface="+mj-ea"/>
                <a:cs typeface="PT Bold Heading" pitchFamily="2" charset="-78"/>
              </a:rPr>
              <a:t>1.00054</a:t>
            </a:r>
            <a:r>
              <a:rPr lang="ar-SA" sz="3600" dirty="0">
                <a:latin typeface="+mj-lt"/>
                <a:ea typeface="+mj-ea"/>
                <a:cs typeface="PT Bold Heading" pitchFamily="2" charset="-78"/>
              </a:rPr>
              <a:t>)</a:t>
            </a:r>
          </a:p>
        </p:txBody>
      </p:sp>
      <p:grpSp>
        <p:nvGrpSpPr>
          <p:cNvPr id="4" name="مجموعة 10"/>
          <p:cNvGrpSpPr>
            <a:grpSpLocks/>
          </p:cNvGrpSpPr>
          <p:nvPr/>
        </p:nvGrpSpPr>
        <p:grpSpPr bwMode="auto">
          <a:xfrm>
            <a:off x="0" y="3644900"/>
            <a:ext cx="9144000" cy="2592388"/>
            <a:chOff x="0" y="3645024"/>
            <a:chExt cx="9144000" cy="2592288"/>
          </a:xfrm>
        </p:grpSpPr>
        <p:sp>
          <p:nvSpPr>
            <p:cNvPr id="9" name="عنوان 1"/>
            <p:cNvSpPr txBox="1">
              <a:spLocks/>
            </p:cNvSpPr>
            <p:nvPr/>
          </p:nvSpPr>
          <p:spPr>
            <a:xfrm>
              <a:off x="0" y="3645024"/>
              <a:ext cx="9144000" cy="1512830"/>
            </a:xfrm>
            <a:prstGeom prst="rect">
              <a:avLst/>
            </a:prstGeom>
          </p:spPr>
          <p:txBody>
            <a:bodyPr lIns="45720" rIns="4572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8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v = ___</a:t>
              </a:r>
              <a:endParaRPr lang="ar-SA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7" name="عنوان 1"/>
            <p:cNvSpPr txBox="1">
              <a:spLocks/>
            </p:cNvSpPr>
            <p:nvPr/>
          </p:nvSpPr>
          <p:spPr>
            <a:xfrm>
              <a:off x="4572000" y="3860916"/>
              <a:ext cx="1619250" cy="2376396"/>
            </a:xfrm>
            <a:prstGeom prst="rect">
              <a:avLst/>
            </a:prstGeom>
          </p:spPr>
          <p:txBody>
            <a:bodyPr lIns="45720" rIns="4572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8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c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8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k</a:t>
              </a:r>
              <a:endParaRPr lang="ar-SA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" name="شكل حر 9"/>
            <p:cNvSpPr/>
            <p:nvPr/>
          </p:nvSpPr>
          <p:spPr>
            <a:xfrm>
              <a:off x="4416425" y="5110230"/>
              <a:ext cx="1811338" cy="982624"/>
            </a:xfrm>
            <a:custGeom>
              <a:avLst/>
              <a:gdLst>
                <a:gd name="connsiteX0" fmla="*/ 0 w 382138"/>
                <a:gd name="connsiteY0" fmla="*/ 358627 h 481456"/>
                <a:gd name="connsiteX1" fmla="*/ 27296 w 382138"/>
                <a:gd name="connsiteY1" fmla="*/ 399570 h 481456"/>
                <a:gd name="connsiteX2" fmla="*/ 54591 w 382138"/>
                <a:gd name="connsiteY2" fmla="*/ 481456 h 481456"/>
                <a:gd name="connsiteX3" fmla="*/ 81887 w 382138"/>
                <a:gd name="connsiteY3" fmla="*/ 385922 h 481456"/>
                <a:gd name="connsiteX4" fmla="*/ 95535 w 382138"/>
                <a:gd name="connsiteY4" fmla="*/ 290388 h 481456"/>
                <a:gd name="connsiteX5" fmla="*/ 122830 w 382138"/>
                <a:gd name="connsiteY5" fmla="*/ 126615 h 481456"/>
                <a:gd name="connsiteX6" fmla="*/ 136478 w 382138"/>
                <a:gd name="connsiteY6" fmla="*/ 17433 h 481456"/>
                <a:gd name="connsiteX7" fmla="*/ 177421 w 382138"/>
                <a:gd name="connsiteY7" fmla="*/ 3785 h 481456"/>
                <a:gd name="connsiteX8" fmla="*/ 382138 w 382138"/>
                <a:gd name="connsiteY8" fmla="*/ 3785 h 481456"/>
                <a:gd name="connsiteX0" fmla="*/ 0 w 589712"/>
                <a:gd name="connsiteY0" fmla="*/ 301856 h 481456"/>
                <a:gd name="connsiteX1" fmla="*/ 234870 w 589712"/>
                <a:gd name="connsiteY1" fmla="*/ 399570 h 481456"/>
                <a:gd name="connsiteX2" fmla="*/ 262165 w 589712"/>
                <a:gd name="connsiteY2" fmla="*/ 481456 h 481456"/>
                <a:gd name="connsiteX3" fmla="*/ 289461 w 589712"/>
                <a:gd name="connsiteY3" fmla="*/ 385922 h 481456"/>
                <a:gd name="connsiteX4" fmla="*/ 303109 w 589712"/>
                <a:gd name="connsiteY4" fmla="*/ 290388 h 481456"/>
                <a:gd name="connsiteX5" fmla="*/ 330404 w 589712"/>
                <a:gd name="connsiteY5" fmla="*/ 126615 h 481456"/>
                <a:gd name="connsiteX6" fmla="*/ 344052 w 589712"/>
                <a:gd name="connsiteY6" fmla="*/ 17433 h 481456"/>
                <a:gd name="connsiteX7" fmla="*/ 384995 w 589712"/>
                <a:gd name="connsiteY7" fmla="*/ 3785 h 481456"/>
                <a:gd name="connsiteX8" fmla="*/ 589712 w 589712"/>
                <a:gd name="connsiteY8" fmla="*/ 3785 h 481456"/>
                <a:gd name="connsiteX0" fmla="*/ 0 w 517704"/>
                <a:gd name="connsiteY0" fmla="*/ 229848 h 481456"/>
                <a:gd name="connsiteX1" fmla="*/ 162862 w 517704"/>
                <a:gd name="connsiteY1" fmla="*/ 399570 h 481456"/>
                <a:gd name="connsiteX2" fmla="*/ 190157 w 517704"/>
                <a:gd name="connsiteY2" fmla="*/ 481456 h 481456"/>
                <a:gd name="connsiteX3" fmla="*/ 217453 w 517704"/>
                <a:gd name="connsiteY3" fmla="*/ 385922 h 481456"/>
                <a:gd name="connsiteX4" fmla="*/ 231101 w 517704"/>
                <a:gd name="connsiteY4" fmla="*/ 290388 h 481456"/>
                <a:gd name="connsiteX5" fmla="*/ 258396 w 517704"/>
                <a:gd name="connsiteY5" fmla="*/ 126615 h 481456"/>
                <a:gd name="connsiteX6" fmla="*/ 272044 w 517704"/>
                <a:gd name="connsiteY6" fmla="*/ 17433 h 481456"/>
                <a:gd name="connsiteX7" fmla="*/ 312987 w 517704"/>
                <a:gd name="connsiteY7" fmla="*/ 3785 h 481456"/>
                <a:gd name="connsiteX8" fmla="*/ 517704 w 517704"/>
                <a:gd name="connsiteY8" fmla="*/ 3785 h 481456"/>
                <a:gd name="connsiteX0" fmla="*/ 27144 w 544848"/>
                <a:gd name="connsiteY0" fmla="*/ 229848 h 481456"/>
                <a:gd name="connsiteX1" fmla="*/ 27144 w 544848"/>
                <a:gd name="connsiteY1" fmla="*/ 445872 h 481456"/>
                <a:gd name="connsiteX2" fmla="*/ 190006 w 544848"/>
                <a:gd name="connsiteY2" fmla="*/ 399570 h 481456"/>
                <a:gd name="connsiteX3" fmla="*/ 217301 w 544848"/>
                <a:gd name="connsiteY3" fmla="*/ 481456 h 481456"/>
                <a:gd name="connsiteX4" fmla="*/ 244597 w 544848"/>
                <a:gd name="connsiteY4" fmla="*/ 385922 h 481456"/>
                <a:gd name="connsiteX5" fmla="*/ 258245 w 544848"/>
                <a:gd name="connsiteY5" fmla="*/ 290388 h 481456"/>
                <a:gd name="connsiteX6" fmla="*/ 285540 w 544848"/>
                <a:gd name="connsiteY6" fmla="*/ 126615 h 481456"/>
                <a:gd name="connsiteX7" fmla="*/ 299188 w 544848"/>
                <a:gd name="connsiteY7" fmla="*/ 17433 h 481456"/>
                <a:gd name="connsiteX8" fmla="*/ 340131 w 544848"/>
                <a:gd name="connsiteY8" fmla="*/ 3785 h 481456"/>
                <a:gd name="connsiteX9" fmla="*/ 544848 w 544848"/>
                <a:gd name="connsiteY9" fmla="*/ 3785 h 481456"/>
                <a:gd name="connsiteX0" fmla="*/ 0 w 589712"/>
                <a:gd name="connsiteY0" fmla="*/ 661896 h 661946"/>
                <a:gd name="connsiteX1" fmla="*/ 72008 w 589712"/>
                <a:gd name="connsiteY1" fmla="*/ 445872 h 661946"/>
                <a:gd name="connsiteX2" fmla="*/ 234870 w 589712"/>
                <a:gd name="connsiteY2" fmla="*/ 399570 h 661946"/>
                <a:gd name="connsiteX3" fmla="*/ 262165 w 589712"/>
                <a:gd name="connsiteY3" fmla="*/ 481456 h 661946"/>
                <a:gd name="connsiteX4" fmla="*/ 289461 w 589712"/>
                <a:gd name="connsiteY4" fmla="*/ 385922 h 661946"/>
                <a:gd name="connsiteX5" fmla="*/ 303109 w 589712"/>
                <a:gd name="connsiteY5" fmla="*/ 290388 h 661946"/>
                <a:gd name="connsiteX6" fmla="*/ 330404 w 589712"/>
                <a:gd name="connsiteY6" fmla="*/ 126615 h 661946"/>
                <a:gd name="connsiteX7" fmla="*/ 344052 w 589712"/>
                <a:gd name="connsiteY7" fmla="*/ 17433 h 661946"/>
                <a:gd name="connsiteX8" fmla="*/ 384995 w 589712"/>
                <a:gd name="connsiteY8" fmla="*/ 3785 h 661946"/>
                <a:gd name="connsiteX9" fmla="*/ 589712 w 589712"/>
                <a:gd name="connsiteY9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34870 w 589712"/>
                <a:gd name="connsiteY2" fmla="*/ 399570 h 661946"/>
                <a:gd name="connsiteX3" fmla="*/ 262165 w 589712"/>
                <a:gd name="connsiteY3" fmla="*/ 481456 h 661946"/>
                <a:gd name="connsiteX4" fmla="*/ 289461 w 589712"/>
                <a:gd name="connsiteY4" fmla="*/ 385922 h 661946"/>
                <a:gd name="connsiteX5" fmla="*/ 303109 w 589712"/>
                <a:gd name="connsiteY5" fmla="*/ 290388 h 661946"/>
                <a:gd name="connsiteX6" fmla="*/ 330404 w 589712"/>
                <a:gd name="connsiteY6" fmla="*/ 126615 h 661946"/>
                <a:gd name="connsiteX7" fmla="*/ 344052 w 589712"/>
                <a:gd name="connsiteY7" fmla="*/ 17433 h 661946"/>
                <a:gd name="connsiteX8" fmla="*/ 384995 w 589712"/>
                <a:gd name="connsiteY8" fmla="*/ 3785 h 661946"/>
                <a:gd name="connsiteX9" fmla="*/ 589712 w 589712"/>
                <a:gd name="connsiteY9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16024 w 589712"/>
                <a:gd name="connsiteY2" fmla="*/ 445872 h 661946"/>
                <a:gd name="connsiteX3" fmla="*/ 262165 w 589712"/>
                <a:gd name="connsiteY3" fmla="*/ 481456 h 661946"/>
                <a:gd name="connsiteX4" fmla="*/ 289461 w 589712"/>
                <a:gd name="connsiteY4" fmla="*/ 385922 h 661946"/>
                <a:gd name="connsiteX5" fmla="*/ 303109 w 589712"/>
                <a:gd name="connsiteY5" fmla="*/ 290388 h 661946"/>
                <a:gd name="connsiteX6" fmla="*/ 330404 w 589712"/>
                <a:gd name="connsiteY6" fmla="*/ 126615 h 661946"/>
                <a:gd name="connsiteX7" fmla="*/ 344052 w 589712"/>
                <a:gd name="connsiteY7" fmla="*/ 17433 h 661946"/>
                <a:gd name="connsiteX8" fmla="*/ 384995 w 589712"/>
                <a:gd name="connsiteY8" fmla="*/ 3785 h 661946"/>
                <a:gd name="connsiteX9" fmla="*/ 589712 w 589712"/>
                <a:gd name="connsiteY9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289461 w 589712"/>
                <a:gd name="connsiteY3" fmla="*/ 385922 h 661946"/>
                <a:gd name="connsiteX4" fmla="*/ 303109 w 589712"/>
                <a:gd name="connsiteY4" fmla="*/ 290388 h 661946"/>
                <a:gd name="connsiteX5" fmla="*/ 330404 w 589712"/>
                <a:gd name="connsiteY5" fmla="*/ 126615 h 661946"/>
                <a:gd name="connsiteX6" fmla="*/ 344052 w 589712"/>
                <a:gd name="connsiteY6" fmla="*/ 17433 h 661946"/>
                <a:gd name="connsiteX7" fmla="*/ 384995 w 589712"/>
                <a:gd name="connsiteY7" fmla="*/ 3785 h 661946"/>
                <a:gd name="connsiteX8" fmla="*/ 589712 w 589712"/>
                <a:gd name="connsiteY8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303109 w 589712"/>
                <a:gd name="connsiteY3" fmla="*/ 290388 h 661946"/>
                <a:gd name="connsiteX4" fmla="*/ 330404 w 589712"/>
                <a:gd name="connsiteY4" fmla="*/ 126615 h 661946"/>
                <a:gd name="connsiteX5" fmla="*/ 344052 w 589712"/>
                <a:gd name="connsiteY5" fmla="*/ 17433 h 661946"/>
                <a:gd name="connsiteX6" fmla="*/ 384995 w 589712"/>
                <a:gd name="connsiteY6" fmla="*/ 3785 h 661946"/>
                <a:gd name="connsiteX7" fmla="*/ 589712 w 589712"/>
                <a:gd name="connsiteY7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330404 w 589712"/>
                <a:gd name="connsiteY3" fmla="*/ 126615 h 661946"/>
                <a:gd name="connsiteX4" fmla="*/ 344052 w 589712"/>
                <a:gd name="connsiteY4" fmla="*/ 17433 h 661946"/>
                <a:gd name="connsiteX5" fmla="*/ 384995 w 589712"/>
                <a:gd name="connsiteY5" fmla="*/ 3785 h 661946"/>
                <a:gd name="connsiteX6" fmla="*/ 589712 w 589712"/>
                <a:gd name="connsiteY6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344052 w 589712"/>
                <a:gd name="connsiteY3" fmla="*/ 17433 h 661946"/>
                <a:gd name="connsiteX4" fmla="*/ 384995 w 589712"/>
                <a:gd name="connsiteY4" fmla="*/ 3785 h 661946"/>
                <a:gd name="connsiteX5" fmla="*/ 589712 w 589712"/>
                <a:gd name="connsiteY5" fmla="*/ 3785 h 661946"/>
                <a:gd name="connsiteX0" fmla="*/ 0 w 589712"/>
                <a:gd name="connsiteY0" fmla="*/ 724075 h 724125"/>
                <a:gd name="connsiteX1" fmla="*/ 72008 w 589712"/>
                <a:gd name="connsiteY1" fmla="*/ 292027 h 724125"/>
                <a:gd name="connsiteX2" fmla="*/ 262165 w 589712"/>
                <a:gd name="connsiteY2" fmla="*/ 543635 h 724125"/>
                <a:gd name="connsiteX3" fmla="*/ 344052 w 589712"/>
                <a:gd name="connsiteY3" fmla="*/ 79612 h 724125"/>
                <a:gd name="connsiteX4" fmla="*/ 589712 w 589712"/>
                <a:gd name="connsiteY4" fmla="*/ 65964 h 724125"/>
                <a:gd name="connsiteX0" fmla="*/ 0 w 589712"/>
                <a:gd name="connsiteY0" fmla="*/ 724075 h 1300140"/>
                <a:gd name="connsiteX1" fmla="*/ 72008 w 589712"/>
                <a:gd name="connsiteY1" fmla="*/ 292027 h 1300140"/>
                <a:gd name="connsiteX2" fmla="*/ 360040 w 589712"/>
                <a:gd name="connsiteY2" fmla="*/ 1300140 h 1300140"/>
                <a:gd name="connsiteX3" fmla="*/ 344052 w 589712"/>
                <a:gd name="connsiteY3" fmla="*/ 79612 h 1300140"/>
                <a:gd name="connsiteX4" fmla="*/ 589712 w 589712"/>
                <a:gd name="connsiteY4" fmla="*/ 65964 h 1300140"/>
                <a:gd name="connsiteX0" fmla="*/ 0 w 1062703"/>
                <a:gd name="connsiteY0" fmla="*/ 1375756 h 1951821"/>
                <a:gd name="connsiteX1" fmla="*/ 72008 w 1062703"/>
                <a:gd name="connsiteY1" fmla="*/ 943708 h 1951821"/>
                <a:gd name="connsiteX2" fmla="*/ 360040 w 1062703"/>
                <a:gd name="connsiteY2" fmla="*/ 1951821 h 1951821"/>
                <a:gd name="connsiteX3" fmla="*/ 1008112 w 1062703"/>
                <a:gd name="connsiteY3" fmla="*/ 79612 h 1951821"/>
                <a:gd name="connsiteX4" fmla="*/ 589712 w 1062703"/>
                <a:gd name="connsiteY4" fmla="*/ 717645 h 1951821"/>
                <a:gd name="connsiteX0" fmla="*/ 0 w 1224136"/>
                <a:gd name="connsiteY0" fmla="*/ 1375756 h 1951821"/>
                <a:gd name="connsiteX1" fmla="*/ 72008 w 1224136"/>
                <a:gd name="connsiteY1" fmla="*/ 943708 h 1951821"/>
                <a:gd name="connsiteX2" fmla="*/ 360040 w 1224136"/>
                <a:gd name="connsiteY2" fmla="*/ 1951821 h 1951821"/>
                <a:gd name="connsiteX3" fmla="*/ 1008112 w 1224136"/>
                <a:gd name="connsiteY3" fmla="*/ 79612 h 1951821"/>
                <a:gd name="connsiteX4" fmla="*/ 1224136 w 1224136"/>
                <a:gd name="connsiteY4" fmla="*/ 295637 h 1951821"/>
                <a:gd name="connsiteX0" fmla="*/ 0 w 2808311"/>
                <a:gd name="connsiteY0" fmla="*/ 1375756 h 1951821"/>
                <a:gd name="connsiteX1" fmla="*/ 72008 w 2808311"/>
                <a:gd name="connsiteY1" fmla="*/ 943708 h 1951821"/>
                <a:gd name="connsiteX2" fmla="*/ 360040 w 2808311"/>
                <a:gd name="connsiteY2" fmla="*/ 1951821 h 1951821"/>
                <a:gd name="connsiteX3" fmla="*/ 1008112 w 2808311"/>
                <a:gd name="connsiteY3" fmla="*/ 79612 h 1951821"/>
                <a:gd name="connsiteX4" fmla="*/ 2808311 w 2808311"/>
                <a:gd name="connsiteY4" fmla="*/ 79613 h 1951821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2 w 2808311"/>
                <a:gd name="connsiteY3" fmla="*/ 300819 h 2173028"/>
                <a:gd name="connsiteX4" fmla="*/ 2808311 w 2808311"/>
                <a:gd name="connsiteY4" fmla="*/ 300820 h 2173028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1 w 2808311"/>
                <a:gd name="connsiteY3" fmla="*/ 228812 h 2173028"/>
                <a:gd name="connsiteX4" fmla="*/ 2808311 w 2808311"/>
                <a:gd name="connsiteY4" fmla="*/ 300820 h 2173028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1 w 2808311"/>
                <a:gd name="connsiteY3" fmla="*/ 228812 h 2173028"/>
                <a:gd name="connsiteX4" fmla="*/ 2808311 w 2808311"/>
                <a:gd name="connsiteY4" fmla="*/ 300820 h 2173028"/>
                <a:gd name="connsiteX0" fmla="*/ 0 w 2808311"/>
                <a:gd name="connsiteY0" fmla="*/ 1662001 h 2238066"/>
                <a:gd name="connsiteX1" fmla="*/ 72008 w 2808311"/>
                <a:gd name="connsiteY1" fmla="*/ 1229953 h 2238066"/>
                <a:gd name="connsiteX2" fmla="*/ 360040 w 2808311"/>
                <a:gd name="connsiteY2" fmla="*/ 2238066 h 2238066"/>
                <a:gd name="connsiteX3" fmla="*/ 1008111 w 2808311"/>
                <a:gd name="connsiteY3" fmla="*/ 293850 h 2238066"/>
                <a:gd name="connsiteX4" fmla="*/ 2808311 w 2808311"/>
                <a:gd name="connsiteY4" fmla="*/ 365858 h 2238066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1 w 2808311"/>
                <a:gd name="connsiteY3" fmla="*/ 228812 h 2173028"/>
                <a:gd name="connsiteX4" fmla="*/ 2808311 w 2808311"/>
                <a:gd name="connsiteY4" fmla="*/ 300820 h 2173028"/>
                <a:gd name="connsiteX0" fmla="*/ 0 w 2808311"/>
                <a:gd name="connsiteY0" fmla="*/ 1596963 h 1656184"/>
                <a:gd name="connsiteX1" fmla="*/ 72008 w 2808311"/>
                <a:gd name="connsiteY1" fmla="*/ 1164915 h 1656184"/>
                <a:gd name="connsiteX2" fmla="*/ 216024 w 2808311"/>
                <a:gd name="connsiteY2" fmla="*/ 1656184 h 1656184"/>
                <a:gd name="connsiteX3" fmla="*/ 1008111 w 2808311"/>
                <a:gd name="connsiteY3" fmla="*/ 228812 h 1656184"/>
                <a:gd name="connsiteX4" fmla="*/ 2808311 w 2808311"/>
                <a:gd name="connsiteY4" fmla="*/ 300820 h 1656184"/>
                <a:gd name="connsiteX0" fmla="*/ 0 w 2808311"/>
                <a:gd name="connsiteY0" fmla="*/ 1596963 h 1656184"/>
                <a:gd name="connsiteX1" fmla="*/ 72008 w 2808311"/>
                <a:gd name="connsiteY1" fmla="*/ 1164915 h 1656184"/>
                <a:gd name="connsiteX2" fmla="*/ 216024 w 2808311"/>
                <a:gd name="connsiteY2" fmla="*/ 1656184 h 1656184"/>
                <a:gd name="connsiteX3" fmla="*/ 576064 w 2808311"/>
                <a:gd name="connsiteY3" fmla="*/ 792088 h 1656184"/>
                <a:gd name="connsiteX4" fmla="*/ 2808311 w 2808311"/>
                <a:gd name="connsiteY4" fmla="*/ 300820 h 1656184"/>
                <a:gd name="connsiteX0" fmla="*/ 0 w 1800200"/>
                <a:gd name="connsiteY0" fmla="*/ 1105695 h 1164916"/>
                <a:gd name="connsiteX1" fmla="*/ 72008 w 1800200"/>
                <a:gd name="connsiteY1" fmla="*/ 673647 h 1164916"/>
                <a:gd name="connsiteX2" fmla="*/ 216024 w 1800200"/>
                <a:gd name="connsiteY2" fmla="*/ 1164916 h 1164916"/>
                <a:gd name="connsiteX3" fmla="*/ 576064 w 1800200"/>
                <a:gd name="connsiteY3" fmla="*/ 300820 h 1164916"/>
                <a:gd name="connsiteX4" fmla="*/ 1800200 w 1800200"/>
                <a:gd name="connsiteY4" fmla="*/ 300820 h 1164916"/>
                <a:gd name="connsiteX0" fmla="*/ 0 w 1800200"/>
                <a:gd name="connsiteY0" fmla="*/ 987757 h 1046978"/>
                <a:gd name="connsiteX1" fmla="*/ 72008 w 1800200"/>
                <a:gd name="connsiteY1" fmla="*/ 555709 h 1046978"/>
                <a:gd name="connsiteX2" fmla="*/ 216024 w 1800200"/>
                <a:gd name="connsiteY2" fmla="*/ 1046978 h 1046978"/>
                <a:gd name="connsiteX3" fmla="*/ 576064 w 1800200"/>
                <a:gd name="connsiteY3" fmla="*/ 182882 h 1046978"/>
                <a:gd name="connsiteX4" fmla="*/ 1800200 w 1800200"/>
                <a:gd name="connsiteY4" fmla="*/ 182882 h 1046978"/>
                <a:gd name="connsiteX0" fmla="*/ 0 w 1800200"/>
                <a:gd name="connsiteY0" fmla="*/ 987757 h 1046978"/>
                <a:gd name="connsiteX1" fmla="*/ 72008 w 1800200"/>
                <a:gd name="connsiteY1" fmla="*/ 758946 h 1046978"/>
                <a:gd name="connsiteX2" fmla="*/ 72008 w 1800200"/>
                <a:gd name="connsiteY2" fmla="*/ 555709 h 1046978"/>
                <a:gd name="connsiteX3" fmla="*/ 216024 w 1800200"/>
                <a:gd name="connsiteY3" fmla="*/ 1046978 h 1046978"/>
                <a:gd name="connsiteX4" fmla="*/ 576064 w 1800200"/>
                <a:gd name="connsiteY4" fmla="*/ 182882 h 1046978"/>
                <a:gd name="connsiteX5" fmla="*/ 1800200 w 1800200"/>
                <a:gd name="connsiteY5" fmla="*/ 182882 h 1046978"/>
                <a:gd name="connsiteX0" fmla="*/ 0 w 1800200"/>
                <a:gd name="connsiteY0" fmla="*/ 987757 h 1046978"/>
                <a:gd name="connsiteX1" fmla="*/ 72008 w 1800200"/>
                <a:gd name="connsiteY1" fmla="*/ 555709 h 1046978"/>
                <a:gd name="connsiteX2" fmla="*/ 216024 w 1800200"/>
                <a:gd name="connsiteY2" fmla="*/ 1046978 h 1046978"/>
                <a:gd name="connsiteX3" fmla="*/ 576064 w 1800200"/>
                <a:gd name="connsiteY3" fmla="*/ 182882 h 1046978"/>
                <a:gd name="connsiteX4" fmla="*/ 1800200 w 1800200"/>
                <a:gd name="connsiteY4" fmla="*/ 182882 h 1046978"/>
                <a:gd name="connsiteX0" fmla="*/ 12001 w 1812201"/>
                <a:gd name="connsiteY0" fmla="*/ 987757 h 1046978"/>
                <a:gd name="connsiteX1" fmla="*/ 12001 w 1812201"/>
                <a:gd name="connsiteY1" fmla="*/ 758946 h 1046978"/>
                <a:gd name="connsiteX2" fmla="*/ 84009 w 1812201"/>
                <a:gd name="connsiteY2" fmla="*/ 555709 h 1046978"/>
                <a:gd name="connsiteX3" fmla="*/ 228025 w 1812201"/>
                <a:gd name="connsiteY3" fmla="*/ 1046978 h 1046978"/>
                <a:gd name="connsiteX4" fmla="*/ 588065 w 1812201"/>
                <a:gd name="connsiteY4" fmla="*/ 182882 h 1046978"/>
                <a:gd name="connsiteX5" fmla="*/ 1812201 w 1812201"/>
                <a:gd name="connsiteY5" fmla="*/ 182882 h 1046978"/>
                <a:gd name="connsiteX0" fmla="*/ 12001 w 1812201"/>
                <a:gd name="connsiteY0" fmla="*/ 923112 h 982333"/>
                <a:gd name="connsiteX1" fmla="*/ 12001 w 1812201"/>
                <a:gd name="connsiteY1" fmla="*/ 694301 h 982333"/>
                <a:gd name="connsiteX2" fmla="*/ 84009 w 1812201"/>
                <a:gd name="connsiteY2" fmla="*/ 491064 h 982333"/>
                <a:gd name="connsiteX3" fmla="*/ 228025 w 1812201"/>
                <a:gd name="connsiteY3" fmla="*/ 982333 h 982333"/>
                <a:gd name="connsiteX4" fmla="*/ 588065 w 1812201"/>
                <a:gd name="connsiteY4" fmla="*/ 118237 h 982333"/>
                <a:gd name="connsiteX5" fmla="*/ 1812201 w 1812201"/>
                <a:gd name="connsiteY5" fmla="*/ 118237 h 982333"/>
                <a:gd name="connsiteX0" fmla="*/ 12001 w 1812201"/>
                <a:gd name="connsiteY0" fmla="*/ 923112 h 982333"/>
                <a:gd name="connsiteX1" fmla="*/ 12001 w 1812201"/>
                <a:gd name="connsiteY1" fmla="*/ 694301 h 982333"/>
                <a:gd name="connsiteX2" fmla="*/ 84009 w 1812201"/>
                <a:gd name="connsiteY2" fmla="*/ 491064 h 982333"/>
                <a:gd name="connsiteX3" fmla="*/ 228025 w 1812201"/>
                <a:gd name="connsiteY3" fmla="*/ 982333 h 982333"/>
                <a:gd name="connsiteX4" fmla="*/ 588065 w 1812201"/>
                <a:gd name="connsiteY4" fmla="*/ 118237 h 982333"/>
                <a:gd name="connsiteX5" fmla="*/ 1812201 w 1812201"/>
                <a:gd name="connsiteY5" fmla="*/ 118237 h 98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2201" h="982333">
                  <a:moveTo>
                    <a:pt x="12001" y="923112"/>
                  </a:moveTo>
                  <a:cubicBezTo>
                    <a:pt x="12617" y="922932"/>
                    <a:pt x="0" y="766309"/>
                    <a:pt x="12001" y="694301"/>
                  </a:cubicBezTo>
                  <a:cubicBezTo>
                    <a:pt x="24002" y="622293"/>
                    <a:pt x="48621" y="481014"/>
                    <a:pt x="84009" y="491064"/>
                  </a:cubicBezTo>
                  <a:cubicBezTo>
                    <a:pt x="108012" y="539069"/>
                    <a:pt x="191783" y="956321"/>
                    <a:pt x="228025" y="982333"/>
                  </a:cubicBezTo>
                  <a:cubicBezTo>
                    <a:pt x="273366" y="946931"/>
                    <a:pt x="178336" y="267816"/>
                    <a:pt x="588065" y="118237"/>
                  </a:cubicBezTo>
                  <a:cubicBezTo>
                    <a:pt x="803874" y="11629"/>
                    <a:pt x="1484691" y="0"/>
                    <a:pt x="1812201" y="118237"/>
                  </a:cubicBezTo>
                </a:path>
              </a:pathLst>
            </a:cu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59625" y="-26988"/>
            <a:ext cx="2020888" cy="2254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العنوان الحركة على خط مستقيم</a:t>
            </a:r>
            <a:endParaRPr lang="ar-SA" sz="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2928926" y="1071546"/>
            <a:ext cx="5929322" cy="1011227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الهوائي :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هو سلك يتصل بمصدر تيار متناوب مصمم لبث واستقبال الموجات الكهرومغناطيسية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14282" y="214290"/>
            <a:ext cx="792958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انتشار الموجات الكهرومغناطيسية في </a:t>
            </a:r>
            <a:r>
              <a:rPr lang="ar-SA" sz="3200" dirty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الفضاء</a:t>
            </a:r>
            <a:endParaRPr lang="ar-SA" sz="3200" dirty="0">
              <a:ln w="11430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000364" y="2143116"/>
            <a:ext cx="5786446" cy="1071570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يولد المصدر المتناوب فرق جهد متغير في الهوائي الذي يهتز بتردد مساوي لتردد مصدر التيار المتناوب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357290" y="3286124"/>
            <a:ext cx="7429520" cy="68899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ويولد مجالاً كهربائياً متغيراً مماثلاً منتشراً ومبتعداً عن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الهوائي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27650" name="Picture 2" descr="2%289%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3"/>
            <a:ext cx="19287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irectio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3752850" cy="208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59625" y="-26988"/>
            <a:ext cx="2020888" cy="2254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العنوان الحركة على خط مستقيم</a:t>
            </a:r>
            <a:endParaRPr lang="ar-SA" sz="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428596" y="0"/>
            <a:ext cx="8429652" cy="2016125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800" dirty="0">
                <a:solidFill>
                  <a:schemeClr val="tx2"/>
                </a:solidFill>
                <a:latin typeface="+mj-lt"/>
                <a:ea typeface="+mj-ea"/>
                <a:cs typeface="PT Bold Heading" pitchFamily="2" charset="-78"/>
              </a:rPr>
              <a:t>من أنواع الموجات الكهرومغناطيسية التي تبث عبر الهواء لتزويدك بأشكال مختلفة من الاتصالات منها المذياع والتلفاز :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000496" y="2000240"/>
            <a:ext cx="4592620" cy="1143000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(1) موجات الراديو </a:t>
            </a: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القصيرة .</a:t>
            </a:r>
            <a:endParaRPr lang="ar-SA" sz="28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572000" y="3357562"/>
            <a:ext cx="3949678" cy="1143000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(2) موجات </a:t>
            </a:r>
            <a:r>
              <a:rPr lang="ar-SA" sz="2800" dirty="0" err="1" smtClean="0">
                <a:latin typeface="+mj-lt"/>
                <a:ea typeface="+mj-ea"/>
                <a:cs typeface="PT Bold Heading" pitchFamily="2" charset="-78"/>
              </a:rPr>
              <a:t>الميكرويف</a:t>
            </a: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 .</a:t>
            </a:r>
            <a:endParaRPr lang="ar-SA" sz="28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857620" y="5143512"/>
            <a:ext cx="4592620" cy="1143000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(3) إشارة التلفاز (</a:t>
            </a:r>
            <a:r>
              <a:rPr lang="en-US" sz="2800" dirty="0">
                <a:latin typeface="+mj-lt"/>
                <a:ea typeface="+mj-ea"/>
                <a:cs typeface="PT Bold Heading" pitchFamily="2" charset="-78"/>
              </a:rPr>
              <a:t>UHF</a:t>
            </a: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) </a:t>
            </a:r>
            <a:r>
              <a:rPr lang="ar-SA" sz="2800" dirty="0" err="1">
                <a:latin typeface="+mj-lt"/>
                <a:ea typeface="+mj-ea"/>
                <a:cs typeface="PT Bold Heading" pitchFamily="2" charset="-78"/>
              </a:rPr>
              <a:t>و</a:t>
            </a: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 (</a:t>
            </a:r>
            <a:r>
              <a:rPr lang="en-US" sz="2800" dirty="0">
                <a:latin typeface="+mj-lt"/>
                <a:ea typeface="+mj-ea"/>
                <a:cs typeface="PT Bold Heading" pitchFamily="2" charset="-78"/>
              </a:rPr>
              <a:t>VHF</a:t>
            </a: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) .</a:t>
            </a:r>
            <a:endParaRPr lang="ar-SA" sz="28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60417" name="Picture 1" descr="image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928802"/>
            <a:ext cx="2752750" cy="10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86124"/>
            <a:ext cx="2286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 descr="546546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786322"/>
            <a:ext cx="3028954" cy="1857375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59625" y="-26988"/>
            <a:ext cx="2020888" cy="2254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العنوان الحركة على خط مستقيم</a:t>
            </a:r>
            <a:endParaRPr lang="ar-SA" sz="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57158" y="142876"/>
            <a:ext cx="8643966" cy="57148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والمجال الكهربائي المتغير يولد أيضاً مجالاً مغناطيسياً متغيراً متعامداً مع الصفحة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85752" y="557188"/>
            <a:ext cx="8572528" cy="1071570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يتذبذب المجال الكهربائي إلى أعلى وإلى أسفل ، بينما يتذبذب المجال المغناطيسي بزاوية قائمة مع المجال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الكهربائي . </a:t>
            </a:r>
            <a:r>
              <a:rPr lang="ar-SA" sz="2200" dirty="0" smtClean="0">
                <a:cs typeface="PT Bold Heading" pitchFamily="2" charset="-78"/>
              </a:rPr>
              <a:t>وكلا </a:t>
            </a:r>
            <a:r>
              <a:rPr lang="ar-SA" sz="2200" dirty="0">
                <a:cs typeface="PT Bold Heading" pitchFamily="2" charset="-78"/>
              </a:rPr>
              <a:t>المجالين متعامدين على اتجاه انتشار </a:t>
            </a:r>
            <a:r>
              <a:rPr lang="ar-SA" sz="2200" dirty="0" smtClean="0">
                <a:cs typeface="PT Bold Heading" pitchFamily="2" charset="-78"/>
              </a:rPr>
              <a:t>الموجة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5342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t="5882"/>
          <a:stretch>
            <a:fillRect/>
          </a:stretch>
        </p:blipFill>
        <p:spPr bwMode="auto">
          <a:xfrm>
            <a:off x="1071538" y="3714752"/>
            <a:ext cx="7424762" cy="2286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59625" y="-26988"/>
            <a:ext cx="2020888" cy="2254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العنوان الحركة على خط مستقيم</a:t>
            </a:r>
            <a:endParaRPr lang="ar-SA" sz="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5357818" y="1122365"/>
            <a:ext cx="3500430" cy="592123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(1)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الموجات من مصدر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متناوب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85950" y="220784"/>
            <a:ext cx="6000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توليــــد الموجـــــات</a:t>
            </a:r>
            <a:endParaRPr lang="ar-SA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857752" y="1714488"/>
            <a:ext cx="4000528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(2)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الموجات الناتجة عن ملف ومكثف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كهربائي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143504" y="2714620"/>
            <a:ext cx="3714744" cy="642942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(3)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الطاقة في دائرة المكثف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والملف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6429388" y="3429000"/>
            <a:ext cx="2428828" cy="857256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(4)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الموجات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الناتجة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3286180" y="4286256"/>
            <a:ext cx="5572100" cy="500066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(5)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الموجات الناتجة بوساطة الكهرباء </a:t>
            </a:r>
            <a:r>
              <a:rPr lang="ar-SA" sz="2200" dirty="0" err="1" smtClean="0">
                <a:latin typeface="+mj-lt"/>
                <a:ea typeface="+mj-ea"/>
                <a:cs typeface="PT Bold Heading" pitchFamily="2" charset="-78"/>
              </a:rPr>
              <a:t>الإجهادية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25601" name="Picture 1" descr="em_an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4295804" cy="26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0" y="1428736"/>
            <a:ext cx="9144000" cy="517513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500" dirty="0">
                <a:latin typeface="+mj-lt"/>
                <a:ea typeface="+mj-ea"/>
                <a:cs typeface="PT Bold Heading" pitchFamily="2" charset="-78"/>
              </a:rPr>
              <a:t>يمكن لمصدر متناوب متصل بهوائي أن يرسل موجات كهرومغناطيسية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000232" y="357166"/>
            <a:ext cx="550072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الموجات من مصدر </a:t>
            </a:r>
            <a:r>
              <a:rPr lang="ar-SA" sz="4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متناوب</a:t>
            </a:r>
            <a:endParaRPr lang="ar-SA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85720" y="2143116"/>
            <a:ext cx="850109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500" dirty="0">
                <a:latin typeface="+mj-lt"/>
                <a:ea typeface="+mj-ea"/>
                <a:cs typeface="PT Bold Heading" pitchFamily="2" charset="-78"/>
              </a:rPr>
              <a:t>ويكون تردد الموجة مساوياً لتردد دوران مولد التيار المتناوب (</a:t>
            </a:r>
            <a:r>
              <a:rPr lang="en-US" sz="2500" dirty="0">
                <a:latin typeface="+mj-lt"/>
                <a:ea typeface="+mj-ea"/>
                <a:cs typeface="PT Bold Heading" pitchFamily="2" charset="-78"/>
              </a:rPr>
              <a:t>AC</a:t>
            </a:r>
            <a:r>
              <a:rPr lang="ar-SA" sz="2500" dirty="0" smtClean="0">
                <a:latin typeface="+mj-lt"/>
                <a:ea typeface="+mj-ea"/>
                <a:cs typeface="PT Bold Heading" pitchFamily="2" charset="-78"/>
              </a:rPr>
              <a:t>)</a:t>
            </a:r>
          </a:p>
          <a:p>
            <a:pPr algn="ctr">
              <a:defRPr/>
            </a:pPr>
            <a:r>
              <a:rPr lang="ar-SA" sz="2500" dirty="0">
                <a:cs typeface="PT Bold Heading" pitchFamily="2" charset="-78"/>
              </a:rPr>
              <a:t>ويحدد </a:t>
            </a:r>
            <a:r>
              <a:rPr lang="ar-SA" sz="2500" dirty="0" err="1">
                <a:cs typeface="PT Bold Heading" pitchFamily="2" charset="-78"/>
              </a:rPr>
              <a:t>بـِ</a:t>
            </a:r>
            <a:r>
              <a:rPr lang="ar-SA" sz="2500" dirty="0">
                <a:cs typeface="PT Bold Heading" pitchFamily="2" charset="-78"/>
              </a:rPr>
              <a:t> (</a:t>
            </a:r>
            <a:r>
              <a:rPr lang="en-US" sz="2500" dirty="0">
                <a:cs typeface="PT Bold Heading" pitchFamily="2" charset="-78"/>
              </a:rPr>
              <a:t>1 kHz</a:t>
            </a:r>
            <a:r>
              <a:rPr lang="ar-SA" sz="2500" dirty="0">
                <a:cs typeface="PT Bold Heading" pitchFamily="2" charset="-78"/>
              </a:rPr>
              <a:t>) </a:t>
            </a:r>
            <a:r>
              <a:rPr lang="ar-SA" sz="2500" dirty="0" smtClean="0">
                <a:cs typeface="PT Bold Heading" pitchFamily="2" charset="-78"/>
              </a:rPr>
              <a:t>تقريباً</a:t>
            </a:r>
            <a:endParaRPr lang="ar-SA" sz="2500" dirty="0">
              <a:cs typeface="PT Bold Heading" pitchFamily="2" charset="-78"/>
            </a:endParaRPr>
          </a:p>
        </p:txBody>
      </p:sp>
      <p:pic>
        <p:nvPicPr>
          <p:cNvPr id="24577" name="Picture 1" descr="9_11217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643314"/>
            <a:ext cx="4071934" cy="230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1000"/>
            <a:ext cx="8286808" cy="61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005" y="3643314"/>
            <a:ext cx="4762895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117611" y="142852"/>
            <a:ext cx="6383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PT Bold Heading" pitchFamily="2" charset="-78"/>
              </a:rPr>
              <a:t>الموجات الناتجة من ملف ومكثف كهربائي</a:t>
            </a:r>
            <a:endParaRPr lang="ar-SA" sz="32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428728" y="857232"/>
            <a:ext cx="7429520" cy="803265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لتوليد موجات كهرومغناطيسية ذات ترددات كبيرة باستخدام ملف (محث) ومكثف كهربائي يتصلان معاً على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التوالي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428728" y="1785926"/>
            <a:ext cx="7429520" cy="78581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فإذا شحن المكثف بوساطة بطارية فسوف ينتج فرق جهد الكهربائي بين لوحي مجالاً كهربائياً </a:t>
            </a: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(1</a:t>
            </a:r>
            <a:r>
              <a:rPr lang="ar-SA" sz="2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)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714480" y="2714620"/>
            <a:ext cx="7215206" cy="78581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وعند فصل البطارية يفقد المكثف شحنة عن طريق تدفق الإلكترونات المختزنة فيه خلال الملف مولداً مجالاً مغناطيسياً </a:t>
            </a: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(2)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59625" y="-26988"/>
            <a:ext cx="2020888" cy="2254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العنوان الحركة على خط مستقيم</a:t>
            </a:r>
            <a:endParaRPr lang="ar-SA" sz="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1571604" y="142852"/>
            <a:ext cx="7358082" cy="92869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وعندما يفقد المكثف شحنته ينهار المجال المغناطيسي للملف فتتولد قوة دافعة كهربائية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حثية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عكسية </a:t>
            </a: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(3)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800368" y="1085834"/>
            <a:ext cx="6072198" cy="490545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ويعاد شحن المكثف في اتجاه معاكس وتتكرر العملية </a:t>
            </a: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(4)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714480" y="1633538"/>
            <a:ext cx="7156813" cy="86676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وعند توصيل هوائي بالمكثف تُثبت مجالات المكثف في الفضاء ، والشكل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التالي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يوضح دورة اهتزازية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كاملة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785918" y="2500306"/>
            <a:ext cx="7072362" cy="989025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يمكن مقارنة العملية التي تحدث في دائرة الملف والمكثف بالدورات الاهتزازية لبندول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متأرجح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005" y="3643314"/>
            <a:ext cx="4762895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714348" y="3286124"/>
            <a:ext cx="7858148" cy="714380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يحتوي كل من المجال المغناطيسي المتولد في الملف والمجال الكهربائي المتولد في المكثف على </a:t>
            </a:r>
            <a:r>
              <a:rPr lang="ar-SA" sz="2300" dirty="0" smtClean="0">
                <a:latin typeface="+mj-lt"/>
                <a:ea typeface="+mj-ea"/>
                <a:cs typeface="PT Bold Heading" pitchFamily="2" charset="-78"/>
              </a:rPr>
              <a:t>طاقة .</a:t>
            </a:r>
            <a:endParaRPr lang="ar-SA" sz="23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128826"/>
            <a:ext cx="914399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الطاقة في دائرة </a:t>
            </a:r>
            <a:r>
              <a:rPr lang="ar-SA" sz="36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المكثف </a:t>
            </a:r>
            <a:r>
              <a:rPr lang="ar-SA" sz="36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PT Bold Heading" pitchFamily="2" charset="-78"/>
              </a:rPr>
              <a:t>والملف</a:t>
            </a:r>
            <a:endParaRPr lang="ar-SA" sz="36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42910" y="4071942"/>
            <a:ext cx="7929618" cy="78581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عندما يكون التيار قيمة عظمى تكون الطاقة المختزنة في المجال المغناطيسي في قيمتها </a:t>
            </a:r>
            <a:r>
              <a:rPr lang="ar-SA" sz="2300" dirty="0" smtClean="0">
                <a:latin typeface="+mj-lt"/>
                <a:ea typeface="+mj-ea"/>
                <a:cs typeface="PT Bold Heading" pitchFamily="2" charset="-78"/>
              </a:rPr>
              <a:t>العظمى .</a:t>
            </a:r>
            <a:endParaRPr lang="ar-SA" sz="23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b="11765"/>
          <a:stretch>
            <a:fillRect/>
          </a:stretch>
        </p:blipFill>
        <p:spPr bwMode="auto">
          <a:xfrm>
            <a:off x="1571604" y="857232"/>
            <a:ext cx="60007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عنوان 1"/>
          <p:cNvSpPr txBox="1">
            <a:spLocks/>
          </p:cNvSpPr>
          <p:nvPr/>
        </p:nvSpPr>
        <p:spPr>
          <a:xfrm>
            <a:off x="642910" y="4929198"/>
            <a:ext cx="8000992" cy="731827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والطاقة التي تحمل أو تشع على شكل موجات كهرومغناطيسية تسمى الإشعاع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الكهرومغناطيسي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642910" y="5786454"/>
            <a:ext cx="7929618" cy="731827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إن الذبذبات الناتجة عن دائرة الملف والمكثف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تتخامد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بعد فترة بسبب مقاومة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الدائرة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59625" y="-26988"/>
            <a:ext cx="2020888" cy="2254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العنوان الحركة على خط مستقيم</a:t>
            </a:r>
            <a:endParaRPr lang="ar-SA" sz="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786314" y="285728"/>
            <a:ext cx="3857652" cy="114300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ويمكن المحافظة على الاهتزازات في النظامين عن طريق إضافة مصدر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طاقة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3862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4714876" y="1500174"/>
            <a:ext cx="3929058" cy="1214446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ويحدث أكبر سعة للتأرجح عندما يتطابق تردد الدفعات مع تردد الحركة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التأرجحية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، وهذا هو شرط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الرنين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714348" y="3000372"/>
            <a:ext cx="7786678" cy="847731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وهناك طريقة لعمل ذلك تتمثل في إضافة ملف آخر إلى الدائرة لتشكيل محول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كهربائي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2643174" y="4000504"/>
            <a:ext cx="5857852" cy="42862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يمكن توليد ترددات تصل إلى (</a:t>
            </a:r>
            <a:r>
              <a:rPr lang="en-US" sz="2200" dirty="0">
                <a:latin typeface="+mj-lt"/>
                <a:ea typeface="+mj-ea"/>
                <a:cs typeface="PT Bold Heading" pitchFamily="2" charset="-78"/>
              </a:rPr>
              <a:t>400 MHz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)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تقريباً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857224" y="4714884"/>
            <a:ext cx="7500990" cy="1301745"/>
          </a:xfrm>
          <a:prstGeom prst="rect">
            <a:avLst/>
          </a:prstGeom>
        </p:spPr>
        <p:txBody>
          <a:bodyPr lIns="45720" rIns="45720" anchor="ctr"/>
          <a:lstStyle/>
          <a:p>
            <a:pPr algn="justLow"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وتكون الطاقة الكلية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للدائرة </a:t>
            </a:r>
            <a:r>
              <a:rPr lang="ar-SA" sz="2200" dirty="0">
                <a:cs typeface="PT Bold Heading" pitchFamily="2" charset="-78"/>
              </a:rPr>
              <a:t>(مجموع طاقتي المجالين الكهربائي والمغناطيسي والطاقة الحرارية الضائعة في </a:t>
            </a:r>
            <a:r>
              <a:rPr lang="ar-SA" sz="2200" dirty="0" err="1">
                <a:cs typeface="PT Bold Heading" pitchFamily="2" charset="-78"/>
              </a:rPr>
              <a:t>الاسلاك</a:t>
            </a:r>
            <a:r>
              <a:rPr lang="ar-SA" sz="2200" dirty="0">
                <a:cs typeface="PT Bold Heading" pitchFamily="2" charset="-78"/>
              </a:rPr>
              <a:t> والطاقة المحمولة بعيداً بوساطة الموجات الكهرومغناطيسية المتولدة</a:t>
            </a:r>
            <a:r>
              <a:rPr lang="ar-SA" sz="2200" dirty="0" smtClean="0">
                <a:cs typeface="PT Bold Heading" pitchFamily="2" charset="-78"/>
              </a:rPr>
              <a:t>) </a:t>
            </a:r>
            <a:r>
              <a:rPr lang="ar-SA" sz="2200" dirty="0">
                <a:cs typeface="PT Bold Heading" pitchFamily="2" charset="-78"/>
              </a:rPr>
              <a:t>مقداراً </a:t>
            </a:r>
            <a:r>
              <a:rPr lang="ar-SA" sz="2200" dirty="0" smtClean="0">
                <a:cs typeface="PT Bold Heading" pitchFamily="2" charset="-78"/>
              </a:rPr>
              <a:t>ثابتاً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428596" y="1428736"/>
            <a:ext cx="8286776" cy="92869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يمكن زيادة تردد الاهتزاز الناتج بوساطة دائرة الملف والمكثف عن طريق تقليل حجم كل من الملف والمكثف </a:t>
            </a:r>
            <a:r>
              <a:rPr lang="ar-SA" sz="2300" dirty="0" smtClean="0">
                <a:latin typeface="+mj-lt"/>
                <a:ea typeface="+mj-ea"/>
                <a:cs typeface="PT Bold Heading" pitchFamily="2" charset="-78"/>
              </a:rPr>
              <a:t>المستخدمين .</a:t>
            </a:r>
            <a:endParaRPr lang="ar-SA" sz="23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71736" y="571480"/>
            <a:ext cx="428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الموجـــات الناتجـــــة</a:t>
            </a:r>
            <a:endParaRPr lang="ar-SA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71472" y="2500306"/>
            <a:ext cx="8143932" cy="1214446"/>
          </a:xfrm>
          <a:prstGeom prst="rect">
            <a:avLst/>
          </a:prstGeom>
        </p:spPr>
        <p:txBody>
          <a:bodyPr lIns="45720" rIns="45720" anchor="ctr"/>
          <a:lstStyle/>
          <a:p>
            <a:pPr algn="justLow">
              <a:defRPr/>
            </a:pP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لا تستخدم الملفات أو المكثفات المنفردة للترددات التي تزيد على (</a:t>
            </a:r>
            <a:r>
              <a:rPr lang="en-US" sz="2300" dirty="0">
                <a:latin typeface="+mj-lt"/>
                <a:ea typeface="+mj-ea"/>
                <a:cs typeface="PT Bold Heading" pitchFamily="2" charset="-78"/>
              </a:rPr>
              <a:t>16 Hz</a:t>
            </a:r>
            <a:r>
              <a:rPr lang="ar-SA" sz="2300" dirty="0" smtClean="0">
                <a:latin typeface="+mj-lt"/>
                <a:ea typeface="+mj-ea"/>
                <a:cs typeface="PT Bold Heading" pitchFamily="2" charset="-78"/>
              </a:rPr>
              <a:t>) </a:t>
            </a:r>
            <a:r>
              <a:rPr lang="ar-SA" sz="2300" dirty="0">
                <a:cs typeface="PT Bold Heading" pitchFamily="2" charset="-78"/>
              </a:rPr>
              <a:t>حيث يستخدم التجويف الرنان لتوليد الموجات </a:t>
            </a:r>
            <a:r>
              <a:rPr lang="ar-SA" sz="2300" dirty="0" err="1">
                <a:cs typeface="PT Bold Heading" pitchFamily="2" charset="-78"/>
              </a:rPr>
              <a:t>الميكروية</a:t>
            </a:r>
            <a:r>
              <a:rPr lang="ar-SA" sz="2300" dirty="0">
                <a:cs typeface="PT Bold Heading" pitchFamily="2" charset="-78"/>
              </a:rPr>
              <a:t> ذات الترددات الكبيرة التي تتراوح بين (</a:t>
            </a:r>
            <a:r>
              <a:rPr lang="en-US" sz="2300" dirty="0">
                <a:cs typeface="PT Bold Heading" pitchFamily="2" charset="-78"/>
              </a:rPr>
              <a:t>1 GHz</a:t>
            </a:r>
            <a:r>
              <a:rPr lang="ar-SA" sz="2300" dirty="0">
                <a:cs typeface="PT Bold Heading" pitchFamily="2" charset="-78"/>
              </a:rPr>
              <a:t>) </a:t>
            </a:r>
            <a:r>
              <a:rPr lang="ar-SA" sz="2300" dirty="0" err="1">
                <a:cs typeface="PT Bold Heading" pitchFamily="2" charset="-78"/>
              </a:rPr>
              <a:t>و</a:t>
            </a:r>
            <a:r>
              <a:rPr lang="ar-SA" sz="2300" dirty="0">
                <a:cs typeface="PT Bold Heading" pitchFamily="2" charset="-78"/>
              </a:rPr>
              <a:t> (</a:t>
            </a:r>
            <a:r>
              <a:rPr lang="en-US" sz="2300" dirty="0">
                <a:cs typeface="PT Bold Heading" pitchFamily="2" charset="-78"/>
              </a:rPr>
              <a:t>100 GHz</a:t>
            </a:r>
            <a:r>
              <a:rPr lang="ar-SA" sz="2300" dirty="0" smtClean="0">
                <a:cs typeface="PT Bold Heading" pitchFamily="2" charset="-78"/>
              </a:rPr>
              <a:t>)</a:t>
            </a:r>
            <a:endParaRPr lang="ar-SA" sz="23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2214546" y="3857628"/>
            <a:ext cx="6500858" cy="1081078"/>
          </a:xfrm>
          <a:prstGeom prst="rect">
            <a:avLst/>
          </a:prstGeom>
        </p:spPr>
        <p:txBody>
          <a:bodyPr lIns="45720" rIns="45720" anchor="ctr"/>
          <a:lstStyle/>
          <a:p>
            <a:pPr algn="justLow"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التجويف الرنان هو صندوق على شكل متوازي مستطيلات يعتمد عمله على الملف والمكثف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معاً .</a:t>
            </a:r>
            <a:r>
              <a:rPr lang="ar-SA" sz="2200" dirty="0">
                <a:cs typeface="PT Bold Heading" pitchFamily="2" charset="-78"/>
              </a:rPr>
              <a:t> وحجم الصندوق يحدد تردد الاهتزاز مثل (أفران الميكروويف</a:t>
            </a:r>
            <a:r>
              <a:rPr lang="ar-SA" sz="2200" dirty="0" smtClean="0">
                <a:cs typeface="PT Bold Heading" pitchFamily="2" charset="-78"/>
              </a:rPr>
              <a:t>)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714348" y="5286388"/>
            <a:ext cx="8001024" cy="78581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ولتوليد أعلى تردد للموجات تحت الحمراء يجب تصغير حجم التجويف الرنان ليصبح بحجم الجزيء (الإلكترونات المهتزة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)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5361" name="Picture 1" descr="Gold_coated_laser_cavity_for_laser_welding"/>
          <p:cNvPicPr>
            <a:picLocks noChangeAspect="1" noChangeArrowheads="1"/>
          </p:cNvPicPr>
          <p:nvPr/>
        </p:nvPicPr>
        <p:blipFill>
          <a:blip r:embed="rId3"/>
          <a:srcRect l="7559" t="35905" r="7559" b="15874"/>
          <a:stretch>
            <a:fillRect/>
          </a:stretch>
        </p:blipFill>
        <p:spPr bwMode="auto">
          <a:xfrm>
            <a:off x="428596" y="3643314"/>
            <a:ext cx="15686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857620" y="714356"/>
            <a:ext cx="4714876" cy="114300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أما موجات الضوء المرئي والموجات فوق البنفسجية فتتولد بوساطة الإلكترونات الموجودة داخل </a:t>
            </a:r>
            <a:r>
              <a:rPr lang="ar-SA" sz="2400" dirty="0" err="1" smtClean="0">
                <a:latin typeface="+mj-lt"/>
                <a:ea typeface="+mj-ea"/>
                <a:cs typeface="PT Bold Heading" pitchFamily="2" charset="-78"/>
              </a:rPr>
              <a:t>الذرات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 .</a:t>
            </a:r>
            <a:endParaRPr lang="ar-SA" sz="24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714348" y="2500306"/>
            <a:ext cx="8000992" cy="1579563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لكن الأشعة السينية (</a:t>
            </a:r>
            <a:r>
              <a:rPr lang="en-US" sz="2800" dirty="0">
                <a:latin typeface="+mj-lt"/>
                <a:ea typeface="+mj-ea"/>
                <a:cs typeface="PT Bold Heading" pitchFamily="2" charset="-78"/>
              </a:rPr>
              <a:t>X</a:t>
            </a: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) وأشعة </a:t>
            </a:r>
            <a:r>
              <a:rPr lang="ar-SA" sz="2800" dirty="0" err="1">
                <a:latin typeface="+mj-lt"/>
                <a:ea typeface="+mj-ea"/>
                <a:cs typeface="PT Bold Heading" pitchFamily="2" charset="-78"/>
              </a:rPr>
              <a:t>جاما</a:t>
            </a:r>
            <a:r>
              <a:rPr lang="ar-SA" sz="2800" dirty="0">
                <a:latin typeface="+mj-lt"/>
                <a:ea typeface="+mj-ea"/>
                <a:cs typeface="PT Bold Heading" pitchFamily="2" charset="-78"/>
              </a:rPr>
              <a:t> تنشآن عن مسارعة شحنات في </a:t>
            </a: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نوى </a:t>
            </a:r>
            <a:r>
              <a:rPr lang="ar-SA" sz="2800" dirty="0" err="1" smtClean="0">
                <a:latin typeface="+mj-lt"/>
                <a:ea typeface="+mj-ea"/>
                <a:cs typeface="PT Bold Heading" pitchFamily="2" charset="-78"/>
              </a:rPr>
              <a:t>الذرات</a:t>
            </a:r>
            <a:r>
              <a:rPr lang="ar-SA" sz="2800" dirty="0" smtClean="0">
                <a:latin typeface="+mj-lt"/>
                <a:ea typeface="+mj-ea"/>
                <a:cs typeface="PT Bold Heading" pitchFamily="2" charset="-78"/>
              </a:rPr>
              <a:t> .</a:t>
            </a:r>
            <a:endParaRPr lang="ar-SA" sz="28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3313" name="Picture 1" descr="1-thehumaney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33337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436x328_82914_2614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929066"/>
            <a:ext cx="3166441" cy="237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1814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71942"/>
            <a:ext cx="3752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59625" y="-26988"/>
            <a:ext cx="2020888" cy="2254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العنوان الحركة على خط مستقيم</a:t>
            </a:r>
            <a:endParaRPr lang="ar-SA" sz="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1142976" y="285728"/>
            <a:ext cx="7643834" cy="78581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جميع هذه الموجات تتكون من مجالات كهربائية ومغناطيسية تنتشر في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الفضاء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571604" y="1285860"/>
            <a:ext cx="7215174" cy="71913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ومفتاح فهم سلوك هذه الموجات هو فهم طبيعة الإلكترون لأن الموجات الكهرومغناطيسية تنتج عن مسارعة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الإلكترونات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143108" y="2500306"/>
            <a:ext cx="6643670" cy="714380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تبث هذه الموجات وتلتقط بوساطة الهوائيات وهي أدوات مصنوعة من مواد تحتوي على إلكترونات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أيضاً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59393" name="Picture 1" descr="wifw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24288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928926" y="1571612"/>
            <a:ext cx="5786414" cy="2143140"/>
          </a:xfrm>
          <a:prstGeom prst="rect">
            <a:avLst/>
          </a:prstGeom>
        </p:spPr>
        <p:txBody>
          <a:bodyPr lIns="45720" rIns="45720" anchor="ctr"/>
          <a:lstStyle/>
          <a:p>
            <a:pPr algn="justLow">
              <a:lnSpc>
                <a:spcPct val="150000"/>
              </a:lnSpc>
              <a:defRPr/>
            </a:pP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لا تعد الملفات والمكثفات الطريقة الوحيدة لتوليد الجهود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المتذبذبة </a:t>
            </a:r>
            <a:r>
              <a:rPr lang="ar-SA" sz="2400" dirty="0">
                <a:cs typeface="PT Bold Heading" pitchFamily="2" charset="-78"/>
              </a:rPr>
              <a:t>فبلورات الكوارتز تتشوه عند تطبيق جهد كهربائي متناوب عبرها ، وتعرف هذه الخاصية باسم الكهرباء </a:t>
            </a:r>
            <a:r>
              <a:rPr lang="ar-SA" sz="2400" dirty="0" err="1" smtClean="0">
                <a:cs typeface="PT Bold Heading" pitchFamily="2" charset="-78"/>
              </a:rPr>
              <a:t>الإجهادية</a:t>
            </a:r>
            <a:r>
              <a:rPr lang="ar-SA" sz="2400" dirty="0" smtClean="0">
                <a:cs typeface="PT Bold Heading" pitchFamily="2" charset="-78"/>
              </a:rPr>
              <a:t> .</a:t>
            </a:r>
            <a:endParaRPr lang="ar-SA" sz="24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3108" y="357166"/>
            <a:ext cx="550069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الكهربــــاء </a:t>
            </a:r>
            <a:r>
              <a:rPr lang="ar-SA" sz="4400" dirty="0" err="1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الإجهاديـــة</a:t>
            </a:r>
            <a:endParaRPr lang="ar-SA" sz="4400" dirty="0">
              <a:ln w="11430">
                <a:solidFill>
                  <a:schemeClr val="tx1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0" y="3217863"/>
            <a:ext cx="9144000" cy="1579562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endParaRPr lang="ar-SA" sz="24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286248" y="4214818"/>
            <a:ext cx="4143340" cy="200026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وتستخدم بلورات الكوارتز عادة في الساعات ، لأن ترددات اهتزازاتها ثابتة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تقريباً .</a:t>
            </a:r>
            <a:endParaRPr lang="ar-SA" sz="24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2289" name="Picture 1" descr="Natural-font-b-Raw-b-font-Crystal-Stones-White-Crystal-font-b-Quartz-b-font-Rou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2011849" cy="19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item_XL_7663203_647437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9" y="4232039"/>
            <a:ext cx="2214577" cy="22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3824286" cy="30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143108" y="571480"/>
            <a:ext cx="5213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1530" lvl="0" indent="-742950" algn="ctr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ar-SA" sz="2800" dirty="0" smtClean="0">
                <a:ln w="50800"/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استقبال الموجات الكهرومغناطيسية 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14282" y="928670"/>
            <a:ext cx="8572560" cy="2357454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إن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التقاط هذه الموجات يتطلب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هوائي 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200" dirty="0" smtClean="0">
                <a:cs typeface="PT Bold Heading" pitchFamily="2" charset="-78"/>
              </a:rPr>
              <a:t>تسارع </a:t>
            </a:r>
            <a:r>
              <a:rPr lang="ar-SA" sz="2200" dirty="0">
                <a:cs typeface="PT Bold Heading" pitchFamily="2" charset="-78"/>
              </a:rPr>
              <a:t>المجالات الكهربائية للموجة الإلكترونات في المادة المكونة </a:t>
            </a:r>
            <a:r>
              <a:rPr lang="ar-SA" sz="2200" dirty="0" smtClean="0">
                <a:cs typeface="PT Bold Heading" pitchFamily="2" charset="-78"/>
              </a:rPr>
              <a:t>للهوائي 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cs typeface="PT Bold Heading" pitchFamily="2" charset="-78"/>
              </a:rPr>
              <a:t> ويكون </a:t>
            </a:r>
            <a:r>
              <a:rPr lang="ar-SA" sz="2200" dirty="0">
                <a:cs typeface="PT Bold Heading" pitchFamily="2" charset="-78"/>
              </a:rPr>
              <a:t>التسارع أكبر ما يمكن عندما يوجه الهوائي في اتجاه استقطاب الموجة </a:t>
            </a:r>
            <a:r>
              <a:rPr lang="ar-SA" sz="2200" dirty="0" smtClean="0">
                <a:cs typeface="PT Bold Heading" pitchFamily="2" charset="-78"/>
              </a:rPr>
              <a:t>نفسها 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وهذا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يحدث عندما يكون الهوائي موازياً لاتجاه المجالات الكهربائية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للموجة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322791" y="3286124"/>
            <a:ext cx="4392613" cy="3143272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حيث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يتذبذب فرق الجهد بين طرفي الهوائي بنفس تردد الموجة الكهرومغناطيسية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نفسها .</a:t>
            </a:r>
          </a:p>
          <a:p>
            <a:pPr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ويصبح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الجهد القيمة العظمى له عندما يكون طول الهوائي مساوياً لنصف الطول الموجي للموجة التي نريد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التقاطها .</a:t>
            </a:r>
          </a:p>
          <a:p>
            <a:pPr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لذلك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يصمم طول الهوائي بحيث يساوي نصف الطول الموجي للموجة التي يفترض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التقاطها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2000232" y="571480"/>
            <a:ext cx="6678629" cy="2071702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إن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استخدام عدة أسلاك يكون أكثر فعالية ، فغالباً يتكون هوائي التلفاز من سلكين أو أكثر تفصل بينهما مسافة تعادل ربع الطول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الموجي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للموجة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  <a:p>
            <a:pPr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إن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جميع الموجات الكهرومغناطيسية لها خصائص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الانعكاس والانكسار </a:t>
            </a:r>
            <a:r>
              <a:rPr lang="ar-SA" sz="2200" dirty="0" err="1" smtClean="0">
                <a:latin typeface="+mj-lt"/>
                <a:ea typeface="+mj-ea"/>
                <a:cs typeface="PT Bold Heading" pitchFamily="2" charset="-78"/>
              </a:rPr>
              <a:t>والحيود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026" name="Picture 2" descr="ku-band-60cm-eurostar-satellite-dis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1500198" cy="18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214546" y="2857496"/>
            <a:ext cx="6464315" cy="3143272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cs typeface="PT Bold Heading" pitchFamily="2" charset="-78"/>
              </a:rPr>
              <a:t> إن الأطباق اللاقطة تعمل على عكس الموجات الكهرومغناطيسية القصيرة جداً .</a:t>
            </a:r>
          </a:p>
          <a:p>
            <a:pPr algn="justLow" fontAlgn="auto">
              <a:spcAft>
                <a:spcPts val="0"/>
              </a:spcAft>
              <a:defRPr/>
            </a:pPr>
            <a:endParaRPr lang="ar-SA" sz="800" dirty="0" smtClean="0">
              <a:latin typeface="+mj-lt"/>
              <a:ea typeface="+mj-ea"/>
              <a:cs typeface="PT Bold Heading" pitchFamily="2" charset="-78"/>
            </a:endParaRPr>
          </a:p>
          <a:p>
            <a:pPr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ويعمل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الطبق اللاقط على عكس الموجات التي يستقبلها وتركيزها على قطعة أو جهاز يسمى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اللاقط .</a:t>
            </a:r>
          </a:p>
          <a:p>
            <a:pPr algn="justLow">
              <a:buFont typeface="Arial" pitchFamily="34" charset="0"/>
              <a:buChar char="•"/>
              <a:defRPr/>
            </a:pPr>
            <a:endParaRPr lang="ar-SA" sz="800" dirty="0" smtClean="0">
              <a:cs typeface="PT Bold Heading" pitchFamily="2" charset="-78"/>
            </a:endParaRPr>
          </a:p>
          <a:p>
            <a:pPr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ويحتوي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اللاقط على هوائي قصير ثنائي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القطب .</a:t>
            </a:r>
          </a:p>
          <a:p>
            <a:pPr algn="justLow">
              <a:buFont typeface="Arial" pitchFamily="34" charset="0"/>
              <a:buChar char="•"/>
              <a:defRPr/>
            </a:pPr>
            <a:endParaRPr lang="ar-SA" sz="800" dirty="0" smtClean="0">
              <a:cs typeface="PT Bold Heading" pitchFamily="2" charset="-78"/>
            </a:endParaRPr>
          </a:p>
          <a:p>
            <a:pPr algn="justLow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كما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يعمل على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إرسال إشارات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إلى المستقبل وهو جهاز يتكون من جهاز هوائي ودائرة ملف ومكثف وكاشف لفك شفرة الإشارة وتحليلها بالإضافة إلى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مضخم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027" name="Picture 3" descr="HDTV_indoor_tv_antenna_with_rabbit_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85794"/>
            <a:ext cx="1214446" cy="17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59625" y="-26988"/>
            <a:ext cx="2020888" cy="2254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العنوان الحركة على خط مستقيم</a:t>
            </a:r>
            <a:endParaRPr lang="ar-SA" sz="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143240" y="2357430"/>
            <a:ext cx="5572164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إذا أردنا أن نستقبل المعلومات التي تبث من محطة ما فإنه يجب اختيار الموجات الخاصة بهذه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المحطة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85786" y="1142984"/>
            <a:ext cx="292895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>
                <a:ln w="1143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اختيار الموجات</a:t>
            </a:r>
            <a:endParaRPr lang="ar-SA" sz="4000" dirty="0">
              <a:ln w="11430"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071802" y="3357562"/>
            <a:ext cx="571504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justLow"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ولاختيار موجات ذات تردد معين (ورفض باقي الموجات) يستخدم </a:t>
            </a:r>
            <a:r>
              <a:rPr lang="ar-SA" sz="2200" dirty="0" err="1" smtClean="0">
                <a:latin typeface="+mj-lt"/>
                <a:ea typeface="+mj-ea"/>
                <a:cs typeface="PT Bold Heading" pitchFamily="2" charset="-78"/>
              </a:rPr>
              <a:t>الموالف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 . </a:t>
            </a:r>
            <a:r>
              <a:rPr lang="ar-SA" sz="2200" dirty="0" err="1" smtClean="0">
                <a:cs typeface="PT Bold Heading" pitchFamily="2" charset="-78"/>
              </a:rPr>
              <a:t>الموالف</a:t>
            </a:r>
            <a:r>
              <a:rPr lang="ar-SA" sz="2200" dirty="0" smtClean="0">
                <a:cs typeface="PT Bold Heading" pitchFamily="2" charset="-78"/>
              </a:rPr>
              <a:t> هو عبارة عن دائرة مكثف وملف متصل بالهوائي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57158" y="4643446"/>
            <a:ext cx="8501122" cy="857256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وتعدل السعة الكهربائية للمكثف حتى يصبح تردد اهتزازات الدائرة مساوياً لتردد الموجة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المطلوبة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2050" name="Picture 2" descr="large_12380447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2571768" cy="228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250px-Hauppauge_Win-TV-Kar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246358"/>
            <a:ext cx="2143140" cy="161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tem_XL_5423475_22668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286388"/>
            <a:ext cx="1785918" cy="13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1928794" y="642918"/>
            <a:ext cx="6858016" cy="2428892"/>
          </a:xfrm>
          <a:prstGeom prst="rect">
            <a:avLst/>
          </a:prstGeom>
        </p:spPr>
        <p:txBody>
          <a:bodyPr lIns="45720" rIns="45720" anchor="ctr"/>
          <a:lstStyle/>
          <a:p>
            <a:pPr algn="justLow">
              <a:lnSpc>
                <a:spcPct val="150000"/>
              </a:lnSpc>
              <a:defRPr/>
            </a:pP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تحمل الموجات الطاقة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والمعلومات ، </a:t>
            </a:r>
            <a:r>
              <a:rPr lang="ar-SA" sz="2400" dirty="0" smtClean="0">
                <a:cs typeface="PT Bold Heading" pitchFamily="2" charset="-78"/>
              </a:rPr>
              <a:t>فالموجات التي تردداتها ضمن منطقة الأشعة تحت الحمراء وأشعة </a:t>
            </a:r>
            <a:r>
              <a:rPr lang="ar-SA" sz="2400" dirty="0" err="1" smtClean="0">
                <a:cs typeface="PT Bold Heading" pitchFamily="2" charset="-78"/>
              </a:rPr>
              <a:t>الميكرويف</a:t>
            </a:r>
            <a:r>
              <a:rPr lang="ar-SA" sz="2400" dirty="0" smtClean="0">
                <a:cs typeface="PT Bold Heading" pitchFamily="2" charset="-78"/>
              </a:rPr>
              <a:t> تعمل على مسارعة الإلكترونات في الجزيئات حيث تتحول طاقة الموجات إلى طاقة حرارية في الجزيئات </a:t>
            </a:r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(فرن </a:t>
            </a:r>
            <a:r>
              <a:rPr lang="ar-SA" sz="2400" dirty="0" err="1" smtClean="0">
                <a:solidFill>
                  <a:srgbClr val="C00000"/>
                </a:solidFill>
                <a:cs typeface="PT Bold Heading" pitchFamily="2" charset="-78"/>
              </a:rPr>
              <a:t>الميكرويف</a:t>
            </a:r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) </a:t>
            </a:r>
            <a:r>
              <a:rPr lang="ar-SA" sz="2400" dirty="0" smtClean="0">
                <a:cs typeface="PT Bold Heading" pitchFamily="2" charset="-78"/>
              </a:rPr>
              <a:t>.</a:t>
            </a:r>
            <a:endParaRPr lang="ar-SA" sz="24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3438" y="119698"/>
            <a:ext cx="1785951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(1)</a:t>
            </a:r>
            <a:endParaRPr lang="ar-SA" sz="280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3074" name="Picture 2" descr="microwave%2520diagram_04%5B1%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357562"/>
            <a:ext cx="5117843" cy="296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59625" y="-26988"/>
            <a:ext cx="2020888" cy="2254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العنوان الحركة على خط مستقيم</a:t>
            </a:r>
            <a:endParaRPr lang="ar-SA" sz="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1714480" y="1000108"/>
            <a:ext cx="7215238" cy="200026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* يمكن </a:t>
            </a: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لموجات الضوء أيضاً نقل الطاقة إلى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الإلكترونات .</a:t>
            </a:r>
          </a:p>
          <a:p>
            <a:pPr algn="justLow">
              <a:lnSpc>
                <a:spcPct val="150000"/>
              </a:lnSpc>
              <a:defRPr/>
            </a:pPr>
            <a:r>
              <a:rPr lang="ar-SA" sz="2400" dirty="0" smtClean="0">
                <a:cs typeface="PT Bold Heading" pitchFamily="2" charset="-78"/>
              </a:rPr>
              <a:t>* تعمل الطاقة في موجات الضوء على </a:t>
            </a:r>
            <a:r>
              <a:rPr lang="ar-SA" sz="2400" dirty="0" err="1" smtClean="0">
                <a:cs typeface="PT Bold Heading" pitchFamily="2" charset="-78"/>
              </a:rPr>
              <a:t>احداث</a:t>
            </a:r>
            <a:r>
              <a:rPr lang="ar-SA" sz="2400" dirty="0" smtClean="0">
                <a:cs typeface="PT Bold Heading" pitchFamily="2" charset="-78"/>
              </a:rPr>
              <a:t> تفاعلات كيميائية داخل الفيلم فتكون النتيجة تسجيلاً دائماً للضوء القادم من الجسم والساقط على الفيلم .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143108" y="3143248"/>
            <a:ext cx="6357982" cy="785818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(الأفلام </a:t>
            </a:r>
            <a:r>
              <a:rPr lang="ar-SA" sz="2800" dirty="0" err="1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الفوتوجرافية</a:t>
            </a:r>
            <a:r>
              <a:rPr lang="ar-SA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)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572000" y="191136"/>
            <a:ext cx="1785951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(2)</a:t>
            </a:r>
            <a:endParaRPr lang="ar-SA" sz="280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4098" name="Picture 2" descr="th3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14818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357298"/>
            <a:ext cx="3033706" cy="476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643174" y="230667"/>
            <a:ext cx="40799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الأشعــة السينيــة </a:t>
            </a:r>
            <a:endParaRPr lang="ar-SA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786182" y="1285860"/>
            <a:ext cx="4929190" cy="733413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400" dirty="0">
                <a:solidFill>
                  <a:schemeClr val="tx2"/>
                </a:solidFill>
                <a:latin typeface="+mj-lt"/>
                <a:ea typeface="+mj-ea"/>
                <a:cs typeface="PT Bold Heading" pitchFamily="2" charset="-78"/>
              </a:rPr>
              <a:t>الأشعة السينية هي موجات كهرومغناطيسية ذات تردد </a:t>
            </a:r>
            <a:r>
              <a:rPr lang="ar-SA" sz="2400" dirty="0" smtClean="0">
                <a:solidFill>
                  <a:schemeClr val="tx2"/>
                </a:solidFill>
                <a:latin typeface="+mj-lt"/>
                <a:ea typeface="+mj-ea"/>
                <a:cs typeface="PT Bold Heading" pitchFamily="2" charset="-78"/>
              </a:rPr>
              <a:t>كبير .</a:t>
            </a:r>
            <a:endParaRPr lang="ar-SA" sz="2400" dirty="0">
              <a:solidFill>
                <a:schemeClr val="tx2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000496" y="2357430"/>
            <a:ext cx="4786346" cy="1714512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في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أنبوب </a:t>
            </a: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الأشعة السينية تسّرع الإلكترونات أولاً بوساطة فرق جهد كبير يصل إلى (</a:t>
            </a:r>
            <a:r>
              <a:rPr lang="en-US" sz="2400" dirty="0">
                <a:latin typeface="+mj-lt"/>
                <a:ea typeface="+mj-ea"/>
                <a:cs typeface="PT Bold Heading" pitchFamily="2" charset="-78"/>
              </a:rPr>
              <a:t>20000 V</a:t>
            </a: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) أو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أكثر </a:t>
            </a: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لإكسابها سرعات كبيرة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جداً .</a:t>
            </a:r>
            <a:endParaRPr lang="ar-SA" sz="24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000496" y="4357694"/>
            <a:ext cx="4714876" cy="1500198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وعندما تصطدم الإلكترونات بالمادة تتحول طاقتها الحركية إلى موجات كهرومغناطيسية ذات تردد كبير تسمى الأشعة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السينية .</a:t>
            </a:r>
            <a:endParaRPr lang="ar-SA" sz="2400" dirty="0"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357298"/>
            <a:ext cx="3033706" cy="476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643174" y="357166"/>
            <a:ext cx="40799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الأشعــة السينيــة </a:t>
            </a:r>
            <a:endParaRPr lang="ar-SA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786182" y="1428736"/>
            <a:ext cx="4929190" cy="733413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400" dirty="0">
                <a:solidFill>
                  <a:schemeClr val="tx2"/>
                </a:solidFill>
                <a:latin typeface="+mj-lt"/>
                <a:ea typeface="+mj-ea"/>
                <a:cs typeface="PT Bold Heading" pitchFamily="2" charset="-78"/>
              </a:rPr>
              <a:t>الأشعة السينية هي موجات كهرومغناطيسية ذات تردد </a:t>
            </a:r>
            <a:r>
              <a:rPr lang="ar-SA" sz="2400" dirty="0" smtClean="0">
                <a:solidFill>
                  <a:schemeClr val="tx2"/>
                </a:solidFill>
                <a:latin typeface="+mj-lt"/>
                <a:ea typeface="+mj-ea"/>
                <a:cs typeface="PT Bold Heading" pitchFamily="2" charset="-78"/>
              </a:rPr>
              <a:t>كبير .</a:t>
            </a:r>
            <a:endParaRPr lang="ar-SA" sz="2400" dirty="0">
              <a:solidFill>
                <a:schemeClr val="tx2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3929058" y="2285992"/>
            <a:ext cx="4714876" cy="1714512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في التلفاز تصطدم الإلكترونات بالسطح الداخلي للشاشة وتتوقف فجأة مسببة توهج </a:t>
            </a:r>
            <a:r>
              <a:rPr lang="ar-SA" sz="2300" dirty="0" err="1">
                <a:latin typeface="+mj-lt"/>
                <a:ea typeface="+mj-ea"/>
                <a:cs typeface="PT Bold Heading" pitchFamily="2" charset="-78"/>
              </a:rPr>
              <a:t>الفوسفور</a:t>
            </a: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300" dirty="0" smtClean="0">
                <a:latin typeface="+mj-lt"/>
                <a:ea typeface="+mj-ea"/>
                <a:cs typeface="PT Bold Heading" pitchFamily="2" charset="-78"/>
              </a:rPr>
              <a:t>الملون .</a:t>
            </a:r>
            <a:endParaRPr lang="ar-SA" sz="23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3929058" y="4357694"/>
            <a:ext cx="4643438" cy="164307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ويمكن لهذا التوقف </a:t>
            </a:r>
            <a:r>
              <a:rPr lang="ar-SA" sz="2300" dirty="0" err="1">
                <a:latin typeface="+mj-lt"/>
                <a:ea typeface="+mj-ea"/>
                <a:cs typeface="PT Bold Heading" pitchFamily="2" charset="-78"/>
              </a:rPr>
              <a:t>المفاجيء</a:t>
            </a: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 توليد أشعة سينية ضارة لذلك </a:t>
            </a:r>
            <a:r>
              <a:rPr lang="ar-SA" sz="2300" dirty="0" smtClean="0">
                <a:latin typeface="+mj-lt"/>
                <a:ea typeface="+mj-ea"/>
                <a:cs typeface="PT Bold Heading" pitchFamily="2" charset="-78"/>
              </a:rPr>
              <a:t>تحتوي </a:t>
            </a:r>
            <a:r>
              <a:rPr lang="ar-SA" sz="2300" dirty="0">
                <a:latin typeface="+mj-lt"/>
                <a:ea typeface="+mj-ea"/>
                <a:cs typeface="PT Bold Heading" pitchFamily="2" charset="-78"/>
              </a:rPr>
              <a:t>على مادة </a:t>
            </a:r>
            <a:r>
              <a:rPr lang="ar-SA" sz="2300" dirty="0" smtClean="0">
                <a:latin typeface="+mj-lt"/>
                <a:ea typeface="+mj-ea"/>
                <a:cs typeface="PT Bold Heading" pitchFamily="2" charset="-78"/>
              </a:rPr>
              <a:t>الرصاص .</a:t>
            </a:r>
            <a:endParaRPr lang="ar-SA" sz="2300" dirty="0"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الموجات الكهرومغناطيسية 00_00_03-00_02_4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728" y="1142984"/>
            <a:ext cx="7343772" cy="928694"/>
          </a:xfrm>
        </p:spPr>
        <p:txBody>
          <a:bodyPr>
            <a:normAutofit/>
          </a:bodyPr>
          <a:lstStyle/>
          <a:p>
            <a:pPr algn="r"/>
            <a:r>
              <a:rPr lang="ar-SA" sz="2300" b="0" dirty="0" smtClean="0">
                <a:cs typeface="PT Bold Heading" pitchFamily="2" charset="-78"/>
              </a:rPr>
              <a:t>كيف يمكن قياس كتلة جسم صغير جداً لا يمكن رؤيته بالعين المجردة ولا يمكن قياسه حتى بأكثر الموازين الحساسة؟؟؟؟؟</a:t>
            </a:r>
            <a:endParaRPr lang="ar-SA" sz="2300" b="0" dirty="0">
              <a:cs typeface="PT Bold Heading" pitchFamily="2" charset="-78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143504" y="214290"/>
            <a:ext cx="3429024" cy="714369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tx2"/>
                </a:solidFill>
                <a:cs typeface="PT Bold Heading" pitchFamily="2" charset="-78"/>
              </a:rPr>
              <a:t>كتلة الإلكتــرون:</a:t>
            </a:r>
            <a:endParaRPr lang="ar-SA" sz="40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pic>
        <p:nvPicPr>
          <p:cNvPr id="6" name="صورة 5" descr="quest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14290"/>
            <a:ext cx="1528756" cy="1943091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428728" y="2428868"/>
            <a:ext cx="72866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تطلب الحل سلسلة من الاكتشافات :</a:t>
            </a:r>
          </a:p>
          <a:p>
            <a:pPr algn="justLow"/>
            <a:endParaRPr lang="en-US" sz="14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1- </a:t>
            </a:r>
            <a:r>
              <a:rPr lang="ar-SA" sz="2200" dirty="0" smtClean="0">
                <a:cs typeface="PT Bold Heading" pitchFamily="2" charset="-78"/>
              </a:rPr>
              <a:t>العالم روبرت </a:t>
            </a:r>
            <a:r>
              <a:rPr lang="ar-SA" sz="2200" dirty="0" err="1" smtClean="0">
                <a:cs typeface="PT Bold Heading" pitchFamily="2" charset="-78"/>
              </a:rPr>
              <a:t>مليكان</a:t>
            </a:r>
            <a:r>
              <a:rPr lang="ar-SA" sz="2200" dirty="0" smtClean="0">
                <a:cs typeface="PT Bold Heading" pitchFamily="2" charset="-78"/>
              </a:rPr>
              <a:t> كشف أول السلسة حيث تمكن تعليق قطرة الزيت داخل مجال كهربائي وموازنتها ليتمكن من قياس شحنة الإلكترون </a:t>
            </a:r>
            <a:r>
              <a:rPr lang="en-US" sz="2200" dirty="0" smtClean="0">
                <a:cs typeface="PT Bold Heading" pitchFamily="2" charset="-78"/>
              </a:rPr>
              <a:t>q = 1.602 x 10</a:t>
            </a:r>
            <a:r>
              <a:rPr lang="en-US" sz="2200" baseline="30000" dirty="0" smtClean="0">
                <a:cs typeface="PT Bold Heading" pitchFamily="2" charset="-78"/>
              </a:rPr>
              <a:t>-19</a:t>
            </a:r>
            <a:r>
              <a:rPr lang="en-US" sz="2200" dirty="0" smtClean="0">
                <a:cs typeface="PT Bold Heading" pitchFamily="2" charset="-78"/>
              </a:rPr>
              <a:t>  </a:t>
            </a:r>
            <a:r>
              <a:rPr lang="ar-SA" sz="2200" dirty="0" smtClean="0">
                <a:cs typeface="PT Bold Heading" pitchFamily="2" charset="-78"/>
              </a:rPr>
              <a:t> .</a:t>
            </a:r>
            <a:endParaRPr lang="en-US" sz="2200" dirty="0" smtClean="0">
              <a:cs typeface="PT Bold Heading" pitchFamily="2" charset="-78"/>
            </a:endParaRPr>
          </a:p>
          <a:p>
            <a:pPr lvl="0" algn="justLow"/>
            <a:r>
              <a:rPr lang="ar-SA" sz="2200" dirty="0" smtClean="0">
                <a:cs typeface="PT Bold Heading" pitchFamily="2" charset="-78"/>
              </a:rPr>
              <a:t> </a:t>
            </a:r>
          </a:p>
          <a:p>
            <a:pPr algn="justLow"/>
            <a:r>
              <a:rPr lang="ar-SA" sz="2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2-</a:t>
            </a:r>
            <a:r>
              <a:rPr lang="ar-SA" sz="2200" dirty="0" smtClean="0">
                <a:cs typeface="PT Bold Heading" pitchFamily="2" charset="-78"/>
              </a:rPr>
              <a:t> ثم تمكن العالم </a:t>
            </a:r>
            <a:r>
              <a:rPr lang="ar-SA" sz="2200" dirty="0" err="1" smtClean="0">
                <a:cs typeface="PT Bold Heading" pitchFamily="2" charset="-78"/>
              </a:rPr>
              <a:t>تومسون</a:t>
            </a:r>
            <a:r>
              <a:rPr lang="ar-SA" sz="2200" dirty="0" smtClean="0">
                <a:cs typeface="PT Bold Heading" pitchFamily="2" charset="-78"/>
              </a:rPr>
              <a:t> من تحديد نسبة شحنة الإلكترون إلى كتلته </a:t>
            </a:r>
            <a:r>
              <a:rPr lang="en-US" sz="2200" dirty="0" smtClean="0">
                <a:cs typeface="PT Bold Heading" pitchFamily="2" charset="-78"/>
              </a:rPr>
              <a:t>q/m  </a:t>
            </a:r>
            <a:r>
              <a:rPr lang="ar-SA" sz="2200" dirty="0" smtClean="0">
                <a:cs typeface="PT Bold Heading" pitchFamily="2" charset="-78"/>
              </a:rPr>
              <a:t>ومن شحنة الإلكترون ونسبة الشحنة للكتلة تم حساب كتلة الإلكترون  .</a:t>
            </a:r>
            <a:endParaRPr lang="en-US" sz="2200" dirty="0" smtClean="0">
              <a:cs typeface="PT Bold Heading" pitchFamily="2" charset="-78"/>
            </a:endParaRPr>
          </a:p>
          <a:p>
            <a:pPr lvl="0" algn="justLow"/>
            <a:endParaRPr lang="en-US" sz="2200" dirty="0" smtClean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00306"/>
            <a:ext cx="6786610" cy="37862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836722" y="201019"/>
            <a:ext cx="5081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تجارب </a:t>
            </a:r>
            <a:r>
              <a:rPr lang="ar-SA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تومسون</a:t>
            </a:r>
            <a:r>
              <a:rPr lang="ar-SA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 مع الالكترونات :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428728" y="982661"/>
            <a:ext cx="7643866" cy="374637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استخدم </a:t>
            </a:r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أنبوب </a:t>
            </a: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أشعة المهبط : </a:t>
            </a:r>
            <a:r>
              <a:rPr lang="ar-SA" sz="2400" dirty="0">
                <a:latin typeface="+mj-lt"/>
                <a:ea typeface="+mj-ea"/>
                <a:cs typeface="PT Bold Heading" pitchFamily="2" charset="-78"/>
              </a:rPr>
              <a:t>وهو جهاز يولد حزمة </a:t>
            </a:r>
            <a:r>
              <a:rPr lang="ar-SA" sz="2400" dirty="0" smtClean="0">
                <a:latin typeface="+mj-lt"/>
                <a:ea typeface="+mj-ea"/>
                <a:cs typeface="PT Bold Heading" pitchFamily="2" charset="-78"/>
              </a:rPr>
              <a:t>إلكترونات .</a:t>
            </a:r>
            <a:endParaRPr lang="ar-SA" sz="24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71472" y="1428736"/>
            <a:ext cx="8215338" cy="92869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ولتقليل من التصادمات بين الإلكترونات وجزيئات الهواء فقد فرغ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تومسون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الأنبوب من الهواء إلى درجة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كبيرة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785786" y="1142984"/>
            <a:ext cx="7643866" cy="164307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(1)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يتم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إنتاج مجال كهربائي داخل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أنبوب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أشعة المهبط باستخدام فرق جهد كبير بين المهبط (الكاثود) والمصعد (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الأنود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) .</a:t>
            </a:r>
          </a:p>
          <a:p>
            <a:pPr algn="justLow">
              <a:defRPr/>
            </a:pPr>
            <a:r>
              <a:rPr lang="ar-SA" sz="2200" dirty="0">
                <a:cs typeface="PT Bold Heading" pitchFamily="2" charset="-78"/>
              </a:rPr>
              <a:t>فتنبعث الإلكترونات من المهبط وتتسارع نحو المصعد بوساطة المجال </a:t>
            </a:r>
            <a:r>
              <a:rPr lang="ar-SA" sz="2200" dirty="0" smtClean="0">
                <a:cs typeface="PT Bold Heading" pitchFamily="2" charset="-78"/>
              </a:rPr>
              <a:t>الكهربائي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43174" y="514330"/>
            <a:ext cx="435771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خطوات </a:t>
            </a:r>
            <a:r>
              <a:rPr lang="ar-SA" sz="400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التجربـــة</a:t>
            </a:r>
            <a:endParaRPr lang="ar-SA" sz="400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571472" y="2768611"/>
            <a:ext cx="7929618" cy="803265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(2)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فتمر بعض هذه الإلكترونات من خلال شقوق موجودة في المصعد لتشكل حزمة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ضيقة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1714480" y="3643314"/>
            <a:ext cx="6786610" cy="706445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(3)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استخدم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تومسون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مجالات كهربائية وأخرى مغناطيسية لتوليد قوة تؤثر على حزمة الإلكترونات المارة في الأنبوب وتحرفه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642910" y="4500570"/>
            <a:ext cx="7858180" cy="164307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(4)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ويكون المجال الكهربائي (</a:t>
            </a:r>
            <a:r>
              <a:rPr lang="en-US" sz="2200" dirty="0">
                <a:latin typeface="+mj-lt"/>
                <a:ea typeface="+mj-ea"/>
                <a:cs typeface="PT Bold Heading" pitchFamily="2" charset="-78"/>
              </a:rPr>
              <a:t>E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) الذي تم توليده بوساطة صفيحتين مشحونتين ومتوازيتين متعامداً مع اتجاه حزمة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الإلكترونات .</a:t>
            </a:r>
          </a:p>
          <a:p>
            <a:pPr algn="justLow">
              <a:defRPr/>
            </a:pPr>
            <a:r>
              <a:rPr lang="ar-SA" sz="2200" dirty="0">
                <a:cs typeface="PT Bold Heading" pitchFamily="2" charset="-78"/>
              </a:rPr>
              <a:t>وينتج قوة مقدارها (</a:t>
            </a:r>
            <a:r>
              <a:rPr lang="en-US" sz="2200" dirty="0" err="1">
                <a:cs typeface="PT Bold Heading" pitchFamily="2" charset="-78"/>
              </a:rPr>
              <a:t>qE</a:t>
            </a:r>
            <a:r>
              <a:rPr lang="ar-SA" sz="2200" dirty="0">
                <a:cs typeface="PT Bold Heading" pitchFamily="2" charset="-78"/>
              </a:rPr>
              <a:t>) تؤثر في الإلكترونات وتحرفها إلى أعلى نحو الصفيحة </a:t>
            </a:r>
            <a:r>
              <a:rPr lang="ar-SA" sz="2200" dirty="0" err="1" smtClean="0">
                <a:cs typeface="PT Bold Heading" pitchFamily="2" charset="-78"/>
              </a:rPr>
              <a:t>الموجية</a:t>
            </a:r>
            <a:r>
              <a:rPr lang="ar-SA" sz="2200" dirty="0" smtClean="0">
                <a:cs typeface="PT Bold Heading" pitchFamily="2" charset="-78"/>
              </a:rPr>
              <a:t>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5122" name="Picture 2" descr="220px-JohnTHoffman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86124"/>
            <a:ext cx="10763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500034" y="428604"/>
            <a:ext cx="8215370" cy="1643074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(5)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أما المجال المغناطيسي الناتج بوساطة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مغناطيسين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كهربائيين فيكون متعامداً مع كل من اتجاه الحزمة واتجاه المجال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الكهربائي .</a:t>
            </a:r>
          </a:p>
          <a:p>
            <a:pPr algn="justLow">
              <a:defRPr/>
            </a:pPr>
            <a:r>
              <a:rPr lang="ar-SA" sz="2200" dirty="0">
                <a:cs typeface="PT Bold Heading" pitchFamily="2" charset="-78"/>
              </a:rPr>
              <a:t>لذلك ينتج المجال المغناطيسي (</a:t>
            </a:r>
            <a:r>
              <a:rPr lang="en-US" sz="2200" dirty="0">
                <a:cs typeface="PT Bold Heading" pitchFamily="2" charset="-78"/>
              </a:rPr>
              <a:t>B</a:t>
            </a:r>
            <a:r>
              <a:rPr lang="ar-SA" sz="2200" dirty="0">
                <a:cs typeface="PT Bold Heading" pitchFamily="2" charset="-78"/>
              </a:rPr>
              <a:t>) قوة تساوي (</a:t>
            </a:r>
            <a:r>
              <a:rPr lang="en-US" sz="2200" dirty="0" err="1">
                <a:cs typeface="PT Bold Heading" pitchFamily="2" charset="-78"/>
              </a:rPr>
              <a:t>Bqv</a:t>
            </a:r>
            <a:r>
              <a:rPr lang="ar-SA" sz="2200" dirty="0">
                <a:cs typeface="PT Bold Heading" pitchFamily="2" charset="-78"/>
              </a:rPr>
              <a:t>) (حيث تمثل </a:t>
            </a:r>
            <a:r>
              <a:rPr lang="en-US" sz="2200" dirty="0">
                <a:cs typeface="PT Bold Heading" pitchFamily="2" charset="-78"/>
              </a:rPr>
              <a:t>V</a:t>
            </a:r>
            <a:r>
              <a:rPr lang="ar-SA" sz="2200" dirty="0">
                <a:cs typeface="PT Bold Heading" pitchFamily="2" charset="-78"/>
              </a:rPr>
              <a:t> سرعة الإلكترون</a:t>
            </a:r>
            <a:r>
              <a:rPr lang="ar-SA" sz="2200" dirty="0" smtClean="0">
                <a:cs typeface="PT Bold Heading" pitchFamily="2" charset="-78"/>
              </a:rPr>
              <a:t>)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. </a:t>
            </a:r>
            <a:r>
              <a:rPr lang="ar-SA" sz="2200" dirty="0">
                <a:cs typeface="PT Bold Heading" pitchFamily="2" charset="-78"/>
              </a:rPr>
              <a:t>تؤثر في الإلكترونات وتحرفها إلى </a:t>
            </a:r>
            <a:r>
              <a:rPr lang="ar-SA" sz="2200" dirty="0" smtClean="0">
                <a:cs typeface="PT Bold Heading" pitchFamily="2" charset="-78"/>
              </a:rPr>
              <a:t>أسفل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714348" y="2071678"/>
            <a:ext cx="7929618" cy="865186"/>
          </a:xfrm>
          <a:prstGeom prst="rect">
            <a:avLst/>
          </a:prstGeom>
        </p:spPr>
        <p:txBody>
          <a:bodyPr lIns="45720" rIns="45720" anchor="ctr"/>
          <a:lstStyle/>
          <a:p>
            <a:pPr algn="justLow" fontAlgn="auto">
              <a:spcAft>
                <a:spcPts val="0"/>
              </a:spcAft>
              <a:defRPr/>
            </a:pPr>
            <a:r>
              <a:rPr lang="ar-SA" sz="22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(6) 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وعندما تصل هذه الإلكترونات إلى نهاية الأنبوب تصطدم بطلاء </a:t>
            </a:r>
            <a:r>
              <a:rPr lang="ar-SA" sz="2200" dirty="0" err="1">
                <a:latin typeface="+mj-lt"/>
                <a:ea typeface="+mj-ea"/>
                <a:cs typeface="PT Bold Heading" pitchFamily="2" charset="-78"/>
              </a:rPr>
              <a:t>فلورسنت</a:t>
            </a:r>
            <a:r>
              <a:rPr lang="ar-SA" sz="2200" dirty="0">
                <a:latin typeface="+mj-lt"/>
                <a:ea typeface="+mj-ea"/>
                <a:cs typeface="PT Bold Heading" pitchFamily="2" charset="-78"/>
              </a:rPr>
              <a:t> مسببة </a:t>
            </a:r>
            <a:r>
              <a:rPr lang="ar-SA" sz="2200" dirty="0" smtClean="0">
                <a:latin typeface="+mj-lt"/>
                <a:ea typeface="+mj-ea"/>
                <a:cs typeface="PT Bold Heading" pitchFamily="2" charset="-78"/>
              </a:rPr>
              <a:t>توهجها .</a:t>
            </a:r>
            <a:endParaRPr lang="ar-SA" sz="2200" dirty="0"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071810"/>
            <a:ext cx="5857916" cy="32681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2178</Words>
  <Application>Microsoft Office PowerPoint</Application>
  <PresentationFormat>عرض على الشاشة (3:4)‏</PresentationFormat>
  <Paragraphs>214</Paragraphs>
  <Slides>47</Slides>
  <Notes>0</Notes>
  <HiddenSlides>0</HiddenSlides>
  <MMClips>3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48" baseType="lpstr">
      <vt:lpstr>سمة Office</vt:lpstr>
      <vt:lpstr>الشريحة 1</vt:lpstr>
      <vt:lpstr>الشريحة 2</vt:lpstr>
      <vt:lpstr>العنوان الحركة على خط مستقيم</vt:lpstr>
      <vt:lpstr>العنوان الحركة على خط مستقيم</vt:lpstr>
      <vt:lpstr>الشريحة 5</vt:lpstr>
      <vt:lpstr>كيف يمكن قياس كتلة جسم صغير جداً لا يمكن رؤيته بالعين المجردة ولا يمكن قياسه حتى بأكثر الموازين الحساسة؟؟؟؟؟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العنوان الحركة على خط مستقيم</vt:lpstr>
      <vt:lpstr>الشريحة 22</vt:lpstr>
      <vt:lpstr>الموجات الكهرومغناطيسية</vt:lpstr>
      <vt:lpstr>الشريحة 24</vt:lpstr>
      <vt:lpstr>الشريحة 25</vt:lpstr>
      <vt:lpstr>الشريحة 26</vt:lpstr>
      <vt:lpstr>الشريحة 27</vt:lpstr>
      <vt:lpstr>الشريحة 28</vt:lpstr>
      <vt:lpstr>العنوان الحركة على خط مستقيم</vt:lpstr>
      <vt:lpstr>العنوان الحركة على خط مستقيم</vt:lpstr>
      <vt:lpstr>العنوان الحركة على خط مستقيم</vt:lpstr>
      <vt:lpstr>الشريحة 32</vt:lpstr>
      <vt:lpstr>الشريحة 33</vt:lpstr>
      <vt:lpstr>الشريحة 34</vt:lpstr>
      <vt:lpstr>العنوان الحركة على خط مستقيم</vt:lpstr>
      <vt:lpstr>الشريحة 36</vt:lpstr>
      <vt:lpstr>العنوان الحركة على خط مستقيم</vt:lpstr>
      <vt:lpstr>الشريحة 38</vt:lpstr>
      <vt:lpstr>الشريحة 39</vt:lpstr>
      <vt:lpstr>الشريحة 40</vt:lpstr>
      <vt:lpstr>الشريحة 41</vt:lpstr>
      <vt:lpstr>الشريحة 42</vt:lpstr>
      <vt:lpstr>العنوان الحركة على خط مستقيم</vt:lpstr>
      <vt:lpstr>الشريحة 44</vt:lpstr>
      <vt:lpstr>العنوان الحركة على خط مستقيم</vt:lpstr>
      <vt:lpstr>الشريحة 46</vt:lpstr>
      <vt:lpstr>الشريحة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NM</dc:creator>
  <cp:lastModifiedBy>NM</cp:lastModifiedBy>
  <cp:revision>58</cp:revision>
  <dcterms:created xsi:type="dcterms:W3CDTF">2015-12-31T19:29:51Z</dcterms:created>
  <dcterms:modified xsi:type="dcterms:W3CDTF">2016-01-08T17:39:00Z</dcterms:modified>
</cp:coreProperties>
</file>