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9"/>
  </p:notesMasterIdLst>
  <p:sldIdLst>
    <p:sldId id="257" r:id="rId2"/>
    <p:sldId id="285" r:id="rId3"/>
    <p:sldId id="288" r:id="rId4"/>
    <p:sldId id="287" r:id="rId5"/>
    <p:sldId id="286" r:id="rId6"/>
    <p:sldId id="259" r:id="rId7"/>
    <p:sldId id="261" r:id="rId8"/>
    <p:sldId id="267" r:id="rId9"/>
    <p:sldId id="271" r:id="rId10"/>
    <p:sldId id="278" r:id="rId11"/>
    <p:sldId id="279" r:id="rId12"/>
    <p:sldId id="280" r:id="rId13"/>
    <p:sldId id="268" r:id="rId14"/>
    <p:sldId id="281" r:id="rId15"/>
    <p:sldId id="273" r:id="rId16"/>
    <p:sldId id="282" r:id="rId17"/>
    <p:sldId id="284"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008000"/>
    <a:srgbClr val="FF33CC"/>
    <a:srgbClr val="00CC66"/>
    <a:srgbClr val="66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32" autoAdjust="0"/>
    <p:restoredTop sz="94660"/>
  </p:normalViewPr>
  <p:slideViewPr>
    <p:cSldViewPr snapToGrid="0">
      <p:cViewPr varScale="1">
        <p:scale>
          <a:sx n="86" d="100"/>
          <a:sy n="86"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3-03T21:05:11.632"/>
    </inkml:context>
    <inkml:brush xml:id="br0">
      <inkml:brushProperty name="width" value="0.05292" units="cm"/>
      <inkml:brushProperty name="height" value="0.05292" units="cm"/>
    </inkml:brush>
  </inkml:definitions>
  <inkml:trace contextRef="#ctx0" brushRef="#br0">10689 9895 0,'-17'0'344,"-1"0"-344,0 0 63,1 0-32,17 18 0,0 0 453,-18-18 126,0 0-563,1 0-32,-1 0 157,0 0-78,1 0 312,-1 0-343,0 0-32</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3-03T20:59:48.749"/>
    </inkml:context>
    <inkml:brush xml:id="br0">
      <inkml:brushProperty name="width" value="0.05292" units="cm"/>
      <inkml:brushProperty name="height" value="0.05292" units="cm"/>
    </inkml:brush>
  </inkml:definitions>
  <inkml:trace contextRef="#ctx0" brushRef="#br0">7549 4092 0,'0'-17'250,"0"-1"-234,18 18 906</inkml:trace>
  <inkml:trace contextRef="#ctx0" brushRef="#br0" timeOffset="13545.21">10707 8149 0,'17'0'1016,"-17"-17"-954,18 17-15</inkml:trace>
  <inkml:trace contextRef="#ctx0" brushRef="#br0" timeOffset="38720.08">7620 8520 0,'0'17'468,"0"1"-405,-18-18-32,1 0 125,-1 0-140</inkml:trace>
  <inkml:trace contextRef="#ctx0" brushRef="#br0" timeOffset="50062.03">9031 11077 0,'18'0'672,"-18"-17"-656,17 17 15,1 0-15,0-18 15,-1 18 47,1 0-47</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3-03T21:01:01.986"/>
    </inkml:context>
    <inkml:brush xml:id="br0">
      <inkml:brushProperty name="width" value="0.05292" units="cm"/>
      <inkml:brushProperty name="height" value="0.05292" units="cm"/>
    </inkml:brush>
  </inkml:definitions>
  <inkml:trace contextRef="#ctx0" brushRef="#br0">11271 11624 0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3-03T21:01:26.532"/>
    </inkml:context>
    <inkml:brush xml:id="br0">
      <inkml:brushProperty name="width" value="0.05292" units="cm"/>
      <inkml:brushProperty name="height" value="0.05292" units="cm"/>
    </inkml:brush>
  </inkml:definitions>
  <inkml:trace contextRef="#ctx0" brushRef="#br0">12100 11712 0,'18'0'1093,"-18"-17"-1030,18 17-16,-1 0 47,-17-18 124,0 0 548,18 18-735,-1 0 16,1 0 16,-18-17-48,18 17 1,-1 0 671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5B6A82C-2808-475E-A4F2-3E1D45BACC9C}" type="datetimeFigureOut">
              <a:rPr lang="ar-SA" smtClean="0"/>
              <a:t>24/07/42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A837E37-939F-4A74-A5D4-6EBAA64A4AC2}" type="slidenum">
              <a:rPr lang="ar-SA" smtClean="0"/>
              <a:t>‹#›</a:t>
            </a:fld>
            <a:endParaRPr lang="ar-SA"/>
          </a:p>
        </p:txBody>
      </p:sp>
    </p:spTree>
    <p:extLst>
      <p:ext uri="{BB962C8B-B14F-4D97-AF65-F5344CB8AC3E}">
        <p14:creationId xmlns:p14="http://schemas.microsoft.com/office/powerpoint/2010/main" val="12277502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A7CAFD3-3828-4329-88AC-42BC8668EEA2}" type="uaqdatetime1">
              <a:rPr lang="ar-SA" smtClean="0"/>
              <a:t>23/07/42</a:t>
            </a:fld>
            <a:endParaRPr lang="ar-SA"/>
          </a:p>
        </p:txBody>
      </p:sp>
      <p:sp>
        <p:nvSpPr>
          <p:cNvPr id="5" name="Footer Placeholder 4"/>
          <p:cNvSpPr>
            <a:spLocks noGrp="1"/>
          </p:cNvSpPr>
          <p:nvPr>
            <p:ph type="ftr" sz="quarter" idx="11"/>
          </p:nvPr>
        </p:nvSpPr>
        <p:spPr>
          <a:xfrm>
            <a:off x="2416500" y="329307"/>
            <a:ext cx="4973915" cy="309201"/>
          </a:xfrm>
        </p:spPr>
        <p:txBody>
          <a:bodyPr/>
          <a:lstStyle/>
          <a:p>
            <a:endParaRPr lang="ar-SA"/>
          </a:p>
        </p:txBody>
      </p:sp>
      <p:sp>
        <p:nvSpPr>
          <p:cNvPr id="6" name="Slide Number Placeholder 5"/>
          <p:cNvSpPr>
            <a:spLocks noGrp="1"/>
          </p:cNvSpPr>
          <p:nvPr>
            <p:ph type="sldNum" sz="quarter" idx="12"/>
          </p:nvPr>
        </p:nvSpPr>
        <p:spPr>
          <a:xfrm>
            <a:off x="1437664" y="798973"/>
            <a:ext cx="811019" cy="503578"/>
          </a:xfrm>
        </p:spPr>
        <p:txBody>
          <a:bodyPr/>
          <a:lstStyle/>
          <a:p>
            <a:fld id="{27240EAA-D156-445B-80E1-624188A3A126}" type="slidenum">
              <a:rPr lang="ar-SA" smtClean="0"/>
              <a:t>‹#›</a:t>
            </a:fld>
            <a:endParaRPr lang="ar-S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432656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379992152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43939309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264361139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18885099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13248714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318442096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37885805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3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285224642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80673FE-CAE8-45EE-BB8F-467AD8DFC8BF}" type="uaqdatetime1">
              <a:rPr lang="ar-SA" smtClean="0"/>
              <a:t>23/07/42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240EAA-D156-445B-80E1-624188A3A126}" type="slidenum">
              <a:rPr lang="ar-SA" smtClean="0"/>
              <a:t>‹#›</a:t>
            </a:fld>
            <a:endParaRPr lang="ar-S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30782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4F9D28A-EF4D-447E-B5CC-199BAF707544}" type="uaqdatetime1">
              <a:rPr lang="ar-SA" smtClean="0"/>
              <a:t>23/07/42</a:t>
            </a:fld>
            <a:endParaRPr lang="ar-SA"/>
          </a:p>
        </p:txBody>
      </p:sp>
      <p:sp>
        <p:nvSpPr>
          <p:cNvPr id="6" name="Footer Placeholder 5"/>
          <p:cNvSpPr>
            <a:spLocks noGrp="1"/>
          </p:cNvSpPr>
          <p:nvPr>
            <p:ph type="ftr" sz="quarter" idx="11"/>
          </p:nvPr>
        </p:nvSpPr>
        <p:spPr>
          <a:xfrm>
            <a:off x="1447382" y="318640"/>
            <a:ext cx="5541004" cy="320931"/>
          </a:xfrm>
        </p:spPr>
        <p:txBody>
          <a:bodyPr/>
          <a:lstStyle/>
          <a:p>
            <a:endParaRPr lang="ar-SA"/>
          </a:p>
        </p:txBody>
      </p:sp>
      <p:sp>
        <p:nvSpPr>
          <p:cNvPr id="7" name="Slide Number Placeholder 6"/>
          <p:cNvSpPr>
            <a:spLocks noGrp="1"/>
          </p:cNvSpPr>
          <p:nvPr>
            <p:ph type="sldNum" sz="quarter" idx="12"/>
          </p:nvPr>
        </p:nvSpPr>
        <p:spPr/>
        <p:txBody>
          <a:bodyPr/>
          <a:lstStyle/>
          <a:p>
            <a:fld id="{27240EAA-D156-445B-80E1-624188A3A126}" type="slidenum">
              <a:rPr lang="ar-SA" smtClean="0"/>
              <a:t>‹#›</a:t>
            </a:fld>
            <a:endParaRPr lang="ar-S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279552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1A78C5-657F-48EF-91BC-03EABC4DAB72}" type="uaqdatetime1">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240EAA-D156-445B-80E1-624188A3A126}" type="slidenum">
              <a:rPr lang="ar-SA" smtClean="0"/>
              <a:t>‹#›</a:t>
            </a:fld>
            <a:endParaRPr lang="ar-S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276816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79EED16-C31A-4915-94D3-56012853EE24}" type="uaqdatetime1">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240EAA-D156-445B-80E1-624188A3A126}" type="slidenum">
              <a:rPr lang="ar-SA" smtClean="0"/>
              <a:t>‹#›</a:t>
            </a:fld>
            <a:endParaRPr lang="ar-S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090685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2DA823-5238-4B11-A51E-0282B2D3E7C4}" type="uaqdatetime1">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240EAA-D156-445B-80E1-624188A3A126}" type="slidenum">
              <a:rPr lang="ar-SA" smtClean="0"/>
              <a:t>‹#›</a:t>
            </a:fld>
            <a:endParaRPr lang="ar-S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52757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A5511E7-4CC5-4E99-B2B4-7ED738CDB794}" type="uaqdatetime1">
              <a:rPr lang="ar-SA" smtClean="0"/>
              <a:t>23/07/42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7240EAA-D156-445B-80E1-624188A3A126}" type="slidenum">
              <a:rPr lang="ar-SA" smtClean="0"/>
              <a:t>‹#›</a:t>
            </a:fld>
            <a:endParaRPr lang="ar-S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452694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F99BDF2-D5B8-48B6-BB9A-AE57662F0C4E}" type="uaqdatetime1">
              <a:rPr lang="ar-SA" smtClean="0"/>
              <a:t>23/07/42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7240EAA-D156-445B-80E1-624188A3A126}" type="slidenum">
              <a:rPr lang="ar-SA" smtClean="0"/>
              <a:t>‹#›</a:t>
            </a:fld>
            <a:endParaRPr lang="ar-S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1681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47191" y="2824269"/>
            <a:ext cx="4645152"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412362" y="2821491"/>
            <a:ext cx="4645152"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A286448-61D7-45A5-B6DC-37011454CDE4}" type="uaqdatetime1">
              <a:rPr lang="ar-SA" smtClean="0"/>
              <a:t>23/07/42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7240EAA-D156-445B-80E1-624188A3A126}" type="slidenum">
              <a:rPr lang="ar-SA" smtClean="0"/>
              <a:t>‹#›</a:t>
            </a:fld>
            <a:endParaRPr lang="ar-S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450873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4275514-3072-4D8D-91DF-85B3081DDCB9}" type="uaqdatetime1">
              <a:rPr lang="ar-SA" smtClean="0"/>
              <a:t>23/07/42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7240EAA-D156-445B-80E1-624188A3A126}" type="slidenum">
              <a:rPr lang="ar-SA" smtClean="0"/>
              <a:t>‹#›</a:t>
            </a:fld>
            <a:endParaRPr lang="ar-S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2436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4890012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9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406398394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23A8-95CE-4016-A32E-6A9A4C608100}" type="uaqdatetime1">
              <a:rPr lang="ar-SA" smtClean="0"/>
              <a:t>23/07/42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7240EAA-D156-445B-80E1-624188A3A126}" type="slidenum">
              <a:rPr lang="ar-SA" smtClean="0"/>
              <a:t>‹#›</a:t>
            </a:fld>
            <a:endParaRPr lang="ar-SA"/>
          </a:p>
        </p:txBody>
      </p:sp>
    </p:spTree>
    <p:extLst>
      <p:ext uri="{BB962C8B-B14F-4D97-AF65-F5344CB8AC3E}">
        <p14:creationId xmlns:p14="http://schemas.microsoft.com/office/powerpoint/2010/main" val="278083976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D419AF6-9CC7-438F-8099-A957A45FA057}" type="uaqdatetime1">
              <a:rPr lang="ar-SA" smtClean="0"/>
              <a:t>23/07/42</a:t>
            </a:fld>
            <a:endParaRPr lang="ar-S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7240EAA-D156-445B-80E1-624188A3A126}" type="slidenum">
              <a:rPr lang="ar-SA" smtClean="0"/>
              <a:t>‹#›</a:t>
            </a:fld>
            <a:endParaRPr lang="ar-S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268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805" r:id="rId8"/>
    <p:sldLayoutId id="2147483804" r:id="rId9"/>
    <p:sldLayoutId id="2147483803" r:id="rId10"/>
    <p:sldLayoutId id="2147483802" r:id="rId11"/>
    <p:sldLayoutId id="2147483801" r:id="rId12"/>
    <p:sldLayoutId id="2147483800" r:id="rId13"/>
    <p:sldLayoutId id="2147483799" r:id="rId14"/>
    <p:sldLayoutId id="2147483798" r:id="rId15"/>
    <p:sldLayoutId id="2147483797" r:id="rId16"/>
    <p:sldLayoutId id="2147483796" r:id="rId17"/>
    <p:sldLayoutId id="2147483740" r:id="rId18"/>
    <p:sldLayoutId id="2147483741" r:id="rId19"/>
    <p:sldLayoutId id="2147483742" r:id="rId20"/>
    <p:sldLayoutId id="2147483743" r:id="rId21"/>
  </p:sldLayoutIdLst>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hf sldNum="0" hdr="0" ftr="0" dt="0"/>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6.pn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file:///C:\Program%20Files\Inknoe%20ClassPoint\Images\short_answer_without%20result_default.png" TargetMode="External"/><Relationship Id="rId5" Type="http://schemas.openxmlformats.org/officeDocument/2006/relationships/image" Target="../media/image1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file:///C:\Program%20Files\Inknoe%20ClassPoint\Images\image_upload_without%20result_default.png"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file:///C:\Program%20Files\Inknoe%20ClassPoint\Images\image_upload_without%20result_default.png"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0.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0.emf"/><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1630CD-BF99-429C-A8F1-4DB1BA314677}"/>
              </a:ext>
            </a:extLst>
          </p:cNvPr>
          <p:cNvSpPr/>
          <p:nvPr/>
        </p:nvSpPr>
        <p:spPr>
          <a:xfrm>
            <a:off x="387658" y="162017"/>
            <a:ext cx="11416684" cy="5725624"/>
          </a:xfrm>
          <a:prstGeom prst="rect">
            <a:avLst/>
          </a:prstGeom>
          <a:solidFill>
            <a:schemeClr val="bg1"/>
          </a:solidFill>
          <a:ln w="76200">
            <a:solidFill>
              <a:schemeClr val="bg1">
                <a:lumMod val="95000"/>
              </a:schemeClr>
            </a:solidFill>
          </a:ln>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47" name="صورة 46">
            <a:extLst>
              <a:ext uri="{FF2B5EF4-FFF2-40B4-BE49-F238E27FC236}">
                <a16:creationId xmlns:a16="http://schemas.microsoft.com/office/drawing/2014/main" id="{B658D336-5EAF-4DC8-BC79-55B5F4991F49}"/>
              </a:ext>
            </a:extLst>
          </p:cNvPr>
          <p:cNvPicPr/>
          <p:nvPr/>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93911" y="550101"/>
            <a:ext cx="1285641" cy="455295"/>
          </a:xfrm>
          <a:prstGeom prst="rect">
            <a:avLst/>
          </a:prstGeom>
        </p:spPr>
      </p:pic>
      <p:sp>
        <p:nvSpPr>
          <p:cNvPr id="48" name="مربع نص 6">
            <a:extLst>
              <a:ext uri="{FF2B5EF4-FFF2-40B4-BE49-F238E27FC236}">
                <a16:creationId xmlns:a16="http://schemas.microsoft.com/office/drawing/2014/main" id="{0A2C6789-2F06-45F9-BE75-89823E41D357}"/>
              </a:ext>
            </a:extLst>
          </p:cNvPr>
          <p:cNvSpPr txBox="1"/>
          <p:nvPr/>
        </p:nvSpPr>
        <p:spPr>
          <a:xfrm>
            <a:off x="10002036" y="917094"/>
            <a:ext cx="1469390" cy="96837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ar-SA"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وزارة التعليم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6000"/>
              </a:lnSpc>
              <a:spcAft>
                <a:spcPts val="800"/>
              </a:spcAft>
            </a:pPr>
            <a:r>
              <a:rPr lang="ar-SA"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الإدارة العامة للتعليم بمحافظة جدة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6000"/>
              </a:lnSpc>
              <a:spcAft>
                <a:spcPts val="800"/>
              </a:spcAft>
            </a:pPr>
            <a:r>
              <a:rPr lang="ar-SA"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الشؤون التعليمية - بنات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6000"/>
              </a:lnSpc>
              <a:spcAft>
                <a:spcPts val="800"/>
              </a:spcAft>
            </a:pPr>
            <a:r>
              <a:rPr lang="ar-SA"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إدارة الإشراف التربوي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6000"/>
              </a:lnSpc>
              <a:spcAft>
                <a:spcPts val="800"/>
              </a:spcAft>
            </a:pPr>
            <a:r>
              <a:rPr lang="ar-SA"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قسم اللغة العربية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6000"/>
              </a:lnSpc>
              <a:spcAft>
                <a:spcPts val="800"/>
              </a:spcAft>
            </a:pPr>
            <a:r>
              <a:rPr lang="ar-SA" sz="8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9" name="مربع نص 11">
            <a:extLst>
              <a:ext uri="{FF2B5EF4-FFF2-40B4-BE49-F238E27FC236}">
                <a16:creationId xmlns:a16="http://schemas.microsoft.com/office/drawing/2014/main" id="{97F2AF2E-5177-413F-800C-9680D2BDA81C}"/>
              </a:ext>
            </a:extLst>
          </p:cNvPr>
          <p:cNvSpPr txBox="1"/>
          <p:nvPr/>
        </p:nvSpPr>
        <p:spPr>
          <a:xfrm>
            <a:off x="6152939" y="497064"/>
            <a:ext cx="1996440" cy="99197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6350">
            <a:noFill/>
          </a:ln>
          <a:effectLst>
            <a:glow rad="101600">
              <a:schemeClr val="accent5">
                <a:satMod val="175000"/>
                <a:alpha val="40000"/>
              </a:schemeClr>
            </a:glow>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SA" sz="11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51" name="صورة 50">
            <a:extLst>
              <a:ext uri="{FF2B5EF4-FFF2-40B4-BE49-F238E27FC236}">
                <a16:creationId xmlns:a16="http://schemas.microsoft.com/office/drawing/2014/main" id="{B272A341-6C64-427E-8D79-73F175E37A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220" y="521208"/>
            <a:ext cx="1307929" cy="968375"/>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pic>
        <p:nvPicPr>
          <p:cNvPr id="52" name="صورة 51">
            <a:extLst>
              <a:ext uri="{FF2B5EF4-FFF2-40B4-BE49-F238E27FC236}">
                <a16:creationId xmlns:a16="http://schemas.microsoft.com/office/drawing/2014/main" id="{1D87AB69-81AB-4C40-8D84-0419EEEC14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312" y="497064"/>
            <a:ext cx="1292815" cy="968375"/>
          </a:xfrm>
          <a:prstGeom prst="rect">
            <a:avLst/>
          </a:prstGeom>
          <a:ln>
            <a:noFill/>
          </a:ln>
          <a:effectLst>
            <a:glow rad="139700">
              <a:schemeClr val="accent6">
                <a:satMod val="175000"/>
                <a:alpha val="40000"/>
              </a:schemeClr>
            </a:glow>
            <a:outerShdw blurRad="190500" algn="tl" rotWithShape="0">
              <a:srgbClr val="000000">
                <a:alpha val="70000"/>
              </a:srgbClr>
            </a:outerShdw>
          </a:effectLst>
        </p:spPr>
      </p:pic>
      <p:sp>
        <p:nvSpPr>
          <p:cNvPr id="53" name="عنوان 1">
            <a:extLst>
              <a:ext uri="{FF2B5EF4-FFF2-40B4-BE49-F238E27FC236}">
                <a16:creationId xmlns:a16="http://schemas.microsoft.com/office/drawing/2014/main" id="{B065DE24-A7B3-421D-B4EA-6631E2B85EE8}"/>
              </a:ext>
            </a:extLst>
          </p:cNvPr>
          <p:cNvSpPr txBox="1">
            <a:spLocks/>
          </p:cNvSpPr>
          <p:nvPr/>
        </p:nvSpPr>
        <p:spPr>
          <a:xfrm rot="21048773">
            <a:off x="2480223" y="2681583"/>
            <a:ext cx="7464166" cy="2472729"/>
          </a:xfrm>
          <a:prstGeom prst="rect">
            <a:avLst/>
          </a:prstGeom>
          <a:noFill/>
          <a:effectLst>
            <a:glow rad="139700">
              <a:schemeClr val="accent2">
                <a:satMod val="175000"/>
                <a:alpha val="40000"/>
              </a:schemeClr>
            </a:glow>
          </a:effectLst>
        </p:spPr>
        <p:txBody>
          <a:bodyPr vert="horz" lIns="91440" tIns="45720" rIns="91440" bIns="0" rtlCol="0" anchor="b">
            <a:noAutofit/>
          </a:bodyPr>
          <a:lstStyle>
            <a:lvl1pPr algn="l" defTabSz="914400" rtl="1"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r>
              <a:rPr lang="ar-SA" sz="6000" b="1" dirty="0">
                <a:solidFill>
                  <a:srgbClr val="0070C0"/>
                </a:solidFill>
                <a:latin typeface="Aldhabi" panose="01000000000000000000" pitchFamily="2" charset="-78"/>
                <a:cs typeface="Aldhabi" panose="01000000000000000000" pitchFamily="2" charset="-78"/>
              </a:rPr>
              <a:t>أهلًا وسهلًا بقادة الفكر وصنَّاع الأجيال  </a:t>
            </a:r>
          </a:p>
          <a:p>
            <a:pPr algn="ctr"/>
            <a:r>
              <a:rPr lang="ar-SA" sz="6000" b="1" dirty="0">
                <a:solidFill>
                  <a:srgbClr val="0070C0"/>
                </a:solidFill>
                <a:latin typeface="Aldhabi" panose="01000000000000000000" pitchFamily="2" charset="-78"/>
                <a:cs typeface="Aldhabi" panose="01000000000000000000" pitchFamily="2" charset="-78"/>
              </a:rPr>
              <a:t>وأهلًا بطالبات الصف الخامس القارئات المبدعات </a:t>
            </a:r>
          </a:p>
          <a:p>
            <a:pPr algn="ctr"/>
            <a:endParaRPr lang="ar-SA" sz="6000" b="1" dirty="0">
              <a:solidFill>
                <a:srgbClr val="339933"/>
              </a:solidFill>
              <a:latin typeface="Aldhabi" panose="01000000000000000000" pitchFamily="2" charset="-78"/>
              <a:cs typeface="Aldhabi" panose="01000000000000000000" pitchFamily="2" charset="-78"/>
            </a:endParaRPr>
          </a:p>
        </p:txBody>
      </p:sp>
      <p:sp>
        <p:nvSpPr>
          <p:cNvPr id="57" name="TextBox 137">
            <a:extLst>
              <a:ext uri="{FF2B5EF4-FFF2-40B4-BE49-F238E27FC236}">
                <a16:creationId xmlns:a16="http://schemas.microsoft.com/office/drawing/2014/main" id="{7E56CE2C-593E-40B3-ABDD-E89D4A3D5D0C}"/>
              </a:ext>
            </a:extLst>
          </p:cNvPr>
          <p:cNvSpPr txBox="1"/>
          <p:nvPr/>
        </p:nvSpPr>
        <p:spPr>
          <a:xfrm>
            <a:off x="9185046" y="4808735"/>
            <a:ext cx="1817729" cy="646331"/>
          </a:xfrm>
          <a:prstGeom prst="rect">
            <a:avLst/>
          </a:prstGeom>
          <a:noFill/>
        </p:spPr>
        <p:txBody>
          <a:bodyPr wrap="square">
            <a:spAutoFit/>
          </a:bodyPr>
          <a:lstStyle/>
          <a:p>
            <a:pPr algn="r" eaLnBrk="1" fontAlgn="auto" hangingPunct="1">
              <a:spcBef>
                <a:spcPts val="0"/>
              </a:spcBef>
              <a:spcAft>
                <a:spcPts val="0"/>
              </a:spcAft>
              <a:defRPr/>
            </a:pPr>
            <a:r>
              <a:rPr lang="ar-SA" b="1" dirty="0">
                <a:solidFill>
                  <a:srgbClr val="C00000"/>
                </a:solidFill>
                <a:effectLst>
                  <a:innerShdw blurRad="114300">
                    <a:prstClr val="black"/>
                  </a:innerShdw>
                </a:effectLst>
                <a:latin typeface="Oswald" panose="02000503000000000000" pitchFamily="2" charset="0"/>
              </a:rPr>
              <a:t>معلمة المادة : </a:t>
            </a:r>
          </a:p>
          <a:p>
            <a:pPr algn="r" eaLnBrk="1" fontAlgn="auto" hangingPunct="1">
              <a:spcBef>
                <a:spcPts val="0"/>
              </a:spcBef>
              <a:spcAft>
                <a:spcPts val="0"/>
              </a:spcAft>
              <a:defRPr/>
            </a:pPr>
            <a:endParaRPr lang="en-US" b="1" dirty="0">
              <a:effectLst>
                <a:innerShdw blurRad="114300">
                  <a:prstClr val="black"/>
                </a:innerShdw>
              </a:effectLst>
              <a:latin typeface="Oswald" panose="02000503000000000000" pitchFamily="2" charset="0"/>
            </a:endParaRPr>
          </a:p>
        </p:txBody>
      </p:sp>
      <p:sp>
        <p:nvSpPr>
          <p:cNvPr id="58" name="TextBox 137">
            <a:extLst>
              <a:ext uri="{FF2B5EF4-FFF2-40B4-BE49-F238E27FC236}">
                <a16:creationId xmlns:a16="http://schemas.microsoft.com/office/drawing/2014/main" id="{1FD72F32-AC7F-4AFB-BA65-508E85CB74FC}"/>
              </a:ext>
            </a:extLst>
          </p:cNvPr>
          <p:cNvSpPr txBox="1"/>
          <p:nvPr/>
        </p:nvSpPr>
        <p:spPr>
          <a:xfrm>
            <a:off x="1033018" y="4811975"/>
            <a:ext cx="2586547" cy="461665"/>
          </a:xfrm>
          <a:prstGeom prst="rect">
            <a:avLst/>
          </a:prstGeom>
          <a:noFill/>
        </p:spPr>
        <p:txBody>
          <a:bodyPr wrap="square">
            <a:spAutoFit/>
          </a:bodyPr>
          <a:lstStyle/>
          <a:p>
            <a:pPr algn="ctr" eaLnBrk="1" fontAlgn="auto" hangingPunct="1">
              <a:spcBef>
                <a:spcPts val="0"/>
              </a:spcBef>
              <a:spcAft>
                <a:spcPts val="0"/>
              </a:spcAft>
              <a:defRPr/>
            </a:pPr>
            <a:r>
              <a:rPr lang="ar-SA" sz="2400" b="1" dirty="0">
                <a:effectLst>
                  <a:innerShdw blurRad="114300">
                    <a:prstClr val="black"/>
                  </a:innerShdw>
                </a:effectLst>
                <a:latin typeface="Oswald" panose="02000503000000000000" pitchFamily="2" charset="0"/>
              </a:rPr>
              <a:t>   </a:t>
            </a:r>
            <a:r>
              <a:rPr lang="ar-SA" b="1" dirty="0">
                <a:solidFill>
                  <a:srgbClr val="C00000"/>
                </a:solidFill>
                <a:effectLst>
                  <a:innerShdw blurRad="114300">
                    <a:prstClr val="black"/>
                  </a:innerShdw>
                </a:effectLst>
                <a:latin typeface="Oswald" panose="02000503000000000000" pitchFamily="2" charset="0"/>
              </a:rPr>
              <a:t>قائدة المدرسة: </a:t>
            </a:r>
          </a:p>
        </p:txBody>
      </p:sp>
      <p:sp>
        <p:nvSpPr>
          <p:cNvPr id="59" name="TextBox 137">
            <a:extLst>
              <a:ext uri="{FF2B5EF4-FFF2-40B4-BE49-F238E27FC236}">
                <a16:creationId xmlns:a16="http://schemas.microsoft.com/office/drawing/2014/main" id="{1AB0AE15-CC55-4D0D-AC8F-FECA22734245}"/>
              </a:ext>
            </a:extLst>
          </p:cNvPr>
          <p:cNvSpPr txBox="1"/>
          <p:nvPr/>
        </p:nvSpPr>
        <p:spPr>
          <a:xfrm>
            <a:off x="5359018" y="4801174"/>
            <a:ext cx="1817729" cy="646331"/>
          </a:xfrm>
          <a:prstGeom prst="rect">
            <a:avLst/>
          </a:prstGeom>
          <a:noFill/>
        </p:spPr>
        <p:txBody>
          <a:bodyPr wrap="square">
            <a:spAutoFit/>
          </a:bodyPr>
          <a:lstStyle/>
          <a:p>
            <a:pPr algn="r" eaLnBrk="1" fontAlgn="auto" hangingPunct="1">
              <a:spcBef>
                <a:spcPts val="0"/>
              </a:spcBef>
              <a:spcAft>
                <a:spcPts val="0"/>
              </a:spcAft>
              <a:defRPr/>
            </a:pPr>
            <a:r>
              <a:rPr lang="ar-SA" b="1" dirty="0">
                <a:solidFill>
                  <a:srgbClr val="C00000"/>
                </a:solidFill>
                <a:effectLst>
                  <a:innerShdw blurRad="114300">
                    <a:prstClr val="black"/>
                  </a:innerShdw>
                </a:effectLst>
                <a:latin typeface="Oswald" panose="02000503000000000000" pitchFamily="2" charset="0"/>
              </a:rPr>
              <a:t>المشرفة التربوية : </a:t>
            </a:r>
          </a:p>
          <a:p>
            <a:pPr algn="r" eaLnBrk="1" fontAlgn="auto" hangingPunct="1">
              <a:spcBef>
                <a:spcPts val="0"/>
              </a:spcBef>
              <a:spcAft>
                <a:spcPts val="0"/>
              </a:spcAft>
              <a:defRPr/>
            </a:pPr>
            <a:endParaRPr lang="en-US" b="1" dirty="0">
              <a:effectLst>
                <a:innerShdw blurRad="114300">
                  <a:prstClr val="black"/>
                </a:innerShdw>
              </a:effectLst>
              <a:latin typeface="Oswald" panose="02000503000000000000" pitchFamily="2" charset="0"/>
            </a:endParaRPr>
          </a:p>
        </p:txBody>
      </p:sp>
    </p:spTree>
    <p:extLst>
      <p:ext uri="{BB962C8B-B14F-4D97-AF65-F5344CB8AC3E}">
        <p14:creationId xmlns:p14="http://schemas.microsoft.com/office/powerpoint/2010/main" val="21946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261932" y="170346"/>
            <a:ext cx="9785797" cy="6194943"/>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415875" y="245626"/>
            <a:ext cx="4731669" cy="6004253"/>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34788" y="4517206"/>
            <a:ext cx="1894900"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277092" y="2524402"/>
            <a:ext cx="1947720"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334788" y="92841"/>
            <a:ext cx="188072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8" name="مستطيل 47">
            <a:extLst>
              <a:ext uri="{FF2B5EF4-FFF2-40B4-BE49-F238E27FC236}">
                <a16:creationId xmlns:a16="http://schemas.microsoft.com/office/drawing/2014/main" id="{0BD2D05F-17D7-4EDE-A99A-51D0669A10BC}"/>
              </a:ext>
            </a:extLst>
          </p:cNvPr>
          <p:cNvSpPr/>
          <p:nvPr/>
        </p:nvSpPr>
        <p:spPr>
          <a:xfrm>
            <a:off x="5595145" y="392738"/>
            <a:ext cx="2889168" cy="673220"/>
          </a:xfrm>
          <a:prstGeom prst="rect">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3">
                    <a:lumMod val="75000"/>
                  </a:schemeClr>
                </a:solidFill>
                <a:latin typeface="Arabic Typesetting" panose="03020402040406030203" pitchFamily="66" charset="-78"/>
                <a:cs typeface="Arabic Typesetting" panose="03020402040406030203" pitchFamily="66" charset="-78"/>
              </a:rPr>
              <a:t>ب/ مستوى الفهم التفسيري المباشر</a:t>
            </a:r>
          </a:p>
          <a:p>
            <a:pPr algn="ctr"/>
            <a:r>
              <a:rPr lang="ar-SA" sz="2000" b="1" dirty="0">
                <a:solidFill>
                  <a:schemeClr val="accent3">
                    <a:lumMod val="75000"/>
                  </a:schemeClr>
                </a:solidFill>
                <a:latin typeface="Arabic Typesetting" panose="03020402040406030203" pitchFamily="66" charset="-78"/>
                <a:cs typeface="Arabic Typesetting" panose="03020402040406030203" pitchFamily="66" charset="-78"/>
              </a:rPr>
              <a:t>/ الاستنتاج والاستدلالات المباشرة  </a:t>
            </a:r>
            <a:r>
              <a:rPr lang="ar-SA" sz="1600" b="1" dirty="0">
                <a:solidFill>
                  <a:srgbClr val="00B050"/>
                </a:solidFill>
                <a:latin typeface="Arabic Typesetting" panose="03020402040406030203" pitchFamily="66" charset="-78"/>
                <a:cs typeface="Arabic Typesetting" panose="03020402040406030203" pitchFamily="66" charset="-78"/>
              </a:rPr>
              <a:t>: </a:t>
            </a:r>
          </a:p>
        </p:txBody>
      </p:sp>
      <p:sp>
        <p:nvSpPr>
          <p:cNvPr id="52" name="مستطيل 51">
            <a:extLst>
              <a:ext uri="{FF2B5EF4-FFF2-40B4-BE49-F238E27FC236}">
                <a16:creationId xmlns:a16="http://schemas.microsoft.com/office/drawing/2014/main" id="{88E99F18-3677-43BF-BBD6-B13CBB3D5ED8}"/>
              </a:ext>
            </a:extLst>
          </p:cNvPr>
          <p:cNvSpPr/>
          <p:nvPr/>
        </p:nvSpPr>
        <p:spPr>
          <a:xfrm>
            <a:off x="8194640" y="283118"/>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sp>
        <p:nvSpPr>
          <p:cNvPr id="54" name="TextBox 206">
            <a:extLst>
              <a:ext uri="{FF2B5EF4-FFF2-40B4-BE49-F238E27FC236}">
                <a16:creationId xmlns:a16="http://schemas.microsoft.com/office/drawing/2014/main" id="{77B472A5-A99B-4D2C-8F59-5A043915F436}"/>
              </a:ext>
            </a:extLst>
          </p:cNvPr>
          <p:cNvSpPr txBox="1">
            <a:spLocks noChangeArrowheads="1"/>
          </p:cNvSpPr>
          <p:nvPr/>
        </p:nvSpPr>
        <p:spPr bwMode="auto">
          <a:xfrm>
            <a:off x="7826161" y="1270530"/>
            <a:ext cx="1985379" cy="369332"/>
          </a:xfrm>
          <a:prstGeom prst="rect">
            <a:avLst/>
          </a:prstGeom>
          <a:solidFill>
            <a:schemeClr val="bg1"/>
          </a:solidFill>
          <a:ln>
            <a:noFill/>
          </a:ln>
          <a:effectLst>
            <a:outerShdw blurRad="50800" dist="38100" algn="l" rotWithShape="0">
              <a:prstClr val="black">
                <a:alpha val="40000"/>
              </a:prstClr>
            </a:outerShdw>
            <a:softEdge rad="12700"/>
          </a:effectLst>
          <a:scene3d>
            <a:camera prst="isometricOffAxis2Left"/>
            <a:lightRig rig="threePt" dir="t"/>
          </a:scene3d>
          <a:sp3d>
            <a:bevelT prst="convex"/>
          </a:sp3d>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0" eaLnBrk="1" hangingPunct="1">
              <a:lnSpc>
                <a:spcPct val="100000"/>
              </a:lnSpc>
              <a:spcBef>
                <a:spcPct val="0"/>
              </a:spcBef>
              <a:buFontTx/>
              <a:buNone/>
            </a:pPr>
            <a:r>
              <a:rPr lang="ar-SA" altLang="ar-SA" sz="1800" b="1" u="sng" dirty="0">
                <a:solidFill>
                  <a:srgbClr val="FF33CC"/>
                </a:solidFill>
                <a:latin typeface="Hand Of Sean"/>
                <a:ea typeface="Hand Of Sean"/>
                <a:cs typeface="Arial" panose="020B0604020202020204" pitchFamily="34" charset="0"/>
              </a:rPr>
              <a:t>2- استراتيجية الاستدلال</a:t>
            </a:r>
            <a:endParaRPr lang="ar-SA" altLang="ar-SA" sz="1500" dirty="0">
              <a:solidFill>
                <a:srgbClr val="FF33CC"/>
              </a:solidFill>
              <a:latin typeface="Hand Of Sean"/>
              <a:ea typeface="Hand Of Sean"/>
              <a:cs typeface="Hand Of Sean"/>
            </a:endParaRPr>
          </a:p>
        </p:txBody>
      </p:sp>
      <p:graphicFrame>
        <p:nvGraphicFramePr>
          <p:cNvPr id="2" name="جدول 2">
            <a:extLst>
              <a:ext uri="{FF2B5EF4-FFF2-40B4-BE49-F238E27FC236}">
                <a16:creationId xmlns:a16="http://schemas.microsoft.com/office/drawing/2014/main" id="{296BBFD2-2C91-4BF9-B19D-077EA25FC020}"/>
              </a:ext>
            </a:extLst>
          </p:cNvPr>
          <p:cNvGraphicFramePr>
            <a:graphicFrameLocks noGrp="1"/>
          </p:cNvGraphicFramePr>
          <p:nvPr>
            <p:extLst>
              <p:ext uri="{D42A27DB-BD31-4B8C-83A1-F6EECF244321}">
                <p14:modId xmlns:p14="http://schemas.microsoft.com/office/powerpoint/2010/main" val="2117243972"/>
              </p:ext>
            </p:extLst>
          </p:nvPr>
        </p:nvGraphicFramePr>
        <p:xfrm>
          <a:off x="5313087" y="2055553"/>
          <a:ext cx="4443226" cy="2108200"/>
        </p:xfrm>
        <a:graphic>
          <a:graphicData uri="http://schemas.openxmlformats.org/drawingml/2006/table">
            <a:tbl>
              <a:tblPr rtl="1" firstRow="1" bandRow="1">
                <a:tableStyleId>{68D230F3-CF80-4859-8CE7-A43EE81993B5}</a:tableStyleId>
              </a:tblPr>
              <a:tblGrid>
                <a:gridCol w="2551124">
                  <a:extLst>
                    <a:ext uri="{9D8B030D-6E8A-4147-A177-3AD203B41FA5}">
                      <a16:colId xmlns:a16="http://schemas.microsoft.com/office/drawing/2014/main" val="3559953363"/>
                    </a:ext>
                  </a:extLst>
                </a:gridCol>
                <a:gridCol w="1892102">
                  <a:extLst>
                    <a:ext uri="{9D8B030D-6E8A-4147-A177-3AD203B41FA5}">
                      <a16:colId xmlns:a16="http://schemas.microsoft.com/office/drawing/2014/main" val="1329249148"/>
                    </a:ext>
                  </a:extLst>
                </a:gridCol>
              </a:tblGrid>
              <a:tr h="370840">
                <a:tc>
                  <a:txBody>
                    <a:bodyPr/>
                    <a:lstStyle/>
                    <a:p>
                      <a:pPr algn="ctr" rtl="1"/>
                      <a:r>
                        <a:rPr lang="ar-SA" dirty="0"/>
                        <a:t>الموقف</a:t>
                      </a:r>
                    </a:p>
                  </a:txBody>
                  <a:tcPr/>
                </a:tc>
                <a:tc>
                  <a:txBody>
                    <a:bodyPr/>
                    <a:lstStyle/>
                    <a:p>
                      <a:pPr rtl="1"/>
                      <a:r>
                        <a:rPr lang="ar-SA" dirty="0"/>
                        <a:t>     الدليل من النص</a:t>
                      </a:r>
                    </a:p>
                  </a:txBody>
                  <a:tcPr/>
                </a:tc>
                <a:extLst>
                  <a:ext uri="{0D108BD9-81ED-4DB2-BD59-A6C34878D82A}">
                    <a16:rowId xmlns:a16="http://schemas.microsoft.com/office/drawing/2014/main" val="1767834082"/>
                  </a:ext>
                </a:extLst>
              </a:tr>
              <a:tr h="370840">
                <a:tc>
                  <a:txBody>
                    <a:bodyPr/>
                    <a:lstStyle/>
                    <a:p>
                      <a:pPr rtl="1"/>
                      <a:endParaRPr lang="ar-SA" dirty="0"/>
                    </a:p>
                    <a:p>
                      <a:pPr algn="r" rtl="1">
                        <a:lnSpc>
                          <a:spcPct val="107000"/>
                        </a:lnSpc>
                        <a:spcAft>
                          <a:spcPts val="800"/>
                        </a:spcAft>
                      </a:pPr>
                      <a:r>
                        <a:rPr lang="ar-SA" sz="18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  </a:t>
                      </a:r>
                      <a:r>
                        <a:rPr lang="ar-SA" sz="20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ذهب محمد إلى الطبيب لقياس ضغط الدم فوجده </a:t>
                      </a:r>
                      <a:r>
                        <a:rPr lang="en-US" sz="2000" b="1" dirty="0">
                          <a:solidFill>
                            <a:schemeClr val="tx1"/>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Arial" panose="020B0604020202020204" pitchFamily="34" charset="0"/>
                        </a:rPr>
                        <a:t>100</a:t>
                      </a:r>
                      <a:r>
                        <a:rPr lang="ar-SA" sz="20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a:t>
                      </a:r>
                      <a:r>
                        <a:rPr lang="en-US" sz="1800" b="1" dirty="0">
                          <a:solidFill>
                            <a:schemeClr val="tx1"/>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Arial" panose="020B0604020202020204" pitchFamily="34" charset="0"/>
                        </a:rPr>
                        <a:t>150</a:t>
                      </a:r>
                      <a:r>
                        <a:rPr lang="ar-SA" sz="1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 </a:t>
                      </a:r>
                    </a:p>
                    <a:p>
                      <a:pPr algn="r" rtl="1">
                        <a:lnSpc>
                          <a:spcPct val="107000"/>
                        </a:lnSpc>
                        <a:spcAft>
                          <a:spcPts val="800"/>
                        </a:spcAft>
                      </a:pPr>
                      <a:r>
                        <a:rPr lang="ar-SA" sz="18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 </a:t>
                      </a:r>
                      <a:r>
                        <a:rPr lang="ar-SA" sz="1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شخّصي حالة ضغط الدم لديه </a:t>
                      </a:r>
                      <a:endParaRPr lang="ar-SA" dirty="0"/>
                    </a:p>
                  </a:txBody>
                  <a:tcPr/>
                </a:tc>
                <a:tc>
                  <a:txBody>
                    <a:bodyPr/>
                    <a:lstStyle/>
                    <a:p>
                      <a:pPr rtl="1"/>
                      <a:endParaRPr lang="ar-SA" dirty="0"/>
                    </a:p>
                    <a:p>
                      <a:pPr rtl="1"/>
                      <a:endParaRPr lang="ar-SA" dirty="0"/>
                    </a:p>
                    <a:p>
                      <a:pPr rtl="1"/>
                      <a:endParaRPr lang="ar-SA" dirty="0"/>
                    </a:p>
                    <a:p>
                      <a:pPr rtl="1"/>
                      <a:endParaRPr lang="ar-SA" dirty="0"/>
                    </a:p>
                    <a:p>
                      <a:pPr rtl="1"/>
                      <a:endParaRPr lang="ar-SA" dirty="0"/>
                    </a:p>
                    <a:p>
                      <a:pPr rtl="1"/>
                      <a:endParaRPr lang="ar-SA" dirty="0"/>
                    </a:p>
                  </a:txBody>
                  <a:tcPr/>
                </a:tc>
                <a:extLst>
                  <a:ext uri="{0D108BD9-81ED-4DB2-BD59-A6C34878D82A}">
                    <a16:rowId xmlns:a16="http://schemas.microsoft.com/office/drawing/2014/main" val="1577386950"/>
                  </a:ext>
                </a:extLst>
              </a:tr>
            </a:tbl>
          </a:graphicData>
        </a:graphic>
      </p:graphicFrame>
      <p:sp>
        <p:nvSpPr>
          <p:cNvPr id="3" name="مستطيل 2">
            <a:extLst>
              <a:ext uri="{FF2B5EF4-FFF2-40B4-BE49-F238E27FC236}">
                <a16:creationId xmlns:a16="http://schemas.microsoft.com/office/drawing/2014/main" id="{4B3DCE79-0709-4D5C-A4E5-1A03CFB0685A}"/>
              </a:ext>
            </a:extLst>
          </p:cNvPr>
          <p:cNvSpPr/>
          <p:nvPr/>
        </p:nvSpPr>
        <p:spPr>
          <a:xfrm>
            <a:off x="5376908" y="3016872"/>
            <a:ext cx="1438183" cy="100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B050"/>
                </a:solidFill>
              </a:rPr>
              <a:t>القراءة الطبيعية لضغط الدم هي :    </a:t>
            </a:r>
            <a:r>
              <a:rPr lang="en-US" b="1" dirty="0">
                <a:solidFill>
                  <a:srgbClr val="00B050"/>
                </a:solidFill>
              </a:rPr>
              <a:t> </a:t>
            </a:r>
            <a:r>
              <a:rPr lang="ar-SA" b="1" dirty="0">
                <a:solidFill>
                  <a:srgbClr val="00B050"/>
                </a:solidFill>
              </a:rPr>
              <a:t>80/120</a:t>
            </a:r>
          </a:p>
        </p:txBody>
      </p:sp>
      <p:sp>
        <p:nvSpPr>
          <p:cNvPr id="15" name="مستطيل 14">
            <a:extLst>
              <a:ext uri="{FF2B5EF4-FFF2-40B4-BE49-F238E27FC236}">
                <a16:creationId xmlns:a16="http://schemas.microsoft.com/office/drawing/2014/main" id="{C96C6EDA-6AFC-4211-A76D-CC02FA343366}"/>
              </a:ext>
            </a:extLst>
          </p:cNvPr>
          <p:cNvSpPr/>
          <p:nvPr/>
        </p:nvSpPr>
        <p:spPr>
          <a:xfrm>
            <a:off x="5412951" y="2544801"/>
            <a:ext cx="1615736" cy="492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ضغط الدم : مرتفع</a:t>
            </a:r>
          </a:p>
        </p:txBody>
      </p:sp>
      <p:sp>
        <p:nvSpPr>
          <p:cNvPr id="55" name="TextBox 8">
            <a:extLst>
              <a:ext uri="{FF2B5EF4-FFF2-40B4-BE49-F238E27FC236}">
                <a16:creationId xmlns:a16="http://schemas.microsoft.com/office/drawing/2014/main" id="{1C3D2064-433C-4CE0-8366-76AC0C9776CA}"/>
              </a:ext>
            </a:extLst>
          </p:cNvPr>
          <p:cNvSpPr txBox="1">
            <a:spLocks noChangeArrowheads="1"/>
          </p:cNvSpPr>
          <p:nvPr/>
        </p:nvSpPr>
        <p:spPr bwMode="auto">
          <a:xfrm>
            <a:off x="10402807" y="2656613"/>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6" name="TextBox 47">
            <a:extLst>
              <a:ext uri="{FF2B5EF4-FFF2-40B4-BE49-F238E27FC236}">
                <a16:creationId xmlns:a16="http://schemas.microsoft.com/office/drawing/2014/main" id="{6BBAA7A0-D27A-407E-BB2A-B8B8E309270A}"/>
              </a:ext>
            </a:extLst>
          </p:cNvPr>
          <p:cNvSpPr txBox="1">
            <a:spLocks noChangeArrowheads="1"/>
          </p:cNvSpPr>
          <p:nvPr/>
        </p:nvSpPr>
        <p:spPr bwMode="auto">
          <a:xfrm>
            <a:off x="10447680" y="4410585"/>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57" name="TextBox 8">
            <a:extLst>
              <a:ext uri="{FF2B5EF4-FFF2-40B4-BE49-F238E27FC236}">
                <a16:creationId xmlns:a16="http://schemas.microsoft.com/office/drawing/2014/main" id="{2FD95A87-8136-4800-B31F-C54936D6DE20}"/>
              </a:ext>
            </a:extLst>
          </p:cNvPr>
          <p:cNvSpPr txBox="1">
            <a:spLocks noChangeArrowheads="1"/>
          </p:cNvSpPr>
          <p:nvPr/>
        </p:nvSpPr>
        <p:spPr bwMode="auto">
          <a:xfrm>
            <a:off x="10054284" y="495779"/>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ب</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9163078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225989" y="168641"/>
            <a:ext cx="9785797" cy="6319231"/>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424076" y="255110"/>
            <a:ext cx="4579105" cy="6146295"/>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34789" y="4517206"/>
            <a:ext cx="1894900"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277092" y="2524402"/>
            <a:ext cx="1947720"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334788" y="92841"/>
            <a:ext cx="188072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2" name="مستطيل 51">
            <a:extLst>
              <a:ext uri="{FF2B5EF4-FFF2-40B4-BE49-F238E27FC236}">
                <a16:creationId xmlns:a16="http://schemas.microsoft.com/office/drawing/2014/main" id="{88E99F18-3677-43BF-BBD6-B13CBB3D5ED8}"/>
              </a:ext>
            </a:extLst>
          </p:cNvPr>
          <p:cNvSpPr/>
          <p:nvPr/>
        </p:nvSpPr>
        <p:spPr>
          <a:xfrm>
            <a:off x="8076842" y="255110"/>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sp>
        <p:nvSpPr>
          <p:cNvPr id="54" name="TextBox 206">
            <a:extLst>
              <a:ext uri="{FF2B5EF4-FFF2-40B4-BE49-F238E27FC236}">
                <a16:creationId xmlns:a16="http://schemas.microsoft.com/office/drawing/2014/main" id="{77B472A5-A99B-4D2C-8F59-5A043915F436}"/>
              </a:ext>
            </a:extLst>
          </p:cNvPr>
          <p:cNvSpPr txBox="1">
            <a:spLocks noChangeArrowheads="1"/>
          </p:cNvSpPr>
          <p:nvPr/>
        </p:nvSpPr>
        <p:spPr bwMode="auto">
          <a:xfrm>
            <a:off x="8049511" y="782650"/>
            <a:ext cx="1985379" cy="369332"/>
          </a:xfrm>
          <a:prstGeom prst="rect">
            <a:avLst/>
          </a:prstGeom>
          <a:solidFill>
            <a:schemeClr val="bg1"/>
          </a:solidFill>
          <a:ln>
            <a:noFill/>
          </a:ln>
          <a:effectLst>
            <a:outerShdw blurRad="50800" dist="38100" algn="l" rotWithShape="0">
              <a:prstClr val="black">
                <a:alpha val="40000"/>
              </a:prstClr>
            </a:outerShdw>
            <a:softEdge rad="12700"/>
          </a:effectLst>
          <a:scene3d>
            <a:camera prst="isometricOffAxis2Left"/>
            <a:lightRig rig="threePt" dir="t"/>
          </a:scene3d>
          <a:sp3d>
            <a:bevelT prst="convex"/>
          </a:sp3d>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0" eaLnBrk="1" hangingPunct="1">
              <a:lnSpc>
                <a:spcPct val="100000"/>
              </a:lnSpc>
              <a:spcBef>
                <a:spcPct val="0"/>
              </a:spcBef>
              <a:buFontTx/>
              <a:buNone/>
            </a:pPr>
            <a:r>
              <a:rPr lang="ar-SA" altLang="ar-SA" sz="1800" b="1" u="sng" dirty="0">
                <a:solidFill>
                  <a:srgbClr val="FF33CC"/>
                </a:solidFill>
                <a:latin typeface="Hand Of Sean"/>
                <a:ea typeface="Hand Of Sean"/>
                <a:cs typeface="Arial" panose="020B0604020202020204" pitchFamily="34" charset="0"/>
              </a:rPr>
              <a:t>2- استراتيجية الاستدلال</a:t>
            </a:r>
            <a:endParaRPr lang="ar-SA" altLang="ar-SA" sz="1500" dirty="0">
              <a:solidFill>
                <a:srgbClr val="FF33CC"/>
              </a:solidFill>
              <a:latin typeface="Hand Of Sean"/>
              <a:ea typeface="Hand Of Sean"/>
              <a:cs typeface="Hand Of Sean"/>
            </a:endParaRPr>
          </a:p>
        </p:txBody>
      </p:sp>
      <p:graphicFrame>
        <p:nvGraphicFramePr>
          <p:cNvPr id="2" name="جدول 2">
            <a:extLst>
              <a:ext uri="{FF2B5EF4-FFF2-40B4-BE49-F238E27FC236}">
                <a16:creationId xmlns:a16="http://schemas.microsoft.com/office/drawing/2014/main" id="{296BBFD2-2C91-4BF9-B19D-077EA25FC020}"/>
              </a:ext>
            </a:extLst>
          </p:cNvPr>
          <p:cNvGraphicFramePr>
            <a:graphicFrameLocks noGrp="1"/>
          </p:cNvGraphicFramePr>
          <p:nvPr>
            <p:extLst>
              <p:ext uri="{D42A27DB-BD31-4B8C-83A1-F6EECF244321}">
                <p14:modId xmlns:p14="http://schemas.microsoft.com/office/powerpoint/2010/main" val="1591340873"/>
              </p:ext>
            </p:extLst>
          </p:nvPr>
        </p:nvGraphicFramePr>
        <p:xfrm>
          <a:off x="5286996" y="1719358"/>
          <a:ext cx="4443226" cy="3784600"/>
        </p:xfrm>
        <a:graphic>
          <a:graphicData uri="http://schemas.openxmlformats.org/drawingml/2006/table">
            <a:tbl>
              <a:tblPr rtl="1" firstRow="1" bandRow="1">
                <a:tableStyleId>{5A111915-BE36-4E01-A7E5-04B1672EAD32}</a:tableStyleId>
              </a:tblPr>
              <a:tblGrid>
                <a:gridCol w="2551124">
                  <a:extLst>
                    <a:ext uri="{9D8B030D-6E8A-4147-A177-3AD203B41FA5}">
                      <a16:colId xmlns:a16="http://schemas.microsoft.com/office/drawing/2014/main" val="3559953363"/>
                    </a:ext>
                  </a:extLst>
                </a:gridCol>
                <a:gridCol w="1892102">
                  <a:extLst>
                    <a:ext uri="{9D8B030D-6E8A-4147-A177-3AD203B41FA5}">
                      <a16:colId xmlns:a16="http://schemas.microsoft.com/office/drawing/2014/main" val="1329249148"/>
                    </a:ext>
                  </a:extLst>
                </a:gridCol>
              </a:tblGrid>
              <a:tr h="370840">
                <a:tc>
                  <a:txBody>
                    <a:bodyPr/>
                    <a:lstStyle/>
                    <a:p>
                      <a:pPr algn="ctr" rtl="1"/>
                      <a:r>
                        <a:rPr lang="ar-SA" dirty="0"/>
                        <a:t>الموقف</a:t>
                      </a:r>
                    </a:p>
                  </a:txBody>
                  <a:tcPr/>
                </a:tc>
                <a:tc>
                  <a:txBody>
                    <a:bodyPr/>
                    <a:lstStyle/>
                    <a:p>
                      <a:pPr rtl="1"/>
                      <a:r>
                        <a:rPr lang="ar-SA" dirty="0"/>
                        <a:t>     الدليل من النص</a:t>
                      </a:r>
                    </a:p>
                  </a:txBody>
                  <a:tcPr/>
                </a:tc>
                <a:extLst>
                  <a:ext uri="{0D108BD9-81ED-4DB2-BD59-A6C34878D82A}">
                    <a16:rowId xmlns:a16="http://schemas.microsoft.com/office/drawing/2014/main" val="1767834082"/>
                  </a:ext>
                </a:extLst>
              </a:tr>
              <a:tr h="370840">
                <a:tc>
                  <a:txBody>
                    <a:bodyPr/>
                    <a:lstStyle/>
                    <a:p>
                      <a:pPr algn="just" rtl="1">
                        <a:lnSpc>
                          <a:spcPct val="100000"/>
                        </a:lnSpc>
                        <a:spcAft>
                          <a:spcPts val="800"/>
                        </a:spcAft>
                      </a:pPr>
                      <a:r>
                        <a:rPr lang="ar-SA" b="1" dirty="0">
                          <a:effectLst>
                            <a:outerShdw blurRad="38100" dist="38100" dir="2700000" algn="tl">
                              <a:srgbClr val="000000">
                                <a:alpha val="43137"/>
                              </a:srgbClr>
                            </a:outerShdw>
                          </a:effectLst>
                        </a:rPr>
                        <a:t> </a:t>
                      </a:r>
                    </a:p>
                    <a:p>
                      <a:pPr algn="just" rtl="1">
                        <a:lnSpc>
                          <a:spcPct val="100000"/>
                        </a:lnSpc>
                        <a:spcAft>
                          <a:spcPts val="800"/>
                        </a:spcAft>
                      </a:pPr>
                      <a:r>
                        <a:rPr lang="ar-SA" b="1" dirty="0">
                          <a:effectLst>
                            <a:outerShdw blurRad="38100" dist="38100" dir="2700000" algn="tl">
                              <a:srgbClr val="000000">
                                <a:alpha val="43137"/>
                              </a:srgbClr>
                            </a:outerShdw>
                          </a:effectLst>
                        </a:rPr>
                        <a:t>    توجه أحمد إلى عيادة الجامعة عند ذهابه لأداء الاختبار وفوجئ بارتفاع  ضغط الدم لديه عندما  فحصه الطبيب، وفي المساء ذهب إلى المركز الصحي القريب من منزله للاطمئنان على مستوى ضغط الدم وكان طبيعيًا. </a:t>
                      </a:r>
                      <a:endParaRPr lang="en-US" b="1" dirty="0">
                        <a:effectLst>
                          <a:outerShdw blurRad="38100" dist="38100" dir="2700000" algn="tl">
                            <a:srgbClr val="000000">
                              <a:alpha val="43137"/>
                            </a:srgbClr>
                          </a:outerShdw>
                        </a:effectLst>
                      </a:endParaRPr>
                    </a:p>
                    <a:p>
                      <a:pPr algn="r" rtl="1">
                        <a:lnSpc>
                          <a:spcPct val="100000"/>
                        </a:lnSpc>
                        <a:spcAft>
                          <a:spcPts val="800"/>
                        </a:spcAft>
                      </a:pPr>
                      <a:r>
                        <a:rPr lang="ar-SA" b="1" dirty="0">
                          <a:solidFill>
                            <a:srgbClr val="C00000"/>
                          </a:solidFill>
                          <a:effectLst>
                            <a:outerShdw blurRad="38100" dist="38100" dir="2700000" algn="tl">
                              <a:srgbClr val="000000">
                                <a:alpha val="43137"/>
                              </a:srgbClr>
                            </a:outerShdw>
                          </a:effectLst>
                        </a:rPr>
                        <a:t>برأيك إلامَ يعود الاختلاف بين القراءتين؟</a:t>
                      </a:r>
                      <a:endParaRPr lang="en-US" b="1" dirty="0">
                        <a:solidFill>
                          <a:srgbClr val="C00000"/>
                        </a:solidFill>
                        <a:effectLst>
                          <a:outerShdw blurRad="38100" dist="38100" dir="2700000" algn="tl">
                            <a:srgbClr val="000000">
                              <a:alpha val="43137"/>
                            </a:srgbClr>
                          </a:outerShdw>
                        </a:effectLst>
                      </a:endParaRPr>
                    </a:p>
                    <a:p>
                      <a:pPr rtl="1"/>
                      <a:endParaRPr lang="ar-SA" dirty="0"/>
                    </a:p>
                  </a:txBody>
                  <a:tcPr/>
                </a:tc>
                <a:tc>
                  <a:txBody>
                    <a:bodyPr/>
                    <a:lstStyle/>
                    <a:p>
                      <a:pPr rtl="1"/>
                      <a:endParaRPr lang="ar-SA" dirty="0"/>
                    </a:p>
                    <a:p>
                      <a:pPr rtl="1"/>
                      <a:endParaRPr lang="ar-SA" dirty="0"/>
                    </a:p>
                    <a:p>
                      <a:pPr rtl="1"/>
                      <a:endParaRPr lang="ar-SA" dirty="0"/>
                    </a:p>
                    <a:p>
                      <a:pPr rtl="1"/>
                      <a:endParaRPr lang="ar-SA" dirty="0"/>
                    </a:p>
                    <a:p>
                      <a:pPr rtl="1"/>
                      <a:r>
                        <a:rPr lang="en-US" dirty="0"/>
                        <a:t>   </a:t>
                      </a:r>
                      <a:endParaRPr lang="ar-SA" dirty="0"/>
                    </a:p>
                    <a:p>
                      <a:pPr rtl="1"/>
                      <a:endParaRPr lang="ar-SA" dirty="0"/>
                    </a:p>
                  </a:txBody>
                  <a:tcPr/>
                </a:tc>
                <a:extLst>
                  <a:ext uri="{0D108BD9-81ED-4DB2-BD59-A6C34878D82A}">
                    <a16:rowId xmlns:a16="http://schemas.microsoft.com/office/drawing/2014/main" val="1577386950"/>
                  </a:ext>
                </a:extLst>
              </a:tr>
            </a:tbl>
          </a:graphicData>
        </a:graphic>
      </p:graphicFrame>
      <p:sp>
        <p:nvSpPr>
          <p:cNvPr id="3" name="مستطيل 2">
            <a:extLst>
              <a:ext uri="{FF2B5EF4-FFF2-40B4-BE49-F238E27FC236}">
                <a16:creationId xmlns:a16="http://schemas.microsoft.com/office/drawing/2014/main" id="{4B3DCE79-0709-4D5C-A4E5-1A03CFB0685A}"/>
              </a:ext>
            </a:extLst>
          </p:cNvPr>
          <p:cNvSpPr/>
          <p:nvPr/>
        </p:nvSpPr>
        <p:spPr>
          <a:xfrm>
            <a:off x="5477396" y="2810492"/>
            <a:ext cx="1438183" cy="100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rgbClr val="00B050"/>
              </a:solidFill>
            </a:endParaRPr>
          </a:p>
        </p:txBody>
      </p:sp>
      <p:sp>
        <p:nvSpPr>
          <p:cNvPr id="51" name="مستطيل 50">
            <a:extLst>
              <a:ext uri="{FF2B5EF4-FFF2-40B4-BE49-F238E27FC236}">
                <a16:creationId xmlns:a16="http://schemas.microsoft.com/office/drawing/2014/main" id="{F4B0C786-8C7A-4935-8509-3DB247D28C9F}"/>
              </a:ext>
            </a:extLst>
          </p:cNvPr>
          <p:cNvSpPr/>
          <p:nvPr/>
        </p:nvSpPr>
        <p:spPr>
          <a:xfrm>
            <a:off x="5347866" y="2766842"/>
            <a:ext cx="1438183" cy="100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B050"/>
                </a:solidFill>
              </a:rPr>
              <a:t>الفقرة الثالثة: </a:t>
            </a:r>
          </a:p>
          <a:p>
            <a:pPr algn="ctr"/>
            <a:r>
              <a:rPr lang="ar-SA" b="1" dirty="0">
                <a:solidFill>
                  <a:srgbClr val="00B050"/>
                </a:solidFill>
              </a:rPr>
              <a:t>من ضمن مسببات ارتفاع ضغط الدم : التوتر ، القلق</a:t>
            </a:r>
          </a:p>
        </p:txBody>
      </p:sp>
      <p:sp>
        <p:nvSpPr>
          <p:cNvPr id="53" name="مستطيل 52">
            <a:extLst>
              <a:ext uri="{FF2B5EF4-FFF2-40B4-BE49-F238E27FC236}">
                <a16:creationId xmlns:a16="http://schemas.microsoft.com/office/drawing/2014/main" id="{AEE01786-C73E-4142-8591-E4D74D182E5F}"/>
              </a:ext>
            </a:extLst>
          </p:cNvPr>
          <p:cNvSpPr/>
          <p:nvPr/>
        </p:nvSpPr>
        <p:spPr>
          <a:xfrm>
            <a:off x="5271256" y="373388"/>
            <a:ext cx="2889168" cy="673220"/>
          </a:xfrm>
          <a:prstGeom prst="rect">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3">
                    <a:lumMod val="75000"/>
                  </a:schemeClr>
                </a:solidFill>
                <a:latin typeface="Arabic Typesetting" panose="03020402040406030203" pitchFamily="66" charset="-78"/>
                <a:cs typeface="Arabic Typesetting" panose="03020402040406030203" pitchFamily="66" charset="-78"/>
              </a:rPr>
              <a:t>ب/ مستوى الفهم التفسيري المباشر</a:t>
            </a:r>
          </a:p>
          <a:p>
            <a:pPr algn="ctr"/>
            <a:r>
              <a:rPr lang="ar-SA" sz="2000" b="1" dirty="0">
                <a:solidFill>
                  <a:schemeClr val="accent3">
                    <a:lumMod val="75000"/>
                  </a:schemeClr>
                </a:solidFill>
                <a:latin typeface="Arabic Typesetting" panose="03020402040406030203" pitchFamily="66" charset="-78"/>
                <a:cs typeface="Arabic Typesetting" panose="03020402040406030203" pitchFamily="66" charset="-78"/>
              </a:rPr>
              <a:t>/ الاستنتاج والاستدلالات المباشرة  </a:t>
            </a:r>
            <a:r>
              <a:rPr lang="ar-SA" sz="1600" b="1" dirty="0">
                <a:solidFill>
                  <a:srgbClr val="00B050"/>
                </a:solidFill>
                <a:latin typeface="Arabic Typesetting" panose="03020402040406030203" pitchFamily="66" charset="-78"/>
                <a:cs typeface="Arabic Typesetting" panose="03020402040406030203" pitchFamily="66" charset="-78"/>
              </a:rPr>
              <a:t>: </a:t>
            </a:r>
          </a:p>
        </p:txBody>
      </p:sp>
      <p:sp>
        <p:nvSpPr>
          <p:cNvPr id="56" name="TextBox 8">
            <a:extLst>
              <a:ext uri="{FF2B5EF4-FFF2-40B4-BE49-F238E27FC236}">
                <a16:creationId xmlns:a16="http://schemas.microsoft.com/office/drawing/2014/main" id="{9725D8B2-49FC-4835-98C8-1D1473697D5E}"/>
              </a:ext>
            </a:extLst>
          </p:cNvPr>
          <p:cNvSpPr txBox="1">
            <a:spLocks noChangeArrowheads="1"/>
          </p:cNvSpPr>
          <p:nvPr/>
        </p:nvSpPr>
        <p:spPr bwMode="auto">
          <a:xfrm>
            <a:off x="10398915" y="2585574"/>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7" name="TextBox 47">
            <a:extLst>
              <a:ext uri="{FF2B5EF4-FFF2-40B4-BE49-F238E27FC236}">
                <a16:creationId xmlns:a16="http://schemas.microsoft.com/office/drawing/2014/main" id="{B8C82FD0-E7AE-4504-91E2-05DD73BF3636}"/>
              </a:ext>
            </a:extLst>
          </p:cNvPr>
          <p:cNvSpPr txBox="1">
            <a:spLocks noChangeArrowheads="1"/>
          </p:cNvSpPr>
          <p:nvPr/>
        </p:nvSpPr>
        <p:spPr bwMode="auto">
          <a:xfrm>
            <a:off x="10399129" y="4381360"/>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58" name="TextBox 8">
            <a:extLst>
              <a:ext uri="{FF2B5EF4-FFF2-40B4-BE49-F238E27FC236}">
                <a16:creationId xmlns:a16="http://schemas.microsoft.com/office/drawing/2014/main" id="{666A1563-50F1-44DD-9BDF-F6C9A17D15C0}"/>
              </a:ext>
            </a:extLst>
          </p:cNvPr>
          <p:cNvSpPr txBox="1">
            <a:spLocks noChangeArrowheads="1"/>
          </p:cNvSpPr>
          <p:nvPr/>
        </p:nvSpPr>
        <p:spPr bwMode="auto">
          <a:xfrm>
            <a:off x="10050392" y="424740"/>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ب</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4426448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161258" y="148748"/>
            <a:ext cx="9340171" cy="6361041"/>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277616" y="245627"/>
            <a:ext cx="4516318" cy="6264162"/>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184016" y="4517206"/>
            <a:ext cx="2045672"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200747" y="2524402"/>
            <a:ext cx="2024065"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18599" y="88395"/>
            <a:ext cx="199691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7" name="مستطيل 46">
            <a:extLst>
              <a:ext uri="{FF2B5EF4-FFF2-40B4-BE49-F238E27FC236}">
                <a16:creationId xmlns:a16="http://schemas.microsoft.com/office/drawing/2014/main" id="{E5407C5D-3E45-4112-8EA1-65A53021B3F5}"/>
              </a:ext>
            </a:extLst>
          </p:cNvPr>
          <p:cNvSpPr/>
          <p:nvPr/>
        </p:nvSpPr>
        <p:spPr>
          <a:xfrm>
            <a:off x="5163936" y="327358"/>
            <a:ext cx="2421056"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FF"/>
                </a:solidFill>
              </a:rPr>
              <a:t>ج/ مستوى الفهم الاستنتاجي:</a:t>
            </a:r>
          </a:p>
          <a:p>
            <a:pPr algn="ctr"/>
            <a:r>
              <a:rPr lang="ar-SA" sz="1400" b="1" dirty="0">
                <a:solidFill>
                  <a:srgbClr val="FF00FF"/>
                </a:solidFill>
              </a:rPr>
              <a:t> التفسير ودمج الأفكار والمعلومات </a:t>
            </a:r>
          </a:p>
        </p:txBody>
      </p:sp>
      <p:sp>
        <p:nvSpPr>
          <p:cNvPr id="48" name="مربع نص 47">
            <a:extLst>
              <a:ext uri="{FF2B5EF4-FFF2-40B4-BE49-F238E27FC236}">
                <a16:creationId xmlns:a16="http://schemas.microsoft.com/office/drawing/2014/main" id="{A504277E-80FB-48FA-B013-DDF58DE3E9FE}"/>
              </a:ext>
            </a:extLst>
          </p:cNvPr>
          <p:cNvSpPr txBox="1"/>
          <p:nvPr/>
        </p:nvSpPr>
        <p:spPr>
          <a:xfrm>
            <a:off x="4910373" y="1985003"/>
            <a:ext cx="4102896" cy="3137269"/>
          </a:xfrm>
          <a:prstGeom prst="rect">
            <a:avLst/>
          </a:prstGeom>
          <a:solidFill>
            <a:schemeClr val="bg1"/>
          </a:solidFill>
          <a:ln>
            <a:noFill/>
          </a:ln>
        </p:spPr>
        <p:txBody>
          <a:bodyPr wrap="square" rtlCol="1">
            <a:spAutoFit/>
          </a:bodyPr>
          <a:lstStyle/>
          <a:p>
            <a:pPr algn="r" rtl="1">
              <a:lnSpc>
                <a:spcPct val="107000"/>
              </a:lnSpc>
              <a:spcAft>
                <a:spcPts val="800"/>
              </a:spcAft>
            </a:pPr>
            <a:r>
              <a:rPr lang="ar-SA" sz="2000" b="1" dirty="0">
                <a:effectLst/>
                <a:latin typeface="Calibri" panose="020F0502020204030204" pitchFamily="34" charset="0"/>
                <a:ea typeface="Calibri" panose="020F0502020204030204" pitchFamily="34" charset="0"/>
                <a:cs typeface="Sakkal Majalla" panose="02000000000000000000" pitchFamily="2" charset="-78"/>
              </a:rPr>
              <a:t>شعر خالد -وهو في طريقه إلى العمل- بألمٍ في الصدر ومشاكل في النظر؛ فتوقف عند إحدى الصيدليات واشترى بعض المسكنات، تناولها وواصل طريقه إلى عمله.</a:t>
            </a:r>
          </a:p>
          <a:p>
            <a:pPr algn="r" rtl="1">
              <a:lnSpc>
                <a:spcPct val="107000"/>
              </a:lnSpc>
              <a:spcAft>
                <a:spcPts val="800"/>
              </a:spcAft>
            </a:pPr>
            <a:r>
              <a:rPr lang="ar-SA" sz="2000" b="1" dirty="0">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ما رأيكِ في تصرف خالد؟ </a:t>
            </a:r>
          </a:p>
          <a:p>
            <a:pPr algn="r" rtl="1">
              <a:lnSpc>
                <a:spcPct val="107000"/>
              </a:lnSpc>
              <a:spcAft>
                <a:spcPts val="800"/>
              </a:spcAft>
            </a:pPr>
            <a:r>
              <a:rPr lang="ar-SA" sz="2000" b="1" dirty="0">
                <a:solidFill>
                  <a:srgbClr val="0070C0"/>
                </a:solidFill>
                <a:latin typeface="Calibri" panose="020F0502020204030204" pitchFamily="34" charset="0"/>
                <a:ea typeface="Calibri" panose="020F0502020204030204" pitchFamily="34" charset="0"/>
                <a:cs typeface="Sakkal Majalla" panose="02000000000000000000" pitchFamily="2" charset="-78"/>
              </a:rPr>
              <a:t>       </a:t>
            </a:r>
            <a:r>
              <a:rPr lang="ar-SA" sz="2000" b="1" dirty="0" err="1">
                <a:solidFill>
                  <a:srgbClr val="0070C0"/>
                </a:solidFill>
                <a:latin typeface="Calibri" panose="020F0502020204030204" pitchFamily="34" charset="0"/>
                <a:ea typeface="Calibri" panose="020F0502020204030204" pitchFamily="34" charset="0"/>
                <a:cs typeface="Sakkal Majalla" panose="02000000000000000000" pitchFamily="2" charset="-78"/>
              </a:rPr>
              <a:t>أوافقهُ</a:t>
            </a:r>
            <a:r>
              <a:rPr lang="ar-SA" sz="2000" b="1" dirty="0">
                <a:solidFill>
                  <a:srgbClr val="0070C0"/>
                </a:solidFill>
                <a:latin typeface="Calibri" panose="020F0502020204030204" pitchFamily="34" charset="0"/>
                <a:ea typeface="Calibri" panose="020F0502020204030204" pitchFamily="34" charset="0"/>
                <a:cs typeface="Sakkal Majalla" panose="02000000000000000000" pitchFamily="2" charset="-78"/>
              </a:rPr>
              <a:t>                                لا </a:t>
            </a:r>
            <a:r>
              <a:rPr lang="ar-SA" sz="2000" b="1" dirty="0" err="1">
                <a:solidFill>
                  <a:srgbClr val="0070C0"/>
                </a:solidFill>
                <a:latin typeface="Calibri" panose="020F0502020204030204" pitchFamily="34" charset="0"/>
                <a:ea typeface="Calibri" panose="020F0502020204030204" pitchFamily="34" charset="0"/>
                <a:cs typeface="Sakkal Majalla" panose="02000000000000000000" pitchFamily="2" charset="-78"/>
              </a:rPr>
              <a:t>أوافقهُ</a:t>
            </a:r>
            <a:r>
              <a:rPr lang="ar-SA" sz="2000" b="1" dirty="0">
                <a:solidFill>
                  <a:srgbClr val="0070C0"/>
                </a:solidFill>
                <a:latin typeface="Calibri" panose="020F0502020204030204" pitchFamily="34" charset="0"/>
                <a:ea typeface="Calibri" panose="020F0502020204030204" pitchFamily="34" charset="0"/>
                <a:cs typeface="Sakkal Majalla" panose="02000000000000000000" pitchFamily="2" charset="-78"/>
              </a:rPr>
              <a:t> </a:t>
            </a:r>
          </a:p>
          <a:p>
            <a:pPr algn="r" rtl="1">
              <a:lnSpc>
                <a:spcPct val="107000"/>
              </a:lnSpc>
              <a:spcAft>
                <a:spcPts val="800"/>
              </a:spcAft>
            </a:pPr>
            <a:endParaRPr lang="ar-SA" sz="2000" b="1" dirty="0">
              <a:solidFill>
                <a:srgbClr val="0070C0"/>
              </a:solidFill>
              <a:latin typeface="Calibri" panose="020F0502020204030204" pitchFamily="34" charset="0"/>
              <a:ea typeface="Calibri" panose="020F0502020204030204" pitchFamily="34" charset="0"/>
              <a:cs typeface="Sakkal Majalla" panose="02000000000000000000" pitchFamily="2" charset="-78"/>
            </a:endParaRPr>
          </a:p>
          <a:p>
            <a:pPr algn="r" rtl="1">
              <a:lnSpc>
                <a:spcPct val="107000"/>
              </a:lnSpc>
              <a:spcAft>
                <a:spcPts val="800"/>
              </a:spcAft>
            </a:pPr>
            <a:r>
              <a:rPr lang="ar-SA" sz="2000" b="1" dirty="0">
                <a:solidFill>
                  <a:srgbClr val="0070C0"/>
                </a:solidFill>
                <a:latin typeface="Calibri" panose="020F0502020204030204" pitchFamily="34" charset="0"/>
                <a:ea typeface="Calibri" panose="020F0502020204030204" pitchFamily="34" charset="0"/>
                <a:cs typeface="Sakkal Majalla" panose="02000000000000000000" pitchFamily="2" charset="-78"/>
              </a:rPr>
              <a:t>                </a:t>
            </a:r>
            <a:r>
              <a:rPr lang="ar-SA" sz="20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السبب :</a:t>
            </a:r>
            <a:r>
              <a:rPr lang="ar-SA" sz="2000" b="1" dirty="0">
                <a:solidFill>
                  <a:srgbClr val="0070C0"/>
                </a:solidFill>
                <a:latin typeface="Calibri" panose="020F0502020204030204" pitchFamily="34" charset="0"/>
                <a:ea typeface="Calibri" panose="020F0502020204030204" pitchFamily="34" charset="0"/>
                <a:cs typeface="Sakkal Majalla" panose="02000000000000000000" pitchFamily="2" charset="-78"/>
              </a:rPr>
              <a:t> </a:t>
            </a:r>
          </a:p>
        </p:txBody>
      </p:sp>
      <p:sp>
        <p:nvSpPr>
          <p:cNvPr id="2" name="شكل بيضاوي 1">
            <a:extLst>
              <a:ext uri="{FF2B5EF4-FFF2-40B4-BE49-F238E27FC236}">
                <a16:creationId xmlns:a16="http://schemas.microsoft.com/office/drawing/2014/main" id="{278C141B-96EB-4A34-B2C3-7E2D11D18C84}"/>
              </a:ext>
            </a:extLst>
          </p:cNvPr>
          <p:cNvSpPr/>
          <p:nvPr/>
        </p:nvSpPr>
        <p:spPr>
          <a:xfrm>
            <a:off x="8739567" y="3899613"/>
            <a:ext cx="84837" cy="223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شكل بيضاوي 48">
            <a:extLst>
              <a:ext uri="{FF2B5EF4-FFF2-40B4-BE49-F238E27FC236}">
                <a16:creationId xmlns:a16="http://schemas.microsoft.com/office/drawing/2014/main" id="{90AF06C0-CFE3-43B8-A801-A6D0569D3F24}"/>
              </a:ext>
            </a:extLst>
          </p:cNvPr>
          <p:cNvSpPr/>
          <p:nvPr/>
        </p:nvSpPr>
        <p:spPr>
          <a:xfrm>
            <a:off x="7013294" y="3908887"/>
            <a:ext cx="84837" cy="223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TextBox 206">
            <a:extLst>
              <a:ext uri="{FF2B5EF4-FFF2-40B4-BE49-F238E27FC236}">
                <a16:creationId xmlns:a16="http://schemas.microsoft.com/office/drawing/2014/main" id="{184FCFC1-33CD-4770-8B2F-664284E67EF9}"/>
              </a:ext>
            </a:extLst>
          </p:cNvPr>
          <p:cNvSpPr txBox="1">
            <a:spLocks noChangeArrowheads="1"/>
          </p:cNvSpPr>
          <p:nvPr/>
        </p:nvSpPr>
        <p:spPr bwMode="auto">
          <a:xfrm>
            <a:off x="7016603" y="1107916"/>
            <a:ext cx="2403355" cy="600164"/>
          </a:xfrm>
          <a:prstGeom prst="rect">
            <a:avLst/>
          </a:prstGeom>
          <a:solidFill>
            <a:schemeClr val="bg1"/>
          </a:solidFill>
          <a:ln>
            <a:noFill/>
          </a:ln>
          <a:effectLst>
            <a:outerShdw blurRad="50800" dist="38100" algn="l" rotWithShape="0">
              <a:prstClr val="black">
                <a:alpha val="40000"/>
              </a:prstClr>
            </a:outerShdw>
            <a:softEdge rad="12700"/>
          </a:effectLst>
          <a:scene3d>
            <a:camera prst="isometricOffAxis2Left"/>
            <a:lightRig rig="threePt" dir="t"/>
          </a:scene3d>
          <a:sp3d>
            <a:bevelT prst="convex"/>
          </a:sp3d>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0" eaLnBrk="1" hangingPunct="1">
              <a:lnSpc>
                <a:spcPct val="100000"/>
              </a:lnSpc>
              <a:spcBef>
                <a:spcPct val="0"/>
              </a:spcBef>
              <a:buFontTx/>
              <a:buNone/>
            </a:pPr>
            <a:r>
              <a:rPr lang="ar-SA" altLang="ar-SA" sz="1800" b="1" u="sng" dirty="0">
                <a:highlight>
                  <a:srgbClr val="00FF00"/>
                </a:highlight>
                <a:latin typeface="Hand Of Sean"/>
                <a:ea typeface="Hand Of Sean"/>
                <a:cs typeface="Arial" panose="020B0604020202020204" pitchFamily="34" charset="0"/>
              </a:rPr>
              <a:t>3- استراتيجية التنبؤ</a:t>
            </a:r>
          </a:p>
          <a:p>
            <a:pPr algn="ctr" rtl="0" eaLnBrk="1" hangingPunct="1">
              <a:lnSpc>
                <a:spcPct val="100000"/>
              </a:lnSpc>
              <a:spcBef>
                <a:spcPct val="0"/>
              </a:spcBef>
              <a:buFontTx/>
              <a:buNone/>
            </a:pPr>
            <a:endParaRPr lang="ar-SA" altLang="ar-SA" sz="1500" dirty="0">
              <a:highlight>
                <a:srgbClr val="00FF00"/>
              </a:highlight>
              <a:latin typeface="Hand Of Sean"/>
              <a:ea typeface="Hand Of Sean"/>
              <a:cs typeface="Hand Of Sean"/>
            </a:endParaRPr>
          </a:p>
        </p:txBody>
      </p:sp>
      <p:sp>
        <p:nvSpPr>
          <p:cNvPr id="53" name="مستطيل 52">
            <a:extLst>
              <a:ext uri="{FF2B5EF4-FFF2-40B4-BE49-F238E27FC236}">
                <a16:creationId xmlns:a16="http://schemas.microsoft.com/office/drawing/2014/main" id="{AA12F147-3E35-444B-9780-B1860AAE64C5}"/>
              </a:ext>
            </a:extLst>
          </p:cNvPr>
          <p:cNvSpPr/>
          <p:nvPr/>
        </p:nvSpPr>
        <p:spPr>
          <a:xfrm>
            <a:off x="7641879" y="348211"/>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pic>
        <p:nvPicPr>
          <p:cNvPr id="16" name="رسم 15" descr="علامة اختيار">
            <a:extLst>
              <a:ext uri="{FF2B5EF4-FFF2-40B4-BE49-F238E27FC236}">
                <a16:creationId xmlns:a16="http://schemas.microsoft.com/office/drawing/2014/main" id="{B34E7F72-56FE-4857-82A5-3DA8CD99C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1821" y="3713994"/>
            <a:ext cx="449759" cy="449759"/>
          </a:xfrm>
          <a:prstGeom prst="rect">
            <a:avLst/>
          </a:prstGeom>
        </p:spPr>
      </p:pic>
      <p:sp>
        <p:nvSpPr>
          <p:cNvPr id="21" name="مستطيل 20">
            <a:extLst>
              <a:ext uri="{FF2B5EF4-FFF2-40B4-BE49-F238E27FC236}">
                <a16:creationId xmlns:a16="http://schemas.microsoft.com/office/drawing/2014/main" id="{8417230B-8D44-4229-8090-F86A60600F90}"/>
              </a:ext>
            </a:extLst>
          </p:cNvPr>
          <p:cNvSpPr/>
          <p:nvPr/>
        </p:nvSpPr>
        <p:spPr>
          <a:xfrm>
            <a:off x="5008529" y="4756151"/>
            <a:ext cx="2663723" cy="803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هذهِ مقدمات ارتفاع ضغط الدم ؛ فعليه التوجه لقرب مستشفى. </a:t>
            </a:r>
          </a:p>
        </p:txBody>
      </p:sp>
      <mc:AlternateContent xmlns:mc="http://schemas.openxmlformats.org/markup-compatibility/2006" xmlns:p14="http://schemas.microsoft.com/office/powerpoint/2010/main">
        <mc:Choice Requires="p14">
          <p:contentPart p14:bwMode="auto" r:id="rId6">
            <p14:nvContentPartPr>
              <p14:cNvPr id="15" name="حبر 14">
                <a:extLst>
                  <a:ext uri="{FF2B5EF4-FFF2-40B4-BE49-F238E27FC236}">
                    <a16:creationId xmlns:a16="http://schemas.microsoft.com/office/drawing/2014/main" id="{CC13F7AC-35E8-4DB5-AFA1-71835D823164}"/>
                  </a:ext>
                </a:extLst>
              </p14:cNvPr>
              <p14:cNvContentPartPr/>
              <p14:nvPr/>
            </p14:nvContentPartPr>
            <p14:xfrm>
              <a:off x="4057560" y="4184640"/>
              <a:ext cx="360" cy="360"/>
            </p14:xfrm>
          </p:contentPart>
        </mc:Choice>
        <mc:Fallback xmlns="">
          <p:pic>
            <p:nvPicPr>
              <p:cNvPr id="15" name="حبر 14">
                <a:extLst>
                  <a:ext uri="{FF2B5EF4-FFF2-40B4-BE49-F238E27FC236}">
                    <a16:creationId xmlns:a16="http://schemas.microsoft.com/office/drawing/2014/main" id="{CC13F7AC-35E8-4DB5-AFA1-71835D823164}"/>
                  </a:ext>
                </a:extLst>
              </p:cNvPr>
              <p:cNvPicPr/>
              <p:nvPr/>
            </p:nvPicPr>
            <p:blipFill>
              <a:blip r:embed="rId7"/>
              <a:stretch>
                <a:fillRect/>
              </a:stretch>
            </p:blipFill>
            <p:spPr>
              <a:xfrm>
                <a:off x="4048200" y="417528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حبر 21">
                <a:extLst>
                  <a:ext uri="{FF2B5EF4-FFF2-40B4-BE49-F238E27FC236}">
                    <a16:creationId xmlns:a16="http://schemas.microsoft.com/office/drawing/2014/main" id="{9E167BBF-24C3-4B90-A160-A06E9A80E4EC}"/>
                  </a:ext>
                </a:extLst>
              </p14:cNvPr>
              <p14:cNvContentPartPr/>
              <p14:nvPr/>
            </p14:nvContentPartPr>
            <p14:xfrm>
              <a:off x="4356000" y="4191120"/>
              <a:ext cx="51120" cy="25560"/>
            </p14:xfrm>
          </p:contentPart>
        </mc:Choice>
        <mc:Fallback xmlns="">
          <p:pic>
            <p:nvPicPr>
              <p:cNvPr id="22" name="حبر 21">
                <a:extLst>
                  <a:ext uri="{FF2B5EF4-FFF2-40B4-BE49-F238E27FC236}">
                    <a16:creationId xmlns:a16="http://schemas.microsoft.com/office/drawing/2014/main" id="{9E167BBF-24C3-4B90-A160-A06E9A80E4EC}"/>
                  </a:ext>
                </a:extLst>
              </p:cNvPr>
              <p:cNvPicPr/>
              <p:nvPr/>
            </p:nvPicPr>
            <p:blipFill>
              <a:blip r:embed="rId9"/>
              <a:stretch>
                <a:fillRect/>
              </a:stretch>
            </p:blipFill>
            <p:spPr>
              <a:xfrm>
                <a:off x="4346640" y="4181760"/>
                <a:ext cx="69840" cy="44280"/>
              </a:xfrm>
              <a:prstGeom prst="rect">
                <a:avLst/>
              </a:prstGeom>
            </p:spPr>
          </p:pic>
        </mc:Fallback>
      </mc:AlternateContent>
      <p:sp>
        <p:nvSpPr>
          <p:cNvPr id="56" name="TextBox 8">
            <a:extLst>
              <a:ext uri="{FF2B5EF4-FFF2-40B4-BE49-F238E27FC236}">
                <a16:creationId xmlns:a16="http://schemas.microsoft.com/office/drawing/2014/main" id="{8D2F673F-E54B-497A-9FA3-96FD86836BD5}"/>
              </a:ext>
            </a:extLst>
          </p:cNvPr>
          <p:cNvSpPr txBox="1">
            <a:spLocks noChangeArrowheads="1"/>
          </p:cNvSpPr>
          <p:nvPr/>
        </p:nvSpPr>
        <p:spPr bwMode="auto">
          <a:xfrm>
            <a:off x="10398915" y="2585574"/>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8" name="TextBox 47">
            <a:extLst>
              <a:ext uri="{FF2B5EF4-FFF2-40B4-BE49-F238E27FC236}">
                <a16:creationId xmlns:a16="http://schemas.microsoft.com/office/drawing/2014/main" id="{064713CC-3F7A-455C-8C10-DB05C459190A}"/>
              </a:ext>
            </a:extLst>
          </p:cNvPr>
          <p:cNvSpPr txBox="1">
            <a:spLocks noChangeArrowheads="1"/>
          </p:cNvSpPr>
          <p:nvPr/>
        </p:nvSpPr>
        <p:spPr bwMode="auto">
          <a:xfrm>
            <a:off x="10399129" y="4381360"/>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59" name="TextBox 8">
            <a:extLst>
              <a:ext uri="{FF2B5EF4-FFF2-40B4-BE49-F238E27FC236}">
                <a16:creationId xmlns:a16="http://schemas.microsoft.com/office/drawing/2014/main" id="{1FD5E6EE-FF03-4229-9815-E9E62E130540}"/>
              </a:ext>
            </a:extLst>
          </p:cNvPr>
          <p:cNvSpPr txBox="1">
            <a:spLocks noChangeArrowheads="1"/>
          </p:cNvSpPr>
          <p:nvPr/>
        </p:nvSpPr>
        <p:spPr bwMode="auto">
          <a:xfrm>
            <a:off x="10050392" y="424740"/>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ب</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6939872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329327" y="185779"/>
            <a:ext cx="9340171" cy="6250532"/>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4"/>
          <a:stretch>
            <a:fillRect/>
          </a:stretch>
        </p:blipFill>
        <p:spPr>
          <a:xfrm>
            <a:off x="329327" y="250665"/>
            <a:ext cx="4617149" cy="6185646"/>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183958" y="4512012"/>
            <a:ext cx="2040854"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183958" y="2524402"/>
            <a:ext cx="2040854"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18598" y="92841"/>
            <a:ext cx="1987043"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8" name="مستطيل 47">
            <a:extLst>
              <a:ext uri="{FF2B5EF4-FFF2-40B4-BE49-F238E27FC236}">
                <a16:creationId xmlns:a16="http://schemas.microsoft.com/office/drawing/2014/main" id="{2FAE089C-0BB8-41B6-9B1A-C07D0A7E4220}"/>
              </a:ext>
            </a:extLst>
          </p:cNvPr>
          <p:cNvSpPr/>
          <p:nvPr/>
        </p:nvSpPr>
        <p:spPr>
          <a:xfrm>
            <a:off x="5599645" y="661319"/>
            <a:ext cx="2889168"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C00000"/>
                </a:solidFill>
              </a:rPr>
              <a:t>د</a:t>
            </a:r>
            <a:r>
              <a:rPr lang="ar-SA" sz="1400" b="1" dirty="0">
                <a:solidFill>
                  <a:schemeClr val="accent3">
                    <a:lumMod val="75000"/>
                  </a:schemeClr>
                </a:solidFill>
              </a:rPr>
              <a:t>/مستوى الفهم التطبيقي( الإبداعي ، الناقد)</a:t>
            </a:r>
          </a:p>
          <a:p>
            <a:pPr algn="ctr"/>
            <a:r>
              <a:rPr lang="ar-SA" sz="1400" b="1" dirty="0">
                <a:solidFill>
                  <a:schemeClr val="accent3">
                    <a:lumMod val="75000"/>
                  </a:schemeClr>
                </a:solidFill>
              </a:rPr>
              <a:t> :  تقييم ونقد عناصر المحتوى </a:t>
            </a:r>
          </a:p>
        </p:txBody>
      </p:sp>
      <p:sp>
        <p:nvSpPr>
          <p:cNvPr id="49" name="مربع نص 48">
            <a:extLst>
              <a:ext uri="{FF2B5EF4-FFF2-40B4-BE49-F238E27FC236}">
                <a16:creationId xmlns:a16="http://schemas.microsoft.com/office/drawing/2014/main" id="{4B7BD1D9-3E66-4D0C-8F99-C714BFB75B30}"/>
              </a:ext>
            </a:extLst>
          </p:cNvPr>
          <p:cNvSpPr txBox="1"/>
          <p:nvPr/>
        </p:nvSpPr>
        <p:spPr>
          <a:xfrm>
            <a:off x="5682522" y="1495995"/>
            <a:ext cx="3448832" cy="2125390"/>
          </a:xfrm>
          <a:prstGeom prst="rect">
            <a:avLst/>
          </a:prstGeom>
          <a:solidFill>
            <a:schemeClr val="bg1"/>
          </a:solidFill>
          <a:ln>
            <a:noFill/>
          </a:ln>
        </p:spPr>
        <p:txBody>
          <a:bodyPr wrap="square" rtlCol="1">
            <a:spAutoFit/>
          </a:bodyPr>
          <a:lstStyle/>
          <a:p>
            <a:pPr algn="r" rtl="1">
              <a:lnSpc>
                <a:spcPct val="107000"/>
              </a:lnSpc>
              <a:spcAft>
                <a:spcPts val="800"/>
              </a:spcAft>
            </a:pPr>
            <a:r>
              <a:rPr lang="ar-SA"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  ما هدف الكاتب الرئيس من النص؟</a:t>
            </a:r>
            <a:endPar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effectLst/>
                <a:latin typeface="Arial" panose="020B0604020202020204" pitchFamily="34" charset="0"/>
                <a:ea typeface="Calibri" panose="020F0502020204030204" pitchFamily="34" charset="0"/>
                <a:cs typeface="Arial" panose="020B0604020202020204" pitchFamily="34" charset="0"/>
              </a:rPr>
              <a:t>  أ. الإخبار.                                   </a:t>
            </a:r>
          </a:p>
          <a:p>
            <a:pPr algn="r" rtl="1">
              <a:lnSpc>
                <a:spcPct val="107000"/>
              </a:lnSpc>
              <a:spcAft>
                <a:spcPts val="800"/>
              </a:spcAft>
            </a:pPr>
            <a:r>
              <a:rPr lang="ar-SA" sz="2000" b="1" dirty="0">
                <a:effectLst/>
                <a:latin typeface="Arial" panose="020B0604020202020204" pitchFamily="34" charset="0"/>
                <a:ea typeface="Calibri" panose="020F0502020204030204" pitchFamily="34" charset="0"/>
                <a:cs typeface="Arial" panose="020B0604020202020204" pitchFamily="34" charset="0"/>
              </a:rPr>
              <a:t>ب. التسلية.                                 </a:t>
            </a:r>
          </a:p>
          <a:p>
            <a:pPr algn="r" rtl="1">
              <a:lnSpc>
                <a:spcPct val="107000"/>
              </a:lnSpc>
              <a:spcAft>
                <a:spcPts val="800"/>
              </a:spcAft>
            </a:pPr>
            <a:r>
              <a:rPr lang="ar-SA" sz="2000" b="1" dirty="0">
                <a:effectLst/>
                <a:latin typeface="Arial" panose="020B0604020202020204" pitchFamily="34" charset="0"/>
                <a:ea typeface="Calibri" panose="020F0502020204030204" pitchFamily="34" charset="0"/>
                <a:cs typeface="Arial" panose="020B0604020202020204" pitchFamily="34" charset="0"/>
              </a:rPr>
              <a:t>ج. التوعية.                                   </a:t>
            </a:r>
          </a:p>
          <a:p>
            <a:pPr algn="r" rtl="1">
              <a:lnSpc>
                <a:spcPct val="107000"/>
              </a:lnSpc>
              <a:spcAft>
                <a:spcPts val="800"/>
              </a:spcAft>
            </a:pPr>
            <a:r>
              <a:rPr lang="ar-SA" sz="2000" b="1" dirty="0">
                <a:effectLst/>
                <a:latin typeface="Arial" panose="020B0604020202020204" pitchFamily="34" charset="0"/>
                <a:ea typeface="Calibri" panose="020F0502020204030204" pitchFamily="34" charset="0"/>
                <a:cs typeface="Arial" panose="020B0604020202020204" pitchFamily="34" charset="0"/>
              </a:rPr>
              <a:t>   د. الإقناع.</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0" name="مربع نص 49">
            <a:extLst>
              <a:ext uri="{FF2B5EF4-FFF2-40B4-BE49-F238E27FC236}">
                <a16:creationId xmlns:a16="http://schemas.microsoft.com/office/drawing/2014/main" id="{92BE310F-2D3D-45EC-A7FB-B47F169F3CBD}"/>
              </a:ext>
            </a:extLst>
          </p:cNvPr>
          <p:cNvSpPr txBox="1"/>
          <p:nvPr/>
        </p:nvSpPr>
        <p:spPr>
          <a:xfrm>
            <a:off x="5238551" y="4058524"/>
            <a:ext cx="4036661" cy="487506"/>
          </a:xfrm>
          <a:prstGeom prst="rect">
            <a:avLst/>
          </a:prstGeom>
          <a:solidFill>
            <a:schemeClr val="bg1"/>
          </a:solidFill>
          <a:ln>
            <a:solidFill>
              <a:schemeClr val="accent1"/>
            </a:solidFill>
          </a:ln>
        </p:spPr>
        <p:txBody>
          <a:bodyPr wrap="square" rtlCol="1">
            <a:spAutoFit/>
          </a:bodyPr>
          <a:lstStyle/>
          <a:p>
            <a:pPr algn="r" rtl="1">
              <a:lnSpc>
                <a:spcPct val="107000"/>
              </a:lnSpc>
              <a:spcAft>
                <a:spcPts val="800"/>
              </a:spcAft>
            </a:pPr>
            <a:r>
              <a:rPr lang="ar-SA" sz="24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1 - </a:t>
            </a:r>
            <a:r>
              <a:rPr lang="ar-SA" sz="2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اقترحي عنوانًا جديدًا مناسبًا للنص؟</a:t>
            </a:r>
            <a:endParaRPr lang="en-US" sz="2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1" name="مستطيل 50">
            <a:extLst>
              <a:ext uri="{FF2B5EF4-FFF2-40B4-BE49-F238E27FC236}">
                <a16:creationId xmlns:a16="http://schemas.microsoft.com/office/drawing/2014/main" id="{F603ABCD-B7E8-42E4-BFFC-2432CB330DF2}"/>
              </a:ext>
            </a:extLst>
          </p:cNvPr>
          <p:cNvSpPr/>
          <p:nvPr/>
        </p:nvSpPr>
        <p:spPr>
          <a:xfrm>
            <a:off x="7773454" y="222479"/>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sp>
        <p:nvSpPr>
          <p:cNvPr id="52" name="مستطيل 51">
            <a:extLst>
              <a:ext uri="{FF2B5EF4-FFF2-40B4-BE49-F238E27FC236}">
                <a16:creationId xmlns:a16="http://schemas.microsoft.com/office/drawing/2014/main" id="{92B6F217-961E-4082-AF89-494B73C77A77}"/>
              </a:ext>
            </a:extLst>
          </p:cNvPr>
          <p:cNvSpPr/>
          <p:nvPr/>
        </p:nvSpPr>
        <p:spPr>
          <a:xfrm>
            <a:off x="8002140" y="2765800"/>
            <a:ext cx="1170512" cy="4610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TextBox 8">
            <a:extLst>
              <a:ext uri="{FF2B5EF4-FFF2-40B4-BE49-F238E27FC236}">
                <a16:creationId xmlns:a16="http://schemas.microsoft.com/office/drawing/2014/main" id="{7A0B6DDC-9DBF-47CB-9ADB-56F6ED5E6FD3}"/>
              </a:ext>
            </a:extLst>
          </p:cNvPr>
          <p:cNvSpPr txBox="1">
            <a:spLocks noChangeArrowheads="1"/>
          </p:cNvSpPr>
          <p:nvPr/>
        </p:nvSpPr>
        <p:spPr bwMode="auto">
          <a:xfrm>
            <a:off x="10398915" y="2585574"/>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7" name="TextBox 47">
            <a:extLst>
              <a:ext uri="{FF2B5EF4-FFF2-40B4-BE49-F238E27FC236}">
                <a16:creationId xmlns:a16="http://schemas.microsoft.com/office/drawing/2014/main" id="{52D6C63C-0965-4DCD-8981-4370D41FD931}"/>
              </a:ext>
            </a:extLst>
          </p:cNvPr>
          <p:cNvSpPr txBox="1">
            <a:spLocks noChangeArrowheads="1"/>
          </p:cNvSpPr>
          <p:nvPr/>
        </p:nvSpPr>
        <p:spPr bwMode="auto">
          <a:xfrm>
            <a:off x="10399129" y="4381360"/>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58" name="TextBox 8">
            <a:extLst>
              <a:ext uri="{FF2B5EF4-FFF2-40B4-BE49-F238E27FC236}">
                <a16:creationId xmlns:a16="http://schemas.microsoft.com/office/drawing/2014/main" id="{9B841BDB-A04D-4EBC-95C7-54F8B2A9D500}"/>
              </a:ext>
            </a:extLst>
          </p:cNvPr>
          <p:cNvSpPr txBox="1">
            <a:spLocks noChangeArrowheads="1"/>
          </p:cNvSpPr>
          <p:nvPr/>
        </p:nvSpPr>
        <p:spPr bwMode="auto">
          <a:xfrm>
            <a:off x="9984308" y="424756"/>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ب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pic>
        <p:nvPicPr>
          <p:cNvPr id="3" name="btnInknoeActivity">
            <a:extLst>
              <a:ext uri="{FF2B5EF4-FFF2-40B4-BE49-F238E27FC236}">
                <a16:creationId xmlns:a16="http://schemas.microsoft.com/office/drawing/2014/main" id="{4AC76D54-F3F3-4CB7-9A6E-687700E8F432}"/>
              </a:ext>
            </a:extLst>
          </p:cNvPr>
          <p:cNvPicPr>
            <a:picLocks noChangeAspect="1"/>
          </p:cNvPicPr>
          <p:nvPr>
            <p:custDataLst>
              <p:tags r:id="rId1"/>
            </p:custDataLst>
          </p:nvPr>
        </p:nvPicPr>
        <p:blipFill>
          <a:blip r:embed="rId5" r:link="rId6">
            <a:extLst>
              <a:ext uri="{28A0092B-C50C-407E-A947-70E740481C1C}">
                <a14:useLocalDpi xmlns:a14="http://schemas.microsoft.com/office/drawing/2010/main" val="0"/>
              </a:ext>
            </a:extLst>
          </a:blip>
          <a:stretch>
            <a:fillRect/>
          </a:stretch>
        </p:blipFill>
        <p:spPr>
          <a:xfrm>
            <a:off x="6009957" y="4708453"/>
            <a:ext cx="2219546" cy="571500"/>
          </a:xfrm>
          <a:prstGeom prst="rect">
            <a:avLst/>
          </a:prstGeom>
        </p:spPr>
      </p:pic>
    </p:spTree>
    <p:extLst>
      <p:ext uri="{BB962C8B-B14F-4D97-AF65-F5344CB8AC3E}">
        <p14:creationId xmlns:p14="http://schemas.microsoft.com/office/powerpoint/2010/main" val="192142067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329327" y="178090"/>
            <a:ext cx="9340171" cy="6177188"/>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325119" y="215153"/>
            <a:ext cx="4905043" cy="6420368"/>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138376" y="4493978"/>
            <a:ext cx="2086436"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165156" y="2524402"/>
            <a:ext cx="2059656"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199629" y="79517"/>
            <a:ext cx="201588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8" name="مستطيل 47">
            <a:extLst>
              <a:ext uri="{FF2B5EF4-FFF2-40B4-BE49-F238E27FC236}">
                <a16:creationId xmlns:a16="http://schemas.microsoft.com/office/drawing/2014/main" id="{2FAE089C-0BB8-41B6-9B1A-C07D0A7E4220}"/>
              </a:ext>
            </a:extLst>
          </p:cNvPr>
          <p:cNvSpPr/>
          <p:nvPr/>
        </p:nvSpPr>
        <p:spPr>
          <a:xfrm>
            <a:off x="5614081" y="819513"/>
            <a:ext cx="2889168"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C00000"/>
                </a:solidFill>
              </a:rPr>
              <a:t>د</a:t>
            </a:r>
            <a:r>
              <a:rPr lang="ar-SA" sz="1400" b="1" dirty="0">
                <a:solidFill>
                  <a:schemeClr val="accent3">
                    <a:lumMod val="75000"/>
                  </a:schemeClr>
                </a:solidFill>
              </a:rPr>
              <a:t>/مستوى الفهم التطبيقي( الإبداعي ، الناقد)</a:t>
            </a:r>
          </a:p>
          <a:p>
            <a:pPr algn="ctr"/>
            <a:r>
              <a:rPr lang="ar-SA" sz="1400" b="1" dirty="0">
                <a:solidFill>
                  <a:schemeClr val="accent3">
                    <a:lumMod val="75000"/>
                  </a:schemeClr>
                </a:solidFill>
              </a:rPr>
              <a:t> :  تقييم ونقد عناصر المحتوى </a:t>
            </a:r>
          </a:p>
        </p:txBody>
      </p:sp>
      <p:sp>
        <p:nvSpPr>
          <p:cNvPr id="49" name="مربع نص 48">
            <a:extLst>
              <a:ext uri="{FF2B5EF4-FFF2-40B4-BE49-F238E27FC236}">
                <a16:creationId xmlns:a16="http://schemas.microsoft.com/office/drawing/2014/main" id="{4B7BD1D9-3E66-4D0C-8F99-C714BFB75B30}"/>
              </a:ext>
            </a:extLst>
          </p:cNvPr>
          <p:cNvSpPr txBox="1"/>
          <p:nvPr/>
        </p:nvSpPr>
        <p:spPr>
          <a:xfrm>
            <a:off x="5382018" y="1591641"/>
            <a:ext cx="4080626" cy="2631682"/>
          </a:xfrm>
          <a:prstGeom prst="rect">
            <a:avLst/>
          </a:prstGeom>
          <a:solidFill>
            <a:schemeClr val="bg1"/>
          </a:solidFill>
          <a:ln>
            <a:noFill/>
          </a:ln>
        </p:spPr>
        <p:txBody>
          <a:bodyPr wrap="square" rtlCol="1">
            <a:spAutoFit/>
          </a:bodyPr>
          <a:lstStyle/>
          <a:p>
            <a:pPr algn="r" rtl="1">
              <a:lnSpc>
                <a:spcPct val="107000"/>
              </a:lnSpc>
              <a:spcAft>
                <a:spcPts val="800"/>
              </a:spcAft>
            </a:pPr>
            <a:r>
              <a:rPr lang="ar-SA" b="1" dirty="0">
                <a:solidFill>
                  <a:srgbClr val="C00000"/>
                </a:solidFill>
                <a:effectLst/>
                <a:latin typeface="Arial" panose="020B0604020202020204" pitchFamily="34" charset="0"/>
                <a:ea typeface="Calibri" panose="020F0502020204030204" pitchFamily="34" charset="0"/>
                <a:cs typeface="Arial" panose="020B0604020202020204" pitchFamily="34" charset="0"/>
              </a:rPr>
              <a:t>هل تعتقدين أن هذه المعلومة حقيقة أم رأي؟ </a:t>
            </a:r>
          </a:p>
          <a:p>
            <a:pPr algn="r" rtl="1">
              <a:lnSpc>
                <a:spcPct val="107000"/>
              </a:lnSpc>
              <a:spcAft>
                <a:spcPts val="800"/>
              </a:spcAft>
            </a:pPr>
            <a:r>
              <a:rPr lang="ar-SA"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ar-SA" b="1" dirty="0">
                <a:solidFill>
                  <a:srgbClr val="C00000"/>
                </a:solidFill>
                <a:effectLst/>
                <a:latin typeface="Arial" panose="020B0604020202020204" pitchFamily="34" charset="0"/>
                <a:ea typeface="Calibri" panose="020F0502020204030204" pitchFamily="34" charset="0"/>
                <a:cs typeface="Arial" panose="020B0604020202020204" pitchFamily="34" charset="0"/>
              </a:rPr>
              <a:t>ولماذا ؟(وضِّحي إجابتكِ)  </a:t>
            </a:r>
            <a:endParaRPr lang="ar-SA"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ar-SA"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1- القراءة الطبيعية لضغط الدم هي 80/120ملم زئبق.  </a:t>
            </a:r>
          </a:p>
          <a:p>
            <a:pPr algn="r" rtl="1">
              <a:lnSpc>
                <a:spcPct val="107000"/>
              </a:lnSpc>
              <a:spcAft>
                <a:spcPts val="800"/>
              </a:spcAft>
            </a:pPr>
            <a:endParaRPr lang="ar-SA" sz="1600" b="1" dirty="0">
              <a:solidFill>
                <a:srgbClr val="008000"/>
              </a:solidFill>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ar-SA" sz="1600" b="1" dirty="0">
                <a:solidFill>
                  <a:srgbClr val="008000"/>
                </a:solidFill>
                <a:latin typeface="Arial" panose="020B0604020202020204" pitchFamily="34" charset="0"/>
                <a:ea typeface="Calibri" panose="020F0502020204030204" pitchFamily="34" charset="0"/>
                <a:cs typeface="Arial" panose="020B0604020202020204" pitchFamily="34" charset="0"/>
              </a:rPr>
              <a:t>2- يُعْرَف ارتفاع ضغط الدم بالقاتل الصامت. </a:t>
            </a:r>
            <a:endParaRPr lang="en-US"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1" name="مستطيل 50">
            <a:extLst>
              <a:ext uri="{FF2B5EF4-FFF2-40B4-BE49-F238E27FC236}">
                <a16:creationId xmlns:a16="http://schemas.microsoft.com/office/drawing/2014/main" id="{F603ABCD-B7E8-42E4-BFFC-2432CB330DF2}"/>
              </a:ext>
            </a:extLst>
          </p:cNvPr>
          <p:cNvSpPr/>
          <p:nvPr/>
        </p:nvSpPr>
        <p:spPr>
          <a:xfrm>
            <a:off x="7488849" y="320704"/>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sp>
        <p:nvSpPr>
          <p:cNvPr id="2" name="مستطيل 1">
            <a:extLst>
              <a:ext uri="{FF2B5EF4-FFF2-40B4-BE49-F238E27FC236}">
                <a16:creationId xmlns:a16="http://schemas.microsoft.com/office/drawing/2014/main" id="{D4F668E3-3664-4293-A0C1-C00FEFB21F7F}"/>
              </a:ext>
            </a:extLst>
          </p:cNvPr>
          <p:cNvSpPr/>
          <p:nvPr/>
        </p:nvSpPr>
        <p:spPr>
          <a:xfrm>
            <a:off x="8402339" y="3168227"/>
            <a:ext cx="802930" cy="315916"/>
          </a:xfrm>
          <a:prstGeom prst="rect">
            <a:avLst/>
          </a:prstGeom>
          <a:solidFill>
            <a:schemeClr val="bg1"/>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rgbClr val="FF0000"/>
                </a:solidFill>
              </a:rPr>
              <a:t>حقيقة</a:t>
            </a:r>
          </a:p>
        </p:txBody>
      </p:sp>
      <p:sp>
        <p:nvSpPr>
          <p:cNvPr id="54" name="مستطيل 53">
            <a:extLst>
              <a:ext uri="{FF2B5EF4-FFF2-40B4-BE49-F238E27FC236}">
                <a16:creationId xmlns:a16="http://schemas.microsoft.com/office/drawing/2014/main" id="{54054CE4-5847-4CE5-9E3B-498DC780F9B0}"/>
              </a:ext>
            </a:extLst>
          </p:cNvPr>
          <p:cNvSpPr/>
          <p:nvPr/>
        </p:nvSpPr>
        <p:spPr>
          <a:xfrm>
            <a:off x="5649511" y="3867376"/>
            <a:ext cx="802930" cy="315916"/>
          </a:xfrm>
          <a:prstGeom prst="rect">
            <a:avLst/>
          </a:prstGeom>
          <a:solidFill>
            <a:schemeClr val="bg1"/>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rgbClr val="FF0000"/>
                </a:solidFill>
              </a:rPr>
              <a:t>رأي</a:t>
            </a:r>
          </a:p>
        </p:txBody>
      </p:sp>
      <p:sp>
        <p:nvSpPr>
          <p:cNvPr id="57" name="TextBox 8">
            <a:extLst>
              <a:ext uri="{FF2B5EF4-FFF2-40B4-BE49-F238E27FC236}">
                <a16:creationId xmlns:a16="http://schemas.microsoft.com/office/drawing/2014/main" id="{26035A1E-6D41-4BA5-A2D9-E02011162737}"/>
              </a:ext>
            </a:extLst>
          </p:cNvPr>
          <p:cNvSpPr txBox="1">
            <a:spLocks noChangeArrowheads="1"/>
          </p:cNvSpPr>
          <p:nvPr/>
        </p:nvSpPr>
        <p:spPr bwMode="auto">
          <a:xfrm>
            <a:off x="10398915" y="2585574"/>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8" name="TextBox 47">
            <a:extLst>
              <a:ext uri="{FF2B5EF4-FFF2-40B4-BE49-F238E27FC236}">
                <a16:creationId xmlns:a16="http://schemas.microsoft.com/office/drawing/2014/main" id="{B2F57A1D-204C-459F-A1E9-DAABFED00458}"/>
              </a:ext>
            </a:extLst>
          </p:cNvPr>
          <p:cNvSpPr txBox="1">
            <a:spLocks noChangeArrowheads="1"/>
          </p:cNvSpPr>
          <p:nvPr/>
        </p:nvSpPr>
        <p:spPr bwMode="auto">
          <a:xfrm>
            <a:off x="10399129" y="4381360"/>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59" name="TextBox 8">
            <a:extLst>
              <a:ext uri="{FF2B5EF4-FFF2-40B4-BE49-F238E27FC236}">
                <a16:creationId xmlns:a16="http://schemas.microsoft.com/office/drawing/2014/main" id="{4B87B94D-C85C-48C9-AB28-5B72C529F40B}"/>
              </a:ext>
            </a:extLst>
          </p:cNvPr>
          <p:cNvSpPr txBox="1">
            <a:spLocks noChangeArrowheads="1"/>
          </p:cNvSpPr>
          <p:nvPr/>
        </p:nvSpPr>
        <p:spPr bwMode="auto">
          <a:xfrm>
            <a:off x="10050392" y="424740"/>
            <a:ext cx="22632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4485636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444192" y="254757"/>
            <a:ext cx="9340171" cy="6159528"/>
          </a:xfrm>
          <a:prstGeom prst="rect">
            <a:avLst/>
          </a:prstGeom>
          <a:effectLst>
            <a:glow rad="228600">
              <a:schemeClr val="accent6">
                <a:satMod val="175000"/>
                <a:alpha val="40000"/>
              </a:schemeClr>
            </a:glo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05395" y="4517206"/>
            <a:ext cx="1924293"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275334" y="2519193"/>
            <a:ext cx="1949478"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18599" y="92487"/>
            <a:ext cx="199490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9" name="مستطيل 48">
            <a:extLst>
              <a:ext uri="{FF2B5EF4-FFF2-40B4-BE49-F238E27FC236}">
                <a16:creationId xmlns:a16="http://schemas.microsoft.com/office/drawing/2014/main" id="{0C25ECE2-512A-4427-BB88-452A7D322D02}"/>
              </a:ext>
            </a:extLst>
          </p:cNvPr>
          <p:cNvSpPr/>
          <p:nvPr/>
        </p:nvSpPr>
        <p:spPr>
          <a:xfrm>
            <a:off x="6553897" y="380062"/>
            <a:ext cx="2889168"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C00000"/>
                </a:solidFill>
              </a:rPr>
              <a:t>د</a:t>
            </a:r>
            <a:r>
              <a:rPr lang="ar-SA" sz="1400" b="1" dirty="0">
                <a:solidFill>
                  <a:schemeClr val="accent3">
                    <a:lumMod val="75000"/>
                  </a:schemeClr>
                </a:solidFill>
              </a:rPr>
              <a:t>/مستوى الفهم التطبيقي( الإبداعي ، الناقد)</a:t>
            </a:r>
          </a:p>
          <a:p>
            <a:pPr algn="ctr"/>
            <a:r>
              <a:rPr lang="ar-SA" sz="1400" b="1" dirty="0">
                <a:solidFill>
                  <a:schemeClr val="accent3">
                    <a:lumMod val="75000"/>
                  </a:schemeClr>
                </a:solidFill>
              </a:rPr>
              <a:t> :  تقييم ونقد عناصر المحتوى </a:t>
            </a:r>
          </a:p>
        </p:txBody>
      </p:sp>
      <p:sp>
        <p:nvSpPr>
          <p:cNvPr id="51" name="مربع نص 50">
            <a:extLst>
              <a:ext uri="{FF2B5EF4-FFF2-40B4-BE49-F238E27FC236}">
                <a16:creationId xmlns:a16="http://schemas.microsoft.com/office/drawing/2014/main" id="{A705D180-C880-4FC9-AC8D-BF546F423E48}"/>
              </a:ext>
            </a:extLst>
          </p:cNvPr>
          <p:cNvSpPr txBox="1"/>
          <p:nvPr/>
        </p:nvSpPr>
        <p:spPr>
          <a:xfrm>
            <a:off x="5426730" y="3622706"/>
            <a:ext cx="3947351" cy="1488293"/>
          </a:xfrm>
          <a:prstGeom prst="rect">
            <a:avLst/>
          </a:prstGeom>
          <a:solidFill>
            <a:schemeClr val="bg1"/>
          </a:solidFill>
          <a:ln>
            <a:solidFill>
              <a:schemeClr val="accent1"/>
            </a:solidFill>
          </a:ln>
        </p:spPr>
        <p:txBody>
          <a:bodyPr wrap="square" rtlCol="1">
            <a:spAutoFit/>
          </a:bodyPr>
          <a:lstStyle/>
          <a:p>
            <a:pPr algn="r" rtl="1">
              <a:lnSpc>
                <a:spcPct val="107000"/>
              </a:lnSpc>
              <a:spcAft>
                <a:spcPts val="800"/>
              </a:spcAft>
            </a:pPr>
            <a:r>
              <a:rPr lang="ar-SA"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لتجنب هذا المرض القاتل ا</a:t>
            </a:r>
            <a:r>
              <a:rPr lang="ar-SA" sz="2000" b="1" dirty="0">
                <a:solidFill>
                  <a:schemeClr val="accent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قترحي عادات صحية </a:t>
            </a:r>
            <a:r>
              <a:rPr lang="ar-SA"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تقيك - بحول الله -  من الإصابة بهذا المرض. </a:t>
            </a:r>
          </a:p>
          <a:p>
            <a:pPr algn="r" rtl="1">
              <a:lnSpc>
                <a:spcPct val="107000"/>
              </a:lnSpc>
              <a:spcAft>
                <a:spcPts val="800"/>
              </a:spcAft>
            </a:pPr>
            <a:r>
              <a:rPr lang="ar-SA"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الاسترشاد بالصور المصاحبة في النص ) </a:t>
            </a:r>
            <a:endParaRPr lang="en-U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8" name="مستطيل 47">
            <a:extLst>
              <a:ext uri="{FF2B5EF4-FFF2-40B4-BE49-F238E27FC236}">
                <a16:creationId xmlns:a16="http://schemas.microsoft.com/office/drawing/2014/main" id="{90647275-CC5B-42DA-AC40-F929F6DDF1EE}"/>
              </a:ext>
            </a:extLst>
          </p:cNvPr>
          <p:cNvSpPr/>
          <p:nvPr/>
        </p:nvSpPr>
        <p:spPr>
          <a:xfrm>
            <a:off x="7694365" y="1017611"/>
            <a:ext cx="1716420" cy="534432"/>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accent1"/>
                </a:solidFill>
              </a:rPr>
              <a:t>مهمَّة أدائيَّة </a:t>
            </a:r>
          </a:p>
        </p:txBody>
      </p:sp>
      <p:sp>
        <p:nvSpPr>
          <p:cNvPr id="2" name="مستطيل: زوايا قطرية مقصوصة 1">
            <a:extLst>
              <a:ext uri="{FF2B5EF4-FFF2-40B4-BE49-F238E27FC236}">
                <a16:creationId xmlns:a16="http://schemas.microsoft.com/office/drawing/2014/main" id="{5AAE0DCA-21BB-4F59-9A32-1D749E5F769B}"/>
              </a:ext>
            </a:extLst>
          </p:cNvPr>
          <p:cNvSpPr/>
          <p:nvPr/>
        </p:nvSpPr>
        <p:spPr>
          <a:xfrm>
            <a:off x="5782597" y="1529813"/>
            <a:ext cx="3120667" cy="856403"/>
          </a:xfrm>
          <a:prstGeom prst="snip2DiagRect">
            <a:avLst/>
          </a:prstGeom>
          <a:solidFill>
            <a:schemeClr val="bg1">
              <a:lumMod val="95000"/>
            </a:schemeClr>
          </a:solidFill>
          <a:ln w="28575">
            <a:noFill/>
          </a:ln>
          <a:effectLst>
            <a:glow rad="635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a:solidFill>
                  <a:srgbClr val="008000"/>
                </a:solidFill>
              </a:rPr>
              <a:t>قومي بدور المرشدة الصحية بين افراد أسرتك ومجتمعك من خلال أداء المهمتين التاليتين: </a:t>
            </a:r>
          </a:p>
        </p:txBody>
      </p:sp>
      <p:pic>
        <p:nvPicPr>
          <p:cNvPr id="5" name="صورة 4">
            <a:extLst>
              <a:ext uri="{FF2B5EF4-FFF2-40B4-BE49-F238E27FC236}">
                <a16:creationId xmlns:a16="http://schemas.microsoft.com/office/drawing/2014/main" id="{4410E5CF-B288-469F-9869-B26D6AA0C785}"/>
              </a:ext>
            </a:extLst>
          </p:cNvPr>
          <p:cNvPicPr>
            <a:picLocks noChangeAspect="1"/>
          </p:cNvPicPr>
          <p:nvPr/>
        </p:nvPicPr>
        <p:blipFill>
          <a:blip r:embed="rId4"/>
          <a:stretch>
            <a:fillRect/>
          </a:stretch>
        </p:blipFill>
        <p:spPr>
          <a:xfrm>
            <a:off x="452758" y="92487"/>
            <a:ext cx="3195963" cy="1636886"/>
          </a:xfrm>
          <a:prstGeom prst="ellipse">
            <a:avLst/>
          </a:prstGeom>
          <a:ln>
            <a:noFill/>
          </a:ln>
          <a:effectLst>
            <a:softEdge rad="112500"/>
          </a:effectLst>
        </p:spPr>
      </p:pic>
      <p:graphicFrame>
        <p:nvGraphicFramePr>
          <p:cNvPr id="55" name="جدول 54">
            <a:extLst>
              <a:ext uri="{FF2B5EF4-FFF2-40B4-BE49-F238E27FC236}">
                <a16:creationId xmlns:a16="http://schemas.microsoft.com/office/drawing/2014/main" id="{732F1AA1-60EB-41E7-94E9-64631A99B6B0}"/>
              </a:ext>
            </a:extLst>
          </p:cNvPr>
          <p:cNvGraphicFramePr>
            <a:graphicFrameLocks noGrp="1"/>
          </p:cNvGraphicFramePr>
          <p:nvPr>
            <p:extLst>
              <p:ext uri="{D42A27DB-BD31-4B8C-83A1-F6EECF244321}">
                <p14:modId xmlns:p14="http://schemas.microsoft.com/office/powerpoint/2010/main" val="2444565601"/>
              </p:ext>
            </p:extLst>
          </p:nvPr>
        </p:nvGraphicFramePr>
        <p:xfrm>
          <a:off x="452759" y="2705807"/>
          <a:ext cx="4510426" cy="2801720"/>
        </p:xfrm>
        <a:graphic>
          <a:graphicData uri="http://schemas.openxmlformats.org/drawingml/2006/table">
            <a:tbl>
              <a:tblPr rtl="1" firstRow="1" firstCol="1" bandRow="1">
                <a:tableStyleId>{16D9F66E-5EB9-4882-86FB-DCBF35E3C3E4}</a:tableStyleId>
              </a:tblPr>
              <a:tblGrid>
                <a:gridCol w="2255213">
                  <a:extLst>
                    <a:ext uri="{9D8B030D-6E8A-4147-A177-3AD203B41FA5}">
                      <a16:colId xmlns:a16="http://schemas.microsoft.com/office/drawing/2014/main" val="3614674691"/>
                    </a:ext>
                  </a:extLst>
                </a:gridCol>
                <a:gridCol w="2255213">
                  <a:extLst>
                    <a:ext uri="{9D8B030D-6E8A-4147-A177-3AD203B41FA5}">
                      <a16:colId xmlns:a16="http://schemas.microsoft.com/office/drawing/2014/main" val="2257171566"/>
                    </a:ext>
                  </a:extLst>
                </a:gridCol>
              </a:tblGrid>
              <a:tr h="611837">
                <a:tc>
                  <a:txBody>
                    <a:bodyPr/>
                    <a:lstStyle/>
                    <a:p>
                      <a:pPr algn="ctr" rtl="1">
                        <a:lnSpc>
                          <a:spcPct val="107000"/>
                        </a:lnSpc>
                        <a:spcAft>
                          <a:spcPts val="800"/>
                        </a:spcAft>
                      </a:pPr>
                      <a:r>
                        <a:rPr lang="ar-SA" sz="1400" b="1" dirty="0">
                          <a:effectLst/>
                        </a:rPr>
                        <a:t>المسموح من الأطعمة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400" b="1">
                          <a:effectLst/>
                        </a:rPr>
                        <a:t>الممنوع من الأطعمة</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81693380"/>
                  </a:ext>
                </a:extLst>
              </a:tr>
              <a:tr h="2189883">
                <a:tc>
                  <a:txBody>
                    <a:bodyPr/>
                    <a:lstStyle/>
                    <a:p>
                      <a:pPr marL="0" lvl="0" indent="0" algn="r" rtl="1">
                        <a:lnSpc>
                          <a:spcPct val="107000"/>
                        </a:lnSpc>
                        <a:buFont typeface="+mj-lt"/>
                        <a:buNone/>
                      </a:pPr>
                      <a:endParaRPr lang="ar-SA" sz="1200" b="1" dirty="0">
                        <a:effectLst/>
                      </a:endParaRPr>
                    </a:p>
                    <a:p>
                      <a:pPr marL="342900" lvl="0" indent="-342900" algn="r" rtl="1">
                        <a:lnSpc>
                          <a:spcPct val="100000"/>
                        </a:lnSpc>
                        <a:buFont typeface="+mj-lt"/>
                        <a:buAutoNum type="arabicPeriod"/>
                      </a:pPr>
                      <a:r>
                        <a:rPr lang="ar-SA" sz="1200" b="1" dirty="0">
                          <a:effectLst/>
                        </a:rPr>
                        <a:t>....................................</a:t>
                      </a:r>
                      <a:endParaRPr lang="en-US" sz="1050" b="1" dirty="0">
                        <a:effectLst/>
                      </a:endParaRPr>
                    </a:p>
                    <a:p>
                      <a:pPr marL="342900" lvl="0" indent="-342900" algn="r" rtl="1">
                        <a:lnSpc>
                          <a:spcPct val="100000"/>
                        </a:lnSpc>
                        <a:buFont typeface="+mj-lt"/>
                        <a:buAutoNum type="arabicPeriod"/>
                      </a:pPr>
                      <a:r>
                        <a:rPr lang="ar-SA" sz="1200" b="1" dirty="0">
                          <a:effectLst/>
                        </a:rPr>
                        <a:t>.....................................</a:t>
                      </a:r>
                      <a:endParaRPr lang="en-US" sz="1050" b="1" dirty="0">
                        <a:effectLst/>
                      </a:endParaRPr>
                    </a:p>
                    <a:p>
                      <a:pPr marL="342900" lvl="0" indent="-342900" algn="r" rtl="1">
                        <a:lnSpc>
                          <a:spcPct val="100000"/>
                        </a:lnSpc>
                        <a:buFont typeface="+mj-lt"/>
                        <a:buAutoNum type="arabicPeriod"/>
                      </a:pPr>
                      <a:r>
                        <a:rPr lang="ar-SA" sz="1200" b="1" dirty="0">
                          <a:effectLst/>
                        </a:rPr>
                        <a:t>.....................................</a:t>
                      </a:r>
                      <a:endParaRPr lang="en-US" sz="1050" b="1" dirty="0">
                        <a:effectLst/>
                      </a:endParaRPr>
                    </a:p>
                    <a:p>
                      <a:pPr marL="342900" lvl="0" indent="-342900" algn="r" rtl="1">
                        <a:lnSpc>
                          <a:spcPct val="100000"/>
                        </a:lnSpc>
                        <a:buFont typeface="+mj-lt"/>
                        <a:buAutoNum type="arabicPeriod"/>
                      </a:pPr>
                      <a:r>
                        <a:rPr lang="ar-SA" sz="1200" b="1" dirty="0">
                          <a:effectLst/>
                        </a:rPr>
                        <a:t>....................................</a:t>
                      </a:r>
                      <a:endParaRPr lang="en-US" sz="1050" b="1" dirty="0">
                        <a:effectLst/>
                      </a:endParaRPr>
                    </a:p>
                    <a:p>
                      <a:pPr marL="342900" lvl="0" indent="-342900" algn="r" rtl="1">
                        <a:lnSpc>
                          <a:spcPct val="100000"/>
                        </a:lnSpc>
                        <a:buFont typeface="+mj-lt"/>
                        <a:buAutoNum type="arabicPeriod"/>
                      </a:pPr>
                      <a:r>
                        <a:rPr lang="ar-SA" sz="1200" b="1" dirty="0">
                          <a:effectLst/>
                        </a:rPr>
                        <a:t>.....................................</a:t>
                      </a:r>
                      <a:endParaRPr lang="en-US" sz="1050" b="1" dirty="0">
                        <a:effectLst/>
                      </a:endParaRPr>
                    </a:p>
                    <a:p>
                      <a:pPr marL="342900" lvl="0" indent="-342900" algn="r" rtl="1">
                        <a:lnSpc>
                          <a:spcPct val="100000"/>
                        </a:lnSpc>
                        <a:buFont typeface="+mj-lt"/>
                        <a:buAutoNum type="arabicPeriod"/>
                      </a:pPr>
                      <a:r>
                        <a:rPr lang="ar-SA" sz="1200" b="1" dirty="0">
                          <a:effectLst/>
                        </a:rPr>
                        <a:t>....................................</a:t>
                      </a:r>
                      <a:endParaRPr lang="en-US" sz="1050" b="1" dirty="0">
                        <a:effectLst/>
                      </a:endParaRPr>
                    </a:p>
                    <a:p>
                      <a:pPr marL="342900" lvl="0" indent="-342900" algn="r" rtl="1">
                        <a:lnSpc>
                          <a:spcPct val="100000"/>
                        </a:lnSpc>
                        <a:buFont typeface="+mj-lt"/>
                        <a:buAutoNum type="arabicPeriod"/>
                      </a:pPr>
                      <a:r>
                        <a:rPr lang="ar-SA" sz="1200" b="1" dirty="0">
                          <a:effectLst/>
                        </a:rPr>
                        <a:t>....................................</a:t>
                      </a:r>
                      <a:endParaRPr lang="en-US" sz="1050" b="1" dirty="0">
                        <a:effectLst/>
                      </a:endParaRPr>
                    </a:p>
                    <a:p>
                      <a:pPr marL="342900" lvl="0" indent="-342900" algn="r" rtl="1">
                        <a:lnSpc>
                          <a:spcPct val="100000"/>
                        </a:lnSpc>
                        <a:spcAft>
                          <a:spcPts val="800"/>
                        </a:spcAft>
                        <a:buFont typeface="+mj-lt"/>
                        <a:buAutoNum type="arabicPeriod"/>
                      </a:pPr>
                      <a:r>
                        <a:rPr lang="ar-SA" sz="1200" b="1" dirty="0">
                          <a:effectLst/>
                        </a:rPr>
                        <a:t>.....................................</a:t>
                      </a:r>
                      <a:endParaRPr lang="en-US" sz="1050" b="1" dirty="0">
                        <a:effectLst/>
                      </a:endParaRPr>
                    </a:p>
                    <a:p>
                      <a:pPr marL="342900" lvl="0" indent="-342900" algn="ctr" rtl="1">
                        <a:lnSpc>
                          <a:spcPct val="107000"/>
                        </a:lnSpc>
                        <a:buFont typeface="+mj-lt"/>
                        <a:buAutoNum type="arabicPeriod"/>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r" rtl="1">
                        <a:lnSpc>
                          <a:spcPct val="107000"/>
                        </a:lnSpc>
                        <a:buFont typeface="+mj-lt"/>
                        <a:buAutoNum type="arabicPeriod"/>
                      </a:pPr>
                      <a:r>
                        <a:rPr lang="ar-SA" sz="1400" b="1" dirty="0">
                          <a:effectLst/>
                        </a:rPr>
                        <a:t>....................................</a:t>
                      </a:r>
                      <a:endParaRPr lang="en-US" sz="1100" b="1" dirty="0">
                        <a:effectLst/>
                      </a:endParaRPr>
                    </a:p>
                    <a:p>
                      <a:pPr marL="342900" lvl="0" indent="-342900" algn="r" rtl="1">
                        <a:lnSpc>
                          <a:spcPct val="100000"/>
                        </a:lnSpc>
                        <a:buFont typeface="+mj-lt"/>
                        <a:buAutoNum type="arabicPeriod"/>
                      </a:pPr>
                      <a:r>
                        <a:rPr lang="ar-SA" sz="1400" b="1" dirty="0">
                          <a:effectLst/>
                        </a:rPr>
                        <a:t>....................................</a:t>
                      </a:r>
                      <a:endParaRPr lang="en-US" sz="1100" b="1" dirty="0">
                        <a:effectLst/>
                      </a:endParaRPr>
                    </a:p>
                    <a:p>
                      <a:pPr marL="342900" lvl="0" indent="-342900" algn="r" rtl="1">
                        <a:lnSpc>
                          <a:spcPct val="100000"/>
                        </a:lnSpc>
                        <a:buFont typeface="+mj-lt"/>
                        <a:buAutoNum type="arabicPeriod"/>
                      </a:pPr>
                      <a:r>
                        <a:rPr lang="ar-SA" sz="1400" b="1" dirty="0">
                          <a:effectLst/>
                        </a:rPr>
                        <a:t>....................................</a:t>
                      </a:r>
                      <a:endParaRPr lang="en-US" sz="1100" b="1" dirty="0">
                        <a:effectLst/>
                      </a:endParaRPr>
                    </a:p>
                    <a:p>
                      <a:pPr marL="342900" lvl="0" indent="-342900" algn="r" rtl="1">
                        <a:lnSpc>
                          <a:spcPct val="100000"/>
                        </a:lnSpc>
                        <a:buFont typeface="+mj-lt"/>
                        <a:buAutoNum type="arabicPeriod"/>
                      </a:pPr>
                      <a:r>
                        <a:rPr lang="ar-SA" sz="1400" b="1" dirty="0">
                          <a:effectLst/>
                        </a:rPr>
                        <a:t>....................................</a:t>
                      </a:r>
                      <a:endParaRPr lang="en-US" sz="1100" b="1" dirty="0">
                        <a:effectLst/>
                      </a:endParaRPr>
                    </a:p>
                    <a:p>
                      <a:pPr marL="342900" lvl="0" indent="-342900" algn="r" rtl="1">
                        <a:lnSpc>
                          <a:spcPct val="100000"/>
                        </a:lnSpc>
                        <a:buFont typeface="+mj-lt"/>
                        <a:buAutoNum type="arabicPeriod"/>
                      </a:pPr>
                      <a:r>
                        <a:rPr lang="ar-SA" sz="1400" b="1" dirty="0">
                          <a:effectLst/>
                        </a:rPr>
                        <a:t>....................................</a:t>
                      </a:r>
                      <a:endParaRPr lang="en-US" sz="1100" b="1" dirty="0">
                        <a:effectLst/>
                      </a:endParaRPr>
                    </a:p>
                    <a:p>
                      <a:pPr marL="342900" lvl="0" indent="-342900" algn="r" rtl="1">
                        <a:lnSpc>
                          <a:spcPct val="100000"/>
                        </a:lnSpc>
                        <a:buFont typeface="+mj-lt"/>
                        <a:buAutoNum type="arabicPeriod"/>
                      </a:pPr>
                      <a:r>
                        <a:rPr lang="ar-SA" sz="1400" b="1" dirty="0">
                          <a:effectLst/>
                        </a:rPr>
                        <a:t>....................................</a:t>
                      </a:r>
                      <a:endParaRPr lang="en-US" sz="1100" b="1" dirty="0">
                        <a:effectLst/>
                      </a:endParaRPr>
                    </a:p>
                    <a:p>
                      <a:pPr marL="342900" lvl="0" indent="-342900" algn="r" rtl="1">
                        <a:lnSpc>
                          <a:spcPct val="100000"/>
                        </a:lnSpc>
                        <a:buFont typeface="+mj-lt"/>
                        <a:buAutoNum type="arabicPeriod"/>
                      </a:pPr>
                      <a:r>
                        <a:rPr lang="ar-SA" sz="1400" b="1" dirty="0">
                          <a:effectLst/>
                        </a:rPr>
                        <a:t>....................................</a:t>
                      </a:r>
                      <a:endParaRPr lang="en-US" sz="1100" b="1" dirty="0">
                        <a:effectLst/>
                      </a:endParaRPr>
                    </a:p>
                    <a:p>
                      <a:pPr marL="342900" lvl="0" indent="-342900" algn="r" rtl="1">
                        <a:lnSpc>
                          <a:spcPct val="100000"/>
                        </a:lnSpc>
                        <a:spcAft>
                          <a:spcPts val="800"/>
                        </a:spcAft>
                        <a:buFont typeface="+mj-lt"/>
                        <a:buAutoNum type="arabicPeriod"/>
                      </a:pPr>
                      <a:r>
                        <a:rPr lang="ar-SA" sz="1400" b="1" dirty="0">
                          <a:effectLst/>
                        </a:rPr>
                        <a:t>....................................</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7304008"/>
                  </a:ext>
                </a:extLst>
              </a:tr>
            </a:tbl>
          </a:graphicData>
        </a:graphic>
      </p:graphicFrame>
      <p:sp>
        <p:nvSpPr>
          <p:cNvPr id="56" name="مربع نص 55">
            <a:extLst>
              <a:ext uri="{FF2B5EF4-FFF2-40B4-BE49-F238E27FC236}">
                <a16:creationId xmlns:a16="http://schemas.microsoft.com/office/drawing/2014/main" id="{7C4D8C29-DFF6-4EAA-983D-EE78E60285E9}"/>
              </a:ext>
            </a:extLst>
          </p:cNvPr>
          <p:cNvSpPr txBox="1"/>
          <p:nvPr/>
        </p:nvSpPr>
        <p:spPr>
          <a:xfrm>
            <a:off x="692041" y="1729373"/>
            <a:ext cx="4118512" cy="981423"/>
          </a:xfrm>
          <a:prstGeom prst="rect">
            <a:avLst/>
          </a:prstGeom>
          <a:solidFill>
            <a:schemeClr val="bg1"/>
          </a:solidFill>
          <a:ln>
            <a:noFill/>
          </a:ln>
        </p:spPr>
        <p:txBody>
          <a:bodyPr wrap="square" rtlCol="1">
            <a:spAutoFit/>
          </a:bodyPr>
          <a:lstStyle/>
          <a:p>
            <a:pPr algn="r" rtl="1">
              <a:lnSpc>
                <a:spcPct val="107000"/>
              </a:lnSpc>
              <a:spcAft>
                <a:spcPts val="800"/>
              </a:spcAft>
            </a:pPr>
            <a:r>
              <a:rPr lang="ar-SA"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ar-SA" b="1"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rPr>
              <a:t>11-  أعدّي قائمة من الأطعمة وحددي عليها المسموح والممنوع من الأطعمة لتقديمها لمريض ضغط الدم .</a:t>
            </a:r>
            <a:endParaRPr lang="en-US" b="1"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endParaRPr>
          </a:p>
        </p:txBody>
      </p:sp>
      <p:sp>
        <p:nvSpPr>
          <p:cNvPr id="3" name="شكل بيضاوي 2">
            <a:extLst>
              <a:ext uri="{FF2B5EF4-FFF2-40B4-BE49-F238E27FC236}">
                <a16:creationId xmlns:a16="http://schemas.microsoft.com/office/drawing/2014/main" id="{6DF1274F-4FCD-4250-AEE5-4C8FBFC14B03}"/>
              </a:ext>
            </a:extLst>
          </p:cNvPr>
          <p:cNvSpPr/>
          <p:nvPr/>
        </p:nvSpPr>
        <p:spPr>
          <a:xfrm>
            <a:off x="6983876" y="2746704"/>
            <a:ext cx="2741023" cy="5750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highlight>
                  <a:srgbClr val="FF00FF"/>
                </a:highlight>
              </a:rPr>
              <a:t>المهمَّة الأولى</a:t>
            </a:r>
          </a:p>
        </p:txBody>
      </p:sp>
      <p:sp>
        <p:nvSpPr>
          <p:cNvPr id="59" name="شكل بيضاوي 58">
            <a:extLst>
              <a:ext uri="{FF2B5EF4-FFF2-40B4-BE49-F238E27FC236}">
                <a16:creationId xmlns:a16="http://schemas.microsoft.com/office/drawing/2014/main" id="{492BE49E-2DB5-4A2B-8A01-7DAEC2572932}"/>
              </a:ext>
            </a:extLst>
          </p:cNvPr>
          <p:cNvSpPr/>
          <p:nvPr/>
        </p:nvSpPr>
        <p:spPr>
          <a:xfrm>
            <a:off x="2735507" y="1167449"/>
            <a:ext cx="2304991" cy="5750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highlight>
                  <a:srgbClr val="FF00FF"/>
                </a:highlight>
              </a:rPr>
              <a:t>المهمَّة الثانية</a:t>
            </a:r>
          </a:p>
        </p:txBody>
      </p:sp>
      <p:sp>
        <p:nvSpPr>
          <p:cNvPr id="54" name="TextBox 8">
            <a:extLst>
              <a:ext uri="{FF2B5EF4-FFF2-40B4-BE49-F238E27FC236}">
                <a16:creationId xmlns:a16="http://schemas.microsoft.com/office/drawing/2014/main" id="{78D61725-3CE7-4E0E-AC64-5DFB6834CBA7}"/>
              </a:ext>
            </a:extLst>
          </p:cNvPr>
          <p:cNvSpPr txBox="1">
            <a:spLocks noChangeArrowheads="1"/>
          </p:cNvSpPr>
          <p:nvPr/>
        </p:nvSpPr>
        <p:spPr bwMode="auto">
          <a:xfrm>
            <a:off x="10328891" y="2627765"/>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8" name="TextBox 47">
            <a:extLst>
              <a:ext uri="{FF2B5EF4-FFF2-40B4-BE49-F238E27FC236}">
                <a16:creationId xmlns:a16="http://schemas.microsoft.com/office/drawing/2014/main" id="{63A3FE0E-ABCE-47A1-952B-11AD8BCB29FA}"/>
              </a:ext>
            </a:extLst>
          </p:cNvPr>
          <p:cNvSpPr txBox="1">
            <a:spLocks noChangeArrowheads="1"/>
          </p:cNvSpPr>
          <p:nvPr/>
        </p:nvSpPr>
        <p:spPr bwMode="auto">
          <a:xfrm>
            <a:off x="10329105" y="4423551"/>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60" name="TextBox 8">
            <a:extLst>
              <a:ext uri="{FF2B5EF4-FFF2-40B4-BE49-F238E27FC236}">
                <a16:creationId xmlns:a16="http://schemas.microsoft.com/office/drawing/2014/main" id="{8DFAB2D8-AAE5-44CF-BD7F-A460E8C20C57}"/>
              </a:ext>
            </a:extLst>
          </p:cNvPr>
          <p:cNvSpPr txBox="1">
            <a:spLocks noChangeArrowheads="1"/>
          </p:cNvSpPr>
          <p:nvPr/>
        </p:nvSpPr>
        <p:spPr bwMode="auto">
          <a:xfrm>
            <a:off x="9980368" y="466931"/>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pic>
        <p:nvPicPr>
          <p:cNvPr id="15" name="btnInknoeActivity">
            <a:extLst>
              <a:ext uri="{FF2B5EF4-FFF2-40B4-BE49-F238E27FC236}">
                <a16:creationId xmlns:a16="http://schemas.microsoft.com/office/drawing/2014/main" id="{1174B4F7-D0FC-4954-878B-8912C76C405D}"/>
              </a:ext>
            </a:extLst>
          </p:cNvPr>
          <p:cNvPicPr>
            <a:picLocks noChangeAspect="1"/>
          </p:cNvPicPr>
          <p:nvPr>
            <p:custDataLst>
              <p:tags r:id="rId1"/>
            </p:custDataLst>
          </p:nvPr>
        </p:nvPicPr>
        <p:blipFill>
          <a:blip r:embed="rId5" r:link="rId6">
            <a:extLst>
              <a:ext uri="{28A0092B-C50C-407E-A947-70E740481C1C}">
                <a14:useLocalDpi xmlns:a14="http://schemas.microsoft.com/office/drawing/2010/main" val="0"/>
              </a:ext>
            </a:extLst>
          </a:blip>
          <a:stretch>
            <a:fillRect/>
          </a:stretch>
        </p:blipFill>
        <p:spPr>
          <a:xfrm>
            <a:off x="3945466" y="379590"/>
            <a:ext cx="2219546" cy="571500"/>
          </a:xfrm>
          <a:prstGeom prst="rect">
            <a:avLst/>
          </a:prstGeom>
        </p:spPr>
      </p:pic>
    </p:spTree>
    <p:extLst>
      <p:ext uri="{BB962C8B-B14F-4D97-AF65-F5344CB8AC3E}">
        <p14:creationId xmlns:p14="http://schemas.microsoft.com/office/powerpoint/2010/main" val="189761821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102743" y="0"/>
            <a:ext cx="9793690" cy="6186161"/>
          </a:xfrm>
          <a:prstGeom prst="rect">
            <a:avLst/>
          </a:prstGeom>
          <a:effectLst>
            <a:glow rad="228600">
              <a:schemeClr val="accent6">
                <a:satMod val="175000"/>
                <a:alpha val="40000"/>
              </a:schemeClr>
            </a:glo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173758" y="4517206"/>
            <a:ext cx="2055930"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200747" y="2524402"/>
            <a:ext cx="2024065"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18599" y="88395"/>
            <a:ext cx="199691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4" name="مربع نص 53">
            <a:extLst>
              <a:ext uri="{FF2B5EF4-FFF2-40B4-BE49-F238E27FC236}">
                <a16:creationId xmlns:a16="http://schemas.microsoft.com/office/drawing/2014/main" id="{69D835F1-3D2D-4687-B4FD-B7F725776A1B}"/>
              </a:ext>
            </a:extLst>
          </p:cNvPr>
          <p:cNvSpPr txBox="1"/>
          <p:nvPr/>
        </p:nvSpPr>
        <p:spPr>
          <a:xfrm>
            <a:off x="5307540" y="1409512"/>
            <a:ext cx="4338303" cy="2726900"/>
          </a:xfrm>
          <a:prstGeom prst="rect">
            <a:avLst/>
          </a:prstGeom>
          <a:solidFill>
            <a:schemeClr val="bg1"/>
          </a:solidFill>
          <a:ln>
            <a:noFill/>
          </a:ln>
          <a:scene3d>
            <a:camera prst="orthographicFront"/>
            <a:lightRig rig="threePt" dir="t"/>
          </a:scene3d>
          <a:sp3d>
            <a:bevelT w="165100" prst="coolSlant"/>
          </a:sp3d>
        </p:spPr>
        <p:txBody>
          <a:bodyPr wrap="square" rtlCol="1">
            <a:spAutoFit/>
          </a:bodyPr>
          <a:lstStyle/>
          <a:p>
            <a:pPr algn="r" rtl="1">
              <a:lnSpc>
                <a:spcPct val="107000"/>
              </a:lnSpc>
              <a:spcAft>
                <a:spcPts val="800"/>
              </a:spcAft>
            </a:pPr>
            <a:r>
              <a:rPr lang="ar-SA" sz="4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لخِّصي النَّص في حدود ثلاثة أسطر مع مراعاة أفكار النص الرَّئيسة أو صمّمي خارطة معرفيَّةً لمعلومات النص. </a:t>
            </a:r>
            <a:endParaRPr lang="en-US" sz="2400" b="1" dirty="0">
              <a:solidFill>
                <a:srgbClr val="0070C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2" name="مستطيل 1">
            <a:extLst>
              <a:ext uri="{FF2B5EF4-FFF2-40B4-BE49-F238E27FC236}">
                <a16:creationId xmlns:a16="http://schemas.microsoft.com/office/drawing/2014/main" id="{180AC7DB-9FF4-43C8-AD26-7CCBCBB135EB}"/>
              </a:ext>
            </a:extLst>
          </p:cNvPr>
          <p:cNvSpPr/>
          <p:nvPr/>
        </p:nvSpPr>
        <p:spPr>
          <a:xfrm>
            <a:off x="5703051" y="341353"/>
            <a:ext cx="3730669" cy="923330"/>
          </a:xfrm>
          <a:prstGeom prst="rect">
            <a:avLst/>
          </a:prstGeom>
          <a:noFill/>
          <a:effectLst>
            <a:glow rad="63500">
              <a:schemeClr val="accent1">
                <a:satMod val="175000"/>
                <a:alpha val="40000"/>
              </a:schemeClr>
            </a:glow>
          </a:effectLst>
        </p:spPr>
        <p:txBody>
          <a:bodyPr wrap="square" lIns="91440" tIns="45720" rIns="91440" bIns="45720">
            <a:spAutoFit/>
          </a:bodyPr>
          <a:lstStyle/>
          <a:p>
            <a:pPr algn="ctr"/>
            <a:r>
              <a:rPr lang="ar-SA" sz="5400" b="1" dirty="0">
                <a:ln w="22225">
                  <a:solidFill>
                    <a:schemeClr val="accent2"/>
                  </a:solidFill>
                  <a:prstDash val="solid"/>
                </a:ln>
                <a:solidFill>
                  <a:schemeClr val="accent2">
                    <a:lumMod val="40000"/>
                    <a:lumOff val="60000"/>
                  </a:schemeClr>
                </a:solidFill>
              </a:rPr>
              <a:t>التقويم الختامي</a:t>
            </a:r>
          </a:p>
        </p:txBody>
      </p:sp>
      <p:sp>
        <p:nvSpPr>
          <p:cNvPr id="61" name="TextBox 8">
            <a:extLst>
              <a:ext uri="{FF2B5EF4-FFF2-40B4-BE49-F238E27FC236}">
                <a16:creationId xmlns:a16="http://schemas.microsoft.com/office/drawing/2014/main" id="{C763AFF6-B228-4917-8F73-540484244F33}"/>
              </a:ext>
            </a:extLst>
          </p:cNvPr>
          <p:cNvSpPr txBox="1">
            <a:spLocks noChangeArrowheads="1"/>
          </p:cNvSpPr>
          <p:nvPr/>
        </p:nvSpPr>
        <p:spPr bwMode="auto">
          <a:xfrm>
            <a:off x="10327441" y="2589973"/>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62" name="TextBox 47">
            <a:extLst>
              <a:ext uri="{FF2B5EF4-FFF2-40B4-BE49-F238E27FC236}">
                <a16:creationId xmlns:a16="http://schemas.microsoft.com/office/drawing/2014/main" id="{70B7147B-E341-450A-AAA3-EF00CA976442}"/>
              </a:ext>
            </a:extLst>
          </p:cNvPr>
          <p:cNvSpPr txBox="1">
            <a:spLocks noChangeArrowheads="1"/>
          </p:cNvSpPr>
          <p:nvPr/>
        </p:nvSpPr>
        <p:spPr bwMode="auto">
          <a:xfrm>
            <a:off x="10327655" y="4385759"/>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63" name="TextBox 8">
            <a:extLst>
              <a:ext uri="{FF2B5EF4-FFF2-40B4-BE49-F238E27FC236}">
                <a16:creationId xmlns:a16="http://schemas.microsoft.com/office/drawing/2014/main" id="{CE6CC1DA-C721-4E39-9316-56B9635AFB7B}"/>
              </a:ext>
            </a:extLst>
          </p:cNvPr>
          <p:cNvSpPr txBox="1">
            <a:spLocks noChangeArrowheads="1"/>
          </p:cNvSpPr>
          <p:nvPr/>
        </p:nvSpPr>
        <p:spPr bwMode="auto">
          <a:xfrm>
            <a:off x="9978918" y="429139"/>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
        <p:nvSpPr>
          <p:cNvPr id="64" name="مستطيل 63">
            <a:extLst>
              <a:ext uri="{FF2B5EF4-FFF2-40B4-BE49-F238E27FC236}">
                <a16:creationId xmlns:a16="http://schemas.microsoft.com/office/drawing/2014/main" id="{A15590F0-E8B0-4730-94A7-CB71F5EFBDF8}"/>
              </a:ext>
            </a:extLst>
          </p:cNvPr>
          <p:cNvSpPr/>
          <p:nvPr/>
        </p:nvSpPr>
        <p:spPr>
          <a:xfrm>
            <a:off x="1092763" y="838186"/>
            <a:ext cx="3124130" cy="2455429"/>
          </a:xfrm>
          <a:prstGeom prst="rect">
            <a:avLst/>
          </a:prstGeom>
          <a:solidFill>
            <a:schemeClr val="bg1"/>
          </a:solidFill>
          <a:ln>
            <a:noFill/>
          </a:ln>
          <a:effectLst>
            <a:glow rad="139700">
              <a:schemeClr val="accent6">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FF0000"/>
                </a:solidFill>
              </a:rPr>
              <a:t>أنا والنص</a:t>
            </a:r>
          </a:p>
          <a:p>
            <a:pPr algn="ctr"/>
            <a:r>
              <a:rPr lang="ar-SA" sz="2400" b="1" dirty="0">
                <a:solidFill>
                  <a:srgbClr val="FF0000"/>
                </a:solidFill>
              </a:rPr>
              <a:t> </a:t>
            </a:r>
          </a:p>
          <a:p>
            <a:pPr algn="ctr"/>
            <a:r>
              <a:rPr lang="ar-SA" sz="2400" b="1" dirty="0">
                <a:solidFill>
                  <a:srgbClr val="FF0000"/>
                </a:solidFill>
              </a:rPr>
              <a:t>يذكرني النص بـ : </a:t>
            </a:r>
          </a:p>
        </p:txBody>
      </p:sp>
      <p:pic>
        <p:nvPicPr>
          <p:cNvPr id="5" name="btnInknoeActivity">
            <a:extLst>
              <a:ext uri="{FF2B5EF4-FFF2-40B4-BE49-F238E27FC236}">
                <a16:creationId xmlns:a16="http://schemas.microsoft.com/office/drawing/2014/main" id="{8ABF902C-FEC8-4ACE-9E95-1BCDB4E9F5AE}"/>
              </a:ext>
            </a:extLst>
          </p:cNvPr>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6571657" y="4385759"/>
            <a:ext cx="2219546" cy="571500"/>
          </a:xfrm>
          <a:prstGeom prst="rect">
            <a:avLst/>
          </a:prstGeom>
        </p:spPr>
      </p:pic>
    </p:spTree>
    <p:extLst>
      <p:ext uri="{BB962C8B-B14F-4D97-AF65-F5344CB8AC3E}">
        <p14:creationId xmlns:p14="http://schemas.microsoft.com/office/powerpoint/2010/main" val="218204554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656948" y="0"/>
            <a:ext cx="8788019" cy="6186161"/>
          </a:xfrm>
          <a:prstGeom prst="rect">
            <a:avLst/>
          </a:prstGeom>
          <a:ln>
            <a:noFill/>
          </a:ln>
          <a:effectLst>
            <a:glow rad="228600">
              <a:schemeClr val="accent6">
                <a:satMod val="175000"/>
                <a:alpha val="40000"/>
              </a:schemeClr>
            </a:glo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173758" y="4517206"/>
            <a:ext cx="2055930"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200747" y="2524402"/>
            <a:ext cx="2024065"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18599" y="88395"/>
            <a:ext cx="199691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1" name="TextBox 8">
            <a:extLst>
              <a:ext uri="{FF2B5EF4-FFF2-40B4-BE49-F238E27FC236}">
                <a16:creationId xmlns:a16="http://schemas.microsoft.com/office/drawing/2014/main" id="{5FD0035A-4865-426D-BFC2-3BE62FB4BCBF}"/>
              </a:ext>
            </a:extLst>
          </p:cNvPr>
          <p:cNvSpPr txBox="1">
            <a:spLocks noChangeArrowheads="1"/>
          </p:cNvSpPr>
          <p:nvPr/>
        </p:nvSpPr>
        <p:spPr bwMode="auto">
          <a:xfrm>
            <a:off x="10277092" y="2616541"/>
            <a:ext cx="18195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ctr">
              <a:lnSpc>
                <a:spcPct val="150000"/>
              </a:lnSpc>
            </a:pP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0" name="TextBox 47">
            <a:extLst>
              <a:ext uri="{FF2B5EF4-FFF2-40B4-BE49-F238E27FC236}">
                <a16:creationId xmlns:a16="http://schemas.microsoft.com/office/drawing/2014/main" id="{BAF48779-8B12-422E-A997-65EAE333235C}"/>
              </a:ext>
            </a:extLst>
          </p:cNvPr>
          <p:cNvSpPr txBox="1">
            <a:spLocks noChangeArrowheads="1"/>
          </p:cNvSpPr>
          <p:nvPr/>
        </p:nvSpPr>
        <p:spPr bwMode="auto">
          <a:xfrm>
            <a:off x="10138718" y="4410585"/>
            <a:ext cx="1922431" cy="12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الاستراتيجية القرائية</a:t>
            </a:r>
            <a:endParaRPr lang="ar-SA" altLang="ar-SA" sz="1400" dirty="0">
              <a:solidFill>
                <a:srgbClr val="000066"/>
              </a:solidFill>
              <a:latin typeface="Hand Of Sean" panose="02000500000000000000"/>
              <a:ea typeface="Hand Of Sean" panose="02000500000000000000"/>
            </a:endParaRPr>
          </a:p>
          <a:p>
            <a:pPr algn="r" rtl="1">
              <a:lnSpc>
                <a:spcPct val="150000"/>
              </a:lnSpc>
            </a:pPr>
            <a:r>
              <a:rPr lang="ar-SA" altLang="ar-SA" sz="1400" b="1" dirty="0">
                <a:solidFill>
                  <a:srgbClr val="002060"/>
                </a:solidFill>
                <a:latin typeface="Hand Of Sean" panose="02000500000000000000"/>
                <a:ea typeface="Hand Of Sean" panose="02000500000000000000"/>
              </a:rPr>
              <a:t>استراتيجية الصف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pic>
        <p:nvPicPr>
          <p:cNvPr id="58" name="صورة 57">
            <a:extLst>
              <a:ext uri="{FF2B5EF4-FFF2-40B4-BE49-F238E27FC236}">
                <a16:creationId xmlns:a16="http://schemas.microsoft.com/office/drawing/2014/main" id="{D2E38B7E-23DF-4D7F-B42B-0ABDE23C4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592" y="23072"/>
            <a:ext cx="1058234" cy="701685"/>
          </a:xfrm>
          <a:prstGeom prst="rect">
            <a:avLst/>
          </a:prstGeom>
        </p:spPr>
      </p:pic>
      <p:sp>
        <p:nvSpPr>
          <p:cNvPr id="56" name="مستطيل 55">
            <a:extLst>
              <a:ext uri="{FF2B5EF4-FFF2-40B4-BE49-F238E27FC236}">
                <a16:creationId xmlns:a16="http://schemas.microsoft.com/office/drawing/2014/main" id="{BA87A1F4-237A-491B-9050-166C7C6ED7B1}"/>
              </a:ext>
            </a:extLst>
          </p:cNvPr>
          <p:cNvSpPr/>
          <p:nvPr/>
        </p:nvSpPr>
        <p:spPr>
          <a:xfrm>
            <a:off x="5457120" y="85608"/>
            <a:ext cx="3648756" cy="923330"/>
          </a:xfrm>
          <a:prstGeom prst="rect">
            <a:avLst/>
          </a:prstGeom>
          <a:noFill/>
        </p:spPr>
        <p:txBody>
          <a:bodyPr wrap="square" lIns="91440" tIns="45720" rIns="91440" bIns="45720">
            <a:spAutoFit/>
          </a:bodyPr>
          <a:lstStyle/>
          <a:p>
            <a:pPr algn="ctr"/>
            <a:r>
              <a:rPr lang="ar-SA" sz="5400" b="1" dirty="0">
                <a:ln w="22225">
                  <a:solidFill>
                    <a:schemeClr val="accent2"/>
                  </a:solidFill>
                  <a:prstDash val="solid"/>
                </a:ln>
                <a:solidFill>
                  <a:schemeClr val="accent2">
                    <a:lumMod val="40000"/>
                    <a:lumOff val="60000"/>
                  </a:schemeClr>
                </a:solidFill>
              </a:rPr>
              <a:t>التكليف المنزلي</a:t>
            </a:r>
          </a:p>
        </p:txBody>
      </p:sp>
      <p:sp>
        <p:nvSpPr>
          <p:cNvPr id="3" name="مستطيل 2">
            <a:extLst>
              <a:ext uri="{FF2B5EF4-FFF2-40B4-BE49-F238E27FC236}">
                <a16:creationId xmlns:a16="http://schemas.microsoft.com/office/drawing/2014/main" id="{0B8F377F-261E-4C90-9027-3F49264D2F79}"/>
              </a:ext>
            </a:extLst>
          </p:cNvPr>
          <p:cNvSpPr/>
          <p:nvPr/>
        </p:nvSpPr>
        <p:spPr>
          <a:xfrm>
            <a:off x="5203330" y="1291006"/>
            <a:ext cx="3990472" cy="470434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800" b="1" dirty="0">
                <a:solidFill>
                  <a:schemeClr val="bg1"/>
                </a:solidFill>
                <a:latin typeface="Sakkal Majalla" panose="02000000000000000000" pitchFamily="2" charset="-78"/>
                <a:cs typeface="Sakkal Majalla" panose="02000000000000000000" pitchFamily="2" charset="-78"/>
              </a:rPr>
              <a:t>سافري عبر صفحات الكتب إلى</a:t>
            </a:r>
          </a:p>
          <a:p>
            <a:pPr algn="ctr">
              <a:lnSpc>
                <a:spcPct val="150000"/>
              </a:lnSpc>
            </a:pPr>
            <a:r>
              <a:rPr lang="ar-SA" sz="2800" b="1" dirty="0">
                <a:solidFill>
                  <a:schemeClr val="bg1"/>
                </a:solidFill>
                <a:latin typeface="Sakkal Majalla" panose="02000000000000000000" pitchFamily="2" charset="-78"/>
                <a:cs typeface="Sakkal Majalla" panose="02000000000000000000" pitchFamily="2" charset="-78"/>
              </a:rPr>
              <a:t>الشمال الغربي من بلادنا الغالية</a:t>
            </a:r>
          </a:p>
          <a:p>
            <a:pPr algn="ctr">
              <a:lnSpc>
                <a:spcPct val="150000"/>
              </a:lnSpc>
            </a:pPr>
            <a:r>
              <a:rPr lang="ar-SA" sz="2800" b="1" dirty="0">
                <a:solidFill>
                  <a:schemeClr val="bg1"/>
                </a:solidFill>
                <a:latin typeface="Sakkal Majalla" panose="02000000000000000000" pitchFamily="2" charset="-78"/>
                <a:cs typeface="Sakkal Majalla" panose="02000000000000000000" pitchFamily="2" charset="-78"/>
              </a:rPr>
              <a:t> إلى مدينة المستقبل ، مدينة: </a:t>
            </a:r>
          </a:p>
          <a:p>
            <a:pPr algn="r">
              <a:lnSpc>
                <a:spcPct val="150000"/>
              </a:lnSpc>
            </a:pPr>
            <a:r>
              <a:rPr lang="ar-SA" sz="2800" b="1" dirty="0">
                <a:solidFill>
                  <a:schemeClr val="bg1"/>
                </a:solidFill>
                <a:latin typeface="Sakkal Majalla" panose="02000000000000000000" pitchFamily="2" charset="-78"/>
                <a:cs typeface="Sakkal Majalla" panose="02000000000000000000" pitchFamily="2" charset="-78"/>
              </a:rPr>
              <a:t>                           الحالمين                   </a:t>
            </a:r>
          </a:p>
          <a:p>
            <a:pPr algn="r">
              <a:lnSpc>
                <a:spcPct val="150000"/>
              </a:lnSpc>
            </a:pPr>
            <a:r>
              <a:rPr lang="ar-SA" sz="2800" b="1" dirty="0">
                <a:solidFill>
                  <a:schemeClr val="bg1"/>
                </a:solidFill>
                <a:latin typeface="Sakkal Majalla" panose="02000000000000000000" pitchFamily="2" charset="-78"/>
                <a:cs typeface="Sakkal Majalla" panose="02000000000000000000" pitchFamily="2" charset="-78"/>
              </a:rPr>
              <a:t>                                 الطامحين     </a:t>
            </a:r>
            <a:r>
              <a:rPr lang="en-US" sz="2800" b="1" dirty="0">
                <a:solidFill>
                  <a:schemeClr val="bg1"/>
                </a:solidFill>
                <a:latin typeface="Sakkal Majalla" panose="02000000000000000000" pitchFamily="2" charset="-78"/>
                <a:cs typeface="Sakkal Majalla" panose="02000000000000000000" pitchFamily="2" charset="-78"/>
              </a:rPr>
              <a:t>       </a:t>
            </a:r>
            <a:endParaRPr lang="ar-SA" sz="2800" b="1" dirty="0">
              <a:solidFill>
                <a:schemeClr val="bg1"/>
              </a:solidFill>
              <a:latin typeface="Sakkal Majalla" panose="02000000000000000000" pitchFamily="2" charset="-78"/>
              <a:cs typeface="Sakkal Majalla" panose="02000000000000000000" pitchFamily="2" charset="-78"/>
            </a:endParaRPr>
          </a:p>
          <a:p>
            <a:pPr algn="r">
              <a:lnSpc>
                <a:spcPct val="150000"/>
              </a:lnSpc>
            </a:pPr>
            <a:r>
              <a:rPr lang="ar-SA" sz="2800" b="1" dirty="0">
                <a:solidFill>
                  <a:schemeClr val="bg1"/>
                </a:solidFill>
                <a:latin typeface="Sakkal Majalla" panose="02000000000000000000" pitchFamily="2" charset="-78"/>
                <a:cs typeface="Sakkal Majalla" panose="02000000000000000000" pitchFamily="2" charset="-78"/>
              </a:rPr>
              <a:t>                                          المبدعين</a:t>
            </a:r>
            <a:endParaRPr lang="en-US" sz="2800" b="1" dirty="0">
              <a:solidFill>
                <a:schemeClr val="bg1"/>
              </a:solidFill>
              <a:latin typeface="Sakkal Majalla" panose="02000000000000000000" pitchFamily="2" charset="-78"/>
              <a:cs typeface="Sakkal Majalla" panose="02000000000000000000" pitchFamily="2" charset="-78"/>
            </a:endParaRPr>
          </a:p>
          <a:p>
            <a:pPr algn="ctr"/>
            <a:r>
              <a:rPr lang="ar-SA" dirty="0">
                <a:solidFill>
                  <a:srgbClr val="00B0F0"/>
                </a:solidFill>
              </a:rPr>
              <a:t> </a:t>
            </a:r>
            <a:endParaRPr lang="en-US" dirty="0">
              <a:solidFill>
                <a:srgbClr val="00B0F0"/>
              </a:solidFill>
            </a:endParaRPr>
          </a:p>
        </p:txBody>
      </p:sp>
      <p:sp>
        <p:nvSpPr>
          <p:cNvPr id="55" name="مستطيل 54">
            <a:extLst>
              <a:ext uri="{FF2B5EF4-FFF2-40B4-BE49-F238E27FC236}">
                <a16:creationId xmlns:a16="http://schemas.microsoft.com/office/drawing/2014/main" id="{5627C0EF-D322-48D4-8F93-222E01A6879E}"/>
              </a:ext>
            </a:extLst>
          </p:cNvPr>
          <p:cNvSpPr/>
          <p:nvPr/>
        </p:nvSpPr>
        <p:spPr>
          <a:xfrm>
            <a:off x="827948" y="1291006"/>
            <a:ext cx="3908185" cy="470434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rgbClr val="00B0F0"/>
              </a:solidFill>
            </a:endParaRPr>
          </a:p>
        </p:txBody>
      </p:sp>
      <p:pic>
        <p:nvPicPr>
          <p:cNvPr id="60" name="صورة 59">
            <a:extLst>
              <a:ext uri="{FF2B5EF4-FFF2-40B4-BE49-F238E27FC236}">
                <a16:creationId xmlns:a16="http://schemas.microsoft.com/office/drawing/2014/main" id="{7166E71B-484A-494D-A9E1-E3C73B2E198E}"/>
              </a:ext>
            </a:extLst>
          </p:cNvPr>
          <p:cNvPicPr>
            <a:picLocks noChangeAspect="1"/>
          </p:cNvPicPr>
          <p:nvPr/>
        </p:nvPicPr>
        <p:blipFill>
          <a:blip r:embed="rId5"/>
          <a:stretch>
            <a:fillRect/>
          </a:stretch>
        </p:blipFill>
        <p:spPr>
          <a:xfrm>
            <a:off x="1317020" y="3362911"/>
            <a:ext cx="1275054" cy="1207961"/>
          </a:xfrm>
          <a:prstGeom prst="rect">
            <a:avLst/>
          </a:prstGeom>
          <a:ln>
            <a:noFill/>
          </a:ln>
          <a:effectLst>
            <a:glow rad="228600">
              <a:schemeClr val="accent3">
                <a:satMod val="175000"/>
                <a:alpha val="40000"/>
              </a:schemeClr>
            </a:glow>
            <a:outerShdw blurRad="190500" algn="tl" rotWithShape="0">
              <a:srgbClr val="000000">
                <a:alpha val="70000"/>
              </a:srgbClr>
            </a:outerShdw>
          </a:effectLst>
        </p:spPr>
      </p:pic>
      <p:sp>
        <p:nvSpPr>
          <p:cNvPr id="59" name="مربع نص 58">
            <a:extLst>
              <a:ext uri="{FF2B5EF4-FFF2-40B4-BE49-F238E27FC236}">
                <a16:creationId xmlns:a16="http://schemas.microsoft.com/office/drawing/2014/main" id="{316795E0-399A-4F8A-9A96-D73201BE6DEA}"/>
              </a:ext>
            </a:extLst>
          </p:cNvPr>
          <p:cNvSpPr txBox="1"/>
          <p:nvPr/>
        </p:nvSpPr>
        <p:spPr>
          <a:xfrm>
            <a:off x="582924" y="1333529"/>
            <a:ext cx="4153210" cy="1680588"/>
          </a:xfrm>
          <a:prstGeom prst="rect">
            <a:avLst/>
          </a:prstGeom>
          <a:noFill/>
          <a:ln>
            <a:noFill/>
          </a:ln>
          <a:effectLst/>
          <a:scene3d>
            <a:camera prst="orthographicFront"/>
            <a:lightRig rig="threePt" dir="t"/>
          </a:scene3d>
          <a:sp3d>
            <a:bevelT w="165100" prst="coolSlant"/>
          </a:sp3d>
        </p:spPr>
        <p:txBody>
          <a:bodyPr wrap="square" rtlCol="1">
            <a:spAutoFit/>
          </a:bodyPr>
          <a:lstStyle/>
          <a:p>
            <a:pPr algn="r" rtl="1">
              <a:lnSpc>
                <a:spcPct val="107000"/>
              </a:lnSpc>
              <a:spcAft>
                <a:spcPts val="800"/>
              </a:spcAft>
            </a:pPr>
            <a:r>
              <a:rPr lang="ar-SA"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واقرئي نصًّا بعنوان : </a:t>
            </a:r>
          </a:p>
          <a:p>
            <a:pPr algn="r" rtl="1">
              <a:lnSpc>
                <a:spcPct val="107000"/>
              </a:lnSpc>
              <a:spcAft>
                <a:spcPts val="800"/>
              </a:spcAft>
            </a:pPr>
            <a:r>
              <a:rPr lang="ar-SA"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         مدينة الأحلام</a:t>
            </a:r>
          </a:p>
          <a:p>
            <a:pPr algn="r" rtl="1">
              <a:lnSpc>
                <a:spcPct val="107000"/>
              </a:lnSpc>
              <a:spcAft>
                <a:spcPts val="800"/>
              </a:spcAft>
            </a:pPr>
            <a:r>
              <a:rPr lang="ar-SA"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rPr>
              <a:t>           </a:t>
            </a:r>
            <a:r>
              <a:rPr lang="ar-SA" sz="2800" b="1" u="sng" dirty="0">
                <a:solidFill>
                  <a:schemeClr val="bg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استعدادًا لحصة الفهم القرائي القادمة </a:t>
            </a:r>
            <a:r>
              <a:rPr lang="ar-SA" sz="2400" b="1" dirty="0">
                <a:solidFill>
                  <a:schemeClr val="bg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endParaRPr lang="ar-SA" sz="4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akkal Majalla" panose="02000000000000000000" pitchFamily="2" charset="-78"/>
            </a:endParaRPr>
          </a:p>
        </p:txBody>
      </p:sp>
      <p:pic>
        <p:nvPicPr>
          <p:cNvPr id="15" name="صورة 14">
            <a:extLst>
              <a:ext uri="{FF2B5EF4-FFF2-40B4-BE49-F238E27FC236}">
                <a16:creationId xmlns:a16="http://schemas.microsoft.com/office/drawing/2014/main" id="{31736344-DD99-4E0D-A8A7-D327792C8DE6}"/>
              </a:ext>
            </a:extLst>
          </p:cNvPr>
          <p:cNvPicPr>
            <a:picLocks noChangeAspect="1"/>
          </p:cNvPicPr>
          <p:nvPr/>
        </p:nvPicPr>
        <p:blipFill>
          <a:blip r:embed="rId6"/>
          <a:stretch>
            <a:fillRect/>
          </a:stretch>
        </p:blipFill>
        <p:spPr>
          <a:xfrm>
            <a:off x="2919746" y="3362911"/>
            <a:ext cx="1191178" cy="1315023"/>
          </a:xfrm>
          <a:prstGeom prst="rect">
            <a:avLst/>
          </a:prstGeom>
          <a:effectLst>
            <a:glow rad="101600">
              <a:schemeClr val="accent5">
                <a:satMod val="175000"/>
                <a:alpha val="40000"/>
              </a:schemeClr>
            </a:glow>
          </a:effectLst>
        </p:spPr>
      </p:pic>
    </p:spTree>
    <p:extLst>
      <p:ext uri="{BB962C8B-B14F-4D97-AF65-F5344CB8AC3E}">
        <p14:creationId xmlns:p14="http://schemas.microsoft.com/office/powerpoint/2010/main" val="51395429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extLst>
              <a:ext uri="{28A0092B-C50C-407E-A947-70E740481C1C}">
                <a14:useLocalDpi xmlns:a14="http://schemas.microsoft.com/office/drawing/2010/main" val="0"/>
              </a:ext>
            </a:extLst>
          </a:blip>
          <a:srcRect l="7727" t="9237" r="5248" b="9816"/>
          <a:stretch/>
        </p:blipFill>
        <p:spPr>
          <a:xfrm>
            <a:off x="415875" y="92841"/>
            <a:ext cx="9756873" cy="6340829"/>
          </a:xfrm>
          <a:prstGeom prst="rect">
            <a:avLst/>
          </a:prstGeom>
          <a:effectLst>
            <a:glow rad="228600">
              <a:schemeClr val="accent6">
                <a:satMod val="175000"/>
                <a:alpha val="40000"/>
              </a:schemeClr>
            </a:glo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27728" y="4517206"/>
            <a:ext cx="1901960"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322611" y="2524402"/>
            <a:ext cx="1902201"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94908" y="92841"/>
            <a:ext cx="1929904" cy="2349260"/>
            <a:chOff x="582659" y="2124185"/>
            <a:chExt cx="3323431"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59" y="2521055"/>
              <a:ext cx="2977440" cy="554792"/>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527250" y="-146537"/>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7" name="TextBox 8">
            <a:extLst>
              <a:ext uri="{FF2B5EF4-FFF2-40B4-BE49-F238E27FC236}">
                <a16:creationId xmlns:a16="http://schemas.microsoft.com/office/drawing/2014/main" id="{1B31D437-E1CC-4B2A-92E5-EFDD39CE4AB9}"/>
              </a:ext>
            </a:extLst>
          </p:cNvPr>
          <p:cNvSpPr txBox="1">
            <a:spLocks noChangeArrowheads="1"/>
          </p:cNvSpPr>
          <p:nvPr/>
        </p:nvSpPr>
        <p:spPr bwMode="auto">
          <a:xfrm>
            <a:off x="10279556" y="2552285"/>
            <a:ext cx="18195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ctr">
              <a:lnSpc>
                <a:spcPct val="150000"/>
              </a:lnSpc>
            </a:pP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49" name="TextBox 8">
            <a:extLst>
              <a:ext uri="{FF2B5EF4-FFF2-40B4-BE49-F238E27FC236}">
                <a16:creationId xmlns:a16="http://schemas.microsoft.com/office/drawing/2014/main" id="{ED1CDBD8-80F1-42E1-A58C-0BDA3AD1F850}"/>
              </a:ext>
            </a:extLst>
          </p:cNvPr>
          <p:cNvSpPr txBox="1">
            <a:spLocks noChangeArrowheads="1"/>
          </p:cNvSpPr>
          <p:nvPr/>
        </p:nvSpPr>
        <p:spPr bwMode="auto">
          <a:xfrm>
            <a:off x="10021653" y="378361"/>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الخامس – ب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
        <p:nvSpPr>
          <p:cNvPr id="52" name="TextBox 47">
            <a:extLst>
              <a:ext uri="{FF2B5EF4-FFF2-40B4-BE49-F238E27FC236}">
                <a16:creationId xmlns:a16="http://schemas.microsoft.com/office/drawing/2014/main" id="{CA69D5F8-263D-4A0D-AAD7-BB6C3BDE3BFF}"/>
              </a:ext>
            </a:extLst>
          </p:cNvPr>
          <p:cNvSpPr txBox="1">
            <a:spLocks noChangeArrowheads="1"/>
          </p:cNvSpPr>
          <p:nvPr/>
        </p:nvSpPr>
        <p:spPr bwMode="auto">
          <a:xfrm>
            <a:off x="10447680" y="4410585"/>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48" name="TextBox 206">
            <a:extLst>
              <a:ext uri="{FF2B5EF4-FFF2-40B4-BE49-F238E27FC236}">
                <a16:creationId xmlns:a16="http://schemas.microsoft.com/office/drawing/2014/main" id="{10794508-7D4E-4F75-AB33-EDD9601E608C}"/>
              </a:ext>
            </a:extLst>
          </p:cNvPr>
          <p:cNvSpPr txBox="1">
            <a:spLocks noChangeArrowheads="1"/>
          </p:cNvSpPr>
          <p:nvPr/>
        </p:nvSpPr>
        <p:spPr bwMode="auto">
          <a:xfrm>
            <a:off x="6762496" y="396396"/>
            <a:ext cx="2692853" cy="1215717"/>
          </a:xfrm>
          <a:prstGeom prst="rect">
            <a:avLst/>
          </a:prstGeom>
          <a:solidFill>
            <a:schemeClr val="bg1"/>
          </a:solidFill>
          <a:ln>
            <a:noFill/>
          </a:ln>
          <a:effectLst>
            <a:outerShdw blurRad="50800" dist="38100" algn="l" rotWithShape="0">
              <a:prstClr val="black">
                <a:alpha val="40000"/>
              </a:prstClr>
            </a:outerShdw>
            <a:softEdge rad="12700"/>
          </a:effectLst>
          <a:scene3d>
            <a:camera prst="isometricOffAxis2Left"/>
            <a:lightRig rig="threePt" dir="t"/>
          </a:scene3d>
          <a:sp3d>
            <a:bevelT prst="convex"/>
          </a:sp3d>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0" eaLnBrk="1" hangingPunct="1">
              <a:lnSpc>
                <a:spcPct val="100000"/>
              </a:lnSpc>
              <a:spcBef>
                <a:spcPct val="0"/>
              </a:spcBef>
              <a:buFontTx/>
              <a:buNone/>
            </a:pPr>
            <a:endParaRPr lang="ar-SA" altLang="ar-SA" sz="1500" dirty="0">
              <a:solidFill>
                <a:srgbClr val="FF0000"/>
              </a:solidFill>
              <a:latin typeface="Hand Of Sean"/>
              <a:ea typeface="Hand Of Sean"/>
              <a:cs typeface="Hand Of Sean"/>
            </a:endParaRPr>
          </a:p>
          <a:p>
            <a:pPr algn="ctr" rtl="0" eaLnBrk="1" hangingPunct="1">
              <a:lnSpc>
                <a:spcPct val="100000"/>
              </a:lnSpc>
              <a:spcBef>
                <a:spcPct val="0"/>
              </a:spcBef>
              <a:buFontTx/>
              <a:buNone/>
            </a:pPr>
            <a:r>
              <a:rPr lang="ar-SA" altLang="ar-SA" sz="2400" b="1" u="sng" dirty="0">
                <a:solidFill>
                  <a:srgbClr val="7030A0"/>
                </a:solidFill>
                <a:latin typeface="Hand Of Sean"/>
                <a:ea typeface="Hand Of Sean"/>
                <a:cs typeface="Arial" panose="020B0604020202020204" pitchFamily="34" charset="0"/>
              </a:rPr>
              <a:t>1- نشاط استهلالي </a:t>
            </a:r>
          </a:p>
          <a:p>
            <a:pPr algn="ctr" rtl="0" eaLnBrk="1" hangingPunct="1">
              <a:lnSpc>
                <a:spcPct val="100000"/>
              </a:lnSpc>
              <a:spcBef>
                <a:spcPct val="0"/>
              </a:spcBef>
              <a:buFontTx/>
              <a:buNone/>
            </a:pPr>
            <a:r>
              <a:rPr lang="ar-SA" altLang="ar-SA" sz="1600" b="1" u="sng" dirty="0">
                <a:solidFill>
                  <a:srgbClr val="7030A0"/>
                </a:solidFill>
                <a:latin typeface="Hand Of Sean"/>
                <a:ea typeface="Hand Of Sean"/>
                <a:cs typeface="Arial" panose="020B0604020202020204" pitchFamily="34" charset="0"/>
              </a:rPr>
              <a:t>الزمن دقيقتان</a:t>
            </a:r>
            <a:endParaRPr lang="en-US" altLang="ar-SA" sz="1600" b="1" u="sng" dirty="0">
              <a:solidFill>
                <a:srgbClr val="7030A0"/>
              </a:solidFill>
              <a:latin typeface="Hand Of Sean"/>
              <a:ea typeface="Hand Of Sean"/>
              <a:cs typeface="Hand Of Sean"/>
            </a:endParaRPr>
          </a:p>
          <a:p>
            <a:pPr algn="l" rtl="0" eaLnBrk="1" hangingPunct="1">
              <a:lnSpc>
                <a:spcPct val="100000"/>
              </a:lnSpc>
              <a:spcBef>
                <a:spcPct val="0"/>
              </a:spcBef>
              <a:buFontTx/>
              <a:buNone/>
            </a:pPr>
            <a:endParaRPr lang="en-US" altLang="ar-SA" sz="1800" dirty="0">
              <a:latin typeface="Hand Of Sean"/>
              <a:ea typeface="Hand Of Sean"/>
              <a:cs typeface="Hand Of Sean"/>
            </a:endParaRPr>
          </a:p>
        </p:txBody>
      </p:sp>
      <p:sp>
        <p:nvSpPr>
          <p:cNvPr id="53" name="مستطيل 52">
            <a:extLst>
              <a:ext uri="{FF2B5EF4-FFF2-40B4-BE49-F238E27FC236}">
                <a16:creationId xmlns:a16="http://schemas.microsoft.com/office/drawing/2014/main" id="{70941001-0396-4769-849A-7410E365BA2C}"/>
              </a:ext>
            </a:extLst>
          </p:cNvPr>
          <p:cNvSpPr/>
          <p:nvPr/>
        </p:nvSpPr>
        <p:spPr>
          <a:xfrm>
            <a:off x="7867819" y="168952"/>
            <a:ext cx="1078122"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FF0000"/>
                </a:solidFill>
              </a:rPr>
              <a:t>التمهيد</a:t>
            </a:r>
          </a:p>
        </p:txBody>
      </p:sp>
      <p:pic>
        <p:nvPicPr>
          <p:cNvPr id="54" name="صورة 53">
            <a:extLst>
              <a:ext uri="{FF2B5EF4-FFF2-40B4-BE49-F238E27FC236}">
                <a16:creationId xmlns:a16="http://schemas.microsoft.com/office/drawing/2014/main" id="{8656ADBE-9917-47B7-8676-D3597EDB441A}"/>
              </a:ext>
            </a:extLst>
          </p:cNvPr>
          <p:cNvPicPr>
            <a:picLocks noChangeAspect="1"/>
          </p:cNvPicPr>
          <p:nvPr/>
        </p:nvPicPr>
        <p:blipFill rotWithShape="1">
          <a:blip r:embed="rId3">
            <a:extLst>
              <a:ext uri="{28A0092B-C50C-407E-A947-70E740481C1C}">
                <a14:useLocalDpi xmlns:a14="http://schemas.microsoft.com/office/drawing/2010/main" val="0"/>
              </a:ext>
            </a:extLst>
          </a:blip>
          <a:srcRect l="37818" t="61538" r="35922" b="7152"/>
          <a:stretch/>
        </p:blipFill>
        <p:spPr>
          <a:xfrm>
            <a:off x="5261755" y="4872853"/>
            <a:ext cx="1719441" cy="1498036"/>
          </a:xfrm>
          <a:prstGeom prst="ellipse">
            <a:avLst/>
          </a:prstGeom>
          <a:ln>
            <a:noFill/>
          </a:ln>
          <a:effectLst>
            <a:softEdge rad="112500"/>
          </a:effectLst>
        </p:spPr>
      </p:pic>
      <p:sp>
        <p:nvSpPr>
          <p:cNvPr id="55" name="مستطيل: زوايا مستديرة 54">
            <a:extLst>
              <a:ext uri="{FF2B5EF4-FFF2-40B4-BE49-F238E27FC236}">
                <a16:creationId xmlns:a16="http://schemas.microsoft.com/office/drawing/2014/main" id="{8CFA0FCA-1601-4B8C-919F-E9D29EEED776}"/>
              </a:ext>
            </a:extLst>
          </p:cNvPr>
          <p:cNvSpPr/>
          <p:nvPr/>
        </p:nvSpPr>
        <p:spPr>
          <a:xfrm>
            <a:off x="5503424" y="2519914"/>
            <a:ext cx="4399920" cy="2605774"/>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i="1" u="sng" dirty="0">
              <a:solidFill>
                <a:srgbClr val="002060"/>
              </a:solidFill>
              <a:highlight>
                <a:srgbClr val="FFFF00"/>
              </a:highlight>
            </a:endParaRPr>
          </a:p>
          <a:p>
            <a:pPr algn="ctr"/>
            <a:r>
              <a:rPr lang="ar-SA" sz="2400" b="1" dirty="0">
                <a:solidFill>
                  <a:srgbClr val="008000"/>
                </a:solidFill>
              </a:rPr>
              <a:t>حدِّثيني عن الَّلحظات الأولى التي قرأتِ فيها عنوان النص ، ماذا أثار في نفسكِ من تساؤلاتٍ و تنبؤات ؟؟؟؟!!!! </a:t>
            </a:r>
          </a:p>
          <a:p>
            <a:pPr algn="ctr"/>
            <a:r>
              <a:rPr lang="ar-SA" sz="2400" b="1" dirty="0">
                <a:solidFill>
                  <a:srgbClr val="002060"/>
                </a:solidFill>
              </a:rPr>
              <a:t>ولتبدأ إجابتكِ بـ : أعتقد ، أخمن ، أو أتنبّأُ </a:t>
            </a:r>
          </a:p>
        </p:txBody>
      </p:sp>
      <p:sp>
        <p:nvSpPr>
          <p:cNvPr id="59" name="مستطيل 58">
            <a:extLst>
              <a:ext uri="{FF2B5EF4-FFF2-40B4-BE49-F238E27FC236}">
                <a16:creationId xmlns:a16="http://schemas.microsoft.com/office/drawing/2014/main" id="{7F522760-59A7-4946-B49C-6B7597D6EAE3}"/>
              </a:ext>
            </a:extLst>
          </p:cNvPr>
          <p:cNvSpPr/>
          <p:nvPr/>
        </p:nvSpPr>
        <p:spPr>
          <a:xfrm>
            <a:off x="5074145" y="1315073"/>
            <a:ext cx="4110362" cy="1377511"/>
          </a:xfrm>
          <a:prstGeom prst="rect">
            <a:avLst/>
          </a:prstGeom>
          <a:no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مرحبًا بالعقول القارئة </a:t>
            </a:r>
          </a:p>
          <a:p>
            <a:pPr algn="ctr"/>
            <a:r>
              <a:rPr lang="ar-SA" b="1" dirty="0">
                <a:solidFill>
                  <a:schemeClr val="tx1"/>
                </a:solidFill>
              </a:rPr>
              <a:t>موعدنا اليوم مع نصٍّ قرائيٍّ جديد</a:t>
            </a:r>
          </a:p>
          <a:p>
            <a:pPr algn="ctr"/>
            <a:r>
              <a:rPr lang="ar-SA" sz="2800" b="1" u="sng" dirty="0">
                <a:solidFill>
                  <a:srgbClr val="FF0000"/>
                </a:solidFill>
              </a:rPr>
              <a:t>بعنوان : القاتل الصامت</a:t>
            </a:r>
          </a:p>
        </p:txBody>
      </p:sp>
      <p:sp>
        <p:nvSpPr>
          <p:cNvPr id="60" name="TextBox 206">
            <a:extLst>
              <a:ext uri="{FF2B5EF4-FFF2-40B4-BE49-F238E27FC236}">
                <a16:creationId xmlns:a16="http://schemas.microsoft.com/office/drawing/2014/main" id="{9A51FCCF-D9B1-485F-BD2B-EDFBD28E215F}"/>
              </a:ext>
            </a:extLst>
          </p:cNvPr>
          <p:cNvSpPr txBox="1">
            <a:spLocks noChangeArrowheads="1"/>
          </p:cNvSpPr>
          <p:nvPr/>
        </p:nvSpPr>
        <p:spPr bwMode="auto">
          <a:xfrm>
            <a:off x="570149" y="142562"/>
            <a:ext cx="1988003" cy="1369606"/>
          </a:xfrm>
          <a:prstGeom prst="rect">
            <a:avLst/>
          </a:prstGeom>
          <a:solidFill>
            <a:schemeClr val="bg1"/>
          </a:solidFill>
          <a:ln>
            <a:noFill/>
          </a:ln>
          <a:effectLst>
            <a:outerShdw blurRad="50800" dist="38100" algn="l" rotWithShape="0">
              <a:prstClr val="black">
                <a:alpha val="40000"/>
              </a:prstClr>
            </a:outerShdw>
            <a:softEdge rad="12700"/>
          </a:effectLst>
          <a:scene3d>
            <a:camera prst="perspectiveHeroicExtremeRightFacing"/>
            <a:lightRig rig="threePt" dir="t"/>
          </a:scene3d>
          <a:sp3d>
            <a:bevelT prst="convex"/>
          </a:sp3d>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0" eaLnBrk="1" hangingPunct="1">
              <a:lnSpc>
                <a:spcPct val="100000"/>
              </a:lnSpc>
              <a:spcBef>
                <a:spcPct val="0"/>
              </a:spcBef>
              <a:buFontTx/>
              <a:buNone/>
            </a:pPr>
            <a:endParaRPr lang="ar-SA" altLang="ar-SA" sz="1500" dirty="0">
              <a:solidFill>
                <a:srgbClr val="FF0000"/>
              </a:solidFill>
              <a:latin typeface="Hand Of Sean"/>
              <a:ea typeface="Hand Of Sean"/>
              <a:cs typeface="Hand Of Sean"/>
            </a:endParaRPr>
          </a:p>
          <a:p>
            <a:pPr algn="ctr" rtl="0" eaLnBrk="1" hangingPunct="1">
              <a:lnSpc>
                <a:spcPct val="100000"/>
              </a:lnSpc>
              <a:spcBef>
                <a:spcPct val="0"/>
              </a:spcBef>
              <a:buFontTx/>
              <a:buNone/>
            </a:pPr>
            <a:r>
              <a:rPr lang="ar-SA" altLang="ar-SA" sz="1800" b="1" u="sng" dirty="0">
                <a:solidFill>
                  <a:srgbClr val="7030A0"/>
                </a:solidFill>
                <a:latin typeface="Hand Of Sean"/>
                <a:ea typeface="Hand Of Sean"/>
                <a:cs typeface="Arial" panose="020B0604020202020204" pitchFamily="34" charset="0"/>
              </a:rPr>
              <a:t>2</a:t>
            </a:r>
            <a:r>
              <a:rPr lang="ar-SA" altLang="ar-SA" sz="1600" b="1" u="sng" dirty="0">
                <a:solidFill>
                  <a:srgbClr val="7030A0"/>
                </a:solidFill>
                <a:latin typeface="Hand Of Sean"/>
                <a:ea typeface="Hand Of Sean"/>
                <a:cs typeface="Arial" panose="020B0604020202020204" pitchFamily="34" charset="0"/>
              </a:rPr>
              <a:t>- استعراض لنتائج تحليل الإجابات </a:t>
            </a:r>
          </a:p>
          <a:p>
            <a:pPr algn="ctr" rtl="0" eaLnBrk="1" hangingPunct="1">
              <a:lnSpc>
                <a:spcPct val="100000"/>
              </a:lnSpc>
              <a:spcBef>
                <a:spcPct val="0"/>
              </a:spcBef>
              <a:buFontTx/>
              <a:buNone/>
            </a:pPr>
            <a:r>
              <a:rPr lang="ar-SA" altLang="ar-SA" sz="1600" b="1" u="sng" dirty="0">
                <a:solidFill>
                  <a:srgbClr val="7030A0"/>
                </a:solidFill>
                <a:latin typeface="Hand Of Sean"/>
                <a:ea typeface="Hand Of Sean"/>
                <a:cs typeface="Arial" panose="020B0604020202020204" pitchFamily="34" charset="0"/>
              </a:rPr>
              <a:t>الزمن دقيقتان</a:t>
            </a:r>
            <a:endParaRPr lang="en-US" altLang="ar-SA" sz="1600" b="1" u="sng" dirty="0">
              <a:solidFill>
                <a:srgbClr val="7030A0"/>
              </a:solidFill>
              <a:latin typeface="Hand Of Sean"/>
              <a:ea typeface="Hand Of Sean"/>
              <a:cs typeface="Hand Of Sean"/>
            </a:endParaRPr>
          </a:p>
          <a:p>
            <a:pPr algn="l" rtl="0" eaLnBrk="1" hangingPunct="1">
              <a:lnSpc>
                <a:spcPct val="100000"/>
              </a:lnSpc>
              <a:spcBef>
                <a:spcPct val="0"/>
              </a:spcBef>
              <a:buFontTx/>
              <a:buNone/>
            </a:pPr>
            <a:endParaRPr lang="en-US" altLang="ar-SA" sz="1800" dirty="0">
              <a:latin typeface="Hand Of Sean"/>
              <a:ea typeface="Hand Of Sean"/>
              <a:cs typeface="Hand Of Sean"/>
            </a:endParaRPr>
          </a:p>
        </p:txBody>
      </p:sp>
      <p:pic>
        <p:nvPicPr>
          <p:cNvPr id="3" name="صورة 2">
            <a:extLst>
              <a:ext uri="{FF2B5EF4-FFF2-40B4-BE49-F238E27FC236}">
                <a16:creationId xmlns:a16="http://schemas.microsoft.com/office/drawing/2014/main" id="{64142A4F-7304-42A9-9413-71EE70D574C1}"/>
              </a:ext>
            </a:extLst>
          </p:cNvPr>
          <p:cNvPicPr>
            <a:picLocks noChangeAspect="1"/>
          </p:cNvPicPr>
          <p:nvPr/>
        </p:nvPicPr>
        <p:blipFill>
          <a:blip r:embed="rId4"/>
          <a:stretch>
            <a:fillRect/>
          </a:stretch>
        </p:blipFill>
        <p:spPr>
          <a:xfrm>
            <a:off x="894191" y="1412513"/>
            <a:ext cx="4043522" cy="482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ستطيل 3">
            <a:extLst>
              <a:ext uri="{FF2B5EF4-FFF2-40B4-BE49-F238E27FC236}">
                <a16:creationId xmlns:a16="http://schemas.microsoft.com/office/drawing/2014/main" id="{986BE832-3CE7-4CC8-8893-1387AB4B4894}"/>
              </a:ext>
            </a:extLst>
          </p:cNvPr>
          <p:cNvSpPr/>
          <p:nvPr/>
        </p:nvSpPr>
        <p:spPr>
          <a:xfrm>
            <a:off x="2527715" y="286296"/>
            <a:ext cx="2692853" cy="183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ملحوظة للمعلمة ولا تعرض للطالبات : قد تُستعرض نتائج تحليل نتائج حلول  الطالبة من </a:t>
            </a:r>
            <a:r>
              <a:rPr lang="ar-SA" dirty="0" err="1"/>
              <a:t>الفورمز</a:t>
            </a:r>
            <a:r>
              <a:rPr lang="ar-SA" dirty="0"/>
              <a:t> مباشرة أو تصوير النتائج واستعراضها هنا  </a:t>
            </a:r>
          </a:p>
        </p:txBody>
      </p:sp>
    </p:spTree>
    <p:extLst>
      <p:ext uri="{BB962C8B-B14F-4D97-AF65-F5344CB8AC3E}">
        <p14:creationId xmlns:p14="http://schemas.microsoft.com/office/powerpoint/2010/main" val="2670940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25A66E51-944F-4D91-8365-5DA4D5E4CB7D}"/>
              </a:ext>
            </a:extLst>
          </p:cNvPr>
          <p:cNvPicPr>
            <a:picLocks noChangeAspect="1"/>
          </p:cNvPicPr>
          <p:nvPr/>
        </p:nvPicPr>
        <p:blipFill>
          <a:blip r:embed="rId2"/>
          <a:stretch>
            <a:fillRect/>
          </a:stretch>
        </p:blipFill>
        <p:spPr>
          <a:xfrm>
            <a:off x="2905600" y="224808"/>
            <a:ext cx="2197010" cy="3640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صورة 8">
            <a:extLst>
              <a:ext uri="{FF2B5EF4-FFF2-40B4-BE49-F238E27FC236}">
                <a16:creationId xmlns:a16="http://schemas.microsoft.com/office/drawing/2014/main" id="{86F558D0-46F7-4BAE-B8E1-ECBB9A7ACC31}"/>
              </a:ext>
            </a:extLst>
          </p:cNvPr>
          <p:cNvPicPr>
            <a:picLocks noChangeAspect="1"/>
          </p:cNvPicPr>
          <p:nvPr/>
        </p:nvPicPr>
        <p:blipFill>
          <a:blip r:embed="rId3"/>
          <a:stretch>
            <a:fillRect/>
          </a:stretch>
        </p:blipFill>
        <p:spPr>
          <a:xfrm>
            <a:off x="3096107" y="3926382"/>
            <a:ext cx="2197011" cy="2706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صورة 9">
            <a:extLst>
              <a:ext uri="{FF2B5EF4-FFF2-40B4-BE49-F238E27FC236}">
                <a16:creationId xmlns:a16="http://schemas.microsoft.com/office/drawing/2014/main" id="{52F86298-D4C4-4CC7-9478-E5D219DCDE54}"/>
              </a:ext>
            </a:extLst>
          </p:cNvPr>
          <p:cNvPicPr>
            <a:picLocks noChangeAspect="1"/>
          </p:cNvPicPr>
          <p:nvPr/>
        </p:nvPicPr>
        <p:blipFill>
          <a:blip r:embed="rId4"/>
          <a:stretch>
            <a:fillRect/>
          </a:stretch>
        </p:blipFill>
        <p:spPr>
          <a:xfrm>
            <a:off x="363984" y="170894"/>
            <a:ext cx="2340047"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مستطيل 11">
            <a:extLst>
              <a:ext uri="{FF2B5EF4-FFF2-40B4-BE49-F238E27FC236}">
                <a16:creationId xmlns:a16="http://schemas.microsoft.com/office/drawing/2014/main" id="{A2A65BC7-3425-478B-8780-B89E833D683A}"/>
              </a:ext>
            </a:extLst>
          </p:cNvPr>
          <p:cNvSpPr/>
          <p:nvPr/>
        </p:nvSpPr>
        <p:spPr>
          <a:xfrm>
            <a:off x="5408135" y="71507"/>
            <a:ext cx="3781888" cy="536453"/>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استعراض وتحليل النتائج المرسلة من الطالبات عبر</a:t>
            </a:r>
          </a:p>
          <a:p>
            <a:pPr algn="ctr"/>
            <a:r>
              <a:rPr lang="en-US" dirty="0"/>
              <a:t>Microsoft Forms</a:t>
            </a:r>
            <a:endParaRPr lang="ar-SA" dirty="0"/>
          </a:p>
        </p:txBody>
      </p:sp>
      <p:pic>
        <p:nvPicPr>
          <p:cNvPr id="17" name="صورة 16">
            <a:extLst>
              <a:ext uri="{FF2B5EF4-FFF2-40B4-BE49-F238E27FC236}">
                <a16:creationId xmlns:a16="http://schemas.microsoft.com/office/drawing/2014/main" id="{73129371-6C7C-4943-B05B-E491E991463E}"/>
              </a:ext>
            </a:extLst>
          </p:cNvPr>
          <p:cNvPicPr>
            <a:picLocks noChangeAspect="1"/>
          </p:cNvPicPr>
          <p:nvPr/>
        </p:nvPicPr>
        <p:blipFill>
          <a:blip r:embed="rId5"/>
          <a:stretch>
            <a:fillRect/>
          </a:stretch>
        </p:blipFill>
        <p:spPr>
          <a:xfrm>
            <a:off x="7375111" y="490976"/>
            <a:ext cx="2698813" cy="6080718"/>
          </a:xfrm>
          <a:prstGeom prst="rect">
            <a:avLst/>
          </a:prstGeom>
        </p:spPr>
      </p:pic>
    </p:spTree>
    <p:extLst>
      <p:ext uri="{BB962C8B-B14F-4D97-AF65-F5344CB8AC3E}">
        <p14:creationId xmlns:p14="http://schemas.microsoft.com/office/powerpoint/2010/main" val="22297951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E4E1526-7D4F-4603-BF27-28747CDA3988}"/>
              </a:ext>
            </a:extLst>
          </p:cNvPr>
          <p:cNvPicPr>
            <a:picLocks noChangeAspect="1"/>
          </p:cNvPicPr>
          <p:nvPr/>
        </p:nvPicPr>
        <p:blipFill rotWithShape="1">
          <a:blip r:embed="rId2"/>
          <a:srcRect r="13217"/>
          <a:stretch/>
        </p:blipFill>
        <p:spPr>
          <a:xfrm>
            <a:off x="7500735" y="870012"/>
            <a:ext cx="3605230" cy="5592932"/>
          </a:xfrm>
          <a:prstGeom prst="rect">
            <a:avLst/>
          </a:prstGeom>
        </p:spPr>
      </p:pic>
      <p:pic>
        <p:nvPicPr>
          <p:cNvPr id="5" name="صورة 4">
            <a:extLst>
              <a:ext uri="{FF2B5EF4-FFF2-40B4-BE49-F238E27FC236}">
                <a16:creationId xmlns:a16="http://schemas.microsoft.com/office/drawing/2014/main" id="{98D87F72-E5E5-43C0-B261-B733986692AA}"/>
              </a:ext>
            </a:extLst>
          </p:cNvPr>
          <p:cNvPicPr>
            <a:picLocks noChangeAspect="1"/>
          </p:cNvPicPr>
          <p:nvPr/>
        </p:nvPicPr>
        <p:blipFill rotWithShape="1">
          <a:blip r:embed="rId3"/>
          <a:srcRect r="14555"/>
          <a:stretch/>
        </p:blipFill>
        <p:spPr>
          <a:xfrm>
            <a:off x="3897297" y="1032247"/>
            <a:ext cx="2814222" cy="5179684"/>
          </a:xfrm>
          <a:prstGeom prst="rect">
            <a:avLst/>
          </a:prstGeom>
        </p:spPr>
      </p:pic>
      <p:pic>
        <p:nvPicPr>
          <p:cNvPr id="7" name="صورة 6">
            <a:extLst>
              <a:ext uri="{FF2B5EF4-FFF2-40B4-BE49-F238E27FC236}">
                <a16:creationId xmlns:a16="http://schemas.microsoft.com/office/drawing/2014/main" id="{0074B340-8884-487C-9BDF-73D4A7AC46C7}"/>
              </a:ext>
            </a:extLst>
          </p:cNvPr>
          <p:cNvPicPr>
            <a:picLocks noChangeAspect="1"/>
          </p:cNvPicPr>
          <p:nvPr/>
        </p:nvPicPr>
        <p:blipFill rotWithShape="1">
          <a:blip r:embed="rId4"/>
          <a:srcRect r="19999"/>
          <a:stretch/>
        </p:blipFill>
        <p:spPr>
          <a:xfrm>
            <a:off x="235111" y="1398233"/>
            <a:ext cx="2872970" cy="4536489"/>
          </a:xfrm>
          <a:prstGeom prst="rect">
            <a:avLst/>
          </a:prstGeom>
        </p:spPr>
      </p:pic>
      <p:sp>
        <p:nvSpPr>
          <p:cNvPr id="8" name="مستطيل 7">
            <a:extLst>
              <a:ext uri="{FF2B5EF4-FFF2-40B4-BE49-F238E27FC236}">
                <a16:creationId xmlns:a16="http://schemas.microsoft.com/office/drawing/2014/main" id="{D5A0C516-AEFC-471D-91FF-7C6583FD11BF}"/>
              </a:ext>
            </a:extLst>
          </p:cNvPr>
          <p:cNvSpPr/>
          <p:nvPr/>
        </p:nvSpPr>
        <p:spPr>
          <a:xfrm>
            <a:off x="6312022" y="226381"/>
            <a:ext cx="4094237" cy="499366"/>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استعراض وتحليل النتائج المرسلة من الطالبات عبر</a:t>
            </a:r>
          </a:p>
          <a:p>
            <a:pPr algn="ctr"/>
            <a:r>
              <a:rPr lang="en-US" dirty="0"/>
              <a:t>Microsoft OneNote</a:t>
            </a:r>
            <a:endParaRPr lang="ar-SA" dirty="0"/>
          </a:p>
        </p:txBody>
      </p:sp>
    </p:spTree>
    <p:extLst>
      <p:ext uri="{BB962C8B-B14F-4D97-AF65-F5344CB8AC3E}">
        <p14:creationId xmlns:p14="http://schemas.microsoft.com/office/powerpoint/2010/main" val="354925159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extLst>
              <a:ext uri="{28A0092B-C50C-407E-A947-70E740481C1C}">
                <a14:useLocalDpi xmlns:a14="http://schemas.microsoft.com/office/drawing/2010/main" val="0"/>
              </a:ext>
            </a:extLst>
          </a:blip>
          <a:srcRect l="7727" t="9237" r="5248" b="9816"/>
          <a:stretch/>
        </p:blipFill>
        <p:spPr>
          <a:xfrm>
            <a:off x="432820" y="54676"/>
            <a:ext cx="9756873" cy="6340829"/>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523783" y="54676"/>
            <a:ext cx="5513368" cy="6340828"/>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27728" y="4517206"/>
            <a:ext cx="1901960"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322611" y="2524402"/>
            <a:ext cx="1902201"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94908" y="92841"/>
            <a:ext cx="1929904" cy="2349260"/>
            <a:chOff x="582659" y="2124185"/>
            <a:chExt cx="3323431"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59" y="2521055"/>
              <a:ext cx="2977440" cy="554792"/>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527250" y="-146537"/>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7" name="TextBox 206">
            <a:extLst>
              <a:ext uri="{FF2B5EF4-FFF2-40B4-BE49-F238E27FC236}">
                <a16:creationId xmlns:a16="http://schemas.microsoft.com/office/drawing/2014/main" id="{23D9B8DC-2639-4D3F-AC60-E49BBA48EE2C}"/>
              </a:ext>
            </a:extLst>
          </p:cNvPr>
          <p:cNvSpPr txBox="1">
            <a:spLocks noChangeArrowheads="1"/>
          </p:cNvSpPr>
          <p:nvPr/>
        </p:nvSpPr>
        <p:spPr bwMode="auto">
          <a:xfrm>
            <a:off x="7413158" y="621930"/>
            <a:ext cx="2299774" cy="969496"/>
          </a:xfrm>
          <a:prstGeom prst="rect">
            <a:avLst/>
          </a:prstGeom>
          <a:solidFill>
            <a:schemeClr val="bg1"/>
          </a:solidFill>
          <a:ln>
            <a:noFill/>
          </a:ln>
          <a:effectLst>
            <a:outerShdw blurRad="50800" dist="38100" algn="l" rotWithShape="0">
              <a:prstClr val="black">
                <a:alpha val="40000"/>
              </a:prstClr>
            </a:outerShdw>
            <a:softEdge rad="12700"/>
          </a:effectLst>
          <a:scene3d>
            <a:camera prst="isometricOffAxis2Left"/>
            <a:lightRig rig="threePt" dir="t"/>
          </a:scene3d>
          <a:sp3d>
            <a:bevelT prst="convex"/>
          </a:sp3d>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rtl="0" eaLnBrk="1" hangingPunct="1">
              <a:lnSpc>
                <a:spcPct val="100000"/>
              </a:lnSpc>
              <a:spcBef>
                <a:spcPct val="0"/>
              </a:spcBef>
              <a:buFontTx/>
              <a:buNone/>
            </a:pPr>
            <a:endParaRPr lang="ar-SA" altLang="ar-SA" sz="1500" dirty="0">
              <a:solidFill>
                <a:srgbClr val="FF0000"/>
              </a:solidFill>
              <a:latin typeface="Hand Of Sean"/>
              <a:ea typeface="Hand Of Sean"/>
              <a:cs typeface="Hand Of Sean"/>
            </a:endParaRPr>
          </a:p>
          <a:p>
            <a:pPr algn="ctr" rtl="0" eaLnBrk="1" hangingPunct="1">
              <a:lnSpc>
                <a:spcPct val="100000"/>
              </a:lnSpc>
              <a:spcBef>
                <a:spcPct val="0"/>
              </a:spcBef>
              <a:buFontTx/>
              <a:buNone/>
            </a:pPr>
            <a:r>
              <a:rPr lang="ar-SA" altLang="ar-SA" sz="2400" b="1" u="sng" dirty="0">
                <a:solidFill>
                  <a:srgbClr val="C00000"/>
                </a:solidFill>
                <a:latin typeface="Hand Of Sean"/>
                <a:ea typeface="Hand Of Sean"/>
                <a:cs typeface="Arial" panose="020B0604020202020204" pitchFamily="34" charset="0"/>
              </a:rPr>
              <a:t>2- القراءة الصامتة</a:t>
            </a:r>
            <a:r>
              <a:rPr lang="ar-SA" altLang="ar-SA" sz="2400" b="1" u="sng" dirty="0">
                <a:solidFill>
                  <a:srgbClr val="7030A0"/>
                </a:solidFill>
                <a:latin typeface="Hand Of Sean"/>
                <a:ea typeface="Hand Of Sean"/>
                <a:cs typeface="Arial" panose="020B0604020202020204" pitchFamily="34" charset="0"/>
              </a:rPr>
              <a:t> </a:t>
            </a:r>
            <a:endParaRPr lang="ar-SA" altLang="ar-SA" sz="1800" b="1" u="sng" dirty="0">
              <a:solidFill>
                <a:srgbClr val="7030A0"/>
              </a:solidFill>
              <a:latin typeface="Hand Of Sean"/>
              <a:ea typeface="Hand Of Sean"/>
              <a:cs typeface="Arial" panose="020B0604020202020204" pitchFamily="34" charset="0"/>
            </a:endParaRPr>
          </a:p>
          <a:p>
            <a:pPr algn="ctr" rtl="0" eaLnBrk="1" hangingPunct="1">
              <a:lnSpc>
                <a:spcPct val="100000"/>
              </a:lnSpc>
              <a:spcBef>
                <a:spcPct val="0"/>
              </a:spcBef>
              <a:buFontTx/>
              <a:buNone/>
            </a:pPr>
            <a:r>
              <a:rPr lang="ar-SA" altLang="ar-SA" sz="1800" b="1" u="sng" dirty="0">
                <a:solidFill>
                  <a:srgbClr val="C00000"/>
                </a:solidFill>
                <a:latin typeface="Hand Of Sean"/>
                <a:ea typeface="Hand Of Sean"/>
                <a:cs typeface="Arial" panose="020B0604020202020204" pitchFamily="34" charset="0"/>
              </a:rPr>
              <a:t>الزمن 3دقائق</a:t>
            </a:r>
          </a:p>
        </p:txBody>
      </p:sp>
      <p:graphicFrame>
        <p:nvGraphicFramePr>
          <p:cNvPr id="3" name="جدول 4">
            <a:extLst>
              <a:ext uri="{FF2B5EF4-FFF2-40B4-BE49-F238E27FC236}">
                <a16:creationId xmlns:a16="http://schemas.microsoft.com/office/drawing/2014/main" id="{79CDD500-AB3E-43F9-AE9C-333AC8FDC38F}"/>
              </a:ext>
            </a:extLst>
          </p:cNvPr>
          <p:cNvGraphicFramePr>
            <a:graphicFrameLocks noGrp="1"/>
          </p:cNvGraphicFramePr>
          <p:nvPr/>
        </p:nvGraphicFramePr>
        <p:xfrm>
          <a:off x="6373395" y="2811681"/>
          <a:ext cx="3424511" cy="1863867"/>
        </p:xfrm>
        <a:graphic>
          <a:graphicData uri="http://schemas.openxmlformats.org/drawingml/2006/table">
            <a:tbl>
              <a:tblPr rtl="1" firstRow="1" bandRow="1">
                <a:tableStyleId>{5940675A-B579-460E-94D1-54222C63F5DA}</a:tableStyleId>
              </a:tblPr>
              <a:tblGrid>
                <a:gridCol w="1128600">
                  <a:extLst>
                    <a:ext uri="{9D8B030D-6E8A-4147-A177-3AD203B41FA5}">
                      <a16:colId xmlns:a16="http://schemas.microsoft.com/office/drawing/2014/main" val="2567222105"/>
                    </a:ext>
                  </a:extLst>
                </a:gridCol>
                <a:gridCol w="1029521">
                  <a:extLst>
                    <a:ext uri="{9D8B030D-6E8A-4147-A177-3AD203B41FA5}">
                      <a16:colId xmlns:a16="http://schemas.microsoft.com/office/drawing/2014/main" val="578846645"/>
                    </a:ext>
                  </a:extLst>
                </a:gridCol>
                <a:gridCol w="1266390">
                  <a:extLst>
                    <a:ext uri="{9D8B030D-6E8A-4147-A177-3AD203B41FA5}">
                      <a16:colId xmlns:a16="http://schemas.microsoft.com/office/drawing/2014/main" val="123921654"/>
                    </a:ext>
                  </a:extLst>
                </a:gridCol>
              </a:tblGrid>
              <a:tr h="675147">
                <a:tc>
                  <a:txBody>
                    <a:bodyPr/>
                    <a:lstStyle/>
                    <a:p>
                      <a:pPr algn="ctr" rtl="1"/>
                      <a:r>
                        <a:rPr lang="ar-SA" sz="1600" b="1" dirty="0"/>
                        <a:t>قبل قراءة النص</a:t>
                      </a:r>
                    </a:p>
                  </a:txBody>
                  <a:tcPr/>
                </a:tc>
                <a:tc>
                  <a:txBody>
                    <a:bodyPr/>
                    <a:lstStyle/>
                    <a:p>
                      <a:pPr algn="ctr" rtl="1"/>
                      <a:r>
                        <a:rPr lang="ar-SA" sz="1600" b="1" dirty="0"/>
                        <a:t>أثناء قراءة النص</a:t>
                      </a:r>
                    </a:p>
                  </a:txBody>
                  <a:tcPr/>
                </a:tc>
                <a:tc>
                  <a:txBody>
                    <a:bodyPr/>
                    <a:lstStyle/>
                    <a:p>
                      <a:pPr algn="ctr" rtl="1"/>
                      <a:r>
                        <a:rPr lang="ar-SA" sz="1600" b="1" dirty="0"/>
                        <a:t>بعد قراءة النص </a:t>
                      </a:r>
                    </a:p>
                  </a:txBody>
                  <a:tcPr/>
                </a:tc>
                <a:extLst>
                  <a:ext uri="{0D108BD9-81ED-4DB2-BD59-A6C34878D82A}">
                    <a16:rowId xmlns:a16="http://schemas.microsoft.com/office/drawing/2014/main" val="4076598646"/>
                  </a:ext>
                </a:extLst>
              </a:tr>
              <a:tr h="607785">
                <a:tc>
                  <a:txBody>
                    <a:bodyPr/>
                    <a:lstStyle/>
                    <a:p>
                      <a:pPr algn="ctr" rtl="1"/>
                      <a:endParaRPr lang="ar-SA" dirty="0"/>
                    </a:p>
                  </a:txBody>
                  <a:tcPr/>
                </a:tc>
                <a:tc>
                  <a:txBody>
                    <a:bodyPr/>
                    <a:lstStyle/>
                    <a:p>
                      <a:pPr algn="ctr" rtl="1"/>
                      <a:endParaRPr lang="ar-SA" dirty="0"/>
                    </a:p>
                    <a:p>
                      <a:pPr algn="ctr" rtl="1"/>
                      <a:endParaRPr lang="ar-SA" dirty="0"/>
                    </a:p>
                    <a:p>
                      <a:pPr algn="ctr" rtl="1"/>
                      <a:endParaRPr lang="ar-SA" dirty="0"/>
                    </a:p>
                    <a:p>
                      <a:pPr algn="ctr" rtl="1"/>
                      <a:endParaRPr lang="ar-SA" dirty="0"/>
                    </a:p>
                  </a:txBody>
                  <a:tcPr/>
                </a:tc>
                <a:tc>
                  <a:txBody>
                    <a:bodyPr/>
                    <a:lstStyle/>
                    <a:p>
                      <a:pPr algn="ctr" rtl="1"/>
                      <a:endParaRPr lang="ar-SA" dirty="0"/>
                    </a:p>
                  </a:txBody>
                  <a:tcPr/>
                </a:tc>
                <a:extLst>
                  <a:ext uri="{0D108BD9-81ED-4DB2-BD59-A6C34878D82A}">
                    <a16:rowId xmlns:a16="http://schemas.microsoft.com/office/drawing/2014/main" val="1832779266"/>
                  </a:ext>
                </a:extLst>
              </a:tr>
            </a:tbl>
          </a:graphicData>
        </a:graphic>
      </p:graphicFrame>
      <p:sp>
        <p:nvSpPr>
          <p:cNvPr id="50" name="مستطيل: زوايا مستديرة 49">
            <a:extLst>
              <a:ext uri="{FF2B5EF4-FFF2-40B4-BE49-F238E27FC236}">
                <a16:creationId xmlns:a16="http://schemas.microsoft.com/office/drawing/2014/main" id="{859E5D2C-4BFE-49A3-88F9-A2D4CB07BE24}"/>
              </a:ext>
            </a:extLst>
          </p:cNvPr>
          <p:cNvSpPr/>
          <p:nvPr/>
        </p:nvSpPr>
        <p:spPr>
          <a:xfrm>
            <a:off x="6417513" y="1854458"/>
            <a:ext cx="3823109" cy="69419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i="1" u="sng" dirty="0">
                <a:solidFill>
                  <a:srgbClr val="0070C0"/>
                </a:solidFill>
                <a:highlight>
                  <a:srgbClr val="FFFF00"/>
                </a:highlight>
              </a:rPr>
              <a:t>استراتيجية طرح الأسئلة</a:t>
            </a:r>
            <a:endParaRPr lang="ar-SA" sz="2000" b="1" i="1" u="sng" dirty="0">
              <a:solidFill>
                <a:srgbClr val="0070C0"/>
              </a:solidFill>
              <a:highlight>
                <a:srgbClr val="FFFF00"/>
              </a:highlight>
            </a:endParaRPr>
          </a:p>
        </p:txBody>
      </p:sp>
      <p:sp>
        <p:nvSpPr>
          <p:cNvPr id="51" name="مستطيل 50">
            <a:extLst>
              <a:ext uri="{FF2B5EF4-FFF2-40B4-BE49-F238E27FC236}">
                <a16:creationId xmlns:a16="http://schemas.microsoft.com/office/drawing/2014/main" id="{E7D885F4-0AAB-4E30-96AD-03C79CC2D7AD}"/>
              </a:ext>
            </a:extLst>
          </p:cNvPr>
          <p:cNvSpPr/>
          <p:nvPr/>
        </p:nvSpPr>
        <p:spPr>
          <a:xfrm>
            <a:off x="8974273" y="167042"/>
            <a:ext cx="1078122"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العرض</a:t>
            </a:r>
          </a:p>
        </p:txBody>
      </p:sp>
      <p:sp>
        <p:nvSpPr>
          <p:cNvPr id="87" name="TextBox 8">
            <a:extLst>
              <a:ext uri="{FF2B5EF4-FFF2-40B4-BE49-F238E27FC236}">
                <a16:creationId xmlns:a16="http://schemas.microsoft.com/office/drawing/2014/main" id="{1B31D437-E1CC-4B2A-92E5-EFDD39CE4AB9}"/>
              </a:ext>
            </a:extLst>
          </p:cNvPr>
          <p:cNvSpPr txBox="1">
            <a:spLocks noChangeArrowheads="1"/>
          </p:cNvSpPr>
          <p:nvPr/>
        </p:nvSpPr>
        <p:spPr bwMode="auto">
          <a:xfrm>
            <a:off x="10279556" y="2552285"/>
            <a:ext cx="18195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ctr">
              <a:lnSpc>
                <a:spcPct val="150000"/>
              </a:lnSpc>
            </a:pP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49" name="TextBox 8">
            <a:extLst>
              <a:ext uri="{FF2B5EF4-FFF2-40B4-BE49-F238E27FC236}">
                <a16:creationId xmlns:a16="http://schemas.microsoft.com/office/drawing/2014/main" id="{ED1CDBD8-80F1-42E1-A58C-0BDA3AD1F850}"/>
              </a:ext>
            </a:extLst>
          </p:cNvPr>
          <p:cNvSpPr txBox="1">
            <a:spLocks noChangeArrowheads="1"/>
          </p:cNvSpPr>
          <p:nvPr/>
        </p:nvSpPr>
        <p:spPr bwMode="auto">
          <a:xfrm>
            <a:off x="10021653" y="378361"/>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الخامس – 8</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
        <p:nvSpPr>
          <p:cNvPr id="52" name="TextBox 47">
            <a:extLst>
              <a:ext uri="{FF2B5EF4-FFF2-40B4-BE49-F238E27FC236}">
                <a16:creationId xmlns:a16="http://schemas.microsoft.com/office/drawing/2014/main" id="{CA69D5F8-263D-4A0D-AAD7-BB6C3BDE3BFF}"/>
              </a:ext>
            </a:extLst>
          </p:cNvPr>
          <p:cNvSpPr txBox="1">
            <a:spLocks noChangeArrowheads="1"/>
          </p:cNvSpPr>
          <p:nvPr/>
        </p:nvSpPr>
        <p:spPr bwMode="auto">
          <a:xfrm>
            <a:off x="10447680" y="4410585"/>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Tree>
    <p:extLst>
      <p:ext uri="{BB962C8B-B14F-4D97-AF65-F5344CB8AC3E}">
        <p14:creationId xmlns:p14="http://schemas.microsoft.com/office/powerpoint/2010/main" val="38716972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extLst>
              <a:ext uri="{28A0092B-C50C-407E-A947-70E740481C1C}">
                <a14:useLocalDpi xmlns:a14="http://schemas.microsoft.com/office/drawing/2010/main" val="0"/>
              </a:ext>
            </a:extLst>
          </a:blip>
          <a:srcRect l="7727" t="9237" r="5248" b="9816"/>
          <a:stretch/>
        </p:blipFill>
        <p:spPr>
          <a:xfrm>
            <a:off x="120884" y="157318"/>
            <a:ext cx="9637614" cy="6154398"/>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202563" y="250146"/>
            <a:ext cx="5142441" cy="5968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69422" y="4384018"/>
            <a:ext cx="1860266" cy="1637049"/>
            <a:chOff x="8373218" y="2027512"/>
            <a:chExt cx="3341882" cy="3362118"/>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47">
              <a:extLst>
                <a:ext uri="{FF2B5EF4-FFF2-40B4-BE49-F238E27FC236}">
                  <a16:creationId xmlns:a16="http://schemas.microsoft.com/office/drawing/2014/main" id="{FF138B0B-3D1C-4DCC-8E27-28C96B430AB6}"/>
                </a:ext>
              </a:extLst>
            </p:cNvPr>
            <p:cNvSpPr txBox="1">
              <a:spLocks noChangeArrowheads="1"/>
            </p:cNvSpPr>
            <p:nvPr/>
          </p:nvSpPr>
          <p:spPr bwMode="auto">
            <a:xfrm>
              <a:off x="8616849" y="2027512"/>
              <a:ext cx="2283875" cy="25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الاستراتيجية</a:t>
              </a:r>
              <a:endParaRPr lang="ar-SA" altLang="ar-SA" sz="1400" dirty="0">
                <a:solidFill>
                  <a:srgbClr val="000066"/>
                </a:solidFill>
                <a:latin typeface="Hand Of Sean" panose="02000500000000000000"/>
                <a:ea typeface="Hand Of Sean" panose="02000500000000000000"/>
              </a:endParaRPr>
            </a:p>
            <a:p>
              <a:pPr algn="just" rtl="1">
                <a:lnSpc>
                  <a:spcPct val="150000"/>
                </a:lnSpc>
              </a:pPr>
              <a:endParaRPr lang="ar-SA" altLang="ar-SA" sz="1400" dirty="0">
                <a:solidFill>
                  <a:srgbClr val="000066"/>
                </a:solidFill>
                <a:latin typeface="Hand Of Sean" panose="02000500000000000000"/>
                <a:ea typeface="Hand Of Sean" panose="02000500000000000000"/>
              </a:endParaRP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434015" y="2524402"/>
            <a:ext cx="1790797"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404629" y="87876"/>
            <a:ext cx="188939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550001" y="-82062"/>
            <a:ext cx="631757" cy="707014"/>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8" name="مستطيل 47">
            <a:extLst>
              <a:ext uri="{FF2B5EF4-FFF2-40B4-BE49-F238E27FC236}">
                <a16:creationId xmlns:a16="http://schemas.microsoft.com/office/drawing/2014/main" id="{990D7A8E-AF41-45D4-BD78-20454DC37F42}"/>
              </a:ext>
            </a:extLst>
          </p:cNvPr>
          <p:cNvSpPr/>
          <p:nvPr/>
        </p:nvSpPr>
        <p:spPr>
          <a:xfrm>
            <a:off x="5565432" y="386564"/>
            <a:ext cx="2873994" cy="656790"/>
          </a:xfrm>
          <a:prstGeom prst="rect">
            <a:avLst/>
          </a:prstGeom>
          <a:solidFill>
            <a:schemeClr val="bg1"/>
          </a:solidFill>
          <a:ln>
            <a:noFill/>
          </a:ln>
          <a:effectLst>
            <a:glow rad="2286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008000"/>
                </a:solidFill>
                <a:latin typeface="Arabic Typesetting" panose="03020402040406030203" pitchFamily="66" charset="-78"/>
                <a:cs typeface="Arabic Typesetting" panose="03020402040406030203" pitchFamily="66" charset="-78"/>
              </a:rPr>
              <a:t>مستوى الفهم الحرفي</a:t>
            </a:r>
          </a:p>
          <a:p>
            <a:pPr algn="ctr"/>
            <a:r>
              <a:rPr lang="ar-SA" sz="2000" b="1" dirty="0">
                <a:solidFill>
                  <a:srgbClr val="008000"/>
                </a:solidFill>
                <a:latin typeface="Arabic Typesetting" panose="03020402040406030203" pitchFamily="66" charset="-78"/>
                <a:cs typeface="Arabic Typesetting" panose="03020402040406030203" pitchFamily="66" charset="-78"/>
              </a:rPr>
              <a:t>استرجاع المعلومات الواضحة الصريحة </a:t>
            </a:r>
          </a:p>
        </p:txBody>
      </p:sp>
      <p:sp>
        <p:nvSpPr>
          <p:cNvPr id="51" name="مربع نص 50">
            <a:extLst>
              <a:ext uri="{FF2B5EF4-FFF2-40B4-BE49-F238E27FC236}">
                <a16:creationId xmlns:a16="http://schemas.microsoft.com/office/drawing/2014/main" id="{C9FCB713-A722-4390-9CC7-662CC8FE8584}"/>
              </a:ext>
            </a:extLst>
          </p:cNvPr>
          <p:cNvSpPr txBox="1"/>
          <p:nvPr/>
        </p:nvSpPr>
        <p:spPr>
          <a:xfrm>
            <a:off x="5634893" y="1630470"/>
            <a:ext cx="3862267" cy="3693319"/>
          </a:xfrm>
          <a:prstGeom prst="rect">
            <a:avLst/>
          </a:prstGeom>
          <a:solidFill>
            <a:schemeClr val="bg1"/>
          </a:solidFill>
        </p:spPr>
        <p:txBody>
          <a:bodyPr wrap="square">
            <a:spAutoFit/>
          </a:bodyPr>
          <a:lstStyle/>
          <a:p>
            <a:pPr algn="r"/>
            <a:endParaRPr lang="ar-SA" sz="1800" b="1" dirty="0">
              <a:solidFill>
                <a:srgbClr val="C00000"/>
              </a:solidFill>
            </a:endParaRPr>
          </a:p>
          <a:p>
            <a:pPr algn="r"/>
            <a:r>
              <a:rPr lang="ar-SA" sz="1800" b="1" dirty="0">
                <a:solidFill>
                  <a:srgbClr val="C00000"/>
                </a:solidFill>
              </a:rPr>
              <a:t>استخرجي من النص الكلمات التالية</a:t>
            </a:r>
            <a:r>
              <a:rPr lang="ar-SA" b="1" dirty="0">
                <a:solidFill>
                  <a:srgbClr val="C00000"/>
                </a:solidFill>
              </a:rPr>
              <a:t> ، ثم ضعيها في سياقٍ جديد.</a:t>
            </a:r>
            <a:endParaRPr lang="ar-SA" sz="1800" b="1" dirty="0">
              <a:solidFill>
                <a:srgbClr val="C00000"/>
              </a:solidFill>
            </a:endParaRPr>
          </a:p>
          <a:p>
            <a:pPr algn="r"/>
            <a:endParaRPr lang="ar-SA" sz="1800" b="1" dirty="0">
              <a:solidFill>
                <a:srgbClr val="C00000"/>
              </a:solidFill>
            </a:endParaRPr>
          </a:p>
          <a:p>
            <a:pPr marL="285750" indent="-285750" algn="r">
              <a:buFontTx/>
              <a:buChar char="-"/>
            </a:pPr>
            <a:r>
              <a:rPr lang="ar-SA" b="1" dirty="0"/>
              <a:t>1- بمعنى القتل........</a:t>
            </a:r>
            <a:r>
              <a:rPr lang="en-US" b="1" dirty="0"/>
              <a:t>  </a:t>
            </a:r>
          </a:p>
          <a:p>
            <a:pPr algn="r"/>
            <a:endParaRPr lang="en-US" b="1" dirty="0"/>
          </a:p>
          <a:p>
            <a:pPr algn="r"/>
            <a:r>
              <a:rPr lang="ar-SA" b="1" dirty="0"/>
              <a:t> ضد كلمة ظهور...........</a:t>
            </a:r>
            <a:r>
              <a:rPr lang="en-US" b="1" dirty="0"/>
              <a:t> -</a:t>
            </a:r>
            <a:r>
              <a:rPr lang="ar-SA" b="1" dirty="0"/>
              <a:t>2</a:t>
            </a:r>
            <a:r>
              <a:rPr lang="en-US" b="1" dirty="0"/>
              <a:t>  </a:t>
            </a:r>
            <a:endParaRPr lang="ar-SA" b="1" dirty="0"/>
          </a:p>
          <a:p>
            <a:pPr algn="ctr"/>
            <a:endParaRPr lang="ar-SA" sz="1800" b="1" dirty="0">
              <a:solidFill>
                <a:srgbClr val="C00000"/>
              </a:solidFill>
            </a:endParaRPr>
          </a:p>
          <a:p>
            <a:pPr algn="ctr"/>
            <a:r>
              <a:rPr lang="ar-SA" b="1" dirty="0">
                <a:solidFill>
                  <a:srgbClr val="C00000"/>
                </a:solidFill>
              </a:rPr>
              <a:t>3- </a:t>
            </a:r>
            <a:r>
              <a:rPr lang="ar-SA" sz="1600" b="1" dirty="0"/>
              <a:t>" من العوامل التي تساعد في ارتفاع ضغط الدم </a:t>
            </a:r>
            <a:r>
              <a:rPr lang="ar-SA" sz="2000" b="1" i="1" u="sng" dirty="0">
                <a:highlight>
                  <a:srgbClr val="FFFF00"/>
                </a:highlight>
              </a:rPr>
              <a:t>ا</a:t>
            </a:r>
            <a:r>
              <a:rPr lang="ar-SA" sz="1600" b="1" i="1" u="sng" dirty="0">
                <a:highlight>
                  <a:srgbClr val="FFFF00"/>
                </a:highlight>
              </a:rPr>
              <a:t>لإفراط</a:t>
            </a:r>
            <a:r>
              <a:rPr lang="ar-SA" sz="1600" b="1" dirty="0"/>
              <a:t> في تناول الملح.....</a:t>
            </a:r>
          </a:p>
          <a:p>
            <a:pPr algn="ctr"/>
            <a:endParaRPr lang="ar-SA" b="1" dirty="0">
              <a:solidFill>
                <a:srgbClr val="C00000"/>
              </a:solidFill>
            </a:endParaRPr>
          </a:p>
          <a:p>
            <a:pPr algn="ctr"/>
            <a:r>
              <a:rPr lang="ar-SA" b="1" dirty="0">
                <a:solidFill>
                  <a:srgbClr val="C00000"/>
                </a:solidFill>
              </a:rPr>
              <a:t>ما معنى  الإفراط ؟</a:t>
            </a:r>
          </a:p>
          <a:p>
            <a:pPr algn="ctr"/>
            <a:endParaRPr lang="ar-SA" sz="1800" b="1" dirty="0">
              <a:solidFill>
                <a:srgbClr val="C00000"/>
              </a:solidFill>
            </a:endParaRPr>
          </a:p>
        </p:txBody>
      </p:sp>
      <p:sp>
        <p:nvSpPr>
          <p:cNvPr id="3" name="مستطيل 2">
            <a:extLst>
              <a:ext uri="{FF2B5EF4-FFF2-40B4-BE49-F238E27FC236}">
                <a16:creationId xmlns:a16="http://schemas.microsoft.com/office/drawing/2014/main" id="{7DBE72A8-F217-4FA9-A3B3-5B6EAC8A4D1B}"/>
              </a:ext>
            </a:extLst>
          </p:cNvPr>
          <p:cNvSpPr/>
          <p:nvPr/>
        </p:nvSpPr>
        <p:spPr>
          <a:xfrm>
            <a:off x="7552266" y="2751913"/>
            <a:ext cx="711192" cy="396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يفتك</a:t>
            </a:r>
            <a:r>
              <a:rPr lang="ar-SA" dirty="0">
                <a:solidFill>
                  <a:schemeClr val="tx1"/>
                </a:solidFill>
              </a:rPr>
              <a:t>  </a:t>
            </a:r>
          </a:p>
        </p:txBody>
      </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2" name="مستطيل 51">
            <a:extLst>
              <a:ext uri="{FF2B5EF4-FFF2-40B4-BE49-F238E27FC236}">
                <a16:creationId xmlns:a16="http://schemas.microsoft.com/office/drawing/2014/main" id="{FCCC0315-9D03-42F2-9FCC-B7E36AF3D40E}"/>
              </a:ext>
            </a:extLst>
          </p:cNvPr>
          <p:cNvSpPr/>
          <p:nvPr/>
        </p:nvSpPr>
        <p:spPr>
          <a:xfrm>
            <a:off x="6869570" y="3245876"/>
            <a:ext cx="1038292" cy="396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غموض</a:t>
            </a:r>
            <a:r>
              <a:rPr lang="ar-SA" dirty="0">
                <a:solidFill>
                  <a:schemeClr val="tx1"/>
                </a:solidFill>
              </a:rPr>
              <a:t> </a:t>
            </a:r>
          </a:p>
        </p:txBody>
      </p:sp>
      <p:sp>
        <p:nvSpPr>
          <p:cNvPr id="54" name="مستطيل 53">
            <a:extLst>
              <a:ext uri="{FF2B5EF4-FFF2-40B4-BE49-F238E27FC236}">
                <a16:creationId xmlns:a16="http://schemas.microsoft.com/office/drawing/2014/main" id="{A40069D1-3B0F-4B30-AA5E-2308431CCB71}"/>
              </a:ext>
            </a:extLst>
          </p:cNvPr>
          <p:cNvSpPr/>
          <p:nvPr/>
        </p:nvSpPr>
        <p:spPr>
          <a:xfrm>
            <a:off x="7922203" y="188473"/>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grpSp>
        <p:nvGrpSpPr>
          <p:cNvPr id="55" name="Group 12">
            <a:extLst>
              <a:ext uri="{FF2B5EF4-FFF2-40B4-BE49-F238E27FC236}">
                <a16:creationId xmlns:a16="http://schemas.microsoft.com/office/drawing/2014/main" id="{BF5FF2D1-37E7-4F09-B0FB-E1E567FEF778}"/>
              </a:ext>
            </a:extLst>
          </p:cNvPr>
          <p:cNvGrpSpPr>
            <a:grpSpLocks/>
          </p:cNvGrpSpPr>
          <p:nvPr/>
        </p:nvGrpSpPr>
        <p:grpSpPr bwMode="auto">
          <a:xfrm>
            <a:off x="10405658" y="4517206"/>
            <a:ext cx="1819153" cy="1503861"/>
            <a:chOff x="8373218" y="2301049"/>
            <a:chExt cx="3341882" cy="3088581"/>
          </a:xfrm>
        </p:grpSpPr>
        <p:sp>
          <p:nvSpPr>
            <p:cNvPr id="56" name="Oval 71">
              <a:extLst>
                <a:ext uri="{FF2B5EF4-FFF2-40B4-BE49-F238E27FC236}">
                  <a16:creationId xmlns:a16="http://schemas.microsoft.com/office/drawing/2014/main" id="{36CD83A3-F15C-4CE8-A54B-F07DAEA546F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7" name="Rectangle 40">
              <a:extLst>
                <a:ext uri="{FF2B5EF4-FFF2-40B4-BE49-F238E27FC236}">
                  <a16:creationId xmlns:a16="http://schemas.microsoft.com/office/drawing/2014/main" id="{C70BA1D1-C7D5-4CCF-B87F-F0B8498C1D4D}"/>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8" name="Rectangle 41">
              <a:extLst>
                <a:ext uri="{FF2B5EF4-FFF2-40B4-BE49-F238E27FC236}">
                  <a16:creationId xmlns:a16="http://schemas.microsoft.com/office/drawing/2014/main" id="{FFF56FB3-3DB9-4EF5-85E2-F98B607A676F}"/>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9" name="Freeform: Shape 42">
              <a:extLst>
                <a:ext uri="{FF2B5EF4-FFF2-40B4-BE49-F238E27FC236}">
                  <a16:creationId xmlns:a16="http://schemas.microsoft.com/office/drawing/2014/main" id="{5743F1D5-757C-4CDE-AD8F-F9246ED8B315}"/>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0" name="Rectangle 43">
              <a:extLst>
                <a:ext uri="{FF2B5EF4-FFF2-40B4-BE49-F238E27FC236}">
                  <a16:creationId xmlns:a16="http://schemas.microsoft.com/office/drawing/2014/main" id="{E38102B1-9D14-415E-852F-57ACCA5B4ED1}"/>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1" name="TextBox 44">
              <a:extLst>
                <a:ext uri="{FF2B5EF4-FFF2-40B4-BE49-F238E27FC236}">
                  <a16:creationId xmlns:a16="http://schemas.microsoft.com/office/drawing/2014/main" id="{7EACC889-0FF9-47E6-9D84-34F4FC328832}"/>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62" name="Group 45">
              <a:extLst>
                <a:ext uri="{FF2B5EF4-FFF2-40B4-BE49-F238E27FC236}">
                  <a16:creationId xmlns:a16="http://schemas.microsoft.com/office/drawing/2014/main" id="{E440AB81-F9B2-41B2-BB7F-9269668B001E}"/>
                </a:ext>
              </a:extLst>
            </p:cNvPr>
            <p:cNvGrpSpPr>
              <a:grpSpLocks/>
            </p:cNvGrpSpPr>
            <p:nvPr/>
          </p:nvGrpSpPr>
          <p:grpSpPr bwMode="auto">
            <a:xfrm>
              <a:off x="8734002" y="3854547"/>
              <a:ext cx="2452936" cy="977863"/>
              <a:chOff x="1016001" y="3891696"/>
              <a:chExt cx="3628571" cy="1446525"/>
            </a:xfrm>
          </p:grpSpPr>
          <p:cxnSp>
            <p:nvCxnSpPr>
              <p:cNvPr id="64" name="Straight Connector 49">
                <a:extLst>
                  <a:ext uri="{FF2B5EF4-FFF2-40B4-BE49-F238E27FC236}">
                    <a16:creationId xmlns:a16="http://schemas.microsoft.com/office/drawing/2014/main" id="{1DAF74A8-FE89-4A8E-973C-C6C7EF6A90EB}"/>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50">
                <a:extLst>
                  <a:ext uri="{FF2B5EF4-FFF2-40B4-BE49-F238E27FC236}">
                    <a16:creationId xmlns:a16="http://schemas.microsoft.com/office/drawing/2014/main" id="{2D5904FA-0586-442A-BD45-BAEE7CCDBD13}"/>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52">
                <a:extLst>
                  <a:ext uri="{FF2B5EF4-FFF2-40B4-BE49-F238E27FC236}">
                    <a16:creationId xmlns:a16="http://schemas.microsoft.com/office/drawing/2014/main" id="{321DF51E-E093-45C9-9208-1142882F7CAD}"/>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53">
                <a:extLst>
                  <a:ext uri="{FF2B5EF4-FFF2-40B4-BE49-F238E27FC236}">
                    <a16:creationId xmlns:a16="http://schemas.microsoft.com/office/drawing/2014/main" id="{1F3845EA-2031-4F8B-BE92-01CB211B30D8}"/>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92" name="TextBox 8">
            <a:extLst>
              <a:ext uri="{FF2B5EF4-FFF2-40B4-BE49-F238E27FC236}">
                <a16:creationId xmlns:a16="http://schemas.microsoft.com/office/drawing/2014/main" id="{92E8DC03-38C1-4B03-954F-2E75CA783E28}"/>
              </a:ext>
            </a:extLst>
          </p:cNvPr>
          <p:cNvSpPr txBox="1">
            <a:spLocks noChangeArrowheads="1"/>
          </p:cNvSpPr>
          <p:nvPr/>
        </p:nvSpPr>
        <p:spPr bwMode="auto">
          <a:xfrm>
            <a:off x="10413733" y="2552222"/>
            <a:ext cx="157785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94" name="TextBox 8">
            <a:extLst>
              <a:ext uri="{FF2B5EF4-FFF2-40B4-BE49-F238E27FC236}">
                <a16:creationId xmlns:a16="http://schemas.microsoft.com/office/drawing/2014/main" id="{EC61130C-033A-483E-97AA-4B4078A70BB5}"/>
              </a:ext>
            </a:extLst>
          </p:cNvPr>
          <p:cNvSpPr txBox="1">
            <a:spLocks noChangeArrowheads="1"/>
          </p:cNvSpPr>
          <p:nvPr/>
        </p:nvSpPr>
        <p:spPr bwMode="auto">
          <a:xfrm>
            <a:off x="10065210" y="391388"/>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a:t>
            </a:r>
            <a:r>
              <a:rPr lang="ar-SA" altLang="ar-SA" b="1" dirty="0">
                <a:latin typeface="Arabic Typesetting" panose="03020402040406030203" pitchFamily="66" charset="-78"/>
                <a:cs typeface="Arabic Typesetting" panose="03020402040406030203" pitchFamily="66" charset="-78"/>
              </a:rPr>
              <a:t>الخامس</a:t>
            </a:r>
            <a:r>
              <a:rPr lang="ar-SA" altLang="ar-SA" b="1" dirty="0">
                <a:solidFill>
                  <a:srgbClr val="C00000"/>
                </a:solidFill>
                <a:latin typeface="Arabic Typesetting" panose="03020402040406030203" pitchFamily="66" charset="-78"/>
                <a:cs typeface="Arabic Typesetting" panose="03020402040406030203" pitchFamily="66" charset="-78"/>
              </a:rPr>
              <a:t> – ب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
        <p:nvSpPr>
          <p:cNvPr id="95" name="TextBox 47">
            <a:extLst>
              <a:ext uri="{FF2B5EF4-FFF2-40B4-BE49-F238E27FC236}">
                <a16:creationId xmlns:a16="http://schemas.microsoft.com/office/drawing/2014/main" id="{0D4A82A2-7DB9-4C24-A1E2-5992977EBDF4}"/>
              </a:ext>
            </a:extLst>
          </p:cNvPr>
          <p:cNvSpPr txBox="1">
            <a:spLocks noChangeArrowheads="1"/>
          </p:cNvSpPr>
          <p:nvPr/>
        </p:nvSpPr>
        <p:spPr bwMode="auto">
          <a:xfrm>
            <a:off x="10447680" y="4410585"/>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
        <p:nvSpPr>
          <p:cNvPr id="96" name="مستطيل 95">
            <a:extLst>
              <a:ext uri="{FF2B5EF4-FFF2-40B4-BE49-F238E27FC236}">
                <a16:creationId xmlns:a16="http://schemas.microsoft.com/office/drawing/2014/main" id="{35F275FC-B163-4DB4-B49A-07B9687D0F22}"/>
              </a:ext>
            </a:extLst>
          </p:cNvPr>
          <p:cNvSpPr/>
          <p:nvPr/>
        </p:nvSpPr>
        <p:spPr>
          <a:xfrm>
            <a:off x="6619503" y="5012940"/>
            <a:ext cx="1819923" cy="396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8000"/>
                </a:solidFill>
              </a:rPr>
              <a:t>م</a:t>
            </a:r>
            <a:r>
              <a:rPr lang="ar-SA" b="1" dirty="0">
                <a:solidFill>
                  <a:srgbClr val="0070C0"/>
                </a:solidFill>
              </a:rPr>
              <a:t>جاوزة الحد والقدر</a:t>
            </a:r>
            <a:r>
              <a:rPr lang="ar-SA" dirty="0">
                <a:solidFill>
                  <a:srgbClr val="0070C0"/>
                </a:solidFill>
              </a:rPr>
              <a:t> </a:t>
            </a:r>
          </a:p>
        </p:txBody>
      </p:sp>
    </p:spTree>
    <p:extLst>
      <p:ext uri="{BB962C8B-B14F-4D97-AF65-F5344CB8AC3E}">
        <p14:creationId xmlns:p14="http://schemas.microsoft.com/office/powerpoint/2010/main" val="244086022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animBg="1"/>
      <p:bldP spid="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261932" y="181612"/>
            <a:ext cx="9785797" cy="6198786"/>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92406" y="199367"/>
            <a:ext cx="5202071" cy="6181031"/>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89952" y="4517206"/>
            <a:ext cx="1839735" cy="1626142"/>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389952" y="2524402"/>
            <a:ext cx="1834859"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334788" y="92841"/>
            <a:ext cx="188072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2" name="مستطيل 51">
            <a:extLst>
              <a:ext uri="{FF2B5EF4-FFF2-40B4-BE49-F238E27FC236}">
                <a16:creationId xmlns:a16="http://schemas.microsoft.com/office/drawing/2014/main" id="{88E99F18-3677-43BF-BBD6-B13CBB3D5ED8}"/>
              </a:ext>
            </a:extLst>
          </p:cNvPr>
          <p:cNvSpPr/>
          <p:nvPr/>
        </p:nvSpPr>
        <p:spPr>
          <a:xfrm>
            <a:off x="8163547" y="358165"/>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sp>
        <p:nvSpPr>
          <p:cNvPr id="57" name="مربع نص 56">
            <a:extLst>
              <a:ext uri="{FF2B5EF4-FFF2-40B4-BE49-F238E27FC236}">
                <a16:creationId xmlns:a16="http://schemas.microsoft.com/office/drawing/2014/main" id="{5F742C3D-935D-4EF9-B9E6-711D973067E7}"/>
              </a:ext>
            </a:extLst>
          </p:cNvPr>
          <p:cNvSpPr txBox="1"/>
          <p:nvPr/>
        </p:nvSpPr>
        <p:spPr>
          <a:xfrm>
            <a:off x="5948391" y="1955415"/>
            <a:ext cx="3755369" cy="2555764"/>
          </a:xfrm>
          <a:prstGeom prst="rect">
            <a:avLst/>
          </a:prstGeom>
          <a:solidFill>
            <a:schemeClr val="bg1"/>
          </a:solidFill>
          <a:ln>
            <a:noFill/>
          </a:ln>
        </p:spPr>
        <p:txBody>
          <a:bodyPr wrap="square" rtlCol="1">
            <a:spAutoFit/>
          </a:bodyPr>
          <a:lstStyle/>
          <a:p>
            <a:pPr marL="285750" indent="-285750" algn="r" rtl="1">
              <a:lnSpc>
                <a:spcPct val="107000"/>
              </a:lnSpc>
              <a:spcAft>
                <a:spcPts val="800"/>
              </a:spcAft>
              <a:buFontTx/>
              <a:buChar char="-"/>
            </a:pPr>
            <a:r>
              <a:rPr lang="ar-SA"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يقيس الطبيب ضغط الدم في كل مرة بجهاز قياس الضغط باستخدام الشريط الذي يلفُهُ على الذراع .</a:t>
            </a:r>
            <a:r>
              <a:rPr lang="ar-SA"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الضمير في ( يلفُهُ) يعود على : </a:t>
            </a:r>
            <a:endParaRPr lang="en-US"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أ. الطبيب.                                </a:t>
            </a:r>
          </a:p>
          <a:p>
            <a:pPr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ب. ذراع المريض.                 </a:t>
            </a:r>
            <a:r>
              <a:rPr lang="ar-SA"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ج. جهاز قياس الضغط.           </a:t>
            </a:r>
          </a:p>
          <a:p>
            <a:pPr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د. الشريط.</a:t>
            </a:r>
            <a:endParaRPr lang="en-US"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2" name="مستطيل 1">
            <a:extLst>
              <a:ext uri="{FF2B5EF4-FFF2-40B4-BE49-F238E27FC236}">
                <a16:creationId xmlns:a16="http://schemas.microsoft.com/office/drawing/2014/main" id="{5980D954-91D5-4BBE-929E-7FE8E822BBD3}"/>
              </a:ext>
            </a:extLst>
          </p:cNvPr>
          <p:cNvSpPr/>
          <p:nvPr/>
        </p:nvSpPr>
        <p:spPr>
          <a:xfrm>
            <a:off x="8470296" y="4107778"/>
            <a:ext cx="1170512" cy="4610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8" name="مستطيل 57">
            <a:extLst>
              <a:ext uri="{FF2B5EF4-FFF2-40B4-BE49-F238E27FC236}">
                <a16:creationId xmlns:a16="http://schemas.microsoft.com/office/drawing/2014/main" id="{99598985-5562-4950-939A-6D65D306C44E}"/>
              </a:ext>
            </a:extLst>
          </p:cNvPr>
          <p:cNvSpPr/>
          <p:nvPr/>
        </p:nvSpPr>
        <p:spPr>
          <a:xfrm>
            <a:off x="6697686" y="795799"/>
            <a:ext cx="2889168" cy="673220"/>
          </a:xfrm>
          <a:prstGeom prst="rect">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3">
                    <a:lumMod val="75000"/>
                  </a:schemeClr>
                </a:solidFill>
                <a:latin typeface="Arabic Typesetting" panose="03020402040406030203" pitchFamily="66" charset="-78"/>
                <a:cs typeface="Arabic Typesetting" panose="03020402040406030203" pitchFamily="66" charset="-78"/>
              </a:rPr>
              <a:t>ب/ مستوى الفهم التفسيري المباشر</a:t>
            </a:r>
          </a:p>
          <a:p>
            <a:pPr algn="ctr"/>
            <a:r>
              <a:rPr lang="ar-SA" sz="2000" b="1" dirty="0">
                <a:solidFill>
                  <a:schemeClr val="accent3">
                    <a:lumMod val="75000"/>
                  </a:schemeClr>
                </a:solidFill>
                <a:latin typeface="Arabic Typesetting" panose="03020402040406030203" pitchFamily="66" charset="-78"/>
                <a:cs typeface="Arabic Typesetting" panose="03020402040406030203" pitchFamily="66" charset="-78"/>
              </a:rPr>
              <a:t>/ الاستنتاج والاستدلالات المباشرة  </a:t>
            </a:r>
            <a:r>
              <a:rPr lang="ar-SA" sz="1600" b="1" dirty="0">
                <a:solidFill>
                  <a:srgbClr val="00B050"/>
                </a:solidFill>
                <a:latin typeface="Arabic Typesetting" panose="03020402040406030203" pitchFamily="66" charset="-78"/>
                <a:cs typeface="Arabic Typesetting" panose="03020402040406030203" pitchFamily="66" charset="-78"/>
              </a:rPr>
              <a:t>: </a:t>
            </a:r>
          </a:p>
        </p:txBody>
      </p:sp>
      <mc:AlternateContent xmlns:mc="http://schemas.openxmlformats.org/markup-compatibility/2006" xmlns:p14="http://schemas.microsoft.com/office/powerpoint/2010/main">
        <mc:Choice Requires="p14">
          <p:contentPart p14:bwMode="auto" r:id="rId4">
            <p14:nvContentPartPr>
              <p14:cNvPr id="3" name="حبر 2">
                <a:extLst>
                  <a:ext uri="{FF2B5EF4-FFF2-40B4-BE49-F238E27FC236}">
                    <a16:creationId xmlns:a16="http://schemas.microsoft.com/office/drawing/2014/main" id="{03728B9C-59B1-4EE6-8AEE-A6EB56D8D052}"/>
                  </a:ext>
                </a:extLst>
              </p14:cNvPr>
              <p14:cNvContentPartPr/>
              <p14:nvPr/>
            </p14:nvContentPartPr>
            <p14:xfrm>
              <a:off x="3771720" y="3562200"/>
              <a:ext cx="76680" cy="13320"/>
            </p14:xfrm>
          </p:contentPart>
        </mc:Choice>
        <mc:Fallback xmlns="">
          <p:pic>
            <p:nvPicPr>
              <p:cNvPr id="3" name="حبر 2">
                <a:extLst>
                  <a:ext uri="{FF2B5EF4-FFF2-40B4-BE49-F238E27FC236}">
                    <a16:creationId xmlns:a16="http://schemas.microsoft.com/office/drawing/2014/main" id="{03728B9C-59B1-4EE6-8AEE-A6EB56D8D052}"/>
                  </a:ext>
                </a:extLst>
              </p:cNvPr>
              <p:cNvPicPr/>
              <p:nvPr/>
            </p:nvPicPr>
            <p:blipFill>
              <a:blip r:embed="rId5"/>
              <a:stretch>
                <a:fillRect/>
              </a:stretch>
            </p:blipFill>
            <p:spPr>
              <a:xfrm>
                <a:off x="3762360" y="3552840"/>
                <a:ext cx="95400" cy="32040"/>
              </a:xfrm>
              <a:prstGeom prst="rect">
                <a:avLst/>
              </a:prstGeom>
            </p:spPr>
          </p:pic>
        </mc:Fallback>
      </mc:AlternateContent>
      <p:grpSp>
        <p:nvGrpSpPr>
          <p:cNvPr id="51" name="Group 10">
            <a:extLst>
              <a:ext uri="{FF2B5EF4-FFF2-40B4-BE49-F238E27FC236}">
                <a16:creationId xmlns:a16="http://schemas.microsoft.com/office/drawing/2014/main" id="{0F9704AF-659D-45AF-BA6B-94DC95AC816C}"/>
              </a:ext>
            </a:extLst>
          </p:cNvPr>
          <p:cNvGrpSpPr>
            <a:grpSpLocks/>
          </p:cNvGrpSpPr>
          <p:nvPr/>
        </p:nvGrpSpPr>
        <p:grpSpPr bwMode="auto">
          <a:xfrm>
            <a:off x="10294908" y="92841"/>
            <a:ext cx="1929904" cy="2349260"/>
            <a:chOff x="582659" y="2124185"/>
            <a:chExt cx="3323431" cy="3265445"/>
          </a:xfrm>
          <a:effectLst/>
        </p:grpSpPr>
        <p:sp>
          <p:nvSpPr>
            <p:cNvPr id="53" name="Oval 69">
              <a:extLst>
                <a:ext uri="{FF2B5EF4-FFF2-40B4-BE49-F238E27FC236}">
                  <a16:creationId xmlns:a16="http://schemas.microsoft.com/office/drawing/2014/main" id="{CC51AC87-611E-44C7-8929-2A8DE60E812F}"/>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4" name="Rectangle 24">
              <a:extLst>
                <a:ext uri="{FF2B5EF4-FFF2-40B4-BE49-F238E27FC236}">
                  <a16:creationId xmlns:a16="http://schemas.microsoft.com/office/drawing/2014/main" id="{ADA0110B-8D23-4DDC-BDE0-BC487AC505CB}"/>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5" name="Rectangle 23">
              <a:extLst>
                <a:ext uri="{FF2B5EF4-FFF2-40B4-BE49-F238E27FC236}">
                  <a16:creationId xmlns:a16="http://schemas.microsoft.com/office/drawing/2014/main" id="{59B14B0F-BE20-4859-9972-B6554F8D371F}"/>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6" name="Freeform: Shape 18">
              <a:extLst>
                <a:ext uri="{FF2B5EF4-FFF2-40B4-BE49-F238E27FC236}">
                  <a16:creationId xmlns:a16="http://schemas.microsoft.com/office/drawing/2014/main" id="{4676C5AE-FC40-4C16-835F-8B84D91BA75A}"/>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59" name="Rectangle 5">
              <a:extLst>
                <a:ext uri="{FF2B5EF4-FFF2-40B4-BE49-F238E27FC236}">
                  <a16:creationId xmlns:a16="http://schemas.microsoft.com/office/drawing/2014/main" id="{350C2038-D4D7-4467-9A7C-AEFF9FCD8854}"/>
                </a:ext>
              </a:extLst>
            </p:cNvPr>
            <p:cNvSpPr/>
            <p:nvPr/>
          </p:nvSpPr>
          <p:spPr>
            <a:xfrm>
              <a:off x="681059" y="2521055"/>
              <a:ext cx="2977440" cy="554792"/>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60" name="Group 7">
              <a:extLst>
                <a:ext uri="{FF2B5EF4-FFF2-40B4-BE49-F238E27FC236}">
                  <a16:creationId xmlns:a16="http://schemas.microsoft.com/office/drawing/2014/main" id="{3F8DBCD5-2A2A-4E85-97EC-F5D2179C0AFF}"/>
                </a:ext>
              </a:extLst>
            </p:cNvPr>
            <p:cNvGrpSpPr>
              <a:grpSpLocks/>
            </p:cNvGrpSpPr>
            <p:nvPr/>
          </p:nvGrpSpPr>
          <p:grpSpPr bwMode="auto">
            <a:xfrm>
              <a:off x="943443" y="3795930"/>
              <a:ext cx="2452936" cy="1024755"/>
              <a:chOff x="1016001" y="3804987"/>
              <a:chExt cx="3628571" cy="1515892"/>
            </a:xfrm>
          </p:grpSpPr>
          <p:cxnSp>
            <p:nvCxnSpPr>
              <p:cNvPr id="61" name="Straight Connector 6">
                <a:extLst>
                  <a:ext uri="{FF2B5EF4-FFF2-40B4-BE49-F238E27FC236}">
                    <a16:creationId xmlns:a16="http://schemas.microsoft.com/office/drawing/2014/main" id="{C468498D-9BE8-4160-A2EF-6F888E2B27D9}"/>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19">
                <a:extLst>
                  <a:ext uri="{FF2B5EF4-FFF2-40B4-BE49-F238E27FC236}">
                    <a16:creationId xmlns:a16="http://schemas.microsoft.com/office/drawing/2014/main" id="{AE5BF886-9C66-4D2D-A120-60C110F620A7}"/>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1">
                <a:extLst>
                  <a:ext uri="{FF2B5EF4-FFF2-40B4-BE49-F238E27FC236}">
                    <a16:creationId xmlns:a16="http://schemas.microsoft.com/office/drawing/2014/main" id="{08BCC87F-C7F9-4B1B-8818-09E15BCCF6C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2">
                <a:extLst>
                  <a:ext uri="{FF2B5EF4-FFF2-40B4-BE49-F238E27FC236}">
                    <a16:creationId xmlns:a16="http://schemas.microsoft.com/office/drawing/2014/main" id="{DA4B1122-6F94-430F-BCB4-C36606EDADBD}"/>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65" name="TextBox 8">
            <a:extLst>
              <a:ext uri="{FF2B5EF4-FFF2-40B4-BE49-F238E27FC236}">
                <a16:creationId xmlns:a16="http://schemas.microsoft.com/office/drawing/2014/main" id="{E41F99D2-1BC7-40FD-A66A-A75AA02E4739}"/>
              </a:ext>
            </a:extLst>
          </p:cNvPr>
          <p:cNvSpPr txBox="1">
            <a:spLocks noChangeArrowheads="1"/>
          </p:cNvSpPr>
          <p:nvPr/>
        </p:nvSpPr>
        <p:spPr bwMode="auto">
          <a:xfrm>
            <a:off x="10280060" y="2549044"/>
            <a:ext cx="18195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ctr">
              <a:lnSpc>
                <a:spcPct val="150000"/>
              </a:lnSpc>
            </a:pP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67" name="TextBox 8">
            <a:extLst>
              <a:ext uri="{FF2B5EF4-FFF2-40B4-BE49-F238E27FC236}">
                <a16:creationId xmlns:a16="http://schemas.microsoft.com/office/drawing/2014/main" id="{F86B1927-FE73-46A0-B80C-C46F1EB3CA03}"/>
              </a:ext>
            </a:extLst>
          </p:cNvPr>
          <p:cNvSpPr txBox="1">
            <a:spLocks noChangeArrowheads="1"/>
          </p:cNvSpPr>
          <p:nvPr/>
        </p:nvSpPr>
        <p:spPr bwMode="auto">
          <a:xfrm>
            <a:off x="10092908" y="414039"/>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الخامس – ب /1</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
        <p:nvSpPr>
          <p:cNvPr id="69" name="TextBox 47">
            <a:extLst>
              <a:ext uri="{FF2B5EF4-FFF2-40B4-BE49-F238E27FC236}">
                <a16:creationId xmlns:a16="http://schemas.microsoft.com/office/drawing/2014/main" id="{FC18D29F-AA7E-49F5-A64A-72FE4035CE68}"/>
              </a:ext>
            </a:extLst>
          </p:cNvPr>
          <p:cNvSpPr txBox="1">
            <a:spLocks noChangeArrowheads="1"/>
          </p:cNvSpPr>
          <p:nvPr/>
        </p:nvSpPr>
        <p:spPr bwMode="auto">
          <a:xfrm>
            <a:off x="10447680" y="4410585"/>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Tree>
    <p:extLst>
      <p:ext uri="{BB962C8B-B14F-4D97-AF65-F5344CB8AC3E}">
        <p14:creationId xmlns:p14="http://schemas.microsoft.com/office/powerpoint/2010/main" val="33840331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248000" y="187163"/>
            <a:ext cx="9662456" cy="5953580"/>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415771" y="227870"/>
            <a:ext cx="4984123" cy="6217317"/>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235193" y="4517206"/>
            <a:ext cx="1994495"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275334" y="2542157"/>
            <a:ext cx="1949478"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713454" y="4405168"/>
            <a:ext cx="513489" cy="568348"/>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268303" y="63406"/>
            <a:ext cx="1945442"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7" name="مستطيل 46">
            <a:extLst>
              <a:ext uri="{FF2B5EF4-FFF2-40B4-BE49-F238E27FC236}">
                <a16:creationId xmlns:a16="http://schemas.microsoft.com/office/drawing/2014/main" id="{E5407C5D-3E45-4112-8EA1-65A53021B3F5}"/>
              </a:ext>
            </a:extLst>
          </p:cNvPr>
          <p:cNvSpPr/>
          <p:nvPr/>
        </p:nvSpPr>
        <p:spPr>
          <a:xfrm>
            <a:off x="5893995" y="836118"/>
            <a:ext cx="2889168"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FF"/>
                </a:solidFill>
              </a:rPr>
              <a:t>ج/ مستوى الفهم الاستنتاجي:</a:t>
            </a:r>
          </a:p>
          <a:p>
            <a:pPr algn="ctr"/>
            <a:r>
              <a:rPr lang="ar-SA" sz="1400" b="1" dirty="0">
                <a:solidFill>
                  <a:srgbClr val="FF00FF"/>
                </a:solidFill>
              </a:rPr>
              <a:t> التفسير ودمج الأفكار والمعلومات </a:t>
            </a:r>
          </a:p>
        </p:txBody>
      </p:sp>
      <p:sp>
        <p:nvSpPr>
          <p:cNvPr id="48" name="مربع نص 47">
            <a:extLst>
              <a:ext uri="{FF2B5EF4-FFF2-40B4-BE49-F238E27FC236}">
                <a16:creationId xmlns:a16="http://schemas.microsoft.com/office/drawing/2014/main" id="{EA557E49-AA10-40FE-8C0E-2BE8CFF64DF5}"/>
              </a:ext>
            </a:extLst>
          </p:cNvPr>
          <p:cNvSpPr txBox="1"/>
          <p:nvPr/>
        </p:nvSpPr>
        <p:spPr>
          <a:xfrm>
            <a:off x="6031842" y="1800871"/>
            <a:ext cx="3348633" cy="1963038"/>
          </a:xfrm>
          <a:prstGeom prst="rect">
            <a:avLst/>
          </a:prstGeom>
          <a:solidFill>
            <a:schemeClr val="bg1"/>
          </a:solidFill>
          <a:ln>
            <a:noFill/>
          </a:ln>
        </p:spPr>
        <p:txBody>
          <a:bodyPr wrap="square" rtlCol="1">
            <a:spAutoFit/>
          </a:bodyPr>
          <a:lstStyle/>
          <a:p>
            <a:pPr algn="r" rtl="1">
              <a:lnSpc>
                <a:spcPct val="107000"/>
              </a:lnSpc>
              <a:spcAft>
                <a:spcPts val="800"/>
              </a:spcAft>
            </a:pPr>
            <a:r>
              <a:rPr lang="ar-SA" b="1"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a:t>
            </a:r>
            <a:r>
              <a:rPr lang="ar-SA"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حددي الفكرة الرَّئيسة ممَّا يلي:</a:t>
            </a:r>
            <a:endParaRPr lang="en-US"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228600"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أ. أسباب ارتفاع ضغط الدم.</a:t>
            </a:r>
            <a:endParaRPr lang="en-US"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228600"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ب. كيفية قياس ضغط الدم.</a:t>
            </a:r>
            <a:endParaRPr lang="en-US"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228600"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ج. مفهوم ضغط الدم.</a:t>
            </a:r>
            <a:endParaRPr lang="en-US"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د. ضغط الدم أسبابه وطرق الوقاية</a:t>
            </a:r>
            <a:endParaRPr lang="en-US"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50" name="مستطيل 49">
            <a:extLst>
              <a:ext uri="{FF2B5EF4-FFF2-40B4-BE49-F238E27FC236}">
                <a16:creationId xmlns:a16="http://schemas.microsoft.com/office/drawing/2014/main" id="{C22F04B2-E714-452B-A26C-D90EFAD53A83}"/>
              </a:ext>
            </a:extLst>
          </p:cNvPr>
          <p:cNvSpPr/>
          <p:nvPr/>
        </p:nvSpPr>
        <p:spPr>
          <a:xfrm>
            <a:off x="7719378" y="304230"/>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sp>
        <p:nvSpPr>
          <p:cNvPr id="51" name="مستطيل 50">
            <a:extLst>
              <a:ext uri="{FF2B5EF4-FFF2-40B4-BE49-F238E27FC236}">
                <a16:creationId xmlns:a16="http://schemas.microsoft.com/office/drawing/2014/main" id="{66E13B43-E84C-4C53-AB24-2C05780BD742}"/>
              </a:ext>
            </a:extLst>
          </p:cNvPr>
          <p:cNvSpPr/>
          <p:nvPr/>
        </p:nvSpPr>
        <p:spPr>
          <a:xfrm>
            <a:off x="6402702" y="3429000"/>
            <a:ext cx="2882039" cy="4610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p14="http://schemas.microsoft.com/office/powerpoint/2010/main">
        <mc:Choice Requires="p14">
          <p:contentPart p14:bwMode="auto" r:id="rId4">
            <p14:nvContentPartPr>
              <p14:cNvPr id="3" name="حبر 2">
                <a:extLst>
                  <a:ext uri="{FF2B5EF4-FFF2-40B4-BE49-F238E27FC236}">
                    <a16:creationId xmlns:a16="http://schemas.microsoft.com/office/drawing/2014/main" id="{2230585A-DA39-4344-97CC-385F3A43730A}"/>
                  </a:ext>
                </a:extLst>
              </p14:cNvPr>
              <p14:cNvContentPartPr/>
              <p14:nvPr/>
            </p14:nvContentPartPr>
            <p14:xfrm>
              <a:off x="2717640" y="1460520"/>
              <a:ext cx="1149840" cy="2527560"/>
            </p14:xfrm>
          </p:contentPart>
        </mc:Choice>
        <mc:Fallback xmlns="">
          <p:pic>
            <p:nvPicPr>
              <p:cNvPr id="3" name="حبر 2">
                <a:extLst>
                  <a:ext uri="{FF2B5EF4-FFF2-40B4-BE49-F238E27FC236}">
                    <a16:creationId xmlns:a16="http://schemas.microsoft.com/office/drawing/2014/main" id="{2230585A-DA39-4344-97CC-385F3A43730A}"/>
                  </a:ext>
                </a:extLst>
              </p:cNvPr>
              <p:cNvPicPr/>
              <p:nvPr/>
            </p:nvPicPr>
            <p:blipFill>
              <a:blip r:embed="rId5"/>
              <a:stretch>
                <a:fillRect/>
              </a:stretch>
            </p:blipFill>
            <p:spPr>
              <a:xfrm>
                <a:off x="2708280" y="1451160"/>
                <a:ext cx="1168560" cy="2546280"/>
              </a:xfrm>
              <a:prstGeom prst="rect">
                <a:avLst/>
              </a:prstGeom>
            </p:spPr>
          </p:pic>
        </mc:Fallback>
      </mc:AlternateContent>
      <p:sp>
        <p:nvSpPr>
          <p:cNvPr id="57" name="TextBox 8">
            <a:extLst>
              <a:ext uri="{FF2B5EF4-FFF2-40B4-BE49-F238E27FC236}">
                <a16:creationId xmlns:a16="http://schemas.microsoft.com/office/drawing/2014/main" id="{8727207C-8E04-46D4-968F-E2C9EF0C9F83}"/>
              </a:ext>
            </a:extLst>
          </p:cNvPr>
          <p:cNvSpPr txBox="1">
            <a:spLocks noChangeArrowheads="1"/>
          </p:cNvSpPr>
          <p:nvPr/>
        </p:nvSpPr>
        <p:spPr bwMode="auto">
          <a:xfrm>
            <a:off x="10279556" y="2552285"/>
            <a:ext cx="18195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ctr">
              <a:lnSpc>
                <a:spcPct val="150000"/>
              </a:lnSpc>
            </a:pP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60" name="TextBox 8">
            <a:extLst>
              <a:ext uri="{FF2B5EF4-FFF2-40B4-BE49-F238E27FC236}">
                <a16:creationId xmlns:a16="http://schemas.microsoft.com/office/drawing/2014/main" id="{24911597-7BAF-42B0-A07A-8F4A5D3C9D4F}"/>
              </a:ext>
            </a:extLst>
          </p:cNvPr>
          <p:cNvSpPr txBox="1">
            <a:spLocks noChangeArrowheads="1"/>
          </p:cNvSpPr>
          <p:nvPr/>
        </p:nvSpPr>
        <p:spPr bwMode="auto">
          <a:xfrm>
            <a:off x="10021653" y="378361"/>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الخامس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
        <p:nvSpPr>
          <p:cNvPr id="62" name="TextBox 47">
            <a:extLst>
              <a:ext uri="{FF2B5EF4-FFF2-40B4-BE49-F238E27FC236}">
                <a16:creationId xmlns:a16="http://schemas.microsoft.com/office/drawing/2014/main" id="{30C9BBA5-2981-4B62-8E7E-1122ADDCE489}"/>
              </a:ext>
            </a:extLst>
          </p:cNvPr>
          <p:cNvSpPr txBox="1">
            <a:spLocks noChangeArrowheads="1"/>
          </p:cNvSpPr>
          <p:nvPr/>
        </p:nvSpPr>
        <p:spPr bwMode="auto">
          <a:xfrm>
            <a:off x="10447680" y="4410585"/>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Tree>
    <p:extLst>
      <p:ext uri="{BB962C8B-B14F-4D97-AF65-F5344CB8AC3E}">
        <p14:creationId xmlns:p14="http://schemas.microsoft.com/office/powerpoint/2010/main" val="354940968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D1DC7415-F029-4EE5-B94E-841C115F137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27" t="9237" r="5248" b="9816"/>
          <a:stretch/>
        </p:blipFill>
        <p:spPr>
          <a:xfrm>
            <a:off x="403718" y="126680"/>
            <a:ext cx="9340171" cy="6140151"/>
          </a:xfrm>
          <a:prstGeom prst="rect">
            <a:avLst/>
          </a:prstGeom>
          <a:effectLst>
            <a:glow rad="228600">
              <a:schemeClr val="accent6">
                <a:satMod val="175000"/>
                <a:alpha val="40000"/>
              </a:schemeClr>
            </a:glow>
          </a:effectLst>
        </p:spPr>
      </p:pic>
      <p:pic>
        <p:nvPicPr>
          <p:cNvPr id="4" name="صورة 3">
            <a:extLst>
              <a:ext uri="{FF2B5EF4-FFF2-40B4-BE49-F238E27FC236}">
                <a16:creationId xmlns:a16="http://schemas.microsoft.com/office/drawing/2014/main" id="{59E61E79-82A7-4B29-B451-16F48DF3CF23}"/>
              </a:ext>
            </a:extLst>
          </p:cNvPr>
          <p:cNvPicPr>
            <a:picLocks noChangeAspect="1"/>
          </p:cNvPicPr>
          <p:nvPr/>
        </p:nvPicPr>
        <p:blipFill>
          <a:blip r:embed="rId3"/>
          <a:stretch>
            <a:fillRect/>
          </a:stretch>
        </p:blipFill>
        <p:spPr>
          <a:xfrm>
            <a:off x="345719" y="126680"/>
            <a:ext cx="4724876" cy="6001489"/>
          </a:xfrm>
          <a:prstGeom prst="rect">
            <a:avLst/>
          </a:prstGeom>
          <a:ln>
            <a:noFill/>
          </a:ln>
          <a:effectLst>
            <a:outerShdw blurRad="190500" algn="tl" rotWithShape="0">
              <a:srgbClr val="000000">
                <a:alpha val="70000"/>
              </a:srgbClr>
            </a:outerShdw>
          </a:effectLst>
        </p:spPr>
      </p:pic>
      <p:grpSp>
        <p:nvGrpSpPr>
          <p:cNvPr id="7" name="Group 12">
            <a:extLst>
              <a:ext uri="{FF2B5EF4-FFF2-40B4-BE49-F238E27FC236}">
                <a16:creationId xmlns:a16="http://schemas.microsoft.com/office/drawing/2014/main" id="{0433A54C-8069-49B7-9971-24BB84BCCA5B}"/>
              </a:ext>
            </a:extLst>
          </p:cNvPr>
          <p:cNvGrpSpPr>
            <a:grpSpLocks/>
          </p:cNvGrpSpPr>
          <p:nvPr/>
        </p:nvGrpSpPr>
        <p:grpSpPr bwMode="auto">
          <a:xfrm>
            <a:off x="10305892" y="4517206"/>
            <a:ext cx="1923796" cy="1503861"/>
            <a:chOff x="8373218" y="2301049"/>
            <a:chExt cx="3341882" cy="3088581"/>
          </a:xfrm>
        </p:grpSpPr>
        <p:sp>
          <p:nvSpPr>
            <p:cNvPr id="8" name="Oval 71">
              <a:extLst>
                <a:ext uri="{FF2B5EF4-FFF2-40B4-BE49-F238E27FC236}">
                  <a16:creationId xmlns:a16="http://schemas.microsoft.com/office/drawing/2014/main" id="{7A1B167B-1762-422E-9C2D-9A15C9A6A613}"/>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Rectangle 40">
              <a:extLst>
                <a:ext uri="{FF2B5EF4-FFF2-40B4-BE49-F238E27FC236}">
                  <a16:creationId xmlns:a16="http://schemas.microsoft.com/office/drawing/2014/main" id="{4D2F0107-F6FF-4767-B9F8-ABBB56F7A69F}"/>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Rectangle 41">
              <a:extLst>
                <a:ext uri="{FF2B5EF4-FFF2-40B4-BE49-F238E27FC236}">
                  <a16:creationId xmlns:a16="http://schemas.microsoft.com/office/drawing/2014/main" id="{FF2A07AE-407C-455F-A691-5A6F8339F7EA}"/>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Freeform: Shape 42">
              <a:extLst>
                <a:ext uri="{FF2B5EF4-FFF2-40B4-BE49-F238E27FC236}">
                  <a16:creationId xmlns:a16="http://schemas.microsoft.com/office/drawing/2014/main" id="{08C04E85-7E93-4316-93DF-B95F824D2880}"/>
                </a:ext>
              </a:extLst>
            </p:cNvPr>
            <p:cNvSpPr/>
            <p:nvPr/>
          </p:nvSpPr>
          <p:spPr>
            <a:xfrm>
              <a:off x="8471601" y="2434536"/>
              <a:ext cx="2976909" cy="2887372"/>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 name="Rectangle 43">
              <a:extLst>
                <a:ext uri="{FF2B5EF4-FFF2-40B4-BE49-F238E27FC236}">
                  <a16:creationId xmlns:a16="http://schemas.microsoft.com/office/drawing/2014/main" id="{3D301DC2-500C-44B1-9C7B-C46C745D25E7}"/>
                </a:ext>
              </a:extLst>
            </p:cNvPr>
            <p:cNvSpPr/>
            <p:nvPr/>
          </p:nvSpPr>
          <p:spPr>
            <a:xfrm>
              <a:off x="8471601" y="2522078"/>
              <a:ext cx="2976909" cy="66674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3" name="TextBox 44">
              <a:extLst>
                <a:ext uri="{FF2B5EF4-FFF2-40B4-BE49-F238E27FC236}">
                  <a16:creationId xmlns:a16="http://schemas.microsoft.com/office/drawing/2014/main" id="{FB61A3FA-028E-4E22-9A88-FCA3313274A1}"/>
                </a:ext>
              </a:extLst>
            </p:cNvPr>
            <p:cNvSpPr txBox="1"/>
            <p:nvPr/>
          </p:nvSpPr>
          <p:spPr>
            <a:xfrm>
              <a:off x="10704278" y="2327284"/>
              <a:ext cx="950517" cy="948153"/>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3/</a:t>
              </a:r>
              <a:endParaRPr lang="en-US" sz="2400" spc="300" dirty="0">
                <a:solidFill>
                  <a:schemeClr val="bg1"/>
                </a:solidFill>
                <a:latin typeface="Oswald" panose="02000503000000000000" pitchFamily="2" charset="0"/>
                <a:cs typeface="+mn-cs"/>
              </a:endParaRPr>
            </a:p>
          </p:txBody>
        </p:sp>
        <p:grpSp>
          <p:nvGrpSpPr>
            <p:cNvPr id="14" name="Group 45">
              <a:extLst>
                <a:ext uri="{FF2B5EF4-FFF2-40B4-BE49-F238E27FC236}">
                  <a16:creationId xmlns:a16="http://schemas.microsoft.com/office/drawing/2014/main" id="{AD3EA77F-0B45-4B98-8599-3F232B839B2A}"/>
                </a:ext>
              </a:extLst>
            </p:cNvPr>
            <p:cNvGrpSpPr>
              <a:grpSpLocks/>
            </p:cNvGrpSpPr>
            <p:nvPr/>
          </p:nvGrpSpPr>
          <p:grpSpPr bwMode="auto">
            <a:xfrm>
              <a:off x="8734002" y="3854547"/>
              <a:ext cx="2452936" cy="977863"/>
              <a:chOff x="1016001" y="3891696"/>
              <a:chExt cx="3628571" cy="1446525"/>
            </a:xfrm>
          </p:grpSpPr>
          <p:cxnSp>
            <p:nvCxnSpPr>
              <p:cNvPr id="17" name="Straight Connector 49">
                <a:extLst>
                  <a:ext uri="{FF2B5EF4-FFF2-40B4-BE49-F238E27FC236}">
                    <a16:creationId xmlns:a16="http://schemas.microsoft.com/office/drawing/2014/main" id="{0DB7582D-D5B6-411B-893B-9AC4BBE806D7}"/>
                  </a:ext>
                </a:extLst>
              </p:cNvPr>
              <p:cNvCxnSpPr/>
              <p:nvPr/>
            </p:nvCxnSpPr>
            <p:spPr>
              <a:xfrm>
                <a:off x="1015157" y="3891681"/>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0">
                <a:extLst>
                  <a:ext uri="{FF2B5EF4-FFF2-40B4-BE49-F238E27FC236}">
                    <a16:creationId xmlns:a16="http://schemas.microsoft.com/office/drawing/2014/main" id="{55A53353-1653-4D3C-A32E-9C3096256717}"/>
                  </a:ext>
                </a:extLst>
              </p:cNvPr>
              <p:cNvCxnSpPr/>
              <p:nvPr/>
            </p:nvCxnSpPr>
            <p:spPr>
              <a:xfrm>
                <a:off x="1015157" y="4356647"/>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2">
                <a:extLst>
                  <a:ext uri="{FF2B5EF4-FFF2-40B4-BE49-F238E27FC236}">
                    <a16:creationId xmlns:a16="http://schemas.microsoft.com/office/drawing/2014/main" id="{30E98C8E-728C-4086-884F-C5A9AC232E97}"/>
                  </a:ext>
                </a:extLst>
              </p:cNvPr>
              <p:cNvCxnSpPr/>
              <p:nvPr/>
            </p:nvCxnSpPr>
            <p:spPr>
              <a:xfrm>
                <a:off x="1015157" y="4854489"/>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3">
                <a:extLst>
                  <a:ext uri="{FF2B5EF4-FFF2-40B4-BE49-F238E27FC236}">
                    <a16:creationId xmlns:a16="http://schemas.microsoft.com/office/drawing/2014/main" id="{502A394B-E65D-478A-821C-B83F563CD83A}"/>
                  </a:ext>
                </a:extLst>
              </p:cNvPr>
              <p:cNvCxnSpPr/>
              <p:nvPr/>
            </p:nvCxnSpPr>
            <p:spPr>
              <a:xfrm>
                <a:off x="1015157" y="5338242"/>
                <a:ext cx="3629040"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11">
            <a:extLst>
              <a:ext uri="{FF2B5EF4-FFF2-40B4-BE49-F238E27FC236}">
                <a16:creationId xmlns:a16="http://schemas.microsoft.com/office/drawing/2014/main" id="{77ECCEA0-A6C3-42A8-92B6-DAEC7869C73C}"/>
              </a:ext>
            </a:extLst>
          </p:cNvPr>
          <p:cNvGrpSpPr>
            <a:grpSpLocks/>
          </p:cNvGrpSpPr>
          <p:nvPr/>
        </p:nvGrpSpPr>
        <p:grpSpPr bwMode="auto">
          <a:xfrm>
            <a:off x="10333660" y="2524402"/>
            <a:ext cx="1891152" cy="1976640"/>
            <a:chOff x="4538482" y="2124185"/>
            <a:chExt cx="3323156" cy="3265445"/>
          </a:xfrm>
        </p:grpSpPr>
        <p:sp>
          <p:nvSpPr>
            <p:cNvPr id="79" name="Oval 70">
              <a:extLst>
                <a:ext uri="{FF2B5EF4-FFF2-40B4-BE49-F238E27FC236}">
                  <a16:creationId xmlns:a16="http://schemas.microsoft.com/office/drawing/2014/main" id="{6CB73B5D-AD1E-4B32-B950-DD1EBCC4BD4A}"/>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0" name="Rectangle 17">
              <a:extLst>
                <a:ext uri="{FF2B5EF4-FFF2-40B4-BE49-F238E27FC236}">
                  <a16:creationId xmlns:a16="http://schemas.microsoft.com/office/drawing/2014/main" id="{97FD111B-F722-4E9D-99F8-ACFBE88D9392}"/>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1" name="Rectangle 25">
              <a:extLst>
                <a:ext uri="{FF2B5EF4-FFF2-40B4-BE49-F238E27FC236}">
                  <a16:creationId xmlns:a16="http://schemas.microsoft.com/office/drawing/2014/main" id="{FA14AF7C-4F71-423F-8E35-93204235E928}"/>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2" name="Freeform: Shape 27">
              <a:extLst>
                <a:ext uri="{FF2B5EF4-FFF2-40B4-BE49-F238E27FC236}">
                  <a16:creationId xmlns:a16="http://schemas.microsoft.com/office/drawing/2014/main" id="{1A8BC092-7363-4AF7-99AB-858436F183C2}"/>
                </a:ext>
              </a:extLst>
            </p:cNvPr>
            <p:cNvSpPr/>
            <p:nvPr/>
          </p:nvSpPr>
          <p:spPr>
            <a:xfrm>
              <a:off x="4636922" y="2124185"/>
              <a:ext cx="2977027"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3" name="Rectangle 28">
              <a:extLst>
                <a:ext uri="{FF2B5EF4-FFF2-40B4-BE49-F238E27FC236}">
                  <a16:creationId xmlns:a16="http://schemas.microsoft.com/office/drawing/2014/main" id="{631202A1-228B-4E72-B892-A0FA8AB48766}"/>
                </a:ext>
              </a:extLst>
            </p:cNvPr>
            <p:cNvSpPr/>
            <p:nvPr/>
          </p:nvSpPr>
          <p:spPr>
            <a:xfrm>
              <a:off x="4636922" y="2521055"/>
              <a:ext cx="2977027" cy="666741"/>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4" name="TextBox 29">
              <a:extLst>
                <a:ext uri="{FF2B5EF4-FFF2-40B4-BE49-F238E27FC236}">
                  <a16:creationId xmlns:a16="http://schemas.microsoft.com/office/drawing/2014/main" id="{BDCACB19-FD01-491E-A83F-635806072E53}"/>
                </a:ext>
              </a:extLst>
            </p:cNvPr>
            <p:cNvSpPr txBox="1"/>
            <p:nvPr/>
          </p:nvSpPr>
          <p:spPr>
            <a:xfrm>
              <a:off x="6882267" y="2500038"/>
              <a:ext cx="951061" cy="734889"/>
            </a:xfrm>
            <a:prstGeom prst="rect">
              <a:avLst/>
            </a:prstGeom>
            <a:noFill/>
          </p:spPr>
          <p:txBody>
            <a:bodyPr>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2/</a:t>
              </a:r>
              <a:endParaRPr lang="en-US" sz="2400" spc="300" dirty="0">
                <a:solidFill>
                  <a:schemeClr val="bg1"/>
                </a:solidFill>
                <a:latin typeface="Oswald" panose="02000503000000000000" pitchFamily="2" charset="0"/>
                <a:cs typeface="+mn-cs"/>
              </a:endParaRPr>
            </a:p>
          </p:txBody>
        </p:sp>
        <p:grpSp>
          <p:nvGrpSpPr>
            <p:cNvPr id="85" name="Group 30">
              <a:extLst>
                <a:ext uri="{FF2B5EF4-FFF2-40B4-BE49-F238E27FC236}">
                  <a16:creationId xmlns:a16="http://schemas.microsoft.com/office/drawing/2014/main" id="{4E959DAB-0C67-48E5-BA8F-3B1910C75AAA}"/>
                </a:ext>
              </a:extLst>
            </p:cNvPr>
            <p:cNvGrpSpPr>
              <a:grpSpLocks/>
            </p:cNvGrpSpPr>
            <p:nvPr/>
          </p:nvGrpSpPr>
          <p:grpSpPr bwMode="auto">
            <a:xfrm>
              <a:off x="4899266" y="3842829"/>
              <a:ext cx="2452936" cy="989586"/>
              <a:chOff x="1016001" y="3874353"/>
              <a:chExt cx="3628571" cy="1463864"/>
            </a:xfrm>
          </p:grpSpPr>
          <p:cxnSp>
            <p:nvCxnSpPr>
              <p:cNvPr id="88" name="Straight Connector 34">
                <a:extLst>
                  <a:ext uri="{FF2B5EF4-FFF2-40B4-BE49-F238E27FC236}">
                    <a16:creationId xmlns:a16="http://schemas.microsoft.com/office/drawing/2014/main" id="{F1DB96F6-5319-408C-AB94-A9FBAE55512B}"/>
                  </a:ext>
                </a:extLst>
              </p:cNvPr>
              <p:cNvCxnSpPr/>
              <p:nvPr/>
            </p:nvCxnSpPr>
            <p:spPr>
              <a:xfrm>
                <a:off x="1015460" y="3875235"/>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5AE048E5-0035-4080-B396-DE07D650CDD8}"/>
                  </a:ext>
                </a:extLst>
              </p:cNvPr>
              <p:cNvCxnSpPr/>
              <p:nvPr/>
            </p:nvCxnSpPr>
            <p:spPr>
              <a:xfrm>
                <a:off x="1015460" y="4391863"/>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7">
                <a:extLst>
                  <a:ext uri="{FF2B5EF4-FFF2-40B4-BE49-F238E27FC236}">
                    <a16:creationId xmlns:a16="http://schemas.microsoft.com/office/drawing/2014/main" id="{23357CF9-FFE2-4579-90BA-355047A792AB}"/>
                  </a:ext>
                </a:extLst>
              </p:cNvPr>
              <p:cNvCxnSpPr/>
              <p:nvPr/>
            </p:nvCxnSpPr>
            <p:spPr>
              <a:xfrm>
                <a:off x="1015460" y="4838041"/>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8">
                <a:extLst>
                  <a:ext uri="{FF2B5EF4-FFF2-40B4-BE49-F238E27FC236}">
                    <a16:creationId xmlns:a16="http://schemas.microsoft.com/office/drawing/2014/main" id="{04CB1A48-79E9-41E5-AE1B-16BACAD8CC41}"/>
                  </a:ext>
                </a:extLst>
              </p:cNvPr>
              <p:cNvCxnSpPr/>
              <p:nvPr/>
            </p:nvCxnSpPr>
            <p:spPr>
              <a:xfrm>
                <a:off x="1015460" y="5338230"/>
                <a:ext cx="36287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6" name="Freeform: Shape 48">
            <a:extLst>
              <a:ext uri="{FF2B5EF4-FFF2-40B4-BE49-F238E27FC236}">
                <a16:creationId xmlns:a16="http://schemas.microsoft.com/office/drawing/2014/main" id="{C4F86B56-761B-42F5-9566-A2C89A92B30B}"/>
              </a:ext>
            </a:extLst>
          </p:cNvPr>
          <p:cNvSpPr/>
          <p:nvPr/>
        </p:nvSpPr>
        <p:spPr>
          <a:xfrm rot="6113283">
            <a:off x="11698592" y="2339969"/>
            <a:ext cx="472358" cy="705231"/>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7" name="Freeform: Shape 48">
            <a:extLst>
              <a:ext uri="{FF2B5EF4-FFF2-40B4-BE49-F238E27FC236}">
                <a16:creationId xmlns:a16="http://schemas.microsoft.com/office/drawing/2014/main" id="{9A4DAEC1-E685-47B3-9428-BCDAC3F71DEA}"/>
              </a:ext>
            </a:extLst>
          </p:cNvPr>
          <p:cNvSpPr/>
          <p:nvPr/>
        </p:nvSpPr>
        <p:spPr>
          <a:xfrm rot="5123366">
            <a:off x="11598003" y="4422932"/>
            <a:ext cx="648195" cy="675720"/>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23" name="Group 10">
            <a:extLst>
              <a:ext uri="{FF2B5EF4-FFF2-40B4-BE49-F238E27FC236}">
                <a16:creationId xmlns:a16="http://schemas.microsoft.com/office/drawing/2014/main" id="{D302CEF5-C255-4FDB-B2A9-86AAD07BE292}"/>
              </a:ext>
            </a:extLst>
          </p:cNvPr>
          <p:cNvGrpSpPr>
            <a:grpSpLocks/>
          </p:cNvGrpSpPr>
          <p:nvPr/>
        </p:nvGrpSpPr>
        <p:grpSpPr bwMode="auto">
          <a:xfrm>
            <a:off x="10172160" y="88767"/>
            <a:ext cx="2043828" cy="2349260"/>
            <a:chOff x="582659" y="2124185"/>
            <a:chExt cx="3354793" cy="3265445"/>
          </a:xfrm>
          <a:effectLst/>
        </p:grpSpPr>
        <p:sp>
          <p:nvSpPr>
            <p:cNvPr id="124" name="Oval 69">
              <a:extLst>
                <a:ext uri="{FF2B5EF4-FFF2-40B4-BE49-F238E27FC236}">
                  <a16:creationId xmlns:a16="http://schemas.microsoft.com/office/drawing/2014/main" id="{0303CF02-68CC-4509-B2A2-4B3A432E5314}"/>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5" name="Rectangle 24">
              <a:extLst>
                <a:ext uri="{FF2B5EF4-FFF2-40B4-BE49-F238E27FC236}">
                  <a16:creationId xmlns:a16="http://schemas.microsoft.com/office/drawing/2014/main" id="{9B90705B-017D-4906-8FFB-FDB6962A6DE6}"/>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6" name="Rectangle 23">
              <a:extLst>
                <a:ext uri="{FF2B5EF4-FFF2-40B4-BE49-F238E27FC236}">
                  <a16:creationId xmlns:a16="http://schemas.microsoft.com/office/drawing/2014/main" id="{EDE4C3C9-EF6F-4304-8092-0D558952C1F6}"/>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7" name="Freeform: Shape 18">
              <a:extLst>
                <a:ext uri="{FF2B5EF4-FFF2-40B4-BE49-F238E27FC236}">
                  <a16:creationId xmlns:a16="http://schemas.microsoft.com/office/drawing/2014/main" id="{67BBD2FD-A5D1-4794-827F-A99A674C9F2D}"/>
                </a:ext>
              </a:extLst>
            </p:cNvPr>
            <p:cNvSpPr/>
            <p:nvPr/>
          </p:nvSpPr>
          <p:spPr>
            <a:xfrm>
              <a:off x="681060" y="2124185"/>
              <a:ext cx="2977439" cy="3086059"/>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28" name="Rectangle 5">
              <a:extLst>
                <a:ext uri="{FF2B5EF4-FFF2-40B4-BE49-F238E27FC236}">
                  <a16:creationId xmlns:a16="http://schemas.microsoft.com/office/drawing/2014/main" id="{C6F8D397-C6E9-4BE5-8192-8DFE03EF7112}"/>
                </a:ext>
              </a:extLst>
            </p:cNvPr>
            <p:cNvSpPr/>
            <p:nvPr/>
          </p:nvSpPr>
          <p:spPr>
            <a:xfrm>
              <a:off x="681060" y="2521055"/>
              <a:ext cx="2977439" cy="666741"/>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29" name="TextBox 1">
              <a:extLst>
                <a:ext uri="{FF2B5EF4-FFF2-40B4-BE49-F238E27FC236}">
                  <a16:creationId xmlns:a16="http://schemas.microsoft.com/office/drawing/2014/main" id="{25CF3CDC-A496-4998-BF50-CC83AC2B91C7}"/>
                </a:ext>
              </a:extLst>
            </p:cNvPr>
            <p:cNvSpPr txBox="1"/>
            <p:nvPr/>
          </p:nvSpPr>
          <p:spPr>
            <a:xfrm>
              <a:off x="3020904" y="2674526"/>
              <a:ext cx="916548" cy="640263"/>
            </a:xfrm>
            <a:prstGeom prst="rect">
              <a:avLst/>
            </a:prstGeom>
            <a:noFill/>
          </p:spPr>
          <p:txBody>
            <a:bodyPr wrap="square">
              <a:spAutoFit/>
            </a:bodyPr>
            <a:lstStyle/>
            <a:p>
              <a:pPr rtl="0" fontAlgn="auto">
                <a:spcBef>
                  <a:spcPts val="0"/>
                </a:spcBef>
                <a:spcAft>
                  <a:spcPts val="0"/>
                </a:spcAft>
                <a:defRPr/>
              </a:pPr>
              <a:r>
                <a:rPr lang="ar-SA" sz="2400" spc="300" dirty="0">
                  <a:solidFill>
                    <a:schemeClr val="bg1"/>
                  </a:solidFill>
                  <a:latin typeface="Oswald" panose="02000503000000000000" pitchFamily="2" charset="0"/>
                  <a:cs typeface="+mn-cs"/>
                </a:rPr>
                <a:t>1/</a:t>
              </a:r>
              <a:endParaRPr lang="en-US" sz="2400" spc="300" dirty="0">
                <a:solidFill>
                  <a:schemeClr val="bg1"/>
                </a:solidFill>
                <a:latin typeface="Oswald" panose="02000503000000000000" pitchFamily="2" charset="0"/>
                <a:cs typeface="+mn-cs"/>
              </a:endParaRPr>
            </a:p>
          </p:txBody>
        </p:sp>
        <p:grpSp>
          <p:nvGrpSpPr>
            <p:cNvPr id="130" name="Group 7">
              <a:extLst>
                <a:ext uri="{FF2B5EF4-FFF2-40B4-BE49-F238E27FC236}">
                  <a16:creationId xmlns:a16="http://schemas.microsoft.com/office/drawing/2014/main" id="{FA2DE41D-CE88-4B8F-9AD8-15FC11E6B31B}"/>
                </a:ext>
              </a:extLst>
            </p:cNvPr>
            <p:cNvGrpSpPr>
              <a:grpSpLocks/>
            </p:cNvGrpSpPr>
            <p:nvPr/>
          </p:nvGrpSpPr>
          <p:grpSpPr bwMode="auto">
            <a:xfrm>
              <a:off x="943443" y="3795930"/>
              <a:ext cx="2452936" cy="1024755"/>
              <a:chOff x="1016001" y="3804987"/>
              <a:chExt cx="3628571" cy="1515892"/>
            </a:xfrm>
          </p:grpSpPr>
          <p:cxnSp>
            <p:nvCxnSpPr>
              <p:cNvPr id="133" name="Straight Connector 6">
                <a:extLst>
                  <a:ext uri="{FF2B5EF4-FFF2-40B4-BE49-F238E27FC236}">
                    <a16:creationId xmlns:a16="http://schemas.microsoft.com/office/drawing/2014/main" id="{DCC3150D-0049-4C7A-9BCB-7AD89F7AB1FA}"/>
                  </a:ext>
                </a:extLst>
              </p:cNvPr>
              <p:cNvCxnSpPr/>
              <p:nvPr/>
            </p:nvCxnSpPr>
            <p:spPr>
              <a:xfrm>
                <a:off x="1015250" y="3804796"/>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9">
                <a:extLst>
                  <a:ext uri="{FF2B5EF4-FFF2-40B4-BE49-F238E27FC236}">
                    <a16:creationId xmlns:a16="http://schemas.microsoft.com/office/drawing/2014/main" id="{B905C750-5476-425A-AF3A-7B4E07C5C459}"/>
                  </a:ext>
                </a:extLst>
              </p:cNvPr>
              <p:cNvCxnSpPr/>
              <p:nvPr/>
            </p:nvCxnSpPr>
            <p:spPr>
              <a:xfrm>
                <a:off x="1015250" y="435665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1">
                <a:extLst>
                  <a:ext uri="{FF2B5EF4-FFF2-40B4-BE49-F238E27FC236}">
                    <a16:creationId xmlns:a16="http://schemas.microsoft.com/office/drawing/2014/main" id="{37EED40B-24B2-4CD3-A46F-4F8470EA3B50}"/>
                  </a:ext>
                </a:extLst>
              </p:cNvPr>
              <p:cNvCxnSpPr/>
              <p:nvPr/>
            </p:nvCxnSpPr>
            <p:spPr>
              <a:xfrm>
                <a:off x="1015250" y="4802830"/>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2">
                <a:extLst>
                  <a:ext uri="{FF2B5EF4-FFF2-40B4-BE49-F238E27FC236}">
                    <a16:creationId xmlns:a16="http://schemas.microsoft.com/office/drawing/2014/main" id="{A0FB633A-20B3-41DB-9CC3-0ADD5E910220}"/>
                  </a:ext>
                </a:extLst>
              </p:cNvPr>
              <p:cNvCxnSpPr/>
              <p:nvPr/>
            </p:nvCxnSpPr>
            <p:spPr>
              <a:xfrm>
                <a:off x="1015250" y="5321808"/>
                <a:ext cx="3629685"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grpSp>
      <p:sp>
        <p:nvSpPr>
          <p:cNvPr id="108" name="Freeform: Shape 48">
            <a:extLst>
              <a:ext uri="{FF2B5EF4-FFF2-40B4-BE49-F238E27FC236}">
                <a16:creationId xmlns:a16="http://schemas.microsoft.com/office/drawing/2014/main" id="{7A09634E-22F5-46C5-A844-CE5813189323}"/>
              </a:ext>
            </a:extLst>
          </p:cNvPr>
          <p:cNvSpPr/>
          <p:nvPr/>
        </p:nvSpPr>
        <p:spPr>
          <a:xfrm rot="5123366">
            <a:off x="11633638" y="-4899"/>
            <a:ext cx="559695" cy="617305"/>
          </a:xfrm>
          <a:custGeom>
            <a:avLst/>
            <a:gdLst>
              <a:gd name="connsiteX0" fmla="*/ 87086 w 1553029"/>
              <a:gd name="connsiteY0" fmla="*/ 856343 h 1219200"/>
              <a:gd name="connsiteX1" fmla="*/ 1132115 w 1553029"/>
              <a:gd name="connsiteY1" fmla="*/ 0 h 1219200"/>
              <a:gd name="connsiteX2" fmla="*/ 1146629 w 1553029"/>
              <a:gd name="connsiteY2" fmla="*/ 159657 h 1219200"/>
              <a:gd name="connsiteX3" fmla="*/ 1248229 w 1553029"/>
              <a:gd name="connsiteY3" fmla="*/ 116114 h 1219200"/>
              <a:gd name="connsiteX4" fmla="*/ 1233715 w 1553029"/>
              <a:gd name="connsiteY4" fmla="*/ 275771 h 1219200"/>
              <a:gd name="connsiteX5" fmla="*/ 1378858 w 1553029"/>
              <a:gd name="connsiteY5" fmla="*/ 217714 h 1219200"/>
              <a:gd name="connsiteX6" fmla="*/ 1349829 w 1553029"/>
              <a:gd name="connsiteY6" fmla="*/ 348343 h 1219200"/>
              <a:gd name="connsiteX7" fmla="*/ 1451429 w 1553029"/>
              <a:gd name="connsiteY7" fmla="*/ 333828 h 1219200"/>
              <a:gd name="connsiteX8" fmla="*/ 1436915 w 1553029"/>
              <a:gd name="connsiteY8" fmla="*/ 406400 h 1219200"/>
              <a:gd name="connsiteX9" fmla="*/ 1553029 w 1553029"/>
              <a:gd name="connsiteY9" fmla="*/ 377371 h 1219200"/>
              <a:gd name="connsiteX10" fmla="*/ 435429 w 1553029"/>
              <a:gd name="connsiteY10" fmla="*/ 1219200 h 1219200"/>
              <a:gd name="connsiteX11" fmla="*/ 435429 w 1553029"/>
              <a:gd name="connsiteY11" fmla="*/ 1132114 h 1219200"/>
              <a:gd name="connsiteX12" fmla="*/ 319315 w 1553029"/>
              <a:gd name="connsiteY12" fmla="*/ 1161143 h 1219200"/>
              <a:gd name="connsiteX13" fmla="*/ 319315 w 1553029"/>
              <a:gd name="connsiteY13" fmla="*/ 1045028 h 1219200"/>
              <a:gd name="connsiteX14" fmla="*/ 174172 w 1553029"/>
              <a:gd name="connsiteY14" fmla="*/ 1088571 h 1219200"/>
              <a:gd name="connsiteX15" fmla="*/ 188686 w 1553029"/>
              <a:gd name="connsiteY15" fmla="*/ 957943 h 1219200"/>
              <a:gd name="connsiteX16" fmla="*/ 29029 w 1553029"/>
              <a:gd name="connsiteY16" fmla="*/ 972457 h 1219200"/>
              <a:gd name="connsiteX17" fmla="*/ 101600 w 1553029"/>
              <a:gd name="connsiteY17" fmla="*/ 928914 h 1219200"/>
              <a:gd name="connsiteX18" fmla="*/ 0 w 1553029"/>
              <a:gd name="connsiteY18" fmla="*/ 928914 h 1219200"/>
              <a:gd name="connsiteX19" fmla="*/ 87086 w 1553029"/>
              <a:gd name="connsiteY19" fmla="*/ 85634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3029" h="1219200">
                <a:moveTo>
                  <a:pt x="87086" y="856343"/>
                </a:moveTo>
                <a:lnTo>
                  <a:pt x="1132115" y="0"/>
                </a:lnTo>
                <a:lnTo>
                  <a:pt x="1146629" y="159657"/>
                </a:lnTo>
                <a:lnTo>
                  <a:pt x="1248229" y="116114"/>
                </a:lnTo>
                <a:lnTo>
                  <a:pt x="1233715" y="275771"/>
                </a:lnTo>
                <a:lnTo>
                  <a:pt x="1378858" y="217714"/>
                </a:lnTo>
                <a:lnTo>
                  <a:pt x="1349829" y="348343"/>
                </a:lnTo>
                <a:lnTo>
                  <a:pt x="1451429" y="333828"/>
                </a:lnTo>
                <a:lnTo>
                  <a:pt x="1436915" y="406400"/>
                </a:lnTo>
                <a:lnTo>
                  <a:pt x="1553029" y="377371"/>
                </a:lnTo>
                <a:lnTo>
                  <a:pt x="435429" y="1219200"/>
                </a:lnTo>
                <a:lnTo>
                  <a:pt x="435429" y="1132114"/>
                </a:lnTo>
                <a:lnTo>
                  <a:pt x="319315" y="1161143"/>
                </a:lnTo>
                <a:lnTo>
                  <a:pt x="319315" y="1045028"/>
                </a:lnTo>
                <a:lnTo>
                  <a:pt x="174172" y="1088571"/>
                </a:lnTo>
                <a:lnTo>
                  <a:pt x="188686" y="957943"/>
                </a:lnTo>
                <a:lnTo>
                  <a:pt x="29029" y="972457"/>
                </a:lnTo>
                <a:lnTo>
                  <a:pt x="101600" y="928914"/>
                </a:lnTo>
                <a:lnTo>
                  <a:pt x="0" y="928914"/>
                </a:lnTo>
                <a:lnTo>
                  <a:pt x="87086" y="856343"/>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7" name="مستطيل 46">
            <a:extLst>
              <a:ext uri="{FF2B5EF4-FFF2-40B4-BE49-F238E27FC236}">
                <a16:creationId xmlns:a16="http://schemas.microsoft.com/office/drawing/2014/main" id="{E5407C5D-3E45-4112-8EA1-65A53021B3F5}"/>
              </a:ext>
            </a:extLst>
          </p:cNvPr>
          <p:cNvSpPr/>
          <p:nvPr/>
        </p:nvSpPr>
        <p:spPr>
          <a:xfrm>
            <a:off x="5882318" y="836118"/>
            <a:ext cx="2889168" cy="454888"/>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rgbClr val="FF00FF"/>
                </a:solidFill>
              </a:rPr>
              <a:t>ج/ مستوى الفهم الاستنتاجي:</a:t>
            </a:r>
          </a:p>
          <a:p>
            <a:pPr algn="ctr"/>
            <a:r>
              <a:rPr lang="ar-SA" sz="1400" b="1" dirty="0">
                <a:solidFill>
                  <a:srgbClr val="FF00FF"/>
                </a:solidFill>
              </a:rPr>
              <a:t> التفسير ودمج الأفكار والمعلومات </a:t>
            </a:r>
          </a:p>
        </p:txBody>
      </p:sp>
      <p:sp>
        <p:nvSpPr>
          <p:cNvPr id="48" name="مربع نص 47">
            <a:extLst>
              <a:ext uri="{FF2B5EF4-FFF2-40B4-BE49-F238E27FC236}">
                <a16:creationId xmlns:a16="http://schemas.microsoft.com/office/drawing/2014/main" id="{A504277E-80FB-48FA-B013-DDF58DE3E9FE}"/>
              </a:ext>
            </a:extLst>
          </p:cNvPr>
          <p:cNvSpPr txBox="1"/>
          <p:nvPr/>
        </p:nvSpPr>
        <p:spPr>
          <a:xfrm>
            <a:off x="5749981" y="1804605"/>
            <a:ext cx="3742792" cy="2462021"/>
          </a:xfrm>
          <a:prstGeom prst="rect">
            <a:avLst/>
          </a:prstGeom>
          <a:solidFill>
            <a:schemeClr val="bg1"/>
          </a:solidFill>
          <a:ln>
            <a:noFill/>
          </a:ln>
        </p:spPr>
        <p:txBody>
          <a:bodyPr wrap="square" rtlCol="1">
            <a:spAutoFit/>
          </a:bodyPr>
          <a:lstStyle/>
          <a:p>
            <a:pPr algn="r" rtl="1">
              <a:lnSpc>
                <a:spcPct val="107000"/>
              </a:lnSpc>
              <a:spcAft>
                <a:spcPts val="800"/>
              </a:spcAft>
            </a:pPr>
            <a:r>
              <a:rPr lang="ar-SA" sz="2000" b="1" dirty="0">
                <a:solidFill>
                  <a:srgbClr val="0070C0"/>
                </a:solidFill>
                <a:effectLst/>
                <a:latin typeface="Calibri" panose="020F0502020204030204" pitchFamily="34" charset="0"/>
                <a:ea typeface="Calibri" panose="020F0502020204030204" pitchFamily="34" charset="0"/>
                <a:cs typeface="Sakkal Majalla" panose="02000000000000000000" pitchFamily="2" charset="-78"/>
              </a:rPr>
              <a:t>9</a:t>
            </a:r>
            <a:r>
              <a:rPr lang="ar-SA" sz="2000" b="1" dirty="0">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 العلاقة بين ارتفاع ضغط الدم وتلف الأوعية الدموية تشبه العلاقة بين: </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أ. الفرح والسرور.</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effectLst/>
                <a:latin typeface="Calibri" panose="020F0502020204030204" pitchFamily="34" charset="0"/>
                <a:ea typeface="Calibri" panose="020F0502020204030204" pitchFamily="34" charset="0"/>
                <a:cs typeface="Arial" panose="020B0604020202020204" pitchFamily="34" charset="0"/>
              </a:rPr>
              <a:t>ب. كثرة تناول الحلويات وتسوس الأسنان.</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effectLst/>
                <a:latin typeface="Calibri" panose="020F0502020204030204" pitchFamily="34" charset="0"/>
                <a:ea typeface="Calibri" panose="020F0502020204030204" pitchFamily="34" charset="0"/>
                <a:cs typeface="Arial" panose="020B0604020202020204" pitchFamily="34" charset="0"/>
              </a:rPr>
              <a:t>ج. الصحة والمرض.</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effectLst/>
                <a:latin typeface="Calibri" panose="020F0502020204030204" pitchFamily="34" charset="0"/>
                <a:ea typeface="Calibri" panose="020F0502020204030204" pitchFamily="34" charset="0"/>
                <a:cs typeface="Arial" panose="020B0604020202020204" pitchFamily="34" charset="0"/>
              </a:rPr>
              <a:t>د. اليد والأصبع.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9" name="مستطيل 48">
            <a:extLst>
              <a:ext uri="{FF2B5EF4-FFF2-40B4-BE49-F238E27FC236}">
                <a16:creationId xmlns:a16="http://schemas.microsoft.com/office/drawing/2014/main" id="{0E4E9C10-7D0B-48A6-8932-EDF7A5BBE814}"/>
              </a:ext>
            </a:extLst>
          </p:cNvPr>
          <p:cNvSpPr/>
          <p:nvPr/>
        </p:nvSpPr>
        <p:spPr>
          <a:xfrm>
            <a:off x="5858577" y="2997206"/>
            <a:ext cx="3657600" cy="4610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9D906FDF-103D-43EB-8E8E-D2B295254814}"/>
              </a:ext>
            </a:extLst>
          </p:cNvPr>
          <p:cNvSpPr/>
          <p:nvPr/>
        </p:nvSpPr>
        <p:spPr>
          <a:xfrm>
            <a:off x="7803838" y="245627"/>
            <a:ext cx="1716420" cy="454888"/>
          </a:xfrm>
          <a:prstGeom prst="rect">
            <a:avLst/>
          </a:prstGeom>
          <a:solidFill>
            <a:schemeClr val="bg1"/>
          </a:solidFill>
          <a:ln>
            <a:noFill/>
          </a:ln>
          <a:effectLst>
            <a:glow rad="228600">
              <a:schemeClr val="accent5">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0070C0"/>
                </a:solidFill>
              </a:rPr>
              <a:t>الت</a:t>
            </a:r>
            <a:r>
              <a:rPr lang="ar-SA" b="1" dirty="0">
                <a:solidFill>
                  <a:schemeClr val="accent1"/>
                </a:solidFill>
              </a:rPr>
              <a:t>حل</a:t>
            </a:r>
            <a:r>
              <a:rPr lang="ar-SA" b="1" dirty="0">
                <a:solidFill>
                  <a:srgbClr val="0070C0"/>
                </a:solidFill>
              </a:rPr>
              <a:t>يل والم</a:t>
            </a:r>
            <a:r>
              <a:rPr lang="ar-SA" b="1" dirty="0">
                <a:solidFill>
                  <a:schemeClr val="accent1"/>
                </a:solidFill>
              </a:rPr>
              <a:t>ناق</a:t>
            </a:r>
            <a:r>
              <a:rPr lang="ar-SA" b="1" dirty="0">
                <a:solidFill>
                  <a:srgbClr val="0070C0"/>
                </a:solidFill>
              </a:rPr>
              <a:t>شة</a:t>
            </a:r>
          </a:p>
        </p:txBody>
      </p:sp>
      <p:sp>
        <p:nvSpPr>
          <p:cNvPr id="54" name="TextBox 8">
            <a:extLst>
              <a:ext uri="{FF2B5EF4-FFF2-40B4-BE49-F238E27FC236}">
                <a16:creationId xmlns:a16="http://schemas.microsoft.com/office/drawing/2014/main" id="{A6D6BE39-ED67-44A6-B228-49CCE26C3A95}"/>
              </a:ext>
            </a:extLst>
          </p:cNvPr>
          <p:cNvSpPr txBox="1">
            <a:spLocks noChangeArrowheads="1"/>
          </p:cNvSpPr>
          <p:nvPr/>
        </p:nvSpPr>
        <p:spPr bwMode="auto">
          <a:xfrm>
            <a:off x="10270786" y="2561479"/>
            <a:ext cx="18195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ar-SA" altLang="ar-SA" sz="2400" b="1" dirty="0">
                <a:solidFill>
                  <a:schemeClr val="bg1"/>
                </a:solidFill>
                <a:latin typeface="Arial Black" panose="020B0A04020102020204" pitchFamily="34" charset="0"/>
                <a:cs typeface="Arabic Typesetting" panose="03020402040406030203" pitchFamily="66" charset="-78"/>
              </a:rPr>
              <a:t>الهدف العام:</a:t>
            </a:r>
            <a:endParaRPr lang="ar-SA" altLang="ar-SA" sz="2000" b="1" dirty="0">
              <a:latin typeface="Arial Black" panose="020B0A04020102020204" pitchFamily="34" charset="0"/>
              <a:cs typeface="Arabic Typesetting" panose="03020402040406030203" pitchFamily="66" charset="-78"/>
            </a:endParaRPr>
          </a:p>
          <a:p>
            <a:pPr algn="ctr">
              <a:lnSpc>
                <a:spcPct val="150000"/>
              </a:lnSpc>
            </a:pPr>
            <a:r>
              <a:rPr lang="ar-SA" altLang="ar-SA" sz="2000" b="1" dirty="0">
                <a:latin typeface="Arabic Typesetting" panose="03020402040406030203" pitchFamily="66" charset="-78"/>
                <a:cs typeface="Arabic Typesetting" panose="03020402040406030203" pitchFamily="66" charset="-78"/>
              </a:rPr>
              <a:t>القراءة السليمة وفهم المقروء واستيعاب جوانبه واستثمارها.  </a:t>
            </a:r>
          </a:p>
          <a:p>
            <a:pPr algn="ctr"/>
            <a:endParaRPr lang="en-US" altLang="ar-SA" sz="2000" b="1" dirty="0">
              <a:latin typeface="Arial Black" panose="020B0A04020102020204" pitchFamily="34" charset="0"/>
              <a:cs typeface="Arabic Typesetting" panose="03020402040406030203" pitchFamily="66" charset="-78"/>
            </a:endParaRPr>
          </a:p>
        </p:txBody>
      </p:sp>
      <p:sp>
        <p:nvSpPr>
          <p:cNvPr id="56" name="TextBox 8">
            <a:extLst>
              <a:ext uri="{FF2B5EF4-FFF2-40B4-BE49-F238E27FC236}">
                <a16:creationId xmlns:a16="http://schemas.microsoft.com/office/drawing/2014/main" id="{85B04D98-B8ED-4B9D-8DEA-8B8330CA18C6}"/>
              </a:ext>
            </a:extLst>
          </p:cNvPr>
          <p:cNvSpPr txBox="1">
            <a:spLocks noChangeArrowheads="1"/>
          </p:cNvSpPr>
          <p:nvPr/>
        </p:nvSpPr>
        <p:spPr bwMode="auto">
          <a:xfrm>
            <a:off x="10065210" y="474761"/>
            <a:ext cx="226326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r>
              <a:rPr lang="ar-SA" altLang="ar-SA" sz="2400" b="1" dirty="0">
                <a:solidFill>
                  <a:schemeClr val="bg1"/>
                </a:solidFill>
                <a:latin typeface="Arial Black" panose="020B0A04020102020204" pitchFamily="34" charset="0"/>
                <a:cs typeface="Arabic Typesetting" panose="03020402040406030203" pitchFamily="66" charset="-78"/>
              </a:rPr>
              <a:t>البيانات الأساسية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التاريخ</a:t>
            </a:r>
            <a:r>
              <a:rPr lang="ar-SA" altLang="ar-SA" b="1" dirty="0">
                <a:latin typeface="Arabic Typesetting" panose="03020402040406030203" pitchFamily="66" charset="-78"/>
                <a:cs typeface="Arabic Typesetting" panose="03020402040406030203" pitchFamily="66" charset="-78"/>
              </a:rPr>
              <a:t>: الأحد 1442/7/23هـ</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المادة</a:t>
            </a:r>
            <a:r>
              <a:rPr lang="ar-SA" altLang="ar-SA" b="1" dirty="0">
                <a:latin typeface="Arabic Typesetting" panose="03020402040406030203" pitchFamily="66" charset="-78"/>
                <a:cs typeface="Arabic Typesetting" panose="03020402040406030203" pitchFamily="66" charset="-78"/>
              </a:rPr>
              <a:t>: اللغة العربية (لغتي الجميلة)</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الصف الخامس – ب </a:t>
            </a:r>
          </a:p>
          <a:p>
            <a:pPr algn="ctr"/>
            <a:r>
              <a:rPr lang="ar-SA" altLang="ar-SA" b="1" dirty="0">
                <a:solidFill>
                  <a:srgbClr val="C00000"/>
                </a:solidFill>
                <a:latin typeface="Arabic Typesetting" panose="03020402040406030203" pitchFamily="66" charset="-78"/>
                <a:cs typeface="Arabic Typesetting" panose="03020402040406030203" pitchFamily="66" charset="-78"/>
              </a:rPr>
              <a:t>الموضوع</a:t>
            </a:r>
            <a:r>
              <a:rPr lang="ar-SA" altLang="ar-SA" b="1" dirty="0">
                <a:latin typeface="Arabic Typesetting" panose="03020402040406030203" pitchFamily="66" charset="-78"/>
                <a:cs typeface="Arabic Typesetting" panose="03020402040406030203" pitchFamily="66" charset="-78"/>
              </a:rPr>
              <a:t> : نص  الفهم القرائي:</a:t>
            </a:r>
          </a:p>
          <a:p>
            <a:pPr algn="ctr"/>
            <a:r>
              <a:rPr lang="ar-SA" altLang="ar-SA" b="1" dirty="0">
                <a:latin typeface="Arabic Typesetting" panose="03020402040406030203" pitchFamily="66" charset="-78"/>
                <a:cs typeface="Arabic Typesetting" panose="03020402040406030203" pitchFamily="66" charset="-78"/>
              </a:rPr>
              <a:t>     القاتل الصامت </a:t>
            </a:r>
            <a:endParaRPr lang="en-US" altLang="ar-SA" b="1" dirty="0">
              <a:latin typeface="Arabic Typesetting" panose="03020402040406030203" pitchFamily="66" charset="-78"/>
              <a:cs typeface="Arabic Typesetting" panose="03020402040406030203" pitchFamily="66" charset="-78"/>
            </a:endParaRPr>
          </a:p>
        </p:txBody>
      </p:sp>
      <p:sp>
        <p:nvSpPr>
          <p:cNvPr id="58" name="TextBox 47">
            <a:extLst>
              <a:ext uri="{FF2B5EF4-FFF2-40B4-BE49-F238E27FC236}">
                <a16:creationId xmlns:a16="http://schemas.microsoft.com/office/drawing/2014/main" id="{E436BD4D-000C-4E49-A5CD-B3CE1FF96751}"/>
              </a:ext>
            </a:extLst>
          </p:cNvPr>
          <p:cNvSpPr txBox="1">
            <a:spLocks noChangeArrowheads="1"/>
          </p:cNvSpPr>
          <p:nvPr/>
        </p:nvSpPr>
        <p:spPr bwMode="auto">
          <a:xfrm>
            <a:off x="10447680" y="4410585"/>
            <a:ext cx="1328445" cy="14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الإستراتيجية :</a:t>
            </a:r>
          </a:p>
          <a:p>
            <a:pPr algn="just" rtl="1">
              <a:lnSpc>
                <a:spcPct val="150000"/>
              </a:lnSpc>
            </a:pPr>
            <a:r>
              <a:rPr lang="ar-SA" altLang="ar-SA" sz="2400" dirty="0">
                <a:solidFill>
                  <a:schemeClr val="bg1"/>
                </a:solidFill>
                <a:latin typeface="Arabic Typesetting" panose="03020402040406030203" pitchFamily="66" charset="-78"/>
                <a:ea typeface="Hand Of Sean" panose="02000500000000000000"/>
                <a:cs typeface="Arabic Typesetting" panose="03020402040406030203" pitchFamily="66" charset="-78"/>
              </a:rPr>
              <a:t> </a:t>
            </a:r>
            <a:r>
              <a:rPr lang="ar-SA" altLang="ar-SA" sz="1600" b="1" dirty="0">
                <a:latin typeface="Hand Of Sean" panose="02000500000000000000"/>
                <a:ea typeface="Hand Of Sean" panose="02000500000000000000"/>
              </a:rPr>
              <a:t>الفصل المقلوب</a:t>
            </a:r>
          </a:p>
          <a:p>
            <a:pPr algn="just" rtl="1">
              <a:lnSpc>
                <a:spcPct val="150000"/>
              </a:lnSpc>
            </a:pPr>
            <a:r>
              <a:rPr lang="ar-SA" altLang="ar-SA" sz="1400" dirty="0">
                <a:solidFill>
                  <a:srgbClr val="000066"/>
                </a:solidFill>
                <a:latin typeface="Hand Of Sean" panose="02000500000000000000"/>
                <a:ea typeface="Hand Of Sean" panose="02000500000000000000"/>
              </a:rPr>
              <a:t> </a:t>
            </a:r>
            <a:endParaRPr lang="en-US" altLang="ar-SA" sz="1400" dirty="0">
              <a:solidFill>
                <a:srgbClr val="000066"/>
              </a:solidFill>
              <a:latin typeface="Hand Of Sean" panose="02000500000000000000"/>
              <a:ea typeface="Hand Of Sean" panose="02000500000000000000"/>
            </a:endParaRPr>
          </a:p>
        </p:txBody>
      </p:sp>
    </p:spTree>
    <p:extLst>
      <p:ext uri="{BB962C8B-B14F-4D97-AF65-F5344CB8AC3E}">
        <p14:creationId xmlns:p14="http://schemas.microsoft.com/office/powerpoint/2010/main" val="122239966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59698959"/>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true,&quot;HasMinimizeMode&quot;:false,&quot;TimerValue&quot;:&quot;02:00&quot;,&quot;HasAutoStart&quot;:false,&quot;HasCorrectAnswers&quot;:false,&quot;McqAnswers&quot;:[],&quot;ActivityId&quot;:&quot;&quot;,&quot;IaMcqCompetition&quot;:false,&quot;IsAnonymous&quot;:false,&quot;AutoAdvance&quot;:false,&quot;IsCompetitionMode&quot;:fals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4,&quot;OptionCount&quot;:4,&quot;WcOptionCount&quot;:10,&quot;HasMultipleSubmission&quot;:false,&quot;HasAutoStop&quot;:true,&quot;HasMinimizeMode&quot;:false,&quot;TimerValue&quot;:&quot;04:00&quot;,&quot;HasAutoStart&quot;:false,&quot;HasCorrectAnswers&quot;:false,&quot;McqAnswers&quot;:[],&quot;ActivityId&quot;:&quot;&quot;,&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4,&quot;OptionCount&quot;:4,&quot;WcOptionCount&quot;:10,&quot;HasMultipleSubmission&quot;:false,&quot;HasAutoStop&quot;:true,&quot;HasMinimizeMode&quot;:false,&quot;TimerValue&quot;:&quot;04: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معرض">
  <a:themeElements>
    <a:clrScheme name="معرض">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معرض">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عرض">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2014</TotalTime>
  <Words>1508</Words>
  <Application>Microsoft Office PowerPoint</Application>
  <PresentationFormat>شاشة عريضة</PresentationFormat>
  <Paragraphs>377</Paragraphs>
  <Slides>17</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17</vt:i4>
      </vt:variant>
    </vt:vector>
  </HeadingPairs>
  <TitlesOfParts>
    <vt:vector size="27" baseType="lpstr">
      <vt:lpstr>Aldhabi</vt:lpstr>
      <vt:lpstr>Arabic Typesetting</vt:lpstr>
      <vt:lpstr>Arial</vt:lpstr>
      <vt:lpstr>Arial Black</vt:lpstr>
      <vt:lpstr>Calibri</vt:lpstr>
      <vt:lpstr>Gill Sans MT</vt:lpstr>
      <vt:lpstr>Hand Of Sean</vt:lpstr>
      <vt:lpstr>Oswald</vt:lpstr>
      <vt:lpstr>Sakkal Majalla</vt:lpstr>
      <vt:lpstr>معرض</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jarad ..</dc:creator>
  <cp:lastModifiedBy>jarad ..</cp:lastModifiedBy>
  <cp:revision>151</cp:revision>
  <dcterms:created xsi:type="dcterms:W3CDTF">2021-02-27T17:37:19Z</dcterms:created>
  <dcterms:modified xsi:type="dcterms:W3CDTF">2021-03-07T16:27:20Z</dcterms:modified>
</cp:coreProperties>
</file>