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7"/>
  </p:notesMasterIdLst>
  <p:sldIdLst>
    <p:sldId id="256" r:id="rId2"/>
    <p:sldId id="257" r:id="rId3"/>
    <p:sldId id="271" r:id="rId4"/>
    <p:sldId id="270" r:id="rId5"/>
    <p:sldId id="281" r:id="rId6"/>
    <p:sldId id="272" r:id="rId7"/>
    <p:sldId id="273" r:id="rId8"/>
    <p:sldId id="292" r:id="rId9"/>
    <p:sldId id="260" r:id="rId10"/>
    <p:sldId id="282" r:id="rId11"/>
    <p:sldId id="275" r:id="rId12"/>
    <p:sldId id="276" r:id="rId13"/>
    <p:sldId id="278" r:id="rId14"/>
    <p:sldId id="285" r:id="rId15"/>
    <p:sldId id="287" r:id="rId16"/>
    <p:sldId id="293" r:id="rId17"/>
    <p:sldId id="264" r:id="rId18"/>
    <p:sldId id="296" r:id="rId19"/>
    <p:sldId id="290" r:id="rId20"/>
    <p:sldId id="291" r:id="rId21"/>
    <p:sldId id="289" r:id="rId22"/>
    <p:sldId id="269" r:id="rId23"/>
    <p:sldId id="258" r:id="rId24"/>
    <p:sldId id="280" r:id="rId25"/>
    <p:sldId id="294" r:id="rId26"/>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67" d="100"/>
          <a:sy n="67" d="100"/>
        </p:scale>
        <p:origin x="82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EF150695-6B87-4F29-AB2F-1CB36049D403}" type="datetimeFigureOut">
              <a:rPr lang="ar-SA" smtClean="0"/>
              <a:t>20/07/42</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08ED65F7-5CC3-4C14-B997-DF4D1A73A62C}" type="slidenum">
              <a:rPr lang="ar-SA" smtClean="0"/>
              <a:t>‹#›</a:t>
            </a:fld>
            <a:endParaRPr lang="ar-SA"/>
          </a:p>
        </p:txBody>
      </p:sp>
    </p:spTree>
    <p:extLst>
      <p:ext uri="{BB962C8B-B14F-4D97-AF65-F5344CB8AC3E}">
        <p14:creationId xmlns:p14="http://schemas.microsoft.com/office/powerpoint/2010/main" val="1979352847"/>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العنوان الرئيسي</a:t>
            </a:r>
          </a:p>
        </p:txBody>
      </p:sp>
      <p:sp>
        <p:nvSpPr>
          <p:cNvPr id="3" name="عنوان فرعي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DFAAD8A0-A39F-4AAD-B08F-7E7A2E358CB0}" type="datetimeFigureOut">
              <a:rPr lang="ar-SA" smtClean="0"/>
              <a:t>20/07/42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2090904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FAAD8A0-A39F-4AAD-B08F-7E7A2E358CB0}" type="datetimeFigureOut">
              <a:rPr lang="ar-SA" smtClean="0"/>
              <a:t>20/07/42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2238435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8724900" y="365125"/>
            <a:ext cx="2628900" cy="5811838"/>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838200" y="365125"/>
            <a:ext cx="7734300" cy="5811838"/>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FAAD8A0-A39F-4AAD-B08F-7E7A2E358CB0}" type="datetimeFigureOut">
              <a:rPr lang="ar-SA" smtClean="0"/>
              <a:t>20/07/42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3897630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DFAAD8A0-A39F-4AAD-B08F-7E7A2E358CB0}" type="datetimeFigureOut">
              <a:rPr lang="ar-SA" smtClean="0"/>
              <a:t>20/07/42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120129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831850" y="1709738"/>
            <a:ext cx="10515600" cy="2852737"/>
          </a:xfrm>
        </p:spPr>
        <p:txBody>
          <a:bodyPr anchor="b"/>
          <a:lstStyle>
            <a:lvl1pPr>
              <a:defRPr sz="6000"/>
            </a:lvl1pPr>
          </a:lstStyle>
          <a:p>
            <a:r>
              <a:rPr lang="ar-SA"/>
              <a:t>انقر لتحرير نمط العنوان الرئيسي</a:t>
            </a:r>
          </a:p>
        </p:txBody>
      </p:sp>
      <p:sp>
        <p:nvSpPr>
          <p:cNvPr id="3" name="عنصر نائب للنص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DFAAD8A0-A39F-4AAD-B08F-7E7A2E358CB0}" type="datetimeFigureOut">
              <a:rPr lang="ar-SA" smtClean="0"/>
              <a:t>20/07/42</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226041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838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6172200" y="1825625"/>
            <a:ext cx="5181600" cy="435133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DFAAD8A0-A39F-4AAD-B08F-7E7A2E358CB0}" type="datetimeFigureOut">
              <a:rPr lang="ar-SA" smtClean="0"/>
              <a:t>20/07/42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1348098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365125"/>
            <a:ext cx="10515600" cy="1325563"/>
          </a:xfrm>
        </p:spPr>
        <p:txBody>
          <a:bodyPr/>
          <a:lstStyle/>
          <a:p>
            <a:r>
              <a:rPr lang="ar-SA"/>
              <a:t>انقر لتحرير نمط العنوان الرئيسي</a:t>
            </a:r>
          </a:p>
        </p:txBody>
      </p:sp>
      <p:sp>
        <p:nvSpPr>
          <p:cNvPr id="3" name="عنصر نائب للنص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839788" y="2505075"/>
            <a:ext cx="5157787"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6172200" y="2505075"/>
            <a:ext cx="5183188" cy="3684588"/>
          </a:xfrm>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DFAAD8A0-A39F-4AAD-B08F-7E7A2E358CB0}" type="datetimeFigureOut">
              <a:rPr lang="ar-SA" smtClean="0"/>
              <a:t>20/07/42</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84726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DFAAD8A0-A39F-4AAD-B08F-7E7A2E358CB0}" type="datetimeFigureOut">
              <a:rPr lang="ar-SA" smtClean="0"/>
              <a:t>20/07/42</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29582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DFAAD8A0-A39F-4AAD-B08F-7E7A2E358CB0}" type="datetimeFigureOut">
              <a:rPr lang="ar-SA" smtClean="0"/>
              <a:t>20/07/42</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294760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محتوى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FAAD8A0-A39F-4AAD-B08F-7E7A2E358CB0}" type="datetimeFigureOut">
              <a:rPr lang="ar-SA" smtClean="0"/>
              <a:t>20/07/42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1454477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839788" y="457200"/>
            <a:ext cx="3932237" cy="1600200"/>
          </a:xfrm>
        </p:spPr>
        <p:txBody>
          <a:bodyPr anchor="b"/>
          <a:lstStyle>
            <a:lvl1pPr>
              <a:defRPr sz="3200"/>
            </a:lvl1pPr>
          </a:lstStyle>
          <a:p>
            <a:r>
              <a:rPr lang="ar-SA"/>
              <a:t>انقر لتحرير نمط العنوان الرئيسي</a:t>
            </a:r>
          </a:p>
        </p:txBody>
      </p:sp>
      <p:sp>
        <p:nvSpPr>
          <p:cNvPr id="3" name="عنصر نائب للصورة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DFAAD8A0-A39F-4AAD-B08F-7E7A2E358CB0}" type="datetimeFigureOut">
              <a:rPr lang="ar-SA" smtClean="0"/>
              <a:t>20/07/42</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39704940-BEA5-45D2-AE71-0B0CD0253234}" type="slidenum">
              <a:rPr lang="ar-SA" smtClean="0"/>
              <a:t>‹#›</a:t>
            </a:fld>
            <a:endParaRPr lang="ar-SA"/>
          </a:p>
        </p:txBody>
      </p:sp>
    </p:spTree>
    <p:extLst>
      <p:ext uri="{BB962C8B-B14F-4D97-AF65-F5344CB8AC3E}">
        <p14:creationId xmlns:p14="http://schemas.microsoft.com/office/powerpoint/2010/main" val="261632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DFAAD8A0-A39F-4AAD-B08F-7E7A2E358CB0}" type="datetimeFigureOut">
              <a:rPr lang="ar-SA" smtClean="0"/>
              <a:t>20/07/42</a:t>
            </a:fld>
            <a:endParaRPr lang="ar-SA"/>
          </a:p>
        </p:txBody>
      </p:sp>
      <p:sp>
        <p:nvSpPr>
          <p:cNvPr id="5" name="عنصر نائب للتذييل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9704940-BEA5-45D2-AE71-0B0CD0253234}" type="slidenum">
              <a:rPr lang="ar-SA" smtClean="0"/>
              <a:t>‹#›</a:t>
            </a:fld>
            <a:endParaRPr lang="ar-SA"/>
          </a:p>
        </p:txBody>
      </p:sp>
    </p:spTree>
    <p:extLst>
      <p:ext uri="{BB962C8B-B14F-4D97-AF65-F5344CB8AC3E}">
        <p14:creationId xmlns:p14="http://schemas.microsoft.com/office/powerpoint/2010/main" val="2752863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5.jpe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9.png"/><Relationship Id="rId5" Type="http://schemas.openxmlformats.org/officeDocument/2006/relationships/image" Target="../media/image7.jpe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6.pn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7.jpeg"/><Relationship Id="rId12" Type="http://schemas.openxmlformats.org/officeDocument/2006/relationships/image" Target="../media/image10.png"/><Relationship Id="rId17" Type="http://schemas.openxmlformats.org/officeDocument/2006/relationships/image" Target="../media/image26.png"/><Relationship Id="rId2" Type="http://schemas.openxmlformats.org/officeDocument/2006/relationships/image" Target="../media/image1.jpeg"/><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3.png"/><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29.png"/><Relationship Id="rId3" Type="http://schemas.openxmlformats.org/officeDocument/2006/relationships/image" Target="../media/image2.png"/><Relationship Id="rId21" Type="http://schemas.openxmlformats.org/officeDocument/2006/relationships/image" Target="../media/image32.png"/><Relationship Id="rId7" Type="http://schemas.openxmlformats.org/officeDocument/2006/relationships/image" Target="../media/image8.png"/><Relationship Id="rId12" Type="http://schemas.openxmlformats.org/officeDocument/2006/relationships/image" Target="../media/image10.png"/><Relationship Id="rId17" Type="http://schemas.openxmlformats.org/officeDocument/2006/relationships/image" Target="../media/image28.png"/><Relationship Id="rId2" Type="http://schemas.openxmlformats.org/officeDocument/2006/relationships/image" Target="../media/image1.jpe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24" Type="http://schemas.openxmlformats.org/officeDocument/2006/relationships/image" Target="../media/image35.png"/><Relationship Id="rId5" Type="http://schemas.openxmlformats.org/officeDocument/2006/relationships/image" Target="../media/image6.png"/><Relationship Id="rId15" Type="http://schemas.openxmlformats.org/officeDocument/2006/relationships/image" Target="../media/image13.png"/><Relationship Id="rId23" Type="http://schemas.openxmlformats.org/officeDocument/2006/relationships/image" Target="../media/image34.png"/><Relationship Id="rId10" Type="http://schemas.openxmlformats.org/officeDocument/2006/relationships/hyperlink" Target="https://drydenart.weebly.com/fugleblog/magic-carpet-ride" TargetMode="External"/><Relationship Id="rId19" Type="http://schemas.openxmlformats.org/officeDocument/2006/relationships/image" Target="../media/image30.png"/><Relationship Id="rId4" Type="http://schemas.openxmlformats.org/officeDocument/2006/relationships/image" Target="../media/image3.png"/><Relationship Id="rId14" Type="http://schemas.openxmlformats.org/officeDocument/2006/relationships/image" Target="../media/image12.png"/><Relationship Id="rId22"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7.jpeg"/><Relationship Id="rId12" Type="http://schemas.openxmlformats.org/officeDocument/2006/relationships/image" Target="../media/image10.png"/><Relationship Id="rId17" Type="http://schemas.openxmlformats.org/officeDocument/2006/relationships/image" Target="../media/image37.png"/><Relationship Id="rId2" Type="http://schemas.openxmlformats.org/officeDocument/2006/relationships/image" Target="../media/image1.jpeg"/><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3.pn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7.jpeg"/><Relationship Id="rId12"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3.png"/><Relationship Id="rId1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eg"/><Relationship Id="rId21" Type="http://schemas.openxmlformats.org/officeDocument/2006/relationships/image" Target="../media/image48.gif"/><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audio" Target="../media/audio1.wav"/><Relationship Id="rId20" Type="http://schemas.openxmlformats.org/officeDocument/2006/relationships/hyperlink" Target="http://structureofintellect.com/2015/08/10/i-can-hear-the-drum-roll-of-education/" TargetMode="Externa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audio" Target="NULL"/><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22"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jpeg"/><Relationship Id="rId21" Type="http://schemas.openxmlformats.org/officeDocument/2006/relationships/image" Target="../media/image50.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audio" Target="../media/audio1.wav"/><Relationship Id="rId20" Type="http://schemas.openxmlformats.org/officeDocument/2006/relationships/hyperlink" Target="http://structureofintellect.com/2015/08/10/i-can-hear-the-drum-roll-of-education/" TargetMode="Externa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audio" Target="../media/audio1.wav"/><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4.png"/><Relationship Id="rId14" Type="http://schemas.openxmlformats.org/officeDocument/2006/relationships/image" Target="../media/image12.png"/></Relationships>
</file>

<file path=ppt/slides/_rels/slide18.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4.png"/><Relationship Id="rId14" Type="http://schemas.openxmlformats.org/officeDocument/2006/relationships/image" Target="../media/image12.png"/></Relationships>
</file>

<file path=ppt/slides/_rels/slide19.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4.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hyperlink" Target="https://drydenart.weebly.com/fugleblog/magic-carpet-ride" TargetMode="External"/><Relationship Id="rId17" Type="http://schemas.openxmlformats.org/officeDocument/2006/relationships/image" Target="../media/image13.png"/><Relationship Id="rId2" Type="http://schemas.openxmlformats.org/officeDocument/2006/relationships/video" Target="../media/media1.mp4"/><Relationship Id="rId16" Type="http://schemas.openxmlformats.org/officeDocument/2006/relationships/image" Target="../media/image12.png"/><Relationship Id="rId20" Type="http://schemas.openxmlformats.org/officeDocument/2006/relationships/image" Target="../media/image19.gif"/><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1.png"/><Relationship Id="rId10" Type="http://schemas.openxmlformats.org/officeDocument/2006/relationships/image" Target="../media/image7.jpeg"/><Relationship Id="rId19" Type="http://schemas.openxmlformats.org/officeDocument/2006/relationships/image" Target="../media/image18.png"/><Relationship Id="rId4" Type="http://schemas.openxmlformats.org/officeDocument/2006/relationships/image" Target="../media/image1.jpeg"/><Relationship Id="rId9" Type="http://schemas.openxmlformats.org/officeDocument/2006/relationships/image" Target="../media/image6.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4.png"/><Relationship Id="rId14" Type="http://schemas.openxmlformats.org/officeDocument/2006/relationships/image" Target="../media/image12.png"/></Relationships>
</file>

<file path=ppt/slides/_rels/slide21.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4.png"/><Relationship Id="rId1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24.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55.gif"/><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4.png"/><Relationship Id="rId14" Type="http://schemas.openxmlformats.org/officeDocument/2006/relationships/image" Target="../media/image12.png"/></Relationships>
</file>

<file path=ppt/slides/_rels/slide25.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55.gif"/><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4.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3.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4.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20.jpeg"/><Relationship Id="rId2" Type="http://schemas.openxmlformats.org/officeDocument/2006/relationships/image" Target="../media/image1.jpeg"/><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22.jpeg"/><Relationship Id="rId2" Type="http://schemas.openxmlformats.org/officeDocument/2006/relationships/image" Target="../media/image1.jpeg"/><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7.jpeg"/><Relationship Id="rId12" Type="http://schemas.openxmlformats.org/officeDocument/2006/relationships/image" Target="../media/image10.png"/><Relationship Id="rId17" Type="http://schemas.openxmlformats.org/officeDocument/2006/relationships/image" Target="../media/image24.jpg"/><Relationship Id="rId2" Type="http://schemas.openxmlformats.org/officeDocument/2006/relationships/image" Target="../media/image1.jpeg"/><Relationship Id="rId16"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3.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4.png"/><Relationship Id="rId14" Type="http://schemas.openxmlformats.org/officeDocument/2006/relationships/image" Target="../media/image12.png"/></Relationships>
</file>

<file path=ppt/slides/_rels/slide9.xml.rels><?xml version="1.0" encoding="UTF-8" standalone="yes"?>
<Relationships xmlns="http://schemas.openxmlformats.org/package/2006/relationships"><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hyperlink" Target="https://drydenart.weebly.com/fugleblog/magic-carpet-ride" TargetMode="External"/><Relationship Id="rId4" Type="http://schemas.openxmlformats.org/officeDocument/2006/relationships/image" Target="../media/image4.png"/><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611038" y="-178565"/>
            <a:ext cx="7789651" cy="4355633"/>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51758" y="1776450"/>
            <a:ext cx="2743200" cy="3765176"/>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5"/>
          <a:stretch>
            <a:fillRect/>
          </a:stretch>
        </p:blipFill>
        <p:spPr>
          <a:xfrm>
            <a:off x="1142281" y="148356"/>
            <a:ext cx="576533" cy="637816"/>
          </a:xfrm>
          <a:prstGeom prst="rect">
            <a:avLst/>
          </a:prstGeom>
        </p:spPr>
      </p:pic>
      <p:pic>
        <p:nvPicPr>
          <p:cNvPr id="8" name="صورة 8" descr="Free photo Books Isolated Bookshelf Transparent Background ...">
            <a:extLst>
              <a:ext uri="{FF2B5EF4-FFF2-40B4-BE49-F238E27FC236}">
                <a16:creationId xmlns:a16="http://schemas.microsoft.com/office/drawing/2014/main" xmlns="" id="{FC25B4BA-0A5E-4124-8614-914D663774C6}"/>
              </a:ext>
            </a:extLst>
          </p:cNvPr>
          <p:cNvPicPr>
            <a:picLocks noChangeAspect="1"/>
          </p:cNvPicPr>
          <p:nvPr/>
        </p:nvPicPr>
        <p:blipFill>
          <a:blip r:embed="rId6"/>
          <a:stretch>
            <a:fillRect/>
          </a:stretch>
        </p:blipFill>
        <p:spPr>
          <a:xfrm>
            <a:off x="1144437" y="3219091"/>
            <a:ext cx="2326257" cy="1570008"/>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7"/>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8"/>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pic>
        <p:nvPicPr>
          <p:cNvPr id="20" name="صورة 20">
            <a:extLst>
              <a:ext uri="{FF2B5EF4-FFF2-40B4-BE49-F238E27FC236}">
                <a16:creationId xmlns:a16="http://schemas.microsoft.com/office/drawing/2014/main" xmlns="" id="{A0FDA56E-157F-4C00-9A4D-1E7C62AE5D50}"/>
              </a:ext>
            </a:extLst>
          </p:cNvPr>
          <p:cNvPicPr>
            <a:picLocks noChangeAspect="1"/>
          </p:cNvPicPr>
          <p:nvPr/>
        </p:nvPicPr>
        <p:blipFill>
          <a:blip r:embed="rId16"/>
          <a:stretch>
            <a:fillRect/>
          </a:stretch>
        </p:blipFill>
        <p:spPr>
          <a:xfrm>
            <a:off x="2064590" y="140963"/>
            <a:ext cx="4626634" cy="595094"/>
          </a:xfrm>
          <a:prstGeom prst="rect">
            <a:avLst/>
          </a:prstGeom>
        </p:spPr>
      </p:pic>
      <p:pic>
        <p:nvPicPr>
          <p:cNvPr id="25" name="صورة 24">
            <a:extLst>
              <a:ext uri="{FF2B5EF4-FFF2-40B4-BE49-F238E27FC236}">
                <a16:creationId xmlns:a16="http://schemas.microsoft.com/office/drawing/2014/main" xmlns="" id="{4C3780F9-B399-41F6-908B-566DCE7E3F1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72946" y="-52953"/>
            <a:ext cx="3476328" cy="3878551"/>
          </a:xfrm>
          <a:prstGeom prst="rect">
            <a:avLst/>
          </a:prstGeom>
        </p:spPr>
      </p:pic>
      <p:pic>
        <p:nvPicPr>
          <p:cNvPr id="24" name="Picture 3" descr="C:\Users\Makkah\Desktop\مدرستي.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553047" y="618423"/>
            <a:ext cx="1359630" cy="10051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C:\Users\Makkah\Desktop\microsoft-teams-logo-png_480-480.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794958" y="1817223"/>
            <a:ext cx="798719" cy="753574"/>
          </a:xfrm>
          <a:prstGeom prst="rect">
            <a:avLst/>
          </a:prstGeom>
          <a:noFill/>
          <a:extLst>
            <a:ext uri="{909E8E84-426E-40DD-AFC4-6F175D3DCCD1}">
              <a14:hiddenFill xmlns:a14="http://schemas.microsoft.com/office/drawing/2010/main">
                <a:solidFill>
                  <a:srgbClr val="FFFFFF"/>
                </a:solidFill>
              </a14:hiddenFill>
            </a:ext>
          </a:extLst>
        </p:spPr>
      </p:pic>
      <p:sp>
        <p:nvSpPr>
          <p:cNvPr id="21" name="مربع نص 20">
            <a:extLst>
              <a:ext uri="{FF2B5EF4-FFF2-40B4-BE49-F238E27FC236}">
                <a16:creationId xmlns:a16="http://schemas.microsoft.com/office/drawing/2014/main" xmlns="" id="{F8E1DE85-20DD-4AD0-BAF6-03977CB45E64}"/>
              </a:ext>
            </a:extLst>
          </p:cNvPr>
          <p:cNvSpPr txBox="1">
            <a:spLocks noChangeArrowheads="1"/>
          </p:cNvSpPr>
          <p:nvPr/>
        </p:nvSpPr>
        <p:spPr bwMode="auto">
          <a:xfrm>
            <a:off x="3838135" y="800811"/>
            <a:ext cx="3734568" cy="1792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None/>
            </a:pPr>
            <a:r>
              <a:rPr lang="ar-SA" altLang="ar-SA" sz="2000" b="1" dirty="0" smtClean="0">
                <a:solidFill>
                  <a:schemeClr val="accent5">
                    <a:lumMod val="75000"/>
                  </a:schemeClr>
                </a:solidFill>
                <a:latin typeface="Arial" panose="020B0604020202020204" pitchFamily="34" charset="0"/>
              </a:rPr>
              <a:t>الموضوع:</a:t>
            </a:r>
          </a:p>
          <a:p>
            <a:pPr algn="ctr">
              <a:spcBef>
                <a:spcPct val="0"/>
              </a:spcBef>
              <a:buNone/>
            </a:pPr>
            <a:endParaRPr lang="ar-SA" altLang="ar-SA" sz="1050" b="1" dirty="0" smtClean="0">
              <a:solidFill>
                <a:schemeClr val="accent5">
                  <a:lumMod val="75000"/>
                </a:schemeClr>
              </a:solidFill>
              <a:latin typeface="Arial" panose="020B0604020202020204" pitchFamily="34" charset="0"/>
            </a:endParaRPr>
          </a:p>
          <a:p>
            <a:pPr algn="ctr">
              <a:spcBef>
                <a:spcPct val="0"/>
              </a:spcBef>
              <a:buNone/>
            </a:pPr>
            <a:r>
              <a:rPr lang="ar-SA" altLang="ar-SA" sz="2000" b="1" dirty="0" smtClean="0">
                <a:solidFill>
                  <a:schemeClr val="accent5">
                    <a:lumMod val="75000"/>
                  </a:schemeClr>
                </a:solidFill>
                <a:latin typeface="Arial" panose="020B0604020202020204" pitchFamily="34" charset="0"/>
              </a:rPr>
              <a:t>نص ( </a:t>
            </a:r>
            <a:r>
              <a:rPr lang="ar-SA" altLang="ar-SA" sz="2000" b="1" dirty="0" smtClean="0">
                <a:solidFill>
                  <a:schemeClr val="accent6">
                    <a:lumMod val="60000"/>
                    <a:lumOff val="40000"/>
                  </a:schemeClr>
                </a:solidFill>
                <a:latin typeface="Arial" panose="020B0604020202020204" pitchFamily="34" charset="0"/>
              </a:rPr>
              <a:t> صور من البلدة</a:t>
            </a:r>
            <a:r>
              <a:rPr lang="ar-SA" altLang="ar-SA" sz="2000" b="1" dirty="0" smtClean="0">
                <a:solidFill>
                  <a:schemeClr val="accent5">
                    <a:lumMod val="75000"/>
                  </a:schemeClr>
                </a:solidFill>
                <a:latin typeface="Arial" panose="020B0604020202020204" pitchFamily="34" charset="0"/>
              </a:rPr>
              <a:t>)</a:t>
            </a:r>
            <a:endParaRPr lang="ar-SA" altLang="ar-SA" sz="2000" b="1" dirty="0" smtClean="0">
              <a:solidFill>
                <a:schemeClr val="accent6">
                  <a:lumMod val="75000"/>
                </a:schemeClr>
              </a:solidFill>
              <a:latin typeface="Arial" panose="020B0604020202020204" pitchFamily="34" charset="0"/>
            </a:endParaRPr>
          </a:p>
          <a:p>
            <a:pPr algn="ctr">
              <a:spcBef>
                <a:spcPct val="0"/>
              </a:spcBef>
              <a:buNone/>
            </a:pPr>
            <a:r>
              <a:rPr lang="ar-SA" altLang="ar-SA" sz="2000" b="1" dirty="0" smtClean="0">
                <a:solidFill>
                  <a:srgbClr val="FF0000"/>
                </a:solidFill>
                <a:latin typeface="Arial" panose="020B0604020202020204" pitchFamily="34" charset="0"/>
              </a:rPr>
              <a:t>الهدف : ممارسة الفهم القرائي وتطبيق مستوياته والتدريب على اختبارات </a:t>
            </a:r>
            <a:r>
              <a:rPr lang="ar-SA" altLang="ar-SA" sz="2000" b="1" dirty="0" err="1" smtClean="0">
                <a:solidFill>
                  <a:srgbClr val="FF0000"/>
                </a:solidFill>
                <a:latin typeface="Arial" panose="020B0604020202020204" pitchFamily="34" charset="0"/>
              </a:rPr>
              <a:t>بيرلز</a:t>
            </a:r>
            <a:r>
              <a:rPr lang="ar-SA" altLang="ar-SA" sz="2000" b="1" dirty="0" smtClean="0">
                <a:solidFill>
                  <a:srgbClr val="FF0000"/>
                </a:solidFill>
                <a:latin typeface="Arial" panose="020B0604020202020204" pitchFamily="34" charset="0"/>
              </a:rPr>
              <a:t> الدولية  .</a:t>
            </a:r>
            <a:endParaRPr lang="ar-SA" altLang="ar-SA" sz="2000" b="1" dirty="0">
              <a:solidFill>
                <a:srgbClr val="FF0000"/>
              </a:solidFill>
              <a:latin typeface="Arial" panose="020B0604020202020204" pitchFamily="34" charset="0"/>
            </a:endParaRPr>
          </a:p>
        </p:txBody>
      </p:sp>
    </p:spTree>
    <p:extLst>
      <p:ext uri="{BB962C8B-B14F-4D97-AF65-F5344CB8AC3E}">
        <p14:creationId xmlns:p14="http://schemas.microsoft.com/office/powerpoint/2010/main" val="126057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0" y="-108615"/>
            <a:ext cx="12519802" cy="6966615"/>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3"/>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4"/>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5"/>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6">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sp>
        <p:nvSpPr>
          <p:cNvPr id="20" name="مستطيل 19"/>
          <p:cNvSpPr/>
          <p:nvPr/>
        </p:nvSpPr>
        <p:spPr>
          <a:xfrm>
            <a:off x="3632007" y="370771"/>
            <a:ext cx="3933070" cy="632723"/>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b="1" dirty="0" smtClean="0">
                <a:solidFill>
                  <a:schemeClr val="tx1"/>
                </a:solidFill>
                <a:latin typeface="Microsoft YaHei Light" panose="020B0502040204020203" pitchFamily="34" charset="-122"/>
                <a:ea typeface="Microsoft YaHei Light" panose="020B0502040204020203" pitchFamily="34" charset="-122"/>
              </a:rPr>
              <a:t>مناقشة القراءة الصامتة :</a:t>
            </a:r>
            <a:endParaRPr lang="ar-SA" sz="2800" b="1" dirty="0">
              <a:solidFill>
                <a:schemeClr val="tx1"/>
              </a:solidFill>
              <a:latin typeface="Microsoft YaHei Light" panose="020B0502040204020203" pitchFamily="34" charset="-122"/>
              <a:ea typeface="Microsoft YaHei Light" panose="020B0502040204020203" pitchFamily="34" charset="-122"/>
            </a:endParaRPr>
          </a:p>
        </p:txBody>
      </p:sp>
      <p:sp>
        <p:nvSpPr>
          <p:cNvPr id="21" name="مستطيل 20"/>
          <p:cNvSpPr/>
          <p:nvPr/>
        </p:nvSpPr>
        <p:spPr>
          <a:xfrm>
            <a:off x="1718815" y="1200509"/>
            <a:ext cx="4573422" cy="854837"/>
          </a:xfrm>
          <a:prstGeom prst="rect">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chemeClr val="tx1"/>
                </a:solidFill>
                <a:latin typeface="Microsoft YaHei Light" panose="020B0502040204020203" pitchFamily="34" charset="-122"/>
                <a:ea typeface="Microsoft YaHei Light" panose="020B0502040204020203" pitchFamily="34" charset="-122"/>
              </a:rPr>
              <a:t>ما اسم الشخصية التي يدور حولها النص  ؟</a:t>
            </a:r>
            <a:endParaRPr lang="ar-SA" sz="2400" b="1" dirty="0">
              <a:solidFill>
                <a:schemeClr val="tx1"/>
              </a:solidFill>
              <a:latin typeface="Microsoft YaHei Light" panose="020B0502040204020203" pitchFamily="34" charset="-122"/>
              <a:ea typeface="Microsoft YaHei Light" panose="020B0502040204020203" pitchFamily="34" charset="-122"/>
            </a:endParaRPr>
          </a:p>
        </p:txBody>
      </p:sp>
      <p:sp>
        <p:nvSpPr>
          <p:cNvPr id="27" name="مستطيل 26"/>
          <p:cNvSpPr/>
          <p:nvPr/>
        </p:nvSpPr>
        <p:spPr>
          <a:xfrm>
            <a:off x="2126815" y="2242253"/>
            <a:ext cx="3010384" cy="1416936"/>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000" dirty="0" smtClean="0">
                <a:solidFill>
                  <a:schemeClr val="tx1">
                    <a:lumMod val="95000"/>
                    <a:lumOff val="5000"/>
                  </a:schemeClr>
                </a:solidFill>
                <a:latin typeface="Times New Roman" panose="02020603050405020304" pitchFamily="18" charset="0"/>
                <a:ea typeface="Times New Roman" panose="02020603050405020304" pitchFamily="18" charset="0"/>
                <a:cs typeface="Arabic Transparent" panose="020B0604020202020204" pitchFamily="34" charset="0"/>
              </a:rPr>
              <a:t>اذكري </a:t>
            </a:r>
            <a:r>
              <a:rPr lang="ar-SA" sz="2000" dirty="0">
                <a:solidFill>
                  <a:schemeClr val="tx1">
                    <a:lumMod val="95000"/>
                    <a:lumOff val="5000"/>
                  </a:schemeClr>
                </a:solidFill>
                <a:latin typeface="Times New Roman" panose="02020603050405020304" pitchFamily="18" charset="0"/>
                <a:ea typeface="Times New Roman" panose="02020603050405020304" pitchFamily="18" charset="0"/>
                <a:cs typeface="Arabic Transparent" panose="020B0604020202020204" pitchFamily="34" charset="0"/>
              </a:rPr>
              <a:t>مَجموعاتِ الصّورِ التي صَنّفَها سميرٌ </a:t>
            </a:r>
            <a:r>
              <a:rPr lang="ar-SA" sz="2000" b="1" dirty="0">
                <a:solidFill>
                  <a:schemeClr val="tx1">
                    <a:lumMod val="95000"/>
                    <a:lumOff val="5000"/>
                  </a:schemeClr>
                </a:solidFill>
                <a:latin typeface="Times New Roman" panose="02020603050405020304" pitchFamily="18" charset="0"/>
                <a:ea typeface="Times New Roman" panose="02020603050405020304" pitchFamily="18" charset="0"/>
                <a:cs typeface="Arabic Transparent" panose="020B0604020202020204" pitchFamily="34" charset="0"/>
              </a:rPr>
              <a:t>حَسبَ الفِقرَة الأولى</a:t>
            </a:r>
            <a:endParaRPr lang="ar-SA" sz="2000" b="1" dirty="0">
              <a:solidFill>
                <a:schemeClr val="tx1">
                  <a:lumMod val="95000"/>
                  <a:lumOff val="5000"/>
                </a:schemeClr>
              </a:solidFill>
              <a:latin typeface="Microsoft YaHei Light" panose="020B0502040204020203" pitchFamily="34" charset="-122"/>
              <a:ea typeface="Microsoft YaHei Light" panose="020B0502040204020203" pitchFamily="34" charset="-122"/>
            </a:endParaRPr>
          </a:p>
        </p:txBody>
      </p:sp>
    </p:spTree>
    <p:extLst>
      <p:ext uri="{BB962C8B-B14F-4D97-AF65-F5344CB8AC3E}">
        <p14:creationId xmlns:p14="http://schemas.microsoft.com/office/powerpoint/2010/main" val="32646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930308"/>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120769" y="2988756"/>
            <a:ext cx="1575862" cy="2162947"/>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5"/>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6"/>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7"/>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8">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pic>
        <p:nvPicPr>
          <p:cNvPr id="16" name="صورة 15">
            <a:extLst>
              <a:ext uri="{FF2B5EF4-FFF2-40B4-BE49-F238E27FC236}">
                <a16:creationId xmlns="" xmlns:a16="http://schemas.microsoft.com/office/drawing/2014/main" id="{9132A8F0-6E10-EF47-B765-724587C49CDC}"/>
              </a:ext>
            </a:extLst>
          </p:cNvPr>
          <p:cNvPicPr>
            <a:picLocks noChangeAspect="1"/>
          </p:cNvPicPr>
          <p:nvPr/>
        </p:nvPicPr>
        <p:blipFill>
          <a:blip r:embed="rId16"/>
          <a:stretch>
            <a:fillRect/>
          </a:stretch>
        </p:blipFill>
        <p:spPr>
          <a:xfrm>
            <a:off x="4888136" y="786172"/>
            <a:ext cx="2622385" cy="2535415"/>
          </a:xfrm>
          <a:prstGeom prst="rect">
            <a:avLst/>
          </a:prstGeom>
        </p:spPr>
      </p:pic>
      <p:pic>
        <p:nvPicPr>
          <p:cNvPr id="19" name="صورة 11">
            <a:extLst>
              <a:ext uri="{FF2B5EF4-FFF2-40B4-BE49-F238E27FC236}">
                <a16:creationId xmlns="" xmlns:a16="http://schemas.microsoft.com/office/drawing/2014/main" id="{B284F25F-4DAF-E849-9B1F-0629E316593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07175" y="687992"/>
            <a:ext cx="2221953" cy="2642833"/>
          </a:xfrm>
          <a:prstGeom prst="rect">
            <a:avLst/>
          </a:prstGeom>
        </p:spPr>
      </p:pic>
    </p:spTree>
    <p:extLst>
      <p:ext uri="{BB962C8B-B14F-4D97-AF65-F5344CB8AC3E}">
        <p14:creationId xmlns:p14="http://schemas.microsoft.com/office/powerpoint/2010/main" val="2705790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930308"/>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120769" y="2988756"/>
            <a:ext cx="1575862" cy="2162947"/>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pic>
        <p:nvPicPr>
          <p:cNvPr id="18" name="صورة 17">
            <a:extLst>
              <a:ext uri="{FF2B5EF4-FFF2-40B4-BE49-F238E27FC236}">
                <a16:creationId xmlns="" xmlns:a16="http://schemas.microsoft.com/office/drawing/2014/main" id="{D7D5B49B-8BA9-447C-93F4-B4299E30030D}"/>
              </a:ext>
            </a:extLst>
          </p:cNvPr>
          <p:cNvPicPr>
            <a:picLocks noChangeAspect="1"/>
          </p:cNvPicPr>
          <p:nvPr/>
        </p:nvPicPr>
        <p:blipFill>
          <a:blip r:embed="rId16"/>
          <a:stretch>
            <a:fillRect/>
          </a:stretch>
        </p:blipFill>
        <p:spPr>
          <a:xfrm>
            <a:off x="3122020" y="428984"/>
            <a:ext cx="4535817" cy="981541"/>
          </a:xfrm>
          <a:prstGeom prst="rect">
            <a:avLst/>
          </a:prstGeom>
        </p:spPr>
      </p:pic>
      <p:pic>
        <p:nvPicPr>
          <p:cNvPr id="20" name="صورة 19">
            <a:extLst>
              <a:ext uri="{FF2B5EF4-FFF2-40B4-BE49-F238E27FC236}">
                <a16:creationId xmlns="" xmlns:a16="http://schemas.microsoft.com/office/drawing/2014/main" id="{FC60E509-755E-41FF-9F75-8AF5EA3BD057}"/>
              </a:ext>
            </a:extLst>
          </p:cNvPr>
          <p:cNvPicPr>
            <a:picLocks noChangeAspect="1"/>
          </p:cNvPicPr>
          <p:nvPr/>
        </p:nvPicPr>
        <p:blipFill>
          <a:blip r:embed="rId17"/>
          <a:stretch>
            <a:fillRect/>
          </a:stretch>
        </p:blipFill>
        <p:spPr>
          <a:xfrm>
            <a:off x="1128455" y="631527"/>
            <a:ext cx="1993565" cy="475529"/>
          </a:xfrm>
          <a:prstGeom prst="rect">
            <a:avLst/>
          </a:prstGeom>
        </p:spPr>
      </p:pic>
      <p:pic>
        <p:nvPicPr>
          <p:cNvPr id="21" name="صورة 20">
            <a:extLst>
              <a:ext uri="{FF2B5EF4-FFF2-40B4-BE49-F238E27FC236}">
                <a16:creationId xmlns="" xmlns:a16="http://schemas.microsoft.com/office/drawing/2014/main" id="{F227365A-F009-41A8-8C46-40DE63B3CBCC}"/>
              </a:ext>
            </a:extLst>
          </p:cNvPr>
          <p:cNvPicPr>
            <a:picLocks noChangeAspect="1"/>
          </p:cNvPicPr>
          <p:nvPr/>
        </p:nvPicPr>
        <p:blipFill>
          <a:blip r:embed="rId18"/>
          <a:stretch>
            <a:fillRect/>
          </a:stretch>
        </p:blipFill>
        <p:spPr>
          <a:xfrm>
            <a:off x="1455093" y="309244"/>
            <a:ext cx="1243692" cy="512108"/>
          </a:xfrm>
          <a:prstGeom prst="rect">
            <a:avLst/>
          </a:prstGeom>
        </p:spPr>
      </p:pic>
      <p:pic>
        <p:nvPicPr>
          <p:cNvPr id="22" name="صورة 21">
            <a:extLst>
              <a:ext uri="{FF2B5EF4-FFF2-40B4-BE49-F238E27FC236}">
                <a16:creationId xmlns="" xmlns:a16="http://schemas.microsoft.com/office/drawing/2014/main" id="{A7DBC3D5-0F74-4C39-AC33-42D20F27FBAC}"/>
              </a:ext>
            </a:extLst>
          </p:cNvPr>
          <p:cNvPicPr>
            <a:picLocks noChangeAspect="1"/>
          </p:cNvPicPr>
          <p:nvPr/>
        </p:nvPicPr>
        <p:blipFill>
          <a:blip r:embed="rId19"/>
          <a:stretch>
            <a:fillRect/>
          </a:stretch>
        </p:blipFill>
        <p:spPr>
          <a:xfrm>
            <a:off x="1310406" y="3441774"/>
            <a:ext cx="1969179" cy="560881"/>
          </a:xfrm>
          <a:prstGeom prst="rect">
            <a:avLst/>
          </a:prstGeom>
        </p:spPr>
      </p:pic>
      <p:pic>
        <p:nvPicPr>
          <p:cNvPr id="23" name="صورة 22">
            <a:extLst>
              <a:ext uri="{FF2B5EF4-FFF2-40B4-BE49-F238E27FC236}">
                <a16:creationId xmlns="" xmlns:a16="http://schemas.microsoft.com/office/drawing/2014/main" id="{35AA966C-F8B1-4822-9DD7-EBD835AE782B}"/>
              </a:ext>
            </a:extLst>
          </p:cNvPr>
          <p:cNvPicPr>
            <a:picLocks noChangeAspect="1"/>
          </p:cNvPicPr>
          <p:nvPr/>
        </p:nvPicPr>
        <p:blipFill>
          <a:blip r:embed="rId20"/>
          <a:stretch>
            <a:fillRect/>
          </a:stretch>
        </p:blipFill>
        <p:spPr>
          <a:xfrm>
            <a:off x="1310405" y="2811702"/>
            <a:ext cx="1969179" cy="566977"/>
          </a:xfrm>
          <a:prstGeom prst="rect">
            <a:avLst/>
          </a:prstGeom>
        </p:spPr>
      </p:pic>
      <p:pic>
        <p:nvPicPr>
          <p:cNvPr id="24" name="صورة 23">
            <a:extLst>
              <a:ext uri="{FF2B5EF4-FFF2-40B4-BE49-F238E27FC236}">
                <a16:creationId xmlns="" xmlns:a16="http://schemas.microsoft.com/office/drawing/2014/main" id="{6F70C9B2-1A83-4911-8F51-999016F24EDD}"/>
              </a:ext>
            </a:extLst>
          </p:cNvPr>
          <p:cNvPicPr>
            <a:picLocks noChangeAspect="1"/>
          </p:cNvPicPr>
          <p:nvPr/>
        </p:nvPicPr>
        <p:blipFill>
          <a:blip r:embed="rId21"/>
          <a:stretch>
            <a:fillRect/>
          </a:stretch>
        </p:blipFill>
        <p:spPr>
          <a:xfrm>
            <a:off x="1328696" y="2258860"/>
            <a:ext cx="1950889" cy="548688"/>
          </a:xfrm>
          <a:prstGeom prst="rect">
            <a:avLst/>
          </a:prstGeom>
        </p:spPr>
      </p:pic>
      <p:pic>
        <p:nvPicPr>
          <p:cNvPr id="25" name="صورة 24">
            <a:extLst>
              <a:ext uri="{FF2B5EF4-FFF2-40B4-BE49-F238E27FC236}">
                <a16:creationId xmlns="" xmlns:a16="http://schemas.microsoft.com/office/drawing/2014/main" id="{11D83346-A40F-46B6-A914-65AE04E47AA6}"/>
              </a:ext>
            </a:extLst>
          </p:cNvPr>
          <p:cNvPicPr>
            <a:picLocks noChangeAspect="1"/>
          </p:cNvPicPr>
          <p:nvPr/>
        </p:nvPicPr>
        <p:blipFill>
          <a:blip r:embed="rId22"/>
          <a:stretch>
            <a:fillRect/>
          </a:stretch>
        </p:blipFill>
        <p:spPr>
          <a:xfrm>
            <a:off x="1310406" y="1735414"/>
            <a:ext cx="1950889" cy="502082"/>
          </a:xfrm>
          <a:prstGeom prst="rect">
            <a:avLst/>
          </a:prstGeom>
        </p:spPr>
      </p:pic>
      <p:pic>
        <p:nvPicPr>
          <p:cNvPr id="26" name="صورة 25">
            <a:extLst>
              <a:ext uri="{FF2B5EF4-FFF2-40B4-BE49-F238E27FC236}">
                <a16:creationId xmlns="" xmlns:a16="http://schemas.microsoft.com/office/drawing/2014/main" id="{3E94569A-F0E2-468D-8685-E8339668FA8B}"/>
              </a:ext>
            </a:extLst>
          </p:cNvPr>
          <p:cNvPicPr>
            <a:picLocks noChangeAspect="1"/>
          </p:cNvPicPr>
          <p:nvPr/>
        </p:nvPicPr>
        <p:blipFill>
          <a:blip r:embed="rId23"/>
          <a:stretch>
            <a:fillRect/>
          </a:stretch>
        </p:blipFill>
        <p:spPr>
          <a:xfrm>
            <a:off x="1310406" y="1245529"/>
            <a:ext cx="1896020" cy="329991"/>
          </a:xfrm>
          <a:prstGeom prst="rect">
            <a:avLst/>
          </a:prstGeom>
        </p:spPr>
      </p:pic>
      <p:pic>
        <p:nvPicPr>
          <p:cNvPr id="27" name="صورة 26">
            <a:extLst>
              <a:ext uri="{FF2B5EF4-FFF2-40B4-BE49-F238E27FC236}">
                <a16:creationId xmlns="" xmlns:a16="http://schemas.microsoft.com/office/drawing/2014/main" id="{A404EF0B-7C96-4A8E-AD0A-2B026E1E5272}"/>
              </a:ext>
            </a:extLst>
          </p:cNvPr>
          <p:cNvPicPr>
            <a:picLocks noChangeAspect="1"/>
          </p:cNvPicPr>
          <p:nvPr/>
        </p:nvPicPr>
        <p:blipFill>
          <a:blip r:embed="rId24"/>
          <a:stretch>
            <a:fillRect/>
          </a:stretch>
        </p:blipFill>
        <p:spPr>
          <a:xfrm>
            <a:off x="5349880" y="1758456"/>
            <a:ext cx="2160850" cy="1733610"/>
          </a:xfrm>
          <a:prstGeom prst="rect">
            <a:avLst/>
          </a:prstGeom>
        </p:spPr>
      </p:pic>
    </p:spTree>
    <p:extLst>
      <p:ext uri="{BB962C8B-B14F-4D97-AF65-F5344CB8AC3E}">
        <p14:creationId xmlns:p14="http://schemas.microsoft.com/office/powerpoint/2010/main" val="5867585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930308"/>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120769" y="2988756"/>
            <a:ext cx="1575862" cy="2162947"/>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5"/>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6"/>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7"/>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8">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pic>
        <p:nvPicPr>
          <p:cNvPr id="18" name="صورة 17">
            <a:extLst>
              <a:ext uri="{FF2B5EF4-FFF2-40B4-BE49-F238E27FC236}">
                <a16:creationId xmlns="" xmlns:a16="http://schemas.microsoft.com/office/drawing/2014/main" id="{CBF8F7D8-997A-8049-9EDD-E663F2337C3E}"/>
              </a:ext>
            </a:extLst>
          </p:cNvPr>
          <p:cNvPicPr>
            <a:picLocks noChangeAspect="1"/>
          </p:cNvPicPr>
          <p:nvPr/>
        </p:nvPicPr>
        <p:blipFill>
          <a:blip r:embed="rId16"/>
          <a:stretch>
            <a:fillRect/>
          </a:stretch>
        </p:blipFill>
        <p:spPr>
          <a:xfrm>
            <a:off x="5422191" y="924188"/>
            <a:ext cx="2045409" cy="2454491"/>
          </a:xfrm>
          <a:prstGeom prst="rect">
            <a:avLst/>
          </a:prstGeom>
        </p:spPr>
      </p:pic>
      <p:pic>
        <p:nvPicPr>
          <p:cNvPr id="20" name="صورة 19">
            <a:extLst>
              <a:ext uri="{FF2B5EF4-FFF2-40B4-BE49-F238E27FC236}">
                <a16:creationId xmlns="" xmlns:a16="http://schemas.microsoft.com/office/drawing/2014/main" id="{58E025B7-643A-B942-8C18-5E78D29211F1}"/>
              </a:ext>
            </a:extLst>
          </p:cNvPr>
          <p:cNvPicPr>
            <a:picLocks noChangeAspect="1"/>
          </p:cNvPicPr>
          <p:nvPr/>
        </p:nvPicPr>
        <p:blipFill>
          <a:blip r:embed="rId17"/>
          <a:stretch>
            <a:fillRect/>
          </a:stretch>
        </p:blipFill>
        <p:spPr>
          <a:xfrm>
            <a:off x="1718814" y="1016560"/>
            <a:ext cx="3267904" cy="2900654"/>
          </a:xfrm>
          <a:prstGeom prst="rect">
            <a:avLst/>
          </a:prstGeom>
        </p:spPr>
      </p:pic>
    </p:spTree>
    <p:extLst>
      <p:ext uri="{BB962C8B-B14F-4D97-AF65-F5344CB8AC3E}">
        <p14:creationId xmlns:p14="http://schemas.microsoft.com/office/powerpoint/2010/main" val="2702064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930308"/>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120769" y="2988756"/>
            <a:ext cx="1575862" cy="2162947"/>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5"/>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6"/>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7"/>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8">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pic>
        <p:nvPicPr>
          <p:cNvPr id="19" name="صورة 18"/>
          <p:cNvPicPr>
            <a:picLocks noChangeAspect="1"/>
          </p:cNvPicPr>
          <p:nvPr/>
        </p:nvPicPr>
        <p:blipFill rotWithShape="1">
          <a:blip r:embed="rId16">
            <a:extLst>
              <a:ext uri="{28A0092B-C50C-407E-A947-70E740481C1C}">
                <a14:useLocalDpi xmlns:a14="http://schemas.microsoft.com/office/drawing/2010/main" val="0"/>
              </a:ext>
            </a:extLst>
          </a:blip>
          <a:srcRect l="22571" t="23492" r="23357" b="23682"/>
          <a:stretch/>
        </p:blipFill>
        <p:spPr>
          <a:xfrm>
            <a:off x="1702328" y="218613"/>
            <a:ext cx="5765272" cy="3454753"/>
          </a:xfrm>
          <a:prstGeom prst="rect">
            <a:avLst/>
          </a:prstGeom>
        </p:spPr>
      </p:pic>
    </p:spTree>
    <p:extLst>
      <p:ext uri="{BB962C8B-B14F-4D97-AF65-F5344CB8AC3E}">
        <p14:creationId xmlns:p14="http://schemas.microsoft.com/office/powerpoint/2010/main" val="33288865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3"/>
          <a:stretch>
            <a:fillRect/>
          </a:stretch>
        </p:blipFill>
        <p:spPr>
          <a:xfrm>
            <a:off x="-106392" y="-104628"/>
            <a:ext cx="12519802" cy="6966615"/>
          </a:xfrm>
          <a:prstGeom prst="rect">
            <a:avLst/>
          </a:prstGeom>
        </p:spPr>
      </p:pic>
      <p:pic>
        <p:nvPicPr>
          <p:cNvPr id="1066" name="Picture 42" descr="https://lh4.googleusercontent.com/GXdg5v1eBuWiAKbCX5CCdTmS7s-pMNFMoos8Z-cE6t7Qwxv1WlKsZEKX2Omii9S7Td-swycOB3GnBY-Y5pglZi7MKjk2Jro-qHnZ8YEl5KvcT70rML-t9T6bPwJYz4sBfJiBvno38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04500"/>
            <a:ext cx="909827" cy="89538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lh5.googleusercontent.com/4Rv9CcbpVwSScazfNxNsnOrjSAYn8Kvy2VZDp18OtTxOr4uN6wu1rroXiVwzwJRuw7fUFAEKLK3jiiAD8pVyddSCIbbz3mcFxbNgqsBUD7p7Jf91eG2kB3zY0cUEjnvl5A53iou6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010" y="58119"/>
            <a:ext cx="2779821" cy="1027732"/>
          </a:xfrm>
          <a:prstGeom prst="rect">
            <a:avLst/>
          </a:prstGeom>
          <a:noFill/>
          <a:extLst>
            <a:ext uri="{909E8E84-426E-40DD-AFC4-6F175D3DCCD1}">
              <a14:hiddenFill xmlns:a14="http://schemas.microsoft.com/office/drawing/2010/main">
                <a:solidFill>
                  <a:srgbClr val="FFFFFF"/>
                </a:solidFill>
              </a14:hiddenFill>
            </a:ext>
          </a:extLst>
        </p:spPr>
      </p:pic>
      <p:sp>
        <p:nvSpPr>
          <p:cNvPr id="23" name="مستطيل 22"/>
          <p:cNvSpPr/>
          <p:nvPr/>
        </p:nvSpPr>
        <p:spPr>
          <a:xfrm>
            <a:off x="10726837" y="327301"/>
            <a:ext cx="1328400" cy="108455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8">
            <a:extLst>
              <a:ext uri="{FF2B5EF4-FFF2-40B4-BE49-F238E27FC236}">
                <a16:creationId xmlns:a16="http://schemas.microsoft.com/office/drawing/2014/main" xmlns="" id="{5902770F-66DD-4E7D-8F07-589A9C07D72F}"/>
              </a:ext>
            </a:extLst>
          </p:cNvPr>
          <p:cNvPicPr>
            <a:picLocks noChangeAspect="1"/>
          </p:cNvPicPr>
          <p:nvPr/>
        </p:nvPicPr>
        <p:blipFill>
          <a:blip r:embed="rId6"/>
          <a:srcRect/>
          <a:stretch>
            <a:fillRect/>
          </a:stretch>
        </p:blipFill>
        <p:spPr>
          <a:xfrm>
            <a:off x="62013" y="3737562"/>
            <a:ext cx="308778" cy="499363"/>
          </a:xfrm>
          <a:prstGeom prst="rect">
            <a:avLst/>
          </a:prstGeom>
        </p:spPr>
      </p:pic>
      <p:pic>
        <p:nvPicPr>
          <p:cNvPr id="15" name="Picture 11">
            <a:extLst>
              <a:ext uri="{FF2B5EF4-FFF2-40B4-BE49-F238E27FC236}">
                <a16:creationId xmlns:a16="http://schemas.microsoft.com/office/drawing/2014/main" xmlns="" id="{A483189B-B00D-47FA-BEBD-E827617B9A12}"/>
              </a:ext>
            </a:extLst>
          </p:cNvPr>
          <p:cNvPicPr>
            <a:picLocks noChangeAspect="1"/>
          </p:cNvPicPr>
          <p:nvPr/>
        </p:nvPicPr>
        <p:blipFill>
          <a:blip r:embed="rId7"/>
          <a:srcRect/>
          <a:stretch>
            <a:fillRect/>
          </a:stretch>
        </p:blipFill>
        <p:spPr>
          <a:xfrm>
            <a:off x="1936131" y="238074"/>
            <a:ext cx="8653942" cy="5569027"/>
          </a:xfrm>
          <a:prstGeom prst="rect">
            <a:avLst/>
          </a:prstGeom>
        </p:spPr>
      </p:pic>
      <p:pic>
        <p:nvPicPr>
          <p:cNvPr id="16" name="Google Shape;57;p1">
            <a:extLst>
              <a:ext uri="{FF2B5EF4-FFF2-40B4-BE49-F238E27FC236}">
                <a16:creationId xmlns:a16="http://schemas.microsoft.com/office/drawing/2014/main" xmlns="" id="{A6798B44-E54F-42E4-A1B2-4C5C136066B1}"/>
              </a:ext>
            </a:extLst>
          </p:cNvPr>
          <p:cNvPicPr preferRelativeResize="0"/>
          <p:nvPr/>
        </p:nvPicPr>
        <p:blipFill rotWithShape="1">
          <a:blip r:embed="rId8">
            <a:alphaModFix/>
          </a:blip>
          <a:srcRect/>
          <a:stretch/>
        </p:blipFill>
        <p:spPr>
          <a:xfrm>
            <a:off x="99720" y="4199495"/>
            <a:ext cx="1372358" cy="1950733"/>
          </a:xfrm>
          <a:prstGeom prst="rect">
            <a:avLst/>
          </a:prstGeom>
          <a:noFill/>
          <a:ln>
            <a:noFill/>
          </a:ln>
        </p:spPr>
      </p:pic>
      <p:pic>
        <p:nvPicPr>
          <p:cNvPr id="20" name="Picture 2">
            <a:extLst>
              <a:ext uri="{FF2B5EF4-FFF2-40B4-BE49-F238E27FC236}">
                <a16:creationId xmlns:a16="http://schemas.microsoft.com/office/drawing/2014/main" xmlns="" id="{AC1AE8F4-33F7-4EFF-89F1-5772854F55EC}"/>
              </a:ext>
            </a:extLst>
          </p:cNvPr>
          <p:cNvPicPr>
            <a:picLocks noChangeAspect="1"/>
          </p:cNvPicPr>
          <p:nvPr/>
        </p:nvPicPr>
        <p:blipFill>
          <a:blip r:embed="rId9"/>
          <a:srcRect/>
          <a:stretch>
            <a:fillRect/>
          </a:stretch>
        </p:blipFill>
        <p:spPr>
          <a:xfrm rot="2208597">
            <a:off x="406505" y="1064451"/>
            <a:ext cx="879253" cy="1307797"/>
          </a:xfrm>
          <a:prstGeom prst="rect">
            <a:avLst/>
          </a:prstGeom>
        </p:spPr>
      </p:pic>
      <p:pic>
        <p:nvPicPr>
          <p:cNvPr id="21" name="Picture 6">
            <a:extLst>
              <a:ext uri="{FF2B5EF4-FFF2-40B4-BE49-F238E27FC236}">
                <a16:creationId xmlns:a16="http://schemas.microsoft.com/office/drawing/2014/main" xmlns="" id="{9EF96498-A97F-437B-9C2E-8C35D651C1D9}"/>
              </a:ext>
            </a:extLst>
          </p:cNvPr>
          <p:cNvPicPr>
            <a:picLocks noChangeAspect="1"/>
          </p:cNvPicPr>
          <p:nvPr/>
        </p:nvPicPr>
        <p:blipFill>
          <a:blip r:embed="rId10"/>
          <a:srcRect/>
          <a:stretch>
            <a:fillRect/>
          </a:stretch>
        </p:blipFill>
        <p:spPr>
          <a:xfrm>
            <a:off x="241799" y="2230462"/>
            <a:ext cx="986071" cy="838788"/>
          </a:xfrm>
          <a:prstGeom prst="rect">
            <a:avLst/>
          </a:prstGeom>
        </p:spPr>
      </p:pic>
      <p:pic>
        <p:nvPicPr>
          <p:cNvPr id="22" name="Picture 11">
            <a:hlinkClick r:id="" action="ppaction://noaction"/>
            <a:extLst>
              <a:ext uri="{FF2B5EF4-FFF2-40B4-BE49-F238E27FC236}">
                <a16:creationId xmlns:a16="http://schemas.microsoft.com/office/drawing/2014/main" xmlns="" id="{7D0C21D0-584A-4832-9480-481A99F894B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1934" y="3122121"/>
            <a:ext cx="685800" cy="54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A picture containing implement, pencil, stationary, colorful&#10;&#10;Description automatically generated">
            <a:extLst>
              <a:ext uri="{FF2B5EF4-FFF2-40B4-BE49-F238E27FC236}">
                <a16:creationId xmlns:a16="http://schemas.microsoft.com/office/drawing/2014/main" xmlns="" id="{2923A7F0-6A01-43EB-8F73-A1B7B4F085CD}"/>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 xmlns:a1611="http://schemas.microsoft.com/office/drawing/2016/11/main" r:id="rId20"/>
              </a:ext>
            </a:extLst>
          </a:blip>
          <a:stretch>
            <a:fillRect/>
          </a:stretch>
        </p:blipFill>
        <p:spPr>
          <a:xfrm>
            <a:off x="636986" y="5698134"/>
            <a:ext cx="745120" cy="1009168"/>
          </a:xfrm>
          <a:prstGeom prst="rect">
            <a:avLst/>
          </a:prstGeom>
        </p:spPr>
      </p:pic>
      <p:pic>
        <p:nvPicPr>
          <p:cNvPr id="26" name="صورة 25">
            <a:extLst>
              <a:ext uri="{FF2B5EF4-FFF2-40B4-BE49-F238E27FC236}">
                <a16:creationId xmlns:a16="http://schemas.microsoft.com/office/drawing/2014/main" xmlns="" id="{2D7C51D5-FEA3-46AF-9269-EA334C6590C1}"/>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590073" y="330716"/>
            <a:ext cx="1422859" cy="108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صورة 26">
            <a:extLst>
              <a:ext uri="{FF2B5EF4-FFF2-40B4-BE49-F238E27FC236}">
                <a16:creationId xmlns:a16="http://schemas.microsoft.com/office/drawing/2014/main" xmlns="" id="{9DD265E3-2538-4200-AAA5-EA3D6FE46DCB}"/>
              </a:ext>
            </a:extLst>
          </p:cNvPr>
          <p:cNvPicPr>
            <a:picLocks noChangeAspect="1"/>
          </p:cNvPicPr>
          <p:nvPr/>
        </p:nvPicPr>
        <p:blipFill rotWithShape="1">
          <a:blip r:embed="rId22"/>
          <a:srcRect l="35043" t="54248" r="1709" b="8015"/>
          <a:stretch/>
        </p:blipFill>
        <p:spPr>
          <a:xfrm>
            <a:off x="10950690" y="1684807"/>
            <a:ext cx="960950" cy="864096"/>
          </a:xfrm>
          <a:prstGeom prst="rect">
            <a:avLst/>
          </a:prstGeom>
          <a:ln w="88900" cap="sq" cmpd="thickThin">
            <a:solidFill>
              <a:srgbClr val="000000"/>
            </a:solidFill>
            <a:prstDash val="solid"/>
            <a:miter lim="800000"/>
          </a:ln>
          <a:effectLst>
            <a:innerShdw blurRad="76200">
              <a:srgbClr val="000000"/>
            </a:innerShdw>
          </a:effectLst>
        </p:spPr>
      </p:pic>
      <p:sp>
        <p:nvSpPr>
          <p:cNvPr id="36" name="مربع نص 35">
            <a:extLst>
              <a:ext uri="{FF2B5EF4-FFF2-40B4-BE49-F238E27FC236}">
                <a16:creationId xmlns:a16="http://schemas.microsoft.com/office/drawing/2014/main" xmlns="" id="{E32075A3-E57B-4611-A054-657B8110CEBC}"/>
              </a:ext>
            </a:extLst>
          </p:cNvPr>
          <p:cNvSpPr txBox="1"/>
          <p:nvPr/>
        </p:nvSpPr>
        <p:spPr>
          <a:xfrm>
            <a:off x="2562600" y="3122121"/>
            <a:ext cx="7041493" cy="677108"/>
          </a:xfrm>
          <a:prstGeom prst="rect">
            <a:avLst/>
          </a:prstGeom>
          <a:noFill/>
        </p:spPr>
        <p:txBody>
          <a:bodyPr wrap="square" lIns="0" tIns="0" rIns="0" bIns="0" rtlCol="1">
            <a:spAutoFit/>
          </a:bodyPr>
          <a:lstStyle/>
          <a:p>
            <a:pPr algn="ctr"/>
            <a:r>
              <a:rPr lang="ar-SA" sz="4400" dirty="0">
                <a:solidFill>
                  <a:schemeClr val="bg1"/>
                </a:solidFill>
                <a:latin typeface="Times New Roman" panose="02020603050405020304" pitchFamily="18" charset="0"/>
                <a:ea typeface="Times New Roman" panose="02020603050405020304" pitchFamily="18" charset="0"/>
                <a:cs typeface="Arabic Transparent" panose="020B0604020202020204" pitchFamily="34" charset="0"/>
              </a:rPr>
              <a:t>أي مناظر وجد سمير في البلدة؟ </a:t>
            </a:r>
            <a:endParaRPr lang="ar-SA" sz="4400" dirty="0">
              <a:solidFill>
                <a:schemeClr val="bg1"/>
              </a:solidFill>
            </a:endParaRPr>
          </a:p>
        </p:txBody>
      </p:sp>
      <p:sp>
        <p:nvSpPr>
          <p:cNvPr id="2" name="مربع نص 1"/>
          <p:cNvSpPr txBox="1"/>
          <p:nvPr/>
        </p:nvSpPr>
        <p:spPr>
          <a:xfrm>
            <a:off x="4543425" y="1411860"/>
            <a:ext cx="4471988" cy="523220"/>
          </a:xfrm>
          <a:prstGeom prst="rect">
            <a:avLst/>
          </a:prstGeom>
          <a:ln>
            <a:noFill/>
          </a:ln>
          <a:effectLst>
            <a:glow rad="139700">
              <a:schemeClr val="accent2">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1">
            <a:schemeClr val="accent2"/>
          </a:lnRef>
          <a:fillRef idx="2">
            <a:schemeClr val="accent2"/>
          </a:fillRef>
          <a:effectRef idx="1">
            <a:schemeClr val="accent2"/>
          </a:effectRef>
          <a:fontRef idx="minor">
            <a:schemeClr val="dk1"/>
          </a:fontRef>
        </p:style>
        <p:txBody>
          <a:bodyPr wrap="square" rtlCol="1">
            <a:spAutoFit/>
          </a:bodyPr>
          <a:lstStyle/>
          <a:p>
            <a:r>
              <a:rPr lang="ar-SA" sz="2800" b="1" dirty="0" smtClean="0"/>
              <a:t>باستخدام استراتيجية العصف الذهني </a:t>
            </a:r>
            <a:endParaRPr lang="ar-SA" sz="2800" b="1" dirty="0"/>
          </a:p>
        </p:txBody>
      </p:sp>
    </p:spTree>
    <p:extLst>
      <p:ext uri="{BB962C8B-B14F-4D97-AF65-F5344CB8AC3E}">
        <p14:creationId xmlns:p14="http://schemas.microsoft.com/office/powerpoint/2010/main" val="1159904221"/>
      </p:ext>
    </p:extLst>
  </p:cSld>
  <p:clrMapOvr>
    <a:masterClrMapping/>
  </p:clrMapOvr>
  <mc:AlternateContent xmlns:mc="http://schemas.openxmlformats.org/markup-compatibility/2006" xmlns:p14="http://schemas.microsoft.com/office/powerpoint/2010/main">
    <mc:Choice Requires="p14">
      <p:transition spd="slow">
        <p14:flash/>
        <p:sndAc>
          <p:stSnd>
            <p:snd r:embed="rId2" name="type.wav"/>
          </p:stSnd>
        </p:sndAc>
      </p:transition>
    </mc:Choice>
    <mc:Fallback xmlns="">
      <p:transition spd="slow">
        <p:fade/>
        <p:sndAc>
          <p:stSnd>
            <p:snd r:embed="rId24"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80">
                                          <p:stCondLst>
                                            <p:cond delay="0"/>
                                          </p:stCondLst>
                                        </p:cTn>
                                        <p:tgtEl>
                                          <p:spTgt spid="36"/>
                                        </p:tgtEl>
                                      </p:cBhvr>
                                    </p:animEffect>
                                    <p:anim calcmode="lin" valueType="num">
                                      <p:cBhvr>
                                        <p:cTn id="1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8" dur="26">
                                          <p:stCondLst>
                                            <p:cond delay="650"/>
                                          </p:stCondLst>
                                        </p:cTn>
                                        <p:tgtEl>
                                          <p:spTgt spid="36"/>
                                        </p:tgtEl>
                                      </p:cBhvr>
                                      <p:to x="100000" y="60000"/>
                                    </p:animScale>
                                    <p:animScale>
                                      <p:cBhvr>
                                        <p:cTn id="19" dur="166" decel="50000">
                                          <p:stCondLst>
                                            <p:cond delay="676"/>
                                          </p:stCondLst>
                                        </p:cTn>
                                        <p:tgtEl>
                                          <p:spTgt spid="36"/>
                                        </p:tgtEl>
                                      </p:cBhvr>
                                      <p:to x="100000" y="100000"/>
                                    </p:animScale>
                                    <p:animScale>
                                      <p:cBhvr>
                                        <p:cTn id="20" dur="26">
                                          <p:stCondLst>
                                            <p:cond delay="1312"/>
                                          </p:stCondLst>
                                        </p:cTn>
                                        <p:tgtEl>
                                          <p:spTgt spid="36"/>
                                        </p:tgtEl>
                                      </p:cBhvr>
                                      <p:to x="100000" y="80000"/>
                                    </p:animScale>
                                    <p:animScale>
                                      <p:cBhvr>
                                        <p:cTn id="21" dur="166" decel="50000">
                                          <p:stCondLst>
                                            <p:cond delay="1338"/>
                                          </p:stCondLst>
                                        </p:cTn>
                                        <p:tgtEl>
                                          <p:spTgt spid="36"/>
                                        </p:tgtEl>
                                      </p:cBhvr>
                                      <p:to x="100000" y="100000"/>
                                    </p:animScale>
                                    <p:animScale>
                                      <p:cBhvr>
                                        <p:cTn id="22" dur="26">
                                          <p:stCondLst>
                                            <p:cond delay="1642"/>
                                          </p:stCondLst>
                                        </p:cTn>
                                        <p:tgtEl>
                                          <p:spTgt spid="36"/>
                                        </p:tgtEl>
                                      </p:cBhvr>
                                      <p:to x="100000" y="90000"/>
                                    </p:animScale>
                                    <p:animScale>
                                      <p:cBhvr>
                                        <p:cTn id="23" dur="166" decel="50000">
                                          <p:stCondLst>
                                            <p:cond delay="1668"/>
                                          </p:stCondLst>
                                        </p:cTn>
                                        <p:tgtEl>
                                          <p:spTgt spid="36"/>
                                        </p:tgtEl>
                                      </p:cBhvr>
                                      <p:to x="100000" y="100000"/>
                                    </p:animScale>
                                    <p:animScale>
                                      <p:cBhvr>
                                        <p:cTn id="24" dur="26">
                                          <p:stCondLst>
                                            <p:cond delay="1808"/>
                                          </p:stCondLst>
                                        </p:cTn>
                                        <p:tgtEl>
                                          <p:spTgt spid="36"/>
                                        </p:tgtEl>
                                      </p:cBhvr>
                                      <p:to x="100000" y="95000"/>
                                    </p:animScale>
                                    <p:animScale>
                                      <p:cBhvr>
                                        <p:cTn id="25"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3"/>
          <a:stretch>
            <a:fillRect/>
          </a:stretch>
        </p:blipFill>
        <p:spPr>
          <a:xfrm>
            <a:off x="-106392" y="-104628"/>
            <a:ext cx="12519802" cy="6966615"/>
          </a:xfrm>
          <a:prstGeom prst="rect">
            <a:avLst/>
          </a:prstGeom>
        </p:spPr>
      </p:pic>
      <p:pic>
        <p:nvPicPr>
          <p:cNvPr id="1066" name="Picture 42" descr="https://lh4.googleusercontent.com/GXdg5v1eBuWiAKbCX5CCdTmS7s-pMNFMoos8Z-cE6t7Qwxv1WlKsZEKX2Omii9S7Td-swycOB3GnBY-Y5pglZi7MKjk2Jro-qHnZ8YEl5KvcT70rML-t9T6bPwJYz4sBfJiBvno38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04500"/>
            <a:ext cx="909827" cy="89538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s://lh5.googleusercontent.com/4Rv9CcbpVwSScazfNxNsnOrjSAYn8Kvy2VZDp18OtTxOr4uN6wu1rroXiVwzwJRuw7fUFAEKLK3jiiAD8pVyddSCIbbz3mcFxbNgqsBUD7p7Jf91eG2kB3zY0cUEjnvl5A53iou6hV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010" y="58119"/>
            <a:ext cx="2779821" cy="1027732"/>
          </a:xfrm>
          <a:prstGeom prst="rect">
            <a:avLst/>
          </a:prstGeom>
          <a:noFill/>
          <a:extLst>
            <a:ext uri="{909E8E84-426E-40DD-AFC4-6F175D3DCCD1}">
              <a14:hiddenFill xmlns:a14="http://schemas.microsoft.com/office/drawing/2010/main">
                <a:solidFill>
                  <a:srgbClr val="FFFFFF"/>
                </a:solidFill>
              </a14:hiddenFill>
            </a:ext>
          </a:extLst>
        </p:spPr>
      </p:pic>
      <p:sp>
        <p:nvSpPr>
          <p:cNvPr id="23" name="مستطيل 22"/>
          <p:cNvSpPr/>
          <p:nvPr/>
        </p:nvSpPr>
        <p:spPr>
          <a:xfrm>
            <a:off x="10726837" y="327301"/>
            <a:ext cx="1328400" cy="1084559"/>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8">
            <a:extLst>
              <a:ext uri="{FF2B5EF4-FFF2-40B4-BE49-F238E27FC236}">
                <a16:creationId xmlns:a16="http://schemas.microsoft.com/office/drawing/2014/main" xmlns="" id="{5902770F-66DD-4E7D-8F07-589A9C07D72F}"/>
              </a:ext>
            </a:extLst>
          </p:cNvPr>
          <p:cNvPicPr>
            <a:picLocks noChangeAspect="1"/>
          </p:cNvPicPr>
          <p:nvPr/>
        </p:nvPicPr>
        <p:blipFill>
          <a:blip r:embed="rId6"/>
          <a:srcRect/>
          <a:stretch>
            <a:fillRect/>
          </a:stretch>
        </p:blipFill>
        <p:spPr>
          <a:xfrm>
            <a:off x="62013" y="3737562"/>
            <a:ext cx="308778" cy="499363"/>
          </a:xfrm>
          <a:prstGeom prst="rect">
            <a:avLst/>
          </a:prstGeom>
        </p:spPr>
      </p:pic>
      <p:pic>
        <p:nvPicPr>
          <p:cNvPr id="15" name="Picture 11">
            <a:extLst>
              <a:ext uri="{FF2B5EF4-FFF2-40B4-BE49-F238E27FC236}">
                <a16:creationId xmlns:a16="http://schemas.microsoft.com/office/drawing/2014/main" xmlns="" id="{A483189B-B00D-47FA-BEBD-E827617B9A12}"/>
              </a:ext>
            </a:extLst>
          </p:cNvPr>
          <p:cNvPicPr>
            <a:picLocks noChangeAspect="1"/>
          </p:cNvPicPr>
          <p:nvPr/>
        </p:nvPicPr>
        <p:blipFill>
          <a:blip r:embed="rId7"/>
          <a:srcRect/>
          <a:stretch>
            <a:fillRect/>
          </a:stretch>
        </p:blipFill>
        <p:spPr>
          <a:xfrm>
            <a:off x="2964805" y="58119"/>
            <a:ext cx="8653942" cy="5569027"/>
          </a:xfrm>
          <a:prstGeom prst="rect">
            <a:avLst/>
          </a:prstGeom>
        </p:spPr>
      </p:pic>
      <p:pic>
        <p:nvPicPr>
          <p:cNvPr id="16" name="Google Shape;57;p1">
            <a:extLst>
              <a:ext uri="{FF2B5EF4-FFF2-40B4-BE49-F238E27FC236}">
                <a16:creationId xmlns:a16="http://schemas.microsoft.com/office/drawing/2014/main" xmlns="" id="{A6798B44-E54F-42E4-A1B2-4C5C136066B1}"/>
              </a:ext>
            </a:extLst>
          </p:cNvPr>
          <p:cNvPicPr preferRelativeResize="0"/>
          <p:nvPr/>
        </p:nvPicPr>
        <p:blipFill rotWithShape="1">
          <a:blip r:embed="rId8">
            <a:alphaModFix/>
          </a:blip>
          <a:srcRect/>
          <a:stretch/>
        </p:blipFill>
        <p:spPr>
          <a:xfrm>
            <a:off x="99720" y="4199495"/>
            <a:ext cx="1372358" cy="1950733"/>
          </a:xfrm>
          <a:prstGeom prst="rect">
            <a:avLst/>
          </a:prstGeom>
          <a:noFill/>
          <a:ln>
            <a:noFill/>
          </a:ln>
        </p:spPr>
      </p:pic>
      <p:pic>
        <p:nvPicPr>
          <p:cNvPr id="20" name="Picture 2">
            <a:extLst>
              <a:ext uri="{FF2B5EF4-FFF2-40B4-BE49-F238E27FC236}">
                <a16:creationId xmlns:a16="http://schemas.microsoft.com/office/drawing/2014/main" xmlns="" id="{AC1AE8F4-33F7-4EFF-89F1-5772854F55EC}"/>
              </a:ext>
            </a:extLst>
          </p:cNvPr>
          <p:cNvPicPr>
            <a:picLocks noChangeAspect="1"/>
          </p:cNvPicPr>
          <p:nvPr/>
        </p:nvPicPr>
        <p:blipFill>
          <a:blip r:embed="rId9"/>
          <a:srcRect/>
          <a:stretch>
            <a:fillRect/>
          </a:stretch>
        </p:blipFill>
        <p:spPr>
          <a:xfrm rot="2208597">
            <a:off x="406505" y="1064451"/>
            <a:ext cx="879253" cy="1307797"/>
          </a:xfrm>
          <a:prstGeom prst="rect">
            <a:avLst/>
          </a:prstGeom>
        </p:spPr>
      </p:pic>
      <p:pic>
        <p:nvPicPr>
          <p:cNvPr id="21" name="Picture 6">
            <a:extLst>
              <a:ext uri="{FF2B5EF4-FFF2-40B4-BE49-F238E27FC236}">
                <a16:creationId xmlns:a16="http://schemas.microsoft.com/office/drawing/2014/main" xmlns="" id="{9EF96498-A97F-437B-9C2E-8C35D651C1D9}"/>
              </a:ext>
            </a:extLst>
          </p:cNvPr>
          <p:cNvPicPr>
            <a:picLocks noChangeAspect="1"/>
          </p:cNvPicPr>
          <p:nvPr/>
        </p:nvPicPr>
        <p:blipFill>
          <a:blip r:embed="rId10"/>
          <a:srcRect/>
          <a:stretch>
            <a:fillRect/>
          </a:stretch>
        </p:blipFill>
        <p:spPr>
          <a:xfrm>
            <a:off x="241799" y="2230462"/>
            <a:ext cx="986071" cy="838788"/>
          </a:xfrm>
          <a:prstGeom prst="rect">
            <a:avLst/>
          </a:prstGeom>
        </p:spPr>
      </p:pic>
      <p:pic>
        <p:nvPicPr>
          <p:cNvPr id="22" name="Picture 11">
            <a:hlinkClick r:id="" action="ppaction://noaction"/>
            <a:extLst>
              <a:ext uri="{FF2B5EF4-FFF2-40B4-BE49-F238E27FC236}">
                <a16:creationId xmlns:a16="http://schemas.microsoft.com/office/drawing/2014/main" xmlns="" id="{7D0C21D0-584A-4832-9480-481A99F894B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91934" y="3122121"/>
            <a:ext cx="685800" cy="543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A picture containing implement, pencil, stationary, colorful&#10;&#10;Description automatically generated">
            <a:extLst>
              <a:ext uri="{FF2B5EF4-FFF2-40B4-BE49-F238E27FC236}">
                <a16:creationId xmlns:a16="http://schemas.microsoft.com/office/drawing/2014/main" xmlns="" id="{2923A7F0-6A01-43EB-8F73-A1B7B4F085CD}"/>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 xmlns:a1611="http://schemas.microsoft.com/office/drawing/2016/11/main" r:id="rId20"/>
              </a:ext>
            </a:extLst>
          </a:blip>
          <a:stretch>
            <a:fillRect/>
          </a:stretch>
        </p:blipFill>
        <p:spPr>
          <a:xfrm>
            <a:off x="636986" y="5698134"/>
            <a:ext cx="745120" cy="1009168"/>
          </a:xfrm>
          <a:prstGeom prst="rect">
            <a:avLst/>
          </a:prstGeom>
        </p:spPr>
      </p:pic>
      <p:sp>
        <p:nvSpPr>
          <p:cNvPr id="35" name="مربع نص 34">
            <a:extLst>
              <a:ext uri="{FF2B5EF4-FFF2-40B4-BE49-F238E27FC236}">
                <a16:creationId xmlns:a16="http://schemas.microsoft.com/office/drawing/2014/main" xmlns="" id="{2D2FD4C7-3DAC-45AE-8866-AEB36C793334}"/>
              </a:ext>
            </a:extLst>
          </p:cNvPr>
          <p:cNvSpPr txBox="1"/>
          <p:nvPr/>
        </p:nvSpPr>
        <p:spPr>
          <a:xfrm>
            <a:off x="3907620" y="1179855"/>
            <a:ext cx="6188898" cy="1415772"/>
          </a:xfrm>
          <a:prstGeom prst="rect">
            <a:avLst/>
          </a:prstGeom>
          <a:noFill/>
        </p:spPr>
        <p:txBody>
          <a:bodyPr wrap="square" lIns="0" tIns="0" rIns="0" bIns="0" rtlCol="1">
            <a:spAutoFit/>
          </a:bodyPr>
          <a:lstStyle/>
          <a:p>
            <a:pPr algn="just"/>
            <a:r>
              <a:rPr lang="ar-SA" sz="4800" dirty="0">
                <a:solidFill>
                  <a:schemeClr val="bg1"/>
                </a:solidFill>
                <a:latin typeface="Times New Roman" panose="02020603050405020304" pitchFamily="18" charset="0"/>
                <a:ea typeface="Times New Roman" panose="02020603050405020304" pitchFamily="18" charset="0"/>
                <a:cs typeface="Arabic Transparent" panose="020B0604020202020204" pitchFamily="34" charset="0"/>
              </a:rPr>
              <a:t>كلمةُ "</a:t>
            </a:r>
            <a:r>
              <a:rPr lang="ar-SA" sz="4800" b="1" dirty="0">
                <a:solidFill>
                  <a:schemeClr val="bg1"/>
                </a:solidFill>
                <a:latin typeface="Times New Roman" panose="02020603050405020304" pitchFamily="18" charset="0"/>
                <a:ea typeface="Times New Roman" panose="02020603050405020304" pitchFamily="18" charset="0"/>
                <a:cs typeface="Arabic Transparent" panose="020B0604020202020204" pitchFamily="34" charset="0"/>
              </a:rPr>
              <a:t>تَعِجّ</a:t>
            </a:r>
            <a:r>
              <a:rPr lang="ar-SA" sz="4800" dirty="0">
                <a:solidFill>
                  <a:schemeClr val="bg1"/>
                </a:solidFill>
                <a:latin typeface="Times New Roman" panose="02020603050405020304" pitchFamily="18" charset="0"/>
                <a:ea typeface="Times New Roman" panose="02020603050405020304" pitchFamily="18" charset="0"/>
                <a:cs typeface="Arabic Transparent" panose="020B0604020202020204" pitchFamily="34" charset="0"/>
              </a:rPr>
              <a:t>" في النص </a:t>
            </a:r>
            <a:r>
              <a:rPr lang="ar-SA" sz="4800" dirty="0" smtClean="0">
                <a:solidFill>
                  <a:schemeClr val="bg1"/>
                </a:solidFill>
                <a:latin typeface="Times New Roman" panose="02020603050405020304" pitchFamily="18" charset="0"/>
                <a:ea typeface="Times New Roman" panose="02020603050405020304" pitchFamily="18" charset="0"/>
                <a:cs typeface="Arabic Transparent" panose="020B0604020202020204" pitchFamily="34" charset="0"/>
              </a:rPr>
              <a:t> تعني:</a:t>
            </a:r>
            <a:endParaRPr lang="en-US" sz="4400" dirty="0">
              <a:solidFill>
                <a:schemeClr val="bg1"/>
              </a:solidFill>
              <a:latin typeface="Times New Roman" panose="02020603050405020304" pitchFamily="18" charset="0"/>
              <a:ea typeface="Times New Roman" panose="02020603050405020304" pitchFamily="18" charset="0"/>
            </a:endParaRPr>
          </a:p>
          <a:p>
            <a:pPr lvl="0" algn="just">
              <a:tabLst>
                <a:tab pos="685800" algn="l"/>
              </a:tabLst>
            </a:pPr>
            <a:endParaRPr lang="en-US" sz="4400" dirty="0">
              <a:solidFill>
                <a:schemeClr val="bg1"/>
              </a:solidFill>
              <a:latin typeface="Times New Roman" panose="02020603050405020304" pitchFamily="18" charset="0"/>
              <a:ea typeface="Times New Roman" panose="02020603050405020304" pitchFamily="18" charset="0"/>
            </a:endParaRPr>
          </a:p>
        </p:txBody>
      </p:sp>
      <p:sp>
        <p:nvSpPr>
          <p:cNvPr id="3" name="مربع نص 2"/>
          <p:cNvSpPr txBox="1"/>
          <p:nvPr/>
        </p:nvSpPr>
        <p:spPr>
          <a:xfrm>
            <a:off x="8028682" y="3238913"/>
            <a:ext cx="1657288"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lvl="0" algn="just">
              <a:tabLst>
                <a:tab pos="685800" algn="l"/>
              </a:tabLst>
            </a:pPr>
            <a:r>
              <a:rPr lang="ar-SA" sz="3600" dirty="0" smtClean="0">
                <a:latin typeface="Times New Roman" panose="02020603050405020304" pitchFamily="18" charset="0"/>
                <a:ea typeface="Times New Roman" panose="02020603050405020304" pitchFamily="18" charset="0"/>
                <a:cs typeface="Arabic Transparent" panose="020B0604020202020204" pitchFamily="34" charset="0"/>
              </a:rPr>
              <a:t>ب- تتسع</a:t>
            </a:r>
            <a:endParaRPr lang="en-US" sz="3200" dirty="0">
              <a:effectLst/>
              <a:latin typeface="Times New Roman" panose="02020603050405020304" pitchFamily="18" charset="0"/>
              <a:ea typeface="Times New Roman" panose="02020603050405020304" pitchFamily="18" charset="0"/>
            </a:endParaRPr>
          </a:p>
        </p:txBody>
      </p:sp>
      <p:sp>
        <p:nvSpPr>
          <p:cNvPr id="8" name="مستطيل 7"/>
          <p:cNvSpPr/>
          <p:nvPr/>
        </p:nvSpPr>
        <p:spPr>
          <a:xfrm flipV="1">
            <a:off x="4905118" y="3582889"/>
            <a:ext cx="1481185" cy="307777"/>
          </a:xfrm>
          <a:prstGeom prst="rect">
            <a:avLst/>
          </a:prstGeom>
        </p:spPr>
        <p:txBody>
          <a:bodyPr wrap="square">
            <a:spAutoFit/>
          </a:bodyPr>
          <a:lstStyle/>
          <a:p>
            <a:pPr marL="342900" lvl="0" indent="-342900" algn="just">
              <a:buFont typeface="+mj-cs"/>
              <a:buAutoNum type="arabic1Minus"/>
              <a:tabLst>
                <a:tab pos="685800" algn="l"/>
              </a:tabLst>
            </a:pPr>
            <a:r>
              <a:rPr lang="ar-SA" sz="1400" dirty="0" smtClean="0">
                <a:latin typeface="Times New Roman" panose="02020603050405020304" pitchFamily="18" charset="0"/>
                <a:ea typeface="Times New Roman" panose="02020603050405020304" pitchFamily="18" charset="0"/>
                <a:cs typeface="Arabic Transparent" panose="020B0604020202020204" pitchFamily="34" charset="0"/>
              </a:rPr>
              <a:t> </a:t>
            </a:r>
            <a:endParaRPr lang="en-US" sz="1200" dirty="0">
              <a:effectLst/>
              <a:latin typeface="Times New Roman" panose="02020603050405020304" pitchFamily="18" charset="0"/>
              <a:ea typeface="Times New Roman" panose="02020603050405020304" pitchFamily="18" charset="0"/>
            </a:endParaRPr>
          </a:p>
        </p:txBody>
      </p:sp>
      <p:sp>
        <p:nvSpPr>
          <p:cNvPr id="30" name="مربع نص 29"/>
          <p:cNvSpPr txBox="1"/>
          <p:nvPr/>
        </p:nvSpPr>
        <p:spPr>
          <a:xfrm>
            <a:off x="8003376" y="4118191"/>
            <a:ext cx="1682594"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1">
            <a:spAutoFit/>
          </a:bodyPr>
          <a:lstStyle/>
          <a:p>
            <a:pPr lvl="0" algn="just">
              <a:tabLst>
                <a:tab pos="685800" algn="l"/>
              </a:tabLst>
            </a:pPr>
            <a:r>
              <a:rPr lang="ar-SA" sz="3600" dirty="0" smtClean="0">
                <a:latin typeface="Times New Roman" panose="02020603050405020304" pitchFamily="18" charset="0"/>
                <a:ea typeface="Times New Roman" panose="02020603050405020304" pitchFamily="18" charset="0"/>
              </a:rPr>
              <a:t>ج- تَمْتَلئُ</a:t>
            </a:r>
            <a:r>
              <a:rPr lang="ar-SA" sz="3600" dirty="0">
                <a:latin typeface="Times New Roman" panose="02020603050405020304" pitchFamily="18"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p:pic>
        <p:nvPicPr>
          <p:cNvPr id="31" name="صورة 30"/>
          <p:cNvPicPr>
            <a:picLocks noChangeAspect="1"/>
          </p:cNvPicPr>
          <p:nvPr/>
        </p:nvPicPr>
        <p:blipFill>
          <a:blip r:embed="rId21"/>
          <a:stretch>
            <a:fillRect/>
          </a:stretch>
        </p:blipFill>
        <p:spPr>
          <a:xfrm>
            <a:off x="8209336" y="2182578"/>
            <a:ext cx="1613619" cy="1072989"/>
          </a:xfrm>
          <a:prstGeom prst="rect">
            <a:avLst/>
          </a:prstGeom>
        </p:spPr>
      </p:pic>
    </p:spTree>
    <p:extLst>
      <p:ext uri="{BB962C8B-B14F-4D97-AF65-F5344CB8AC3E}">
        <p14:creationId xmlns:p14="http://schemas.microsoft.com/office/powerpoint/2010/main" val="849364251"/>
      </p:ext>
    </p:extLst>
  </p:cSld>
  <p:clrMapOvr>
    <a:masterClrMapping/>
  </p:clrMapOvr>
  <mc:AlternateContent xmlns:mc="http://schemas.openxmlformats.org/markup-compatibility/2006" xmlns:p14="http://schemas.microsoft.com/office/powerpoint/2010/main">
    <mc:Choice Requires="p14">
      <p:transition spd="slow">
        <p14:flash/>
        <p:sndAc>
          <p:stSnd>
            <p:snd r:embed="rId2" name="type.wav"/>
          </p:stSnd>
        </p:sndAc>
      </p:transition>
    </mc:Choice>
    <mc:Fallback xmlns="">
      <p:transition spd="slow">
        <p:fade/>
        <p:sndAc>
          <p:stSnd>
            <p:snd r:embed="rId24"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80">
                                          <p:stCondLst>
                                            <p:cond delay="0"/>
                                          </p:stCondLst>
                                        </p:cTn>
                                        <p:tgtEl>
                                          <p:spTgt spid="35"/>
                                        </p:tgtEl>
                                      </p:cBhvr>
                                    </p:animEffect>
                                    <p:anim calcmode="lin" valueType="num">
                                      <p:cBhvr>
                                        <p:cTn id="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3" dur="26">
                                          <p:stCondLst>
                                            <p:cond delay="650"/>
                                          </p:stCondLst>
                                        </p:cTn>
                                        <p:tgtEl>
                                          <p:spTgt spid="35"/>
                                        </p:tgtEl>
                                      </p:cBhvr>
                                      <p:to x="100000" y="60000"/>
                                    </p:animScale>
                                    <p:animScale>
                                      <p:cBhvr>
                                        <p:cTn id="14" dur="166" decel="50000">
                                          <p:stCondLst>
                                            <p:cond delay="676"/>
                                          </p:stCondLst>
                                        </p:cTn>
                                        <p:tgtEl>
                                          <p:spTgt spid="35"/>
                                        </p:tgtEl>
                                      </p:cBhvr>
                                      <p:to x="100000" y="100000"/>
                                    </p:animScale>
                                    <p:animScale>
                                      <p:cBhvr>
                                        <p:cTn id="15" dur="26">
                                          <p:stCondLst>
                                            <p:cond delay="1312"/>
                                          </p:stCondLst>
                                        </p:cTn>
                                        <p:tgtEl>
                                          <p:spTgt spid="35"/>
                                        </p:tgtEl>
                                      </p:cBhvr>
                                      <p:to x="100000" y="80000"/>
                                    </p:animScale>
                                    <p:animScale>
                                      <p:cBhvr>
                                        <p:cTn id="16" dur="166" decel="50000">
                                          <p:stCondLst>
                                            <p:cond delay="1338"/>
                                          </p:stCondLst>
                                        </p:cTn>
                                        <p:tgtEl>
                                          <p:spTgt spid="35"/>
                                        </p:tgtEl>
                                      </p:cBhvr>
                                      <p:to x="100000" y="100000"/>
                                    </p:animScale>
                                    <p:animScale>
                                      <p:cBhvr>
                                        <p:cTn id="17" dur="26">
                                          <p:stCondLst>
                                            <p:cond delay="1642"/>
                                          </p:stCondLst>
                                        </p:cTn>
                                        <p:tgtEl>
                                          <p:spTgt spid="35"/>
                                        </p:tgtEl>
                                      </p:cBhvr>
                                      <p:to x="100000" y="90000"/>
                                    </p:animScale>
                                    <p:animScale>
                                      <p:cBhvr>
                                        <p:cTn id="18" dur="166" decel="50000">
                                          <p:stCondLst>
                                            <p:cond delay="1668"/>
                                          </p:stCondLst>
                                        </p:cTn>
                                        <p:tgtEl>
                                          <p:spTgt spid="35"/>
                                        </p:tgtEl>
                                      </p:cBhvr>
                                      <p:to x="100000" y="100000"/>
                                    </p:animScale>
                                    <p:animScale>
                                      <p:cBhvr>
                                        <p:cTn id="19" dur="26">
                                          <p:stCondLst>
                                            <p:cond delay="1808"/>
                                          </p:stCondLst>
                                        </p:cTn>
                                        <p:tgtEl>
                                          <p:spTgt spid="35"/>
                                        </p:tgtEl>
                                      </p:cBhvr>
                                      <p:to x="100000" y="95000"/>
                                    </p:animScale>
                                    <p:animScale>
                                      <p:cBhvr>
                                        <p:cTn id="20" dur="166" decel="50000">
                                          <p:stCondLst>
                                            <p:cond delay="1834"/>
                                          </p:stCondLst>
                                        </p:cTn>
                                        <p:tgtEl>
                                          <p:spTgt spid="3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1" presetClass="emph" presetSubtype="0" fill="hold" grpId="0" nodeType="clickEffect">
                                  <p:stCondLst>
                                    <p:cond delay="0"/>
                                  </p:stCondLst>
                                  <p:childTnLst>
                                    <p:animClr clrSpc="hsl" dir="cw">
                                      <p:cBhvr override="childStyle">
                                        <p:cTn id="24" dur="500" fill="hold"/>
                                        <p:tgtEl>
                                          <p:spTgt spid="30"/>
                                        </p:tgtEl>
                                        <p:attrNameLst>
                                          <p:attrName>style.color</p:attrName>
                                        </p:attrNameLst>
                                      </p:cBhvr>
                                      <p:by>
                                        <p:hsl h="7200000" s="0" l="0"/>
                                      </p:by>
                                    </p:animClr>
                                    <p:animClr clrSpc="hsl" dir="cw">
                                      <p:cBhvr>
                                        <p:cTn id="25" dur="500" fill="hold"/>
                                        <p:tgtEl>
                                          <p:spTgt spid="30"/>
                                        </p:tgtEl>
                                        <p:attrNameLst>
                                          <p:attrName>fillcolor</p:attrName>
                                        </p:attrNameLst>
                                      </p:cBhvr>
                                      <p:by>
                                        <p:hsl h="7200000" s="0" l="0"/>
                                      </p:by>
                                    </p:animClr>
                                    <p:animClr clrSpc="hsl" dir="cw">
                                      <p:cBhvr>
                                        <p:cTn id="26" dur="500" fill="hold"/>
                                        <p:tgtEl>
                                          <p:spTgt spid="30"/>
                                        </p:tgtEl>
                                        <p:attrNameLst>
                                          <p:attrName>stroke.color</p:attrName>
                                        </p:attrNameLst>
                                      </p:cBhvr>
                                      <p:by>
                                        <p:hsl h="7200000" s="0" l="0"/>
                                      </p:by>
                                    </p:animClr>
                                    <p:set>
                                      <p:cBhvr>
                                        <p:cTn id="27" dur="500" fill="hold"/>
                                        <p:tgtEl>
                                          <p:spTgt spid="3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930308"/>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4"/>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sp>
        <p:nvSpPr>
          <p:cNvPr id="19" name="مستطيل 18"/>
          <p:cNvSpPr/>
          <p:nvPr/>
        </p:nvSpPr>
        <p:spPr>
          <a:xfrm>
            <a:off x="1025375" y="80808"/>
            <a:ext cx="8798224" cy="5677324"/>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b="1" dirty="0" smtClean="0">
              <a:solidFill>
                <a:schemeClr val="accent2">
                  <a:lumMod val="75000"/>
                </a:schemeClr>
              </a:solidFill>
              <a:latin typeface="Microsoft YaHei Light" panose="020B0502040204020203" pitchFamily="34" charset="-122"/>
              <a:ea typeface="Microsoft YaHei Light" panose="020B0502040204020203" pitchFamily="34" charset="-122"/>
            </a:endParaRPr>
          </a:p>
        </p:txBody>
      </p:sp>
      <p:sp>
        <p:nvSpPr>
          <p:cNvPr id="16" name="Text Placeholder 1"/>
          <p:cNvSpPr txBox="1">
            <a:spLocks/>
          </p:cNvSpPr>
          <p:nvPr/>
        </p:nvSpPr>
        <p:spPr>
          <a:xfrm>
            <a:off x="2240788" y="1240063"/>
            <a:ext cx="7188961" cy="2171853"/>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ar-SA" sz="2800" dirty="0" smtClean="0">
              <a:solidFill>
                <a:srgbClr val="FF0000"/>
              </a:solidFill>
              <a:cs typeface="Akhbar MT" pitchFamily="2" charset="-78"/>
            </a:endParaRPr>
          </a:p>
          <a:p>
            <a:pPr>
              <a:lnSpc>
                <a:spcPct val="150000"/>
              </a:lnSpc>
            </a:pPr>
            <a:r>
              <a:rPr lang="ar-SA" sz="4000" b="1" dirty="0" smtClean="0">
                <a:solidFill>
                  <a:schemeClr val="tx1">
                    <a:lumMod val="95000"/>
                    <a:lumOff val="5000"/>
                  </a:schemeClr>
                </a:solidFill>
                <a:latin typeface="+mj-lt"/>
                <a:ea typeface="Times New Roman" panose="02020603050405020304" pitchFamily="18" charset="0"/>
                <a:cs typeface="Arabic Transparent" panose="020B0604020202020204" pitchFamily="34" charset="0"/>
              </a:rPr>
              <a:t>    اكتبي </a:t>
            </a:r>
            <a:r>
              <a:rPr lang="ar-SA" sz="4000" b="1" dirty="0" smtClean="0">
                <a:solidFill>
                  <a:schemeClr val="tx1">
                    <a:lumMod val="95000"/>
                    <a:lumOff val="5000"/>
                  </a:schemeClr>
                </a:solidFill>
                <a:latin typeface="+mj-lt"/>
                <a:ea typeface="Times New Roman" panose="02020603050405020304" pitchFamily="18" charset="0"/>
                <a:cs typeface="Arabic Transparent" panose="020B0604020202020204" pitchFamily="34" charset="0"/>
              </a:rPr>
              <a:t>ضد </a:t>
            </a:r>
            <a:r>
              <a:rPr lang="ar-SA" sz="4000" b="1" dirty="0">
                <a:solidFill>
                  <a:schemeClr val="tx1">
                    <a:lumMod val="95000"/>
                    <a:lumOff val="5000"/>
                  </a:schemeClr>
                </a:solidFill>
                <a:latin typeface="+mj-lt"/>
                <a:ea typeface="Times New Roman" panose="02020603050405020304" pitchFamily="18" charset="0"/>
                <a:cs typeface="Arabic Transparent" panose="020B0604020202020204" pitchFamily="34" charset="0"/>
              </a:rPr>
              <a:t>الكلمات التالية من النص: </a:t>
            </a:r>
            <a:endParaRPr lang="en-US" sz="4000" b="1" dirty="0">
              <a:solidFill>
                <a:schemeClr val="tx1">
                  <a:lumMod val="95000"/>
                  <a:lumOff val="5000"/>
                </a:schemeClr>
              </a:solidFill>
              <a:latin typeface="+mj-lt"/>
              <a:ea typeface="Times New Roman" panose="02020603050405020304" pitchFamily="18" charset="0"/>
            </a:endParaRPr>
          </a:p>
          <a:p>
            <a:pPr>
              <a:lnSpc>
                <a:spcPct val="150000"/>
              </a:lnSpc>
            </a:pPr>
            <a:r>
              <a:rPr lang="ar-SA" sz="4000" b="1" dirty="0">
                <a:solidFill>
                  <a:schemeClr val="tx1">
                    <a:lumMod val="95000"/>
                    <a:lumOff val="5000"/>
                  </a:schemeClr>
                </a:solidFill>
                <a:latin typeface="+mj-lt"/>
                <a:ea typeface="Times New Roman" panose="02020603050405020304" pitchFamily="18" charset="0"/>
                <a:cs typeface="Arabic Transparent" panose="020B0604020202020204" pitchFamily="34" charset="0"/>
              </a:rPr>
              <a:t>	أعداء </a:t>
            </a:r>
            <a:r>
              <a:rPr lang="ar-SA" sz="4000" b="1" dirty="0" smtClean="0">
                <a:solidFill>
                  <a:schemeClr val="tx1">
                    <a:lumMod val="95000"/>
                    <a:lumOff val="5000"/>
                  </a:schemeClr>
                </a:solidFill>
                <a:latin typeface="+mj-lt"/>
                <a:ea typeface="Times New Roman" panose="02020603050405020304" pitchFamily="18" charset="0"/>
                <a:cs typeface="Arabic Transparent" panose="020B0604020202020204" pitchFamily="34" charset="0"/>
              </a:rPr>
              <a:t>:              غدًا :</a:t>
            </a:r>
            <a:endParaRPr lang="en-US" sz="4000" b="1" dirty="0">
              <a:solidFill>
                <a:schemeClr val="tx1">
                  <a:lumMod val="95000"/>
                  <a:lumOff val="5000"/>
                </a:schemeClr>
              </a:solidFill>
              <a:latin typeface="+mj-lt"/>
              <a:ea typeface="Times New Roman" panose="02020603050405020304" pitchFamily="18" charset="0"/>
            </a:endParaRPr>
          </a:p>
          <a:p>
            <a:r>
              <a:rPr lang="ar-SA" sz="4000" b="1" dirty="0">
                <a:solidFill>
                  <a:schemeClr val="tx1">
                    <a:lumMod val="95000"/>
                    <a:lumOff val="5000"/>
                  </a:schemeClr>
                </a:solidFill>
                <a:latin typeface="+mj-lt"/>
                <a:ea typeface="Times New Roman" panose="02020603050405020304" pitchFamily="18" charset="0"/>
                <a:cs typeface="Arabic Transparent" panose="020B0604020202020204" pitchFamily="34" charset="0"/>
              </a:rPr>
              <a:t>	</a:t>
            </a:r>
            <a:r>
              <a:rPr lang="ar-SA" sz="4000" b="1" dirty="0" smtClean="0">
                <a:solidFill>
                  <a:schemeClr val="tx1">
                    <a:lumMod val="95000"/>
                    <a:lumOff val="5000"/>
                  </a:schemeClr>
                </a:solidFill>
                <a:latin typeface="+mj-lt"/>
                <a:ea typeface="Times New Roman" panose="02020603050405020304" pitchFamily="18" charset="0"/>
                <a:cs typeface="Arabic Transparent" panose="020B0604020202020204" pitchFamily="34" charset="0"/>
              </a:rPr>
              <a:t>الحزن :            تصغير :  </a:t>
            </a:r>
            <a:endParaRPr lang="ar-SA" sz="4000" b="1" dirty="0" smtClean="0">
              <a:solidFill>
                <a:schemeClr val="tx1">
                  <a:lumMod val="95000"/>
                  <a:lumOff val="5000"/>
                </a:schemeClr>
              </a:solidFill>
              <a:latin typeface="+mj-lt"/>
              <a:cs typeface="Akhbar MT" pitchFamily="2" charset="-78"/>
            </a:endParaRPr>
          </a:p>
          <a:p>
            <a:pPr algn="ctr"/>
            <a:r>
              <a:rPr lang="ar-SA" sz="2800" b="1" dirty="0" smtClean="0">
                <a:solidFill>
                  <a:srgbClr val="FF0000"/>
                </a:solidFill>
                <a:cs typeface="Akhbar MT" pitchFamily="2" charset="-78"/>
              </a:rPr>
              <a:t> </a:t>
            </a:r>
            <a:endParaRPr lang="ar-SA" sz="28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cs typeface="Akhbar MT" pitchFamily="2" charset="-78"/>
            </a:endParaRPr>
          </a:p>
          <a:p>
            <a:endParaRPr lang="ko-KR" altLang="en-US" dirty="0">
              <a:solidFill>
                <a:srgbClr val="FF0000"/>
              </a:solidFill>
            </a:endParaRPr>
          </a:p>
        </p:txBody>
      </p:sp>
    </p:spTree>
    <p:extLst>
      <p:ext uri="{BB962C8B-B14F-4D97-AF65-F5344CB8AC3E}">
        <p14:creationId xmlns:p14="http://schemas.microsoft.com/office/powerpoint/2010/main" val="392030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930308"/>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4"/>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sp>
        <p:nvSpPr>
          <p:cNvPr id="19" name="مستطيل 18"/>
          <p:cNvSpPr/>
          <p:nvPr/>
        </p:nvSpPr>
        <p:spPr>
          <a:xfrm>
            <a:off x="1718815" y="629617"/>
            <a:ext cx="5627916" cy="2970583"/>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400" b="1" dirty="0" smtClean="0">
              <a:solidFill>
                <a:schemeClr val="accent2">
                  <a:lumMod val="75000"/>
                </a:schemeClr>
              </a:solidFill>
              <a:latin typeface="Microsoft YaHei Light" panose="020B0502040204020203" pitchFamily="34" charset="-122"/>
              <a:ea typeface="Microsoft YaHei Light" panose="020B0502040204020203" pitchFamily="34" charset="-122"/>
            </a:endParaRPr>
          </a:p>
        </p:txBody>
      </p:sp>
      <p:sp>
        <p:nvSpPr>
          <p:cNvPr id="16" name="Text Placeholder 1"/>
          <p:cNvSpPr txBox="1">
            <a:spLocks/>
          </p:cNvSpPr>
          <p:nvPr/>
        </p:nvSpPr>
        <p:spPr>
          <a:xfrm>
            <a:off x="1885951" y="947320"/>
            <a:ext cx="5119292" cy="1692771"/>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ar-SA" sz="2800" dirty="0" smtClean="0">
              <a:solidFill>
                <a:srgbClr val="FF0000"/>
              </a:solidFill>
              <a:cs typeface="Akhbar MT" pitchFamily="2" charset="-78"/>
            </a:endParaRPr>
          </a:p>
          <a:p>
            <a:endParaRPr lang="ar-SA" sz="2800" dirty="0" smtClean="0">
              <a:solidFill>
                <a:srgbClr val="FF0000"/>
              </a:solidFill>
              <a:cs typeface="Akhbar MT" pitchFamily="2" charset="-78"/>
            </a:endParaRPr>
          </a:p>
          <a:p>
            <a:pPr algn="ctr"/>
            <a:r>
              <a:rPr lang="ar-SA" sz="3600" b="1" dirty="0" smtClean="0">
                <a:solidFill>
                  <a:schemeClr val="tx1"/>
                </a:solidFill>
                <a:cs typeface="Akhbar MT" pitchFamily="2" charset="-78"/>
              </a:rPr>
              <a:t>مبدعتي  اقترحي عنواناً آخر  للنص </a:t>
            </a:r>
            <a:endParaRPr lang="ar-SA" sz="3600" b="1" dirty="0" smtClean="0">
              <a:ln w="18000">
                <a:solidFill>
                  <a:schemeClr val="accent2">
                    <a:satMod val="140000"/>
                  </a:schemeClr>
                </a:solidFill>
                <a:prstDash val="solid"/>
                <a:miter lim="800000"/>
              </a:ln>
              <a:solidFill>
                <a:schemeClr val="tx1"/>
              </a:solidFill>
              <a:effectLst>
                <a:outerShdw blurRad="25500" dist="23000" dir="7020000" algn="tl">
                  <a:srgbClr val="000000">
                    <a:alpha val="50000"/>
                  </a:srgbClr>
                </a:outerShdw>
              </a:effectLst>
              <a:cs typeface="Akhbar MT" pitchFamily="2" charset="-78"/>
            </a:endParaRPr>
          </a:p>
          <a:p>
            <a:endParaRPr lang="ko-KR" altLang="en-US" dirty="0">
              <a:solidFill>
                <a:srgbClr val="FF0000"/>
              </a:solidFill>
            </a:endParaRPr>
          </a:p>
        </p:txBody>
      </p:sp>
    </p:spTree>
    <p:extLst>
      <p:ext uri="{BB962C8B-B14F-4D97-AF65-F5344CB8AC3E}">
        <p14:creationId xmlns:p14="http://schemas.microsoft.com/office/powerpoint/2010/main" val="14723280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333557" y="-172176"/>
            <a:ext cx="7789651" cy="5930308"/>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4"/>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sp>
        <p:nvSpPr>
          <p:cNvPr id="3" name="مخطط انسيابي: رابط خارج الصفحة 2"/>
          <p:cNvSpPr/>
          <p:nvPr/>
        </p:nvSpPr>
        <p:spPr>
          <a:xfrm>
            <a:off x="3641834" y="786172"/>
            <a:ext cx="2900856" cy="2272338"/>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sp>
        <p:nvSpPr>
          <p:cNvPr id="16" name="Text Placeholder 1"/>
          <p:cNvSpPr txBox="1">
            <a:spLocks/>
          </p:cNvSpPr>
          <p:nvPr/>
        </p:nvSpPr>
        <p:spPr>
          <a:xfrm>
            <a:off x="3780452" y="938743"/>
            <a:ext cx="2623619" cy="1692771"/>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ar-SA" sz="2800" dirty="0" smtClean="0">
              <a:solidFill>
                <a:schemeClr val="bg1"/>
              </a:solidFill>
              <a:cs typeface="Akhbar MT" pitchFamily="2" charset="-78"/>
            </a:endParaRPr>
          </a:p>
          <a:p>
            <a:endParaRPr lang="ar-SA" sz="2800" dirty="0" smtClean="0">
              <a:solidFill>
                <a:schemeClr val="bg1"/>
              </a:solidFill>
              <a:cs typeface="Akhbar MT" pitchFamily="2" charset="-78"/>
            </a:endParaRPr>
          </a:p>
          <a:p>
            <a:pPr algn="ctr"/>
            <a:r>
              <a:rPr lang="ar-SA" sz="2800" b="1" dirty="0" smtClean="0">
                <a:solidFill>
                  <a:schemeClr val="bg1"/>
                </a:solidFill>
                <a:cs typeface="Akhbar MT" pitchFamily="2" charset="-78"/>
              </a:rPr>
              <a:t>صغيرتي المفكرة توقعي نهاية مختلفة للنص </a:t>
            </a:r>
            <a:endParaRPr lang="ar-SA" sz="28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cs typeface="Akhbar MT" pitchFamily="2" charset="-78"/>
            </a:endParaRPr>
          </a:p>
          <a:p>
            <a:endParaRPr lang="ko-KR" altLang="en-US" dirty="0">
              <a:solidFill>
                <a:schemeClr val="bg1"/>
              </a:solidFill>
            </a:endParaRPr>
          </a:p>
        </p:txBody>
      </p:sp>
      <p:grpSp>
        <p:nvGrpSpPr>
          <p:cNvPr id="18" name="Group 12"/>
          <p:cNvGrpSpPr/>
          <p:nvPr/>
        </p:nvGrpSpPr>
        <p:grpSpPr>
          <a:xfrm>
            <a:off x="1480149" y="1669925"/>
            <a:ext cx="985959" cy="1385122"/>
            <a:chOff x="1195903" y="1537915"/>
            <a:chExt cx="1670013" cy="2047118"/>
          </a:xfrm>
          <a:solidFill>
            <a:srgbClr val="797B4F"/>
          </a:solidFill>
        </p:grpSpPr>
        <p:sp>
          <p:nvSpPr>
            <p:cNvPr id="20" name="Oval 21"/>
            <p:cNvSpPr>
              <a:spLocks noChangeAspect="1"/>
            </p:cNvSpPr>
            <p:nvPr/>
          </p:nvSpPr>
          <p:spPr>
            <a:xfrm>
              <a:off x="1414470" y="1768048"/>
              <a:ext cx="264724" cy="266936"/>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1" name="Oval 21"/>
            <p:cNvSpPr>
              <a:spLocks noChangeAspect="1"/>
            </p:cNvSpPr>
            <p:nvPr/>
          </p:nvSpPr>
          <p:spPr>
            <a:xfrm>
              <a:off x="1323964" y="1909930"/>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2" name="Oval 21"/>
            <p:cNvSpPr>
              <a:spLocks noChangeAspect="1"/>
            </p:cNvSpPr>
            <p:nvPr/>
          </p:nvSpPr>
          <p:spPr>
            <a:xfrm rot="21050853">
              <a:off x="1326433" y="2753031"/>
              <a:ext cx="173268" cy="174716"/>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3" name="Oval 21"/>
            <p:cNvSpPr>
              <a:spLocks noChangeAspect="1"/>
            </p:cNvSpPr>
            <p:nvPr/>
          </p:nvSpPr>
          <p:spPr>
            <a:xfrm rot="288847">
              <a:off x="1195903" y="2266763"/>
              <a:ext cx="222367" cy="22422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4" name="Oval 21"/>
            <p:cNvSpPr>
              <a:spLocks noChangeAspect="1"/>
            </p:cNvSpPr>
            <p:nvPr/>
          </p:nvSpPr>
          <p:spPr>
            <a:xfrm>
              <a:off x="1414470" y="2278418"/>
              <a:ext cx="222367" cy="22422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5" name="Oval 21"/>
            <p:cNvSpPr>
              <a:spLocks noChangeAspect="1"/>
            </p:cNvSpPr>
            <p:nvPr/>
          </p:nvSpPr>
          <p:spPr>
            <a:xfrm>
              <a:off x="1231800" y="2460930"/>
              <a:ext cx="309554" cy="31214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6" name="Oval 21"/>
            <p:cNvSpPr>
              <a:spLocks noChangeAspect="1"/>
            </p:cNvSpPr>
            <p:nvPr/>
          </p:nvSpPr>
          <p:spPr>
            <a:xfrm>
              <a:off x="1985429" y="2143218"/>
              <a:ext cx="282537" cy="28489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7" name="Oval 21"/>
            <p:cNvSpPr>
              <a:spLocks noChangeAspect="1"/>
            </p:cNvSpPr>
            <p:nvPr/>
          </p:nvSpPr>
          <p:spPr>
            <a:xfrm rot="283757">
              <a:off x="1665484" y="3272892"/>
              <a:ext cx="309554" cy="31214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8" name="Oval 21"/>
            <p:cNvSpPr>
              <a:spLocks noChangeAspect="1"/>
            </p:cNvSpPr>
            <p:nvPr/>
          </p:nvSpPr>
          <p:spPr>
            <a:xfrm rot="21364806">
              <a:off x="1656905" y="1674846"/>
              <a:ext cx="267508" cy="26974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29" name="Oval 21"/>
            <p:cNvSpPr>
              <a:spLocks noChangeAspect="1"/>
            </p:cNvSpPr>
            <p:nvPr/>
          </p:nvSpPr>
          <p:spPr>
            <a:xfrm>
              <a:off x="1563017" y="1930545"/>
              <a:ext cx="424361" cy="427906"/>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0" name="Oval 21"/>
            <p:cNvSpPr>
              <a:spLocks noChangeAspect="1"/>
            </p:cNvSpPr>
            <p:nvPr/>
          </p:nvSpPr>
          <p:spPr>
            <a:xfrm rot="21145186">
              <a:off x="1260512" y="1980363"/>
              <a:ext cx="333550" cy="336337"/>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1" name="Oval 21"/>
            <p:cNvSpPr>
              <a:spLocks noChangeAspect="1"/>
            </p:cNvSpPr>
            <p:nvPr/>
          </p:nvSpPr>
          <p:spPr>
            <a:xfrm rot="232827">
              <a:off x="1766846" y="2371713"/>
              <a:ext cx="405789" cy="40918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2" name="Oval 21"/>
            <p:cNvSpPr>
              <a:spLocks noChangeAspect="1"/>
            </p:cNvSpPr>
            <p:nvPr/>
          </p:nvSpPr>
          <p:spPr>
            <a:xfrm>
              <a:off x="2232245" y="1873583"/>
              <a:ext cx="591365" cy="596307"/>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3" name="Oval 21"/>
            <p:cNvSpPr>
              <a:spLocks noChangeAspect="1"/>
            </p:cNvSpPr>
            <p:nvPr/>
          </p:nvSpPr>
          <p:spPr>
            <a:xfrm>
              <a:off x="1580219" y="1680508"/>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4" name="Oval 21"/>
            <p:cNvSpPr>
              <a:spLocks noChangeAspect="1"/>
            </p:cNvSpPr>
            <p:nvPr/>
          </p:nvSpPr>
          <p:spPr>
            <a:xfrm rot="20203558">
              <a:off x="1468306" y="2867514"/>
              <a:ext cx="139314" cy="14047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5" name="Oval 21"/>
            <p:cNvSpPr>
              <a:spLocks noChangeAspect="1"/>
            </p:cNvSpPr>
            <p:nvPr/>
          </p:nvSpPr>
          <p:spPr>
            <a:xfrm>
              <a:off x="1694605" y="2685223"/>
              <a:ext cx="134128" cy="13524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6" name="Oval 21"/>
            <p:cNvSpPr>
              <a:spLocks noChangeAspect="1"/>
            </p:cNvSpPr>
            <p:nvPr/>
          </p:nvSpPr>
          <p:spPr>
            <a:xfrm rot="375171">
              <a:off x="1800405" y="2755645"/>
              <a:ext cx="216579" cy="21839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7" name="Oval 21"/>
            <p:cNvSpPr>
              <a:spLocks noChangeAspect="1"/>
            </p:cNvSpPr>
            <p:nvPr/>
          </p:nvSpPr>
          <p:spPr>
            <a:xfrm rot="1185792">
              <a:off x="1591521" y="2830231"/>
              <a:ext cx="222367" cy="22422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8" name="Oval 21"/>
            <p:cNvSpPr>
              <a:spLocks noChangeAspect="1"/>
            </p:cNvSpPr>
            <p:nvPr/>
          </p:nvSpPr>
          <p:spPr>
            <a:xfrm>
              <a:off x="1566870" y="2430818"/>
              <a:ext cx="222367" cy="224225"/>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39" name="Oval 21"/>
            <p:cNvSpPr>
              <a:spLocks noChangeAspect="1"/>
            </p:cNvSpPr>
            <p:nvPr/>
          </p:nvSpPr>
          <p:spPr>
            <a:xfrm rot="561415">
              <a:off x="1961493" y="1831077"/>
              <a:ext cx="309554" cy="312141"/>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0" name="Oval 21"/>
            <p:cNvSpPr>
              <a:spLocks noChangeAspect="1"/>
            </p:cNvSpPr>
            <p:nvPr/>
          </p:nvSpPr>
          <p:spPr>
            <a:xfrm rot="375171">
              <a:off x="1487267" y="2639444"/>
              <a:ext cx="216579" cy="21839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1" name="Oval 21"/>
            <p:cNvSpPr>
              <a:spLocks noChangeAspect="1"/>
            </p:cNvSpPr>
            <p:nvPr/>
          </p:nvSpPr>
          <p:spPr>
            <a:xfrm>
              <a:off x="1741171" y="2361128"/>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2" name="Oval 21"/>
            <p:cNvSpPr>
              <a:spLocks noChangeAspect="1"/>
            </p:cNvSpPr>
            <p:nvPr/>
          </p:nvSpPr>
          <p:spPr>
            <a:xfrm>
              <a:off x="1899336" y="2285667"/>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3" name="Oval 21"/>
            <p:cNvSpPr>
              <a:spLocks noChangeAspect="1"/>
            </p:cNvSpPr>
            <p:nvPr/>
          </p:nvSpPr>
          <p:spPr>
            <a:xfrm rot="20859187">
              <a:off x="1875957" y="3147672"/>
              <a:ext cx="196820" cy="198466"/>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4" name="Oval 21"/>
            <p:cNvSpPr>
              <a:spLocks noChangeAspect="1"/>
            </p:cNvSpPr>
            <p:nvPr/>
          </p:nvSpPr>
          <p:spPr>
            <a:xfrm rot="232827">
              <a:off x="2016649" y="3174821"/>
              <a:ext cx="405789" cy="40918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5" name="Oval 21"/>
            <p:cNvSpPr>
              <a:spLocks noChangeAspect="1"/>
            </p:cNvSpPr>
            <p:nvPr/>
          </p:nvSpPr>
          <p:spPr>
            <a:xfrm rot="232827">
              <a:off x="2373855" y="2474192"/>
              <a:ext cx="405789" cy="40918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6" name="Oval 21"/>
            <p:cNvSpPr>
              <a:spLocks noChangeAspect="1"/>
            </p:cNvSpPr>
            <p:nvPr/>
          </p:nvSpPr>
          <p:spPr>
            <a:xfrm>
              <a:off x="2267966" y="2356564"/>
              <a:ext cx="134128" cy="13524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7" name="Oval 21"/>
            <p:cNvSpPr>
              <a:spLocks noChangeAspect="1"/>
            </p:cNvSpPr>
            <p:nvPr/>
          </p:nvSpPr>
          <p:spPr>
            <a:xfrm>
              <a:off x="2091720" y="2905247"/>
              <a:ext cx="282537" cy="28489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8" name="Oval 21"/>
            <p:cNvSpPr>
              <a:spLocks noChangeAspect="1"/>
            </p:cNvSpPr>
            <p:nvPr/>
          </p:nvSpPr>
          <p:spPr>
            <a:xfrm>
              <a:off x="2731788" y="2312226"/>
              <a:ext cx="134128" cy="13524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49" name="Oval 21"/>
            <p:cNvSpPr>
              <a:spLocks noChangeAspect="1"/>
            </p:cNvSpPr>
            <p:nvPr/>
          </p:nvSpPr>
          <p:spPr>
            <a:xfrm rot="375171">
              <a:off x="1770483" y="2955490"/>
              <a:ext cx="216579" cy="21839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0" name="Oval 21"/>
            <p:cNvSpPr>
              <a:spLocks noChangeAspect="1"/>
            </p:cNvSpPr>
            <p:nvPr/>
          </p:nvSpPr>
          <p:spPr>
            <a:xfrm rot="375171">
              <a:off x="2115911" y="2614000"/>
              <a:ext cx="275390" cy="27769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1" name="Oval 21"/>
            <p:cNvSpPr>
              <a:spLocks noChangeAspect="1"/>
            </p:cNvSpPr>
            <p:nvPr/>
          </p:nvSpPr>
          <p:spPr>
            <a:xfrm>
              <a:off x="1984293" y="2894551"/>
              <a:ext cx="134128" cy="13524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2" name="Oval 21"/>
            <p:cNvSpPr>
              <a:spLocks noChangeAspect="1"/>
            </p:cNvSpPr>
            <p:nvPr/>
          </p:nvSpPr>
          <p:spPr>
            <a:xfrm>
              <a:off x="2152479" y="2464579"/>
              <a:ext cx="134128" cy="13524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3" name="Oval 21"/>
            <p:cNvSpPr>
              <a:spLocks noChangeAspect="1"/>
            </p:cNvSpPr>
            <p:nvPr/>
          </p:nvSpPr>
          <p:spPr>
            <a:xfrm>
              <a:off x="2580435" y="2877367"/>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4" name="Oval 21"/>
            <p:cNvSpPr>
              <a:spLocks noChangeAspect="1"/>
            </p:cNvSpPr>
            <p:nvPr/>
          </p:nvSpPr>
          <p:spPr>
            <a:xfrm>
              <a:off x="2000241" y="3039370"/>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5" name="Oval 21"/>
            <p:cNvSpPr>
              <a:spLocks noChangeAspect="1"/>
            </p:cNvSpPr>
            <p:nvPr/>
          </p:nvSpPr>
          <p:spPr>
            <a:xfrm>
              <a:off x="1961493" y="3484382"/>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6" name="Oval 21"/>
            <p:cNvSpPr>
              <a:spLocks noChangeAspect="1"/>
            </p:cNvSpPr>
            <p:nvPr/>
          </p:nvSpPr>
          <p:spPr>
            <a:xfrm>
              <a:off x="1529662" y="3003550"/>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7" name="Oval 21"/>
            <p:cNvSpPr>
              <a:spLocks noChangeAspect="1"/>
            </p:cNvSpPr>
            <p:nvPr/>
          </p:nvSpPr>
          <p:spPr>
            <a:xfrm>
              <a:off x="1648031" y="3057800"/>
              <a:ext cx="134128" cy="13524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8" name="Oval 21"/>
            <p:cNvSpPr>
              <a:spLocks noChangeAspect="1"/>
            </p:cNvSpPr>
            <p:nvPr/>
          </p:nvSpPr>
          <p:spPr>
            <a:xfrm>
              <a:off x="1740222" y="3161559"/>
              <a:ext cx="134128" cy="13524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59" name="Oval 21"/>
            <p:cNvSpPr>
              <a:spLocks noChangeAspect="1"/>
            </p:cNvSpPr>
            <p:nvPr/>
          </p:nvSpPr>
          <p:spPr>
            <a:xfrm>
              <a:off x="2361060" y="2871624"/>
              <a:ext cx="228226" cy="23013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0" name="Oval 21"/>
            <p:cNvSpPr>
              <a:spLocks noChangeAspect="1"/>
            </p:cNvSpPr>
            <p:nvPr/>
          </p:nvSpPr>
          <p:spPr>
            <a:xfrm>
              <a:off x="2329001" y="3119404"/>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1" name="Oval 21"/>
            <p:cNvSpPr>
              <a:spLocks noChangeAspect="1"/>
            </p:cNvSpPr>
            <p:nvPr/>
          </p:nvSpPr>
          <p:spPr>
            <a:xfrm>
              <a:off x="2289480" y="2513009"/>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2" name="Oval 21"/>
            <p:cNvSpPr>
              <a:spLocks noChangeAspect="1"/>
            </p:cNvSpPr>
            <p:nvPr/>
          </p:nvSpPr>
          <p:spPr>
            <a:xfrm>
              <a:off x="2682300" y="2444570"/>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3" name="Oval 21"/>
            <p:cNvSpPr>
              <a:spLocks noChangeAspect="1"/>
            </p:cNvSpPr>
            <p:nvPr/>
          </p:nvSpPr>
          <p:spPr>
            <a:xfrm>
              <a:off x="2749364" y="2506052"/>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4" name="Oval 21"/>
            <p:cNvSpPr>
              <a:spLocks noChangeAspect="1"/>
            </p:cNvSpPr>
            <p:nvPr/>
          </p:nvSpPr>
          <p:spPr>
            <a:xfrm>
              <a:off x="2020432" y="2794749"/>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5" name="Oval 21"/>
            <p:cNvSpPr>
              <a:spLocks noChangeAspect="1"/>
            </p:cNvSpPr>
            <p:nvPr/>
          </p:nvSpPr>
          <p:spPr>
            <a:xfrm>
              <a:off x="1642196" y="3210761"/>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6" name="Oval 21"/>
            <p:cNvSpPr>
              <a:spLocks noChangeAspect="1"/>
            </p:cNvSpPr>
            <p:nvPr/>
          </p:nvSpPr>
          <p:spPr>
            <a:xfrm>
              <a:off x="2148211" y="1600868"/>
              <a:ext cx="282537" cy="284898"/>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7" name="Oval 21"/>
            <p:cNvSpPr>
              <a:spLocks noChangeAspect="1"/>
            </p:cNvSpPr>
            <p:nvPr/>
          </p:nvSpPr>
          <p:spPr>
            <a:xfrm>
              <a:off x="1855627" y="1537915"/>
              <a:ext cx="228226" cy="230133"/>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8" name="Oval 21"/>
            <p:cNvSpPr>
              <a:spLocks noChangeAspect="1"/>
            </p:cNvSpPr>
            <p:nvPr/>
          </p:nvSpPr>
          <p:spPr>
            <a:xfrm>
              <a:off x="1920246" y="1755731"/>
              <a:ext cx="134128" cy="13524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9" name="Oval 21"/>
            <p:cNvSpPr>
              <a:spLocks noChangeAspect="1"/>
            </p:cNvSpPr>
            <p:nvPr/>
          </p:nvSpPr>
          <p:spPr>
            <a:xfrm>
              <a:off x="1869089" y="1901516"/>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0" name="Oval 21"/>
            <p:cNvSpPr>
              <a:spLocks noChangeAspect="1"/>
            </p:cNvSpPr>
            <p:nvPr/>
          </p:nvSpPr>
          <p:spPr>
            <a:xfrm>
              <a:off x="2042856" y="1699484"/>
              <a:ext cx="98975" cy="99802"/>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1" name="Oval 21"/>
            <p:cNvSpPr>
              <a:spLocks noChangeAspect="1"/>
            </p:cNvSpPr>
            <p:nvPr/>
          </p:nvSpPr>
          <p:spPr>
            <a:xfrm>
              <a:off x="2436404" y="1732638"/>
              <a:ext cx="152882" cy="154159"/>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2" name="Oval 21"/>
            <p:cNvSpPr>
              <a:spLocks noChangeAspect="1"/>
            </p:cNvSpPr>
            <p:nvPr/>
          </p:nvSpPr>
          <p:spPr>
            <a:xfrm>
              <a:off x="2099216" y="1600868"/>
              <a:ext cx="66122" cy="6667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73" name="Oval 21"/>
            <p:cNvSpPr>
              <a:spLocks noChangeAspect="1"/>
            </p:cNvSpPr>
            <p:nvPr/>
          </p:nvSpPr>
          <p:spPr>
            <a:xfrm>
              <a:off x="2264289" y="1954875"/>
              <a:ext cx="66122" cy="66674"/>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grpSp>
      <p:grpSp>
        <p:nvGrpSpPr>
          <p:cNvPr id="74" name="Group 3"/>
          <p:cNvGrpSpPr/>
          <p:nvPr/>
        </p:nvGrpSpPr>
        <p:grpSpPr>
          <a:xfrm>
            <a:off x="970492" y="1246039"/>
            <a:ext cx="2109769" cy="2359513"/>
            <a:chOff x="4848046" y="3681671"/>
            <a:chExt cx="2758049" cy="2928608"/>
          </a:xfrm>
          <a:solidFill>
            <a:srgbClr val="797B4F"/>
          </a:solidFill>
        </p:grpSpPr>
        <p:sp>
          <p:nvSpPr>
            <p:cNvPr id="75" name="Rounded Rectangle 4"/>
            <p:cNvSpPr/>
            <p:nvPr/>
          </p:nvSpPr>
          <p:spPr>
            <a:xfrm>
              <a:off x="5903273" y="6071006"/>
              <a:ext cx="631463" cy="1315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6" name="Rounded Rectangle 5"/>
            <p:cNvSpPr/>
            <p:nvPr/>
          </p:nvSpPr>
          <p:spPr>
            <a:xfrm>
              <a:off x="5929584" y="6274865"/>
              <a:ext cx="578841" cy="1315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7" name="Rounded Rectangle 6"/>
            <p:cNvSpPr/>
            <p:nvPr/>
          </p:nvSpPr>
          <p:spPr>
            <a:xfrm>
              <a:off x="5982205" y="6478724"/>
              <a:ext cx="473597" cy="131555"/>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8" name="Rounded Rectangle 7"/>
            <p:cNvSpPr/>
            <p:nvPr/>
          </p:nvSpPr>
          <p:spPr>
            <a:xfrm rot="2700000">
              <a:off x="7086448" y="4038815"/>
              <a:ext cx="144000" cy="360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79" name="Rounded Rectangle 8"/>
            <p:cNvSpPr/>
            <p:nvPr/>
          </p:nvSpPr>
          <p:spPr>
            <a:xfrm rot="18900000" flipH="1">
              <a:off x="5218102" y="4038815"/>
              <a:ext cx="144000" cy="360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80" name="Rounded Rectangle 9"/>
            <p:cNvSpPr/>
            <p:nvPr/>
          </p:nvSpPr>
          <p:spPr>
            <a:xfrm>
              <a:off x="6155070" y="3681671"/>
              <a:ext cx="144000" cy="360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sp>
          <p:nvSpPr>
            <p:cNvPr id="81" name="Rounded Rectangle 10"/>
            <p:cNvSpPr/>
            <p:nvPr/>
          </p:nvSpPr>
          <p:spPr>
            <a:xfrm rot="5400000">
              <a:off x="7354095" y="4745637"/>
              <a:ext cx="144000" cy="360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82" name="Rounded Rectangle 11"/>
            <p:cNvSpPr/>
            <p:nvPr/>
          </p:nvSpPr>
          <p:spPr>
            <a:xfrm rot="16200000" flipH="1">
              <a:off x="4956046" y="4745638"/>
              <a:ext cx="144000" cy="360000"/>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spTree>
    <p:extLst>
      <p:ext uri="{BB962C8B-B14F-4D97-AF65-F5344CB8AC3E}">
        <p14:creationId xmlns:p14="http://schemas.microsoft.com/office/powerpoint/2010/main" val="29424185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4"/>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5"/>
          <a:stretch>
            <a:fillRect/>
          </a:stretch>
        </p:blipFill>
        <p:spPr>
          <a:xfrm>
            <a:off x="483079" y="-172176"/>
            <a:ext cx="7789651" cy="4355633"/>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6"/>
          <a:stretch>
            <a:fillRect/>
          </a:stretch>
        </p:blipFill>
        <p:spPr>
          <a:xfrm>
            <a:off x="51758" y="1776450"/>
            <a:ext cx="2743200" cy="3765176"/>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7"/>
          <a:stretch>
            <a:fillRect/>
          </a:stretch>
        </p:blipFill>
        <p:spPr>
          <a:xfrm>
            <a:off x="1142281" y="148356"/>
            <a:ext cx="576533" cy="637816"/>
          </a:xfrm>
          <a:prstGeom prst="rect">
            <a:avLst/>
          </a:prstGeom>
        </p:spPr>
      </p:pic>
      <p:pic>
        <p:nvPicPr>
          <p:cNvPr id="8" name="صورة 8" descr="Free photo Books Isolated Bookshelf Transparent Background ...">
            <a:extLst>
              <a:ext uri="{FF2B5EF4-FFF2-40B4-BE49-F238E27FC236}">
                <a16:creationId xmlns:a16="http://schemas.microsoft.com/office/drawing/2014/main" xmlns="" id="{FC25B4BA-0A5E-4124-8614-914D663774C6}"/>
              </a:ext>
            </a:extLst>
          </p:cNvPr>
          <p:cNvPicPr>
            <a:picLocks noChangeAspect="1"/>
          </p:cNvPicPr>
          <p:nvPr/>
        </p:nvPicPr>
        <p:blipFill>
          <a:blip r:embed="rId8"/>
          <a:stretch>
            <a:fillRect/>
          </a:stretch>
        </p:blipFill>
        <p:spPr>
          <a:xfrm>
            <a:off x="1144437" y="3219091"/>
            <a:ext cx="2326257" cy="1570008"/>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9"/>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10"/>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11">
            <a:extLst>
              <a:ext uri="{837473B0-CC2E-450A-ABE3-18F120FF3D39}">
                <a1611:picAttrSrcUrl xmlns:a1611="http://schemas.microsoft.com/office/drawing/2016/11/main" xmlns="" r:id="rId12"/>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3"/>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4"/>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5"/>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6"/>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7"/>
          <a:stretch>
            <a:fillRect/>
          </a:stretch>
        </p:blipFill>
        <p:spPr>
          <a:xfrm>
            <a:off x="-120769" y="4070230"/>
            <a:ext cx="2527540" cy="2498785"/>
          </a:xfrm>
          <a:prstGeom prst="rect">
            <a:avLst/>
          </a:prstGeom>
        </p:spPr>
      </p:pic>
      <p:pic>
        <p:nvPicPr>
          <p:cNvPr id="20" name="صورة 20">
            <a:extLst>
              <a:ext uri="{FF2B5EF4-FFF2-40B4-BE49-F238E27FC236}">
                <a16:creationId xmlns:a16="http://schemas.microsoft.com/office/drawing/2014/main" xmlns="" id="{A0FDA56E-157F-4C00-9A4D-1E7C62AE5D50}"/>
              </a:ext>
            </a:extLst>
          </p:cNvPr>
          <p:cNvPicPr>
            <a:picLocks noChangeAspect="1"/>
          </p:cNvPicPr>
          <p:nvPr/>
        </p:nvPicPr>
        <p:blipFill>
          <a:blip r:embed="rId18"/>
          <a:stretch>
            <a:fillRect/>
          </a:stretch>
        </p:blipFill>
        <p:spPr>
          <a:xfrm>
            <a:off x="1892061" y="155340"/>
            <a:ext cx="4626634" cy="595094"/>
          </a:xfrm>
          <a:prstGeom prst="rect">
            <a:avLst/>
          </a:prstGeom>
        </p:spPr>
      </p:pic>
      <p:pic>
        <p:nvPicPr>
          <p:cNvPr id="18" name="WhatsApp Video 2021-02-07 at 2.06.03 AM">
            <a:hlinkClick r:id="" action="ppaction://media"/>
            <a:extLst>
              <a:ext uri="{FF2B5EF4-FFF2-40B4-BE49-F238E27FC236}">
                <a16:creationId xmlns:a16="http://schemas.microsoft.com/office/drawing/2014/main" xmlns="" id="{340A368C-65CC-48FE-9943-65D5EE98F4E4}"/>
              </a:ext>
            </a:extLst>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4004440" y="1329363"/>
            <a:ext cx="1594101" cy="1104347"/>
          </a:xfrm>
          <a:prstGeom prst="rect">
            <a:avLst/>
          </a:prstGeom>
        </p:spPr>
      </p:pic>
      <p:pic>
        <p:nvPicPr>
          <p:cNvPr id="19" name="Picture 2" descr="صور علم السعودية متحرك 2017 | علم السعودية متحرك GIF 2017">
            <a:extLst>
              <a:ext uri="{FF2B5EF4-FFF2-40B4-BE49-F238E27FC236}">
                <a16:creationId xmlns:a16="http://schemas.microsoft.com/office/drawing/2014/main" xmlns="" id="{3229CB78-7A18-4E9E-A822-D079A0EE2C74}"/>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747073" y="1162348"/>
            <a:ext cx="2771622" cy="1617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41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8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333557" y="-187942"/>
            <a:ext cx="7789651" cy="5930308"/>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4"/>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sp>
        <p:nvSpPr>
          <p:cNvPr id="3" name="مخطط انسيابي: رابط خارج الصفحة 2"/>
          <p:cNvSpPr/>
          <p:nvPr/>
        </p:nvSpPr>
        <p:spPr>
          <a:xfrm>
            <a:off x="3641834" y="786172"/>
            <a:ext cx="2900856" cy="2272338"/>
          </a:xfrm>
          <a:prstGeom prst="flowChartOffpageConnector">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sp>
        <p:nvSpPr>
          <p:cNvPr id="16" name="Text Placeholder 1"/>
          <p:cNvSpPr txBox="1">
            <a:spLocks/>
          </p:cNvSpPr>
          <p:nvPr/>
        </p:nvSpPr>
        <p:spPr>
          <a:xfrm>
            <a:off x="3780451" y="796354"/>
            <a:ext cx="2623619" cy="1692771"/>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ar-SA" sz="2800" dirty="0" smtClean="0">
              <a:solidFill>
                <a:schemeClr val="bg1"/>
              </a:solidFill>
              <a:cs typeface="Akhbar MT" pitchFamily="2" charset="-78"/>
            </a:endParaRPr>
          </a:p>
          <a:p>
            <a:endParaRPr lang="ar-SA" sz="2800" dirty="0" smtClean="0">
              <a:solidFill>
                <a:schemeClr val="bg1"/>
              </a:solidFill>
              <a:cs typeface="Akhbar MT" pitchFamily="2" charset="-78"/>
            </a:endParaRPr>
          </a:p>
          <a:p>
            <a:pPr algn="ctr"/>
            <a:r>
              <a:rPr lang="ar-SA" sz="2800" b="1" dirty="0" smtClean="0">
                <a:solidFill>
                  <a:schemeClr val="bg1"/>
                </a:solidFill>
                <a:cs typeface="Akhbar MT" pitchFamily="2" charset="-78"/>
              </a:rPr>
              <a:t>صغيرتي المبدعة أذكري موقفاً وجهت لك فيه نصيحة في حياتك</a:t>
            </a:r>
            <a:endParaRPr lang="ar-SA" sz="2800" b="1" dirty="0" smtClean="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cs typeface="Akhbar MT" pitchFamily="2" charset="-78"/>
            </a:endParaRPr>
          </a:p>
          <a:p>
            <a:endParaRPr lang="ko-KR" altLang="en-US" dirty="0">
              <a:solidFill>
                <a:schemeClr val="bg1"/>
              </a:solidFill>
            </a:endParaRPr>
          </a:p>
        </p:txBody>
      </p:sp>
      <p:pic>
        <p:nvPicPr>
          <p:cNvPr id="83" name="صورة 8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63370" y="1428760"/>
            <a:ext cx="1986308" cy="19863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493424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930308"/>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4"/>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sp>
        <p:nvSpPr>
          <p:cNvPr id="19" name="مستطيل 18"/>
          <p:cNvSpPr/>
          <p:nvPr/>
        </p:nvSpPr>
        <p:spPr>
          <a:xfrm>
            <a:off x="3364327" y="629617"/>
            <a:ext cx="3982403" cy="2970583"/>
          </a:xfrm>
          <a:prstGeom prst="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smtClean="0">
                <a:solidFill>
                  <a:srgbClr val="FF0000"/>
                </a:solidFill>
                <a:latin typeface="Microsoft YaHei Light" panose="020B0502040204020203" pitchFamily="34" charset="-122"/>
                <a:ea typeface="Microsoft YaHei Light" panose="020B0502040204020203" pitchFamily="34" charset="-122"/>
              </a:rPr>
              <a:t>طالبتي المبدعة ...</a:t>
            </a:r>
          </a:p>
          <a:p>
            <a:pPr algn="ctr"/>
            <a:r>
              <a:rPr lang="ar-SA" sz="2400" b="1" dirty="0" smtClean="0">
                <a:solidFill>
                  <a:schemeClr val="tx1"/>
                </a:solidFill>
                <a:latin typeface="Microsoft YaHei Light" panose="020B0502040204020203" pitchFamily="34" charset="-122"/>
                <a:ea typeface="Microsoft YaHei Light" panose="020B0502040204020203" pitchFamily="34" charset="-122"/>
              </a:rPr>
              <a:t>نختم درسنا بمهارة الفهم القرائي </a:t>
            </a:r>
          </a:p>
          <a:p>
            <a:pPr algn="ctr"/>
            <a:r>
              <a:rPr lang="ar-SA" sz="2400" b="1" dirty="0" smtClean="0">
                <a:solidFill>
                  <a:schemeClr val="tx1"/>
                </a:solidFill>
                <a:latin typeface="Microsoft YaHei Light" panose="020B0502040204020203" pitchFamily="34" charset="-122"/>
                <a:ea typeface="Microsoft YaHei Light" panose="020B0502040204020203" pitchFamily="34" charset="-122"/>
              </a:rPr>
              <a:t>( </a:t>
            </a:r>
            <a:r>
              <a:rPr lang="ar-SA" sz="2400" b="1" dirty="0" smtClean="0">
                <a:solidFill>
                  <a:schemeClr val="accent5">
                    <a:lumMod val="60000"/>
                    <a:lumOff val="40000"/>
                  </a:schemeClr>
                </a:solidFill>
                <a:latin typeface="Microsoft YaHei Light" panose="020B0502040204020203" pitchFamily="34" charset="-122"/>
                <a:ea typeface="Microsoft YaHei Light" panose="020B0502040204020203" pitchFamily="34" charset="-122"/>
              </a:rPr>
              <a:t>مستوى الفهم الإبداعي </a:t>
            </a:r>
            <a:r>
              <a:rPr lang="ar-SA" sz="2400" b="1" dirty="0" smtClean="0">
                <a:solidFill>
                  <a:schemeClr val="tx1"/>
                </a:solidFill>
                <a:latin typeface="Microsoft YaHei Light" panose="020B0502040204020203" pitchFamily="34" charset="-122"/>
                <a:ea typeface="Microsoft YaHei Light" panose="020B0502040204020203" pitchFamily="34" charset="-122"/>
              </a:rPr>
              <a:t>)</a:t>
            </a:r>
          </a:p>
          <a:p>
            <a:pPr algn="ctr"/>
            <a:r>
              <a:rPr lang="ar-SA" sz="2400" b="1" dirty="0" smtClean="0">
                <a:solidFill>
                  <a:schemeClr val="accent2">
                    <a:lumMod val="75000"/>
                  </a:schemeClr>
                </a:solidFill>
                <a:latin typeface="Microsoft YaHei Light" panose="020B0502040204020203" pitchFamily="34" charset="-122"/>
                <a:ea typeface="Microsoft YaHei Light" panose="020B0502040204020203" pitchFamily="34" charset="-122"/>
              </a:rPr>
              <a:t>لو كنتي مكان </a:t>
            </a:r>
            <a:r>
              <a:rPr lang="ar-SA" sz="2400" b="1" dirty="0" smtClean="0">
                <a:solidFill>
                  <a:schemeClr val="accent2">
                    <a:lumMod val="75000"/>
                  </a:schemeClr>
                </a:solidFill>
                <a:latin typeface="Microsoft YaHei Light" panose="020B0502040204020203" pitchFamily="34" charset="-122"/>
                <a:ea typeface="Microsoft YaHei Light" panose="020B0502040204020203" pitchFamily="34" charset="-122"/>
              </a:rPr>
              <a:t>سمير كيف ستتصرفين </a:t>
            </a:r>
            <a:r>
              <a:rPr lang="ar-SA" sz="2400" b="1" dirty="0" smtClean="0">
                <a:solidFill>
                  <a:schemeClr val="accent2">
                    <a:lumMod val="75000"/>
                  </a:schemeClr>
                </a:solidFill>
                <a:latin typeface="Microsoft YaHei Light" panose="020B0502040204020203" pitchFamily="34" charset="-122"/>
                <a:ea typeface="Microsoft YaHei Light" panose="020B0502040204020203" pitchFamily="34" charset="-122"/>
              </a:rPr>
              <a:t>؟</a:t>
            </a:r>
          </a:p>
        </p:txBody>
      </p:sp>
      <p:pic>
        <p:nvPicPr>
          <p:cNvPr id="20" name="Picture 2" descr="موضوع تعبير عن القراءة واهميتها , اهميه القراءه في حياتنا - احاسيس بريئة"/>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75251" y="1423706"/>
            <a:ext cx="1945303" cy="1945303"/>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53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4355633"/>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51758" y="1776450"/>
            <a:ext cx="2743200" cy="3765176"/>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5"/>
          <a:stretch>
            <a:fillRect/>
          </a:stretch>
        </p:blipFill>
        <p:spPr>
          <a:xfrm>
            <a:off x="1142281" y="148356"/>
            <a:ext cx="576533" cy="637816"/>
          </a:xfrm>
          <a:prstGeom prst="rect">
            <a:avLst/>
          </a:prstGeom>
        </p:spPr>
      </p:pic>
      <p:pic>
        <p:nvPicPr>
          <p:cNvPr id="8" name="صورة 8" descr="Free photo Books Isolated Bookshelf Transparent Background ...">
            <a:extLst>
              <a:ext uri="{FF2B5EF4-FFF2-40B4-BE49-F238E27FC236}">
                <a16:creationId xmlns:a16="http://schemas.microsoft.com/office/drawing/2014/main" xmlns="" id="{FC25B4BA-0A5E-4124-8614-914D663774C6}"/>
              </a:ext>
            </a:extLst>
          </p:cNvPr>
          <p:cNvPicPr>
            <a:picLocks noChangeAspect="1"/>
          </p:cNvPicPr>
          <p:nvPr/>
        </p:nvPicPr>
        <p:blipFill>
          <a:blip r:embed="rId6"/>
          <a:stretch>
            <a:fillRect/>
          </a:stretch>
        </p:blipFill>
        <p:spPr>
          <a:xfrm>
            <a:off x="1144437" y="3219091"/>
            <a:ext cx="2326257" cy="1570008"/>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7"/>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8"/>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pic>
        <p:nvPicPr>
          <p:cNvPr id="16" name="صورة 15">
            <a:extLst>
              <a:ext uri="{FF2B5EF4-FFF2-40B4-BE49-F238E27FC236}">
                <a16:creationId xmlns:a16="http://schemas.microsoft.com/office/drawing/2014/main" xmlns="" id="{8A62925D-593F-4F39-A29B-79C9E15D6BD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0393" y="103538"/>
            <a:ext cx="6773893" cy="2989761"/>
          </a:xfrm>
          <a:prstGeom prst="rect">
            <a:avLst/>
          </a:prstGeom>
        </p:spPr>
      </p:pic>
    </p:spTree>
    <p:extLst>
      <p:ext uri="{BB962C8B-B14F-4D97-AF65-F5344CB8AC3E}">
        <p14:creationId xmlns:p14="http://schemas.microsoft.com/office/powerpoint/2010/main" val="16490161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4355633"/>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51758" y="1776450"/>
            <a:ext cx="2743200" cy="3765176"/>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5"/>
          <a:stretch>
            <a:fillRect/>
          </a:stretch>
        </p:blipFill>
        <p:spPr>
          <a:xfrm>
            <a:off x="1142281" y="148356"/>
            <a:ext cx="576533" cy="637816"/>
          </a:xfrm>
          <a:prstGeom prst="rect">
            <a:avLst/>
          </a:prstGeom>
        </p:spPr>
      </p:pic>
      <p:pic>
        <p:nvPicPr>
          <p:cNvPr id="8" name="صورة 8" descr="Free photo Books Isolated Bookshelf Transparent Background ...">
            <a:extLst>
              <a:ext uri="{FF2B5EF4-FFF2-40B4-BE49-F238E27FC236}">
                <a16:creationId xmlns:a16="http://schemas.microsoft.com/office/drawing/2014/main" xmlns="" id="{FC25B4BA-0A5E-4124-8614-914D663774C6}"/>
              </a:ext>
            </a:extLst>
          </p:cNvPr>
          <p:cNvPicPr>
            <a:picLocks noChangeAspect="1"/>
          </p:cNvPicPr>
          <p:nvPr/>
        </p:nvPicPr>
        <p:blipFill>
          <a:blip r:embed="rId6"/>
          <a:stretch>
            <a:fillRect/>
          </a:stretch>
        </p:blipFill>
        <p:spPr>
          <a:xfrm>
            <a:off x="1144437" y="3219091"/>
            <a:ext cx="2326257" cy="1570008"/>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7"/>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8"/>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pic>
        <p:nvPicPr>
          <p:cNvPr id="2052" name="Picture 4" descr="any questions"/>
          <p:cNvPicPr>
            <a:picLocks noChangeAspect="1" noChangeArrowheads="1"/>
          </p:cNvPicPr>
          <p:nvPr/>
        </p:nvPicPr>
        <p:blipFill rotWithShape="1">
          <a:blip r:embed="rId16">
            <a:extLst>
              <a:ext uri="{28A0092B-C50C-407E-A947-70E740481C1C}">
                <a14:useLocalDpi xmlns:a14="http://schemas.microsoft.com/office/drawing/2010/main" val="0"/>
              </a:ext>
            </a:extLst>
          </a:blip>
          <a:srcRect r="339" b="75184"/>
          <a:stretch/>
        </p:blipFill>
        <p:spPr bwMode="auto">
          <a:xfrm>
            <a:off x="2749419" y="1060811"/>
            <a:ext cx="3778056" cy="116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13365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784700"/>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4"/>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sp>
        <p:nvSpPr>
          <p:cNvPr id="18" name="مستطيل 17"/>
          <p:cNvSpPr/>
          <p:nvPr/>
        </p:nvSpPr>
        <p:spPr>
          <a:xfrm>
            <a:off x="1718814" y="1115186"/>
            <a:ext cx="5349128" cy="1569660"/>
          </a:xfrm>
          <a:prstGeom prst="rect">
            <a:avLst/>
          </a:prstGeom>
        </p:spPr>
        <p:txBody>
          <a:bodyPr wrap="square">
            <a:spAutoFit/>
          </a:bodyPr>
          <a:lstStyle/>
          <a:p>
            <a:pPr algn="ctr"/>
            <a:r>
              <a:rPr lang="ar-SA" sz="24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انتهينا من درس اليوم </a:t>
            </a:r>
          </a:p>
          <a:p>
            <a:pPr algn="ctr"/>
            <a:r>
              <a:rPr lang="ar-SA" sz="24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على أمل أنكم استفدتم </a:t>
            </a:r>
            <a:r>
              <a:rPr lang="ar-SA" sz="24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واستمتعتم</a:t>
            </a:r>
          </a:p>
          <a:p>
            <a:pPr algn="ctr"/>
            <a:r>
              <a:rPr lang="ar-SA" sz="24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سبحانك اللهم وبحمدك أشهد أن لا إله إلا أنت، أستغفرك اللهم وأتوب </a:t>
            </a:r>
            <a:r>
              <a:rPr lang="ar-SA" sz="24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إليك</a:t>
            </a:r>
            <a:endParaRPr lang="ar-SA" sz="24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p:txBody>
      </p:sp>
      <p:pic>
        <p:nvPicPr>
          <p:cNvPr id="19" name="Picture 2" descr="C:\Users\Makkah\Desktop\3400-14.gif"/>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7519" y="786172"/>
            <a:ext cx="558503" cy="5432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5987962" y="557281"/>
            <a:ext cx="944490" cy="523220"/>
          </a:xfrm>
          <a:prstGeom prst="rect">
            <a:avLst/>
          </a:prstGeom>
          <a:noFill/>
        </p:spPr>
        <p:txBody>
          <a:bodyPr wrap="none" lIns="91440" tIns="45720" rIns="91440" bIns="45720">
            <a:spAutoFit/>
          </a:bodyPr>
          <a:lstStyle/>
          <a:p>
            <a:pPr algn="ctr"/>
            <a:r>
              <a:rPr lang="ar-SA" sz="2800" b="1" dirty="0" smtClean="0">
                <a:ln w="1905"/>
                <a:solidFill>
                  <a:srgbClr val="FFC000"/>
                </a:solidFill>
                <a:effectLst>
                  <a:glow rad="101600">
                    <a:schemeClr val="accent1">
                      <a:satMod val="175000"/>
                      <a:alpha val="40000"/>
                    </a:schemeClr>
                  </a:glow>
                  <a:innerShdw blurRad="69850" dist="43180" dir="5400000">
                    <a:srgbClr val="000000">
                      <a:alpha val="65000"/>
                    </a:srgbClr>
                  </a:innerShdw>
                </a:effectLst>
              </a:rPr>
              <a:t>طالبتي</a:t>
            </a:r>
            <a:endParaRPr lang="ar-SA" sz="2800" b="1" dirty="0">
              <a:ln w="1905"/>
              <a:solidFill>
                <a:srgbClr val="FFC000"/>
              </a:solidFill>
              <a:effectLst>
                <a:glow rad="101600">
                  <a:schemeClr val="accent1">
                    <a:satMod val="175000"/>
                    <a:alpha val="40000"/>
                  </a:schemeClr>
                </a:glow>
                <a:innerShdw blurRad="69850" dist="43180" dir="5400000">
                  <a:srgbClr val="000000">
                    <a:alpha val="65000"/>
                  </a:srgbClr>
                </a:innerShdw>
              </a:effectLst>
            </a:endParaRPr>
          </a:p>
        </p:txBody>
      </p:sp>
      <p:pic>
        <p:nvPicPr>
          <p:cNvPr id="23" name="Picture 3" descr="C:\Users\Makkah\Desktop\مدرستي.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47846" y="1141658"/>
            <a:ext cx="1359630" cy="1005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175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98552" y="-104628"/>
            <a:ext cx="7789651" cy="5784700"/>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4"/>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sp>
        <p:nvSpPr>
          <p:cNvPr id="18" name="مستطيل 17"/>
          <p:cNvSpPr/>
          <p:nvPr/>
        </p:nvSpPr>
        <p:spPr>
          <a:xfrm>
            <a:off x="1718814" y="1115186"/>
            <a:ext cx="5349128" cy="461665"/>
          </a:xfrm>
          <a:prstGeom prst="rect">
            <a:avLst/>
          </a:prstGeom>
        </p:spPr>
        <p:txBody>
          <a:bodyPr wrap="square">
            <a:spAutoFit/>
          </a:bodyPr>
          <a:lstStyle/>
          <a:p>
            <a:pPr algn="ctr"/>
            <a:r>
              <a:rPr lang="ar-SA" sz="2400" dirty="0" smtClean="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 </a:t>
            </a:r>
            <a:endParaRPr lang="ar-SA" sz="24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endParaRPr>
          </a:p>
        </p:txBody>
      </p:sp>
      <p:pic>
        <p:nvPicPr>
          <p:cNvPr id="19" name="Picture 2" descr="C:\Users\Makkah\Desktop\3400-14.gif"/>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127519" y="786172"/>
            <a:ext cx="558503" cy="543267"/>
          </a:xfrm>
          <a:prstGeom prst="rect">
            <a:avLst/>
          </a:prstGeom>
          <a:noFill/>
          <a:extLst>
            <a:ext uri="{909E8E84-426E-40DD-AFC4-6F175D3DCCD1}">
              <a14:hiddenFill xmlns:a14="http://schemas.microsoft.com/office/drawing/2010/main">
                <a:solidFill>
                  <a:srgbClr val="FFFFFF"/>
                </a:solidFill>
              </a14:hiddenFill>
            </a:ext>
          </a:extLst>
        </p:spPr>
      </p:pic>
      <p:sp>
        <p:nvSpPr>
          <p:cNvPr id="20" name="مستطيل 19"/>
          <p:cNvSpPr/>
          <p:nvPr/>
        </p:nvSpPr>
        <p:spPr>
          <a:xfrm>
            <a:off x="5987962" y="557281"/>
            <a:ext cx="944490" cy="523220"/>
          </a:xfrm>
          <a:prstGeom prst="rect">
            <a:avLst/>
          </a:prstGeom>
          <a:noFill/>
        </p:spPr>
        <p:txBody>
          <a:bodyPr wrap="none" lIns="91440" tIns="45720" rIns="91440" bIns="45720">
            <a:spAutoFit/>
          </a:bodyPr>
          <a:lstStyle/>
          <a:p>
            <a:pPr algn="ctr"/>
            <a:r>
              <a:rPr lang="ar-SA" sz="2800" b="1" dirty="0" smtClean="0">
                <a:ln w="1905"/>
                <a:solidFill>
                  <a:srgbClr val="FFC000"/>
                </a:solidFill>
                <a:effectLst>
                  <a:glow rad="101600">
                    <a:schemeClr val="accent1">
                      <a:satMod val="175000"/>
                      <a:alpha val="40000"/>
                    </a:schemeClr>
                  </a:glow>
                  <a:innerShdw blurRad="69850" dist="43180" dir="5400000">
                    <a:srgbClr val="000000">
                      <a:alpha val="65000"/>
                    </a:srgbClr>
                  </a:innerShdw>
                </a:effectLst>
              </a:rPr>
              <a:t>طالبتي</a:t>
            </a:r>
            <a:endParaRPr lang="ar-SA" sz="2800" b="1" dirty="0">
              <a:ln w="1905"/>
              <a:solidFill>
                <a:srgbClr val="FFC000"/>
              </a:solidFill>
              <a:effectLst>
                <a:glow rad="101600">
                  <a:schemeClr val="accent1">
                    <a:satMod val="175000"/>
                    <a:alpha val="40000"/>
                  </a:schemeClr>
                </a:glow>
                <a:innerShdw blurRad="69850" dist="43180" dir="5400000">
                  <a:srgbClr val="000000">
                    <a:alpha val="65000"/>
                  </a:srgbClr>
                </a:innerShdw>
              </a:effectLst>
            </a:endParaRPr>
          </a:p>
        </p:txBody>
      </p:sp>
      <p:pic>
        <p:nvPicPr>
          <p:cNvPr id="23" name="Picture 3" descr="C:\Users\Makkah\Desktop\مدرستي.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47846" y="1141658"/>
            <a:ext cx="1359630" cy="1005183"/>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1168668" y="2903822"/>
            <a:ext cx="6146771" cy="923330"/>
          </a:xfrm>
          <a:prstGeom prst="rect">
            <a:avLst/>
          </a:prstGeom>
        </p:spPr>
        <p:txBody>
          <a:bodyPr wrap="square">
            <a:spAutoFit/>
          </a:bodyPr>
          <a:lstStyle/>
          <a:p>
            <a:r>
              <a:rPr lang="en-US" dirty="0"/>
              <a:t>https://forms.office.com/Pages/ResponsePage.aspx?id=zSxjNDYaf0-Asj0h3bqWPho4OivMGvpNqXFQN-dfF2FUNVQxV1FBOUhSVjVEODZKMERYWENWQkRSUC4u</a:t>
            </a:r>
            <a:endParaRPr lang="ar-SA" dirty="0"/>
          </a:p>
        </p:txBody>
      </p:sp>
      <p:sp>
        <p:nvSpPr>
          <p:cNvPr id="8" name="مربع نص 7"/>
          <p:cNvSpPr txBox="1"/>
          <p:nvPr/>
        </p:nvSpPr>
        <p:spPr>
          <a:xfrm>
            <a:off x="3243263" y="1471613"/>
            <a:ext cx="3486150" cy="954107"/>
          </a:xfrm>
          <a:prstGeom prst="rect">
            <a:avLst/>
          </a:prstGeom>
          <a:noFill/>
        </p:spPr>
        <p:txBody>
          <a:bodyPr wrap="square" rtlCol="1">
            <a:spAutoFit/>
          </a:bodyPr>
          <a:lstStyle/>
          <a:p>
            <a:r>
              <a:rPr lang="ar-SA" sz="2800" b="1" dirty="0" err="1" smtClean="0"/>
              <a:t>اجيبي</a:t>
            </a:r>
            <a:r>
              <a:rPr lang="ar-SA" sz="2800" b="1" dirty="0" smtClean="0"/>
              <a:t> عن الأسئلة عبر الدخول الى الرابط التالي :</a:t>
            </a:r>
            <a:endParaRPr lang="ar-SA" sz="2800" b="1" dirty="0"/>
          </a:p>
        </p:txBody>
      </p:sp>
    </p:spTree>
    <p:extLst>
      <p:ext uri="{BB962C8B-B14F-4D97-AF65-F5344CB8AC3E}">
        <p14:creationId xmlns:p14="http://schemas.microsoft.com/office/powerpoint/2010/main" val="5769089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9827569" cy="4355633"/>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261238" y="2349061"/>
            <a:ext cx="2243876" cy="3079829"/>
          </a:xfrm>
          <a:prstGeom prst="rect">
            <a:avLst/>
          </a:prstGeom>
        </p:spPr>
      </p:pic>
      <p:pic>
        <p:nvPicPr>
          <p:cNvPr id="8" name="صورة 8" descr="Free photo Books Isolated Bookshelf Transparent Background ...">
            <a:extLst>
              <a:ext uri="{FF2B5EF4-FFF2-40B4-BE49-F238E27FC236}">
                <a16:creationId xmlns:a16="http://schemas.microsoft.com/office/drawing/2014/main" xmlns="" id="{FC25B4BA-0A5E-4124-8614-914D663774C6}"/>
              </a:ext>
            </a:extLst>
          </p:cNvPr>
          <p:cNvPicPr>
            <a:picLocks noChangeAspect="1"/>
          </p:cNvPicPr>
          <p:nvPr/>
        </p:nvPicPr>
        <p:blipFill>
          <a:blip r:embed="rId5"/>
          <a:stretch>
            <a:fillRect/>
          </a:stretch>
        </p:blipFill>
        <p:spPr>
          <a:xfrm>
            <a:off x="1144437" y="3219091"/>
            <a:ext cx="2326257" cy="1570008"/>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1581794" y="148356"/>
            <a:ext cx="7630137" cy="2535356"/>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spTree>
    <p:extLst>
      <p:ext uri="{BB962C8B-B14F-4D97-AF65-F5344CB8AC3E}">
        <p14:creationId xmlns:p14="http://schemas.microsoft.com/office/powerpoint/2010/main" val="4260004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6210369"/>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4"/>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pic>
        <p:nvPicPr>
          <p:cNvPr id="20" name="صورة 20">
            <a:extLst>
              <a:ext uri="{FF2B5EF4-FFF2-40B4-BE49-F238E27FC236}">
                <a16:creationId xmlns:a16="http://schemas.microsoft.com/office/drawing/2014/main" xmlns="" id="{A0FDA56E-157F-4C00-9A4D-1E7C62AE5D50}"/>
              </a:ext>
            </a:extLst>
          </p:cNvPr>
          <p:cNvPicPr>
            <a:picLocks noChangeAspect="1"/>
          </p:cNvPicPr>
          <p:nvPr/>
        </p:nvPicPr>
        <p:blipFill>
          <a:blip r:embed="rId16"/>
          <a:stretch>
            <a:fillRect/>
          </a:stretch>
        </p:blipFill>
        <p:spPr>
          <a:xfrm>
            <a:off x="1892061" y="155340"/>
            <a:ext cx="4626634" cy="595094"/>
          </a:xfrm>
          <a:prstGeom prst="rect">
            <a:avLst/>
          </a:prstGeom>
        </p:spPr>
      </p:pic>
      <p:sp>
        <p:nvSpPr>
          <p:cNvPr id="18" name="TextBox 7">
            <a:extLst>
              <a:ext uri="{FF2B5EF4-FFF2-40B4-BE49-F238E27FC236}">
                <a16:creationId xmlns:a16="http://schemas.microsoft.com/office/drawing/2014/main" xmlns="" id="{043C7952-D363-4073-9923-E22DE15C87C2}"/>
              </a:ext>
            </a:extLst>
          </p:cNvPr>
          <p:cNvSpPr txBox="1"/>
          <p:nvPr/>
        </p:nvSpPr>
        <p:spPr>
          <a:xfrm>
            <a:off x="1945157" y="707911"/>
            <a:ext cx="5231141" cy="1077218"/>
          </a:xfrm>
          <a:prstGeom prst="rect">
            <a:avLst/>
          </a:prstGeom>
          <a:noFill/>
        </p:spPr>
        <p:txBody>
          <a:bodyPr wrap="square" rtlCol="0">
            <a:spAutoFit/>
          </a:bodyPr>
          <a:lstStyle/>
          <a:p>
            <a:pPr algn="ctr"/>
            <a:r>
              <a:rPr lang="ar-SA" sz="3200" b="1" dirty="0" smtClean="0"/>
              <a:t>كلما كانت القراءة سليمة وتعبيرية، أعانت على الفهم.</a:t>
            </a:r>
            <a:endParaRPr lang="en-US" sz="3200" b="1" dirty="0"/>
          </a:p>
        </p:txBody>
      </p:sp>
      <p:sp>
        <p:nvSpPr>
          <p:cNvPr id="19" name="مستطيل مستدير الزوايا 18"/>
          <p:cNvSpPr/>
          <p:nvPr/>
        </p:nvSpPr>
        <p:spPr>
          <a:xfrm>
            <a:off x="2309768" y="2277049"/>
            <a:ext cx="4501918" cy="13963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dirty="0" smtClean="0">
                <a:solidFill>
                  <a:srgbClr val="FF0000"/>
                </a:solidFill>
              </a:rPr>
              <a:t>نحن في حاجة إلى أن</a:t>
            </a:r>
            <a:r>
              <a:rPr lang="ar-SA" sz="2400" dirty="0" smtClean="0"/>
              <a:t>... </a:t>
            </a:r>
          </a:p>
          <a:p>
            <a:pPr algn="ctr"/>
            <a:r>
              <a:rPr lang="ar-SA" sz="2400" dirty="0" smtClean="0">
                <a:solidFill>
                  <a:schemeClr val="accent6">
                    <a:lumMod val="50000"/>
                  </a:schemeClr>
                </a:solidFill>
              </a:rPr>
              <a:t>نفهم أكثر</a:t>
            </a:r>
          </a:p>
          <a:p>
            <a:pPr algn="ctr"/>
            <a:r>
              <a:rPr lang="ar-SA" sz="2400" dirty="0" smtClean="0">
                <a:solidFill>
                  <a:srgbClr val="C00000"/>
                </a:solidFill>
              </a:rPr>
              <a:t>لا</a:t>
            </a:r>
            <a:r>
              <a:rPr lang="ar-SA" sz="2400" dirty="0" smtClean="0"/>
              <a:t> </a:t>
            </a:r>
            <a:r>
              <a:rPr lang="ar-SA" sz="2400" dirty="0" smtClean="0">
                <a:solidFill>
                  <a:schemeClr val="accent1">
                    <a:lumMod val="50000"/>
                  </a:schemeClr>
                </a:solidFill>
              </a:rPr>
              <a:t>أن نحفظ أكثر </a:t>
            </a:r>
            <a:r>
              <a:rPr lang="ar-SA" sz="2400" dirty="0" smtClean="0"/>
              <a:t>.</a:t>
            </a:r>
            <a:endParaRPr lang="ar-SA" sz="2400" dirty="0"/>
          </a:p>
        </p:txBody>
      </p:sp>
    </p:spTree>
    <p:extLst>
      <p:ext uri="{BB962C8B-B14F-4D97-AF65-F5344CB8AC3E}">
        <p14:creationId xmlns:p14="http://schemas.microsoft.com/office/powerpoint/2010/main" val="1228230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4355633"/>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51758" y="1776450"/>
            <a:ext cx="2743200" cy="3765176"/>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5"/>
          <a:stretch>
            <a:fillRect/>
          </a:stretch>
        </p:blipFill>
        <p:spPr>
          <a:xfrm>
            <a:off x="1142281" y="148356"/>
            <a:ext cx="576533" cy="637816"/>
          </a:xfrm>
          <a:prstGeom prst="rect">
            <a:avLst/>
          </a:prstGeom>
        </p:spPr>
      </p:pic>
      <p:pic>
        <p:nvPicPr>
          <p:cNvPr id="8" name="صورة 8" descr="Free photo Books Isolated Bookshelf Transparent Background ...">
            <a:extLst>
              <a:ext uri="{FF2B5EF4-FFF2-40B4-BE49-F238E27FC236}">
                <a16:creationId xmlns:a16="http://schemas.microsoft.com/office/drawing/2014/main" xmlns="" id="{FC25B4BA-0A5E-4124-8614-914D663774C6}"/>
              </a:ext>
            </a:extLst>
          </p:cNvPr>
          <p:cNvPicPr>
            <a:picLocks noChangeAspect="1"/>
          </p:cNvPicPr>
          <p:nvPr/>
        </p:nvPicPr>
        <p:blipFill>
          <a:blip r:embed="rId6"/>
          <a:stretch>
            <a:fillRect/>
          </a:stretch>
        </p:blipFill>
        <p:spPr>
          <a:xfrm>
            <a:off x="1144437" y="3219091"/>
            <a:ext cx="2326257" cy="1570008"/>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7"/>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8"/>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pic>
        <p:nvPicPr>
          <p:cNvPr id="20" name="صورة 20">
            <a:extLst>
              <a:ext uri="{FF2B5EF4-FFF2-40B4-BE49-F238E27FC236}">
                <a16:creationId xmlns:a16="http://schemas.microsoft.com/office/drawing/2014/main" xmlns="" id="{A0FDA56E-157F-4C00-9A4D-1E7C62AE5D50}"/>
              </a:ext>
            </a:extLst>
          </p:cNvPr>
          <p:cNvPicPr>
            <a:picLocks noChangeAspect="1"/>
          </p:cNvPicPr>
          <p:nvPr/>
        </p:nvPicPr>
        <p:blipFill>
          <a:blip r:embed="rId16"/>
          <a:stretch>
            <a:fillRect/>
          </a:stretch>
        </p:blipFill>
        <p:spPr>
          <a:xfrm>
            <a:off x="1892061" y="155340"/>
            <a:ext cx="4626634" cy="595094"/>
          </a:xfrm>
          <a:prstGeom prst="rect">
            <a:avLst/>
          </a:prstGeom>
        </p:spPr>
      </p:pic>
      <p:pic>
        <p:nvPicPr>
          <p:cNvPr id="16" name="صورة 15">
            <a:extLst>
              <a:ext uri="{FF2B5EF4-FFF2-40B4-BE49-F238E27FC236}">
                <a16:creationId xmlns:a16="http://schemas.microsoft.com/office/drawing/2014/main" xmlns="" id="{A25703CB-8BA8-44AD-AF31-25A41497B61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37804" y="684542"/>
            <a:ext cx="4265357" cy="2288427"/>
          </a:xfrm>
          <a:prstGeom prst="rect">
            <a:avLst/>
          </a:prstGeom>
        </p:spPr>
      </p:pic>
    </p:spTree>
    <p:extLst>
      <p:ext uri="{BB962C8B-B14F-4D97-AF65-F5344CB8AC3E}">
        <p14:creationId xmlns:p14="http://schemas.microsoft.com/office/powerpoint/2010/main" val="1835792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4355633"/>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51758" y="1776450"/>
            <a:ext cx="2743200" cy="3765176"/>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5"/>
          <a:stretch>
            <a:fillRect/>
          </a:stretch>
        </p:blipFill>
        <p:spPr>
          <a:xfrm>
            <a:off x="1142281" y="148356"/>
            <a:ext cx="576533" cy="637816"/>
          </a:xfrm>
          <a:prstGeom prst="rect">
            <a:avLst/>
          </a:prstGeom>
        </p:spPr>
      </p:pic>
      <p:pic>
        <p:nvPicPr>
          <p:cNvPr id="8" name="صورة 8" descr="Free photo Books Isolated Bookshelf Transparent Background ...">
            <a:extLst>
              <a:ext uri="{FF2B5EF4-FFF2-40B4-BE49-F238E27FC236}">
                <a16:creationId xmlns:a16="http://schemas.microsoft.com/office/drawing/2014/main" xmlns="" id="{FC25B4BA-0A5E-4124-8614-914D663774C6}"/>
              </a:ext>
            </a:extLst>
          </p:cNvPr>
          <p:cNvPicPr>
            <a:picLocks noChangeAspect="1"/>
          </p:cNvPicPr>
          <p:nvPr/>
        </p:nvPicPr>
        <p:blipFill>
          <a:blip r:embed="rId6"/>
          <a:stretch>
            <a:fillRect/>
          </a:stretch>
        </p:blipFill>
        <p:spPr>
          <a:xfrm>
            <a:off x="1144437" y="3219091"/>
            <a:ext cx="2326257" cy="1570008"/>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7"/>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8"/>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9">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pic>
        <p:nvPicPr>
          <p:cNvPr id="18" name="صورة 19">
            <a:extLst>
              <a:ext uri="{FF2B5EF4-FFF2-40B4-BE49-F238E27FC236}">
                <a16:creationId xmlns="" xmlns:a16="http://schemas.microsoft.com/office/drawing/2014/main" id="{42FC3D63-4585-C748-88B0-CA7BE6247D8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121070" y="286109"/>
            <a:ext cx="3571488" cy="2632925"/>
          </a:xfrm>
          <a:prstGeom prst="rect">
            <a:avLst/>
          </a:prstGeom>
        </p:spPr>
      </p:pic>
      <p:pic>
        <p:nvPicPr>
          <p:cNvPr id="19" name="صورة 18">
            <a:extLst>
              <a:ext uri="{FF2B5EF4-FFF2-40B4-BE49-F238E27FC236}">
                <a16:creationId xmlns="" xmlns:a16="http://schemas.microsoft.com/office/drawing/2014/main" id="{C855CA86-4B0A-414D-91C1-C97D2FE14044}"/>
              </a:ext>
            </a:extLst>
          </p:cNvPr>
          <p:cNvPicPr>
            <a:picLocks noChangeAspect="1"/>
          </p:cNvPicPr>
          <p:nvPr/>
        </p:nvPicPr>
        <p:blipFill>
          <a:blip r:embed="rId17"/>
          <a:stretch>
            <a:fillRect/>
          </a:stretch>
        </p:blipFill>
        <p:spPr>
          <a:xfrm>
            <a:off x="1718814" y="467264"/>
            <a:ext cx="2299078" cy="2218856"/>
          </a:xfrm>
          <a:prstGeom prst="rect">
            <a:avLst/>
          </a:prstGeom>
        </p:spPr>
      </p:pic>
    </p:spTree>
    <p:extLst>
      <p:ext uri="{BB962C8B-B14F-4D97-AF65-F5344CB8AC3E}">
        <p14:creationId xmlns:p14="http://schemas.microsoft.com/office/powerpoint/2010/main" val="748867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930308"/>
          </a:xfrm>
          <a:prstGeom prst="rect">
            <a:avLst/>
          </a:prstGeom>
        </p:spPr>
      </p:pic>
      <p:pic>
        <p:nvPicPr>
          <p:cNvPr id="3" name="صورة 16" descr="Pleasures in Helping Others: Beautiful Transparent Plants ...">
            <a:extLst>
              <a:ext uri="{FF2B5EF4-FFF2-40B4-BE49-F238E27FC236}">
                <a16:creationId xmlns:a16="http://schemas.microsoft.com/office/drawing/2014/main" xmlns="" id="{5F1F87F5-9877-4454-9773-09A5916EE2C0}"/>
              </a:ext>
            </a:extLst>
          </p:cNvPr>
          <p:cNvPicPr>
            <a:picLocks noChangeAspect="1"/>
          </p:cNvPicPr>
          <p:nvPr/>
        </p:nvPicPr>
        <p:blipFill>
          <a:blip r:embed="rId4"/>
          <a:stretch>
            <a:fillRect/>
          </a:stretch>
        </p:blipFill>
        <p:spPr>
          <a:xfrm>
            <a:off x="-120769" y="2988756"/>
            <a:ext cx="1575862" cy="2162947"/>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5"/>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6"/>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7"/>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8">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sp>
        <p:nvSpPr>
          <p:cNvPr id="20" name="مستطيل 19">
            <a:extLst>
              <a:ext uri="{FF2B5EF4-FFF2-40B4-BE49-F238E27FC236}">
                <a16:creationId xmlns="" xmlns:a16="http://schemas.microsoft.com/office/drawing/2014/main" id="{4AF8594F-C8E5-4716-A5C2-452AEA437B1D}"/>
              </a:ext>
            </a:extLst>
          </p:cNvPr>
          <p:cNvSpPr/>
          <p:nvPr/>
        </p:nvSpPr>
        <p:spPr>
          <a:xfrm>
            <a:off x="2686756" y="415190"/>
            <a:ext cx="4075288" cy="646331"/>
          </a:xfrm>
          <a:prstGeom prst="rect">
            <a:avLst/>
          </a:prstGeom>
          <a:noFill/>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مهارات القراءة الصامتة </a:t>
            </a:r>
            <a:endParaRPr lang="ar-SA" sz="3600" b="0" cap="none" spc="0" dirty="0">
              <a:ln w="0"/>
              <a:solidFill>
                <a:schemeClr val="tx1"/>
              </a:solidFill>
              <a:effectLst>
                <a:outerShdw blurRad="38100" dist="19050" dir="2700000" algn="tl" rotWithShape="0">
                  <a:schemeClr val="dk1">
                    <a:alpha val="40000"/>
                  </a:schemeClr>
                </a:outerShdw>
              </a:effectLst>
            </a:endParaRPr>
          </a:p>
        </p:txBody>
      </p:sp>
      <p:pic>
        <p:nvPicPr>
          <p:cNvPr id="22" name="صورة 21">
            <a:extLst>
              <a:ext uri="{FF2B5EF4-FFF2-40B4-BE49-F238E27FC236}">
                <a16:creationId xmlns="" xmlns:a16="http://schemas.microsoft.com/office/drawing/2014/main" id="{150F2319-5E0B-474E-BCB9-0F2DF16DDD2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50547" y="1200509"/>
            <a:ext cx="3295989" cy="2304271"/>
          </a:xfrm>
          <a:prstGeom prst="rect">
            <a:avLst/>
          </a:prstGeom>
          <a:ln>
            <a:noFill/>
          </a:ln>
          <a:effectLst>
            <a:outerShdw blurRad="292100" dist="139700" dir="2700000" algn="tl" rotWithShape="0">
              <a:srgbClr val="333333">
                <a:alpha val="65000"/>
              </a:srgbClr>
            </a:outerShdw>
          </a:effectLst>
        </p:spPr>
      </p:pic>
      <p:pic>
        <p:nvPicPr>
          <p:cNvPr id="23" name="صورة 22">
            <a:extLst>
              <a:ext uri="{FF2B5EF4-FFF2-40B4-BE49-F238E27FC236}">
                <a16:creationId xmlns="" xmlns:a16="http://schemas.microsoft.com/office/drawing/2014/main" id="{09963241-B1CF-4BDA-8F27-F19F387D20F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9394" y="1200509"/>
            <a:ext cx="2414754" cy="2331633"/>
          </a:xfrm>
          <a:prstGeom prst="rect">
            <a:avLst/>
          </a:prstGeom>
        </p:spPr>
      </p:pic>
    </p:spTree>
    <p:extLst>
      <p:ext uri="{BB962C8B-B14F-4D97-AF65-F5344CB8AC3E}">
        <p14:creationId xmlns:p14="http://schemas.microsoft.com/office/powerpoint/2010/main" val="7301313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31693" y="-243520"/>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601067"/>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4"/>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solidFill>
                <a:prstClr val="black"/>
              </a:solidFill>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grpSp>
        <p:nvGrpSpPr>
          <p:cNvPr id="19" name="مجموعة 18">
            <a:extLst>
              <a:ext uri="{FF2B5EF4-FFF2-40B4-BE49-F238E27FC236}">
                <a16:creationId xmlns="" xmlns:a16="http://schemas.microsoft.com/office/drawing/2014/main" id="{999D3516-B97D-4C93-BAE8-4FEB6ACB934A}"/>
              </a:ext>
            </a:extLst>
          </p:cNvPr>
          <p:cNvGrpSpPr/>
          <p:nvPr/>
        </p:nvGrpSpPr>
        <p:grpSpPr>
          <a:xfrm>
            <a:off x="-453605" y="-328854"/>
            <a:ext cx="10356009" cy="5914422"/>
            <a:chOff x="3624854" y="625700"/>
            <a:chExt cx="6113817" cy="6086598"/>
          </a:xfrm>
        </p:grpSpPr>
        <p:sp>
          <p:nvSpPr>
            <p:cNvPr id="23" name="مستطيل 22">
              <a:extLst>
                <a:ext uri="{FF2B5EF4-FFF2-40B4-BE49-F238E27FC236}">
                  <a16:creationId xmlns="" xmlns:a16="http://schemas.microsoft.com/office/drawing/2014/main" id="{DE43400A-35DE-46BA-A202-2435A2BAAE89}"/>
                </a:ext>
              </a:extLst>
            </p:cNvPr>
            <p:cNvSpPr/>
            <p:nvPr/>
          </p:nvSpPr>
          <p:spPr>
            <a:xfrm>
              <a:off x="4174097" y="819447"/>
              <a:ext cx="4930394" cy="5892851"/>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prstClr val="white"/>
                </a:solidFill>
              </a:endParaRPr>
            </a:p>
          </p:txBody>
        </p:sp>
        <p:cxnSp>
          <p:nvCxnSpPr>
            <p:cNvPr id="24" name="رابط مستقيم 23">
              <a:extLst>
                <a:ext uri="{FF2B5EF4-FFF2-40B4-BE49-F238E27FC236}">
                  <a16:creationId xmlns="" xmlns:a16="http://schemas.microsoft.com/office/drawing/2014/main" id="{911EEBC4-1F2A-42B9-99B8-86BD86F83BDF}"/>
                </a:ext>
              </a:extLst>
            </p:cNvPr>
            <p:cNvCxnSpPr>
              <a:cxnSpLocks/>
            </p:cNvCxnSpPr>
            <p:nvPr/>
          </p:nvCxnSpPr>
          <p:spPr>
            <a:xfrm flipH="1">
              <a:off x="3820049" y="819447"/>
              <a:ext cx="5754508" cy="7089"/>
            </a:xfrm>
            <a:prstGeom prst="line">
              <a:avLst/>
            </a:prstGeom>
            <a:ln w="104775">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5" name="شكل بيضاوي 24">
              <a:extLst>
                <a:ext uri="{FF2B5EF4-FFF2-40B4-BE49-F238E27FC236}">
                  <a16:creationId xmlns="" xmlns:a16="http://schemas.microsoft.com/office/drawing/2014/main" id="{A17D4CEC-9FDC-4160-ADA5-383451DDBFA7}"/>
                </a:ext>
              </a:extLst>
            </p:cNvPr>
            <p:cNvSpPr/>
            <p:nvPr/>
          </p:nvSpPr>
          <p:spPr>
            <a:xfrm>
              <a:off x="9473989" y="625700"/>
              <a:ext cx="264682" cy="351314"/>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شكل بيضاوي 25">
              <a:extLst>
                <a:ext uri="{FF2B5EF4-FFF2-40B4-BE49-F238E27FC236}">
                  <a16:creationId xmlns="" xmlns:a16="http://schemas.microsoft.com/office/drawing/2014/main" id="{AB489DA8-96E5-4539-AC12-1C3A4174A736}"/>
                </a:ext>
              </a:extLst>
            </p:cNvPr>
            <p:cNvSpPr/>
            <p:nvPr/>
          </p:nvSpPr>
          <p:spPr>
            <a:xfrm>
              <a:off x="3624854" y="650879"/>
              <a:ext cx="264682" cy="351314"/>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 name="مربع نص 2"/>
          <p:cNvSpPr txBox="1"/>
          <p:nvPr/>
        </p:nvSpPr>
        <p:spPr>
          <a:xfrm>
            <a:off x="733598" y="234701"/>
            <a:ext cx="7719921" cy="5324535"/>
          </a:xfrm>
          <a:prstGeom prst="rect">
            <a:avLst/>
          </a:prstGeom>
          <a:noFill/>
        </p:spPr>
        <p:txBody>
          <a:bodyPr wrap="square" rtlCol="1">
            <a:spAutoFit/>
          </a:bodyPr>
          <a:lstStyle/>
          <a:p>
            <a:pPr algn="ctr"/>
            <a:r>
              <a:rPr lang="ar-SA" sz="2000" b="1" u="sng" dirty="0">
                <a:latin typeface="Times New Roman" panose="02020603050405020304" pitchFamily="18" charset="0"/>
                <a:ea typeface="Times New Roman" panose="02020603050405020304" pitchFamily="18" charset="0"/>
                <a:cs typeface="Arabic Transparent" panose="020B0604020202020204" pitchFamily="34" charset="0"/>
              </a:rPr>
              <a:t>صُوَرٌ مِنَ البَلْدَةِ</a:t>
            </a:r>
            <a:endParaRPr lang="en-US" dirty="0">
              <a:latin typeface="Times New Roman" panose="02020603050405020304" pitchFamily="18" charset="0"/>
              <a:ea typeface="Times New Roman" panose="02020603050405020304" pitchFamily="18" charset="0"/>
            </a:endParaRPr>
          </a:p>
          <a:p>
            <a:pPr indent="457200" algn="just"/>
            <a:r>
              <a:rPr lang="ar-SA" sz="2000" dirty="0">
                <a:latin typeface="Times New Roman" panose="02020603050405020304" pitchFamily="18" charset="0"/>
                <a:ea typeface="Times New Roman" panose="02020603050405020304" pitchFamily="18" charset="0"/>
                <a:cs typeface="Arabic Transparent" panose="020B0604020202020204" pitchFamily="34" charset="0"/>
              </a:rPr>
              <a:t> </a:t>
            </a:r>
            <a:endParaRPr lang="en-US" dirty="0">
              <a:latin typeface="Times New Roman" panose="02020603050405020304" pitchFamily="18" charset="0"/>
              <a:ea typeface="Times New Roman" panose="02020603050405020304" pitchFamily="18" charset="0"/>
            </a:endParaRPr>
          </a:p>
          <a:p>
            <a:pPr indent="457200" algn="just"/>
            <a:r>
              <a:rPr lang="ar-SA" sz="2000" dirty="0">
                <a:latin typeface="Times New Roman" panose="02020603050405020304" pitchFamily="18" charset="0"/>
                <a:ea typeface="Times New Roman" panose="02020603050405020304" pitchFamily="18" charset="0"/>
                <a:cs typeface="Arabic Transparent" panose="020B0604020202020204" pitchFamily="34" charset="0"/>
              </a:rPr>
              <a:t>اَلتّصويرُ هِوايةُ سَميرٍ الْمُفضَّلةُ، فَهُوَ يَقومُ بِالْتقاطِ صُوَرٍ مُختلفةٍ، يَجمعُها ثُمَّ يُلصقُها في دفترٍ خاصٍّ بعدَ أنْ يصنِّفَها إلى مَجموعاتٍ: صُورٍ للْحيواناتِ، صُورٍ للنّباتاتٍ، صُورٍ لأفرادِ الْعائلةِ والأقارِبِ، صورٍ لِلأصدقاءِ وصورٍ لِفعالِيّاتٍ ونَشاطاتٍ مختلفةٍ يقومُ بِها معَ أصدقائِهِ في الْمدرسةِ.</a:t>
            </a:r>
            <a:endParaRPr lang="en-US" dirty="0">
              <a:latin typeface="Times New Roman" panose="02020603050405020304" pitchFamily="18" charset="0"/>
              <a:ea typeface="Times New Roman" panose="02020603050405020304" pitchFamily="18" charset="0"/>
            </a:endParaRPr>
          </a:p>
          <a:p>
            <a:pPr algn="just"/>
            <a:r>
              <a:rPr lang="ar-SA" sz="2000" dirty="0">
                <a:latin typeface="Times New Roman" panose="02020603050405020304" pitchFamily="18" charset="0"/>
                <a:ea typeface="Times New Roman" panose="02020603050405020304" pitchFamily="18" charset="0"/>
                <a:cs typeface="Arabic Transparent" panose="020B0604020202020204" pitchFamily="34" charset="0"/>
              </a:rPr>
              <a:t> </a:t>
            </a:r>
            <a:r>
              <a:rPr lang="ar-SA" sz="2000" dirty="0" smtClean="0">
                <a:latin typeface="Times New Roman" panose="02020603050405020304" pitchFamily="18" charset="0"/>
                <a:ea typeface="Times New Roman" panose="02020603050405020304" pitchFamily="18" charset="0"/>
                <a:cs typeface="Arabic Transparent" panose="020B0604020202020204" pitchFamily="34" charset="0"/>
              </a:rPr>
              <a:t>أهداهُ </a:t>
            </a:r>
            <a:r>
              <a:rPr lang="ar-SA" sz="2000" dirty="0">
                <a:latin typeface="Times New Roman" panose="02020603050405020304" pitchFamily="18" charset="0"/>
                <a:ea typeface="Times New Roman" panose="02020603050405020304" pitchFamily="18" charset="0"/>
                <a:cs typeface="Arabic Transparent" panose="020B0604020202020204" pitchFamily="34" charset="0"/>
              </a:rPr>
              <a:t>والدُهُ هذا الْعامَ آلةَ تصويرٍ إلكترونيَّةٍ جديدةً قائِلا: آلةُ التّصويرِ هذِهِ ثَمينةٌ وحَديثةٌ، أفضلُ من سابقَتِها بِكثيرٍ، إذْ تُبَيِّنُ لكَ تاريخَ وَوَقْتَ الْتقاطِ الصُّورِ، وَتُريكَ الصُّورَ على الشّاشَةِ لِتَتأكَّدَ منْ وُضوحِها وجَمالِها قبلَ التَّصويرِ.</a:t>
            </a:r>
            <a:endParaRPr lang="en-US" dirty="0">
              <a:latin typeface="Times New Roman" panose="02020603050405020304" pitchFamily="18" charset="0"/>
              <a:ea typeface="Times New Roman" panose="02020603050405020304" pitchFamily="18" charset="0"/>
            </a:endParaRPr>
          </a:p>
          <a:p>
            <a:pPr algn="just"/>
            <a:r>
              <a:rPr lang="ar-SA" sz="2000" dirty="0">
                <a:latin typeface="Times New Roman" panose="02020603050405020304" pitchFamily="18" charset="0"/>
                <a:ea typeface="Times New Roman" panose="02020603050405020304" pitchFamily="18" charset="0"/>
                <a:cs typeface="Arabic Transparent" panose="020B0604020202020204" pitchFamily="34" charset="0"/>
              </a:rPr>
              <a:t> </a:t>
            </a:r>
            <a:endParaRPr lang="en-US" dirty="0">
              <a:latin typeface="Times New Roman" panose="02020603050405020304" pitchFamily="18" charset="0"/>
              <a:ea typeface="Times New Roman" panose="02020603050405020304" pitchFamily="18" charset="0"/>
            </a:endParaRPr>
          </a:p>
          <a:p>
            <a:pPr indent="457200" algn="just"/>
            <a:r>
              <a:rPr lang="ar-SA" sz="2000" dirty="0">
                <a:latin typeface="Times New Roman" panose="02020603050405020304" pitchFamily="18" charset="0"/>
                <a:ea typeface="Times New Roman" panose="02020603050405020304" pitchFamily="18" charset="0"/>
                <a:cs typeface="Arabic Transparent" panose="020B0604020202020204" pitchFamily="34" charset="0"/>
              </a:rPr>
              <a:t>ما إنْ سَمعَ سَميرٌ كلامَ والدِهِ حتّى كادَ يطيرُ من شِدَّةِ الْفرحِ، شكرَ والدَهُ كثيرًا على هذهِ الْهديّةِ الْقَيِّمةِ، وقرّر أنْ يجرِّبَها في الْحالِ. عَلَّقَ سَميرٌ آلةَ التّصويرِ في رَقَبَتِهِ كما يَرى السُّيّاحَ يفعلونَ، وَمَضى يَتَجوَّلُ في الْبلدَةِ وهوَ يُحِسُّ بِالْغِبْطَةِ والسُّرورِ. ابتسمَ سَميرٌ وهوَ ينظُرُ إلى آلةِ التّصويرِ الّتي تَتَأَرْجَحُ معَ خُطُواتِهِ وراحَ يَتَلَفَّتُ لِلْيمينِ والْيَسارِ وأسئلةٌ كَثيرةٌ تدورُ في رأسِهِ وأفكارٌ عَديدةٌ تُراوِدُهُ: أخيرا سَيكونُ بِمَقْدوري أنْ ألتقِطَ صُوَرًا أفضلَ، بِفَضْلِ هذهِ الْكاميرا الْمُتطوِّرةِ، ولكنْ ماذا أُصوِّرُ؟ سَأصوِّرُ مَناظرَ من بَلْدَتي! سأصوِّرُ الأشجارَ والْجبالَ، الْبيوتَ الْجميلةَ، الشّوارعَ والْحوانيتِ.</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96541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2" descr="Wallpaper : white, wall, lamp, interior design, brand ...">
            <a:extLst>
              <a:ext uri="{FF2B5EF4-FFF2-40B4-BE49-F238E27FC236}">
                <a16:creationId xmlns:a16="http://schemas.microsoft.com/office/drawing/2014/main" xmlns="" id="{E5E04F97-46D7-466C-B84F-F884DC59B2F1}"/>
              </a:ext>
            </a:extLst>
          </p:cNvPr>
          <p:cNvPicPr>
            <a:picLocks noChangeAspect="1"/>
          </p:cNvPicPr>
          <p:nvPr/>
        </p:nvPicPr>
        <p:blipFill>
          <a:blip r:embed="rId2"/>
          <a:stretch>
            <a:fillRect/>
          </a:stretch>
        </p:blipFill>
        <p:spPr>
          <a:xfrm>
            <a:off x="-106392" y="-104628"/>
            <a:ext cx="12519802" cy="6966615"/>
          </a:xfrm>
          <a:prstGeom prst="rect">
            <a:avLst/>
          </a:prstGeom>
        </p:spPr>
      </p:pic>
      <p:pic>
        <p:nvPicPr>
          <p:cNvPr id="5" name="صورة 5" descr="Whiteboard,clipart,teaching,meeting,business - free image ...">
            <a:extLst>
              <a:ext uri="{FF2B5EF4-FFF2-40B4-BE49-F238E27FC236}">
                <a16:creationId xmlns:a16="http://schemas.microsoft.com/office/drawing/2014/main" xmlns="" id="{0C0CD5DC-9193-4E47-B7E7-9A8F9BBE80D0}"/>
              </a:ext>
            </a:extLst>
          </p:cNvPr>
          <p:cNvPicPr>
            <a:picLocks noChangeAspect="1"/>
          </p:cNvPicPr>
          <p:nvPr/>
        </p:nvPicPr>
        <p:blipFill>
          <a:blip r:embed="rId3"/>
          <a:stretch>
            <a:fillRect/>
          </a:stretch>
        </p:blipFill>
        <p:spPr>
          <a:xfrm>
            <a:off x="483079" y="-172176"/>
            <a:ext cx="7789651" cy="5601067"/>
          </a:xfrm>
          <a:prstGeom prst="rect">
            <a:avLst/>
          </a:prstGeom>
        </p:spPr>
      </p:pic>
      <p:pic>
        <p:nvPicPr>
          <p:cNvPr id="7" name="صورة 7">
            <a:extLst>
              <a:ext uri="{FF2B5EF4-FFF2-40B4-BE49-F238E27FC236}">
                <a16:creationId xmlns:a16="http://schemas.microsoft.com/office/drawing/2014/main" xmlns="" id="{FCAD660B-93F3-4C29-8827-D3EFB4E97F8B}"/>
              </a:ext>
            </a:extLst>
          </p:cNvPr>
          <p:cNvPicPr>
            <a:picLocks noChangeAspect="1"/>
          </p:cNvPicPr>
          <p:nvPr/>
        </p:nvPicPr>
        <p:blipFill>
          <a:blip r:embed="rId4"/>
          <a:stretch>
            <a:fillRect/>
          </a:stretch>
        </p:blipFill>
        <p:spPr>
          <a:xfrm>
            <a:off x="1142281" y="148356"/>
            <a:ext cx="576533" cy="637816"/>
          </a:xfrm>
          <a:prstGeom prst="rect">
            <a:avLst/>
          </a:prstGeom>
        </p:spPr>
      </p:pic>
      <p:pic>
        <p:nvPicPr>
          <p:cNvPr id="9" name="صورة 9" descr="Cork Bulletin Board - /blanks/bulletin_board/Cork_Bulletin ...">
            <a:extLst>
              <a:ext uri="{FF2B5EF4-FFF2-40B4-BE49-F238E27FC236}">
                <a16:creationId xmlns:a16="http://schemas.microsoft.com/office/drawing/2014/main" xmlns="" id="{A3C09B91-DEC9-4556-AE0B-279A51AE0B16}"/>
              </a:ext>
            </a:extLst>
          </p:cNvPr>
          <p:cNvPicPr>
            <a:picLocks noChangeAspect="1"/>
          </p:cNvPicPr>
          <p:nvPr/>
        </p:nvPicPr>
        <p:blipFill>
          <a:blip r:embed="rId5"/>
          <a:stretch>
            <a:fillRect/>
          </a:stretch>
        </p:blipFill>
        <p:spPr>
          <a:xfrm>
            <a:off x="7916174" y="286109"/>
            <a:ext cx="1880559" cy="1828800"/>
          </a:xfrm>
          <a:prstGeom prst="rect">
            <a:avLst/>
          </a:prstGeom>
        </p:spPr>
      </p:pic>
      <p:pic>
        <p:nvPicPr>
          <p:cNvPr id="11" name="صورة 11">
            <a:extLst>
              <a:ext uri="{FF2B5EF4-FFF2-40B4-BE49-F238E27FC236}">
                <a16:creationId xmlns:a16="http://schemas.microsoft.com/office/drawing/2014/main" xmlns="" id="{6B97E0DC-D013-4A4F-AA1B-89FEF225398B}"/>
              </a:ext>
            </a:extLst>
          </p:cNvPr>
          <p:cNvPicPr>
            <a:picLocks noChangeAspect="1"/>
          </p:cNvPicPr>
          <p:nvPr/>
        </p:nvPicPr>
        <p:blipFill>
          <a:blip r:embed="rId6"/>
          <a:stretch>
            <a:fillRect/>
          </a:stretch>
        </p:blipFill>
        <p:spPr>
          <a:xfrm>
            <a:off x="8059947" y="428984"/>
            <a:ext cx="1593013" cy="1356145"/>
          </a:xfrm>
          <a:prstGeom prst="rect">
            <a:avLst/>
          </a:prstGeom>
        </p:spPr>
      </p:pic>
      <p:pic>
        <p:nvPicPr>
          <p:cNvPr id="13" name="صورة 13">
            <a:extLst>
              <a:ext uri="{FF2B5EF4-FFF2-40B4-BE49-F238E27FC236}">
                <a16:creationId xmlns:a16="http://schemas.microsoft.com/office/drawing/2014/main" xmlns="" id="{9418BE9D-B063-4713-B0C6-0FDE27D2E461}"/>
              </a:ext>
            </a:extLst>
          </p:cNvPr>
          <p:cNvPicPr>
            <a:picLocks noChangeAspect="1"/>
          </p:cNvPicPr>
          <p:nvPr/>
        </p:nvPicPr>
        <p:blipFill>
          <a:blip r:embed="rId7">
            <a:extLst>
              <a:ext uri="{837473B0-CC2E-450A-ABE3-18F120FF3D39}">
                <a1611:picAttrSrcUrl xmlns:a1611="http://schemas.microsoft.com/office/drawing/2016/11/main" xmlns="" r:id="rId10"/>
              </a:ext>
            </a:extLst>
          </a:blip>
          <a:stretch>
            <a:fillRect/>
          </a:stretch>
        </p:blipFill>
        <p:spPr>
          <a:xfrm flipH="1">
            <a:off x="611038" y="5040683"/>
            <a:ext cx="9975009" cy="1679311"/>
          </a:xfrm>
          <a:prstGeom prst="rect">
            <a:avLst/>
          </a:prstGeom>
        </p:spPr>
      </p:pic>
      <p:sp>
        <p:nvSpPr>
          <p:cNvPr id="14" name="مربع نص 13">
            <a:extLst>
              <a:ext uri="{FF2B5EF4-FFF2-40B4-BE49-F238E27FC236}">
                <a16:creationId xmlns:a16="http://schemas.microsoft.com/office/drawing/2014/main" xmlns="" id="{34A8DC17-47FE-497E-BCEB-858BA0245505}"/>
              </a:ext>
            </a:extLst>
          </p:cNvPr>
          <p:cNvSpPr txBox="1"/>
          <p:nvPr/>
        </p:nvSpPr>
        <p:spPr>
          <a:xfrm>
            <a:off x="4724400" y="3930650"/>
            <a:ext cx="2743200" cy="317500"/>
          </a:xfrm>
          <a:prstGeom prst="rect">
            <a:avLst/>
          </a:prstGeom>
        </p:spPr>
        <p:txBody>
          <a:bodyPr lIns="91440" tIns="45720" rIns="91440" bIns="45720" anchor="t">
            <a:normAutofit fontScale="92500" lnSpcReduction="20000"/>
          </a:bodyPr>
          <a:lstStyle/>
          <a:p>
            <a:endParaRPr lang="en-US">
              <a:cs typeface="Calibri"/>
            </a:endParaRPr>
          </a:p>
        </p:txBody>
      </p:sp>
      <p:pic>
        <p:nvPicPr>
          <p:cNvPr id="6" name="صورة 6" descr="Public Domain Clip Art Image | 70s chair | ID ...">
            <a:extLst>
              <a:ext uri="{FF2B5EF4-FFF2-40B4-BE49-F238E27FC236}">
                <a16:creationId xmlns:a16="http://schemas.microsoft.com/office/drawing/2014/main" xmlns="" id="{7E8849FF-34DE-4B5C-872C-1AA05184242E}"/>
              </a:ext>
            </a:extLst>
          </p:cNvPr>
          <p:cNvPicPr>
            <a:picLocks noChangeAspect="1"/>
          </p:cNvPicPr>
          <p:nvPr/>
        </p:nvPicPr>
        <p:blipFill>
          <a:blip r:embed="rId11"/>
          <a:stretch>
            <a:fillRect/>
          </a:stretch>
        </p:blipFill>
        <p:spPr>
          <a:xfrm>
            <a:off x="8634337" y="4002655"/>
            <a:ext cx="2313289" cy="2820837"/>
          </a:xfrm>
          <a:prstGeom prst="rect">
            <a:avLst/>
          </a:prstGeom>
        </p:spPr>
      </p:pic>
      <p:pic>
        <p:nvPicPr>
          <p:cNvPr id="15" name="صورة 15" descr="صورة تحتوي على أثاث, مقعد, داخلي, كرسي&#10;&#10;تم إنشاء الوصف تلقائياً">
            <a:extLst>
              <a:ext uri="{FF2B5EF4-FFF2-40B4-BE49-F238E27FC236}">
                <a16:creationId xmlns:a16="http://schemas.microsoft.com/office/drawing/2014/main" xmlns="" id="{6C5E2BCE-F266-4443-BFA6-B73AC427423F}"/>
              </a:ext>
            </a:extLst>
          </p:cNvPr>
          <p:cNvPicPr>
            <a:picLocks noChangeAspect="1"/>
          </p:cNvPicPr>
          <p:nvPr/>
        </p:nvPicPr>
        <p:blipFill>
          <a:blip r:embed="rId12"/>
          <a:stretch>
            <a:fillRect/>
          </a:stretch>
        </p:blipFill>
        <p:spPr>
          <a:xfrm>
            <a:off x="7051646" y="4686570"/>
            <a:ext cx="2143125" cy="2143125"/>
          </a:xfrm>
          <a:prstGeom prst="rect">
            <a:avLst/>
          </a:prstGeom>
        </p:spPr>
      </p:pic>
      <p:pic>
        <p:nvPicPr>
          <p:cNvPr id="10" name="صورة 11" descr="صورة تحتوي على كمبيوتر محمول, كمبيوتر, داخلي, جالس&#10;&#10;تم إنشاء الوصف تلقائياً">
            <a:extLst>
              <a:ext uri="{FF2B5EF4-FFF2-40B4-BE49-F238E27FC236}">
                <a16:creationId xmlns:a16="http://schemas.microsoft.com/office/drawing/2014/main" xmlns="" id="{8D1FE4A8-853A-4AC6-840C-E88D622F5877}"/>
              </a:ext>
            </a:extLst>
          </p:cNvPr>
          <p:cNvPicPr>
            <a:picLocks noChangeAspect="1"/>
          </p:cNvPicPr>
          <p:nvPr/>
        </p:nvPicPr>
        <p:blipFill>
          <a:blip r:embed="rId13"/>
          <a:stretch>
            <a:fillRect/>
          </a:stretch>
        </p:blipFill>
        <p:spPr>
          <a:xfrm rot="660000" flipH="1">
            <a:off x="7024779" y="4038222"/>
            <a:ext cx="2081842" cy="1168200"/>
          </a:xfrm>
          <a:prstGeom prst="rect">
            <a:avLst/>
          </a:prstGeom>
        </p:spPr>
      </p:pic>
      <p:pic>
        <p:nvPicPr>
          <p:cNvPr id="17" name="صورة 17" descr="Bird of Paradise Large in 2020 | Bathroom plants, Plants ...">
            <a:extLst>
              <a:ext uri="{FF2B5EF4-FFF2-40B4-BE49-F238E27FC236}">
                <a16:creationId xmlns:a16="http://schemas.microsoft.com/office/drawing/2014/main" xmlns="" id="{A24A7039-8A73-4175-B689-9B736840AED3}"/>
              </a:ext>
            </a:extLst>
          </p:cNvPr>
          <p:cNvPicPr>
            <a:picLocks noChangeAspect="1"/>
          </p:cNvPicPr>
          <p:nvPr/>
        </p:nvPicPr>
        <p:blipFill>
          <a:blip r:embed="rId14"/>
          <a:stretch>
            <a:fillRect/>
          </a:stretch>
        </p:blipFill>
        <p:spPr>
          <a:xfrm>
            <a:off x="11007402" y="2823713"/>
            <a:ext cx="1405913" cy="2605178"/>
          </a:xfrm>
          <a:prstGeom prst="rect">
            <a:avLst/>
          </a:prstGeom>
        </p:spPr>
      </p:pic>
      <p:pic>
        <p:nvPicPr>
          <p:cNvPr id="4" name="صورة 8" descr="صورة تحتوي على داخلي, جالس, صغير, شاشة عرض&#10;&#10;تم إنشاء الوصف تلقائياً">
            <a:extLst>
              <a:ext uri="{FF2B5EF4-FFF2-40B4-BE49-F238E27FC236}">
                <a16:creationId xmlns:a16="http://schemas.microsoft.com/office/drawing/2014/main" xmlns="" id="{C926BF32-AC3F-4428-B64E-AC21483A14B0}"/>
              </a:ext>
            </a:extLst>
          </p:cNvPr>
          <p:cNvPicPr>
            <a:picLocks noChangeAspect="1"/>
          </p:cNvPicPr>
          <p:nvPr/>
        </p:nvPicPr>
        <p:blipFill>
          <a:blip r:embed="rId15"/>
          <a:stretch>
            <a:fillRect/>
          </a:stretch>
        </p:blipFill>
        <p:spPr>
          <a:xfrm>
            <a:off x="-120769" y="4070230"/>
            <a:ext cx="2527540" cy="2498785"/>
          </a:xfrm>
          <a:prstGeom prst="rect">
            <a:avLst/>
          </a:prstGeom>
        </p:spPr>
      </p:pic>
      <p:grpSp>
        <p:nvGrpSpPr>
          <p:cNvPr id="19" name="مجموعة 18">
            <a:extLst>
              <a:ext uri="{FF2B5EF4-FFF2-40B4-BE49-F238E27FC236}">
                <a16:creationId xmlns="" xmlns:a16="http://schemas.microsoft.com/office/drawing/2014/main" id="{999D3516-B97D-4C93-BAE8-4FEB6ACB934A}"/>
              </a:ext>
            </a:extLst>
          </p:cNvPr>
          <p:cNvGrpSpPr/>
          <p:nvPr/>
        </p:nvGrpSpPr>
        <p:grpSpPr>
          <a:xfrm>
            <a:off x="245543" y="26208"/>
            <a:ext cx="11239526" cy="6086598"/>
            <a:chOff x="3624854" y="625700"/>
            <a:chExt cx="6113817" cy="6086598"/>
          </a:xfrm>
        </p:grpSpPr>
        <p:sp>
          <p:nvSpPr>
            <p:cNvPr id="23" name="مستطيل 22">
              <a:extLst>
                <a:ext uri="{FF2B5EF4-FFF2-40B4-BE49-F238E27FC236}">
                  <a16:creationId xmlns="" xmlns:a16="http://schemas.microsoft.com/office/drawing/2014/main" id="{DE43400A-35DE-46BA-A202-2435A2BAAE89}"/>
                </a:ext>
              </a:extLst>
            </p:cNvPr>
            <p:cNvSpPr/>
            <p:nvPr/>
          </p:nvSpPr>
          <p:spPr>
            <a:xfrm>
              <a:off x="4174097" y="819447"/>
              <a:ext cx="4930394" cy="5892851"/>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4" name="رابط مستقيم 23">
              <a:extLst>
                <a:ext uri="{FF2B5EF4-FFF2-40B4-BE49-F238E27FC236}">
                  <a16:creationId xmlns="" xmlns:a16="http://schemas.microsoft.com/office/drawing/2014/main" id="{911EEBC4-1F2A-42B9-99B8-86BD86F83BDF}"/>
                </a:ext>
              </a:extLst>
            </p:cNvPr>
            <p:cNvCxnSpPr>
              <a:cxnSpLocks/>
            </p:cNvCxnSpPr>
            <p:nvPr/>
          </p:nvCxnSpPr>
          <p:spPr>
            <a:xfrm flipH="1">
              <a:off x="3820049" y="819447"/>
              <a:ext cx="5754508" cy="7089"/>
            </a:xfrm>
            <a:prstGeom prst="line">
              <a:avLst/>
            </a:prstGeom>
            <a:ln w="104775">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5" name="شكل بيضاوي 24">
              <a:extLst>
                <a:ext uri="{FF2B5EF4-FFF2-40B4-BE49-F238E27FC236}">
                  <a16:creationId xmlns="" xmlns:a16="http://schemas.microsoft.com/office/drawing/2014/main" id="{A17D4CEC-9FDC-4160-ADA5-383451DDBFA7}"/>
                </a:ext>
              </a:extLst>
            </p:cNvPr>
            <p:cNvSpPr/>
            <p:nvPr/>
          </p:nvSpPr>
          <p:spPr>
            <a:xfrm>
              <a:off x="9473989" y="625700"/>
              <a:ext cx="264682" cy="351314"/>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شكل بيضاوي 25">
              <a:extLst>
                <a:ext uri="{FF2B5EF4-FFF2-40B4-BE49-F238E27FC236}">
                  <a16:creationId xmlns="" xmlns:a16="http://schemas.microsoft.com/office/drawing/2014/main" id="{AB489DA8-96E5-4539-AC12-1C3A4174A736}"/>
                </a:ext>
              </a:extLst>
            </p:cNvPr>
            <p:cNvSpPr/>
            <p:nvPr/>
          </p:nvSpPr>
          <p:spPr>
            <a:xfrm>
              <a:off x="3624854" y="650879"/>
              <a:ext cx="264682" cy="351314"/>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مربع نص 2"/>
          <p:cNvSpPr txBox="1"/>
          <p:nvPr/>
        </p:nvSpPr>
        <p:spPr>
          <a:xfrm>
            <a:off x="1255166" y="467264"/>
            <a:ext cx="8842991" cy="5324535"/>
          </a:xfrm>
          <a:prstGeom prst="rect">
            <a:avLst/>
          </a:prstGeom>
          <a:noFill/>
        </p:spPr>
        <p:txBody>
          <a:bodyPr wrap="square" rtlCol="1">
            <a:spAutoFit/>
          </a:bodyPr>
          <a:lstStyle/>
          <a:p>
            <a:pPr indent="457200" algn="just"/>
            <a:r>
              <a:rPr lang="ar-SA" sz="2000" dirty="0">
                <a:latin typeface="Times New Roman" panose="02020603050405020304" pitchFamily="18" charset="0"/>
                <a:ea typeface="Times New Roman" panose="02020603050405020304" pitchFamily="18" charset="0"/>
                <a:cs typeface="Arabic Transparent" panose="020B0604020202020204" pitchFamily="34" charset="0"/>
              </a:rPr>
              <a:t>اِتَّجَهَ سَميرٌ نَحْوَ مَركزِ الْبلدةِ وهوَ على أتَمِّ اسْتعدادٍ لالْتقاطِ الصُّورِ، لكنَّهُ لَم يَجِدِ الْمَناظرَ الّتي يبحَثُ عنها، ووجدَ مكانَها مناظرَ أُخرى: نِفاياتٍ في كُلِّ مَكانٍ، أكياسَ نايلونٍ، عُلَبَ صَفيحٍ، قَناني من البلاستيكِ، زُجاجاتٍ فارِغةٍ... اِلْتَفَتَ سَميرٌ إلى الشّارعِ فَرَأى مِياهَ الْمَجاري تَنْسابُ عليهِ مُصْدِرَةً رائحةً كَريهةً. ونظرَ إلى جُدرانِ الْبيوتِ والْحوانيتِ فوجَدَها قَديمَةً وَسِخَةً!</a:t>
            </a:r>
            <a:endParaRPr lang="en-US" dirty="0">
              <a:latin typeface="Times New Roman" panose="02020603050405020304" pitchFamily="18" charset="0"/>
              <a:ea typeface="Times New Roman" panose="02020603050405020304" pitchFamily="18" charset="0"/>
            </a:endParaRPr>
          </a:p>
          <a:p>
            <a:pPr algn="just"/>
            <a:r>
              <a:rPr lang="ar-SA" sz="2000" dirty="0">
                <a:latin typeface="Times New Roman" panose="02020603050405020304" pitchFamily="18" charset="0"/>
                <a:ea typeface="Times New Roman" panose="02020603050405020304" pitchFamily="18" charset="0"/>
                <a:cs typeface="Arabic Transparent" panose="020B0604020202020204" pitchFamily="34" charset="0"/>
              </a:rPr>
              <a:t> </a:t>
            </a:r>
            <a:endParaRPr lang="en-US" dirty="0">
              <a:latin typeface="Times New Roman" panose="02020603050405020304" pitchFamily="18" charset="0"/>
              <a:ea typeface="Times New Roman" panose="02020603050405020304" pitchFamily="18" charset="0"/>
            </a:endParaRPr>
          </a:p>
          <a:p>
            <a:pPr indent="457200" algn="just"/>
            <a:r>
              <a:rPr lang="ar-SA" sz="2000" dirty="0">
                <a:latin typeface="Times New Roman" panose="02020603050405020304" pitchFamily="18" charset="0"/>
                <a:ea typeface="Times New Roman" panose="02020603050405020304" pitchFamily="18" charset="0"/>
                <a:cs typeface="Arabic Transparent" panose="020B0604020202020204" pitchFamily="34" charset="0"/>
              </a:rPr>
              <a:t>خابَ أَمَلُ سَميرٍ في التَّصويرِ ذلكَ الْيومَ ولَم يَجِدْ مَنظرًا واحِدًا يستحِقُّ أن تفتَحَ آلَةُ التَّصويرِ عدسَتَها من أجلِهِ. وآلَمَهُ أكثرَ الْوضعُ الّذي آلَتْ إليهِ بَلدتُهُ. لَم يَستطِعْ سَميرٌ النَّومَ تلكَ اللّيلةَ، فَصُوَرُ بلدتِهِ لَمْ تُفارِقْ خَيالَهُ، وَظَلَّ يَتقلَّبُ في فراشِهِ إلى أنْ خَطَرتْ ببالِهِ فكرةٌ رائِعةٌ.</a:t>
            </a:r>
            <a:endParaRPr lang="en-US" dirty="0">
              <a:latin typeface="Times New Roman" panose="02020603050405020304" pitchFamily="18" charset="0"/>
              <a:ea typeface="Times New Roman" panose="02020603050405020304" pitchFamily="18" charset="0"/>
            </a:endParaRPr>
          </a:p>
          <a:p>
            <a:pPr algn="just"/>
            <a:r>
              <a:rPr lang="ar-SA" sz="2000" b="1" dirty="0">
                <a:latin typeface="Times New Roman" panose="02020603050405020304" pitchFamily="18" charset="0"/>
                <a:ea typeface="Times New Roman" panose="02020603050405020304" pitchFamily="18" charset="0"/>
                <a:cs typeface="Arabic Transparent" panose="020B0604020202020204" pitchFamily="34" charset="0"/>
              </a:rPr>
              <a:t> </a:t>
            </a:r>
            <a:endParaRPr lang="en-US" dirty="0">
              <a:latin typeface="Times New Roman" panose="02020603050405020304" pitchFamily="18" charset="0"/>
              <a:ea typeface="Times New Roman" panose="02020603050405020304" pitchFamily="18" charset="0"/>
            </a:endParaRPr>
          </a:p>
          <a:p>
            <a:pPr indent="457200" algn="just"/>
            <a:r>
              <a:rPr lang="ar-SA" sz="2000" dirty="0">
                <a:latin typeface="Times New Roman" panose="02020603050405020304" pitchFamily="18" charset="0"/>
                <a:ea typeface="Times New Roman" panose="02020603050405020304" pitchFamily="18" charset="0"/>
                <a:cs typeface="Arabic Transparent" panose="020B0604020202020204" pitchFamily="34" charset="0"/>
              </a:rPr>
              <a:t>في الصّباحِ تناولَ آلةَ التّصويرِ وخرجَ منَ الْبيتِ. راحَ سَميرٌ يَلتقِطُ الْمَشاهِدَ الْمُختلفةَ الّتي كانَ قد رَآها في الأمسِ، ثُمَّ عادَ بِها إلى الْبيتِ، وفي صَباحِ الْيومِ التّالي أَخَذَ الصُّوَرَ معَهُ إلى الْمدرسةِ وأَطْلَعَ الْمُديرَ عَليها وطَرَحَ عليهِ فِكرتَهُ، فانْبَهَرَ الْمُديرُ بالْفكرةِ وصَمَّمَ على تَنفيذِها. قامَ الْمديرُ بِتكبيرِ الصُّورِ وعلَّقها في صالةِ الْعَرْضِ في الْمدرسةِ، ثُمَّ أرسَلَ دَعَواتٍ لأهالي الطُّلابِ كتبَ في أَعْلاها: تَعالَوْا لِتَسْتَمْتِعوا معَنا بِمناظرِ بَلْدَتِنا "الْجميلةِ"!</a:t>
            </a:r>
            <a:endParaRPr lang="en-US" dirty="0">
              <a:latin typeface="Times New Roman" panose="02020603050405020304" pitchFamily="18" charset="0"/>
              <a:ea typeface="Times New Roman" panose="02020603050405020304" pitchFamily="18" charset="0"/>
            </a:endParaRPr>
          </a:p>
          <a:p>
            <a:pPr algn="just"/>
            <a:r>
              <a:rPr lang="ar-SA" sz="2000" dirty="0">
                <a:latin typeface="Times New Roman" panose="02020603050405020304" pitchFamily="18" charset="0"/>
                <a:ea typeface="Times New Roman" panose="02020603050405020304" pitchFamily="18" charset="0"/>
                <a:cs typeface="Arabic Transparent" panose="020B0604020202020204" pitchFamily="34" charset="0"/>
              </a:rPr>
              <a:t> </a:t>
            </a:r>
            <a:r>
              <a:rPr lang="ar-SA" sz="2000" dirty="0" smtClean="0">
                <a:latin typeface="Times New Roman" panose="02020603050405020304" pitchFamily="18" charset="0"/>
                <a:ea typeface="Times New Roman" panose="02020603050405020304" pitchFamily="18" charset="0"/>
                <a:cs typeface="Arabic Transparent" panose="020B0604020202020204" pitchFamily="34" charset="0"/>
              </a:rPr>
              <a:t>وفي </a:t>
            </a:r>
            <a:r>
              <a:rPr lang="ar-SA" sz="2000" dirty="0">
                <a:latin typeface="Times New Roman" panose="02020603050405020304" pitchFamily="18" charset="0"/>
                <a:ea typeface="Times New Roman" panose="02020603050405020304" pitchFamily="18" charset="0"/>
                <a:cs typeface="Arabic Transparent" panose="020B0604020202020204" pitchFamily="34" charset="0"/>
              </a:rPr>
              <a:t>الصّباحِ كانتِ الْمدرسةُ تَعِجُّ بِالأهالي والطُّلابِ الّذينَ لَبَّوا الدَّعوةَ بِشَوْقٍ وتَلَهُّفٍ لِمُشاهدةِ تلكَ الْمناظرِ. وعِندما دَخلوا صالَةَ الْعرضِ، راحوا يَتأمّلونَ تلكَ الصُّورَ والدَّهشةُ ظاهرةٌ على وُجوهِهِم، وبعدَ صَمْتٍ طَويلٍ قالوا: أحقًّا هذِهِ بَلْدَتُنا؟؟</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7850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1538</TotalTime>
  <Words>248</Words>
  <Application>Microsoft Office PowerPoint</Application>
  <PresentationFormat>ملء الشاشة</PresentationFormat>
  <Paragraphs>56</Paragraphs>
  <Slides>25</Slides>
  <Notes>0</Notes>
  <HiddenSlides>0</HiddenSlides>
  <MMClips>1</MMClips>
  <ScaleCrop>false</ScaleCrop>
  <HeadingPairs>
    <vt:vector size="6" baseType="variant">
      <vt:variant>
        <vt:lpstr>الخطوط المستخدمة</vt:lpstr>
      </vt:variant>
      <vt:variant>
        <vt:i4>8</vt:i4>
      </vt:variant>
      <vt:variant>
        <vt:lpstr>نسق</vt:lpstr>
      </vt:variant>
      <vt:variant>
        <vt:i4>1</vt:i4>
      </vt:variant>
      <vt:variant>
        <vt:lpstr>عناوين الشرائح</vt:lpstr>
      </vt:variant>
      <vt:variant>
        <vt:i4>25</vt:i4>
      </vt:variant>
    </vt:vector>
  </HeadingPairs>
  <TitlesOfParts>
    <vt:vector size="34" baseType="lpstr">
      <vt:lpstr>맑은 고딕</vt:lpstr>
      <vt:lpstr>Microsoft YaHei Light</vt:lpstr>
      <vt:lpstr>Akhbar MT</vt:lpstr>
      <vt:lpstr>Arabic Transparent</vt:lpstr>
      <vt:lpstr>Arial</vt:lpstr>
      <vt:lpstr>Calibri</vt:lpstr>
      <vt:lpstr>Calibri Light</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أحلام راشد</dc:creator>
  <cp:lastModifiedBy>SONY</cp:lastModifiedBy>
  <cp:revision>123</cp:revision>
  <dcterms:created xsi:type="dcterms:W3CDTF">2020-09-25T13:58:34Z</dcterms:created>
  <dcterms:modified xsi:type="dcterms:W3CDTF">2021-03-03T02:47:57Z</dcterms:modified>
</cp:coreProperties>
</file>