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72" r:id="rId1"/>
  </p:sldMasterIdLst>
  <p:sldIdLst>
    <p:sldId id="291" r:id="rId2"/>
    <p:sldId id="312" r:id="rId3"/>
    <p:sldId id="292" r:id="rId4"/>
    <p:sldId id="305" r:id="rId5"/>
    <p:sldId id="325" r:id="rId6"/>
    <p:sldId id="313" r:id="rId7"/>
    <p:sldId id="316" r:id="rId8"/>
    <p:sldId id="321" r:id="rId9"/>
    <p:sldId id="322" r:id="rId10"/>
    <p:sldId id="293" r:id="rId11"/>
    <p:sldId id="323" r:id="rId12"/>
    <p:sldId id="315" r:id="rId13"/>
    <p:sldId id="320" r:id="rId14"/>
    <p:sldId id="324" r:id="rId15"/>
    <p:sldId id="310" r:id="rId16"/>
    <p:sldId id="294" r:id="rId17"/>
    <p:sldId id="30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</p:embeddedFont>
    <p:embeddedFont>
      <p:font typeface="Calibri Light" panose="020F0302020204030204" pitchFamily="34" charset="0"/>
      <p:regular r:id="rId21"/>
    </p:embeddedFont>
    <p:embeddedFont>
      <p:font typeface="Comic Sans MS" panose="030F0702030302020204" pitchFamily="66" charset="0"/>
      <p:regular r:id="rId22"/>
      <p:bold r:id="rId23"/>
      <p:italic r:id="rId24"/>
      <p:boldItalic r:id="rId25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2579"/>
    <a:srgbClr val="006600"/>
    <a:srgbClr val="FFDD00"/>
    <a:srgbClr val="E91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B343A21-C71B-435E-8CA0-15562E90A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9C69FAF-8A44-45C1-BAFE-6B0C6DB02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ADE1E51-34EF-43A7-A321-8922C3429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F0C36CB-F47C-4D8A-B271-26C4935F0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B10516D-7448-40D8-85DB-0794F9EF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471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2D35F8-78A4-41D1-96C8-B32D1E36B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5521A2C-848B-4F61-A42A-2CBABFCCD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6C9C931-3BED-4A3E-BD8E-9C43D1A25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A94BCED-510E-4DFD-8844-64443E64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A335619-6DB9-41EA-AC81-88C8336B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9028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9E07D2-982D-4025-919C-270CF493F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99AE298-24B3-4515-998A-DC6ACB3A7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9F4F135-BE0F-4659-AB31-0E58C3BE4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01748E8-E293-4F33-B719-AAB805B28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63C2397-78BD-4451-A81F-B0A2AD1A8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5981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973B7FA-7384-4308-AE26-ECA61FD7F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0CBB5EF-23AC-4EA8-BE24-14EC7B61F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2952A81-C0BF-4F35-8200-4BB97E572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2D0C784-F97E-4009-B10B-F131161F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329E352-7011-4D26-98FD-3F88FB1C3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94BD3BF-A715-4FEA-8FD9-A579B23E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5754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0C0E1B-5061-4B6B-B6FA-382CEC517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500FD40-50A3-47C7-9A20-071E43990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5B23BBB-8979-48D1-943F-3D873B4A0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EEBF28D-09E3-4269-B611-677C796B29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F9EB7F71-D61A-449A-9AA2-9C2330CFF6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B620D9CA-FDD3-4EE2-A208-A1F6EFB0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80C33A9E-642E-423A-85DF-0643981E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AC0BE3F-AA49-40A9-8E3E-A53B66FF1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208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1AF77E-436B-43E7-8CD8-7451D614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3C0A475-BECA-4B97-A5D3-8D216629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7BA6CE79-CEEE-4F74-96AB-4E4A91AA7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1E82FD1-0343-4479-BE90-09D3C760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523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284A54C-5D01-4864-B87C-1B118E90B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C5F5962-0456-4B1C-BF79-6AAA82B4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1692B3A-6649-4672-BC1E-D9482D7F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4864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F331A4F-94F4-43ED-8D7E-98C0374FA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22D2831-0584-4841-8362-F8993AADF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3191A10-8375-47B4-B115-18909E481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3FF5D02-6076-45D4-A31A-DA4574FE7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DA667B2-BA2E-4A11-ADE5-52FAF97E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CB7BD9F-B8C2-47ED-8D85-B2283CFFE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497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3F1A3C-A94D-43CD-A057-1C60ECB6A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487E10D-2297-419A-8FD2-9BC80BC2F0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86EE2FB-0DFC-4D10-A3B9-CF76F4DDB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C39CF72-89A4-4CD0-9A77-E14108FC0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890DDCF-9691-429D-8140-635CAF305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15800FF-EA1D-4300-83ED-55EB42B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84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C3EAB93-4AA2-4A9A-B361-B6E29ED5C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B050936-E5E2-434F-B70D-B61CB877F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7A15EDB-1A0A-49F7-93B2-8A7DD3365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AC48BE6-E498-4054-887D-E8892ED59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E43CEF9-25CA-41BF-BA68-39B8C0C7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1087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F872D21-E112-4F6E-B1E7-D95684033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18BDA7A-CC3C-46F5-8C6F-D38F23998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40190D7-F9D5-4F8A-B0B0-DC744264E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0291FCD-1084-4B36-AA06-D04E0C1BA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EFCD5A8-5D39-493D-B3F5-124551756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854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C714C86-AC7F-4D05-B4E0-54C9B1BD7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DF0952A-A3F8-4C52-AF46-8136705CD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D152C05-FA57-4BA0-83B7-5E09016DA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A1C14-F3D3-4A76-963A-798F5D590958}" type="datetimeFigureOut">
              <a:rPr lang="ar-SA" smtClean="0"/>
              <a:t>06/05/42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45E77D7-CB32-47B6-BF9C-3E3E872F3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770EBFF-7F5F-4D6A-B721-964B87746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65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728">
            <a:off x="1156246" y="1319536"/>
            <a:ext cx="2896469" cy="221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31" y="889247"/>
            <a:ext cx="4160315" cy="23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شكل بيضاوي 4"/>
          <p:cNvSpPr/>
          <p:nvPr/>
        </p:nvSpPr>
        <p:spPr>
          <a:xfrm>
            <a:off x="3269896" y="3302810"/>
            <a:ext cx="1728192" cy="1728192"/>
          </a:xfrm>
          <a:prstGeom prst="ellipse">
            <a:avLst/>
          </a:prstGeom>
          <a:gradFill flip="none" rotWithShape="1">
            <a:gsLst>
              <a:gs pos="41000">
                <a:srgbClr val="FF0000"/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9600" b="1" dirty="0">
                <a:ln w="22225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6</a:t>
            </a:r>
            <a:endParaRPr lang="ar-SA" sz="7200" b="1" dirty="0">
              <a:ln w="22225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954102" y="4930212"/>
            <a:ext cx="299633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US" sz="8000" b="1" dirty="0">
                <a:ln w="12700">
                  <a:solidFill>
                    <a:srgbClr val="000099"/>
                  </a:solidFill>
                  <a:prstDash val="solid"/>
                </a:ln>
                <a:pattFill prst="pct50">
                  <a:fgClr>
                    <a:srgbClr val="000099"/>
                  </a:fgClr>
                  <a:bgClr>
                    <a:srgbClr val="0070C0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Unit 1 </a:t>
            </a:r>
            <a:endParaRPr lang="ar-SA" sz="8000" b="1" dirty="0">
              <a:ln w="12700">
                <a:solidFill>
                  <a:srgbClr val="000099"/>
                </a:solidFill>
                <a:prstDash val="solid"/>
              </a:ln>
              <a:pattFill prst="pct50">
                <a:fgClr>
                  <a:srgbClr val="000099"/>
                </a:fgClr>
                <a:bgClr>
                  <a:srgbClr val="0070C0"/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6757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9ED4D510-3224-4935-BA1F-7852E6F9FB79}"/>
              </a:ext>
            </a:extLst>
          </p:cNvPr>
          <p:cNvSpPr txBox="1"/>
          <p:nvPr/>
        </p:nvSpPr>
        <p:spPr>
          <a:xfrm>
            <a:off x="1272209" y="2598003"/>
            <a:ext cx="7610901" cy="1661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5400" b="1" dirty="0">
                <a:solidFill>
                  <a:srgbClr val="552579"/>
                </a:solidFill>
                <a:latin typeface="Comic Sans MS" panose="030F0702030302020204" pitchFamily="66" charset="0"/>
              </a:rPr>
              <a:t>Fun on the Weekend </a:t>
            </a:r>
          </a:p>
          <a:p>
            <a:pPr algn="ctr"/>
            <a:r>
              <a:rPr lang="ar-SA" sz="48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وقت ممتع خلال العطلة الأسبوعية </a:t>
            </a:r>
            <a:endParaRPr lang="ar-SA" sz="4800" dirty="0">
              <a:solidFill>
                <a:srgbClr val="552579"/>
              </a:solidFill>
              <a:latin typeface="Comic Sans MS" panose="030F0702030302020204" pitchFamily="66" charset="0"/>
              <a:cs typeface="AGA Dimnah Regul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6186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1364973" y="2551837"/>
            <a:ext cx="7502115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800" b="1" dirty="0">
                <a:solidFill>
                  <a:srgbClr val="552579"/>
                </a:solidFill>
                <a:latin typeface="Comic Sans MS" panose="030F0702030302020204" pitchFamily="66" charset="0"/>
              </a:rPr>
              <a:t>Reading and Writing</a:t>
            </a:r>
          </a:p>
          <a:p>
            <a:pPr algn="ctr" rtl="0"/>
            <a:r>
              <a:rPr lang="ar-SA" sz="6000" b="1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القراءة والكتابة</a:t>
            </a:r>
            <a:endParaRPr lang="ar-SA" sz="60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31036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علوية مقصوصة 1">
            <a:extLst>
              <a:ext uri="{FF2B5EF4-FFF2-40B4-BE49-F238E27FC236}">
                <a16:creationId xmlns:a16="http://schemas.microsoft.com/office/drawing/2014/main" id="{F1134614-78FA-4EAB-BE80-082E46C0E7CA}"/>
              </a:ext>
            </a:extLst>
          </p:cNvPr>
          <p:cNvSpPr/>
          <p:nvPr/>
        </p:nvSpPr>
        <p:spPr>
          <a:xfrm>
            <a:off x="3524874" y="2389217"/>
            <a:ext cx="3193978" cy="2079565"/>
          </a:xfrm>
          <a:prstGeom prst="snip2SameRect">
            <a:avLst/>
          </a:prstGeom>
          <a:solidFill>
            <a:srgbClr val="E91FD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3200" dirty="0">
                <a:latin typeface="Comic Sans MS" panose="030F0702030302020204" pitchFamily="66" charset="0"/>
              </a:rPr>
              <a:t>Materials :</a:t>
            </a:r>
          </a:p>
          <a:p>
            <a:pPr algn="ctr" rtl="0"/>
            <a:endParaRPr lang="en-US" sz="3200" dirty="0">
              <a:latin typeface="Comic Sans MS" panose="030F0702030302020204" pitchFamily="66" charset="0"/>
            </a:endParaRPr>
          </a:p>
          <a:p>
            <a:pPr algn="l" rtl="0"/>
            <a:r>
              <a:rPr lang="en-US" sz="3200" dirty="0">
                <a:latin typeface="Comic Sans MS" panose="030F0702030302020204" pitchFamily="66" charset="0"/>
              </a:rPr>
              <a:t>Scrap paper </a:t>
            </a:r>
          </a:p>
        </p:txBody>
      </p:sp>
    </p:spTree>
    <p:extLst>
      <p:ext uri="{BB962C8B-B14F-4D97-AF65-F5344CB8AC3E}">
        <p14:creationId xmlns:p14="http://schemas.microsoft.com/office/powerpoint/2010/main" val="798513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05028341-12F4-43C5-8ECD-1C9142980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001" y="4324647"/>
            <a:ext cx="6943985" cy="1874401"/>
          </a:xfrm>
          <a:prstGeom prst="rect">
            <a:avLst/>
          </a:prstGeom>
        </p:spPr>
      </p:pic>
      <p:pic>
        <p:nvPicPr>
          <p:cNvPr id="4" name="Picture 2" descr="Target: Hitting or Missing the Bullseye? – Now Trending:">
            <a:extLst>
              <a:ext uri="{FF2B5EF4-FFF2-40B4-BE49-F238E27FC236}">
                <a16:creationId xmlns:a16="http://schemas.microsoft.com/office/drawing/2014/main" id="{9E85EC75-4A14-461D-8A33-2FC9C0F1A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21180" y="857732"/>
            <a:ext cx="1098940" cy="109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0C750499-0AF4-4D6E-843D-FD64AD859A5F}"/>
              </a:ext>
            </a:extLst>
          </p:cNvPr>
          <p:cNvSpPr txBox="1"/>
          <p:nvPr/>
        </p:nvSpPr>
        <p:spPr>
          <a:xfrm>
            <a:off x="2981739" y="4929811"/>
            <a:ext cx="451899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أكون أسئلة باستعمال كم العدد – كم المقدار وأجيب باستعمال بعض – أي </a:t>
            </a:r>
          </a:p>
          <a:p>
            <a:r>
              <a:rPr lang="ar-SA" sz="2400" b="1" dirty="0"/>
              <a:t>اقراء قائمة الطعام وأطلب في المطعم 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77BECE5-09E0-44BB-A7A1-F23D8A238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32" y="2029861"/>
            <a:ext cx="69723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6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1232451" y="1502396"/>
            <a:ext cx="7553739" cy="16004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dirty="0">
                <a:solidFill>
                  <a:srgbClr val="552579"/>
                </a:solidFill>
                <a:latin typeface="Comic Sans MS" panose="030F0702030302020204" pitchFamily="66" charset="0"/>
              </a:rPr>
              <a:t>Review the previous lesson </a:t>
            </a:r>
          </a:p>
          <a:p>
            <a:pPr algn="ctr" rtl="0"/>
            <a:r>
              <a:rPr lang="ar-SA" sz="54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مراجعة سريعة للدرس السابق</a:t>
            </a:r>
            <a:endParaRPr lang="ar-SA" sz="54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  <p:pic>
        <p:nvPicPr>
          <p:cNvPr id="1026" name="Picture 2" descr="Countdown Timer by POWr App Reviews - Countdown Timer by POWr ...">
            <a:extLst>
              <a:ext uri="{FF2B5EF4-FFF2-40B4-BE49-F238E27FC236}">
                <a16:creationId xmlns:a16="http://schemas.microsoft.com/office/drawing/2014/main" id="{38EDE6DC-6EC7-4E11-9B29-C82521F34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3917" y1="40750" x2="43917" y2="40750"/>
                        <a14:foregroundMark x1="44167" y1="37500" x2="44167" y2="37500"/>
                        <a14:foregroundMark x1="45000" y1="34250" x2="38250" y2="41000"/>
                        <a14:foregroundMark x1="38250" y1="41000" x2="40667" y2="44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5" t="10779" r="15196" b="14936"/>
          <a:stretch/>
        </p:blipFill>
        <p:spPr bwMode="auto">
          <a:xfrm>
            <a:off x="1232451" y="3429000"/>
            <a:ext cx="2647665" cy="280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70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87A66ACA-E9E5-4052-8AA0-B1528EF36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634" y="1311809"/>
            <a:ext cx="6487975" cy="423438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57466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038AFA5-2DA0-4BCB-9163-C7759945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397" y="810161"/>
            <a:ext cx="3266246" cy="188499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E546427-906C-41FB-B6EE-9532966F34DE}"/>
              </a:ext>
            </a:extLst>
          </p:cNvPr>
          <p:cNvSpPr txBox="1"/>
          <p:nvPr/>
        </p:nvSpPr>
        <p:spPr>
          <a:xfrm rot="21380757">
            <a:off x="1918989" y="922383"/>
            <a:ext cx="2602533" cy="1569660"/>
          </a:xfrm>
          <a:prstGeom prst="rect">
            <a:avLst/>
          </a:prstGeom>
          <a:solidFill>
            <a:srgbClr val="FFDD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1">
            <a:spAutoFit/>
          </a:bodyPr>
          <a:lstStyle/>
          <a:p>
            <a:r>
              <a:rPr lang="ar-SA" sz="2400" b="1" dirty="0"/>
              <a:t>كم المقدار </a:t>
            </a:r>
            <a:r>
              <a:rPr lang="ar-SA" sz="2400" dirty="0"/>
              <a:t>من الدقيق</a:t>
            </a:r>
          </a:p>
          <a:p>
            <a:r>
              <a:rPr lang="ar-SA" sz="2400" b="1" dirty="0"/>
              <a:t>كم عدد </a:t>
            </a:r>
            <a:r>
              <a:rPr lang="ar-SA" sz="2400" dirty="0"/>
              <a:t>الطماطم </a:t>
            </a:r>
          </a:p>
          <a:p>
            <a:r>
              <a:rPr lang="ar-SA" sz="2400" dirty="0"/>
              <a:t>لدينا </a:t>
            </a:r>
            <a:r>
              <a:rPr lang="ar-SA" sz="2400" b="1" dirty="0"/>
              <a:t> بعض</a:t>
            </a:r>
            <a:r>
              <a:rPr lang="ar-SA" sz="2400" dirty="0"/>
              <a:t> </a:t>
            </a:r>
          </a:p>
          <a:p>
            <a:r>
              <a:rPr lang="ar-SA" sz="2400" dirty="0"/>
              <a:t>ليس لدينا </a:t>
            </a:r>
            <a:r>
              <a:rPr lang="ar-SA" sz="2400" b="1" dirty="0"/>
              <a:t>أي</a:t>
            </a:r>
            <a:r>
              <a:rPr lang="ar-SA" sz="2400" dirty="0"/>
              <a:t>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78E66E9-E2CD-4CDA-B4C2-352CF7CF9174}"/>
              </a:ext>
            </a:extLst>
          </p:cNvPr>
          <p:cNvSpPr txBox="1"/>
          <p:nvPr/>
        </p:nvSpPr>
        <p:spPr>
          <a:xfrm>
            <a:off x="1245704" y="2875722"/>
            <a:ext cx="7686261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الأسماء في اللغة الإنجليزية تكون على نوعين : </a:t>
            </a:r>
            <a:r>
              <a:rPr lang="ar-SA" sz="2400" b="1" dirty="0">
                <a:solidFill>
                  <a:srgbClr val="C00000"/>
                </a:solidFill>
              </a:rPr>
              <a:t>" معدودة – غير معدودة "</a:t>
            </a:r>
          </a:p>
          <a:p>
            <a:r>
              <a:rPr lang="ar-SA" sz="2400" b="1" dirty="0">
                <a:solidFill>
                  <a:srgbClr val="002060"/>
                </a:solidFill>
              </a:rPr>
              <a:t>المعدودة : التي يمكن جمعها مثل : القلم – الكتاب – الطماطم </a:t>
            </a:r>
          </a:p>
          <a:p>
            <a:r>
              <a:rPr lang="ar-SA" sz="2400" b="1" dirty="0">
                <a:solidFill>
                  <a:srgbClr val="002060"/>
                </a:solidFill>
              </a:rPr>
              <a:t>الغير معدودة : مثل السوائل – الدقيق – الغاز </a:t>
            </a:r>
          </a:p>
          <a:p>
            <a:endParaRPr lang="ar-SA" sz="2400" b="1" dirty="0"/>
          </a:p>
          <a:p>
            <a:r>
              <a:rPr lang="ar-SA" sz="2400" b="1" dirty="0"/>
              <a:t>عند السؤال عن الكمية أو المقدار ، فإننا نستعمل :</a:t>
            </a:r>
          </a:p>
          <a:p>
            <a:r>
              <a:rPr lang="ar-SA" sz="2400" b="1" dirty="0">
                <a:solidFill>
                  <a:srgbClr val="006600"/>
                </a:solidFill>
              </a:rPr>
              <a:t>كم المقدار  </a:t>
            </a:r>
            <a:r>
              <a:rPr lang="en-US" sz="2400" b="1" dirty="0">
                <a:solidFill>
                  <a:srgbClr val="006600"/>
                </a:solidFill>
              </a:rPr>
              <a:t>How much </a:t>
            </a:r>
            <a:r>
              <a:rPr lang="ar-SA" sz="2400" b="1" dirty="0">
                <a:solidFill>
                  <a:srgbClr val="006600"/>
                </a:solidFill>
              </a:rPr>
              <a:t> " مع غير المعدود "</a:t>
            </a:r>
          </a:p>
          <a:p>
            <a:r>
              <a:rPr lang="ar-SA" sz="2400" b="1" dirty="0">
                <a:solidFill>
                  <a:srgbClr val="006600"/>
                </a:solidFill>
              </a:rPr>
              <a:t>كم العدد </a:t>
            </a:r>
            <a:r>
              <a:rPr lang="en-US" sz="2400" b="1" dirty="0">
                <a:solidFill>
                  <a:srgbClr val="006600"/>
                </a:solidFill>
              </a:rPr>
              <a:t>How many </a:t>
            </a:r>
            <a:r>
              <a:rPr lang="ar-SA" sz="2400" b="1" dirty="0">
                <a:solidFill>
                  <a:srgbClr val="006600"/>
                </a:solidFill>
              </a:rPr>
              <a:t> " مع المعدود " </a:t>
            </a:r>
          </a:p>
        </p:txBody>
      </p:sp>
    </p:spTree>
    <p:extLst>
      <p:ext uri="{BB962C8B-B14F-4D97-AF65-F5344CB8AC3E}">
        <p14:creationId xmlns:p14="http://schemas.microsoft.com/office/powerpoint/2010/main" val="238116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038AFA5-2DA0-4BCB-9163-C7759945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397" y="810161"/>
            <a:ext cx="3266246" cy="188499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E546427-906C-41FB-B6EE-9532966F34DE}"/>
              </a:ext>
            </a:extLst>
          </p:cNvPr>
          <p:cNvSpPr txBox="1"/>
          <p:nvPr/>
        </p:nvSpPr>
        <p:spPr>
          <a:xfrm rot="21380757">
            <a:off x="1918989" y="922383"/>
            <a:ext cx="2602533" cy="1569660"/>
          </a:xfrm>
          <a:prstGeom prst="rect">
            <a:avLst/>
          </a:prstGeom>
          <a:solidFill>
            <a:srgbClr val="FFDD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1">
            <a:spAutoFit/>
          </a:bodyPr>
          <a:lstStyle/>
          <a:p>
            <a:r>
              <a:rPr lang="ar-SA" sz="2400" b="1" dirty="0"/>
              <a:t>كم المقدار </a:t>
            </a:r>
            <a:r>
              <a:rPr lang="ar-SA" sz="2400" dirty="0"/>
              <a:t>من الدقيق</a:t>
            </a:r>
          </a:p>
          <a:p>
            <a:r>
              <a:rPr lang="ar-SA" sz="2400" b="1" dirty="0"/>
              <a:t>كم عدد </a:t>
            </a:r>
            <a:r>
              <a:rPr lang="ar-SA" sz="2400" dirty="0"/>
              <a:t>الطماطم </a:t>
            </a:r>
          </a:p>
          <a:p>
            <a:r>
              <a:rPr lang="ar-SA" sz="2400" dirty="0"/>
              <a:t>لدينا </a:t>
            </a:r>
            <a:r>
              <a:rPr lang="ar-SA" sz="2400" b="1" dirty="0"/>
              <a:t> بعض</a:t>
            </a:r>
            <a:r>
              <a:rPr lang="ar-SA" sz="2400" dirty="0"/>
              <a:t> </a:t>
            </a:r>
          </a:p>
          <a:p>
            <a:r>
              <a:rPr lang="ar-SA" sz="2400" dirty="0"/>
              <a:t>ليس لدينا </a:t>
            </a:r>
            <a:r>
              <a:rPr lang="ar-SA" sz="2400" b="1" dirty="0"/>
              <a:t>أي</a:t>
            </a:r>
            <a:r>
              <a:rPr lang="ar-SA" sz="2400" dirty="0"/>
              <a:t>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78E66E9-E2CD-4CDA-B4C2-352CF7CF9174}"/>
              </a:ext>
            </a:extLst>
          </p:cNvPr>
          <p:cNvSpPr txBox="1"/>
          <p:nvPr/>
        </p:nvSpPr>
        <p:spPr>
          <a:xfrm>
            <a:off x="1245704" y="2955234"/>
            <a:ext cx="7686261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006600"/>
                </a:solidFill>
              </a:rPr>
              <a:t>كم مقدار الدقيق لدينا ؟ </a:t>
            </a:r>
            <a:r>
              <a:rPr lang="en-US" sz="2400" b="1" dirty="0">
                <a:solidFill>
                  <a:srgbClr val="006600"/>
                </a:solidFill>
              </a:rPr>
              <a:t>How much flour do we have ? </a:t>
            </a:r>
            <a:endParaRPr lang="ar-SA" sz="2400" b="1" dirty="0">
              <a:solidFill>
                <a:srgbClr val="006600"/>
              </a:solidFill>
            </a:endParaRPr>
          </a:p>
          <a:p>
            <a:r>
              <a:rPr lang="ar-SA" sz="2400" b="1" dirty="0">
                <a:solidFill>
                  <a:srgbClr val="006600"/>
                </a:solidFill>
              </a:rPr>
              <a:t>كم عدد حبات الطماطم لدينا ؟ </a:t>
            </a:r>
            <a:r>
              <a:rPr lang="en-US" sz="2400" b="1" dirty="0">
                <a:solidFill>
                  <a:srgbClr val="006600"/>
                </a:solidFill>
              </a:rPr>
              <a:t>How many tomatoes do we have ?</a:t>
            </a:r>
            <a:endParaRPr lang="ar-SA" sz="2400" b="1" dirty="0">
              <a:solidFill>
                <a:srgbClr val="006600"/>
              </a:solidFill>
            </a:endParaRPr>
          </a:p>
          <a:p>
            <a:endParaRPr lang="ar-SA" sz="2400" b="1" dirty="0">
              <a:solidFill>
                <a:srgbClr val="006600"/>
              </a:solidFill>
            </a:endParaRPr>
          </a:p>
          <a:p>
            <a:r>
              <a:rPr lang="ar-SA" sz="2400" b="1" dirty="0"/>
              <a:t>وعند الإجابة بنعم فإننا نستعمل " بعض </a:t>
            </a:r>
            <a:r>
              <a:rPr lang="en-US" sz="2400" b="1" dirty="0"/>
              <a:t>some</a:t>
            </a:r>
            <a:r>
              <a:rPr lang="ar-SA" sz="2400" b="1" dirty="0"/>
              <a:t> " </a:t>
            </a:r>
          </a:p>
          <a:p>
            <a:r>
              <a:rPr lang="ar-SA" sz="2400" b="1" dirty="0">
                <a:solidFill>
                  <a:srgbClr val="002060"/>
                </a:solidFill>
              </a:rPr>
              <a:t>لدينا بعض الدقيق </a:t>
            </a:r>
            <a:r>
              <a:rPr lang="en-US" sz="2400" b="1" dirty="0">
                <a:solidFill>
                  <a:srgbClr val="002060"/>
                </a:solidFill>
              </a:rPr>
              <a:t>We have some flour </a:t>
            </a:r>
            <a:endParaRPr lang="ar-SA" sz="2400" b="1" dirty="0">
              <a:solidFill>
                <a:srgbClr val="002060"/>
              </a:solidFill>
            </a:endParaRPr>
          </a:p>
          <a:p>
            <a:endParaRPr lang="ar-SA" sz="2400" b="1" dirty="0"/>
          </a:p>
          <a:p>
            <a:r>
              <a:rPr lang="ar-SA" sz="2400" b="1" dirty="0"/>
              <a:t>وعند الإجابة بالنفي فإننا نستعمل " أي </a:t>
            </a:r>
            <a:r>
              <a:rPr lang="en-US" sz="2400" b="1" dirty="0"/>
              <a:t>any</a:t>
            </a:r>
            <a:r>
              <a:rPr lang="ar-SA" sz="2400" b="1" dirty="0"/>
              <a:t> " </a:t>
            </a:r>
          </a:p>
          <a:p>
            <a:r>
              <a:rPr lang="ar-SA" sz="2400" b="1" dirty="0">
                <a:solidFill>
                  <a:srgbClr val="002060"/>
                </a:solidFill>
              </a:rPr>
              <a:t>ليس لدينا أي دقيق </a:t>
            </a:r>
            <a:r>
              <a:rPr lang="en-US" sz="2400" b="1" dirty="0">
                <a:solidFill>
                  <a:srgbClr val="002060"/>
                </a:solidFill>
              </a:rPr>
              <a:t>We don’t have any flour </a:t>
            </a:r>
            <a:endParaRPr lang="ar-SA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99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1921566" y="898131"/>
            <a:ext cx="62152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Listen and read. Circle the answers in the chart.</a:t>
            </a:r>
          </a:p>
          <a:p>
            <a:pPr algn="l" rtl="0"/>
            <a:r>
              <a:rPr lang="ar-SA" sz="2000" dirty="0">
                <a:solidFill>
                  <a:srgbClr val="FF0000"/>
                </a:solidFill>
                <a:cs typeface="+mj-cs"/>
              </a:rPr>
              <a:t>استمع ، اقراء ، ثم ضع دائرة حول الإجابات في الجدول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1271616" y="898131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3200" dirty="0"/>
              <a:t>1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2B5A2519-8593-472C-8481-F45A524BE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145" y="1766888"/>
            <a:ext cx="7315793" cy="4421878"/>
          </a:xfrm>
          <a:prstGeom prst="rect">
            <a:avLst/>
          </a:prstGeom>
        </p:spPr>
      </p:pic>
      <p:pic>
        <p:nvPicPr>
          <p:cNvPr id="3" name="We Can 6 (2020) SB_CD 1_09">
            <a:hlinkClick r:id="" action="ppaction://media"/>
            <a:extLst>
              <a:ext uri="{FF2B5EF4-FFF2-40B4-BE49-F238E27FC236}">
                <a16:creationId xmlns:a16="http://schemas.microsoft.com/office/drawing/2014/main" id="{F6C8C167-1D7B-4C3A-AA1C-E24C92751D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964556" y="1221350"/>
            <a:ext cx="781878" cy="781878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06E1F8B3-DD99-45B1-B4EB-E529E4FA86D3}"/>
              </a:ext>
            </a:extLst>
          </p:cNvPr>
          <p:cNvSpPr/>
          <p:nvPr/>
        </p:nvSpPr>
        <p:spPr>
          <a:xfrm>
            <a:off x="3246783" y="3829878"/>
            <a:ext cx="980660" cy="2385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C91698BF-6D6C-4009-A72E-A958DD9D6024}"/>
              </a:ext>
            </a:extLst>
          </p:cNvPr>
          <p:cNvSpPr/>
          <p:nvPr/>
        </p:nvSpPr>
        <p:spPr>
          <a:xfrm>
            <a:off x="4419601" y="4154556"/>
            <a:ext cx="980660" cy="2385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403923B8-4960-43AA-B3D0-EF284F3DD598}"/>
              </a:ext>
            </a:extLst>
          </p:cNvPr>
          <p:cNvSpPr/>
          <p:nvPr/>
        </p:nvSpPr>
        <p:spPr>
          <a:xfrm>
            <a:off x="5400260" y="4744278"/>
            <a:ext cx="404191" cy="2385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8A871B09-6D7C-42EA-B706-3280ADB66016}"/>
              </a:ext>
            </a:extLst>
          </p:cNvPr>
          <p:cNvSpPr/>
          <p:nvPr/>
        </p:nvSpPr>
        <p:spPr>
          <a:xfrm>
            <a:off x="5459896" y="5042450"/>
            <a:ext cx="404191" cy="2385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9999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44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build="p"/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1698258" y="898131"/>
            <a:ext cx="724695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Listen and circle YES or NO in the chart. Practice in pairs.</a:t>
            </a:r>
          </a:p>
          <a:p>
            <a:pPr algn="l" rtl="0"/>
            <a:r>
              <a:rPr lang="ar-SA" sz="2000" dirty="0">
                <a:solidFill>
                  <a:srgbClr val="FF0000"/>
                </a:solidFill>
                <a:cs typeface="+mj-cs"/>
              </a:rPr>
              <a:t>استمع ، اقراء ، ثم ضع دائرة حول الإجابات نعم أو لا في الجدول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1152348" y="805367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3200" dirty="0"/>
              <a:t>2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2B5A2519-8593-472C-8481-F45A524BE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145" y="1766888"/>
            <a:ext cx="7315793" cy="4421878"/>
          </a:xfrm>
          <a:prstGeom prst="rect">
            <a:avLst/>
          </a:prstGeom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403923B8-4960-43AA-B3D0-EF284F3DD598}"/>
              </a:ext>
            </a:extLst>
          </p:cNvPr>
          <p:cNvSpPr/>
          <p:nvPr/>
        </p:nvSpPr>
        <p:spPr>
          <a:xfrm>
            <a:off x="5400260" y="4744278"/>
            <a:ext cx="404191" cy="2385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" name="We Can 6 (2020) SB_CD 1_10">
            <a:hlinkClick r:id="" action="ppaction://media"/>
            <a:extLst>
              <a:ext uri="{FF2B5EF4-FFF2-40B4-BE49-F238E27FC236}">
                <a16:creationId xmlns:a16="http://schemas.microsoft.com/office/drawing/2014/main" id="{5BC4FB26-CACB-4093-A1C3-9D0278047E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004313" y="1364925"/>
            <a:ext cx="768625" cy="768625"/>
          </a:xfrm>
          <a:prstGeom prst="rect">
            <a:avLst/>
          </a:prstGeom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E265370A-73A3-495A-AA51-62CAE4B27AED}"/>
              </a:ext>
            </a:extLst>
          </p:cNvPr>
          <p:cNvSpPr/>
          <p:nvPr/>
        </p:nvSpPr>
        <p:spPr>
          <a:xfrm>
            <a:off x="6864625" y="3455504"/>
            <a:ext cx="516836" cy="3047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02D4DD8E-0F64-425C-BF8E-2A5152805CBD}"/>
              </a:ext>
            </a:extLst>
          </p:cNvPr>
          <p:cNvSpPr/>
          <p:nvPr/>
        </p:nvSpPr>
        <p:spPr>
          <a:xfrm>
            <a:off x="6858001" y="4098235"/>
            <a:ext cx="516836" cy="3047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0DE8A54E-A3F6-431E-8FEF-2DB1A7F0D991}"/>
              </a:ext>
            </a:extLst>
          </p:cNvPr>
          <p:cNvSpPr/>
          <p:nvPr/>
        </p:nvSpPr>
        <p:spPr>
          <a:xfrm>
            <a:off x="6864629" y="4396407"/>
            <a:ext cx="516836" cy="3047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9D9F3A79-3175-4C4F-977A-EFF2D3B767C5}"/>
              </a:ext>
            </a:extLst>
          </p:cNvPr>
          <p:cNvSpPr/>
          <p:nvPr/>
        </p:nvSpPr>
        <p:spPr>
          <a:xfrm>
            <a:off x="7785657" y="4707831"/>
            <a:ext cx="516836" cy="3047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5E62EE99-7096-46A2-BDB3-B65A9D526AA9}"/>
              </a:ext>
            </a:extLst>
          </p:cNvPr>
          <p:cNvSpPr/>
          <p:nvPr/>
        </p:nvSpPr>
        <p:spPr>
          <a:xfrm>
            <a:off x="7792285" y="5006003"/>
            <a:ext cx="516836" cy="3047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853CBB4E-4D6C-41AA-B6C8-94650123D730}"/>
              </a:ext>
            </a:extLst>
          </p:cNvPr>
          <p:cNvSpPr/>
          <p:nvPr/>
        </p:nvSpPr>
        <p:spPr>
          <a:xfrm>
            <a:off x="5420140" y="5055703"/>
            <a:ext cx="404191" cy="2385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1577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5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uild="p"/>
      <p:bldP spid="6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1767725" y="1504159"/>
            <a:ext cx="703171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AGA Dimnah Regular" pitchFamily="2" charset="-78"/>
              </a:rPr>
              <a:t>Write two sentences with some, any, and but </a:t>
            </a:r>
          </a:p>
          <a:p>
            <a:pPr algn="l" rtl="0"/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أكمل الجمل باستعمال العبارة الصحيحة ( بعض – أي – لكن ) </a:t>
            </a:r>
            <a:endParaRPr lang="ar-SA" sz="28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7B2D2CA6-FA4E-43BE-8BB0-82B2C3D6C5F7}"/>
              </a:ext>
            </a:extLst>
          </p:cNvPr>
          <p:cNvSpPr/>
          <p:nvPr/>
        </p:nvSpPr>
        <p:spPr>
          <a:xfrm>
            <a:off x="1157093" y="1531496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3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A26B8E4E-1A82-4D5E-BE98-B8F07398F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920" y="2847628"/>
            <a:ext cx="7499523" cy="1270486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06F525D-7DC0-4D06-94BD-B6732AFDB3EE}"/>
              </a:ext>
            </a:extLst>
          </p:cNvPr>
          <p:cNvSpPr txBox="1"/>
          <p:nvPr/>
        </p:nvSpPr>
        <p:spPr>
          <a:xfrm>
            <a:off x="2610679" y="2875722"/>
            <a:ext cx="180229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some flour</a:t>
            </a:r>
            <a:endParaRPr lang="ar-SA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7690559-EF09-44D9-B7D7-18C0D645E878}"/>
              </a:ext>
            </a:extLst>
          </p:cNvPr>
          <p:cNvSpPr txBox="1"/>
          <p:nvPr/>
        </p:nvSpPr>
        <p:spPr>
          <a:xfrm>
            <a:off x="6983896" y="2882350"/>
            <a:ext cx="167640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any oil</a:t>
            </a:r>
            <a:endParaRPr lang="ar-SA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057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63ED633-9AB4-4AC4-9214-39FDBAED2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012" y="899469"/>
            <a:ext cx="4077331" cy="63348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5A81A51A-ADC5-4C78-BDED-D28E985267EF}"/>
              </a:ext>
            </a:extLst>
          </p:cNvPr>
          <p:cNvSpPr txBox="1"/>
          <p:nvPr/>
        </p:nvSpPr>
        <p:spPr>
          <a:xfrm>
            <a:off x="3412539" y="1652801"/>
            <a:ext cx="329827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C00000"/>
                </a:solidFill>
              </a:rPr>
              <a:t>وقت التحدي 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DF24586-A3A2-4A4B-92CA-487B38A0696B}"/>
              </a:ext>
            </a:extLst>
          </p:cNvPr>
          <p:cNvSpPr txBox="1"/>
          <p:nvPr/>
        </p:nvSpPr>
        <p:spPr>
          <a:xfrm>
            <a:off x="1789043" y="3526025"/>
            <a:ext cx="6758609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Ordering at a restaurant </a:t>
            </a:r>
          </a:p>
          <a:p>
            <a:pPr algn="ctr" rtl="0"/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الطلب في المطعم </a:t>
            </a:r>
            <a:endParaRPr lang="en-US" dirty="0">
              <a:solidFill>
                <a:srgbClr val="7030A0"/>
              </a:solidFill>
              <a:latin typeface="Comic Sans MS" panose="030F0702030302020204" pitchFamily="66" charset="0"/>
              <a:cs typeface="AGA Dimnah Regular" pitchFamily="2" charset="-78"/>
            </a:endParaRPr>
          </a:p>
          <a:p>
            <a:pPr algn="ctr" rtl="0"/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AGA Dimnah Regular" pitchFamily="2" charset="-78"/>
              </a:rPr>
              <a:t>Can you be a waiter or waitress and take an order from a partner?</a:t>
            </a:r>
          </a:p>
          <a:p>
            <a:pPr algn="ctr" rtl="0"/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هل يمكنك أن تقوم بدور النادل والزبون في المطعم وتكوين محادثة مع زميلك ؟ </a:t>
            </a:r>
            <a:endParaRPr lang="ar-SA" sz="28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B66934E2-00E2-4F93-ABDE-E2148428CFEA}"/>
              </a:ext>
            </a:extLst>
          </p:cNvPr>
          <p:cNvSpPr/>
          <p:nvPr/>
        </p:nvSpPr>
        <p:spPr>
          <a:xfrm>
            <a:off x="1973058" y="2617569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3200" dirty="0"/>
              <a:t>4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61290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EB1DE0F-86D5-4ECF-BD2E-778F97DC1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0835" y="861391"/>
            <a:ext cx="6732104" cy="5345386"/>
          </a:xfrm>
          <a:prstGeom prst="rect">
            <a:avLst/>
          </a:prstGeom>
        </p:spPr>
      </p:pic>
      <p:pic>
        <p:nvPicPr>
          <p:cNvPr id="3" name="We Can 6 (2020) SB_CD 1_11">
            <a:hlinkClick r:id="" action="ppaction://media"/>
            <a:extLst>
              <a:ext uri="{FF2B5EF4-FFF2-40B4-BE49-F238E27FC236}">
                <a16:creationId xmlns:a16="http://schemas.microsoft.com/office/drawing/2014/main" id="{F2034E77-17B2-4D35-AC42-34542A107E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5644" y="861391"/>
            <a:ext cx="785191" cy="7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8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86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D134BA9-B710-4D38-9D52-EC8F831FE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8047" y="1035740"/>
            <a:ext cx="4666681" cy="1800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  <a:cs typeface="AGA Dimnah Regular" pitchFamily="2" charset="-78"/>
              </a:rPr>
              <a:t>Goal Check </a:t>
            </a:r>
          </a:p>
          <a:p>
            <a:pPr marL="0" indent="0" algn="ctr">
              <a:buNone/>
            </a:pPr>
            <a:r>
              <a:rPr lang="ar-SA" sz="48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التحقق من الهدف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19FB601-2D19-4ABB-B87D-9E08F2C47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9272" y="2963249"/>
            <a:ext cx="3248239" cy="316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66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اوية مطوية 3">
            <a:extLst>
              <a:ext uri="{FF2B5EF4-FFF2-40B4-BE49-F238E27FC236}">
                <a16:creationId xmlns:a16="http://schemas.microsoft.com/office/drawing/2014/main" id="{BC73D175-2FE7-41F6-9129-67CF505DC199}"/>
              </a:ext>
            </a:extLst>
          </p:cNvPr>
          <p:cNvSpPr/>
          <p:nvPr/>
        </p:nvSpPr>
        <p:spPr>
          <a:xfrm>
            <a:off x="2367643" y="1007371"/>
            <a:ext cx="6530698" cy="2371699"/>
          </a:xfrm>
          <a:prstGeom prst="foldedCorne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cs typeface="+mj-cs"/>
              </a:rPr>
              <a:t>الهدف</a:t>
            </a:r>
            <a:endParaRPr lang="ar-SA" sz="4800" dirty="0">
              <a:cs typeface="+mj-cs"/>
            </a:endParaRPr>
          </a:p>
          <a:p>
            <a:pPr algn="ctr"/>
            <a:r>
              <a:rPr lang="ar-SA" sz="2800" dirty="0">
                <a:cs typeface="+mj-cs"/>
              </a:rPr>
              <a:t>أن يكون الطالب أسئلة باستعمال كم العدد – كم المقدار ويجيب عليها </a:t>
            </a:r>
          </a:p>
          <a:p>
            <a:pPr algn="ctr"/>
            <a:r>
              <a:rPr lang="ar-SA" sz="2800" dirty="0">
                <a:cs typeface="+mj-cs"/>
              </a:rPr>
              <a:t>أن يقرأ الطالب قائمة الطعام ويطبق المحادثة مع زميله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4EFE810-2660-4CAD-8FCC-0797FC69C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32" y="3776870"/>
            <a:ext cx="6972300" cy="207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57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3871979A-0D84-413B-97C1-334931DF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807" y="1096045"/>
            <a:ext cx="4805281" cy="2923061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Have a nice day </a:t>
            </a:r>
          </a:p>
          <a:p>
            <a:pPr marL="0" indent="0" algn="ctr" rtl="0">
              <a:buNone/>
            </a:pPr>
            <a:endParaRPr lang="en-US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0" indent="0" algn="ctr" rtl="0">
              <a:buNone/>
            </a:pP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See you next class </a:t>
            </a:r>
            <a:endParaRPr lang="ar-SA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صورة 5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633AA4AC-8948-432D-99DD-4ED529134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4" y="2942028"/>
            <a:ext cx="2743200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67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</TotalTime>
  <Words>346</Words>
  <Application>Microsoft Office PowerPoint</Application>
  <PresentationFormat>عرض على الشاشة (4:3)</PresentationFormat>
  <Paragraphs>61</Paragraphs>
  <Slides>17</Slides>
  <Notes>0</Notes>
  <HiddenSlides>0</HiddenSlides>
  <MMClips>3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2" baseType="lpstr">
      <vt:lpstr>Arial</vt:lpstr>
      <vt:lpstr>Calibri Light</vt:lpstr>
      <vt:lpstr>Calibri</vt:lpstr>
      <vt:lpstr>Comic Sans MS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ڪپړۑآء اڷٲﻣير</dc:creator>
  <cp:lastModifiedBy>ڪپړۑآء اڷٲﻣير</cp:lastModifiedBy>
  <cp:revision>63</cp:revision>
  <dcterms:created xsi:type="dcterms:W3CDTF">2020-07-29T08:50:48Z</dcterms:created>
  <dcterms:modified xsi:type="dcterms:W3CDTF">2020-12-20T15:00:59Z</dcterms:modified>
</cp:coreProperties>
</file>