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4" r:id="rId3"/>
  </p:sldMasterIdLst>
  <p:notesMasterIdLst>
    <p:notesMasterId r:id="rId34"/>
  </p:notesMasterIdLst>
  <p:sldIdLst>
    <p:sldId id="1443" r:id="rId4"/>
    <p:sldId id="1414" r:id="rId5"/>
    <p:sldId id="1415" r:id="rId6"/>
    <p:sldId id="1350" r:id="rId7"/>
    <p:sldId id="1444" r:id="rId8"/>
    <p:sldId id="1345" r:id="rId9"/>
    <p:sldId id="1445" r:id="rId10"/>
    <p:sldId id="400" r:id="rId11"/>
    <p:sldId id="1351" r:id="rId12"/>
    <p:sldId id="1446" r:id="rId13"/>
    <p:sldId id="1353" r:id="rId14"/>
    <p:sldId id="1352" r:id="rId15"/>
    <p:sldId id="1447" r:id="rId16"/>
    <p:sldId id="1448" r:id="rId17"/>
    <p:sldId id="1365" r:id="rId18"/>
    <p:sldId id="1320" r:id="rId19"/>
    <p:sldId id="1356" r:id="rId20"/>
    <p:sldId id="1323" r:id="rId21"/>
    <p:sldId id="1451" r:id="rId22"/>
    <p:sldId id="1324" r:id="rId23"/>
    <p:sldId id="1449" r:id="rId24"/>
    <p:sldId id="1452" r:id="rId25"/>
    <p:sldId id="1347" r:id="rId26"/>
    <p:sldId id="1325" r:id="rId27"/>
    <p:sldId id="1361" r:id="rId28"/>
    <p:sldId id="1450" r:id="rId29"/>
    <p:sldId id="1348" r:id="rId30"/>
    <p:sldId id="1327" r:id="rId31"/>
    <p:sldId id="1362" r:id="rId32"/>
    <p:sldId id="1453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4DC"/>
    <a:srgbClr val="339933"/>
    <a:srgbClr val="FFBDBD"/>
    <a:srgbClr val="C5ECFF"/>
    <a:srgbClr val="EA005F"/>
    <a:srgbClr val="F20062"/>
    <a:srgbClr val="C0004E"/>
    <a:srgbClr val="FF0066"/>
    <a:srgbClr val="FF9999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15" autoAdjust="0"/>
    <p:restoredTop sz="95488" autoAdjust="0"/>
  </p:normalViewPr>
  <p:slideViewPr>
    <p:cSldViewPr snapToGrid="0">
      <p:cViewPr varScale="1">
        <p:scale>
          <a:sx n="85" d="100"/>
          <a:sy n="85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0D0E32-5F10-482A-BB72-2B6E5DF52C0E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644F15-D45E-4DCA-8841-47B33C3437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18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4932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7661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7395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3516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104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02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5254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8552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619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0656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44F15-D45E-4DCA-8841-47B33C34370E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021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3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5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77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35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8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05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6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D50256-7B74-4BC7-88FD-352F4CA9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B4EEB92-5C32-4B50-BF26-B3775D846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F84ED0-995F-4B85-B5F0-76EC8FB9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DD1A3A-8D99-4E1E-BE5F-78C784E9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4F9CD7-BD4E-40EC-8289-8A75C32C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98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9D8344-FE26-4CAE-8848-B86A5165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E658BB4-D9C0-4555-9776-269ED8F2D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FB6F96-62E9-4B79-82CB-AA168169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75F3F4-6ABA-4DB3-9215-4209B166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05AB8-DE46-4B2D-BA7E-954C5322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67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093FE70-0893-45B1-9510-8E6E5E7F6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199239-5DFC-4F83-B050-411A77437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EAA8DB-0284-4C20-9BE7-348752AD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37113A-E3B1-4915-90FE-1D030FBF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92CBCE-8204-459D-BC41-8D8CDA84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759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7BC4-FE65-4A38-B5FB-338865431695}" type="datetimeFigureOut">
              <a:rPr lang="ar-SA" smtClean="0"/>
              <a:t>28/07/42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941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4FAABD-1173-4F50-A7FD-183EB182D1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28BBB6-89BD-4B91-BD37-8D18270EA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95FDA0-E031-4F5E-9C0F-EE266B4D0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A913B-9A08-43E8-B52E-7E1FDEA8771C}" type="slidenum">
              <a:rPr lang="ar-SA" altLang="ar-SA"/>
              <a:pPr>
                <a:defRPr/>
              </a:pPr>
              <a:t>‹#›</a:t>
            </a:fld>
            <a:endParaRPr lang="en-US" altLang="ar-SA" dirty="0"/>
          </a:p>
        </p:txBody>
      </p:sp>
    </p:spTree>
    <p:extLst>
      <p:ext uri="{BB962C8B-B14F-4D97-AF65-F5344CB8AC3E}">
        <p14:creationId xmlns:p14="http://schemas.microsoft.com/office/powerpoint/2010/main" val="2089135038"/>
      </p:ext>
    </p:extLst>
  </p:cSld>
  <p:clrMapOvr>
    <a:masterClrMapping/>
  </p:clrMapOvr>
  <p:transition>
    <p:sndAc>
      <p:stSnd>
        <p:snd r:embed="rId1" name="sound004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675056-B06E-4CBE-9DE8-DE1B7975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1C5099-9DDA-46EE-9833-2C703EA9A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5F6E9E-D8CB-44DF-AFC7-4C4CAD74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21C04E-1387-4175-A8E1-A7EAB3A2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DE000-413B-462C-8D3A-BA36D750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48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3FBB0B-69C4-4280-973B-AFE81D0D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29F49F-BCF4-44E1-B89B-AF402A9E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0597CD-F4E4-469E-BEDF-BFECD422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02FB5D-B459-4FED-9E79-D756C2EC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82FA0F-EBC7-4742-8AA8-1F00357B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833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A743A-55A6-41D6-BD25-5D5B8043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2F68BF-0E63-483F-B606-4102694BC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EE3454B-09E6-44CD-95CD-9A2DF8D32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9D630E-BB6F-426B-9761-4526B60D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93F7AC-E2D8-4776-BF10-C6E243A6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2F8F8D2-4424-4D34-8E4C-D9E1D74A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38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A42E52-390B-4D35-AF19-E61B4AA3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180001-370C-45F0-9E75-CAAF8A939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482088-40F4-45BF-9C05-6D8DAB27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FC5AC94-A3B0-496B-8F06-A7DDFB2F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D5FE903-9FE8-4CAE-B99D-84BEB2A3C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6B54AA6-4181-48D7-AF1F-9105445F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14E9D3-A0DB-4F70-95A9-24552A54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D0559FF-7309-4FE5-96A1-7AF79763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84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CCF80E-BFFC-4DC4-A7DA-1C7EEED7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2D17CCF-9523-4FF9-91FA-B502FA98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A45DBB-C95C-4F35-8FE8-7D3D7637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2754E5A-6F2C-49CF-A89A-9FC6D75D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82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671812C-E19C-44F5-9EE5-9E54B7FB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99BB81B-48AC-4079-9295-224CD9BB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DD902A7-E5DD-4A21-A274-32A0B206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236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B92F1E-0BF0-4A8D-B7E5-DFBD12AF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C0658B-6A70-4FA9-BA99-89720D464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2E3D52-E2A7-4970-88EE-D9AB6B9B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BC63E1-E9F3-40DA-99D0-60468125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01080D-ADDC-452E-8DD4-401CB122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40E2610-CE7D-4AE5-9986-CE1967A3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44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D9A4BE-9BC8-43DA-9AB5-8D884A6F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11686F-830F-4538-ADC0-4E9BCB268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0ED0A20-4FB8-44FF-8B71-A99CAD172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3A20F9-9C35-4A03-A102-603064FB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13551E-9903-4D39-8F63-737FF3C0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947E45-33AF-4B3F-A2E1-C5C6E794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228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D04DDC4-67A8-4343-81CB-6C2DE9C1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3BDF79-FF8C-4219-B560-5FC544A35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21D984-00C8-471B-B366-E2C7BE1C6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2D05-F79F-49E0-A1FE-A0FE5A792497}" type="datetimeFigureOut">
              <a:rPr lang="ar-SA" smtClean="0"/>
              <a:t>28/07/42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21065C-9922-460E-AD69-B48CD6011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0A7BFA-B886-4FEB-AE18-8EEDCCDB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FD56E-4900-4E35-B818-A0C78FB45B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07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7BC4-FE65-4A38-B5FB-338865431695}" type="datetimeFigureOut">
              <a:rPr lang="ar-SA" smtClean="0"/>
              <a:t>28/07/42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692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DF5893-AA63-4E7A-B80E-A61D67DD0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46347A-EB60-484E-90A1-99E753F27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8D8C476-99B5-4DBF-8A61-D554E34884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>
              <a:defRPr/>
            </a:pPr>
            <a:endParaRPr lang="en-US" altLang="ar-SA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7CBFBB-D211-4BD1-AC52-61BF43C606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>
              <a:defRPr/>
            </a:pPr>
            <a:endParaRPr lang="en-US" altLang="ar-SA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9AB136-8157-4FE5-B32B-61D6C7EFF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>
              <a:defRPr/>
            </a:pPr>
            <a:fld id="{0270E0DA-2974-44BF-95B3-622D5C96341E}" type="slidenum">
              <a:rPr lang="ar-SA" altLang="ar-SA"/>
              <a:pPr>
                <a:defRPr/>
              </a:pPr>
              <a:t>‹#›</a:t>
            </a:fld>
            <a:endParaRPr lang="en-US" altLang="ar-SA" dirty="0"/>
          </a:p>
        </p:txBody>
      </p:sp>
    </p:spTree>
    <p:extLst>
      <p:ext uri="{BB962C8B-B14F-4D97-AF65-F5344CB8AC3E}">
        <p14:creationId xmlns:p14="http://schemas.microsoft.com/office/powerpoint/2010/main" val="240045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sndAc>
      <p:stSnd>
        <p:snd r:embed="rId3" name="sound004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3" y="802204"/>
            <a:ext cx="8672775" cy="3904432"/>
          </a:xfrm>
          <a:prstGeom prst="rect">
            <a:avLst/>
          </a:prstGeom>
        </p:spPr>
      </p:pic>
      <p:pic>
        <p:nvPicPr>
          <p:cNvPr id="25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6482D9-AAD4-4829-B373-58F1F97A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3" y="917997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C65EA7EF-D72A-4BBE-B30C-924AE0F1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81" y="1630450"/>
            <a:ext cx="1135509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6AFF6C1-0A54-46E0-ADFB-ECA25796B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792" y="3062362"/>
            <a:ext cx="1200718" cy="2568380"/>
          </a:xfrm>
          <a:prstGeom prst="rect">
            <a:avLst/>
          </a:prstGeom>
        </p:spPr>
      </p:pic>
      <p:pic>
        <p:nvPicPr>
          <p:cNvPr id="11" name="صورة 10" descr="نتيجة بحث الصور عن شعار وزارة التعليم png">
            <a:extLst>
              <a:ext uri="{FF2B5EF4-FFF2-40B4-BE49-F238E27FC236}">
                <a16:creationId xmlns:a16="http://schemas.microsoft.com/office/drawing/2014/main" id="{A15915C2-B21F-4B35-B449-F535D4D0E33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58" y="1048545"/>
            <a:ext cx="1661795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EE11FA-D346-4C2F-B8B1-C4A2C436B62B}"/>
              </a:ext>
            </a:extLst>
          </p:cNvPr>
          <p:cNvSpPr txBox="1"/>
          <p:nvPr/>
        </p:nvSpPr>
        <p:spPr>
          <a:xfrm>
            <a:off x="4494429" y="969452"/>
            <a:ext cx="2740025" cy="1331134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درس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اليوم بعنوان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الفَهْم القِرَائِي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F684F2B-B8C8-41F7-AAD8-3ED83A96E116}"/>
              </a:ext>
            </a:extLst>
          </p:cNvPr>
          <p:cNvSpPr txBox="1"/>
          <p:nvPr/>
        </p:nvSpPr>
        <p:spPr>
          <a:xfrm>
            <a:off x="7750577" y="2200893"/>
            <a:ext cx="2507633" cy="12890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المادة: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لغتي الجميلة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الصف: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الخامس الابتدائي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التاريخ: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27 / 7 / 1442 هـ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1CC2A63-5F3B-4355-9FB0-C990E5D40E6D}"/>
              </a:ext>
            </a:extLst>
          </p:cNvPr>
          <p:cNvGrpSpPr/>
          <p:nvPr/>
        </p:nvGrpSpPr>
        <p:grpSpPr>
          <a:xfrm>
            <a:off x="5246832" y="2515746"/>
            <a:ext cx="1382944" cy="946359"/>
            <a:chOff x="5528349" y="3427977"/>
            <a:chExt cx="1359364" cy="946359"/>
          </a:xfrm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6DEE933-AC22-4AEA-9E0F-7AF2D355FA6C}"/>
                </a:ext>
              </a:extLst>
            </p:cNvPr>
            <p:cNvSpPr txBox="1"/>
            <p:nvPr/>
          </p:nvSpPr>
          <p:spPr>
            <a:xfrm>
              <a:off x="5528349" y="3427977"/>
              <a:ext cx="1359364" cy="30777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بالقراءة يرتقي فكري</a:t>
              </a:r>
            </a:p>
          </p:txBody>
        </p:sp>
        <p:pic>
          <p:nvPicPr>
            <p:cNvPr id="16" name="Picture 2" descr="نتيجة بحث الصور عن القراءة متعة للنفس وغذاء للعقل">
              <a:extLst>
                <a:ext uri="{FF2B5EF4-FFF2-40B4-BE49-F238E27FC236}">
                  <a16:creationId xmlns:a16="http://schemas.microsoft.com/office/drawing/2014/main" id="{9BDEB1E8-798D-4775-874F-9079B84C4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41" b="100000" l="2833" r="100000">
                          <a14:foregroundMark x1="73654" y1="37070" x2="60812" y2="32611"/>
                          <a14:foregroundMark x1="73371" y1="33376" x2="58640" y2="30446"/>
                          <a14:foregroundMark x1="37771" y1="32994" x2="20963" y2="40637"/>
                          <a14:foregroundMark x1="71577" y1="55541" x2="31728" y2="56943"/>
                          <a14:foregroundMark x1="27762" y1="54522" x2="35033" y2="51720"/>
                          <a14:foregroundMark x1="24646" y1="84713" x2="11992" y2="85732"/>
                          <a14:foregroundMark x1="11520" y1="83949" x2="9065" y2="82166"/>
                          <a14:foregroundMark x1="95467" y1="83567" x2="95467" y2="83567"/>
                          <a14:foregroundMark x1="96789" y1="85350" x2="93296" y2="94140"/>
                          <a14:foregroundMark x1="93390" y1="83439" x2="90274" y2="89299"/>
                          <a14:foregroundMark x1="93862" y1="80637" x2="88102" y2="87389"/>
                          <a14:foregroundMark x1="6988" y1="91592" x2="6988" y2="91592"/>
                          <a14:foregroundMark x1="7743" y1="95159" x2="3777" y2="82038"/>
                          <a14:foregroundMark x1="11804" y1="90955" x2="5949" y2="78854"/>
                          <a14:foregroundMark x1="79698" y1="61274" x2="79698" y2="612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15" y="3659814"/>
              <a:ext cx="928232" cy="71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D92DEF0-DBE0-4002-A269-EE63ACDD5C4C}"/>
              </a:ext>
            </a:extLst>
          </p:cNvPr>
          <p:cNvSpPr txBox="1"/>
          <p:nvPr/>
        </p:nvSpPr>
        <p:spPr>
          <a:xfrm>
            <a:off x="3270522" y="3563385"/>
            <a:ext cx="518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Mudir MT" pitchFamily="2" charset="-78"/>
              </a:rPr>
              <a:t>اللَّهُمَّ انْفَعْنَا بِمَا عَلَّمْتَنَا, وَعَلِّمْنَا مَا يَنْفَعُنَا, وَزِدْنَا عِلْمًا إِلَى عِلْمِنَا</a:t>
            </a:r>
          </a:p>
        </p:txBody>
      </p:sp>
    </p:spTree>
    <p:extLst>
      <p:ext uri="{BB962C8B-B14F-4D97-AF65-F5344CB8AC3E}">
        <p14:creationId xmlns:p14="http://schemas.microsoft.com/office/powerpoint/2010/main" val="2941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7DE149-18A8-44B2-800A-8159B1106B49}"/>
              </a:ext>
            </a:extLst>
          </p:cNvPr>
          <p:cNvSpPr txBox="1"/>
          <p:nvPr/>
        </p:nvSpPr>
        <p:spPr>
          <a:xfrm>
            <a:off x="9463759" y="269272"/>
            <a:ext cx="23764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الصامتة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2A95B21-E1A3-4AD3-B5F2-F3B0BDFC2991}"/>
              </a:ext>
            </a:extLst>
          </p:cNvPr>
          <p:cNvSpPr/>
          <p:nvPr/>
        </p:nvSpPr>
        <p:spPr>
          <a:xfrm>
            <a:off x="9312294" y="2549129"/>
            <a:ext cx="2627286" cy="329837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القراءة الصامِتة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j-cs"/>
              </a:rPr>
              <a:t>هي قِراءة سِريَّة تَكون بِواسطة النَّظر لَيس فِيها صَوت ولا هَمس ولا تَحريك للشفَتين.</a:t>
            </a: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lang="ar-SA" altLang="ar-SA" b="1" dirty="0">
              <a:solidFill>
                <a:schemeClr val="tx1"/>
              </a:solidFill>
              <a:latin typeface="Calibri" panose="020F0502020204030204" pitchFamily="34" charset="0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F4327A4C-0925-4D3D-B3A6-67CE79D1A1CD}"/>
              </a:ext>
            </a:extLst>
          </p:cNvPr>
          <p:cNvSpPr/>
          <p:nvPr/>
        </p:nvSpPr>
        <p:spPr>
          <a:xfrm>
            <a:off x="9655439" y="4198317"/>
            <a:ext cx="1940996" cy="1560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1" name="Picture 3" descr="C:\Users\tutor2u\Downloads\shutterstock_176292206.jpg">
            <a:extLst>
              <a:ext uri="{FF2B5EF4-FFF2-40B4-BE49-F238E27FC236}">
                <a16:creationId xmlns:a16="http://schemas.microsoft.com/office/drawing/2014/main" id="{75EC1123-DA01-4942-A9D5-3ADB8405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15799" y="915603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A7F2F8E-E245-4979-AE3E-B3E6D1DF0B69}"/>
              </a:ext>
            </a:extLst>
          </p:cNvPr>
          <p:cNvGrpSpPr/>
          <p:nvPr/>
        </p:nvGrpSpPr>
        <p:grpSpPr>
          <a:xfrm>
            <a:off x="10654268" y="1192530"/>
            <a:ext cx="45719" cy="984989"/>
            <a:chOff x="6921179" y="3423643"/>
            <a:chExt cx="45719" cy="1666898"/>
          </a:xfrm>
        </p:grpSpPr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78BBB2F8-541D-444F-93FE-D552AF880C10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C0C0B09B-A192-4BBB-8598-DF36AC19514D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690E105-E248-4FD9-A8E3-728ACF718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338" y="448786"/>
            <a:ext cx="4489228" cy="56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9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B346BAC-0A18-49A2-8B94-4B35FE38F192}"/>
              </a:ext>
            </a:extLst>
          </p:cNvPr>
          <p:cNvSpPr txBox="1"/>
          <p:nvPr/>
        </p:nvSpPr>
        <p:spPr>
          <a:xfrm>
            <a:off x="6911293" y="431956"/>
            <a:ext cx="50656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3600" b="1" dirty="0">
                <a:cs typeface="+mj-cs"/>
              </a:rPr>
              <a:t>مناقشة القراءة الصامتة: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E0B557-E311-4D7F-99A8-6ABE222C734E}"/>
              </a:ext>
            </a:extLst>
          </p:cNvPr>
          <p:cNvSpPr txBox="1"/>
          <p:nvPr/>
        </p:nvSpPr>
        <p:spPr>
          <a:xfrm>
            <a:off x="2917103" y="1482747"/>
            <a:ext cx="9059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أينَ تجدي القارة القطبية على مجسم الكرة الأرضية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 ؟</a:t>
            </a:r>
          </a:p>
        </p:txBody>
      </p:sp>
      <p:pic>
        <p:nvPicPr>
          <p:cNvPr id="20" name="Picture 8" descr="توقعات سياسية on Twitter: &quot;هكذا تقريبا يبدو القطب الجنوبي من الفضاء و يظهر  طرف #أفريقيا رأس الرجاء الصالح… &quot;">
            <a:extLst>
              <a:ext uri="{FF2B5EF4-FFF2-40B4-BE49-F238E27FC236}">
                <a16:creationId xmlns:a16="http://schemas.microsoft.com/office/drawing/2014/main" id="{F10114B2-38FC-4803-8D37-A97A0792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93176" l="3457" r="94415">
                        <a14:foregroundMark x1="92553" y1="37795" x2="93617" y2="51706"/>
                        <a14:foregroundMark x1="40426" y1="93176" x2="62766" y2="88714"/>
                        <a14:foregroundMark x1="40160" y1="9186" x2="53989" y2="8136"/>
                        <a14:foregroundMark x1="53989" y1="8136" x2="58245" y2="8661"/>
                        <a14:foregroundMark x1="94415" y1="62467" x2="93883" y2="52493"/>
                        <a14:foregroundMark x1="29787" y1="8924" x2="54787" y2="4724"/>
                        <a14:foregroundMark x1="8511" y1="70341" x2="10372" y2="31759"/>
                        <a14:foregroundMark x1="3457" y1="51969" x2="3457" y2="51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7" y="236329"/>
            <a:ext cx="2381687" cy="241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FD42CC6-9461-4415-9132-CF256F6014D0}"/>
              </a:ext>
            </a:extLst>
          </p:cNvPr>
          <p:cNvSpPr txBox="1"/>
          <p:nvPr/>
        </p:nvSpPr>
        <p:spPr>
          <a:xfrm>
            <a:off x="2423441" y="2129078"/>
            <a:ext cx="6995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أجدها أسفل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 الكرة الأرضية أي في جنوب الكرة الأرضية تمامًا.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A97DC7E-C03F-4F57-A31E-97A271BDBB1E}"/>
              </a:ext>
            </a:extLst>
          </p:cNvPr>
          <p:cNvSpPr txBox="1"/>
          <p:nvPr/>
        </p:nvSpPr>
        <p:spPr>
          <a:xfrm>
            <a:off x="7404958" y="3144741"/>
            <a:ext cx="456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كم يبلغ سمك الطبقة الثلجية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 ؟</a:t>
            </a:r>
          </a:p>
        </p:txBody>
      </p:sp>
      <p:pic>
        <p:nvPicPr>
          <p:cNvPr id="1026" name="Picture 2" descr="مساهمة انصهار الجليد في ارتفاع منسوب المحيطات أقل مما كان متوقعا – المغرب  العلمي">
            <a:extLst>
              <a:ext uri="{FF2B5EF4-FFF2-40B4-BE49-F238E27FC236}">
                <a16:creationId xmlns:a16="http://schemas.microsoft.com/office/drawing/2014/main" id="{82FB6F07-16F8-46A2-847F-81AEA6F1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6" y="3610275"/>
            <a:ext cx="3710163" cy="26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C078D81-36F7-4497-873F-661B2BB507EE}"/>
              </a:ext>
            </a:extLst>
          </p:cNvPr>
          <p:cNvSpPr txBox="1"/>
          <p:nvPr/>
        </p:nvSpPr>
        <p:spPr>
          <a:xfrm>
            <a:off x="8083745" y="4221091"/>
            <a:ext cx="3494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يبلغُ سمكها 1500 متر أو أكثر.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31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7DE149-18A8-44B2-800A-8159B1106B49}"/>
              </a:ext>
            </a:extLst>
          </p:cNvPr>
          <p:cNvSpPr txBox="1"/>
          <p:nvPr/>
        </p:nvSpPr>
        <p:spPr>
          <a:xfrm>
            <a:off x="9463759" y="269272"/>
            <a:ext cx="23764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الجهرية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2A95B21-E1A3-4AD3-B5F2-F3B0BDFC2991}"/>
              </a:ext>
            </a:extLst>
          </p:cNvPr>
          <p:cNvSpPr/>
          <p:nvPr/>
        </p:nvSpPr>
        <p:spPr>
          <a:xfrm>
            <a:off x="9312294" y="2549129"/>
            <a:ext cx="2627286" cy="329837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القراءة </a:t>
            </a:r>
            <a:r>
              <a:rPr lang="ar-SA" b="1" dirty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الجهرية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altLang="ar-SA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هي قِراءة </a:t>
            </a:r>
            <a:r>
              <a:rPr lang="ar-SA" altLang="ar-SA" sz="1600" b="1" noProof="0" dirty="0">
                <a:solidFill>
                  <a:schemeClr val="tx1"/>
                </a:solidFill>
                <a:latin typeface="Calibri" panose="020F0502020204030204" pitchFamily="34" charset="0"/>
                <a:cs typeface="+mj-cs"/>
              </a:rPr>
              <a:t>جهرية تقوم على النطق بالحروف وإخراجها من مخارجها، ويجب الالتزام بالقراءة الصحيحة التي تخلو من الأخطاء وهي تعتمد على القراءة بصوت مرتفع.</a:t>
            </a:r>
            <a:endParaRPr kumimoji="0" lang="ar-SA" altLang="ar-SA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lang="ar-SA" altLang="ar-SA" b="1" dirty="0">
              <a:solidFill>
                <a:schemeClr val="tx1"/>
              </a:solidFill>
              <a:latin typeface="Calibri" panose="020F0502020204030204" pitchFamily="34" charset="0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F4327A4C-0925-4D3D-B3A6-67CE79D1A1CD}"/>
              </a:ext>
            </a:extLst>
          </p:cNvPr>
          <p:cNvSpPr/>
          <p:nvPr/>
        </p:nvSpPr>
        <p:spPr>
          <a:xfrm>
            <a:off x="9655439" y="4198317"/>
            <a:ext cx="1940996" cy="1560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3" descr="C:\Users\tutor2u\Downloads\shutterstock_176292206.jpg">
            <a:extLst>
              <a:ext uri="{FF2B5EF4-FFF2-40B4-BE49-F238E27FC236}">
                <a16:creationId xmlns:a16="http://schemas.microsoft.com/office/drawing/2014/main" id="{F1D0A1F9-63F8-43E7-AA30-B68BC375A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15799" y="915603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3">
            <a:extLst>
              <a:ext uri="{FF2B5EF4-FFF2-40B4-BE49-F238E27FC236}">
                <a16:creationId xmlns:a16="http://schemas.microsoft.com/office/drawing/2014/main" id="{88D25819-1630-484B-9844-E302076A37BE}"/>
              </a:ext>
            </a:extLst>
          </p:cNvPr>
          <p:cNvGrpSpPr/>
          <p:nvPr/>
        </p:nvGrpSpPr>
        <p:grpSpPr>
          <a:xfrm>
            <a:off x="10654268" y="1192530"/>
            <a:ext cx="45719" cy="984989"/>
            <a:chOff x="6921179" y="3423643"/>
            <a:chExt cx="45719" cy="1666898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1F707DE-DE3E-4E90-A43E-930E492FC0F3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5CB5DEEB-C568-4543-8F40-0ECCB517C9E6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0313D7CA-716F-4112-807A-7B348E988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71" y="437566"/>
            <a:ext cx="4544656" cy="564908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4C9F052-40B4-4FC2-BA73-ED63D1FC0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20" y="437566"/>
            <a:ext cx="4479451" cy="5649085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F7D42EF-BF5B-4FB3-9EEC-604580482FCA}"/>
              </a:ext>
            </a:extLst>
          </p:cNvPr>
          <p:cNvSpPr txBox="1"/>
          <p:nvPr/>
        </p:nvSpPr>
        <p:spPr>
          <a:xfrm>
            <a:off x="384572" y="4824443"/>
            <a:ext cx="2376487" cy="1133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cs typeface="+mj-cs"/>
              </a:rPr>
              <a:t>استراتيجية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cs typeface="+mj-cs"/>
              </a:rPr>
              <a:t>محاكاة القارئة</a:t>
            </a:r>
          </a:p>
        </p:txBody>
      </p:sp>
    </p:spTree>
    <p:extLst>
      <p:ext uri="{BB962C8B-B14F-4D97-AF65-F5344CB8AC3E}">
        <p14:creationId xmlns:p14="http://schemas.microsoft.com/office/powerpoint/2010/main" val="3815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7DE149-18A8-44B2-800A-8159B1106B49}"/>
              </a:ext>
            </a:extLst>
          </p:cNvPr>
          <p:cNvSpPr txBox="1"/>
          <p:nvPr/>
        </p:nvSpPr>
        <p:spPr>
          <a:xfrm>
            <a:off x="9463759" y="269272"/>
            <a:ext cx="23764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الجهرية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2A95B21-E1A3-4AD3-B5F2-F3B0BDFC2991}"/>
              </a:ext>
            </a:extLst>
          </p:cNvPr>
          <p:cNvSpPr/>
          <p:nvPr/>
        </p:nvSpPr>
        <p:spPr>
          <a:xfrm>
            <a:off x="9312294" y="2549129"/>
            <a:ext cx="2627286" cy="329837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القراءة </a:t>
            </a:r>
            <a:r>
              <a:rPr lang="ar-SA" b="1" dirty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الجهرية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altLang="ar-SA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هي قِراءة </a:t>
            </a:r>
            <a:r>
              <a:rPr lang="ar-SA" altLang="ar-SA" sz="1600" b="1" noProof="0" dirty="0">
                <a:solidFill>
                  <a:schemeClr val="tx1"/>
                </a:solidFill>
                <a:latin typeface="Calibri" panose="020F0502020204030204" pitchFamily="34" charset="0"/>
                <a:cs typeface="+mj-cs"/>
              </a:rPr>
              <a:t>جهرية تقوم على النطق بالحروف وإخراجها من مخارجها، ويجب الالتزام بالقراءة الصحيحة التي تخلو من الأخطاء وهي تعتمد على القراءة بصوت مرتفع.</a:t>
            </a:r>
            <a:endParaRPr kumimoji="0" lang="ar-SA" altLang="ar-SA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lang="ar-SA" altLang="ar-SA" b="1" dirty="0">
              <a:solidFill>
                <a:schemeClr val="tx1"/>
              </a:solidFill>
              <a:latin typeface="Calibri" panose="020F0502020204030204" pitchFamily="34" charset="0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F4327A4C-0925-4D3D-B3A6-67CE79D1A1CD}"/>
              </a:ext>
            </a:extLst>
          </p:cNvPr>
          <p:cNvSpPr/>
          <p:nvPr/>
        </p:nvSpPr>
        <p:spPr>
          <a:xfrm>
            <a:off x="9655439" y="4198317"/>
            <a:ext cx="1940996" cy="1560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3" descr="C:\Users\tutor2u\Downloads\shutterstock_176292206.jpg">
            <a:extLst>
              <a:ext uri="{FF2B5EF4-FFF2-40B4-BE49-F238E27FC236}">
                <a16:creationId xmlns:a16="http://schemas.microsoft.com/office/drawing/2014/main" id="{F1D0A1F9-63F8-43E7-AA30-B68BC375A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15799" y="915603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3">
            <a:extLst>
              <a:ext uri="{FF2B5EF4-FFF2-40B4-BE49-F238E27FC236}">
                <a16:creationId xmlns:a16="http://schemas.microsoft.com/office/drawing/2014/main" id="{88D25819-1630-484B-9844-E302076A37BE}"/>
              </a:ext>
            </a:extLst>
          </p:cNvPr>
          <p:cNvGrpSpPr/>
          <p:nvPr/>
        </p:nvGrpSpPr>
        <p:grpSpPr>
          <a:xfrm>
            <a:off x="10654268" y="1192530"/>
            <a:ext cx="45719" cy="984989"/>
            <a:chOff x="6921179" y="3423643"/>
            <a:chExt cx="45719" cy="1666898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1F707DE-DE3E-4E90-A43E-930E492FC0F3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5CB5DEEB-C568-4543-8F40-0ECCB517C9E6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F7D42EF-BF5B-4FB3-9EEC-604580482FCA}"/>
              </a:ext>
            </a:extLst>
          </p:cNvPr>
          <p:cNvSpPr txBox="1"/>
          <p:nvPr/>
        </p:nvSpPr>
        <p:spPr>
          <a:xfrm>
            <a:off x="384572" y="4824443"/>
            <a:ext cx="2376487" cy="1133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cs typeface="+mj-cs"/>
              </a:rPr>
              <a:t>استراتيجية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cs typeface="+mj-cs"/>
              </a:rPr>
              <a:t>محاكاة القارئة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C734019-994D-46BA-92FB-B44F90769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338" y="448786"/>
            <a:ext cx="4489228" cy="56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B346BAC-0A18-49A2-8B94-4B35FE38F192}"/>
              </a:ext>
            </a:extLst>
          </p:cNvPr>
          <p:cNvSpPr txBox="1"/>
          <p:nvPr/>
        </p:nvSpPr>
        <p:spPr>
          <a:xfrm>
            <a:off x="6911293" y="431956"/>
            <a:ext cx="50656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مناقشة القراءة الجهرية: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9989DE7-DAC8-4465-9470-034B90FF8146}"/>
              </a:ext>
            </a:extLst>
          </p:cNvPr>
          <p:cNvSpPr txBox="1"/>
          <p:nvPr/>
        </p:nvSpPr>
        <p:spPr>
          <a:xfrm>
            <a:off x="7668618" y="2805225"/>
            <a:ext cx="4116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نوع النَّص المعلوماتي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0E9499-0050-476F-9D36-DD4316E46F80}"/>
              </a:ext>
            </a:extLst>
          </p:cNvPr>
          <p:cNvSpPr txBox="1"/>
          <p:nvPr/>
        </p:nvSpPr>
        <p:spPr>
          <a:xfrm>
            <a:off x="8801800" y="3429000"/>
            <a:ext cx="2982872" cy="18451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أ- </a:t>
            </a: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خبر صحفي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         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ب- </a:t>
            </a: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مقال علمي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ج- </a:t>
            </a: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تقرير علمي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D9671C0-7759-4C2B-9D07-90B8BB5AF43B}"/>
              </a:ext>
            </a:extLst>
          </p:cNvPr>
          <p:cNvSpPr txBox="1"/>
          <p:nvPr/>
        </p:nvSpPr>
        <p:spPr>
          <a:xfrm>
            <a:off x="7062758" y="1259263"/>
            <a:ext cx="47219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1- نوع النَّص (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القارة القطبية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):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D0E2DB9-08AB-41EA-B21B-34DDCD1B479B}"/>
              </a:ext>
            </a:extLst>
          </p:cNvPr>
          <p:cNvSpPr txBox="1"/>
          <p:nvPr/>
        </p:nvSpPr>
        <p:spPr>
          <a:xfrm>
            <a:off x="4204633" y="2101982"/>
            <a:ext cx="64120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أ- أدبي                        ب- معلوماتي                          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18095993-606B-40A7-A70A-B19864205A89}"/>
              </a:ext>
            </a:extLst>
          </p:cNvPr>
          <p:cNvSpPr/>
          <p:nvPr/>
        </p:nvSpPr>
        <p:spPr>
          <a:xfrm>
            <a:off x="5708134" y="1985033"/>
            <a:ext cx="1305464" cy="69336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5547DD4-6667-412E-A8BB-5F52B234D480}"/>
              </a:ext>
            </a:extLst>
          </p:cNvPr>
          <p:cNvSpPr/>
          <p:nvPr/>
        </p:nvSpPr>
        <p:spPr>
          <a:xfrm>
            <a:off x="437321" y="438117"/>
            <a:ext cx="2421148" cy="366985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معلومة إثرائية: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النص الأدبي: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هو كلام يعبر فيه الأديب عن مشاعره، وما يجول بخاطره مثل: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القصة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الرواية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الشعر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الخاطرة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المقال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المسرحية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الخطب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النص المعلوماتي: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هو نص يتمكن الكاتب من خلاله توصيل معلومات إلى القارئ مثل: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المقال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الأخبار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الخطاب الرسمي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التقرير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المذكرة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6E0801D0-6561-4BA2-B4A3-65A672CE05F9}"/>
              </a:ext>
            </a:extLst>
          </p:cNvPr>
          <p:cNvSpPr/>
          <p:nvPr/>
        </p:nvSpPr>
        <p:spPr>
          <a:xfrm>
            <a:off x="10310841" y="4123046"/>
            <a:ext cx="1473830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ﺍﻟﻘﺎﺭﺓ ﺍﻟﻘﻄﺒﻴﺔ: ﺃﺭﺽ ﺍﳉﻠﻴﺪ">
            <a:extLst>
              <a:ext uri="{FF2B5EF4-FFF2-40B4-BE49-F238E27FC236}">
                <a16:creationId xmlns:a16="http://schemas.microsoft.com/office/drawing/2014/main" id="{7CE8F1DF-FBA2-4314-AD7D-DE46266D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2" y="4240427"/>
            <a:ext cx="1657146" cy="19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B346BAC-0A18-49A2-8B94-4B35FE38F192}"/>
              </a:ext>
            </a:extLst>
          </p:cNvPr>
          <p:cNvSpPr txBox="1"/>
          <p:nvPr/>
        </p:nvSpPr>
        <p:spPr>
          <a:xfrm>
            <a:off x="6911293" y="431956"/>
            <a:ext cx="50656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مناقشة القراءة الجهرية: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9989DE7-DAC8-4465-9470-034B90FF8146}"/>
              </a:ext>
            </a:extLst>
          </p:cNvPr>
          <p:cNvSpPr txBox="1"/>
          <p:nvPr/>
        </p:nvSpPr>
        <p:spPr>
          <a:xfrm>
            <a:off x="7685448" y="1406311"/>
            <a:ext cx="40150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1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 الفكرة الرئيسة للنَّص 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0E9499-0050-476F-9D36-DD4316E46F80}"/>
              </a:ext>
            </a:extLst>
          </p:cNvPr>
          <p:cNvSpPr txBox="1"/>
          <p:nvPr/>
        </p:nvSpPr>
        <p:spPr>
          <a:xfrm>
            <a:off x="6580313" y="1918921"/>
            <a:ext cx="5120212" cy="18451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أ- </a:t>
            </a:r>
            <a:r>
              <a:rPr lang="ar-SA" sz="2000" b="1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الطقس في القارة القطبية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               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ب- </a:t>
            </a: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التعرف على القارة القطبية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          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ج- </a:t>
            </a: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البطاريق في القارة القطبية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                                                     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6E0801D0-6561-4BA2-B4A3-65A672CE05F9}"/>
              </a:ext>
            </a:extLst>
          </p:cNvPr>
          <p:cNvSpPr/>
          <p:nvPr/>
        </p:nvSpPr>
        <p:spPr>
          <a:xfrm>
            <a:off x="8902778" y="2612967"/>
            <a:ext cx="2797746" cy="67861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8" name="Picture 2" descr="British Antarctic research station to shut for second winter as cracks in  ice grow | Antarctica | The Guardian">
            <a:extLst>
              <a:ext uri="{FF2B5EF4-FFF2-40B4-BE49-F238E27FC236}">
                <a16:creationId xmlns:a16="http://schemas.microsoft.com/office/drawing/2014/main" id="{6A8974B6-07A6-47B8-84A1-E8D28A20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9" y="323616"/>
            <a:ext cx="5416861" cy="32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3E3BE44-76DF-4266-9683-810260D9AAF6}"/>
              </a:ext>
            </a:extLst>
          </p:cNvPr>
          <p:cNvSpPr txBox="1"/>
          <p:nvPr/>
        </p:nvSpPr>
        <p:spPr>
          <a:xfrm>
            <a:off x="6506486" y="3913460"/>
            <a:ext cx="52678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2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 ما القيمة الواردة فِي 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العبارة التالية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90AB6FF-5831-49B5-A6F5-25532ED11360}"/>
              </a:ext>
            </a:extLst>
          </p:cNvPr>
          <p:cNvSpPr txBox="1"/>
          <p:nvPr/>
        </p:nvSpPr>
        <p:spPr>
          <a:xfrm>
            <a:off x="5834209" y="4723465"/>
            <a:ext cx="586631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1- يمكثُ العلماء فترات قصيرة ويسكنون محطات بحث مصممة خصيصًا لذلك.</a:t>
            </a:r>
          </a:p>
        </p:txBody>
      </p:sp>
      <p:sp>
        <p:nvSpPr>
          <p:cNvPr id="17" name="سهم: لليسار 16">
            <a:extLst>
              <a:ext uri="{FF2B5EF4-FFF2-40B4-BE49-F238E27FC236}">
                <a16:creationId xmlns:a16="http://schemas.microsoft.com/office/drawing/2014/main" id="{E5AFCD39-85FB-469D-BEE2-045B41572537}"/>
              </a:ext>
            </a:extLst>
          </p:cNvPr>
          <p:cNvSpPr/>
          <p:nvPr/>
        </p:nvSpPr>
        <p:spPr>
          <a:xfrm>
            <a:off x="4785173" y="4723465"/>
            <a:ext cx="987327" cy="36933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4F332E0-1DD1-402B-9E1E-655390BA6EEB}"/>
              </a:ext>
            </a:extLst>
          </p:cNvPr>
          <p:cNvSpPr txBox="1"/>
          <p:nvPr/>
        </p:nvSpPr>
        <p:spPr>
          <a:xfrm>
            <a:off x="240323" y="4723465"/>
            <a:ext cx="44928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  <a:cs typeface="+mj-cs"/>
              </a:rPr>
              <a:t>قيمة شخصية الحرص على التطوير الذاتي من خلال البحث.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7DCCAEB-D9D1-4890-9DB5-15A61560F590}"/>
              </a:ext>
            </a:extLst>
          </p:cNvPr>
          <p:cNvSpPr txBox="1"/>
          <p:nvPr/>
        </p:nvSpPr>
        <p:spPr>
          <a:xfrm>
            <a:off x="6096000" y="5317148"/>
            <a:ext cx="5604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2- للحصول على مزيد من الدفء تحتشد البطاريق في مجموعات.</a:t>
            </a:r>
          </a:p>
        </p:txBody>
      </p:sp>
      <p:sp>
        <p:nvSpPr>
          <p:cNvPr id="22" name="سهم: لليسار 21">
            <a:extLst>
              <a:ext uri="{FF2B5EF4-FFF2-40B4-BE49-F238E27FC236}">
                <a16:creationId xmlns:a16="http://schemas.microsoft.com/office/drawing/2014/main" id="{75439DE8-E724-4995-8424-71CB9BCCF6E9}"/>
              </a:ext>
            </a:extLst>
          </p:cNvPr>
          <p:cNvSpPr/>
          <p:nvPr/>
        </p:nvSpPr>
        <p:spPr>
          <a:xfrm>
            <a:off x="5519159" y="5316518"/>
            <a:ext cx="987327" cy="36933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F716D73-D65B-42D5-8A12-D23973196FD4}"/>
              </a:ext>
            </a:extLst>
          </p:cNvPr>
          <p:cNvSpPr txBox="1"/>
          <p:nvPr/>
        </p:nvSpPr>
        <p:spPr>
          <a:xfrm>
            <a:off x="974307" y="5316518"/>
            <a:ext cx="449281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  <a:cs typeface="+mj-cs"/>
              </a:rPr>
              <a:t>قيمة اجتماعية تقديم يد المساعدة والعون فيما بينهم.</a:t>
            </a:r>
          </a:p>
        </p:txBody>
      </p:sp>
    </p:spTree>
    <p:extLst>
      <p:ext uri="{BB962C8B-B14F-4D97-AF65-F5344CB8AC3E}">
        <p14:creationId xmlns:p14="http://schemas.microsoft.com/office/powerpoint/2010/main" val="34419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/>
      <p:bldP spid="2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B318CD7-79E2-4187-9F42-49599A40DD0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+mj-cs"/>
              </a:rPr>
              <a:t>هيَّا بِنَا نَتَنَاقَش معًا فِي أَحْدَاث قِصَتَنَا لِهَذَا اليَوم:</a:t>
            </a: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A006F552-1D8A-4C0E-9C27-FB97DC34DC4A}"/>
              </a:ext>
            </a:extLst>
          </p:cNvPr>
          <p:cNvSpPr/>
          <p:nvPr/>
        </p:nvSpPr>
        <p:spPr>
          <a:xfrm flipH="1">
            <a:off x="7309590" y="1483394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05623C0-CF47-4795-9FA4-960086D16A4C}"/>
              </a:ext>
            </a:extLst>
          </p:cNvPr>
          <p:cNvSpPr txBox="1"/>
          <p:nvPr/>
        </p:nvSpPr>
        <p:spPr>
          <a:xfrm>
            <a:off x="8556840" y="719846"/>
            <a:ext cx="3635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cs typeface="+mj-cs"/>
              </a:rPr>
              <a:t>مستويات الفهم القرائي:</a:t>
            </a:r>
          </a:p>
        </p:txBody>
      </p:sp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133B5693-4423-439E-B0F9-CF0803FD1F07}"/>
              </a:ext>
            </a:extLst>
          </p:cNvPr>
          <p:cNvSpPr/>
          <p:nvPr/>
        </p:nvSpPr>
        <p:spPr>
          <a:xfrm flipH="1">
            <a:off x="7309590" y="2462892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2- مستوى الفهم الاستنتاجي ( التفسيري ).</a:t>
            </a:r>
          </a:p>
        </p:txBody>
      </p:sp>
      <p:sp>
        <p:nvSpPr>
          <p:cNvPr id="7" name="سهم: خماسي 6">
            <a:extLst>
              <a:ext uri="{FF2B5EF4-FFF2-40B4-BE49-F238E27FC236}">
                <a16:creationId xmlns:a16="http://schemas.microsoft.com/office/drawing/2014/main" id="{8680D8BC-20EB-4DB0-8632-9914A8D76F13}"/>
              </a:ext>
            </a:extLst>
          </p:cNvPr>
          <p:cNvSpPr/>
          <p:nvPr/>
        </p:nvSpPr>
        <p:spPr>
          <a:xfrm flipH="1">
            <a:off x="7309589" y="3442390"/>
            <a:ext cx="4882410" cy="814287"/>
          </a:xfrm>
          <a:prstGeom prst="homePlate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3- مستوى الفهم الناقد.</a:t>
            </a:r>
          </a:p>
        </p:txBody>
      </p:sp>
      <p:pic>
        <p:nvPicPr>
          <p:cNvPr id="3074" name="Picture 2" descr="كلمات تحتوي على تنوين بالكسر | افضل اجابة">
            <a:extLst>
              <a:ext uri="{FF2B5EF4-FFF2-40B4-BE49-F238E27FC236}">
                <a16:creationId xmlns:a16="http://schemas.microsoft.com/office/drawing/2014/main" id="{0D72973C-3576-448A-BA98-02722676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0" y="3109968"/>
            <a:ext cx="5278839" cy="367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سهم: خماسي 10">
            <a:extLst>
              <a:ext uri="{FF2B5EF4-FFF2-40B4-BE49-F238E27FC236}">
                <a16:creationId xmlns:a16="http://schemas.microsoft.com/office/drawing/2014/main" id="{7974F67F-04C5-496B-B789-68552E44D47D}"/>
              </a:ext>
            </a:extLst>
          </p:cNvPr>
          <p:cNvSpPr/>
          <p:nvPr/>
        </p:nvSpPr>
        <p:spPr>
          <a:xfrm flipH="1">
            <a:off x="7309588" y="4421888"/>
            <a:ext cx="4882410" cy="814287"/>
          </a:xfrm>
          <a:prstGeom prst="homePlate">
            <a:avLst/>
          </a:prstGeom>
          <a:solidFill>
            <a:srgbClr val="CB9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4- مستوى الفهم </a:t>
            </a:r>
            <a:r>
              <a:rPr lang="ar-SA" sz="2400" b="1" dirty="0" err="1">
                <a:solidFill>
                  <a:schemeClr val="tx1"/>
                </a:solidFill>
                <a:cs typeface="+mj-cs"/>
              </a:rPr>
              <a:t>التذوقي</a:t>
            </a:r>
            <a:r>
              <a:rPr lang="ar-SA" sz="2400" b="1" dirty="0">
                <a:solidFill>
                  <a:schemeClr val="tx1"/>
                </a:solidFill>
                <a:cs typeface="+mj-cs"/>
              </a:rPr>
              <a:t>.</a:t>
            </a:r>
          </a:p>
        </p:txBody>
      </p:sp>
      <p:sp>
        <p:nvSpPr>
          <p:cNvPr id="13" name="سهم: خماسي 12">
            <a:extLst>
              <a:ext uri="{FF2B5EF4-FFF2-40B4-BE49-F238E27FC236}">
                <a16:creationId xmlns:a16="http://schemas.microsoft.com/office/drawing/2014/main" id="{C0D5A405-C145-4CF9-809C-FA50B37F03F9}"/>
              </a:ext>
            </a:extLst>
          </p:cNvPr>
          <p:cNvSpPr/>
          <p:nvPr/>
        </p:nvSpPr>
        <p:spPr>
          <a:xfrm flipH="1">
            <a:off x="7309587" y="5401386"/>
            <a:ext cx="4882410" cy="81428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5- مستوى الفهم الإبداعي.</a:t>
            </a:r>
          </a:p>
        </p:txBody>
      </p:sp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E955AA8A-58D2-44BC-95FE-F2C0E8D6797C}"/>
              </a:ext>
            </a:extLst>
          </p:cNvPr>
          <p:cNvSpPr/>
          <p:nvPr/>
        </p:nvSpPr>
        <p:spPr>
          <a:xfrm flipH="1">
            <a:off x="7309588" y="5401386"/>
            <a:ext cx="4882410" cy="81428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5- مستوى الفهم الإبداعي.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EA96844-796C-408A-A6B3-806AF1C1DF5C}"/>
              </a:ext>
            </a:extLst>
          </p:cNvPr>
          <p:cNvGrpSpPr/>
          <p:nvPr/>
        </p:nvGrpSpPr>
        <p:grpSpPr>
          <a:xfrm>
            <a:off x="1009765" y="1078932"/>
            <a:ext cx="4257847" cy="1914148"/>
            <a:chOff x="4560784" y="3764187"/>
            <a:chExt cx="4257847" cy="1914148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B0194AD0-30F1-4D8D-9C13-AE5221185B76}"/>
                </a:ext>
              </a:extLst>
            </p:cNvPr>
            <p:cNvGrpSpPr/>
            <p:nvPr/>
          </p:nvGrpSpPr>
          <p:grpSpPr>
            <a:xfrm>
              <a:off x="4560784" y="3764187"/>
              <a:ext cx="4257847" cy="1654895"/>
              <a:chOff x="4560784" y="3764187"/>
              <a:chExt cx="4257847" cy="1654895"/>
            </a:xfrm>
          </p:grpSpPr>
          <p:grpSp>
            <p:nvGrpSpPr>
              <p:cNvPr id="19" name="مجموعة 18">
                <a:extLst>
                  <a:ext uri="{FF2B5EF4-FFF2-40B4-BE49-F238E27FC236}">
                    <a16:creationId xmlns:a16="http://schemas.microsoft.com/office/drawing/2014/main" id="{4636CB47-81F8-49B7-95F2-95A9812F2106}"/>
                  </a:ext>
                </a:extLst>
              </p:cNvPr>
              <p:cNvGrpSpPr/>
              <p:nvPr/>
            </p:nvGrpSpPr>
            <p:grpSpPr>
              <a:xfrm>
                <a:off x="7825693" y="3764187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29" name="رابط مستقيم 28">
                  <a:extLst>
                    <a:ext uri="{FF2B5EF4-FFF2-40B4-BE49-F238E27FC236}">
                      <a16:creationId xmlns:a16="http://schemas.microsoft.com/office/drawing/2014/main" id="{F95D3DE1-3CB2-4738-801B-27D3791D5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" name="رابط مستقيم 29">
                  <a:extLst>
                    <a:ext uri="{FF2B5EF4-FFF2-40B4-BE49-F238E27FC236}">
                      <a16:creationId xmlns:a16="http://schemas.microsoft.com/office/drawing/2014/main" id="{50AC0B1B-C6D6-43FE-8CC4-116AC78543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D2C11BE2-820F-423F-A390-FA8830E7EB5C}"/>
                  </a:ext>
                </a:extLst>
              </p:cNvPr>
              <p:cNvGrpSpPr/>
              <p:nvPr/>
            </p:nvGrpSpPr>
            <p:grpSpPr>
              <a:xfrm>
                <a:off x="6737389" y="4100776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27" name="رابط مستقيم 26">
                  <a:extLst>
                    <a:ext uri="{FF2B5EF4-FFF2-40B4-BE49-F238E27FC236}">
                      <a16:creationId xmlns:a16="http://schemas.microsoft.com/office/drawing/2014/main" id="{819313E1-535B-4C07-A33B-05A6588530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" name="رابط مستقيم 27">
                  <a:extLst>
                    <a:ext uri="{FF2B5EF4-FFF2-40B4-BE49-F238E27FC236}">
                      <a16:creationId xmlns:a16="http://schemas.microsoft.com/office/drawing/2014/main" id="{96C148C7-D21A-4BA5-84C8-A371D71798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" name="مجموعة 20">
                <a:extLst>
                  <a:ext uri="{FF2B5EF4-FFF2-40B4-BE49-F238E27FC236}">
                    <a16:creationId xmlns:a16="http://schemas.microsoft.com/office/drawing/2014/main" id="{0B1A31E9-E516-464F-BA36-72FD2207B12F}"/>
                  </a:ext>
                </a:extLst>
              </p:cNvPr>
              <p:cNvGrpSpPr/>
              <p:nvPr/>
            </p:nvGrpSpPr>
            <p:grpSpPr>
              <a:xfrm>
                <a:off x="5649086" y="4471023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25" name="رابط مستقيم 24">
                  <a:extLst>
                    <a:ext uri="{FF2B5EF4-FFF2-40B4-BE49-F238E27FC236}">
                      <a16:creationId xmlns:a16="http://schemas.microsoft.com/office/drawing/2014/main" id="{A14C9C02-00A9-4E85-9822-26047B5609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" name="رابط مستقيم 25">
                  <a:extLst>
                    <a:ext uri="{FF2B5EF4-FFF2-40B4-BE49-F238E27FC236}">
                      <a16:creationId xmlns:a16="http://schemas.microsoft.com/office/drawing/2014/main" id="{3A3245A8-B218-4895-A2F6-2BCD94E8F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" name="مجموعة 21">
                <a:extLst>
                  <a:ext uri="{FF2B5EF4-FFF2-40B4-BE49-F238E27FC236}">
                    <a16:creationId xmlns:a16="http://schemas.microsoft.com/office/drawing/2014/main" id="{7BC39CE0-927B-4950-AD91-E7993C8D64D7}"/>
                  </a:ext>
                </a:extLst>
              </p:cNvPr>
              <p:cNvGrpSpPr/>
              <p:nvPr/>
            </p:nvGrpSpPr>
            <p:grpSpPr>
              <a:xfrm>
                <a:off x="4560784" y="4858101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23" name="رابط مستقيم 22">
                  <a:extLst>
                    <a:ext uri="{FF2B5EF4-FFF2-40B4-BE49-F238E27FC236}">
                      <a16:creationId xmlns:a16="http://schemas.microsoft.com/office/drawing/2014/main" id="{1CE0E351-3A40-47C5-93C1-39075431B6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FFC000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" name="رابط مستقيم 23">
                  <a:extLst>
                    <a:ext uri="{FF2B5EF4-FFF2-40B4-BE49-F238E27FC236}">
                      <a16:creationId xmlns:a16="http://schemas.microsoft.com/office/drawing/2014/main" id="{79F151B1-1A30-4208-9578-96C8F4FD53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FFC000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1B62052-466E-4607-BE94-DE4FFA45E437}"/>
                </a:ext>
              </a:extLst>
            </p:cNvPr>
            <p:cNvSpPr txBox="1"/>
            <p:nvPr/>
          </p:nvSpPr>
          <p:spPr>
            <a:xfrm>
              <a:off x="4695416" y="5032004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قراءة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حرفية</a:t>
              </a: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C70928BC-A082-48DE-B18C-7967F40EFFE1}"/>
                </a:ext>
              </a:extLst>
            </p:cNvPr>
            <p:cNvSpPr txBox="1"/>
            <p:nvPr/>
          </p:nvSpPr>
          <p:spPr>
            <a:xfrm>
              <a:off x="5783717" y="4661757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قراءة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تحليلية</a:t>
              </a: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E41F1F6C-20B7-4AF4-AFBD-24059E612D30}"/>
                </a:ext>
              </a:extLst>
            </p:cNvPr>
            <p:cNvSpPr txBox="1"/>
            <p:nvPr/>
          </p:nvSpPr>
          <p:spPr>
            <a:xfrm>
              <a:off x="6872054" y="4325168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قراءة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ناقدة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990DA31C-EA25-4B61-A7A9-794C6B34D83F}"/>
                </a:ext>
              </a:extLst>
            </p:cNvPr>
            <p:cNvSpPr txBox="1"/>
            <p:nvPr/>
          </p:nvSpPr>
          <p:spPr>
            <a:xfrm>
              <a:off x="7960357" y="3992986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قراءة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إبداعية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2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9F0BEDE2-69CE-4AFA-839C-39E51A622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42" y="917878"/>
            <a:ext cx="8843872" cy="585317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E40B98F-B307-4943-AFBF-6EC44C243599}"/>
              </a:ext>
            </a:extLst>
          </p:cNvPr>
          <p:cNvSpPr/>
          <p:nvPr/>
        </p:nvSpPr>
        <p:spPr>
          <a:xfrm>
            <a:off x="249480" y="265699"/>
            <a:ext cx="2587921" cy="366985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معلومة إثرائية: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1600" b="1" dirty="0">
                <a:solidFill>
                  <a:srgbClr val="00B050"/>
                </a:solidFill>
                <a:cs typeface="+mj-cs"/>
              </a:rPr>
              <a:t>من طرق التعرف على معنى المفردات: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1- البحث عنها في المعاجم.</a:t>
            </a:r>
          </a:p>
          <a:p>
            <a:pPr algn="ctr">
              <a:lnSpc>
                <a:spcPct val="150000"/>
              </a:lnSpc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2- التعرف عليها من خلال السياق.</a:t>
            </a:r>
          </a:p>
          <a:p>
            <a:pPr algn="ctr">
              <a:lnSpc>
                <a:spcPct val="150000"/>
              </a:lnSpc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3- التعرف عليها من خلال عائلة الكلمة.</a:t>
            </a:r>
          </a:p>
          <a:p>
            <a:pPr algn="ctr">
              <a:lnSpc>
                <a:spcPct val="150000"/>
              </a:lnSpc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4- التعرف عليها من خلال خريطة المفردات.</a:t>
            </a:r>
            <a:endParaRPr lang="ar-SA" sz="1400" dirty="0">
              <a:solidFill>
                <a:schemeClr val="tx1"/>
              </a:solidFill>
              <a:cs typeface="+mj-cs"/>
            </a:endParaRP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6CB7FE4-A095-4F2B-B35B-81974D365B9C}"/>
              </a:ext>
            </a:extLst>
          </p:cNvPr>
          <p:cNvSpPr/>
          <p:nvPr/>
        </p:nvSpPr>
        <p:spPr>
          <a:xfrm>
            <a:off x="448019" y="1836738"/>
            <a:ext cx="2190842" cy="3393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797D5F5-DC89-4613-AF3C-B6B3E87BD118}"/>
              </a:ext>
            </a:extLst>
          </p:cNvPr>
          <p:cNvSpPr txBox="1"/>
          <p:nvPr/>
        </p:nvSpPr>
        <p:spPr>
          <a:xfrm>
            <a:off x="5890307" y="158762"/>
            <a:ext cx="1469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أُنِمِّي لُغَتِي</a:t>
            </a:r>
          </a:p>
        </p:txBody>
      </p:sp>
      <p:sp>
        <p:nvSpPr>
          <p:cNvPr id="21" name="سهم: خماسي 20">
            <a:extLst>
              <a:ext uri="{FF2B5EF4-FFF2-40B4-BE49-F238E27FC236}">
                <a16:creationId xmlns:a16="http://schemas.microsoft.com/office/drawing/2014/main" id="{6418A4FA-221D-4C3C-AF61-A7D71450C14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1- مستوى الفهم الحرفي.</a:t>
            </a:r>
          </a:p>
        </p:txBody>
      </p:sp>
      <p:pic>
        <p:nvPicPr>
          <p:cNvPr id="6148" name="Picture 4" descr="المعجم الوسيط">
            <a:extLst>
              <a:ext uri="{FF2B5EF4-FFF2-40B4-BE49-F238E27FC236}">
                <a16:creationId xmlns:a16="http://schemas.microsoft.com/office/drawing/2014/main" id="{E52564E5-D55D-4237-A8D3-A6229DA9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9" y="4049745"/>
            <a:ext cx="1937562" cy="26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جدول 6">
            <a:extLst>
              <a:ext uri="{FF2B5EF4-FFF2-40B4-BE49-F238E27FC236}">
                <a16:creationId xmlns:a16="http://schemas.microsoft.com/office/drawing/2014/main" id="{801980D2-35BA-4A38-BAAF-BC179E453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12128"/>
              </p:ext>
            </p:extLst>
          </p:nvPr>
        </p:nvGraphicFramePr>
        <p:xfrm>
          <a:off x="9149609" y="1144819"/>
          <a:ext cx="2687725" cy="479276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87725">
                  <a:extLst>
                    <a:ext uri="{9D8B030D-6E8A-4147-A177-3AD203B41FA5}">
                      <a16:colId xmlns:a16="http://schemas.microsoft.com/office/drawing/2014/main" val="1389135425"/>
                    </a:ext>
                  </a:extLst>
                </a:gridCol>
              </a:tblGrid>
              <a:tr h="860847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05188"/>
                  </a:ext>
                </a:extLst>
              </a:tr>
              <a:tr h="976064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306358"/>
                  </a:ext>
                </a:extLst>
              </a:tr>
            </a:tbl>
          </a:graphicData>
        </a:graphic>
      </p:graphicFrame>
      <p:graphicFrame>
        <p:nvGraphicFramePr>
          <p:cNvPr id="30" name="جدول 6">
            <a:extLst>
              <a:ext uri="{FF2B5EF4-FFF2-40B4-BE49-F238E27FC236}">
                <a16:creationId xmlns:a16="http://schemas.microsoft.com/office/drawing/2014/main" id="{6C9CAC2B-0C48-41B0-BA85-FA4C94B07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113475"/>
              </p:ext>
            </p:extLst>
          </p:nvPr>
        </p:nvGraphicFramePr>
        <p:xfrm>
          <a:off x="6344701" y="1144819"/>
          <a:ext cx="2687725" cy="479276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87725">
                  <a:extLst>
                    <a:ext uri="{9D8B030D-6E8A-4147-A177-3AD203B41FA5}">
                      <a16:colId xmlns:a16="http://schemas.microsoft.com/office/drawing/2014/main" val="1389135425"/>
                    </a:ext>
                  </a:extLst>
                </a:gridCol>
              </a:tblGrid>
              <a:tr h="860847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05188"/>
                  </a:ext>
                </a:extLst>
              </a:tr>
              <a:tr h="976064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306358"/>
                  </a:ext>
                </a:extLst>
              </a:tr>
            </a:tbl>
          </a:graphicData>
        </a:graphic>
      </p:graphicFrame>
      <p:graphicFrame>
        <p:nvGraphicFramePr>
          <p:cNvPr id="31" name="جدول 6">
            <a:extLst>
              <a:ext uri="{FF2B5EF4-FFF2-40B4-BE49-F238E27FC236}">
                <a16:creationId xmlns:a16="http://schemas.microsoft.com/office/drawing/2014/main" id="{C2185427-43A2-4F4C-A5C6-00A050D22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530883"/>
              </p:ext>
            </p:extLst>
          </p:nvPr>
        </p:nvGraphicFramePr>
        <p:xfrm>
          <a:off x="3539793" y="1144819"/>
          <a:ext cx="2687725" cy="479276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87725">
                  <a:extLst>
                    <a:ext uri="{9D8B030D-6E8A-4147-A177-3AD203B41FA5}">
                      <a16:colId xmlns:a16="http://schemas.microsoft.com/office/drawing/2014/main" val="1389135425"/>
                    </a:ext>
                  </a:extLst>
                </a:gridCol>
              </a:tblGrid>
              <a:tr h="860847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05188"/>
                  </a:ext>
                </a:extLst>
              </a:tr>
              <a:tr h="976064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B05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306358"/>
                  </a:ext>
                </a:extLst>
              </a:tr>
            </a:tbl>
          </a:graphicData>
        </a:graphic>
      </p:graphicFrame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5D895D1-EA9B-4AC6-82AE-1265B0171EDB}"/>
              </a:ext>
            </a:extLst>
          </p:cNvPr>
          <p:cNvSpPr txBox="1"/>
          <p:nvPr/>
        </p:nvSpPr>
        <p:spPr>
          <a:xfrm>
            <a:off x="9315409" y="1175394"/>
            <a:ext cx="235612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 معنى كلمة: </a:t>
            </a:r>
          </a:p>
          <a:p>
            <a:pPr algn="ctr"/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أعتى )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AD28B06-2766-4435-871B-F6CC701EBCF0}"/>
              </a:ext>
            </a:extLst>
          </p:cNvPr>
          <p:cNvSpPr txBox="1"/>
          <p:nvPr/>
        </p:nvSpPr>
        <p:spPr>
          <a:xfrm>
            <a:off x="6520206" y="1175394"/>
            <a:ext cx="235612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 معنى كلمة: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عيَّناتهم )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995615A-7758-4200-9CCD-EF8FA1950B65}"/>
              </a:ext>
            </a:extLst>
          </p:cNvPr>
          <p:cNvSpPr txBox="1"/>
          <p:nvPr/>
        </p:nvSpPr>
        <p:spPr>
          <a:xfrm>
            <a:off x="3715298" y="1175394"/>
            <a:ext cx="235612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 معنى كلمة: </a:t>
            </a:r>
          </a:p>
          <a:p>
            <a:pPr algn="ctr"/>
            <a:r>
              <a:rPr lang="ar-SA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تحتشد )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E9704912-B21C-4306-82DF-3540C8704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922" y="2036966"/>
            <a:ext cx="1889096" cy="3386881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72D59E8-A567-410A-A251-DD981E2453AE}"/>
              </a:ext>
            </a:extLst>
          </p:cNvPr>
          <p:cNvSpPr txBox="1"/>
          <p:nvPr/>
        </p:nvSpPr>
        <p:spPr>
          <a:xfrm>
            <a:off x="9314821" y="5528515"/>
            <a:ext cx="23561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ريح عاتية أي شديدة الهبوب.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96AF165E-172F-4F08-8A88-AE7CE4BB9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489" y="2036966"/>
            <a:ext cx="1849740" cy="3280095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68AFAEF7-88B3-43A4-8718-CCE2084378FA}"/>
              </a:ext>
            </a:extLst>
          </p:cNvPr>
          <p:cNvSpPr txBox="1"/>
          <p:nvPr/>
        </p:nvSpPr>
        <p:spPr>
          <a:xfrm>
            <a:off x="3705593" y="5442657"/>
            <a:ext cx="23561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تحتشد أي تجتمع.</a:t>
            </a: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E7B66D22-B753-4164-83E9-8C06BB0EC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315" y="2036966"/>
            <a:ext cx="2512150" cy="3336488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108A2F5-9DB6-4BAD-8DD0-D5537AC09866}"/>
              </a:ext>
            </a:extLst>
          </p:cNvPr>
          <p:cNvSpPr txBox="1"/>
          <p:nvPr/>
        </p:nvSpPr>
        <p:spPr>
          <a:xfrm>
            <a:off x="6510501" y="5497940"/>
            <a:ext cx="23561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هي عينات تؤخذ من الكائنات الحية بغرض التحليل.</a:t>
            </a:r>
          </a:p>
        </p:txBody>
      </p:sp>
    </p:spTree>
    <p:extLst>
      <p:ext uri="{BB962C8B-B14F-4D97-AF65-F5344CB8AC3E}">
        <p14:creationId xmlns:p14="http://schemas.microsoft.com/office/powerpoint/2010/main" val="1195212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32" grpId="0"/>
      <p:bldP spid="33" grpId="0"/>
      <p:bldP spid="36" grpId="0"/>
      <p:bldP spid="39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AFB5BE-7E7E-41B8-9958-82A164F5DCC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615A33E4-DE66-4CA9-90FD-687BA1362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A01E3EC-6081-40FD-88E4-BA4D0EA38C96}"/>
              </a:ext>
            </a:extLst>
          </p:cNvPr>
          <p:cNvSpPr txBox="1"/>
          <p:nvPr/>
        </p:nvSpPr>
        <p:spPr>
          <a:xfrm>
            <a:off x="2950763" y="1259263"/>
            <a:ext cx="88339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cs typeface="+mj-cs"/>
              </a:rPr>
              <a:t>1- القارة القطبية هي أبرد موقع على وجه الأرض. 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cs typeface="+mj-cs"/>
              </a:rPr>
              <a:t>ما الخصائص الأُخرى التي تتميز بها 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41156F-EB41-4BA8-87D2-104614E67E52}"/>
              </a:ext>
            </a:extLst>
          </p:cNvPr>
          <p:cNvSpPr txBox="1"/>
          <p:nvPr/>
        </p:nvSpPr>
        <p:spPr>
          <a:xfrm>
            <a:off x="2950763" y="2354700"/>
            <a:ext cx="8833909" cy="96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b="1" dirty="0">
                <a:cs typeface="+mj-cs"/>
              </a:rPr>
              <a:t>أ- أكثر جفافًا وأكثف سحبًا               ب- أغزر أمطارًا وأشد رياحًا      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cs typeface="+mj-cs"/>
              </a:rPr>
              <a:t>ج- أشد رياحًا وأكثر جفافًا            د- أكثف سحبًا وأكثر ارتفاع                     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FE2798B-5ACB-412C-9723-BDBAB7754752}"/>
              </a:ext>
            </a:extLst>
          </p:cNvPr>
          <p:cNvSpPr/>
          <p:nvPr/>
        </p:nvSpPr>
        <p:spPr>
          <a:xfrm>
            <a:off x="7528373" y="2834864"/>
            <a:ext cx="2510023" cy="58375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C30726-B9AF-4BD3-9DA0-AF3E4FAC275A}"/>
              </a:ext>
            </a:extLst>
          </p:cNvPr>
          <p:cNvSpPr/>
          <p:nvPr/>
        </p:nvSpPr>
        <p:spPr>
          <a:xfrm>
            <a:off x="368059" y="1195441"/>
            <a:ext cx="2880023" cy="505950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معلومة إثرائية: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3600" b="1" dirty="0">
                <a:solidFill>
                  <a:srgbClr val="0070C0"/>
                </a:solidFill>
                <a:cs typeface="+mj-cs"/>
              </a:rPr>
              <a:t>القارة القطبية 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معروفة باسم آخر هو</a:t>
            </a: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3600" b="1" dirty="0">
                <a:solidFill>
                  <a:srgbClr val="0070C0"/>
                </a:solidFill>
                <a:cs typeface="+mj-cs"/>
              </a:rPr>
              <a:t>أنتاركتيكا</a:t>
            </a:r>
          </a:p>
          <a:p>
            <a:pPr algn="ctr"/>
            <a:endParaRPr lang="ar-SA" sz="3600" b="1" dirty="0">
              <a:solidFill>
                <a:srgbClr val="0070C0"/>
              </a:solidFill>
              <a:cs typeface="+mj-cs"/>
            </a:endParaRPr>
          </a:p>
          <a:p>
            <a:pPr algn="ctr"/>
            <a:endParaRPr lang="ar-SA" sz="3600" b="1" dirty="0">
              <a:solidFill>
                <a:srgbClr val="0070C0"/>
              </a:solidFill>
              <a:cs typeface="+mj-cs"/>
            </a:endParaRPr>
          </a:p>
          <a:p>
            <a:pPr algn="ctr"/>
            <a:endParaRPr lang="ar-SA" sz="3600" b="1" dirty="0">
              <a:solidFill>
                <a:srgbClr val="0070C0"/>
              </a:solidFill>
              <a:cs typeface="+mj-cs"/>
            </a:endParaRPr>
          </a:p>
          <a:p>
            <a:pPr algn="ctr"/>
            <a:endParaRPr lang="ar-SA" sz="3600" dirty="0">
              <a:solidFill>
                <a:srgbClr val="0070C0"/>
              </a:solidFill>
              <a:cs typeface="+mj-cs"/>
            </a:endParaRPr>
          </a:p>
          <a:p>
            <a:pPr algn="ctr"/>
            <a:endParaRPr lang="ar-SA" sz="16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D602A63-5502-41E7-AA5D-E861CDDDD3CB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التركيز على المعلومة واسترجاعها.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F73C641-CB39-4110-9FEE-8A1FB3FAAE1E}"/>
              </a:ext>
            </a:extLst>
          </p:cNvPr>
          <p:cNvSpPr txBox="1"/>
          <p:nvPr/>
        </p:nvSpPr>
        <p:spPr>
          <a:xfrm>
            <a:off x="2892635" y="3844463"/>
            <a:ext cx="88339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cs typeface="+mj-cs"/>
              </a:rPr>
              <a:t>2- ما أبرد مناطق القارة القطبية :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409AF9-BD12-4E8C-A591-A316FEDFB5D4}"/>
              </a:ext>
            </a:extLst>
          </p:cNvPr>
          <p:cNvSpPr txBox="1"/>
          <p:nvPr/>
        </p:nvSpPr>
        <p:spPr>
          <a:xfrm>
            <a:off x="3461256" y="4661118"/>
            <a:ext cx="767983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cs typeface="+mj-cs"/>
              </a:rPr>
              <a:t>............................................................................................................................................................................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6FFC3DB-685C-40F2-8F4C-7AD3FBE3DBE1}"/>
              </a:ext>
            </a:extLst>
          </p:cNvPr>
          <p:cNvSpPr txBox="1"/>
          <p:nvPr/>
        </p:nvSpPr>
        <p:spPr>
          <a:xfrm>
            <a:off x="4059196" y="4519818"/>
            <a:ext cx="62661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  <a:cs typeface="+mj-cs"/>
              </a:rPr>
              <a:t>القطب الجنوبي أشد المناطق بردًا في القارة القطبية.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0601F37-FFBD-40B2-90B9-3A25122E3032}"/>
              </a:ext>
            </a:extLst>
          </p:cNvPr>
          <p:cNvSpPr txBox="1"/>
          <p:nvPr/>
        </p:nvSpPr>
        <p:spPr>
          <a:xfrm>
            <a:off x="569030" y="3643189"/>
            <a:ext cx="25693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+mj-cs"/>
              </a:rPr>
              <a:t>Antarctica</a:t>
            </a:r>
            <a:endParaRPr lang="ar-SA" sz="28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27" name="t_video5929355407582562770">
            <a:hlinkClick r:id="" action="ppaction://media"/>
            <a:extLst>
              <a:ext uri="{FF2B5EF4-FFF2-40B4-BE49-F238E27FC236}">
                <a16:creationId xmlns:a16="http://schemas.microsoft.com/office/drawing/2014/main" id="{C92E7F54-11AC-4E65-BB80-83ABD238C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575" y="4367683"/>
            <a:ext cx="2672989" cy="14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7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AFB5BE-7E7E-41B8-9958-82A164F5DCC9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1- مستوى الفهم الحرفي.</a:t>
            </a:r>
          </a:p>
        </p:txBody>
      </p:sp>
      <p:pic>
        <p:nvPicPr>
          <p:cNvPr id="4" name="صورة 3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615A33E4-DE66-4CA9-90FD-687BA1362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7878"/>
            <a:ext cx="12041817" cy="585317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A01E3EC-6081-40FD-88E4-BA4D0EA38C96}"/>
              </a:ext>
            </a:extLst>
          </p:cNvPr>
          <p:cNvSpPr txBox="1"/>
          <p:nvPr/>
        </p:nvSpPr>
        <p:spPr>
          <a:xfrm>
            <a:off x="3618331" y="1259263"/>
            <a:ext cx="81663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1- فِيمَ تستخدمُ البطارقُ زعانفَها حسبما جاء في المقال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41156F-EB41-4BA8-87D2-104614E67E52}"/>
              </a:ext>
            </a:extLst>
          </p:cNvPr>
          <p:cNvSpPr txBox="1"/>
          <p:nvPr/>
        </p:nvSpPr>
        <p:spPr>
          <a:xfrm>
            <a:off x="5138592" y="1911871"/>
            <a:ext cx="6103480" cy="96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b="1" dirty="0">
                <a:cs typeface="+mj-cs"/>
              </a:rPr>
              <a:t>أ- الطيران               ب- في السباحة      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cs typeface="+mj-cs"/>
              </a:rPr>
              <a:t>ج- لتدفئةِ صغارِها            د- للمشي منتصبةً                    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FE2798B-5ACB-412C-9723-BDBAB7754752}"/>
              </a:ext>
            </a:extLst>
          </p:cNvPr>
          <p:cNvSpPr/>
          <p:nvPr/>
        </p:nvSpPr>
        <p:spPr>
          <a:xfrm>
            <a:off x="6452306" y="1966183"/>
            <a:ext cx="1631439" cy="47122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D602A63-5502-41E7-AA5D-E861CDDDD3CB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التركيز على المعلومة واسترجاعها.</a:t>
            </a:r>
          </a:p>
        </p:txBody>
      </p:sp>
      <p:pic>
        <p:nvPicPr>
          <p:cNvPr id="23" name="Picture 6" descr="100+ Best فتيات images in 2020 | girl clipart, clip art, girl cartoon">
            <a:extLst>
              <a:ext uri="{FF2B5EF4-FFF2-40B4-BE49-F238E27FC236}">
                <a16:creationId xmlns:a16="http://schemas.microsoft.com/office/drawing/2014/main" id="{B46A69BC-C2D0-4E99-82F6-BA377925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4" b="99748" l="9746" r="89831">
                        <a14:foregroundMark x1="80508" y1="28715" x2="80508" y2="28715"/>
                        <a14:foregroundMark x1="22458" y1="29219" x2="22458" y2="29219"/>
                        <a14:foregroundMark x1="25000" y1="35516" x2="25000" y2="35516"/>
                        <a14:foregroundMark x1="76271" y1="93955" x2="76271" y2="93955"/>
                        <a14:foregroundMark x1="44492" y1="94710" x2="44492" y2="94710"/>
                        <a14:foregroundMark x1="75847" y1="95970" x2="75847" y2="95970"/>
                        <a14:foregroundMark x1="80932" y1="93199" x2="80932" y2="93199"/>
                        <a14:foregroundMark x1="36017" y1="97481" x2="36017" y2="97481"/>
                        <a14:foregroundMark x1="28390" y1="38539" x2="28390" y2="38539"/>
                        <a14:foregroundMark x1="19915" y1="25945" x2="19915" y2="25945"/>
                        <a14:foregroundMark x1="78814" y1="30730" x2="78814" y2="30730"/>
                        <a14:foregroundMark x1="83051" y1="25693" x2="83051" y2="25693"/>
                        <a14:foregroundMark x1="80932" y1="27204" x2="80932" y2="27204"/>
                        <a14:foregroundMark x1="79661" y1="24685" x2="79661" y2="24685"/>
                        <a14:foregroundMark x1="81780" y1="23929" x2="81780" y2="23929"/>
                        <a14:foregroundMark x1="19915" y1="22922" x2="19915" y2="22922"/>
                        <a14:foregroundMark x1="21186" y1="22418" x2="21186" y2="22418"/>
                        <a14:foregroundMark x1="36017" y1="99748" x2="36017" y2="99748"/>
                        <a14:foregroundMark x1="81780" y1="93703" x2="81780" y2="93703"/>
                        <a14:foregroundMark x1="23729" y1="30982" x2="23729" y2="30982"/>
                        <a14:foregroundMark x1="25847" y1="34509" x2="25847" y2="34509"/>
                        <a14:foregroundMark x1="26695" y1="38035" x2="26695" y2="38035"/>
                        <a14:foregroundMark x1="26271" y1="37028" x2="26271" y2="37028"/>
                        <a14:foregroundMark x1="27542" y1="36776" x2="27542" y2="36776"/>
                        <a14:foregroundMark x1="27542" y1="36524" x2="27542" y2="36524"/>
                        <a14:foregroundMark x1="27542" y1="36524" x2="27542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542" y1="36524" x2="27542" y2="36524"/>
                        <a14:foregroundMark x1="27542" y1="36524" x2="27542" y2="36524"/>
                        <a14:foregroundMark x1="27542" y1="36524" x2="27542" y2="36524"/>
                        <a14:foregroundMark x1="25000" y1="35768" x2="29661" y2="37783"/>
                        <a14:foregroundMark x1="75847" y1="87909" x2="77966" y2="90176"/>
                        <a14:foregroundMark x1="77542" y1="89673" x2="82203" y2="93703"/>
                        <a14:foregroundMark x1="37288" y1="94207" x2="37288" y2="94207"/>
                        <a14:backgroundMark x1="75424" y1="24685" x2="75424" y2="24685"/>
                        <a14:backgroundMark x1="76695" y1="26952" x2="76695" y2="26952"/>
                        <a14:backgroundMark x1="63983" y1="22670" x2="63983" y2="22670"/>
                        <a14:backgroundMark x1="51271" y1="21662" x2="51271" y2="21662"/>
                        <a14:backgroundMark x1="56780" y1="22670" x2="56780" y2="22670"/>
                        <a14:backgroundMark x1="47034" y1="21914" x2="47034" y2="21914"/>
                        <a14:backgroundMark x1="75424" y1="22922" x2="75424" y2="22922"/>
                        <a14:backgroundMark x1="50000" y1="22418" x2="50000" y2="22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4" y="3258524"/>
            <a:ext cx="2230044" cy="3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14D817C-32EA-408D-9ACD-5151C63AB1CC}"/>
              </a:ext>
            </a:extLst>
          </p:cNvPr>
          <p:cNvGrpSpPr/>
          <p:nvPr/>
        </p:nvGrpSpPr>
        <p:grpSpPr>
          <a:xfrm>
            <a:off x="-127904" y="1021469"/>
            <a:ext cx="4171156" cy="3361498"/>
            <a:chOff x="3994150" y="1761366"/>
            <a:chExt cx="4171156" cy="3361498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0B09CC52-01CF-4CA6-9286-52A6688499C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94150" y="1761366"/>
              <a:ext cx="4171156" cy="336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CF56B74B-2C0D-471D-BC86-CDF826A75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1876426"/>
              <a:ext cx="1344613" cy="1552575"/>
            </a:xfrm>
            <a:custGeom>
              <a:avLst/>
              <a:gdLst>
                <a:gd name="T0" fmla="*/ 0 w 7063"/>
                <a:gd name="T1" fmla="*/ 0 h 8155"/>
                <a:gd name="T2" fmla="*/ 7063 w 7063"/>
                <a:gd name="T3" fmla="*/ 4077 h 8155"/>
                <a:gd name="T4" fmla="*/ 0 w 7063"/>
                <a:gd name="T5" fmla="*/ 8155 h 8155"/>
                <a:gd name="T6" fmla="*/ 0 w 7063"/>
                <a:gd name="T7" fmla="*/ 0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3" h="8155">
                  <a:moveTo>
                    <a:pt x="0" y="0"/>
                  </a:moveTo>
                  <a:cubicBezTo>
                    <a:pt x="2914" y="0"/>
                    <a:pt x="5606" y="1554"/>
                    <a:pt x="7063" y="4077"/>
                  </a:cubicBezTo>
                  <a:lnTo>
                    <a:pt x="0" y="8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0">
              <a:solidFill>
                <a:srgbClr val="5B9BD5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A2B5930D-A5A5-4D99-A049-C3A478DB9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652713"/>
              <a:ext cx="1622425" cy="1554163"/>
            </a:xfrm>
            <a:custGeom>
              <a:avLst/>
              <a:gdLst>
                <a:gd name="T0" fmla="*/ 7063 w 8520"/>
                <a:gd name="T1" fmla="*/ 0 h 8155"/>
                <a:gd name="T2" fmla="*/ 7063 w 8520"/>
                <a:gd name="T3" fmla="*/ 8155 h 8155"/>
                <a:gd name="T4" fmla="*/ 0 w 8520"/>
                <a:gd name="T5" fmla="*/ 4078 h 8155"/>
                <a:gd name="T6" fmla="*/ 7063 w 8520"/>
                <a:gd name="T7" fmla="*/ 0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0" h="8155">
                  <a:moveTo>
                    <a:pt x="7063" y="0"/>
                  </a:moveTo>
                  <a:cubicBezTo>
                    <a:pt x="8520" y="2524"/>
                    <a:pt x="8520" y="5632"/>
                    <a:pt x="7063" y="8155"/>
                  </a:cubicBezTo>
                  <a:lnTo>
                    <a:pt x="0" y="4078"/>
                  </a:lnTo>
                  <a:lnTo>
                    <a:pt x="7063" y="0"/>
                  </a:lnTo>
                  <a:close/>
                </a:path>
              </a:pathLst>
            </a:custGeom>
            <a:solidFill>
              <a:srgbClr val="FF9999"/>
            </a:solidFill>
            <a:ln w="0">
              <a:solidFill>
                <a:srgbClr val="FF99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88296C4-9312-487D-B909-4ED363C2F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3429001"/>
              <a:ext cx="1344613" cy="1554163"/>
            </a:xfrm>
            <a:custGeom>
              <a:avLst/>
              <a:gdLst>
                <a:gd name="T0" fmla="*/ 7063 w 7063"/>
                <a:gd name="T1" fmla="*/ 4077 h 8155"/>
                <a:gd name="T2" fmla="*/ 0 w 7063"/>
                <a:gd name="T3" fmla="*/ 8155 h 8155"/>
                <a:gd name="T4" fmla="*/ 0 w 7063"/>
                <a:gd name="T5" fmla="*/ 0 h 8155"/>
                <a:gd name="T6" fmla="*/ 7063 w 7063"/>
                <a:gd name="T7" fmla="*/ 4077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3" h="8155">
                  <a:moveTo>
                    <a:pt x="7063" y="4077"/>
                  </a:moveTo>
                  <a:cubicBezTo>
                    <a:pt x="5606" y="6601"/>
                    <a:pt x="2914" y="8155"/>
                    <a:pt x="0" y="8155"/>
                  </a:cubicBezTo>
                  <a:lnTo>
                    <a:pt x="0" y="0"/>
                  </a:lnTo>
                  <a:lnTo>
                    <a:pt x="7063" y="4077"/>
                  </a:lnTo>
                  <a:close/>
                </a:path>
              </a:pathLst>
            </a:custGeom>
            <a:solidFill>
              <a:srgbClr val="70AD47">
                <a:lumMod val="40000"/>
                <a:lumOff val="60000"/>
              </a:srgbClr>
            </a:solidFill>
            <a:ln w="0">
              <a:solidFill>
                <a:srgbClr val="70AD47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5720852-EE60-4744-A1B2-AA61CA30C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3429001"/>
              <a:ext cx="1346200" cy="1554163"/>
            </a:xfrm>
            <a:custGeom>
              <a:avLst/>
              <a:gdLst>
                <a:gd name="T0" fmla="*/ 7062 w 7062"/>
                <a:gd name="T1" fmla="*/ 8155 h 8155"/>
                <a:gd name="T2" fmla="*/ 0 w 7062"/>
                <a:gd name="T3" fmla="*/ 4077 h 8155"/>
                <a:gd name="T4" fmla="*/ 7062 w 7062"/>
                <a:gd name="T5" fmla="*/ 0 h 8155"/>
                <a:gd name="T6" fmla="*/ 7062 w 7062"/>
                <a:gd name="T7" fmla="*/ 8155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2" h="8155">
                  <a:moveTo>
                    <a:pt x="7062" y="8155"/>
                  </a:moveTo>
                  <a:cubicBezTo>
                    <a:pt x="4149" y="8155"/>
                    <a:pt x="1457" y="6601"/>
                    <a:pt x="0" y="4077"/>
                  </a:cubicBezTo>
                  <a:lnTo>
                    <a:pt x="7062" y="0"/>
                  </a:lnTo>
                  <a:lnTo>
                    <a:pt x="7062" y="8155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0">
              <a:solidFill>
                <a:srgbClr val="ED7D31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869150D4-4F2E-4EBC-9F95-6E2D3E292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2652713"/>
              <a:ext cx="1624013" cy="1554163"/>
            </a:xfrm>
            <a:custGeom>
              <a:avLst/>
              <a:gdLst>
                <a:gd name="T0" fmla="*/ 2913 w 17038"/>
                <a:gd name="T1" fmla="*/ 16310 h 16310"/>
                <a:gd name="T2" fmla="*/ 2913 w 17038"/>
                <a:gd name="T3" fmla="*/ 0 h 16310"/>
                <a:gd name="T4" fmla="*/ 17038 w 17038"/>
                <a:gd name="T5" fmla="*/ 8155 h 16310"/>
                <a:gd name="T6" fmla="*/ 2913 w 17038"/>
                <a:gd name="T7" fmla="*/ 16310 h 1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38" h="16310">
                  <a:moveTo>
                    <a:pt x="2913" y="16310"/>
                  </a:moveTo>
                  <a:cubicBezTo>
                    <a:pt x="0" y="11264"/>
                    <a:pt x="0" y="5047"/>
                    <a:pt x="2913" y="0"/>
                  </a:cubicBezTo>
                  <a:lnTo>
                    <a:pt x="17038" y="8155"/>
                  </a:lnTo>
                  <a:lnTo>
                    <a:pt x="2913" y="16310"/>
                  </a:lnTo>
                  <a:close/>
                </a:path>
              </a:pathLst>
            </a:custGeom>
            <a:solidFill>
              <a:srgbClr val="AE78D6"/>
            </a:solidFill>
            <a:ln w="0">
              <a:solidFill>
                <a:srgbClr val="AE78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ECB4C6D2-8B9D-4F4D-8310-16CE0E9D1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876426"/>
              <a:ext cx="1346200" cy="1552575"/>
            </a:xfrm>
            <a:custGeom>
              <a:avLst/>
              <a:gdLst>
                <a:gd name="T0" fmla="*/ 0 w 14125"/>
                <a:gd name="T1" fmla="*/ 8155 h 16310"/>
                <a:gd name="T2" fmla="*/ 14125 w 14125"/>
                <a:gd name="T3" fmla="*/ 0 h 16310"/>
                <a:gd name="T4" fmla="*/ 14125 w 14125"/>
                <a:gd name="T5" fmla="*/ 16310 h 16310"/>
                <a:gd name="T6" fmla="*/ 0 w 14125"/>
                <a:gd name="T7" fmla="*/ 8155 h 1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25" h="16310">
                  <a:moveTo>
                    <a:pt x="0" y="8155"/>
                  </a:moveTo>
                  <a:cubicBezTo>
                    <a:pt x="2914" y="3109"/>
                    <a:pt x="8298" y="0"/>
                    <a:pt x="14125" y="0"/>
                  </a:cubicBezTo>
                  <a:lnTo>
                    <a:pt x="14125" y="16310"/>
                  </a:lnTo>
                  <a:lnTo>
                    <a:pt x="0" y="8155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0">
              <a:solidFill>
                <a:srgbClr val="FFC000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E3C21FE3-FBDD-43CD-B354-006782A1564B}"/>
                </a:ext>
              </a:extLst>
            </p:cNvPr>
            <p:cNvSpPr/>
            <p:nvPr/>
          </p:nvSpPr>
          <p:spPr>
            <a:xfrm>
              <a:off x="5747543" y="3117074"/>
              <a:ext cx="664369" cy="650082"/>
            </a:xfrm>
            <a:prstGeom prst="ellipse">
              <a:avLst/>
            </a:prstGeom>
            <a:gradFill flip="none" rotWithShape="1">
              <a:gsLst>
                <a:gs pos="0">
                  <a:srgbClr val="F117B3">
                    <a:shade val="30000"/>
                    <a:satMod val="115000"/>
                  </a:srgbClr>
                </a:gs>
                <a:gs pos="50000">
                  <a:srgbClr val="F117B3">
                    <a:shade val="67500"/>
                    <a:satMod val="115000"/>
                  </a:srgbClr>
                </a:gs>
                <a:gs pos="100000">
                  <a:srgbClr val="F117B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6A211E7C-4358-4912-A507-74B3A19EC71F}"/>
                </a:ext>
              </a:extLst>
            </p:cNvPr>
            <p:cNvSpPr txBox="1"/>
            <p:nvPr/>
          </p:nvSpPr>
          <p:spPr>
            <a:xfrm rot="17850591">
              <a:off x="6041159" y="2338699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ثلاث نجمات في المنصة</a:t>
              </a: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AAE53B96-7D7B-40EB-B96E-3487D064FEB9}"/>
                </a:ext>
              </a:extLst>
            </p:cNvPr>
            <p:cNvSpPr txBox="1"/>
            <p:nvPr/>
          </p:nvSpPr>
          <p:spPr>
            <a:xfrm rot="212554">
              <a:off x="6462553" y="3177304"/>
              <a:ext cx="102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نجمتان في المنصة</a:t>
              </a: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C187EDA-E709-4D04-8AE5-0DFB66474F77}"/>
                </a:ext>
              </a:extLst>
            </p:cNvPr>
            <p:cNvSpPr txBox="1"/>
            <p:nvPr/>
          </p:nvSpPr>
          <p:spPr>
            <a:xfrm rot="3337024">
              <a:off x="6079153" y="3919617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نجمة واحدة في المنصة</a:t>
              </a: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25B08FB-13CC-4D13-8A31-248A32F3CB9B}"/>
                </a:ext>
              </a:extLst>
            </p:cNvPr>
            <p:cNvSpPr txBox="1"/>
            <p:nvPr/>
          </p:nvSpPr>
          <p:spPr>
            <a:xfrm rot="6941156">
              <a:off x="5113036" y="3979522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ست نجمات في المنصة</a:t>
              </a: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AAE3D49D-B805-40CF-99CA-CC849A6098BB}"/>
                </a:ext>
              </a:extLst>
            </p:cNvPr>
            <p:cNvSpPr txBox="1"/>
            <p:nvPr/>
          </p:nvSpPr>
          <p:spPr>
            <a:xfrm rot="11306685">
              <a:off x="4627876" y="3023417"/>
              <a:ext cx="10282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خمس نجمات في المنصة</a:t>
              </a: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468BE568-D6B4-4A8D-B73A-1613F37C29B0}"/>
                </a:ext>
              </a:extLst>
            </p:cNvPr>
            <p:cNvSpPr txBox="1"/>
            <p:nvPr/>
          </p:nvSpPr>
          <p:spPr>
            <a:xfrm rot="14239283">
              <a:off x="5051218" y="2313820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أربع نجمات في المنصة</a:t>
              </a:r>
            </a:p>
          </p:txBody>
        </p:sp>
      </p:grpSp>
      <p:sp>
        <p:nvSpPr>
          <p:cNvPr id="42" name="سهم: لأسفل 41">
            <a:extLst>
              <a:ext uri="{FF2B5EF4-FFF2-40B4-BE49-F238E27FC236}">
                <a16:creationId xmlns:a16="http://schemas.microsoft.com/office/drawing/2014/main" id="{3ADA0ABC-3118-4EC5-98A7-AFA69B9175DB}"/>
              </a:ext>
            </a:extLst>
          </p:cNvPr>
          <p:cNvSpPr/>
          <p:nvPr/>
        </p:nvSpPr>
        <p:spPr>
          <a:xfrm rot="5400000">
            <a:off x="3986096" y="1937943"/>
            <a:ext cx="715718" cy="1308396"/>
          </a:xfrm>
          <a:prstGeom prst="downArrow">
            <a:avLst>
              <a:gd name="adj1" fmla="val 50000"/>
              <a:gd name="adj2" fmla="val 56155"/>
            </a:avLst>
          </a:prstGeom>
          <a:gradFill>
            <a:gsLst>
              <a:gs pos="0">
                <a:srgbClr val="5D1D55"/>
              </a:gs>
              <a:gs pos="32000">
                <a:srgbClr val="F117B3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contourW="12700">
            <a:bevelT w="114300" h="209550" prst="angle"/>
            <a:contourClr>
              <a:sysClr val="windowText" lastClr="000000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4FFD7133-88AA-49C1-BCAE-9B6CE7EBB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04" y="3695018"/>
            <a:ext cx="2462043" cy="2462043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38C6C815-8641-41A1-9E57-214D893CBD55}"/>
              </a:ext>
            </a:extLst>
          </p:cNvPr>
          <p:cNvSpPr txBox="1"/>
          <p:nvPr/>
        </p:nvSpPr>
        <p:spPr>
          <a:xfrm>
            <a:off x="3676458" y="3001587"/>
            <a:ext cx="81082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2- أَيَّ جزء من المقال يخبرك عن مدى سُمْكِ الثَّلج في القارة القطبية ؟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BB2503D0-81AD-47EB-A5F7-D60ACFBF1773}"/>
              </a:ext>
            </a:extLst>
          </p:cNvPr>
          <p:cNvSpPr txBox="1"/>
          <p:nvPr/>
        </p:nvSpPr>
        <p:spPr>
          <a:xfrm>
            <a:off x="5308747" y="3575241"/>
            <a:ext cx="6103480" cy="960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b="1" dirty="0">
                <a:cs typeface="+mj-cs"/>
              </a:rPr>
              <a:t>أ- ما هي القارة القطبية ؟           ب- الطقس في القارة القطبية      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cs typeface="+mj-cs"/>
              </a:rPr>
              <a:t>ج- البطاريق من القارة القطبية               د- رسالة من القارة القطبية                   </a:t>
            </a: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7DCBC460-9063-4C11-928E-BDB3F27B8676}"/>
              </a:ext>
            </a:extLst>
          </p:cNvPr>
          <p:cNvSpPr/>
          <p:nvPr/>
        </p:nvSpPr>
        <p:spPr>
          <a:xfrm>
            <a:off x="8629758" y="3618926"/>
            <a:ext cx="2406611" cy="47122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28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43" grpId="0"/>
      <p:bldP spid="44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4" y="830253"/>
            <a:ext cx="7477884" cy="387638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6187ED5-3A08-478A-8360-BE1916FD1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986" y="3018080"/>
            <a:ext cx="1200718" cy="2568380"/>
          </a:xfrm>
          <a:prstGeom prst="rect">
            <a:avLst/>
          </a:prstGeom>
        </p:spPr>
      </p:pic>
      <p:pic>
        <p:nvPicPr>
          <p:cNvPr id="21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225726-0FB5-4CFC-82AB-DAAAE15D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893999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F13705B3-8539-49A8-88AB-D9D44694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1596233"/>
            <a:ext cx="1104656" cy="8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7F02A120-D92C-47C3-B57A-C8056C2C765A}"/>
              </a:ext>
            </a:extLst>
          </p:cNvPr>
          <p:cNvSpPr/>
          <p:nvPr/>
        </p:nvSpPr>
        <p:spPr>
          <a:xfrm>
            <a:off x="3532654" y="3714947"/>
            <a:ext cx="3560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مساء الخير يا وطني </a:t>
            </a:r>
          </a:p>
        </p:txBody>
      </p:sp>
      <p:pic>
        <p:nvPicPr>
          <p:cNvPr id="25" name="Picture 2" descr="نتيجة بحث الصور عن رؤية 2030">
            <a:extLst>
              <a:ext uri="{FF2B5EF4-FFF2-40B4-BE49-F238E27FC236}">
                <a16:creationId xmlns:a16="http://schemas.microsoft.com/office/drawing/2014/main" id="{1A6CA2AA-393B-49E4-8263-FF9069D1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92" y="2264353"/>
            <a:ext cx="16541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t_video5796348327784090145">
            <a:hlinkClick r:id="" action="ppaction://media"/>
            <a:extLst>
              <a:ext uri="{FF2B5EF4-FFF2-40B4-BE49-F238E27FC236}">
                <a16:creationId xmlns:a16="http://schemas.microsoft.com/office/drawing/2014/main" id="{F190FF35-C1D4-4913-96AA-2F0CACE08D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1310" y="1231583"/>
            <a:ext cx="4103538" cy="23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7878"/>
            <a:ext cx="12041817" cy="585317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CA2395-4574-457C-B34D-5C2052E4ADE0}"/>
              </a:ext>
            </a:extLst>
          </p:cNvPr>
          <p:cNvSpPr txBox="1"/>
          <p:nvPr/>
        </p:nvSpPr>
        <p:spPr>
          <a:xfrm>
            <a:off x="8409426" y="1235851"/>
            <a:ext cx="345056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السبب والنتيجة: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21FDF6-7334-4AF9-98C2-16A9A3ADB35C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الربط بين سبب ونتيجة.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245FA69-D105-474A-89FA-5A511A05B3E3}"/>
              </a:ext>
            </a:extLst>
          </p:cNvPr>
          <p:cNvSpPr/>
          <p:nvPr/>
        </p:nvSpPr>
        <p:spPr>
          <a:xfrm>
            <a:off x="3321012" y="3750459"/>
            <a:ext cx="3076024" cy="83197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النتيجة: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عدم الذهاب للقارة القطبية بين شهر </a:t>
            </a:r>
            <a:r>
              <a:rPr lang="ar-SA" sz="1400" kern="0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آبريل</a:t>
            </a:r>
            <a:r>
              <a:rPr lang="ar-SA" sz="1400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وسبتمبر</a:t>
            </a:r>
            <a:r>
              <a:rPr kumimoji="0" lang="ar-SA" sz="1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ar-SA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سهم: لليسار 21">
            <a:extLst>
              <a:ext uri="{FF2B5EF4-FFF2-40B4-BE49-F238E27FC236}">
                <a16:creationId xmlns:a16="http://schemas.microsoft.com/office/drawing/2014/main" id="{12D8FE6E-E823-42D8-AA1E-E332B642510F}"/>
              </a:ext>
            </a:extLst>
          </p:cNvPr>
          <p:cNvSpPr/>
          <p:nvPr/>
        </p:nvSpPr>
        <p:spPr>
          <a:xfrm>
            <a:off x="6397036" y="3908323"/>
            <a:ext cx="964428" cy="516243"/>
          </a:xfrm>
          <a:prstGeom prst="leftArrow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38B76A7-0E73-4B54-9F9F-3B1C3A32968D}"/>
              </a:ext>
            </a:extLst>
          </p:cNvPr>
          <p:cNvSpPr/>
          <p:nvPr/>
        </p:nvSpPr>
        <p:spPr>
          <a:xfrm>
            <a:off x="7361464" y="3189477"/>
            <a:ext cx="4446881" cy="19539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السبب: </a:t>
            </a:r>
            <a:endParaRPr kumimoji="0" lang="ar-SA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b="1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b="1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1- ولان فصل الشتاء يمتد من أبريل إلى سبتمبر حيث تغرق القارة القطبية في ظلام دائم طيلة ستة أشهر.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400" b="1" kern="0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ar-SA" sz="1400" b="1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2- </a:t>
            </a:r>
            <a:r>
              <a:rPr lang="ar-SA" sz="1400" b="1" kern="0" dirty="0">
                <a:solidFill>
                  <a:srgbClr val="0070C0"/>
                </a:solidFill>
                <a:cs typeface="Times New Roman" panose="02020603050405020304" pitchFamily="18" charset="0"/>
              </a:rPr>
              <a:t>لأنه يكون معدل درجة الحرارة في فصل الشتاء الذي يمتد من شهر أبريل إلى شهر سبتمبر -89 درجة.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6FB8429-D434-4EC3-B2B3-A3280DEB2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7" y="1296070"/>
            <a:ext cx="1581967" cy="16032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09FF8D7-ECBE-420A-9C88-65CE5E622795}"/>
              </a:ext>
            </a:extLst>
          </p:cNvPr>
          <p:cNvSpPr txBox="1"/>
          <p:nvPr/>
        </p:nvSpPr>
        <p:spPr>
          <a:xfrm>
            <a:off x="6202398" y="1935010"/>
            <a:ext cx="56575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C00000"/>
                </a:solidFill>
                <a:cs typeface="+mj-cs"/>
              </a:rPr>
              <a:t>أفكرُ وأبينُ السبب في ماورد في المقال عن القارة القطبية.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983B8A6-B237-4457-B42E-78EFFFD0086E}"/>
              </a:ext>
            </a:extLst>
          </p:cNvPr>
          <p:cNvSpPr txBox="1"/>
          <p:nvPr/>
        </p:nvSpPr>
        <p:spPr>
          <a:xfrm>
            <a:off x="3782536" y="2539808"/>
            <a:ext cx="80774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+mj-cs"/>
              </a:rPr>
              <a:t>هاتِ سببين لتوضح رغبة الناس في عدم الذهاب إلى هناك بين </a:t>
            </a:r>
            <a:r>
              <a:rPr lang="ar-SA" sz="2400" b="1" dirty="0" err="1">
                <a:cs typeface="+mj-cs"/>
              </a:rPr>
              <a:t>آبريل</a:t>
            </a:r>
            <a:r>
              <a:rPr lang="ar-SA" sz="2400" b="1" dirty="0">
                <a:cs typeface="+mj-cs"/>
              </a:rPr>
              <a:t> وسبتمبر ؟</a:t>
            </a:r>
          </a:p>
        </p:txBody>
      </p:sp>
      <p:pic>
        <p:nvPicPr>
          <p:cNvPr id="32" name="Picture 2" descr="أبرد مدينة في العالم تُسجل 47 درجة تحت الصفر - Alghad">
            <a:extLst>
              <a:ext uri="{FF2B5EF4-FFF2-40B4-BE49-F238E27FC236}">
                <a16:creationId xmlns:a16="http://schemas.microsoft.com/office/drawing/2014/main" id="{DA1FDB30-46B4-4E9E-9439-EC665426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0" y="4651521"/>
            <a:ext cx="2744632" cy="15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أبرد مدينة في العالم تُسجل 47 درجة تحت الصفر - صحيفة المقر">
            <a:extLst>
              <a:ext uri="{FF2B5EF4-FFF2-40B4-BE49-F238E27FC236}">
                <a16:creationId xmlns:a16="http://schemas.microsoft.com/office/drawing/2014/main" id="{85D99A08-77DE-4291-AEC5-B6112D5C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8" y="3958681"/>
            <a:ext cx="1405442" cy="7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أسقع مكان في العالم | يلا بوك">
            <a:extLst>
              <a:ext uri="{FF2B5EF4-FFF2-40B4-BE49-F238E27FC236}">
                <a16:creationId xmlns:a16="http://schemas.microsoft.com/office/drawing/2014/main" id="{CD6E8A48-CF33-4A36-9550-7F887454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88" y="4095840"/>
            <a:ext cx="1305422" cy="9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0475"/>
            <a:ext cx="12041817" cy="585317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CA2395-4574-457C-B34D-5C2052E4ADE0}"/>
              </a:ext>
            </a:extLst>
          </p:cNvPr>
          <p:cNvSpPr txBox="1"/>
          <p:nvPr/>
        </p:nvSpPr>
        <p:spPr>
          <a:xfrm>
            <a:off x="8409426" y="1235851"/>
            <a:ext cx="345056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السبب والنتيجة: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21FDF6-7334-4AF9-98C2-16A9A3ADB35C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الربط بين سبب ونتيجة.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6FB8429-D434-4EC3-B2B3-A3280DEB2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7" y="1296070"/>
            <a:ext cx="1581967" cy="160325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983B8A6-B237-4457-B42E-78EFFFD0086E}"/>
              </a:ext>
            </a:extLst>
          </p:cNvPr>
          <p:cNvSpPr txBox="1"/>
          <p:nvPr/>
        </p:nvSpPr>
        <p:spPr>
          <a:xfrm>
            <a:off x="2383690" y="2017015"/>
            <a:ext cx="9476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cs typeface="+mj-cs"/>
              </a:rPr>
              <a:t>لماذا ذكر المقال لك إذا قذفت في الهواء محتوى كأس ماء يغلي فإنه يتجمد قبل أن يلمس الثلج ؟</a:t>
            </a:r>
          </a:p>
        </p:txBody>
      </p:sp>
      <p:pic>
        <p:nvPicPr>
          <p:cNvPr id="7" name="t_video5929355407582562771">
            <a:hlinkClick r:id="" action="ppaction://media"/>
            <a:extLst>
              <a:ext uri="{FF2B5EF4-FFF2-40B4-BE49-F238E27FC236}">
                <a16:creationId xmlns:a16="http://schemas.microsoft.com/office/drawing/2014/main" id="{A374D93A-1803-4767-BC7D-504031A04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7820" y="3060502"/>
            <a:ext cx="4071288" cy="3121321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B76571C9-04B7-4D6E-B36E-EB5989E77332}"/>
              </a:ext>
            </a:extLst>
          </p:cNvPr>
          <p:cNvSpPr/>
          <p:nvPr/>
        </p:nvSpPr>
        <p:spPr>
          <a:xfrm>
            <a:off x="11226270" y="2668487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أ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EED15DB-82A2-4803-9BD2-DE8A72916435}"/>
              </a:ext>
            </a:extLst>
          </p:cNvPr>
          <p:cNvSpPr/>
          <p:nvPr/>
        </p:nvSpPr>
        <p:spPr>
          <a:xfrm>
            <a:off x="11226267" y="3375395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ب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7828AEA-5A08-4067-810F-EA9AFB5E544F}"/>
              </a:ext>
            </a:extLst>
          </p:cNvPr>
          <p:cNvSpPr/>
          <p:nvPr/>
        </p:nvSpPr>
        <p:spPr>
          <a:xfrm>
            <a:off x="11226267" y="4082303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ج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2EF3904-5F5A-4E29-BCA6-5909B8C90C97}"/>
              </a:ext>
            </a:extLst>
          </p:cNvPr>
          <p:cNvSpPr/>
          <p:nvPr/>
        </p:nvSpPr>
        <p:spPr>
          <a:xfrm>
            <a:off x="11226267" y="4789211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د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40F1D94-DFC5-4192-BBE1-DED89A3E9250}"/>
              </a:ext>
            </a:extLst>
          </p:cNvPr>
          <p:cNvSpPr txBox="1"/>
          <p:nvPr/>
        </p:nvSpPr>
        <p:spPr>
          <a:xfrm>
            <a:off x="7399348" y="2716679"/>
            <a:ext cx="36519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ليبين لك مدى حرارة الماء في القارة القطبية.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83CC7E-A84C-42DE-A411-AB40AD3335ED}"/>
              </a:ext>
            </a:extLst>
          </p:cNvPr>
          <p:cNvSpPr txBox="1"/>
          <p:nvPr/>
        </p:nvSpPr>
        <p:spPr>
          <a:xfrm>
            <a:off x="7399348" y="3421561"/>
            <a:ext cx="36519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ليخبرك بما يشربونه في القارة القطبية.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2D0E38E-CDE2-4581-A9B7-255442490C56}"/>
              </a:ext>
            </a:extLst>
          </p:cNvPr>
          <p:cNvSpPr txBox="1"/>
          <p:nvPr/>
        </p:nvSpPr>
        <p:spPr>
          <a:xfrm>
            <a:off x="7399348" y="4128469"/>
            <a:ext cx="36519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ليحدثك عن عمل العلماء في القارة القطبية.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9EFFE72-2CA6-44E1-8E4F-DA09C13D4023}"/>
              </a:ext>
            </a:extLst>
          </p:cNvPr>
          <p:cNvSpPr txBox="1"/>
          <p:nvPr/>
        </p:nvSpPr>
        <p:spPr>
          <a:xfrm>
            <a:off x="7399348" y="4836306"/>
            <a:ext cx="36519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ليبين لك مدى برودة الطقس في القارة القطبية.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6615F31-CDB0-4787-9645-A5391D1EDEAF}"/>
              </a:ext>
            </a:extLst>
          </p:cNvPr>
          <p:cNvSpPr/>
          <p:nvPr/>
        </p:nvSpPr>
        <p:spPr>
          <a:xfrm>
            <a:off x="7584471" y="4095715"/>
            <a:ext cx="3466867" cy="46166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0475"/>
            <a:ext cx="12041817" cy="585317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CA2395-4574-457C-B34D-5C2052E4ADE0}"/>
              </a:ext>
            </a:extLst>
          </p:cNvPr>
          <p:cNvSpPr txBox="1"/>
          <p:nvPr/>
        </p:nvSpPr>
        <p:spPr>
          <a:xfrm>
            <a:off x="8409426" y="1235851"/>
            <a:ext cx="345056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التفكير الناقد: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21FDF6-7334-4AF9-98C2-16A9A3ADB35C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الربط بين سبب ونتيجة.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6FB8429-D434-4EC3-B2B3-A3280DEB2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7" y="1296070"/>
            <a:ext cx="1581967" cy="160325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983B8A6-B237-4457-B42E-78EFFFD0086E}"/>
              </a:ext>
            </a:extLst>
          </p:cNvPr>
          <p:cNvSpPr txBox="1"/>
          <p:nvPr/>
        </p:nvSpPr>
        <p:spPr>
          <a:xfrm>
            <a:off x="2383690" y="2017015"/>
            <a:ext cx="9476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cs typeface="+mj-cs"/>
              </a:rPr>
              <a:t>هاتي ثلاث طرق تحافظ بها البطاريق على دفئها في القارة القطبية ؟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B76571C9-04B7-4D6E-B36E-EB5989E77332}"/>
              </a:ext>
            </a:extLst>
          </p:cNvPr>
          <p:cNvSpPr/>
          <p:nvPr/>
        </p:nvSpPr>
        <p:spPr>
          <a:xfrm>
            <a:off x="11226270" y="2675926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1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EED15DB-82A2-4803-9BD2-DE8A72916435}"/>
              </a:ext>
            </a:extLst>
          </p:cNvPr>
          <p:cNvSpPr/>
          <p:nvPr/>
        </p:nvSpPr>
        <p:spPr>
          <a:xfrm>
            <a:off x="11226267" y="3382834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2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7828AEA-5A08-4067-810F-EA9AFB5E544F}"/>
              </a:ext>
            </a:extLst>
          </p:cNvPr>
          <p:cNvSpPr/>
          <p:nvPr/>
        </p:nvSpPr>
        <p:spPr>
          <a:xfrm>
            <a:off x="11226267" y="4082303"/>
            <a:ext cx="471225" cy="46166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3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40F1D94-DFC5-4192-BBE1-DED89A3E9250}"/>
              </a:ext>
            </a:extLst>
          </p:cNvPr>
          <p:cNvSpPr txBox="1"/>
          <p:nvPr/>
        </p:nvSpPr>
        <p:spPr>
          <a:xfrm>
            <a:off x="6973001" y="2724118"/>
            <a:ext cx="40783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للبطاريق ريش كثير ومتشابك وتحته ريش صوفي.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83CC7E-A84C-42DE-A411-AB40AD3335ED}"/>
              </a:ext>
            </a:extLst>
          </p:cNvPr>
          <p:cNvSpPr txBox="1"/>
          <p:nvPr/>
        </p:nvSpPr>
        <p:spPr>
          <a:xfrm>
            <a:off x="4762734" y="3429000"/>
            <a:ext cx="62886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طبقة سميكة من الدهن تحميها من الهواء البارد والريح وتسرب الماء إلى أجسامها.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2D0E38E-CDE2-4581-A9B7-255442490C56}"/>
              </a:ext>
            </a:extLst>
          </p:cNvPr>
          <p:cNvSpPr txBox="1"/>
          <p:nvPr/>
        </p:nvSpPr>
        <p:spPr>
          <a:xfrm>
            <a:off x="6894464" y="4128469"/>
            <a:ext cx="41568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تحتشد البطاريق في مجموعات للحصول على الدفء.</a:t>
            </a:r>
          </a:p>
        </p:txBody>
      </p:sp>
      <p:pic>
        <p:nvPicPr>
          <p:cNvPr id="21" name="Picture 2" descr="معظم ذكور البطريق الإمبراطور تصوم لمدة 115 يوماً | بوبيولار ساينس - العلوم  للعموم">
            <a:extLst>
              <a:ext uri="{FF2B5EF4-FFF2-40B4-BE49-F238E27FC236}">
                <a16:creationId xmlns:a16="http://schemas.microsoft.com/office/drawing/2014/main" id="{DD6EC832-899E-4E38-A1D0-AB97BD67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1" y="3275579"/>
            <a:ext cx="4551429" cy="30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9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6554393E-D63E-4EDC-8259-97B1D144D905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1E6FEF2D-9731-4294-9390-D1B55FCAE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AFD2C7E-4E78-40B4-A3F5-8E90C93C1FEF}"/>
              </a:ext>
            </a:extLst>
          </p:cNvPr>
          <p:cNvSpPr txBox="1"/>
          <p:nvPr/>
        </p:nvSpPr>
        <p:spPr>
          <a:xfrm>
            <a:off x="937408" y="1315500"/>
            <a:ext cx="108865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فَرَاشَتِي المُفَكِرة: </a:t>
            </a:r>
            <a:r>
              <a:rPr lang="ar-SA" sz="3200" b="1" dirty="0">
                <a:cs typeface="+mj-cs"/>
              </a:rPr>
              <a:t>مِنْ خِلَال الاسْتِنْتَاجَات التَّي تَوصَلنَا لهَا ضَعِي عُنوان آخر لِلقصة ؟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D0CDB1C-441C-44BD-A535-A53E51ED5F8D}"/>
              </a:ext>
            </a:extLst>
          </p:cNvPr>
          <p:cNvSpPr txBox="1"/>
          <p:nvPr/>
        </p:nvSpPr>
        <p:spPr>
          <a:xfrm>
            <a:off x="8319357" y="2020761"/>
            <a:ext cx="350458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الربط بالواقع: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C33F369-12C1-4D3F-A544-D5EF8BA26CAE}"/>
              </a:ext>
            </a:extLst>
          </p:cNvPr>
          <p:cNvSpPr txBox="1"/>
          <p:nvPr/>
        </p:nvSpPr>
        <p:spPr>
          <a:xfrm>
            <a:off x="2103681" y="136714"/>
            <a:ext cx="50885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( الربط بين حدث/ شخصية/ زمان/ مكان ).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826AB21-5A49-464C-9E1C-B99C9DFF393A}"/>
              </a:ext>
            </a:extLst>
          </p:cNvPr>
          <p:cNvSpPr txBox="1"/>
          <p:nvPr/>
        </p:nvSpPr>
        <p:spPr>
          <a:xfrm>
            <a:off x="3999799" y="2748810"/>
            <a:ext cx="78241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cs typeface="+mj-cs"/>
              </a:rPr>
              <a:t>( لطهي الطعام نحن نستخدم مواقد غاز صغيرة، ويستغرق هذا وقتًا أطول مما يستغرقه أفران البيت طبخت بالأمس معكرونة بصلصة الطماطم والخضراوات المعلبة وأكلت فراولة مجففة طعمها كطعم الورق المقوى )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3589715-BDEF-407F-9DE9-E02202C3B86E}"/>
              </a:ext>
            </a:extLst>
          </p:cNvPr>
          <p:cNvSpPr txBox="1"/>
          <p:nvPr/>
        </p:nvSpPr>
        <p:spPr>
          <a:xfrm>
            <a:off x="4639318" y="4000314"/>
            <a:ext cx="61546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cs typeface="+mj-cs"/>
              </a:rPr>
              <a:t>يذكرني هذا النص بما قرأته في ................... لأنه ..............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2FB7A77-FAB0-4C8A-AD94-EBCEFB7DDC02}"/>
              </a:ext>
            </a:extLst>
          </p:cNvPr>
          <p:cNvSpPr/>
          <p:nvPr/>
        </p:nvSpPr>
        <p:spPr>
          <a:xfrm>
            <a:off x="11096216" y="3963951"/>
            <a:ext cx="629414" cy="52804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1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70346435-E6CC-4316-92D7-BDFE9F020409}"/>
              </a:ext>
            </a:extLst>
          </p:cNvPr>
          <p:cNvSpPr/>
          <p:nvPr/>
        </p:nvSpPr>
        <p:spPr>
          <a:xfrm>
            <a:off x="11096216" y="4626156"/>
            <a:ext cx="629414" cy="52804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2</a:t>
            </a: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13297801-99E5-4E9E-BF90-BD75EC385556}"/>
              </a:ext>
            </a:extLst>
          </p:cNvPr>
          <p:cNvSpPr/>
          <p:nvPr/>
        </p:nvSpPr>
        <p:spPr>
          <a:xfrm>
            <a:off x="11096216" y="5288361"/>
            <a:ext cx="629414" cy="52804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cs typeface="+mj-cs"/>
              </a:rPr>
              <a:t>3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940A51-FC4B-4321-9EB8-38B2259DB5D8}"/>
              </a:ext>
            </a:extLst>
          </p:cNvPr>
          <p:cNvSpPr txBox="1"/>
          <p:nvPr/>
        </p:nvSpPr>
        <p:spPr>
          <a:xfrm>
            <a:off x="4594174" y="4659344"/>
            <a:ext cx="61998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cs typeface="+mj-cs"/>
              </a:rPr>
              <a:t>يذكرني هذا النص بما حدث لي عندما ................... لأنه ..............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340258C-EFA3-4019-934F-08648A311C83}"/>
              </a:ext>
            </a:extLst>
          </p:cNvPr>
          <p:cNvSpPr txBox="1"/>
          <p:nvPr/>
        </p:nvSpPr>
        <p:spPr>
          <a:xfrm>
            <a:off x="4594174" y="5321549"/>
            <a:ext cx="61998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cs typeface="+mj-cs"/>
              </a:rPr>
              <a:t>يذكرني هذا النص بما سمعته عن ................... لأنه ..............</a:t>
            </a:r>
          </a:p>
        </p:txBody>
      </p:sp>
      <p:pic>
        <p:nvPicPr>
          <p:cNvPr id="5124" name="Picture 4" descr="Everything freezes in Antarctica... even your meal - Strange Sounds">
            <a:extLst>
              <a:ext uri="{FF2B5EF4-FFF2-40B4-BE49-F238E27FC236}">
                <a16:creationId xmlns:a16="http://schemas.microsoft.com/office/drawing/2014/main" id="{61D9BECC-4485-4F4F-BFD7-E7ACAABE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27" y="3606620"/>
            <a:ext cx="2360988" cy="17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verything freezes in Antarctica... even your meal - Strange Sounds">
            <a:extLst>
              <a:ext uri="{FF2B5EF4-FFF2-40B4-BE49-F238E27FC236}">
                <a16:creationId xmlns:a16="http://schemas.microsoft.com/office/drawing/2014/main" id="{F6F5162C-F1C7-472F-8727-91BA746B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1" y="4438730"/>
            <a:ext cx="2360988" cy="17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9" grpId="0"/>
      <p:bldP spid="23" grpId="0"/>
      <p:bldP spid="24" grpId="0" animBg="1"/>
      <p:bldP spid="25" grpId="0" animBg="1"/>
      <p:bldP spid="29" grpId="0" animBg="1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3D637623-6DC7-4571-9F34-50B746A8634C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FF999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3- مستوى الفهم الناقد.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5F3844F9-24DA-486D-A72E-56EC4E1AE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35718"/>
            <a:ext cx="12041817" cy="585317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5D46C5-968E-4A33-ABF6-DB80F8A74A10}"/>
              </a:ext>
            </a:extLst>
          </p:cNvPr>
          <p:cNvSpPr txBox="1"/>
          <p:nvPr/>
        </p:nvSpPr>
        <p:spPr>
          <a:xfrm>
            <a:off x="7124466" y="1372738"/>
            <a:ext cx="4497098" cy="646331"/>
          </a:xfrm>
          <a:prstGeom prst="rect">
            <a:avLst/>
          </a:prstGeom>
          <a:solidFill>
            <a:srgbClr val="FFCCCC"/>
          </a:solidFill>
          <a:ln>
            <a:solidFill>
              <a:srgbClr val="70AD47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noProof="0" dirty="0">
                <a:solidFill>
                  <a:prstClr val="black"/>
                </a:solidFill>
                <a:cs typeface="Times New Roman" panose="02020603050405020304" pitchFamily="18" charset="0"/>
              </a:rPr>
              <a:t>استراتيجية الحقيقة والرأي: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59A4A71-C32F-4396-9C14-D292BCDE4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4" y="3940172"/>
            <a:ext cx="2260337" cy="226033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2CC8923-71DA-485F-A297-E29D9B2814B3}"/>
              </a:ext>
            </a:extLst>
          </p:cNvPr>
          <p:cNvSpPr txBox="1"/>
          <p:nvPr/>
        </p:nvSpPr>
        <p:spPr>
          <a:xfrm>
            <a:off x="6187627" y="2425088"/>
            <a:ext cx="5671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cs typeface="+mj-cs"/>
              </a:rPr>
              <a:t>1- القارة القطبية من أبرد القارات.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D6A6D70-2146-421A-AFFA-816894126F61}"/>
              </a:ext>
            </a:extLst>
          </p:cNvPr>
          <p:cNvSpPr txBox="1"/>
          <p:nvPr/>
        </p:nvSpPr>
        <p:spPr>
          <a:xfrm>
            <a:off x="6187627" y="3281943"/>
            <a:ext cx="5671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cs typeface="+mj-cs"/>
              </a:rPr>
              <a:t>2- أنا أحب فصل الشتاء.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8457B76-E268-40AE-B213-A7654F9CD2C7}"/>
              </a:ext>
            </a:extLst>
          </p:cNvPr>
          <p:cNvSpPr/>
          <p:nvPr/>
        </p:nvSpPr>
        <p:spPr>
          <a:xfrm>
            <a:off x="4091275" y="2425088"/>
            <a:ext cx="1733433" cy="584775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0627449-472A-476F-9509-73D07FE36A96}"/>
              </a:ext>
            </a:extLst>
          </p:cNvPr>
          <p:cNvSpPr/>
          <p:nvPr/>
        </p:nvSpPr>
        <p:spPr>
          <a:xfrm>
            <a:off x="4091275" y="3263504"/>
            <a:ext cx="1733433" cy="584775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0D2CBE2-AF92-4E8D-9A66-777624D3FDED}"/>
              </a:ext>
            </a:extLst>
          </p:cNvPr>
          <p:cNvSpPr txBox="1"/>
          <p:nvPr/>
        </p:nvSpPr>
        <p:spPr>
          <a:xfrm>
            <a:off x="4133349" y="2425088"/>
            <a:ext cx="16464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+mj-cs"/>
              </a:rPr>
              <a:t>حقيقة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990F2E-7C1E-468D-AAC6-7A16688C1913}"/>
              </a:ext>
            </a:extLst>
          </p:cNvPr>
          <p:cNvSpPr txBox="1"/>
          <p:nvPr/>
        </p:nvSpPr>
        <p:spPr>
          <a:xfrm>
            <a:off x="4134750" y="3278463"/>
            <a:ext cx="164648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+mj-cs"/>
              </a:rPr>
              <a:t>رأي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206896B-9EA0-4211-B793-22E4AFDE57C6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التمييز بين الحقيقة والرأي.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602154-7B6A-4A54-8361-C4F749E14254}"/>
              </a:ext>
            </a:extLst>
          </p:cNvPr>
          <p:cNvSpPr txBox="1"/>
          <p:nvPr/>
        </p:nvSpPr>
        <p:spPr>
          <a:xfrm>
            <a:off x="3034910" y="4454194"/>
            <a:ext cx="858665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+mj-cs"/>
              </a:rPr>
              <a:t>طالبتي المُفَكِرَة: من خلال قرَاءتكِ </a:t>
            </a:r>
          </a:p>
          <a:p>
            <a:pPr algn="ctr"/>
            <a:r>
              <a:rPr lang="ar-SA" sz="3200" b="1" dirty="0">
                <a:cs typeface="+mj-cs"/>
              </a:rPr>
              <a:t>لماذا اشتاقت ( سارة </a:t>
            </a:r>
            <a:r>
              <a:rPr lang="ar-SA" sz="3200" b="1" dirty="0" err="1">
                <a:cs typeface="+mj-cs"/>
              </a:rPr>
              <a:t>ويلر</a:t>
            </a:r>
            <a:r>
              <a:rPr lang="ar-SA" sz="3200" b="1" dirty="0">
                <a:cs typeface="+mj-cs"/>
              </a:rPr>
              <a:t> ) إلى التفاح والبرتقال الطازج ؟</a:t>
            </a:r>
          </a:p>
        </p:txBody>
      </p:sp>
    </p:spTree>
    <p:extLst>
      <p:ext uri="{BB962C8B-B14F-4D97-AF65-F5344CB8AC3E}">
        <p14:creationId xmlns:p14="http://schemas.microsoft.com/office/powerpoint/2010/main" val="2323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3D637623-6DC7-4571-9F34-50B746A8634C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FF999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3- مستوى الفهم الناقد.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5F3844F9-24DA-486D-A72E-56EC4E1AE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7878"/>
            <a:ext cx="12041817" cy="585317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5D46C5-968E-4A33-ABF6-DB80F8A74A10}"/>
              </a:ext>
            </a:extLst>
          </p:cNvPr>
          <p:cNvSpPr txBox="1"/>
          <p:nvPr/>
        </p:nvSpPr>
        <p:spPr>
          <a:xfrm>
            <a:off x="5469571" y="1372738"/>
            <a:ext cx="6151994" cy="646331"/>
          </a:xfrm>
          <a:prstGeom prst="rect">
            <a:avLst/>
          </a:prstGeom>
          <a:solidFill>
            <a:srgbClr val="FFCCCC"/>
          </a:solidFill>
          <a:ln>
            <a:solidFill>
              <a:srgbClr val="70AD47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أَيُّ الأحداث التَّالية لَمْ تحصل فِي النَّص </a:t>
            </a:r>
            <a:r>
              <a:rPr lang="ar-SA" sz="3600" b="1" kern="0" noProof="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2CC8923-71DA-485F-A297-E29D9B2814B3}"/>
              </a:ext>
            </a:extLst>
          </p:cNvPr>
          <p:cNvSpPr txBox="1"/>
          <p:nvPr/>
        </p:nvSpPr>
        <p:spPr>
          <a:xfrm>
            <a:off x="7628959" y="2425088"/>
            <a:ext cx="423019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70C0"/>
                </a:solidFill>
                <a:cs typeface="+mj-cs"/>
              </a:rPr>
              <a:t>1- يقع القطب الجنوبي في وسط القارة القطبية.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D6A6D70-2146-421A-AFFA-816894126F61}"/>
              </a:ext>
            </a:extLst>
          </p:cNvPr>
          <p:cNvSpPr txBox="1"/>
          <p:nvPr/>
        </p:nvSpPr>
        <p:spPr>
          <a:xfrm>
            <a:off x="6047382" y="3281943"/>
            <a:ext cx="58117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70C0"/>
                </a:solidFill>
                <a:cs typeface="+mj-cs"/>
              </a:rPr>
              <a:t>2- يعيش في القارة القطبية عدد كثير من الناس.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8457B76-E268-40AE-B213-A7654F9CD2C7}"/>
              </a:ext>
            </a:extLst>
          </p:cNvPr>
          <p:cNvSpPr/>
          <p:nvPr/>
        </p:nvSpPr>
        <p:spPr>
          <a:xfrm>
            <a:off x="4991015" y="2332755"/>
            <a:ext cx="1056365" cy="584775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0627449-472A-476F-9509-73D07FE36A96}"/>
              </a:ext>
            </a:extLst>
          </p:cNvPr>
          <p:cNvSpPr/>
          <p:nvPr/>
        </p:nvSpPr>
        <p:spPr>
          <a:xfrm>
            <a:off x="4991014" y="3191216"/>
            <a:ext cx="1056365" cy="584775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206896B-9EA0-4211-B793-22E4AFDE57C6}"/>
              </a:ext>
            </a:extLst>
          </p:cNvPr>
          <p:cNvSpPr txBox="1"/>
          <p:nvPr/>
        </p:nvSpPr>
        <p:spPr>
          <a:xfrm>
            <a:off x="875131" y="136714"/>
            <a:ext cx="63171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cs typeface="+mj-cs"/>
              </a:rPr>
              <a:t>التمييز بين ما يتصل بأفكار النص وما لا يتصل به.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712D446-513E-4DB0-8F62-2156C35997BD}"/>
              </a:ext>
            </a:extLst>
          </p:cNvPr>
          <p:cNvSpPr txBox="1"/>
          <p:nvPr/>
        </p:nvSpPr>
        <p:spPr>
          <a:xfrm>
            <a:off x="6047381" y="4138798"/>
            <a:ext cx="58117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70C0"/>
                </a:solidFill>
                <a:cs typeface="+mj-cs"/>
              </a:rPr>
              <a:t>3- يقل عدد البطاريق في القارة القطبية.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0C5EB47-E973-443F-B8BA-D9F4CCDE8C40}"/>
              </a:ext>
            </a:extLst>
          </p:cNvPr>
          <p:cNvSpPr txBox="1"/>
          <p:nvPr/>
        </p:nvSpPr>
        <p:spPr>
          <a:xfrm>
            <a:off x="6047380" y="4993258"/>
            <a:ext cx="58117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70C0"/>
                </a:solidFill>
                <a:cs typeface="+mj-cs"/>
              </a:rPr>
              <a:t>3- قالت سارة </a:t>
            </a:r>
            <a:r>
              <a:rPr lang="ar-SA" sz="2000" b="1" dirty="0" err="1">
                <a:solidFill>
                  <a:srgbClr val="0070C0"/>
                </a:solidFill>
                <a:cs typeface="+mj-cs"/>
              </a:rPr>
              <a:t>ويلر</a:t>
            </a:r>
            <a:r>
              <a:rPr lang="ar-SA" sz="2000" b="1" dirty="0">
                <a:solidFill>
                  <a:srgbClr val="0070C0"/>
                </a:solidFill>
                <a:cs typeface="+mj-cs"/>
              </a:rPr>
              <a:t>: أنها مشتاقة إلى التفاح والبرتقال الطازج.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275C4C2-3D90-425A-AB81-DD2624919A8E}"/>
              </a:ext>
            </a:extLst>
          </p:cNvPr>
          <p:cNvSpPr/>
          <p:nvPr/>
        </p:nvSpPr>
        <p:spPr>
          <a:xfrm>
            <a:off x="4991013" y="4046465"/>
            <a:ext cx="1056365" cy="584775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936D388-131D-4C74-9C0E-07FBBC500259}"/>
              </a:ext>
            </a:extLst>
          </p:cNvPr>
          <p:cNvSpPr/>
          <p:nvPr/>
        </p:nvSpPr>
        <p:spPr>
          <a:xfrm>
            <a:off x="4991012" y="4898480"/>
            <a:ext cx="1056365" cy="584775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BC3F2AE-FAA8-4FA8-9480-AB42206266B7}"/>
              </a:ext>
            </a:extLst>
          </p:cNvPr>
          <p:cNvSpPr txBox="1"/>
          <p:nvPr/>
        </p:nvSpPr>
        <p:spPr>
          <a:xfrm>
            <a:off x="5207849" y="2216091"/>
            <a:ext cx="62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00B05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954CD5B-DBB0-497B-9811-C36142BF2437}"/>
              </a:ext>
            </a:extLst>
          </p:cNvPr>
          <p:cNvSpPr txBox="1"/>
          <p:nvPr/>
        </p:nvSpPr>
        <p:spPr>
          <a:xfrm>
            <a:off x="5095652" y="3017141"/>
            <a:ext cx="84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E3DE15C-3D51-4480-81ED-3702581D6469}"/>
              </a:ext>
            </a:extLst>
          </p:cNvPr>
          <p:cNvSpPr txBox="1"/>
          <p:nvPr/>
        </p:nvSpPr>
        <p:spPr>
          <a:xfrm>
            <a:off x="5095652" y="3869282"/>
            <a:ext cx="84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ar-SA" sz="48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74B4FEF-6112-45C5-B4BC-56CECD1C003D}"/>
              </a:ext>
            </a:extLst>
          </p:cNvPr>
          <p:cNvSpPr txBox="1"/>
          <p:nvPr/>
        </p:nvSpPr>
        <p:spPr>
          <a:xfrm>
            <a:off x="5207849" y="4792612"/>
            <a:ext cx="62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00B050"/>
              </a:solidFill>
            </a:endParaRPr>
          </a:p>
        </p:txBody>
      </p:sp>
      <p:pic>
        <p:nvPicPr>
          <p:cNvPr id="26" name="Picture 6" descr="100+ Best فتيات images in 2020 | girl clipart, clip art, girl cartoon">
            <a:extLst>
              <a:ext uri="{FF2B5EF4-FFF2-40B4-BE49-F238E27FC236}">
                <a16:creationId xmlns:a16="http://schemas.microsoft.com/office/drawing/2014/main" id="{B1FF20CD-39C1-408E-A92B-5160EB29C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4" b="99748" l="9746" r="89831">
                        <a14:foregroundMark x1="80508" y1="28715" x2="80508" y2="28715"/>
                        <a14:foregroundMark x1="22458" y1="29219" x2="22458" y2="29219"/>
                        <a14:foregroundMark x1="25000" y1="35516" x2="25000" y2="35516"/>
                        <a14:foregroundMark x1="76271" y1="93955" x2="76271" y2="93955"/>
                        <a14:foregroundMark x1="44492" y1="94710" x2="44492" y2="94710"/>
                        <a14:foregroundMark x1="75847" y1="95970" x2="75847" y2="95970"/>
                        <a14:foregroundMark x1="80932" y1="93199" x2="80932" y2="93199"/>
                        <a14:foregroundMark x1="36017" y1="97481" x2="36017" y2="97481"/>
                        <a14:foregroundMark x1="28390" y1="38539" x2="28390" y2="38539"/>
                        <a14:foregroundMark x1="19915" y1="25945" x2="19915" y2="25945"/>
                        <a14:foregroundMark x1="78814" y1="30730" x2="78814" y2="30730"/>
                        <a14:foregroundMark x1="83051" y1="25693" x2="83051" y2="25693"/>
                        <a14:foregroundMark x1="80932" y1="27204" x2="80932" y2="27204"/>
                        <a14:foregroundMark x1="79661" y1="24685" x2="79661" y2="24685"/>
                        <a14:foregroundMark x1="81780" y1="23929" x2="81780" y2="23929"/>
                        <a14:foregroundMark x1="19915" y1="22922" x2="19915" y2="22922"/>
                        <a14:foregroundMark x1="21186" y1="22418" x2="21186" y2="22418"/>
                        <a14:foregroundMark x1="36017" y1="99748" x2="36017" y2="99748"/>
                        <a14:foregroundMark x1="81780" y1="93703" x2="81780" y2="93703"/>
                        <a14:foregroundMark x1="23729" y1="30982" x2="23729" y2="30982"/>
                        <a14:foregroundMark x1="25847" y1="34509" x2="25847" y2="34509"/>
                        <a14:foregroundMark x1="26695" y1="38035" x2="26695" y2="38035"/>
                        <a14:foregroundMark x1="26271" y1="37028" x2="26271" y2="37028"/>
                        <a14:foregroundMark x1="27542" y1="36776" x2="27542" y2="36776"/>
                        <a14:foregroundMark x1="27542" y1="36524" x2="27542" y2="36524"/>
                        <a14:foregroundMark x1="27542" y1="36524" x2="27542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542" y1="36524" x2="27542" y2="36524"/>
                        <a14:foregroundMark x1="27542" y1="36524" x2="27542" y2="36524"/>
                        <a14:foregroundMark x1="27542" y1="36524" x2="27542" y2="36524"/>
                        <a14:foregroundMark x1="25000" y1="35768" x2="29661" y2="37783"/>
                        <a14:foregroundMark x1="75847" y1="87909" x2="77966" y2="90176"/>
                        <a14:foregroundMark x1="77542" y1="89673" x2="82203" y2="93703"/>
                        <a14:foregroundMark x1="37288" y1="94207" x2="37288" y2="94207"/>
                        <a14:backgroundMark x1="75424" y1="24685" x2="75424" y2="24685"/>
                        <a14:backgroundMark x1="76695" y1="26952" x2="76695" y2="26952"/>
                        <a14:backgroundMark x1="63983" y1="22670" x2="63983" y2="22670"/>
                        <a14:backgroundMark x1="51271" y1="21662" x2="51271" y2="21662"/>
                        <a14:backgroundMark x1="56780" y1="22670" x2="56780" y2="22670"/>
                        <a14:backgroundMark x1="47034" y1="21914" x2="47034" y2="21914"/>
                        <a14:backgroundMark x1="75424" y1="22922" x2="75424" y2="22922"/>
                        <a14:backgroundMark x1="50000" y1="22418" x2="50000" y2="22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4" y="3258524"/>
            <a:ext cx="2230044" cy="3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EC445E2E-A2D1-4454-867B-D3AB45406BDF}"/>
              </a:ext>
            </a:extLst>
          </p:cNvPr>
          <p:cNvGrpSpPr/>
          <p:nvPr/>
        </p:nvGrpSpPr>
        <p:grpSpPr>
          <a:xfrm>
            <a:off x="-127904" y="1021469"/>
            <a:ext cx="4171156" cy="3361498"/>
            <a:chOff x="3994150" y="1761366"/>
            <a:chExt cx="4171156" cy="3361498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BF911099-6658-4082-9EF5-01E1721BDF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94150" y="1761366"/>
              <a:ext cx="4171156" cy="336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063706C1-4514-4857-BFEB-C7EEFC374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1876426"/>
              <a:ext cx="1344613" cy="1552575"/>
            </a:xfrm>
            <a:custGeom>
              <a:avLst/>
              <a:gdLst>
                <a:gd name="T0" fmla="*/ 0 w 7063"/>
                <a:gd name="T1" fmla="*/ 0 h 8155"/>
                <a:gd name="T2" fmla="*/ 7063 w 7063"/>
                <a:gd name="T3" fmla="*/ 4077 h 8155"/>
                <a:gd name="T4" fmla="*/ 0 w 7063"/>
                <a:gd name="T5" fmla="*/ 8155 h 8155"/>
                <a:gd name="T6" fmla="*/ 0 w 7063"/>
                <a:gd name="T7" fmla="*/ 0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3" h="8155">
                  <a:moveTo>
                    <a:pt x="0" y="0"/>
                  </a:moveTo>
                  <a:cubicBezTo>
                    <a:pt x="2914" y="0"/>
                    <a:pt x="5606" y="1554"/>
                    <a:pt x="7063" y="4077"/>
                  </a:cubicBezTo>
                  <a:lnTo>
                    <a:pt x="0" y="8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0">
              <a:solidFill>
                <a:srgbClr val="5B9BD5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5A4CC8E0-2A97-41D5-8EFB-6A096745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652713"/>
              <a:ext cx="1622425" cy="1554163"/>
            </a:xfrm>
            <a:custGeom>
              <a:avLst/>
              <a:gdLst>
                <a:gd name="T0" fmla="*/ 7063 w 8520"/>
                <a:gd name="T1" fmla="*/ 0 h 8155"/>
                <a:gd name="T2" fmla="*/ 7063 w 8520"/>
                <a:gd name="T3" fmla="*/ 8155 h 8155"/>
                <a:gd name="T4" fmla="*/ 0 w 8520"/>
                <a:gd name="T5" fmla="*/ 4078 h 8155"/>
                <a:gd name="T6" fmla="*/ 7063 w 8520"/>
                <a:gd name="T7" fmla="*/ 0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0" h="8155">
                  <a:moveTo>
                    <a:pt x="7063" y="0"/>
                  </a:moveTo>
                  <a:cubicBezTo>
                    <a:pt x="8520" y="2524"/>
                    <a:pt x="8520" y="5632"/>
                    <a:pt x="7063" y="8155"/>
                  </a:cubicBezTo>
                  <a:lnTo>
                    <a:pt x="0" y="4078"/>
                  </a:lnTo>
                  <a:lnTo>
                    <a:pt x="7063" y="0"/>
                  </a:lnTo>
                  <a:close/>
                </a:path>
              </a:pathLst>
            </a:custGeom>
            <a:solidFill>
              <a:srgbClr val="FF9999"/>
            </a:solidFill>
            <a:ln w="0">
              <a:solidFill>
                <a:srgbClr val="FF99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6D585F4-91A7-49D0-8C12-124D0267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3429001"/>
              <a:ext cx="1344613" cy="1554163"/>
            </a:xfrm>
            <a:custGeom>
              <a:avLst/>
              <a:gdLst>
                <a:gd name="T0" fmla="*/ 7063 w 7063"/>
                <a:gd name="T1" fmla="*/ 4077 h 8155"/>
                <a:gd name="T2" fmla="*/ 0 w 7063"/>
                <a:gd name="T3" fmla="*/ 8155 h 8155"/>
                <a:gd name="T4" fmla="*/ 0 w 7063"/>
                <a:gd name="T5" fmla="*/ 0 h 8155"/>
                <a:gd name="T6" fmla="*/ 7063 w 7063"/>
                <a:gd name="T7" fmla="*/ 4077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3" h="8155">
                  <a:moveTo>
                    <a:pt x="7063" y="4077"/>
                  </a:moveTo>
                  <a:cubicBezTo>
                    <a:pt x="5606" y="6601"/>
                    <a:pt x="2914" y="8155"/>
                    <a:pt x="0" y="8155"/>
                  </a:cubicBezTo>
                  <a:lnTo>
                    <a:pt x="0" y="0"/>
                  </a:lnTo>
                  <a:lnTo>
                    <a:pt x="7063" y="4077"/>
                  </a:lnTo>
                  <a:close/>
                </a:path>
              </a:pathLst>
            </a:custGeom>
            <a:solidFill>
              <a:srgbClr val="70AD47">
                <a:lumMod val="40000"/>
                <a:lumOff val="60000"/>
              </a:srgbClr>
            </a:solidFill>
            <a:ln w="0">
              <a:solidFill>
                <a:srgbClr val="70AD47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F851FCC-A2F7-4E11-8D55-E694C9D99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3429001"/>
              <a:ext cx="1346200" cy="1554163"/>
            </a:xfrm>
            <a:custGeom>
              <a:avLst/>
              <a:gdLst>
                <a:gd name="T0" fmla="*/ 7062 w 7062"/>
                <a:gd name="T1" fmla="*/ 8155 h 8155"/>
                <a:gd name="T2" fmla="*/ 0 w 7062"/>
                <a:gd name="T3" fmla="*/ 4077 h 8155"/>
                <a:gd name="T4" fmla="*/ 7062 w 7062"/>
                <a:gd name="T5" fmla="*/ 0 h 8155"/>
                <a:gd name="T6" fmla="*/ 7062 w 7062"/>
                <a:gd name="T7" fmla="*/ 8155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2" h="8155">
                  <a:moveTo>
                    <a:pt x="7062" y="8155"/>
                  </a:moveTo>
                  <a:cubicBezTo>
                    <a:pt x="4149" y="8155"/>
                    <a:pt x="1457" y="6601"/>
                    <a:pt x="0" y="4077"/>
                  </a:cubicBezTo>
                  <a:lnTo>
                    <a:pt x="7062" y="0"/>
                  </a:lnTo>
                  <a:lnTo>
                    <a:pt x="7062" y="8155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0">
              <a:solidFill>
                <a:srgbClr val="ED7D31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1B4301B6-BB12-4528-8016-11A5CA3C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2652713"/>
              <a:ext cx="1624013" cy="1554163"/>
            </a:xfrm>
            <a:custGeom>
              <a:avLst/>
              <a:gdLst>
                <a:gd name="T0" fmla="*/ 2913 w 17038"/>
                <a:gd name="T1" fmla="*/ 16310 h 16310"/>
                <a:gd name="T2" fmla="*/ 2913 w 17038"/>
                <a:gd name="T3" fmla="*/ 0 h 16310"/>
                <a:gd name="T4" fmla="*/ 17038 w 17038"/>
                <a:gd name="T5" fmla="*/ 8155 h 16310"/>
                <a:gd name="T6" fmla="*/ 2913 w 17038"/>
                <a:gd name="T7" fmla="*/ 16310 h 1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38" h="16310">
                  <a:moveTo>
                    <a:pt x="2913" y="16310"/>
                  </a:moveTo>
                  <a:cubicBezTo>
                    <a:pt x="0" y="11264"/>
                    <a:pt x="0" y="5047"/>
                    <a:pt x="2913" y="0"/>
                  </a:cubicBezTo>
                  <a:lnTo>
                    <a:pt x="17038" y="8155"/>
                  </a:lnTo>
                  <a:lnTo>
                    <a:pt x="2913" y="16310"/>
                  </a:lnTo>
                  <a:close/>
                </a:path>
              </a:pathLst>
            </a:custGeom>
            <a:solidFill>
              <a:srgbClr val="AE78D6"/>
            </a:solidFill>
            <a:ln w="0">
              <a:solidFill>
                <a:srgbClr val="AE78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A19B91E5-77A8-4EAA-BACE-64C0163CA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876426"/>
              <a:ext cx="1346200" cy="1552575"/>
            </a:xfrm>
            <a:custGeom>
              <a:avLst/>
              <a:gdLst>
                <a:gd name="T0" fmla="*/ 0 w 14125"/>
                <a:gd name="T1" fmla="*/ 8155 h 16310"/>
                <a:gd name="T2" fmla="*/ 14125 w 14125"/>
                <a:gd name="T3" fmla="*/ 0 h 16310"/>
                <a:gd name="T4" fmla="*/ 14125 w 14125"/>
                <a:gd name="T5" fmla="*/ 16310 h 16310"/>
                <a:gd name="T6" fmla="*/ 0 w 14125"/>
                <a:gd name="T7" fmla="*/ 8155 h 1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25" h="16310">
                  <a:moveTo>
                    <a:pt x="0" y="8155"/>
                  </a:moveTo>
                  <a:cubicBezTo>
                    <a:pt x="2914" y="3109"/>
                    <a:pt x="8298" y="0"/>
                    <a:pt x="14125" y="0"/>
                  </a:cubicBezTo>
                  <a:lnTo>
                    <a:pt x="14125" y="16310"/>
                  </a:lnTo>
                  <a:lnTo>
                    <a:pt x="0" y="8155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0">
              <a:solidFill>
                <a:srgbClr val="FFC000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BA7EDBDA-F163-45AB-86A4-15B072EC6C4E}"/>
                </a:ext>
              </a:extLst>
            </p:cNvPr>
            <p:cNvSpPr/>
            <p:nvPr/>
          </p:nvSpPr>
          <p:spPr>
            <a:xfrm>
              <a:off x="5747543" y="3117074"/>
              <a:ext cx="664369" cy="650082"/>
            </a:xfrm>
            <a:prstGeom prst="ellipse">
              <a:avLst/>
            </a:prstGeom>
            <a:gradFill flip="none" rotWithShape="1">
              <a:gsLst>
                <a:gs pos="0">
                  <a:srgbClr val="F117B3">
                    <a:shade val="30000"/>
                    <a:satMod val="115000"/>
                  </a:srgbClr>
                </a:gs>
                <a:gs pos="50000">
                  <a:srgbClr val="F117B3">
                    <a:shade val="67500"/>
                    <a:satMod val="115000"/>
                  </a:srgbClr>
                </a:gs>
                <a:gs pos="100000">
                  <a:srgbClr val="F117B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A0FF9EA-D062-43EF-9D6C-48476761E72D}"/>
                </a:ext>
              </a:extLst>
            </p:cNvPr>
            <p:cNvSpPr txBox="1"/>
            <p:nvPr/>
          </p:nvSpPr>
          <p:spPr>
            <a:xfrm rot="17850591">
              <a:off x="6041159" y="2338699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ثلاث نجمات في المنصة</a:t>
              </a: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8F7F1E7A-9302-429D-8DB9-10F5C9A75D46}"/>
                </a:ext>
              </a:extLst>
            </p:cNvPr>
            <p:cNvSpPr txBox="1"/>
            <p:nvPr/>
          </p:nvSpPr>
          <p:spPr>
            <a:xfrm rot="212554">
              <a:off x="6462553" y="3177304"/>
              <a:ext cx="102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نجمتان في المنصة</a:t>
              </a: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A7157500-B256-47CF-915C-470F81C71B15}"/>
                </a:ext>
              </a:extLst>
            </p:cNvPr>
            <p:cNvSpPr txBox="1"/>
            <p:nvPr/>
          </p:nvSpPr>
          <p:spPr>
            <a:xfrm rot="3337024">
              <a:off x="6079153" y="3919617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نجمة واحدة في المنصة</a:t>
              </a: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5B058CFF-ED08-4038-8C83-B69FF06B7574}"/>
                </a:ext>
              </a:extLst>
            </p:cNvPr>
            <p:cNvSpPr txBox="1"/>
            <p:nvPr/>
          </p:nvSpPr>
          <p:spPr>
            <a:xfrm rot="6941156">
              <a:off x="5113036" y="3979522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ست نجمات في المنصة</a:t>
              </a: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2A43576F-7F63-4E2F-AE55-BB53F6D163F6}"/>
                </a:ext>
              </a:extLst>
            </p:cNvPr>
            <p:cNvSpPr txBox="1"/>
            <p:nvPr/>
          </p:nvSpPr>
          <p:spPr>
            <a:xfrm rot="11306685">
              <a:off x="4627876" y="3023417"/>
              <a:ext cx="10282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خمس نجمات في المنصة</a:t>
              </a: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FBA7035D-A4D7-4547-A38E-375F5724F995}"/>
                </a:ext>
              </a:extLst>
            </p:cNvPr>
            <p:cNvSpPr txBox="1"/>
            <p:nvPr/>
          </p:nvSpPr>
          <p:spPr>
            <a:xfrm rot="14239283">
              <a:off x="5051218" y="2313820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أربع نجمات في المنصة</a:t>
              </a:r>
            </a:p>
          </p:txBody>
        </p:sp>
      </p:grpSp>
      <p:sp>
        <p:nvSpPr>
          <p:cNvPr id="42" name="سهم: لأسفل 41">
            <a:extLst>
              <a:ext uri="{FF2B5EF4-FFF2-40B4-BE49-F238E27FC236}">
                <a16:creationId xmlns:a16="http://schemas.microsoft.com/office/drawing/2014/main" id="{92C26BE1-9301-40B0-91B4-55259DC00B72}"/>
              </a:ext>
            </a:extLst>
          </p:cNvPr>
          <p:cNvSpPr/>
          <p:nvPr/>
        </p:nvSpPr>
        <p:spPr>
          <a:xfrm rot="5400000">
            <a:off x="3849431" y="2185898"/>
            <a:ext cx="715718" cy="1308396"/>
          </a:xfrm>
          <a:prstGeom prst="downArrow">
            <a:avLst>
              <a:gd name="adj1" fmla="val 50000"/>
              <a:gd name="adj2" fmla="val 56155"/>
            </a:avLst>
          </a:prstGeom>
          <a:gradFill>
            <a:gsLst>
              <a:gs pos="0">
                <a:srgbClr val="5D1D55"/>
              </a:gs>
              <a:gs pos="32000">
                <a:srgbClr val="F117B3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contourW="12700">
            <a:bevelT w="114300" h="209550" prst="angle"/>
            <a:contourClr>
              <a:sysClr val="windowText" lastClr="000000"/>
            </a:contourClr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34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E174950C-C234-4395-9944-88078FE2722A}"/>
              </a:ext>
            </a:extLst>
          </p:cNvPr>
          <p:cNvSpPr/>
          <p:nvPr/>
        </p:nvSpPr>
        <p:spPr>
          <a:xfrm flipH="1">
            <a:off x="7309590" y="-46007"/>
            <a:ext cx="4882410" cy="814287"/>
          </a:xfrm>
          <a:prstGeom prst="homePlate">
            <a:avLst/>
          </a:prstGeom>
          <a:solidFill>
            <a:srgbClr val="CB97FF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مستوى الفهم </a:t>
            </a:r>
            <a:r>
              <a:rPr kumimoji="0" lang="ar-S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التذوقي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7E771A7-AAA4-491D-B2AF-FA60858EF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9BEC27B-A09A-4C26-B37A-B63158CB9B50}"/>
              </a:ext>
            </a:extLst>
          </p:cNvPr>
          <p:cNvSpPr txBox="1"/>
          <p:nvPr/>
        </p:nvSpPr>
        <p:spPr>
          <a:xfrm>
            <a:off x="396815" y="1270958"/>
            <a:ext cx="11381118" cy="523220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المُتَذوِقَةُ للنَّص:</a:t>
            </a:r>
            <a:endParaRPr lang="ar-SA" sz="2800" b="1" dirty="0"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1606702-6DCC-470A-94CE-60A6A49BB7FF}"/>
              </a:ext>
            </a:extLst>
          </p:cNvPr>
          <p:cNvSpPr txBox="1"/>
          <p:nvPr/>
        </p:nvSpPr>
        <p:spPr>
          <a:xfrm>
            <a:off x="1127573" y="136714"/>
            <a:ext cx="60647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دراسة وتقييم المحتوى واللغة والعناصر النصية.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60B61EA-6DF5-4A9A-9122-C13F2166FE51}"/>
              </a:ext>
            </a:extLst>
          </p:cNvPr>
          <p:cNvSpPr txBox="1"/>
          <p:nvPr/>
        </p:nvSpPr>
        <p:spPr>
          <a:xfrm>
            <a:off x="5093713" y="3644441"/>
            <a:ext cx="6507386" cy="7425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b="1" dirty="0">
                <a:cs typeface="+mj-cs"/>
              </a:rPr>
              <a:t>في أَيَّ جزء كانت المعلومات مفيدة أكثر؟ ولماذا؟</a:t>
            </a:r>
          </a:p>
        </p:txBody>
      </p:sp>
      <p:pic>
        <p:nvPicPr>
          <p:cNvPr id="6" name="صورة 5" descr="صورة تحتوي على طائر, داكن&#10;&#10;تم إنشاء الوصف تلقائياً">
            <a:extLst>
              <a:ext uri="{FF2B5EF4-FFF2-40B4-BE49-F238E27FC236}">
                <a16:creationId xmlns:a16="http://schemas.microsoft.com/office/drawing/2014/main" id="{28EEC6BD-0872-4993-A234-A6C85CCE7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2" y="2496368"/>
            <a:ext cx="5696591" cy="379772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C8D4632-7C6B-458C-BAFF-3E1D88F5ED7A}"/>
              </a:ext>
            </a:extLst>
          </p:cNvPr>
          <p:cNvSpPr txBox="1"/>
          <p:nvPr/>
        </p:nvSpPr>
        <p:spPr>
          <a:xfrm>
            <a:off x="4468343" y="1872924"/>
            <a:ext cx="730959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في هذا المقال:</a:t>
            </a:r>
          </a:p>
          <a:p>
            <a:r>
              <a:rPr lang="ar-SA" sz="2400" dirty="0">
                <a:solidFill>
                  <a:srgbClr val="00B050"/>
                </a:solidFill>
                <a:cs typeface="+mj-cs"/>
              </a:rPr>
              <a:t>هناك طريقتان للتَّعرفِ على القارة القطبية:</a:t>
            </a:r>
          </a:p>
          <a:p>
            <a:pPr marL="285750" indent="-285750">
              <a:buFontTx/>
              <a:buChar char="-"/>
            </a:pPr>
            <a:r>
              <a:rPr lang="ar-SA" sz="2400" dirty="0">
                <a:solidFill>
                  <a:srgbClr val="0070C0"/>
                </a:solidFill>
                <a:cs typeface="+mj-cs"/>
              </a:rPr>
              <a:t>تقديم القارة القطبية.</a:t>
            </a:r>
          </a:p>
          <a:p>
            <a:pPr marL="285750" indent="-285750">
              <a:buFontTx/>
              <a:buChar char="-"/>
            </a:pPr>
            <a:r>
              <a:rPr lang="ar-SA" sz="2400" dirty="0">
                <a:solidFill>
                  <a:srgbClr val="0070C0"/>
                </a:solidFill>
                <a:cs typeface="+mj-cs"/>
              </a:rPr>
              <a:t>رسالة من القارة القطبية.</a:t>
            </a:r>
          </a:p>
        </p:txBody>
      </p:sp>
    </p:spTree>
    <p:extLst>
      <p:ext uri="{BB962C8B-B14F-4D97-AF65-F5344CB8AC3E}">
        <p14:creationId xmlns:p14="http://schemas.microsoft.com/office/powerpoint/2010/main" val="15352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E174950C-C234-4395-9944-88078FE2722A}"/>
              </a:ext>
            </a:extLst>
          </p:cNvPr>
          <p:cNvSpPr/>
          <p:nvPr/>
        </p:nvSpPr>
        <p:spPr>
          <a:xfrm flipH="1">
            <a:off x="7309590" y="-46007"/>
            <a:ext cx="4882410" cy="814287"/>
          </a:xfrm>
          <a:prstGeom prst="homePlate">
            <a:avLst/>
          </a:prstGeom>
          <a:solidFill>
            <a:srgbClr val="CB97FF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مستوى الفهم </a:t>
            </a:r>
            <a:r>
              <a:rPr kumimoji="0" lang="ar-S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التذوقي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7E771A7-AAA4-491D-B2AF-FA60858EF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" y="917878"/>
            <a:ext cx="12041817" cy="585317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9BEC27B-A09A-4C26-B37A-B63158CB9B50}"/>
              </a:ext>
            </a:extLst>
          </p:cNvPr>
          <p:cNvSpPr txBox="1"/>
          <p:nvPr/>
        </p:nvSpPr>
        <p:spPr>
          <a:xfrm>
            <a:off x="396815" y="1270958"/>
            <a:ext cx="11381118" cy="523220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المُتَذوِقَةُ للنَّص: </a:t>
            </a:r>
            <a:r>
              <a:rPr lang="ar-SA" sz="2800" b="1" dirty="0">
                <a:cs typeface="+mj-cs"/>
              </a:rPr>
              <a:t>في نهاية القصة هناك رسالة بعثتها سارة </a:t>
            </a:r>
            <a:r>
              <a:rPr lang="ar-SA" sz="2800" b="1" dirty="0" err="1">
                <a:cs typeface="+mj-cs"/>
              </a:rPr>
              <a:t>ويلر</a:t>
            </a:r>
            <a:r>
              <a:rPr lang="ar-SA" sz="2800" b="1" dirty="0">
                <a:cs typeface="+mj-cs"/>
              </a:rPr>
              <a:t> إلى ابن أخيها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1606702-6DCC-470A-94CE-60A6A49BB7FF}"/>
              </a:ext>
            </a:extLst>
          </p:cNvPr>
          <p:cNvSpPr txBox="1"/>
          <p:nvPr/>
        </p:nvSpPr>
        <p:spPr>
          <a:xfrm>
            <a:off x="1127573" y="136714"/>
            <a:ext cx="60647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دراسة وتلخيص الرسالة.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1A99EA1-202F-4CB6-9DE9-1B246B145246}"/>
              </a:ext>
            </a:extLst>
          </p:cNvPr>
          <p:cNvSpPr txBox="1"/>
          <p:nvPr/>
        </p:nvSpPr>
        <p:spPr>
          <a:xfrm>
            <a:off x="636838" y="1951674"/>
            <a:ext cx="111410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cs typeface="+mj-cs"/>
              </a:rPr>
              <a:t>ما الشيئان اللذان عرفتهما من رسالة سارة عن الطعام في القارة القطبية .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D6CEC13C-4800-4896-81B8-997F8CE2A341}"/>
              </a:ext>
            </a:extLst>
          </p:cNvPr>
          <p:cNvSpPr/>
          <p:nvPr/>
        </p:nvSpPr>
        <p:spPr>
          <a:xfrm>
            <a:off x="11226270" y="2675926"/>
            <a:ext cx="471225" cy="461665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75600066-1113-4C2B-A938-74222EE8388B}"/>
              </a:ext>
            </a:extLst>
          </p:cNvPr>
          <p:cNvSpPr/>
          <p:nvPr/>
        </p:nvSpPr>
        <p:spPr>
          <a:xfrm>
            <a:off x="11226267" y="3382834"/>
            <a:ext cx="471225" cy="461665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E0FC5E1-EF13-40B2-A44B-305D369F895B}"/>
              </a:ext>
            </a:extLst>
          </p:cNvPr>
          <p:cNvSpPr txBox="1"/>
          <p:nvPr/>
        </p:nvSpPr>
        <p:spPr>
          <a:xfrm>
            <a:off x="3399548" y="2724118"/>
            <a:ext cx="76517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prstClr val="black"/>
                </a:solidFill>
                <a:cs typeface="Times New Roman" panose="02020603050405020304" pitchFamily="18" charset="0"/>
              </a:rPr>
              <a:t>لا يوجد أي شيء طازج ولا توجد متاجر ويأكلون الأغذية المجففة أو المجمدة أو المحفوظة في العلب 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3A10B0D-3A2F-45A7-BACB-FA44873E2E91}"/>
              </a:ext>
            </a:extLst>
          </p:cNvPr>
          <p:cNvSpPr txBox="1"/>
          <p:nvPr/>
        </p:nvSpPr>
        <p:spPr>
          <a:xfrm>
            <a:off x="4156874" y="3429000"/>
            <a:ext cx="68944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prstClr val="black"/>
                </a:solidFill>
                <a:cs typeface="Times New Roman" panose="02020603050405020304" pitchFamily="18" charset="0"/>
              </a:rPr>
              <a:t>لطهي الطعام يستخدموا مواقد غاز صغيرة ويستغرقون وقتًا أطول مما تستغرقه أفران البيت.</a:t>
            </a:r>
          </a:p>
        </p:txBody>
      </p:sp>
      <p:pic>
        <p:nvPicPr>
          <p:cNvPr id="3078" name="Picture 6" descr="طريقة عمل ياميش رمضان">
            <a:extLst>
              <a:ext uri="{FF2B5EF4-FFF2-40B4-BE49-F238E27FC236}">
                <a16:creationId xmlns:a16="http://schemas.microsoft.com/office/drawing/2014/main" id="{046AE093-82FA-4362-9679-29758D12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2" y="4133882"/>
            <a:ext cx="3871832" cy="22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تدفق الأوسط مؤسس طريقة التين المجفف مع الحليب - zeedeeservices.com">
            <a:extLst>
              <a:ext uri="{FF2B5EF4-FFF2-40B4-BE49-F238E27FC236}">
                <a16:creationId xmlns:a16="http://schemas.microsoft.com/office/drawing/2014/main" id="{B26876E1-66D3-4C5E-AC2A-84158546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38" y="4426563"/>
            <a:ext cx="3051116" cy="17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" y="917878"/>
            <a:ext cx="12041817" cy="58531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DB89D2-8014-4F53-A7F0-EC4C39413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91" y="1238648"/>
            <a:ext cx="1093489" cy="182992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المُبْدِعَة: </a:t>
            </a:r>
            <a:r>
              <a:rPr lang="ar-SA" sz="2800" b="1" dirty="0">
                <a:cs typeface="+mj-cs"/>
              </a:rPr>
              <a:t>حَلقِي مَعَنَا بِخيَالُكِ المُبْهِر: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E6A35B0-CC53-40CA-B6A9-7C8AFE5CFD8E}"/>
              </a:ext>
            </a:extLst>
          </p:cNvPr>
          <p:cNvSpPr txBox="1"/>
          <p:nvPr/>
        </p:nvSpPr>
        <p:spPr>
          <a:xfrm>
            <a:off x="9218762" y="1885648"/>
            <a:ext cx="2559170" cy="523220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cs typeface="+mj-cs"/>
              </a:rPr>
              <a:t>استراتيجية ماذا لو: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1DBB27-C637-4E5D-AAC9-2F407C8F802E}"/>
              </a:ext>
            </a:extLst>
          </p:cNvPr>
          <p:cNvSpPr txBox="1"/>
          <p:nvPr/>
        </p:nvSpPr>
        <p:spPr>
          <a:xfrm>
            <a:off x="3730528" y="2708694"/>
            <a:ext cx="80474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cs typeface="+mj-cs"/>
              </a:rPr>
              <a:t>فكري فِيمَ إذا كنتِ ترغبين في زيارة القارة القطبية.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C025AF2-D902-49E2-AB3E-EB56171319C8}"/>
              </a:ext>
            </a:extLst>
          </p:cNvPr>
          <p:cNvSpPr txBox="1"/>
          <p:nvPr/>
        </p:nvSpPr>
        <p:spPr>
          <a:xfrm>
            <a:off x="5055931" y="3551813"/>
            <a:ext cx="67261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استخدمي ما قرأته في: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latin typeface="Calibri" panose="020F0502020204030204"/>
                <a:cs typeface="Times New Roman" panose="02020603050405020304" pitchFamily="18" charset="0"/>
              </a:rPr>
              <a:t>( تعرف على القارة القطبية ) و ( رسالة من القارة القطبية 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A618068-F610-4297-BCE6-3F176B5EB9BB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ابتكار حلول أُخرى في القصة.</a:t>
            </a:r>
          </a:p>
        </p:txBody>
      </p:sp>
      <p:pic>
        <p:nvPicPr>
          <p:cNvPr id="4098" name="Picture 2" descr="أبرد مدينة في العالم تُسجل 47 درجة تحت الصفر - Alghad">
            <a:extLst>
              <a:ext uri="{FF2B5EF4-FFF2-40B4-BE49-F238E27FC236}">
                <a16:creationId xmlns:a16="http://schemas.microsoft.com/office/drawing/2014/main" id="{91F79987-ADCD-4B51-A532-10CCB090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1" y="4207985"/>
            <a:ext cx="3658658" cy="20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أبرد مدينة في العالم تُسجل 47 درجة تحت الصفر - صحيفة المقر">
            <a:extLst>
              <a:ext uri="{FF2B5EF4-FFF2-40B4-BE49-F238E27FC236}">
                <a16:creationId xmlns:a16="http://schemas.microsoft.com/office/drawing/2014/main" id="{7E6709E2-52D4-47D4-A595-28525834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0" y="3388679"/>
            <a:ext cx="1873487" cy="10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أسقع مكان في العالم | يلا بوك">
            <a:extLst>
              <a:ext uri="{FF2B5EF4-FFF2-40B4-BE49-F238E27FC236}">
                <a16:creationId xmlns:a16="http://schemas.microsoft.com/office/drawing/2014/main" id="{EB12880B-33CB-4A1E-B31C-4FC74DF5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60" y="3467105"/>
            <a:ext cx="1740158" cy="122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BAF4728-6B01-45DB-9B1D-92D450941030}"/>
              </a:ext>
            </a:extLst>
          </p:cNvPr>
          <p:cNvSpPr txBox="1"/>
          <p:nvPr/>
        </p:nvSpPr>
        <p:spPr>
          <a:xfrm>
            <a:off x="5055931" y="4763864"/>
            <a:ext cx="672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لتوضحي سبب رغبتكِ أو عدم رغبتكِ في زيارتها.</a:t>
            </a:r>
            <a:endParaRPr lang="ar-SA" sz="3200" b="1" noProof="0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740C0C8-426F-4266-9B81-9838D4896E84}"/>
              </a:ext>
            </a:extLst>
          </p:cNvPr>
          <p:cNvSpPr/>
          <p:nvPr/>
        </p:nvSpPr>
        <p:spPr>
          <a:xfrm flipH="1">
            <a:off x="7309590" y="0"/>
            <a:ext cx="4882410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2DDD69A5-902A-4C83-8651-C240716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" y="917878"/>
            <a:ext cx="12041817" cy="58531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2E9826-5229-4B0A-B97F-269DF7453068}"/>
              </a:ext>
            </a:extLst>
          </p:cNvPr>
          <p:cNvSpPr txBox="1"/>
          <p:nvPr/>
        </p:nvSpPr>
        <p:spPr>
          <a:xfrm>
            <a:off x="6510067" y="1270958"/>
            <a:ext cx="5267865" cy="954107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cs typeface="+mj-cs"/>
              </a:rPr>
              <a:t>طَالِبَتِي المُبْدِعَة: </a:t>
            </a:r>
          </a:p>
          <a:p>
            <a:r>
              <a:rPr lang="ar-SA" sz="2800" b="1" dirty="0">
                <a:cs typeface="+mj-cs"/>
              </a:rPr>
              <a:t>ما هو شعوركِ بعد قِرَاءَة النَّص 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D7E0C9E-83A4-4120-A7ED-58533A767767}"/>
              </a:ext>
            </a:extLst>
          </p:cNvPr>
          <p:cNvSpPr txBox="1"/>
          <p:nvPr/>
        </p:nvSpPr>
        <p:spPr>
          <a:xfrm>
            <a:off x="2681986" y="136714"/>
            <a:ext cx="45102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خريطة معرفية للفهم القرائي.</a:t>
            </a:r>
          </a:p>
        </p:txBody>
      </p:sp>
      <p:pic>
        <p:nvPicPr>
          <p:cNvPr id="1026" name="Picture 2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7A8B628E-04F1-4D40-B1D0-60DCAA2D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1" y="3171667"/>
            <a:ext cx="6096000" cy="259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4" y="830253"/>
            <a:ext cx="7477884" cy="387638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6187ED5-3A08-478A-8360-BE1916FD1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38" y="2568041"/>
            <a:ext cx="1200718" cy="2568380"/>
          </a:xfrm>
          <a:prstGeom prst="rect">
            <a:avLst/>
          </a:prstGeom>
        </p:spPr>
      </p:pic>
      <p:pic>
        <p:nvPicPr>
          <p:cNvPr id="21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225726-0FB5-4CFC-82AB-DAAAE15D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893999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F13705B3-8539-49A8-88AB-D9D44694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1596233"/>
            <a:ext cx="1104656" cy="8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: زوايا مستديرة 2">
            <a:extLst>
              <a:ext uri="{FF2B5EF4-FFF2-40B4-BE49-F238E27FC236}">
                <a16:creationId xmlns:a16="http://schemas.microsoft.com/office/drawing/2014/main" id="{ED7A23F8-B4DF-4272-8299-8AAB060B0A21}"/>
              </a:ext>
            </a:extLst>
          </p:cNvPr>
          <p:cNvSpPr/>
          <p:nvPr/>
        </p:nvSpPr>
        <p:spPr>
          <a:xfrm>
            <a:off x="6204860" y="2413130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إغلاق مكبّر الصوت و عدم فتحه إلا بإذن المعلم.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F73B5BF8-4026-4F9E-82E3-934133434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39133" r="70314" b="43143"/>
          <a:stretch/>
        </p:blipFill>
        <p:spPr bwMode="auto">
          <a:xfrm rot="16200000">
            <a:off x="7108616" y="1350699"/>
            <a:ext cx="995191" cy="5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9B9ED88-8B07-4FC1-8A95-40790BDE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34" y="1288218"/>
            <a:ext cx="762425" cy="7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B750388-1B79-4FE5-AC43-007BC562B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t="27541" r="48117" b="20693"/>
          <a:stretch/>
        </p:blipFill>
        <p:spPr bwMode="auto">
          <a:xfrm>
            <a:off x="5230233" y="1229382"/>
            <a:ext cx="918248" cy="8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FBC32B9A-8F4A-4CC3-A9E3-337A75CFD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37826" r="60874" b="40159"/>
          <a:stretch/>
        </p:blipFill>
        <p:spPr bwMode="auto">
          <a:xfrm>
            <a:off x="8155134" y="1256964"/>
            <a:ext cx="818686" cy="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مستطيل: زوايا مستديرة 2">
            <a:extLst>
              <a:ext uri="{FF2B5EF4-FFF2-40B4-BE49-F238E27FC236}">
                <a16:creationId xmlns:a16="http://schemas.microsoft.com/office/drawing/2014/main" id="{BF255AB6-9DAD-4F8A-9320-1F4061C91F34}"/>
              </a:ext>
            </a:extLst>
          </p:cNvPr>
          <p:cNvSpPr/>
          <p:nvPr/>
        </p:nvSpPr>
        <p:spPr>
          <a:xfrm>
            <a:off x="7163125" y="2413045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رفع اليد عند المشاركة و انتظار الموافقة.</a:t>
            </a:r>
          </a:p>
        </p:txBody>
      </p:sp>
      <p:sp>
        <p:nvSpPr>
          <p:cNvPr id="32" name="مستطيل: زوايا مستديرة 2">
            <a:extLst>
              <a:ext uri="{FF2B5EF4-FFF2-40B4-BE49-F238E27FC236}">
                <a16:creationId xmlns:a16="http://schemas.microsoft.com/office/drawing/2014/main" id="{4C8BD411-1BE3-4B87-8931-4BCA1DFC3597}"/>
              </a:ext>
            </a:extLst>
          </p:cNvPr>
          <p:cNvSpPr/>
          <p:nvPr/>
        </p:nvSpPr>
        <p:spPr>
          <a:xfrm>
            <a:off x="8121390" y="2404876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33" name="مستطيل: زوايا مستديرة 2">
            <a:extLst>
              <a:ext uri="{FF2B5EF4-FFF2-40B4-BE49-F238E27FC236}">
                <a16:creationId xmlns:a16="http://schemas.microsoft.com/office/drawing/2014/main" id="{235B9807-553C-4F8C-940A-B2810E4286CA}"/>
              </a:ext>
            </a:extLst>
          </p:cNvPr>
          <p:cNvSpPr/>
          <p:nvPr/>
        </p:nvSpPr>
        <p:spPr>
          <a:xfrm>
            <a:off x="5246595" y="2413130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عدم الكتابة في دردشة الاجتماع إلا بإذن المعلم</a:t>
            </a:r>
          </a:p>
        </p:txBody>
      </p:sp>
      <p:sp>
        <p:nvSpPr>
          <p:cNvPr id="34" name="مستطيل: زوايا مستديرة 2">
            <a:extLst>
              <a:ext uri="{FF2B5EF4-FFF2-40B4-BE49-F238E27FC236}">
                <a16:creationId xmlns:a16="http://schemas.microsoft.com/office/drawing/2014/main" id="{B1F21E90-4B70-4431-9C4A-8B8F9505B9E6}"/>
              </a:ext>
            </a:extLst>
          </p:cNvPr>
          <p:cNvSpPr/>
          <p:nvPr/>
        </p:nvSpPr>
        <p:spPr>
          <a:xfrm>
            <a:off x="4288330" y="2413045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المراجعة اليومية للدروس السابقة.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9A4FA09B-9FEF-48D7-A747-1BC34BAF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22528" r="41364" b="48368"/>
          <a:stretch/>
        </p:blipFill>
        <p:spPr bwMode="auto">
          <a:xfrm>
            <a:off x="4275333" y="1375600"/>
            <a:ext cx="912168" cy="66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مستطيل: زوايا مستديرة 2">
            <a:extLst>
              <a:ext uri="{FF2B5EF4-FFF2-40B4-BE49-F238E27FC236}">
                <a16:creationId xmlns:a16="http://schemas.microsoft.com/office/drawing/2014/main" id="{88A5848B-A249-4906-A770-5A90282F71A9}"/>
              </a:ext>
            </a:extLst>
          </p:cNvPr>
          <p:cNvSpPr/>
          <p:nvPr/>
        </p:nvSpPr>
        <p:spPr>
          <a:xfrm>
            <a:off x="3330065" y="2413044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المشاركة و التفاعل أثناء الحصة.</a:t>
            </a:r>
          </a:p>
        </p:txBody>
      </p:sp>
      <p:sp>
        <p:nvSpPr>
          <p:cNvPr id="37" name="مستطيل: زوايا مستديرة 2">
            <a:extLst>
              <a:ext uri="{FF2B5EF4-FFF2-40B4-BE49-F238E27FC236}">
                <a16:creationId xmlns:a16="http://schemas.microsoft.com/office/drawing/2014/main" id="{212EDD68-D35A-4481-8A7E-CF512E8EA10D}"/>
              </a:ext>
            </a:extLst>
          </p:cNvPr>
          <p:cNvSpPr/>
          <p:nvPr/>
        </p:nvSpPr>
        <p:spPr>
          <a:xfrm>
            <a:off x="2371800" y="2413043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حل الواجبات و إرسالها في الموعد المحدد.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56D325D-2B81-400C-8D18-D819E34F0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7" t="46082" r="51548" b="25373"/>
          <a:stretch/>
        </p:blipFill>
        <p:spPr bwMode="auto">
          <a:xfrm>
            <a:off x="3322972" y="1375619"/>
            <a:ext cx="911084" cy="6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7DAD39BA-B406-41BA-A216-52710223F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29804" r="45350" b="9561"/>
          <a:stretch/>
        </p:blipFill>
        <p:spPr bwMode="auto">
          <a:xfrm>
            <a:off x="2398530" y="1266096"/>
            <a:ext cx="830867" cy="7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9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3" y="802204"/>
            <a:ext cx="8672775" cy="3904432"/>
          </a:xfrm>
          <a:prstGeom prst="rect">
            <a:avLst/>
          </a:prstGeom>
        </p:spPr>
      </p:pic>
      <p:pic>
        <p:nvPicPr>
          <p:cNvPr id="25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6482D9-AAD4-4829-B373-58F1F97A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3" y="917997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C65EA7EF-D72A-4BBE-B30C-924AE0F1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81" y="1630450"/>
            <a:ext cx="1135509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385DDC-2A67-4A07-B8C8-165C8328721C}"/>
              </a:ext>
            </a:extLst>
          </p:cNvPr>
          <p:cNvSpPr txBox="1"/>
          <p:nvPr/>
        </p:nvSpPr>
        <p:spPr>
          <a:xfrm>
            <a:off x="2914511" y="1419741"/>
            <a:ext cx="6332079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طالبتي </a:t>
            </a:r>
            <a:r>
              <a:rPr lang="ar-SA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الرائعة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إِنَّ </a:t>
            </a:r>
            <a:r>
              <a:rPr lang="ar-SA" sz="24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القراءةَ</a:t>
            </a: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هي رياضة للعقل، </a:t>
            </a:r>
            <a:r>
              <a:rPr lang="ar-SA" sz="24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فبالقراءة</a:t>
            </a: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نُحافظ على قوة وصحة العقل كما نحافظ بالرياضة على قوة الجسم ولياقته،</a:t>
            </a:r>
            <a:r>
              <a:rPr lang="ar-SA" sz="24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فالقراءة </a:t>
            </a: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تساهم بتعزيز قدرة الدماغ.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A701B26-C5D3-4726-9DEC-885549024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53" y="3102228"/>
            <a:ext cx="1593438" cy="3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92B72179-AF18-41CA-98D7-7739F67F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A04A81A-B74B-4233-8499-9758D164F503}"/>
              </a:ext>
            </a:extLst>
          </p:cNvPr>
          <p:cNvSpPr txBox="1"/>
          <p:nvPr/>
        </p:nvSpPr>
        <p:spPr>
          <a:xfrm>
            <a:off x="8522186" y="1005972"/>
            <a:ext cx="1828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لماذا نقرأ ؟</a:t>
            </a: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77FC9DA1-8695-4B18-9CD7-5B2DA3371058}"/>
              </a:ext>
            </a:extLst>
          </p:cNvPr>
          <p:cNvSpPr/>
          <p:nvPr/>
        </p:nvSpPr>
        <p:spPr>
          <a:xfrm>
            <a:off x="10559485" y="920722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2" name="Picture 8" descr="لماذا نقرأ؟ | لينا الزغول">
            <a:extLst>
              <a:ext uri="{FF2B5EF4-FFF2-40B4-BE49-F238E27FC236}">
                <a16:creationId xmlns:a16="http://schemas.microsoft.com/office/drawing/2014/main" id="{0A381181-70F9-49B1-9F48-CAC9525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318358"/>
            <a:ext cx="2150331" cy="21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اوربوينت درس استيراتيجية كتابة مادة لغتي ثالث متوسط الفصل الدراسي الاول  عام 1442هـ">
            <a:extLst>
              <a:ext uri="{FF2B5EF4-FFF2-40B4-BE49-F238E27FC236}">
                <a16:creationId xmlns:a16="http://schemas.microsoft.com/office/drawing/2014/main" id="{196EDBF2-3261-476E-B837-AD3E7F0D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4389311"/>
            <a:ext cx="9424431" cy="14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C2BC6D3-5205-4E42-931B-1191964F9047}"/>
              </a:ext>
            </a:extLst>
          </p:cNvPr>
          <p:cNvSpPr txBox="1"/>
          <p:nvPr/>
        </p:nvSpPr>
        <p:spPr>
          <a:xfrm>
            <a:off x="2432505" y="5985370"/>
            <a:ext cx="518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Mudir MT" pitchFamily="2" charset="-78"/>
              </a:rPr>
              <a:t>اللَّهُمَّ انْفَعْنَا بِمَا عَلَّمْتَنَا, وَعَلِّمْنَا مَا يَنْفَعُنَا, وَزِدْنَا عِلْمًا إِلَى عِلْمِنَا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A0F59060-D244-4C66-9D4D-6CE4076A9528}"/>
              </a:ext>
            </a:extLst>
          </p:cNvPr>
          <p:cNvSpPr/>
          <p:nvPr/>
        </p:nvSpPr>
        <p:spPr>
          <a:xfrm>
            <a:off x="11218638" y="2963000"/>
            <a:ext cx="505817" cy="56659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+mj-cs"/>
              </a:rPr>
              <a:t>1</a:t>
            </a: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61F0E95B-949B-41CC-9BE4-BA56E53B5FF4}"/>
              </a:ext>
            </a:extLst>
          </p:cNvPr>
          <p:cNvSpPr/>
          <p:nvPr/>
        </p:nvSpPr>
        <p:spPr>
          <a:xfrm>
            <a:off x="11218638" y="3780629"/>
            <a:ext cx="505817" cy="56659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+mj-cs"/>
              </a:rPr>
              <a:t>2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4D845B-08DA-4066-B87B-0C2CDAD391C6}"/>
              </a:ext>
            </a:extLst>
          </p:cNvPr>
          <p:cNvSpPr txBox="1"/>
          <p:nvPr/>
        </p:nvSpPr>
        <p:spPr>
          <a:xfrm>
            <a:off x="8365113" y="280798"/>
            <a:ext cx="355574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استراتيجية المناقشة: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EB9911E-DB59-4844-B6E6-222597C168F7}"/>
              </a:ext>
            </a:extLst>
          </p:cNvPr>
          <p:cNvGrpSpPr/>
          <p:nvPr/>
        </p:nvGrpSpPr>
        <p:grpSpPr>
          <a:xfrm>
            <a:off x="2274103" y="353567"/>
            <a:ext cx="2381250" cy="3746967"/>
            <a:chOff x="2274103" y="353567"/>
            <a:chExt cx="2381250" cy="3746967"/>
          </a:xfrm>
        </p:grpSpPr>
        <p:pic>
          <p:nvPicPr>
            <p:cNvPr id="2050" name="Picture 2" descr="T H U N A Y A N — مكتبة إثراء 📚 مركز الملك عبدالعزيز الثقافي العالمي...">
              <a:extLst>
                <a:ext uri="{FF2B5EF4-FFF2-40B4-BE49-F238E27FC236}">
                  <a16:creationId xmlns:a16="http://schemas.microsoft.com/office/drawing/2014/main" id="{1C956B65-2A1B-458D-B866-856FFEF10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103" y="353567"/>
              <a:ext cx="2381250" cy="3176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F114367C-FB19-41B9-AC51-7B05738F8ED6}"/>
                </a:ext>
              </a:extLst>
            </p:cNvPr>
            <p:cNvSpPr txBox="1"/>
            <p:nvPr/>
          </p:nvSpPr>
          <p:spPr>
            <a:xfrm>
              <a:off x="2274103" y="3515759"/>
              <a:ext cx="238125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cs typeface="+mj-cs"/>
                </a:rPr>
                <a:t>مكتبة إثراء </a:t>
              </a:r>
            </a:p>
            <a:p>
              <a:pPr algn="ctr"/>
              <a:r>
                <a:rPr lang="ar-SA" sz="1600" b="1" dirty="0">
                  <a:cs typeface="+mj-cs"/>
                </a:rPr>
                <a:t>مركز الملك عبد العزيز الثقافي</a:t>
              </a:r>
            </a:p>
          </p:txBody>
        </p:sp>
      </p:grpSp>
      <p:pic>
        <p:nvPicPr>
          <p:cNvPr id="2052" name="Picture 4" descr="التحفة المعمارية «إثراء» في قائمة أعظم 100 موقع في العالم">
            <a:extLst>
              <a:ext uri="{FF2B5EF4-FFF2-40B4-BE49-F238E27FC236}">
                <a16:creationId xmlns:a16="http://schemas.microsoft.com/office/drawing/2014/main" id="{18055770-8257-4575-A3D7-6CD7EFB09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96" y="425308"/>
            <a:ext cx="2427005" cy="12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6BDA39F-E7F7-4933-ACC9-0422D1D729AC}"/>
              </a:ext>
            </a:extLst>
          </p:cNvPr>
          <p:cNvSpPr txBox="1"/>
          <p:nvPr/>
        </p:nvSpPr>
        <p:spPr>
          <a:xfrm>
            <a:off x="5206787" y="1965905"/>
            <a:ext cx="51441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+mj-cs"/>
              </a:rPr>
              <a:t>ما أنواع القراءة من حيثُ الأداء ؟</a:t>
            </a:r>
          </a:p>
        </p:txBody>
      </p:sp>
      <p:sp>
        <p:nvSpPr>
          <p:cNvPr id="20" name="سهم: لليسار 19">
            <a:extLst>
              <a:ext uri="{FF2B5EF4-FFF2-40B4-BE49-F238E27FC236}">
                <a16:creationId xmlns:a16="http://schemas.microsoft.com/office/drawing/2014/main" id="{AE68ADF6-521E-479B-92E5-E86533C939B2}"/>
              </a:ext>
            </a:extLst>
          </p:cNvPr>
          <p:cNvSpPr/>
          <p:nvPr/>
        </p:nvSpPr>
        <p:spPr>
          <a:xfrm>
            <a:off x="10559485" y="1941861"/>
            <a:ext cx="1318307" cy="8134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3D7D26-342E-49E9-ACB5-0FECEE0E1EA8}"/>
              </a:ext>
            </a:extLst>
          </p:cNvPr>
          <p:cNvSpPr txBox="1"/>
          <p:nvPr/>
        </p:nvSpPr>
        <p:spPr>
          <a:xfrm>
            <a:off x="8280966" y="3018794"/>
            <a:ext cx="27824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0070C0"/>
                </a:solidFill>
                <a:cs typeface="+mj-cs"/>
              </a:rPr>
              <a:t>القراءة الصامتة.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85FFBDD-ABB3-4D36-8D56-F6EDE4336E4D}"/>
              </a:ext>
            </a:extLst>
          </p:cNvPr>
          <p:cNvSpPr txBox="1"/>
          <p:nvPr/>
        </p:nvSpPr>
        <p:spPr>
          <a:xfrm>
            <a:off x="8280966" y="3777369"/>
            <a:ext cx="27824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0070C0"/>
                </a:solidFill>
                <a:cs typeface="+mj-cs"/>
              </a:rPr>
              <a:t>القراءة الجهرية.</a:t>
            </a:r>
          </a:p>
        </p:txBody>
      </p:sp>
    </p:spTree>
    <p:extLst>
      <p:ext uri="{BB962C8B-B14F-4D97-AF65-F5344CB8AC3E}">
        <p14:creationId xmlns:p14="http://schemas.microsoft.com/office/powerpoint/2010/main" val="10323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9" grpId="0"/>
      <p:bldP spid="2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القطب الجنوبي يتاكل بتاثير انهار مخفية ومقلوبة | اندبندنت عربية">
            <a:extLst>
              <a:ext uri="{FF2B5EF4-FFF2-40B4-BE49-F238E27FC236}">
                <a16:creationId xmlns:a16="http://schemas.microsoft.com/office/drawing/2014/main" id="{5F3B4F3E-C3AA-4DEF-A28D-C9C86D73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CBD1BD3-4709-49EB-8A44-076C23297E29}"/>
              </a:ext>
            </a:extLst>
          </p:cNvPr>
          <p:cNvSpPr txBox="1"/>
          <p:nvPr/>
        </p:nvSpPr>
        <p:spPr>
          <a:xfrm>
            <a:off x="0" y="584775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cs typeface="+mj-cs"/>
              </a:rPr>
              <a:t>طَالِبَتِي المُتَأَمِلَة: </a:t>
            </a:r>
            <a:r>
              <a:rPr lang="ar-SA" sz="2400" b="1" dirty="0">
                <a:cs typeface="+mj-cs"/>
              </a:rPr>
              <a:t>تَأَمَلِي الصُّور التَّاليَة </a:t>
            </a:r>
            <a:r>
              <a:rPr lang="ar-SA" sz="2400" b="1" dirty="0" err="1">
                <a:cs typeface="+mj-cs"/>
              </a:rPr>
              <a:t>وتنبَأي</a:t>
            </a:r>
            <a:r>
              <a:rPr lang="ar-SA" sz="2400" b="1" dirty="0">
                <a:cs typeface="+mj-cs"/>
              </a:rPr>
              <a:t> فِي أَي مَكَان سَوف تَدُور الأَحْدِاث ومِنْ الشخْصِيَات المَوجُودَة فِي قِصَتنَا ... ؟؟؟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2D3C01-4D0D-4DA5-9EEB-5F1CA3C96C9D}"/>
              </a:ext>
            </a:extLst>
          </p:cNvPr>
          <p:cNvSpPr txBox="1"/>
          <p:nvPr/>
        </p:nvSpPr>
        <p:spPr>
          <a:xfrm>
            <a:off x="9317904" y="3698"/>
            <a:ext cx="287409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cs typeface="+mj-cs"/>
              </a:rPr>
              <a:t>استراتيجية التنبؤ: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A3D7DFC-5DAB-42DF-ABFE-D22B17782FAE}"/>
              </a:ext>
            </a:extLst>
          </p:cNvPr>
          <p:cNvSpPr txBox="1"/>
          <p:nvPr/>
        </p:nvSpPr>
        <p:spPr>
          <a:xfrm>
            <a:off x="4560780" y="0"/>
            <a:ext cx="31414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PT Bold Heading" panose="02010400000000000000" pitchFamily="2" charset="-78"/>
              </a:rPr>
              <a:t>التهيئة الحافزة</a:t>
            </a:r>
          </a:p>
        </p:txBody>
      </p:sp>
      <p:pic>
        <p:nvPicPr>
          <p:cNvPr id="1034" name="Picture 10" descr="upload.wikimedia.org/wikipedia/commons/thumb/b/...">
            <a:extLst>
              <a:ext uri="{FF2B5EF4-FFF2-40B4-BE49-F238E27FC236}">
                <a16:creationId xmlns:a16="http://schemas.microsoft.com/office/drawing/2014/main" id="{EFAFBF5B-9E63-4310-9447-CCA6819B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759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توقعات سياسية on Twitter: &quot;هكذا تقريبا يبدو القطب الجنوبي من الفضاء و يظهر  طرف #أفريقيا رأس الرجاء الصالح… &quot;">
            <a:extLst>
              <a:ext uri="{FF2B5EF4-FFF2-40B4-BE49-F238E27FC236}">
                <a16:creationId xmlns:a16="http://schemas.microsoft.com/office/drawing/2014/main" id="{B114F9D3-5FBD-41EE-9275-ECF758A4F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93176" l="3457" r="94415">
                        <a14:foregroundMark x1="92553" y1="37795" x2="93617" y2="51706"/>
                        <a14:foregroundMark x1="40426" y1="93176" x2="62766" y2="88714"/>
                        <a14:foregroundMark x1="40160" y1="9186" x2="53989" y2="8136"/>
                        <a14:foregroundMark x1="53989" y1="8136" x2="58245" y2="8661"/>
                        <a14:foregroundMark x1="94415" y1="62467" x2="93883" y2="52493"/>
                        <a14:foregroundMark x1="29787" y1="8924" x2="54787" y2="4724"/>
                        <a14:foregroundMark x1="8511" y1="70341" x2="10372" y2="31759"/>
                        <a14:foregroundMark x1="3457" y1="51969" x2="3457" y2="51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3200"/>
            <a:ext cx="2381687" cy="241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بطريق, طائر, الطيور المائية, أسود&#10;&#10;تم إنشاء الوصف تلقائياً">
            <a:extLst>
              <a:ext uri="{FF2B5EF4-FFF2-40B4-BE49-F238E27FC236}">
                <a16:creationId xmlns:a16="http://schemas.microsoft.com/office/drawing/2014/main" id="{70F73B46-D8CB-486D-9E5F-1FB7E9E59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68" y="1586916"/>
            <a:ext cx="3400211" cy="34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A43BB89-EA06-4546-B1A8-02F657577644}"/>
              </a:ext>
            </a:extLst>
          </p:cNvPr>
          <p:cNvSpPr/>
          <p:nvPr/>
        </p:nvSpPr>
        <p:spPr>
          <a:xfrm>
            <a:off x="0" y="1588"/>
            <a:ext cx="12189178" cy="6856412"/>
          </a:xfrm>
          <a:prstGeom prst="rect">
            <a:avLst/>
          </a:prstGeom>
          <a:solidFill>
            <a:srgbClr val="E2FA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Flat design teachers day concept Free Vector">
            <a:extLst>
              <a:ext uri="{FF2B5EF4-FFF2-40B4-BE49-F238E27FC236}">
                <a16:creationId xmlns:a16="http://schemas.microsoft.com/office/drawing/2014/main" id="{88C91C8A-BF17-4C5B-91B5-1CB1C3123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/>
          <a:stretch/>
        </p:blipFill>
        <p:spPr bwMode="auto">
          <a:xfrm>
            <a:off x="617" y="2701960"/>
            <a:ext cx="4528749" cy="41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6">
            <a:extLst>
              <a:ext uri="{FF2B5EF4-FFF2-40B4-BE49-F238E27FC236}">
                <a16:creationId xmlns:a16="http://schemas.microsoft.com/office/drawing/2014/main" id="{733CBF3C-187F-494C-A1F4-B82BA1A00E04}"/>
              </a:ext>
            </a:extLst>
          </p:cNvPr>
          <p:cNvSpPr/>
          <p:nvPr/>
        </p:nvSpPr>
        <p:spPr>
          <a:xfrm flipH="1">
            <a:off x="10099221" y="695428"/>
            <a:ext cx="2092162" cy="502855"/>
          </a:xfrm>
          <a:prstGeom prst="homePlat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المرآة المعكوسة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210494-7B19-41E0-926F-4DB7257F1B3D}"/>
              </a:ext>
            </a:extLst>
          </p:cNvPr>
          <p:cNvSpPr/>
          <p:nvPr/>
        </p:nvSpPr>
        <p:spPr>
          <a:xfrm>
            <a:off x="10870949" y="376206"/>
            <a:ext cx="1433074" cy="461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3399"/>
                </a:highlight>
                <a:uLnTx/>
                <a:uFillTx/>
                <a:latin typeface="Arial" panose="020B0604020202020204" pitchFamily="34" charset="0"/>
                <a:ea typeface="Amsdam" pitchFamily="2" charset="-128"/>
                <a:cs typeface="Arial" panose="020B0604020202020204" pitchFamily="34" charset="0"/>
              </a:rPr>
              <a:t> استراتيجية </a:t>
            </a:r>
          </a:p>
        </p:txBody>
      </p:sp>
      <p:pic>
        <p:nvPicPr>
          <p:cNvPr id="9" name="Picture 2" descr="Flat design teachers day concept Free Vector">
            <a:extLst>
              <a:ext uri="{FF2B5EF4-FFF2-40B4-BE49-F238E27FC236}">
                <a16:creationId xmlns:a16="http://schemas.microsoft.com/office/drawing/2014/main" id="{0019A951-E1D3-48C3-BCB2-2E6726932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2453" r="38262" b="68398"/>
          <a:stretch/>
        </p:blipFill>
        <p:spPr bwMode="auto">
          <a:xfrm>
            <a:off x="520501" y="3544748"/>
            <a:ext cx="2153362" cy="8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at design teachers day concept Free Vector">
            <a:extLst>
              <a:ext uri="{FF2B5EF4-FFF2-40B4-BE49-F238E27FC236}">
                <a16:creationId xmlns:a16="http://schemas.microsoft.com/office/drawing/2014/main" id="{98D886B8-916B-4437-8153-F384F0E49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2453" r="38262" b="68398"/>
          <a:stretch/>
        </p:blipFill>
        <p:spPr bwMode="auto">
          <a:xfrm>
            <a:off x="1165623" y="4246128"/>
            <a:ext cx="866903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1D9684D-7F72-4D75-A3F0-1E79234C7C79}"/>
              </a:ext>
            </a:extLst>
          </p:cNvPr>
          <p:cNvSpPr/>
          <p:nvPr/>
        </p:nvSpPr>
        <p:spPr>
          <a:xfrm>
            <a:off x="400214" y="3044642"/>
            <a:ext cx="2512615" cy="206156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</a:t>
            </a:r>
          </a:p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المرآة المعكوسة</a:t>
            </a:r>
          </a:p>
          <a:p>
            <a:pPr marL="0" marR="0" lvl="0" indent="0" algn="ctr" defTabSz="609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9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استنتجي عنوان </a:t>
            </a:r>
            <a:r>
              <a:rPr lang="ar-SA" sz="3199" b="1" kern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القصة لهذا اليوم.</a:t>
            </a:r>
            <a:endParaRPr kumimoji="0" lang="ar-SA" sz="3199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DD3489C-E533-4C90-938C-D636D971C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40212" b="24666"/>
          <a:stretch/>
        </p:blipFill>
        <p:spPr bwMode="auto">
          <a:xfrm>
            <a:off x="4841097" y="106373"/>
            <a:ext cx="4205132" cy="66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58DDEAE-BA56-4D9A-A0A6-B6F8695D6F26}"/>
              </a:ext>
            </a:extLst>
          </p:cNvPr>
          <p:cNvSpPr/>
          <p:nvPr/>
        </p:nvSpPr>
        <p:spPr>
          <a:xfrm>
            <a:off x="5687355" y="2291130"/>
            <a:ext cx="2512615" cy="2216547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lvl="0" algn="ctr" defTabSz="609463" rtl="0">
              <a:lnSpc>
                <a:spcPct val="150000"/>
              </a:lnSpc>
              <a:defRPr/>
            </a:pP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ض ر أ  </a:t>
            </a:r>
          </a:p>
          <a:p>
            <a:pPr lvl="0" algn="ctr" defTabSz="609463" rtl="0">
              <a:lnSpc>
                <a:spcPct val="150000"/>
              </a:lnSpc>
              <a:defRPr/>
            </a:pP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</a:t>
            </a:r>
            <a:r>
              <a:rPr lang="en-US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</a:t>
            </a:r>
            <a:r>
              <a:rPr lang="en-US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ج</a:t>
            </a:r>
            <a:r>
              <a:rPr lang="en-US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</a:t>
            </a:r>
            <a:r>
              <a:rPr lang="en-US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ي</a:t>
            </a:r>
            <a:r>
              <a:rPr lang="en-US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ar-SA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 د</a:t>
            </a:r>
            <a:r>
              <a:rPr lang="en-US" sz="3199" b="1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ar-SA" sz="3199" b="1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 defTabSz="609463" rtl="0">
              <a:lnSpc>
                <a:spcPct val="150000"/>
              </a:lnSpc>
              <a:defRPr/>
            </a:pPr>
            <a:endParaRPr lang="ar-SA" sz="3199" b="1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1033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3" y="802204"/>
            <a:ext cx="8672775" cy="3904432"/>
          </a:xfrm>
          <a:prstGeom prst="rect">
            <a:avLst/>
          </a:prstGeom>
        </p:spPr>
      </p:pic>
      <p:pic>
        <p:nvPicPr>
          <p:cNvPr id="25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6482D9-AAD4-4829-B373-58F1F97A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3" y="917997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C65EA7EF-D72A-4BBE-B30C-924AE0F1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81" y="1630450"/>
            <a:ext cx="1135509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DC70681-9E19-4BAB-A8D9-8E91FBE8F84D}"/>
              </a:ext>
            </a:extLst>
          </p:cNvPr>
          <p:cNvSpPr txBox="1"/>
          <p:nvPr/>
        </p:nvSpPr>
        <p:spPr>
          <a:xfrm>
            <a:off x="4713019" y="1501608"/>
            <a:ext cx="2740025" cy="1007968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ar-SA" sz="2800" b="1" dirty="0">
                <a:solidFill>
                  <a:srgbClr val="C00000"/>
                </a:solidFill>
                <a:cs typeface="PT Bold Heading" panose="02010400000000000000" pitchFamily="2" charset="-78"/>
              </a:rPr>
              <a:t>نَصُّ الفِهْم القِرَائِي: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2278C2D-EFA3-42D5-8314-6299605B404C}"/>
              </a:ext>
            </a:extLst>
          </p:cNvPr>
          <p:cNvSpPr txBox="1"/>
          <p:nvPr/>
        </p:nvSpPr>
        <p:spPr>
          <a:xfrm>
            <a:off x="9291415" y="1228091"/>
            <a:ext cx="812800" cy="276999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التاريخ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71B47E1-1038-42D1-A252-71F438051E0F}"/>
              </a:ext>
            </a:extLst>
          </p:cNvPr>
          <p:cNvSpPr txBox="1"/>
          <p:nvPr/>
        </p:nvSpPr>
        <p:spPr>
          <a:xfrm>
            <a:off x="9283966" y="1640071"/>
            <a:ext cx="812800" cy="27699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اليوم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6988040-0889-45C5-9A24-AFE24A32EF29}"/>
              </a:ext>
            </a:extLst>
          </p:cNvPr>
          <p:cNvSpPr txBox="1"/>
          <p:nvPr/>
        </p:nvSpPr>
        <p:spPr>
          <a:xfrm>
            <a:off x="9283966" y="2054736"/>
            <a:ext cx="812800" cy="276999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المادة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969ADE5-C3B2-4864-8C94-FD41C9A7018B}"/>
              </a:ext>
            </a:extLst>
          </p:cNvPr>
          <p:cNvSpPr txBox="1"/>
          <p:nvPr/>
        </p:nvSpPr>
        <p:spPr>
          <a:xfrm>
            <a:off x="9283966" y="2463976"/>
            <a:ext cx="812800" cy="276999"/>
          </a:xfrm>
          <a:prstGeom prst="rect">
            <a:avLst/>
          </a:prstGeom>
          <a:solidFill>
            <a:srgbClr val="FFFFCC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الحصة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24B01A4-F196-4CA1-A697-FEA4F2534204}"/>
              </a:ext>
            </a:extLst>
          </p:cNvPr>
          <p:cNvSpPr txBox="1"/>
          <p:nvPr/>
        </p:nvSpPr>
        <p:spPr>
          <a:xfrm>
            <a:off x="4365696" y="2768243"/>
            <a:ext cx="3429709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cs typeface="PT Bold Heading" panose="02010400000000000000" pitchFamily="2" charset="-78"/>
              </a:rPr>
              <a:t>القارة القطبية: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cs typeface="PT Bold Heading" panose="02010400000000000000" pitchFamily="2" charset="-78"/>
              </a:rPr>
              <a:t>أرض الجليد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37AE20F-84C7-40D0-AD3D-0B2A17A60D72}"/>
              </a:ext>
            </a:extLst>
          </p:cNvPr>
          <p:cNvSpPr txBox="1"/>
          <p:nvPr/>
        </p:nvSpPr>
        <p:spPr>
          <a:xfrm>
            <a:off x="7666336" y="1209532"/>
            <a:ext cx="148716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27 / 7 / 1442 هـ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7D64DE3-A2E6-46E2-9377-593CDD43431E}"/>
              </a:ext>
            </a:extLst>
          </p:cNvPr>
          <p:cNvSpPr txBox="1"/>
          <p:nvPr/>
        </p:nvSpPr>
        <p:spPr>
          <a:xfrm>
            <a:off x="7819998" y="1608478"/>
            <a:ext cx="13335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الخميس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38F5A91-F207-466A-903E-53D0E75F1906}"/>
              </a:ext>
            </a:extLst>
          </p:cNvPr>
          <p:cNvSpPr txBox="1"/>
          <p:nvPr/>
        </p:nvSpPr>
        <p:spPr>
          <a:xfrm>
            <a:off x="7946997" y="2033099"/>
            <a:ext cx="120650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لغـتـي الجميلة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A888059-FA97-4C59-891A-F01F9FF6BDCD}"/>
              </a:ext>
            </a:extLst>
          </p:cNvPr>
          <p:cNvSpPr txBox="1"/>
          <p:nvPr/>
        </p:nvSpPr>
        <p:spPr>
          <a:xfrm>
            <a:off x="7819998" y="2463097"/>
            <a:ext cx="137454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الثانية + الثالثة  </a:t>
            </a:r>
          </a:p>
        </p:txBody>
      </p:sp>
      <p:pic>
        <p:nvPicPr>
          <p:cNvPr id="27" name="Picture 8" descr="توقعات سياسية on Twitter: &quot;هكذا تقريبا يبدو القطب الجنوبي من الفضاء و يظهر  طرف #أفريقيا رأس الرجاء الصالح… &quot;">
            <a:extLst>
              <a:ext uri="{FF2B5EF4-FFF2-40B4-BE49-F238E27FC236}">
                <a16:creationId xmlns:a16="http://schemas.microsoft.com/office/drawing/2014/main" id="{9BAA9158-DFCD-40E7-B5C1-B556AA5F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2" b="93176" l="3457" r="94415">
                        <a14:foregroundMark x1="92553" y1="37795" x2="93617" y2="51706"/>
                        <a14:foregroundMark x1="40426" y1="93176" x2="62766" y2="88714"/>
                        <a14:foregroundMark x1="40160" y1="9186" x2="53989" y2="8136"/>
                        <a14:foregroundMark x1="53989" y1="8136" x2="58245" y2="8661"/>
                        <a14:foregroundMark x1="94415" y1="62467" x2="93883" y2="52493"/>
                        <a14:foregroundMark x1="29787" y1="8924" x2="54787" y2="4724"/>
                        <a14:foregroundMark x1="8511" y1="70341" x2="10372" y2="31759"/>
                        <a14:foregroundMark x1="3457" y1="51969" x2="3457" y2="51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06" y="2509576"/>
            <a:ext cx="1644010" cy="1665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E4DEEE9-0DC2-43E4-8045-E7DD0C582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00"/>
          <a:stretch/>
        </p:blipFill>
        <p:spPr>
          <a:xfrm rot="16200000">
            <a:off x="-1754944" y="1754943"/>
            <a:ext cx="6858002" cy="3348112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E9E908B-CD2D-4E09-8B7A-07A787D42760}"/>
              </a:ext>
            </a:extLst>
          </p:cNvPr>
          <p:cNvGrpSpPr/>
          <p:nvPr/>
        </p:nvGrpSpPr>
        <p:grpSpPr>
          <a:xfrm>
            <a:off x="6833606" y="-2"/>
            <a:ext cx="5358394" cy="1189509"/>
            <a:chOff x="6972062" y="7748"/>
            <a:chExt cx="5102818" cy="118950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0FBEE6D-BA7B-4623-B811-7DE145940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45" b="95894" l="2209" r="97093">
                          <a14:foregroundMark x1="30116" y1="57771" x2="70349" y2="52053"/>
                          <a14:foregroundMark x1="58256" y1="34604" x2="61628" y2="86217"/>
                          <a14:foregroundMark x1="59419" y1="86217" x2="49884" y2="58798"/>
                          <a14:foregroundMark x1="51628" y1="61144" x2="32674" y2="58065"/>
                          <a14:foregroundMark x1="37791" y1="38416" x2="40116" y2="58358"/>
                          <a14:foregroundMark x1="39767" y1="70968" x2="39186" y2="81965"/>
                          <a14:foregroundMark x1="38721" y1="76833" x2="37209" y2="56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4913" y="7748"/>
              <a:ext cx="1499967" cy="1189509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3006D8E1-31BE-4D44-9B8E-97011AA31C06}"/>
                </a:ext>
              </a:extLst>
            </p:cNvPr>
            <p:cNvSpPr/>
            <p:nvPr/>
          </p:nvSpPr>
          <p:spPr>
            <a:xfrm>
              <a:off x="6972062" y="253047"/>
              <a:ext cx="3843579" cy="944210"/>
            </a:xfrm>
            <a:prstGeom prst="rect">
              <a:avLst/>
            </a:prstGeom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أهداف الفهم القرائِي: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6B6E920-A923-47A1-8DDE-9C4DDB92A7CB}"/>
              </a:ext>
            </a:extLst>
          </p:cNvPr>
          <p:cNvSpPr txBox="1"/>
          <p:nvPr/>
        </p:nvSpPr>
        <p:spPr>
          <a:xfrm>
            <a:off x="4680452" y="3742698"/>
            <a:ext cx="75115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3- مُمَارَسة الفِهَم القِرَائِي وتَطْبِيق مُسْتَويَاته.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5F57BA2-3F20-4B57-A017-2A53F73A5E65}"/>
              </a:ext>
            </a:extLst>
          </p:cNvPr>
          <p:cNvSpPr txBox="1"/>
          <p:nvPr/>
        </p:nvSpPr>
        <p:spPr>
          <a:xfrm>
            <a:off x="3348114" y="2410120"/>
            <a:ext cx="8843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1- القِرَاءة الجَهْرِية السَّلِيمَة وفِهْم المُقْرُوء واسْتِيعَاب جَوانِبَه واسْتِثْمَارها.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ECED2E-938E-483E-89B3-7A2CBE594132}"/>
              </a:ext>
            </a:extLst>
          </p:cNvPr>
          <p:cNvSpPr txBox="1"/>
          <p:nvPr/>
        </p:nvSpPr>
        <p:spPr>
          <a:xfrm>
            <a:off x="5552304" y="3076409"/>
            <a:ext cx="6639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2- اكتِسَاب مَهَارَةُ القِرَاءة الصَامِتَة.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15F4542-AB1D-49E3-9A7F-66DBE003912F}"/>
              </a:ext>
            </a:extLst>
          </p:cNvPr>
          <p:cNvSpPr txBox="1"/>
          <p:nvPr/>
        </p:nvSpPr>
        <p:spPr>
          <a:xfrm>
            <a:off x="4680452" y="4408987"/>
            <a:ext cx="75115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4- التَّعَرفُ عَلَى مَعَانِي المُفْرَدَات الصَّعْبَة.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BF0F36B-97D3-442A-A187-B1D8BB402D62}"/>
              </a:ext>
            </a:extLst>
          </p:cNvPr>
          <p:cNvSpPr txBox="1"/>
          <p:nvPr/>
        </p:nvSpPr>
        <p:spPr>
          <a:xfrm>
            <a:off x="5290057" y="1507426"/>
            <a:ext cx="69019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  <a:cs typeface="PT Bold Heading" panose="02010400000000000000" pitchFamily="2" charset="-78"/>
              </a:rPr>
              <a:t>أتوقعُ بمشِيئَةِ الله تعالى أَنْ تكنَّ قادرات على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CF51796-E22F-4F97-9C1E-83B43336E6A8}"/>
              </a:ext>
            </a:extLst>
          </p:cNvPr>
          <p:cNvSpPr txBox="1"/>
          <p:nvPr/>
        </p:nvSpPr>
        <p:spPr>
          <a:xfrm>
            <a:off x="5552304" y="5728929"/>
            <a:ext cx="6639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6- تَنْمِيَةُ رُوحَ الخَيَال والإِبْدَاع.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0B0E8A-7722-4533-8CFC-020C5B9ED0EB}"/>
              </a:ext>
            </a:extLst>
          </p:cNvPr>
          <p:cNvSpPr txBox="1"/>
          <p:nvPr/>
        </p:nvSpPr>
        <p:spPr>
          <a:xfrm>
            <a:off x="5552304" y="5068958"/>
            <a:ext cx="6639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5- الكَشْفُ عَنْ القِيَم الوَارِدة فِي النَّص.</a:t>
            </a:r>
          </a:p>
        </p:txBody>
      </p:sp>
    </p:spTree>
    <p:extLst>
      <p:ext uri="{BB962C8B-B14F-4D97-AF65-F5344CB8AC3E}">
        <p14:creationId xmlns:p14="http://schemas.microsoft.com/office/powerpoint/2010/main" val="38896385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7DE149-18A8-44B2-800A-8159B1106B49}"/>
              </a:ext>
            </a:extLst>
          </p:cNvPr>
          <p:cNvSpPr txBox="1"/>
          <p:nvPr/>
        </p:nvSpPr>
        <p:spPr>
          <a:xfrm>
            <a:off x="9463759" y="269272"/>
            <a:ext cx="23764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+mj-cs"/>
              </a:rPr>
              <a:t>القراءة الصامتة</a:t>
            </a:r>
          </a:p>
          <a:p>
            <a:pPr algn="ctr"/>
            <a:r>
              <a:rPr lang="ar-SA" b="1" dirty="0">
                <a:cs typeface="+mj-cs"/>
              </a:rPr>
              <a:t>3 دقائق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2A95B21-E1A3-4AD3-B5F2-F3B0BDFC2991}"/>
              </a:ext>
            </a:extLst>
          </p:cNvPr>
          <p:cNvSpPr/>
          <p:nvPr/>
        </p:nvSpPr>
        <p:spPr>
          <a:xfrm>
            <a:off x="9312294" y="2549129"/>
            <a:ext cx="2627286" cy="329837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القراءة الصامِتة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alt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j-cs"/>
              </a:rPr>
              <a:t>هي قِراءة سِريَّة تَكون بِواسطة النَّظر لَيس فِيها صَوت ولا هَمس ولا تَحريك للشفَتين.</a:t>
            </a: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lang="ar-SA" altLang="ar-SA" b="1" dirty="0">
              <a:solidFill>
                <a:schemeClr val="tx1"/>
              </a:solidFill>
              <a:latin typeface="Calibri" panose="020F0502020204030204" pitchFamily="34" charset="0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  <a:p>
            <a:pPr algn="ctr">
              <a:lnSpc>
                <a:spcPct val="150000"/>
              </a:lnSpc>
              <a:defRPr/>
            </a:pP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j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F4327A4C-0925-4D3D-B3A6-67CE79D1A1CD}"/>
              </a:ext>
            </a:extLst>
          </p:cNvPr>
          <p:cNvSpPr/>
          <p:nvPr/>
        </p:nvSpPr>
        <p:spPr>
          <a:xfrm>
            <a:off x="9655439" y="4198317"/>
            <a:ext cx="1940996" cy="1560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1" name="Picture 3" descr="C:\Users\tutor2u\Downloads\shutterstock_176292206.jpg">
            <a:extLst>
              <a:ext uri="{FF2B5EF4-FFF2-40B4-BE49-F238E27FC236}">
                <a16:creationId xmlns:a16="http://schemas.microsoft.com/office/drawing/2014/main" id="{75EC1123-DA01-4942-A9D5-3ADB8405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15799" y="915603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A7F2F8E-E245-4979-AE3E-B3E6D1DF0B69}"/>
              </a:ext>
            </a:extLst>
          </p:cNvPr>
          <p:cNvGrpSpPr/>
          <p:nvPr/>
        </p:nvGrpSpPr>
        <p:grpSpPr>
          <a:xfrm>
            <a:off x="10654268" y="1192530"/>
            <a:ext cx="45719" cy="984989"/>
            <a:chOff x="6921179" y="3423643"/>
            <a:chExt cx="45719" cy="1666898"/>
          </a:xfrm>
        </p:grpSpPr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78BBB2F8-541D-444F-93FE-D552AF880C10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C0C0B09B-A192-4BBB-8598-DF36AC19514D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DF86A24-B063-4709-84EE-C6B0C0D6D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71" y="437566"/>
            <a:ext cx="4544656" cy="56490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82535D2-7806-4B97-9D28-BBC49EEA5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20" y="437566"/>
            <a:ext cx="4479451" cy="56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4F9C7B-AD20-4EEB-A89F-D11C045908DC}">
  <we:reference id="wa104380907" version="3.0.0.0" store="ar-SA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1602</Words>
  <Application>Microsoft Office PowerPoint</Application>
  <PresentationFormat>شاشة عريضة</PresentationFormat>
  <Paragraphs>338</Paragraphs>
  <Slides>30</Slides>
  <Notes>19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30</vt:i4>
      </vt:variant>
    </vt:vector>
  </HeadingPairs>
  <TitlesOfParts>
    <vt:vector size="39" baseType="lpstr">
      <vt:lpstr>Microsoft YaHei Light</vt:lpstr>
      <vt:lpstr>Arabic Typesetting</vt:lpstr>
      <vt:lpstr>Arial</vt:lpstr>
      <vt:lpstr>Calibri</vt:lpstr>
      <vt:lpstr>Calibri Light</vt:lpstr>
      <vt:lpstr>Times New Roman</vt:lpstr>
      <vt:lpstr>نسق Office</vt:lpstr>
      <vt:lpstr>1_نسق Office</vt:lpstr>
      <vt:lpstr>تصميم افتراضي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you me</dc:creator>
  <cp:lastModifiedBy>you me</cp:lastModifiedBy>
  <cp:revision>172</cp:revision>
  <dcterms:created xsi:type="dcterms:W3CDTF">2021-02-23T00:01:33Z</dcterms:created>
  <dcterms:modified xsi:type="dcterms:W3CDTF">2021-03-11T14:25:43Z</dcterms:modified>
</cp:coreProperties>
</file>