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551"/>
    <a:srgbClr val="EC3740"/>
    <a:srgbClr val="3BABCC"/>
    <a:srgbClr val="20E51E"/>
    <a:srgbClr val="4472C4"/>
    <a:srgbClr val="C5E0B4"/>
    <a:srgbClr val="70EE14"/>
    <a:srgbClr val="CFF60A"/>
    <a:srgbClr val="FBC19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42" autoAdjust="0"/>
    <p:restoredTop sz="94660"/>
  </p:normalViewPr>
  <p:slideViewPr>
    <p:cSldViewPr snapToGrid="0">
      <p:cViewPr>
        <p:scale>
          <a:sx n="75" d="100"/>
          <a:sy n="75" d="100"/>
        </p:scale>
        <p:origin x="-33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EB5DF-C7B6-4B85-942B-2EB0AFD9081E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1FEE9C4F-9DA5-4858-9AA1-0BBF692DD0D5}">
      <dgm:prSet phldrT="[نص]" phldr="1" custT="1"/>
      <dgm:spPr/>
      <dgm:t>
        <a:bodyPr/>
        <a:lstStyle/>
        <a:p>
          <a:pPr rtl="1"/>
          <a:endParaRPr lang="ar-SA" sz="1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F6567C1-E587-4A1A-AA94-5D74294FE673}" type="parTrans" cxnId="{BAED1BF8-6C2A-44D1-BF56-00F509C65DCF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64D6BB2-4144-4145-9FE3-604FED9BFA8E}" type="sibTrans" cxnId="{BAED1BF8-6C2A-44D1-BF56-00F509C65DCF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289AA02-89BF-42E2-B66F-CB767C0B6A8C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تميّز بين الأحكام التكليفية والوضعية.</a:t>
          </a:r>
          <a:endParaRPr lang="ar-SA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6646528-FF81-4869-B3DA-7E3DDFB73863}" type="parTrans" cxnId="{1B0B53A7-43D3-4148-B78A-A9C62BBB1612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4B7C9A5-0EDC-4C5A-92CB-C61150B15226}" type="sibTrans" cxnId="{1B0B53A7-43D3-4148-B78A-A9C62BBB1612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7841707-FF71-4441-AEAE-268A3BEE3B6D}">
      <dgm:prSet phldrT="[نص]" phldr="1" custT="1"/>
      <dgm:spPr/>
      <dgm:t>
        <a:bodyPr/>
        <a:lstStyle/>
        <a:p>
          <a:pPr rtl="1"/>
          <a:endParaRPr lang="ar-SA" sz="1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6B730AB-8203-4A29-9A78-E462CF2681B0}" type="parTrans" cxnId="{51B9724C-5369-4A1E-AF37-41A6E99C7A1D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A2EC9EE-984A-49BF-A9F2-2D13B5647D4A}" type="sibTrans" cxnId="{51B9724C-5369-4A1E-AF37-41A6E99C7A1D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4AB74E2-DC4A-4B34-AC9A-F1BAB96E1932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تعرف أقسام الأحكام الوضعية ، وتميّز بينها.</a:t>
          </a:r>
          <a:endParaRPr lang="ar-SA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D435046-E8BC-4842-9CB1-18FBD2A50B45}" type="parTrans" cxnId="{1C2C9CA8-D853-47CD-8D9D-9541BB57E01A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217BF57-31DF-44B7-8C74-7F61C55DB2D0}" type="sibTrans" cxnId="{1C2C9CA8-D853-47CD-8D9D-9541BB57E01A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087C7C7-091C-4C6D-A408-1F8091F5CEBC}">
      <dgm:prSet phldrT="[نص]" phldr="1" custT="1"/>
      <dgm:spPr/>
      <dgm:t>
        <a:bodyPr/>
        <a:lstStyle/>
        <a:p>
          <a:pPr rtl="1"/>
          <a:endParaRPr lang="ar-SA" sz="1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43F58919-8E12-4A0C-A309-61B3FE62F324}" type="parTrans" cxnId="{155592DA-10B7-4914-99BE-F1D2B92E61E6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A87F4A8-9246-43B5-B603-A5E3447D6AD9}" type="sibTrans" cxnId="{155592DA-10B7-4914-99BE-F1D2B92E61E6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6A3B42B-156D-4E17-A960-2394C04F9AE3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تُحذر من افساد العمل وتُحرص على تصحيحه.</a:t>
          </a:r>
          <a:endParaRPr lang="ar-SA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98800E9-2B34-4DF4-AD81-1C6B06A9C013}" type="parTrans" cxnId="{2EB8A324-EAA4-425C-A1DA-2361DECF69E0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42505429-ADA4-49FD-A36F-98E5508F0A5B}" type="sibTrans" cxnId="{2EB8A324-EAA4-425C-A1DA-2361DECF69E0}">
      <dgm:prSet/>
      <dgm:spPr/>
      <dgm:t>
        <a:bodyPr/>
        <a:lstStyle/>
        <a:p>
          <a:pPr rtl="1"/>
          <a:endParaRPr lang="ar-SA" sz="1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E9A56FC-444F-4ECE-9863-30BF80EA78DB}" type="pres">
      <dgm:prSet presAssocID="{5A6EB5DF-C7B6-4B85-942B-2EB0AFD9081E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D812CE7-E254-45A2-AA54-84CDF56D03FE}" type="pres">
      <dgm:prSet presAssocID="{1FEE9C4F-9DA5-4858-9AA1-0BBF692DD0D5}" presName="compositeNode" presStyleCnt="0">
        <dgm:presLayoutVars>
          <dgm:bulletEnabled val="1"/>
        </dgm:presLayoutVars>
      </dgm:prSet>
      <dgm:spPr/>
    </dgm:pt>
    <dgm:pt modelId="{299B640F-CB27-46A6-AE38-03898CD17F78}" type="pres">
      <dgm:prSet presAssocID="{1FEE9C4F-9DA5-4858-9AA1-0BBF692DD0D5}" presName="bgRect" presStyleLbl="node1" presStyleIdx="0" presStyleCnt="3" custScaleY="81579"/>
      <dgm:spPr/>
      <dgm:t>
        <a:bodyPr/>
        <a:lstStyle/>
        <a:p>
          <a:pPr rtl="1"/>
          <a:endParaRPr lang="ar-SA"/>
        </a:p>
      </dgm:t>
    </dgm:pt>
    <dgm:pt modelId="{23A1D8D1-3A6C-4F8C-A5C8-E85C33B98DAA}" type="pres">
      <dgm:prSet presAssocID="{1FEE9C4F-9DA5-4858-9AA1-0BBF692DD0D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312D77-D6E4-4D34-A325-DEA417C998C0}" type="pres">
      <dgm:prSet presAssocID="{1FEE9C4F-9DA5-4858-9AA1-0BBF692DD0D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EC89AE-F307-428C-A8D2-DD8E59C7609C}" type="pres">
      <dgm:prSet presAssocID="{064D6BB2-4144-4145-9FE3-604FED9BFA8E}" presName="hSp" presStyleCnt="0"/>
      <dgm:spPr/>
    </dgm:pt>
    <dgm:pt modelId="{B41EC517-A802-43F6-96CD-1A4215DCE2E5}" type="pres">
      <dgm:prSet presAssocID="{064D6BB2-4144-4145-9FE3-604FED9BFA8E}" presName="vProcSp" presStyleCnt="0"/>
      <dgm:spPr/>
    </dgm:pt>
    <dgm:pt modelId="{72819419-986F-4954-B077-CB0C12AE36C1}" type="pres">
      <dgm:prSet presAssocID="{064D6BB2-4144-4145-9FE3-604FED9BFA8E}" presName="vSp1" presStyleCnt="0"/>
      <dgm:spPr/>
    </dgm:pt>
    <dgm:pt modelId="{40D4F249-BEC7-477B-B83B-4F5A005608A3}" type="pres">
      <dgm:prSet presAssocID="{064D6BB2-4144-4145-9FE3-604FED9BFA8E}" presName="simulatedConn" presStyleLbl="solidFgAcc1" presStyleIdx="0" presStyleCnt="2" custLinFactY="-109505" custLinFactNeighborX="-10455" custLinFactNeighborY="-200000"/>
      <dgm:spPr/>
    </dgm:pt>
    <dgm:pt modelId="{08520F80-04F6-4737-9B7D-E7A14C819444}" type="pres">
      <dgm:prSet presAssocID="{064D6BB2-4144-4145-9FE3-604FED9BFA8E}" presName="vSp2" presStyleCnt="0"/>
      <dgm:spPr/>
    </dgm:pt>
    <dgm:pt modelId="{CC0BDAFB-FB0C-43AA-9BB1-A1FF18E04308}" type="pres">
      <dgm:prSet presAssocID="{064D6BB2-4144-4145-9FE3-604FED9BFA8E}" presName="sibTrans" presStyleCnt="0"/>
      <dgm:spPr/>
    </dgm:pt>
    <dgm:pt modelId="{55D65120-4211-4129-AE36-FCB8B8188187}" type="pres">
      <dgm:prSet presAssocID="{A7841707-FF71-4441-AEAE-268A3BEE3B6D}" presName="compositeNode" presStyleCnt="0">
        <dgm:presLayoutVars>
          <dgm:bulletEnabled val="1"/>
        </dgm:presLayoutVars>
      </dgm:prSet>
      <dgm:spPr/>
    </dgm:pt>
    <dgm:pt modelId="{F2CC5B67-B876-44FC-A7F0-C94CFC56C596}" type="pres">
      <dgm:prSet presAssocID="{A7841707-FF71-4441-AEAE-268A3BEE3B6D}" presName="bgRect" presStyleLbl="node1" presStyleIdx="1" presStyleCnt="3" custScaleY="82456"/>
      <dgm:spPr/>
      <dgm:t>
        <a:bodyPr/>
        <a:lstStyle/>
        <a:p>
          <a:pPr rtl="1"/>
          <a:endParaRPr lang="ar-SA"/>
        </a:p>
      </dgm:t>
    </dgm:pt>
    <dgm:pt modelId="{C6D94404-175B-42FA-B3F4-981E1907289B}" type="pres">
      <dgm:prSet presAssocID="{A7841707-FF71-4441-AEAE-268A3BEE3B6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54CA322-4202-4AF0-A9AE-231B5ABC39A8}" type="pres">
      <dgm:prSet presAssocID="{A7841707-FF71-4441-AEAE-268A3BEE3B6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1D1516-B8C1-430F-A44B-35C190E4BFBA}" type="pres">
      <dgm:prSet presAssocID="{DA2EC9EE-984A-49BF-A9F2-2D13B5647D4A}" presName="hSp" presStyleCnt="0"/>
      <dgm:spPr/>
    </dgm:pt>
    <dgm:pt modelId="{F5833213-1A1F-4462-995C-A828A630F483}" type="pres">
      <dgm:prSet presAssocID="{DA2EC9EE-984A-49BF-A9F2-2D13B5647D4A}" presName="vProcSp" presStyleCnt="0"/>
      <dgm:spPr/>
    </dgm:pt>
    <dgm:pt modelId="{DC0D082A-5EEB-4DD1-A118-55619F781C22}" type="pres">
      <dgm:prSet presAssocID="{DA2EC9EE-984A-49BF-A9F2-2D13B5647D4A}" presName="vSp1" presStyleCnt="0"/>
      <dgm:spPr/>
    </dgm:pt>
    <dgm:pt modelId="{9521812C-66A3-4685-98E3-77B92255C800}" type="pres">
      <dgm:prSet presAssocID="{DA2EC9EE-984A-49BF-A9F2-2D13B5647D4A}" presName="simulatedConn" presStyleLbl="solidFgAcc1" presStyleIdx="1" presStyleCnt="2" custLinFactY="-109505" custLinFactNeighborX="-3485" custLinFactNeighborY="-200000"/>
      <dgm:spPr/>
    </dgm:pt>
    <dgm:pt modelId="{37D80465-B6D2-47B6-B10C-8E6FEAE6DF4B}" type="pres">
      <dgm:prSet presAssocID="{DA2EC9EE-984A-49BF-A9F2-2D13B5647D4A}" presName="vSp2" presStyleCnt="0"/>
      <dgm:spPr/>
    </dgm:pt>
    <dgm:pt modelId="{7E33250F-0BA0-4D38-9B97-613F64691EEE}" type="pres">
      <dgm:prSet presAssocID="{DA2EC9EE-984A-49BF-A9F2-2D13B5647D4A}" presName="sibTrans" presStyleCnt="0"/>
      <dgm:spPr/>
    </dgm:pt>
    <dgm:pt modelId="{30C5F90B-19F4-4EAD-B9F9-0FB3D7B8116B}" type="pres">
      <dgm:prSet presAssocID="{2087C7C7-091C-4C6D-A408-1F8091F5CEBC}" presName="compositeNode" presStyleCnt="0">
        <dgm:presLayoutVars>
          <dgm:bulletEnabled val="1"/>
        </dgm:presLayoutVars>
      </dgm:prSet>
      <dgm:spPr/>
    </dgm:pt>
    <dgm:pt modelId="{DC668DD9-F65F-4EC9-AA5F-68E3CF041AF6}" type="pres">
      <dgm:prSet presAssocID="{2087C7C7-091C-4C6D-A408-1F8091F5CEBC}" presName="bgRect" presStyleLbl="node1" presStyleIdx="2" presStyleCnt="3" custScaleY="80702"/>
      <dgm:spPr/>
      <dgm:t>
        <a:bodyPr/>
        <a:lstStyle/>
        <a:p>
          <a:pPr rtl="1"/>
          <a:endParaRPr lang="ar-SA"/>
        </a:p>
      </dgm:t>
    </dgm:pt>
    <dgm:pt modelId="{E2F1FB32-630E-4786-AE21-1A900A112B89}" type="pres">
      <dgm:prSet presAssocID="{2087C7C7-091C-4C6D-A408-1F8091F5CEB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128CE5-4422-4C43-9B57-4C05B7673CBE}" type="pres">
      <dgm:prSet presAssocID="{2087C7C7-091C-4C6D-A408-1F8091F5CEB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E0C82CB-394B-4C60-A7C0-7D161ED82A3F}" type="presOf" srcId="{2087C7C7-091C-4C6D-A408-1F8091F5CEBC}" destId="{E2F1FB32-630E-4786-AE21-1A900A112B89}" srcOrd="1" destOrd="0" presId="urn:microsoft.com/office/officeart/2005/8/layout/hProcess7"/>
    <dgm:cxn modelId="{51B9724C-5369-4A1E-AF37-41A6E99C7A1D}" srcId="{5A6EB5DF-C7B6-4B85-942B-2EB0AFD9081E}" destId="{A7841707-FF71-4441-AEAE-268A3BEE3B6D}" srcOrd="1" destOrd="0" parTransId="{F6B730AB-8203-4A29-9A78-E462CF2681B0}" sibTransId="{DA2EC9EE-984A-49BF-A9F2-2D13B5647D4A}"/>
    <dgm:cxn modelId="{1B0B53A7-43D3-4148-B78A-A9C62BBB1612}" srcId="{1FEE9C4F-9DA5-4858-9AA1-0BBF692DD0D5}" destId="{D289AA02-89BF-42E2-B66F-CB767C0B6A8C}" srcOrd="0" destOrd="0" parTransId="{86646528-FF81-4869-B3DA-7E3DDFB73863}" sibTransId="{B4B7C9A5-0EDC-4C5A-92CB-C61150B15226}"/>
    <dgm:cxn modelId="{C9B0E308-3F16-4C57-94EE-4F2DC41A6DF2}" type="presOf" srcId="{A7841707-FF71-4441-AEAE-268A3BEE3B6D}" destId="{C6D94404-175B-42FA-B3F4-981E1907289B}" srcOrd="1" destOrd="0" presId="urn:microsoft.com/office/officeart/2005/8/layout/hProcess7"/>
    <dgm:cxn modelId="{155592DA-10B7-4914-99BE-F1D2B92E61E6}" srcId="{5A6EB5DF-C7B6-4B85-942B-2EB0AFD9081E}" destId="{2087C7C7-091C-4C6D-A408-1F8091F5CEBC}" srcOrd="2" destOrd="0" parTransId="{43F58919-8E12-4A0C-A309-61B3FE62F324}" sibTransId="{1A87F4A8-9246-43B5-B603-A5E3447D6AD9}"/>
    <dgm:cxn modelId="{6AF689FA-50D8-4039-9DDB-0ECD34EDC169}" type="presOf" srcId="{74AB74E2-DC4A-4B34-AC9A-F1BAB96E1932}" destId="{B54CA322-4202-4AF0-A9AE-231B5ABC39A8}" srcOrd="0" destOrd="0" presId="urn:microsoft.com/office/officeart/2005/8/layout/hProcess7"/>
    <dgm:cxn modelId="{7F6F5837-F610-46A4-9C4E-11ADAEA74BB1}" type="presOf" srcId="{A7841707-FF71-4441-AEAE-268A3BEE3B6D}" destId="{F2CC5B67-B876-44FC-A7F0-C94CFC56C596}" srcOrd="0" destOrd="0" presId="urn:microsoft.com/office/officeart/2005/8/layout/hProcess7"/>
    <dgm:cxn modelId="{EB42D10E-02B3-449A-A157-A322C0D8AEE0}" type="presOf" srcId="{16A3B42B-156D-4E17-A960-2394C04F9AE3}" destId="{D5128CE5-4422-4C43-9B57-4C05B7673CBE}" srcOrd="0" destOrd="0" presId="urn:microsoft.com/office/officeart/2005/8/layout/hProcess7"/>
    <dgm:cxn modelId="{B56745B4-37EF-400C-B1B6-CB1021FF9297}" type="presOf" srcId="{2087C7C7-091C-4C6D-A408-1F8091F5CEBC}" destId="{DC668DD9-F65F-4EC9-AA5F-68E3CF041AF6}" srcOrd="0" destOrd="0" presId="urn:microsoft.com/office/officeart/2005/8/layout/hProcess7"/>
    <dgm:cxn modelId="{1C2C9CA8-D853-47CD-8D9D-9541BB57E01A}" srcId="{A7841707-FF71-4441-AEAE-268A3BEE3B6D}" destId="{74AB74E2-DC4A-4B34-AC9A-F1BAB96E1932}" srcOrd="0" destOrd="0" parTransId="{3D435046-E8BC-4842-9CB1-18FBD2A50B45}" sibTransId="{1217BF57-31DF-44B7-8C74-7F61C55DB2D0}"/>
    <dgm:cxn modelId="{2EB8A324-EAA4-425C-A1DA-2361DECF69E0}" srcId="{2087C7C7-091C-4C6D-A408-1F8091F5CEBC}" destId="{16A3B42B-156D-4E17-A960-2394C04F9AE3}" srcOrd="0" destOrd="0" parTransId="{598800E9-2B34-4DF4-AD81-1C6B06A9C013}" sibTransId="{42505429-ADA4-49FD-A36F-98E5508F0A5B}"/>
    <dgm:cxn modelId="{16044DCE-FE85-43F9-AC63-DF3CF1028459}" type="presOf" srcId="{1FEE9C4F-9DA5-4858-9AA1-0BBF692DD0D5}" destId="{299B640F-CB27-46A6-AE38-03898CD17F78}" srcOrd="0" destOrd="0" presId="urn:microsoft.com/office/officeart/2005/8/layout/hProcess7"/>
    <dgm:cxn modelId="{3749B73D-10F2-4283-B4B0-B833704EB044}" type="presOf" srcId="{1FEE9C4F-9DA5-4858-9AA1-0BBF692DD0D5}" destId="{23A1D8D1-3A6C-4F8C-A5C8-E85C33B98DAA}" srcOrd="1" destOrd="0" presId="urn:microsoft.com/office/officeart/2005/8/layout/hProcess7"/>
    <dgm:cxn modelId="{BECE501D-3467-4B5B-A654-265C8550392B}" type="presOf" srcId="{D289AA02-89BF-42E2-B66F-CB767C0B6A8C}" destId="{C3312D77-D6E4-4D34-A325-DEA417C998C0}" srcOrd="0" destOrd="0" presId="urn:microsoft.com/office/officeart/2005/8/layout/hProcess7"/>
    <dgm:cxn modelId="{BAED1BF8-6C2A-44D1-BF56-00F509C65DCF}" srcId="{5A6EB5DF-C7B6-4B85-942B-2EB0AFD9081E}" destId="{1FEE9C4F-9DA5-4858-9AA1-0BBF692DD0D5}" srcOrd="0" destOrd="0" parTransId="{7F6567C1-E587-4A1A-AA94-5D74294FE673}" sibTransId="{064D6BB2-4144-4145-9FE3-604FED9BFA8E}"/>
    <dgm:cxn modelId="{308C2A13-4A50-40F2-A6DD-9AB9585821A5}" type="presOf" srcId="{5A6EB5DF-C7B6-4B85-942B-2EB0AFD9081E}" destId="{0E9A56FC-444F-4ECE-9863-30BF80EA78DB}" srcOrd="0" destOrd="0" presId="urn:microsoft.com/office/officeart/2005/8/layout/hProcess7"/>
    <dgm:cxn modelId="{6E90EE3C-F13A-4182-8970-63F2399AE792}" type="presParOf" srcId="{0E9A56FC-444F-4ECE-9863-30BF80EA78DB}" destId="{7D812CE7-E254-45A2-AA54-84CDF56D03FE}" srcOrd="0" destOrd="0" presId="urn:microsoft.com/office/officeart/2005/8/layout/hProcess7"/>
    <dgm:cxn modelId="{0FABF25E-8A82-4468-8594-A31827C28C3E}" type="presParOf" srcId="{7D812CE7-E254-45A2-AA54-84CDF56D03FE}" destId="{299B640F-CB27-46A6-AE38-03898CD17F78}" srcOrd="0" destOrd="0" presId="urn:microsoft.com/office/officeart/2005/8/layout/hProcess7"/>
    <dgm:cxn modelId="{A8AC6208-200D-4C1E-81E5-4A05C5754617}" type="presParOf" srcId="{7D812CE7-E254-45A2-AA54-84CDF56D03FE}" destId="{23A1D8D1-3A6C-4F8C-A5C8-E85C33B98DAA}" srcOrd="1" destOrd="0" presId="urn:microsoft.com/office/officeart/2005/8/layout/hProcess7"/>
    <dgm:cxn modelId="{3F4429EE-2A56-4E6D-8069-99C674D77E65}" type="presParOf" srcId="{7D812CE7-E254-45A2-AA54-84CDF56D03FE}" destId="{C3312D77-D6E4-4D34-A325-DEA417C998C0}" srcOrd="2" destOrd="0" presId="urn:microsoft.com/office/officeart/2005/8/layout/hProcess7"/>
    <dgm:cxn modelId="{655B78F1-4169-4F32-82AE-7B53C1776EE3}" type="presParOf" srcId="{0E9A56FC-444F-4ECE-9863-30BF80EA78DB}" destId="{42EC89AE-F307-428C-A8D2-DD8E59C7609C}" srcOrd="1" destOrd="0" presId="urn:microsoft.com/office/officeart/2005/8/layout/hProcess7"/>
    <dgm:cxn modelId="{5E111E24-0376-485F-8117-214788172698}" type="presParOf" srcId="{0E9A56FC-444F-4ECE-9863-30BF80EA78DB}" destId="{B41EC517-A802-43F6-96CD-1A4215DCE2E5}" srcOrd="2" destOrd="0" presId="urn:microsoft.com/office/officeart/2005/8/layout/hProcess7"/>
    <dgm:cxn modelId="{5ACEC5C7-1A6A-4B91-9684-6D22EEA1074D}" type="presParOf" srcId="{B41EC517-A802-43F6-96CD-1A4215DCE2E5}" destId="{72819419-986F-4954-B077-CB0C12AE36C1}" srcOrd="0" destOrd="0" presId="urn:microsoft.com/office/officeart/2005/8/layout/hProcess7"/>
    <dgm:cxn modelId="{D8E5DED2-5731-4F19-8F9B-874DA6678329}" type="presParOf" srcId="{B41EC517-A802-43F6-96CD-1A4215DCE2E5}" destId="{40D4F249-BEC7-477B-B83B-4F5A005608A3}" srcOrd="1" destOrd="0" presId="urn:microsoft.com/office/officeart/2005/8/layout/hProcess7"/>
    <dgm:cxn modelId="{5ED1678E-F1DD-4420-9F73-E07193AC5406}" type="presParOf" srcId="{B41EC517-A802-43F6-96CD-1A4215DCE2E5}" destId="{08520F80-04F6-4737-9B7D-E7A14C819444}" srcOrd="2" destOrd="0" presId="urn:microsoft.com/office/officeart/2005/8/layout/hProcess7"/>
    <dgm:cxn modelId="{42888ED2-DAE8-4FBF-82C2-0409D422D7D6}" type="presParOf" srcId="{0E9A56FC-444F-4ECE-9863-30BF80EA78DB}" destId="{CC0BDAFB-FB0C-43AA-9BB1-A1FF18E04308}" srcOrd="3" destOrd="0" presId="urn:microsoft.com/office/officeart/2005/8/layout/hProcess7"/>
    <dgm:cxn modelId="{C7C9CACD-FE3E-4BA5-B506-87F44F3CC59A}" type="presParOf" srcId="{0E9A56FC-444F-4ECE-9863-30BF80EA78DB}" destId="{55D65120-4211-4129-AE36-FCB8B8188187}" srcOrd="4" destOrd="0" presId="urn:microsoft.com/office/officeart/2005/8/layout/hProcess7"/>
    <dgm:cxn modelId="{330238A3-3954-403E-A39F-87C94908FADD}" type="presParOf" srcId="{55D65120-4211-4129-AE36-FCB8B8188187}" destId="{F2CC5B67-B876-44FC-A7F0-C94CFC56C596}" srcOrd="0" destOrd="0" presId="urn:microsoft.com/office/officeart/2005/8/layout/hProcess7"/>
    <dgm:cxn modelId="{36549316-FABA-4520-A126-94ED8F50251C}" type="presParOf" srcId="{55D65120-4211-4129-AE36-FCB8B8188187}" destId="{C6D94404-175B-42FA-B3F4-981E1907289B}" srcOrd="1" destOrd="0" presId="urn:microsoft.com/office/officeart/2005/8/layout/hProcess7"/>
    <dgm:cxn modelId="{C034B8EA-8D82-44DF-B788-0601D8338376}" type="presParOf" srcId="{55D65120-4211-4129-AE36-FCB8B8188187}" destId="{B54CA322-4202-4AF0-A9AE-231B5ABC39A8}" srcOrd="2" destOrd="0" presId="urn:microsoft.com/office/officeart/2005/8/layout/hProcess7"/>
    <dgm:cxn modelId="{0F7E335F-8CF7-4170-AB97-3D6BBF595882}" type="presParOf" srcId="{0E9A56FC-444F-4ECE-9863-30BF80EA78DB}" destId="{D01D1516-B8C1-430F-A44B-35C190E4BFBA}" srcOrd="5" destOrd="0" presId="urn:microsoft.com/office/officeart/2005/8/layout/hProcess7"/>
    <dgm:cxn modelId="{904FBC5B-5104-4FB4-9E5F-86A1A8E184B6}" type="presParOf" srcId="{0E9A56FC-444F-4ECE-9863-30BF80EA78DB}" destId="{F5833213-1A1F-4462-995C-A828A630F483}" srcOrd="6" destOrd="0" presId="urn:microsoft.com/office/officeart/2005/8/layout/hProcess7"/>
    <dgm:cxn modelId="{0E732BF1-5213-4905-B4CC-13CCF4E91498}" type="presParOf" srcId="{F5833213-1A1F-4462-995C-A828A630F483}" destId="{DC0D082A-5EEB-4DD1-A118-55619F781C22}" srcOrd="0" destOrd="0" presId="urn:microsoft.com/office/officeart/2005/8/layout/hProcess7"/>
    <dgm:cxn modelId="{94D2B943-D7C8-4FEF-BB26-8D8565A1228E}" type="presParOf" srcId="{F5833213-1A1F-4462-995C-A828A630F483}" destId="{9521812C-66A3-4685-98E3-77B92255C800}" srcOrd="1" destOrd="0" presId="urn:microsoft.com/office/officeart/2005/8/layout/hProcess7"/>
    <dgm:cxn modelId="{CB7D1A79-E73A-4462-819D-BEB13B4CD776}" type="presParOf" srcId="{F5833213-1A1F-4462-995C-A828A630F483}" destId="{37D80465-B6D2-47B6-B10C-8E6FEAE6DF4B}" srcOrd="2" destOrd="0" presId="urn:microsoft.com/office/officeart/2005/8/layout/hProcess7"/>
    <dgm:cxn modelId="{5CE0435F-8294-470A-9693-91EE5D38668F}" type="presParOf" srcId="{0E9A56FC-444F-4ECE-9863-30BF80EA78DB}" destId="{7E33250F-0BA0-4D38-9B97-613F64691EEE}" srcOrd="7" destOrd="0" presId="urn:microsoft.com/office/officeart/2005/8/layout/hProcess7"/>
    <dgm:cxn modelId="{6B274047-61D9-4556-98E7-70C1DFEA5D88}" type="presParOf" srcId="{0E9A56FC-444F-4ECE-9863-30BF80EA78DB}" destId="{30C5F90B-19F4-4EAD-B9F9-0FB3D7B8116B}" srcOrd="8" destOrd="0" presId="urn:microsoft.com/office/officeart/2005/8/layout/hProcess7"/>
    <dgm:cxn modelId="{1E5AA4BB-CC2E-4A0E-BB12-6F56C0AA9AFB}" type="presParOf" srcId="{30C5F90B-19F4-4EAD-B9F9-0FB3D7B8116B}" destId="{DC668DD9-F65F-4EC9-AA5F-68E3CF041AF6}" srcOrd="0" destOrd="0" presId="urn:microsoft.com/office/officeart/2005/8/layout/hProcess7"/>
    <dgm:cxn modelId="{67CE0CBF-CE05-44FE-80A1-812159855EF5}" type="presParOf" srcId="{30C5F90B-19F4-4EAD-B9F9-0FB3D7B8116B}" destId="{E2F1FB32-630E-4786-AE21-1A900A112B89}" srcOrd="1" destOrd="0" presId="urn:microsoft.com/office/officeart/2005/8/layout/hProcess7"/>
    <dgm:cxn modelId="{D1833D53-DEB8-4AF4-BDB2-71C7C6429A78}" type="presParOf" srcId="{30C5F90B-19F4-4EAD-B9F9-0FB3D7B8116B}" destId="{D5128CE5-4422-4C43-9B57-4C05B7673CB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811F1-05E4-479D-B4B3-3B40228657C6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0B8BDE45-E485-4B48-9BF7-F2855ADD60E8}">
      <dgm:prSet/>
      <dgm:spPr/>
      <dgm:t>
        <a:bodyPr/>
        <a:lstStyle/>
        <a:p>
          <a:pPr rtl="1"/>
          <a:r>
            <a:rPr lang="ar-SA" b="1" dirty="0" smtClean="0">
              <a:solidFill>
                <a:srgbClr val="DA5551"/>
              </a:solidFill>
              <a:cs typeface="Calibri"/>
              <a:sym typeface="Calibri"/>
            </a:rPr>
            <a:t>اكتب/ي سؤالًا يدور في ذهنك ترغب في معرفته حول الدرس.</a:t>
          </a:r>
        </a:p>
      </dgm:t>
    </dgm:pt>
    <dgm:pt modelId="{EA253D91-1E18-4699-97FD-51F95E4880D0}" type="parTrans" cxnId="{328EF742-7ECC-4BE1-9C63-BC8216A34CBB}">
      <dgm:prSet/>
      <dgm:spPr/>
      <dgm:t>
        <a:bodyPr/>
        <a:lstStyle/>
        <a:p>
          <a:pPr rtl="1"/>
          <a:endParaRPr lang="ar-SA"/>
        </a:p>
      </dgm:t>
    </dgm:pt>
    <dgm:pt modelId="{BCC36F8A-6503-4BD5-A54F-74E5E0E2D2FC}" type="sibTrans" cxnId="{328EF742-7ECC-4BE1-9C63-BC8216A34CBB}">
      <dgm:prSet/>
      <dgm:spPr/>
      <dgm:t>
        <a:bodyPr/>
        <a:lstStyle/>
        <a:p>
          <a:pPr rtl="1"/>
          <a:endParaRPr lang="ar-SA"/>
        </a:p>
      </dgm:t>
    </dgm:pt>
    <dgm:pt modelId="{5B36EB04-7127-4843-9272-150D47DE4977}">
      <dgm:prSet/>
      <dgm:spPr/>
      <dgm:t>
        <a:bodyPr/>
        <a:lstStyle/>
        <a:p>
          <a:pPr rtl="1"/>
          <a:r>
            <a:rPr lang="ar-SA" b="1" dirty="0" smtClean="0">
              <a:solidFill>
                <a:srgbClr val="DA5551"/>
              </a:solidFill>
              <a:cs typeface="Calibri"/>
              <a:sym typeface="Calibri"/>
            </a:rPr>
            <a:t>اكتب/ي شيئين كانا ممتعين بالنسبة لك.</a:t>
          </a:r>
        </a:p>
      </dgm:t>
    </dgm:pt>
    <dgm:pt modelId="{93722DA5-74D1-4C9B-ACB9-0C1BD0C5ABF8}" type="parTrans" cxnId="{A866E0F3-34A7-44B9-BD89-5A449AB50238}">
      <dgm:prSet/>
      <dgm:spPr/>
      <dgm:t>
        <a:bodyPr/>
        <a:lstStyle/>
        <a:p>
          <a:pPr rtl="1"/>
          <a:endParaRPr lang="ar-SA"/>
        </a:p>
      </dgm:t>
    </dgm:pt>
    <dgm:pt modelId="{B8A2241C-677B-448C-B517-E9A9BEF3593D}" type="sibTrans" cxnId="{A866E0F3-34A7-44B9-BD89-5A449AB50238}">
      <dgm:prSet/>
      <dgm:spPr/>
      <dgm:t>
        <a:bodyPr/>
        <a:lstStyle/>
        <a:p>
          <a:pPr rtl="1"/>
          <a:endParaRPr lang="ar-SA"/>
        </a:p>
      </dgm:t>
    </dgm:pt>
    <dgm:pt modelId="{4E29F499-93DD-4FF8-BCDD-99571F93EF87}">
      <dgm:prSet/>
      <dgm:spPr/>
      <dgm:t>
        <a:bodyPr/>
        <a:lstStyle/>
        <a:p>
          <a:pPr rtl="1"/>
          <a:r>
            <a:rPr lang="ar-SA" b="1" dirty="0" smtClean="0">
              <a:solidFill>
                <a:srgbClr val="DA5551"/>
              </a:solidFill>
              <a:cs typeface="Calibri"/>
              <a:sym typeface="Calibri"/>
            </a:rPr>
            <a:t>اكتب/ي ثلاثة أشياء تعلمتها/تعلمتيها من درس اليوم</a:t>
          </a:r>
        </a:p>
      </dgm:t>
    </dgm:pt>
    <dgm:pt modelId="{F2C16C06-2E4B-4CF6-B179-ED82A6CD6A90}" type="parTrans" cxnId="{F3EFFAA1-0B0C-4A5E-AFC4-C5A116C342A9}">
      <dgm:prSet/>
      <dgm:spPr/>
      <dgm:t>
        <a:bodyPr/>
        <a:lstStyle/>
        <a:p>
          <a:pPr rtl="1"/>
          <a:endParaRPr lang="ar-SA"/>
        </a:p>
      </dgm:t>
    </dgm:pt>
    <dgm:pt modelId="{BAF3C3DB-6639-4D7C-889A-1BFAF9947812}" type="sibTrans" cxnId="{F3EFFAA1-0B0C-4A5E-AFC4-C5A116C342A9}">
      <dgm:prSet/>
      <dgm:spPr/>
      <dgm:t>
        <a:bodyPr/>
        <a:lstStyle/>
        <a:p>
          <a:pPr rtl="1"/>
          <a:endParaRPr lang="ar-SA"/>
        </a:p>
      </dgm:t>
    </dgm:pt>
    <dgm:pt modelId="{C06A6AB2-11A0-40CD-A4BE-DD7FE638C9F2}" type="pres">
      <dgm:prSet presAssocID="{C75811F1-05E4-479D-B4B3-3B40228657C6}" presName="compositeShape" presStyleCnt="0">
        <dgm:presLayoutVars>
          <dgm:dir/>
          <dgm:resizeHandles/>
        </dgm:presLayoutVars>
      </dgm:prSet>
      <dgm:spPr/>
    </dgm:pt>
    <dgm:pt modelId="{D228B91B-0763-4CF9-838B-8675D0D1E1EB}" type="pres">
      <dgm:prSet presAssocID="{C75811F1-05E4-479D-B4B3-3B40228657C6}" presName="pyramid" presStyleLbl="node1" presStyleIdx="0" presStyleCnt="1"/>
      <dgm:spPr/>
    </dgm:pt>
    <dgm:pt modelId="{45AA8E21-CA66-41FF-843C-70C87B19DFA7}" type="pres">
      <dgm:prSet presAssocID="{C75811F1-05E4-479D-B4B3-3B40228657C6}" presName="theList" presStyleCnt="0"/>
      <dgm:spPr/>
    </dgm:pt>
    <dgm:pt modelId="{8BA04B81-57D5-46E9-B146-3A6172827CC9}" type="pres">
      <dgm:prSet presAssocID="{0B8BDE45-E485-4B48-9BF7-F2855ADD60E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3296D5E-C2D0-421F-AF03-E38EB1F6DC00}" type="pres">
      <dgm:prSet presAssocID="{0B8BDE45-E485-4B48-9BF7-F2855ADD60E8}" presName="aSpace" presStyleCnt="0"/>
      <dgm:spPr/>
    </dgm:pt>
    <dgm:pt modelId="{647DA7FB-1CEA-461D-A388-43E0F065B3DB}" type="pres">
      <dgm:prSet presAssocID="{5B36EB04-7127-4843-9272-150D47DE497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9DFF545-4891-43D5-926D-E8731FD77C48}" type="pres">
      <dgm:prSet presAssocID="{5B36EB04-7127-4843-9272-150D47DE4977}" presName="aSpace" presStyleCnt="0"/>
      <dgm:spPr/>
    </dgm:pt>
    <dgm:pt modelId="{FF778547-F6D8-45C8-8058-5A8F091D19EE}" type="pres">
      <dgm:prSet presAssocID="{4E29F499-93DD-4FF8-BCDD-99571F93EF8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65F60A-B40A-467C-B423-C1ABF0398806}" type="pres">
      <dgm:prSet presAssocID="{4E29F499-93DD-4FF8-BCDD-99571F93EF87}" presName="aSpace" presStyleCnt="0"/>
      <dgm:spPr/>
    </dgm:pt>
  </dgm:ptLst>
  <dgm:cxnLst>
    <dgm:cxn modelId="{09434DDD-5E60-4639-B797-A9CDF6ADD742}" type="presOf" srcId="{4E29F499-93DD-4FF8-BCDD-99571F93EF87}" destId="{FF778547-F6D8-45C8-8058-5A8F091D19EE}" srcOrd="0" destOrd="0" presId="urn:microsoft.com/office/officeart/2005/8/layout/pyramid2"/>
    <dgm:cxn modelId="{F3EFFAA1-0B0C-4A5E-AFC4-C5A116C342A9}" srcId="{C75811F1-05E4-479D-B4B3-3B40228657C6}" destId="{4E29F499-93DD-4FF8-BCDD-99571F93EF87}" srcOrd="2" destOrd="0" parTransId="{F2C16C06-2E4B-4CF6-B179-ED82A6CD6A90}" sibTransId="{BAF3C3DB-6639-4D7C-889A-1BFAF9947812}"/>
    <dgm:cxn modelId="{360E7ACF-7E5C-4D00-922A-1CFDAB619206}" type="presOf" srcId="{C75811F1-05E4-479D-B4B3-3B40228657C6}" destId="{C06A6AB2-11A0-40CD-A4BE-DD7FE638C9F2}" srcOrd="0" destOrd="0" presId="urn:microsoft.com/office/officeart/2005/8/layout/pyramid2"/>
    <dgm:cxn modelId="{A866E0F3-34A7-44B9-BD89-5A449AB50238}" srcId="{C75811F1-05E4-479D-B4B3-3B40228657C6}" destId="{5B36EB04-7127-4843-9272-150D47DE4977}" srcOrd="1" destOrd="0" parTransId="{93722DA5-74D1-4C9B-ACB9-0C1BD0C5ABF8}" sibTransId="{B8A2241C-677B-448C-B517-E9A9BEF3593D}"/>
    <dgm:cxn modelId="{0383A3EC-B9D7-4023-BD5A-AEE9ED438601}" type="presOf" srcId="{5B36EB04-7127-4843-9272-150D47DE4977}" destId="{647DA7FB-1CEA-461D-A388-43E0F065B3DB}" srcOrd="0" destOrd="0" presId="urn:microsoft.com/office/officeart/2005/8/layout/pyramid2"/>
    <dgm:cxn modelId="{714A8FBD-A807-4F45-83EE-2EC740021E45}" type="presOf" srcId="{0B8BDE45-E485-4B48-9BF7-F2855ADD60E8}" destId="{8BA04B81-57D5-46E9-B146-3A6172827CC9}" srcOrd="0" destOrd="0" presId="urn:microsoft.com/office/officeart/2005/8/layout/pyramid2"/>
    <dgm:cxn modelId="{328EF742-7ECC-4BE1-9C63-BC8216A34CBB}" srcId="{C75811F1-05E4-479D-B4B3-3B40228657C6}" destId="{0B8BDE45-E485-4B48-9BF7-F2855ADD60E8}" srcOrd="0" destOrd="0" parTransId="{EA253D91-1E18-4699-97FD-51F95E4880D0}" sibTransId="{BCC36F8A-6503-4BD5-A54F-74E5E0E2D2FC}"/>
    <dgm:cxn modelId="{F9D40205-B349-4ACB-B9A1-39A60C5C1F0A}" type="presParOf" srcId="{C06A6AB2-11A0-40CD-A4BE-DD7FE638C9F2}" destId="{D228B91B-0763-4CF9-838B-8675D0D1E1EB}" srcOrd="0" destOrd="0" presId="urn:microsoft.com/office/officeart/2005/8/layout/pyramid2"/>
    <dgm:cxn modelId="{D4003685-A5F5-494A-8AFD-48ABE94F4D9C}" type="presParOf" srcId="{C06A6AB2-11A0-40CD-A4BE-DD7FE638C9F2}" destId="{45AA8E21-CA66-41FF-843C-70C87B19DFA7}" srcOrd="1" destOrd="0" presId="urn:microsoft.com/office/officeart/2005/8/layout/pyramid2"/>
    <dgm:cxn modelId="{139C5142-FBDE-48FF-A9E7-0DF6154281F7}" type="presParOf" srcId="{45AA8E21-CA66-41FF-843C-70C87B19DFA7}" destId="{8BA04B81-57D5-46E9-B146-3A6172827CC9}" srcOrd="0" destOrd="0" presId="urn:microsoft.com/office/officeart/2005/8/layout/pyramid2"/>
    <dgm:cxn modelId="{984C6D1E-3E70-47A0-B20B-D517F58059F9}" type="presParOf" srcId="{45AA8E21-CA66-41FF-843C-70C87B19DFA7}" destId="{83296D5E-C2D0-421F-AF03-E38EB1F6DC00}" srcOrd="1" destOrd="0" presId="urn:microsoft.com/office/officeart/2005/8/layout/pyramid2"/>
    <dgm:cxn modelId="{7ADA72E8-40BF-4917-8C15-096B2ECE66E9}" type="presParOf" srcId="{45AA8E21-CA66-41FF-843C-70C87B19DFA7}" destId="{647DA7FB-1CEA-461D-A388-43E0F065B3DB}" srcOrd="2" destOrd="0" presId="urn:microsoft.com/office/officeart/2005/8/layout/pyramid2"/>
    <dgm:cxn modelId="{DBCCE821-9FC7-4D9D-91A7-8F6B31C29022}" type="presParOf" srcId="{45AA8E21-CA66-41FF-843C-70C87B19DFA7}" destId="{39DFF545-4891-43D5-926D-E8731FD77C48}" srcOrd="3" destOrd="0" presId="urn:microsoft.com/office/officeart/2005/8/layout/pyramid2"/>
    <dgm:cxn modelId="{727145ED-C662-4E1B-98A5-DA6D9117221F}" type="presParOf" srcId="{45AA8E21-CA66-41FF-843C-70C87B19DFA7}" destId="{FF778547-F6D8-45C8-8058-5A8F091D19EE}" srcOrd="4" destOrd="0" presId="urn:microsoft.com/office/officeart/2005/8/layout/pyramid2"/>
    <dgm:cxn modelId="{5EC8A929-914F-4EFC-8C61-73E16A5C9631}" type="presParOf" srcId="{45AA8E21-CA66-41FF-843C-70C87B19DFA7}" destId="{7365F60A-B40A-467C-B423-C1ABF039880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2800" b="1" dirty="0" smtClean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3638C8AB-7B10-466B-A850-F5F7A726A0D2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CDAAF42C-D4EE-4A3E-AC93-7E836FD02508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FCF331C3-BB56-4CCA-8D08-3098D9A40E91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1515AF3E-F0E3-4241-8084-7C875C804357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  <a:endParaRPr lang="ar-SA" b="1" dirty="0" smtClean="0">
            <a:solidFill>
              <a:schemeClr val="bg1"/>
            </a:solidFill>
            <a:cs typeface="Calibri"/>
            <a:sym typeface="Calibri"/>
          </a:endParaRP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833FA21B-46F7-40FF-98BD-33C9ACACF5AA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  <a:endParaRPr lang="ar-SA" b="1" dirty="0" smtClean="0">
            <a:solidFill>
              <a:schemeClr val="bg1"/>
            </a:solidFill>
            <a:cs typeface="Calibri"/>
            <a:sym typeface="Calibri"/>
          </a:endParaRP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6869857E-15D5-4F2B-B26E-1879993AA885}">
      <dgm:prSet/>
      <dgm:spPr/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4C064847-80A3-4918-B4BF-F12EE886267E}">
      <dgm:prSet/>
      <dgm:spPr/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pPr rtl="1"/>
          <a:endParaRPr lang="ar-SA"/>
        </a:p>
      </dgm:t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B640F-CB27-46A6-AE38-03898CD17F78}">
      <dsp:nvSpPr>
        <dsp:cNvPr id="0" name=""/>
        <dsp:cNvSpPr/>
      </dsp:nvSpPr>
      <dsp:spPr>
        <a:xfrm>
          <a:off x="5486455" y="882"/>
          <a:ext cx="2650164" cy="2576947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61722" rIns="0" bIns="0" numCol="1" spcCol="1270" anchor="t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 rot="5400000">
        <a:off x="6815055" y="792414"/>
        <a:ext cx="2113097" cy="530032"/>
      </dsp:txXfrm>
    </dsp:sp>
    <dsp:sp modelId="{C3312D77-D6E4-4D34-A325-DEA417C998C0}">
      <dsp:nvSpPr>
        <dsp:cNvPr id="0" name=""/>
        <dsp:cNvSpPr/>
      </dsp:nvSpPr>
      <dsp:spPr>
        <a:xfrm>
          <a:off x="5632214" y="882"/>
          <a:ext cx="1974372" cy="25769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تميّز بين الأحكام التكليفية والوضعية.</a:t>
          </a:r>
          <a:endParaRPr lang="ar-SA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632214" y="882"/>
        <a:ext cx="1974372" cy="2576947"/>
      </dsp:txXfrm>
    </dsp:sp>
    <dsp:sp modelId="{F2CC5B67-B876-44FC-A7F0-C94CFC56C596}">
      <dsp:nvSpPr>
        <dsp:cNvPr id="0" name=""/>
        <dsp:cNvSpPr/>
      </dsp:nvSpPr>
      <dsp:spPr>
        <a:xfrm>
          <a:off x="2743535" y="882"/>
          <a:ext cx="2650164" cy="2604650"/>
        </a:xfrm>
        <a:prstGeom prst="roundRect">
          <a:avLst>
            <a:gd name="adj" fmla="val 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61722" rIns="0" bIns="0" numCol="1" spcCol="1270" anchor="t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 rot="5400000">
        <a:off x="4060776" y="803772"/>
        <a:ext cx="2135813" cy="530032"/>
      </dsp:txXfrm>
    </dsp:sp>
    <dsp:sp modelId="{40D4F249-BEC7-477B-B83B-4F5A005608A3}">
      <dsp:nvSpPr>
        <dsp:cNvPr id="0" name=""/>
        <dsp:cNvSpPr/>
      </dsp:nvSpPr>
      <dsp:spPr>
        <a:xfrm rot="16200000">
          <a:off x="5106750" y="1568664"/>
          <a:ext cx="464275" cy="3975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CA322-4202-4AF0-A9AE-231B5ABC39A8}">
      <dsp:nvSpPr>
        <dsp:cNvPr id="0" name=""/>
        <dsp:cNvSpPr/>
      </dsp:nvSpPr>
      <dsp:spPr>
        <a:xfrm>
          <a:off x="2889294" y="882"/>
          <a:ext cx="1974372" cy="26046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تعرف أقسام الأحكام الوضعية ، وتميّز بينها.</a:t>
          </a:r>
          <a:endParaRPr lang="ar-SA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889294" y="882"/>
        <a:ext cx="1974372" cy="2604650"/>
      </dsp:txXfrm>
    </dsp:sp>
    <dsp:sp modelId="{DC668DD9-F65F-4EC9-AA5F-68E3CF041AF6}">
      <dsp:nvSpPr>
        <dsp:cNvPr id="0" name=""/>
        <dsp:cNvSpPr/>
      </dsp:nvSpPr>
      <dsp:spPr>
        <a:xfrm>
          <a:off x="615" y="882"/>
          <a:ext cx="2650164" cy="2549244"/>
        </a:xfrm>
        <a:prstGeom prst="roundRect">
          <a:avLst>
            <a:gd name="adj" fmla="val 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61722" rIns="0" bIns="0" numCol="1" spcCol="1270" anchor="t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 rot="5400000">
        <a:off x="1340573" y="781056"/>
        <a:ext cx="2090380" cy="530032"/>
      </dsp:txXfrm>
    </dsp:sp>
    <dsp:sp modelId="{9521812C-66A3-4685-98E3-77B92255C800}">
      <dsp:nvSpPr>
        <dsp:cNvPr id="0" name=""/>
        <dsp:cNvSpPr/>
      </dsp:nvSpPr>
      <dsp:spPr>
        <a:xfrm rot="16200000">
          <a:off x="2391537" y="1568664"/>
          <a:ext cx="464275" cy="3975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28CE5-4422-4C43-9B57-4C05B7673CBE}">
      <dsp:nvSpPr>
        <dsp:cNvPr id="0" name=""/>
        <dsp:cNvSpPr/>
      </dsp:nvSpPr>
      <dsp:spPr>
        <a:xfrm>
          <a:off x="146374" y="882"/>
          <a:ext cx="1974372" cy="25492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تُحذر من افساد العمل وتُحرص على تصحيحه.</a:t>
          </a:r>
          <a:endParaRPr lang="ar-SA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46374" y="882"/>
        <a:ext cx="1974372" cy="2549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8B91B-0763-4CF9-838B-8675D0D1E1EB}">
      <dsp:nvSpPr>
        <dsp:cNvPr id="0" name=""/>
        <dsp:cNvSpPr/>
      </dsp:nvSpPr>
      <dsp:spPr>
        <a:xfrm>
          <a:off x="918480" y="0"/>
          <a:ext cx="5655465" cy="565546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04B81-57D5-46E9-B146-3A6172827CC9}">
      <dsp:nvSpPr>
        <dsp:cNvPr id="0" name=""/>
        <dsp:cNvSpPr/>
      </dsp:nvSpPr>
      <dsp:spPr>
        <a:xfrm>
          <a:off x="3746213" y="568584"/>
          <a:ext cx="3676052" cy="13387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DA5551"/>
              </a:solidFill>
              <a:cs typeface="Calibri"/>
              <a:sym typeface="Calibri"/>
            </a:rPr>
            <a:t>اكتب/ي سؤالًا يدور في ذهنك ترغب في معرفته حول الدرس.</a:t>
          </a:r>
        </a:p>
      </dsp:txBody>
      <dsp:txXfrm>
        <a:off x="3811566" y="633937"/>
        <a:ext cx="3545346" cy="1208048"/>
      </dsp:txXfrm>
    </dsp:sp>
    <dsp:sp modelId="{647DA7FB-1CEA-461D-A388-43E0F065B3DB}">
      <dsp:nvSpPr>
        <dsp:cNvPr id="0" name=""/>
        <dsp:cNvSpPr/>
      </dsp:nvSpPr>
      <dsp:spPr>
        <a:xfrm>
          <a:off x="3746213" y="2074683"/>
          <a:ext cx="3676052" cy="13387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DA5551"/>
              </a:solidFill>
              <a:cs typeface="Calibri"/>
              <a:sym typeface="Calibri"/>
            </a:rPr>
            <a:t>اكتب/ي شيئين كانا ممتعين بالنسبة لك.</a:t>
          </a:r>
        </a:p>
      </dsp:txBody>
      <dsp:txXfrm>
        <a:off x="3811566" y="2140036"/>
        <a:ext cx="3545346" cy="1208048"/>
      </dsp:txXfrm>
    </dsp:sp>
    <dsp:sp modelId="{FF778547-F6D8-45C8-8058-5A8F091D19EE}">
      <dsp:nvSpPr>
        <dsp:cNvPr id="0" name=""/>
        <dsp:cNvSpPr/>
      </dsp:nvSpPr>
      <dsp:spPr>
        <a:xfrm>
          <a:off x="3746213" y="3580781"/>
          <a:ext cx="3676052" cy="13387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DA5551"/>
              </a:solidFill>
              <a:cs typeface="Calibri"/>
              <a:sym typeface="Calibri"/>
            </a:rPr>
            <a:t>اكتب/ي ثلاثة أشياء تعلمتها/تعلمتيها من درس اليوم</a:t>
          </a:r>
        </a:p>
      </dsp:txBody>
      <dsp:txXfrm>
        <a:off x="3811566" y="3646134"/>
        <a:ext cx="3545346" cy="1208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accent4">
            <a:hueOff val="577538"/>
            <a:satOff val="-2665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accent4">
            <a:hueOff val="2887692"/>
            <a:satOff val="-13324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sz="21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accent4">
            <a:hueOff val="4042769"/>
            <a:satOff val="-18654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sz="21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accent4">
            <a:hueOff val="6352923"/>
            <a:satOff val="-29314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sz="21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accent4">
            <a:hueOff val="7508000"/>
            <a:satOff val="-34644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  <a:endParaRPr lang="ar-SA" sz="2100" b="1" kern="1200" dirty="0" smtClean="0">
            <a:solidFill>
              <a:schemeClr val="bg1"/>
            </a:solidFill>
            <a:cs typeface="Calibri"/>
            <a:sym typeface="Calibri"/>
          </a:endParaRP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  <a:endParaRPr lang="ar-SA" sz="2100" b="1" kern="1200" dirty="0" smtClean="0">
            <a:solidFill>
              <a:schemeClr val="bg1"/>
            </a:solidFill>
            <a:cs typeface="Calibri"/>
            <a:sym typeface="Calibri"/>
          </a:endParaRP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accent4">
            <a:hueOff val="9818154"/>
            <a:satOff val="-45303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F77DCE-7B7F-4345-A258-34279F1762E7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B8005F-C94A-420E-8980-790D3FF8B79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704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8005F-C94A-420E-8980-790D3FF8B79E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1845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96414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438956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19104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10614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80043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1176764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60232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85789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361047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128440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94926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C22B-64A1-483C-89B5-7EEFDFF2E72B}" type="datetimeFigureOut">
              <a:rPr lang="ar-SA" smtClean="0"/>
              <a:t>29/07/41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7A8-889F-4ED5-8E71-BFB3A1CC94E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26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.me/abd_fegh_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5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5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6" y="183929"/>
            <a:ext cx="3611596" cy="193581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60" y="115837"/>
            <a:ext cx="2601532" cy="2601532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3824142" y="3877322"/>
            <a:ext cx="530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lvl="0"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4"/>
              </a:rPr>
              <a:t>http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4"/>
              </a:rPr>
              <a:t>://t.me/abd_fegh_1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endParaRPr lang="ar-SA" sz="3200" b="1" dirty="0">
              <a:solidFill>
                <a:schemeClr val="bg2">
                  <a:lumMod val="50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363982" y="1987044"/>
            <a:ext cx="61545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464646"/>
                </a:solidFill>
                <a:cs typeface="Calibri"/>
                <a:sym typeface="Calibri"/>
              </a:rPr>
              <a:t>الحكم الوضعي</a:t>
            </a:r>
            <a:endParaRPr lang="ar-SA" sz="7200" b="1" cap="none" spc="0" dirty="0">
              <a:ln w="0"/>
              <a:solidFill>
                <a:srgbClr val="46464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28"/>
          <p:cNvGrpSpPr/>
          <p:nvPr/>
        </p:nvGrpSpPr>
        <p:grpSpPr>
          <a:xfrm>
            <a:off x="5054709" y="3441918"/>
            <a:ext cx="2592288" cy="180858"/>
            <a:chOff x="5364088" y="1664804"/>
            <a:chExt cx="3096344" cy="216024"/>
          </a:xfrm>
        </p:grpSpPr>
        <p:grpSp>
          <p:nvGrpSpPr>
            <p:cNvPr id="15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22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0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8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0132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3940446" y="41435"/>
            <a:ext cx="4772484" cy="646331"/>
          </a:xfrm>
          <a:prstGeom prst="rect">
            <a:avLst/>
          </a:prstGeom>
          <a:solidFill>
            <a:srgbClr val="F3D55B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أقسام الحكم الوضعي: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01778" y="662270"/>
            <a:ext cx="11049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rgbClr val="464646"/>
                </a:solidFill>
                <a:cs typeface="Calibri"/>
                <a:sym typeface="Calibri"/>
              </a:rPr>
              <a:t>ا</a:t>
            </a:r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ختلف الأصوليين في عدد أقسام الحكم الوضعي الا ان السبعة المذكورة </a:t>
            </a:r>
          </a:p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هي أشهر ما يعد من الأحكام الوضعية: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pic>
        <p:nvPicPr>
          <p:cNvPr id="3076" name="Picture 4" descr="نتيجة بحث الصور عن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674"/>
            <a:ext cx="2687782" cy="35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مجموعة 30"/>
          <p:cNvGrpSpPr/>
          <p:nvPr/>
        </p:nvGrpSpPr>
        <p:grpSpPr>
          <a:xfrm>
            <a:off x="3956983" y="1862599"/>
            <a:ext cx="4755947" cy="4793673"/>
            <a:chOff x="3167481" y="1283694"/>
            <a:chExt cx="3591763" cy="3645048"/>
          </a:xfrm>
        </p:grpSpPr>
        <p:sp>
          <p:nvSpPr>
            <p:cNvPr id="3072" name="شكل حر 3071"/>
            <p:cNvSpPr/>
            <p:nvPr/>
          </p:nvSpPr>
          <p:spPr>
            <a:xfrm>
              <a:off x="3167481" y="3169832"/>
              <a:ext cx="1319987" cy="1133053"/>
            </a:xfrm>
            <a:custGeom>
              <a:avLst/>
              <a:gdLst>
                <a:gd name="connsiteX0" fmla="*/ 0 w 1319987"/>
                <a:gd name="connsiteY0" fmla="*/ 566527 h 1133053"/>
                <a:gd name="connsiteX1" fmla="*/ 283263 w 1319987"/>
                <a:gd name="connsiteY1" fmla="*/ 0 h 1133053"/>
                <a:gd name="connsiteX2" fmla="*/ 1036724 w 1319987"/>
                <a:gd name="connsiteY2" fmla="*/ 0 h 1133053"/>
                <a:gd name="connsiteX3" fmla="*/ 1319987 w 1319987"/>
                <a:gd name="connsiteY3" fmla="*/ 566527 h 1133053"/>
                <a:gd name="connsiteX4" fmla="*/ 1036724 w 1319987"/>
                <a:gd name="connsiteY4" fmla="*/ 1133053 h 1133053"/>
                <a:gd name="connsiteX5" fmla="*/ 283263 w 1319987"/>
                <a:gd name="connsiteY5" fmla="*/ 1133053 h 1133053"/>
                <a:gd name="connsiteX6" fmla="*/ 0 w 1319987"/>
                <a:gd name="connsiteY6" fmla="*/ 566527 h 113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987" h="1133053">
                  <a:moveTo>
                    <a:pt x="0" y="566527"/>
                  </a:moveTo>
                  <a:lnTo>
                    <a:pt x="283263" y="0"/>
                  </a:lnTo>
                  <a:lnTo>
                    <a:pt x="1036724" y="0"/>
                  </a:lnTo>
                  <a:lnTo>
                    <a:pt x="1319987" y="566527"/>
                  </a:lnTo>
                  <a:lnTo>
                    <a:pt x="1036724" y="1133053"/>
                  </a:lnTo>
                  <a:lnTo>
                    <a:pt x="283263" y="1133053"/>
                  </a:lnTo>
                  <a:lnTo>
                    <a:pt x="0" y="566527"/>
                  </a:lnTo>
                  <a:close/>
                </a:path>
              </a:pathLst>
            </a:custGeom>
            <a:solidFill>
              <a:srgbClr val="27DD7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420" tIns="222460" rIns="204420" bIns="222460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dirty="0" smtClean="0">
                  <a:solidFill>
                    <a:schemeClr val="bg1"/>
                  </a:solidFill>
                  <a:cs typeface="Calibri"/>
                  <a:sym typeface="Calibri"/>
                </a:rPr>
                <a:t>العزيمة</a:t>
              </a:r>
              <a:endParaRPr lang="ar-SA" sz="4000" dirty="0">
                <a:solidFill>
                  <a:schemeClr val="bg1"/>
                </a:solidFill>
              </a:endParaRPr>
            </a:p>
          </p:txBody>
        </p:sp>
        <p:sp>
          <p:nvSpPr>
            <p:cNvPr id="3073" name="سداسي 3072"/>
            <p:cNvSpPr/>
            <p:nvPr/>
          </p:nvSpPr>
          <p:spPr>
            <a:xfrm>
              <a:off x="3199180" y="3676600"/>
              <a:ext cx="153619" cy="132796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77" name="شكل حر 3076"/>
            <p:cNvSpPr/>
            <p:nvPr/>
          </p:nvSpPr>
          <p:spPr>
            <a:xfrm>
              <a:off x="4302963" y="2540119"/>
              <a:ext cx="1319987" cy="1133053"/>
            </a:xfrm>
            <a:custGeom>
              <a:avLst/>
              <a:gdLst>
                <a:gd name="connsiteX0" fmla="*/ 0 w 1319987"/>
                <a:gd name="connsiteY0" fmla="*/ 566527 h 1133053"/>
                <a:gd name="connsiteX1" fmla="*/ 283263 w 1319987"/>
                <a:gd name="connsiteY1" fmla="*/ 0 h 1133053"/>
                <a:gd name="connsiteX2" fmla="*/ 1036724 w 1319987"/>
                <a:gd name="connsiteY2" fmla="*/ 0 h 1133053"/>
                <a:gd name="connsiteX3" fmla="*/ 1319987 w 1319987"/>
                <a:gd name="connsiteY3" fmla="*/ 566527 h 1133053"/>
                <a:gd name="connsiteX4" fmla="*/ 1036724 w 1319987"/>
                <a:gd name="connsiteY4" fmla="*/ 1133053 h 1133053"/>
                <a:gd name="connsiteX5" fmla="*/ 283263 w 1319987"/>
                <a:gd name="connsiteY5" fmla="*/ 1133053 h 1133053"/>
                <a:gd name="connsiteX6" fmla="*/ 0 w 1319987"/>
                <a:gd name="connsiteY6" fmla="*/ 566527 h 113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987" h="1133053">
                  <a:moveTo>
                    <a:pt x="0" y="566527"/>
                  </a:moveTo>
                  <a:lnTo>
                    <a:pt x="283263" y="0"/>
                  </a:lnTo>
                  <a:lnTo>
                    <a:pt x="1036724" y="0"/>
                  </a:lnTo>
                  <a:lnTo>
                    <a:pt x="1319987" y="566527"/>
                  </a:lnTo>
                  <a:lnTo>
                    <a:pt x="1036724" y="1133053"/>
                  </a:lnTo>
                  <a:lnTo>
                    <a:pt x="283263" y="1133053"/>
                  </a:lnTo>
                  <a:lnTo>
                    <a:pt x="0" y="566527"/>
                  </a:lnTo>
                  <a:close/>
                </a:path>
              </a:pathLst>
            </a:custGeom>
            <a:solidFill>
              <a:srgbClr val="4472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420" tIns="222460" rIns="204420" bIns="222460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dirty="0" smtClean="0">
                  <a:solidFill>
                    <a:schemeClr val="bg1"/>
                  </a:solidFill>
                  <a:cs typeface="Calibri"/>
                  <a:sym typeface="Calibri"/>
                </a:rPr>
                <a:t>الصحة</a:t>
              </a:r>
              <a:endParaRPr lang="ar-SA" sz="4000" dirty="0">
                <a:solidFill>
                  <a:schemeClr val="bg1"/>
                </a:solidFill>
              </a:endParaRPr>
            </a:p>
          </p:txBody>
        </p:sp>
        <p:sp>
          <p:nvSpPr>
            <p:cNvPr id="3078" name="سداسي 3077"/>
            <p:cNvSpPr/>
            <p:nvPr/>
          </p:nvSpPr>
          <p:spPr>
            <a:xfrm>
              <a:off x="5211673" y="3520243"/>
              <a:ext cx="153619" cy="132796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80" name="سداسي 3079"/>
            <p:cNvSpPr/>
            <p:nvPr/>
          </p:nvSpPr>
          <p:spPr>
            <a:xfrm>
              <a:off x="5470956" y="3671888"/>
              <a:ext cx="153619" cy="132796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81" name="شكل حر 3080"/>
            <p:cNvSpPr/>
            <p:nvPr/>
          </p:nvSpPr>
          <p:spPr>
            <a:xfrm>
              <a:off x="3167481" y="1917261"/>
              <a:ext cx="1319987" cy="1133053"/>
            </a:xfrm>
            <a:custGeom>
              <a:avLst/>
              <a:gdLst>
                <a:gd name="connsiteX0" fmla="*/ 0 w 1319987"/>
                <a:gd name="connsiteY0" fmla="*/ 566527 h 1133053"/>
                <a:gd name="connsiteX1" fmla="*/ 283263 w 1319987"/>
                <a:gd name="connsiteY1" fmla="*/ 0 h 1133053"/>
                <a:gd name="connsiteX2" fmla="*/ 1036724 w 1319987"/>
                <a:gd name="connsiteY2" fmla="*/ 0 h 1133053"/>
                <a:gd name="connsiteX3" fmla="*/ 1319987 w 1319987"/>
                <a:gd name="connsiteY3" fmla="*/ 566527 h 1133053"/>
                <a:gd name="connsiteX4" fmla="*/ 1036724 w 1319987"/>
                <a:gd name="connsiteY4" fmla="*/ 1133053 h 1133053"/>
                <a:gd name="connsiteX5" fmla="*/ 283263 w 1319987"/>
                <a:gd name="connsiteY5" fmla="*/ 1133053 h 1133053"/>
                <a:gd name="connsiteX6" fmla="*/ 0 w 1319987"/>
                <a:gd name="connsiteY6" fmla="*/ 566527 h 113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987" h="1133053">
                  <a:moveTo>
                    <a:pt x="0" y="566527"/>
                  </a:moveTo>
                  <a:lnTo>
                    <a:pt x="283263" y="0"/>
                  </a:lnTo>
                  <a:lnTo>
                    <a:pt x="1036724" y="0"/>
                  </a:lnTo>
                  <a:lnTo>
                    <a:pt x="1319987" y="566527"/>
                  </a:lnTo>
                  <a:lnTo>
                    <a:pt x="1036724" y="1133053"/>
                  </a:lnTo>
                  <a:lnTo>
                    <a:pt x="283263" y="1133053"/>
                  </a:lnTo>
                  <a:lnTo>
                    <a:pt x="0" y="566527"/>
                  </a:lnTo>
                  <a:close/>
                </a:path>
              </a:pathLst>
            </a:custGeom>
            <a:solidFill>
              <a:srgbClr val="70EE1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420" tIns="237700" rIns="204420" bIns="237700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dirty="0" smtClean="0">
                  <a:solidFill>
                    <a:schemeClr val="bg1"/>
                  </a:solidFill>
                  <a:cs typeface="Calibri"/>
                  <a:sym typeface="Calibri"/>
                </a:rPr>
                <a:t>المانع</a:t>
              </a:r>
              <a:endParaRPr lang="ar-SA" sz="4800" dirty="0">
                <a:solidFill>
                  <a:schemeClr val="bg1"/>
                </a:solidFill>
              </a:endParaRPr>
            </a:p>
          </p:txBody>
        </p:sp>
        <p:sp>
          <p:nvSpPr>
            <p:cNvPr id="3082" name="سداسي 3081"/>
            <p:cNvSpPr/>
            <p:nvPr/>
          </p:nvSpPr>
          <p:spPr>
            <a:xfrm>
              <a:off x="4065625" y="1932683"/>
              <a:ext cx="153619" cy="132796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84" name="سداسي 3083"/>
            <p:cNvSpPr/>
            <p:nvPr/>
          </p:nvSpPr>
          <p:spPr>
            <a:xfrm>
              <a:off x="4341164" y="1789177"/>
              <a:ext cx="153619" cy="132796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85" name="شكل حر 3084"/>
            <p:cNvSpPr/>
            <p:nvPr/>
          </p:nvSpPr>
          <p:spPr>
            <a:xfrm>
              <a:off x="5439257" y="1914691"/>
              <a:ext cx="1319987" cy="1133053"/>
            </a:xfrm>
            <a:custGeom>
              <a:avLst/>
              <a:gdLst>
                <a:gd name="connsiteX0" fmla="*/ 0 w 1319987"/>
                <a:gd name="connsiteY0" fmla="*/ 566527 h 1133053"/>
                <a:gd name="connsiteX1" fmla="*/ 283263 w 1319987"/>
                <a:gd name="connsiteY1" fmla="*/ 0 h 1133053"/>
                <a:gd name="connsiteX2" fmla="*/ 1036724 w 1319987"/>
                <a:gd name="connsiteY2" fmla="*/ 0 h 1133053"/>
                <a:gd name="connsiteX3" fmla="*/ 1319987 w 1319987"/>
                <a:gd name="connsiteY3" fmla="*/ 566527 h 1133053"/>
                <a:gd name="connsiteX4" fmla="*/ 1036724 w 1319987"/>
                <a:gd name="connsiteY4" fmla="*/ 1133053 h 1133053"/>
                <a:gd name="connsiteX5" fmla="*/ 283263 w 1319987"/>
                <a:gd name="connsiteY5" fmla="*/ 1133053 h 1133053"/>
                <a:gd name="connsiteX6" fmla="*/ 0 w 1319987"/>
                <a:gd name="connsiteY6" fmla="*/ 566527 h 113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987" h="1133053">
                  <a:moveTo>
                    <a:pt x="0" y="566527"/>
                  </a:moveTo>
                  <a:lnTo>
                    <a:pt x="283263" y="0"/>
                  </a:lnTo>
                  <a:lnTo>
                    <a:pt x="1036724" y="0"/>
                  </a:lnTo>
                  <a:lnTo>
                    <a:pt x="1319987" y="566527"/>
                  </a:lnTo>
                  <a:lnTo>
                    <a:pt x="1036724" y="1133053"/>
                  </a:lnTo>
                  <a:lnTo>
                    <a:pt x="283263" y="1133053"/>
                  </a:lnTo>
                  <a:lnTo>
                    <a:pt x="0" y="566527"/>
                  </a:lnTo>
                  <a:close/>
                </a:path>
              </a:pathLst>
            </a:custGeom>
            <a:solidFill>
              <a:srgbClr val="CFF60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420" tIns="237700" rIns="204420" bIns="237700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dirty="0" smtClean="0">
                  <a:solidFill>
                    <a:schemeClr val="bg1"/>
                  </a:solidFill>
                  <a:cs typeface="Calibri"/>
                  <a:sym typeface="Calibri"/>
                </a:rPr>
                <a:t>الشرط</a:t>
              </a:r>
              <a:endParaRPr lang="ar-SA" sz="4400" dirty="0">
                <a:solidFill>
                  <a:schemeClr val="bg1"/>
                </a:solidFill>
              </a:endParaRPr>
            </a:p>
          </p:txBody>
        </p:sp>
        <p:sp>
          <p:nvSpPr>
            <p:cNvPr id="3086" name="سداسي 3085"/>
            <p:cNvSpPr/>
            <p:nvPr/>
          </p:nvSpPr>
          <p:spPr>
            <a:xfrm>
              <a:off x="6580428" y="2416747"/>
              <a:ext cx="153619" cy="132796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93" name="شكل حر 3092"/>
            <p:cNvSpPr/>
            <p:nvPr/>
          </p:nvSpPr>
          <p:spPr>
            <a:xfrm>
              <a:off x="5414060" y="3144923"/>
              <a:ext cx="1319987" cy="1133053"/>
            </a:xfrm>
            <a:custGeom>
              <a:avLst/>
              <a:gdLst>
                <a:gd name="connsiteX0" fmla="*/ 0 w 1319987"/>
                <a:gd name="connsiteY0" fmla="*/ 566527 h 1133053"/>
                <a:gd name="connsiteX1" fmla="*/ 283263 w 1319987"/>
                <a:gd name="connsiteY1" fmla="*/ 0 h 1133053"/>
                <a:gd name="connsiteX2" fmla="*/ 1036724 w 1319987"/>
                <a:gd name="connsiteY2" fmla="*/ 0 h 1133053"/>
                <a:gd name="connsiteX3" fmla="*/ 1319987 w 1319987"/>
                <a:gd name="connsiteY3" fmla="*/ 566527 h 1133053"/>
                <a:gd name="connsiteX4" fmla="*/ 1036724 w 1319987"/>
                <a:gd name="connsiteY4" fmla="*/ 1133053 h 1133053"/>
                <a:gd name="connsiteX5" fmla="*/ 283263 w 1319987"/>
                <a:gd name="connsiteY5" fmla="*/ 1133053 h 1133053"/>
                <a:gd name="connsiteX6" fmla="*/ 0 w 1319987"/>
                <a:gd name="connsiteY6" fmla="*/ 566527 h 113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987" h="1133053">
                  <a:moveTo>
                    <a:pt x="0" y="566527"/>
                  </a:moveTo>
                  <a:lnTo>
                    <a:pt x="283263" y="0"/>
                  </a:lnTo>
                  <a:lnTo>
                    <a:pt x="1036724" y="0"/>
                  </a:lnTo>
                  <a:lnTo>
                    <a:pt x="1319987" y="566527"/>
                  </a:lnTo>
                  <a:lnTo>
                    <a:pt x="1036724" y="1133053"/>
                  </a:lnTo>
                  <a:lnTo>
                    <a:pt x="283263" y="1133053"/>
                  </a:lnTo>
                  <a:lnTo>
                    <a:pt x="0" y="566527"/>
                  </a:lnTo>
                  <a:close/>
                </a:path>
              </a:pathLst>
            </a:custGeom>
            <a:solidFill>
              <a:srgbClr val="20E51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420" tIns="237700" rIns="204420" bIns="237700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dirty="0" smtClean="0">
                  <a:solidFill>
                    <a:schemeClr val="bg1"/>
                  </a:solidFill>
                  <a:cs typeface="Calibri"/>
                  <a:sym typeface="Calibri"/>
                </a:rPr>
                <a:t>الرخصة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  <p:sp>
          <p:nvSpPr>
            <p:cNvPr id="3097" name="شكل حر 3096"/>
            <p:cNvSpPr/>
            <p:nvPr/>
          </p:nvSpPr>
          <p:spPr>
            <a:xfrm>
              <a:off x="4302150" y="3795689"/>
              <a:ext cx="1319987" cy="1133053"/>
            </a:xfrm>
            <a:custGeom>
              <a:avLst/>
              <a:gdLst>
                <a:gd name="connsiteX0" fmla="*/ 0 w 1319987"/>
                <a:gd name="connsiteY0" fmla="*/ 566527 h 1133053"/>
                <a:gd name="connsiteX1" fmla="*/ 283263 w 1319987"/>
                <a:gd name="connsiteY1" fmla="*/ 0 h 1133053"/>
                <a:gd name="connsiteX2" fmla="*/ 1036724 w 1319987"/>
                <a:gd name="connsiteY2" fmla="*/ 0 h 1133053"/>
                <a:gd name="connsiteX3" fmla="*/ 1319987 w 1319987"/>
                <a:gd name="connsiteY3" fmla="*/ 566527 h 1133053"/>
                <a:gd name="connsiteX4" fmla="*/ 1036724 w 1319987"/>
                <a:gd name="connsiteY4" fmla="*/ 1133053 h 1133053"/>
                <a:gd name="connsiteX5" fmla="*/ 283263 w 1319987"/>
                <a:gd name="connsiteY5" fmla="*/ 1133053 h 1133053"/>
                <a:gd name="connsiteX6" fmla="*/ 0 w 1319987"/>
                <a:gd name="connsiteY6" fmla="*/ 566527 h 113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987" h="1133053">
                  <a:moveTo>
                    <a:pt x="0" y="566527"/>
                  </a:moveTo>
                  <a:lnTo>
                    <a:pt x="283263" y="0"/>
                  </a:lnTo>
                  <a:lnTo>
                    <a:pt x="1036724" y="0"/>
                  </a:lnTo>
                  <a:lnTo>
                    <a:pt x="1319987" y="566527"/>
                  </a:lnTo>
                  <a:lnTo>
                    <a:pt x="1036724" y="1133053"/>
                  </a:lnTo>
                  <a:lnTo>
                    <a:pt x="283263" y="1133053"/>
                  </a:lnTo>
                  <a:lnTo>
                    <a:pt x="0" y="566527"/>
                  </a:lnTo>
                  <a:close/>
                </a:path>
              </a:pathLst>
            </a:custGeom>
            <a:solidFill>
              <a:srgbClr val="3BAB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420" tIns="237700" rIns="204420" bIns="237700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 smtClean="0">
                  <a:solidFill>
                    <a:schemeClr val="bg1"/>
                  </a:solidFill>
                  <a:cs typeface="Calibri"/>
                  <a:sym typeface="Calibri"/>
                </a:rPr>
                <a:t>الفساد</a:t>
              </a:r>
            </a:p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 smtClean="0">
                  <a:solidFill>
                    <a:schemeClr val="bg1"/>
                  </a:solidFill>
                  <a:cs typeface="Calibri"/>
                  <a:sym typeface="Calibri"/>
                </a:rPr>
                <a:t>والبطلان</a:t>
              </a:r>
              <a:endParaRPr lang="ar-SA" sz="3200" dirty="0">
                <a:solidFill>
                  <a:schemeClr val="bg1"/>
                </a:solidFill>
              </a:endParaRPr>
            </a:p>
          </p:txBody>
        </p:sp>
        <p:sp>
          <p:nvSpPr>
            <p:cNvPr id="3098" name="سداسي 3097"/>
            <p:cNvSpPr/>
            <p:nvPr/>
          </p:nvSpPr>
          <p:spPr>
            <a:xfrm>
              <a:off x="4340351" y="4297745"/>
              <a:ext cx="153619" cy="132796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01" name="شكل حر 3100"/>
            <p:cNvSpPr/>
            <p:nvPr/>
          </p:nvSpPr>
          <p:spPr>
            <a:xfrm>
              <a:off x="4305808" y="1283694"/>
              <a:ext cx="1319987" cy="1133053"/>
            </a:xfrm>
            <a:custGeom>
              <a:avLst/>
              <a:gdLst>
                <a:gd name="connsiteX0" fmla="*/ 0 w 1319987"/>
                <a:gd name="connsiteY0" fmla="*/ 566527 h 1133053"/>
                <a:gd name="connsiteX1" fmla="*/ 283263 w 1319987"/>
                <a:gd name="connsiteY1" fmla="*/ 0 h 1133053"/>
                <a:gd name="connsiteX2" fmla="*/ 1036724 w 1319987"/>
                <a:gd name="connsiteY2" fmla="*/ 0 h 1133053"/>
                <a:gd name="connsiteX3" fmla="*/ 1319987 w 1319987"/>
                <a:gd name="connsiteY3" fmla="*/ 566527 h 1133053"/>
                <a:gd name="connsiteX4" fmla="*/ 1036724 w 1319987"/>
                <a:gd name="connsiteY4" fmla="*/ 1133053 h 1133053"/>
                <a:gd name="connsiteX5" fmla="*/ 283263 w 1319987"/>
                <a:gd name="connsiteY5" fmla="*/ 1133053 h 1133053"/>
                <a:gd name="connsiteX6" fmla="*/ 0 w 1319987"/>
                <a:gd name="connsiteY6" fmla="*/ 566527 h 113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987" h="1133053">
                  <a:moveTo>
                    <a:pt x="0" y="566527"/>
                  </a:moveTo>
                  <a:lnTo>
                    <a:pt x="283263" y="0"/>
                  </a:lnTo>
                  <a:lnTo>
                    <a:pt x="1036724" y="0"/>
                  </a:lnTo>
                  <a:lnTo>
                    <a:pt x="1319987" y="566527"/>
                  </a:lnTo>
                  <a:lnTo>
                    <a:pt x="1036724" y="1133053"/>
                  </a:lnTo>
                  <a:lnTo>
                    <a:pt x="283263" y="1133053"/>
                  </a:lnTo>
                  <a:lnTo>
                    <a:pt x="0" y="566527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420" tIns="222460" rIns="204420" bIns="222460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dirty="0" smtClean="0">
                  <a:solidFill>
                    <a:schemeClr val="bg1"/>
                  </a:solidFill>
                  <a:cs typeface="Calibri"/>
                  <a:sym typeface="Calibri"/>
                </a:rPr>
                <a:t>السبب</a:t>
              </a:r>
              <a:endParaRPr lang="ar-SA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46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أولاً- السبب 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125867" y="835205"/>
            <a:ext cx="8401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من محصلتك اللغوية ، استنبط/ي معنى السبب لغة :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663722" y="1504412"/>
            <a:ext cx="4977645" cy="646331"/>
          </a:xfrm>
          <a:prstGeom prst="rect">
            <a:avLst/>
          </a:prstGeom>
          <a:solidFill>
            <a:srgbClr val="F3D55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هو كل شيء يُتوصل به الى غيره.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pic>
        <p:nvPicPr>
          <p:cNvPr id="5124" name="Picture 4" descr="نتيجة بحث الصور عن اللغو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055" y="3977986"/>
            <a:ext cx="60674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9367252" y="2217887"/>
            <a:ext cx="28167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اما اصطلاحًا هو :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562657" y="2887094"/>
            <a:ext cx="8358378" cy="646331"/>
          </a:xfrm>
          <a:prstGeom prst="rect">
            <a:avLst/>
          </a:prstGeom>
          <a:solidFill>
            <a:srgbClr val="F3D55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هو ما يلزم من وجوده الوجود ومن عدمه العَدم لذاته.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989925" y="4997071"/>
            <a:ext cx="57166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ماذا فهمت/ي من خلال التعريف!</a:t>
            </a:r>
          </a:p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قدّم/ي تعريفًا للسبب من مفهومك!</a:t>
            </a:r>
          </a:p>
        </p:txBody>
      </p:sp>
    </p:spTree>
    <p:extLst>
      <p:ext uri="{BB962C8B-B14F-4D97-AF65-F5344CB8AC3E}">
        <p14:creationId xmlns:p14="http://schemas.microsoft.com/office/powerpoint/2010/main" val="1221232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20" grpId="0" animBg="1"/>
      <p:bldP spid="23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أولاً- السبب :</a:t>
            </a:r>
          </a:p>
        </p:txBody>
      </p:sp>
      <p:sp>
        <p:nvSpPr>
          <p:cNvPr id="6" name="خماسي 5"/>
          <p:cNvSpPr/>
          <p:nvPr/>
        </p:nvSpPr>
        <p:spPr>
          <a:xfrm flipH="1">
            <a:off x="10678930" y="1093961"/>
            <a:ext cx="1513070" cy="658974"/>
          </a:xfrm>
          <a:prstGeom prst="homePlate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أمثلة: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518313" y="1119552"/>
            <a:ext cx="7244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قال تعالى </a:t>
            </a:r>
            <a:r>
              <a:rPr lang="ar-SA" sz="3600" b="1" dirty="0">
                <a:solidFill>
                  <a:srgbClr val="464646"/>
                </a:solidFill>
                <a:cs typeface="Calibri"/>
                <a:sym typeface="Calibri"/>
              </a:rPr>
              <a:t>:  </a:t>
            </a:r>
            <a:r>
              <a:rPr lang="ar-SA" sz="3600" b="1" dirty="0">
                <a:solidFill>
                  <a:srgbClr val="00B050"/>
                </a:solidFill>
                <a:cs typeface="Calibri"/>
                <a:sym typeface="Calibri"/>
              </a:rPr>
              <a:t>"</a:t>
            </a:r>
            <a:r>
              <a:rPr lang="ar-SA" sz="3600" b="1" dirty="0" smtClean="0">
                <a:solidFill>
                  <a:srgbClr val="00B050"/>
                </a:solidFill>
                <a:cs typeface="Calibri"/>
                <a:sym typeface="Calibri"/>
              </a:rPr>
              <a:t>فَمَن </a:t>
            </a:r>
            <a:r>
              <a:rPr lang="ar-SA" sz="3600" b="1" dirty="0">
                <a:solidFill>
                  <a:srgbClr val="00B050"/>
                </a:solidFill>
                <a:cs typeface="Calibri"/>
                <a:sym typeface="Calibri"/>
              </a:rPr>
              <a:t>شَهِدَ مِنكُمُ الشَّهْرَ فَلْيَصُمْهُ </a:t>
            </a:r>
            <a:r>
              <a:rPr lang="ar-SA" sz="3600" b="1" dirty="0" smtClean="0">
                <a:solidFill>
                  <a:srgbClr val="00B050"/>
                </a:solidFill>
                <a:cs typeface="Calibri"/>
                <a:sym typeface="Calibri"/>
              </a:rPr>
              <a:t>"</a:t>
            </a:r>
            <a:endParaRPr lang="ar-SA" sz="36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777619" y="2761940"/>
            <a:ext cx="45047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ما هو السبب الوارِد في الآية؟</a:t>
            </a:r>
          </a:p>
        </p:txBody>
      </p:sp>
      <p:pic>
        <p:nvPicPr>
          <p:cNvPr id="7170" name="Picture 2" descr="نتيجة بحث الصور عن رمض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4403" y="2382983"/>
            <a:ext cx="3426651" cy="38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نتيجة بحث الصور عن تقويم هج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1" y="4864678"/>
            <a:ext cx="1825624" cy="18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4395236" y="2752971"/>
            <a:ext cx="23823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شهود رمضان.</a:t>
            </a:r>
            <a:endParaRPr lang="ar-SA" sz="36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60223" y="3757997"/>
            <a:ext cx="6452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ما هو الحكم المترتب على شهود رمضان؟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447748" y="4498646"/>
            <a:ext cx="24881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وجوب الصيام </a:t>
            </a:r>
            <a:endParaRPr lang="ar-SA" sz="36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438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3" grpId="0"/>
      <p:bldP spid="25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CFF60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ثانيًا – الشرط :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1205345" y="895586"/>
            <a:ext cx="10879113" cy="1077218"/>
          </a:xfrm>
          <a:prstGeom prst="rect">
            <a:avLst/>
          </a:prstGeom>
          <a:solidFill>
            <a:schemeClr val="bg1"/>
          </a:solidFill>
          <a:ln>
            <a:solidFill>
              <a:srgbClr val="CFF60A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من خلال الآية التالية ، استنبط/ي معنى الشرط لغةً:</a:t>
            </a:r>
          </a:p>
          <a:p>
            <a:pPr algn="ctr"/>
            <a:r>
              <a:rPr lang="ar-SA" sz="3200" b="1" dirty="0">
                <a:solidFill>
                  <a:srgbClr val="00B050"/>
                </a:solidFill>
                <a:cs typeface="Calibri"/>
                <a:sym typeface="Calibri"/>
              </a:rPr>
              <a:t>قال تعالى: ﴿ فَهَلْ يَنْظُرُونَ إِلَّا السَّاعَةَ أَنْ تَأْتِيَهُمْ بَغْتَةً فَقَدْ جَاءَ أَشْرَاطُهَا ﴾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521583" y="2254729"/>
            <a:ext cx="3299639" cy="646331"/>
          </a:xfrm>
          <a:prstGeom prst="rect">
            <a:avLst/>
          </a:prstGeom>
          <a:solidFill>
            <a:srgbClr val="CFF60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الشرط لغةً:</a:t>
            </a:r>
            <a:endParaRPr lang="ar-SA" sz="36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385455" y="2254729"/>
            <a:ext cx="3552612" cy="646331"/>
          </a:xfrm>
          <a:prstGeom prst="rect">
            <a:avLst/>
          </a:prstGeom>
          <a:solidFill>
            <a:srgbClr val="CFF60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الشرط اصطلاحًا:</a:t>
            </a:r>
            <a:endParaRPr lang="ar-SA" sz="36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52157" y="3011922"/>
            <a:ext cx="22333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 smtClean="0">
                <a:solidFill>
                  <a:srgbClr val="464646"/>
                </a:solidFill>
                <a:cs typeface="Calibri"/>
                <a:sym typeface="Calibri"/>
              </a:rPr>
              <a:t>العلامة.</a:t>
            </a:r>
            <a:endParaRPr lang="ar-SA" sz="4000" dirty="0"/>
          </a:p>
        </p:txBody>
      </p:sp>
      <p:pic>
        <p:nvPicPr>
          <p:cNvPr id="10244" name="Picture 4" descr="نتيجة بحث الصور عن الشرو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360" y="2499975"/>
            <a:ext cx="3055218" cy="30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>
            <a:off x="1205345" y="3011922"/>
            <a:ext cx="38138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rgbClr val="464646"/>
                </a:solidFill>
                <a:cs typeface="Calibri"/>
                <a:sym typeface="Calibri"/>
              </a:rPr>
              <a:t>ما يلزم من عدمه </a:t>
            </a:r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العدم</a:t>
            </a:r>
          </a:p>
          <a:p>
            <a:pPr algn="ctr"/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 </a:t>
            </a:r>
            <a:r>
              <a:rPr lang="ar-SA" sz="3200" b="1" dirty="0">
                <a:solidFill>
                  <a:srgbClr val="464646"/>
                </a:solidFill>
                <a:cs typeface="Calibri"/>
                <a:sym typeface="Calibri"/>
              </a:rPr>
              <a:t>ولا يلزم من وجوده وجود </a:t>
            </a:r>
            <a:endParaRPr lang="ar-SA" sz="3200" b="1" dirty="0" smtClean="0">
              <a:solidFill>
                <a:srgbClr val="464646"/>
              </a:solidFill>
              <a:cs typeface="Calibri"/>
              <a:sym typeface="Calibri"/>
            </a:endParaRPr>
          </a:p>
          <a:p>
            <a:pPr algn="ctr"/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ولا </a:t>
            </a:r>
            <a:r>
              <a:rPr lang="ar-SA" sz="3200" b="1" dirty="0">
                <a:solidFill>
                  <a:srgbClr val="464646"/>
                </a:solidFill>
                <a:cs typeface="Calibri"/>
                <a:sym typeface="Calibri"/>
              </a:rPr>
              <a:t>عدم </a:t>
            </a:r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لذاته.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6209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1" grpId="0" animBg="1"/>
      <p:bldP spid="18" grpId="0" animBg="1"/>
      <p:bldP spid="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CFF60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ثانيًا – الشرط :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6122191" y="1608556"/>
            <a:ext cx="60932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من خلال معرفتك السابقة لشروط الصلاة ،  ما هو حُكم الصلاة في حالة اختلال احد الشروط – مثل الطهارة - ؟</a:t>
            </a:r>
            <a:endParaRPr lang="ar-SA" sz="32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00836" y="3380656"/>
            <a:ext cx="329963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لا تصح الصلاة بدون طهارة</a:t>
            </a:r>
            <a:endParaRPr lang="ar-SA" sz="36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pic>
        <p:nvPicPr>
          <p:cNvPr id="12" name="Picture 6" descr="نتيجة بحث الصور عن الوضو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37" y="3380656"/>
            <a:ext cx="2890390" cy="31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086473" y="193835"/>
            <a:ext cx="71437" cy="6549865"/>
          </a:xfrm>
          <a:prstGeom prst="rect">
            <a:avLst/>
          </a:prstGeom>
          <a:solidFill>
            <a:srgbClr val="CFF6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194" name="Picture 2" descr="نتيجة بحث الصور عن الح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12" y="4580985"/>
            <a:ext cx="2441144" cy="21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64654" y="397327"/>
            <a:ext cx="60932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قال </a:t>
            </a:r>
            <a:r>
              <a:rPr lang="ar-SA" sz="3200" b="1" dirty="0">
                <a:solidFill>
                  <a:srgbClr val="464646"/>
                </a:solidFill>
                <a:cs typeface="Calibri"/>
                <a:sym typeface="Calibri"/>
              </a:rPr>
              <a:t>تعالى: </a:t>
            </a:r>
            <a:r>
              <a:rPr lang="ar-S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"وَلِلَّهِ </a:t>
            </a:r>
            <a:r>
              <a:rPr lang="ar-S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عَلَى النَّاسِ حِجُّ الْبَيْتِ مَنِ اسْتَطَاعَ إِلَيْهِ </a:t>
            </a:r>
            <a:r>
              <a:rPr lang="ar-S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سَبِيلًا"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  <a:sym typeface="Calibri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15636" y="2940214"/>
            <a:ext cx="5422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ما هو حكم الحج بالنسبة لمن ليس لديه القدرة على الحج؟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286000" y="2297934"/>
            <a:ext cx="35526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الاستطاعة على الحج</a:t>
            </a:r>
            <a:endParaRPr lang="ar-SA" sz="36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15636" y="1678036"/>
            <a:ext cx="40732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ما هو الشرط الوارد في الآية: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360970" y="4257819"/>
            <a:ext cx="35526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يسقط عنه الحج</a:t>
            </a:r>
            <a:endParaRPr lang="ar-SA" sz="36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sp>
        <p:nvSpPr>
          <p:cNvPr id="21" name="خماسي 20"/>
          <p:cNvSpPr/>
          <p:nvPr/>
        </p:nvSpPr>
        <p:spPr>
          <a:xfrm flipH="1">
            <a:off x="10678930" y="894874"/>
            <a:ext cx="1513070" cy="658974"/>
          </a:xfrm>
          <a:prstGeom prst="homePlate">
            <a:avLst/>
          </a:prstGeom>
          <a:solidFill>
            <a:srgbClr val="CFF60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أمثلة: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567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 animBg="1"/>
      <p:bldP spid="16" grpId="0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70EE1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ثالثًا – المانع :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6098744" y="1325581"/>
            <a:ext cx="6093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u="sng" dirty="0" smtClean="0">
                <a:solidFill>
                  <a:srgbClr val="00B050"/>
                </a:solidFill>
                <a:cs typeface="Calibri"/>
                <a:sym typeface="Calibri"/>
              </a:rPr>
              <a:t>ما هو المانع لغةً؟</a:t>
            </a:r>
            <a:endParaRPr lang="ar-SA" sz="2800" b="1" u="sng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565564" y="1279413"/>
            <a:ext cx="40732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u="sng" dirty="0" smtClean="0">
                <a:solidFill>
                  <a:srgbClr val="00B050"/>
                </a:solidFill>
                <a:cs typeface="Calibri"/>
                <a:sym typeface="Calibri"/>
              </a:rPr>
              <a:t>المانع اصطلاحًا هو : </a:t>
            </a:r>
          </a:p>
        </p:txBody>
      </p:sp>
      <p:pic>
        <p:nvPicPr>
          <p:cNvPr id="11266" name="Picture 2" descr="نتيجة بحث الصور عن مانع الحما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91" y="2504298"/>
            <a:ext cx="4115740" cy="41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>
            <a:off x="6098744" y="1802633"/>
            <a:ext cx="60932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الحاجز بين شيئين.</a:t>
            </a:r>
            <a:endParaRPr lang="ar-SA" sz="36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763372" y="1854944"/>
            <a:ext cx="60932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464646"/>
                </a:solidFill>
                <a:cs typeface="Calibri"/>
                <a:sym typeface="Calibri"/>
              </a:rPr>
              <a:t>ما يلزم من </a:t>
            </a:r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وجوده </a:t>
            </a:r>
            <a:r>
              <a:rPr lang="ar-SA" sz="3200" b="1" dirty="0">
                <a:solidFill>
                  <a:srgbClr val="464646"/>
                </a:solidFill>
                <a:cs typeface="Calibri"/>
                <a:sym typeface="Calibri"/>
              </a:rPr>
              <a:t>العدم ولا يلزم من </a:t>
            </a:r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عدمه </a:t>
            </a:r>
            <a:r>
              <a:rPr lang="ar-SA" sz="3200" b="1" dirty="0">
                <a:solidFill>
                  <a:srgbClr val="464646"/>
                </a:solidFill>
                <a:cs typeface="Calibri"/>
                <a:sym typeface="Calibri"/>
              </a:rPr>
              <a:t>وجود ولا عدم </a:t>
            </a:r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لذاته.</a:t>
            </a:r>
            <a:endParaRPr lang="ar-SA" sz="32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763372" y="4866123"/>
            <a:ext cx="60932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B050"/>
                </a:solidFill>
                <a:cs typeface="Calibri"/>
                <a:sym typeface="Calibri"/>
              </a:rPr>
              <a:t>درسنا سابقًا موانع الإرث ، اشرح/ي التعريف من خلال الاستعانة بما سبق دراسته : </a:t>
            </a:r>
            <a:endParaRPr lang="ar-SA" sz="4000" b="1" dirty="0">
              <a:solidFill>
                <a:srgbClr val="00B050"/>
              </a:solidFill>
              <a:cs typeface="Calibri"/>
              <a:sym typeface="Calibri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46" y="2926016"/>
            <a:ext cx="1850308" cy="24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1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19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958264" y="3986213"/>
            <a:ext cx="2559406" cy="728662"/>
          </a:xfrm>
          <a:prstGeom prst="roundRect">
            <a:avLst>
              <a:gd name="adj" fmla="val 50000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464646"/>
                </a:solidFill>
                <a:cs typeface="Calibri"/>
                <a:sym typeface="Calibri"/>
              </a:rPr>
              <a:t>الحدث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70EE1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ثالثًا – المانع :</a:t>
            </a:r>
          </a:p>
        </p:txBody>
      </p:sp>
      <p:sp>
        <p:nvSpPr>
          <p:cNvPr id="9" name="خماسي 8"/>
          <p:cNvSpPr/>
          <p:nvPr/>
        </p:nvSpPr>
        <p:spPr>
          <a:xfrm flipH="1">
            <a:off x="10678930" y="909012"/>
            <a:ext cx="1513070" cy="658974"/>
          </a:xfrm>
          <a:prstGeom prst="homePlate">
            <a:avLst/>
          </a:prstGeom>
          <a:solidFill>
            <a:srgbClr val="70EE1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أمثلة: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73364" y="891199"/>
            <a:ext cx="90316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u="sng" dirty="0">
                <a:solidFill>
                  <a:srgbClr val="464646"/>
                </a:solidFill>
                <a:cs typeface="Calibri"/>
                <a:sym typeface="Calibri"/>
              </a:rPr>
              <a:t>استنبط/ي من الأدلة المانع والحكم المترتب على وجوده </a:t>
            </a:r>
            <a:r>
              <a:rPr lang="ar-SA" sz="3600" b="1" u="sng" dirty="0" smtClean="0">
                <a:solidFill>
                  <a:srgbClr val="464646"/>
                </a:solidFill>
                <a:cs typeface="Calibri"/>
                <a:sym typeface="Calibri"/>
              </a:rPr>
              <a:t>:</a:t>
            </a:r>
            <a:endParaRPr lang="ar-SA" sz="36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900987" y="2153405"/>
            <a:ext cx="3981013" cy="1384995"/>
          </a:xfrm>
          <a:prstGeom prst="rect">
            <a:avLst/>
          </a:prstGeom>
          <a:solidFill>
            <a:srgbClr val="C5E0B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464646"/>
                </a:solidFill>
                <a:cs typeface="Calibri"/>
                <a:sym typeface="Calibri"/>
              </a:rPr>
              <a:t>قال </a:t>
            </a:r>
            <a:r>
              <a:rPr lang="ar-SA" sz="2800" b="1" dirty="0">
                <a:solidFill>
                  <a:srgbClr val="464646"/>
                </a:solidFill>
                <a:cs typeface="Calibri"/>
                <a:sym typeface="Calibri"/>
              </a:rPr>
              <a:t>رسول الله - صلى الله  </a:t>
            </a:r>
            <a:r>
              <a:rPr lang="ar-SA" sz="2800" b="1" dirty="0" smtClean="0">
                <a:solidFill>
                  <a:srgbClr val="464646"/>
                </a:solidFill>
                <a:cs typeface="Calibri"/>
                <a:sym typeface="Calibri"/>
              </a:rPr>
              <a:t>عليه </a:t>
            </a:r>
            <a:r>
              <a:rPr lang="ar-SA" sz="2800" b="1" dirty="0">
                <a:solidFill>
                  <a:srgbClr val="464646"/>
                </a:solidFill>
                <a:cs typeface="Calibri"/>
                <a:sym typeface="Calibri"/>
              </a:rPr>
              <a:t>وسلم - قال</a:t>
            </a:r>
            <a:r>
              <a:rPr lang="ar-SA" sz="2800" b="1" dirty="0" smtClean="0">
                <a:solidFill>
                  <a:srgbClr val="464646"/>
                </a:solidFill>
                <a:cs typeface="Calibri"/>
                <a:sym typeface="Calibri"/>
              </a:rPr>
              <a:t>: "لا </a:t>
            </a:r>
            <a:r>
              <a:rPr lang="ar-SA" sz="2800" b="1" dirty="0">
                <a:solidFill>
                  <a:srgbClr val="464646"/>
                </a:solidFill>
                <a:cs typeface="Calibri"/>
                <a:sym typeface="Calibri"/>
              </a:rPr>
              <a:t>يقبل الله صلاة </a:t>
            </a:r>
            <a:r>
              <a:rPr lang="ar-SA" sz="2800" b="1" dirty="0" smtClean="0">
                <a:solidFill>
                  <a:srgbClr val="464646"/>
                </a:solidFill>
                <a:cs typeface="Calibri"/>
                <a:sym typeface="Calibri"/>
              </a:rPr>
              <a:t>أحدكم </a:t>
            </a:r>
            <a:r>
              <a:rPr lang="ar-SA" sz="2800" b="1" dirty="0">
                <a:solidFill>
                  <a:srgbClr val="464646"/>
                </a:solidFill>
                <a:cs typeface="Calibri"/>
                <a:sym typeface="Calibri"/>
              </a:rPr>
              <a:t>إذا أحدث حتى </a:t>
            </a:r>
            <a:r>
              <a:rPr lang="ar-SA" sz="2800" b="1" dirty="0" smtClean="0">
                <a:solidFill>
                  <a:srgbClr val="464646"/>
                </a:solidFill>
                <a:cs typeface="Calibri"/>
                <a:sym typeface="Calibri"/>
              </a:rPr>
              <a:t>يتوضأ"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149643" y="2153405"/>
            <a:ext cx="3583846" cy="1384995"/>
          </a:xfrm>
          <a:prstGeom prst="rect">
            <a:avLst/>
          </a:prstGeom>
          <a:solidFill>
            <a:srgbClr val="C5E0B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464646"/>
                </a:solidFill>
                <a:cs typeface="Calibri"/>
                <a:sym typeface="Calibri"/>
              </a:rPr>
              <a:t>قال رسول الله صلى </a:t>
            </a:r>
            <a:r>
              <a:rPr lang="ar-SA" sz="2800" b="1" dirty="0">
                <a:solidFill>
                  <a:srgbClr val="464646"/>
                </a:solidFill>
                <a:cs typeface="Calibri"/>
                <a:sym typeface="Calibri"/>
              </a:rPr>
              <a:t>الله عليه وسلم قال: "</a:t>
            </a:r>
            <a:r>
              <a:rPr lang="ar-SA" sz="2800" b="1" dirty="0" smtClean="0">
                <a:solidFill>
                  <a:srgbClr val="464646"/>
                </a:solidFill>
                <a:cs typeface="Calibri"/>
                <a:sym typeface="Calibri"/>
              </a:rPr>
              <a:t>لا </a:t>
            </a:r>
            <a:r>
              <a:rPr lang="ar-SA" sz="2800" b="1" dirty="0">
                <a:solidFill>
                  <a:srgbClr val="464646"/>
                </a:solidFill>
                <a:cs typeface="Calibri"/>
                <a:sym typeface="Calibri"/>
              </a:rPr>
              <a:t>يَقبَلُ الله صلاةَ حائض إلا </a:t>
            </a:r>
            <a:r>
              <a:rPr lang="ar-SA" sz="2800" b="1" dirty="0" smtClean="0">
                <a:solidFill>
                  <a:srgbClr val="464646"/>
                </a:solidFill>
                <a:cs typeface="Calibri"/>
                <a:sym typeface="Calibri"/>
              </a:rPr>
              <a:t>بخمارٍ</a:t>
            </a:r>
            <a:r>
              <a:rPr lang="ar-SA" sz="2800" b="1" dirty="0">
                <a:solidFill>
                  <a:srgbClr val="464646"/>
                </a:solidFill>
                <a:cs typeface="Calibri"/>
                <a:sym typeface="Calibri"/>
              </a:rPr>
              <a:t>"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نتيجة بحث الصور عن s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82" y="3971925"/>
            <a:ext cx="728662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مستدير الزوايا 15"/>
          <p:cNvSpPr/>
          <p:nvPr/>
        </p:nvSpPr>
        <p:spPr>
          <a:xfrm>
            <a:off x="1233055" y="3986213"/>
            <a:ext cx="3064668" cy="668914"/>
          </a:xfrm>
          <a:prstGeom prst="roundRect">
            <a:avLst>
              <a:gd name="adj" fmla="val 50000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464646"/>
                </a:solidFill>
                <a:cs typeface="Calibri"/>
                <a:sym typeface="Calibri"/>
              </a:rPr>
              <a:t>كشف الشعر في الصلاة</a:t>
            </a:r>
            <a:endParaRPr lang="ar-SA" dirty="0"/>
          </a:p>
        </p:txBody>
      </p:sp>
      <p:pic>
        <p:nvPicPr>
          <p:cNvPr id="17" name="Picture 2" descr="نتيجة بحث الصور عن s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35" y="3971925"/>
            <a:ext cx="728662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5" y="5162688"/>
            <a:ext cx="904875" cy="904875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9740559" y="5162688"/>
            <a:ext cx="1039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باطلة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60" y="5162688"/>
            <a:ext cx="904875" cy="904875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1703844" y="5162688"/>
            <a:ext cx="1039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باطلة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17383" y="6248400"/>
            <a:ext cx="2511962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(مناقشـة)</a:t>
            </a:r>
            <a:endParaRPr lang="ar-SA" sz="2400" b="1" dirty="0" smtClean="0">
              <a:solidFill>
                <a:schemeClr val="bg1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59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/>
      <p:bldP spid="11" grpId="0" animBg="1"/>
      <p:bldP spid="12" grpId="0" animBg="1"/>
      <p:bldP spid="16" grpId="0" animBg="1"/>
      <p:bldP spid="18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4472C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رابعًا – الصحة :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041230" y="1041045"/>
            <a:ext cx="5150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u="sng" dirty="0" smtClean="0">
                <a:solidFill>
                  <a:srgbClr val="4472C4"/>
                </a:solidFill>
                <a:cs typeface="Calibri"/>
                <a:sym typeface="Calibri"/>
              </a:rPr>
              <a:t>الصحيح لغةً</a:t>
            </a:r>
            <a:r>
              <a:rPr lang="ar-SA" sz="3600" b="1" dirty="0" smtClean="0">
                <a:solidFill>
                  <a:srgbClr val="4472C4"/>
                </a:solidFill>
                <a:cs typeface="Calibri"/>
                <a:sym typeface="Calibri"/>
              </a:rPr>
              <a:t>: </a:t>
            </a:r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السليم من المرض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9072236" y="1888255"/>
            <a:ext cx="3119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u="sng" dirty="0" smtClean="0">
                <a:solidFill>
                  <a:srgbClr val="4472C4"/>
                </a:solidFill>
                <a:cs typeface="Calibri"/>
                <a:sym typeface="Calibri"/>
              </a:rPr>
              <a:t>الصحيح اصطلاحًا</a:t>
            </a:r>
            <a:r>
              <a:rPr lang="ar-SA" sz="3600" b="1" dirty="0" smtClean="0">
                <a:solidFill>
                  <a:srgbClr val="4472C4"/>
                </a:solidFill>
                <a:cs typeface="Calibri"/>
                <a:sym typeface="Calibri"/>
              </a:rPr>
              <a:t>:</a:t>
            </a:r>
            <a:endParaRPr lang="ar-SA" sz="3600" b="0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728559" y="1888254"/>
            <a:ext cx="7258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ما ترتبت آثار فعله عليه في </a:t>
            </a:r>
            <a:r>
              <a:rPr lang="ar-SA" sz="3600" b="1" dirty="0" smtClean="0">
                <a:solidFill>
                  <a:srgbClr val="4472C4"/>
                </a:solidFill>
                <a:cs typeface="Calibri"/>
                <a:sym typeface="Calibri"/>
              </a:rPr>
              <a:t>العبادات</a:t>
            </a:r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 أو </a:t>
            </a:r>
            <a:r>
              <a:rPr lang="ar-SA" sz="3600" b="1" dirty="0" smtClean="0">
                <a:solidFill>
                  <a:srgbClr val="4472C4"/>
                </a:solidFill>
                <a:cs typeface="Calibri"/>
                <a:sym typeface="Calibri"/>
              </a:rPr>
              <a:t>العقود</a:t>
            </a:r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.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" descr="نتيجة بحث الصور عن العقو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51" y="2863127"/>
            <a:ext cx="4787964" cy="269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4" descr="نتيجة بحث الصور عن العباادا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t="30007" r="15481" b="1104"/>
          <a:stretch/>
        </p:blipFill>
        <p:spPr bwMode="auto">
          <a:xfrm>
            <a:off x="7041230" y="3661465"/>
            <a:ext cx="4915243" cy="2747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مستطيل 29"/>
          <p:cNvSpPr/>
          <p:nvPr/>
        </p:nvSpPr>
        <p:spPr>
          <a:xfrm>
            <a:off x="1454677" y="5657671"/>
            <a:ext cx="49247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مثلّ/ي على العبادات و العقود 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rgbClr val="46464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المشروعة!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55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23" grpId="0"/>
      <p:bldP spid="2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4472C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رابعًا – الصحة :</a:t>
            </a:r>
          </a:p>
        </p:txBody>
      </p:sp>
      <p:sp>
        <p:nvSpPr>
          <p:cNvPr id="9" name="خماسي 8"/>
          <p:cNvSpPr/>
          <p:nvPr/>
        </p:nvSpPr>
        <p:spPr>
          <a:xfrm flipH="1">
            <a:off x="8617527" y="909012"/>
            <a:ext cx="3574473" cy="646331"/>
          </a:xfrm>
          <a:prstGeom prst="homePlate">
            <a:avLst/>
          </a:prstGeom>
          <a:solidFill>
            <a:srgbClr val="4472C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إطلاقات الصحة:</a:t>
            </a:r>
            <a:endParaRPr lang="ar-SA" sz="3600" b="1" dirty="0">
              <a:solidFill>
                <a:schemeClr val="bg1"/>
              </a:solidFill>
              <a:cs typeface="Calibri"/>
              <a:sym typeface="Calibri"/>
            </a:endParaRPr>
          </a:p>
        </p:txBody>
      </p:sp>
      <p:pic>
        <p:nvPicPr>
          <p:cNvPr id="20" name="Picture 2" descr="نتيجة بحث الصور عن العقو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1" y="3518589"/>
            <a:ext cx="4787964" cy="2747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4" descr="نتيجة بحث الصور عن العباادا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t="30007" r="15481" b="1104"/>
          <a:stretch/>
        </p:blipFill>
        <p:spPr bwMode="auto">
          <a:xfrm>
            <a:off x="7041230" y="3518590"/>
            <a:ext cx="4915243" cy="2747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مستطيل 21"/>
          <p:cNvSpPr/>
          <p:nvPr/>
        </p:nvSpPr>
        <p:spPr>
          <a:xfrm>
            <a:off x="4549037" y="1609035"/>
            <a:ext cx="4094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u="sng" dirty="0" smtClean="0">
                <a:solidFill>
                  <a:srgbClr val="464646"/>
                </a:solidFill>
                <a:cs typeface="Calibri"/>
                <a:sym typeface="Calibri"/>
              </a:rPr>
              <a:t>تُطلق الصحة على أمرين :</a:t>
            </a:r>
            <a:endParaRPr lang="ar-SA" sz="36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743249" y="2588341"/>
            <a:ext cx="32480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الصحة في العبادات.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636416" y="2588341"/>
            <a:ext cx="29434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الصحة في العقود.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7" t="5631" r="50567"/>
          <a:stretch/>
        </p:blipFill>
        <p:spPr>
          <a:xfrm>
            <a:off x="4549037" y="2403880"/>
            <a:ext cx="812800" cy="1219982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0"/>
          <a:stretch/>
        </p:blipFill>
        <p:spPr>
          <a:xfrm>
            <a:off x="10991254" y="2380481"/>
            <a:ext cx="796891" cy="12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40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22" grpId="0"/>
      <p:bldP spid="23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38" l="0" r="99625">
                        <a14:foregroundMark x1="93000" y1="5263" x2="93000" y2="5263"/>
                        <a14:foregroundMark x1="74375" y1="5020" x2="74375" y2="5020"/>
                        <a14:foregroundMark x1="36250" y1="4615" x2="36250" y2="4615"/>
                        <a14:foregroundMark x1="25375" y1="4858" x2="25375" y2="4858"/>
                        <a14:foregroundMark x1="11625" y1="4858" x2="11625" y2="4858"/>
                        <a14:foregroundMark x1="74000" y1="90688" x2="74000" y2="90688"/>
                        <a14:foregroundMark x1="63375" y1="92551" x2="63375" y2="92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86" y="1722265"/>
            <a:ext cx="3200400" cy="494061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4472C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اطلاقات الصحة</a:t>
            </a:r>
          </a:p>
        </p:txBody>
      </p:sp>
      <p:sp>
        <p:nvSpPr>
          <p:cNvPr id="6" name="خماسي 5"/>
          <p:cNvSpPr/>
          <p:nvPr/>
        </p:nvSpPr>
        <p:spPr>
          <a:xfrm flipH="1">
            <a:off x="8113486" y="909012"/>
            <a:ext cx="4078514" cy="646331"/>
          </a:xfrm>
          <a:prstGeom prst="homePlate">
            <a:avLst/>
          </a:prstGeom>
          <a:solidFill>
            <a:srgbClr val="4472C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الصحيح في العبادات:</a:t>
            </a:r>
            <a:endParaRPr lang="ar-SA" sz="3600" b="1" dirty="0">
              <a:solidFill>
                <a:schemeClr val="bg1"/>
              </a:solidFill>
              <a:cs typeface="Calibri"/>
              <a:sym typeface="Calibri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1509485" y="415597"/>
            <a:ext cx="5740409" cy="1645431"/>
            <a:chOff x="1509485" y="415597"/>
            <a:chExt cx="5740409" cy="1645431"/>
          </a:xfrm>
        </p:grpSpPr>
        <p:sp>
          <p:nvSpPr>
            <p:cNvPr id="14" name="وسيلة شرح مستطيلة 13"/>
            <p:cNvSpPr/>
            <p:nvPr/>
          </p:nvSpPr>
          <p:spPr>
            <a:xfrm>
              <a:off x="1509485" y="415597"/>
              <a:ext cx="5740409" cy="1645431"/>
            </a:xfrm>
            <a:prstGeom prst="wedgeRectCallout">
              <a:avLst>
                <a:gd name="adj1" fmla="val 29167"/>
                <a:gd name="adj2" fmla="val 22638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200" dirty="0">
                <a:solidFill>
                  <a:srgbClr val="4472C4"/>
                </a:solidFill>
              </a:endParaRPr>
            </a:p>
          </p:txBody>
        </p:sp>
        <p:sp>
          <p:nvSpPr>
            <p:cNvPr id="7" name="وسيلة شرح مستطيلة 6"/>
            <p:cNvSpPr/>
            <p:nvPr/>
          </p:nvSpPr>
          <p:spPr>
            <a:xfrm>
              <a:off x="1596571" y="522134"/>
              <a:ext cx="5573486" cy="1420086"/>
            </a:xfrm>
            <a:prstGeom prst="wedgeRectCallout">
              <a:avLst>
                <a:gd name="adj1" fmla="val 57031"/>
                <a:gd name="adj2" fmla="val 16506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solidFill>
                    <a:srgbClr val="4472C4"/>
                  </a:solidFill>
                  <a:cs typeface="Calibri"/>
                  <a:sym typeface="Calibri"/>
                </a:rPr>
                <a:t>كل عبادة أديت امتثالًا لأمر الشارع ، فَبرئت بها  الذمة وسقط بها الطلب.</a:t>
              </a:r>
              <a:endParaRPr lang="ar-SA" sz="3200" dirty="0">
                <a:solidFill>
                  <a:srgbClr val="4472C4"/>
                </a:solidFill>
              </a:endParaRPr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8825140" y="2643126"/>
            <a:ext cx="32144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cs typeface="Calibri"/>
                <a:sym typeface="Calibri"/>
              </a:rPr>
              <a:t>لا تكون العبادة صحيحة الا بتمام شروطها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  <a:cs typeface="Calibri"/>
                <a:sym typeface="Calibri"/>
              </a:rPr>
              <a:t>وانتفاء موانعها ، مثلّ/ي على ذلك؟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13" name="Picture 4" descr="نتيجة بحث الصور عن الصلا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75" y="2643126"/>
            <a:ext cx="4467064" cy="4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1362614" y="2981826"/>
            <a:ext cx="703269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مثال على ذلك :  </a:t>
            </a:r>
            <a:r>
              <a:rPr lang="ar-SA" sz="3600" b="1" dirty="0" smtClean="0">
                <a:ln w="0"/>
                <a:solidFill>
                  <a:srgbClr val="46464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إقامة صلاة الظهر في وقتها ،</a:t>
            </a:r>
          </a:p>
          <a:p>
            <a:pPr algn="ctr"/>
            <a:r>
              <a:rPr lang="ar-SA" sz="3600" b="1" dirty="0" smtClean="0">
                <a:ln w="0"/>
                <a:solidFill>
                  <a:srgbClr val="46464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 تامة شروطها وأركانها و واجباتها،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rgbClr val="46464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فعند ذلك تصح صلاته ، فتبرأ بها ذمته ،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rgbClr val="46464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 ولا يُطالب بإعادتها مرة أخرى.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102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20" y="2001395"/>
            <a:ext cx="4434280" cy="295618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74" y="-940806"/>
            <a:ext cx="7615926" cy="7615926"/>
          </a:xfrm>
          <a:prstGeom prst="rect">
            <a:avLst/>
          </a:prstGeom>
        </p:spPr>
      </p:pic>
      <p:sp>
        <p:nvSpPr>
          <p:cNvPr id="3" name="مستطيل ذو زوايا قطرية مستديرة 2"/>
          <p:cNvSpPr/>
          <p:nvPr/>
        </p:nvSpPr>
        <p:spPr>
          <a:xfrm>
            <a:off x="2194560" y="4957582"/>
            <a:ext cx="3627120" cy="73152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أحميّ وطني؟!</a:t>
            </a:r>
            <a:endParaRPr lang="ar-SA" sz="3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2235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4472C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اطلاقات الصحة</a:t>
            </a:r>
          </a:p>
        </p:txBody>
      </p:sp>
      <p:sp>
        <p:nvSpPr>
          <p:cNvPr id="6" name="خماسي 5"/>
          <p:cNvSpPr/>
          <p:nvPr/>
        </p:nvSpPr>
        <p:spPr>
          <a:xfrm flipH="1">
            <a:off x="8113486" y="909012"/>
            <a:ext cx="4078514" cy="646331"/>
          </a:xfrm>
          <a:prstGeom prst="homePlate">
            <a:avLst/>
          </a:prstGeom>
          <a:solidFill>
            <a:srgbClr val="4472C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الصحيح في العبادات:</a:t>
            </a:r>
            <a:endParaRPr lang="ar-SA" sz="3600" b="1" dirty="0">
              <a:solidFill>
                <a:schemeClr val="bg1"/>
              </a:solidFill>
              <a:cs typeface="Calibri"/>
              <a:sym typeface="Calibri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8055429" y="1744884"/>
            <a:ext cx="3614058" cy="803603"/>
            <a:chOff x="1509485" y="415597"/>
            <a:chExt cx="5740409" cy="1645431"/>
          </a:xfrm>
        </p:grpSpPr>
        <p:sp>
          <p:nvSpPr>
            <p:cNvPr id="14" name="وسيلة شرح مستطيلة 13"/>
            <p:cNvSpPr/>
            <p:nvPr/>
          </p:nvSpPr>
          <p:spPr>
            <a:xfrm>
              <a:off x="1509485" y="415597"/>
              <a:ext cx="5740409" cy="1645431"/>
            </a:xfrm>
            <a:prstGeom prst="wedgeRectCallout">
              <a:avLst>
                <a:gd name="adj1" fmla="val 29167"/>
                <a:gd name="adj2" fmla="val 22638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200" dirty="0">
                <a:solidFill>
                  <a:srgbClr val="4472C4"/>
                </a:solidFill>
              </a:endParaRPr>
            </a:p>
          </p:txBody>
        </p:sp>
        <p:sp>
          <p:nvSpPr>
            <p:cNvPr id="7" name="وسيلة شرح مستطيلة 6"/>
            <p:cNvSpPr/>
            <p:nvPr/>
          </p:nvSpPr>
          <p:spPr>
            <a:xfrm>
              <a:off x="1596571" y="522134"/>
              <a:ext cx="5573486" cy="1420086"/>
            </a:xfrm>
            <a:prstGeom prst="wedgeRectCallout">
              <a:avLst>
                <a:gd name="adj1" fmla="val -22800"/>
                <a:gd name="adj2" fmla="val 102309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solidFill>
                    <a:srgbClr val="4472C4"/>
                  </a:solidFill>
                  <a:cs typeface="Calibri"/>
                  <a:sym typeface="Calibri"/>
                </a:rPr>
                <a:t>والدليل على ذلك!</a:t>
              </a:r>
              <a:endParaRPr lang="ar-SA" sz="3200" dirty="0">
                <a:solidFill>
                  <a:srgbClr val="4472C4"/>
                </a:solidFill>
              </a:endParaRPr>
            </a:p>
          </p:txBody>
        </p:sp>
      </p:grpSp>
      <p:pic>
        <p:nvPicPr>
          <p:cNvPr id="16386" name="Picture 2" descr="نتيجة بحث الصور عن من عمل عملا ليس عليه أمرنا فهو ر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9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37" y="2336822"/>
            <a:ext cx="4521178" cy="45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33827" y="4774978"/>
            <a:ext cx="6988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قال ابن رجب –رحمه الله تعالى- : </a:t>
            </a:r>
            <a:r>
              <a:rPr lang="ar-SA" sz="3200" b="1" dirty="0" smtClean="0">
                <a:solidFill>
                  <a:srgbClr val="3BABCC"/>
                </a:solidFill>
                <a:cs typeface="Calibri"/>
                <a:sym typeface="Calibri"/>
              </a:rPr>
              <a:t>فمن كان عمله جاريًا تحت أحكام الشريعة موافقًا لها – فهو مقبول ، ومن كان خارجًا عن ذلك فهو مردود.</a:t>
            </a:r>
            <a:endParaRPr lang="ar-SA" sz="3200" dirty="0">
              <a:solidFill>
                <a:srgbClr val="3BABCC"/>
              </a:solidFill>
            </a:endParaRPr>
          </a:p>
        </p:txBody>
      </p:sp>
      <p:pic>
        <p:nvPicPr>
          <p:cNvPr id="16388" name="Picture 4" descr="نتيجة بحث الصور عن yes or n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23" b="85513" l="0" r="100000">
                        <a14:foregroundMark x1="42900" y1="50897" x2="42900" y2="50897"/>
                        <a14:foregroundMark x1="32700" y1="37436" x2="32700" y2="37436"/>
                        <a14:foregroundMark x1="29100" y1="22821" x2="17100" y2="43718"/>
                        <a14:foregroundMark x1="24000" y1="17564" x2="41500" y2="33590"/>
                        <a14:foregroundMark x1="41500" y1="33590" x2="32300" y2="66154"/>
                        <a14:foregroundMark x1="32300" y1="66154" x2="16300" y2="63462"/>
                        <a14:foregroundMark x1="16300" y1="63462" x2="2800" y2="49103"/>
                        <a14:foregroundMark x1="2800" y1="49103" x2="12200" y2="19487"/>
                        <a14:foregroundMark x1="20500" y1="51282" x2="20500" y2="51282"/>
                        <a14:foregroundMark x1="20800" y1="57308" x2="39700" y2="29487"/>
                        <a14:foregroundMark x1="21700" y1="26154" x2="13600" y2="66154"/>
                        <a14:foregroundMark x1="20300" y1="69615" x2="40700" y2="5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25" y="1159628"/>
            <a:ext cx="4851854" cy="37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0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4472C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اطلاقات الصحة</a:t>
            </a:r>
          </a:p>
        </p:txBody>
      </p:sp>
      <p:sp>
        <p:nvSpPr>
          <p:cNvPr id="6" name="خماسي 5"/>
          <p:cNvSpPr/>
          <p:nvPr/>
        </p:nvSpPr>
        <p:spPr>
          <a:xfrm flipH="1">
            <a:off x="8113486" y="909012"/>
            <a:ext cx="4078514" cy="646331"/>
          </a:xfrm>
          <a:prstGeom prst="homePlate">
            <a:avLst/>
          </a:prstGeom>
          <a:solidFill>
            <a:srgbClr val="4472C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الصحيح في </a:t>
            </a:r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العقود:</a:t>
            </a:r>
            <a:endParaRPr lang="ar-SA" sz="3600" b="1" dirty="0">
              <a:solidFill>
                <a:schemeClr val="bg1"/>
              </a:solidFill>
              <a:cs typeface="Calibri"/>
              <a:sym typeface="Calibri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4294526" y="61859"/>
            <a:ext cx="3614058" cy="803603"/>
            <a:chOff x="1509485" y="415597"/>
            <a:chExt cx="5740409" cy="1645431"/>
          </a:xfrm>
        </p:grpSpPr>
        <p:sp>
          <p:nvSpPr>
            <p:cNvPr id="14" name="وسيلة شرح مستطيلة 13"/>
            <p:cNvSpPr/>
            <p:nvPr/>
          </p:nvSpPr>
          <p:spPr>
            <a:xfrm>
              <a:off x="1509485" y="415597"/>
              <a:ext cx="5740409" cy="1645431"/>
            </a:xfrm>
            <a:prstGeom prst="wedgeRectCallout">
              <a:avLst>
                <a:gd name="adj1" fmla="val 29167"/>
                <a:gd name="adj2" fmla="val 22638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200" dirty="0">
                <a:solidFill>
                  <a:srgbClr val="4472C4"/>
                </a:solidFill>
              </a:endParaRPr>
            </a:p>
          </p:txBody>
        </p:sp>
        <p:sp>
          <p:nvSpPr>
            <p:cNvPr id="7" name="وسيلة شرح مستطيلة 6"/>
            <p:cNvSpPr/>
            <p:nvPr/>
          </p:nvSpPr>
          <p:spPr>
            <a:xfrm>
              <a:off x="1596571" y="522134"/>
              <a:ext cx="5573486" cy="1420086"/>
            </a:xfrm>
            <a:prstGeom prst="wedgeRectCallout">
              <a:avLst>
                <a:gd name="adj1" fmla="val 22286"/>
                <a:gd name="adj2" fmla="val 11068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solidFill>
                    <a:srgbClr val="4472C4"/>
                  </a:solidFill>
                  <a:cs typeface="Calibri"/>
                  <a:sym typeface="Calibri"/>
                </a:rPr>
                <a:t>الصحة في العقود:</a:t>
              </a:r>
              <a:endParaRPr lang="ar-SA" sz="3200" dirty="0">
                <a:solidFill>
                  <a:srgbClr val="4472C4"/>
                </a:solidFill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1626939" y="5780782"/>
            <a:ext cx="9343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درست/ي مسبقًا أحكام البيوع ، مثلّ/ي على البيع المحرم !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ووضح/ي الشرط الناقص ، او المانع !</a:t>
            </a:r>
            <a:endParaRPr lang="ar-SA" sz="3200" dirty="0">
              <a:solidFill>
                <a:srgbClr val="3BABCC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60402" y="970568"/>
            <a:ext cx="6988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 ترتب الأثر المقصود من العقد عليه.</a:t>
            </a:r>
            <a:endParaRPr lang="ar-SA" sz="3200" dirty="0">
              <a:solidFill>
                <a:srgbClr val="3BABCC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10" y="1733019"/>
            <a:ext cx="6137042" cy="3823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62" y="3716919"/>
            <a:ext cx="2747964" cy="27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3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4319" y="3131953"/>
            <a:ext cx="3612592" cy="360218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70" y="1555343"/>
            <a:ext cx="3478368" cy="347836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681292" y="4871725"/>
            <a:ext cx="9434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3600" b="1" dirty="0" smtClean="0">
                <a:solidFill>
                  <a:srgbClr val="DA5551"/>
                </a:solidFill>
                <a:cs typeface="Calibri"/>
                <a:sym typeface="Calibri"/>
              </a:rPr>
              <a:t>لو اشترى شخص ما سيارة ، ولكن اشترط عليه البائع الا يوهبها لأحد،  ولا يقوم بـ عرضها للإيجار والاستفادة منها ، </a:t>
            </a:r>
          </a:p>
          <a:p>
            <a:pPr lvl="0" algn="ctr"/>
            <a:r>
              <a:rPr lang="ar-SA" sz="3600" b="1" dirty="0" smtClean="0">
                <a:solidFill>
                  <a:srgbClr val="DA5551"/>
                </a:solidFill>
                <a:cs typeface="Calibri"/>
                <a:sym typeface="Calibri"/>
              </a:rPr>
              <a:t>ما حكم هذا العقد من حيث الصحة والفساد؟!</a:t>
            </a:r>
            <a:endParaRPr lang="ar-SA" sz="3600" b="1" dirty="0">
              <a:solidFill>
                <a:srgbClr val="DA5551"/>
              </a:solidFill>
              <a:cs typeface="Calibri"/>
              <a:sym typeface="Calibri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9" b="91583" l="8946" r="929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2047" y="-469377"/>
            <a:ext cx="6903674" cy="5503088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17383" y="6248400"/>
            <a:ext cx="2511962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ماذا لو؟</a:t>
            </a:r>
          </a:p>
        </p:txBody>
      </p:sp>
    </p:spTree>
    <p:extLst>
      <p:ext uri="{BB962C8B-B14F-4D97-AF65-F5344CB8AC3E}">
        <p14:creationId xmlns:p14="http://schemas.microsoft.com/office/powerpoint/2010/main" val="2136553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خامسًا- الفساد: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9088582" y="1274490"/>
            <a:ext cx="1801090" cy="64633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لغةً: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7951100" y="2080598"/>
            <a:ext cx="38266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 smtClean="0">
                <a:solidFill>
                  <a:srgbClr val="EC3740"/>
                </a:solidFill>
                <a:cs typeface="Calibri"/>
                <a:sym typeface="Calibri"/>
              </a:rPr>
              <a:t>تغيير الشيء من حالته السليمة</a:t>
            </a:r>
          </a:p>
          <a:p>
            <a:pPr lvl="0" algn="ctr"/>
            <a:r>
              <a:rPr lang="ar-SA" sz="2800" b="1" dirty="0" smtClean="0">
                <a:solidFill>
                  <a:srgbClr val="EC3740"/>
                </a:solidFill>
                <a:cs typeface="Calibri"/>
                <a:sym typeface="Calibri"/>
              </a:rPr>
              <a:t> الى حالة السقم.</a:t>
            </a:r>
            <a:endParaRPr lang="ar-SA" sz="2800" b="1" dirty="0">
              <a:solidFill>
                <a:srgbClr val="EC3740"/>
              </a:solidFill>
              <a:cs typeface="Calibri"/>
              <a:sym typeface="Calibri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19" y="517000"/>
            <a:ext cx="5148136" cy="4171996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698319" y="4587270"/>
            <a:ext cx="72763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  <a:cs typeface="Calibri"/>
                <a:sym typeface="Calibri"/>
              </a:rPr>
              <a:t>بعد معرفتك بـ تعريف الصحة اصطلاحًا و اطلاقاتها ،</a:t>
            </a:r>
          </a:p>
          <a:p>
            <a:pPr lvl="0" algn="ctr"/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  <a:cs typeface="Calibri"/>
                <a:sym typeface="Calibri"/>
              </a:rPr>
              <a:t>اكتب/ي مع مجموعتك تعريفًا للفساد واطلاقاته ،</a:t>
            </a:r>
          </a:p>
          <a:p>
            <a:pPr lvl="0" algn="ctr"/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  <a:cs typeface="Calibri"/>
                <a:sym typeface="Calibri"/>
              </a:rPr>
              <a:t> حيث انهما متضادين تمامًا:</a:t>
            </a:r>
            <a:endParaRPr lang="ar-SA" sz="3200" b="1" dirty="0">
              <a:solidFill>
                <a:schemeClr val="bg2">
                  <a:lumMod val="25000"/>
                </a:schemeClr>
              </a:solidFill>
              <a:cs typeface="Calibri"/>
              <a:sym typeface="Calibri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t="31432" r="12801" b="40033"/>
          <a:stretch/>
        </p:blipFill>
        <p:spPr>
          <a:xfrm>
            <a:off x="7890163" y="3194482"/>
            <a:ext cx="4197927" cy="1884218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17383" y="6248400"/>
            <a:ext cx="2511962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فكر، دوّن، شارك</a:t>
            </a:r>
          </a:p>
        </p:txBody>
      </p:sp>
    </p:spTree>
    <p:extLst>
      <p:ext uri="{BB962C8B-B14F-4D97-AF65-F5344CB8AC3E}">
        <p14:creationId xmlns:p14="http://schemas.microsoft.com/office/powerpoint/2010/main" val="3012423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632960" y="193835"/>
            <a:ext cx="3559039" cy="646331"/>
          </a:xfrm>
          <a:custGeom>
            <a:avLst/>
            <a:gdLst>
              <a:gd name="connsiteX0" fmla="*/ 0 w 2824748"/>
              <a:gd name="connsiteY0" fmla="*/ 0 h 646331"/>
              <a:gd name="connsiteX1" fmla="*/ 2824748 w 2824748"/>
              <a:gd name="connsiteY1" fmla="*/ 0 h 646331"/>
              <a:gd name="connsiteX2" fmla="*/ 2824748 w 2824748"/>
              <a:gd name="connsiteY2" fmla="*/ 646331 h 646331"/>
              <a:gd name="connsiteX3" fmla="*/ 0 w 2824748"/>
              <a:gd name="connsiteY3" fmla="*/ 646331 h 646331"/>
              <a:gd name="connsiteX4" fmla="*/ 0 w 2824748"/>
              <a:gd name="connsiteY4" fmla="*/ 0 h 646331"/>
              <a:gd name="connsiteX0" fmla="*/ 0 w 2824748"/>
              <a:gd name="connsiteY0" fmla="*/ 0 h 646331"/>
              <a:gd name="connsiteX1" fmla="*/ 2824748 w 2824748"/>
              <a:gd name="connsiteY1" fmla="*/ 0 h 646331"/>
              <a:gd name="connsiteX2" fmla="*/ 2824748 w 2824748"/>
              <a:gd name="connsiteY2" fmla="*/ 646331 h 646331"/>
              <a:gd name="connsiteX3" fmla="*/ 0 w 2824748"/>
              <a:gd name="connsiteY3" fmla="*/ 646331 h 646331"/>
              <a:gd name="connsiteX4" fmla="*/ 0 w 2824748"/>
              <a:gd name="connsiteY4" fmla="*/ 0 h 646331"/>
              <a:gd name="connsiteX0" fmla="*/ 0 w 2824748"/>
              <a:gd name="connsiteY0" fmla="*/ 0 h 646331"/>
              <a:gd name="connsiteX1" fmla="*/ 2824748 w 2824748"/>
              <a:gd name="connsiteY1" fmla="*/ 0 h 646331"/>
              <a:gd name="connsiteX2" fmla="*/ 2824748 w 2824748"/>
              <a:gd name="connsiteY2" fmla="*/ 646331 h 646331"/>
              <a:gd name="connsiteX3" fmla="*/ 0 w 2824748"/>
              <a:gd name="connsiteY3" fmla="*/ 646331 h 646331"/>
              <a:gd name="connsiteX4" fmla="*/ 0 w 2824748"/>
              <a:gd name="connsiteY4" fmla="*/ 0 h 646331"/>
              <a:gd name="connsiteX0" fmla="*/ 734291 w 3559039"/>
              <a:gd name="connsiteY0" fmla="*/ 0 h 646331"/>
              <a:gd name="connsiteX1" fmla="*/ 3559039 w 3559039"/>
              <a:gd name="connsiteY1" fmla="*/ 0 h 646331"/>
              <a:gd name="connsiteX2" fmla="*/ 3559039 w 3559039"/>
              <a:gd name="connsiteY2" fmla="*/ 646331 h 646331"/>
              <a:gd name="connsiteX3" fmla="*/ 0 w 3559039"/>
              <a:gd name="connsiteY3" fmla="*/ 646331 h 646331"/>
              <a:gd name="connsiteX4" fmla="*/ 734291 w 3559039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9039" h="646331">
                <a:moveTo>
                  <a:pt x="734291" y="0"/>
                </a:moveTo>
                <a:lnTo>
                  <a:pt x="3559039" y="0"/>
                </a:lnTo>
                <a:lnTo>
                  <a:pt x="3559039" y="646331"/>
                </a:lnTo>
                <a:lnTo>
                  <a:pt x="0" y="646331"/>
                </a:lnTo>
                <a:lnTo>
                  <a:pt x="734291" y="0"/>
                </a:lnTo>
                <a:close/>
              </a:path>
            </a:pathLst>
          </a:cu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خامسًا- الفساد: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9088582" y="1274490"/>
            <a:ext cx="1801090" cy="64633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لغةً: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881746" y="1274490"/>
            <a:ext cx="1801090" cy="64633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اصطلاحًا: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7951100" y="2080598"/>
            <a:ext cx="38266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 smtClean="0">
                <a:solidFill>
                  <a:srgbClr val="EC3740"/>
                </a:solidFill>
                <a:cs typeface="Calibri"/>
                <a:sym typeface="Calibri"/>
              </a:rPr>
              <a:t>تغيير الشيء من حالته السليمة</a:t>
            </a:r>
          </a:p>
          <a:p>
            <a:pPr lvl="0" algn="ctr"/>
            <a:r>
              <a:rPr lang="ar-SA" sz="2800" b="1" dirty="0" smtClean="0">
                <a:solidFill>
                  <a:srgbClr val="EC3740"/>
                </a:solidFill>
                <a:cs typeface="Calibri"/>
                <a:sym typeface="Calibri"/>
              </a:rPr>
              <a:t> الى حالة السقم.</a:t>
            </a:r>
            <a:endParaRPr lang="ar-SA" sz="2800" b="1" dirty="0">
              <a:solidFill>
                <a:srgbClr val="EC3740"/>
              </a:solidFill>
              <a:cs typeface="Calibri"/>
              <a:sym typeface="Calibri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14209" y="2074680"/>
            <a:ext cx="33361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  <a:cs typeface="Calibri"/>
                <a:sym typeface="Calibri"/>
              </a:rPr>
              <a:t>ما لا تترتب عليه آثار فعله </a:t>
            </a:r>
          </a:p>
          <a:p>
            <a:pPr lvl="0"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  <a:cs typeface="Calibri"/>
                <a:sym typeface="Calibri"/>
              </a:rPr>
              <a:t>في العبادات أو العقود.</a:t>
            </a:r>
            <a:endParaRPr lang="ar-SA" sz="2800" b="1" dirty="0">
              <a:solidFill>
                <a:schemeClr val="bg2">
                  <a:lumMod val="25000"/>
                </a:schemeClr>
              </a:solidFill>
              <a:cs typeface="Calibri"/>
              <a:sym typeface="Calibri"/>
            </a:endParaRPr>
          </a:p>
        </p:txBody>
      </p:sp>
      <p:pic>
        <p:nvPicPr>
          <p:cNvPr id="14" name="Picture 2" descr="نتيجة بحث الصور عن العقو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6" y="3243869"/>
            <a:ext cx="4123561" cy="2321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4" descr="نتيجة بحث الصور عن العباادا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t="30007" r="15481" b="1104"/>
          <a:stretch/>
        </p:blipFill>
        <p:spPr bwMode="auto">
          <a:xfrm>
            <a:off x="6819556" y="4159075"/>
            <a:ext cx="4233179" cy="2366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مستطيل 15"/>
          <p:cNvSpPr/>
          <p:nvPr/>
        </p:nvSpPr>
        <p:spPr>
          <a:xfrm>
            <a:off x="717856" y="5700488"/>
            <a:ext cx="5721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  <a:cs typeface="Calibri"/>
                <a:sym typeface="Calibri"/>
              </a:rPr>
              <a:t>ماذا يُفترض أن يترتب على عقد البيع الصحيح؟</a:t>
            </a:r>
            <a:endParaRPr lang="ar-SA" sz="2800" b="1" dirty="0">
              <a:solidFill>
                <a:schemeClr val="bg2">
                  <a:lumMod val="25000"/>
                </a:schemeClr>
              </a:solidFill>
              <a:cs typeface="Calibri"/>
              <a:sym typeface="Calibri"/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91" y="4449491"/>
            <a:ext cx="1177636" cy="1177636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217383" y="6248400"/>
            <a:ext cx="2511962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مراجعة سابقة</a:t>
            </a:r>
          </a:p>
        </p:txBody>
      </p:sp>
    </p:spTree>
    <p:extLst>
      <p:ext uri="{BB962C8B-B14F-4D97-AF65-F5344CB8AC3E}">
        <p14:creationId xmlns:p14="http://schemas.microsoft.com/office/powerpoint/2010/main" val="2820341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اطلاقات الفساد</a:t>
            </a:r>
          </a:p>
        </p:txBody>
      </p:sp>
      <p:sp>
        <p:nvSpPr>
          <p:cNvPr id="10" name="خماسي 9"/>
          <p:cNvSpPr/>
          <p:nvPr/>
        </p:nvSpPr>
        <p:spPr>
          <a:xfrm flipH="1">
            <a:off x="8908471" y="2162797"/>
            <a:ext cx="3283529" cy="584775"/>
          </a:xfrm>
          <a:prstGeom prst="homePlate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cs typeface="Calibri"/>
                <a:sym typeface="Calibri"/>
              </a:rPr>
              <a:t>الفساد في العبادات :</a:t>
            </a:r>
            <a:endParaRPr lang="ar-SA" sz="3200" b="1" dirty="0">
              <a:solidFill>
                <a:schemeClr val="bg1"/>
              </a:solidFill>
              <a:cs typeface="Calibri"/>
              <a:sym typeface="Calibri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863874" y="901316"/>
            <a:ext cx="9434946" cy="1200329"/>
          </a:xfrm>
          <a:prstGeom prst="rect">
            <a:avLst/>
          </a:prstGeom>
          <a:ln>
            <a:solidFill>
              <a:srgbClr val="DA55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600" b="1" dirty="0" smtClean="0">
                <a:solidFill>
                  <a:srgbClr val="DA5551"/>
                </a:solidFill>
                <a:cs typeface="Calibri"/>
                <a:sym typeface="Calibri"/>
              </a:rPr>
              <a:t>تُطلق الصحة على أمرين كما يُطلق الفساد عليهما ايضًا ، ماهي اطلاقات الفساد؟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644072" y="2913513"/>
            <a:ext cx="943494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2800" b="1" dirty="0" smtClean="0">
                <a:solidFill>
                  <a:srgbClr val="DA5551"/>
                </a:solidFill>
                <a:cs typeface="Calibri"/>
                <a:sym typeface="Calibri"/>
              </a:rPr>
              <a:t>الفساد في العبادات مُضاد للصحيح منها ،</a:t>
            </a:r>
          </a:p>
          <a:p>
            <a:pPr lvl="0" algn="ctr"/>
            <a:r>
              <a:rPr lang="ar-SA" sz="2800" b="1" dirty="0" smtClean="0">
                <a:solidFill>
                  <a:srgbClr val="DA5551"/>
                </a:solidFill>
                <a:cs typeface="Calibri"/>
                <a:sym typeface="Calibri"/>
              </a:rPr>
              <a:t>أوجد/ي مفهوم الفساد في العبادات من خلال نفي مفهوم الصحة في العبادات!</a:t>
            </a:r>
          </a:p>
        </p:txBody>
      </p:sp>
      <p:grpSp>
        <p:nvGrpSpPr>
          <p:cNvPr id="18" name="مجموعة 17"/>
          <p:cNvGrpSpPr/>
          <p:nvPr/>
        </p:nvGrpSpPr>
        <p:grpSpPr>
          <a:xfrm>
            <a:off x="8233000" y="4237857"/>
            <a:ext cx="3190511" cy="1645431"/>
            <a:chOff x="1509485" y="415597"/>
            <a:chExt cx="5740409" cy="1645431"/>
          </a:xfrm>
        </p:grpSpPr>
        <p:sp>
          <p:nvSpPr>
            <p:cNvPr id="19" name="وسيلة شرح مستطيلة 18"/>
            <p:cNvSpPr/>
            <p:nvPr/>
          </p:nvSpPr>
          <p:spPr>
            <a:xfrm>
              <a:off x="1509485" y="415597"/>
              <a:ext cx="5740409" cy="1645431"/>
            </a:xfrm>
            <a:prstGeom prst="wedgeRectCallout">
              <a:avLst>
                <a:gd name="adj1" fmla="val 29167"/>
                <a:gd name="adj2" fmla="val 22638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200" dirty="0">
                <a:solidFill>
                  <a:srgbClr val="4472C4"/>
                </a:solidFill>
              </a:endParaRPr>
            </a:p>
          </p:txBody>
        </p:sp>
        <p:sp>
          <p:nvSpPr>
            <p:cNvPr id="20" name="وسيلة شرح مستطيلة 19"/>
            <p:cNvSpPr/>
            <p:nvPr/>
          </p:nvSpPr>
          <p:spPr>
            <a:xfrm>
              <a:off x="1596571" y="522134"/>
              <a:ext cx="5573485" cy="1420086"/>
            </a:xfrm>
            <a:prstGeom prst="wedgeRectCallout">
              <a:avLst>
                <a:gd name="adj1" fmla="val -19448"/>
                <a:gd name="adj2" fmla="val -50811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4472C4"/>
                  </a:solidFill>
                  <a:cs typeface="Calibri"/>
                  <a:sym typeface="Calibri"/>
                </a:rPr>
                <a:t>كل عبادة أديت </a:t>
              </a:r>
              <a:r>
                <a:rPr lang="ar-SA" sz="2400" b="1" u="sng" dirty="0" smtClean="0">
                  <a:solidFill>
                    <a:srgbClr val="4472C4"/>
                  </a:solidFill>
                  <a:cs typeface="Calibri"/>
                  <a:sym typeface="Calibri"/>
                </a:rPr>
                <a:t>امتثالًا لأمر الشارع </a:t>
              </a:r>
              <a:r>
                <a:rPr lang="ar-SA" sz="2400" b="1" dirty="0" smtClean="0">
                  <a:solidFill>
                    <a:srgbClr val="4472C4"/>
                  </a:solidFill>
                  <a:cs typeface="Calibri"/>
                  <a:sym typeface="Calibri"/>
                </a:rPr>
                <a:t>، فَبرئت بها  الذمة وسقط بها الطلب.</a:t>
              </a:r>
              <a:endParaRPr lang="ar-SA" sz="2400" dirty="0">
                <a:solidFill>
                  <a:srgbClr val="4472C4"/>
                </a:solidFill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863874" y="4237857"/>
            <a:ext cx="3190511" cy="1645431"/>
            <a:chOff x="1509485" y="415597"/>
            <a:chExt cx="5740409" cy="1645431"/>
          </a:xfrm>
        </p:grpSpPr>
        <p:sp>
          <p:nvSpPr>
            <p:cNvPr id="22" name="وسيلة شرح مستطيلة 21"/>
            <p:cNvSpPr/>
            <p:nvPr/>
          </p:nvSpPr>
          <p:spPr>
            <a:xfrm>
              <a:off x="1509485" y="415597"/>
              <a:ext cx="5740409" cy="1645431"/>
            </a:xfrm>
            <a:prstGeom prst="wedgeRectCallout">
              <a:avLst>
                <a:gd name="adj1" fmla="val 29167"/>
                <a:gd name="adj2" fmla="val 22638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200" dirty="0">
                <a:solidFill>
                  <a:srgbClr val="4472C4"/>
                </a:solidFill>
              </a:endParaRPr>
            </a:p>
          </p:txBody>
        </p:sp>
        <p:sp>
          <p:nvSpPr>
            <p:cNvPr id="23" name="وسيلة شرح مستطيلة 22"/>
            <p:cNvSpPr/>
            <p:nvPr/>
          </p:nvSpPr>
          <p:spPr>
            <a:xfrm>
              <a:off x="1596571" y="522134"/>
              <a:ext cx="5573485" cy="1420086"/>
            </a:xfrm>
            <a:prstGeom prst="wedgeRectCallout">
              <a:avLst>
                <a:gd name="adj1" fmla="val -19448"/>
                <a:gd name="adj2" fmla="val -50811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4472C4"/>
                  </a:solidFill>
                  <a:cs typeface="Calibri"/>
                  <a:sym typeface="Calibri"/>
                </a:rPr>
                <a:t>كل عبادة أديت </a:t>
              </a:r>
              <a:r>
                <a:rPr lang="ar-SA" sz="2400" b="1" u="sng" dirty="0" smtClean="0">
                  <a:solidFill>
                    <a:srgbClr val="4472C4"/>
                  </a:solidFill>
                  <a:cs typeface="Calibri"/>
                  <a:sym typeface="Calibri"/>
                </a:rPr>
                <a:t>على وجه غير موافق للشرع </a:t>
              </a:r>
              <a:r>
                <a:rPr lang="ar-SA" sz="2400" b="1" dirty="0" smtClean="0">
                  <a:solidFill>
                    <a:srgbClr val="4472C4"/>
                  </a:solidFill>
                  <a:cs typeface="Calibri"/>
                  <a:sym typeface="Calibri"/>
                </a:rPr>
                <a:t>، فلا تبرأ بها الذمة و لا يسقط بها الطلب.</a:t>
              </a:r>
              <a:endParaRPr lang="ar-SA" sz="2400" dirty="0">
                <a:solidFill>
                  <a:srgbClr val="4472C4"/>
                </a:solidFill>
              </a:endParaRPr>
            </a:p>
          </p:txBody>
        </p:sp>
      </p:grpSp>
      <p:pic>
        <p:nvPicPr>
          <p:cNvPr id="1028" name="Picture 4" descr="نتيجة بحث الصور عن arr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96" y="4560680"/>
            <a:ext cx="1963593" cy="9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42" y="95125"/>
            <a:ext cx="3713091" cy="3713091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217383" y="6248400"/>
            <a:ext cx="2511962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فكّر ، زاوج ، شارك</a:t>
            </a:r>
          </a:p>
        </p:txBody>
      </p:sp>
    </p:spTree>
    <p:extLst>
      <p:ext uri="{BB962C8B-B14F-4D97-AF65-F5344CB8AC3E}">
        <p14:creationId xmlns:p14="http://schemas.microsoft.com/office/powerpoint/2010/main" val="1085723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9367252" y="193835"/>
            <a:ext cx="2824748" cy="64633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اطلاقات الفساد</a:t>
            </a:r>
          </a:p>
        </p:txBody>
      </p:sp>
      <p:sp>
        <p:nvSpPr>
          <p:cNvPr id="10" name="خماسي 9"/>
          <p:cNvSpPr/>
          <p:nvPr/>
        </p:nvSpPr>
        <p:spPr>
          <a:xfrm flipH="1">
            <a:off x="8908471" y="918015"/>
            <a:ext cx="3283529" cy="584775"/>
          </a:xfrm>
          <a:prstGeom prst="homePlate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cs typeface="Calibri"/>
                <a:sym typeface="Calibri"/>
              </a:rPr>
              <a:t>الفساد في العقود :</a:t>
            </a:r>
            <a:endParaRPr lang="ar-SA" sz="3200" b="1" dirty="0">
              <a:solidFill>
                <a:schemeClr val="bg1"/>
              </a:solidFill>
              <a:cs typeface="Calibri"/>
              <a:sym typeface="Calibri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454213" y="1830099"/>
            <a:ext cx="8096022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DA5551"/>
                </a:solidFill>
                <a:cs typeface="Calibri"/>
                <a:sym typeface="Calibri"/>
              </a:rPr>
              <a:t>الفساد في العقود مُضاد للصحيح منها ،</a:t>
            </a:r>
          </a:p>
          <a:p>
            <a:pPr lvl="0" algn="ctr"/>
            <a:r>
              <a:rPr lang="ar-SA" sz="3200" b="1" dirty="0" smtClean="0">
                <a:solidFill>
                  <a:srgbClr val="DA5551"/>
                </a:solidFill>
                <a:cs typeface="Calibri"/>
                <a:sym typeface="Calibri"/>
              </a:rPr>
              <a:t>أوجد/ي مفهوم الفساد في العقود من خلال نفي مفهوم الصحة في العقو</a:t>
            </a:r>
            <a:r>
              <a:rPr lang="ar-SA" sz="3200" b="1" dirty="0">
                <a:solidFill>
                  <a:srgbClr val="DA5551"/>
                </a:solidFill>
                <a:cs typeface="Calibri"/>
                <a:sym typeface="Calibri"/>
              </a:rPr>
              <a:t>د</a:t>
            </a:r>
            <a:r>
              <a:rPr lang="ar-SA" sz="3200" b="1" dirty="0" smtClean="0">
                <a:solidFill>
                  <a:srgbClr val="DA5551"/>
                </a:solidFill>
                <a:cs typeface="Calibri"/>
                <a:sym typeface="Calibri"/>
              </a:rPr>
              <a:t>!</a:t>
            </a:r>
          </a:p>
        </p:txBody>
      </p:sp>
      <p:grpSp>
        <p:nvGrpSpPr>
          <p:cNvPr id="18" name="مجموعة 17"/>
          <p:cNvGrpSpPr/>
          <p:nvPr/>
        </p:nvGrpSpPr>
        <p:grpSpPr>
          <a:xfrm>
            <a:off x="8233000" y="4237857"/>
            <a:ext cx="3190511" cy="1645431"/>
            <a:chOff x="1509485" y="415597"/>
            <a:chExt cx="5740409" cy="1645431"/>
          </a:xfrm>
        </p:grpSpPr>
        <p:sp>
          <p:nvSpPr>
            <p:cNvPr id="19" name="وسيلة شرح مستطيلة 18"/>
            <p:cNvSpPr/>
            <p:nvPr/>
          </p:nvSpPr>
          <p:spPr>
            <a:xfrm>
              <a:off x="1509485" y="415597"/>
              <a:ext cx="5740409" cy="1645431"/>
            </a:xfrm>
            <a:prstGeom prst="wedgeRectCallout">
              <a:avLst>
                <a:gd name="adj1" fmla="val 29167"/>
                <a:gd name="adj2" fmla="val 22638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200" dirty="0">
                <a:solidFill>
                  <a:srgbClr val="4472C4"/>
                </a:solidFill>
              </a:endParaRPr>
            </a:p>
          </p:txBody>
        </p:sp>
        <p:sp>
          <p:nvSpPr>
            <p:cNvPr id="20" name="وسيلة شرح مستطيلة 19"/>
            <p:cNvSpPr/>
            <p:nvPr/>
          </p:nvSpPr>
          <p:spPr>
            <a:xfrm>
              <a:off x="1596571" y="522134"/>
              <a:ext cx="5573485" cy="1420086"/>
            </a:xfrm>
            <a:prstGeom prst="wedgeRectCallout">
              <a:avLst>
                <a:gd name="adj1" fmla="val -19448"/>
                <a:gd name="adj2" fmla="val -50811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4472C4"/>
                  </a:solidFill>
                  <a:cs typeface="Calibri"/>
                  <a:sym typeface="Calibri"/>
                </a:rPr>
                <a:t>ما ترتب الأثر المقصود من العقد عليه.</a:t>
              </a:r>
              <a:endParaRPr lang="ar-SA" sz="2400" dirty="0">
                <a:solidFill>
                  <a:srgbClr val="4472C4"/>
                </a:solidFill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863874" y="4237857"/>
            <a:ext cx="3190511" cy="1645431"/>
            <a:chOff x="1509485" y="415597"/>
            <a:chExt cx="5740409" cy="1645431"/>
          </a:xfrm>
        </p:grpSpPr>
        <p:sp>
          <p:nvSpPr>
            <p:cNvPr id="22" name="وسيلة شرح مستطيلة 21"/>
            <p:cNvSpPr/>
            <p:nvPr/>
          </p:nvSpPr>
          <p:spPr>
            <a:xfrm>
              <a:off x="1509485" y="415597"/>
              <a:ext cx="5740409" cy="1645431"/>
            </a:xfrm>
            <a:prstGeom prst="wedgeRectCallout">
              <a:avLst>
                <a:gd name="adj1" fmla="val 29167"/>
                <a:gd name="adj2" fmla="val 22638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200" dirty="0">
                <a:solidFill>
                  <a:srgbClr val="4472C4"/>
                </a:solidFill>
              </a:endParaRPr>
            </a:p>
          </p:txBody>
        </p:sp>
        <p:sp>
          <p:nvSpPr>
            <p:cNvPr id="23" name="وسيلة شرح مستطيلة 22"/>
            <p:cNvSpPr/>
            <p:nvPr/>
          </p:nvSpPr>
          <p:spPr>
            <a:xfrm>
              <a:off x="1596571" y="522134"/>
              <a:ext cx="5573485" cy="1420086"/>
            </a:xfrm>
            <a:prstGeom prst="wedgeRectCallout">
              <a:avLst>
                <a:gd name="adj1" fmla="val -19448"/>
                <a:gd name="adj2" fmla="val -50811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4472C4"/>
                  </a:solidFill>
                  <a:cs typeface="Calibri"/>
                  <a:sym typeface="Calibri"/>
                </a:rPr>
                <a:t>ما لا يترتب الأثر المقصود من العقد عليه.</a:t>
              </a:r>
              <a:endParaRPr lang="ar-SA" sz="2400" dirty="0">
                <a:solidFill>
                  <a:srgbClr val="4472C4"/>
                </a:solidFill>
              </a:endParaRPr>
            </a:p>
          </p:txBody>
        </p:sp>
      </p:grpSp>
      <p:pic>
        <p:nvPicPr>
          <p:cNvPr id="1028" name="Picture 4" descr="نتيجة بحث الصور عن arr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96" y="4560680"/>
            <a:ext cx="1963593" cy="9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42" y="95125"/>
            <a:ext cx="3713091" cy="3713091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217383" y="6248400"/>
            <a:ext cx="2511962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فكّر ، زاوج ، شارك</a:t>
            </a:r>
          </a:p>
        </p:txBody>
      </p:sp>
    </p:spTree>
    <p:extLst>
      <p:ext uri="{BB962C8B-B14F-4D97-AF65-F5344CB8AC3E}">
        <p14:creationId xmlns:p14="http://schemas.microsoft.com/office/powerpoint/2010/main" val="115044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8650514" y="179548"/>
            <a:ext cx="3541486" cy="76944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cs typeface="Calibri"/>
                <a:sym typeface="Calibri"/>
              </a:rPr>
              <a:t>اطلاقات الفساد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467241" y="1501372"/>
            <a:ext cx="8096022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4400" b="1" dirty="0" smtClean="0">
                <a:solidFill>
                  <a:srgbClr val="DA5551"/>
                </a:solidFill>
                <a:cs typeface="Calibri"/>
                <a:sym typeface="Calibri"/>
              </a:rPr>
              <a:t>أوجد/ي أمثلة على الفساد في العبادات،</a:t>
            </a:r>
          </a:p>
          <a:p>
            <a:pPr lvl="0" algn="ctr"/>
            <a:r>
              <a:rPr lang="ar-SA" sz="4400" b="1" dirty="0" smtClean="0">
                <a:solidFill>
                  <a:srgbClr val="DA5551"/>
                </a:solidFill>
                <a:cs typeface="Calibri"/>
                <a:sym typeface="Calibri"/>
              </a:rPr>
              <a:t>و على الفساد في العقود.</a:t>
            </a: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499" y="-721626"/>
            <a:ext cx="3713091" cy="3713091"/>
          </a:xfrm>
          <a:prstGeom prst="rect">
            <a:avLst/>
          </a:prstGeom>
        </p:spPr>
      </p:pic>
      <p:pic>
        <p:nvPicPr>
          <p:cNvPr id="2050" name="Picture 2" descr="نتيجة بحث الصور عن br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361" y1="30330" x2="45361" y2="30330"/>
                        <a14:foregroundMark x1="41504" y1="36044" x2="41504" y2="36044"/>
                        <a14:foregroundMark x1="39404" y1="41758" x2="48291" y2="2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8722" y="1210402"/>
            <a:ext cx="7543026" cy="502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ستديرة 2"/>
          <p:cNvSpPr/>
          <p:nvPr/>
        </p:nvSpPr>
        <p:spPr>
          <a:xfrm>
            <a:off x="5791200" y="2991465"/>
            <a:ext cx="3117271" cy="3510935"/>
          </a:xfrm>
          <a:prstGeom prst="round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ar-SA" sz="3600" b="1" dirty="0" smtClean="0">
              <a:solidFill>
                <a:srgbClr val="5B9BD5">
                  <a:lumMod val="50000"/>
                </a:srgbClr>
              </a:solidFill>
              <a:cs typeface="Calibri"/>
              <a:sym typeface="Calibri"/>
            </a:endParaRPr>
          </a:p>
          <a:p>
            <a:pPr lvl="0" algn="ctr"/>
            <a:r>
              <a:rPr lang="ar-SA" sz="36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شخص سمع أن لكل مجتهد اجرًا فصلى الفجر 4 ركعات.</a:t>
            </a:r>
            <a:endParaRPr lang="ar-SA" sz="1600" b="1" dirty="0">
              <a:solidFill>
                <a:srgbClr val="DA5551"/>
              </a:solidFill>
              <a:cs typeface="Calibri"/>
              <a:sym typeface="Calibri"/>
            </a:endParaRPr>
          </a:p>
        </p:txBody>
      </p:sp>
      <p:sp>
        <p:nvSpPr>
          <p:cNvPr id="16" name="مستطيل ذو زوايا قطرية مستديرة 15"/>
          <p:cNvSpPr/>
          <p:nvPr/>
        </p:nvSpPr>
        <p:spPr>
          <a:xfrm>
            <a:off x="1612384" y="2985958"/>
            <a:ext cx="3117271" cy="3510935"/>
          </a:xfrm>
          <a:prstGeom prst="round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ar-SA" sz="4000" b="1" dirty="0" smtClean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  <a:p>
            <a:pPr lvl="0" algn="ctr"/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بيع المحرم بعينه كـ بيع الخمر.</a:t>
            </a:r>
            <a:endParaRPr lang="ar-SA" sz="4000" b="1" dirty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  <a:p>
            <a:pPr algn="ctr"/>
            <a:endParaRPr lang="ar-S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5" t="31432" r="12801" b="40033"/>
          <a:stretch/>
        </p:blipFill>
        <p:spPr>
          <a:xfrm>
            <a:off x="6874432" y="2947922"/>
            <a:ext cx="1123723" cy="1025768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5" t="31432" r="12801" b="40033"/>
          <a:stretch/>
        </p:blipFill>
        <p:spPr>
          <a:xfrm>
            <a:off x="2631422" y="2947922"/>
            <a:ext cx="1123723" cy="10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6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041093"/>
            <a:ext cx="8048262" cy="510186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656114" y="179322"/>
            <a:ext cx="7547429" cy="76944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cs typeface="Calibri"/>
                <a:sym typeface="Calibri"/>
              </a:rPr>
              <a:t>حكم فعل العبادات والعقود الفاسدة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14" y="4171159"/>
            <a:ext cx="3667125" cy="29718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452901" y="1094972"/>
            <a:ext cx="10434297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4400" b="1" dirty="0" smtClean="0">
                <a:solidFill>
                  <a:srgbClr val="DA5551"/>
                </a:solidFill>
                <a:cs typeface="Calibri"/>
                <a:sym typeface="Calibri"/>
              </a:rPr>
              <a:t>شارك/ي مجموعتك في التوصل الى حُكم العبادات والعقود الفاسدة ، مع ذكر السب !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265502" y="3253198"/>
            <a:ext cx="6557665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التحريم ، لأن ذلك من تعدي حدود الله، واتخاذ آياته هزوا ولأن النبي صلى الله عليه وسلم انكر لمن اشترطوا شروطًا ليست في كتاب الله.</a:t>
            </a:r>
          </a:p>
          <a:p>
            <a:pPr lvl="0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فعن عائشة رضي الله عنها قالت: قال رسول الله صلى الله عليه وسلم: "ما بال رجال يشترطون شروطًا ليست في كتاب الله، ما كان من شرط ليس في  كتاب الله فهو باطل" .</a:t>
            </a:r>
          </a:p>
          <a:p>
            <a:pPr lvl="0"/>
            <a:endParaRPr lang="ar-SA" sz="2800" b="1" dirty="0" smtClean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7383" y="6248400"/>
            <a:ext cx="1805381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عصف ذهني</a:t>
            </a:r>
          </a:p>
        </p:txBody>
      </p:sp>
    </p:spTree>
    <p:extLst>
      <p:ext uri="{BB962C8B-B14F-4D97-AF65-F5344CB8AC3E}">
        <p14:creationId xmlns:p14="http://schemas.microsoft.com/office/powerpoint/2010/main" val="3407504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87056" y="251678"/>
            <a:ext cx="5588000" cy="76944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cs typeface="Calibri"/>
                <a:sym typeface="Calibri"/>
              </a:rPr>
              <a:t>الفرق بين الباطل والفاسد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22671" y="1094972"/>
            <a:ext cx="111645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600" b="1" dirty="0" smtClean="0">
                <a:solidFill>
                  <a:srgbClr val="DA5551"/>
                </a:solidFill>
                <a:cs typeface="Calibri"/>
                <a:sym typeface="Calibri"/>
              </a:rPr>
              <a:t>الباطل والفاسد عند جمهور الفقهاء والأصوليين معناهما واحد؛ إلا في موضعين ، </a:t>
            </a:r>
            <a:r>
              <a:rPr lang="ar-SA" sz="3600" b="1" dirty="0" smtClean="0">
                <a:solidFill>
                  <a:srgbClr val="DA5551"/>
                </a:solidFill>
                <a:cs typeface="Calibri"/>
                <a:sym typeface="Calibri"/>
              </a:rPr>
              <a:t>تعرف/ي </a:t>
            </a:r>
            <a:r>
              <a:rPr lang="ar-SA" sz="3600" b="1" dirty="0" smtClean="0">
                <a:solidFill>
                  <a:srgbClr val="DA5551"/>
                </a:solidFill>
                <a:cs typeface="Calibri"/>
                <a:sym typeface="Calibri"/>
              </a:rPr>
              <a:t>عليهما من خلال استراتيجية السبب والنتيجة: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/>
          </p:nvPr>
        </p:nvGraphicFramePr>
        <p:xfrm>
          <a:off x="986970" y="2282831"/>
          <a:ext cx="10588172" cy="419258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294086">
                  <a:extLst>
                    <a:ext uri="{9D8B030D-6E8A-4147-A177-3AD203B41FA5}">
                      <a16:colId xmlns:a16="http://schemas.microsoft.com/office/drawing/2014/main" val="1260223844"/>
                    </a:ext>
                  </a:extLst>
                </a:gridCol>
                <a:gridCol w="5294086">
                  <a:extLst>
                    <a:ext uri="{9D8B030D-6E8A-4147-A177-3AD203B41FA5}">
                      <a16:colId xmlns:a16="http://schemas.microsoft.com/office/drawing/2014/main" val="3690264338"/>
                    </a:ext>
                  </a:extLst>
                </a:gridCol>
              </a:tblGrid>
              <a:tr h="76645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السبب</a:t>
                      </a:r>
                      <a:r>
                        <a:rPr lang="ar-SA" sz="2800" b="1" baseline="0" dirty="0" smtClean="0"/>
                        <a:t> 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النتيجة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968750"/>
                  </a:ext>
                </a:extLst>
              </a:tr>
              <a:tr h="766458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ar-SA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ارتد مُحرم عن الإسلام.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026230"/>
                  </a:ext>
                </a:extLst>
              </a:tr>
              <a:tr h="1126753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ar-SA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وطىء</a:t>
                      </a:r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المحرم فيه قبل التحلل الأول.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508591"/>
                  </a:ext>
                </a:extLst>
              </a:tr>
              <a:tr h="766458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 نكاح</a:t>
                      </a:r>
                      <a:r>
                        <a:rPr lang="ar-SA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الأرملة قبل تمام عدتها.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359884"/>
                  </a:ext>
                </a:extLst>
              </a:tr>
              <a:tr h="766458">
                <a:tc>
                  <a:txBody>
                    <a:bodyPr/>
                    <a:lstStyle/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نكاح</a:t>
                      </a:r>
                      <a:r>
                        <a:rPr lang="ar-SA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الزوجة بلا ولي.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080872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61" y="4562241"/>
            <a:ext cx="3226933" cy="2615073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2293258" y="3125335"/>
            <a:ext cx="28955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احرام باطل.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293257" y="4049284"/>
            <a:ext cx="28955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احرام فاسد.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293257" y="5037034"/>
            <a:ext cx="28955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نكاح باطل.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293257" y="5829085"/>
            <a:ext cx="28955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نكاح فاسد.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17383" y="6248400"/>
            <a:ext cx="2075874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السبب والنتيجة</a:t>
            </a:r>
          </a:p>
        </p:txBody>
      </p:sp>
    </p:spTree>
    <p:extLst>
      <p:ext uri="{BB962C8B-B14F-4D97-AF65-F5344CB8AC3E}">
        <p14:creationId xmlns:p14="http://schemas.microsoft.com/office/powerpoint/2010/main" val="2536128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ستديرة 4"/>
          <p:cNvSpPr/>
          <p:nvPr/>
        </p:nvSpPr>
        <p:spPr>
          <a:xfrm>
            <a:off x="763927" y="318655"/>
            <a:ext cx="9977377" cy="6047421"/>
          </a:xfrm>
          <a:prstGeom prst="round2Diag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1145962" y="5602215"/>
            <a:ext cx="8631382" cy="6635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464646"/>
                </a:solidFill>
                <a:cs typeface="Calibri"/>
                <a:sym typeface="Calibri"/>
              </a:rPr>
              <a:t>يوجد تطابق بين التعريفان الا ان الحكم التكليفي </a:t>
            </a:r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أخص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22" y="-33083"/>
            <a:ext cx="2962913" cy="247519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894741" y="422213"/>
            <a:ext cx="77428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464646"/>
                </a:solidFill>
                <a:cs typeface="Calibri"/>
                <a:sym typeface="Calibri"/>
              </a:rPr>
              <a:t>تعاون/ي </a:t>
            </a:r>
            <a:r>
              <a:rPr lang="ar-SA" sz="4400" b="1" dirty="0">
                <a:solidFill>
                  <a:srgbClr val="464646"/>
                </a:solidFill>
                <a:cs typeface="Calibri"/>
                <a:sym typeface="Calibri"/>
              </a:rPr>
              <a:t>مع مجموعتك في تذّكر تعريف </a:t>
            </a:r>
            <a:endParaRPr lang="ar-SA" sz="4400" b="1" dirty="0" smtClean="0">
              <a:solidFill>
                <a:srgbClr val="464646"/>
              </a:solidFill>
              <a:cs typeface="Calibri"/>
              <a:sym typeface="Calibri"/>
            </a:endParaRPr>
          </a:p>
          <a:p>
            <a:pPr algn="ctr"/>
            <a:r>
              <a:rPr lang="ar-SA" sz="4400" b="1" dirty="0" smtClean="0">
                <a:solidFill>
                  <a:srgbClr val="464646"/>
                </a:solidFill>
                <a:cs typeface="Calibri"/>
                <a:sym typeface="Calibri"/>
              </a:rPr>
              <a:t>الحكم الشرعي</a:t>
            </a:r>
            <a:r>
              <a:rPr lang="ar-SA" sz="4400" b="1" dirty="0">
                <a:ln w="0"/>
                <a:solidFill>
                  <a:srgbClr val="464646"/>
                </a:solidFill>
                <a:sym typeface="Calibri"/>
              </a:rPr>
              <a:t> </a:t>
            </a:r>
            <a:r>
              <a:rPr lang="ar-SA" sz="4400" b="1" dirty="0" smtClean="0">
                <a:ln w="0"/>
                <a:solidFill>
                  <a:srgbClr val="464646"/>
                </a:solidFill>
                <a:cs typeface="Calibri"/>
                <a:sym typeface="Calibri"/>
              </a:rPr>
              <a:t>و الحكم التكليفي.</a:t>
            </a:r>
            <a:endParaRPr lang="ar-SA" sz="44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/>
          </p:nvPr>
        </p:nvGraphicFramePr>
        <p:xfrm>
          <a:off x="1702154" y="1972322"/>
          <a:ext cx="8128000" cy="33062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211606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94619262"/>
                    </a:ext>
                  </a:extLst>
                </a:gridCol>
              </a:tblGrid>
              <a:tr h="1102765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sym typeface="Calibri"/>
                        </a:rPr>
                        <a:t>الحكم الشرعي</a:t>
                      </a:r>
                      <a:r>
                        <a:rPr kumimoji="0" lang="ar-SA" sz="3600" b="1" i="0" u="none" strike="noStrike" kern="1200" cap="none" spc="0" normalizeH="0" baseline="0" noProof="0" dirty="0" smtClean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endParaRPr lang="ar-S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sym typeface="Calibri"/>
                        </a:rPr>
                        <a:t>الحكم التكليفي</a:t>
                      </a:r>
                      <a:r>
                        <a:rPr kumimoji="0" lang="ar-SA" sz="3600" b="1" i="0" u="none" strike="noStrike" kern="1200" cap="none" spc="0" normalizeH="0" baseline="0" noProof="0" dirty="0" smtClean="0">
                          <a:ln w="0"/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endParaRPr lang="ar-S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905557"/>
                  </a:ext>
                </a:extLst>
              </a:tr>
              <a:tr h="220349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هو ما دل عليه خطاب الشرع المتعلق بأفعال المكلفين بالاقتضاء أو التخيير أو الوضع.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هو ما دل عليه خطاب الشرع المتعلق بأفعال المكلفين بالاقتضاء أو التخيير.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9336199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08" y="4239388"/>
            <a:ext cx="2618612" cy="26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49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مستدير الزوايا 24"/>
          <p:cNvSpPr/>
          <p:nvPr/>
        </p:nvSpPr>
        <p:spPr>
          <a:xfrm>
            <a:off x="1520902" y="4466832"/>
            <a:ext cx="4327218" cy="43542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النكاح بدون ولي.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696687" y="3902558"/>
            <a:ext cx="4327218" cy="43542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نكاح الأرملة قبل تمام عدتها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6400800" y="4526673"/>
            <a:ext cx="5068834" cy="43542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ما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وطىء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فيه المحرم قبل التحلل الأول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130164" y="3902559"/>
            <a:ext cx="4339469" cy="43542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ما ارتد فيه المُحرِم عن الإسلام.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87056" y="251678"/>
            <a:ext cx="5588000" cy="76944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cs typeface="Calibri"/>
                <a:sym typeface="Calibri"/>
              </a:rPr>
              <a:t>الفرق بين الباطل والفاسد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452901" y="1094972"/>
            <a:ext cx="1043429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600" b="1" dirty="0" smtClean="0">
                <a:solidFill>
                  <a:srgbClr val="DA5551"/>
                </a:solidFill>
                <a:cs typeface="Calibri"/>
                <a:sym typeface="Calibri"/>
              </a:rPr>
              <a:t>الباطل والفاسد عند جمهور الفقهاء والأصوليين معناهما واحد؛ إلا في موضعين ، تعرف عليهما من خلال استراتيجية السبب والنتيجة: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276780" y="2525263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u="sng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الاحرام الباطل والفاسد </a:t>
            </a:r>
            <a:endParaRPr lang="ar-SA" sz="14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121938" y="2525263"/>
            <a:ext cx="2869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u="sng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النكاح الباطل والفاسد </a:t>
            </a:r>
            <a:endParaRPr lang="ar-SA" sz="14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نتيجة بحث الصور عن الاحرا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6"/>
          <a:stretch/>
        </p:blipFill>
        <p:spPr bwMode="auto">
          <a:xfrm>
            <a:off x="10901652" y="3278445"/>
            <a:ext cx="1135962" cy="278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28" y="4475263"/>
            <a:ext cx="391886" cy="391886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8" b="99867" l="4794" r="89747">
                        <a14:foregroundMark x1="42477" y1="51931" x2="42477" y2="51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7161" y="3078519"/>
            <a:ext cx="2793487" cy="2793487"/>
          </a:xfrm>
          <a:prstGeom prst="rect">
            <a:avLst/>
          </a:prstGeom>
        </p:spPr>
      </p:pic>
      <p:sp>
        <p:nvSpPr>
          <p:cNvPr id="23" name="شكل بيضاوي 22"/>
          <p:cNvSpPr/>
          <p:nvPr/>
        </p:nvSpPr>
        <p:spPr>
          <a:xfrm>
            <a:off x="4791887" y="3688672"/>
            <a:ext cx="399398" cy="475825"/>
          </a:xfrm>
          <a:custGeom>
            <a:avLst/>
            <a:gdLst>
              <a:gd name="connsiteX0" fmla="*/ 0 w 318436"/>
              <a:gd name="connsiteY0" fmla="*/ 230981 h 461962"/>
              <a:gd name="connsiteX1" fmla="*/ 159218 w 318436"/>
              <a:gd name="connsiteY1" fmla="*/ 0 h 461962"/>
              <a:gd name="connsiteX2" fmla="*/ 318436 w 318436"/>
              <a:gd name="connsiteY2" fmla="*/ 230981 h 461962"/>
              <a:gd name="connsiteX3" fmla="*/ 159218 w 318436"/>
              <a:gd name="connsiteY3" fmla="*/ 461962 h 461962"/>
              <a:gd name="connsiteX4" fmla="*/ 0 w 318436"/>
              <a:gd name="connsiteY4" fmla="*/ 230981 h 461962"/>
              <a:gd name="connsiteX0" fmla="*/ 0 w 399398"/>
              <a:gd name="connsiteY0" fmla="*/ 113842 h 475825"/>
              <a:gd name="connsiteX1" fmla="*/ 240180 w 399398"/>
              <a:gd name="connsiteY1" fmla="*/ 11449 h 475825"/>
              <a:gd name="connsiteX2" fmla="*/ 399398 w 399398"/>
              <a:gd name="connsiteY2" fmla="*/ 242430 h 475825"/>
              <a:gd name="connsiteX3" fmla="*/ 240180 w 399398"/>
              <a:gd name="connsiteY3" fmla="*/ 473411 h 475825"/>
              <a:gd name="connsiteX4" fmla="*/ 0 w 399398"/>
              <a:gd name="connsiteY4" fmla="*/ 113842 h 47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98" h="475825">
                <a:moveTo>
                  <a:pt x="0" y="113842"/>
                </a:moveTo>
                <a:cubicBezTo>
                  <a:pt x="0" y="-13725"/>
                  <a:pt x="173614" y="-9982"/>
                  <a:pt x="240180" y="11449"/>
                </a:cubicBezTo>
                <a:cubicBezTo>
                  <a:pt x="306746" y="32880"/>
                  <a:pt x="399398" y="114863"/>
                  <a:pt x="399398" y="242430"/>
                </a:cubicBezTo>
                <a:cubicBezTo>
                  <a:pt x="399398" y="369997"/>
                  <a:pt x="306746" y="494842"/>
                  <a:pt x="240180" y="473411"/>
                </a:cubicBezTo>
                <a:cubicBezTo>
                  <a:pt x="173614" y="451980"/>
                  <a:pt x="0" y="241409"/>
                  <a:pt x="0" y="113842"/>
                </a:cubicBezTo>
                <a:close/>
              </a:path>
            </a:pathLst>
          </a:custGeom>
          <a:solidFill>
            <a:srgbClr val="F4B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" name="رابط بشكل مرفق 2"/>
          <p:cNvCxnSpPr>
            <a:stCxn id="9" idx="2"/>
            <a:endCxn id="18" idx="0"/>
          </p:cNvCxnSpPr>
          <p:nvPr/>
        </p:nvCxnSpPr>
        <p:spPr>
          <a:xfrm rot="5400000">
            <a:off x="9113591" y="3234791"/>
            <a:ext cx="854076" cy="481460"/>
          </a:xfrm>
          <a:prstGeom prst="bentConnector3">
            <a:avLst>
              <a:gd name="adj1" fmla="val 50000"/>
            </a:avLst>
          </a:prstGeom>
          <a:ln w="38100">
            <a:solidFill>
              <a:srgbClr val="EC37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بشكل مرفق 18"/>
          <p:cNvCxnSpPr/>
          <p:nvPr/>
        </p:nvCxnSpPr>
        <p:spPr>
          <a:xfrm rot="5400000">
            <a:off x="7799962" y="3461243"/>
            <a:ext cx="1418349" cy="592829"/>
          </a:xfrm>
          <a:prstGeom prst="bentConnector3">
            <a:avLst>
              <a:gd name="adj1" fmla="val 50000"/>
            </a:avLst>
          </a:prstGeom>
          <a:ln w="38100">
            <a:solidFill>
              <a:srgbClr val="EC37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بشكل مرفق 20"/>
          <p:cNvCxnSpPr/>
          <p:nvPr/>
        </p:nvCxnSpPr>
        <p:spPr>
          <a:xfrm rot="5400000">
            <a:off x="3012225" y="3186996"/>
            <a:ext cx="933235" cy="497889"/>
          </a:xfrm>
          <a:prstGeom prst="bentConnector3">
            <a:avLst>
              <a:gd name="adj1" fmla="val 50000"/>
            </a:avLst>
          </a:prstGeom>
          <a:ln w="38100">
            <a:solidFill>
              <a:srgbClr val="EC37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بشكل مرفق 25"/>
          <p:cNvCxnSpPr/>
          <p:nvPr/>
        </p:nvCxnSpPr>
        <p:spPr>
          <a:xfrm rot="5400000">
            <a:off x="1732686" y="3444597"/>
            <a:ext cx="1531616" cy="632536"/>
          </a:xfrm>
          <a:prstGeom prst="bentConnector3">
            <a:avLst>
              <a:gd name="adj1" fmla="val 50000"/>
            </a:avLst>
          </a:prstGeom>
          <a:ln w="38100">
            <a:solidFill>
              <a:srgbClr val="EC37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صورة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67" y="4526673"/>
            <a:ext cx="391886" cy="3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6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0" grpId="0" animBg="1"/>
      <p:bldP spid="18" grpId="0" animBg="1"/>
      <p:bldP spid="9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162095" y="133691"/>
            <a:ext cx="4500005" cy="76944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cs typeface="Calibri"/>
                <a:sym typeface="Calibri"/>
              </a:rPr>
              <a:t>مثلث التقييم الذاتي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575051" y="4136827"/>
            <a:ext cx="104342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600" b="1" dirty="0" smtClean="0">
                <a:solidFill>
                  <a:srgbClr val="DA5551"/>
                </a:solidFill>
                <a:cs typeface="Calibri"/>
                <a:sym typeface="Calibri"/>
              </a:rPr>
              <a:t>املئ/ي مثلث التقييم الذاتي </a:t>
            </a: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249052490"/>
              </p:ext>
            </p:extLst>
          </p:nvPr>
        </p:nvGraphicFramePr>
        <p:xfrm>
          <a:off x="-360528" y="1094972"/>
          <a:ext cx="8340746" cy="565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39" b="94370" l="9912" r="89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65" y="1619615"/>
            <a:ext cx="1906468" cy="2517212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217383" y="6248400"/>
            <a:ext cx="2368655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مثلث التقييم الذاتي</a:t>
            </a:r>
          </a:p>
        </p:txBody>
      </p:sp>
    </p:spTree>
    <p:extLst>
      <p:ext uri="{BB962C8B-B14F-4D97-AF65-F5344CB8AC3E}">
        <p14:creationId xmlns:p14="http://schemas.microsoft.com/office/powerpoint/2010/main" val="2258647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Graphic spid="2" grpId="0">
        <p:bldAsOne/>
      </p:bldGraphic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938101503"/>
              </p:ext>
            </p:extLst>
          </p:nvPr>
        </p:nvGraphicFramePr>
        <p:xfrm>
          <a:off x="-1563329" y="0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3"/>
          <p:cNvSpPr/>
          <p:nvPr/>
        </p:nvSpPr>
        <p:spPr>
          <a:xfrm>
            <a:off x="73740" y="5874152"/>
            <a:ext cx="2879778" cy="830997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تدريس تبادلي (وضع أسئلة).</a:t>
            </a:r>
            <a:endParaRPr lang="ar-SA" sz="2400" b="1" dirty="0" smtClean="0">
              <a:solidFill>
                <a:schemeClr val="bg1"/>
              </a:solidFill>
              <a:cs typeface="Calibri"/>
              <a:sym typeface="Calibri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71" y="3658607"/>
            <a:ext cx="5641250" cy="28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03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-1359917" y="1045432"/>
            <a:ext cx="100640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44" y="2553046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نتيجة بحث الصور عن ور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22650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مستدير الزوايا 8"/>
          <p:cNvSpPr/>
          <p:nvPr/>
        </p:nvSpPr>
        <p:spPr>
          <a:xfrm>
            <a:off x="0" y="5288705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</a:t>
            </a:r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564378627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86" y="5744553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37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3" y="310071"/>
            <a:ext cx="4448397" cy="3140045"/>
          </a:xfrm>
          <a:prstGeom prst="rect">
            <a:avLst/>
          </a:prstGeom>
        </p:spPr>
      </p:pic>
      <p:graphicFrame>
        <p:nvGraphicFramePr>
          <p:cNvPr id="2" name="رسم تخطيطي 1"/>
          <p:cNvGraphicFramePr/>
          <p:nvPr>
            <p:extLst/>
          </p:nvPr>
        </p:nvGraphicFramePr>
        <p:xfrm>
          <a:off x="2286058" y="3256152"/>
          <a:ext cx="8137236" cy="315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مستطيل 11"/>
          <p:cNvSpPr/>
          <p:nvPr/>
        </p:nvSpPr>
        <p:spPr>
          <a:xfrm>
            <a:off x="8026115" y="1669122"/>
            <a:ext cx="3629520" cy="923330"/>
          </a:xfrm>
          <a:prstGeom prst="rect">
            <a:avLst/>
          </a:prstGeom>
          <a:solidFill>
            <a:srgbClr val="23E14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464646"/>
                </a:solidFill>
                <a:cs typeface="Calibri"/>
                <a:sym typeface="Calibri"/>
              </a:rPr>
              <a:t>أهداف الدرس:</a:t>
            </a:r>
            <a:endParaRPr lang="ar-SA" sz="54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88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2292048" y="1054760"/>
            <a:ext cx="8068234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464646"/>
                </a:solidFill>
                <a:cs typeface="Calibri"/>
                <a:sym typeface="Calibri"/>
              </a:rPr>
              <a:t>يختص الحكم التكليفي بأفعال المكلفين </a:t>
            </a:r>
          </a:p>
          <a:p>
            <a:pPr algn="ctr"/>
            <a:r>
              <a:rPr lang="ar-SA" sz="4400" b="1" dirty="0" smtClean="0">
                <a:solidFill>
                  <a:srgbClr val="464646"/>
                </a:solidFill>
                <a:cs typeface="Calibri"/>
                <a:sym typeface="Calibri"/>
              </a:rPr>
              <a:t>بالاقتضاء والتخيير فقط ، اذًا القسم الثاني </a:t>
            </a:r>
          </a:p>
          <a:p>
            <a:pPr algn="ctr"/>
            <a:r>
              <a:rPr lang="ar-SA" sz="4400" b="1" dirty="0" smtClean="0">
                <a:solidFill>
                  <a:srgbClr val="464646"/>
                </a:solidFill>
                <a:cs typeface="Calibri"/>
                <a:sym typeface="Calibri"/>
              </a:rPr>
              <a:t>يختص بــــــ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960106" y="2408977"/>
            <a:ext cx="1407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  <a:cs typeface="Calibri"/>
                <a:sym typeface="Calibri"/>
              </a:rPr>
              <a:t>الوضع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919916" y="3636035"/>
            <a:ext cx="358143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464646"/>
                </a:solidFill>
                <a:cs typeface="Calibri"/>
                <a:sym typeface="Calibri"/>
              </a:rPr>
              <a:t>و درسنا لليوم هو: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113057" y="4758809"/>
            <a:ext cx="44262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>
                <a:solidFill>
                  <a:srgbClr val="464646"/>
                </a:solidFill>
                <a:cs typeface="Calibri"/>
                <a:sym typeface="Calibri"/>
              </a:rPr>
              <a:t>الحكم </a:t>
            </a:r>
            <a:r>
              <a:rPr lang="ar-SA" sz="6600" b="1" dirty="0" smtClean="0">
                <a:solidFill>
                  <a:srgbClr val="464646"/>
                </a:solidFill>
                <a:cs typeface="Calibri"/>
                <a:sym typeface="Calibri"/>
              </a:rPr>
              <a:t>الوضعي </a:t>
            </a:r>
            <a:endParaRPr lang="ar-SA" sz="6600" dirty="0"/>
          </a:p>
        </p:txBody>
      </p:sp>
    </p:spTree>
    <p:extLst>
      <p:ext uri="{BB962C8B-B14F-4D97-AF65-F5344CB8AC3E}">
        <p14:creationId xmlns:p14="http://schemas.microsoft.com/office/powerpoint/2010/main" val="1958559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2066921" y="198417"/>
            <a:ext cx="854753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464646"/>
                </a:solidFill>
                <a:cs typeface="Calibri"/>
                <a:sym typeface="Calibri"/>
              </a:rPr>
              <a:t>فكر/ي معي عزيزي الطالب/ عزيزتي الطالبة :</a:t>
            </a:r>
          </a:p>
        </p:txBody>
      </p:sp>
      <p:pic>
        <p:nvPicPr>
          <p:cNvPr id="1026" name="Picture 2" descr="نتيجة بحث الصور عن العاشرة صباحً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47" y="14967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8186951" y="3676922"/>
            <a:ext cx="38972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صلى فارس صلاة </a:t>
            </a:r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الظهر</a:t>
            </a:r>
          </a:p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الساعة العاشرة صباحًا،</a:t>
            </a:r>
          </a:p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 فما مدى صحة صلاته؟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-1071793" y="1814285"/>
            <a:ext cx="4961622" cy="5167539"/>
            <a:chOff x="-1071793" y="1814285"/>
            <a:chExt cx="4961622" cy="5167539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184" l="10000" r="92621">
                          <a14:foregroundMark x1="69223" y1="9903" x2="69223" y2="9903"/>
                          <a14:foregroundMark x1="69515" y1="16117" x2="69515" y2="16117"/>
                          <a14:foregroundMark x1="69223" y1="9126" x2="69223" y2="19223"/>
                          <a14:foregroundMark x1="73301" y1="14175" x2="73301" y2="14175"/>
                          <a14:foregroundMark x1="74175" y1="12233" x2="74175" y2="12233"/>
                          <a14:foregroundMark x1="74563" y1="9126" x2="74563" y2="9126"/>
                          <a14:foregroundMark x1="73301" y1="7184" x2="73301" y2="7184"/>
                          <a14:foregroundMark x1="71165" y1="5243" x2="71165" y2="5243"/>
                          <a14:foregroundMark x1="68641" y1="5049" x2="68641" y2="5049"/>
                          <a14:foregroundMark x1="66117" y1="5728" x2="66117" y2="5728"/>
                          <a14:foregroundMark x1="64563" y1="8058" x2="64563" y2="8058"/>
                          <a14:foregroundMark x1="63592" y1="9903" x2="63592" y2="9903"/>
                          <a14:foregroundMark x1="63301" y1="12233" x2="63301" y2="12233"/>
                          <a14:foregroundMark x1="65243" y1="14175" x2="65243" y2="14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1793" y="1814285"/>
              <a:ext cx="4961622" cy="5167539"/>
            </a:xfrm>
            <a:prstGeom prst="rect">
              <a:avLst/>
            </a:prstGeom>
          </p:spPr>
        </p:pic>
        <p:sp>
          <p:nvSpPr>
            <p:cNvPr id="4" name="شكل بيضاوي 3"/>
            <p:cNvSpPr/>
            <p:nvPr/>
          </p:nvSpPr>
          <p:spPr>
            <a:xfrm>
              <a:off x="1001486" y="2917371"/>
              <a:ext cx="653143" cy="551543"/>
            </a:xfrm>
            <a:prstGeom prst="ellipse">
              <a:avLst/>
            </a:prstGeom>
            <a:solidFill>
              <a:srgbClr val="FBC1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8868910" y="5744303"/>
            <a:ext cx="2263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غير صحيحة.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916" y="5744303"/>
            <a:ext cx="866713" cy="86671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85" b="70061" l="4061" r="35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46" r="69807" b="29539"/>
          <a:stretch/>
        </p:blipFill>
        <p:spPr>
          <a:xfrm rot="16200000" flipV="1">
            <a:off x="2034448" y="2479494"/>
            <a:ext cx="2070646" cy="2394857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2622397" y="3316745"/>
            <a:ext cx="1119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لماذا؟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872342" y="4526573"/>
            <a:ext cx="5319085" cy="1077218"/>
          </a:xfrm>
          <a:prstGeom prst="rect">
            <a:avLst/>
          </a:prstGeom>
          <a:solidFill>
            <a:srgbClr val="8CEAB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لأن الله سبحانه وتعالى وضع اوقاتًا</a:t>
            </a:r>
          </a:p>
          <a:p>
            <a:pPr algn="ctr"/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لكل صلاة ، فـ لا تُقام صلاة قبل وقتها.</a:t>
            </a:r>
          </a:p>
        </p:txBody>
      </p:sp>
    </p:spTree>
    <p:extLst>
      <p:ext uri="{BB962C8B-B14F-4D97-AF65-F5344CB8AC3E}">
        <p14:creationId xmlns:p14="http://schemas.microsoft.com/office/powerpoint/2010/main" val="232296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2066921" y="198417"/>
            <a:ext cx="854753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464646"/>
                </a:solidFill>
                <a:cs typeface="Calibri"/>
                <a:sym typeface="Calibri"/>
              </a:rPr>
              <a:t>فكر/ي معي عزيزي الطالب/ عزيزتي الطالبة 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189357" y="3676922"/>
            <a:ext cx="38924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صلى أحمد بدون وضوء،</a:t>
            </a:r>
          </a:p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لـ انعدام الماء فما مدى </a:t>
            </a:r>
          </a:p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صحة صلاته؟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-1071793" y="1814285"/>
            <a:ext cx="4961622" cy="5167539"/>
            <a:chOff x="-1071793" y="1814285"/>
            <a:chExt cx="4961622" cy="5167539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184" l="10000" r="92621">
                          <a14:foregroundMark x1="69223" y1="9903" x2="69223" y2="9903"/>
                          <a14:foregroundMark x1="69515" y1="16117" x2="69515" y2="16117"/>
                          <a14:foregroundMark x1="69223" y1="9126" x2="69223" y2="19223"/>
                          <a14:foregroundMark x1="73301" y1="14175" x2="73301" y2="14175"/>
                          <a14:foregroundMark x1="74175" y1="12233" x2="74175" y2="12233"/>
                          <a14:foregroundMark x1="74563" y1="9126" x2="74563" y2="9126"/>
                          <a14:foregroundMark x1="73301" y1="7184" x2="73301" y2="7184"/>
                          <a14:foregroundMark x1="71165" y1="5243" x2="71165" y2="5243"/>
                          <a14:foregroundMark x1="68641" y1="5049" x2="68641" y2="5049"/>
                          <a14:foregroundMark x1="66117" y1="5728" x2="66117" y2="5728"/>
                          <a14:foregroundMark x1="64563" y1="8058" x2="64563" y2="8058"/>
                          <a14:foregroundMark x1="63592" y1="9903" x2="63592" y2="9903"/>
                          <a14:foregroundMark x1="63301" y1="12233" x2="63301" y2="12233"/>
                          <a14:foregroundMark x1="65243" y1="14175" x2="65243" y2="14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1793" y="1814285"/>
              <a:ext cx="4961622" cy="5167539"/>
            </a:xfrm>
            <a:prstGeom prst="rect">
              <a:avLst/>
            </a:prstGeom>
          </p:spPr>
        </p:pic>
        <p:sp>
          <p:nvSpPr>
            <p:cNvPr id="4" name="شكل بيضاوي 3"/>
            <p:cNvSpPr/>
            <p:nvPr/>
          </p:nvSpPr>
          <p:spPr>
            <a:xfrm>
              <a:off x="1001486" y="2917371"/>
              <a:ext cx="653143" cy="551543"/>
            </a:xfrm>
            <a:prstGeom prst="ellipse">
              <a:avLst/>
            </a:prstGeom>
            <a:solidFill>
              <a:srgbClr val="FBC1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8868910" y="5744303"/>
            <a:ext cx="2263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غير صحيحة.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916" y="5744303"/>
            <a:ext cx="866713" cy="86671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85" b="70061" l="4061" r="35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46" r="69807" b="29539"/>
          <a:stretch/>
        </p:blipFill>
        <p:spPr>
          <a:xfrm rot="16200000" flipV="1">
            <a:off x="2034448" y="2479494"/>
            <a:ext cx="2070646" cy="2394857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2622397" y="3316745"/>
            <a:ext cx="1119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لماذا؟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943681" y="4526573"/>
            <a:ext cx="4263155" cy="1569660"/>
          </a:xfrm>
          <a:prstGeom prst="rect">
            <a:avLst/>
          </a:prstGeom>
          <a:solidFill>
            <a:srgbClr val="8CEAB8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لأن الله سبحانه وتعالى جعل الطهارة شرطًا لقبول الصلاة، وله أن </a:t>
            </a:r>
            <a:r>
              <a:rPr lang="ar-SA" sz="3200" b="1" dirty="0" err="1" smtClean="0">
                <a:solidFill>
                  <a:srgbClr val="464646"/>
                </a:solidFill>
                <a:cs typeface="Calibri"/>
                <a:sym typeface="Calibri"/>
              </a:rPr>
              <a:t>يتيمم</a:t>
            </a:r>
            <a:r>
              <a:rPr lang="ar-SA" sz="3200" b="1" dirty="0" smtClean="0">
                <a:solidFill>
                  <a:srgbClr val="464646"/>
                </a:solidFill>
                <a:cs typeface="Calibri"/>
                <a:sym typeface="Calibri"/>
              </a:rPr>
              <a:t> اذا لم يجد الماء.</a:t>
            </a:r>
          </a:p>
        </p:txBody>
      </p:sp>
      <p:pic>
        <p:nvPicPr>
          <p:cNvPr id="2050" name="Picture 2" descr="نتيجة بحث الصور عن الصلاة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15" y="1460725"/>
            <a:ext cx="2774950" cy="199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77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14" y="2507672"/>
            <a:ext cx="3727686" cy="4350327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22353" y="1021002"/>
            <a:ext cx="77172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اذًا ، هناك علامات وضعها الشارع نعرف بها صحة العمل وفساده، ومتى يجب أو لا يجب ، و نحو ذلك، وهذه العلامات يصطلح الأصوليين على تسميتها بـ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953683" y="3408586"/>
            <a:ext cx="44262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الحكم </a:t>
            </a:r>
            <a:r>
              <a:rPr lang="ar-SA" sz="6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الوضعي </a:t>
            </a:r>
            <a:endParaRPr lang="ar-SA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15771" y="4595842"/>
            <a:ext cx="5902036" cy="21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4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8" y="3822974"/>
            <a:ext cx="2410691" cy="2813352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2403079" y="134310"/>
            <a:ext cx="7717260" cy="1200329"/>
          </a:xfrm>
          <a:prstGeom prst="rect">
            <a:avLst/>
          </a:prstGeom>
          <a:solidFill>
            <a:srgbClr val="F3D55B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هل يمكنك صياغة تعريف للحكم الوضعي بناءً على ما درسته سابقًا؟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79" y="4267200"/>
            <a:ext cx="2509994" cy="2369126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705058" y="1643949"/>
            <a:ext cx="80762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هو </a:t>
            </a:r>
            <a:r>
              <a:rPr lang="ar-SA" sz="3600" b="1" dirty="0">
                <a:solidFill>
                  <a:srgbClr val="464646"/>
                </a:solidFill>
                <a:cs typeface="Calibri"/>
                <a:sym typeface="Calibri"/>
              </a:rPr>
              <a:t>ما دل عليه خطاب الشرع المتعلق </a:t>
            </a:r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بـجعل  الشيء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712930" y="2415636"/>
            <a:ext cx="1816523" cy="646331"/>
          </a:xfrm>
          <a:prstGeom prst="rect">
            <a:avLst/>
          </a:prstGeom>
          <a:solidFill>
            <a:srgbClr val="FBC1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سببًا لشيء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926865" y="2415635"/>
            <a:ext cx="1786065" cy="646331"/>
          </a:xfrm>
          <a:prstGeom prst="rect">
            <a:avLst/>
          </a:prstGeom>
          <a:solidFill>
            <a:srgbClr val="FBC1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أو شرطًا له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956319" y="2417504"/>
            <a:ext cx="2034532" cy="646331"/>
          </a:xfrm>
          <a:prstGeom prst="rect">
            <a:avLst/>
          </a:prstGeom>
          <a:solidFill>
            <a:srgbClr val="FBC1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أو مانعًا </a:t>
            </a:r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منه 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81515" y="2415635"/>
            <a:ext cx="4023582" cy="646331"/>
          </a:xfrm>
          <a:prstGeom prst="rect">
            <a:avLst/>
          </a:prstGeom>
          <a:solidFill>
            <a:srgbClr val="FBC1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أو كونه صحيحًا أو فاسدًا</a:t>
            </a:r>
            <a:endParaRPr lang="ar-SA" sz="3600" b="1" dirty="0">
              <a:solidFill>
                <a:srgbClr val="464646"/>
              </a:solidFill>
              <a:cs typeface="Calibri"/>
              <a:sym typeface="Calibri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732613" y="3048111"/>
            <a:ext cx="1842654" cy="646331"/>
          </a:xfrm>
          <a:prstGeom prst="rect">
            <a:avLst/>
          </a:prstGeom>
          <a:solidFill>
            <a:srgbClr val="FBC1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أو رخصةً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3903024" y="3058789"/>
            <a:ext cx="1842654" cy="646331"/>
          </a:xfrm>
          <a:prstGeom prst="rect">
            <a:avLst/>
          </a:prstGeom>
          <a:solidFill>
            <a:srgbClr val="FBC1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أو عزيمة.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5880850" y="4328002"/>
            <a:ext cx="42394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64646"/>
                </a:solidFill>
                <a:cs typeface="Calibri"/>
                <a:sym typeface="Calibri"/>
              </a:rPr>
              <a:t>للحكم الوضعي سبعة أقسام ، هل يمكنك استنباطها من خلال التعريف؟</a:t>
            </a:r>
          </a:p>
        </p:txBody>
      </p:sp>
      <p:pic>
        <p:nvPicPr>
          <p:cNvPr id="3076" name="Picture 4" descr="نتيجة بحث الصور عن 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20" y="4571615"/>
            <a:ext cx="1714789" cy="22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0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7554</TotalTime>
  <Words>1403</Words>
  <Application>Microsoft Office PowerPoint</Application>
  <PresentationFormat>شاشة عريضة</PresentationFormat>
  <Paragraphs>225</Paragraphs>
  <Slides>33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맑은 고딕</vt:lpstr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233</cp:revision>
  <dcterms:created xsi:type="dcterms:W3CDTF">2020-02-01T18:42:11Z</dcterms:created>
  <dcterms:modified xsi:type="dcterms:W3CDTF">2020-03-23T09:51:39Z</dcterms:modified>
</cp:coreProperties>
</file>