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2" r:id="rId2"/>
    <p:sldId id="256" r:id="rId3"/>
    <p:sldId id="272" r:id="rId4"/>
    <p:sldId id="257" r:id="rId5"/>
    <p:sldId id="286" r:id="rId6"/>
    <p:sldId id="284" r:id="rId7"/>
    <p:sldId id="259" r:id="rId8"/>
    <p:sldId id="273" r:id="rId9"/>
    <p:sldId id="274" r:id="rId10"/>
    <p:sldId id="275" r:id="rId11"/>
    <p:sldId id="276" r:id="rId12"/>
    <p:sldId id="277" r:id="rId13"/>
    <p:sldId id="278" r:id="rId14"/>
    <p:sldId id="287" r:id="rId15"/>
  </p:sldIdLst>
  <p:sldSz cx="9144000" cy="5143500" type="screen16x9"/>
  <p:notesSz cx="6858000" cy="9144000"/>
  <p:defaultTextStyle>
    <a:defPPr>
      <a:defRPr lang="ar-SA"/>
    </a:defPPr>
    <a:lvl1pPr marL="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100" d="100"/>
          <a:sy n="100" d="100"/>
        </p:scale>
        <p:origin x="-50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8"/>
    </p:cViewPr>
  </p:sorter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F812EC-0280-4693-954A-A8FB8547EABB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7A82A0-F24B-4BFE-A9D3-9BF5C07C9C5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051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A82A0-F24B-4BFE-A9D3-9BF5C07C9C5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32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917A30A-A041-4865-AECD-EFF854140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74ABBB21-2E8D-45D3-8378-1E28602B3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32A9EDC-6F74-434E-955C-889FEC25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5127E16-CA77-454E-9C7F-A3D418D1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40081C5-7D08-41DA-9BFF-D32C3BD3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1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75C632F-F6A5-4F2C-8903-08A8368B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5EBFAFED-72AA-4162-8416-18F7BCEBF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8071A92-8E8A-42A5-804C-E0B30078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7D67100-3EF2-41F8-AA6F-E7FA913E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A2BD1CA-B165-4CBE-892A-99EE3F22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7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275E627E-3E33-441C-9299-1D861FA4A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0893863-C80F-4931-BE09-16EB2D887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024AFF9-596A-4D79-B37C-A9F2CE27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E9F442F-AB62-42F9-BA3C-634106BD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30AB581-565B-4DF1-94B3-3DE08883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0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91530CA-0603-4D12-8017-46AB7030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3F04CBE-BAED-4C65-A4F1-22D5B3E3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D11EC14-6E85-4F47-9FB7-8A0D955D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71EDC5F-71A2-4F89-BD1C-76D22990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510B22C-F8A1-498C-9DC9-9C5A8D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67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588B4E9-B6E8-4F50-9557-F3B8241F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7858DCC7-801E-47E3-9D7F-CEFAB60D0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AF622F2-7550-4048-93B4-F9DEF8A2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88F7239-4A4A-46F8-889C-43C9FD9D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1D9A22-63D1-4619-8646-71A9C271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7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B1A6F8D-7C85-4B06-9C4F-09146F73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477750F-507A-42B6-BC9F-94E2D6FE0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DCA5758D-E29E-4E50-8F5F-9A4D0F32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9340014-8422-4810-8BBB-783C4B83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6EA3AB6-EE14-424D-98CB-7040CC19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0F00D052-6837-4658-B9AC-1464C37B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3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C35D9D9-B6AB-4784-88E4-C7560A1A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8E53C58C-18BC-4066-BF8F-2157265BD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20307857-9786-4307-B5CB-82807F8D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79F6193D-2104-454B-9BD5-129B01159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AA2201F1-A83F-4BB4-9A54-3915EA4D5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484BA862-012A-4E2B-A00B-271853C1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21A2D6B0-8FB1-4204-A069-BD5F77FF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B202C8D6-1094-46FD-9D2C-0497EC97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6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398537C-8471-4960-8D01-09523855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EE879FD7-BE9A-4BE6-8468-C476070B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C96D4AB9-C52A-4E87-9E6F-E912A542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3EDFBC2-A326-4495-9BD8-32579AA8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9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85E24525-9A9A-4F22-9025-4611009F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E16A6A3E-9AD5-4F2D-A3AF-0FAF2AB9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5720640C-FB00-460D-8CAE-370E6B27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9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6314F74-4CB7-4974-9FEC-E94D47AC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FCFC539-235A-4C4A-A3BF-CBC107D5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A9E3F3AC-B565-45BF-ADF0-B3CF224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500A1DF-0343-4B6A-9475-1F1703F4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F695A0E-EB71-44ED-840E-BFEAED8C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7C4C76B1-44D2-40A6-A3CE-43E657FB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78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A57A982-B3E4-4E3D-9986-A669A1CB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25417B26-A4A6-4D9E-BB5E-A895F58F4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6C38B9E1-FC41-4AA7-AC16-3E692DFE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5AFD9F93-C6FD-4566-AA08-29ABE07B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C9BA40E-CE85-424B-A597-5AD1C6E4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53990FD-E416-4F72-BB66-2E582487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9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FBBC9D2C-E8BD-46FA-8604-9353722A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ED94387-F13A-4AEE-BE66-462171A6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24F4800-BC29-41F0-83BD-8C80F2509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D0B-E9E5-4DCC-B42F-055BA231D50D}" type="datetimeFigureOut">
              <a:rPr lang="ar-SA" smtClean="0"/>
              <a:t>20/07/42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C2ED209-0E2F-424F-8838-74F20DEF5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71ED882-C426-4A8C-A26C-2EDB6B8D7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6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9CF2C82-F3C7-4AA6-ADA3-93F4F02C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3" cy="5102540"/>
          </a:xfrm>
          <a:prstGeom prst="rect">
            <a:avLst/>
          </a:prstGeom>
        </p:spPr>
      </p:pic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xmlns="" id="{6E2A6BEE-9998-41AA-80C5-79FC2A531F37}"/>
              </a:ext>
            </a:extLst>
          </p:cNvPr>
          <p:cNvSpPr/>
          <p:nvPr/>
        </p:nvSpPr>
        <p:spPr>
          <a:xfrm>
            <a:off x="6550864" y="925338"/>
            <a:ext cx="2482209" cy="1670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</a:rPr>
              <a:t>التاريخ </a:t>
            </a:r>
            <a:r>
              <a:rPr lang="ar-SA" sz="2100" b="1" dirty="0" smtClean="0">
                <a:solidFill>
                  <a:schemeClr val="tx1"/>
                </a:solidFill>
              </a:rPr>
              <a:t>:20-7-1442هـ</a:t>
            </a:r>
            <a:endParaRPr lang="ar-SA" sz="2100" b="1" dirty="0">
              <a:solidFill>
                <a:schemeClr val="tx1"/>
              </a:solidFill>
            </a:endParaRPr>
          </a:p>
          <a:p>
            <a:pPr algn="ctr"/>
            <a:r>
              <a:rPr lang="ar-SA" sz="2100" b="1" dirty="0">
                <a:solidFill>
                  <a:schemeClr val="tx1"/>
                </a:solidFill>
              </a:rPr>
              <a:t>اليوم : الخميس</a:t>
            </a:r>
          </a:p>
          <a:p>
            <a:pPr algn="ctr"/>
            <a:r>
              <a:rPr lang="ar-SA" sz="2100" b="1" dirty="0">
                <a:solidFill>
                  <a:schemeClr val="tx1"/>
                </a:solidFill>
              </a:rPr>
              <a:t>الحصة </a:t>
            </a:r>
            <a:r>
              <a:rPr lang="ar-SA" sz="2100" b="1">
                <a:solidFill>
                  <a:schemeClr val="tx1"/>
                </a:solidFill>
              </a:rPr>
              <a:t>: </a:t>
            </a:r>
            <a:r>
              <a:rPr lang="ar-SA" sz="2100" b="1" smtClean="0">
                <a:solidFill>
                  <a:schemeClr val="tx1"/>
                </a:solidFill>
              </a:rPr>
              <a:t>الأولى</a:t>
            </a:r>
            <a:endParaRPr lang="ar-SA" sz="2100" b="1" dirty="0">
              <a:solidFill>
                <a:schemeClr val="tx1"/>
              </a:solidFill>
            </a:endParaRPr>
          </a:p>
          <a:p>
            <a:pPr algn="ctr"/>
            <a:r>
              <a:rPr lang="ar-SA" sz="2100" b="1" dirty="0">
                <a:solidFill>
                  <a:schemeClr val="tx1"/>
                </a:solidFill>
              </a:rPr>
              <a:t>المادة لغتي </a:t>
            </a:r>
          </a:p>
        </p:txBody>
      </p:sp>
      <p:sp>
        <p:nvSpPr>
          <p:cNvPr id="9" name="مستطيل مستدير الزوايا 5">
            <a:extLst>
              <a:ext uri="{FF2B5EF4-FFF2-40B4-BE49-F238E27FC236}">
                <a16:creationId xmlns:a16="http://schemas.microsoft.com/office/drawing/2014/main" xmlns="" id="{E0FD629F-303C-4302-9FC7-E85B3DC1C7A0}"/>
              </a:ext>
            </a:extLst>
          </p:cNvPr>
          <p:cNvSpPr/>
          <p:nvPr/>
        </p:nvSpPr>
        <p:spPr>
          <a:xfrm rot="19051487">
            <a:off x="872280" y="1928716"/>
            <a:ext cx="2638743" cy="9890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ar-SA" sz="2700" b="1" dirty="0">
                <a:solidFill>
                  <a:schemeClr val="tx1"/>
                </a:solidFill>
              </a:rPr>
              <a:t>بالقراءة يرتقي فكري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xmlns="" id="{91C4DB80-7712-4C25-9DF9-4A35C58E233F}"/>
              </a:ext>
            </a:extLst>
          </p:cNvPr>
          <p:cNvSpPr/>
          <p:nvPr/>
        </p:nvSpPr>
        <p:spPr>
          <a:xfrm>
            <a:off x="3260081" y="702059"/>
            <a:ext cx="2623838" cy="25307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ar-SA" sz="5000" b="1" dirty="0">
                <a:solidFill>
                  <a:schemeClr val="tx1"/>
                </a:solidFill>
              </a:rPr>
              <a:t>الفهم القرائي</a:t>
            </a:r>
          </a:p>
          <a:p>
            <a:pPr algn="ctr"/>
            <a:endParaRPr lang="ar-SA" dirty="0"/>
          </a:p>
        </p:txBody>
      </p:sp>
      <p:pic>
        <p:nvPicPr>
          <p:cNvPr id="12" name="Picture 2" descr="نتيجة بحث الصور عن القراءة متعة للنفس وغذاء للعقل">
            <a:extLst>
              <a:ext uri="{FF2B5EF4-FFF2-40B4-BE49-F238E27FC236}">
                <a16:creationId xmlns:a16="http://schemas.microsoft.com/office/drawing/2014/main" xmlns="" id="{69395A09-DB55-4EF3-A2D1-298B711D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366">
            <a:off x="7170167" y="3515577"/>
            <a:ext cx="1763315" cy="15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31CF810-EF96-4497-AEC5-32E643E95602}"/>
              </a:ext>
            </a:extLst>
          </p:cNvPr>
          <p:cNvSpPr txBox="1"/>
          <p:nvPr/>
        </p:nvSpPr>
        <p:spPr>
          <a:xfrm>
            <a:off x="1635421" y="746554"/>
            <a:ext cx="5873159" cy="4847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فوائد العنب التي وردت في النص أنه </a:t>
            </a:r>
            <a:endParaRPr lang="ar-SA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4F930BE2-55F5-4A39-9195-E74F759373A9}"/>
              </a:ext>
            </a:extLst>
          </p:cNvPr>
          <p:cNvGrpSpPr/>
          <p:nvPr/>
        </p:nvGrpSpPr>
        <p:grpSpPr>
          <a:xfrm>
            <a:off x="1874552" y="1436639"/>
            <a:ext cx="5389160" cy="2640999"/>
            <a:chOff x="4128448" y="1830954"/>
            <a:chExt cx="5213444" cy="352133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يسهل هضم الطعام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5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يحتوي على الأملاح المعدنية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يهدي السعال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يساعد على تقوية العظام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2022281" y="2067377"/>
            <a:ext cx="5377640" cy="7491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49406" y="690145"/>
            <a:ext cx="1381750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31CF810-EF96-4497-AEC5-32E643E95602}"/>
              </a:ext>
            </a:extLst>
          </p:cNvPr>
          <p:cNvSpPr txBox="1"/>
          <p:nvPr/>
        </p:nvSpPr>
        <p:spPr>
          <a:xfrm>
            <a:off x="1417590" y="746555"/>
            <a:ext cx="6308819" cy="4847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كلمة ( تقينا ) جاءت بمعنى :</a:t>
            </a:r>
            <a:endParaRPr lang="ar-SA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4F930BE2-55F5-4A39-9195-E74F759373A9}"/>
              </a:ext>
            </a:extLst>
          </p:cNvPr>
          <p:cNvGrpSpPr/>
          <p:nvPr/>
        </p:nvGrpSpPr>
        <p:grpSpPr>
          <a:xfrm>
            <a:off x="2616957" y="1465169"/>
            <a:ext cx="3910083" cy="2640999"/>
            <a:chOff x="4128448" y="1830954"/>
            <a:chExt cx="5213444" cy="352133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تدفعنا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5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تعطينا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76F8D3A4-31C3-425B-AB4F-3C435DA7BB9D}"/>
                </a:ext>
              </a:extLst>
            </p:cNvPr>
            <p:cNvSpPr txBox="1"/>
            <p:nvPr/>
          </p:nvSpPr>
          <p:spPr>
            <a:xfrm>
              <a:off x="4217159" y="3670835"/>
              <a:ext cx="503602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تدعونا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تحمينا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2514598" y="3445244"/>
            <a:ext cx="4012442" cy="7519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523251" y="1661756"/>
            <a:ext cx="1381750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" y="40960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31CF810-EF96-4497-AEC5-32E643E95602}"/>
              </a:ext>
            </a:extLst>
          </p:cNvPr>
          <p:cNvSpPr txBox="1"/>
          <p:nvPr/>
        </p:nvSpPr>
        <p:spPr>
          <a:xfrm>
            <a:off x="1617259" y="599264"/>
            <a:ext cx="6110785" cy="484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</a:t>
            </a:r>
            <a:r>
              <a:rPr lang="ar-SA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لَا تُحْصَى ) ما نوع الأسلوب :</a:t>
            </a:r>
            <a:endParaRPr lang="ar-SA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4F930BE2-55F5-4A39-9195-E74F759373A9}"/>
              </a:ext>
            </a:extLst>
          </p:cNvPr>
          <p:cNvGrpSpPr/>
          <p:nvPr/>
        </p:nvGrpSpPr>
        <p:grpSpPr>
          <a:xfrm>
            <a:off x="2616959" y="1444169"/>
            <a:ext cx="3910083" cy="2640999"/>
            <a:chOff x="4128448" y="1830954"/>
            <a:chExt cx="5213444" cy="352133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نداء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5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تمني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76F8D3A4-31C3-425B-AB4F-3C435DA7BB9D}"/>
                </a:ext>
              </a:extLst>
            </p:cNvPr>
            <p:cNvSpPr txBox="1"/>
            <p:nvPr/>
          </p:nvSpPr>
          <p:spPr>
            <a:xfrm>
              <a:off x="4217159" y="3670835"/>
              <a:ext cx="503602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استفهام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نفي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2550427" y="3424244"/>
            <a:ext cx="3910083" cy="822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523251" y="1661756"/>
            <a:ext cx="1381750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2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31CF810-EF96-4497-AEC5-32E643E95602}"/>
              </a:ext>
            </a:extLst>
          </p:cNvPr>
          <p:cNvSpPr txBox="1"/>
          <p:nvPr/>
        </p:nvSpPr>
        <p:spPr>
          <a:xfrm>
            <a:off x="1516607" y="1083820"/>
            <a:ext cx="6110785" cy="90024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 </a:t>
            </a:r>
            <a:r>
              <a:rPr lang="ar-SA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التمر منجم غني بالمعادن التي تبني أجسامنا تدل الجملة على أن التمر : </a:t>
            </a:r>
            <a:endParaRPr lang="ar-SA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4F930BE2-55F5-4A39-9195-E74F759373A9}"/>
              </a:ext>
            </a:extLst>
          </p:cNvPr>
          <p:cNvGrpSpPr/>
          <p:nvPr/>
        </p:nvGrpSpPr>
        <p:grpSpPr>
          <a:xfrm>
            <a:off x="2495694" y="2102482"/>
            <a:ext cx="3910083" cy="2602840"/>
            <a:chOff x="4128448" y="1830954"/>
            <a:chExt cx="5213444" cy="34704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يستخرج من الجبال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B3DAA5D7-A6D1-4614-99CE-769520C310B4}"/>
                </a:ext>
              </a:extLst>
            </p:cNvPr>
            <p:cNvSpPr txBox="1"/>
            <p:nvPr/>
          </p:nvSpPr>
          <p:spPr>
            <a:xfrm>
              <a:off x="4285397" y="2754264"/>
              <a:ext cx="4967785" cy="800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قيمته الغذائية عالية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76F8D3A4-31C3-425B-AB4F-3C435DA7BB9D}"/>
                </a:ext>
              </a:extLst>
            </p:cNvPr>
            <p:cNvSpPr txBox="1"/>
            <p:nvPr/>
          </p:nvSpPr>
          <p:spPr>
            <a:xfrm>
              <a:off x="4217159" y="3627725"/>
              <a:ext cx="5036024" cy="800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غالي الثمن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BB12BAC-DF2E-4393-81AB-C00C77469CF2}"/>
                </a:ext>
              </a:extLst>
            </p:cNvPr>
            <p:cNvSpPr txBox="1"/>
            <p:nvPr/>
          </p:nvSpPr>
          <p:spPr>
            <a:xfrm>
              <a:off x="4128448" y="4501188"/>
              <a:ext cx="521344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يحتوي على الذهب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2495693" y="2702646"/>
            <a:ext cx="3910083" cy="747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523251" y="1661756"/>
            <a:ext cx="1381750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4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60" y="1578429"/>
            <a:ext cx="5136604" cy="2849876"/>
          </a:xfrm>
          <a:prstGeom prst="rect">
            <a:avLst/>
          </a:prstGeom>
        </p:spPr>
      </p:pic>
      <p:pic>
        <p:nvPicPr>
          <p:cNvPr id="6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4">
            <a:alphaModFix/>
          </a:blip>
          <a:srcRect l="2819" t="18275" r="3004" b="5339"/>
          <a:stretch/>
        </p:blipFill>
        <p:spPr>
          <a:xfrm>
            <a:off x="1638860" y="3003366"/>
            <a:ext cx="1213198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4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FE77426-37CA-4B39-B4CB-EF41B6199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xmlns="" id="{5A9E5568-9B89-49BC-8FFD-8AAABE14C32D}"/>
              </a:ext>
            </a:extLst>
          </p:cNvPr>
          <p:cNvSpPr/>
          <p:nvPr/>
        </p:nvSpPr>
        <p:spPr>
          <a:xfrm>
            <a:off x="3112339" y="713745"/>
            <a:ext cx="4626591" cy="200622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ar-SA" sz="3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مبدعتي المفكرة تأملي الصورة واستنتجي في أي مكان سوف تدور أحداث قصتنا ....؟ </a:t>
            </a:r>
          </a:p>
        </p:txBody>
      </p:sp>
    </p:spTree>
    <p:extLst>
      <p:ext uri="{BB962C8B-B14F-4D97-AF65-F5344CB8AC3E}">
        <p14:creationId xmlns:p14="http://schemas.microsoft.com/office/powerpoint/2010/main" val="28784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F9389565-4444-4E13-ADDA-CA604B2B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xmlns="" id="{5A9E5568-9B89-49BC-8FFD-8AAABE14C32D}"/>
              </a:ext>
            </a:extLst>
          </p:cNvPr>
          <p:cNvSpPr/>
          <p:nvPr/>
        </p:nvSpPr>
        <p:spPr>
          <a:xfrm>
            <a:off x="2997308" y="639283"/>
            <a:ext cx="4626591" cy="200622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ar-SA" sz="5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أقرأ بتمعن </a:t>
            </a:r>
          </a:p>
          <a:p>
            <a:pPr algn="ctr"/>
            <a:r>
              <a:rPr lang="ar-SA" sz="5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قراءة صحيحة  </a:t>
            </a:r>
          </a:p>
        </p:txBody>
      </p:sp>
    </p:spTree>
    <p:extLst>
      <p:ext uri="{BB962C8B-B14F-4D97-AF65-F5344CB8AC3E}">
        <p14:creationId xmlns:p14="http://schemas.microsoft.com/office/powerpoint/2010/main" val="39350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33F38897-E97F-49D4-A3F1-AB4BA0353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52117"/>
            <a:ext cx="8926039" cy="4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Question 1"/>
          <p:cNvSpPr/>
          <p:nvPr/>
        </p:nvSpPr>
        <p:spPr>
          <a:xfrm>
            <a:off x="0" y="5495975"/>
            <a:ext cx="9144000" cy="108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كيف قابلت الأم أصدقاء ابنها ؟</a:t>
            </a:r>
            <a:endParaRPr lang="ar-SA" sz="2400" dirty="0"/>
          </a:p>
        </p:txBody>
      </p:sp>
      <p:sp>
        <p:nvSpPr>
          <p:cNvPr id="158" name="Question 2"/>
          <p:cNvSpPr/>
          <p:nvPr/>
        </p:nvSpPr>
        <p:spPr>
          <a:xfrm>
            <a:off x="0" y="6660407"/>
            <a:ext cx="9144000" cy="108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ما الموضوع الذي تحدث عنه الأصدقاء ؟ </a:t>
            </a:r>
            <a:endParaRPr lang="ar-SA" sz="2400" dirty="0"/>
          </a:p>
        </p:txBody>
      </p:sp>
      <p:sp>
        <p:nvSpPr>
          <p:cNvPr id="159" name="Question 3"/>
          <p:cNvSpPr/>
          <p:nvPr/>
        </p:nvSpPr>
        <p:spPr>
          <a:xfrm>
            <a:off x="0" y="7824838"/>
            <a:ext cx="9144000" cy="108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لماذا فرحت الأم عندما سمعت الأصدقاء يتحدثون عن أهمية الفاكهة ؟</a:t>
            </a:r>
            <a:endParaRPr lang="ar-SA" sz="2400" dirty="0"/>
          </a:p>
        </p:txBody>
      </p:sp>
      <p:sp>
        <p:nvSpPr>
          <p:cNvPr id="160" name="Question 4"/>
          <p:cNvSpPr/>
          <p:nvPr/>
        </p:nvSpPr>
        <p:spPr>
          <a:xfrm>
            <a:off x="0" y="8989269"/>
            <a:ext cx="9144000" cy="108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ما الفاكهة التي تحدث عنها سعيد ؟</a:t>
            </a:r>
            <a:endParaRPr lang="ar-SA" sz="2400" dirty="0"/>
          </a:p>
        </p:txBody>
      </p:sp>
      <p:sp>
        <p:nvSpPr>
          <p:cNvPr id="161" name="Question 5"/>
          <p:cNvSpPr/>
          <p:nvPr/>
        </p:nvSpPr>
        <p:spPr>
          <a:xfrm>
            <a:off x="0" y="10153700"/>
            <a:ext cx="9144000" cy="108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ما أهمية التمر لأجسادنا ؟</a:t>
            </a:r>
            <a:endParaRPr lang="ar-SA" sz="2400" dirty="0"/>
          </a:p>
        </p:txBody>
      </p:sp>
      <p:sp>
        <p:nvSpPr>
          <p:cNvPr id="162" name="Question 6"/>
          <p:cNvSpPr/>
          <p:nvPr/>
        </p:nvSpPr>
        <p:spPr>
          <a:xfrm>
            <a:off x="0" y="11324145"/>
            <a:ext cx="9144000" cy="108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ما الفاكهة التي تحدث عنها عبد الله ؟ </a:t>
            </a:r>
            <a:endParaRPr lang="ar-SA" sz="2400" dirty="0"/>
          </a:p>
        </p:txBody>
      </p:sp>
      <p:sp>
        <p:nvSpPr>
          <p:cNvPr id="163" name="Question 7"/>
          <p:cNvSpPr/>
          <p:nvPr/>
        </p:nvSpPr>
        <p:spPr>
          <a:xfrm>
            <a:off x="0" y="12488576"/>
            <a:ext cx="9144000" cy="108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ما أهمية العنب لنا ؟</a:t>
            </a:r>
            <a:endParaRPr lang="ar-SA" sz="2400" dirty="0"/>
          </a:p>
        </p:txBody>
      </p:sp>
      <p:sp>
        <p:nvSpPr>
          <p:cNvPr id="164" name="Question 8"/>
          <p:cNvSpPr/>
          <p:nvPr/>
        </p:nvSpPr>
        <p:spPr>
          <a:xfrm>
            <a:off x="0" y="13653008"/>
            <a:ext cx="9144000" cy="108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ما الفاكهة التي تحدث عنها زكريا ؟ </a:t>
            </a:r>
            <a:endParaRPr lang="ar-SA" sz="2400" dirty="0"/>
          </a:p>
        </p:txBody>
      </p:sp>
      <p:sp>
        <p:nvSpPr>
          <p:cNvPr id="165" name="Question 9"/>
          <p:cNvSpPr/>
          <p:nvPr/>
        </p:nvSpPr>
        <p:spPr>
          <a:xfrm>
            <a:off x="0" y="14817439"/>
            <a:ext cx="9144000" cy="108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 smtClean="0"/>
              <a:t>ما أهمية تناول التفاح ؟ </a:t>
            </a:r>
            <a:endParaRPr lang="ar-SA" sz="2400" dirty="0"/>
          </a:p>
        </p:txBody>
      </p:sp>
      <p:sp>
        <p:nvSpPr>
          <p:cNvPr id="166" name="Question 10"/>
          <p:cNvSpPr/>
          <p:nvPr/>
        </p:nvSpPr>
        <p:spPr>
          <a:xfrm>
            <a:off x="0" y="15981870"/>
            <a:ext cx="9144000" cy="108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ar-SA" sz="2400" dirty="0"/>
              <a:t>ما </a:t>
            </a:r>
            <a:r>
              <a:rPr lang="ar-SA" sz="2400" dirty="0" smtClean="0"/>
              <a:t>الفوائد </a:t>
            </a:r>
            <a:r>
              <a:rPr lang="ar-SA" sz="2400" dirty="0"/>
              <a:t>الذي </a:t>
            </a:r>
            <a:r>
              <a:rPr lang="ar-SA" sz="2400" dirty="0" smtClean="0"/>
              <a:t>تعلمناها </a:t>
            </a:r>
            <a:r>
              <a:rPr lang="ar-SA" sz="2400" dirty="0"/>
              <a:t>من خلال القصة ؟</a:t>
            </a:r>
          </a:p>
        </p:txBody>
      </p:sp>
      <p:pic>
        <p:nvPicPr>
          <p:cNvPr id="144" name="Clouds BG Imag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65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6000 w 12192000"/>
              <a:gd name="connsiteY5" fmla="*/ 5419565 h 6858000"/>
              <a:gd name="connsiteX6" fmla="*/ 156000 w 12192000"/>
              <a:gd name="connsiteY6" fmla="*/ 6679565 h 6858000"/>
              <a:gd name="connsiteX7" fmla="*/ 12036000 w 12192000"/>
              <a:gd name="connsiteY7" fmla="*/ 6679565 h 6858000"/>
              <a:gd name="connsiteX8" fmla="*/ 12036000 w 12192000"/>
              <a:gd name="connsiteY8" fmla="*/ 5419565 h 6858000"/>
              <a:gd name="connsiteX9" fmla="*/ 156000 w 12192000"/>
              <a:gd name="connsiteY9" fmla="*/ 5419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6000" y="5419565"/>
                </a:moveTo>
                <a:lnTo>
                  <a:pt x="156000" y="6679565"/>
                </a:lnTo>
                <a:lnTo>
                  <a:pt x="12036000" y="6679565"/>
                </a:lnTo>
                <a:lnTo>
                  <a:pt x="12036000" y="5419565"/>
                </a:lnTo>
                <a:lnTo>
                  <a:pt x="156000" y="5419565"/>
                </a:lnTo>
                <a:close/>
              </a:path>
            </a:pathLst>
          </a:custGeom>
        </p:spPr>
      </p:pic>
      <p:grpSp>
        <p:nvGrpSpPr>
          <p:cNvPr id="171" name="Logo"/>
          <p:cNvGrpSpPr/>
          <p:nvPr/>
        </p:nvGrpSpPr>
        <p:grpSpPr>
          <a:xfrm>
            <a:off x="8445871" y="4996196"/>
            <a:ext cx="653278" cy="169277"/>
            <a:chOff x="208099" y="5042901"/>
            <a:chExt cx="871037" cy="225703"/>
          </a:xfrm>
        </p:grpSpPr>
        <p:pic>
          <p:nvPicPr>
            <p:cNvPr id="169" name="Image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99" y="5052929"/>
              <a:ext cx="180000" cy="180000"/>
            </a:xfrm>
            <a:prstGeom prst="rect">
              <a:avLst/>
            </a:prstGeom>
          </p:spPr>
        </p:pic>
        <p:sp>
          <p:nvSpPr>
            <p:cNvPr id="170" name="Text"/>
            <p:cNvSpPr/>
            <p:nvPr/>
          </p:nvSpPr>
          <p:spPr>
            <a:xfrm>
              <a:off x="277207" y="5042901"/>
              <a:ext cx="801929" cy="2257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00" dirty="0">
                  <a:ln w="0"/>
                  <a:solidFill>
                    <a:srgbClr val="29539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tekhnologic</a:t>
              </a:r>
            </a:p>
          </p:txBody>
        </p:sp>
      </p:grpSp>
      <p:grpSp>
        <p:nvGrpSpPr>
          <p:cNvPr id="121" name="Balloon 1"/>
          <p:cNvGrpSpPr/>
          <p:nvPr/>
        </p:nvGrpSpPr>
        <p:grpSpPr>
          <a:xfrm>
            <a:off x="2021505" y="1003141"/>
            <a:ext cx="1296127" cy="1977452"/>
            <a:chOff x="2695339" y="1337521"/>
            <a:chExt cx="1728169" cy="2636602"/>
          </a:xfrm>
        </p:grpSpPr>
        <p:sp>
          <p:nvSpPr>
            <p:cNvPr id="120" name="String 1"/>
            <p:cNvSpPr/>
            <p:nvPr/>
          </p:nvSpPr>
          <p:spPr>
            <a:xfrm>
              <a:off x="3575538" y="2590800"/>
              <a:ext cx="847970" cy="1383323"/>
            </a:xfrm>
            <a:custGeom>
              <a:avLst/>
              <a:gdLst>
                <a:gd name="connsiteX0" fmla="*/ 0 w 847970"/>
                <a:gd name="connsiteY0" fmla="*/ 0 h 1383323"/>
                <a:gd name="connsiteX1" fmla="*/ 140677 w 847970"/>
                <a:gd name="connsiteY1" fmla="*/ 246185 h 1383323"/>
                <a:gd name="connsiteX2" fmla="*/ 175847 w 847970"/>
                <a:gd name="connsiteY2" fmla="*/ 593969 h 1383323"/>
                <a:gd name="connsiteX3" fmla="*/ 355600 w 847970"/>
                <a:gd name="connsiteY3" fmla="*/ 879231 h 1383323"/>
                <a:gd name="connsiteX4" fmla="*/ 605693 w 847970"/>
                <a:gd name="connsiteY4" fmla="*/ 1019908 h 1383323"/>
                <a:gd name="connsiteX5" fmla="*/ 847970 w 847970"/>
                <a:gd name="connsiteY5" fmla="*/ 1383323 h 13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970" h="1383323">
                  <a:moveTo>
                    <a:pt x="0" y="0"/>
                  </a:moveTo>
                  <a:cubicBezTo>
                    <a:pt x="55684" y="73595"/>
                    <a:pt x="111369" y="147190"/>
                    <a:pt x="140677" y="246185"/>
                  </a:cubicBezTo>
                  <a:cubicBezTo>
                    <a:pt x="169985" y="345180"/>
                    <a:pt x="140026" y="488461"/>
                    <a:pt x="175847" y="593969"/>
                  </a:cubicBezTo>
                  <a:cubicBezTo>
                    <a:pt x="211668" y="699477"/>
                    <a:pt x="283959" y="808241"/>
                    <a:pt x="355600" y="879231"/>
                  </a:cubicBezTo>
                  <a:cubicBezTo>
                    <a:pt x="427241" y="950221"/>
                    <a:pt x="523631" y="935893"/>
                    <a:pt x="605693" y="1019908"/>
                  </a:cubicBezTo>
                  <a:cubicBezTo>
                    <a:pt x="687755" y="1103923"/>
                    <a:pt x="812150" y="1322754"/>
                    <a:pt x="847970" y="138332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Balloon 1"/>
            <p:cNvSpPr/>
            <p:nvPr/>
          </p:nvSpPr>
          <p:spPr>
            <a:xfrm rot="19563144">
              <a:off x="2695339" y="1337521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Balloon 2"/>
          <p:cNvGrpSpPr/>
          <p:nvPr/>
        </p:nvGrpSpPr>
        <p:grpSpPr>
          <a:xfrm>
            <a:off x="2355050" y="634274"/>
            <a:ext cx="1194111" cy="2094273"/>
            <a:chOff x="3140067" y="845698"/>
            <a:chExt cx="1592148" cy="2792364"/>
          </a:xfrm>
        </p:grpSpPr>
        <p:sp>
          <p:nvSpPr>
            <p:cNvPr id="122" name="String 2"/>
            <p:cNvSpPr/>
            <p:nvPr/>
          </p:nvSpPr>
          <p:spPr>
            <a:xfrm>
              <a:off x="3942862" y="2168769"/>
              <a:ext cx="789353" cy="1469293"/>
            </a:xfrm>
            <a:custGeom>
              <a:avLst/>
              <a:gdLst>
                <a:gd name="connsiteX0" fmla="*/ 0 w 789353"/>
                <a:gd name="connsiteY0" fmla="*/ 0 h 1469293"/>
                <a:gd name="connsiteX1" fmla="*/ 105507 w 789353"/>
                <a:gd name="connsiteY1" fmla="*/ 222739 h 1469293"/>
                <a:gd name="connsiteX2" fmla="*/ 496276 w 789353"/>
                <a:gd name="connsiteY2" fmla="*/ 504093 h 1469293"/>
                <a:gd name="connsiteX3" fmla="*/ 691661 w 789353"/>
                <a:gd name="connsiteY3" fmla="*/ 898769 h 1469293"/>
                <a:gd name="connsiteX4" fmla="*/ 789353 w 789353"/>
                <a:gd name="connsiteY4" fmla="*/ 1469293 h 146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53" h="1469293">
                  <a:moveTo>
                    <a:pt x="0" y="0"/>
                  </a:moveTo>
                  <a:cubicBezTo>
                    <a:pt x="11397" y="69362"/>
                    <a:pt x="22794" y="138724"/>
                    <a:pt x="105507" y="222739"/>
                  </a:cubicBezTo>
                  <a:cubicBezTo>
                    <a:pt x="188220" y="306755"/>
                    <a:pt x="398584" y="391421"/>
                    <a:pt x="496276" y="504093"/>
                  </a:cubicBezTo>
                  <a:cubicBezTo>
                    <a:pt x="593968" y="616765"/>
                    <a:pt x="642815" y="737902"/>
                    <a:pt x="691661" y="898769"/>
                  </a:cubicBezTo>
                  <a:cubicBezTo>
                    <a:pt x="740507" y="1059636"/>
                    <a:pt x="764930" y="1264464"/>
                    <a:pt x="789353" y="146929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Balloon 2"/>
            <p:cNvSpPr/>
            <p:nvPr/>
          </p:nvSpPr>
          <p:spPr>
            <a:xfrm rot="20167111">
              <a:off x="3140067" y="845698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5B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Balloon 3"/>
          <p:cNvGrpSpPr/>
          <p:nvPr/>
        </p:nvGrpSpPr>
        <p:grpSpPr>
          <a:xfrm>
            <a:off x="2817000" y="218793"/>
            <a:ext cx="929053" cy="2465792"/>
            <a:chOff x="3756000" y="291724"/>
            <a:chExt cx="1238737" cy="3287722"/>
          </a:xfrm>
        </p:grpSpPr>
        <p:sp>
          <p:nvSpPr>
            <p:cNvPr id="124" name="String 3"/>
            <p:cNvSpPr/>
            <p:nvPr/>
          </p:nvSpPr>
          <p:spPr>
            <a:xfrm>
              <a:off x="4452324" y="1656862"/>
              <a:ext cx="542413" cy="1922584"/>
            </a:xfrm>
            <a:custGeom>
              <a:avLst/>
              <a:gdLst>
                <a:gd name="connsiteX0" fmla="*/ 10261 w 542413"/>
                <a:gd name="connsiteY0" fmla="*/ 0 h 1922584"/>
                <a:gd name="connsiteX1" fmla="*/ 21984 w 542413"/>
                <a:gd name="connsiteY1" fmla="*/ 320430 h 1922584"/>
                <a:gd name="connsiteX2" fmla="*/ 205645 w 542413"/>
                <a:gd name="connsiteY2" fmla="*/ 644769 h 1922584"/>
                <a:gd name="connsiteX3" fmla="*/ 408845 w 542413"/>
                <a:gd name="connsiteY3" fmla="*/ 1016000 h 1922584"/>
                <a:gd name="connsiteX4" fmla="*/ 541707 w 542413"/>
                <a:gd name="connsiteY4" fmla="*/ 1574800 h 1922584"/>
                <a:gd name="connsiteX5" fmla="*/ 451830 w 542413"/>
                <a:gd name="connsiteY5" fmla="*/ 1922584 h 19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413" h="1922584">
                  <a:moveTo>
                    <a:pt x="10261" y="0"/>
                  </a:moveTo>
                  <a:cubicBezTo>
                    <a:pt x="-160" y="106484"/>
                    <a:pt x="-10580" y="212969"/>
                    <a:pt x="21984" y="320430"/>
                  </a:cubicBezTo>
                  <a:cubicBezTo>
                    <a:pt x="54548" y="427891"/>
                    <a:pt x="141168" y="528841"/>
                    <a:pt x="205645" y="644769"/>
                  </a:cubicBezTo>
                  <a:cubicBezTo>
                    <a:pt x="270122" y="760697"/>
                    <a:pt x="352835" y="860995"/>
                    <a:pt x="408845" y="1016000"/>
                  </a:cubicBezTo>
                  <a:cubicBezTo>
                    <a:pt x="464855" y="1171005"/>
                    <a:pt x="534543" y="1423703"/>
                    <a:pt x="541707" y="1574800"/>
                  </a:cubicBezTo>
                  <a:cubicBezTo>
                    <a:pt x="548871" y="1725897"/>
                    <a:pt x="500350" y="1824240"/>
                    <a:pt x="451830" y="192258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Balloon 3"/>
            <p:cNvSpPr/>
            <p:nvPr/>
          </p:nvSpPr>
          <p:spPr>
            <a:xfrm rot="20719926">
              <a:off x="3756000" y="29172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Balloon 6"/>
          <p:cNvGrpSpPr/>
          <p:nvPr/>
        </p:nvGrpSpPr>
        <p:grpSpPr>
          <a:xfrm>
            <a:off x="4551041" y="81647"/>
            <a:ext cx="810000" cy="2574314"/>
            <a:chOff x="6068054" y="108863"/>
            <a:chExt cx="1080000" cy="3432418"/>
          </a:xfrm>
        </p:grpSpPr>
        <p:sp>
          <p:nvSpPr>
            <p:cNvPr id="131" name="String 6"/>
            <p:cNvSpPr/>
            <p:nvPr/>
          </p:nvSpPr>
          <p:spPr>
            <a:xfrm>
              <a:off x="6442804" y="1492766"/>
              <a:ext cx="323717" cy="2048515"/>
            </a:xfrm>
            <a:custGeom>
              <a:avLst/>
              <a:gdLst>
                <a:gd name="connsiteX0" fmla="*/ 155093 w 323717"/>
                <a:gd name="connsiteY0" fmla="*/ 0 h 2048515"/>
                <a:gd name="connsiteX1" fmla="*/ 323110 w 323717"/>
                <a:gd name="connsiteY1" fmla="*/ 562211 h 2048515"/>
                <a:gd name="connsiteX2" fmla="*/ 210021 w 323717"/>
                <a:gd name="connsiteY2" fmla="*/ 972560 h 2048515"/>
                <a:gd name="connsiteX3" fmla="*/ 171248 w 323717"/>
                <a:gd name="connsiteY3" fmla="*/ 1182581 h 2048515"/>
                <a:gd name="connsiteX4" fmla="*/ 219715 w 323717"/>
                <a:gd name="connsiteY4" fmla="*/ 1424913 h 2048515"/>
                <a:gd name="connsiteX5" fmla="*/ 193866 w 323717"/>
                <a:gd name="connsiteY5" fmla="*/ 1667245 h 2048515"/>
                <a:gd name="connsiteX6" fmla="*/ 93702 w 323717"/>
                <a:gd name="connsiteY6" fmla="*/ 1764178 h 2048515"/>
                <a:gd name="connsiteX7" fmla="*/ 0 w 323717"/>
                <a:gd name="connsiteY7" fmla="*/ 2048515 h 20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717" h="2048515">
                  <a:moveTo>
                    <a:pt x="155093" y="0"/>
                  </a:moveTo>
                  <a:cubicBezTo>
                    <a:pt x="234524" y="200059"/>
                    <a:pt x="313955" y="400118"/>
                    <a:pt x="323110" y="562211"/>
                  </a:cubicBezTo>
                  <a:cubicBezTo>
                    <a:pt x="332265" y="724304"/>
                    <a:pt x="235331" y="869165"/>
                    <a:pt x="210021" y="972560"/>
                  </a:cubicBezTo>
                  <a:cubicBezTo>
                    <a:pt x="184711" y="1075955"/>
                    <a:pt x="169632" y="1107189"/>
                    <a:pt x="171248" y="1182581"/>
                  </a:cubicBezTo>
                  <a:cubicBezTo>
                    <a:pt x="172864" y="1257973"/>
                    <a:pt x="215945" y="1344136"/>
                    <a:pt x="219715" y="1424913"/>
                  </a:cubicBezTo>
                  <a:cubicBezTo>
                    <a:pt x="223485" y="1505690"/>
                    <a:pt x="214868" y="1610701"/>
                    <a:pt x="193866" y="1667245"/>
                  </a:cubicBezTo>
                  <a:cubicBezTo>
                    <a:pt x="172864" y="1723789"/>
                    <a:pt x="126013" y="1700633"/>
                    <a:pt x="93702" y="1764178"/>
                  </a:cubicBezTo>
                  <a:cubicBezTo>
                    <a:pt x="61391" y="1827723"/>
                    <a:pt x="1077" y="2012434"/>
                    <a:pt x="0" y="2048515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Balloon 6"/>
            <p:cNvSpPr/>
            <p:nvPr/>
          </p:nvSpPr>
          <p:spPr>
            <a:xfrm>
              <a:off x="6068054" y="10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Balloon 8"/>
          <p:cNvGrpSpPr/>
          <p:nvPr/>
        </p:nvGrpSpPr>
        <p:grpSpPr>
          <a:xfrm>
            <a:off x="5287079" y="131313"/>
            <a:ext cx="1356696" cy="2547699"/>
            <a:chOff x="7049438" y="175084"/>
            <a:chExt cx="1808928" cy="3396932"/>
          </a:xfrm>
        </p:grpSpPr>
        <p:sp>
          <p:nvSpPr>
            <p:cNvPr id="135" name="String 8"/>
            <p:cNvSpPr/>
            <p:nvPr/>
          </p:nvSpPr>
          <p:spPr>
            <a:xfrm>
              <a:off x="7049438" y="1486463"/>
              <a:ext cx="986471" cy="2085553"/>
            </a:xfrm>
            <a:custGeom>
              <a:avLst/>
              <a:gdLst>
                <a:gd name="connsiteX0" fmla="*/ 986471 w 986471"/>
                <a:gd name="connsiteY0" fmla="*/ 0 h 2085553"/>
                <a:gd name="connsiteX1" fmla="*/ 783772 w 986471"/>
                <a:gd name="connsiteY1" fmla="*/ 346841 h 2085553"/>
                <a:gd name="connsiteX2" fmla="*/ 648639 w 986471"/>
                <a:gd name="connsiteY2" fmla="*/ 1004489 h 2085553"/>
                <a:gd name="connsiteX3" fmla="*/ 180178 w 986471"/>
                <a:gd name="connsiteY3" fmla="*/ 1508985 h 2085553"/>
                <a:gd name="connsiteX4" fmla="*/ 0 w 986471"/>
                <a:gd name="connsiteY4" fmla="*/ 2085553 h 20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471" h="2085553">
                  <a:moveTo>
                    <a:pt x="986471" y="0"/>
                  </a:moveTo>
                  <a:cubicBezTo>
                    <a:pt x="913274" y="89713"/>
                    <a:pt x="840077" y="179426"/>
                    <a:pt x="783772" y="346841"/>
                  </a:cubicBezTo>
                  <a:cubicBezTo>
                    <a:pt x="727467" y="514256"/>
                    <a:pt x="749238" y="810798"/>
                    <a:pt x="648639" y="1004489"/>
                  </a:cubicBezTo>
                  <a:cubicBezTo>
                    <a:pt x="548040" y="1198180"/>
                    <a:pt x="288285" y="1328808"/>
                    <a:pt x="180178" y="1508985"/>
                  </a:cubicBezTo>
                  <a:cubicBezTo>
                    <a:pt x="72071" y="1689162"/>
                    <a:pt x="36035" y="1887357"/>
                    <a:pt x="0" y="208555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Balloon 8"/>
            <p:cNvSpPr/>
            <p:nvPr/>
          </p:nvSpPr>
          <p:spPr>
            <a:xfrm rot="1512258">
              <a:off x="7778366" y="17508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CDC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Balloon 9"/>
          <p:cNvGrpSpPr/>
          <p:nvPr/>
        </p:nvGrpSpPr>
        <p:grpSpPr>
          <a:xfrm>
            <a:off x="5868151" y="621647"/>
            <a:ext cx="1096352" cy="2070878"/>
            <a:chOff x="7824201" y="828863"/>
            <a:chExt cx="1461802" cy="2761170"/>
          </a:xfrm>
        </p:grpSpPr>
        <p:sp>
          <p:nvSpPr>
            <p:cNvPr id="137" name="String 9"/>
            <p:cNvSpPr/>
            <p:nvPr/>
          </p:nvSpPr>
          <p:spPr>
            <a:xfrm>
              <a:off x="7824201" y="2139606"/>
              <a:ext cx="635125" cy="1450427"/>
            </a:xfrm>
            <a:custGeom>
              <a:avLst/>
              <a:gdLst>
                <a:gd name="connsiteX0" fmla="*/ 635125 w 635125"/>
                <a:gd name="connsiteY0" fmla="*/ 0 h 1450427"/>
                <a:gd name="connsiteX1" fmla="*/ 382877 w 635125"/>
                <a:gd name="connsiteY1" fmla="*/ 333328 h 1450427"/>
                <a:gd name="connsiteX2" fmla="*/ 270266 w 635125"/>
                <a:gd name="connsiteY2" fmla="*/ 720709 h 1450427"/>
                <a:gd name="connsiteX3" fmla="*/ 207204 w 635125"/>
                <a:gd name="connsiteY3" fmla="*/ 1139622 h 1450427"/>
                <a:gd name="connsiteX4" fmla="*/ 0 w 635125"/>
                <a:gd name="connsiteY4" fmla="*/ 1450427 h 1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25" h="1450427">
                  <a:moveTo>
                    <a:pt x="635125" y="0"/>
                  </a:moveTo>
                  <a:cubicBezTo>
                    <a:pt x="539406" y="106605"/>
                    <a:pt x="443687" y="213210"/>
                    <a:pt x="382877" y="333328"/>
                  </a:cubicBezTo>
                  <a:cubicBezTo>
                    <a:pt x="322067" y="453446"/>
                    <a:pt x="299545" y="586327"/>
                    <a:pt x="270266" y="720709"/>
                  </a:cubicBezTo>
                  <a:cubicBezTo>
                    <a:pt x="240987" y="855091"/>
                    <a:pt x="252248" y="1018002"/>
                    <a:pt x="207204" y="1139622"/>
                  </a:cubicBezTo>
                  <a:cubicBezTo>
                    <a:pt x="162160" y="1261242"/>
                    <a:pt x="29279" y="1398626"/>
                    <a:pt x="0" y="1450427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alloon 9"/>
            <p:cNvSpPr/>
            <p:nvPr/>
          </p:nvSpPr>
          <p:spPr>
            <a:xfrm rot="1512258">
              <a:off x="8206003" y="82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8F4C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Basket"/>
          <p:cNvGrpSpPr/>
          <p:nvPr/>
        </p:nvGrpSpPr>
        <p:grpSpPr>
          <a:xfrm>
            <a:off x="3222000" y="2001802"/>
            <a:ext cx="2700000" cy="1990395"/>
            <a:chOff x="4296000" y="2669069"/>
            <a:chExt cx="3600000" cy="2653860"/>
          </a:xfrm>
        </p:grpSpPr>
        <p:pic>
          <p:nvPicPr>
            <p:cNvPr id="73" name="Basket Back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38" y="3531260"/>
              <a:ext cx="3133962" cy="1406489"/>
            </a:xfrm>
            <a:prstGeom prst="rect">
              <a:avLst/>
            </a:prstGeom>
          </p:spPr>
        </p:pic>
        <p:pic>
          <p:nvPicPr>
            <p:cNvPr id="75" name="Basket Left Sid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151" y="3531260"/>
              <a:ext cx="536917" cy="1750817"/>
            </a:xfrm>
            <a:prstGeom prst="rect">
              <a:avLst/>
            </a:prstGeom>
          </p:spPr>
        </p:pic>
        <p:pic>
          <p:nvPicPr>
            <p:cNvPr id="128" name="Character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57" y="2669069"/>
              <a:ext cx="1921680" cy="1335167"/>
            </a:xfrm>
            <a:prstGeom prst="rect">
              <a:avLst/>
            </a:prstGeom>
          </p:spPr>
        </p:pic>
        <p:pic>
          <p:nvPicPr>
            <p:cNvPr id="67" name="Basket 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000" y="3968662"/>
              <a:ext cx="3139798" cy="1324785"/>
            </a:xfrm>
            <a:prstGeom prst="rect">
              <a:avLst/>
            </a:prstGeom>
          </p:spPr>
        </p:pic>
        <p:pic>
          <p:nvPicPr>
            <p:cNvPr id="71" name="Basket Right Sid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47" y="3531260"/>
              <a:ext cx="542753" cy="1791669"/>
            </a:xfrm>
            <a:prstGeom prst="rect">
              <a:avLst/>
            </a:prstGeom>
          </p:spPr>
        </p:pic>
      </p:grpSp>
      <p:grpSp>
        <p:nvGrpSpPr>
          <p:cNvPr id="130" name="Balloon 5"/>
          <p:cNvGrpSpPr/>
          <p:nvPr/>
        </p:nvGrpSpPr>
        <p:grpSpPr>
          <a:xfrm>
            <a:off x="3936764" y="214978"/>
            <a:ext cx="810000" cy="2777825"/>
            <a:chOff x="5249019" y="286636"/>
            <a:chExt cx="1080000" cy="3703767"/>
          </a:xfrm>
        </p:grpSpPr>
        <p:sp>
          <p:nvSpPr>
            <p:cNvPr id="129" name="String 5"/>
            <p:cNvSpPr/>
            <p:nvPr/>
          </p:nvSpPr>
          <p:spPr>
            <a:xfrm>
              <a:off x="5752149" y="1657552"/>
              <a:ext cx="247199" cy="2332851"/>
            </a:xfrm>
            <a:custGeom>
              <a:avLst/>
              <a:gdLst>
                <a:gd name="connsiteX0" fmla="*/ 79978 w 247199"/>
                <a:gd name="connsiteY0" fmla="*/ 0 h 2332851"/>
                <a:gd name="connsiteX1" fmla="*/ 144600 w 247199"/>
                <a:gd name="connsiteY1" fmla="*/ 387731 h 2332851"/>
                <a:gd name="connsiteX2" fmla="*/ 21818 w 247199"/>
                <a:gd name="connsiteY2" fmla="*/ 772232 h 2332851"/>
                <a:gd name="connsiteX3" fmla="*/ 21818 w 247199"/>
                <a:gd name="connsiteY3" fmla="*/ 1185812 h 2332851"/>
                <a:gd name="connsiteX4" fmla="*/ 241533 w 247199"/>
                <a:gd name="connsiteY4" fmla="*/ 1886960 h 2332851"/>
                <a:gd name="connsiteX5" fmla="*/ 160756 w 247199"/>
                <a:gd name="connsiteY5" fmla="*/ 2332851 h 233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99" h="2332851">
                  <a:moveTo>
                    <a:pt x="79978" y="0"/>
                  </a:moveTo>
                  <a:cubicBezTo>
                    <a:pt x="117135" y="129513"/>
                    <a:pt x="154293" y="259026"/>
                    <a:pt x="144600" y="387731"/>
                  </a:cubicBezTo>
                  <a:cubicBezTo>
                    <a:pt x="134907" y="516436"/>
                    <a:pt x="42282" y="639219"/>
                    <a:pt x="21818" y="772232"/>
                  </a:cubicBezTo>
                  <a:cubicBezTo>
                    <a:pt x="1354" y="905245"/>
                    <a:pt x="-14801" y="1000024"/>
                    <a:pt x="21818" y="1185812"/>
                  </a:cubicBezTo>
                  <a:cubicBezTo>
                    <a:pt x="58437" y="1371600"/>
                    <a:pt x="218377" y="1695787"/>
                    <a:pt x="241533" y="1886960"/>
                  </a:cubicBezTo>
                  <a:cubicBezTo>
                    <a:pt x="264689" y="2078133"/>
                    <a:pt x="212722" y="2205492"/>
                    <a:pt x="160756" y="2332851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Balloon 5"/>
            <p:cNvSpPr/>
            <p:nvPr/>
          </p:nvSpPr>
          <p:spPr>
            <a:xfrm rot="21278860">
              <a:off x="5249019" y="286636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Balloon 7"/>
          <p:cNvGrpSpPr/>
          <p:nvPr/>
        </p:nvGrpSpPr>
        <p:grpSpPr>
          <a:xfrm>
            <a:off x="5206339" y="300010"/>
            <a:ext cx="810000" cy="2689699"/>
            <a:chOff x="6941785" y="400013"/>
            <a:chExt cx="1080000" cy="3586265"/>
          </a:xfrm>
        </p:grpSpPr>
        <p:sp>
          <p:nvSpPr>
            <p:cNvPr id="133" name="String 7"/>
            <p:cNvSpPr/>
            <p:nvPr/>
          </p:nvSpPr>
          <p:spPr>
            <a:xfrm>
              <a:off x="6978094" y="1795089"/>
              <a:ext cx="501714" cy="2191189"/>
            </a:xfrm>
            <a:custGeom>
              <a:avLst/>
              <a:gdLst>
                <a:gd name="connsiteX0" fmla="*/ 446665 w 501714"/>
                <a:gd name="connsiteY0" fmla="*/ 0 h 2191189"/>
                <a:gd name="connsiteX1" fmla="*/ 497231 w 501714"/>
                <a:gd name="connsiteY1" fmla="*/ 463521 h 2191189"/>
                <a:gd name="connsiteX2" fmla="*/ 345534 w 501714"/>
                <a:gd name="connsiteY2" fmla="*/ 960752 h 2191189"/>
                <a:gd name="connsiteX3" fmla="*/ 349747 w 501714"/>
                <a:gd name="connsiteY3" fmla="*/ 1394776 h 2191189"/>
                <a:gd name="connsiteX4" fmla="*/ 223333 w 501714"/>
                <a:gd name="connsiteY4" fmla="*/ 1833014 h 2191189"/>
                <a:gd name="connsiteX5" fmla="*/ 0 w 501714"/>
                <a:gd name="connsiteY5" fmla="*/ 2191189 h 219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714" h="2191189">
                  <a:moveTo>
                    <a:pt x="446665" y="0"/>
                  </a:moveTo>
                  <a:cubicBezTo>
                    <a:pt x="480375" y="151698"/>
                    <a:pt x="514086" y="303396"/>
                    <a:pt x="497231" y="463521"/>
                  </a:cubicBezTo>
                  <a:cubicBezTo>
                    <a:pt x="480376" y="623646"/>
                    <a:pt x="370115" y="805543"/>
                    <a:pt x="345534" y="960752"/>
                  </a:cubicBezTo>
                  <a:cubicBezTo>
                    <a:pt x="320953" y="1115961"/>
                    <a:pt x="370114" y="1249399"/>
                    <a:pt x="349747" y="1394776"/>
                  </a:cubicBezTo>
                  <a:cubicBezTo>
                    <a:pt x="329380" y="1540153"/>
                    <a:pt x="281624" y="1700279"/>
                    <a:pt x="223333" y="1833014"/>
                  </a:cubicBezTo>
                  <a:cubicBezTo>
                    <a:pt x="165042" y="1965750"/>
                    <a:pt x="82521" y="2078469"/>
                    <a:pt x="0" y="219118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Balloon 7"/>
            <p:cNvSpPr/>
            <p:nvPr/>
          </p:nvSpPr>
          <p:spPr>
            <a:xfrm rot="202149">
              <a:off x="6941785" y="40001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C0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Balloon 4"/>
          <p:cNvGrpSpPr/>
          <p:nvPr/>
        </p:nvGrpSpPr>
        <p:grpSpPr>
          <a:xfrm>
            <a:off x="3347141" y="515652"/>
            <a:ext cx="810000" cy="2476664"/>
            <a:chOff x="4462855" y="687535"/>
            <a:chExt cx="1080000" cy="3302219"/>
          </a:xfrm>
        </p:grpSpPr>
        <p:sp>
          <p:nvSpPr>
            <p:cNvPr id="126" name="String 4"/>
            <p:cNvSpPr/>
            <p:nvPr/>
          </p:nvSpPr>
          <p:spPr>
            <a:xfrm>
              <a:off x="4821370" y="2078892"/>
              <a:ext cx="231783" cy="1910862"/>
            </a:xfrm>
            <a:custGeom>
              <a:avLst/>
              <a:gdLst>
                <a:gd name="connsiteX0" fmla="*/ 168753 w 231783"/>
                <a:gd name="connsiteY0" fmla="*/ 0 h 1910862"/>
                <a:gd name="connsiteX1" fmla="*/ 227368 w 231783"/>
                <a:gd name="connsiteY1" fmla="*/ 484554 h 1910862"/>
                <a:gd name="connsiteX2" fmla="*/ 63245 w 231783"/>
                <a:gd name="connsiteY2" fmla="*/ 1039446 h 1910862"/>
                <a:gd name="connsiteX3" fmla="*/ 722 w 231783"/>
                <a:gd name="connsiteY3" fmla="*/ 1340339 h 1910862"/>
                <a:gd name="connsiteX4" fmla="*/ 98415 w 231783"/>
                <a:gd name="connsiteY4" fmla="*/ 1910862 h 19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3" h="1910862">
                  <a:moveTo>
                    <a:pt x="168753" y="0"/>
                  </a:moveTo>
                  <a:cubicBezTo>
                    <a:pt x="206853" y="155656"/>
                    <a:pt x="244953" y="311313"/>
                    <a:pt x="227368" y="484554"/>
                  </a:cubicBezTo>
                  <a:cubicBezTo>
                    <a:pt x="209783" y="657795"/>
                    <a:pt x="101019" y="896815"/>
                    <a:pt x="63245" y="1039446"/>
                  </a:cubicBezTo>
                  <a:cubicBezTo>
                    <a:pt x="25471" y="1182077"/>
                    <a:pt x="-5140" y="1195103"/>
                    <a:pt x="722" y="1340339"/>
                  </a:cubicBezTo>
                  <a:cubicBezTo>
                    <a:pt x="6584" y="1485575"/>
                    <a:pt x="52499" y="1698218"/>
                    <a:pt x="98415" y="1910862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Balloon 4"/>
            <p:cNvSpPr/>
            <p:nvPr/>
          </p:nvSpPr>
          <p:spPr>
            <a:xfrm>
              <a:off x="4462855" y="687535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Balloon 10"/>
          <p:cNvGrpSpPr/>
          <p:nvPr/>
        </p:nvGrpSpPr>
        <p:grpSpPr>
          <a:xfrm>
            <a:off x="5543831" y="925402"/>
            <a:ext cx="2098323" cy="2047524"/>
            <a:chOff x="7391775" y="1233869"/>
            <a:chExt cx="2797764" cy="2730032"/>
          </a:xfrm>
        </p:grpSpPr>
        <p:sp>
          <p:nvSpPr>
            <p:cNvPr id="138" name="String 10"/>
            <p:cNvSpPr/>
            <p:nvPr/>
          </p:nvSpPr>
          <p:spPr>
            <a:xfrm>
              <a:off x="7391775" y="2171137"/>
              <a:ext cx="1554030" cy="1792764"/>
            </a:xfrm>
            <a:custGeom>
              <a:avLst/>
              <a:gdLst>
                <a:gd name="connsiteX0" fmla="*/ 1554030 w 1554030"/>
                <a:gd name="connsiteY0" fmla="*/ 0 h 1792764"/>
                <a:gd name="connsiteX1" fmla="*/ 1355835 w 1554030"/>
                <a:gd name="connsiteY1" fmla="*/ 247744 h 1792764"/>
                <a:gd name="connsiteX2" fmla="*/ 1216197 w 1554030"/>
                <a:gd name="connsiteY2" fmla="*/ 707196 h 1792764"/>
                <a:gd name="connsiteX3" fmla="*/ 864852 w 1554030"/>
                <a:gd name="connsiteY3" fmla="*/ 1067551 h 1792764"/>
                <a:gd name="connsiteX4" fmla="*/ 166664 w 1554030"/>
                <a:gd name="connsiteY4" fmla="*/ 1409888 h 1792764"/>
                <a:gd name="connsiteX5" fmla="*/ 0 w 1554030"/>
                <a:gd name="connsiteY5" fmla="*/ 1792764 h 179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030" h="1792764">
                  <a:moveTo>
                    <a:pt x="1554030" y="0"/>
                  </a:moveTo>
                  <a:cubicBezTo>
                    <a:pt x="1483085" y="64939"/>
                    <a:pt x="1412140" y="129878"/>
                    <a:pt x="1355835" y="247744"/>
                  </a:cubicBezTo>
                  <a:cubicBezTo>
                    <a:pt x="1299529" y="365610"/>
                    <a:pt x="1298027" y="570562"/>
                    <a:pt x="1216197" y="707196"/>
                  </a:cubicBezTo>
                  <a:cubicBezTo>
                    <a:pt x="1134367" y="843830"/>
                    <a:pt x="1039774" y="950436"/>
                    <a:pt x="864852" y="1067551"/>
                  </a:cubicBezTo>
                  <a:cubicBezTo>
                    <a:pt x="689930" y="1184666"/>
                    <a:pt x="310806" y="1289019"/>
                    <a:pt x="166664" y="1409888"/>
                  </a:cubicBezTo>
                  <a:cubicBezTo>
                    <a:pt x="22522" y="1530757"/>
                    <a:pt x="11261" y="1661760"/>
                    <a:pt x="0" y="179276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Balloon 10"/>
            <p:cNvSpPr/>
            <p:nvPr/>
          </p:nvSpPr>
          <p:spPr>
            <a:xfrm rot="3114771">
              <a:off x="8929539" y="1053869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90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300" dirty="0">
                  <a:solidFill>
                    <a:schemeClr val="tx1"/>
                  </a:solidFill>
                  <a:sym typeface="Wingdings" panose="05000000000000000000" pitchFamily="2" charset="2"/>
                </a:rPr>
                <a:t>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Button 1"/>
          <p:cNvSpPr/>
          <p:nvPr/>
        </p:nvSpPr>
        <p:spPr>
          <a:xfrm>
            <a:off x="156484" y="179553"/>
            <a:ext cx="540000" cy="54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9" name="Button 2"/>
          <p:cNvSpPr/>
          <p:nvPr/>
        </p:nvSpPr>
        <p:spPr>
          <a:xfrm>
            <a:off x="156484" y="829388"/>
            <a:ext cx="540000" cy="54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0" name="Button 3"/>
          <p:cNvSpPr/>
          <p:nvPr/>
        </p:nvSpPr>
        <p:spPr>
          <a:xfrm>
            <a:off x="156484" y="1479222"/>
            <a:ext cx="540000" cy="54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1" name="Button 4"/>
          <p:cNvSpPr/>
          <p:nvPr/>
        </p:nvSpPr>
        <p:spPr>
          <a:xfrm>
            <a:off x="156484" y="2129057"/>
            <a:ext cx="540000" cy="54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2" name="Button 5"/>
          <p:cNvSpPr/>
          <p:nvPr/>
        </p:nvSpPr>
        <p:spPr>
          <a:xfrm>
            <a:off x="156484" y="2778891"/>
            <a:ext cx="540000" cy="54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Button 6"/>
          <p:cNvSpPr/>
          <p:nvPr/>
        </p:nvSpPr>
        <p:spPr>
          <a:xfrm>
            <a:off x="806416" y="179553"/>
            <a:ext cx="540000" cy="54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4" name="Button 7"/>
          <p:cNvSpPr/>
          <p:nvPr/>
        </p:nvSpPr>
        <p:spPr>
          <a:xfrm>
            <a:off x="806416" y="829388"/>
            <a:ext cx="540000" cy="54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55" name="Button 8"/>
          <p:cNvSpPr/>
          <p:nvPr/>
        </p:nvSpPr>
        <p:spPr>
          <a:xfrm>
            <a:off x="806416" y="1479222"/>
            <a:ext cx="540000" cy="54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56" name="Button 9"/>
          <p:cNvSpPr/>
          <p:nvPr/>
        </p:nvSpPr>
        <p:spPr>
          <a:xfrm>
            <a:off x="806416" y="2129057"/>
            <a:ext cx="540000" cy="54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57" name="Button 10"/>
          <p:cNvSpPr/>
          <p:nvPr/>
        </p:nvSpPr>
        <p:spPr>
          <a:xfrm>
            <a:off x="806416" y="2778891"/>
            <a:ext cx="540000" cy="54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xmlns="" id="{28326F91-2FB4-41B8-8EB8-46CD1A02FC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20" b="92640" l="9744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2"/>
          <a:stretch/>
        </p:blipFill>
        <p:spPr>
          <a:xfrm>
            <a:off x="7170542" y="1470011"/>
            <a:ext cx="2039224" cy="2697618"/>
          </a:xfrm>
          <a:prstGeom prst="rect">
            <a:avLst/>
          </a:prstGeom>
        </p:spPr>
      </p:pic>
      <p:sp>
        <p:nvSpPr>
          <p:cNvPr id="63" name="مربع نص 62">
            <a:extLst>
              <a:ext uri="{FF2B5EF4-FFF2-40B4-BE49-F238E27FC236}">
                <a16:creationId xmlns:a16="http://schemas.microsoft.com/office/drawing/2014/main" xmlns="" id="{1BA4666D-F739-4519-B6AE-538BC48C145B}"/>
              </a:ext>
            </a:extLst>
          </p:cNvPr>
          <p:cNvSpPr txBox="1"/>
          <p:nvPr/>
        </p:nvSpPr>
        <p:spPr>
          <a:xfrm>
            <a:off x="7102155" y="1862925"/>
            <a:ext cx="1934570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مبدعتي المفكرة</a:t>
            </a:r>
          </a:p>
          <a:p>
            <a:pPr algn="ctr"/>
            <a:r>
              <a:rPr lang="ar-SA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1800" b="1" dirty="0">
                <a:latin typeface="Segoe UI" panose="020B0502040204020203" pitchFamily="34" charset="0"/>
              </a:rPr>
              <a:t>بعد قراءتك</a:t>
            </a:r>
          </a:p>
          <a:p>
            <a:pPr algn="ctr"/>
            <a:r>
              <a:rPr lang="ar-SA" sz="1800" b="1" dirty="0">
                <a:latin typeface="Segoe UI" panose="020B0502040204020203" pitchFamily="34" charset="0"/>
              </a:rPr>
              <a:t> للنص السابق ... </a:t>
            </a:r>
          </a:p>
          <a:p>
            <a:pPr algn="ctr"/>
            <a:r>
              <a:rPr lang="ar-SA" sz="1800" b="1" dirty="0">
                <a:latin typeface="Segoe UI" panose="020B0502040204020203" pitchFamily="34" charset="0"/>
              </a:rPr>
              <a:t>هيا بنا نجيب على الأسئلة التالية</a:t>
            </a:r>
          </a:p>
          <a:p>
            <a:pPr algn="ctr"/>
            <a:r>
              <a:rPr lang="ar-SA" sz="1800" b="1" dirty="0">
                <a:solidFill>
                  <a:srgbClr val="FF0000"/>
                </a:solidFill>
                <a:latin typeface="Segoe UI" panose="020B0502040204020203" pitchFamily="34" charset="0"/>
              </a:rPr>
              <a:t>من خلال</a:t>
            </a:r>
          </a:p>
          <a:p>
            <a:pPr algn="ctr"/>
            <a:r>
              <a:rPr lang="ar-SA" sz="1800" b="1" dirty="0">
                <a:solidFill>
                  <a:srgbClr val="FF0000"/>
                </a:solidFill>
                <a:latin typeface="Segoe UI" panose="020B0502040204020203" pitchFamily="34" charset="0"/>
              </a:rPr>
              <a:t> اللعبة التعليمية </a:t>
            </a:r>
            <a:endParaRPr lang="ar-SA" sz="1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مستدير الزوايا 1">
            <a:hlinkClick r:id="rId12" action="ppaction://hlinksldjump"/>
          </p:cNvPr>
          <p:cNvSpPr/>
          <p:nvPr/>
        </p:nvSpPr>
        <p:spPr>
          <a:xfrm>
            <a:off x="1530499" y="2761223"/>
            <a:ext cx="1653227" cy="1178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1" anchor="ctr"/>
          <a:lstStyle/>
          <a:p>
            <a:pPr algn="ctr"/>
            <a:r>
              <a:rPr lang="ar-SA" sz="1500" dirty="0"/>
              <a:t>بعد الانتهاء</a:t>
            </a:r>
          </a:p>
          <a:p>
            <a:pPr algn="ctr"/>
            <a:r>
              <a:rPr lang="ar-SA" sz="1500" dirty="0"/>
              <a:t> من اللعبة التعليمية </a:t>
            </a:r>
          </a:p>
          <a:p>
            <a:pPr algn="ctr"/>
            <a:r>
              <a:rPr lang="ar-SA" sz="1500" dirty="0"/>
              <a:t>اضغط هنا لتختبر معلوماتك </a:t>
            </a:r>
          </a:p>
        </p:txBody>
      </p:sp>
    </p:spTree>
    <p:extLst>
      <p:ext uri="{BB962C8B-B14F-4D97-AF65-F5344CB8AC3E}">
        <p14:creationId xmlns:p14="http://schemas.microsoft.com/office/powerpoint/2010/main" val="38261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234 -0.29213 " pathEditMode="relative" rAng="0" ptsTypes="AA">
                                      <p:cBhvr>
                                        <p:cTn id="95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234 -0.51644 " pathEditMode="relative" rAng="0" ptsTypes="AA">
                                      <p:cBhvr>
                                        <p:cTn id="125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83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234 -0.74121 " pathEditMode="relative" rAng="0" ptsTypes="AA">
                                      <p:cBhvr>
                                        <p:cTn id="151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706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234 -1.42153 " pathEditMode="relative" rAng="0" ptsTypes="AA">
                                      <p:cBhvr>
                                        <p:cTn id="177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108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234 -1.64583 " pathEditMode="relative" rAng="0" ptsTypes="AA">
                                      <p:cBhvr>
                                        <p:cTn id="203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2292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234 -1.87431 " pathEditMode="relative" rAng="0" ptsTypes="AA">
                                      <p:cBhvr>
                                        <p:cTn id="229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372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234 -2.1007 " pathEditMode="relative" rAng="0" ptsTypes="AA">
                                      <p:cBhvr>
                                        <p:cTn id="255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05046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234 -2.32709 " pathEditMode="relative" rAng="0" ptsTypes="AA">
                                      <p:cBhvr>
                                        <p:cTn id="281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6366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234 -0.9676 " pathEditMode="relative" rAng="0" ptsTypes="AA">
                                      <p:cBhvr>
                                        <p:cTn id="307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0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234 -1.19399 " pathEditMode="relative" rAng="0" ptsTypes="AA">
                                      <p:cBhvr>
                                        <p:cTn id="333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9699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6" grpId="8" animBg="1"/>
      <p:bldP spid="146" grpId="9" animBg="1"/>
      <p:bldP spid="146" grpId="10" animBg="1"/>
      <p:bldP spid="158" grpId="0" animBg="1"/>
      <p:bldP spid="158" grpId="1" animBg="1"/>
      <p:bldP spid="158" grpId="2" animBg="1"/>
      <p:bldP spid="158" grpId="3" animBg="1"/>
      <p:bldP spid="158" grpId="4" animBg="1"/>
      <p:bldP spid="158" grpId="5" animBg="1"/>
      <p:bldP spid="158" grpId="6" animBg="1"/>
      <p:bldP spid="158" grpId="7" animBg="1"/>
      <p:bldP spid="158" grpId="8" animBg="1"/>
      <p:bldP spid="158" grpId="9" animBg="1"/>
      <p:bldP spid="158" grpId="10" animBg="1"/>
      <p:bldP spid="159" grpId="0" animBg="1"/>
      <p:bldP spid="159" grpId="1" animBg="1"/>
      <p:bldP spid="159" grpId="2" animBg="1"/>
      <p:bldP spid="159" grpId="3" animBg="1"/>
      <p:bldP spid="159" grpId="4" animBg="1"/>
      <p:bldP spid="159" grpId="5" animBg="1"/>
      <p:bldP spid="159" grpId="6" animBg="1"/>
      <p:bldP spid="159" grpId="7" animBg="1"/>
      <p:bldP spid="159" grpId="8" animBg="1"/>
      <p:bldP spid="159" grpId="9" animBg="1"/>
      <p:bldP spid="159" grpId="10" animBg="1"/>
      <p:bldP spid="160" grpId="0" animBg="1"/>
      <p:bldP spid="160" grpId="1" animBg="1"/>
      <p:bldP spid="160" grpId="2" animBg="1"/>
      <p:bldP spid="160" grpId="3" animBg="1"/>
      <p:bldP spid="160" grpId="4" animBg="1"/>
      <p:bldP spid="160" grpId="5" animBg="1"/>
      <p:bldP spid="160" grpId="6" animBg="1"/>
      <p:bldP spid="160" grpId="7" animBg="1"/>
      <p:bldP spid="160" grpId="8" animBg="1"/>
      <p:bldP spid="160" grpId="9" animBg="1"/>
      <p:bldP spid="160" grpId="10" animBg="1"/>
      <p:bldP spid="161" grpId="0" animBg="1"/>
      <p:bldP spid="161" grpId="1" animBg="1"/>
      <p:bldP spid="161" grpId="2" animBg="1"/>
      <p:bldP spid="161" grpId="3" animBg="1"/>
      <p:bldP spid="161" grpId="4" animBg="1"/>
      <p:bldP spid="161" grpId="5" animBg="1"/>
      <p:bldP spid="161" grpId="6" animBg="1"/>
      <p:bldP spid="161" grpId="7" animBg="1"/>
      <p:bldP spid="161" grpId="8" animBg="1"/>
      <p:bldP spid="161" grpId="9" animBg="1"/>
      <p:bldP spid="161" grpId="10" animBg="1"/>
      <p:bldP spid="162" grpId="0" animBg="1"/>
      <p:bldP spid="162" grpId="1" animBg="1"/>
      <p:bldP spid="162" grpId="2" animBg="1"/>
      <p:bldP spid="162" grpId="3" animBg="1"/>
      <p:bldP spid="162" grpId="4" animBg="1"/>
      <p:bldP spid="162" grpId="5" animBg="1"/>
      <p:bldP spid="162" grpId="6" animBg="1"/>
      <p:bldP spid="162" grpId="7" animBg="1"/>
      <p:bldP spid="162" grpId="8" animBg="1"/>
      <p:bldP spid="162" grpId="9" animBg="1"/>
      <p:bldP spid="162" grpId="10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3" grpId="6" animBg="1"/>
      <p:bldP spid="163" grpId="7" animBg="1"/>
      <p:bldP spid="163" grpId="8" animBg="1"/>
      <p:bldP spid="163" grpId="9" animBg="1"/>
      <p:bldP spid="163" grpId="10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4" grpId="7" animBg="1"/>
      <p:bldP spid="164" grpId="8" animBg="1"/>
      <p:bldP spid="164" grpId="9" animBg="1"/>
      <p:bldP spid="164" grpId="10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165" grpId="7" animBg="1"/>
      <p:bldP spid="165" grpId="8" animBg="1"/>
      <p:bldP spid="165" grpId="9" animBg="1"/>
      <p:bldP spid="165" grpId="10" animBg="1"/>
      <p:bldP spid="166" grpId="0" animBg="1"/>
      <p:bldP spid="166" grpId="1" animBg="1"/>
      <p:bldP spid="166" grpId="2" animBg="1"/>
      <p:bldP spid="166" grpId="3" animBg="1"/>
      <p:bldP spid="166" grpId="4" animBg="1"/>
      <p:bldP spid="166" grpId="5" animBg="1"/>
      <p:bldP spid="166" grpId="6" animBg="1"/>
      <p:bldP spid="166" grpId="7" animBg="1"/>
      <p:bldP spid="166" grpId="8" animBg="1"/>
      <p:bldP spid="166" grpId="9" animBg="1"/>
      <p:bldP spid="166" grpId="1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461848EB-968E-49D6-B141-1720F3AD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8326F91-2FB4-41B8-8EB8-46CD1A02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2640" l="9744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2"/>
          <a:stretch/>
        </p:blipFill>
        <p:spPr>
          <a:xfrm>
            <a:off x="3264360" y="754883"/>
            <a:ext cx="3121925" cy="359277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1BA4666D-F739-4519-B6AE-538BC48C145B}"/>
              </a:ext>
            </a:extLst>
          </p:cNvPr>
          <p:cNvSpPr txBox="1"/>
          <p:nvPr/>
        </p:nvSpPr>
        <p:spPr>
          <a:xfrm>
            <a:off x="3264360" y="1362484"/>
            <a:ext cx="2630606" cy="237757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مبدعتي المفكرة</a:t>
            </a:r>
          </a:p>
          <a:p>
            <a:pPr algn="ctr"/>
            <a:r>
              <a:rPr lang="ar-SA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  <a:t>هيا بنا لنختبر معلوماتنا </a:t>
            </a:r>
          </a:p>
          <a:p>
            <a:pPr algn="ctr"/>
            <a:r>
              <a:rPr lang="ar-SA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  <a:t>من خلال اختيار الإجابة الصحيحة :</a:t>
            </a:r>
          </a:p>
        </p:txBody>
      </p:sp>
    </p:spTree>
    <p:extLst>
      <p:ext uri="{BB962C8B-B14F-4D97-AF65-F5344CB8AC3E}">
        <p14:creationId xmlns:p14="http://schemas.microsoft.com/office/powerpoint/2010/main" val="9646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" y="25882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31CF810-EF96-4497-AEC5-32E643E95602}"/>
              </a:ext>
            </a:extLst>
          </p:cNvPr>
          <p:cNvSpPr txBox="1"/>
          <p:nvPr/>
        </p:nvSpPr>
        <p:spPr>
          <a:xfrm>
            <a:off x="1516607" y="725332"/>
            <a:ext cx="6110785" cy="5001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800" dirty="0"/>
              <a:t>1-الفكرة الرئيسة للنص هي</a:t>
            </a:r>
            <a:r>
              <a:rPr lang="hi-IN" sz="2800" dirty="0"/>
              <a:t> :</a:t>
            </a:r>
            <a:r>
              <a:rPr lang="en-US" sz="2800" dirty="0"/>
              <a:t>-</a:t>
            </a:r>
            <a:endParaRPr lang="ar-SA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7421F203-9A88-4FB2-A822-141577770653}"/>
              </a:ext>
            </a:extLst>
          </p:cNvPr>
          <p:cNvGrpSpPr/>
          <p:nvPr/>
        </p:nvGrpSpPr>
        <p:grpSpPr>
          <a:xfrm>
            <a:off x="1719807" y="1373215"/>
            <a:ext cx="6930707" cy="2641000"/>
            <a:chOff x="5240740" y="1830954"/>
            <a:chExt cx="2538484" cy="3521332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785D3E95-0909-49C6-8873-A091F1EC7C41}"/>
                </a:ext>
              </a:extLst>
            </p:cNvPr>
            <p:cNvSpPr txBox="1"/>
            <p:nvPr/>
          </p:nvSpPr>
          <p:spPr>
            <a:xfrm>
              <a:off x="5240740" y="1830954"/>
              <a:ext cx="253848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ضرورة تناول الفاكهة بعد الغداء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B3DAA5D7-A6D1-4614-99CE-769520C310B4}"/>
                </a:ext>
              </a:extLst>
            </p:cNvPr>
            <p:cNvSpPr txBox="1"/>
            <p:nvPr/>
          </p:nvSpPr>
          <p:spPr>
            <a:xfrm>
              <a:off x="5240740" y="2789604"/>
              <a:ext cx="253848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العنب فاكهة عرفها الإنسان منذ القدم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76F8D3A4-31C3-425B-AB4F-3C435DA7BB9D}"/>
                </a:ext>
              </a:extLst>
            </p:cNvPr>
            <p:cNvSpPr txBox="1"/>
            <p:nvPr/>
          </p:nvSpPr>
          <p:spPr>
            <a:xfrm>
              <a:off x="5240740" y="3697554"/>
              <a:ext cx="253848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التفاح يساعد على الهضم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BB12BAC-DF2E-4393-81AB-C00C77469CF2}"/>
                </a:ext>
              </a:extLst>
            </p:cNvPr>
            <p:cNvSpPr txBox="1"/>
            <p:nvPr/>
          </p:nvSpPr>
          <p:spPr>
            <a:xfrm>
              <a:off x="5240740" y="4552068"/>
              <a:ext cx="2538484" cy="800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الفاكهة تحتوي على مواد مفيدة للجسم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" name="مستطيل مستدير الزوايا 3"/>
          <p:cNvSpPr/>
          <p:nvPr/>
        </p:nvSpPr>
        <p:spPr>
          <a:xfrm>
            <a:off x="2191657" y="3302698"/>
            <a:ext cx="5929085" cy="822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1" anchor="ctr"/>
          <a:lstStyle/>
          <a:p>
            <a:pPr algn="ctr"/>
            <a:endParaRPr lang="ar-SA"/>
          </a:p>
        </p:txBody>
      </p:sp>
      <p:pic>
        <p:nvPicPr>
          <p:cNvPr id="12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523251" y="1661756"/>
            <a:ext cx="1381750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9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31CF810-EF96-4497-AEC5-32E643E95602}"/>
              </a:ext>
            </a:extLst>
          </p:cNvPr>
          <p:cNvSpPr txBox="1"/>
          <p:nvPr/>
        </p:nvSpPr>
        <p:spPr>
          <a:xfrm>
            <a:off x="1788750" y="765529"/>
            <a:ext cx="7318841" cy="4847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سبب فرح الأم بعد سماعها لحوار ابنها مع أصدقائه أنهم عرفوا </a:t>
            </a:r>
            <a:endParaRPr lang="ar-SA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4F930BE2-55F5-4A39-9195-E74F759373A9}"/>
              </a:ext>
            </a:extLst>
          </p:cNvPr>
          <p:cNvGrpSpPr/>
          <p:nvPr/>
        </p:nvGrpSpPr>
        <p:grpSpPr>
          <a:xfrm>
            <a:off x="2616958" y="1444169"/>
            <a:ext cx="3910083" cy="2640999"/>
            <a:chOff x="4128448" y="1830954"/>
            <a:chExt cx="5213444" cy="352133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الفواكه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5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أضرار السكريات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76F8D3A4-31C3-425B-AB4F-3C435DA7BB9D}"/>
                </a:ext>
              </a:extLst>
            </p:cNvPr>
            <p:cNvSpPr txBox="1"/>
            <p:nvPr/>
          </p:nvSpPr>
          <p:spPr>
            <a:xfrm>
              <a:off x="4217159" y="3670835"/>
              <a:ext cx="503602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قيمة التعاون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أضرار الوجبات السريعة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2616958" y="1288688"/>
            <a:ext cx="4180113" cy="822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523251" y="1661756"/>
            <a:ext cx="1381750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5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" y="1"/>
            <a:ext cx="9071182" cy="51025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0846"/>
            <a:ext cx="187455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ar-SA" altLang="ar-SA" sz="900">
                <a:solidFill>
                  <a:srgbClr val="3333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lang="ar-SA" altLang="ar-SA" sz="800"/>
          </a:p>
          <a:p>
            <a: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ar-SA" altLang="ar-SA" sz="900">
                <a:solidFill>
                  <a:srgbClr val="0144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ar-SA" alt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931CF810-EF96-4497-AEC5-32E643E95602}"/>
              </a:ext>
            </a:extLst>
          </p:cNvPr>
          <p:cNvSpPr txBox="1"/>
          <p:nvPr/>
        </p:nvSpPr>
        <p:spPr>
          <a:xfrm>
            <a:off x="2492829" y="746555"/>
            <a:ext cx="6110785" cy="4847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ar-SA" sz="2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الفاكهة التي تغنينا عن زيارة الطبيب إذا أكلناها يوميًا </a:t>
            </a:r>
            <a:endParaRPr lang="ar-SA" sz="27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4F930BE2-55F5-4A39-9195-E74F759373A9}"/>
              </a:ext>
            </a:extLst>
          </p:cNvPr>
          <p:cNvGrpSpPr/>
          <p:nvPr/>
        </p:nvGrpSpPr>
        <p:grpSpPr>
          <a:xfrm>
            <a:off x="2616958" y="1373216"/>
            <a:ext cx="3910083" cy="2640999"/>
            <a:chOff x="4128448" y="1830954"/>
            <a:chExt cx="5213444" cy="3521331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التمر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5"/>
              <a:ext cx="4967785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التفاح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76F8D3A4-31C3-425B-AB4F-3C435DA7BB9D}"/>
                </a:ext>
              </a:extLst>
            </p:cNvPr>
            <p:cNvSpPr txBox="1"/>
            <p:nvPr/>
          </p:nvSpPr>
          <p:spPr>
            <a:xfrm>
              <a:off x="4217159" y="3670835"/>
              <a:ext cx="503602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العنب 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800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33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التين</a:t>
              </a:r>
              <a:endParaRPr lang="ar-SA" sz="3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مستطيل مستدير الزوايا 11"/>
          <p:cNvSpPr/>
          <p:nvPr/>
        </p:nvSpPr>
        <p:spPr>
          <a:xfrm>
            <a:off x="2616958" y="1959403"/>
            <a:ext cx="4234543" cy="8228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1" anchor="ctr"/>
          <a:lstStyle/>
          <a:p>
            <a:pPr algn="ctr"/>
            <a:endParaRPr lang="ar-SA"/>
          </a:p>
        </p:txBody>
      </p:sp>
      <p:pic>
        <p:nvPicPr>
          <p:cNvPr id="13" name="Google Shape;103;p2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2819" t="18275" r="3004" b="5339"/>
          <a:stretch/>
        </p:blipFill>
        <p:spPr>
          <a:xfrm>
            <a:off x="523251" y="1661756"/>
            <a:ext cx="1381750" cy="1374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0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336</Words>
  <Application>Microsoft Office PowerPoint</Application>
  <PresentationFormat>عرض على الشاشة (9:16)‏</PresentationFormat>
  <Paragraphs>95</Paragraphs>
  <Slides>14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الابتدائية الثامنة بنات باملج</dc:creator>
  <cp:lastModifiedBy>prsi</cp:lastModifiedBy>
  <cp:revision>43</cp:revision>
  <dcterms:created xsi:type="dcterms:W3CDTF">2021-02-09T23:18:07Z</dcterms:created>
  <dcterms:modified xsi:type="dcterms:W3CDTF">2021-03-02T21:24:30Z</dcterms:modified>
</cp:coreProperties>
</file>