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209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978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007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123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871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258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508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999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737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258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945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133AF-CC92-45D9-A107-F627C2801AEA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58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تمرير أفقي 66"/>
          <p:cNvSpPr/>
          <p:nvPr/>
        </p:nvSpPr>
        <p:spPr>
          <a:xfrm>
            <a:off x="467544" y="620688"/>
            <a:ext cx="8352928" cy="880095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يوفر أحمد 11 ريالا شهريا . ما التقدير المنطقي للمبلغ الذي سيوفره بعد سنة ؟ حوالي 100 ريال أو120 ريالا أو 160 ريالا ؟ وضح إجابتك .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29" name="مجموعة 28"/>
          <p:cNvGrpSpPr/>
          <p:nvPr/>
        </p:nvGrpSpPr>
        <p:grpSpPr>
          <a:xfrm>
            <a:off x="2087840" y="116632"/>
            <a:ext cx="3931960" cy="419100"/>
            <a:chOff x="2087840" y="188640"/>
            <a:chExt cx="3931960" cy="4191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188640"/>
              <a:ext cx="28956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7840" y="260648"/>
              <a:ext cx="1044000" cy="346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30" name="جدول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465855"/>
              </p:ext>
            </p:extLst>
          </p:nvPr>
        </p:nvGraphicFramePr>
        <p:xfrm>
          <a:off x="4283968" y="1556792"/>
          <a:ext cx="2255912" cy="5191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27956"/>
                <a:gridCol w="112795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الشهر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التوفير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10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10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3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10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4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10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5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10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6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10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7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10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8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10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9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10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10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10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11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10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10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المجموع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2" name="مربع نص 81"/>
          <p:cNvSpPr txBox="1"/>
          <p:nvPr/>
        </p:nvSpPr>
        <p:spPr>
          <a:xfrm>
            <a:off x="4499992" y="6396335"/>
            <a:ext cx="6910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120</a:t>
            </a:r>
            <a:endParaRPr lang="ar-SA" sz="20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7596244" y="1916832"/>
            <a:ext cx="10802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11  ≈</a:t>
            </a:r>
            <a:endParaRPr lang="ar-SA" sz="2400" b="1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7236296" y="1916832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</a:t>
            </a:r>
            <a:endParaRPr lang="ar-SA" sz="2400" b="1" dirty="0"/>
          </a:p>
        </p:txBody>
      </p:sp>
      <p:sp>
        <p:nvSpPr>
          <p:cNvPr id="85" name="مربع نص 84"/>
          <p:cNvSpPr txBox="1"/>
          <p:nvPr/>
        </p:nvSpPr>
        <p:spPr>
          <a:xfrm>
            <a:off x="7020272" y="2708920"/>
            <a:ext cx="19442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تقدير التوفير ≈</a:t>
            </a:r>
            <a:endParaRPr lang="ar-SA" sz="24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6588224" y="2708920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120</a:t>
            </a:r>
            <a:endParaRPr lang="ar-SA" sz="2400" b="1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1763688" y="1916831"/>
            <a:ext cx="972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التحقق</a:t>
            </a:r>
            <a:endParaRPr lang="ar-SA" sz="2400" b="1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251520" y="2708920"/>
            <a:ext cx="36364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أحمد يوفر 10 ريال شهريا تقريبا</a:t>
            </a:r>
            <a:endParaRPr lang="ar-SA" sz="2400" b="1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1979711" y="3573016"/>
            <a:ext cx="218232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ما يوفره في سنة =</a:t>
            </a:r>
            <a:endParaRPr lang="ar-SA" sz="2400" b="1" dirty="0"/>
          </a:p>
        </p:txBody>
      </p:sp>
      <p:sp>
        <p:nvSpPr>
          <p:cNvPr id="90" name="مربع نص 89"/>
          <p:cNvSpPr txBox="1"/>
          <p:nvPr/>
        </p:nvSpPr>
        <p:spPr>
          <a:xfrm>
            <a:off x="539552" y="3572701"/>
            <a:ext cx="153424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 × 12 </a:t>
            </a:r>
            <a:endParaRPr lang="ar-SA" sz="2400" b="1" dirty="0"/>
          </a:p>
        </p:txBody>
      </p:sp>
      <p:sp>
        <p:nvSpPr>
          <p:cNvPr id="91" name="مربع نص 90"/>
          <p:cNvSpPr txBox="1"/>
          <p:nvPr/>
        </p:nvSpPr>
        <p:spPr>
          <a:xfrm>
            <a:off x="539552" y="4221088"/>
            <a:ext cx="177401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120 ريالا</a:t>
            </a:r>
            <a:endParaRPr lang="ar-SA" sz="2400" b="1" dirty="0"/>
          </a:p>
        </p:txBody>
      </p:sp>
      <p:sp>
        <p:nvSpPr>
          <p:cNvPr id="92" name="مربع نص 91"/>
          <p:cNvSpPr txBox="1"/>
          <p:nvPr/>
        </p:nvSpPr>
        <p:spPr>
          <a:xfrm>
            <a:off x="1231810" y="5301208"/>
            <a:ext cx="28361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أي أن الإجابة المعقولة  =</a:t>
            </a:r>
            <a:endParaRPr lang="ar-SA" sz="2400" b="1" dirty="0"/>
          </a:p>
        </p:txBody>
      </p:sp>
      <p:sp>
        <p:nvSpPr>
          <p:cNvPr id="93" name="مربع نص 92"/>
          <p:cNvSpPr txBox="1"/>
          <p:nvPr/>
        </p:nvSpPr>
        <p:spPr>
          <a:xfrm>
            <a:off x="35496" y="5301208"/>
            <a:ext cx="14139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120 ريالا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91612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تمرير أفقي 66"/>
          <p:cNvSpPr/>
          <p:nvPr/>
        </p:nvSpPr>
        <p:spPr>
          <a:xfrm>
            <a:off x="251520" y="620688"/>
            <a:ext cx="8568952" cy="880095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عدد طلاب مدرسة 423 طالبا ، يسكن 57.6٪ منهم على بعد لا يزيد عن 5 كلم من المدرسة . أعط تقديرا منطقيا لعدد الطلاب الذين يسكنون على بعد لا يزيد عن 5 كلم من المدرسة ؟ وضح اجابتك .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29" name="مجموعة 28"/>
          <p:cNvGrpSpPr/>
          <p:nvPr/>
        </p:nvGrpSpPr>
        <p:grpSpPr>
          <a:xfrm>
            <a:off x="2087840" y="116632"/>
            <a:ext cx="3931960" cy="419100"/>
            <a:chOff x="2087840" y="188640"/>
            <a:chExt cx="3931960" cy="4191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188640"/>
              <a:ext cx="28956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7840" y="260648"/>
              <a:ext cx="1044000" cy="346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30" name="جدول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69354"/>
              </p:ext>
            </p:extLst>
          </p:nvPr>
        </p:nvGraphicFramePr>
        <p:xfrm>
          <a:off x="4283968" y="2273280"/>
          <a:ext cx="2255912" cy="36039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27956"/>
                <a:gridCol w="1127956"/>
              </a:tblGrid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النسبة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العدد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10٪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20٪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30٪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40٪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50٪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60٪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2" name="مربع نص 81"/>
          <p:cNvSpPr txBox="1"/>
          <p:nvPr/>
        </p:nvSpPr>
        <p:spPr>
          <a:xfrm>
            <a:off x="4499992" y="2834561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40</a:t>
            </a:r>
            <a:endParaRPr lang="ar-SA" sz="22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7668344" y="1916832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57,6٪  ≈</a:t>
            </a:r>
            <a:endParaRPr lang="ar-SA" sz="2400" b="1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7020272" y="1916832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60٪</a:t>
            </a:r>
            <a:endParaRPr lang="ar-SA" sz="2400" b="1" dirty="0"/>
          </a:p>
        </p:txBody>
      </p:sp>
      <p:sp>
        <p:nvSpPr>
          <p:cNvPr id="85" name="مربع نص 84"/>
          <p:cNvSpPr txBox="1"/>
          <p:nvPr/>
        </p:nvSpPr>
        <p:spPr>
          <a:xfrm>
            <a:off x="7884368" y="2708920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423  ≈</a:t>
            </a:r>
            <a:endParaRPr lang="ar-SA" sz="24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7236296" y="2708920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400</a:t>
            </a:r>
            <a:endParaRPr lang="ar-SA" sz="2400" b="1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1763688" y="1916831"/>
            <a:ext cx="972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التحقق</a:t>
            </a:r>
            <a:endParaRPr lang="ar-SA" sz="2400" b="1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251520" y="2348880"/>
            <a:ext cx="38164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60٪ من 400 طالب </a:t>
            </a:r>
            <a:r>
              <a:rPr lang="ar-SA" sz="2400" b="1" dirty="0"/>
              <a:t>ت</a:t>
            </a:r>
            <a:r>
              <a:rPr lang="ar-SA" sz="2400" b="1" dirty="0" smtClean="0"/>
              <a:t>قريبا يسكنون على بعد لا يزيد عن 5 كلم من المدرسة .</a:t>
            </a:r>
            <a:endParaRPr lang="ar-SA" sz="2400" b="1" dirty="0"/>
          </a:p>
        </p:txBody>
      </p:sp>
      <p:sp>
        <p:nvSpPr>
          <p:cNvPr id="92" name="مربع نص 91"/>
          <p:cNvSpPr txBox="1"/>
          <p:nvPr/>
        </p:nvSpPr>
        <p:spPr>
          <a:xfrm>
            <a:off x="1231810" y="5301208"/>
            <a:ext cx="28361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أي أن الإجابة المعقولة  =</a:t>
            </a:r>
            <a:endParaRPr lang="ar-SA" sz="2400" b="1" dirty="0"/>
          </a:p>
        </p:txBody>
      </p:sp>
      <p:sp>
        <p:nvSpPr>
          <p:cNvPr id="93" name="مربع نص 92"/>
          <p:cNvSpPr txBox="1"/>
          <p:nvPr/>
        </p:nvSpPr>
        <p:spPr>
          <a:xfrm>
            <a:off x="35496" y="5301208"/>
            <a:ext cx="14139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240 طالبا</a:t>
            </a:r>
            <a:endParaRPr lang="ar-SA" sz="24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4499992" y="3358153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80</a:t>
            </a:r>
            <a:endParaRPr lang="ar-SA" sz="22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4499992" y="3875562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120</a:t>
            </a:r>
            <a:endParaRPr lang="ar-SA" sz="22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4499992" y="4399154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160</a:t>
            </a:r>
            <a:endParaRPr lang="ar-SA" sz="22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4494922" y="4922793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200</a:t>
            </a:r>
            <a:endParaRPr lang="ar-SA" sz="22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4494922" y="5446385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240</a:t>
            </a:r>
            <a:endParaRPr lang="ar-SA" sz="22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6948264" y="3501008"/>
            <a:ext cx="20745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10٪ من 400 =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6372200" y="3501008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40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6962509" y="4191471"/>
            <a:ext cx="2074575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أي أن 240 طالبا يسكنون على بعد لا يزيد عن 5 كلم من المدرسة تقريبا .</a:t>
            </a:r>
            <a:endParaRPr lang="ar-SA" sz="2400" b="1" dirty="0"/>
          </a:p>
        </p:txBody>
      </p:sp>
      <p:grpSp>
        <p:nvGrpSpPr>
          <p:cNvPr id="27" name="مجموعة 26"/>
          <p:cNvGrpSpPr/>
          <p:nvPr/>
        </p:nvGrpSpPr>
        <p:grpSpPr>
          <a:xfrm>
            <a:off x="1979712" y="3899443"/>
            <a:ext cx="2016316" cy="753693"/>
            <a:chOff x="5963412" y="4043459"/>
            <a:chExt cx="2016316" cy="753693"/>
          </a:xfrm>
        </p:grpSpPr>
        <p:sp>
          <p:nvSpPr>
            <p:cNvPr id="28" name="مربع نص 27"/>
            <p:cNvSpPr txBox="1"/>
            <p:nvPr/>
          </p:nvSpPr>
          <p:spPr>
            <a:xfrm>
              <a:off x="5963412" y="4172979"/>
              <a:ext cx="140415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400  =</a:t>
              </a:r>
              <a:endParaRPr lang="ar-SA" sz="2400" b="1" dirty="0"/>
            </a:p>
          </p:txBody>
        </p:sp>
        <p:grpSp>
          <p:nvGrpSpPr>
            <p:cNvPr id="31" name="مجموعة 30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32" name="مربع نص 31"/>
              <p:cNvSpPr txBox="1"/>
              <p:nvPr/>
            </p:nvSpPr>
            <p:spPr>
              <a:xfrm>
                <a:off x="5986071" y="4212258"/>
                <a:ext cx="60683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60</a:t>
                </a:r>
                <a:endParaRPr lang="ar-SA" sz="2400" b="1" dirty="0"/>
              </a:p>
            </p:txBody>
          </p:sp>
          <p:sp>
            <p:nvSpPr>
              <p:cNvPr id="33" name="مربع نص 32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34" name="رابط مستقيم 33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مربع نص 34"/>
          <p:cNvSpPr txBox="1"/>
          <p:nvPr/>
        </p:nvSpPr>
        <p:spPr>
          <a:xfrm>
            <a:off x="1259632" y="4031976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240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78016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92" grpId="0"/>
      <p:bldP spid="93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تمرير أفقي 66"/>
          <p:cNvSpPr/>
          <p:nvPr/>
        </p:nvSpPr>
        <p:spPr>
          <a:xfrm>
            <a:off x="251520" y="620688"/>
            <a:ext cx="8568952" cy="880095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يمثل الشكل نسب 4 أنواع من الأغذية المفضلة من خلال دراسة على 140 شخصا . ما التقدير المنطقي لعدد الأشخاص الذين لا </a:t>
            </a:r>
            <a:r>
              <a:rPr lang="ar-SA" sz="2000" b="1" smtClean="0">
                <a:solidFill>
                  <a:schemeClr val="tx1"/>
                </a:solidFill>
              </a:rPr>
              <a:t>يفضلون الخضار ؟ 60 أو 70 أو 80 شخصا .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29" name="مجموعة 28"/>
          <p:cNvGrpSpPr/>
          <p:nvPr/>
        </p:nvGrpSpPr>
        <p:grpSpPr>
          <a:xfrm>
            <a:off x="2087840" y="116632"/>
            <a:ext cx="3931960" cy="419100"/>
            <a:chOff x="2087840" y="188640"/>
            <a:chExt cx="3931960" cy="4191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188640"/>
              <a:ext cx="28956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7840" y="260648"/>
              <a:ext cx="1044000" cy="346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30" name="جدول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373416"/>
              </p:ext>
            </p:extLst>
          </p:nvPr>
        </p:nvGraphicFramePr>
        <p:xfrm>
          <a:off x="4283968" y="2212072"/>
          <a:ext cx="2255912" cy="30891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27956"/>
                <a:gridCol w="1127956"/>
              </a:tblGrid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النسبة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العدد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10٪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20٪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30٪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40٪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50٪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2" name="مربع نص 81"/>
          <p:cNvSpPr txBox="1"/>
          <p:nvPr/>
        </p:nvSpPr>
        <p:spPr>
          <a:xfrm>
            <a:off x="4499992" y="2773353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14</a:t>
            </a:r>
            <a:endParaRPr lang="ar-SA" sz="22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7668344" y="2391271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52٪  ≈</a:t>
            </a:r>
            <a:endParaRPr lang="ar-SA" sz="2400" b="1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7020272" y="2391271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50٪</a:t>
            </a:r>
            <a:endParaRPr lang="ar-SA" sz="2400" b="1" dirty="0"/>
          </a:p>
        </p:txBody>
      </p:sp>
      <p:sp>
        <p:nvSpPr>
          <p:cNvPr id="85" name="مربع نص 84"/>
          <p:cNvSpPr txBox="1"/>
          <p:nvPr/>
        </p:nvSpPr>
        <p:spPr>
          <a:xfrm>
            <a:off x="5508104" y="1599183"/>
            <a:ext cx="34563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الذين لا يفضلون الخضار =</a:t>
            </a:r>
            <a:endParaRPr lang="ar-SA" sz="24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2735796" y="1599183"/>
            <a:ext cx="28443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13٪ + 15٪ + 24٪  =</a:t>
            </a:r>
            <a:endParaRPr lang="ar-SA" sz="2400" b="1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1763688" y="4089846"/>
            <a:ext cx="972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التحقق</a:t>
            </a:r>
            <a:endParaRPr lang="ar-SA" sz="2400" b="1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251520" y="4554993"/>
            <a:ext cx="38164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50٪ من 140 شخصا تقريبا لا يفضلون الخضار .</a:t>
            </a:r>
            <a:endParaRPr lang="ar-SA" sz="2400" b="1" dirty="0"/>
          </a:p>
        </p:txBody>
      </p:sp>
      <p:sp>
        <p:nvSpPr>
          <p:cNvPr id="92" name="مربع نص 91"/>
          <p:cNvSpPr txBox="1"/>
          <p:nvPr/>
        </p:nvSpPr>
        <p:spPr>
          <a:xfrm>
            <a:off x="1231810" y="6207695"/>
            <a:ext cx="28361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أي أن الإجابة المعقولة  =</a:t>
            </a:r>
            <a:endParaRPr lang="ar-SA" sz="2400" b="1" dirty="0"/>
          </a:p>
        </p:txBody>
      </p:sp>
      <p:sp>
        <p:nvSpPr>
          <p:cNvPr id="93" name="مربع نص 92"/>
          <p:cNvSpPr txBox="1"/>
          <p:nvPr/>
        </p:nvSpPr>
        <p:spPr>
          <a:xfrm>
            <a:off x="35496" y="6207695"/>
            <a:ext cx="14139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70 شخصا</a:t>
            </a:r>
            <a:endParaRPr lang="ar-SA" sz="24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4499992" y="3296945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28</a:t>
            </a:r>
            <a:endParaRPr lang="ar-SA" sz="22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4499992" y="3814354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42</a:t>
            </a:r>
            <a:endParaRPr lang="ar-SA" sz="22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4499992" y="4337946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56</a:t>
            </a:r>
            <a:endParaRPr lang="ar-SA" sz="22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4494922" y="4861585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70</a:t>
            </a:r>
            <a:endParaRPr lang="ar-SA" sz="22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6948264" y="2978368"/>
            <a:ext cx="20745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10٪ من 140 =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6372200" y="2978368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14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6962509" y="3668831"/>
            <a:ext cx="207457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أي أن 70 شخصا تقريبا لا يفضلون الخضار .</a:t>
            </a:r>
            <a:endParaRPr lang="ar-SA" sz="2400" b="1" dirty="0"/>
          </a:p>
        </p:txBody>
      </p:sp>
      <p:grpSp>
        <p:nvGrpSpPr>
          <p:cNvPr id="27" name="مجموعة 26"/>
          <p:cNvGrpSpPr/>
          <p:nvPr/>
        </p:nvGrpSpPr>
        <p:grpSpPr>
          <a:xfrm>
            <a:off x="1979712" y="5496393"/>
            <a:ext cx="2016316" cy="753693"/>
            <a:chOff x="5963412" y="4043459"/>
            <a:chExt cx="2016316" cy="753693"/>
          </a:xfrm>
        </p:grpSpPr>
        <p:sp>
          <p:nvSpPr>
            <p:cNvPr id="28" name="مربع نص 27"/>
            <p:cNvSpPr txBox="1"/>
            <p:nvPr/>
          </p:nvSpPr>
          <p:spPr>
            <a:xfrm>
              <a:off x="5963412" y="4172979"/>
              <a:ext cx="140415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140 =</a:t>
              </a:r>
              <a:endParaRPr lang="ar-SA" sz="2400" b="1" dirty="0"/>
            </a:p>
          </p:txBody>
        </p:sp>
        <p:grpSp>
          <p:nvGrpSpPr>
            <p:cNvPr id="31" name="مجموعة 30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32" name="مربع نص 31"/>
              <p:cNvSpPr txBox="1"/>
              <p:nvPr/>
            </p:nvSpPr>
            <p:spPr>
              <a:xfrm>
                <a:off x="5986071" y="4212258"/>
                <a:ext cx="60683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50</a:t>
                </a:r>
                <a:endParaRPr lang="ar-SA" sz="2400" b="1" dirty="0"/>
              </a:p>
            </p:txBody>
          </p:sp>
          <p:sp>
            <p:nvSpPr>
              <p:cNvPr id="33" name="مربع نص 32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34" name="رابط مستقيم 33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مربع نص 34"/>
          <p:cNvSpPr txBox="1"/>
          <p:nvPr/>
        </p:nvSpPr>
        <p:spPr>
          <a:xfrm>
            <a:off x="1259632" y="5628926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70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2087724" y="1599183"/>
            <a:ext cx="8280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52٪  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45" y="1910960"/>
            <a:ext cx="2290471" cy="2094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437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92" grpId="0"/>
      <p:bldP spid="93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تمرير أفقي 66"/>
          <p:cNvSpPr/>
          <p:nvPr/>
        </p:nvSpPr>
        <p:spPr>
          <a:xfrm>
            <a:off x="251520" y="620688"/>
            <a:ext cx="8568952" cy="1440160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يمارس 61٪ من طلاب مدرسة ثانوية نوعا من النشاط الرياضي اسبوعيا . إذا كان عدد طلاب المدرسة 828 طالبا ، فهل يقدر عدد الطلاب الذين يمارسون ذلك النشاط  بـ ؟ 300 أو 400 أو 500 ؟ وضح اجابتك .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29" name="مجموعة 28"/>
          <p:cNvGrpSpPr/>
          <p:nvPr/>
        </p:nvGrpSpPr>
        <p:grpSpPr>
          <a:xfrm>
            <a:off x="2087840" y="116632"/>
            <a:ext cx="3931960" cy="419100"/>
            <a:chOff x="2087840" y="188640"/>
            <a:chExt cx="3931960" cy="4191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188640"/>
              <a:ext cx="28956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7840" y="260648"/>
              <a:ext cx="1044000" cy="346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30" name="جدول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969018"/>
              </p:ext>
            </p:extLst>
          </p:nvPr>
        </p:nvGraphicFramePr>
        <p:xfrm>
          <a:off x="4283968" y="2564904"/>
          <a:ext cx="2255912" cy="36039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27956"/>
                <a:gridCol w="1127956"/>
              </a:tblGrid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النسبة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العدد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10٪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20٪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30٪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40٪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50٪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60٪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2" name="مربع نص 81"/>
          <p:cNvSpPr txBox="1"/>
          <p:nvPr/>
        </p:nvSpPr>
        <p:spPr>
          <a:xfrm>
            <a:off x="4499992" y="3126185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80</a:t>
            </a:r>
            <a:endParaRPr lang="ar-SA" sz="22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7668344" y="3255367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828  ≈</a:t>
            </a:r>
            <a:endParaRPr lang="ar-SA" sz="2400" b="1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7236296" y="3255367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800</a:t>
            </a:r>
            <a:endParaRPr lang="ar-SA" sz="2400" b="1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1763688" y="2629704"/>
            <a:ext cx="972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التحقق</a:t>
            </a:r>
            <a:endParaRPr lang="ar-SA" sz="2400" b="1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251520" y="3094851"/>
            <a:ext cx="38164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60٪ من 800 شخصا تقريبا يمارسون ذلك النشاط .</a:t>
            </a:r>
            <a:endParaRPr lang="ar-SA" sz="2400" b="1" dirty="0"/>
          </a:p>
        </p:txBody>
      </p:sp>
      <p:sp>
        <p:nvSpPr>
          <p:cNvPr id="92" name="مربع نص 91"/>
          <p:cNvSpPr txBox="1"/>
          <p:nvPr/>
        </p:nvSpPr>
        <p:spPr>
          <a:xfrm>
            <a:off x="1231810" y="4747553"/>
            <a:ext cx="28361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أي أن الإجابة المعقولة  ≈</a:t>
            </a:r>
            <a:endParaRPr lang="ar-SA" sz="2400" b="1" dirty="0"/>
          </a:p>
        </p:txBody>
      </p:sp>
      <p:sp>
        <p:nvSpPr>
          <p:cNvPr id="93" name="مربع نص 92"/>
          <p:cNvSpPr txBox="1"/>
          <p:nvPr/>
        </p:nvSpPr>
        <p:spPr>
          <a:xfrm>
            <a:off x="35496" y="4747553"/>
            <a:ext cx="14139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500 طالب</a:t>
            </a:r>
            <a:endParaRPr lang="ar-SA" sz="24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4499992" y="3649777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160</a:t>
            </a:r>
            <a:endParaRPr lang="ar-SA" sz="22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4499992" y="4167186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240</a:t>
            </a:r>
            <a:endParaRPr lang="ar-SA" sz="22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4499992" y="4690778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320</a:t>
            </a:r>
            <a:endParaRPr lang="ar-SA" sz="22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4494922" y="5214417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400</a:t>
            </a:r>
            <a:endParaRPr lang="ar-SA" sz="22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6948264" y="3842464"/>
            <a:ext cx="20745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10٪ من 800  =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6372200" y="3842464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80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6962509" y="4532927"/>
            <a:ext cx="2074575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أي أن 480 طالبا تقريبا يمارسون النشاط وهو أقرب إلى 500</a:t>
            </a:r>
            <a:endParaRPr lang="ar-SA" sz="2400" b="1" dirty="0"/>
          </a:p>
        </p:txBody>
      </p:sp>
      <p:grpSp>
        <p:nvGrpSpPr>
          <p:cNvPr id="27" name="مجموعة 26"/>
          <p:cNvGrpSpPr/>
          <p:nvPr/>
        </p:nvGrpSpPr>
        <p:grpSpPr>
          <a:xfrm>
            <a:off x="1979712" y="4036251"/>
            <a:ext cx="2016316" cy="753693"/>
            <a:chOff x="5963412" y="4043459"/>
            <a:chExt cx="2016316" cy="753693"/>
          </a:xfrm>
        </p:grpSpPr>
        <p:sp>
          <p:nvSpPr>
            <p:cNvPr id="28" name="مربع نص 27"/>
            <p:cNvSpPr txBox="1"/>
            <p:nvPr/>
          </p:nvSpPr>
          <p:spPr>
            <a:xfrm>
              <a:off x="5963412" y="4172979"/>
              <a:ext cx="140415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800  =</a:t>
              </a:r>
              <a:endParaRPr lang="ar-SA" sz="2400" b="1" dirty="0"/>
            </a:p>
          </p:txBody>
        </p:sp>
        <p:grpSp>
          <p:nvGrpSpPr>
            <p:cNvPr id="31" name="مجموعة 30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32" name="مربع نص 31"/>
              <p:cNvSpPr txBox="1"/>
              <p:nvPr/>
            </p:nvSpPr>
            <p:spPr>
              <a:xfrm>
                <a:off x="5986071" y="4212258"/>
                <a:ext cx="60683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60</a:t>
                </a:r>
                <a:endParaRPr lang="ar-SA" sz="2400" b="1" dirty="0"/>
              </a:p>
            </p:txBody>
          </p:sp>
          <p:sp>
            <p:nvSpPr>
              <p:cNvPr id="33" name="مربع نص 32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34" name="رابط مستقيم 33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مربع نص 34"/>
          <p:cNvSpPr txBox="1"/>
          <p:nvPr/>
        </p:nvSpPr>
        <p:spPr>
          <a:xfrm>
            <a:off x="1259632" y="4168784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480</a:t>
            </a:r>
            <a:endParaRPr lang="ar-SA" sz="24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7668344" y="2564904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61٪  ≈</a:t>
            </a:r>
            <a:endParaRPr lang="ar-SA" sz="24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7236296" y="2564904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60٪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4494922" y="5727209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480</a:t>
            </a:r>
            <a:endParaRPr lang="ar-SA" sz="2200" b="1" dirty="0"/>
          </a:p>
        </p:txBody>
      </p:sp>
    </p:spTree>
    <p:extLst>
      <p:ext uri="{BB962C8B-B14F-4D97-AF65-F5344CB8AC3E}">
        <p14:creationId xmlns:p14="http://schemas.microsoft.com/office/powerpoint/2010/main" val="301542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82" grpId="0"/>
      <p:bldP spid="83" grpId="0"/>
      <p:bldP spid="84" grpId="0"/>
      <p:bldP spid="87" grpId="0"/>
      <p:bldP spid="88" grpId="0"/>
      <p:bldP spid="92" grpId="0"/>
      <p:bldP spid="93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35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تمرير أفقي 66"/>
          <p:cNvSpPr/>
          <p:nvPr/>
        </p:nvSpPr>
        <p:spPr>
          <a:xfrm>
            <a:off x="251520" y="620688"/>
            <a:ext cx="8568952" cy="1296144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يريد أحمد شراء قميص ثمنه الآن 41 ريالا . ويباع بعد التخفيضات بخصم نسبته 25٪ فأي تقدير هو أفضل لثمن القميص بعد التخفيضات ؟ 25 أو 30 أو 35 ريالا ؟ 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29" name="مجموعة 28"/>
          <p:cNvGrpSpPr/>
          <p:nvPr/>
        </p:nvGrpSpPr>
        <p:grpSpPr>
          <a:xfrm>
            <a:off x="2087840" y="116632"/>
            <a:ext cx="3931960" cy="419100"/>
            <a:chOff x="2087840" y="188640"/>
            <a:chExt cx="3931960" cy="4191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188640"/>
              <a:ext cx="28956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7840" y="260648"/>
              <a:ext cx="1044000" cy="346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30" name="جدول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507717"/>
              </p:ext>
            </p:extLst>
          </p:nvPr>
        </p:nvGraphicFramePr>
        <p:xfrm>
          <a:off x="4283968" y="2921352"/>
          <a:ext cx="2255912" cy="30891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27956"/>
                <a:gridCol w="1127956"/>
              </a:tblGrid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النسبة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العدد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5٪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10٪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15٪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20٪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1485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25٪</a:t>
                      </a:r>
                      <a:endParaRPr lang="ar-SA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2" name="مربع نص 81"/>
          <p:cNvSpPr txBox="1"/>
          <p:nvPr/>
        </p:nvSpPr>
        <p:spPr>
          <a:xfrm>
            <a:off x="4499992" y="3482633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2</a:t>
            </a:r>
            <a:endParaRPr lang="ar-SA" sz="2200" b="1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7668344" y="3255367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41  ≈</a:t>
            </a:r>
            <a:endParaRPr lang="ar-SA" sz="2400" b="1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7380312" y="3255367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40</a:t>
            </a:r>
            <a:endParaRPr lang="ar-SA" sz="2400" b="1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1763688" y="2986152"/>
            <a:ext cx="972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التحقق</a:t>
            </a:r>
            <a:endParaRPr lang="ar-SA" sz="2400" b="1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2087840" y="3451299"/>
            <a:ext cx="1980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ثمن البيع =</a:t>
            </a:r>
            <a:endParaRPr lang="ar-SA" sz="2400" b="1" dirty="0"/>
          </a:p>
        </p:txBody>
      </p:sp>
      <p:sp>
        <p:nvSpPr>
          <p:cNvPr id="92" name="مربع نص 91"/>
          <p:cNvSpPr txBox="1"/>
          <p:nvPr/>
        </p:nvSpPr>
        <p:spPr>
          <a:xfrm>
            <a:off x="1231810" y="5104001"/>
            <a:ext cx="28361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أي أن الإجابة المعقولة  ≈</a:t>
            </a:r>
            <a:endParaRPr lang="ar-SA" sz="2400" b="1" dirty="0"/>
          </a:p>
        </p:txBody>
      </p:sp>
      <p:sp>
        <p:nvSpPr>
          <p:cNvPr id="93" name="مربع نص 92"/>
          <p:cNvSpPr txBox="1"/>
          <p:nvPr/>
        </p:nvSpPr>
        <p:spPr>
          <a:xfrm>
            <a:off x="35496" y="5104001"/>
            <a:ext cx="14139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30 ريالا</a:t>
            </a:r>
            <a:endParaRPr lang="ar-SA" sz="24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4499992" y="4006225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4</a:t>
            </a:r>
            <a:endParaRPr lang="ar-SA" sz="22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4499992" y="4523634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6</a:t>
            </a:r>
            <a:endParaRPr lang="ar-SA" sz="22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4499992" y="5047226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8</a:t>
            </a:r>
            <a:endParaRPr lang="ar-SA" sz="22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4494922" y="5570865"/>
            <a:ext cx="6910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10</a:t>
            </a:r>
            <a:endParaRPr lang="ar-SA" sz="22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7236296" y="3842464"/>
            <a:ext cx="17865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5٪ من 40  =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6588224" y="3842464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6876257" y="4532927"/>
            <a:ext cx="216082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أي أن المحل يقدم خصم مقداره 10 ريالات على القميص</a:t>
            </a:r>
            <a:endParaRPr lang="ar-SA" sz="2400" b="1" dirty="0"/>
          </a:p>
        </p:txBody>
      </p:sp>
      <p:grpSp>
        <p:nvGrpSpPr>
          <p:cNvPr id="27" name="مجموعة 26"/>
          <p:cNvGrpSpPr/>
          <p:nvPr/>
        </p:nvGrpSpPr>
        <p:grpSpPr>
          <a:xfrm>
            <a:off x="1979712" y="4392699"/>
            <a:ext cx="2016316" cy="753693"/>
            <a:chOff x="5963412" y="4043459"/>
            <a:chExt cx="2016316" cy="753693"/>
          </a:xfrm>
        </p:grpSpPr>
        <p:sp>
          <p:nvSpPr>
            <p:cNvPr id="28" name="مربع نص 27"/>
            <p:cNvSpPr txBox="1"/>
            <p:nvPr/>
          </p:nvSpPr>
          <p:spPr>
            <a:xfrm>
              <a:off x="5963412" y="4172979"/>
              <a:ext cx="140415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40  =</a:t>
              </a:r>
              <a:endParaRPr lang="ar-SA" sz="2400" b="1" dirty="0"/>
            </a:p>
          </p:txBody>
        </p:sp>
        <p:grpSp>
          <p:nvGrpSpPr>
            <p:cNvPr id="31" name="مجموعة 30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32" name="مربع نص 31"/>
              <p:cNvSpPr txBox="1"/>
              <p:nvPr/>
            </p:nvSpPr>
            <p:spPr>
              <a:xfrm>
                <a:off x="5944745" y="4212258"/>
                <a:ext cx="60683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75</a:t>
                </a:r>
                <a:endParaRPr lang="ar-SA" sz="2400" b="1" dirty="0"/>
              </a:p>
            </p:txBody>
          </p:sp>
          <p:sp>
            <p:nvSpPr>
              <p:cNvPr id="33" name="مربع نص 32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34" name="رابط مستقيم 33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مربع نص 34"/>
          <p:cNvSpPr txBox="1"/>
          <p:nvPr/>
        </p:nvSpPr>
        <p:spPr>
          <a:xfrm>
            <a:off x="1547664" y="4525232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30</a:t>
            </a:r>
            <a:endParaRPr lang="ar-SA" sz="24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7164288" y="2204864"/>
            <a:ext cx="1800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الخصم  =</a:t>
            </a:r>
            <a:endParaRPr lang="ar-SA" sz="24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6516216" y="2204864"/>
            <a:ext cx="72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25٪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6019800" y="6135687"/>
            <a:ext cx="30030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ثمن القميص بعد الخصم  =</a:t>
            </a:r>
            <a:endParaRPr lang="ar-SA" sz="24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4716016" y="6135687"/>
            <a:ext cx="15841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40 ــ 10  =</a:t>
            </a:r>
            <a:endParaRPr lang="ar-SA" sz="2400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3275856" y="6135687"/>
            <a:ext cx="15841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30 ريالا</a:t>
            </a:r>
            <a:endParaRPr lang="ar-SA" sz="2400" b="1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251520" y="3451299"/>
            <a:ext cx="1980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ــ 25٪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1231809" y="3931034"/>
            <a:ext cx="1207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75 ٪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9563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82" grpId="0"/>
      <p:bldP spid="83" grpId="0"/>
      <p:bldP spid="84" grpId="0"/>
      <p:bldP spid="87" grpId="0"/>
      <p:bldP spid="88" grpId="0"/>
      <p:bldP spid="92" grpId="0"/>
      <p:bldP spid="93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35" grpId="0"/>
      <p:bldP spid="37" grpId="0"/>
      <p:bldP spid="38" grpId="0"/>
      <p:bldP spid="40" grpId="0"/>
      <p:bldP spid="41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مجموعة 28"/>
          <p:cNvGrpSpPr/>
          <p:nvPr/>
        </p:nvGrpSpPr>
        <p:grpSpPr>
          <a:xfrm>
            <a:off x="2087840" y="116632"/>
            <a:ext cx="3931960" cy="419100"/>
            <a:chOff x="2087840" y="188640"/>
            <a:chExt cx="3931960" cy="4191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188640"/>
              <a:ext cx="28956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7840" y="260648"/>
              <a:ext cx="1044000" cy="346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8" name="مربع نص 37"/>
          <p:cNvSpPr txBox="1"/>
          <p:nvPr/>
        </p:nvSpPr>
        <p:spPr>
          <a:xfrm>
            <a:off x="8460432" y="2823532"/>
            <a:ext cx="3600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9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99301" y="2669916"/>
            <a:ext cx="2922561" cy="21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25873" y="2256591"/>
            <a:ext cx="2922566" cy="3022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مستطيل 49"/>
          <p:cNvSpPr/>
          <p:nvPr/>
        </p:nvSpPr>
        <p:spPr>
          <a:xfrm>
            <a:off x="3528389" y="2341136"/>
            <a:ext cx="755579" cy="1440000"/>
          </a:xfrm>
          <a:prstGeom prst="rect">
            <a:avLst/>
          </a:prstGeom>
          <a:solidFill>
            <a:srgbClr val="C0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مستطيل 55"/>
          <p:cNvSpPr/>
          <p:nvPr/>
        </p:nvSpPr>
        <p:spPr>
          <a:xfrm>
            <a:off x="2771800" y="2341136"/>
            <a:ext cx="755579" cy="1440000"/>
          </a:xfrm>
          <a:prstGeom prst="rect">
            <a:avLst/>
          </a:prstGeom>
          <a:solidFill>
            <a:srgbClr val="C0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مستطيل 56"/>
          <p:cNvSpPr/>
          <p:nvPr/>
        </p:nvSpPr>
        <p:spPr>
          <a:xfrm>
            <a:off x="2022692" y="2341136"/>
            <a:ext cx="755579" cy="1440000"/>
          </a:xfrm>
          <a:prstGeom prst="rect">
            <a:avLst/>
          </a:prstGeom>
          <a:solidFill>
            <a:srgbClr val="C0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ستطيل 57"/>
          <p:cNvSpPr/>
          <p:nvPr/>
        </p:nvSpPr>
        <p:spPr>
          <a:xfrm>
            <a:off x="1274146" y="2341136"/>
            <a:ext cx="755579" cy="1440000"/>
          </a:xfrm>
          <a:prstGeom prst="rect">
            <a:avLst/>
          </a:prstGeom>
          <a:solidFill>
            <a:srgbClr val="C0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ستطيل 58"/>
          <p:cNvSpPr/>
          <p:nvPr/>
        </p:nvSpPr>
        <p:spPr>
          <a:xfrm>
            <a:off x="3527960" y="3781457"/>
            <a:ext cx="755579" cy="1440000"/>
          </a:xfrm>
          <a:prstGeom prst="rect">
            <a:avLst/>
          </a:prstGeom>
          <a:solidFill>
            <a:srgbClr val="C0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0" name="مستطيل 59"/>
          <p:cNvSpPr/>
          <p:nvPr/>
        </p:nvSpPr>
        <p:spPr>
          <a:xfrm>
            <a:off x="2771800" y="3781457"/>
            <a:ext cx="755579" cy="1440000"/>
          </a:xfrm>
          <a:prstGeom prst="rect">
            <a:avLst/>
          </a:prstGeom>
          <a:solidFill>
            <a:srgbClr val="C0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1" name="مستطيل 60"/>
          <p:cNvSpPr/>
          <p:nvPr/>
        </p:nvSpPr>
        <p:spPr>
          <a:xfrm>
            <a:off x="2023254" y="3781457"/>
            <a:ext cx="755579" cy="1440000"/>
          </a:xfrm>
          <a:prstGeom prst="rect">
            <a:avLst/>
          </a:prstGeom>
          <a:solidFill>
            <a:srgbClr val="C0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2" name="مستطيل 61"/>
          <p:cNvSpPr/>
          <p:nvPr/>
        </p:nvSpPr>
        <p:spPr>
          <a:xfrm>
            <a:off x="1274146" y="3781297"/>
            <a:ext cx="755579" cy="1440000"/>
          </a:xfrm>
          <a:prstGeom prst="rect">
            <a:avLst/>
          </a:prstGeom>
          <a:solidFill>
            <a:srgbClr val="C0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3" name="مستطيل 62"/>
          <p:cNvSpPr/>
          <p:nvPr/>
        </p:nvSpPr>
        <p:spPr>
          <a:xfrm>
            <a:off x="7703003" y="2334366"/>
            <a:ext cx="720000" cy="1440000"/>
          </a:xfrm>
          <a:prstGeom prst="rect">
            <a:avLst/>
          </a:prstGeom>
          <a:solidFill>
            <a:srgbClr val="C0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4" name="مستطيل 63"/>
          <p:cNvSpPr/>
          <p:nvPr/>
        </p:nvSpPr>
        <p:spPr>
          <a:xfrm>
            <a:off x="6982361" y="2334366"/>
            <a:ext cx="720000" cy="1440000"/>
          </a:xfrm>
          <a:prstGeom prst="rect">
            <a:avLst/>
          </a:prstGeom>
          <a:solidFill>
            <a:srgbClr val="C0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5" name="مستطيل 64"/>
          <p:cNvSpPr/>
          <p:nvPr/>
        </p:nvSpPr>
        <p:spPr>
          <a:xfrm>
            <a:off x="6269394" y="2334366"/>
            <a:ext cx="720000" cy="1440000"/>
          </a:xfrm>
          <a:prstGeom prst="rect">
            <a:avLst/>
          </a:prstGeom>
          <a:solidFill>
            <a:srgbClr val="C0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6" name="مستطيل 65"/>
          <p:cNvSpPr/>
          <p:nvPr/>
        </p:nvSpPr>
        <p:spPr>
          <a:xfrm>
            <a:off x="7702574" y="3774687"/>
            <a:ext cx="720000" cy="1440000"/>
          </a:xfrm>
          <a:prstGeom prst="rect">
            <a:avLst/>
          </a:prstGeom>
          <a:solidFill>
            <a:srgbClr val="C0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8" name="مستطيل 67"/>
          <p:cNvSpPr/>
          <p:nvPr/>
        </p:nvSpPr>
        <p:spPr>
          <a:xfrm>
            <a:off x="6981932" y="3774687"/>
            <a:ext cx="720000" cy="1440000"/>
          </a:xfrm>
          <a:prstGeom prst="rect">
            <a:avLst/>
          </a:prstGeom>
          <a:solidFill>
            <a:srgbClr val="C0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9" name="مستطيل 68"/>
          <p:cNvSpPr/>
          <p:nvPr/>
        </p:nvSpPr>
        <p:spPr>
          <a:xfrm>
            <a:off x="6268965" y="3774687"/>
            <a:ext cx="720000" cy="1440000"/>
          </a:xfrm>
          <a:prstGeom prst="rect">
            <a:avLst/>
          </a:prstGeom>
          <a:solidFill>
            <a:srgbClr val="C0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0" name="مربع نص 69"/>
          <p:cNvSpPr txBox="1"/>
          <p:nvPr/>
        </p:nvSpPr>
        <p:spPr>
          <a:xfrm>
            <a:off x="7882983" y="1946567"/>
            <a:ext cx="3600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</a:t>
            </a:r>
            <a:endParaRPr lang="ar-SA" sz="24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7594182" y="2850271"/>
            <a:ext cx="835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45م</a:t>
            </a:r>
            <a:r>
              <a:rPr lang="ar-SA" sz="2800" b="1" baseline="30000" dirty="0" smtClean="0"/>
              <a:t>2</a:t>
            </a:r>
            <a:endParaRPr lang="ar-SA" sz="2800" b="1" baseline="30000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6903130" y="2850271"/>
            <a:ext cx="835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45م</a:t>
            </a:r>
            <a:r>
              <a:rPr lang="ar-SA" sz="2800" b="1" baseline="30000" dirty="0" smtClean="0"/>
              <a:t>2</a:t>
            </a:r>
            <a:endParaRPr lang="ar-SA" sz="2800" b="1" baseline="30000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7573237" y="4198242"/>
            <a:ext cx="835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45م</a:t>
            </a:r>
            <a:r>
              <a:rPr lang="ar-SA" sz="2800" b="1" baseline="30000" dirty="0" smtClean="0"/>
              <a:t>2</a:t>
            </a:r>
            <a:endParaRPr lang="ar-SA" sz="2800" b="1" baseline="30000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6882185" y="4198242"/>
            <a:ext cx="835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45م</a:t>
            </a:r>
            <a:r>
              <a:rPr lang="ar-SA" sz="2800" b="1" baseline="30000" dirty="0" smtClean="0"/>
              <a:t>2</a:t>
            </a:r>
            <a:endParaRPr lang="ar-SA" sz="2800" b="1" baseline="30000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6184338" y="2850271"/>
            <a:ext cx="835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45م</a:t>
            </a:r>
            <a:r>
              <a:rPr lang="ar-SA" sz="2800" b="1" baseline="30000" dirty="0" smtClean="0"/>
              <a:t>2</a:t>
            </a:r>
            <a:endParaRPr lang="ar-SA" sz="2800" b="1" baseline="30000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6163393" y="4198242"/>
            <a:ext cx="835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45م</a:t>
            </a:r>
            <a:r>
              <a:rPr lang="ar-SA" sz="2800" b="1" baseline="30000" dirty="0" smtClean="0"/>
              <a:t>2</a:t>
            </a:r>
            <a:endParaRPr lang="ar-SA" sz="2800" b="1" baseline="30000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3506090" y="2850271"/>
            <a:ext cx="835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45م</a:t>
            </a:r>
            <a:r>
              <a:rPr lang="ar-SA" sz="2800" b="1" baseline="30000" dirty="0" smtClean="0"/>
              <a:t>2</a:t>
            </a:r>
            <a:endParaRPr lang="ar-SA" sz="2800" b="1" baseline="30000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2735251" y="2850271"/>
            <a:ext cx="835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45م</a:t>
            </a:r>
            <a:r>
              <a:rPr lang="ar-SA" sz="2800" b="1" baseline="30000" dirty="0" smtClean="0"/>
              <a:t>2</a:t>
            </a:r>
            <a:endParaRPr lang="ar-SA" sz="2800" b="1" baseline="30000" dirty="0"/>
          </a:p>
        </p:txBody>
      </p:sp>
      <p:sp>
        <p:nvSpPr>
          <p:cNvPr id="79" name="مربع نص 78"/>
          <p:cNvSpPr txBox="1"/>
          <p:nvPr/>
        </p:nvSpPr>
        <p:spPr>
          <a:xfrm>
            <a:off x="3485145" y="4198242"/>
            <a:ext cx="835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45م</a:t>
            </a:r>
            <a:r>
              <a:rPr lang="ar-SA" sz="2800" b="1" baseline="30000" dirty="0" smtClean="0"/>
              <a:t>2</a:t>
            </a:r>
            <a:endParaRPr lang="ar-SA" sz="2800" b="1" baseline="30000" dirty="0"/>
          </a:p>
        </p:txBody>
      </p:sp>
      <p:sp>
        <p:nvSpPr>
          <p:cNvPr id="80" name="مربع نص 79"/>
          <p:cNvSpPr txBox="1"/>
          <p:nvPr/>
        </p:nvSpPr>
        <p:spPr>
          <a:xfrm>
            <a:off x="2714306" y="4198242"/>
            <a:ext cx="835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45م</a:t>
            </a:r>
            <a:r>
              <a:rPr lang="ar-SA" sz="2800" b="1" baseline="30000" dirty="0" smtClean="0"/>
              <a:t>2</a:t>
            </a:r>
            <a:endParaRPr lang="ar-SA" sz="2800" b="1" baseline="30000" dirty="0"/>
          </a:p>
        </p:txBody>
      </p:sp>
      <p:sp>
        <p:nvSpPr>
          <p:cNvPr id="81" name="مربع نص 80"/>
          <p:cNvSpPr txBox="1"/>
          <p:nvPr/>
        </p:nvSpPr>
        <p:spPr>
          <a:xfrm>
            <a:off x="1972191" y="2850271"/>
            <a:ext cx="835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45م</a:t>
            </a:r>
            <a:r>
              <a:rPr lang="ar-SA" sz="2800" b="1" baseline="30000" dirty="0" smtClean="0"/>
              <a:t>2</a:t>
            </a:r>
            <a:endParaRPr lang="ar-SA" sz="2800" b="1" baseline="30000" dirty="0"/>
          </a:p>
        </p:txBody>
      </p:sp>
      <p:sp>
        <p:nvSpPr>
          <p:cNvPr id="85" name="مربع نص 84"/>
          <p:cNvSpPr txBox="1"/>
          <p:nvPr/>
        </p:nvSpPr>
        <p:spPr>
          <a:xfrm>
            <a:off x="1951246" y="4198242"/>
            <a:ext cx="835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45م</a:t>
            </a:r>
            <a:r>
              <a:rPr lang="ar-SA" sz="2800" b="1" baseline="30000" dirty="0" smtClean="0"/>
              <a:t>2</a:t>
            </a:r>
            <a:endParaRPr lang="ar-SA" sz="2800" b="1" baseline="30000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1208569" y="2844322"/>
            <a:ext cx="835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45م</a:t>
            </a:r>
            <a:r>
              <a:rPr lang="ar-SA" sz="2800" b="1" baseline="30000" dirty="0" smtClean="0"/>
              <a:t>2</a:t>
            </a:r>
            <a:endParaRPr lang="ar-SA" sz="2800" b="1" baseline="30000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1187624" y="4192293"/>
            <a:ext cx="835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45م</a:t>
            </a:r>
            <a:r>
              <a:rPr lang="ar-SA" sz="2800" b="1" baseline="30000" dirty="0" smtClean="0"/>
              <a:t>2</a:t>
            </a:r>
            <a:endParaRPr lang="ar-SA" sz="2800" b="1" baseline="30000" dirty="0"/>
          </a:p>
        </p:txBody>
      </p:sp>
      <p:sp>
        <p:nvSpPr>
          <p:cNvPr id="90" name="مربع نص 89"/>
          <p:cNvSpPr txBox="1"/>
          <p:nvPr/>
        </p:nvSpPr>
        <p:spPr>
          <a:xfrm>
            <a:off x="6838642" y="5378830"/>
            <a:ext cx="205383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مساحة الصالة ( أ ) =</a:t>
            </a:r>
            <a:endParaRPr lang="ar-SA" sz="2000" b="1" dirty="0"/>
          </a:p>
        </p:txBody>
      </p:sp>
      <p:sp>
        <p:nvSpPr>
          <p:cNvPr id="91" name="مربع نص 90"/>
          <p:cNvSpPr txBox="1"/>
          <p:nvPr/>
        </p:nvSpPr>
        <p:spPr>
          <a:xfrm>
            <a:off x="6019800" y="5373216"/>
            <a:ext cx="9660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6 × 45 </a:t>
            </a:r>
            <a:endParaRPr lang="ar-SA" sz="2000" b="1" dirty="0"/>
          </a:p>
        </p:txBody>
      </p:sp>
      <p:sp>
        <p:nvSpPr>
          <p:cNvPr id="94" name="مربع نص 93"/>
          <p:cNvSpPr txBox="1"/>
          <p:nvPr/>
        </p:nvSpPr>
        <p:spPr>
          <a:xfrm>
            <a:off x="5825164" y="5811255"/>
            <a:ext cx="137764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=  270م2</a:t>
            </a:r>
            <a:endParaRPr lang="ar-SA" sz="2000" b="1" dirty="0"/>
          </a:p>
        </p:txBody>
      </p:sp>
      <p:sp>
        <p:nvSpPr>
          <p:cNvPr id="95" name="مربع نص 94"/>
          <p:cNvSpPr txBox="1"/>
          <p:nvPr/>
        </p:nvSpPr>
        <p:spPr>
          <a:xfrm>
            <a:off x="2195736" y="5378830"/>
            <a:ext cx="220321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مساحة الصالة ( ب ) =</a:t>
            </a:r>
            <a:endParaRPr lang="ar-SA" sz="2000" b="1" dirty="0"/>
          </a:p>
        </p:txBody>
      </p:sp>
      <p:sp>
        <p:nvSpPr>
          <p:cNvPr id="96" name="مربع نص 95"/>
          <p:cNvSpPr txBox="1"/>
          <p:nvPr/>
        </p:nvSpPr>
        <p:spPr>
          <a:xfrm>
            <a:off x="1310252" y="5373216"/>
            <a:ext cx="9660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6 × 45 </a:t>
            </a:r>
            <a:endParaRPr lang="ar-SA" sz="2000" b="1" dirty="0"/>
          </a:p>
        </p:txBody>
      </p:sp>
      <p:sp>
        <p:nvSpPr>
          <p:cNvPr id="97" name="مربع نص 96"/>
          <p:cNvSpPr txBox="1"/>
          <p:nvPr/>
        </p:nvSpPr>
        <p:spPr>
          <a:xfrm>
            <a:off x="1115616" y="5811255"/>
            <a:ext cx="137764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=  360م2</a:t>
            </a:r>
            <a:endParaRPr lang="ar-SA" sz="2000" b="1" dirty="0"/>
          </a:p>
        </p:txBody>
      </p:sp>
      <p:sp>
        <p:nvSpPr>
          <p:cNvPr id="98" name="مربع نص 97"/>
          <p:cNvSpPr txBox="1"/>
          <p:nvPr/>
        </p:nvSpPr>
        <p:spPr>
          <a:xfrm>
            <a:off x="6103264" y="6269812"/>
            <a:ext cx="278157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عدد الأمتار المربعة اللازمة  =</a:t>
            </a:r>
            <a:endParaRPr lang="ar-SA" sz="2000" b="1" dirty="0"/>
          </a:p>
        </p:txBody>
      </p:sp>
      <p:sp>
        <p:nvSpPr>
          <p:cNvPr id="99" name="مربع نص 98"/>
          <p:cNvSpPr txBox="1"/>
          <p:nvPr/>
        </p:nvSpPr>
        <p:spPr>
          <a:xfrm>
            <a:off x="4470018" y="6264198"/>
            <a:ext cx="17581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270 + 360  =</a:t>
            </a:r>
            <a:endParaRPr lang="ar-SA" sz="2000" b="1" dirty="0"/>
          </a:p>
        </p:txBody>
      </p:sp>
      <p:sp>
        <p:nvSpPr>
          <p:cNvPr id="100" name="مربع نص 99"/>
          <p:cNvSpPr txBox="1"/>
          <p:nvPr/>
        </p:nvSpPr>
        <p:spPr>
          <a:xfrm>
            <a:off x="3550240" y="6272063"/>
            <a:ext cx="11237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630م2</a:t>
            </a:r>
            <a:endParaRPr lang="ar-SA" sz="2000" b="1" dirty="0"/>
          </a:p>
        </p:txBody>
      </p:sp>
      <p:sp>
        <p:nvSpPr>
          <p:cNvPr id="101" name="تمرير أفقي 100"/>
          <p:cNvSpPr/>
          <p:nvPr/>
        </p:nvSpPr>
        <p:spPr>
          <a:xfrm>
            <a:off x="5004048" y="620688"/>
            <a:ext cx="3816424" cy="1296144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ما عدد الأمتار المربعة اللازمة من السجاد لفرش الصالتين كما في الجدول</a:t>
            </a:r>
            <a:endParaRPr lang="ar-SA" sz="2000" b="1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760" y="764307"/>
            <a:ext cx="21621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608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0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8" grpId="0" animBg="1"/>
      <p:bldP spid="69" grpId="0" animBg="1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5" grpId="0"/>
      <p:bldP spid="86" grpId="0"/>
      <p:bldP spid="89" grpId="0"/>
      <p:bldP spid="90" grpId="0"/>
      <p:bldP spid="91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602</Words>
  <Application>Microsoft Office PowerPoint</Application>
  <PresentationFormat>عرض على الشاشة (3:4)‏</PresentationFormat>
  <Paragraphs>188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59</cp:revision>
  <dcterms:created xsi:type="dcterms:W3CDTF">2013-12-14T05:06:49Z</dcterms:created>
  <dcterms:modified xsi:type="dcterms:W3CDTF">2014-01-28T16:49:25Z</dcterms:modified>
</cp:coreProperties>
</file>