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720" r:id="rId1"/>
  </p:sldMasterIdLst>
  <p:sldIdLst>
    <p:sldId id="256" r:id="rId2"/>
    <p:sldId id="257" r:id="rId3"/>
    <p:sldId id="416" r:id="rId4"/>
    <p:sldId id="417" r:id="rId5"/>
    <p:sldId id="418" r:id="rId6"/>
    <p:sldId id="419" r:id="rId7"/>
    <p:sldId id="420" r:id="rId8"/>
    <p:sldId id="421" r:id="rId9"/>
    <p:sldId id="422" r:id="rId10"/>
    <p:sldId id="423"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36" r:id="rId24"/>
    <p:sldId id="281" r:id="rId25"/>
    <p:sldId id="437" r:id="rId26"/>
    <p:sldId id="438" r:id="rId27"/>
    <p:sldId id="439" r:id="rId28"/>
    <p:sldId id="440" r:id="rId29"/>
    <p:sldId id="441" r:id="rId30"/>
    <p:sldId id="442" r:id="rId31"/>
    <p:sldId id="443" r:id="rId32"/>
    <p:sldId id="444" r:id="rId33"/>
    <p:sldId id="445" r:id="rId34"/>
    <p:sldId id="446" r:id="rId35"/>
    <p:sldId id="447" r:id="rId36"/>
    <p:sldId id="448" r:id="rId37"/>
    <p:sldId id="449" r:id="rId38"/>
    <p:sldId id="450" r:id="rId39"/>
    <p:sldId id="451" r:id="rId40"/>
    <p:sldId id="452" r:id="rId41"/>
    <p:sldId id="453" r:id="rId42"/>
    <p:sldId id="454" r:id="rId43"/>
    <p:sldId id="455" r:id="rId44"/>
    <p:sldId id="456" r:id="rId45"/>
    <p:sldId id="457" r:id="rId46"/>
    <p:sldId id="458" r:id="rId47"/>
    <p:sldId id="304" r:id="rId48"/>
    <p:sldId id="459" r:id="rId49"/>
    <p:sldId id="460" r:id="rId50"/>
    <p:sldId id="461" r:id="rId51"/>
    <p:sldId id="462" r:id="rId52"/>
    <p:sldId id="463" r:id="rId53"/>
    <p:sldId id="464" r:id="rId54"/>
    <p:sldId id="465"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78" r:id="rId68"/>
    <p:sldId id="479" r:id="rId69"/>
    <p:sldId id="325" r:id="rId70"/>
    <p:sldId id="480" r:id="rId71"/>
    <p:sldId id="481" r:id="rId72"/>
    <p:sldId id="482" r:id="rId73"/>
    <p:sldId id="483" r:id="rId74"/>
    <p:sldId id="484" r:id="rId75"/>
    <p:sldId id="485" r:id="rId76"/>
    <p:sldId id="486" r:id="rId77"/>
    <p:sldId id="487" r:id="rId78"/>
    <p:sldId id="488" r:id="rId79"/>
    <p:sldId id="489" r:id="rId80"/>
    <p:sldId id="490" r:id="rId81"/>
    <p:sldId id="491" r:id="rId82"/>
    <p:sldId id="492" r:id="rId83"/>
    <p:sldId id="338" r:id="rId84"/>
    <p:sldId id="493" r:id="rId85"/>
    <p:sldId id="494" r:id="rId86"/>
    <p:sldId id="495" r:id="rId87"/>
    <p:sldId id="496" r:id="rId88"/>
    <p:sldId id="497" r:id="rId89"/>
    <p:sldId id="498" r:id="rId90"/>
    <p:sldId id="499" r:id="rId91"/>
    <p:sldId id="500" r:id="rId92"/>
    <p:sldId id="501" r:id="rId93"/>
    <p:sldId id="502" r:id="rId94"/>
    <p:sldId id="503" r:id="rId95"/>
    <p:sldId id="504" r:id="rId96"/>
    <p:sldId id="505" r:id="rId97"/>
    <p:sldId id="506" r:id="rId98"/>
    <p:sldId id="507" r:id="rId99"/>
    <p:sldId id="508" r:id="rId100"/>
    <p:sldId id="509" r:id="rId101"/>
    <p:sldId id="510" r:id="rId102"/>
    <p:sldId id="511" r:id="rId103"/>
    <p:sldId id="512" r:id="rId104"/>
    <p:sldId id="513" r:id="rId105"/>
    <p:sldId id="514" r:id="rId106"/>
    <p:sldId id="360"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381" r:id="rId128"/>
    <p:sldId id="535" r:id="rId129"/>
    <p:sldId id="536" r:id="rId130"/>
    <p:sldId id="537" r:id="rId131"/>
    <p:sldId id="538" r:id="rId132"/>
    <p:sldId id="539" r:id="rId133"/>
    <p:sldId id="540" r:id="rId134"/>
    <p:sldId id="541" r:id="rId135"/>
    <p:sldId id="542" r:id="rId136"/>
    <p:sldId id="543" r:id="rId137"/>
    <p:sldId id="544" r:id="rId138"/>
    <p:sldId id="545" r:id="rId139"/>
    <p:sldId id="546" r:id="rId140"/>
    <p:sldId id="547" r:id="rId141"/>
    <p:sldId id="548" r:id="rId142"/>
    <p:sldId id="549" r:id="rId143"/>
    <p:sldId id="550" r:id="rId144"/>
    <p:sldId id="551" r:id="rId145"/>
    <p:sldId id="552" r:id="rId146"/>
    <p:sldId id="553" r:id="rId147"/>
    <p:sldId id="554" r:id="rId148"/>
    <p:sldId id="402" r:id="rId149"/>
    <p:sldId id="555" r:id="rId150"/>
    <p:sldId id="556" r:id="rId151"/>
    <p:sldId id="557" r:id="rId152"/>
    <p:sldId id="558" r:id="rId153"/>
    <p:sldId id="559" r:id="rId154"/>
    <p:sldId id="560" r:id="rId155"/>
    <p:sldId id="561" r:id="rId156"/>
    <p:sldId id="562" r:id="rId157"/>
    <p:sldId id="563" r:id="rId158"/>
    <p:sldId id="564" r:id="rId159"/>
    <p:sldId id="565" r:id="rId160"/>
    <p:sldId id="566" r:id="rId161"/>
    <p:sldId id="415" r:id="rId162"/>
  </p:sldIdLst>
  <p:sldSz cx="9144000" cy="6858000" type="screen4x3"/>
  <p:notesSz cx="6858000" cy="9144000"/>
  <p:embeddedFontLst>
    <p:embeddedFont>
      <p:font typeface="Arial Rounded MT Bold" panose="020F0704030504030204" pitchFamily="34" charset="0"/>
      <p:regular r:id="rId163"/>
    </p:embeddedFont>
    <p:embeddedFont>
      <p:font typeface="Calibri" panose="020F0502020204030204" pitchFamily="34" charset="0"/>
      <p:regular r:id="rId164"/>
      <p:bold r:id="rId165"/>
    </p:embeddedFont>
    <p:embeddedFont>
      <p:font typeface="Calibri Light" panose="020F0302020204030204" pitchFamily="34" charset="0"/>
      <p:regular r:id="rId166"/>
    </p:embeddedFont>
    <p:embeddedFont>
      <p:font typeface="Comic Sans MS" panose="030F0702030302020204" pitchFamily="66" charset="0"/>
      <p:regular r:id="rId167"/>
      <p:bold r:id="rId168"/>
      <p:italic r:id="rId169"/>
      <p:boldItalic r:id="rId170"/>
    </p:embeddedFont>
    <p:embeddedFont>
      <p:font typeface="Rockwell" panose="02060603020205020403" pitchFamily="18" charset="0"/>
      <p:regular r:id="rId171"/>
      <p:bold r:id="rId172"/>
      <p:italic r:id="rId173"/>
      <p:boldItalic r:id="rId174"/>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4660"/>
  </p:normalViewPr>
  <p:slideViewPr>
    <p:cSldViewPr snapToGrid="0">
      <p:cViewPr varScale="1">
        <p:scale>
          <a:sx n="90" d="100"/>
          <a:sy n="90" d="100"/>
        </p:scale>
        <p:origin x="14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9.fntdata"/><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2.fntdata"/><Relationship Id="rId169" Type="http://schemas.openxmlformats.org/officeDocument/2006/relationships/font" Target="fonts/font7.fntdata"/><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48BF4CF-CA71-4B80-BFA5-3B2A7C53DAE0}"/>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99BFD48-C5D2-441B-9A37-9A961C61C88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340E51EA-BCE4-4144-8183-1B50F94B8420}"/>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C6713AE7-CB19-4255-951B-E54B665F222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FBFF49A-494F-4C74-A553-158A5BB4D357}"/>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4130052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AEC6B0-CD08-46F8-823D-031152583A6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403AC86-5BB6-4DE9-B2EC-E0807D379E8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0A07303-24B1-40C8-8A41-99061E2EC58D}"/>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14982023-F769-454D-B157-246D1913015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7B07292-BDBD-419E-AD41-F899C2C5B8AE}"/>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295126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FA8C845-FABC-41EE-9218-E57AC4401774}"/>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893F7E5-41F6-43A6-A5F2-4AF2438CB40C}"/>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0038ED7-0907-46E5-92CD-97CBD1F46D8B}"/>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F7DD768D-24C0-4581-BAB5-F26A806CFF0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4524486-C993-4350-B03A-AF61FD9675D2}"/>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44760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2F58591-6560-43F8-BFD1-7426E50F94E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4CEE244-5334-4227-AD11-6061699E61D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D26E932-7735-497B-A251-66B7110F0AED}"/>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02F34CCE-D030-4F0C-A2CE-112729BA293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9DE4AF1-E0B3-4998-924C-93272FB50C1D}"/>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319992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F885E8-B05C-4DAB-86BB-4B543608D4CE}"/>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32229C6-D89E-4129-A24F-5D3F85FB3E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7C7CDF0-EC33-4858-807B-C99F4424EBE3}"/>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426B55FD-6718-4944-924D-359F5E60451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BD5682C-6217-4888-9B84-F481A7E61F18}"/>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68834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6B9C07-6F06-4AB2-AD3F-A1ECE21F51F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C0E4F96-D015-4772-9DB9-E90228B9F444}"/>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39C0AEDC-5F8F-4A67-94B2-0D86BA8F9E49}"/>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92E5619-A5B0-4259-AA77-80355A78040A}"/>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6" name="عنصر نائب للتذييل 5">
            <a:extLst>
              <a:ext uri="{FF2B5EF4-FFF2-40B4-BE49-F238E27FC236}">
                <a16:creationId xmlns:a16="http://schemas.microsoft.com/office/drawing/2014/main" id="{A4074001-0896-4A40-9FD5-F57D9C62F9E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E7E1681-03D6-4EFB-8A18-044173EF1445}"/>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278283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7A796C-0E2C-4010-ACA8-7D3042D6D17E}"/>
              </a:ext>
            </a:extLst>
          </p:cNvPr>
          <p:cNvSpPr>
            <a:spLocks noGrp="1"/>
          </p:cNvSpPr>
          <p:nvPr>
            <p:ph type="title"/>
          </p:nvPr>
        </p:nvSpPr>
        <p:spPr>
          <a:xfrm>
            <a:off x="629841" y="365126"/>
            <a:ext cx="78867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23D26EA-5615-4488-AA5D-05A73CB72A0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59F5D3F-3F7A-4C09-B410-831001A407D8}"/>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D5AB553-BD52-4CEE-AF88-9F83A6A3DA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80F3C8A-58B5-4671-A33B-FF3398498B68}"/>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6A5227EB-5C7A-439E-A8AB-A57461515589}"/>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8" name="عنصر نائب للتذييل 7">
            <a:extLst>
              <a:ext uri="{FF2B5EF4-FFF2-40B4-BE49-F238E27FC236}">
                <a16:creationId xmlns:a16="http://schemas.microsoft.com/office/drawing/2014/main" id="{5DAA9E36-A569-42D8-80BE-FCE7075D3E55}"/>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913A53B0-43CE-4DEF-9E23-F3DA52A1E029}"/>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221208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4B853C4-39F5-4EDD-84F0-33E7D985141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988E620-3724-4203-B160-BDE4900583AD}"/>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4" name="عنصر نائب للتذييل 3">
            <a:extLst>
              <a:ext uri="{FF2B5EF4-FFF2-40B4-BE49-F238E27FC236}">
                <a16:creationId xmlns:a16="http://schemas.microsoft.com/office/drawing/2014/main" id="{90C080CD-2751-4DD5-80B1-65C250E483A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01CB999-40C3-4DB7-B161-E897B3210BAB}"/>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49425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35A7988-D1A7-4982-BE2C-563470ED15C2}"/>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3" name="عنصر نائب للتذييل 2">
            <a:extLst>
              <a:ext uri="{FF2B5EF4-FFF2-40B4-BE49-F238E27FC236}">
                <a16:creationId xmlns:a16="http://schemas.microsoft.com/office/drawing/2014/main" id="{734C626B-A677-467F-B969-48B07833B8CE}"/>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FD8FDEBC-4CE6-4184-AFEB-D3E247EA63F3}"/>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66030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236071-E457-4DCD-AB26-878F7347C7CB}"/>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ED5C399-72C0-4439-ADB0-8FA8CD7CF80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B7660971-74E4-4CB5-B5E3-DDA036805B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86E826B-22CC-4C31-8CEF-75839660ADA9}"/>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6" name="عنصر نائب للتذييل 5">
            <a:extLst>
              <a:ext uri="{FF2B5EF4-FFF2-40B4-BE49-F238E27FC236}">
                <a16:creationId xmlns:a16="http://schemas.microsoft.com/office/drawing/2014/main" id="{996B4602-FC4B-4399-98D7-182BE7B8D70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BD1A1B6-9D79-453E-9537-968F5FA30864}"/>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21111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214212-9EAE-445F-B20A-60D801A931D8}"/>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06CB344-7C86-4F28-9279-71C9551440F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ECF10EBE-FFAF-40A6-A5B6-B5FBA930015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DC69DA9-D33D-456D-AB8B-A58E9A7B7BEA}"/>
              </a:ext>
            </a:extLst>
          </p:cNvPr>
          <p:cNvSpPr>
            <a:spLocks noGrp="1"/>
          </p:cNvSpPr>
          <p:nvPr>
            <p:ph type="dt" sz="half" idx="10"/>
          </p:nvPr>
        </p:nvSpPr>
        <p:spPr/>
        <p:txBody>
          <a:bodyPr/>
          <a:lstStyle/>
          <a:p>
            <a:fld id="{C1189EA8-3219-42C7-B769-606F6C78AECE}" type="datetimeFigureOut">
              <a:rPr lang="ar-SA" smtClean="0"/>
              <a:t>09/03/42</a:t>
            </a:fld>
            <a:endParaRPr lang="ar-SA"/>
          </a:p>
        </p:txBody>
      </p:sp>
      <p:sp>
        <p:nvSpPr>
          <p:cNvPr id="6" name="عنصر نائب للتذييل 5">
            <a:extLst>
              <a:ext uri="{FF2B5EF4-FFF2-40B4-BE49-F238E27FC236}">
                <a16:creationId xmlns:a16="http://schemas.microsoft.com/office/drawing/2014/main" id="{ABE3F619-E17C-461C-A103-CEABE16E0B2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BA6D0B4-C350-45DB-9BE5-AA30DEEDB91A}"/>
              </a:ext>
            </a:extLst>
          </p:cNvPr>
          <p:cNvSpPr>
            <a:spLocks noGrp="1"/>
          </p:cNvSpPr>
          <p:nvPr>
            <p:ph type="sldNum" sz="quarter" idx="12"/>
          </p:nvPr>
        </p:nvSpPr>
        <p:spPr/>
        <p:txBody>
          <a:bodyPr/>
          <a:lstStyle/>
          <a:p>
            <a:fld id="{2E8E12AA-2AA4-4BDB-AE53-06135DE0A696}" type="slidenum">
              <a:rPr lang="ar-SA" smtClean="0"/>
              <a:t>‹#›</a:t>
            </a:fld>
            <a:endParaRPr lang="ar-SA"/>
          </a:p>
        </p:txBody>
      </p:sp>
    </p:spTree>
    <p:extLst>
      <p:ext uri="{BB962C8B-B14F-4D97-AF65-F5344CB8AC3E}">
        <p14:creationId xmlns:p14="http://schemas.microsoft.com/office/powerpoint/2010/main" val="405900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CEA714A-611F-4706-A293-0F17B13EA8B0}"/>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863FBCA-B5CB-450E-86EB-20221AC36CE2}"/>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81B8218-8C99-4DD1-A83A-9E6894AC38B5}"/>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C1189EA8-3219-42C7-B769-606F6C78AECE}" type="datetimeFigureOut">
              <a:rPr lang="ar-SA" smtClean="0"/>
              <a:t>09/03/42</a:t>
            </a:fld>
            <a:endParaRPr lang="ar-SA"/>
          </a:p>
        </p:txBody>
      </p:sp>
      <p:sp>
        <p:nvSpPr>
          <p:cNvPr id="5" name="عنصر نائب للتذييل 4">
            <a:extLst>
              <a:ext uri="{FF2B5EF4-FFF2-40B4-BE49-F238E27FC236}">
                <a16:creationId xmlns:a16="http://schemas.microsoft.com/office/drawing/2014/main" id="{D567E129-C0D2-4EC7-89BF-877AABFF3F6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053EC12B-F851-4574-B30A-AADF29A86BD8}"/>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2E8E12AA-2AA4-4BDB-AE53-06135DE0A696}" type="slidenum">
              <a:rPr lang="ar-SA" smtClean="0"/>
              <a:t>‹#›</a:t>
            </a:fld>
            <a:endParaRPr lang="ar-SA"/>
          </a:p>
        </p:txBody>
      </p:sp>
    </p:spTree>
    <p:extLst>
      <p:ext uri="{BB962C8B-B14F-4D97-AF65-F5344CB8AC3E}">
        <p14:creationId xmlns:p14="http://schemas.microsoft.com/office/powerpoint/2010/main" val="18385507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hdphoto" Target="../media/hdphoto98.wdp"/><Relationship Id="rId7" Type="http://schemas.openxmlformats.org/officeDocument/2006/relationships/image" Target="../media/image115.sv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7.svg"/></Relationships>
</file>

<file path=ppt/slides/_rels/slide111.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39.png"/><Relationship Id="rId1" Type="http://schemas.openxmlformats.org/officeDocument/2006/relationships/slideLayout" Target="../slideLayouts/slideLayout2.xml"/><Relationship Id="rId5" Type="http://schemas.microsoft.com/office/2007/relationships/hdphoto" Target="../media/hdphoto120.wdp"/><Relationship Id="rId4" Type="http://schemas.openxmlformats.org/officeDocument/2006/relationships/image" Target="../media/image140.png"/></Relationships>
</file>

<file path=ppt/slides/_rels/slide134.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134.wdp"/><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36.wdp"/><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38.wdp"/><Relationship Id="rId2" Type="http://schemas.openxmlformats.org/officeDocument/2006/relationships/image" Target="../media/image158.png"/><Relationship Id="rId1" Type="http://schemas.openxmlformats.org/officeDocument/2006/relationships/slideLayout" Target="../slideLayouts/slideLayout2.xml"/><Relationship Id="rId5" Type="http://schemas.microsoft.com/office/2007/relationships/hdphoto" Target="../media/hdphoto139.wdp"/><Relationship Id="rId4" Type="http://schemas.openxmlformats.org/officeDocument/2006/relationships/image" Target="../media/image159.png"/></Relationships>
</file>

<file path=ppt/slides/_rels/slide153.xml.rels><?xml version="1.0" encoding="UTF-8" standalone="yes"?>
<Relationships xmlns="http://schemas.openxmlformats.org/package/2006/relationships"><Relationship Id="rId3" Type="http://schemas.microsoft.com/office/2007/relationships/hdphoto" Target="../media/hdphoto140.wdp"/><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41.wdp"/><Relationship Id="rId2" Type="http://schemas.openxmlformats.org/officeDocument/2006/relationships/image" Target="../media/image161.png"/><Relationship Id="rId1" Type="http://schemas.openxmlformats.org/officeDocument/2006/relationships/slideLayout" Target="../slideLayouts/slideLayout2.xml"/><Relationship Id="rId5" Type="http://schemas.microsoft.com/office/2007/relationships/hdphoto" Target="../media/hdphoto142.wdp"/><Relationship Id="rId4" Type="http://schemas.openxmlformats.org/officeDocument/2006/relationships/image" Target="../media/image162.png"/></Relationships>
</file>

<file path=ppt/slides/_rels/slide155.xml.rels><?xml version="1.0" encoding="UTF-8" standalone="yes"?>
<Relationships xmlns="http://schemas.openxmlformats.org/package/2006/relationships"><Relationship Id="rId3" Type="http://schemas.microsoft.com/office/2007/relationships/hdphoto" Target="../media/hdphoto143.wdp"/><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144.wdp"/><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hdphoto" Target="../media/hdphoto145.wdp"/><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hdphoto" Target="../media/hdphoto146.wdp"/><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46.wdp"/><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3.png"/><Relationship Id="rId1" Type="http://schemas.openxmlformats.org/officeDocument/2006/relationships/slideLayout" Target="../slideLayouts/slideLayout2.xml"/><Relationship Id="rId5" Type="http://schemas.microsoft.com/office/2007/relationships/hdphoto" Target="../media/hdphoto62.wdp"/><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3.png"/><Relationship Id="rId1" Type="http://schemas.openxmlformats.org/officeDocument/2006/relationships/slideLayout" Target="../slideLayouts/slideLayout2.xml"/><Relationship Id="rId5" Type="http://schemas.microsoft.com/office/2007/relationships/hdphoto" Target="../media/hdphoto81.wdp"/><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895793" y="2747906"/>
            <a:ext cx="7352414" cy="1362187"/>
          </a:xfrm>
        </p:spPr>
        <p:txBody>
          <a:bodyPr/>
          <a:lstStyle/>
          <a:p>
            <a:pPr algn="ctr" rtl="0"/>
            <a:r>
              <a:rPr lang="en-US" sz="8000" b="0" dirty="0">
                <a:latin typeface="Rockwell" panose="02060603020205020403" pitchFamily="18" charset="0"/>
              </a:rPr>
              <a:t>MEGA GOAL 6</a:t>
            </a:r>
            <a:endParaRPr lang="ar-SA" sz="8000" b="0" dirty="0">
              <a:latin typeface="Rockwell" panose="02060603020205020403" pitchFamily="18" charset="0"/>
            </a:endParaRPr>
          </a:p>
        </p:txBody>
      </p:sp>
    </p:spTree>
    <p:extLst>
      <p:ext uri="{BB962C8B-B14F-4D97-AF65-F5344CB8AC3E}">
        <p14:creationId xmlns:p14="http://schemas.microsoft.com/office/powerpoint/2010/main" val="3675191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334F8F-22DA-4661-8632-15D83925E2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079" y="1031965"/>
            <a:ext cx="8379842" cy="5316583"/>
          </a:xfrm>
          <a:prstGeom prst="rect">
            <a:avLst/>
          </a:prstGeom>
        </p:spPr>
      </p:pic>
      <p:sp>
        <p:nvSpPr>
          <p:cNvPr id="5" name="مربع نص 4">
            <a:extLst>
              <a:ext uri="{FF2B5EF4-FFF2-40B4-BE49-F238E27FC236}">
                <a16:creationId xmlns:a16="http://schemas.microsoft.com/office/drawing/2014/main" id="{9B1F8F0A-8F65-4866-9467-97150E5ACD34}"/>
              </a:ext>
            </a:extLst>
          </p:cNvPr>
          <p:cNvSpPr txBox="1"/>
          <p:nvPr/>
        </p:nvSpPr>
        <p:spPr>
          <a:xfrm>
            <a:off x="1881048" y="3082834"/>
            <a:ext cx="246888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slipped my mind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FD6993B-846B-437C-94ED-26352BA65C40}"/>
              </a:ext>
            </a:extLst>
          </p:cNvPr>
          <p:cNvSpPr txBox="1"/>
          <p:nvPr/>
        </p:nvSpPr>
        <p:spPr>
          <a:xfrm>
            <a:off x="2555968" y="3509555"/>
            <a:ext cx="2220686"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no big deal</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65AFE75-51C3-48F9-9EC2-7A24038FEE8E}"/>
              </a:ext>
            </a:extLst>
          </p:cNvPr>
          <p:cNvSpPr txBox="1"/>
          <p:nvPr/>
        </p:nvSpPr>
        <p:spPr>
          <a:xfrm>
            <a:off x="2825935" y="4315099"/>
            <a:ext cx="126274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flake</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1DC2BB-18BE-4DFB-AC57-725FB561AA89}"/>
              </a:ext>
            </a:extLst>
          </p:cNvPr>
          <p:cNvSpPr txBox="1"/>
          <p:nvPr/>
        </p:nvSpPr>
        <p:spPr>
          <a:xfrm>
            <a:off x="2442756" y="4689570"/>
            <a:ext cx="2220686"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Don’t sweat it</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C4E2D78-EB8F-4EE9-A159-FF1958D6390D}"/>
              </a:ext>
            </a:extLst>
          </p:cNvPr>
          <p:cNvSpPr txBox="1"/>
          <p:nvPr/>
        </p:nvSpPr>
        <p:spPr>
          <a:xfrm>
            <a:off x="2464526" y="5338357"/>
            <a:ext cx="1950718" cy="830997"/>
          </a:xfrm>
          <a:prstGeom prst="rect">
            <a:avLst/>
          </a:prstGeom>
          <a:solidFill>
            <a:srgbClr val="FFFF99"/>
          </a:solidFill>
        </p:spPr>
        <p:txBody>
          <a:bodyPr wrap="square" rtlCol="1">
            <a:spAutoFit/>
          </a:bodyPr>
          <a:lstStyle/>
          <a:p>
            <a:pPr algn="ctr" rtl="0"/>
            <a:r>
              <a:rPr lang="en-US" sz="2400" dirty="0">
                <a:solidFill>
                  <a:srgbClr val="FF0000"/>
                </a:solidFill>
                <a:latin typeface="Comic Sans MS" panose="030F0702030302020204" pitchFamily="66" charset="0"/>
              </a:rPr>
              <a:t>Making too much of it</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352626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BEDAB7-2DF4-4096-9600-5FF3D8E943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52487" y="1264104"/>
            <a:ext cx="7439025" cy="4591050"/>
          </a:xfrm>
          <a:prstGeom prst="rect">
            <a:avLst/>
          </a:prstGeom>
        </p:spPr>
      </p:pic>
    </p:spTree>
    <p:extLst>
      <p:ext uri="{BB962C8B-B14F-4D97-AF65-F5344CB8AC3E}">
        <p14:creationId xmlns:p14="http://schemas.microsoft.com/office/powerpoint/2010/main" val="3043810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BFDEFD7-8103-43EE-B636-C054D3247E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3771" y="907324"/>
            <a:ext cx="7576458" cy="5323660"/>
          </a:xfrm>
          <a:prstGeom prst="rect">
            <a:avLst/>
          </a:prstGeom>
        </p:spPr>
      </p:pic>
      <p:sp>
        <p:nvSpPr>
          <p:cNvPr id="5" name="مربع نص 4">
            <a:extLst>
              <a:ext uri="{FF2B5EF4-FFF2-40B4-BE49-F238E27FC236}">
                <a16:creationId xmlns:a16="http://schemas.microsoft.com/office/drawing/2014/main" id="{9AAF477F-297E-4E81-B5E8-1D09031C2964}"/>
              </a:ext>
            </a:extLst>
          </p:cNvPr>
          <p:cNvSpPr txBox="1"/>
          <p:nvPr/>
        </p:nvSpPr>
        <p:spPr>
          <a:xfrm>
            <a:off x="1750425" y="1593668"/>
            <a:ext cx="1580606" cy="452431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head</a:t>
            </a:r>
          </a:p>
          <a:p>
            <a:pPr algn="l" rtl="0"/>
            <a:r>
              <a:rPr lang="en-US" sz="2400" dirty="0">
                <a:solidFill>
                  <a:srgbClr val="0000FF"/>
                </a:solidFill>
                <a:latin typeface="Comic Sans MS" panose="030F0702030302020204" pitchFamily="66" charset="0"/>
              </a:rPr>
              <a:t>ear</a:t>
            </a:r>
          </a:p>
          <a:p>
            <a:pPr algn="l" rtl="0"/>
            <a:r>
              <a:rPr lang="en-US" sz="2400" dirty="0">
                <a:solidFill>
                  <a:srgbClr val="FF0000"/>
                </a:solidFill>
                <a:latin typeface="Comic Sans MS" panose="030F0702030302020204" pitchFamily="66" charset="0"/>
              </a:rPr>
              <a:t>neck</a:t>
            </a:r>
            <a:endParaRPr lang="ar-SA" sz="2400" dirty="0">
              <a:solidFill>
                <a:srgbClr val="FF0000"/>
              </a:solidFill>
              <a:latin typeface="Comic Sans MS" panose="030F0702030302020204" pitchFamily="66" charset="0"/>
            </a:endParaRPr>
          </a:p>
          <a:p>
            <a:pPr algn="l" rtl="0"/>
            <a:r>
              <a:rPr lang="en-US" sz="2400" dirty="0">
                <a:solidFill>
                  <a:srgbClr val="0000FF"/>
                </a:solidFill>
                <a:latin typeface="Comic Sans MS" panose="030F0702030302020204" pitchFamily="66" charset="0"/>
              </a:rPr>
              <a:t>shoulder</a:t>
            </a:r>
          </a:p>
          <a:p>
            <a:pPr algn="l" rtl="0"/>
            <a:r>
              <a:rPr lang="en-US" sz="2400" dirty="0">
                <a:solidFill>
                  <a:srgbClr val="FF0000"/>
                </a:solidFill>
                <a:latin typeface="Comic Sans MS" panose="030F0702030302020204" pitchFamily="66" charset="0"/>
              </a:rPr>
              <a:t>arm</a:t>
            </a:r>
          </a:p>
          <a:p>
            <a:pPr algn="l" rtl="0"/>
            <a:r>
              <a:rPr lang="en-US" sz="2400" dirty="0">
                <a:solidFill>
                  <a:srgbClr val="0000FF"/>
                </a:solidFill>
                <a:latin typeface="Comic Sans MS" panose="030F0702030302020204" pitchFamily="66" charset="0"/>
              </a:rPr>
              <a:t>hand</a:t>
            </a:r>
            <a:endParaRPr lang="ar-SA" sz="2400" dirty="0">
              <a:solidFill>
                <a:srgbClr val="0000FF"/>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nose</a:t>
            </a:r>
          </a:p>
          <a:p>
            <a:pPr algn="l" rtl="0"/>
            <a:r>
              <a:rPr lang="en-US" sz="2400" dirty="0">
                <a:solidFill>
                  <a:srgbClr val="0000FF"/>
                </a:solidFill>
                <a:latin typeface="Comic Sans MS" panose="030F0702030302020204" pitchFamily="66" charset="0"/>
              </a:rPr>
              <a:t>mouth</a:t>
            </a:r>
          </a:p>
          <a:p>
            <a:pPr algn="l" rtl="0"/>
            <a:r>
              <a:rPr lang="en-US" sz="2400" dirty="0">
                <a:solidFill>
                  <a:srgbClr val="FF0000"/>
                </a:solidFill>
                <a:latin typeface="Comic Sans MS" panose="030F0702030302020204" pitchFamily="66" charset="0"/>
              </a:rPr>
              <a:t>stomach</a:t>
            </a:r>
            <a:endParaRPr lang="ar-SA" sz="2400" dirty="0">
              <a:solidFill>
                <a:srgbClr val="FF0000"/>
              </a:solidFill>
              <a:latin typeface="Comic Sans MS" panose="030F0702030302020204" pitchFamily="66" charset="0"/>
            </a:endParaRPr>
          </a:p>
          <a:p>
            <a:pPr algn="l" rtl="0"/>
            <a:r>
              <a:rPr lang="en-US" sz="2400" dirty="0">
                <a:solidFill>
                  <a:srgbClr val="0000FF"/>
                </a:solidFill>
                <a:latin typeface="Comic Sans MS" panose="030F0702030302020204" pitchFamily="66" charset="0"/>
              </a:rPr>
              <a:t>leg</a:t>
            </a:r>
          </a:p>
          <a:p>
            <a:pPr algn="l" rtl="0"/>
            <a:r>
              <a:rPr lang="en-US" sz="2400" dirty="0">
                <a:solidFill>
                  <a:srgbClr val="FF0000"/>
                </a:solidFill>
                <a:latin typeface="Comic Sans MS" panose="030F0702030302020204" pitchFamily="66" charset="0"/>
              </a:rPr>
              <a:t>knee</a:t>
            </a:r>
          </a:p>
          <a:p>
            <a:pPr algn="l" rtl="0"/>
            <a:r>
              <a:rPr lang="en-US" sz="2400" dirty="0">
                <a:solidFill>
                  <a:srgbClr val="0000FF"/>
                </a:solidFill>
                <a:latin typeface="Comic Sans MS" panose="030F0702030302020204" pitchFamily="66" charset="0"/>
              </a:rPr>
              <a:t>feet</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147463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fade">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fade">
                                      <p:cBhvr>
                                        <p:cTn id="6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5E5592-E21F-4842-BA68-1141DDD9F5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2588" y="1149531"/>
            <a:ext cx="8358823" cy="5107577"/>
          </a:xfrm>
          <a:prstGeom prst="rect">
            <a:avLst/>
          </a:prstGeom>
        </p:spPr>
      </p:pic>
      <p:sp>
        <p:nvSpPr>
          <p:cNvPr id="5" name="مربع نص 4">
            <a:extLst>
              <a:ext uri="{FF2B5EF4-FFF2-40B4-BE49-F238E27FC236}">
                <a16:creationId xmlns:a16="http://schemas.microsoft.com/office/drawing/2014/main" id="{95F4E2DC-B3A5-459B-9B35-E86816C0521C}"/>
              </a:ext>
            </a:extLst>
          </p:cNvPr>
          <p:cNvSpPr txBox="1"/>
          <p:nvPr/>
        </p:nvSpPr>
        <p:spPr>
          <a:xfrm>
            <a:off x="901337" y="4336871"/>
            <a:ext cx="3670663"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She ought to go the dentist</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8120C35-38F6-44F6-9BA5-D5B33E000769}"/>
              </a:ext>
            </a:extLst>
          </p:cNvPr>
          <p:cNvSpPr txBox="1"/>
          <p:nvPr/>
        </p:nvSpPr>
        <p:spPr>
          <a:xfrm>
            <a:off x="883918" y="5547361"/>
            <a:ext cx="3670663"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You must not eat anything at the restaurant</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2763133-C2DE-4020-8E75-01494ADD21D1}"/>
              </a:ext>
            </a:extLst>
          </p:cNvPr>
          <p:cNvSpPr txBox="1"/>
          <p:nvPr/>
        </p:nvSpPr>
        <p:spPr>
          <a:xfrm>
            <a:off x="4981311" y="2525480"/>
            <a:ext cx="3670663" cy="707886"/>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You should go to bed now and wake up early</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AA7C2F7-2FE0-47C5-A714-F5B5337A82A6}"/>
              </a:ext>
            </a:extLst>
          </p:cNvPr>
          <p:cNvSpPr txBox="1"/>
          <p:nvPr/>
        </p:nvSpPr>
        <p:spPr>
          <a:xfrm>
            <a:off x="5003081" y="4036419"/>
            <a:ext cx="3670663"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You should go to school and confront Fatima</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0DE7D85-A9F0-4FFC-8AEF-0B1C40D94374}"/>
              </a:ext>
            </a:extLst>
          </p:cNvPr>
          <p:cNvSpPr txBox="1"/>
          <p:nvPr/>
        </p:nvSpPr>
        <p:spPr>
          <a:xfrm>
            <a:off x="4959537" y="5547357"/>
            <a:ext cx="3670663" cy="707886"/>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They had better not play football</a:t>
            </a:r>
            <a:endParaRPr lang="ar-SA" sz="20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E9C1D46-9B65-4CB8-AC61-4B9E818075E1}"/>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4257741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614B075-23E6-448E-8183-0AF16704C5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692" y="1384663"/>
            <a:ext cx="8402616" cy="4088674"/>
          </a:xfrm>
          <a:prstGeom prst="rect">
            <a:avLst/>
          </a:prstGeom>
        </p:spPr>
      </p:pic>
      <p:sp>
        <p:nvSpPr>
          <p:cNvPr id="5" name="مربع نص 4">
            <a:extLst>
              <a:ext uri="{FF2B5EF4-FFF2-40B4-BE49-F238E27FC236}">
                <a16:creationId xmlns:a16="http://schemas.microsoft.com/office/drawing/2014/main" id="{7AAE1B97-2C27-4882-B8E7-DB3C6E947AF6}"/>
              </a:ext>
            </a:extLst>
          </p:cNvPr>
          <p:cNvSpPr txBox="1"/>
          <p:nvPr/>
        </p:nvSpPr>
        <p:spPr>
          <a:xfrm>
            <a:off x="822960" y="2155369"/>
            <a:ext cx="2625634"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can’t play basketball</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09820D1-F038-4437-807B-8C9CE4F574F1}"/>
              </a:ext>
            </a:extLst>
          </p:cNvPr>
          <p:cNvSpPr txBox="1"/>
          <p:nvPr/>
        </p:nvSpPr>
        <p:spPr>
          <a:xfrm>
            <a:off x="5468992" y="2190202"/>
            <a:ext cx="3265714"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 can play basketball</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468854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FDAB39EF-D852-4E80-988A-620FB7BBB6C5}"/>
              </a:ext>
            </a:extLst>
          </p:cNvPr>
          <p:cNvPicPr>
            <a:picLocks noChangeAspect="1"/>
          </p:cNvPicPr>
          <p:nvPr/>
        </p:nvPicPr>
        <p:blipFill>
          <a:blip r:embed="rId2"/>
          <a:stretch>
            <a:fillRect/>
          </a:stretch>
        </p:blipFill>
        <p:spPr>
          <a:xfrm>
            <a:off x="409294" y="1515292"/>
            <a:ext cx="8475656" cy="4349931"/>
          </a:xfrm>
          <a:prstGeom prst="rect">
            <a:avLst/>
          </a:prstGeom>
        </p:spPr>
      </p:pic>
      <p:sp>
        <p:nvSpPr>
          <p:cNvPr id="4" name="مربع نص 3">
            <a:extLst>
              <a:ext uri="{FF2B5EF4-FFF2-40B4-BE49-F238E27FC236}">
                <a16:creationId xmlns:a16="http://schemas.microsoft.com/office/drawing/2014/main" id="{9B26C16E-7DBC-4153-B6AD-4597ED83ABE2}"/>
              </a:ext>
            </a:extLst>
          </p:cNvPr>
          <p:cNvSpPr txBox="1"/>
          <p:nvPr/>
        </p:nvSpPr>
        <p:spPr>
          <a:xfrm>
            <a:off x="849085" y="1735514"/>
            <a:ext cx="28259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can’t skateboard </a:t>
            </a:r>
            <a:endParaRPr lang="ar-SA" sz="2400" dirty="0">
              <a:solidFill>
                <a:srgbClr val="FF0000"/>
              </a:solidFill>
              <a:latin typeface="Comic Sans MS" panose="030F0702030302020204" pitchFamily="66" charset="0"/>
            </a:endParaRPr>
          </a:p>
        </p:txBody>
      </p:sp>
      <p:sp>
        <p:nvSpPr>
          <p:cNvPr id="5" name="مربع نص 4">
            <a:extLst>
              <a:ext uri="{FF2B5EF4-FFF2-40B4-BE49-F238E27FC236}">
                <a16:creationId xmlns:a16="http://schemas.microsoft.com/office/drawing/2014/main" id="{5C28DB5D-2393-46AC-847C-3D761E47ADFE}"/>
              </a:ext>
            </a:extLst>
          </p:cNvPr>
          <p:cNvSpPr txBox="1"/>
          <p:nvPr/>
        </p:nvSpPr>
        <p:spPr>
          <a:xfrm>
            <a:off x="5638811" y="4881155"/>
            <a:ext cx="2825923"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 can skateboard </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4247080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F9AFFBBB-8B82-4FAC-BB9A-AC768389AF18}"/>
              </a:ext>
            </a:extLst>
          </p:cNvPr>
          <p:cNvPicPr>
            <a:picLocks noChangeAspect="1"/>
          </p:cNvPicPr>
          <p:nvPr/>
        </p:nvPicPr>
        <p:blipFill>
          <a:blip r:embed="rId2"/>
          <a:stretch>
            <a:fillRect/>
          </a:stretch>
        </p:blipFill>
        <p:spPr>
          <a:xfrm>
            <a:off x="438678" y="1515180"/>
            <a:ext cx="8266644" cy="4167052"/>
          </a:xfrm>
          <a:prstGeom prst="rect">
            <a:avLst/>
          </a:prstGeom>
        </p:spPr>
      </p:pic>
      <p:sp>
        <p:nvSpPr>
          <p:cNvPr id="4" name="مربع نص 3">
            <a:extLst>
              <a:ext uri="{FF2B5EF4-FFF2-40B4-BE49-F238E27FC236}">
                <a16:creationId xmlns:a16="http://schemas.microsoft.com/office/drawing/2014/main" id="{CEFFA037-B1B7-4719-8338-A1D583892CD2}"/>
              </a:ext>
            </a:extLst>
          </p:cNvPr>
          <p:cNvSpPr txBox="1"/>
          <p:nvPr/>
        </p:nvSpPr>
        <p:spPr>
          <a:xfrm>
            <a:off x="849085" y="1631010"/>
            <a:ext cx="28259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can’t ride a bike  </a:t>
            </a:r>
            <a:endParaRPr lang="ar-SA" sz="2400" dirty="0">
              <a:solidFill>
                <a:srgbClr val="FF0000"/>
              </a:solidFill>
              <a:latin typeface="Comic Sans MS" panose="030F0702030302020204" pitchFamily="66" charset="0"/>
            </a:endParaRPr>
          </a:p>
        </p:txBody>
      </p:sp>
      <p:sp>
        <p:nvSpPr>
          <p:cNvPr id="5" name="مربع نص 4">
            <a:extLst>
              <a:ext uri="{FF2B5EF4-FFF2-40B4-BE49-F238E27FC236}">
                <a16:creationId xmlns:a16="http://schemas.microsoft.com/office/drawing/2014/main" id="{6B1F18AA-99B6-44B4-ACA4-A2704ABE869D}"/>
              </a:ext>
            </a:extLst>
          </p:cNvPr>
          <p:cNvSpPr txBox="1"/>
          <p:nvPr/>
        </p:nvSpPr>
        <p:spPr>
          <a:xfrm>
            <a:off x="5638811" y="4815840"/>
            <a:ext cx="2825923"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 can ride a bike  </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439462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089926"/>
            <a:ext cx="6858000" cy="2387600"/>
          </a:xfrm>
        </p:spPr>
        <p:txBody>
          <a:bodyPr/>
          <a:lstStyle/>
          <a:p>
            <a:pPr algn="ctr" rtl="0"/>
            <a:r>
              <a:rPr lang="en-US" sz="16600" b="0" dirty="0">
                <a:latin typeface="Rockwell" panose="02060603020205020403" pitchFamily="18" charset="0"/>
              </a:rPr>
              <a:t>UNIT 5 </a:t>
            </a:r>
            <a:endParaRPr lang="ar-SA" sz="16600" b="0" dirty="0">
              <a:latin typeface="Rockwell" panose="02060603020205020403" pitchFamily="18" charset="0"/>
            </a:endParaRPr>
          </a:p>
        </p:txBody>
      </p:sp>
    </p:spTree>
    <p:extLst>
      <p:ext uri="{BB962C8B-B14F-4D97-AF65-F5344CB8AC3E}">
        <p14:creationId xmlns:p14="http://schemas.microsoft.com/office/powerpoint/2010/main" val="18260690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C120644-2B09-4570-A086-405B3B2C2C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0486" y="997266"/>
            <a:ext cx="7903028" cy="5229225"/>
          </a:xfrm>
          <a:prstGeom prst="rect">
            <a:avLst/>
          </a:prstGeom>
        </p:spPr>
      </p:pic>
      <p:sp>
        <p:nvSpPr>
          <p:cNvPr id="5" name="مربع نص 4">
            <a:extLst>
              <a:ext uri="{FF2B5EF4-FFF2-40B4-BE49-F238E27FC236}">
                <a16:creationId xmlns:a16="http://schemas.microsoft.com/office/drawing/2014/main" id="{D3716ECC-C2ED-4830-AFFD-8768BA99D2FD}"/>
              </a:ext>
            </a:extLst>
          </p:cNvPr>
          <p:cNvSpPr txBox="1"/>
          <p:nvPr/>
        </p:nvSpPr>
        <p:spPr>
          <a:xfrm>
            <a:off x="4741817" y="1881051"/>
            <a:ext cx="1349827"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extinct</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D4C95A2-A661-4C99-A2A7-EC14B4F79D13}"/>
              </a:ext>
            </a:extLst>
          </p:cNvPr>
          <p:cNvSpPr txBox="1"/>
          <p:nvPr/>
        </p:nvSpPr>
        <p:spPr>
          <a:xfrm>
            <a:off x="2555963" y="2425340"/>
            <a:ext cx="182880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immense</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01BC687-388D-4BB7-BE36-850896B4DFCD}"/>
              </a:ext>
            </a:extLst>
          </p:cNvPr>
          <p:cNvSpPr txBox="1"/>
          <p:nvPr/>
        </p:nvSpPr>
        <p:spPr>
          <a:xfrm>
            <a:off x="4262844" y="2682244"/>
            <a:ext cx="182880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rhyme</a:t>
            </a:r>
            <a:endParaRPr lang="ar-SA" sz="24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3C6C84E-08B7-4C52-BB4C-73D3AE16AFB5}"/>
              </a:ext>
            </a:extLst>
          </p:cNvPr>
          <p:cNvSpPr txBox="1"/>
          <p:nvPr/>
        </p:nvSpPr>
        <p:spPr>
          <a:xfrm>
            <a:off x="1554474" y="3213470"/>
            <a:ext cx="182880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routinely</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291211C-EE0A-439B-95FF-BEA83DBD5E1B}"/>
              </a:ext>
            </a:extLst>
          </p:cNvPr>
          <p:cNvSpPr txBox="1"/>
          <p:nvPr/>
        </p:nvSpPr>
        <p:spPr>
          <a:xfrm>
            <a:off x="1915882" y="3731632"/>
            <a:ext cx="182880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currently</a:t>
            </a:r>
            <a:endParaRPr lang="ar-SA" sz="24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28FF142-C121-48DC-A4A0-E4953DAD29FB}"/>
              </a:ext>
            </a:extLst>
          </p:cNvPr>
          <p:cNvSpPr txBox="1"/>
          <p:nvPr/>
        </p:nvSpPr>
        <p:spPr>
          <a:xfrm>
            <a:off x="5961022" y="4236732"/>
            <a:ext cx="196813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consecutive</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F032B29-1E8F-47AC-94AC-2FD1590BA30C}"/>
              </a:ext>
            </a:extLst>
          </p:cNvPr>
          <p:cNvSpPr txBox="1"/>
          <p:nvPr/>
        </p:nvSpPr>
        <p:spPr>
          <a:xfrm>
            <a:off x="1907173" y="4767956"/>
            <a:ext cx="182880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solitary</a:t>
            </a:r>
            <a:endParaRPr lang="ar-SA" sz="2400" dirty="0">
              <a:solidFill>
                <a:srgbClr val="0000FF"/>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147E47E-1E23-4A95-9C32-AC14FA7DB1FB}"/>
              </a:ext>
            </a:extLst>
          </p:cNvPr>
          <p:cNvSpPr txBox="1"/>
          <p:nvPr/>
        </p:nvSpPr>
        <p:spPr>
          <a:xfrm>
            <a:off x="3143790" y="5534311"/>
            <a:ext cx="159802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acquire</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62707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DCA5766-2A9F-4C6C-93B6-611CBAC3FC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7751" y="1617745"/>
            <a:ext cx="8188498" cy="4090723"/>
          </a:xfrm>
          <a:prstGeom prst="rect">
            <a:avLst/>
          </a:prstGeom>
        </p:spPr>
      </p:pic>
      <p:sp>
        <p:nvSpPr>
          <p:cNvPr id="5" name="مربع نص 4">
            <a:extLst>
              <a:ext uri="{FF2B5EF4-FFF2-40B4-BE49-F238E27FC236}">
                <a16:creationId xmlns:a16="http://schemas.microsoft.com/office/drawing/2014/main" id="{D7190867-7B39-4932-B1E0-48F6AC3B984F}"/>
              </a:ext>
            </a:extLst>
          </p:cNvPr>
          <p:cNvSpPr txBox="1"/>
          <p:nvPr/>
        </p:nvSpPr>
        <p:spPr>
          <a:xfrm>
            <a:off x="1045029" y="2560320"/>
            <a:ext cx="7811588" cy="3508653"/>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I’m currently taking five classes.</a:t>
            </a:r>
          </a:p>
          <a:p>
            <a:pPr algn="l" rtl="0"/>
            <a:endParaRPr lang="en-US" dirty="0">
              <a:latin typeface="Comic Sans MS" panose="030F0702030302020204" pitchFamily="66" charset="0"/>
            </a:endParaRPr>
          </a:p>
          <a:p>
            <a:pPr algn="l" rtl="0"/>
            <a:endParaRPr lang="en-US" dirty="0">
              <a:latin typeface="Comic Sans MS" panose="030F0702030302020204" pitchFamily="66" charset="0"/>
            </a:endParaRPr>
          </a:p>
          <a:p>
            <a:pPr algn="l" rtl="0"/>
            <a:r>
              <a:rPr lang="en-US" sz="2400" dirty="0">
                <a:solidFill>
                  <a:srgbClr val="0000FF"/>
                </a:solidFill>
                <a:latin typeface="Comic Sans MS" panose="030F0702030302020204" pitchFamily="66" charset="0"/>
              </a:rPr>
              <a:t>I routinely do my homework.</a:t>
            </a:r>
          </a:p>
          <a:p>
            <a:pPr algn="l" rtl="0"/>
            <a:endParaRPr lang="en-US" sz="2800" dirty="0">
              <a:latin typeface="Comic Sans MS" panose="030F0702030302020204" pitchFamily="66" charset="0"/>
            </a:endParaRPr>
          </a:p>
          <a:p>
            <a:pPr algn="ctr" rtl="0"/>
            <a:r>
              <a:rPr lang="en-US" sz="2400" dirty="0">
                <a:solidFill>
                  <a:srgbClr val="FF0000"/>
                </a:solidFill>
                <a:latin typeface="Comic Sans MS" panose="030F0702030302020204" pitchFamily="66" charset="0"/>
              </a:rPr>
              <a:t>the word </a:t>
            </a:r>
            <a:r>
              <a:rPr lang="en-US" sz="2400" i="1" dirty="0">
                <a:solidFill>
                  <a:srgbClr val="FF0000"/>
                </a:solidFill>
                <a:latin typeface="Comic Sans MS" panose="030F0702030302020204" pitchFamily="66" charset="0"/>
              </a:rPr>
              <a:t>balloon </a:t>
            </a:r>
            <a:r>
              <a:rPr lang="en-US" sz="2400" dirty="0">
                <a:solidFill>
                  <a:srgbClr val="FF0000"/>
                </a:solidFill>
                <a:latin typeface="Comic Sans MS" panose="030F0702030302020204" pitchFamily="66" charset="0"/>
              </a:rPr>
              <a:t>has two . The word </a:t>
            </a:r>
            <a:r>
              <a:rPr lang="en-US" sz="2400" i="1" dirty="0">
                <a:solidFill>
                  <a:srgbClr val="FF0000"/>
                </a:solidFill>
                <a:latin typeface="Comic Sans MS" panose="030F0702030302020204" pitchFamily="66" charset="0"/>
              </a:rPr>
              <a:t>bookkeeper </a:t>
            </a:r>
            <a:r>
              <a:rPr lang="en-US" sz="2400" dirty="0">
                <a:solidFill>
                  <a:srgbClr val="FF0000"/>
                </a:solidFill>
                <a:latin typeface="Comic Sans MS" panose="030F0702030302020204" pitchFamily="66" charset="0"/>
              </a:rPr>
              <a:t>has three.</a:t>
            </a:r>
          </a:p>
          <a:p>
            <a:pPr algn="ctr" rtl="0"/>
            <a:endParaRPr lang="en-US" sz="1400" dirty="0">
              <a:latin typeface="Comic Sans MS" panose="030F0702030302020204" pitchFamily="66" charset="0"/>
            </a:endParaRPr>
          </a:p>
          <a:p>
            <a:pPr algn="ctr" rtl="0"/>
            <a:r>
              <a:rPr lang="en-US" sz="2400" dirty="0">
                <a:solidFill>
                  <a:srgbClr val="0000FF"/>
                </a:solidFill>
                <a:latin typeface="Comic Sans MS" panose="030F0702030302020204" pitchFamily="66" charset="0"/>
              </a:rPr>
              <a:t>In my country, you can find English in books, on TV, on the radio, and on advertising</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275732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4919D45-780D-4F8A-B95B-122CA9B5DB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045" y="1538075"/>
            <a:ext cx="8085910" cy="3781850"/>
          </a:xfrm>
          <a:prstGeom prst="rect">
            <a:avLst/>
          </a:prstGeom>
        </p:spPr>
      </p:pic>
      <p:sp>
        <p:nvSpPr>
          <p:cNvPr id="5" name="مربع نص 4">
            <a:extLst>
              <a:ext uri="{FF2B5EF4-FFF2-40B4-BE49-F238E27FC236}">
                <a16:creationId xmlns:a16="http://schemas.microsoft.com/office/drawing/2014/main" id="{4B6937EA-D6E3-42BB-91DD-456125683BA0}"/>
              </a:ext>
            </a:extLst>
          </p:cNvPr>
          <p:cNvSpPr txBox="1"/>
          <p:nvPr/>
        </p:nvSpPr>
        <p:spPr>
          <a:xfrm>
            <a:off x="2717076" y="2272937"/>
            <a:ext cx="2207622" cy="3046988"/>
          </a:xfrm>
          <a:prstGeom prst="rect">
            <a:avLst/>
          </a:prstGeom>
          <a:solidFill>
            <a:schemeClr val="accent4">
              <a:lumMod val="20000"/>
              <a:lumOff val="80000"/>
            </a:schemeClr>
          </a:solidFill>
        </p:spPr>
        <p:txBody>
          <a:bodyPr wrap="square" rtlCol="1">
            <a:spAutoFit/>
          </a:bodyPr>
          <a:lstStyle/>
          <a:p>
            <a:pPr algn="l" rtl="0"/>
            <a:r>
              <a:rPr lang="en-US" sz="2400" dirty="0">
                <a:solidFill>
                  <a:srgbClr val="0000FF"/>
                </a:solidFill>
                <a:latin typeface="Comic Sans MS" panose="030F0702030302020204" pitchFamily="66" charset="0"/>
              </a:rPr>
              <a:t>who / that </a:t>
            </a:r>
          </a:p>
          <a:p>
            <a:pPr algn="l" rtl="0"/>
            <a:r>
              <a:rPr lang="en-US" sz="2400" dirty="0">
                <a:solidFill>
                  <a:srgbClr val="FF0000"/>
                </a:solidFill>
                <a:latin typeface="Comic Sans MS" panose="030F0702030302020204" pitchFamily="66" charset="0"/>
              </a:rPr>
              <a:t>which / that </a:t>
            </a:r>
          </a:p>
          <a:p>
            <a:pPr algn="l" rtl="0"/>
            <a:r>
              <a:rPr lang="en-US" sz="2400" dirty="0">
                <a:solidFill>
                  <a:srgbClr val="0000FF"/>
                </a:solidFill>
                <a:latin typeface="Comic Sans MS" panose="030F0702030302020204" pitchFamily="66" charset="0"/>
              </a:rPr>
              <a:t>who / that </a:t>
            </a:r>
          </a:p>
          <a:p>
            <a:pPr algn="l" rtl="0"/>
            <a:r>
              <a:rPr lang="en-US" sz="2400" dirty="0">
                <a:solidFill>
                  <a:srgbClr val="FF0000"/>
                </a:solidFill>
                <a:latin typeface="Comic Sans MS" panose="030F0702030302020204" pitchFamily="66" charset="0"/>
              </a:rPr>
              <a:t>which / that </a:t>
            </a:r>
          </a:p>
          <a:p>
            <a:pPr algn="l" rtl="0"/>
            <a:r>
              <a:rPr lang="en-US" sz="2400" dirty="0">
                <a:solidFill>
                  <a:srgbClr val="0000FF"/>
                </a:solidFill>
                <a:latin typeface="Comic Sans MS" panose="030F0702030302020204" pitchFamily="66" charset="0"/>
              </a:rPr>
              <a:t>which / that </a:t>
            </a:r>
          </a:p>
          <a:p>
            <a:pPr algn="l" rtl="0"/>
            <a:r>
              <a:rPr lang="en-US" sz="2400" dirty="0">
                <a:solidFill>
                  <a:srgbClr val="FF0000"/>
                </a:solidFill>
                <a:latin typeface="Comic Sans MS" panose="030F0702030302020204" pitchFamily="66" charset="0"/>
              </a:rPr>
              <a:t>which / that </a:t>
            </a:r>
          </a:p>
          <a:p>
            <a:pPr algn="l" rtl="0"/>
            <a:r>
              <a:rPr lang="en-US" sz="2400" dirty="0">
                <a:solidFill>
                  <a:srgbClr val="0000FF"/>
                </a:solidFill>
                <a:latin typeface="Comic Sans MS" panose="030F0702030302020204" pitchFamily="66" charset="0"/>
              </a:rPr>
              <a:t>who / that </a:t>
            </a:r>
          </a:p>
          <a:p>
            <a:pPr algn="l" rtl="0"/>
            <a:r>
              <a:rPr lang="en-US" sz="2400" dirty="0">
                <a:solidFill>
                  <a:srgbClr val="FF0000"/>
                </a:solidFill>
                <a:latin typeface="Comic Sans MS" panose="030F0702030302020204" pitchFamily="66" charset="0"/>
              </a:rPr>
              <a:t>who / that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18630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B05D6A-81A5-42A8-A9DC-6393D584A4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86246" y="940525"/>
            <a:ext cx="7171508" cy="5433196"/>
          </a:xfrm>
          <a:prstGeom prst="rect">
            <a:avLst/>
          </a:prstGeom>
        </p:spPr>
      </p:pic>
    </p:spTree>
    <p:extLst>
      <p:ext uri="{BB962C8B-B14F-4D97-AF65-F5344CB8AC3E}">
        <p14:creationId xmlns:p14="http://schemas.microsoft.com/office/powerpoint/2010/main" val="911623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A29C15A-C76B-49B5-9C98-A41BACCF98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7828" y="966651"/>
            <a:ext cx="7968343" cy="5368834"/>
          </a:xfrm>
          <a:prstGeom prst="rect">
            <a:avLst/>
          </a:prstGeom>
        </p:spPr>
      </p:pic>
      <p:pic>
        <p:nvPicPr>
          <p:cNvPr id="6" name="رسم 5" descr="علامة اختيار">
            <a:extLst>
              <a:ext uri="{FF2B5EF4-FFF2-40B4-BE49-F238E27FC236}">
                <a16:creationId xmlns:a16="http://schemas.microsoft.com/office/drawing/2014/main" id="{AAEF33CF-42B7-47A7-8731-C5F362FEE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0697" y="2383971"/>
            <a:ext cx="457200" cy="457200"/>
          </a:xfrm>
          <a:prstGeom prst="rect">
            <a:avLst/>
          </a:prstGeom>
        </p:spPr>
      </p:pic>
      <p:pic>
        <p:nvPicPr>
          <p:cNvPr id="7" name="رسم 6" descr="علامة اختيار">
            <a:extLst>
              <a:ext uri="{FF2B5EF4-FFF2-40B4-BE49-F238E27FC236}">
                <a16:creationId xmlns:a16="http://schemas.microsoft.com/office/drawing/2014/main" id="{A383FBDF-0B42-4EC7-9057-9D734DD365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556" y="3111137"/>
            <a:ext cx="457200" cy="457200"/>
          </a:xfrm>
          <a:prstGeom prst="rect">
            <a:avLst/>
          </a:prstGeom>
        </p:spPr>
      </p:pic>
      <p:pic>
        <p:nvPicPr>
          <p:cNvPr id="8" name="رسم 7" descr="علامة اختيار">
            <a:extLst>
              <a:ext uri="{FF2B5EF4-FFF2-40B4-BE49-F238E27FC236}">
                <a16:creationId xmlns:a16="http://schemas.microsoft.com/office/drawing/2014/main" id="{A37FB512-F091-4757-8A6F-9990E3491D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5053" y="3498671"/>
            <a:ext cx="457200" cy="457200"/>
          </a:xfrm>
          <a:prstGeom prst="rect">
            <a:avLst/>
          </a:prstGeom>
        </p:spPr>
      </p:pic>
      <p:pic>
        <p:nvPicPr>
          <p:cNvPr id="9" name="رسم 8" descr="علامة اختيار">
            <a:extLst>
              <a:ext uri="{FF2B5EF4-FFF2-40B4-BE49-F238E27FC236}">
                <a16:creationId xmlns:a16="http://schemas.microsoft.com/office/drawing/2014/main" id="{4931BD93-2067-4496-92F6-E89846B65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7635" y="3886205"/>
            <a:ext cx="457200" cy="457200"/>
          </a:xfrm>
          <a:prstGeom prst="rect">
            <a:avLst/>
          </a:prstGeom>
        </p:spPr>
      </p:pic>
      <p:pic>
        <p:nvPicPr>
          <p:cNvPr id="10" name="رسم 9" descr="علامة اختيار">
            <a:extLst>
              <a:ext uri="{FF2B5EF4-FFF2-40B4-BE49-F238E27FC236}">
                <a16:creationId xmlns:a16="http://schemas.microsoft.com/office/drawing/2014/main" id="{0BAF18F1-C7FB-4022-A910-234C0BBE81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557" y="4260676"/>
            <a:ext cx="457200" cy="457200"/>
          </a:xfrm>
          <a:prstGeom prst="rect">
            <a:avLst/>
          </a:prstGeom>
        </p:spPr>
      </p:pic>
      <p:pic>
        <p:nvPicPr>
          <p:cNvPr id="11" name="رسم 10" descr="علامة اختيار">
            <a:extLst>
              <a:ext uri="{FF2B5EF4-FFF2-40B4-BE49-F238E27FC236}">
                <a16:creationId xmlns:a16="http://schemas.microsoft.com/office/drawing/2014/main" id="{206EEAB2-C312-4222-8359-90DA75DDA0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7201" y="4661273"/>
            <a:ext cx="457200" cy="457200"/>
          </a:xfrm>
          <a:prstGeom prst="rect">
            <a:avLst/>
          </a:prstGeom>
        </p:spPr>
      </p:pic>
      <p:pic>
        <p:nvPicPr>
          <p:cNvPr id="12" name="رسم 11" descr="علامة اختيار">
            <a:extLst>
              <a:ext uri="{FF2B5EF4-FFF2-40B4-BE49-F238E27FC236}">
                <a16:creationId xmlns:a16="http://schemas.microsoft.com/office/drawing/2014/main" id="{6CD3D298-72D0-423B-99CF-64B6772C1F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7636" y="5035744"/>
            <a:ext cx="457200" cy="457200"/>
          </a:xfrm>
          <a:prstGeom prst="rect">
            <a:avLst/>
          </a:prstGeom>
        </p:spPr>
      </p:pic>
      <p:pic>
        <p:nvPicPr>
          <p:cNvPr id="13" name="رسم 12" descr="علامة اختيار">
            <a:extLst>
              <a:ext uri="{FF2B5EF4-FFF2-40B4-BE49-F238E27FC236}">
                <a16:creationId xmlns:a16="http://schemas.microsoft.com/office/drawing/2014/main" id="{6C1168E2-97E8-48BB-A3C0-F76C4DCD88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4618" y="5749848"/>
            <a:ext cx="457200" cy="457200"/>
          </a:xfrm>
          <a:prstGeom prst="rect">
            <a:avLst/>
          </a:prstGeom>
        </p:spPr>
      </p:pic>
      <p:sp>
        <p:nvSpPr>
          <p:cNvPr id="14" name="مربع نص 13">
            <a:extLst>
              <a:ext uri="{FF2B5EF4-FFF2-40B4-BE49-F238E27FC236}">
                <a16:creationId xmlns:a16="http://schemas.microsoft.com/office/drawing/2014/main" id="{3DB96505-76EA-4DE8-97A7-ADA6C615A1EA}"/>
              </a:ext>
            </a:extLst>
          </p:cNvPr>
          <p:cNvSpPr txBox="1"/>
          <p:nvPr/>
        </p:nvSpPr>
        <p:spPr>
          <a:xfrm>
            <a:off x="2795453" y="2440573"/>
            <a:ext cx="2586446" cy="347787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that, which </a:t>
            </a:r>
          </a:p>
          <a:p>
            <a:pPr algn="l" rtl="0"/>
            <a:r>
              <a:rPr lang="en-US" sz="2400" dirty="0">
                <a:solidFill>
                  <a:srgbClr val="0000FF"/>
                </a:solidFill>
                <a:latin typeface="Comic Sans MS" panose="030F0702030302020204" pitchFamily="66" charset="0"/>
              </a:rPr>
              <a:t>that, which</a:t>
            </a:r>
          </a:p>
          <a:p>
            <a:pPr algn="l" rtl="0"/>
            <a:endParaRPr lang="en-US" sz="28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that, who </a:t>
            </a:r>
          </a:p>
          <a:p>
            <a:pPr algn="l" rtl="0"/>
            <a:r>
              <a:rPr lang="en-US" sz="2400" dirty="0">
                <a:solidFill>
                  <a:srgbClr val="0000FF"/>
                </a:solidFill>
                <a:latin typeface="Comic Sans MS" panose="030F0702030302020204" pitchFamily="66" charset="0"/>
              </a:rPr>
              <a:t>that, which </a:t>
            </a:r>
          </a:p>
          <a:p>
            <a:pPr algn="l" rtl="0"/>
            <a:r>
              <a:rPr lang="en-US" sz="2400" dirty="0">
                <a:solidFill>
                  <a:srgbClr val="FF0000"/>
                </a:solidFill>
                <a:latin typeface="Comic Sans MS" panose="030F0702030302020204" pitchFamily="66" charset="0"/>
              </a:rPr>
              <a:t>that, who, whom</a:t>
            </a:r>
          </a:p>
          <a:p>
            <a:pPr algn="l" rtl="0"/>
            <a:r>
              <a:rPr lang="en-US" sz="2400" dirty="0">
                <a:solidFill>
                  <a:srgbClr val="0000FF"/>
                </a:solidFill>
                <a:latin typeface="Comic Sans MS" panose="030F0702030302020204" pitchFamily="66" charset="0"/>
              </a:rPr>
              <a:t>that, which</a:t>
            </a:r>
          </a:p>
          <a:p>
            <a:pPr algn="l" rtl="0"/>
            <a:r>
              <a:rPr lang="en-US" sz="2400" dirty="0">
                <a:solidFill>
                  <a:srgbClr val="FF0000"/>
                </a:solidFill>
                <a:latin typeface="Comic Sans MS" panose="030F0702030302020204" pitchFamily="66" charset="0"/>
              </a:rPr>
              <a:t>that, who</a:t>
            </a:r>
          </a:p>
          <a:p>
            <a:pPr algn="l" rtl="0"/>
            <a:r>
              <a:rPr lang="en-US" sz="2400" dirty="0">
                <a:solidFill>
                  <a:srgbClr val="0000FF"/>
                </a:solidFill>
                <a:latin typeface="Comic Sans MS" panose="030F0702030302020204" pitchFamily="66" charset="0"/>
              </a:rPr>
              <a:t>that, who, whom</a:t>
            </a:r>
            <a:endParaRPr lang="ar-SA" sz="2400" dirty="0">
              <a:solidFill>
                <a:srgbClr val="0000FF"/>
              </a:solidFill>
              <a:latin typeface="Comic Sans MS" panose="030F0702030302020204" pitchFamily="66" charset="0"/>
            </a:endParaRPr>
          </a:p>
        </p:txBody>
      </p:sp>
      <p:pic>
        <p:nvPicPr>
          <p:cNvPr id="17" name="رسم 16" descr="بدون علامة">
            <a:extLst>
              <a:ext uri="{FF2B5EF4-FFF2-40B4-BE49-F238E27FC236}">
                <a16:creationId xmlns:a16="http://schemas.microsoft.com/office/drawing/2014/main" id="{35F5A0A0-F3D6-436E-9F67-EAC0FD0458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7497" y="2440573"/>
            <a:ext cx="457200" cy="457200"/>
          </a:xfrm>
          <a:prstGeom prst="rect">
            <a:avLst/>
          </a:prstGeom>
        </p:spPr>
      </p:pic>
      <p:pic>
        <p:nvPicPr>
          <p:cNvPr id="18" name="رسم 17" descr="بدون علامة">
            <a:extLst>
              <a:ext uri="{FF2B5EF4-FFF2-40B4-BE49-F238E27FC236}">
                <a16:creationId xmlns:a16="http://schemas.microsoft.com/office/drawing/2014/main" id="{DF687738-38BD-4E00-AC3C-ED9C17E707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4663" y="4330335"/>
            <a:ext cx="457200" cy="457200"/>
          </a:xfrm>
          <a:prstGeom prst="rect">
            <a:avLst/>
          </a:prstGeom>
        </p:spPr>
      </p:pic>
      <p:pic>
        <p:nvPicPr>
          <p:cNvPr id="19" name="رسم 18" descr="بدون علامة">
            <a:extLst>
              <a:ext uri="{FF2B5EF4-FFF2-40B4-BE49-F238E27FC236}">
                <a16:creationId xmlns:a16="http://schemas.microsoft.com/office/drawing/2014/main" id="{2FFB64DA-5B05-48C0-B3DB-E88DB58340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4914" y="4704806"/>
            <a:ext cx="457200" cy="457200"/>
          </a:xfrm>
          <a:prstGeom prst="rect">
            <a:avLst/>
          </a:prstGeom>
        </p:spPr>
      </p:pic>
      <p:pic>
        <p:nvPicPr>
          <p:cNvPr id="20" name="رسم 19" descr="بدون علامة">
            <a:extLst>
              <a:ext uri="{FF2B5EF4-FFF2-40B4-BE49-F238E27FC236}">
                <a16:creationId xmlns:a16="http://schemas.microsoft.com/office/drawing/2014/main" id="{6308DFB7-C528-4C9D-A303-9A9E4C8FDB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12080" y="5431973"/>
            <a:ext cx="457200" cy="457200"/>
          </a:xfrm>
          <a:prstGeom prst="rect">
            <a:avLst/>
          </a:prstGeom>
        </p:spPr>
      </p:pic>
    </p:spTree>
    <p:extLst>
      <p:ext uri="{BB962C8B-B14F-4D97-AF65-F5344CB8AC3E}">
        <p14:creationId xmlns:p14="http://schemas.microsoft.com/office/powerpoint/2010/main" val="2988789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fade">
                                      <p:cBhvr>
                                        <p:cTn id="47" dur="500"/>
                                        <p:tgtEl>
                                          <p:spTgt spid="1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fade">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9892A31-FD70-4A6C-B468-C0ECB1F8C6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9268" y="809897"/>
            <a:ext cx="7785463" cy="5617029"/>
          </a:xfrm>
          <a:prstGeom prst="rect">
            <a:avLst/>
          </a:prstGeom>
        </p:spPr>
      </p:pic>
      <p:sp>
        <p:nvSpPr>
          <p:cNvPr id="5" name="مربع نص 4">
            <a:extLst>
              <a:ext uri="{FF2B5EF4-FFF2-40B4-BE49-F238E27FC236}">
                <a16:creationId xmlns:a16="http://schemas.microsoft.com/office/drawing/2014/main" id="{E1678C9D-4D0F-4CE1-A16D-EAE6E36D3718}"/>
              </a:ext>
            </a:extLst>
          </p:cNvPr>
          <p:cNvSpPr txBox="1"/>
          <p:nvPr/>
        </p:nvSpPr>
        <p:spPr>
          <a:xfrm>
            <a:off x="1436916" y="1907179"/>
            <a:ext cx="6923315" cy="3272947"/>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The pill that I took made me sick.</a:t>
            </a:r>
          </a:p>
          <a:p>
            <a:pPr algn="l" rtl="0">
              <a:lnSpc>
                <a:spcPct val="150000"/>
              </a:lnSpc>
            </a:pPr>
            <a:r>
              <a:rPr lang="en-US" sz="2000" dirty="0">
                <a:solidFill>
                  <a:srgbClr val="FF0000"/>
                </a:solidFill>
                <a:latin typeface="Comic Sans MS" panose="030F0702030302020204" pitchFamily="66" charset="0"/>
              </a:rPr>
              <a:t>The soup that I had for lunch was too salty.</a:t>
            </a:r>
          </a:p>
          <a:p>
            <a:pPr algn="l" rtl="0">
              <a:lnSpc>
                <a:spcPct val="150000"/>
              </a:lnSpc>
            </a:pPr>
            <a:r>
              <a:rPr lang="en-US" sz="2000" dirty="0">
                <a:solidFill>
                  <a:srgbClr val="0000FF"/>
                </a:solidFill>
                <a:latin typeface="Comic Sans MS" panose="030F0702030302020204" pitchFamily="66" charset="0"/>
              </a:rPr>
              <a:t>A bird is an animal that can fly.</a:t>
            </a:r>
          </a:p>
          <a:p>
            <a:pPr algn="l" rtl="0">
              <a:lnSpc>
                <a:spcPct val="150000"/>
              </a:lnSpc>
            </a:pPr>
            <a:r>
              <a:rPr lang="en-US" sz="2000" dirty="0">
                <a:solidFill>
                  <a:srgbClr val="FF0000"/>
                </a:solidFill>
                <a:latin typeface="Comic Sans MS" panose="030F0702030302020204" pitchFamily="66" charset="0"/>
              </a:rPr>
              <a:t>The man who is wearing a shomag is my father.</a:t>
            </a:r>
          </a:p>
          <a:p>
            <a:pPr algn="l" rtl="0">
              <a:lnSpc>
                <a:spcPct val="150000"/>
              </a:lnSpc>
            </a:pPr>
            <a:r>
              <a:rPr lang="en-US" sz="2000" dirty="0">
                <a:solidFill>
                  <a:srgbClr val="0000FF"/>
                </a:solidFill>
                <a:latin typeface="Comic Sans MS" panose="030F0702030302020204" pitchFamily="66" charset="0"/>
              </a:rPr>
              <a:t>Where can I find a store that sells clothes?</a:t>
            </a:r>
          </a:p>
          <a:p>
            <a:pPr algn="l" rtl="0">
              <a:lnSpc>
                <a:spcPct val="150000"/>
              </a:lnSpc>
            </a:pPr>
            <a:r>
              <a:rPr lang="en-US" sz="2000" dirty="0">
                <a:solidFill>
                  <a:srgbClr val="FF0000"/>
                </a:solidFill>
                <a:latin typeface="Comic Sans MS" panose="030F0702030302020204" pitchFamily="66" charset="0"/>
              </a:rPr>
              <a:t>The doctor that I met in the hospital was nice.</a:t>
            </a:r>
          </a:p>
          <a:p>
            <a:pPr algn="l" rtl="0">
              <a:lnSpc>
                <a:spcPct val="150000"/>
              </a:lnSpc>
            </a:pPr>
            <a:r>
              <a:rPr lang="en-US" sz="2000" dirty="0">
                <a:solidFill>
                  <a:srgbClr val="0000FF"/>
                </a:solidFill>
                <a:latin typeface="Comic Sans MS" panose="030F0702030302020204" pitchFamily="66" charset="0"/>
              </a:rPr>
              <a:t>Aziz bought the book that he wanted.</a:t>
            </a:r>
          </a:p>
        </p:txBody>
      </p:sp>
      <p:sp>
        <p:nvSpPr>
          <p:cNvPr id="6" name="مربع نص 5">
            <a:extLst>
              <a:ext uri="{FF2B5EF4-FFF2-40B4-BE49-F238E27FC236}">
                <a16:creationId xmlns:a16="http://schemas.microsoft.com/office/drawing/2014/main" id="{74595DE7-7A77-4EE0-BC23-3BE8F6AA51DA}"/>
              </a:ext>
            </a:extLst>
          </p:cNvPr>
          <p:cNvSpPr txBox="1"/>
          <p:nvPr/>
        </p:nvSpPr>
        <p:spPr>
          <a:xfrm>
            <a:off x="457202" y="5219315"/>
            <a:ext cx="8503920" cy="338554"/>
          </a:xfrm>
          <a:prstGeom prst="rect">
            <a:avLst/>
          </a:prstGeom>
          <a:noFill/>
        </p:spPr>
        <p:txBody>
          <a:bodyPr wrap="square" rtlCol="1">
            <a:spAutoFit/>
          </a:bodyPr>
          <a:lstStyle/>
          <a:p>
            <a:pPr algn="l" rtl="0"/>
            <a:r>
              <a:rPr lang="en-US" sz="1600" dirty="0">
                <a:solidFill>
                  <a:srgbClr val="FF0000"/>
                </a:solidFill>
                <a:latin typeface="Comic Sans MS" panose="030F0702030302020204" pitchFamily="66" charset="0"/>
              </a:rPr>
              <a:t>My father who gave me some good advice and support, helped me succeed in my studies.</a:t>
            </a:r>
          </a:p>
        </p:txBody>
      </p:sp>
      <p:sp>
        <p:nvSpPr>
          <p:cNvPr id="7" name="مربع نص 6">
            <a:extLst>
              <a:ext uri="{FF2B5EF4-FFF2-40B4-BE49-F238E27FC236}">
                <a16:creationId xmlns:a16="http://schemas.microsoft.com/office/drawing/2014/main" id="{F2D7EC5F-D507-46B3-A910-6011F2C8C297}"/>
              </a:ext>
            </a:extLst>
          </p:cNvPr>
          <p:cNvSpPr txBox="1"/>
          <p:nvPr/>
        </p:nvSpPr>
        <p:spPr>
          <a:xfrm>
            <a:off x="1502229" y="5505617"/>
            <a:ext cx="5799907" cy="963405"/>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I have a class that begins at 1:00 p.m.</a:t>
            </a:r>
          </a:p>
          <a:p>
            <a:pPr algn="l" rtl="0">
              <a:lnSpc>
                <a:spcPct val="150000"/>
              </a:lnSpc>
            </a:pPr>
            <a:r>
              <a:rPr lang="en-US" sz="2000" dirty="0">
                <a:solidFill>
                  <a:srgbClr val="FF0000"/>
                </a:solidFill>
                <a:latin typeface="Comic Sans MS" panose="030F0702030302020204" pitchFamily="66" charset="0"/>
              </a:rPr>
              <a:t>A chef is a person who cooks in a restaurant.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918460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fade">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fade">
                                      <p:cBhvr>
                                        <p:cTn id="5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85868E-A7A5-4FA0-AAEE-5951C85A14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8966" y="1254034"/>
            <a:ext cx="8306068" cy="4882926"/>
          </a:xfrm>
          <a:prstGeom prst="rect">
            <a:avLst/>
          </a:prstGeom>
        </p:spPr>
      </p:pic>
      <p:sp>
        <p:nvSpPr>
          <p:cNvPr id="5" name="مربع نص 4">
            <a:extLst>
              <a:ext uri="{FF2B5EF4-FFF2-40B4-BE49-F238E27FC236}">
                <a16:creationId xmlns:a16="http://schemas.microsoft.com/office/drawing/2014/main" id="{65269436-9304-4BC6-949D-65EFE2D5DACB}"/>
              </a:ext>
            </a:extLst>
          </p:cNvPr>
          <p:cNvSpPr txBox="1"/>
          <p:nvPr/>
        </p:nvSpPr>
        <p:spPr>
          <a:xfrm>
            <a:off x="2194560" y="2403566"/>
            <a:ext cx="6413863" cy="3733394"/>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An adjective is a word that describes a noun.</a:t>
            </a:r>
          </a:p>
          <a:p>
            <a:pPr algn="l" rtl="0">
              <a:lnSpc>
                <a:spcPct val="150000"/>
              </a:lnSpc>
            </a:pPr>
            <a:r>
              <a:rPr lang="en-US" sz="2000" dirty="0">
                <a:solidFill>
                  <a:srgbClr val="FF0000"/>
                </a:solidFill>
                <a:latin typeface="Comic Sans MS" panose="030F0702030302020204" pitchFamily="66" charset="0"/>
              </a:rPr>
              <a:t>A television is a machine we use to watch programs.</a:t>
            </a:r>
          </a:p>
          <a:p>
            <a:pPr algn="l" rtl="0">
              <a:lnSpc>
                <a:spcPct val="150000"/>
              </a:lnSpc>
            </a:pPr>
            <a:r>
              <a:rPr lang="en-US" sz="2000" dirty="0">
                <a:solidFill>
                  <a:srgbClr val="0000FF"/>
                </a:solidFill>
                <a:latin typeface="Comic Sans MS" panose="030F0702030302020204" pitchFamily="66" charset="0"/>
              </a:rPr>
              <a:t>A snake is a reptile that slithers on the ground.</a:t>
            </a:r>
          </a:p>
          <a:p>
            <a:pPr algn="l" rtl="0">
              <a:lnSpc>
                <a:spcPct val="150000"/>
              </a:lnSpc>
            </a:pPr>
            <a:r>
              <a:rPr lang="en-US" sz="2000" dirty="0">
                <a:solidFill>
                  <a:srgbClr val="FF0000"/>
                </a:solidFill>
                <a:latin typeface="Comic Sans MS" panose="030F0702030302020204" pitchFamily="66" charset="0"/>
              </a:rPr>
              <a:t>Coffee is a drink that wakes you up.</a:t>
            </a:r>
          </a:p>
          <a:p>
            <a:pPr algn="l" rtl="0">
              <a:lnSpc>
                <a:spcPct val="150000"/>
              </a:lnSpc>
            </a:pPr>
            <a:r>
              <a:rPr lang="en-US" sz="2000" dirty="0">
                <a:solidFill>
                  <a:srgbClr val="0000FF"/>
                </a:solidFill>
                <a:latin typeface="Comic Sans MS" panose="030F0702030302020204" pitchFamily="66" charset="0"/>
              </a:rPr>
              <a:t>A teacher is a person who teaches us.</a:t>
            </a:r>
          </a:p>
          <a:p>
            <a:pPr algn="l" rtl="0">
              <a:lnSpc>
                <a:spcPct val="150000"/>
              </a:lnSpc>
            </a:pPr>
            <a:r>
              <a:rPr lang="en-US" sz="2000" dirty="0">
                <a:solidFill>
                  <a:srgbClr val="FF0000"/>
                </a:solidFill>
                <a:latin typeface="Comic Sans MS" panose="030F0702030302020204" pitchFamily="66" charset="0"/>
              </a:rPr>
              <a:t>A mother is a woman who has children.</a:t>
            </a:r>
          </a:p>
          <a:p>
            <a:pPr algn="l" rtl="0">
              <a:lnSpc>
                <a:spcPct val="150000"/>
              </a:lnSpc>
            </a:pPr>
            <a:r>
              <a:rPr lang="en-US" sz="2000" dirty="0">
                <a:solidFill>
                  <a:srgbClr val="0000FF"/>
                </a:solidFill>
                <a:latin typeface="Comic Sans MS" panose="030F0702030302020204" pitchFamily="66" charset="0"/>
              </a:rPr>
              <a:t>Arabic is a language that is spoken in Saudi Arabia.</a:t>
            </a:r>
          </a:p>
          <a:p>
            <a:pPr algn="l" rtl="0">
              <a:lnSpc>
                <a:spcPct val="150000"/>
              </a:lnSpc>
            </a:pPr>
            <a:r>
              <a:rPr lang="en-US" sz="2000" dirty="0">
                <a:solidFill>
                  <a:srgbClr val="FF0000"/>
                </a:solidFill>
                <a:latin typeface="Comic Sans MS" panose="030F0702030302020204" pitchFamily="66" charset="0"/>
              </a:rPr>
              <a:t>The sun is a star that warms the Earth.</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933AA67-8DDC-4C22-9D4E-F8C655AFFA44}"/>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1290890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202CB7B-9C46-4112-B70E-E55776FFE4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2399" y="1227908"/>
            <a:ext cx="8359202" cy="4402183"/>
          </a:xfrm>
          <a:prstGeom prst="rect">
            <a:avLst/>
          </a:prstGeom>
        </p:spPr>
      </p:pic>
      <p:sp>
        <p:nvSpPr>
          <p:cNvPr id="5" name="مربع نص 4">
            <a:extLst>
              <a:ext uri="{FF2B5EF4-FFF2-40B4-BE49-F238E27FC236}">
                <a16:creationId xmlns:a16="http://schemas.microsoft.com/office/drawing/2014/main" id="{661364B4-A69C-4354-8C51-A76184495CE1}"/>
              </a:ext>
            </a:extLst>
          </p:cNvPr>
          <p:cNvSpPr txBox="1"/>
          <p:nvPr/>
        </p:nvSpPr>
        <p:spPr>
          <a:xfrm>
            <a:off x="1031966" y="2847704"/>
            <a:ext cx="5917474" cy="280846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A cell phone is a tool we use to talk to other people.</a:t>
            </a:r>
          </a:p>
          <a:p>
            <a:pPr algn="l" rtl="0"/>
            <a:endParaRPr lang="en-US" sz="1400" dirty="0">
              <a:latin typeface="Comic Sans MS" panose="030F0702030302020204" pitchFamily="66" charset="0"/>
            </a:endParaRPr>
          </a:p>
          <a:p>
            <a:pPr algn="l" rtl="0"/>
            <a:r>
              <a:rPr lang="en-US" dirty="0">
                <a:solidFill>
                  <a:srgbClr val="0000FF"/>
                </a:solidFill>
                <a:latin typeface="Comic Sans MS" panose="030F0702030302020204" pitchFamily="66" charset="0"/>
              </a:rPr>
              <a:t>A car has four wheels and helps people to travel </a:t>
            </a:r>
          </a:p>
          <a:p>
            <a:pPr algn="l" rtl="0"/>
            <a:endParaRPr lang="en-US" sz="2800" dirty="0">
              <a:latin typeface="Comic Sans MS" panose="030F0702030302020204" pitchFamily="66" charset="0"/>
            </a:endParaRPr>
          </a:p>
          <a:p>
            <a:pPr algn="l" rtl="0"/>
            <a:r>
              <a:rPr lang="en-US" dirty="0">
                <a:solidFill>
                  <a:srgbClr val="FF0000"/>
                </a:solidFill>
                <a:latin typeface="Comic Sans MS" panose="030F0702030302020204" pitchFamily="66" charset="0"/>
              </a:rPr>
              <a:t>School is a place that we go to learn.</a:t>
            </a:r>
          </a:p>
          <a:p>
            <a:pPr algn="l" rtl="0"/>
            <a:endParaRPr lang="en-US" sz="1600" dirty="0">
              <a:latin typeface="Comic Sans MS" panose="030F0702030302020204" pitchFamily="66" charset="0"/>
            </a:endParaRPr>
          </a:p>
          <a:p>
            <a:pPr algn="l" rtl="0"/>
            <a:r>
              <a:rPr lang="en-US" dirty="0">
                <a:solidFill>
                  <a:srgbClr val="0000FF"/>
                </a:solidFill>
                <a:latin typeface="Comic Sans MS" panose="030F0702030302020204" pitchFamily="66" charset="0"/>
              </a:rPr>
              <a:t>A computer is a machine that people can instruct to do what they want.</a:t>
            </a:r>
          </a:p>
          <a:p>
            <a:pPr algn="l" rtl="0"/>
            <a:endParaRPr lang="en-US" sz="700" dirty="0">
              <a:solidFill>
                <a:srgbClr val="FF0000"/>
              </a:solidFill>
              <a:latin typeface="Comic Sans MS" panose="030F0702030302020204" pitchFamily="66" charset="0"/>
            </a:endParaRPr>
          </a:p>
          <a:p>
            <a:pPr algn="l" rtl="0"/>
            <a:r>
              <a:rPr lang="en-US" dirty="0">
                <a:solidFill>
                  <a:srgbClr val="FF0000"/>
                </a:solidFill>
                <a:latin typeface="Comic Sans MS" panose="030F0702030302020204" pitchFamily="66" charset="0"/>
              </a:rPr>
              <a:t>You can borrow the books that are in the library.</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88670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6D6FB3-2A40-4A1E-BBA6-3E7A7E27C6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4765" y="875074"/>
            <a:ext cx="7994469" cy="5421920"/>
          </a:xfrm>
          <a:prstGeom prst="rect">
            <a:avLst/>
          </a:prstGeom>
        </p:spPr>
      </p:pic>
      <p:sp>
        <p:nvSpPr>
          <p:cNvPr id="5" name="مربع نص 4">
            <a:extLst>
              <a:ext uri="{FF2B5EF4-FFF2-40B4-BE49-F238E27FC236}">
                <a16:creationId xmlns:a16="http://schemas.microsoft.com/office/drawing/2014/main" id="{CBCE806D-F2A7-408D-84AA-E7372DF8A67D}"/>
              </a:ext>
            </a:extLst>
          </p:cNvPr>
          <p:cNvSpPr txBox="1"/>
          <p:nvPr/>
        </p:nvSpPr>
        <p:spPr>
          <a:xfrm>
            <a:off x="4833259" y="2913018"/>
            <a:ext cx="169817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jam packed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11AFA0E-16FE-4236-A04D-E6085F3110BD}"/>
              </a:ext>
            </a:extLst>
          </p:cNvPr>
          <p:cNvSpPr txBox="1"/>
          <p:nvPr/>
        </p:nvSpPr>
        <p:spPr>
          <a:xfrm>
            <a:off x="2007324" y="3679377"/>
            <a:ext cx="1898472"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elbow our way</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60723D0-A257-4917-B1C1-B6A94F7EA0E6}"/>
              </a:ext>
            </a:extLst>
          </p:cNvPr>
          <p:cNvSpPr txBox="1"/>
          <p:nvPr/>
        </p:nvSpPr>
        <p:spPr>
          <a:xfrm>
            <a:off x="4445726" y="3975470"/>
            <a:ext cx="169817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deal with</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4BE5A5F-8085-424E-8A3C-BEA9BF948E30}"/>
              </a:ext>
            </a:extLst>
          </p:cNvPr>
          <p:cNvSpPr txBox="1"/>
          <p:nvPr/>
        </p:nvSpPr>
        <p:spPr>
          <a:xfrm>
            <a:off x="5969726" y="4506694"/>
            <a:ext cx="770708"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bite</a:t>
            </a:r>
            <a:endParaRPr lang="ar-SA" sz="20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205D10E-4CAC-424A-BFCE-9CCFCD9EFA17}"/>
              </a:ext>
            </a:extLst>
          </p:cNvPr>
          <p:cNvSpPr txBox="1"/>
          <p:nvPr/>
        </p:nvSpPr>
        <p:spPr>
          <a:xfrm>
            <a:off x="6331134" y="4737472"/>
            <a:ext cx="169817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ridiculously</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6FF0671-9D6F-4E17-965B-84F626F63BA6}"/>
              </a:ext>
            </a:extLst>
          </p:cNvPr>
          <p:cNvSpPr txBox="1"/>
          <p:nvPr/>
        </p:nvSpPr>
        <p:spPr>
          <a:xfrm>
            <a:off x="5347063" y="5268696"/>
            <a:ext cx="1698172"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munchies</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183596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B24F67E-B663-49E1-8234-921644EEC8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9502" y="960579"/>
            <a:ext cx="7304995" cy="5309048"/>
          </a:xfrm>
          <a:prstGeom prst="rect">
            <a:avLst/>
          </a:prstGeom>
        </p:spPr>
      </p:pic>
    </p:spTree>
    <p:extLst>
      <p:ext uri="{BB962C8B-B14F-4D97-AF65-F5344CB8AC3E}">
        <p14:creationId xmlns:p14="http://schemas.microsoft.com/office/powerpoint/2010/main" val="313028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D064A6D-F532-4E5A-9EAB-C33F6E82371E}"/>
              </a:ext>
            </a:extLst>
          </p:cNvPr>
          <p:cNvPicPr>
            <a:picLocks noChangeAspect="1"/>
          </p:cNvPicPr>
          <p:nvPr/>
        </p:nvPicPr>
        <p:blipFill>
          <a:blip r:embed="rId2"/>
          <a:stretch>
            <a:fillRect/>
          </a:stretch>
        </p:blipFill>
        <p:spPr>
          <a:xfrm>
            <a:off x="598306" y="1695024"/>
            <a:ext cx="7947388" cy="4000382"/>
          </a:xfrm>
          <a:prstGeom prst="rect">
            <a:avLst/>
          </a:prstGeom>
        </p:spPr>
      </p:pic>
      <p:sp>
        <p:nvSpPr>
          <p:cNvPr id="5" name="شكل بيضاوي 4">
            <a:extLst>
              <a:ext uri="{FF2B5EF4-FFF2-40B4-BE49-F238E27FC236}">
                <a16:creationId xmlns:a16="http://schemas.microsoft.com/office/drawing/2014/main" id="{FE2F59F5-6B0F-402E-8903-E572730B5231}"/>
              </a:ext>
            </a:extLst>
          </p:cNvPr>
          <p:cNvSpPr/>
          <p:nvPr/>
        </p:nvSpPr>
        <p:spPr>
          <a:xfrm>
            <a:off x="796834" y="2116183"/>
            <a:ext cx="326572" cy="3526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F5415197-A7AF-45AD-82A9-342EBC2A3513}"/>
              </a:ext>
            </a:extLst>
          </p:cNvPr>
          <p:cNvSpPr/>
          <p:nvPr/>
        </p:nvSpPr>
        <p:spPr>
          <a:xfrm>
            <a:off x="5429806" y="3013171"/>
            <a:ext cx="326572" cy="3526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55D40110-9015-4F02-BFCB-27B3F49BA569}"/>
              </a:ext>
            </a:extLst>
          </p:cNvPr>
          <p:cNvSpPr/>
          <p:nvPr/>
        </p:nvSpPr>
        <p:spPr>
          <a:xfrm>
            <a:off x="5451576" y="3949344"/>
            <a:ext cx="326572" cy="3526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E41B0A5-44A8-4563-A7E1-9F50A23279D3}"/>
              </a:ext>
            </a:extLst>
          </p:cNvPr>
          <p:cNvSpPr/>
          <p:nvPr/>
        </p:nvSpPr>
        <p:spPr>
          <a:xfrm>
            <a:off x="3161218" y="5264339"/>
            <a:ext cx="326572" cy="3526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317256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E70BF32-BA9A-496F-868D-22F0D395B9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022" y="1867988"/>
            <a:ext cx="8661407" cy="3958045"/>
          </a:xfrm>
          <a:prstGeom prst="rect">
            <a:avLst/>
          </a:prstGeom>
        </p:spPr>
      </p:pic>
      <p:sp>
        <p:nvSpPr>
          <p:cNvPr id="5" name="مربع نص 4">
            <a:extLst>
              <a:ext uri="{FF2B5EF4-FFF2-40B4-BE49-F238E27FC236}">
                <a16:creationId xmlns:a16="http://schemas.microsoft.com/office/drawing/2014/main" id="{A67A6644-F7DE-45D7-8332-6FFC08340ED4}"/>
              </a:ext>
            </a:extLst>
          </p:cNvPr>
          <p:cNvSpPr txBox="1"/>
          <p:nvPr/>
        </p:nvSpPr>
        <p:spPr>
          <a:xfrm>
            <a:off x="2207624" y="2873828"/>
            <a:ext cx="6792686" cy="2953757"/>
          </a:xfrm>
          <a:prstGeom prst="rect">
            <a:avLst/>
          </a:prstGeom>
          <a:noFill/>
        </p:spPr>
        <p:txBody>
          <a:bodyPr wrap="square" rtlCol="1">
            <a:spAutoFit/>
          </a:bodyPr>
          <a:lstStyle/>
          <a:p>
            <a:pPr algn="l" rtl="0">
              <a:lnSpc>
                <a:spcPct val="150000"/>
              </a:lnSpc>
            </a:pPr>
            <a:r>
              <a:rPr lang="en-US" dirty="0">
                <a:solidFill>
                  <a:srgbClr val="FF0000"/>
                </a:solidFill>
                <a:latin typeface="Comic Sans MS" panose="030F0702030302020204" pitchFamily="66" charset="0"/>
              </a:rPr>
              <a:t>a written message that is sent or received on a cell phone.</a:t>
            </a:r>
          </a:p>
          <a:p>
            <a:pPr algn="l" rtl="0">
              <a:lnSpc>
                <a:spcPct val="150000"/>
              </a:lnSpc>
            </a:pPr>
            <a:r>
              <a:rPr lang="en-US" dirty="0">
                <a:solidFill>
                  <a:srgbClr val="0000FF"/>
                </a:solidFill>
                <a:latin typeface="Comic Sans MS" panose="030F0702030302020204" pitchFamily="66" charset="0"/>
              </a:rPr>
              <a:t>a mobile phone.</a:t>
            </a:r>
          </a:p>
          <a:p>
            <a:pPr algn="l" rtl="0">
              <a:lnSpc>
                <a:spcPct val="150000"/>
              </a:lnSpc>
            </a:pPr>
            <a:r>
              <a:rPr lang="en-US" dirty="0">
                <a:solidFill>
                  <a:srgbClr val="FF0000"/>
                </a:solidFill>
                <a:latin typeface="Comic Sans MS" panose="030F0702030302020204" pitchFamily="66" charset="0"/>
              </a:rPr>
              <a:t>a professional who makes designs and plans </a:t>
            </a:r>
          </a:p>
          <a:p>
            <a:pPr algn="l" rtl="0">
              <a:lnSpc>
                <a:spcPct val="150000"/>
              </a:lnSpc>
            </a:pPr>
            <a:r>
              <a:rPr lang="en-US" dirty="0">
                <a:solidFill>
                  <a:srgbClr val="0000FF"/>
                </a:solidFill>
                <a:latin typeface="Comic Sans MS" panose="030F0702030302020204" pitchFamily="66" charset="0"/>
              </a:rPr>
              <a:t>someone who makes sure that the rules are followed</a:t>
            </a:r>
          </a:p>
          <a:p>
            <a:pPr algn="l" rtl="0">
              <a:lnSpc>
                <a:spcPct val="150000"/>
              </a:lnSpc>
            </a:pPr>
            <a:r>
              <a:rPr lang="en-US" dirty="0">
                <a:solidFill>
                  <a:srgbClr val="FF0000"/>
                </a:solidFill>
                <a:latin typeface="Comic Sans MS" panose="030F0702030302020204" pitchFamily="66" charset="0"/>
              </a:rPr>
              <a:t>the name of a company that produces and sells cosmetics.</a:t>
            </a:r>
          </a:p>
          <a:p>
            <a:pPr algn="l" rtl="0">
              <a:lnSpc>
                <a:spcPct val="150000"/>
              </a:lnSpc>
            </a:pPr>
            <a:r>
              <a:rPr lang="en-US" dirty="0">
                <a:solidFill>
                  <a:srgbClr val="0000FF"/>
                </a:solidFill>
                <a:latin typeface="Comic Sans MS" panose="030F0702030302020204" pitchFamily="66" charset="0"/>
              </a:rPr>
              <a:t>when things happen at the same time, in the same place </a:t>
            </a:r>
          </a:p>
          <a:p>
            <a:pPr algn="l" rtl="0">
              <a:lnSpc>
                <a:spcPct val="150000"/>
              </a:lnSpc>
            </a:pPr>
            <a:r>
              <a:rPr lang="en-US" dirty="0">
                <a:solidFill>
                  <a:srgbClr val="FF0000"/>
                </a:solidFill>
                <a:latin typeface="Comic Sans MS" panose="030F0702030302020204" pitchFamily="66" charset="0"/>
              </a:rPr>
              <a:t>professional who works in a library</a:t>
            </a:r>
            <a:endParaRPr lang="ar-SA"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4DD3B6A-F91E-4DDE-BC4E-6BDE7455EB2A}"/>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3844180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32262B2-D634-4102-B461-CFBB538E2C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2920" y="940526"/>
            <a:ext cx="8138160" cy="5410200"/>
          </a:xfrm>
          <a:prstGeom prst="rect">
            <a:avLst/>
          </a:prstGeom>
        </p:spPr>
      </p:pic>
      <p:sp>
        <p:nvSpPr>
          <p:cNvPr id="5" name="مربع نص 4">
            <a:extLst>
              <a:ext uri="{FF2B5EF4-FFF2-40B4-BE49-F238E27FC236}">
                <a16:creationId xmlns:a16="http://schemas.microsoft.com/office/drawing/2014/main" id="{23CA3E60-1C82-4A2E-81A4-392051180C80}"/>
              </a:ext>
            </a:extLst>
          </p:cNvPr>
          <p:cNvSpPr txBox="1"/>
          <p:nvPr/>
        </p:nvSpPr>
        <p:spPr>
          <a:xfrm>
            <a:off x="888276" y="1423851"/>
            <a:ext cx="7948749"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Algeria, Bahrain, Egypt, Iraq, Jordan, Kuwait, Lebanon, Libya, Morocco, Oman, Kingdom of Saudi Arabia Sudan, Syria, Tunisia, Yemen … etc.1</a:t>
            </a:r>
            <a:endParaRPr lang="ar-SA"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D556D70-5467-430C-975B-6E0D431319DB}"/>
              </a:ext>
            </a:extLst>
          </p:cNvPr>
          <p:cNvSpPr txBox="1"/>
          <p:nvPr/>
        </p:nvSpPr>
        <p:spPr>
          <a:xfrm>
            <a:off x="1223558" y="2164081"/>
            <a:ext cx="2225040" cy="369332"/>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Yes, there are</a:t>
            </a:r>
            <a:endParaRPr lang="ar-SA"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B735DE6-0DBE-43F9-A553-8C0F22DC3BF0}"/>
              </a:ext>
            </a:extLst>
          </p:cNvPr>
          <p:cNvSpPr txBox="1"/>
          <p:nvPr/>
        </p:nvSpPr>
        <p:spPr>
          <a:xfrm>
            <a:off x="3239588" y="3194008"/>
            <a:ext cx="2664823" cy="954107"/>
          </a:xfrm>
          <a:prstGeom prst="rect">
            <a:avLst/>
          </a:prstGeom>
          <a:solidFill>
            <a:srgbClr val="FF0000"/>
          </a:solidFill>
        </p:spPr>
        <p:txBody>
          <a:bodyPr wrap="square" rtlCol="1">
            <a:spAutoFit/>
          </a:bodyPr>
          <a:lstStyle/>
          <a:p>
            <a:pPr algn="ctr"/>
            <a:r>
              <a:rPr lang="ar-SA" sz="2800" b="1" dirty="0">
                <a:solidFill>
                  <a:schemeClr val="bg1"/>
                </a:solidFill>
              </a:rPr>
              <a:t>إجابات متنوعة من قبل الطلاب</a:t>
            </a:r>
          </a:p>
        </p:txBody>
      </p:sp>
    </p:spTree>
    <p:extLst>
      <p:ext uri="{BB962C8B-B14F-4D97-AF65-F5344CB8AC3E}">
        <p14:creationId xmlns:p14="http://schemas.microsoft.com/office/powerpoint/2010/main" val="2696577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5D3F53-FEFA-4C0C-BD0C-20D23CAC66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7383" y="1110343"/>
            <a:ext cx="7809233" cy="5068388"/>
          </a:xfrm>
          <a:prstGeom prst="rect">
            <a:avLst/>
          </a:prstGeom>
        </p:spPr>
      </p:pic>
    </p:spTree>
    <p:extLst>
      <p:ext uri="{BB962C8B-B14F-4D97-AF65-F5344CB8AC3E}">
        <p14:creationId xmlns:p14="http://schemas.microsoft.com/office/powerpoint/2010/main" val="62795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F3E1A5-016D-4F1F-96D0-A4D83FBD11A0}"/>
              </a:ext>
            </a:extLst>
          </p:cNvPr>
          <p:cNvPicPr>
            <a:picLocks noChangeAspect="1"/>
          </p:cNvPicPr>
          <p:nvPr/>
        </p:nvPicPr>
        <p:blipFill>
          <a:blip r:embed="rId2"/>
          <a:stretch>
            <a:fillRect/>
          </a:stretch>
        </p:blipFill>
        <p:spPr>
          <a:xfrm>
            <a:off x="308923" y="2037805"/>
            <a:ext cx="8526153" cy="3013345"/>
          </a:xfrm>
          <a:prstGeom prst="rect">
            <a:avLst/>
          </a:prstGeom>
        </p:spPr>
      </p:pic>
      <p:sp>
        <p:nvSpPr>
          <p:cNvPr id="5" name="مربع نص 4">
            <a:extLst>
              <a:ext uri="{FF2B5EF4-FFF2-40B4-BE49-F238E27FC236}">
                <a16:creationId xmlns:a16="http://schemas.microsoft.com/office/drawing/2014/main" id="{A31C59FB-82CD-40F2-8B2E-A92216E78CA4}"/>
              </a:ext>
            </a:extLst>
          </p:cNvPr>
          <p:cNvSpPr txBox="1"/>
          <p:nvPr/>
        </p:nvSpPr>
        <p:spPr>
          <a:xfrm>
            <a:off x="875213" y="1881051"/>
            <a:ext cx="744583" cy="3170099"/>
          </a:xfrm>
          <a:prstGeom prst="rect">
            <a:avLst/>
          </a:prstGeom>
          <a:noFill/>
        </p:spPr>
        <p:txBody>
          <a:bodyPr wrap="square" rtlCol="1">
            <a:spAutoFit/>
          </a:bodyPr>
          <a:lstStyle/>
          <a:p>
            <a:pPr algn="l" rtl="0"/>
            <a:r>
              <a:rPr lang="en-US" sz="4000" dirty="0">
                <a:solidFill>
                  <a:srgbClr val="FF0000"/>
                </a:solidFill>
              </a:rPr>
              <a:t>F</a:t>
            </a:r>
            <a:r>
              <a:rPr lang="en-US" sz="4000" dirty="0"/>
              <a:t> </a:t>
            </a:r>
          </a:p>
          <a:p>
            <a:pPr algn="l" rtl="0"/>
            <a:r>
              <a:rPr lang="en-US" sz="4000" dirty="0">
                <a:solidFill>
                  <a:srgbClr val="0000FF"/>
                </a:solidFill>
              </a:rPr>
              <a:t>T</a:t>
            </a:r>
            <a:r>
              <a:rPr lang="en-US" sz="4000" dirty="0"/>
              <a:t> </a:t>
            </a:r>
          </a:p>
          <a:p>
            <a:pPr algn="l" rtl="0"/>
            <a:r>
              <a:rPr lang="en-US" sz="4000" dirty="0">
                <a:solidFill>
                  <a:srgbClr val="FF0000"/>
                </a:solidFill>
              </a:rPr>
              <a:t>F</a:t>
            </a:r>
            <a:r>
              <a:rPr lang="en-US" sz="4000" dirty="0"/>
              <a:t> </a:t>
            </a:r>
          </a:p>
          <a:p>
            <a:pPr algn="l" rtl="0"/>
            <a:r>
              <a:rPr lang="en-US" sz="4000" dirty="0">
                <a:solidFill>
                  <a:srgbClr val="0000FF"/>
                </a:solidFill>
              </a:rPr>
              <a:t>F</a:t>
            </a:r>
            <a:r>
              <a:rPr lang="en-US" sz="4000" dirty="0"/>
              <a:t> </a:t>
            </a:r>
          </a:p>
          <a:p>
            <a:pPr algn="l" rtl="0"/>
            <a:r>
              <a:rPr lang="en-US" sz="4000" dirty="0">
                <a:solidFill>
                  <a:srgbClr val="FF0000"/>
                </a:solidFill>
              </a:rPr>
              <a:t>T</a:t>
            </a:r>
            <a:r>
              <a:rPr lang="en-US" sz="4000" dirty="0"/>
              <a:t> </a:t>
            </a:r>
          </a:p>
        </p:txBody>
      </p:sp>
    </p:spTree>
    <p:extLst>
      <p:ext uri="{BB962C8B-B14F-4D97-AF65-F5344CB8AC3E}">
        <p14:creationId xmlns:p14="http://schemas.microsoft.com/office/powerpoint/2010/main" val="3054808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C446EC0-22FE-4B12-A930-6B8DEA985A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9054" y="1136467"/>
            <a:ext cx="8025892" cy="5055327"/>
          </a:xfrm>
          <a:prstGeom prst="rect">
            <a:avLst/>
          </a:prstGeom>
        </p:spPr>
      </p:pic>
      <p:sp>
        <p:nvSpPr>
          <p:cNvPr id="5" name="مربع نص 4">
            <a:extLst>
              <a:ext uri="{FF2B5EF4-FFF2-40B4-BE49-F238E27FC236}">
                <a16:creationId xmlns:a16="http://schemas.microsoft.com/office/drawing/2014/main" id="{D9F52DF3-8A41-4BD5-8A3E-93E1525A2CC6}"/>
              </a:ext>
            </a:extLst>
          </p:cNvPr>
          <p:cNvSpPr txBox="1"/>
          <p:nvPr/>
        </p:nvSpPr>
        <p:spPr>
          <a:xfrm>
            <a:off x="731520" y="1384660"/>
            <a:ext cx="2455817" cy="2963375"/>
          </a:xfrm>
          <a:prstGeom prst="rect">
            <a:avLst/>
          </a:prstGeom>
          <a:noFill/>
        </p:spPr>
        <p:txBody>
          <a:bodyPr wrap="square" rtlCol="1">
            <a:spAutoFit/>
          </a:bodyPr>
          <a:lstStyle/>
          <a:p>
            <a:pPr algn="l" rtl="0">
              <a:lnSpc>
                <a:spcPct val="150000"/>
              </a:lnSpc>
            </a:pPr>
            <a:r>
              <a:rPr lang="en-US" sz="3200" dirty="0">
                <a:solidFill>
                  <a:srgbClr val="FF0000"/>
                </a:solidFill>
                <a:latin typeface="Comic Sans MS" panose="030F0702030302020204" pitchFamily="66" charset="0"/>
              </a:rPr>
              <a:t>Cook </a:t>
            </a:r>
          </a:p>
          <a:p>
            <a:pPr algn="l" rtl="0">
              <a:lnSpc>
                <a:spcPct val="150000"/>
              </a:lnSpc>
            </a:pPr>
            <a:r>
              <a:rPr lang="en-US" sz="3200" dirty="0">
                <a:solidFill>
                  <a:srgbClr val="FF0000"/>
                </a:solidFill>
                <a:latin typeface="Comic Sans MS" panose="030F0702030302020204" pitchFamily="66" charset="0"/>
              </a:rPr>
              <a:t>Doctor </a:t>
            </a:r>
          </a:p>
          <a:p>
            <a:pPr algn="l" rtl="0">
              <a:lnSpc>
                <a:spcPct val="150000"/>
              </a:lnSpc>
            </a:pPr>
            <a:r>
              <a:rPr lang="en-US" sz="3200" dirty="0">
                <a:solidFill>
                  <a:srgbClr val="FF0000"/>
                </a:solidFill>
                <a:latin typeface="Comic Sans MS" panose="030F0702030302020204" pitchFamily="66" charset="0"/>
              </a:rPr>
              <a:t>Firefighter </a:t>
            </a:r>
          </a:p>
          <a:p>
            <a:pPr algn="l" rtl="0">
              <a:lnSpc>
                <a:spcPct val="150000"/>
              </a:lnSpc>
            </a:pPr>
            <a:r>
              <a:rPr lang="en-US" sz="3200" dirty="0">
                <a:solidFill>
                  <a:srgbClr val="FF0000"/>
                </a:solidFill>
                <a:latin typeface="Comic Sans MS" panose="030F0702030302020204" pitchFamily="66" charset="0"/>
              </a:rPr>
              <a:t>Researcher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297743F-4368-4134-B3E6-DE882B923B8A}"/>
              </a:ext>
            </a:extLst>
          </p:cNvPr>
          <p:cNvSpPr txBox="1"/>
          <p:nvPr/>
        </p:nvSpPr>
        <p:spPr>
          <a:xfrm>
            <a:off x="3391994" y="1419493"/>
            <a:ext cx="2455817" cy="2963375"/>
          </a:xfrm>
          <a:prstGeom prst="rect">
            <a:avLst/>
          </a:prstGeom>
          <a:noFill/>
        </p:spPr>
        <p:txBody>
          <a:bodyPr wrap="square" rtlCol="1">
            <a:spAutoFit/>
          </a:bodyPr>
          <a:lstStyle/>
          <a:p>
            <a:pPr algn="l" rtl="0">
              <a:lnSpc>
                <a:spcPct val="150000"/>
              </a:lnSpc>
            </a:pPr>
            <a:r>
              <a:rPr lang="en-US" sz="3200" dirty="0">
                <a:solidFill>
                  <a:srgbClr val="0000FF"/>
                </a:solidFill>
                <a:latin typeface="Comic Sans MS" panose="030F0702030302020204" pitchFamily="66" charset="0"/>
              </a:rPr>
              <a:t>Cook </a:t>
            </a:r>
          </a:p>
          <a:p>
            <a:pPr algn="l" rtl="0">
              <a:lnSpc>
                <a:spcPct val="150000"/>
              </a:lnSpc>
            </a:pPr>
            <a:r>
              <a:rPr lang="en-US" sz="3200" dirty="0">
                <a:solidFill>
                  <a:srgbClr val="0000FF"/>
                </a:solidFill>
                <a:latin typeface="Comic Sans MS" panose="030F0702030302020204" pitchFamily="66" charset="0"/>
              </a:rPr>
              <a:t>Examine </a:t>
            </a:r>
          </a:p>
          <a:p>
            <a:pPr algn="l" rtl="0">
              <a:lnSpc>
                <a:spcPct val="150000"/>
              </a:lnSpc>
            </a:pPr>
            <a:r>
              <a:rPr lang="en-US" sz="3200" dirty="0">
                <a:solidFill>
                  <a:srgbClr val="0000FF"/>
                </a:solidFill>
                <a:latin typeface="Comic Sans MS" panose="030F0702030302020204" pitchFamily="66" charset="0"/>
              </a:rPr>
              <a:t>Put out </a:t>
            </a:r>
          </a:p>
          <a:p>
            <a:pPr algn="l" rtl="0">
              <a:lnSpc>
                <a:spcPct val="150000"/>
              </a:lnSpc>
            </a:pPr>
            <a:r>
              <a:rPr lang="en-US" sz="3200" dirty="0">
                <a:solidFill>
                  <a:srgbClr val="0000FF"/>
                </a:solidFill>
                <a:latin typeface="Comic Sans MS" panose="030F0702030302020204" pitchFamily="66" charset="0"/>
              </a:rPr>
              <a:t>Research</a:t>
            </a:r>
            <a:endParaRPr lang="ar-SA" sz="32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5EB251C-8197-4F28-A81B-92A1C3482B36}"/>
              </a:ext>
            </a:extLst>
          </p:cNvPr>
          <p:cNvSpPr txBox="1"/>
          <p:nvPr/>
        </p:nvSpPr>
        <p:spPr>
          <a:xfrm>
            <a:off x="6065528" y="1428200"/>
            <a:ext cx="2455817" cy="2963375"/>
          </a:xfrm>
          <a:prstGeom prst="rect">
            <a:avLst/>
          </a:prstGeom>
          <a:noFill/>
        </p:spPr>
        <p:txBody>
          <a:bodyPr wrap="square" rtlCol="1">
            <a:spAutoFit/>
          </a:bodyPr>
          <a:lstStyle/>
          <a:p>
            <a:pPr algn="l" rtl="0">
              <a:lnSpc>
                <a:spcPct val="150000"/>
              </a:lnSpc>
            </a:pPr>
            <a:r>
              <a:rPr lang="en-US" sz="3200" dirty="0">
                <a:solidFill>
                  <a:srgbClr val="FF0000"/>
                </a:solidFill>
                <a:latin typeface="Comic Sans MS" panose="030F0702030302020204" pitchFamily="66" charset="0"/>
              </a:rPr>
              <a:t>Stove  </a:t>
            </a:r>
          </a:p>
          <a:p>
            <a:pPr algn="l" rtl="0">
              <a:lnSpc>
                <a:spcPct val="150000"/>
              </a:lnSpc>
            </a:pPr>
            <a:r>
              <a:rPr lang="en-US" sz="3200" dirty="0">
                <a:solidFill>
                  <a:srgbClr val="FF0000"/>
                </a:solidFill>
                <a:latin typeface="Comic Sans MS" panose="030F0702030302020204" pitchFamily="66" charset="0"/>
              </a:rPr>
              <a:t>Coat  </a:t>
            </a:r>
          </a:p>
          <a:p>
            <a:pPr algn="l" rtl="0">
              <a:lnSpc>
                <a:spcPct val="150000"/>
              </a:lnSpc>
            </a:pPr>
            <a:r>
              <a:rPr lang="en-US" sz="3200" dirty="0">
                <a:solidFill>
                  <a:srgbClr val="FF0000"/>
                </a:solidFill>
                <a:latin typeface="Comic Sans MS" panose="030F0702030302020204" pitchFamily="66" charset="0"/>
              </a:rPr>
              <a:t>Hose  </a:t>
            </a:r>
          </a:p>
          <a:p>
            <a:pPr algn="l" rtl="0">
              <a:lnSpc>
                <a:spcPct val="150000"/>
              </a:lnSpc>
            </a:pPr>
            <a:r>
              <a:rPr lang="en-US" sz="3200" dirty="0">
                <a:solidFill>
                  <a:srgbClr val="FF0000"/>
                </a:solidFill>
                <a:latin typeface="Comic Sans MS" panose="030F0702030302020204" pitchFamily="66" charset="0"/>
              </a:rPr>
              <a:t>Dish  </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ECCE608-1F38-454A-BCC6-AA0BD9987A96}"/>
              </a:ext>
            </a:extLst>
          </p:cNvPr>
          <p:cNvSpPr txBox="1"/>
          <p:nvPr/>
        </p:nvSpPr>
        <p:spPr>
          <a:xfrm>
            <a:off x="992777" y="4480559"/>
            <a:ext cx="7528568" cy="954107"/>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A doctor is a person who examines patients.</a:t>
            </a:r>
          </a:p>
          <a:p>
            <a:pPr algn="l" rtl="0"/>
            <a:r>
              <a:rPr lang="en-US" sz="2800" dirty="0">
                <a:solidFill>
                  <a:srgbClr val="0000FF"/>
                </a:solidFill>
                <a:latin typeface="Comic Sans MS" panose="030F0702030302020204" pitchFamily="66" charset="0"/>
              </a:rPr>
              <a:t>A cook is a person who prepares food.</a:t>
            </a:r>
            <a:endParaRPr lang="ar-SA" sz="28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3FF7448-A0C2-4AD4-BF62-2C9343EB1393}"/>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3991191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fade">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Effect transition="in" filter="fade">
                                      <p:cBhvr>
                                        <p:cTn id="62" dur="5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fade">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3" end="3"/>
                                            </p:txEl>
                                          </p:spTgt>
                                        </p:tgtEl>
                                        <p:attrNameLst>
                                          <p:attrName>style.visibility</p:attrName>
                                        </p:attrNameLst>
                                      </p:cBhvr>
                                      <p:to>
                                        <p:strVal val="visible"/>
                                      </p:to>
                                    </p:set>
                                    <p:animEffect transition="in" filter="fade">
                                      <p:cBhvr>
                                        <p:cTn id="72" dur="500"/>
                                        <p:tgtEl>
                                          <p:spTgt spid="7">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0" end="0"/>
                                            </p:txEl>
                                          </p:spTgt>
                                        </p:tgtEl>
                                        <p:attrNameLst>
                                          <p:attrName>style.visibility</p:attrName>
                                        </p:attrNameLst>
                                      </p:cBhvr>
                                      <p:to>
                                        <p:strVal val="visible"/>
                                      </p:to>
                                    </p:set>
                                    <p:animEffect transition="in" filter="fade">
                                      <p:cBhvr>
                                        <p:cTn id="77" dur="500"/>
                                        <p:tgtEl>
                                          <p:spTgt spid="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1" end="1"/>
                                            </p:txEl>
                                          </p:spTgt>
                                        </p:tgtEl>
                                        <p:attrNameLst>
                                          <p:attrName>style.visibility</p:attrName>
                                        </p:attrNameLst>
                                      </p:cBhvr>
                                      <p:to>
                                        <p:strVal val="visible"/>
                                      </p:to>
                                    </p:set>
                                    <p:animEffect transition="in" filter="fade">
                                      <p:cBhvr>
                                        <p:cTn id="8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BFDA148-B7A1-4AA7-9088-954B0A655D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0486" y="1017927"/>
            <a:ext cx="7903028" cy="5103804"/>
          </a:xfrm>
          <a:prstGeom prst="rect">
            <a:avLst/>
          </a:prstGeom>
        </p:spPr>
      </p:pic>
      <p:sp>
        <p:nvSpPr>
          <p:cNvPr id="5" name="مربع نص 4">
            <a:extLst>
              <a:ext uri="{FF2B5EF4-FFF2-40B4-BE49-F238E27FC236}">
                <a16:creationId xmlns:a16="http://schemas.microsoft.com/office/drawing/2014/main" id="{E8996288-901A-4C61-9637-A5F300B1B88E}"/>
              </a:ext>
            </a:extLst>
          </p:cNvPr>
          <p:cNvSpPr txBox="1"/>
          <p:nvPr/>
        </p:nvSpPr>
        <p:spPr>
          <a:xfrm>
            <a:off x="4049486" y="3788229"/>
            <a:ext cx="4036423" cy="1077218"/>
          </a:xfrm>
          <a:prstGeom prst="rect">
            <a:avLst/>
          </a:prstGeom>
          <a:solidFill>
            <a:srgbClr val="FF0000"/>
          </a:solidFill>
        </p:spPr>
        <p:txBody>
          <a:bodyPr wrap="square" rtlCol="1">
            <a:spAutoFit/>
          </a:bodyPr>
          <a:lstStyle/>
          <a:p>
            <a:pPr algn="ctr"/>
            <a:r>
              <a:rPr lang="ar-SA" sz="3200" b="1" dirty="0">
                <a:solidFill>
                  <a:schemeClr val="bg1"/>
                </a:solidFill>
              </a:rPr>
              <a:t>اكتب مقالًا حول أصول لغتك الأم واستخدامها</a:t>
            </a:r>
          </a:p>
        </p:txBody>
      </p:sp>
    </p:spTree>
    <p:extLst>
      <p:ext uri="{BB962C8B-B14F-4D97-AF65-F5344CB8AC3E}">
        <p14:creationId xmlns:p14="http://schemas.microsoft.com/office/powerpoint/2010/main" val="1394962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F2E5B39-AD70-42D1-B59A-744B7FC4D9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6552" y="1136468"/>
            <a:ext cx="8210896" cy="4930743"/>
          </a:xfrm>
          <a:prstGeom prst="rect">
            <a:avLst/>
          </a:prstGeom>
        </p:spPr>
      </p:pic>
    </p:spTree>
    <p:extLst>
      <p:ext uri="{BB962C8B-B14F-4D97-AF65-F5344CB8AC3E}">
        <p14:creationId xmlns:p14="http://schemas.microsoft.com/office/powerpoint/2010/main" val="2556501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E79B4B-EC23-4530-A80C-AECBAD4740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3740" y="1062037"/>
            <a:ext cx="8156520" cy="5142820"/>
          </a:xfrm>
          <a:prstGeom prst="rect">
            <a:avLst/>
          </a:prstGeom>
        </p:spPr>
      </p:pic>
    </p:spTree>
    <p:extLst>
      <p:ext uri="{BB962C8B-B14F-4D97-AF65-F5344CB8AC3E}">
        <p14:creationId xmlns:p14="http://schemas.microsoft.com/office/powerpoint/2010/main" val="333021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8FA8169-954E-4B43-AF20-5C5B1022C0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2169" y="1312817"/>
            <a:ext cx="8179662" cy="4232365"/>
          </a:xfrm>
          <a:prstGeom prst="rect">
            <a:avLst/>
          </a:prstGeom>
        </p:spPr>
      </p:pic>
      <p:sp>
        <p:nvSpPr>
          <p:cNvPr id="5" name="مربع نص 4">
            <a:extLst>
              <a:ext uri="{FF2B5EF4-FFF2-40B4-BE49-F238E27FC236}">
                <a16:creationId xmlns:a16="http://schemas.microsoft.com/office/drawing/2014/main" id="{3F792416-5666-42D7-B703-913031466C1B}"/>
              </a:ext>
            </a:extLst>
          </p:cNvPr>
          <p:cNvSpPr txBox="1"/>
          <p:nvPr/>
        </p:nvSpPr>
        <p:spPr>
          <a:xfrm>
            <a:off x="1123405" y="2116185"/>
            <a:ext cx="7707085" cy="355481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Business people from around the world will be able to hold a meeting online and speak in their own language.</a:t>
            </a:r>
          </a:p>
          <a:p>
            <a:pPr algn="l" rtl="0"/>
            <a:endParaRPr lang="en-US" sz="1400" dirty="0">
              <a:latin typeface="Comic Sans MS" panose="030F0702030302020204" pitchFamily="66" charset="0"/>
            </a:endParaRPr>
          </a:p>
          <a:p>
            <a:pPr algn="l" rtl="0"/>
            <a:r>
              <a:rPr lang="en-US" sz="2400" dirty="0">
                <a:solidFill>
                  <a:srgbClr val="0000FF"/>
                </a:solidFill>
                <a:latin typeface="Comic Sans MS" panose="030F0702030302020204" pitchFamily="66" charset="0"/>
              </a:rPr>
              <a:t>By 2020, people will not need to learn the lingua franca to communicate internationally.</a:t>
            </a:r>
          </a:p>
          <a:p>
            <a:pPr algn="l" rtl="0"/>
            <a:endParaRPr lang="en-US" sz="11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When people travel abroad, they will only need to take their smartphones or wearable glasses.</a:t>
            </a:r>
          </a:p>
          <a:p>
            <a:pPr algn="l" rtl="0"/>
            <a:endParaRPr lang="en-US" sz="1100" dirty="0">
              <a:latin typeface="Comic Sans MS" panose="030F0702030302020204" pitchFamily="66" charset="0"/>
            </a:endParaRPr>
          </a:p>
          <a:p>
            <a:pPr algn="l" rtl="0"/>
            <a:r>
              <a:rPr lang="en-US" sz="2400" dirty="0">
                <a:solidFill>
                  <a:srgbClr val="0000FF"/>
                </a:solidFill>
                <a:latin typeface="Comic Sans MS" panose="030F0702030302020204" pitchFamily="66" charset="0"/>
              </a:rPr>
              <a:t>People will no longer need a dictionary to translate words abroad.</a:t>
            </a:r>
          </a:p>
        </p:txBody>
      </p:sp>
    </p:spTree>
    <p:extLst>
      <p:ext uri="{BB962C8B-B14F-4D97-AF65-F5344CB8AC3E}">
        <p14:creationId xmlns:p14="http://schemas.microsoft.com/office/powerpoint/2010/main" val="528797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24C9DA5-F4C1-4025-84C6-23E19A9E8A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4137" y="1085421"/>
            <a:ext cx="8255726" cy="5142479"/>
          </a:xfrm>
          <a:prstGeom prst="rect">
            <a:avLst/>
          </a:prstGeom>
        </p:spPr>
      </p:pic>
      <p:sp>
        <p:nvSpPr>
          <p:cNvPr id="5" name="شكل بيضاوي 4">
            <a:extLst>
              <a:ext uri="{FF2B5EF4-FFF2-40B4-BE49-F238E27FC236}">
                <a16:creationId xmlns:a16="http://schemas.microsoft.com/office/drawing/2014/main" id="{086DB709-C197-4311-A96A-94314D646BAD}"/>
              </a:ext>
            </a:extLst>
          </p:cNvPr>
          <p:cNvSpPr/>
          <p:nvPr/>
        </p:nvSpPr>
        <p:spPr>
          <a:xfrm>
            <a:off x="2873829" y="1672046"/>
            <a:ext cx="718457" cy="235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F7F95202-05FB-46FA-8560-85CBAF441FCA}"/>
              </a:ext>
            </a:extLst>
          </p:cNvPr>
          <p:cNvSpPr/>
          <p:nvPr/>
        </p:nvSpPr>
        <p:spPr>
          <a:xfrm>
            <a:off x="3248297" y="2072643"/>
            <a:ext cx="718457" cy="235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FF85345B-7A5F-4425-A284-0811CAB07ABD}"/>
              </a:ext>
            </a:extLst>
          </p:cNvPr>
          <p:cNvSpPr/>
          <p:nvPr/>
        </p:nvSpPr>
        <p:spPr>
          <a:xfrm>
            <a:off x="971004" y="2486302"/>
            <a:ext cx="718457" cy="235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908BDE77-8A61-4130-9387-B280A00976BF}"/>
              </a:ext>
            </a:extLst>
          </p:cNvPr>
          <p:cNvSpPr/>
          <p:nvPr/>
        </p:nvSpPr>
        <p:spPr>
          <a:xfrm>
            <a:off x="4846327" y="2886899"/>
            <a:ext cx="718457" cy="235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a:extLst>
              <a:ext uri="{FF2B5EF4-FFF2-40B4-BE49-F238E27FC236}">
                <a16:creationId xmlns:a16="http://schemas.microsoft.com/office/drawing/2014/main" id="{89BA3E30-48E6-442C-8F5D-B0BAE143D252}"/>
              </a:ext>
            </a:extLst>
          </p:cNvPr>
          <p:cNvSpPr txBox="1"/>
          <p:nvPr/>
        </p:nvSpPr>
        <p:spPr>
          <a:xfrm>
            <a:off x="1894114" y="5290457"/>
            <a:ext cx="7014755" cy="923330"/>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weren’t going to Dubai, I’d be able to go on the trekking holiday.</a:t>
            </a:r>
          </a:p>
          <a:p>
            <a:pPr algn="l" rtl="0"/>
            <a:r>
              <a:rPr lang="en-US" dirty="0">
                <a:solidFill>
                  <a:srgbClr val="FF0000"/>
                </a:solidFill>
                <a:latin typeface="Comic Sans MS" panose="030F0702030302020204" pitchFamily="66" charset="0"/>
              </a:rPr>
              <a:t>my grandparents could speak Arabic.</a:t>
            </a:r>
          </a:p>
          <a:p>
            <a:pPr algn="l" rtl="0"/>
            <a:r>
              <a:rPr lang="en-US" dirty="0">
                <a:solidFill>
                  <a:srgbClr val="0000FF"/>
                </a:solidFill>
                <a:latin typeface="Comic Sans MS" panose="030F0702030302020204" pitchFamily="66" charset="0"/>
              </a:rPr>
              <a:t>my grandparents weren’t going to Dubai.</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973405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73EE5CE-3D85-4A7B-A3D4-5D84C87E1C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8618" y="1071155"/>
            <a:ext cx="8246764" cy="5120640"/>
          </a:xfrm>
          <a:prstGeom prst="rect">
            <a:avLst/>
          </a:prstGeom>
        </p:spPr>
      </p:pic>
      <p:sp>
        <p:nvSpPr>
          <p:cNvPr id="5" name="مربع نص 4">
            <a:extLst>
              <a:ext uri="{FF2B5EF4-FFF2-40B4-BE49-F238E27FC236}">
                <a16:creationId xmlns:a16="http://schemas.microsoft.com/office/drawing/2014/main" id="{32EFDFDC-3422-4DC7-9CEE-1874AB0A26F3}"/>
              </a:ext>
            </a:extLst>
          </p:cNvPr>
          <p:cNvSpPr txBox="1"/>
          <p:nvPr/>
        </p:nvSpPr>
        <p:spPr>
          <a:xfrm>
            <a:off x="1201783" y="2090058"/>
            <a:ext cx="6152606" cy="1015663"/>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had more money.</a:t>
            </a:r>
          </a:p>
          <a:p>
            <a:pPr algn="l" rtl="0"/>
            <a:r>
              <a:rPr lang="en-US" sz="2000" dirty="0">
                <a:solidFill>
                  <a:srgbClr val="0000FF"/>
                </a:solidFill>
                <a:latin typeface="Comic Sans MS" panose="030F0702030302020204" pitchFamily="66" charset="0"/>
              </a:rPr>
              <a:t>I had the cash, I’d buy a new cell phone.</a:t>
            </a:r>
          </a:p>
          <a:p>
            <a:pPr algn="l" rtl="0"/>
            <a:r>
              <a:rPr lang="en-US" sz="2000" dirty="0">
                <a:solidFill>
                  <a:srgbClr val="FF0000"/>
                </a:solidFill>
                <a:latin typeface="Comic Sans MS" panose="030F0702030302020204" pitchFamily="66" charset="0"/>
              </a:rPr>
              <a:t>I had enough money for a new cell phone.</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8E3B387-1A64-4EFD-B6BE-A3DCEF14F496}"/>
              </a:ext>
            </a:extLst>
          </p:cNvPr>
          <p:cNvSpPr txBox="1"/>
          <p:nvPr/>
        </p:nvSpPr>
        <p:spPr>
          <a:xfrm>
            <a:off x="1354183" y="4410894"/>
            <a:ext cx="7228114" cy="1015663"/>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didn’t have an English test, they’d be able to go on with us.</a:t>
            </a:r>
          </a:p>
          <a:p>
            <a:pPr algn="l" rtl="0"/>
            <a:r>
              <a:rPr lang="en-US" sz="2000" dirty="0">
                <a:solidFill>
                  <a:srgbClr val="FF0000"/>
                </a:solidFill>
                <a:latin typeface="Comic Sans MS" panose="030F0702030302020204" pitchFamily="66" charset="0"/>
              </a:rPr>
              <a:t>didn’t have an English test, he’d go on the trip with us.</a:t>
            </a:r>
          </a:p>
          <a:p>
            <a:pPr algn="l" rtl="0"/>
            <a:r>
              <a:rPr lang="en-US" sz="2000" dirty="0">
                <a:solidFill>
                  <a:srgbClr val="0000FF"/>
                </a:solidFill>
                <a:latin typeface="Comic Sans MS" panose="030F0702030302020204" pitchFamily="66" charset="0"/>
              </a:rPr>
              <a:t>that Ahmed and Mahmoud could go with them on the trip.</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084029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302579"/>
            <a:ext cx="6858000" cy="2387600"/>
          </a:xfrm>
        </p:spPr>
        <p:txBody>
          <a:bodyPr/>
          <a:lstStyle/>
          <a:p>
            <a:pPr algn="ctr" rtl="0"/>
            <a:r>
              <a:rPr lang="en-US" sz="16600" b="0" dirty="0">
                <a:latin typeface="Rockwell" panose="02060603020205020403" pitchFamily="18" charset="0"/>
              </a:rPr>
              <a:t>UNIT 6 </a:t>
            </a:r>
            <a:endParaRPr lang="ar-SA" sz="16600" b="0" dirty="0">
              <a:latin typeface="Rockwell" panose="02060603020205020403" pitchFamily="18" charset="0"/>
            </a:endParaRPr>
          </a:p>
        </p:txBody>
      </p:sp>
    </p:spTree>
    <p:extLst>
      <p:ext uri="{BB962C8B-B14F-4D97-AF65-F5344CB8AC3E}">
        <p14:creationId xmlns:p14="http://schemas.microsoft.com/office/powerpoint/2010/main" val="29842315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6620FF-91B9-416E-8F26-8ECC7FDE78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61903" y="889000"/>
            <a:ext cx="4820193" cy="5355769"/>
          </a:xfrm>
          <a:prstGeom prst="rect">
            <a:avLst/>
          </a:prstGeom>
        </p:spPr>
      </p:pic>
      <p:sp>
        <p:nvSpPr>
          <p:cNvPr id="5" name="مربع نص 4">
            <a:extLst>
              <a:ext uri="{FF2B5EF4-FFF2-40B4-BE49-F238E27FC236}">
                <a16:creationId xmlns:a16="http://schemas.microsoft.com/office/drawing/2014/main" id="{9A04A46A-B608-4BFF-936E-91B6BCCC5DBB}"/>
              </a:ext>
            </a:extLst>
          </p:cNvPr>
          <p:cNvSpPr txBox="1"/>
          <p:nvPr/>
        </p:nvSpPr>
        <p:spPr>
          <a:xfrm>
            <a:off x="3331029" y="2103119"/>
            <a:ext cx="376863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 	r 	n 	 r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DCF7F80-1EE4-4E5A-A246-F7F0EEE8CD20}"/>
              </a:ext>
            </a:extLst>
          </p:cNvPr>
          <p:cNvSpPr txBox="1"/>
          <p:nvPr/>
        </p:nvSpPr>
        <p:spPr>
          <a:xfrm>
            <a:off x="3352799" y="2634344"/>
            <a:ext cx="3768633"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t 	e 	t 	c</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6F30C46-75B9-42AC-B6C8-E6E8489C557C}"/>
              </a:ext>
            </a:extLst>
          </p:cNvPr>
          <p:cNvSpPr txBox="1"/>
          <p:nvPr/>
        </p:nvSpPr>
        <p:spPr>
          <a:xfrm>
            <a:off x="3047997" y="3152506"/>
            <a:ext cx="376863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n 	t	r	   s</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ADB499B-7529-4A4B-8E6A-76BF25F33D9F}"/>
              </a:ext>
            </a:extLst>
          </p:cNvPr>
          <p:cNvSpPr txBox="1"/>
          <p:nvPr/>
        </p:nvSpPr>
        <p:spPr>
          <a:xfrm>
            <a:off x="3331027" y="3683732"/>
            <a:ext cx="2580675"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e 	s	r</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6D166AB-5858-46F6-A23A-B3427F2E509F}"/>
              </a:ext>
            </a:extLst>
          </p:cNvPr>
          <p:cNvSpPr txBox="1"/>
          <p:nvPr/>
        </p:nvSpPr>
        <p:spPr>
          <a:xfrm>
            <a:off x="3209107" y="4214957"/>
            <a:ext cx="270259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 	a	u</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E3053FC-2A43-4C0A-B90B-A61D67E70E11}"/>
              </a:ext>
            </a:extLst>
          </p:cNvPr>
          <p:cNvSpPr txBox="1"/>
          <p:nvPr/>
        </p:nvSpPr>
        <p:spPr>
          <a:xfrm>
            <a:off x="3191688" y="4733119"/>
            <a:ext cx="261369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h 	o	y</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B426629-D28A-4945-9DB2-372462FC10E9}"/>
              </a:ext>
            </a:extLst>
          </p:cNvPr>
          <p:cNvSpPr txBox="1"/>
          <p:nvPr/>
        </p:nvSpPr>
        <p:spPr>
          <a:xfrm>
            <a:off x="3174268" y="5264344"/>
            <a:ext cx="270259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 	e	   t</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6806630B-2021-4736-B056-862D3BC214C9}"/>
              </a:ext>
            </a:extLst>
          </p:cNvPr>
          <p:cNvSpPr txBox="1"/>
          <p:nvPr/>
        </p:nvSpPr>
        <p:spPr>
          <a:xfrm>
            <a:off x="3130723" y="5795569"/>
            <a:ext cx="3768633" cy="461665"/>
          </a:xfrm>
          <a:prstGeom prst="rect">
            <a:avLst/>
          </a:prstGeom>
          <a:noFill/>
        </p:spPr>
        <p:txBody>
          <a:bodyPr wrap="square" rtlCol="1">
            <a:spAutoFit/>
          </a:bodyPr>
          <a:lstStyle/>
          <a:p>
            <a:pPr algn="l" rtl="0"/>
            <a:r>
              <a:rPr lang="en-US" sz="2400" dirty="0" err="1">
                <a:solidFill>
                  <a:srgbClr val="0000FF"/>
                </a:solidFill>
                <a:latin typeface="Comic Sans MS" panose="030F0702030302020204" pitchFamily="66" charset="0"/>
              </a:rPr>
              <a:t>i</a:t>
            </a:r>
            <a:r>
              <a:rPr lang="en-US" sz="2400" dirty="0">
                <a:solidFill>
                  <a:srgbClr val="0000FF"/>
                </a:solidFill>
                <a:latin typeface="Comic Sans MS" panose="030F0702030302020204" pitchFamily="66" charset="0"/>
              </a:rPr>
              <a:t> 	v	u	  l</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695415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F521B3-A282-4765-9BB5-5EA763D5FC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01783" y="1097279"/>
            <a:ext cx="6740434" cy="4820819"/>
          </a:xfrm>
          <a:prstGeom prst="rect">
            <a:avLst/>
          </a:prstGeom>
        </p:spPr>
      </p:pic>
      <p:sp>
        <p:nvSpPr>
          <p:cNvPr id="5" name="مربع نص 4">
            <a:extLst>
              <a:ext uri="{FF2B5EF4-FFF2-40B4-BE49-F238E27FC236}">
                <a16:creationId xmlns:a16="http://schemas.microsoft.com/office/drawing/2014/main" id="{49EA3D68-5D70-46D1-B67F-FB52C8AB804F}"/>
              </a:ext>
            </a:extLst>
          </p:cNvPr>
          <p:cNvSpPr txBox="1"/>
          <p:nvPr/>
        </p:nvSpPr>
        <p:spPr>
          <a:xfrm>
            <a:off x="2116181" y="1946363"/>
            <a:ext cx="2442754" cy="4031873"/>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invaluable </a:t>
            </a:r>
          </a:p>
          <a:p>
            <a:pPr algn="l" rtl="0"/>
            <a:r>
              <a:rPr lang="en-US" sz="3200" dirty="0">
                <a:solidFill>
                  <a:srgbClr val="0000FF"/>
                </a:solidFill>
                <a:latin typeface="Comic Sans MS" panose="030F0702030302020204" pitchFamily="66" charset="0"/>
              </a:rPr>
              <a:t>surrender </a:t>
            </a:r>
          </a:p>
          <a:p>
            <a:pPr algn="l" rtl="0"/>
            <a:r>
              <a:rPr lang="en-US" sz="3200" dirty="0">
                <a:solidFill>
                  <a:srgbClr val="FF0000"/>
                </a:solidFill>
                <a:latin typeface="Comic Sans MS" panose="030F0702030302020204" pitchFamily="66" charset="0"/>
              </a:rPr>
              <a:t>attempt</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theory</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revenge</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notorious</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treasure</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preserve</a:t>
            </a:r>
            <a:r>
              <a:rPr lang="en-US" sz="3200" dirty="0">
                <a:latin typeface="Comic Sans MS" panose="030F0702030302020204" pitchFamily="66" charset="0"/>
              </a:rPr>
              <a:t> </a:t>
            </a:r>
            <a:endParaRPr lang="ar-SA" sz="3200" dirty="0">
              <a:latin typeface="Comic Sans MS" panose="030F0702030302020204" pitchFamily="66" charset="0"/>
            </a:endParaRPr>
          </a:p>
        </p:txBody>
      </p:sp>
    </p:spTree>
    <p:extLst>
      <p:ext uri="{BB962C8B-B14F-4D97-AF65-F5344CB8AC3E}">
        <p14:creationId xmlns:p14="http://schemas.microsoft.com/office/powerpoint/2010/main" val="3666911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EAE54B-AD54-4A3B-9E4F-B77E15718C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7371" y="1058090"/>
            <a:ext cx="8449258" cy="5133703"/>
          </a:xfrm>
          <a:prstGeom prst="rect">
            <a:avLst/>
          </a:prstGeom>
        </p:spPr>
      </p:pic>
      <p:sp>
        <p:nvSpPr>
          <p:cNvPr id="5" name="مربع نص 4">
            <a:extLst>
              <a:ext uri="{FF2B5EF4-FFF2-40B4-BE49-F238E27FC236}">
                <a16:creationId xmlns:a16="http://schemas.microsoft.com/office/drawing/2014/main" id="{811DA87D-8847-4925-B7A1-73971C17F6EE}"/>
              </a:ext>
            </a:extLst>
          </p:cNvPr>
          <p:cNvSpPr txBox="1"/>
          <p:nvPr/>
        </p:nvSpPr>
        <p:spPr>
          <a:xfrm>
            <a:off x="1280159" y="4767943"/>
            <a:ext cx="7563394"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must have gone to the dentist. / He must be at the dentist’s</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66204C0-CE5E-4439-9A9D-C95965D7F339}"/>
              </a:ext>
            </a:extLst>
          </p:cNvPr>
          <p:cNvSpPr txBox="1"/>
          <p:nvPr/>
        </p:nvSpPr>
        <p:spPr>
          <a:xfrm>
            <a:off x="1484812" y="5717177"/>
            <a:ext cx="549075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should have gone to the dentist</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420331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D877804-B2D3-4378-AECA-9C4FE339F0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8098" y="900870"/>
            <a:ext cx="8167803" cy="5473804"/>
          </a:xfrm>
          <a:prstGeom prst="rect">
            <a:avLst/>
          </a:prstGeom>
        </p:spPr>
      </p:pic>
      <p:sp>
        <p:nvSpPr>
          <p:cNvPr id="5" name="مربع نص 4">
            <a:extLst>
              <a:ext uri="{FF2B5EF4-FFF2-40B4-BE49-F238E27FC236}">
                <a16:creationId xmlns:a16="http://schemas.microsoft.com/office/drawing/2014/main" id="{CA6B80AA-7FDD-4980-82C3-A6A94078C052}"/>
              </a:ext>
            </a:extLst>
          </p:cNvPr>
          <p:cNvSpPr txBox="1"/>
          <p:nvPr/>
        </p:nvSpPr>
        <p:spPr>
          <a:xfrm>
            <a:off x="2416629" y="2024742"/>
            <a:ext cx="5421085" cy="707886"/>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where</a:t>
            </a:r>
          </a:p>
          <a:p>
            <a:pPr algn="l" rtl="0"/>
            <a:r>
              <a:rPr lang="en-US" sz="2000" dirty="0">
                <a:solidFill>
                  <a:srgbClr val="0000FF"/>
                </a:solidFill>
                <a:latin typeface="Comic Sans MS" panose="030F0702030302020204" pitchFamily="66" charset="0"/>
              </a:rPr>
              <a:t>School is a place in which we learn.</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F4AEE81-42C1-423D-80BF-BBFB8FDA5899}"/>
              </a:ext>
            </a:extLst>
          </p:cNvPr>
          <p:cNvSpPr txBox="1"/>
          <p:nvPr/>
        </p:nvSpPr>
        <p:spPr>
          <a:xfrm>
            <a:off x="2325188" y="2647406"/>
            <a:ext cx="5782494"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when</a:t>
            </a:r>
          </a:p>
          <a:p>
            <a:pPr algn="l" rtl="0"/>
            <a:r>
              <a:rPr lang="en-US" sz="2000" dirty="0">
                <a:solidFill>
                  <a:srgbClr val="FF0000"/>
                </a:solidFill>
                <a:latin typeface="Comic Sans MS" panose="030F0702030302020204" pitchFamily="66" charset="0"/>
              </a:rPr>
              <a:t>Dusk is the time of day at which the sun sets.</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E821636-2F1D-4DB6-934D-905A3D4544A8}"/>
              </a:ext>
            </a:extLst>
          </p:cNvPr>
          <p:cNvSpPr txBox="1"/>
          <p:nvPr/>
        </p:nvSpPr>
        <p:spPr>
          <a:xfrm>
            <a:off x="888278" y="3257008"/>
            <a:ext cx="7829006"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0000FF"/>
                </a:solidFill>
                <a:latin typeface="Comic Sans MS" panose="030F0702030302020204" pitchFamily="66" charset="0"/>
              </a:rPr>
              <a:t>where</a:t>
            </a:r>
          </a:p>
          <a:p>
            <a:pPr algn="l" rtl="0"/>
            <a:r>
              <a:rPr lang="en-US" sz="2000" dirty="0">
                <a:solidFill>
                  <a:srgbClr val="0000FF"/>
                </a:solidFill>
                <a:latin typeface="Comic Sans MS" panose="030F0702030302020204" pitchFamily="66" charset="0"/>
              </a:rPr>
              <a:t>My bedroom is the one place in our house that I can be alone in.</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F23B17F-85E9-41E3-A761-6BAB07A97723}"/>
              </a:ext>
            </a:extLst>
          </p:cNvPr>
          <p:cNvSpPr txBox="1"/>
          <p:nvPr/>
        </p:nvSpPr>
        <p:spPr>
          <a:xfrm>
            <a:off x="827736" y="3853548"/>
            <a:ext cx="7829005"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where</a:t>
            </a:r>
          </a:p>
          <a:p>
            <a:pPr algn="l" rtl="0"/>
            <a:r>
              <a:rPr lang="en-US" sz="2000" dirty="0">
                <a:solidFill>
                  <a:srgbClr val="FF0000"/>
                </a:solidFill>
                <a:latin typeface="Comic Sans MS" panose="030F0702030302020204" pitchFamily="66" charset="0"/>
              </a:rPr>
              <a:t>The restaurant that we had dinner at last night was wonderful.</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17354AC-E99D-4926-8677-D29583B8F2DA}"/>
              </a:ext>
            </a:extLst>
          </p:cNvPr>
          <p:cNvSpPr txBox="1"/>
          <p:nvPr/>
        </p:nvSpPr>
        <p:spPr>
          <a:xfrm>
            <a:off x="2076991" y="4476212"/>
            <a:ext cx="6030689"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0000FF"/>
                </a:solidFill>
                <a:latin typeface="Comic Sans MS" panose="030F0702030302020204" pitchFamily="66" charset="0"/>
              </a:rPr>
              <a:t>when</a:t>
            </a:r>
          </a:p>
          <a:p>
            <a:pPr algn="l" rtl="0"/>
            <a:r>
              <a:rPr lang="en-US" sz="2000" dirty="0">
                <a:solidFill>
                  <a:srgbClr val="0000FF"/>
                </a:solidFill>
                <a:latin typeface="Comic Sans MS" panose="030F0702030302020204" pitchFamily="66" charset="0"/>
              </a:rPr>
              <a:t>Morning is the time of day in which we wake up.</a:t>
            </a:r>
            <a:endParaRPr lang="ar-SA" sz="20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5F7F08C-0528-41FC-A565-D06B05458B3C}"/>
              </a:ext>
            </a:extLst>
          </p:cNvPr>
          <p:cNvSpPr txBox="1"/>
          <p:nvPr/>
        </p:nvSpPr>
        <p:spPr>
          <a:xfrm>
            <a:off x="2168434" y="5085814"/>
            <a:ext cx="5934893"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when</a:t>
            </a:r>
          </a:p>
          <a:p>
            <a:pPr algn="l" rtl="0"/>
            <a:r>
              <a:rPr lang="en-US" sz="2000" dirty="0">
                <a:solidFill>
                  <a:srgbClr val="FF0000"/>
                </a:solidFill>
                <a:latin typeface="Comic Sans MS" panose="030F0702030302020204" pitchFamily="66" charset="0"/>
              </a:rPr>
              <a:t>Fall is the time of year that we rake leaves in.</a:t>
            </a:r>
            <a:endParaRPr lang="ar-SA" sz="20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942666C-855F-4B03-AE62-E8D3A51EA79A}"/>
              </a:ext>
            </a:extLst>
          </p:cNvPr>
          <p:cNvSpPr txBox="1"/>
          <p:nvPr/>
        </p:nvSpPr>
        <p:spPr>
          <a:xfrm>
            <a:off x="1615861" y="5682353"/>
            <a:ext cx="6182664" cy="707886"/>
          </a:xfrm>
          <a:prstGeom prst="rect">
            <a:avLst/>
          </a:prstGeom>
          <a:noFill/>
        </p:spPr>
        <p:txBody>
          <a:bodyPr wrap="square" rtlCol="1">
            <a:spAutoFit/>
          </a:bodyPr>
          <a:lstStyle/>
          <a:p>
            <a:pPr algn="l" rtl="0"/>
            <a:r>
              <a:rPr lang="en-US" sz="2000" dirty="0">
                <a:latin typeface="Comic Sans MS" panose="030F0702030302020204" pitchFamily="66" charset="0"/>
              </a:rPr>
              <a:t>	</a:t>
            </a:r>
            <a:r>
              <a:rPr lang="en-US" sz="2000" dirty="0">
                <a:solidFill>
                  <a:srgbClr val="0000FF"/>
                </a:solidFill>
                <a:latin typeface="Comic Sans MS" panose="030F0702030302020204" pitchFamily="66" charset="0"/>
              </a:rPr>
              <a:t>where</a:t>
            </a:r>
          </a:p>
          <a:p>
            <a:pPr algn="l" rtl="0"/>
            <a:r>
              <a:rPr lang="en-US" sz="2000" dirty="0">
                <a:solidFill>
                  <a:srgbClr val="0000FF"/>
                </a:solidFill>
                <a:latin typeface="Comic Sans MS" panose="030F0702030302020204" pitchFamily="66" charset="0"/>
              </a:rPr>
              <a:t>Cities are places that many people live and work in.</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808310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7513019-E26C-4D1C-82F8-D4B98BF0BF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5760" y="923745"/>
            <a:ext cx="8412480" cy="5398678"/>
          </a:xfrm>
          <a:prstGeom prst="rect">
            <a:avLst/>
          </a:prstGeom>
        </p:spPr>
      </p:pic>
      <p:sp>
        <p:nvSpPr>
          <p:cNvPr id="5" name="مربع نص 4">
            <a:extLst>
              <a:ext uri="{FF2B5EF4-FFF2-40B4-BE49-F238E27FC236}">
                <a16:creationId xmlns:a16="http://schemas.microsoft.com/office/drawing/2014/main" id="{AF85BC94-CEA4-49C9-9861-854ABA9EFB8C}"/>
              </a:ext>
            </a:extLst>
          </p:cNvPr>
          <p:cNvSpPr txBox="1"/>
          <p:nvPr/>
        </p:nvSpPr>
        <p:spPr>
          <a:xfrm>
            <a:off x="822961" y="2730137"/>
            <a:ext cx="8046720" cy="3724096"/>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Summer is the time of year when it’s hot. </a:t>
            </a:r>
          </a:p>
          <a:p>
            <a:pPr algn="l" rtl="0"/>
            <a:r>
              <a:rPr lang="en-US" dirty="0">
                <a:solidFill>
                  <a:srgbClr val="FF0000"/>
                </a:solidFill>
                <a:latin typeface="Comic Sans MS" panose="030F0702030302020204" pitchFamily="66" charset="0"/>
              </a:rPr>
              <a:t>Summer is the time of year in which it’s hot.</a:t>
            </a:r>
          </a:p>
          <a:p>
            <a:pPr algn="l" rtl="0"/>
            <a:endParaRPr lang="en-US" sz="1200" dirty="0">
              <a:latin typeface="Comic Sans MS" panose="030F0702030302020204" pitchFamily="66" charset="0"/>
            </a:endParaRPr>
          </a:p>
          <a:p>
            <a:pPr algn="l" rtl="0"/>
            <a:r>
              <a:rPr lang="en-US" dirty="0">
                <a:solidFill>
                  <a:srgbClr val="0000FF"/>
                </a:solidFill>
                <a:latin typeface="Comic Sans MS" panose="030F0702030302020204" pitchFamily="66" charset="0"/>
              </a:rPr>
              <a:t>Childhood is a time in a person’s life when it’s easy to make friends. </a:t>
            </a:r>
          </a:p>
          <a:p>
            <a:pPr algn="l" rtl="0"/>
            <a:r>
              <a:rPr lang="en-US" dirty="0">
                <a:solidFill>
                  <a:srgbClr val="0000FF"/>
                </a:solidFill>
                <a:latin typeface="Comic Sans MS" panose="030F0702030302020204" pitchFamily="66" charset="0"/>
              </a:rPr>
              <a:t>Childhood is a time in a person’s life that it’s easy to make friends</a:t>
            </a:r>
          </a:p>
          <a:p>
            <a:pPr algn="l" rtl="0"/>
            <a:endParaRPr lang="en-US" sz="1200" dirty="0">
              <a:latin typeface="Comic Sans MS" panose="030F0702030302020204" pitchFamily="66" charset="0"/>
            </a:endParaRPr>
          </a:p>
          <a:p>
            <a:pPr algn="l" rtl="0"/>
            <a:r>
              <a:rPr lang="en-US" dirty="0">
                <a:solidFill>
                  <a:srgbClr val="FF0000"/>
                </a:solidFill>
                <a:latin typeface="Comic Sans MS" panose="030F0702030302020204" pitchFamily="66" charset="0"/>
              </a:rPr>
              <a:t>The city where we spent our vacation was crowded. </a:t>
            </a:r>
          </a:p>
          <a:p>
            <a:pPr algn="l" rtl="0"/>
            <a:r>
              <a:rPr lang="en-US" dirty="0">
                <a:solidFill>
                  <a:srgbClr val="FF0000"/>
                </a:solidFill>
                <a:latin typeface="Comic Sans MS" panose="030F0702030302020204" pitchFamily="66" charset="0"/>
              </a:rPr>
              <a:t>The city in which we spent our vacation was crowded.</a:t>
            </a:r>
          </a:p>
          <a:p>
            <a:pPr algn="l" rtl="0"/>
            <a:endParaRPr lang="en-US" sz="1400" dirty="0">
              <a:latin typeface="Comic Sans MS" panose="030F0702030302020204" pitchFamily="66" charset="0"/>
            </a:endParaRPr>
          </a:p>
          <a:p>
            <a:pPr algn="l" rtl="0"/>
            <a:r>
              <a:rPr lang="en-US" dirty="0">
                <a:solidFill>
                  <a:srgbClr val="0000FF"/>
                </a:solidFill>
                <a:latin typeface="Comic Sans MS" panose="030F0702030302020204" pitchFamily="66" charset="0"/>
              </a:rPr>
              <a:t>Germany is a country in Europe where they speak German. </a:t>
            </a:r>
          </a:p>
          <a:p>
            <a:pPr algn="l" rtl="0"/>
            <a:r>
              <a:rPr lang="en-US" dirty="0">
                <a:solidFill>
                  <a:srgbClr val="0000FF"/>
                </a:solidFill>
                <a:latin typeface="Comic Sans MS" panose="030F0702030302020204" pitchFamily="66" charset="0"/>
              </a:rPr>
              <a:t>Germany is a country in Europe that they speak German in.</a:t>
            </a:r>
          </a:p>
          <a:p>
            <a:pPr algn="l" rtl="0"/>
            <a:endParaRPr lang="en-US" sz="1400" dirty="0">
              <a:latin typeface="Comic Sans MS" panose="030F0702030302020204" pitchFamily="66" charset="0"/>
            </a:endParaRPr>
          </a:p>
          <a:p>
            <a:pPr algn="l" rtl="0"/>
            <a:r>
              <a:rPr lang="en-US" dirty="0">
                <a:solidFill>
                  <a:srgbClr val="FF0000"/>
                </a:solidFill>
                <a:latin typeface="Comic Sans MS" panose="030F0702030302020204" pitchFamily="66" charset="0"/>
              </a:rPr>
              <a:t>Dinner is the time of day when our whole family gets together to talk. </a:t>
            </a:r>
          </a:p>
          <a:p>
            <a:pPr algn="l" rtl="0"/>
            <a:r>
              <a:rPr lang="en-US" dirty="0">
                <a:solidFill>
                  <a:srgbClr val="FF0000"/>
                </a:solidFill>
                <a:latin typeface="Comic Sans MS" panose="030F0702030302020204" pitchFamily="66" charset="0"/>
              </a:rPr>
              <a:t>Dinner is the time of day at which our whole family gets together to talk.</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404682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500"/>
                                        <p:tgtEl>
                                          <p:spTgt spid="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EE1C5DE-4295-43EA-A112-9991550B5D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0262" y="992777"/>
            <a:ext cx="8203475" cy="5159830"/>
          </a:xfrm>
          <a:prstGeom prst="rect">
            <a:avLst/>
          </a:prstGeom>
        </p:spPr>
      </p:pic>
      <p:sp>
        <p:nvSpPr>
          <p:cNvPr id="5" name="مربع نص 4">
            <a:extLst>
              <a:ext uri="{FF2B5EF4-FFF2-40B4-BE49-F238E27FC236}">
                <a16:creationId xmlns:a16="http://schemas.microsoft.com/office/drawing/2014/main" id="{A603A13B-AC7A-439F-A36B-45D981CF93B3}"/>
              </a:ext>
            </a:extLst>
          </p:cNvPr>
          <p:cNvSpPr txBox="1"/>
          <p:nvPr/>
        </p:nvSpPr>
        <p:spPr>
          <a:xfrm>
            <a:off x="365760" y="1959426"/>
            <a:ext cx="8464731" cy="4310475"/>
          </a:xfrm>
          <a:prstGeom prst="rect">
            <a:avLst/>
          </a:prstGeom>
          <a:noFill/>
        </p:spPr>
        <p:txBody>
          <a:bodyPr wrap="square" rtlCol="1">
            <a:spAutoFit/>
          </a:bodyPr>
          <a:lstStyle/>
          <a:p>
            <a:pPr algn="l" rtl="0">
              <a:lnSpc>
                <a:spcPct val="200000"/>
              </a:lnSpc>
            </a:pPr>
            <a:r>
              <a:rPr lang="en-US" sz="2000" dirty="0">
                <a:solidFill>
                  <a:srgbClr val="0000FF"/>
                </a:solidFill>
                <a:latin typeface="Comic Sans MS" panose="030F0702030302020204" pitchFamily="66" charset="0"/>
              </a:rPr>
              <a:t>	The family whose house we bought moved to Abha.</a:t>
            </a:r>
          </a:p>
          <a:p>
            <a:pPr algn="l" rtl="0">
              <a:lnSpc>
                <a:spcPct val="200000"/>
              </a:lnSpc>
            </a:pPr>
            <a:r>
              <a:rPr lang="en-US" sz="2000" dirty="0">
                <a:solidFill>
                  <a:srgbClr val="FF0000"/>
                </a:solidFill>
                <a:latin typeface="Comic Sans MS" panose="030F0702030302020204" pitchFamily="66" charset="0"/>
              </a:rPr>
              <a:t>	The girl whose cell phone was stolen was disappointed.</a:t>
            </a:r>
          </a:p>
          <a:p>
            <a:pPr algn="l" rtl="0">
              <a:lnSpc>
                <a:spcPct val="200000"/>
              </a:lnSpc>
            </a:pPr>
            <a:r>
              <a:rPr lang="en-US" sz="2000" dirty="0">
                <a:solidFill>
                  <a:srgbClr val="0000FF"/>
                </a:solidFill>
                <a:latin typeface="Comic Sans MS" panose="030F0702030302020204" pitchFamily="66" charset="0"/>
              </a:rPr>
              <a:t>	Ahmed is my cousin whose brother is a pilot.</a:t>
            </a:r>
          </a:p>
          <a:p>
            <a:pPr algn="l" rtl="0">
              <a:lnSpc>
                <a:spcPct val="200000"/>
              </a:lnSpc>
            </a:pPr>
            <a:r>
              <a:rPr lang="en-US" sz="2000" dirty="0">
                <a:solidFill>
                  <a:srgbClr val="FF0000"/>
                </a:solidFill>
                <a:latin typeface="Comic Sans MS" panose="030F0702030302020204" pitchFamily="66" charset="0"/>
              </a:rPr>
              <a:t>	The people whose tickets we bought were crazy to sell them.</a:t>
            </a:r>
          </a:p>
          <a:p>
            <a:pPr algn="l" rtl="0">
              <a:lnSpc>
                <a:spcPct val="200000"/>
              </a:lnSpc>
            </a:pPr>
            <a:r>
              <a:rPr lang="en-US" sz="2000" dirty="0">
                <a:solidFill>
                  <a:srgbClr val="0000FF"/>
                </a:solidFill>
                <a:latin typeface="Comic Sans MS" panose="030F0702030302020204" pitchFamily="66" charset="0"/>
              </a:rPr>
              <a:t>Gandhi is the person whose work and life are most interesting to me.</a:t>
            </a:r>
          </a:p>
          <a:p>
            <a:pPr algn="l" rtl="0">
              <a:lnSpc>
                <a:spcPct val="200000"/>
              </a:lnSpc>
            </a:pPr>
            <a:r>
              <a:rPr lang="en-US" sz="2000" dirty="0">
                <a:solidFill>
                  <a:srgbClr val="FF0000"/>
                </a:solidFill>
                <a:latin typeface="Comic Sans MS" panose="030F0702030302020204" pitchFamily="66" charset="0"/>
              </a:rPr>
              <a:t>	My mother is the person whose cooking I love the most.</a:t>
            </a:r>
          </a:p>
          <a:p>
            <a:pPr algn="l" rtl="0">
              <a:lnSpc>
                <a:spcPct val="200000"/>
              </a:lnSpc>
            </a:pPr>
            <a:r>
              <a:rPr lang="en-US" sz="2000" dirty="0">
                <a:solidFill>
                  <a:srgbClr val="0000FF"/>
                </a:solidFill>
                <a:latin typeface="Comic Sans MS" panose="030F0702030302020204" pitchFamily="66" charset="0"/>
              </a:rPr>
              <a:t>	Bill is the guy whose father won the prize.</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454871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9991C57-36EA-4163-ACD2-9D8369FEA0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2950" y="1227908"/>
            <a:ext cx="7658100" cy="4728753"/>
          </a:xfrm>
          <a:prstGeom prst="rect">
            <a:avLst/>
          </a:prstGeom>
        </p:spPr>
      </p:pic>
      <p:pic>
        <p:nvPicPr>
          <p:cNvPr id="5" name="صورة 4">
            <a:extLst>
              <a:ext uri="{FF2B5EF4-FFF2-40B4-BE49-F238E27FC236}">
                <a16:creationId xmlns:a16="http://schemas.microsoft.com/office/drawing/2014/main" id="{6A200792-9D33-4503-9A1D-D730E0BEA0BD}"/>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51424" y="2181225"/>
            <a:ext cx="7525164" cy="3775436"/>
          </a:xfrm>
          <a:prstGeom prst="rect">
            <a:avLst/>
          </a:prstGeom>
        </p:spPr>
      </p:pic>
    </p:spTree>
    <p:extLst>
      <p:ext uri="{BB962C8B-B14F-4D97-AF65-F5344CB8AC3E}">
        <p14:creationId xmlns:p14="http://schemas.microsoft.com/office/powerpoint/2010/main" val="5900005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15BBBEA-4EDA-4A24-BC74-0420D05E96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2698" y="1384663"/>
            <a:ext cx="8530048" cy="4368150"/>
          </a:xfrm>
          <a:prstGeom prst="rect">
            <a:avLst/>
          </a:prstGeom>
        </p:spPr>
      </p:pic>
      <p:sp>
        <p:nvSpPr>
          <p:cNvPr id="5" name="مربع نص 4">
            <a:extLst>
              <a:ext uri="{FF2B5EF4-FFF2-40B4-BE49-F238E27FC236}">
                <a16:creationId xmlns:a16="http://schemas.microsoft.com/office/drawing/2014/main" id="{87FD4AD3-0E72-472F-824D-0BB7755CED65}"/>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D0476050-59A5-4EF4-B366-B931C6FC9185}"/>
              </a:ext>
            </a:extLst>
          </p:cNvPr>
          <p:cNvSpPr txBox="1"/>
          <p:nvPr/>
        </p:nvSpPr>
        <p:spPr>
          <a:xfrm>
            <a:off x="809897" y="3213463"/>
            <a:ext cx="6374674" cy="2539350"/>
          </a:xfrm>
          <a:prstGeom prst="rect">
            <a:avLst/>
          </a:prstGeom>
          <a:noFill/>
        </p:spPr>
        <p:txBody>
          <a:bodyPr wrap="square" rtlCol="1">
            <a:spAutoFit/>
          </a:bodyPr>
          <a:lstStyle/>
          <a:p>
            <a:pPr algn="l" rtl="0">
              <a:lnSpc>
                <a:spcPct val="150000"/>
              </a:lnSpc>
            </a:pPr>
            <a:r>
              <a:rPr lang="en-US" dirty="0">
                <a:solidFill>
                  <a:srgbClr val="0000FF"/>
                </a:solidFill>
                <a:latin typeface="Comic Sans MS" panose="030F0702030302020204" pitchFamily="66" charset="0"/>
              </a:rPr>
              <a:t>A resort is a place where we go to relax.</a:t>
            </a:r>
          </a:p>
          <a:p>
            <a:pPr algn="l" rtl="0">
              <a:lnSpc>
                <a:spcPct val="150000"/>
              </a:lnSpc>
            </a:pPr>
            <a:r>
              <a:rPr lang="en-US" dirty="0">
                <a:solidFill>
                  <a:srgbClr val="FF0000"/>
                </a:solidFill>
                <a:latin typeface="Comic Sans MS" panose="030F0702030302020204" pitchFamily="66" charset="0"/>
              </a:rPr>
              <a:t>Vacation is the time of year when we can relax.</a:t>
            </a:r>
          </a:p>
          <a:p>
            <a:pPr algn="l" rtl="0">
              <a:lnSpc>
                <a:spcPct val="150000"/>
              </a:lnSpc>
            </a:pPr>
            <a:r>
              <a:rPr lang="en-US" dirty="0">
                <a:solidFill>
                  <a:srgbClr val="0000FF"/>
                </a:solidFill>
                <a:latin typeface="Comic Sans MS" panose="030F0702030302020204" pitchFamily="66" charset="0"/>
              </a:rPr>
              <a:t>The person whose cell phone got lost must be angry .</a:t>
            </a:r>
          </a:p>
          <a:p>
            <a:pPr algn="l" rtl="0">
              <a:lnSpc>
                <a:spcPct val="150000"/>
              </a:lnSpc>
            </a:pPr>
            <a:r>
              <a:rPr lang="en-US" dirty="0">
                <a:solidFill>
                  <a:srgbClr val="FF0000"/>
                </a:solidFill>
                <a:latin typeface="Comic Sans MS" panose="030F0702030302020204" pitchFamily="66" charset="0"/>
              </a:rPr>
              <a:t>The guy whose snowboard I borrowed was home sick.</a:t>
            </a:r>
          </a:p>
          <a:p>
            <a:pPr algn="l" rtl="0">
              <a:lnSpc>
                <a:spcPct val="150000"/>
              </a:lnSpc>
            </a:pPr>
            <a:r>
              <a:rPr lang="en-US" dirty="0">
                <a:solidFill>
                  <a:srgbClr val="0000FF"/>
                </a:solidFill>
                <a:latin typeface="Comic Sans MS" panose="030F0702030302020204" pitchFamily="66" charset="0"/>
              </a:rPr>
              <a:t>The game will be held at the field where they practice.</a:t>
            </a:r>
          </a:p>
          <a:p>
            <a:pPr algn="l" rtl="0">
              <a:lnSpc>
                <a:spcPct val="150000"/>
              </a:lnSpc>
            </a:pPr>
            <a:r>
              <a:rPr lang="en-US" dirty="0">
                <a:solidFill>
                  <a:srgbClr val="FF0000"/>
                </a:solidFill>
                <a:latin typeface="Comic Sans MS" panose="030F0702030302020204" pitchFamily="66" charset="0"/>
              </a:rPr>
              <a:t>When it’s not too windy, we go to a beach where we sit </a:t>
            </a:r>
          </a:p>
        </p:txBody>
      </p:sp>
    </p:spTree>
    <p:extLst>
      <p:ext uri="{BB962C8B-B14F-4D97-AF65-F5344CB8AC3E}">
        <p14:creationId xmlns:p14="http://schemas.microsoft.com/office/powerpoint/2010/main" val="175529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414BA6-02CE-4BF7-A784-AAC7018964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9438" y="1005839"/>
            <a:ext cx="8145123" cy="5146767"/>
          </a:xfrm>
          <a:prstGeom prst="rect">
            <a:avLst/>
          </a:prstGeom>
        </p:spPr>
      </p:pic>
      <p:sp>
        <p:nvSpPr>
          <p:cNvPr id="5" name="مربع نص 4">
            <a:extLst>
              <a:ext uri="{FF2B5EF4-FFF2-40B4-BE49-F238E27FC236}">
                <a16:creationId xmlns:a16="http://schemas.microsoft.com/office/drawing/2014/main" id="{BBBA131A-AA08-4274-A968-54F328AA80A8}"/>
              </a:ext>
            </a:extLst>
          </p:cNvPr>
          <p:cNvSpPr txBox="1"/>
          <p:nvPr/>
        </p:nvSpPr>
        <p:spPr>
          <a:xfrm>
            <a:off x="3931920" y="2547256"/>
            <a:ext cx="2390503"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bent out of shape </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E11E788-8AD5-4E51-A1C4-AC10E79E3B63}"/>
              </a:ext>
            </a:extLst>
          </p:cNvPr>
          <p:cNvSpPr txBox="1"/>
          <p:nvPr/>
        </p:nvSpPr>
        <p:spPr>
          <a:xfrm>
            <a:off x="2281644" y="3117669"/>
            <a:ext cx="2146666"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what a shame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CBE1A8D-ED4D-4145-A332-FC2FDFDD1426}"/>
              </a:ext>
            </a:extLst>
          </p:cNvPr>
          <p:cNvSpPr txBox="1"/>
          <p:nvPr/>
        </p:nvSpPr>
        <p:spPr>
          <a:xfrm>
            <a:off x="1807021" y="3949339"/>
            <a:ext cx="2799808"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vanished into thin air</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117FC14-9495-4980-8DF2-8E1B617EC637}"/>
              </a:ext>
            </a:extLst>
          </p:cNvPr>
          <p:cNvSpPr txBox="1"/>
          <p:nvPr/>
        </p:nvSpPr>
        <p:spPr>
          <a:xfrm>
            <a:off x="5003074" y="4271558"/>
            <a:ext cx="2586446"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down in the dumps</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F6FE08D-473D-4574-A8E1-730783AEF012}"/>
              </a:ext>
            </a:extLst>
          </p:cNvPr>
          <p:cNvSpPr txBox="1"/>
          <p:nvPr/>
        </p:nvSpPr>
        <p:spPr>
          <a:xfrm>
            <a:off x="2542901" y="4606840"/>
            <a:ext cx="108857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eating</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9013FAE-D95A-41F3-8E57-957F1BAC28E5}"/>
              </a:ext>
            </a:extLst>
          </p:cNvPr>
          <p:cNvSpPr txBox="1"/>
          <p:nvPr/>
        </p:nvSpPr>
        <p:spPr>
          <a:xfrm>
            <a:off x="6013275" y="5177252"/>
            <a:ext cx="1837504"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hit the roof</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5623383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EDDF7E-75CE-46FA-9F2C-F2BC52B7FB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4845" y="972705"/>
            <a:ext cx="6714309" cy="5490007"/>
          </a:xfrm>
          <a:prstGeom prst="rect">
            <a:avLst/>
          </a:prstGeom>
        </p:spPr>
      </p:pic>
    </p:spTree>
    <p:extLst>
      <p:ext uri="{BB962C8B-B14F-4D97-AF65-F5344CB8AC3E}">
        <p14:creationId xmlns:p14="http://schemas.microsoft.com/office/powerpoint/2010/main" val="1327959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17E595B-333A-4778-AD78-3B0408626F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4632" y="1965960"/>
            <a:ext cx="8174736" cy="3089366"/>
          </a:xfrm>
          <a:prstGeom prst="rect">
            <a:avLst/>
          </a:prstGeom>
        </p:spPr>
      </p:pic>
      <p:sp>
        <p:nvSpPr>
          <p:cNvPr id="5" name="مربع نص 4">
            <a:extLst>
              <a:ext uri="{FF2B5EF4-FFF2-40B4-BE49-F238E27FC236}">
                <a16:creationId xmlns:a16="http://schemas.microsoft.com/office/drawing/2014/main" id="{DD541321-276C-489F-B3FF-5EBE832ADE55}"/>
              </a:ext>
            </a:extLst>
          </p:cNvPr>
          <p:cNvSpPr txBox="1"/>
          <p:nvPr/>
        </p:nvSpPr>
        <p:spPr>
          <a:xfrm>
            <a:off x="836024" y="1933301"/>
            <a:ext cx="627018" cy="2554545"/>
          </a:xfrm>
          <a:prstGeom prst="rect">
            <a:avLst/>
          </a:prstGeom>
          <a:noFill/>
        </p:spPr>
        <p:txBody>
          <a:bodyPr wrap="square" rtlCol="1">
            <a:spAutoFit/>
          </a:bodyPr>
          <a:lstStyle/>
          <a:p>
            <a:pPr algn="l" rtl="0"/>
            <a:r>
              <a:rPr lang="en-US" sz="3200" dirty="0">
                <a:solidFill>
                  <a:srgbClr val="FF0000"/>
                </a:solidFill>
              </a:rPr>
              <a:t>T</a:t>
            </a:r>
            <a:r>
              <a:rPr lang="en-US" sz="3200" dirty="0"/>
              <a:t> </a:t>
            </a:r>
          </a:p>
          <a:p>
            <a:pPr algn="l" rtl="0"/>
            <a:r>
              <a:rPr lang="en-US" sz="3200" dirty="0">
                <a:solidFill>
                  <a:srgbClr val="0000FF"/>
                </a:solidFill>
              </a:rPr>
              <a:t>F</a:t>
            </a:r>
            <a:r>
              <a:rPr lang="en-US" sz="3200" dirty="0"/>
              <a:t> </a:t>
            </a:r>
          </a:p>
          <a:p>
            <a:pPr algn="l" rtl="0"/>
            <a:r>
              <a:rPr lang="en-US" sz="3200" dirty="0">
                <a:solidFill>
                  <a:srgbClr val="FF0000"/>
                </a:solidFill>
              </a:rPr>
              <a:t>F</a:t>
            </a:r>
            <a:r>
              <a:rPr lang="en-US" sz="3200" dirty="0"/>
              <a:t> </a:t>
            </a:r>
          </a:p>
          <a:p>
            <a:pPr algn="l" rtl="0"/>
            <a:r>
              <a:rPr lang="en-US" sz="3200" dirty="0">
                <a:solidFill>
                  <a:srgbClr val="0000FF"/>
                </a:solidFill>
              </a:rPr>
              <a:t>F</a:t>
            </a:r>
            <a:r>
              <a:rPr lang="en-US" sz="3200" dirty="0"/>
              <a:t> </a:t>
            </a:r>
          </a:p>
          <a:p>
            <a:pPr algn="l" rtl="0"/>
            <a:r>
              <a:rPr lang="en-US" sz="3200" dirty="0">
                <a:solidFill>
                  <a:srgbClr val="FF0000"/>
                </a:solidFill>
              </a:rPr>
              <a:t>T</a:t>
            </a:r>
            <a:r>
              <a:rPr lang="en-US" sz="3200" dirty="0"/>
              <a:t> </a:t>
            </a:r>
            <a:endParaRPr lang="ar-SA" sz="3200" dirty="0"/>
          </a:p>
        </p:txBody>
      </p:sp>
    </p:spTree>
    <p:extLst>
      <p:ext uri="{BB962C8B-B14F-4D97-AF65-F5344CB8AC3E}">
        <p14:creationId xmlns:p14="http://schemas.microsoft.com/office/powerpoint/2010/main" val="3786057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923E4DA-13B3-475C-9EDE-5F271ACDFC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3771" y="1149531"/>
            <a:ext cx="8276458" cy="5029200"/>
          </a:xfrm>
          <a:prstGeom prst="rect">
            <a:avLst/>
          </a:prstGeom>
        </p:spPr>
      </p:pic>
      <p:sp>
        <p:nvSpPr>
          <p:cNvPr id="5" name="مربع نص 4">
            <a:extLst>
              <a:ext uri="{FF2B5EF4-FFF2-40B4-BE49-F238E27FC236}">
                <a16:creationId xmlns:a16="http://schemas.microsoft.com/office/drawing/2014/main" id="{4976B1E4-E269-4D1D-A999-D8A4427DC637}"/>
              </a:ext>
            </a:extLst>
          </p:cNvPr>
          <p:cNvSpPr txBox="1"/>
          <p:nvPr/>
        </p:nvSpPr>
        <p:spPr>
          <a:xfrm>
            <a:off x="4232366" y="2063931"/>
            <a:ext cx="158060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pottery</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288314C-9030-4731-903B-57C9DE620B7D}"/>
              </a:ext>
            </a:extLst>
          </p:cNvPr>
          <p:cNvSpPr txBox="1"/>
          <p:nvPr/>
        </p:nvSpPr>
        <p:spPr>
          <a:xfrm>
            <a:off x="5599614" y="2503717"/>
            <a:ext cx="1311549"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drove</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DFBCD9C-FFD2-4CCC-BE00-D18DAA691936}"/>
              </a:ext>
            </a:extLst>
          </p:cNvPr>
          <p:cNvSpPr txBox="1"/>
          <p:nvPr/>
        </p:nvSpPr>
        <p:spPr>
          <a:xfrm>
            <a:off x="6156964" y="2930439"/>
            <a:ext cx="158060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artifacts</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77BD04A-A529-4885-888C-AA5054CFF2D5}"/>
              </a:ext>
            </a:extLst>
          </p:cNvPr>
          <p:cNvSpPr txBox="1"/>
          <p:nvPr/>
        </p:nvSpPr>
        <p:spPr>
          <a:xfrm>
            <a:off x="1136459" y="3670670"/>
            <a:ext cx="2129253"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meticulously</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19552A8-954D-48C2-99E1-8FF191B0B963}"/>
              </a:ext>
            </a:extLst>
          </p:cNvPr>
          <p:cNvSpPr txBox="1"/>
          <p:nvPr/>
        </p:nvSpPr>
        <p:spPr>
          <a:xfrm>
            <a:off x="1367238" y="4384777"/>
            <a:ext cx="18984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assembled</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446A9E0-BB1D-41E5-85A3-2BADBB59E57E}"/>
              </a:ext>
            </a:extLst>
          </p:cNvPr>
          <p:cNvSpPr txBox="1"/>
          <p:nvPr/>
        </p:nvSpPr>
        <p:spPr>
          <a:xfrm>
            <a:off x="5386252" y="4798436"/>
            <a:ext cx="2351317"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funerary art</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4E828AD-8320-4BBE-BF16-A965344053E9}"/>
              </a:ext>
            </a:extLst>
          </p:cNvPr>
          <p:cNvSpPr txBox="1"/>
          <p:nvPr/>
        </p:nvSpPr>
        <p:spPr>
          <a:xfrm>
            <a:off x="6505303" y="5251284"/>
            <a:ext cx="220492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commissioned</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9D4C83A-E76A-4800-8E67-EE571DA40AD1}"/>
              </a:ext>
            </a:extLst>
          </p:cNvPr>
          <p:cNvSpPr txBox="1"/>
          <p:nvPr/>
        </p:nvSpPr>
        <p:spPr>
          <a:xfrm>
            <a:off x="5638800" y="5678006"/>
            <a:ext cx="1431851"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finding</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031245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83ADC50-1C00-4B9F-992B-56BC14B078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5909" y="1541417"/>
            <a:ext cx="8152182" cy="3971401"/>
          </a:xfrm>
          <a:prstGeom prst="rect">
            <a:avLst/>
          </a:prstGeom>
        </p:spPr>
      </p:pic>
      <p:sp>
        <p:nvSpPr>
          <p:cNvPr id="5" name="مربع نص 4">
            <a:extLst>
              <a:ext uri="{FF2B5EF4-FFF2-40B4-BE49-F238E27FC236}">
                <a16:creationId xmlns:a16="http://schemas.microsoft.com/office/drawing/2014/main" id="{8C862854-60C3-4B6D-8A79-803BE4314B96}"/>
              </a:ext>
            </a:extLst>
          </p:cNvPr>
          <p:cNvSpPr txBox="1"/>
          <p:nvPr/>
        </p:nvSpPr>
        <p:spPr>
          <a:xfrm>
            <a:off x="704917" y="2495004"/>
            <a:ext cx="8295394" cy="3017814"/>
          </a:xfrm>
          <a:prstGeom prst="rect">
            <a:avLst/>
          </a:prstGeom>
          <a:noFill/>
        </p:spPr>
        <p:txBody>
          <a:bodyPr wrap="square" rtlCol="1">
            <a:spAutoFit/>
          </a:bodyPr>
          <a:lstStyle/>
          <a:p>
            <a:pPr algn="l" rtl="0">
              <a:lnSpc>
                <a:spcPct val="200000"/>
              </a:lnSpc>
            </a:pPr>
            <a:r>
              <a:rPr lang="en-US" sz="2000" dirty="0">
                <a:solidFill>
                  <a:srgbClr val="0000FF"/>
                </a:solidFill>
                <a:latin typeface="Comic Sans MS" panose="030F0702030302020204" pitchFamily="66" charset="0"/>
              </a:rPr>
              <a:t>They employed the person whose father was a famous author.</a:t>
            </a:r>
          </a:p>
          <a:p>
            <a:pPr algn="l" rtl="0">
              <a:lnSpc>
                <a:spcPct val="200000"/>
              </a:lnSpc>
            </a:pPr>
            <a:r>
              <a:rPr lang="en-US" sz="2000" dirty="0">
                <a:solidFill>
                  <a:srgbClr val="FF0000"/>
                </a:solidFill>
                <a:latin typeface="Comic Sans MS" panose="030F0702030302020204" pitchFamily="66" charset="0"/>
              </a:rPr>
              <a:t>They visited the site where the excavation took place.</a:t>
            </a:r>
          </a:p>
          <a:p>
            <a:pPr algn="l" rtl="0">
              <a:lnSpc>
                <a:spcPct val="200000"/>
              </a:lnSpc>
            </a:pPr>
            <a:r>
              <a:rPr lang="en-US" dirty="0">
                <a:solidFill>
                  <a:srgbClr val="0000FF"/>
                </a:solidFill>
                <a:latin typeface="Comic Sans MS" panose="030F0702030302020204" pitchFamily="66" charset="0"/>
              </a:rPr>
              <a:t>Do you remember when they told us that we would be in the same class?</a:t>
            </a:r>
          </a:p>
          <a:p>
            <a:pPr algn="l" rtl="0">
              <a:lnSpc>
                <a:spcPct val="200000"/>
              </a:lnSpc>
            </a:pPr>
            <a:r>
              <a:rPr lang="en-US" sz="2000" dirty="0">
                <a:solidFill>
                  <a:srgbClr val="FF0000"/>
                </a:solidFill>
                <a:latin typeface="Comic Sans MS" panose="030F0702030302020204" pitchFamily="66" charset="0"/>
              </a:rPr>
              <a:t>She would never badmouth someone who had helped her in the past.</a:t>
            </a:r>
          </a:p>
          <a:p>
            <a:pPr algn="l" rtl="0">
              <a:lnSpc>
                <a:spcPct val="200000"/>
              </a:lnSpc>
            </a:pPr>
            <a:r>
              <a:rPr lang="en-US" sz="2000" dirty="0">
                <a:solidFill>
                  <a:srgbClr val="0000FF"/>
                </a:solidFill>
                <a:latin typeface="Comic Sans MS" panose="030F0702030302020204" pitchFamily="66" charset="0"/>
              </a:rPr>
              <a:t>The book which was reprinted had been sold out.</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510626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DD3DE9A-72B5-4D98-83B5-674BCABF1C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4512" y="1384662"/>
            <a:ext cx="8454976" cy="4389121"/>
          </a:xfrm>
          <a:prstGeom prst="rect">
            <a:avLst/>
          </a:prstGeom>
        </p:spPr>
      </p:pic>
      <p:sp>
        <p:nvSpPr>
          <p:cNvPr id="5" name="مربع نص 4">
            <a:extLst>
              <a:ext uri="{FF2B5EF4-FFF2-40B4-BE49-F238E27FC236}">
                <a16:creationId xmlns:a16="http://schemas.microsoft.com/office/drawing/2014/main" id="{4B7BF33C-2F6C-487C-9A11-B95E55A87DCD}"/>
              </a:ext>
            </a:extLst>
          </p:cNvPr>
          <p:cNvSpPr txBox="1"/>
          <p:nvPr/>
        </p:nvSpPr>
        <p:spPr>
          <a:xfrm>
            <a:off x="744581" y="2978330"/>
            <a:ext cx="7563394" cy="707886"/>
          </a:xfrm>
          <a:prstGeom prst="rect">
            <a:avLst/>
          </a:prstGeom>
          <a:noFill/>
        </p:spPr>
        <p:txBody>
          <a:bodyPr wrap="square" rtlCol="1">
            <a:spAutoFit/>
          </a:bodyPr>
          <a:lstStyle/>
          <a:p>
            <a:pPr algn="ctr" rtl="0"/>
            <a:r>
              <a:rPr lang="en-US" sz="2000" dirty="0">
                <a:solidFill>
                  <a:srgbClr val="0000FF"/>
                </a:solidFill>
                <a:latin typeface="Comic Sans MS" panose="030F0702030302020204" pitchFamily="66" charset="0"/>
              </a:rPr>
              <a:t>shouldn’t have lost my patience / I shouldn’t have shouted at my friend</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0DB3F18-7315-41C5-9209-81744163BF4E}"/>
              </a:ext>
            </a:extLst>
          </p:cNvPr>
          <p:cNvSpPr txBox="1"/>
          <p:nvPr/>
        </p:nvSpPr>
        <p:spPr>
          <a:xfrm>
            <a:off x="1445625" y="4175760"/>
            <a:ext cx="7241176"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shouldn’t have turned away / She shouldn’t have refused to talk to me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3787352-B72F-4B36-8EF1-D76DFC2DE985}"/>
              </a:ext>
            </a:extLst>
          </p:cNvPr>
          <p:cNvSpPr txBox="1"/>
          <p:nvPr/>
        </p:nvSpPr>
        <p:spPr>
          <a:xfrm>
            <a:off x="631373" y="5360126"/>
            <a:ext cx="8277495" cy="707886"/>
          </a:xfrm>
          <a:prstGeom prst="rect">
            <a:avLst/>
          </a:prstGeom>
          <a:noFill/>
        </p:spPr>
        <p:txBody>
          <a:bodyPr wrap="square" rtlCol="1">
            <a:spAutoFit/>
          </a:bodyPr>
          <a:lstStyle/>
          <a:p>
            <a:pPr algn="ctr" rtl="0"/>
            <a:r>
              <a:rPr lang="en-US" sz="2000" dirty="0">
                <a:solidFill>
                  <a:srgbClr val="0000FF"/>
                </a:solidFill>
                <a:latin typeface="Comic Sans MS" panose="030F0702030302020204" pitchFamily="66" charset="0"/>
              </a:rPr>
              <a:t>I shouldn’t have thrown the watch away / I could have thrown something else down.</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583735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7C3753-8FE6-4201-B3E2-58003BD863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1797" y="992776"/>
            <a:ext cx="8080406" cy="5264332"/>
          </a:xfrm>
          <a:prstGeom prst="rect">
            <a:avLst/>
          </a:prstGeom>
        </p:spPr>
      </p:pic>
    </p:spTree>
    <p:extLst>
      <p:ext uri="{BB962C8B-B14F-4D97-AF65-F5344CB8AC3E}">
        <p14:creationId xmlns:p14="http://schemas.microsoft.com/office/powerpoint/2010/main" val="21703092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6C3D371-928E-4E47-8B3E-5D83165C4B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8963" y="1018903"/>
            <a:ext cx="8026074" cy="5146765"/>
          </a:xfrm>
          <a:prstGeom prst="rect">
            <a:avLst/>
          </a:prstGeom>
        </p:spPr>
      </p:pic>
      <p:sp>
        <p:nvSpPr>
          <p:cNvPr id="5" name="مربع نص 4">
            <a:extLst>
              <a:ext uri="{FF2B5EF4-FFF2-40B4-BE49-F238E27FC236}">
                <a16:creationId xmlns:a16="http://schemas.microsoft.com/office/drawing/2014/main" id="{9B07F997-F189-4B71-A355-BE8ADBEA1E87}"/>
              </a:ext>
            </a:extLst>
          </p:cNvPr>
          <p:cNvSpPr txBox="1"/>
          <p:nvPr/>
        </p:nvSpPr>
        <p:spPr>
          <a:xfrm>
            <a:off x="718456" y="1750426"/>
            <a:ext cx="2573383" cy="1200329"/>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in the morning </a:t>
            </a:r>
          </a:p>
          <a:p>
            <a:pPr algn="ctr" rtl="0"/>
            <a:r>
              <a:rPr lang="en-US" sz="2400" dirty="0">
                <a:solidFill>
                  <a:srgbClr val="FF0000"/>
                </a:solidFill>
                <a:latin typeface="Comic Sans MS" panose="030F0702030302020204" pitchFamily="66" charset="0"/>
              </a:rPr>
              <a:t>in the evening </a:t>
            </a:r>
          </a:p>
          <a:p>
            <a:pPr algn="ctr" rtl="0"/>
            <a:r>
              <a:rPr lang="en-US" sz="2400" dirty="0">
                <a:solidFill>
                  <a:srgbClr val="FF0000"/>
                </a:solidFill>
                <a:latin typeface="Comic Sans MS" panose="030F0702030302020204" pitchFamily="66" charset="0"/>
              </a:rPr>
              <a:t>in the afternoon</a:t>
            </a:r>
            <a:endParaRPr lang="ar-SA" sz="24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93C3F1A7-DF28-48D9-9F68-C865CEA48BF8}"/>
              </a:ext>
            </a:extLst>
          </p:cNvPr>
          <p:cNvSpPr txBox="1"/>
          <p:nvPr/>
        </p:nvSpPr>
        <p:spPr>
          <a:xfrm>
            <a:off x="3470372" y="1785259"/>
            <a:ext cx="2251162" cy="1200329"/>
          </a:xfrm>
          <a:prstGeom prst="rect">
            <a:avLst/>
          </a:prstGeom>
          <a:noFill/>
        </p:spPr>
        <p:txBody>
          <a:bodyPr wrap="square" rtlCol="1">
            <a:spAutoFit/>
          </a:bodyPr>
          <a:lstStyle/>
          <a:p>
            <a:pPr algn="ctr" rtl="0"/>
            <a:r>
              <a:rPr lang="en-US" sz="2400" dirty="0">
                <a:solidFill>
                  <a:srgbClr val="0000FF"/>
                </a:solidFill>
                <a:latin typeface="Comic Sans MS" panose="030F0702030302020204" pitchFamily="66" charset="0"/>
              </a:rPr>
              <a:t>the mall </a:t>
            </a:r>
          </a:p>
          <a:p>
            <a:pPr algn="ctr" rtl="0"/>
            <a:r>
              <a:rPr lang="en-US" sz="2400" dirty="0">
                <a:solidFill>
                  <a:srgbClr val="0000FF"/>
                </a:solidFill>
                <a:latin typeface="Comic Sans MS" panose="030F0702030302020204" pitchFamily="66" charset="0"/>
              </a:rPr>
              <a:t>the floor </a:t>
            </a:r>
          </a:p>
          <a:p>
            <a:pPr algn="ctr" rtl="0"/>
            <a:r>
              <a:rPr lang="en-US" sz="2400" dirty="0">
                <a:solidFill>
                  <a:srgbClr val="0000FF"/>
                </a:solidFill>
                <a:latin typeface="Comic Sans MS" panose="030F0702030302020204" pitchFamily="66" charset="0"/>
              </a:rPr>
              <a:t>the elevator</a:t>
            </a:r>
            <a:endParaRPr lang="ar-SA" sz="2400" dirty="0">
              <a:solidFill>
                <a:srgbClr val="0000FF"/>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316B2B9F-84D8-470E-889C-3D025F25595F}"/>
              </a:ext>
            </a:extLst>
          </p:cNvPr>
          <p:cNvSpPr txBox="1"/>
          <p:nvPr/>
        </p:nvSpPr>
        <p:spPr>
          <a:xfrm>
            <a:off x="5961028" y="1807029"/>
            <a:ext cx="2464516" cy="1200329"/>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shops </a:t>
            </a:r>
          </a:p>
          <a:p>
            <a:pPr algn="ctr" rtl="0"/>
            <a:r>
              <a:rPr lang="en-US" sz="2400" dirty="0">
                <a:solidFill>
                  <a:srgbClr val="FF0000"/>
                </a:solidFill>
                <a:latin typeface="Comic Sans MS" panose="030F0702030302020204" pitchFamily="66" charset="0"/>
              </a:rPr>
              <a:t>first floor </a:t>
            </a:r>
          </a:p>
          <a:p>
            <a:pPr algn="ctr" rtl="0"/>
            <a:r>
              <a:rPr lang="en-US" sz="2400" dirty="0">
                <a:solidFill>
                  <a:srgbClr val="FF0000"/>
                </a:solidFill>
                <a:latin typeface="Comic Sans MS" panose="030F0702030302020204" pitchFamily="66" charset="0"/>
              </a:rPr>
              <a:t>the elevator</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FCA2A74-B97B-4289-8DCA-39B09BFB7AF2}"/>
              </a:ext>
            </a:extLst>
          </p:cNvPr>
          <p:cNvSpPr txBox="1"/>
          <p:nvPr/>
        </p:nvSpPr>
        <p:spPr>
          <a:xfrm>
            <a:off x="718456" y="3592284"/>
            <a:ext cx="8026074" cy="1815882"/>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The mall where we shop has an impressive domed roof </a:t>
            </a:r>
          </a:p>
          <a:p>
            <a:pPr algn="l" rtl="0"/>
            <a:r>
              <a:rPr lang="en-US" sz="2800" dirty="0">
                <a:solidFill>
                  <a:srgbClr val="0000FF"/>
                </a:solidFill>
                <a:latin typeface="Comic Sans MS" panose="030F0702030302020204" pitchFamily="66" charset="0"/>
              </a:rPr>
              <a:t>When we got out of the elevator, we ran into some friends</a:t>
            </a:r>
            <a:endParaRPr lang="ar-SA" sz="2800" dirty="0">
              <a:solidFill>
                <a:srgbClr val="0000FF"/>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6810475C-AF4C-459F-860A-920625FCAECC}"/>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33253805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fade">
                                      <p:cBhvr>
                                        <p:cTn id="52" dur="5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xEl>
                                              <p:pRg st="2" end="2"/>
                                            </p:txEl>
                                          </p:spTgt>
                                        </p:tgtEl>
                                        <p:attrNameLst>
                                          <p:attrName>style.visibility</p:attrName>
                                        </p:attrNameLst>
                                      </p:cBhvr>
                                      <p:to>
                                        <p:strVal val="visible"/>
                                      </p:to>
                                    </p:set>
                                    <p:animEffect transition="in" filter="fade">
                                      <p:cBhvr>
                                        <p:cTn id="57" dur="500"/>
                                        <p:tgtEl>
                                          <p:spTgt spid="1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fade">
                                      <p:cBhvr>
                                        <p:cTn id="62" dur="500"/>
                                        <p:tgtEl>
                                          <p:spTgt spid="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Effect transition="in" filter="fade">
                                      <p:cBhvr>
                                        <p:cTn id="6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build="p"/>
      <p:bldP spid="16" grpId="0" build="p"/>
      <p:bldP spid="6" grpId="0" build="p"/>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B81A276-F00A-4FE1-9F68-8A76E41DA4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16926" y="1097901"/>
            <a:ext cx="7710148" cy="4662197"/>
          </a:xfrm>
          <a:prstGeom prst="rect">
            <a:avLst/>
          </a:prstGeom>
        </p:spPr>
      </p:pic>
      <p:sp>
        <p:nvSpPr>
          <p:cNvPr id="5" name="مربع نص 4">
            <a:extLst>
              <a:ext uri="{FF2B5EF4-FFF2-40B4-BE49-F238E27FC236}">
                <a16:creationId xmlns:a16="http://schemas.microsoft.com/office/drawing/2014/main" id="{D08079BE-D7AA-4D7B-A389-A8AFA5C67534}"/>
              </a:ext>
            </a:extLst>
          </p:cNvPr>
          <p:cNvSpPr txBox="1"/>
          <p:nvPr/>
        </p:nvSpPr>
        <p:spPr>
          <a:xfrm>
            <a:off x="4572000" y="3847438"/>
            <a:ext cx="2664823" cy="954107"/>
          </a:xfrm>
          <a:prstGeom prst="rect">
            <a:avLst/>
          </a:prstGeom>
          <a:solidFill>
            <a:srgbClr val="FF0000"/>
          </a:solidFill>
        </p:spPr>
        <p:txBody>
          <a:bodyPr wrap="square" rtlCol="1">
            <a:spAutoFit/>
          </a:bodyPr>
          <a:lstStyle/>
          <a:p>
            <a:pPr algn="ctr"/>
            <a:r>
              <a:rPr lang="ar-SA" sz="2800" b="1" dirty="0">
                <a:solidFill>
                  <a:schemeClr val="bg1"/>
                </a:solidFill>
              </a:rPr>
              <a:t>قم بكتابة مقال حول اكتشاف مهم </a:t>
            </a:r>
          </a:p>
        </p:txBody>
      </p:sp>
    </p:spTree>
    <p:extLst>
      <p:ext uri="{BB962C8B-B14F-4D97-AF65-F5344CB8AC3E}">
        <p14:creationId xmlns:p14="http://schemas.microsoft.com/office/powerpoint/2010/main" val="1817798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F5ED127-F0C0-4388-A7DC-C560D7D052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81062" y="1023937"/>
            <a:ext cx="7381875" cy="4810125"/>
          </a:xfrm>
          <a:prstGeom prst="rect">
            <a:avLst/>
          </a:prstGeom>
        </p:spPr>
      </p:pic>
    </p:spTree>
    <p:extLst>
      <p:ext uri="{BB962C8B-B14F-4D97-AF65-F5344CB8AC3E}">
        <p14:creationId xmlns:p14="http://schemas.microsoft.com/office/powerpoint/2010/main" val="2783038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88532CB-0F8B-41D4-AC48-8FD5D5810A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099" y="1221377"/>
            <a:ext cx="8475802" cy="5061857"/>
          </a:xfrm>
          <a:prstGeom prst="rect">
            <a:avLst/>
          </a:prstGeom>
        </p:spPr>
      </p:pic>
      <p:sp>
        <p:nvSpPr>
          <p:cNvPr id="5" name="شكل بيضاوي 4">
            <a:extLst>
              <a:ext uri="{FF2B5EF4-FFF2-40B4-BE49-F238E27FC236}">
                <a16:creationId xmlns:a16="http://schemas.microsoft.com/office/drawing/2014/main" id="{F4756A4C-77D8-44EE-8CC3-111EB5676034}"/>
              </a:ext>
            </a:extLst>
          </p:cNvPr>
          <p:cNvSpPr/>
          <p:nvPr/>
        </p:nvSpPr>
        <p:spPr>
          <a:xfrm>
            <a:off x="3722914" y="1959429"/>
            <a:ext cx="535577"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EA96D761-6666-4AA8-A9AA-DBE614DC0644}"/>
              </a:ext>
            </a:extLst>
          </p:cNvPr>
          <p:cNvSpPr/>
          <p:nvPr/>
        </p:nvSpPr>
        <p:spPr>
          <a:xfrm>
            <a:off x="4319453" y="2477591"/>
            <a:ext cx="535577"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69DE4E3F-338B-4459-993C-31275CD7EC28}"/>
              </a:ext>
            </a:extLst>
          </p:cNvPr>
          <p:cNvSpPr/>
          <p:nvPr/>
        </p:nvSpPr>
        <p:spPr>
          <a:xfrm>
            <a:off x="2381794" y="2969629"/>
            <a:ext cx="535577"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C448247B-3545-4D6E-9DBF-4A7BFF1019EC}"/>
              </a:ext>
            </a:extLst>
          </p:cNvPr>
          <p:cNvSpPr/>
          <p:nvPr/>
        </p:nvSpPr>
        <p:spPr>
          <a:xfrm>
            <a:off x="3487782" y="3487792"/>
            <a:ext cx="831671"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CA800145-8B17-4790-B70F-410ECE58D8BC}"/>
              </a:ext>
            </a:extLst>
          </p:cNvPr>
          <p:cNvSpPr/>
          <p:nvPr/>
        </p:nvSpPr>
        <p:spPr>
          <a:xfrm>
            <a:off x="5390607" y="3992892"/>
            <a:ext cx="461553"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CA15EF07-606D-404F-9CEA-4483CAE1BD63}"/>
              </a:ext>
            </a:extLst>
          </p:cNvPr>
          <p:cNvSpPr/>
          <p:nvPr/>
        </p:nvSpPr>
        <p:spPr>
          <a:xfrm>
            <a:off x="7798526" y="4537181"/>
            <a:ext cx="714105"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84126C5C-445D-4424-B6E5-0C405438D513}"/>
              </a:ext>
            </a:extLst>
          </p:cNvPr>
          <p:cNvSpPr/>
          <p:nvPr/>
        </p:nvSpPr>
        <p:spPr>
          <a:xfrm>
            <a:off x="7611289" y="5460292"/>
            <a:ext cx="618311" cy="32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24137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7684EF2-69E9-4F86-AEAB-360C0E45A29E}"/>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pic>
        <p:nvPicPr>
          <p:cNvPr id="6" name="صورة 5">
            <a:extLst>
              <a:ext uri="{FF2B5EF4-FFF2-40B4-BE49-F238E27FC236}">
                <a16:creationId xmlns:a16="http://schemas.microsoft.com/office/drawing/2014/main" id="{6EA236E6-3E36-4596-A6AF-44697B1A01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4948" y="1476099"/>
            <a:ext cx="8334103" cy="4284617"/>
          </a:xfrm>
          <a:prstGeom prst="rect">
            <a:avLst/>
          </a:prstGeom>
        </p:spPr>
      </p:pic>
      <p:sp>
        <p:nvSpPr>
          <p:cNvPr id="7" name="مربع نص 6">
            <a:extLst>
              <a:ext uri="{FF2B5EF4-FFF2-40B4-BE49-F238E27FC236}">
                <a16:creationId xmlns:a16="http://schemas.microsoft.com/office/drawing/2014/main" id="{0373697C-6D1E-483E-960C-CCA35ACE7514}"/>
              </a:ext>
            </a:extLst>
          </p:cNvPr>
          <p:cNvSpPr txBox="1"/>
          <p:nvPr/>
        </p:nvSpPr>
        <p:spPr>
          <a:xfrm>
            <a:off x="1319349" y="4794064"/>
            <a:ext cx="7615645" cy="1200329"/>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he hadn’t overslept, he wouldn’t have missed the bus.</a:t>
            </a:r>
          </a:p>
          <a:p>
            <a:pPr algn="l" rtl="0"/>
            <a:r>
              <a:rPr lang="en-US" dirty="0">
                <a:solidFill>
                  <a:srgbClr val="FF0000"/>
                </a:solidFill>
                <a:latin typeface="Comic Sans MS" panose="030F0702030302020204" pitchFamily="66" charset="0"/>
              </a:rPr>
              <a:t>she hadn’t forgotten her umbrella, she wouldn’t have gotten wet.</a:t>
            </a:r>
          </a:p>
          <a:p>
            <a:pPr algn="l" rtl="0"/>
            <a:r>
              <a:rPr lang="en-US" dirty="0">
                <a:solidFill>
                  <a:srgbClr val="0000FF"/>
                </a:solidFill>
                <a:latin typeface="Comic Sans MS" panose="030F0702030302020204" pitchFamily="66" charset="0"/>
              </a:rPr>
              <a:t>they hadn’t forgotten the camera, they would have been able to take pictures of the animals.</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802704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AD72CBF-8284-44D8-8AEA-A5CA3D9D15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2926" y="1175657"/>
            <a:ext cx="8418148" cy="4506685"/>
          </a:xfrm>
          <a:prstGeom prst="rect">
            <a:avLst/>
          </a:prstGeom>
        </p:spPr>
      </p:pic>
      <p:sp>
        <p:nvSpPr>
          <p:cNvPr id="5" name="مربع نص 4">
            <a:extLst>
              <a:ext uri="{FF2B5EF4-FFF2-40B4-BE49-F238E27FC236}">
                <a16:creationId xmlns:a16="http://schemas.microsoft.com/office/drawing/2014/main" id="{814BD40E-580B-45EE-81E2-9C2B4800CC4C}"/>
              </a:ext>
            </a:extLst>
          </p:cNvPr>
          <p:cNvSpPr txBox="1"/>
          <p:nvPr/>
        </p:nvSpPr>
        <p:spPr>
          <a:xfrm>
            <a:off x="4271553" y="2233749"/>
            <a:ext cx="193330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art museums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89F860F-AEC4-4397-BFA8-6B16321AB0AC}"/>
              </a:ext>
            </a:extLst>
          </p:cNvPr>
          <p:cNvSpPr txBox="1"/>
          <p:nvPr/>
        </p:nvSpPr>
        <p:spPr>
          <a:xfrm>
            <a:off x="3888370" y="2804161"/>
            <a:ext cx="2342610"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famous paintings </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DE771EC-B49B-4134-81AE-BED267ADE338}"/>
              </a:ext>
            </a:extLst>
          </p:cNvPr>
          <p:cNvSpPr txBox="1"/>
          <p:nvPr/>
        </p:nvSpPr>
        <p:spPr>
          <a:xfrm>
            <a:off x="3661950" y="3387639"/>
            <a:ext cx="179832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piece of art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78227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BC8780-6C22-47B0-9B2E-1B7B86CAF3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9068" y="1058090"/>
            <a:ext cx="8125863" cy="5199017"/>
          </a:xfrm>
          <a:prstGeom prst="rect">
            <a:avLst/>
          </a:prstGeom>
        </p:spPr>
      </p:pic>
      <p:sp>
        <p:nvSpPr>
          <p:cNvPr id="5" name="مربع نص 4">
            <a:extLst>
              <a:ext uri="{FF2B5EF4-FFF2-40B4-BE49-F238E27FC236}">
                <a16:creationId xmlns:a16="http://schemas.microsoft.com/office/drawing/2014/main" id="{3E0EA648-8E89-4C35-BCCF-93EAF761A283}"/>
              </a:ext>
            </a:extLst>
          </p:cNvPr>
          <p:cNvSpPr txBox="1"/>
          <p:nvPr/>
        </p:nvSpPr>
        <p:spPr>
          <a:xfrm>
            <a:off x="2211973" y="927460"/>
            <a:ext cx="125424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artist</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EC29EFF-0941-4E3A-B823-CB50356D0673}"/>
              </a:ext>
            </a:extLst>
          </p:cNvPr>
          <p:cNvSpPr txBox="1"/>
          <p:nvPr/>
        </p:nvSpPr>
        <p:spPr>
          <a:xfrm>
            <a:off x="1571889" y="3100253"/>
            <a:ext cx="2111837"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breathtaking</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6424906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709685" y="2626239"/>
            <a:ext cx="7608797" cy="1459017"/>
          </a:xfrm>
        </p:spPr>
        <p:txBody>
          <a:bodyPr/>
          <a:lstStyle/>
          <a:p>
            <a:pPr algn="ctr" rtl="0"/>
            <a:r>
              <a:rPr lang="en-US" sz="7200" b="0" dirty="0">
                <a:latin typeface="Rockwell" panose="02060603020205020403" pitchFamily="18" charset="0"/>
              </a:rPr>
              <a:t>EXPANSION 4 – 6 </a:t>
            </a:r>
            <a:endParaRPr lang="ar-SA" sz="7200" b="0" dirty="0">
              <a:latin typeface="Rockwell" panose="02060603020205020403" pitchFamily="18" charset="0"/>
            </a:endParaRPr>
          </a:p>
        </p:txBody>
      </p:sp>
    </p:spTree>
    <p:extLst>
      <p:ext uri="{BB962C8B-B14F-4D97-AF65-F5344CB8AC3E}">
        <p14:creationId xmlns:p14="http://schemas.microsoft.com/office/powerpoint/2010/main" val="15273961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89DC578-B0C6-42F0-977C-14119CA52A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32411" y="1097280"/>
            <a:ext cx="6479177" cy="4955389"/>
          </a:xfrm>
          <a:prstGeom prst="rect">
            <a:avLst/>
          </a:prstGeom>
        </p:spPr>
      </p:pic>
      <p:sp>
        <p:nvSpPr>
          <p:cNvPr id="5" name="مربع نص 4">
            <a:extLst>
              <a:ext uri="{FF2B5EF4-FFF2-40B4-BE49-F238E27FC236}">
                <a16:creationId xmlns:a16="http://schemas.microsoft.com/office/drawing/2014/main" id="{9B0A0C1D-C2AD-4E7A-AFB5-07F47D5E2169}"/>
              </a:ext>
            </a:extLst>
          </p:cNvPr>
          <p:cNvSpPr txBox="1"/>
          <p:nvPr/>
        </p:nvSpPr>
        <p:spPr>
          <a:xfrm>
            <a:off x="2063932" y="1528354"/>
            <a:ext cx="796835" cy="452431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g </a:t>
            </a:r>
          </a:p>
          <a:p>
            <a:pPr algn="l" rtl="0"/>
            <a:r>
              <a:rPr lang="en-US" sz="2400" dirty="0">
                <a:solidFill>
                  <a:srgbClr val="FF0000"/>
                </a:solidFill>
                <a:latin typeface="Comic Sans MS" panose="030F0702030302020204" pitchFamily="66" charset="0"/>
              </a:rPr>
              <a:t>h</a:t>
            </a:r>
            <a:r>
              <a:rPr lang="en-US" sz="2400" dirty="0">
                <a:latin typeface="Comic Sans MS" panose="030F0702030302020204" pitchFamily="66" charset="0"/>
              </a:rPr>
              <a:t> </a:t>
            </a:r>
          </a:p>
          <a:p>
            <a:pPr algn="l" rtl="0"/>
            <a:r>
              <a:rPr lang="en-US" sz="2400" dirty="0">
                <a:solidFill>
                  <a:srgbClr val="0000FF"/>
                </a:solidFill>
                <a:latin typeface="Comic Sans MS" panose="030F0702030302020204" pitchFamily="66" charset="0"/>
              </a:rPr>
              <a:t>j </a:t>
            </a:r>
          </a:p>
          <a:p>
            <a:pPr algn="l" rtl="0"/>
            <a:r>
              <a:rPr lang="en-US" sz="2400" dirty="0">
                <a:solidFill>
                  <a:srgbClr val="FF0000"/>
                </a:solidFill>
                <a:latin typeface="Comic Sans MS" panose="030F0702030302020204" pitchFamily="66" charset="0"/>
              </a:rPr>
              <a:t>k</a:t>
            </a:r>
            <a:r>
              <a:rPr lang="en-US" sz="2400" dirty="0">
                <a:latin typeface="Comic Sans MS" panose="030F0702030302020204" pitchFamily="66" charset="0"/>
              </a:rPr>
              <a:t> </a:t>
            </a:r>
          </a:p>
          <a:p>
            <a:pPr algn="l" rtl="0"/>
            <a:r>
              <a:rPr lang="en-US" sz="2400" dirty="0">
                <a:solidFill>
                  <a:srgbClr val="0000FF"/>
                </a:solidFill>
                <a:latin typeface="Comic Sans MS" panose="030F0702030302020204" pitchFamily="66" charset="0"/>
              </a:rPr>
              <a:t>c </a:t>
            </a:r>
          </a:p>
          <a:p>
            <a:pPr algn="l" rtl="0"/>
            <a:r>
              <a:rPr lang="en-US" sz="2400" dirty="0">
                <a:solidFill>
                  <a:srgbClr val="FF0000"/>
                </a:solidFill>
                <a:latin typeface="Comic Sans MS" panose="030F0702030302020204" pitchFamily="66" charset="0"/>
              </a:rPr>
              <a:t>b</a:t>
            </a:r>
            <a:r>
              <a:rPr lang="en-US" sz="2400" dirty="0">
                <a:latin typeface="Comic Sans MS" panose="030F0702030302020204" pitchFamily="66" charset="0"/>
              </a:rPr>
              <a:t> </a:t>
            </a:r>
          </a:p>
          <a:p>
            <a:pPr algn="l" rtl="0"/>
            <a:r>
              <a:rPr lang="en-US" sz="2400" dirty="0">
                <a:solidFill>
                  <a:srgbClr val="0000FF"/>
                </a:solidFill>
                <a:latin typeface="Comic Sans MS" panose="030F0702030302020204" pitchFamily="66" charset="0"/>
              </a:rPr>
              <a:t>i</a:t>
            </a:r>
            <a:r>
              <a:rPr lang="en-US" sz="2400" dirty="0">
                <a:latin typeface="Comic Sans MS" panose="030F0702030302020204" pitchFamily="66" charset="0"/>
              </a:rPr>
              <a:t> </a:t>
            </a:r>
          </a:p>
          <a:p>
            <a:pPr algn="l" rtl="0"/>
            <a:r>
              <a:rPr lang="en-US" sz="2400" dirty="0">
                <a:solidFill>
                  <a:srgbClr val="FF0000"/>
                </a:solidFill>
                <a:latin typeface="Comic Sans MS" panose="030F0702030302020204" pitchFamily="66" charset="0"/>
              </a:rPr>
              <a:t>l</a:t>
            </a:r>
            <a:r>
              <a:rPr lang="en-US" sz="2400" dirty="0">
                <a:latin typeface="Comic Sans MS" panose="030F0702030302020204" pitchFamily="66" charset="0"/>
              </a:rPr>
              <a:t> </a:t>
            </a:r>
          </a:p>
          <a:p>
            <a:pPr algn="l" rtl="0"/>
            <a:r>
              <a:rPr lang="en-US" sz="2400" dirty="0">
                <a:solidFill>
                  <a:srgbClr val="0000FF"/>
                </a:solidFill>
                <a:latin typeface="Comic Sans MS" panose="030F0702030302020204" pitchFamily="66" charset="0"/>
              </a:rPr>
              <a:t>a </a:t>
            </a:r>
          </a:p>
          <a:p>
            <a:pPr algn="l" rtl="0"/>
            <a:r>
              <a:rPr lang="en-US" sz="2400" dirty="0">
                <a:solidFill>
                  <a:srgbClr val="FF0000"/>
                </a:solidFill>
                <a:latin typeface="Comic Sans MS" panose="030F0702030302020204" pitchFamily="66" charset="0"/>
              </a:rPr>
              <a:t>f</a:t>
            </a:r>
            <a:r>
              <a:rPr lang="en-US" sz="2400" dirty="0">
                <a:latin typeface="Comic Sans MS" panose="030F0702030302020204" pitchFamily="66" charset="0"/>
              </a:rPr>
              <a:t> </a:t>
            </a:r>
          </a:p>
          <a:p>
            <a:pPr algn="l" rtl="0"/>
            <a:r>
              <a:rPr lang="en-US" sz="2400" dirty="0">
                <a:solidFill>
                  <a:srgbClr val="0000FF"/>
                </a:solidFill>
                <a:latin typeface="Comic Sans MS" panose="030F0702030302020204" pitchFamily="66" charset="0"/>
              </a:rPr>
              <a:t>d</a:t>
            </a:r>
            <a:r>
              <a:rPr lang="en-US" sz="2400" dirty="0">
                <a:latin typeface="Comic Sans MS" panose="030F0702030302020204" pitchFamily="66" charset="0"/>
              </a:rPr>
              <a:t> </a:t>
            </a:r>
          </a:p>
          <a:p>
            <a:pPr algn="l" rtl="0"/>
            <a:r>
              <a:rPr lang="en-US" sz="2400" dirty="0">
                <a:solidFill>
                  <a:srgbClr val="FF0000"/>
                </a:solidFill>
                <a:latin typeface="Comic Sans MS" panose="030F0702030302020204" pitchFamily="66" charset="0"/>
              </a:rPr>
              <a:t>e</a:t>
            </a:r>
            <a:r>
              <a:rPr lang="en-US" sz="2400" dirty="0">
                <a:latin typeface="Comic Sans MS" panose="030F0702030302020204" pitchFamily="66" charset="0"/>
              </a:rPr>
              <a:t> </a:t>
            </a:r>
          </a:p>
        </p:txBody>
      </p:sp>
    </p:spTree>
    <p:extLst>
      <p:ext uri="{BB962C8B-B14F-4D97-AF65-F5344CB8AC3E}">
        <p14:creationId xmlns:p14="http://schemas.microsoft.com/office/powerpoint/2010/main" val="3845005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fade">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fade">
                                      <p:cBhvr>
                                        <p:cTn id="6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696C53-1013-4C7F-AA07-8D875CE430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6687" y="1828801"/>
            <a:ext cx="8095976" cy="3219968"/>
          </a:xfrm>
          <a:prstGeom prst="rect">
            <a:avLst/>
          </a:prstGeom>
        </p:spPr>
      </p:pic>
      <p:sp>
        <p:nvSpPr>
          <p:cNvPr id="5" name="مربع نص 4">
            <a:extLst>
              <a:ext uri="{FF2B5EF4-FFF2-40B4-BE49-F238E27FC236}">
                <a16:creationId xmlns:a16="http://schemas.microsoft.com/office/drawing/2014/main" id="{0EF53A2F-C9D7-4681-9941-6E93DB87A94A}"/>
              </a:ext>
            </a:extLst>
          </p:cNvPr>
          <p:cNvSpPr txBox="1"/>
          <p:nvPr/>
        </p:nvSpPr>
        <p:spPr>
          <a:xfrm>
            <a:off x="2821577" y="3304899"/>
            <a:ext cx="5956663" cy="1691617"/>
          </a:xfrm>
          <a:prstGeom prst="rect">
            <a:avLst/>
          </a:prstGeom>
          <a:noFill/>
        </p:spPr>
        <p:txBody>
          <a:bodyPr wrap="square" rtlCol="1">
            <a:spAutoFit/>
          </a:bodyPr>
          <a:lstStyle/>
          <a:p>
            <a:pPr algn="l" rtl="0">
              <a:lnSpc>
                <a:spcPct val="150000"/>
              </a:lnSpc>
            </a:pPr>
            <a:r>
              <a:rPr lang="en-US" sz="2400" dirty="0">
                <a:solidFill>
                  <a:srgbClr val="0000FF"/>
                </a:solidFill>
                <a:latin typeface="Comic Sans MS" panose="030F0702030302020204" pitchFamily="66" charset="0"/>
              </a:rPr>
              <a:t>You couldn’t have charged it recently.</a:t>
            </a:r>
          </a:p>
          <a:p>
            <a:pPr algn="l" rtl="0">
              <a:lnSpc>
                <a:spcPct val="150000"/>
              </a:lnSpc>
            </a:pPr>
            <a:r>
              <a:rPr lang="en-US" sz="2400" dirty="0">
                <a:solidFill>
                  <a:srgbClr val="FF0000"/>
                </a:solidFill>
                <a:latin typeface="Comic Sans MS" panose="030F0702030302020204" pitchFamily="66" charset="0"/>
              </a:rPr>
              <a:t>You should have studied harder.</a:t>
            </a:r>
          </a:p>
          <a:p>
            <a:pPr algn="l" rtl="0">
              <a:lnSpc>
                <a:spcPct val="150000"/>
              </a:lnSpc>
            </a:pPr>
            <a:r>
              <a:rPr lang="en-US" sz="2400" dirty="0">
                <a:solidFill>
                  <a:srgbClr val="0000FF"/>
                </a:solidFill>
                <a:latin typeface="Comic Sans MS" panose="030F0702030302020204" pitchFamily="66" charset="0"/>
              </a:rPr>
              <a:t>There must have been a reason for it.</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9C1682E-10E1-4EBF-A9F8-F56C64ACB18A}"/>
              </a:ext>
            </a:extLst>
          </p:cNvPr>
          <p:cNvSpPr txBox="1"/>
          <p:nvPr/>
        </p:nvSpPr>
        <p:spPr>
          <a:xfrm>
            <a:off x="6048103" y="248194"/>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1196965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D86412-0B9C-4A58-8995-A23E369B30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678" y="1175412"/>
            <a:ext cx="8040643" cy="5068634"/>
          </a:xfrm>
          <a:prstGeom prst="rect">
            <a:avLst/>
          </a:prstGeom>
        </p:spPr>
      </p:pic>
      <p:sp>
        <p:nvSpPr>
          <p:cNvPr id="5" name="مربع نص 4">
            <a:extLst>
              <a:ext uri="{FF2B5EF4-FFF2-40B4-BE49-F238E27FC236}">
                <a16:creationId xmlns:a16="http://schemas.microsoft.com/office/drawing/2014/main" id="{77A860B9-6CCE-413D-92E8-209EF9860192}"/>
              </a:ext>
            </a:extLst>
          </p:cNvPr>
          <p:cNvSpPr txBox="1"/>
          <p:nvPr/>
        </p:nvSpPr>
        <p:spPr>
          <a:xfrm>
            <a:off x="5133703" y="215964"/>
            <a:ext cx="3226523" cy="523220"/>
          </a:xfrm>
          <a:prstGeom prst="rect">
            <a:avLst/>
          </a:prstGeom>
          <a:solidFill>
            <a:srgbClr val="FF0000"/>
          </a:solidFill>
        </p:spPr>
        <p:txBody>
          <a:bodyPr wrap="square" rtlCol="1">
            <a:spAutoFit/>
          </a:bodyPr>
          <a:lstStyle/>
          <a:p>
            <a:pPr algn="ctr"/>
            <a:r>
              <a:rPr lang="ar-SA" sz="2800" b="1" dirty="0">
                <a:solidFill>
                  <a:schemeClr val="bg1"/>
                </a:solidFill>
              </a:rPr>
              <a:t>كل طالب يجيب عن نفسه</a:t>
            </a:r>
          </a:p>
        </p:txBody>
      </p:sp>
    </p:spTree>
    <p:extLst>
      <p:ext uri="{BB962C8B-B14F-4D97-AF65-F5344CB8AC3E}">
        <p14:creationId xmlns:p14="http://schemas.microsoft.com/office/powerpoint/2010/main" val="1215899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287293A-2661-42B1-9061-2E39DDFB1D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543" y="914400"/>
            <a:ext cx="8294913" cy="5447211"/>
          </a:xfrm>
          <a:prstGeom prst="rect">
            <a:avLst/>
          </a:prstGeom>
        </p:spPr>
      </p:pic>
      <p:sp>
        <p:nvSpPr>
          <p:cNvPr id="5" name="مربع نص 4">
            <a:extLst>
              <a:ext uri="{FF2B5EF4-FFF2-40B4-BE49-F238E27FC236}">
                <a16:creationId xmlns:a16="http://schemas.microsoft.com/office/drawing/2014/main" id="{4974B4D8-F8D0-4BE8-80C0-A7E549D86AD0}"/>
              </a:ext>
            </a:extLst>
          </p:cNvPr>
          <p:cNvSpPr txBox="1"/>
          <p:nvPr/>
        </p:nvSpPr>
        <p:spPr>
          <a:xfrm>
            <a:off x="313509" y="1998614"/>
            <a:ext cx="8516982" cy="4442626"/>
          </a:xfrm>
          <a:prstGeom prst="rect">
            <a:avLst/>
          </a:prstGeom>
          <a:noFill/>
        </p:spPr>
        <p:txBody>
          <a:bodyPr wrap="square" rtlCol="1">
            <a:spAutoFit/>
          </a:bodyPr>
          <a:lstStyle/>
          <a:p>
            <a:pPr algn="ctr" rtl="0">
              <a:lnSpc>
                <a:spcPct val="200000"/>
              </a:lnSpc>
            </a:pPr>
            <a:r>
              <a:rPr lang="en-US" dirty="0">
                <a:solidFill>
                  <a:srgbClr val="FF0000"/>
                </a:solidFill>
                <a:latin typeface="Comic Sans MS" panose="030F0702030302020204" pitchFamily="66" charset="0"/>
              </a:rPr>
              <a:t>They said they found your sweater. It had been in the locker room.</a:t>
            </a:r>
          </a:p>
          <a:p>
            <a:pPr algn="ctr" rtl="0">
              <a:lnSpc>
                <a:spcPct val="200000"/>
              </a:lnSpc>
            </a:pPr>
            <a:r>
              <a:rPr lang="en-US" dirty="0">
                <a:solidFill>
                  <a:srgbClr val="0000FF"/>
                </a:solidFill>
                <a:latin typeface="Comic Sans MS" panose="030F0702030302020204" pitchFamily="66" charset="0"/>
              </a:rPr>
              <a:t>Amina asked if they were coming to visit them.</a:t>
            </a:r>
          </a:p>
          <a:p>
            <a:pPr algn="ctr" rtl="0">
              <a:lnSpc>
                <a:spcPct val="200000"/>
              </a:lnSpc>
            </a:pPr>
            <a:r>
              <a:rPr lang="en-US" dirty="0">
                <a:solidFill>
                  <a:srgbClr val="FF0000"/>
                </a:solidFill>
                <a:latin typeface="Comic Sans MS" panose="030F0702030302020204" pitchFamily="66" charset="0"/>
              </a:rPr>
              <a:t>Her mother told her not to say anything unless she had something nice to say.</a:t>
            </a:r>
          </a:p>
          <a:p>
            <a:pPr algn="ctr" rtl="0">
              <a:lnSpc>
                <a:spcPct val="200000"/>
              </a:lnSpc>
            </a:pPr>
            <a:r>
              <a:rPr lang="en-US" dirty="0">
                <a:solidFill>
                  <a:srgbClr val="0000FF"/>
                </a:solidFill>
                <a:latin typeface="Comic Sans MS" panose="030F0702030302020204" pitchFamily="66" charset="0"/>
              </a:rPr>
              <a:t>Ahmed said that more people speak English in China than in the U.S.</a:t>
            </a:r>
          </a:p>
          <a:p>
            <a:pPr algn="ctr" rtl="0">
              <a:lnSpc>
                <a:spcPct val="200000"/>
              </a:lnSpc>
            </a:pPr>
            <a:r>
              <a:rPr lang="en-US" dirty="0">
                <a:solidFill>
                  <a:srgbClr val="FF0000"/>
                </a:solidFill>
                <a:latin typeface="Comic Sans MS" panose="030F0702030302020204" pitchFamily="66" charset="0"/>
              </a:rPr>
              <a:t>The teacher told me to close the door.</a:t>
            </a:r>
          </a:p>
          <a:p>
            <a:pPr algn="ctr" rtl="0">
              <a:lnSpc>
                <a:spcPct val="200000"/>
              </a:lnSpc>
            </a:pPr>
            <a:r>
              <a:rPr lang="en-US" dirty="0">
                <a:solidFill>
                  <a:srgbClr val="0000FF"/>
                </a:solidFill>
                <a:latin typeface="Comic Sans MS" panose="030F0702030302020204" pitchFamily="66" charset="0"/>
              </a:rPr>
              <a:t>Asma said that Fatima had been speaking Arabic during English class.</a:t>
            </a:r>
          </a:p>
          <a:p>
            <a:pPr algn="ctr" rtl="0">
              <a:lnSpc>
                <a:spcPct val="200000"/>
              </a:lnSpc>
            </a:pPr>
            <a:r>
              <a:rPr lang="en-US" dirty="0">
                <a:solidFill>
                  <a:srgbClr val="FF0000"/>
                </a:solidFill>
                <a:latin typeface="Comic Sans MS" panose="030F0702030302020204" pitchFamily="66" charset="0"/>
              </a:rPr>
              <a:t>He asked whether any of us had seen his cell phone.</a:t>
            </a:r>
          </a:p>
          <a:p>
            <a:pPr algn="ctr" rtl="0">
              <a:lnSpc>
                <a:spcPct val="200000"/>
              </a:lnSpc>
            </a:pPr>
            <a:r>
              <a:rPr lang="en-US" dirty="0">
                <a:solidFill>
                  <a:srgbClr val="0000FF"/>
                </a:solidFill>
                <a:latin typeface="Comic Sans MS" panose="030F0702030302020204" pitchFamily="66" charset="0"/>
              </a:rPr>
              <a:t>They said Fahd was eating dinner at the cafeteria right now.</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8111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3D72084-938D-47BF-B0CC-61F9FF2F7B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7875" y="1319348"/>
            <a:ext cx="6884996" cy="4885508"/>
          </a:xfrm>
          <a:prstGeom prst="rect">
            <a:avLst/>
          </a:prstGeom>
        </p:spPr>
      </p:pic>
      <p:pic>
        <p:nvPicPr>
          <p:cNvPr id="5" name="صورة 4">
            <a:extLst>
              <a:ext uri="{FF2B5EF4-FFF2-40B4-BE49-F238E27FC236}">
                <a16:creationId xmlns:a16="http://schemas.microsoft.com/office/drawing/2014/main" id="{AC7E346D-6259-4AC6-8A5A-56D0DC653EFC}"/>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52604" y="2698022"/>
            <a:ext cx="2704681" cy="3506834"/>
          </a:xfrm>
          <a:prstGeom prst="rect">
            <a:avLst/>
          </a:prstGeom>
        </p:spPr>
      </p:pic>
    </p:spTree>
    <p:extLst>
      <p:ext uri="{BB962C8B-B14F-4D97-AF65-F5344CB8AC3E}">
        <p14:creationId xmlns:p14="http://schemas.microsoft.com/office/powerpoint/2010/main" val="4087043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41C4C9-CF6B-4512-B8F7-3ACDC13D64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9634" y="1024617"/>
            <a:ext cx="8190411" cy="5409480"/>
          </a:xfrm>
          <a:prstGeom prst="rect">
            <a:avLst/>
          </a:prstGeom>
        </p:spPr>
      </p:pic>
      <p:sp>
        <p:nvSpPr>
          <p:cNvPr id="5" name="مربع نص 4">
            <a:extLst>
              <a:ext uri="{FF2B5EF4-FFF2-40B4-BE49-F238E27FC236}">
                <a16:creationId xmlns:a16="http://schemas.microsoft.com/office/drawing/2014/main" id="{286A14F0-911E-42AB-9C67-0CCB0EDBF84E}"/>
              </a:ext>
            </a:extLst>
          </p:cNvPr>
          <p:cNvSpPr txBox="1"/>
          <p:nvPr/>
        </p:nvSpPr>
        <p:spPr>
          <a:xfrm>
            <a:off x="352699" y="1998617"/>
            <a:ext cx="8347166" cy="4461606"/>
          </a:xfrm>
          <a:prstGeom prst="rect">
            <a:avLst/>
          </a:prstGeom>
          <a:noFill/>
        </p:spPr>
        <p:txBody>
          <a:bodyPr wrap="square" rtlCol="1">
            <a:spAutoFit/>
          </a:bodyPr>
          <a:lstStyle/>
          <a:p>
            <a:pPr algn="ctr" rtl="0">
              <a:lnSpc>
                <a:spcPct val="150000"/>
              </a:lnSpc>
            </a:pPr>
            <a:r>
              <a:rPr lang="en-US" sz="2400" dirty="0">
                <a:solidFill>
                  <a:srgbClr val="0000FF"/>
                </a:solidFill>
                <a:latin typeface="Comic Sans MS" panose="030F0702030302020204" pitchFamily="66" charset="0"/>
              </a:rPr>
              <a:t>The man that Adel sat next to is new to our club</a:t>
            </a:r>
          </a:p>
          <a:p>
            <a:pPr algn="ctr" rtl="0">
              <a:lnSpc>
                <a:spcPct val="150000"/>
              </a:lnSpc>
            </a:pPr>
            <a:r>
              <a:rPr lang="en-US" sz="2400" dirty="0">
                <a:solidFill>
                  <a:srgbClr val="FF0000"/>
                </a:solidFill>
                <a:latin typeface="Comic Sans MS" panose="030F0702030302020204" pitchFamily="66" charset="0"/>
              </a:rPr>
              <a:t>Abdullah has a friend who lives in Dubai.</a:t>
            </a:r>
          </a:p>
          <a:p>
            <a:pPr algn="ctr" rtl="0">
              <a:lnSpc>
                <a:spcPct val="150000"/>
              </a:lnSpc>
            </a:pPr>
            <a:r>
              <a:rPr lang="en-US" sz="2400" dirty="0">
                <a:solidFill>
                  <a:srgbClr val="0000FF"/>
                </a:solidFill>
                <a:latin typeface="Comic Sans MS" panose="030F0702030302020204" pitchFamily="66" charset="0"/>
              </a:rPr>
              <a:t>A rest area is a place where you can get gasoline.</a:t>
            </a:r>
          </a:p>
          <a:p>
            <a:pPr algn="ctr" rtl="0">
              <a:lnSpc>
                <a:spcPct val="150000"/>
              </a:lnSpc>
            </a:pPr>
            <a:r>
              <a:rPr lang="en-US" sz="2400" dirty="0">
                <a:solidFill>
                  <a:srgbClr val="FF0000"/>
                </a:solidFill>
                <a:latin typeface="Comic Sans MS" panose="030F0702030302020204" pitchFamily="66" charset="0"/>
              </a:rPr>
              <a:t>Layla is my sister who just got married.</a:t>
            </a:r>
          </a:p>
          <a:p>
            <a:pPr algn="ctr" rtl="0">
              <a:lnSpc>
                <a:spcPct val="150000"/>
              </a:lnSpc>
            </a:pPr>
            <a:r>
              <a:rPr lang="en-US" sz="2400" dirty="0">
                <a:solidFill>
                  <a:srgbClr val="0000FF"/>
                </a:solidFill>
                <a:latin typeface="Comic Sans MS" panose="030F0702030302020204" pitchFamily="66" charset="0"/>
              </a:rPr>
              <a:t>Spring is the season when all of the flowers bloom.</a:t>
            </a:r>
          </a:p>
          <a:p>
            <a:pPr algn="ctr" rtl="0">
              <a:lnSpc>
                <a:spcPct val="150000"/>
              </a:lnSpc>
            </a:pPr>
            <a:r>
              <a:rPr lang="en-US" sz="2400" dirty="0">
                <a:solidFill>
                  <a:srgbClr val="FF0000"/>
                </a:solidFill>
                <a:latin typeface="Comic Sans MS" panose="030F0702030302020204" pitchFamily="66" charset="0"/>
              </a:rPr>
              <a:t>The place where I used to go camping was very beautiful.</a:t>
            </a:r>
          </a:p>
          <a:p>
            <a:pPr algn="ctr" rtl="0">
              <a:lnSpc>
                <a:spcPct val="150000"/>
              </a:lnSpc>
            </a:pPr>
            <a:r>
              <a:rPr lang="en-US" sz="2400" dirty="0">
                <a:solidFill>
                  <a:srgbClr val="0000FF"/>
                </a:solidFill>
                <a:latin typeface="Comic Sans MS" panose="030F0702030302020204" pitchFamily="66" charset="0"/>
              </a:rPr>
              <a:t>The rug that I bought last week got ruined.</a:t>
            </a:r>
          </a:p>
          <a:p>
            <a:pPr algn="ctr" rtl="0">
              <a:lnSpc>
                <a:spcPct val="150000"/>
              </a:lnSpc>
            </a:pPr>
            <a:r>
              <a:rPr lang="en-US" sz="2400" dirty="0">
                <a:solidFill>
                  <a:srgbClr val="FF0000"/>
                </a:solidFill>
                <a:latin typeface="Comic Sans MS" panose="030F0702030302020204" pitchFamily="66" charset="0"/>
              </a:rPr>
              <a:t>The man who my brother is working with is difficult.</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05517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45D1B6-8A42-42C8-80F9-CF53BED1F0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1650" y="899121"/>
            <a:ext cx="7162257" cy="5648900"/>
          </a:xfrm>
          <a:prstGeom prst="rect">
            <a:avLst/>
          </a:prstGeom>
        </p:spPr>
      </p:pic>
      <p:pic>
        <p:nvPicPr>
          <p:cNvPr id="5" name="صورة 4">
            <a:extLst>
              <a:ext uri="{FF2B5EF4-FFF2-40B4-BE49-F238E27FC236}">
                <a16:creationId xmlns:a16="http://schemas.microsoft.com/office/drawing/2014/main" id="{35163CEB-A398-4087-90BA-879F26B5BD35}"/>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28094" y="2245292"/>
            <a:ext cx="6805813" cy="4198038"/>
          </a:xfrm>
          <a:prstGeom prst="rect">
            <a:avLst/>
          </a:prstGeom>
        </p:spPr>
      </p:pic>
    </p:spTree>
    <p:extLst>
      <p:ext uri="{BB962C8B-B14F-4D97-AF65-F5344CB8AC3E}">
        <p14:creationId xmlns:p14="http://schemas.microsoft.com/office/powerpoint/2010/main" val="2320469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6B2A3A-E5AA-426F-9AF4-4E39CE9B3D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1703" y="922836"/>
            <a:ext cx="8020594" cy="5459319"/>
          </a:xfrm>
          <a:prstGeom prst="rect">
            <a:avLst/>
          </a:prstGeom>
        </p:spPr>
      </p:pic>
      <p:sp>
        <p:nvSpPr>
          <p:cNvPr id="5" name="مربع نص 4">
            <a:extLst>
              <a:ext uri="{FF2B5EF4-FFF2-40B4-BE49-F238E27FC236}">
                <a16:creationId xmlns:a16="http://schemas.microsoft.com/office/drawing/2014/main" id="{6FBA2786-5FAC-4A2A-8524-D31B37EDB04E}"/>
              </a:ext>
            </a:extLst>
          </p:cNvPr>
          <p:cNvSpPr txBox="1"/>
          <p:nvPr/>
        </p:nvSpPr>
        <p:spPr>
          <a:xfrm>
            <a:off x="953589" y="1776548"/>
            <a:ext cx="864578"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4. b</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AF8C65F-1EB7-4E61-8186-8A5B3D6AEBCA}"/>
              </a:ext>
            </a:extLst>
          </p:cNvPr>
          <p:cNvSpPr txBox="1"/>
          <p:nvPr/>
        </p:nvSpPr>
        <p:spPr>
          <a:xfrm>
            <a:off x="1014548" y="3235235"/>
            <a:ext cx="80361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6. c</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2469B5D-20DD-4DBF-AE0E-2C121C8500EF}"/>
              </a:ext>
            </a:extLst>
          </p:cNvPr>
          <p:cNvSpPr txBox="1"/>
          <p:nvPr/>
        </p:nvSpPr>
        <p:spPr>
          <a:xfrm>
            <a:off x="1010192" y="4484916"/>
            <a:ext cx="96229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2. b</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A33A1FD-846B-452A-B89C-C0C229839DF8}"/>
              </a:ext>
            </a:extLst>
          </p:cNvPr>
          <p:cNvSpPr txBox="1"/>
          <p:nvPr/>
        </p:nvSpPr>
        <p:spPr>
          <a:xfrm>
            <a:off x="992773" y="5342711"/>
            <a:ext cx="86457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5. b</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988141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F2CF65-2B30-44E9-8D92-AE78A830FA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701" y="1325879"/>
            <a:ext cx="8400598" cy="4722223"/>
          </a:xfrm>
          <a:prstGeom prst="rect">
            <a:avLst/>
          </a:prstGeom>
        </p:spPr>
      </p:pic>
      <p:sp>
        <p:nvSpPr>
          <p:cNvPr id="5" name="مربع نص 4">
            <a:extLst>
              <a:ext uri="{FF2B5EF4-FFF2-40B4-BE49-F238E27FC236}">
                <a16:creationId xmlns:a16="http://schemas.microsoft.com/office/drawing/2014/main" id="{8E9E5863-636E-4D15-B67C-8302AAF325F3}"/>
              </a:ext>
            </a:extLst>
          </p:cNvPr>
          <p:cNvSpPr txBox="1"/>
          <p:nvPr/>
        </p:nvSpPr>
        <p:spPr>
          <a:xfrm>
            <a:off x="840375" y="1208312"/>
            <a:ext cx="962299" cy="523220"/>
          </a:xfrm>
          <a:prstGeom prst="rect">
            <a:avLst/>
          </a:prstGeom>
          <a:noFill/>
        </p:spPr>
        <p:txBody>
          <a:bodyPr wrap="square" rtlCol="1">
            <a:spAutoFit/>
          </a:bodyPr>
          <a:lstStyle/>
          <a:p>
            <a:pPr algn="l" rtl="0"/>
            <a:r>
              <a:rPr lang="en-US" sz="2800" dirty="0">
                <a:solidFill>
                  <a:srgbClr val="0000FF"/>
                </a:solidFill>
                <a:latin typeface="Comic Sans MS" panose="030F0702030302020204" pitchFamily="66" charset="0"/>
              </a:rPr>
              <a:t>3. b</a:t>
            </a:r>
            <a:endParaRPr lang="ar-SA" sz="28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09D608B-3979-4C6B-8EFB-D5B7159DD6A8}"/>
              </a:ext>
            </a:extLst>
          </p:cNvPr>
          <p:cNvSpPr txBox="1"/>
          <p:nvPr/>
        </p:nvSpPr>
        <p:spPr>
          <a:xfrm>
            <a:off x="4402183" y="5008901"/>
            <a:ext cx="3226523" cy="523220"/>
          </a:xfrm>
          <a:prstGeom prst="rect">
            <a:avLst/>
          </a:prstGeom>
          <a:solidFill>
            <a:srgbClr val="FF0000"/>
          </a:solidFill>
        </p:spPr>
        <p:txBody>
          <a:bodyPr wrap="square" rtlCol="1">
            <a:spAutoFit/>
          </a:bodyPr>
          <a:lstStyle/>
          <a:p>
            <a:pPr algn="ctr"/>
            <a:r>
              <a:rPr lang="ar-SA" sz="2800" b="1" dirty="0">
                <a:solidFill>
                  <a:schemeClr val="bg1"/>
                </a:solidFill>
              </a:rPr>
              <a:t>كل طالب بعباراته</a:t>
            </a:r>
          </a:p>
        </p:txBody>
      </p:sp>
    </p:spTree>
    <p:extLst>
      <p:ext uri="{BB962C8B-B14F-4D97-AF65-F5344CB8AC3E}">
        <p14:creationId xmlns:p14="http://schemas.microsoft.com/office/powerpoint/2010/main" val="3683690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F830038-D556-4706-8474-EFCC483DC4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2663" y="979714"/>
            <a:ext cx="7278674" cy="5123659"/>
          </a:xfrm>
          <a:prstGeom prst="rect">
            <a:avLst/>
          </a:prstGeom>
        </p:spPr>
      </p:pic>
    </p:spTree>
    <p:extLst>
      <p:ext uri="{BB962C8B-B14F-4D97-AF65-F5344CB8AC3E}">
        <p14:creationId xmlns:p14="http://schemas.microsoft.com/office/powerpoint/2010/main" val="1980033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8A8B0A6-653F-4295-ACA5-FD55A1462F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9175" y="1116563"/>
            <a:ext cx="7945649" cy="4892351"/>
          </a:xfrm>
          <a:prstGeom prst="rect">
            <a:avLst/>
          </a:prstGeom>
        </p:spPr>
      </p:pic>
      <p:sp>
        <p:nvSpPr>
          <p:cNvPr id="5" name="مربع نص 4">
            <a:extLst>
              <a:ext uri="{FF2B5EF4-FFF2-40B4-BE49-F238E27FC236}">
                <a16:creationId xmlns:a16="http://schemas.microsoft.com/office/drawing/2014/main" id="{546EF6CC-2164-4705-B976-2C804358D072}"/>
              </a:ext>
            </a:extLst>
          </p:cNvPr>
          <p:cNvSpPr txBox="1"/>
          <p:nvPr/>
        </p:nvSpPr>
        <p:spPr>
          <a:xfrm>
            <a:off x="783771" y="1737362"/>
            <a:ext cx="1802675" cy="1200329"/>
          </a:xfrm>
          <a:prstGeom prst="rect">
            <a:avLst/>
          </a:prstGeom>
          <a:noFill/>
        </p:spPr>
        <p:txBody>
          <a:bodyPr wrap="square" rtlCol="1">
            <a:spAutoFit/>
          </a:bodyPr>
          <a:lstStyle/>
          <a:p>
            <a:pPr algn="ctr" rtl="0"/>
            <a:r>
              <a:rPr lang="en-US" sz="2400" dirty="0">
                <a:solidFill>
                  <a:srgbClr val="0000FF"/>
                </a:solidFill>
                <a:latin typeface="Comic Sans MS" panose="030F0702030302020204" pitchFamily="66" charset="0"/>
              </a:rPr>
              <a:t>sand</a:t>
            </a:r>
          </a:p>
          <a:p>
            <a:pPr algn="ctr" rtl="0"/>
            <a:r>
              <a:rPr lang="en-US" sz="2400" dirty="0">
                <a:solidFill>
                  <a:srgbClr val="0000FF"/>
                </a:solidFill>
                <a:latin typeface="Comic Sans MS" panose="030F0702030302020204" pitchFamily="66" charset="0"/>
              </a:rPr>
              <a:t>sand dunes</a:t>
            </a:r>
          </a:p>
          <a:p>
            <a:pPr algn="ctr" rtl="0"/>
            <a:r>
              <a:rPr lang="en-US" sz="2400" dirty="0">
                <a:solidFill>
                  <a:srgbClr val="0000FF"/>
                </a:solidFill>
                <a:latin typeface="Comic Sans MS" panose="030F0702030302020204" pitchFamily="66" charset="0"/>
              </a:rPr>
              <a:t> water</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68CD34F-3A5A-4015-B536-B55AB379E092}"/>
              </a:ext>
            </a:extLst>
          </p:cNvPr>
          <p:cNvSpPr txBox="1"/>
          <p:nvPr/>
        </p:nvSpPr>
        <p:spPr>
          <a:xfrm>
            <a:off x="2660469" y="1759132"/>
            <a:ext cx="1942013" cy="1200329"/>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desert </a:t>
            </a:r>
          </a:p>
          <a:p>
            <a:pPr algn="ctr" rtl="0"/>
            <a:r>
              <a:rPr lang="en-US" sz="2400" dirty="0">
                <a:solidFill>
                  <a:srgbClr val="FF0000"/>
                </a:solidFill>
                <a:latin typeface="Comic Sans MS" panose="030F0702030302020204" pitchFamily="66" charset="0"/>
              </a:rPr>
              <a:t>unexpected </a:t>
            </a:r>
          </a:p>
          <a:p>
            <a:pPr algn="ctr" rtl="0"/>
            <a:r>
              <a:rPr lang="en-US" sz="2400" dirty="0">
                <a:solidFill>
                  <a:srgbClr val="FF0000"/>
                </a:solidFill>
                <a:latin typeface="Comic Sans MS" panose="030F0702030302020204" pitchFamily="66" charset="0"/>
              </a:rPr>
              <a:t>opposite</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BC72DEA-71DA-4CDE-B269-0722D002DF94}"/>
              </a:ext>
            </a:extLst>
          </p:cNvPr>
          <p:cNvSpPr txBox="1"/>
          <p:nvPr/>
        </p:nvSpPr>
        <p:spPr>
          <a:xfrm>
            <a:off x="4641671" y="1793965"/>
            <a:ext cx="1802675" cy="1200329"/>
          </a:xfrm>
          <a:prstGeom prst="rect">
            <a:avLst/>
          </a:prstGeom>
          <a:noFill/>
        </p:spPr>
        <p:txBody>
          <a:bodyPr wrap="square" rtlCol="1">
            <a:spAutoFit/>
          </a:bodyPr>
          <a:lstStyle/>
          <a:p>
            <a:pPr algn="ctr" rtl="0"/>
            <a:r>
              <a:rPr lang="en-US" sz="2400" dirty="0">
                <a:solidFill>
                  <a:srgbClr val="0000FF"/>
                </a:solidFill>
                <a:latin typeface="Comic Sans MS" panose="030F0702030302020204" pitchFamily="66" charset="0"/>
              </a:rPr>
              <a:t>oasis </a:t>
            </a:r>
          </a:p>
          <a:p>
            <a:pPr algn="ctr" rtl="0"/>
            <a:r>
              <a:rPr lang="en-US" sz="2400" dirty="0">
                <a:solidFill>
                  <a:srgbClr val="0000FF"/>
                </a:solidFill>
                <a:latin typeface="Comic Sans MS" panose="030F0702030302020204" pitchFamily="66" charset="0"/>
              </a:rPr>
              <a:t>illusion </a:t>
            </a:r>
          </a:p>
          <a:p>
            <a:pPr algn="ctr" rtl="0"/>
            <a:r>
              <a:rPr lang="en-US" sz="2400" dirty="0">
                <a:solidFill>
                  <a:srgbClr val="0000FF"/>
                </a:solidFill>
                <a:latin typeface="Comic Sans MS" panose="030F0702030302020204" pitchFamily="66" charset="0"/>
              </a:rPr>
              <a:t>mirage</a:t>
            </a:r>
            <a:endParaRPr lang="ar-SA" sz="24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344CAD9-B737-4BCD-B0BF-63513B1FE949}"/>
              </a:ext>
            </a:extLst>
          </p:cNvPr>
          <p:cNvSpPr txBox="1"/>
          <p:nvPr/>
        </p:nvSpPr>
        <p:spPr>
          <a:xfrm>
            <a:off x="6596748" y="1854924"/>
            <a:ext cx="1802675" cy="1200329"/>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amazed</a:t>
            </a:r>
          </a:p>
          <a:p>
            <a:pPr algn="ctr" rtl="0"/>
            <a:r>
              <a:rPr lang="en-US" sz="2400" dirty="0">
                <a:solidFill>
                  <a:srgbClr val="FF0000"/>
                </a:solidFill>
                <a:latin typeface="Comic Sans MS" panose="030F0702030302020204" pitchFamily="66" charset="0"/>
              </a:rPr>
              <a:t>afraid</a:t>
            </a:r>
          </a:p>
          <a:p>
            <a:pPr algn="ctr" rtl="0"/>
            <a:r>
              <a:rPr lang="en-US" sz="2400" dirty="0">
                <a:solidFill>
                  <a:srgbClr val="FF0000"/>
                </a:solidFill>
                <a:latin typeface="Comic Sans MS" panose="030F0702030302020204" pitchFamily="66" charset="0"/>
              </a:rPr>
              <a:t> cope with</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E81493D-4D2A-4780-9467-A314A58C18DD}"/>
              </a:ext>
            </a:extLst>
          </p:cNvPr>
          <p:cNvSpPr txBox="1"/>
          <p:nvPr/>
        </p:nvSpPr>
        <p:spPr>
          <a:xfrm>
            <a:off x="927463" y="3520441"/>
            <a:ext cx="7837714" cy="1569660"/>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The jade green oasis in the middle of masses of sand was awe inspiring.</a:t>
            </a:r>
          </a:p>
          <a:p>
            <a:pPr algn="l" rtl="0"/>
            <a:r>
              <a:rPr lang="en-US" sz="2400" dirty="0">
                <a:solidFill>
                  <a:srgbClr val="0000FF"/>
                </a:solidFill>
                <a:latin typeface="Comic Sans MS" panose="030F0702030302020204" pitchFamily="66" charset="0"/>
              </a:rPr>
              <a:t>It was so unexpectedly green and cool-looking that I thought it was an illusion</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008411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5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2DA4E44-DBC2-4EFB-8824-9BA9676AE525}"/>
              </a:ext>
            </a:extLst>
          </p:cNvPr>
          <p:cNvPicPr>
            <a:picLocks noChangeAspect="1"/>
          </p:cNvPicPr>
          <p:nvPr/>
        </p:nvPicPr>
        <p:blipFill>
          <a:blip r:embed="rId2"/>
          <a:stretch>
            <a:fillRect/>
          </a:stretch>
        </p:blipFill>
        <p:spPr>
          <a:xfrm>
            <a:off x="461308" y="1021702"/>
            <a:ext cx="8221383" cy="5000275"/>
          </a:xfrm>
          <a:prstGeom prst="rect">
            <a:avLst/>
          </a:prstGeom>
        </p:spPr>
      </p:pic>
      <p:sp>
        <p:nvSpPr>
          <p:cNvPr id="5" name="مربع نص 4">
            <a:extLst>
              <a:ext uri="{FF2B5EF4-FFF2-40B4-BE49-F238E27FC236}">
                <a16:creationId xmlns:a16="http://schemas.microsoft.com/office/drawing/2014/main" id="{B472122E-55BB-4013-BCFD-C33D6175B938}"/>
              </a:ext>
            </a:extLst>
          </p:cNvPr>
          <p:cNvSpPr txBox="1"/>
          <p:nvPr/>
        </p:nvSpPr>
        <p:spPr>
          <a:xfrm>
            <a:off x="4206241" y="1116170"/>
            <a:ext cx="4362992" cy="523220"/>
          </a:xfrm>
          <a:prstGeom prst="rect">
            <a:avLst/>
          </a:prstGeom>
          <a:solidFill>
            <a:srgbClr val="FF0000"/>
          </a:solidFill>
        </p:spPr>
        <p:txBody>
          <a:bodyPr wrap="square" rtlCol="1">
            <a:spAutoFit/>
          </a:bodyPr>
          <a:lstStyle/>
          <a:p>
            <a:pPr algn="ctr"/>
            <a:r>
              <a:rPr lang="ar-SA" sz="2800" b="1" dirty="0">
                <a:solidFill>
                  <a:schemeClr val="bg1"/>
                </a:solidFill>
              </a:rPr>
              <a:t>قم بالكتابة عن أحد هذه الاختراعات </a:t>
            </a:r>
          </a:p>
        </p:txBody>
      </p:sp>
    </p:spTree>
    <p:extLst>
      <p:ext uri="{BB962C8B-B14F-4D97-AF65-F5344CB8AC3E}">
        <p14:creationId xmlns:p14="http://schemas.microsoft.com/office/powerpoint/2010/main" val="669206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CE9047C-2EFD-4958-9C73-43B92C7DED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7463" y="1051877"/>
            <a:ext cx="7289074" cy="5242824"/>
          </a:xfrm>
          <a:prstGeom prst="rect">
            <a:avLst/>
          </a:prstGeom>
        </p:spPr>
      </p:pic>
    </p:spTree>
    <p:extLst>
      <p:ext uri="{BB962C8B-B14F-4D97-AF65-F5344CB8AC3E}">
        <p14:creationId xmlns:p14="http://schemas.microsoft.com/office/powerpoint/2010/main" val="22965957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80673F-593D-4860-9DE3-3911F9066625}"/>
              </a:ext>
            </a:extLst>
          </p:cNvPr>
          <p:cNvPicPr>
            <a:picLocks noChangeAspect="1"/>
          </p:cNvPicPr>
          <p:nvPr/>
        </p:nvPicPr>
        <p:blipFill>
          <a:blip r:embed="rId2"/>
          <a:stretch>
            <a:fillRect/>
          </a:stretch>
        </p:blipFill>
        <p:spPr>
          <a:xfrm>
            <a:off x="507658" y="1097280"/>
            <a:ext cx="8128684" cy="5003074"/>
          </a:xfrm>
          <a:prstGeom prst="rect">
            <a:avLst/>
          </a:prstGeom>
        </p:spPr>
      </p:pic>
    </p:spTree>
    <p:extLst>
      <p:ext uri="{BB962C8B-B14F-4D97-AF65-F5344CB8AC3E}">
        <p14:creationId xmlns:p14="http://schemas.microsoft.com/office/powerpoint/2010/main" val="3832518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48586" y="1848604"/>
            <a:ext cx="7772399" cy="3148703"/>
          </a:xfrm>
        </p:spPr>
        <p:txBody>
          <a:bodyPr>
            <a:normAutofit/>
          </a:bodyPr>
          <a:lstStyle/>
          <a:p>
            <a:pPr algn="ctr" rtl="0">
              <a:buNone/>
            </a:pPr>
            <a:r>
              <a:rPr lang="en-US" sz="54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40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40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36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928D203-2435-4337-9476-67170D5FCBF8}"/>
              </a:ext>
            </a:extLst>
          </p:cNvPr>
          <p:cNvPicPr>
            <a:picLocks noChangeAspect="1"/>
          </p:cNvPicPr>
          <p:nvPr/>
        </p:nvPicPr>
        <p:blipFill>
          <a:blip r:embed="rId2"/>
          <a:stretch>
            <a:fillRect/>
          </a:stretch>
        </p:blipFill>
        <p:spPr>
          <a:xfrm>
            <a:off x="673094" y="949080"/>
            <a:ext cx="7797812" cy="5190463"/>
          </a:xfrm>
          <a:prstGeom prst="rect">
            <a:avLst/>
          </a:prstGeom>
        </p:spPr>
      </p:pic>
      <p:sp>
        <p:nvSpPr>
          <p:cNvPr id="5" name="مربع نص 4">
            <a:extLst>
              <a:ext uri="{FF2B5EF4-FFF2-40B4-BE49-F238E27FC236}">
                <a16:creationId xmlns:a16="http://schemas.microsoft.com/office/drawing/2014/main" id="{2A6E1A06-89B4-4FD5-97C6-08C90E64EEBF}"/>
              </a:ext>
            </a:extLst>
          </p:cNvPr>
          <p:cNvSpPr txBox="1"/>
          <p:nvPr/>
        </p:nvSpPr>
        <p:spPr>
          <a:xfrm>
            <a:off x="1058091" y="1658983"/>
            <a:ext cx="6923315" cy="1569660"/>
          </a:xfrm>
          <a:prstGeom prst="rect">
            <a:avLst/>
          </a:prstGeom>
          <a:noFill/>
        </p:spPr>
        <p:txBody>
          <a:bodyPr wrap="square" rtlCol="1">
            <a:spAutoFit/>
          </a:bodyPr>
          <a:lstStyle/>
          <a:p>
            <a:pPr algn="ctr" rtl="0"/>
            <a:r>
              <a:rPr lang="en-US" sz="3200" dirty="0">
                <a:solidFill>
                  <a:srgbClr val="0000FF"/>
                </a:solidFill>
                <a:latin typeface="Comic Sans MS" panose="030F0702030302020204" pitchFamily="66" charset="0"/>
              </a:rPr>
              <a:t>trees, garden, picking , collecting fruit, sunshine, hot climate, workers</a:t>
            </a:r>
            <a:endParaRPr lang="ar-SA" sz="32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4C41A78-395E-4B5A-B6E6-92E50474290B}"/>
              </a:ext>
            </a:extLst>
          </p:cNvPr>
          <p:cNvSpPr txBox="1"/>
          <p:nvPr/>
        </p:nvSpPr>
        <p:spPr>
          <a:xfrm>
            <a:off x="6048103" y="248194"/>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7" name="مربع نص 6">
            <a:extLst>
              <a:ext uri="{FF2B5EF4-FFF2-40B4-BE49-F238E27FC236}">
                <a16:creationId xmlns:a16="http://schemas.microsoft.com/office/drawing/2014/main" id="{B4D1155D-5927-42D9-A76C-7B4547AC58FD}"/>
              </a:ext>
            </a:extLst>
          </p:cNvPr>
          <p:cNvSpPr txBox="1"/>
          <p:nvPr/>
        </p:nvSpPr>
        <p:spPr>
          <a:xfrm>
            <a:off x="1045029" y="3840480"/>
            <a:ext cx="7797812"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men must have been employed to work in the gardens.</a:t>
            </a:r>
          </a:p>
          <a:p>
            <a:pPr algn="l" rtl="0"/>
            <a:r>
              <a:rPr lang="en-US" sz="2400" dirty="0">
                <a:solidFill>
                  <a:srgbClr val="006600"/>
                </a:solidFill>
                <a:latin typeface="Comic Sans MS" panose="030F0702030302020204" pitchFamily="66" charset="0"/>
              </a:rPr>
              <a:t>They may have brought lots of water</a:t>
            </a:r>
            <a:endParaRPr lang="ar-SA" sz="24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3708254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F7134D-290D-4692-B62C-E7B102786C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534" y="1240971"/>
            <a:ext cx="8400931" cy="4846320"/>
          </a:xfrm>
          <a:prstGeom prst="rect">
            <a:avLst/>
          </a:prstGeom>
        </p:spPr>
      </p:pic>
      <p:sp>
        <p:nvSpPr>
          <p:cNvPr id="5" name="مربع نص 4">
            <a:extLst>
              <a:ext uri="{FF2B5EF4-FFF2-40B4-BE49-F238E27FC236}">
                <a16:creationId xmlns:a16="http://schemas.microsoft.com/office/drawing/2014/main" id="{7EC5983D-2BD4-463F-A648-DBD0269DC7F5}"/>
              </a:ext>
            </a:extLst>
          </p:cNvPr>
          <p:cNvSpPr txBox="1"/>
          <p:nvPr/>
        </p:nvSpPr>
        <p:spPr>
          <a:xfrm>
            <a:off x="5185955" y="3866606"/>
            <a:ext cx="2671354" cy="1384995"/>
          </a:xfrm>
          <a:prstGeom prst="rect">
            <a:avLst/>
          </a:prstGeom>
          <a:solidFill>
            <a:srgbClr val="FF0000"/>
          </a:solidFill>
        </p:spPr>
        <p:txBody>
          <a:bodyPr wrap="square" rtlCol="1">
            <a:spAutoFit/>
          </a:bodyPr>
          <a:lstStyle/>
          <a:p>
            <a:pPr algn="ctr"/>
            <a:r>
              <a:rPr lang="ar-SA" sz="2800" b="1" dirty="0">
                <a:solidFill>
                  <a:schemeClr val="bg1"/>
                </a:solidFill>
              </a:rPr>
              <a:t>تحدث عن أخطاء قمت بارتكابها في الماضي </a:t>
            </a:r>
          </a:p>
        </p:txBody>
      </p:sp>
    </p:spTree>
    <p:extLst>
      <p:ext uri="{BB962C8B-B14F-4D97-AF65-F5344CB8AC3E}">
        <p14:creationId xmlns:p14="http://schemas.microsoft.com/office/powerpoint/2010/main" val="169560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0A46199-1B47-4A8F-8E0A-AC35F4EEF8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81075" y="871129"/>
            <a:ext cx="7181850" cy="5429250"/>
          </a:xfrm>
          <a:prstGeom prst="rect">
            <a:avLst/>
          </a:prstGeom>
        </p:spPr>
      </p:pic>
    </p:spTree>
    <p:extLst>
      <p:ext uri="{BB962C8B-B14F-4D97-AF65-F5344CB8AC3E}">
        <p14:creationId xmlns:p14="http://schemas.microsoft.com/office/powerpoint/2010/main" val="3744945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111191"/>
            <a:ext cx="6858000" cy="2387600"/>
          </a:xfrm>
        </p:spPr>
        <p:txBody>
          <a:bodyPr>
            <a:normAutofit/>
          </a:bodyPr>
          <a:lstStyle/>
          <a:p>
            <a:pPr algn="ctr" rtl="0"/>
            <a:r>
              <a:rPr lang="en-US" sz="13800" b="0" dirty="0">
                <a:latin typeface="Rockwell" panose="02060603020205020403" pitchFamily="18" charset="0"/>
              </a:rPr>
              <a:t>UNIT </a:t>
            </a:r>
            <a:r>
              <a:rPr lang="en-US" sz="13800" dirty="0">
                <a:latin typeface="Rockwell" panose="02060603020205020403" pitchFamily="18" charset="0"/>
              </a:rPr>
              <a:t>1</a:t>
            </a:r>
            <a:endParaRPr lang="ar-SA" sz="13800" b="0" dirty="0">
              <a:latin typeface="Rockwell" panose="02060603020205020403" pitchFamily="18" charset="0"/>
            </a:endParaRPr>
          </a:p>
        </p:txBody>
      </p:sp>
    </p:spTree>
    <p:extLst>
      <p:ext uri="{BB962C8B-B14F-4D97-AF65-F5344CB8AC3E}">
        <p14:creationId xmlns:p14="http://schemas.microsoft.com/office/powerpoint/2010/main" val="2326099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D6DE710-EA5D-481E-A1A8-A259B33C75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961" y="1717766"/>
            <a:ext cx="8378078" cy="3422468"/>
          </a:xfrm>
          <a:prstGeom prst="rect">
            <a:avLst/>
          </a:prstGeom>
        </p:spPr>
      </p:pic>
      <p:sp>
        <p:nvSpPr>
          <p:cNvPr id="5" name="شكل بيضاوي 4">
            <a:extLst>
              <a:ext uri="{FF2B5EF4-FFF2-40B4-BE49-F238E27FC236}">
                <a16:creationId xmlns:a16="http://schemas.microsoft.com/office/drawing/2014/main" id="{CCF4ACAE-D9A6-4A49-A5E2-A0AED1089737}"/>
              </a:ext>
            </a:extLst>
          </p:cNvPr>
          <p:cNvSpPr/>
          <p:nvPr/>
        </p:nvSpPr>
        <p:spPr>
          <a:xfrm>
            <a:off x="1175657" y="2508068"/>
            <a:ext cx="1045029" cy="41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AC98C452-B74C-41BA-B52A-3FDD949D6F63}"/>
              </a:ext>
            </a:extLst>
          </p:cNvPr>
          <p:cNvSpPr/>
          <p:nvPr/>
        </p:nvSpPr>
        <p:spPr>
          <a:xfrm>
            <a:off x="6043758" y="3052358"/>
            <a:ext cx="1045029" cy="41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F8827A03-6C51-46CF-9DE2-AA58A7C757EF}"/>
              </a:ext>
            </a:extLst>
          </p:cNvPr>
          <p:cNvSpPr/>
          <p:nvPr/>
        </p:nvSpPr>
        <p:spPr>
          <a:xfrm>
            <a:off x="6379038" y="3635833"/>
            <a:ext cx="2216322" cy="41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60CB77C-F0CD-4341-8FF1-B1F836CEB87E}"/>
              </a:ext>
            </a:extLst>
          </p:cNvPr>
          <p:cNvSpPr/>
          <p:nvPr/>
        </p:nvSpPr>
        <p:spPr>
          <a:xfrm>
            <a:off x="2329542" y="4197537"/>
            <a:ext cx="1341121" cy="41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710AF85E-83BA-4EF6-A251-E8643D9499FE}"/>
              </a:ext>
            </a:extLst>
          </p:cNvPr>
          <p:cNvSpPr/>
          <p:nvPr/>
        </p:nvSpPr>
        <p:spPr>
          <a:xfrm>
            <a:off x="3670665" y="4754890"/>
            <a:ext cx="757643" cy="41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2761981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121C1D2-FE1B-4159-9793-5C02EF2656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7017" y="927464"/>
            <a:ext cx="7889966" cy="5522186"/>
          </a:xfrm>
          <a:prstGeom prst="rect">
            <a:avLst/>
          </a:prstGeom>
        </p:spPr>
      </p:pic>
      <p:sp>
        <p:nvSpPr>
          <p:cNvPr id="5" name="مربع نص 4">
            <a:extLst>
              <a:ext uri="{FF2B5EF4-FFF2-40B4-BE49-F238E27FC236}">
                <a16:creationId xmlns:a16="http://schemas.microsoft.com/office/drawing/2014/main" id="{644A1D62-E86C-4FD0-9CE5-797CFE02DE71}"/>
              </a:ext>
            </a:extLst>
          </p:cNvPr>
          <p:cNvSpPr txBox="1"/>
          <p:nvPr/>
        </p:nvSpPr>
        <p:spPr>
          <a:xfrm>
            <a:off x="5760720" y="1645919"/>
            <a:ext cx="1084217"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sign</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9B0C5B9-322C-4E5F-9F4B-F667570D5BE8}"/>
              </a:ext>
            </a:extLst>
          </p:cNvPr>
          <p:cNvSpPr txBox="1"/>
          <p:nvPr/>
        </p:nvSpPr>
        <p:spPr>
          <a:xfrm>
            <a:off x="2333889" y="1928949"/>
            <a:ext cx="108421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work</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1B55039-5F26-4C14-B727-5F63605F12A1}"/>
              </a:ext>
            </a:extLst>
          </p:cNvPr>
          <p:cNvSpPr txBox="1"/>
          <p:nvPr/>
        </p:nvSpPr>
        <p:spPr>
          <a:xfrm>
            <a:off x="6017624" y="2190207"/>
            <a:ext cx="171558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occupation</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A49E381-562B-4E98-8E21-7580F81AA8C0}"/>
              </a:ext>
            </a:extLst>
          </p:cNvPr>
          <p:cNvSpPr txBox="1"/>
          <p:nvPr/>
        </p:nvSpPr>
        <p:spPr>
          <a:xfrm>
            <a:off x="2133593" y="2512425"/>
            <a:ext cx="1084217"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works</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7A0AC20-BA84-442A-93D7-7C58B88B44CC}"/>
              </a:ext>
            </a:extLst>
          </p:cNvPr>
          <p:cNvSpPr txBox="1"/>
          <p:nvPr/>
        </p:nvSpPr>
        <p:spPr>
          <a:xfrm>
            <a:off x="1593661" y="3030587"/>
            <a:ext cx="108421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buy</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D7575D2-3E84-4177-B713-0679D1C01575}"/>
              </a:ext>
            </a:extLst>
          </p:cNvPr>
          <p:cNvSpPr txBox="1"/>
          <p:nvPr/>
        </p:nvSpPr>
        <p:spPr>
          <a:xfrm>
            <a:off x="1458675" y="3862256"/>
            <a:ext cx="1820099"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boost sales</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A3670CC-BAEA-4744-A29D-2CC9D7B54894}"/>
              </a:ext>
            </a:extLst>
          </p:cNvPr>
          <p:cNvSpPr txBox="1"/>
          <p:nvPr/>
        </p:nvSpPr>
        <p:spPr>
          <a:xfrm>
            <a:off x="1650264" y="4393480"/>
            <a:ext cx="151964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research</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C3F2C160-C342-42DF-9998-D9E2E3A978C7}"/>
              </a:ext>
            </a:extLst>
          </p:cNvPr>
          <p:cNvSpPr txBox="1"/>
          <p:nvPr/>
        </p:nvSpPr>
        <p:spPr>
          <a:xfrm>
            <a:off x="1645911" y="6021985"/>
            <a:ext cx="1227913"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salary</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073884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CEBB1C-2DE4-4107-9F97-F62406A86F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3014" y="1698171"/>
            <a:ext cx="8397971" cy="3461657"/>
          </a:xfrm>
          <a:prstGeom prst="rect">
            <a:avLst/>
          </a:prstGeom>
        </p:spPr>
      </p:pic>
      <p:sp>
        <p:nvSpPr>
          <p:cNvPr id="5" name="مربع نص 4">
            <a:extLst>
              <a:ext uri="{FF2B5EF4-FFF2-40B4-BE49-F238E27FC236}">
                <a16:creationId xmlns:a16="http://schemas.microsoft.com/office/drawing/2014/main" id="{1009FAD3-C5E5-423D-9AC1-61D2B3E29D23}"/>
              </a:ext>
            </a:extLst>
          </p:cNvPr>
          <p:cNvSpPr txBox="1"/>
          <p:nvPr/>
        </p:nvSpPr>
        <p:spPr>
          <a:xfrm>
            <a:off x="3487782" y="2299066"/>
            <a:ext cx="483327" cy="523220"/>
          </a:xfrm>
          <a:prstGeom prst="rect">
            <a:avLst/>
          </a:prstGeom>
          <a:noFill/>
        </p:spPr>
        <p:txBody>
          <a:bodyPr wrap="square" rtlCol="1">
            <a:spAutoFit/>
          </a:bodyPr>
          <a:lstStyle/>
          <a:p>
            <a:pPr algn="l" rtl="0"/>
            <a:r>
              <a:rPr lang="en-US" sz="2800" dirty="0">
                <a:solidFill>
                  <a:srgbClr val="0000FF"/>
                </a:solidFill>
                <a:latin typeface="Comic Sans MS" panose="030F0702030302020204" pitchFamily="66" charset="0"/>
              </a:rPr>
              <a:t>a</a:t>
            </a:r>
            <a:endParaRPr lang="ar-SA" sz="28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EBE158F-949F-47BB-A7A0-4B47892FB56E}"/>
              </a:ext>
            </a:extLst>
          </p:cNvPr>
          <p:cNvSpPr txBox="1"/>
          <p:nvPr/>
        </p:nvSpPr>
        <p:spPr>
          <a:xfrm>
            <a:off x="2947848" y="2804167"/>
            <a:ext cx="64443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an</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3C64B44-3D47-408B-BF1B-C4A425141F73}"/>
              </a:ext>
            </a:extLst>
          </p:cNvPr>
          <p:cNvSpPr txBox="1"/>
          <p:nvPr/>
        </p:nvSpPr>
        <p:spPr>
          <a:xfrm>
            <a:off x="1767834" y="3805655"/>
            <a:ext cx="818611"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the</a:t>
            </a:r>
            <a:endParaRPr lang="ar-SA" sz="24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21D9FB2-6936-43AB-B750-64FDC6310235}"/>
              </a:ext>
            </a:extLst>
          </p:cNvPr>
          <p:cNvSpPr txBox="1"/>
          <p:nvPr/>
        </p:nvSpPr>
        <p:spPr>
          <a:xfrm>
            <a:off x="2795444" y="4310754"/>
            <a:ext cx="81861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01097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3F4889B-6357-4C3D-A0EF-34D7BFDC44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6611" y="867097"/>
            <a:ext cx="7850778" cy="5604051"/>
          </a:xfrm>
          <a:prstGeom prst="rect">
            <a:avLst/>
          </a:prstGeom>
        </p:spPr>
      </p:pic>
      <p:sp>
        <p:nvSpPr>
          <p:cNvPr id="5" name="مربع نص 4">
            <a:extLst>
              <a:ext uri="{FF2B5EF4-FFF2-40B4-BE49-F238E27FC236}">
                <a16:creationId xmlns:a16="http://schemas.microsoft.com/office/drawing/2014/main" id="{3E1A07CE-5610-4EE6-A18C-D61CBF27EE35}"/>
              </a:ext>
            </a:extLst>
          </p:cNvPr>
          <p:cNvSpPr txBox="1"/>
          <p:nvPr/>
        </p:nvSpPr>
        <p:spPr>
          <a:xfrm>
            <a:off x="5251261" y="3185104"/>
            <a:ext cx="124097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 lot of</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9E8B8A6-C88E-4750-8CAC-42DD26081DF7}"/>
              </a:ext>
            </a:extLst>
          </p:cNvPr>
          <p:cNvSpPr txBox="1"/>
          <p:nvPr/>
        </p:nvSpPr>
        <p:spPr>
          <a:xfrm>
            <a:off x="2782379" y="3655368"/>
            <a:ext cx="1175658"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a little</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FAAC43A-89F5-4990-8A0F-9C5683BFEB82}"/>
              </a:ext>
            </a:extLst>
          </p:cNvPr>
          <p:cNvSpPr txBox="1"/>
          <p:nvPr/>
        </p:nvSpPr>
        <p:spPr>
          <a:xfrm>
            <a:off x="4075604" y="3903560"/>
            <a:ext cx="97972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 few</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1F9A2D9-8B66-4BB0-8942-2062B446E82C}"/>
              </a:ext>
            </a:extLst>
          </p:cNvPr>
          <p:cNvSpPr txBox="1"/>
          <p:nvPr/>
        </p:nvSpPr>
        <p:spPr>
          <a:xfrm>
            <a:off x="3513900" y="4112568"/>
            <a:ext cx="1541425"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a lot of</a:t>
            </a:r>
            <a:endParaRPr lang="ar-SA" sz="20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CE8E58F-B02F-4CBA-BE9F-21AA8A963149}"/>
              </a:ext>
            </a:extLst>
          </p:cNvPr>
          <p:cNvSpPr txBox="1"/>
          <p:nvPr/>
        </p:nvSpPr>
        <p:spPr>
          <a:xfrm>
            <a:off x="2647399" y="4826674"/>
            <a:ext cx="117565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a lot of</a:t>
            </a:r>
            <a:endParaRPr lang="ar-SA" sz="20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A5AFF90-2CA1-43A8-97D3-9C5BEF9126E7}"/>
              </a:ext>
            </a:extLst>
          </p:cNvPr>
          <p:cNvSpPr txBox="1"/>
          <p:nvPr/>
        </p:nvSpPr>
        <p:spPr>
          <a:xfrm>
            <a:off x="3287480" y="4565413"/>
            <a:ext cx="97972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 few</a:t>
            </a:r>
            <a:endParaRPr lang="ar-SA" sz="20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9C0C80F-5650-4061-8143-45CAEE9EC27E}"/>
              </a:ext>
            </a:extLst>
          </p:cNvPr>
          <p:cNvSpPr txBox="1"/>
          <p:nvPr/>
        </p:nvSpPr>
        <p:spPr>
          <a:xfrm>
            <a:off x="2399201" y="5087928"/>
            <a:ext cx="117565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 little</a:t>
            </a:r>
            <a:endParaRPr lang="ar-SA" sz="20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8038891-DC16-43AC-BB4F-ACB9F78B18E5}"/>
              </a:ext>
            </a:extLst>
          </p:cNvPr>
          <p:cNvSpPr txBox="1"/>
          <p:nvPr/>
        </p:nvSpPr>
        <p:spPr>
          <a:xfrm>
            <a:off x="2930429" y="5331774"/>
            <a:ext cx="117565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a lot of</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482393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089926"/>
            <a:ext cx="6858000" cy="2387600"/>
          </a:xfrm>
        </p:spPr>
        <p:txBody>
          <a:bodyPr>
            <a:normAutofit/>
          </a:bodyPr>
          <a:lstStyle/>
          <a:p>
            <a:pPr algn="ctr" rtl="0"/>
            <a:r>
              <a:rPr lang="en-US" sz="13800" b="0" dirty="0">
                <a:latin typeface="Rockwell" panose="02060603020205020403" pitchFamily="18" charset="0"/>
              </a:rPr>
              <a:t>UNIT 2</a:t>
            </a:r>
            <a:endParaRPr lang="ar-SA" sz="13800" b="0" dirty="0">
              <a:latin typeface="Rockwell" panose="02060603020205020403" pitchFamily="18" charset="0"/>
            </a:endParaRPr>
          </a:p>
        </p:txBody>
      </p:sp>
    </p:spTree>
    <p:extLst>
      <p:ext uri="{BB962C8B-B14F-4D97-AF65-F5344CB8AC3E}">
        <p14:creationId xmlns:p14="http://schemas.microsoft.com/office/powerpoint/2010/main" val="1119502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4D0E37-B604-41ED-A771-68DE21D4C0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7630" y="1136198"/>
            <a:ext cx="7828740" cy="5042533"/>
          </a:xfrm>
          <a:prstGeom prst="rect">
            <a:avLst/>
          </a:prstGeom>
        </p:spPr>
      </p:pic>
      <p:sp>
        <p:nvSpPr>
          <p:cNvPr id="5" name="مربع نص 4">
            <a:extLst>
              <a:ext uri="{FF2B5EF4-FFF2-40B4-BE49-F238E27FC236}">
                <a16:creationId xmlns:a16="http://schemas.microsoft.com/office/drawing/2014/main" id="{400C9229-4C09-4104-B2C7-2C8811805646}"/>
              </a:ext>
            </a:extLst>
          </p:cNvPr>
          <p:cNvSpPr txBox="1"/>
          <p:nvPr/>
        </p:nvSpPr>
        <p:spPr>
          <a:xfrm>
            <a:off x="1449977" y="2207621"/>
            <a:ext cx="666206" cy="4031873"/>
          </a:xfrm>
          <a:prstGeom prst="rect">
            <a:avLst/>
          </a:prstGeom>
          <a:noFill/>
        </p:spPr>
        <p:txBody>
          <a:bodyPr wrap="square" rtlCol="1">
            <a:spAutoFit/>
          </a:bodyPr>
          <a:lstStyle/>
          <a:p>
            <a:pPr algn="l" rtl="0"/>
            <a:r>
              <a:rPr lang="en-US" sz="3200" dirty="0">
                <a:solidFill>
                  <a:srgbClr val="0000FF"/>
                </a:solidFill>
                <a:latin typeface="Comic Sans MS" panose="030F0702030302020204" pitchFamily="66" charset="0"/>
              </a:rPr>
              <a:t>g</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a</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i</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b</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h</a:t>
            </a:r>
          </a:p>
          <a:p>
            <a:pPr algn="l" rtl="0"/>
            <a:r>
              <a:rPr lang="en-US" sz="3200" dirty="0">
                <a:solidFill>
                  <a:srgbClr val="FF0000"/>
                </a:solidFill>
                <a:latin typeface="Comic Sans MS" panose="030F0702030302020204" pitchFamily="66" charset="0"/>
              </a:rPr>
              <a:t>c</a:t>
            </a:r>
            <a:r>
              <a:rPr lang="en-US" sz="3200" dirty="0">
                <a:latin typeface="Comic Sans MS" panose="030F0702030302020204" pitchFamily="66" charset="0"/>
              </a:rPr>
              <a:t> </a:t>
            </a:r>
          </a:p>
          <a:p>
            <a:pPr algn="l" rtl="0"/>
            <a:r>
              <a:rPr lang="en-US" sz="3200" dirty="0">
                <a:solidFill>
                  <a:srgbClr val="0000FF"/>
                </a:solidFill>
                <a:latin typeface="Comic Sans MS" panose="030F0702030302020204" pitchFamily="66" charset="0"/>
              </a:rPr>
              <a:t>f</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e</a:t>
            </a:r>
            <a:r>
              <a:rPr lang="en-US" sz="3200" dirty="0">
                <a:latin typeface="Comic Sans MS" panose="030F0702030302020204" pitchFamily="66" charset="0"/>
              </a:rPr>
              <a:t> </a:t>
            </a:r>
          </a:p>
        </p:txBody>
      </p:sp>
    </p:spTree>
    <p:extLst>
      <p:ext uri="{BB962C8B-B14F-4D97-AF65-F5344CB8AC3E}">
        <p14:creationId xmlns:p14="http://schemas.microsoft.com/office/powerpoint/2010/main" val="2692595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0A34886-FC44-4783-9ADD-DDFBB04EB4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6611" y="1077413"/>
            <a:ext cx="7850777" cy="5171834"/>
          </a:xfrm>
          <a:prstGeom prst="rect">
            <a:avLst/>
          </a:prstGeom>
        </p:spPr>
      </p:pic>
      <p:sp>
        <p:nvSpPr>
          <p:cNvPr id="5" name="مربع نص 4">
            <a:extLst>
              <a:ext uri="{FF2B5EF4-FFF2-40B4-BE49-F238E27FC236}">
                <a16:creationId xmlns:a16="http://schemas.microsoft.com/office/drawing/2014/main" id="{86D5BCAB-1064-4335-B194-A58104814434}"/>
              </a:ext>
            </a:extLst>
          </p:cNvPr>
          <p:cNvSpPr txBox="1"/>
          <p:nvPr/>
        </p:nvSpPr>
        <p:spPr>
          <a:xfrm>
            <a:off x="5721532" y="242639"/>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B676189E-013B-49BA-880C-EE234351006C}"/>
              </a:ext>
            </a:extLst>
          </p:cNvPr>
          <p:cNvSpPr txBox="1"/>
          <p:nvPr/>
        </p:nvSpPr>
        <p:spPr>
          <a:xfrm>
            <a:off x="1371601" y="1737360"/>
            <a:ext cx="640080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March comes successively after February.</a:t>
            </a:r>
          </a:p>
        </p:txBody>
      </p:sp>
      <p:sp>
        <p:nvSpPr>
          <p:cNvPr id="7" name="مربع نص 6">
            <a:extLst>
              <a:ext uri="{FF2B5EF4-FFF2-40B4-BE49-F238E27FC236}">
                <a16:creationId xmlns:a16="http://schemas.microsoft.com/office/drawing/2014/main" id="{8E4EDD1D-5274-4B3C-95BE-DB618AFE96D2}"/>
              </a:ext>
            </a:extLst>
          </p:cNvPr>
          <p:cNvSpPr txBox="1"/>
          <p:nvPr/>
        </p:nvSpPr>
        <p:spPr>
          <a:xfrm>
            <a:off x="1254034" y="2477589"/>
            <a:ext cx="752420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John F. Kennedy and Abraham Lincoln were both assassinated</a:t>
            </a:r>
          </a:p>
        </p:txBody>
      </p:sp>
      <p:sp>
        <p:nvSpPr>
          <p:cNvPr id="8" name="مربع نص 7">
            <a:extLst>
              <a:ext uri="{FF2B5EF4-FFF2-40B4-BE49-F238E27FC236}">
                <a16:creationId xmlns:a16="http://schemas.microsoft.com/office/drawing/2014/main" id="{8E2CA352-1904-490E-8CED-211C17CF4A11}"/>
              </a:ext>
            </a:extLst>
          </p:cNvPr>
          <p:cNvSpPr txBox="1"/>
          <p:nvPr/>
        </p:nvSpPr>
        <p:spPr>
          <a:xfrm>
            <a:off x="1345477" y="3113315"/>
            <a:ext cx="6901542"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When my country’s team was in the World Cup</a:t>
            </a:r>
          </a:p>
        </p:txBody>
      </p:sp>
      <p:sp>
        <p:nvSpPr>
          <p:cNvPr id="9" name="مربع نص 8">
            <a:extLst>
              <a:ext uri="{FF2B5EF4-FFF2-40B4-BE49-F238E27FC236}">
                <a16:creationId xmlns:a16="http://schemas.microsoft.com/office/drawing/2014/main" id="{51C70ADE-478B-4851-8D31-6D3EBED4D994}"/>
              </a:ext>
            </a:extLst>
          </p:cNvPr>
          <p:cNvSpPr txBox="1"/>
          <p:nvPr/>
        </p:nvSpPr>
        <p:spPr>
          <a:xfrm>
            <a:off x="698863" y="3775169"/>
            <a:ext cx="824919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resemble my father. We have the same nose and eyes.</a:t>
            </a:r>
          </a:p>
        </p:txBody>
      </p:sp>
      <p:sp>
        <p:nvSpPr>
          <p:cNvPr id="10" name="مربع نص 9">
            <a:extLst>
              <a:ext uri="{FF2B5EF4-FFF2-40B4-BE49-F238E27FC236}">
                <a16:creationId xmlns:a16="http://schemas.microsoft.com/office/drawing/2014/main" id="{7233C64D-202A-4EB7-B386-8264252476FD}"/>
              </a:ext>
            </a:extLst>
          </p:cNvPr>
          <p:cNvSpPr txBox="1"/>
          <p:nvPr/>
        </p:nvSpPr>
        <p:spPr>
          <a:xfrm>
            <a:off x="1850572" y="4476210"/>
            <a:ext cx="1793966"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Gandhi</a:t>
            </a:r>
          </a:p>
        </p:txBody>
      </p:sp>
      <p:sp>
        <p:nvSpPr>
          <p:cNvPr id="11" name="مربع نص 10">
            <a:extLst>
              <a:ext uri="{FF2B5EF4-FFF2-40B4-BE49-F238E27FC236}">
                <a16:creationId xmlns:a16="http://schemas.microsoft.com/office/drawing/2014/main" id="{C4584CBC-513F-48CF-B611-B46A16B5BF18}"/>
              </a:ext>
            </a:extLst>
          </p:cNvPr>
          <p:cNvSpPr txBox="1"/>
          <p:nvPr/>
        </p:nvSpPr>
        <p:spPr>
          <a:xfrm>
            <a:off x="1410786" y="5177251"/>
            <a:ext cx="7328266"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I’ve been alive for 2 decades, my parents 4 decades, and my grandparents 6 decades.</a:t>
            </a:r>
          </a:p>
        </p:txBody>
      </p:sp>
      <p:sp>
        <p:nvSpPr>
          <p:cNvPr id="12" name="مربع نص 11">
            <a:extLst>
              <a:ext uri="{FF2B5EF4-FFF2-40B4-BE49-F238E27FC236}">
                <a16:creationId xmlns:a16="http://schemas.microsoft.com/office/drawing/2014/main" id="{2D5B4481-457D-4F4E-9194-F61C988EFE59}"/>
              </a:ext>
            </a:extLst>
          </p:cNvPr>
          <p:cNvSpPr txBox="1"/>
          <p:nvPr/>
        </p:nvSpPr>
        <p:spPr>
          <a:xfrm>
            <a:off x="404948" y="5852167"/>
            <a:ext cx="8543111"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 was astounded to discover a valuable statue in the attic.</a:t>
            </a:r>
          </a:p>
        </p:txBody>
      </p:sp>
    </p:spTree>
    <p:extLst>
      <p:ext uri="{BB962C8B-B14F-4D97-AF65-F5344CB8AC3E}">
        <p14:creationId xmlns:p14="http://schemas.microsoft.com/office/powerpoint/2010/main" val="255415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47BD6A-DAEA-47FB-9447-2FF0CDA1DF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761" y="1273628"/>
            <a:ext cx="8392477" cy="4643846"/>
          </a:xfrm>
          <a:prstGeom prst="rect">
            <a:avLst/>
          </a:prstGeom>
        </p:spPr>
      </p:pic>
      <p:sp>
        <p:nvSpPr>
          <p:cNvPr id="5" name="شكل بيضاوي 4">
            <a:extLst>
              <a:ext uri="{FF2B5EF4-FFF2-40B4-BE49-F238E27FC236}">
                <a16:creationId xmlns:a16="http://schemas.microsoft.com/office/drawing/2014/main" id="{5668D4B9-A24B-4B63-9F1D-98A83C013C9D}"/>
              </a:ext>
            </a:extLst>
          </p:cNvPr>
          <p:cNvSpPr/>
          <p:nvPr/>
        </p:nvSpPr>
        <p:spPr>
          <a:xfrm>
            <a:off x="2116183" y="2468881"/>
            <a:ext cx="509451"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19683CA5-5BBF-4277-85A9-5939A59D897D}"/>
              </a:ext>
            </a:extLst>
          </p:cNvPr>
          <p:cNvSpPr/>
          <p:nvPr/>
        </p:nvSpPr>
        <p:spPr>
          <a:xfrm>
            <a:off x="1602379" y="2908667"/>
            <a:ext cx="378822"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682BB6E-3210-4921-8042-1049184CDF2A}"/>
              </a:ext>
            </a:extLst>
          </p:cNvPr>
          <p:cNvSpPr/>
          <p:nvPr/>
        </p:nvSpPr>
        <p:spPr>
          <a:xfrm>
            <a:off x="1989911" y="3348452"/>
            <a:ext cx="661851"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4ECE3773-C28D-4C39-A88F-EC6A87D8DFFF}"/>
              </a:ext>
            </a:extLst>
          </p:cNvPr>
          <p:cNvSpPr/>
          <p:nvPr/>
        </p:nvSpPr>
        <p:spPr>
          <a:xfrm>
            <a:off x="2029098" y="3788238"/>
            <a:ext cx="753292"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B0CFA1D2-2667-46AF-9E76-F16153A0A8AB}"/>
              </a:ext>
            </a:extLst>
          </p:cNvPr>
          <p:cNvSpPr/>
          <p:nvPr/>
        </p:nvSpPr>
        <p:spPr>
          <a:xfrm>
            <a:off x="1968137" y="4241087"/>
            <a:ext cx="509451"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6D4E38AE-659D-443E-B7D3-58905F7A52AA}"/>
              </a:ext>
            </a:extLst>
          </p:cNvPr>
          <p:cNvSpPr/>
          <p:nvPr/>
        </p:nvSpPr>
        <p:spPr>
          <a:xfrm>
            <a:off x="1976845" y="4693934"/>
            <a:ext cx="509451"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B3D406CD-5CE1-4D03-B8DC-19AC37A2B86D}"/>
              </a:ext>
            </a:extLst>
          </p:cNvPr>
          <p:cNvSpPr/>
          <p:nvPr/>
        </p:nvSpPr>
        <p:spPr>
          <a:xfrm>
            <a:off x="2690948" y="5120657"/>
            <a:ext cx="753292"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E1C8B661-28F9-434B-BECD-FCB27E9E18AF}"/>
              </a:ext>
            </a:extLst>
          </p:cNvPr>
          <p:cNvSpPr/>
          <p:nvPr/>
        </p:nvSpPr>
        <p:spPr>
          <a:xfrm>
            <a:off x="1550128" y="5586568"/>
            <a:ext cx="378822" cy="339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271133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4B1C373-4C39-483B-A04A-D0A81DE001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812" y="927462"/>
            <a:ext cx="8634549" cy="5408023"/>
          </a:xfrm>
          <a:prstGeom prst="rect">
            <a:avLst/>
          </a:prstGeom>
        </p:spPr>
      </p:pic>
      <p:sp>
        <p:nvSpPr>
          <p:cNvPr id="5" name="مربع نص 4">
            <a:extLst>
              <a:ext uri="{FF2B5EF4-FFF2-40B4-BE49-F238E27FC236}">
                <a16:creationId xmlns:a16="http://schemas.microsoft.com/office/drawing/2014/main" id="{FBC4617D-889D-4C2C-95CA-BA8E06B22B3E}"/>
              </a:ext>
            </a:extLst>
          </p:cNvPr>
          <p:cNvSpPr txBox="1"/>
          <p:nvPr/>
        </p:nvSpPr>
        <p:spPr>
          <a:xfrm>
            <a:off x="339634" y="1959426"/>
            <a:ext cx="8634549" cy="4442626"/>
          </a:xfrm>
          <a:prstGeom prst="rect">
            <a:avLst/>
          </a:prstGeom>
          <a:noFill/>
        </p:spPr>
        <p:txBody>
          <a:bodyPr wrap="square" rtlCol="1">
            <a:spAutoFit/>
          </a:bodyPr>
          <a:lstStyle/>
          <a:p>
            <a:pPr algn="l" rtl="0">
              <a:lnSpc>
                <a:spcPct val="200000"/>
              </a:lnSpc>
            </a:pPr>
            <a:r>
              <a:rPr lang="en-US" dirty="0">
                <a:solidFill>
                  <a:srgbClr val="0000FF"/>
                </a:solidFill>
                <a:latin typeface="Comic Sans MS" panose="030F0702030302020204" pitchFamily="66" charset="0"/>
              </a:rPr>
              <a:t>Susan’s cake got so many compliments that she made it again the next day.</a:t>
            </a:r>
          </a:p>
          <a:p>
            <a:pPr algn="l" rtl="0">
              <a:lnSpc>
                <a:spcPct val="200000"/>
              </a:lnSpc>
            </a:pPr>
            <a:r>
              <a:rPr lang="en-US" dirty="0">
                <a:solidFill>
                  <a:srgbClr val="FF0000"/>
                </a:solidFill>
                <a:latin typeface="Comic Sans MS" panose="030F0702030302020204" pitchFamily="66" charset="0"/>
              </a:rPr>
              <a:t>We had such a good time in the park that we laughed and played games all day.</a:t>
            </a:r>
          </a:p>
          <a:p>
            <a:pPr algn="l" rtl="0">
              <a:lnSpc>
                <a:spcPct val="200000"/>
              </a:lnSpc>
            </a:pPr>
            <a:r>
              <a:rPr lang="en-US" dirty="0">
                <a:solidFill>
                  <a:srgbClr val="0000FF"/>
                </a:solidFill>
                <a:latin typeface="Comic Sans MS" panose="030F0702030302020204" pitchFamily="66" charset="0"/>
              </a:rPr>
              <a:t>It’s such a beautiful day that I’m going for a walk.</a:t>
            </a:r>
          </a:p>
          <a:p>
            <a:pPr algn="l" rtl="0">
              <a:lnSpc>
                <a:spcPct val="200000"/>
              </a:lnSpc>
            </a:pPr>
            <a:r>
              <a:rPr lang="en-US" dirty="0">
                <a:solidFill>
                  <a:srgbClr val="FF0000"/>
                </a:solidFill>
                <a:latin typeface="Comic Sans MS" panose="030F0702030302020204" pitchFamily="66" charset="0"/>
              </a:rPr>
              <a:t>The test was so hard that most of the students failed it.</a:t>
            </a:r>
          </a:p>
          <a:p>
            <a:pPr algn="l" rtl="0">
              <a:lnSpc>
                <a:spcPct val="200000"/>
              </a:lnSpc>
            </a:pPr>
            <a:r>
              <a:rPr lang="en-US" dirty="0">
                <a:solidFill>
                  <a:srgbClr val="0000FF"/>
                </a:solidFill>
                <a:latin typeface="Comic Sans MS" panose="030F0702030302020204" pitchFamily="66" charset="0"/>
              </a:rPr>
              <a:t>That joke was so funny that I couldn't stop laughing.</a:t>
            </a:r>
          </a:p>
          <a:p>
            <a:pPr algn="l" rtl="0">
              <a:lnSpc>
                <a:spcPct val="200000"/>
              </a:lnSpc>
            </a:pPr>
            <a:r>
              <a:rPr lang="en-US" dirty="0">
                <a:solidFill>
                  <a:srgbClr val="FF0000"/>
                </a:solidFill>
                <a:latin typeface="Comic Sans MS" panose="030F0702030302020204" pitchFamily="66" charset="0"/>
              </a:rPr>
              <a:t>They were such good friends that they could read each other’s minds.</a:t>
            </a:r>
          </a:p>
          <a:p>
            <a:pPr algn="l" rtl="0">
              <a:lnSpc>
                <a:spcPct val="200000"/>
              </a:lnSpc>
            </a:pPr>
            <a:r>
              <a:rPr lang="en-US" dirty="0">
                <a:solidFill>
                  <a:srgbClr val="0000FF"/>
                </a:solidFill>
                <a:latin typeface="Comic Sans MS" panose="030F0702030302020204" pitchFamily="66" charset="0"/>
              </a:rPr>
              <a:t>Tara is so tall that people sometimes think she’s the teacher.</a:t>
            </a:r>
          </a:p>
          <a:p>
            <a:pPr algn="l" rtl="0">
              <a:lnSpc>
                <a:spcPct val="200000"/>
              </a:lnSpc>
            </a:pPr>
            <a:r>
              <a:rPr lang="en-US" dirty="0">
                <a:solidFill>
                  <a:srgbClr val="FF0000"/>
                </a:solidFill>
                <a:latin typeface="Comic Sans MS" panose="030F0702030302020204" pitchFamily="66" charset="0"/>
              </a:rPr>
              <a:t>I had such a strange day that I just want it to end.</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73243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68FE25C-EC42-48DC-B720-2A2F70D8F7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506" y="1149531"/>
            <a:ext cx="8392987" cy="4976949"/>
          </a:xfrm>
          <a:prstGeom prst="rect">
            <a:avLst/>
          </a:prstGeom>
        </p:spPr>
      </p:pic>
      <p:sp>
        <p:nvSpPr>
          <p:cNvPr id="5" name="مربع نص 4">
            <a:extLst>
              <a:ext uri="{FF2B5EF4-FFF2-40B4-BE49-F238E27FC236}">
                <a16:creationId xmlns:a16="http://schemas.microsoft.com/office/drawing/2014/main" id="{9EE30855-CA69-43BA-92F6-26BFF54917E9}"/>
              </a:ext>
            </a:extLst>
          </p:cNvPr>
          <p:cNvSpPr txBox="1"/>
          <p:nvPr/>
        </p:nvSpPr>
        <p:spPr>
          <a:xfrm>
            <a:off x="5721532" y="242639"/>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4F0E4BAB-6038-4AC8-A563-0F615BA8C6D3}"/>
              </a:ext>
            </a:extLst>
          </p:cNvPr>
          <p:cNvSpPr txBox="1"/>
          <p:nvPr/>
        </p:nvSpPr>
        <p:spPr>
          <a:xfrm>
            <a:off x="1058091" y="2312126"/>
            <a:ext cx="2076994" cy="3733394"/>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My sister </a:t>
            </a:r>
          </a:p>
          <a:p>
            <a:pPr algn="l" rtl="0">
              <a:lnSpc>
                <a:spcPct val="150000"/>
              </a:lnSpc>
            </a:pPr>
            <a:r>
              <a:rPr lang="en-US" sz="2000" dirty="0">
                <a:solidFill>
                  <a:srgbClr val="FF0000"/>
                </a:solidFill>
                <a:latin typeface="Comic Sans MS" panose="030F0702030302020204" pitchFamily="66" charset="0"/>
              </a:rPr>
              <a:t>Jerry Seinfeld </a:t>
            </a:r>
          </a:p>
          <a:p>
            <a:pPr algn="l" rtl="0">
              <a:lnSpc>
                <a:spcPct val="150000"/>
              </a:lnSpc>
            </a:pPr>
            <a:r>
              <a:rPr lang="en-US" sz="2000" dirty="0">
                <a:solidFill>
                  <a:srgbClr val="0000FF"/>
                </a:solidFill>
                <a:latin typeface="Comic Sans MS" panose="030F0702030302020204" pitchFamily="66" charset="0"/>
              </a:rPr>
              <a:t>That play </a:t>
            </a:r>
          </a:p>
          <a:p>
            <a:pPr algn="l" rtl="0">
              <a:lnSpc>
                <a:spcPct val="150000"/>
              </a:lnSpc>
            </a:pPr>
            <a:r>
              <a:rPr lang="en-US" sz="2000" dirty="0">
                <a:solidFill>
                  <a:srgbClr val="FF0000"/>
                </a:solidFill>
                <a:latin typeface="Comic Sans MS" panose="030F0702030302020204" pitchFamily="66" charset="0"/>
              </a:rPr>
              <a:t>Art </a:t>
            </a:r>
          </a:p>
          <a:p>
            <a:pPr algn="l" rtl="0">
              <a:lnSpc>
                <a:spcPct val="150000"/>
              </a:lnSpc>
            </a:pPr>
            <a:r>
              <a:rPr lang="en-US" sz="2000" dirty="0">
                <a:solidFill>
                  <a:srgbClr val="0000FF"/>
                </a:solidFill>
                <a:latin typeface="Comic Sans MS" panose="030F0702030302020204" pitchFamily="66" charset="0"/>
              </a:rPr>
              <a:t>These players </a:t>
            </a:r>
          </a:p>
          <a:p>
            <a:pPr algn="l" rtl="0">
              <a:lnSpc>
                <a:spcPct val="150000"/>
              </a:lnSpc>
            </a:pPr>
            <a:r>
              <a:rPr lang="en-US" sz="2000" dirty="0">
                <a:solidFill>
                  <a:srgbClr val="FF0000"/>
                </a:solidFill>
                <a:latin typeface="Comic Sans MS" panose="030F0702030302020204" pitchFamily="66" charset="0"/>
              </a:rPr>
              <a:t>Mr. Frank </a:t>
            </a:r>
          </a:p>
          <a:p>
            <a:pPr algn="l" rtl="0">
              <a:lnSpc>
                <a:spcPct val="150000"/>
              </a:lnSpc>
            </a:pPr>
            <a:r>
              <a:rPr lang="en-US" sz="2000" dirty="0">
                <a:solidFill>
                  <a:srgbClr val="0000FF"/>
                </a:solidFill>
                <a:latin typeface="Comic Sans MS" panose="030F0702030302020204" pitchFamily="66" charset="0"/>
              </a:rPr>
              <a:t>That party </a:t>
            </a:r>
          </a:p>
          <a:p>
            <a:pPr algn="l" rtl="0">
              <a:lnSpc>
                <a:spcPct val="150000"/>
              </a:lnSpc>
            </a:pPr>
            <a:r>
              <a:rPr lang="en-US" sz="2000" dirty="0">
                <a:solidFill>
                  <a:srgbClr val="FF0000"/>
                </a:solidFill>
                <a:latin typeface="Comic Sans MS" panose="030F0702030302020204" pitchFamily="66" charset="0"/>
              </a:rPr>
              <a:t>………</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7813EC6-E46A-477F-99B2-E14BC84E6770}"/>
              </a:ext>
            </a:extLst>
          </p:cNvPr>
          <p:cNvSpPr txBox="1"/>
          <p:nvPr/>
        </p:nvSpPr>
        <p:spPr>
          <a:xfrm>
            <a:off x="5355771" y="2320833"/>
            <a:ext cx="3412721" cy="3733394"/>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she got into Harvard </a:t>
            </a:r>
          </a:p>
          <a:p>
            <a:pPr algn="l" rtl="0">
              <a:lnSpc>
                <a:spcPct val="150000"/>
              </a:lnSpc>
            </a:pPr>
            <a:r>
              <a:rPr lang="en-US" sz="2000" dirty="0">
                <a:solidFill>
                  <a:srgbClr val="FF0000"/>
                </a:solidFill>
                <a:latin typeface="Comic Sans MS" panose="030F0702030302020204" pitchFamily="66" charset="0"/>
              </a:rPr>
              <a:t>he makes everybody laugh.</a:t>
            </a:r>
          </a:p>
          <a:p>
            <a:pPr algn="l" rtl="0">
              <a:lnSpc>
                <a:spcPct val="150000"/>
              </a:lnSpc>
            </a:pPr>
            <a:r>
              <a:rPr lang="en-US" sz="2000" dirty="0">
                <a:solidFill>
                  <a:srgbClr val="0000FF"/>
                </a:solidFill>
                <a:latin typeface="Comic Sans MS" panose="030F0702030302020204" pitchFamily="66" charset="0"/>
              </a:rPr>
              <a:t>	That I didn’t like  </a:t>
            </a:r>
          </a:p>
          <a:p>
            <a:pPr algn="l" rtl="0">
              <a:lnSpc>
                <a:spcPct val="150000"/>
              </a:lnSpc>
            </a:pPr>
            <a:r>
              <a:rPr lang="en-US" sz="2000" dirty="0">
                <a:solidFill>
                  <a:srgbClr val="FF0000"/>
                </a:solidFill>
                <a:latin typeface="Comic Sans MS" panose="030F0702030302020204" pitchFamily="66" charset="0"/>
              </a:rPr>
              <a:t>I never have to study  </a:t>
            </a:r>
          </a:p>
          <a:p>
            <a:pPr algn="l" rtl="0">
              <a:lnSpc>
                <a:spcPct val="150000"/>
              </a:lnSpc>
            </a:pPr>
            <a:r>
              <a:rPr lang="en-US" sz="2000" dirty="0">
                <a:solidFill>
                  <a:srgbClr val="0000FF"/>
                </a:solidFill>
                <a:latin typeface="Comic Sans MS" panose="030F0702030302020204" pitchFamily="66" charset="0"/>
              </a:rPr>
              <a:t>everybody like them</a:t>
            </a:r>
          </a:p>
          <a:p>
            <a:pPr algn="l" rtl="0">
              <a:lnSpc>
                <a:spcPct val="150000"/>
              </a:lnSpc>
            </a:pPr>
            <a:r>
              <a:rPr lang="en-US" sz="2000" dirty="0">
                <a:solidFill>
                  <a:srgbClr val="FF0000"/>
                </a:solidFill>
                <a:latin typeface="Comic Sans MS" panose="030F0702030302020204" pitchFamily="66" charset="0"/>
              </a:rPr>
              <a:t>I don’t like his classes </a:t>
            </a:r>
          </a:p>
          <a:p>
            <a:pPr algn="l" rtl="0">
              <a:lnSpc>
                <a:spcPct val="150000"/>
              </a:lnSpc>
            </a:pPr>
            <a:r>
              <a:rPr lang="en-US" sz="2000" dirty="0">
                <a:solidFill>
                  <a:srgbClr val="0000FF"/>
                </a:solidFill>
                <a:latin typeface="Comic Sans MS" panose="030F0702030302020204" pitchFamily="66" charset="0"/>
              </a:rPr>
              <a:t>I will remember forever</a:t>
            </a:r>
          </a:p>
          <a:p>
            <a:pPr algn="l" rtl="0">
              <a:lnSpc>
                <a:spcPct val="150000"/>
              </a:lnSpc>
            </a:pPr>
            <a:r>
              <a:rPr lang="en-US" sz="2000" dirty="0">
                <a:solidFill>
                  <a:srgbClr val="FF0000"/>
                </a:solidFill>
                <a:latin typeface="Comic Sans MS" panose="030F0702030302020204" pitchFamily="66" charset="0"/>
              </a:rPr>
              <a: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56415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fade">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Effect transition="in" filter="fade">
                                      <p:cBhvr>
                                        <p:cTn id="62" dur="5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fade">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3" end="3"/>
                                            </p:txEl>
                                          </p:spTgt>
                                        </p:tgtEl>
                                        <p:attrNameLst>
                                          <p:attrName>style.visibility</p:attrName>
                                        </p:attrNameLst>
                                      </p:cBhvr>
                                      <p:to>
                                        <p:strVal val="visible"/>
                                      </p:to>
                                    </p:set>
                                    <p:animEffect transition="in" filter="fade">
                                      <p:cBhvr>
                                        <p:cTn id="72" dur="500"/>
                                        <p:tgtEl>
                                          <p:spTgt spid="7">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Effect transition="in" filter="fade">
                                      <p:cBhvr>
                                        <p:cTn id="77" dur="500"/>
                                        <p:tgtEl>
                                          <p:spTgt spid="7">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
                                            <p:txEl>
                                              <p:pRg st="5" end="5"/>
                                            </p:txEl>
                                          </p:spTgt>
                                        </p:tgtEl>
                                        <p:attrNameLst>
                                          <p:attrName>style.visibility</p:attrName>
                                        </p:attrNameLst>
                                      </p:cBhvr>
                                      <p:to>
                                        <p:strVal val="visible"/>
                                      </p:to>
                                    </p:set>
                                    <p:animEffect transition="in" filter="fade">
                                      <p:cBhvr>
                                        <p:cTn id="82" dur="500"/>
                                        <p:tgtEl>
                                          <p:spTgt spid="7">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
                                            <p:txEl>
                                              <p:pRg st="6" end="6"/>
                                            </p:txEl>
                                          </p:spTgt>
                                        </p:tgtEl>
                                        <p:attrNameLst>
                                          <p:attrName>style.visibility</p:attrName>
                                        </p:attrNameLst>
                                      </p:cBhvr>
                                      <p:to>
                                        <p:strVal val="visible"/>
                                      </p:to>
                                    </p:set>
                                    <p:animEffect transition="in" filter="fade">
                                      <p:cBhvr>
                                        <p:cTn id="87" dur="500"/>
                                        <p:tgtEl>
                                          <p:spTgt spid="7">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
                                            <p:txEl>
                                              <p:pRg st="7" end="7"/>
                                            </p:txEl>
                                          </p:spTgt>
                                        </p:tgtEl>
                                        <p:attrNameLst>
                                          <p:attrName>style.visibility</p:attrName>
                                        </p:attrNameLst>
                                      </p:cBhvr>
                                      <p:to>
                                        <p:strVal val="visible"/>
                                      </p:to>
                                    </p:set>
                                    <p:animEffect transition="in" filter="fade">
                                      <p:cBhvr>
                                        <p:cTn id="9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33789E2-6A59-44E6-B4C7-65DAC04DE2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9076" y="1091312"/>
            <a:ext cx="7405847" cy="5048231"/>
          </a:xfrm>
          <a:prstGeom prst="rect">
            <a:avLst/>
          </a:prstGeom>
        </p:spPr>
      </p:pic>
      <p:pic>
        <p:nvPicPr>
          <p:cNvPr id="5" name="صورة 4">
            <a:extLst>
              <a:ext uri="{FF2B5EF4-FFF2-40B4-BE49-F238E27FC236}">
                <a16:creationId xmlns:a16="http://schemas.microsoft.com/office/drawing/2014/main" id="{515FC702-3347-476D-A19E-E0D93E92F1EB}"/>
              </a:ext>
            </a:extLst>
          </p:cNvPr>
          <p:cNvPicPr>
            <a:picLocks noChangeAspect="1"/>
          </p:cNvPicPr>
          <p:nvPr/>
        </p:nvPicPr>
        <p:blipFill>
          <a:blip r:embed="rId4"/>
          <a:stretch>
            <a:fillRect/>
          </a:stretch>
        </p:blipFill>
        <p:spPr>
          <a:xfrm>
            <a:off x="1385887" y="2745580"/>
            <a:ext cx="5145541" cy="3420089"/>
          </a:xfrm>
          <a:prstGeom prst="rect">
            <a:avLst/>
          </a:prstGeom>
        </p:spPr>
      </p:pic>
    </p:spTree>
    <p:extLst>
      <p:ext uri="{BB962C8B-B14F-4D97-AF65-F5344CB8AC3E}">
        <p14:creationId xmlns:p14="http://schemas.microsoft.com/office/powerpoint/2010/main" val="1203895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A7B8F74-664C-4A4B-8E09-0E8EF2B88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074" y="1280163"/>
            <a:ext cx="8281852" cy="4571997"/>
          </a:xfrm>
          <a:prstGeom prst="rect">
            <a:avLst/>
          </a:prstGeom>
        </p:spPr>
      </p:pic>
      <p:sp>
        <p:nvSpPr>
          <p:cNvPr id="5" name="مربع نص 4">
            <a:extLst>
              <a:ext uri="{FF2B5EF4-FFF2-40B4-BE49-F238E27FC236}">
                <a16:creationId xmlns:a16="http://schemas.microsoft.com/office/drawing/2014/main" id="{A8EC2CA8-E3C3-4F50-B913-763C9EF20AF2}"/>
              </a:ext>
            </a:extLst>
          </p:cNvPr>
          <p:cNvSpPr txBox="1"/>
          <p:nvPr/>
        </p:nvSpPr>
        <p:spPr>
          <a:xfrm>
            <a:off x="1058093" y="2181497"/>
            <a:ext cx="7589520" cy="3733394"/>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While eating dinner, we talked about our day</a:t>
            </a:r>
          </a:p>
          <a:p>
            <a:pPr algn="l" rtl="0">
              <a:lnSpc>
                <a:spcPct val="150000"/>
              </a:lnSpc>
            </a:pPr>
            <a:r>
              <a:rPr lang="en-US" sz="2000" dirty="0">
                <a:solidFill>
                  <a:srgbClr val="0000FF"/>
                </a:solidFill>
                <a:latin typeface="Comic Sans MS" panose="030F0702030302020204" pitchFamily="66" charset="0"/>
              </a:rPr>
              <a:t>After being sick for a week, she decided to go to the doctor.</a:t>
            </a:r>
          </a:p>
          <a:p>
            <a:pPr algn="l" rtl="0">
              <a:lnSpc>
                <a:spcPct val="150000"/>
              </a:lnSpc>
            </a:pPr>
            <a:r>
              <a:rPr lang="en-US" sz="2000" dirty="0">
                <a:solidFill>
                  <a:srgbClr val="FF0000"/>
                </a:solidFill>
                <a:latin typeface="Comic Sans MS" panose="030F0702030302020204" pitchFamily="66" charset="0"/>
              </a:rPr>
              <a:t>She didn’t know any other children until going to school.</a:t>
            </a:r>
          </a:p>
          <a:p>
            <a:pPr algn="l" rtl="0">
              <a:lnSpc>
                <a:spcPct val="150000"/>
              </a:lnSpc>
            </a:pPr>
            <a:r>
              <a:rPr lang="en-US" sz="2000" dirty="0">
                <a:solidFill>
                  <a:srgbClr val="0000FF"/>
                </a:solidFill>
                <a:latin typeface="Comic Sans MS" panose="030F0702030302020204" pitchFamily="66" charset="0"/>
              </a:rPr>
              <a:t>Before interviewing for the job, he prepared very carefully.</a:t>
            </a:r>
          </a:p>
          <a:p>
            <a:pPr algn="l" rtl="0">
              <a:lnSpc>
                <a:spcPct val="150000"/>
              </a:lnSpc>
            </a:pPr>
            <a:r>
              <a:rPr lang="en-US" sz="2000" dirty="0">
                <a:solidFill>
                  <a:srgbClr val="FF0000"/>
                </a:solidFill>
                <a:latin typeface="Comic Sans MS" panose="030F0702030302020204" pitchFamily="66" charset="0"/>
              </a:rPr>
              <a:t>While traveling, they took lots of pictures.</a:t>
            </a:r>
          </a:p>
          <a:p>
            <a:pPr algn="l" rtl="0">
              <a:lnSpc>
                <a:spcPct val="150000"/>
              </a:lnSpc>
            </a:pPr>
            <a:r>
              <a:rPr lang="en-US" sz="2000" dirty="0">
                <a:solidFill>
                  <a:srgbClr val="0000FF"/>
                </a:solidFill>
                <a:latin typeface="Comic Sans MS" panose="030F0702030302020204" pitchFamily="66" charset="0"/>
              </a:rPr>
              <a:t>I had the craziest dream while sleeping last night.</a:t>
            </a:r>
          </a:p>
          <a:p>
            <a:pPr algn="l" rtl="0">
              <a:lnSpc>
                <a:spcPct val="150000"/>
              </a:lnSpc>
            </a:pPr>
            <a:r>
              <a:rPr lang="en-US" sz="2000" dirty="0">
                <a:solidFill>
                  <a:srgbClr val="FF0000"/>
                </a:solidFill>
                <a:latin typeface="Comic Sans MS" panose="030F0702030302020204" pitchFamily="66" charset="0"/>
              </a:rPr>
              <a:t>After having the accident, he couldn’t remember anything.</a:t>
            </a:r>
          </a:p>
          <a:p>
            <a:pPr algn="l" rtl="0">
              <a:lnSpc>
                <a:spcPct val="150000"/>
              </a:lnSpc>
            </a:pPr>
            <a:r>
              <a:rPr lang="en-US" sz="2000" dirty="0">
                <a:solidFill>
                  <a:srgbClr val="0000FF"/>
                </a:solidFill>
                <a:latin typeface="Comic Sans MS" panose="030F0702030302020204" pitchFamily="66" charset="0"/>
              </a:rPr>
              <a:t>Until learning to read, I talked all the time.</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2881074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5D02DCF-0014-465F-875B-8EB1F09ADA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2425" y="1489166"/>
            <a:ext cx="8219149" cy="4101737"/>
          </a:xfrm>
          <a:prstGeom prst="rect">
            <a:avLst/>
          </a:prstGeom>
        </p:spPr>
      </p:pic>
    </p:spTree>
    <p:extLst>
      <p:ext uri="{BB962C8B-B14F-4D97-AF65-F5344CB8AC3E}">
        <p14:creationId xmlns:p14="http://schemas.microsoft.com/office/powerpoint/2010/main" val="3928734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F69FCF9-1A3B-4412-B466-6BAEE933AE42}"/>
              </a:ext>
            </a:extLst>
          </p:cNvPr>
          <p:cNvPicPr>
            <a:picLocks noChangeAspect="1"/>
          </p:cNvPicPr>
          <p:nvPr/>
        </p:nvPicPr>
        <p:blipFill>
          <a:blip r:embed="rId2"/>
          <a:stretch>
            <a:fillRect/>
          </a:stretch>
        </p:blipFill>
        <p:spPr>
          <a:xfrm>
            <a:off x="182634" y="1972495"/>
            <a:ext cx="8700109" cy="2810065"/>
          </a:xfrm>
          <a:prstGeom prst="rect">
            <a:avLst/>
          </a:prstGeom>
        </p:spPr>
      </p:pic>
      <p:sp>
        <p:nvSpPr>
          <p:cNvPr id="5" name="مربع نص 4">
            <a:extLst>
              <a:ext uri="{FF2B5EF4-FFF2-40B4-BE49-F238E27FC236}">
                <a16:creationId xmlns:a16="http://schemas.microsoft.com/office/drawing/2014/main" id="{7F2949C1-C77C-4703-A8C9-3CFA532FCF9B}"/>
              </a:ext>
            </a:extLst>
          </p:cNvPr>
          <p:cNvSpPr txBox="1"/>
          <p:nvPr/>
        </p:nvSpPr>
        <p:spPr>
          <a:xfrm>
            <a:off x="653144" y="1881054"/>
            <a:ext cx="8033657" cy="2810065"/>
          </a:xfrm>
          <a:prstGeom prst="rect">
            <a:avLst/>
          </a:prstGeom>
          <a:noFill/>
        </p:spPr>
        <p:txBody>
          <a:bodyPr wrap="square" rtlCol="1">
            <a:spAutoFit/>
          </a:bodyPr>
          <a:lstStyle/>
          <a:p>
            <a:pPr algn="l" rtl="0">
              <a:lnSpc>
                <a:spcPct val="150000"/>
              </a:lnSpc>
            </a:pPr>
            <a:r>
              <a:rPr lang="en-US" sz="2000" dirty="0">
                <a:solidFill>
                  <a:srgbClr val="0000FF"/>
                </a:solidFill>
                <a:latin typeface="Comic Sans MS" panose="030F0702030302020204" pitchFamily="66" charset="0"/>
              </a:rPr>
              <a:t>She was so sick that she couldn’t go skiing.</a:t>
            </a:r>
          </a:p>
          <a:p>
            <a:pPr algn="l" rtl="0">
              <a:lnSpc>
                <a:spcPct val="150000"/>
              </a:lnSpc>
            </a:pPr>
            <a:r>
              <a:rPr lang="en-US" sz="2000" dirty="0">
                <a:solidFill>
                  <a:srgbClr val="FF0000"/>
                </a:solidFill>
                <a:latin typeface="Comic Sans MS" panose="030F0702030302020204" pitchFamily="66" charset="0"/>
              </a:rPr>
              <a:t>Before getting a hot air balloon, we used to fly kites.</a:t>
            </a:r>
          </a:p>
          <a:p>
            <a:pPr algn="l" rtl="0">
              <a:lnSpc>
                <a:spcPct val="150000"/>
              </a:lnSpc>
            </a:pPr>
            <a:r>
              <a:rPr lang="en-US" sz="2000" dirty="0">
                <a:solidFill>
                  <a:srgbClr val="0000FF"/>
                </a:solidFill>
                <a:latin typeface="Comic Sans MS" panose="030F0702030302020204" pitchFamily="66" charset="0"/>
              </a:rPr>
              <a:t>It was such a rainy day that we all needed umbrellas.</a:t>
            </a:r>
          </a:p>
          <a:p>
            <a:pPr algn="l" rtl="0">
              <a:lnSpc>
                <a:spcPct val="150000"/>
              </a:lnSpc>
            </a:pPr>
            <a:r>
              <a:rPr lang="en-US" sz="2000" dirty="0">
                <a:solidFill>
                  <a:srgbClr val="FF0000"/>
                </a:solidFill>
                <a:latin typeface="Comic Sans MS" panose="030F0702030302020204" pitchFamily="66" charset="0"/>
              </a:rPr>
              <a:t>The frog was so little that I almost didn’t see it.</a:t>
            </a:r>
          </a:p>
          <a:p>
            <a:pPr algn="l" rtl="0">
              <a:lnSpc>
                <a:spcPct val="150000"/>
              </a:lnSpc>
            </a:pPr>
            <a:r>
              <a:rPr lang="en-US" sz="2000" dirty="0">
                <a:solidFill>
                  <a:srgbClr val="0000FF"/>
                </a:solidFill>
                <a:latin typeface="Comic Sans MS" panose="030F0702030302020204" pitchFamily="66" charset="0"/>
              </a:rPr>
              <a:t>My hands were so cold that I warmed them up with a cup of tea.</a:t>
            </a:r>
          </a:p>
          <a:p>
            <a:pPr algn="l" rtl="0">
              <a:lnSpc>
                <a:spcPct val="150000"/>
              </a:lnSpc>
            </a:pPr>
            <a:r>
              <a:rPr lang="en-US" sz="2000" dirty="0">
                <a:solidFill>
                  <a:srgbClr val="FF0000"/>
                </a:solidFill>
                <a:latin typeface="Comic Sans MS" panose="030F0702030302020204" pitchFamily="66" charset="0"/>
              </a:rPr>
              <a:t>After winning the race, he went to celebrate with his friends.</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89110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5335DE-F90C-4433-A48C-832B1DFC44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4328" y="955589"/>
            <a:ext cx="8315344" cy="5347295"/>
          </a:xfrm>
          <a:prstGeom prst="rect">
            <a:avLst/>
          </a:prstGeom>
        </p:spPr>
      </p:pic>
      <p:sp>
        <p:nvSpPr>
          <p:cNvPr id="5" name="مربع نص 4">
            <a:extLst>
              <a:ext uri="{FF2B5EF4-FFF2-40B4-BE49-F238E27FC236}">
                <a16:creationId xmlns:a16="http://schemas.microsoft.com/office/drawing/2014/main" id="{F83DB42C-0BF1-4274-9C26-ABC14B4CE061}"/>
              </a:ext>
            </a:extLst>
          </p:cNvPr>
          <p:cNvSpPr txBox="1"/>
          <p:nvPr/>
        </p:nvSpPr>
        <p:spPr>
          <a:xfrm>
            <a:off x="2573383" y="2312126"/>
            <a:ext cx="2259874"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freaked me out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DE1AF0D-AB3F-4505-8768-C6A66573F187}"/>
              </a:ext>
            </a:extLst>
          </p:cNvPr>
          <p:cNvSpPr txBox="1"/>
          <p:nvPr/>
        </p:nvSpPr>
        <p:spPr>
          <a:xfrm>
            <a:off x="3026232" y="2595156"/>
            <a:ext cx="1088570"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break</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367D7E3-FD65-4DFD-A2FE-A98289A1B725}"/>
              </a:ext>
            </a:extLst>
          </p:cNvPr>
          <p:cNvSpPr txBox="1"/>
          <p:nvPr/>
        </p:nvSpPr>
        <p:spPr>
          <a:xfrm>
            <a:off x="1767841" y="3870964"/>
            <a:ext cx="145868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No way</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C8BECB5-3FBA-4279-86F7-EFA7C4F67E29}"/>
              </a:ext>
            </a:extLst>
          </p:cNvPr>
          <p:cNvSpPr txBox="1"/>
          <p:nvPr/>
        </p:nvSpPr>
        <p:spPr>
          <a:xfrm>
            <a:off x="5355780" y="3866608"/>
            <a:ext cx="1293216"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chances</a:t>
            </a:r>
            <a:endParaRPr lang="ar-SA" sz="20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A980026-BE05-4ACE-88F3-40D98CB13641}"/>
              </a:ext>
            </a:extLst>
          </p:cNvPr>
          <p:cNvSpPr txBox="1"/>
          <p:nvPr/>
        </p:nvSpPr>
        <p:spPr>
          <a:xfrm>
            <a:off x="2778037" y="4397831"/>
            <a:ext cx="2259874"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on cloud nine</a:t>
            </a:r>
            <a:endParaRPr lang="ar-SA" sz="20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0F5FBE7-0CFF-4CBD-96C1-0141E6A49648}"/>
              </a:ext>
            </a:extLst>
          </p:cNvPr>
          <p:cNvSpPr txBox="1"/>
          <p:nvPr/>
        </p:nvSpPr>
        <p:spPr>
          <a:xfrm>
            <a:off x="3492142" y="5451567"/>
            <a:ext cx="8447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iffy</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19551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397E03-484D-436F-9C78-68AC3D755D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2490" y="979714"/>
            <a:ext cx="7839020" cy="5329646"/>
          </a:xfrm>
          <a:prstGeom prst="rect">
            <a:avLst/>
          </a:prstGeom>
        </p:spPr>
      </p:pic>
    </p:spTree>
    <p:extLst>
      <p:ext uri="{BB962C8B-B14F-4D97-AF65-F5344CB8AC3E}">
        <p14:creationId xmlns:p14="http://schemas.microsoft.com/office/powerpoint/2010/main" val="1367507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4D6029-2820-4345-8C19-66E653BFA5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6490" y="1567543"/>
            <a:ext cx="8431020" cy="3448592"/>
          </a:xfrm>
          <a:prstGeom prst="rect">
            <a:avLst/>
          </a:prstGeom>
        </p:spPr>
      </p:pic>
      <p:sp>
        <p:nvSpPr>
          <p:cNvPr id="5" name="مربع نص 4">
            <a:extLst>
              <a:ext uri="{FF2B5EF4-FFF2-40B4-BE49-F238E27FC236}">
                <a16:creationId xmlns:a16="http://schemas.microsoft.com/office/drawing/2014/main" id="{A10D219E-0303-49D6-9B5B-42F43EC920C0}"/>
              </a:ext>
            </a:extLst>
          </p:cNvPr>
          <p:cNvSpPr txBox="1"/>
          <p:nvPr/>
        </p:nvSpPr>
        <p:spPr>
          <a:xfrm>
            <a:off x="718457" y="1841864"/>
            <a:ext cx="8069053" cy="830997"/>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It is a fantasy or wish.</a:t>
            </a:r>
          </a:p>
          <a:p>
            <a:pPr algn="l" rtl="0"/>
            <a:r>
              <a:rPr lang="en-US" sz="2400" dirty="0">
                <a:solidFill>
                  <a:srgbClr val="FF0000"/>
                </a:solidFill>
                <a:latin typeface="Comic Sans MS" panose="030F0702030302020204" pitchFamily="66" charset="0"/>
              </a:rPr>
              <a:t>The brain is mismatching the past and the present.</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A79F3ED-D09D-4EB3-AEF7-0781D4254AB9}"/>
              </a:ext>
            </a:extLst>
          </p:cNvPr>
          <p:cNvSpPr txBox="1"/>
          <p:nvPr/>
        </p:nvSpPr>
        <p:spPr>
          <a:xfrm>
            <a:off x="1920241" y="3389811"/>
            <a:ext cx="4438030" cy="1569660"/>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unusual, rare</a:t>
            </a:r>
          </a:p>
          <a:p>
            <a:pPr algn="l" rtl="0"/>
            <a:r>
              <a:rPr lang="en-US" sz="2400" dirty="0">
                <a:solidFill>
                  <a:srgbClr val="FF0000"/>
                </a:solidFill>
                <a:latin typeface="Comic Sans MS" panose="030F0702030302020204" pitchFamily="66" charset="0"/>
              </a:rPr>
              <a:t>an occurrence; happening</a:t>
            </a:r>
          </a:p>
          <a:p>
            <a:pPr algn="l" rtl="0"/>
            <a:r>
              <a:rPr lang="en-US" sz="2400" dirty="0">
                <a:solidFill>
                  <a:srgbClr val="0000FF"/>
                </a:solidFill>
                <a:latin typeface="Comic Sans MS" panose="030F0702030302020204" pitchFamily="66" charset="0"/>
              </a:rPr>
              <a:t>dream</a:t>
            </a:r>
          </a:p>
          <a:p>
            <a:pPr algn="l" rtl="0"/>
            <a:r>
              <a:rPr lang="en-US" sz="2400" dirty="0">
                <a:solidFill>
                  <a:srgbClr val="FF0000"/>
                </a:solidFill>
                <a:latin typeface="Comic Sans MS" panose="030F0702030302020204" pitchFamily="66" charset="0"/>
              </a:rPr>
              <a:t>chaos; confusion</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66003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E39EF0E-3E14-4F44-B3CB-A77CF309BB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7717" y="971549"/>
            <a:ext cx="8148566" cy="5376999"/>
          </a:xfrm>
          <a:prstGeom prst="rect">
            <a:avLst/>
          </a:prstGeom>
        </p:spPr>
      </p:pic>
      <p:sp>
        <p:nvSpPr>
          <p:cNvPr id="5" name="مربع نص 4">
            <a:extLst>
              <a:ext uri="{FF2B5EF4-FFF2-40B4-BE49-F238E27FC236}">
                <a16:creationId xmlns:a16="http://schemas.microsoft.com/office/drawing/2014/main" id="{000B45F8-00AC-4D11-900C-567FF6D98A62}"/>
              </a:ext>
            </a:extLst>
          </p:cNvPr>
          <p:cNvSpPr txBox="1"/>
          <p:nvPr/>
        </p:nvSpPr>
        <p:spPr>
          <a:xfrm>
            <a:off x="1963785" y="1793958"/>
            <a:ext cx="1197424"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so many</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C704A0C-09A5-487D-B551-7C5A3C7605A1}"/>
              </a:ext>
            </a:extLst>
          </p:cNvPr>
          <p:cNvSpPr txBox="1"/>
          <p:nvPr/>
        </p:nvSpPr>
        <p:spPr>
          <a:xfrm>
            <a:off x="5146774" y="2233744"/>
            <a:ext cx="57475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so </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092867C-F23C-4FAB-8C3C-6516C1C6FF03}"/>
              </a:ext>
            </a:extLst>
          </p:cNvPr>
          <p:cNvSpPr txBox="1"/>
          <p:nvPr/>
        </p:nvSpPr>
        <p:spPr>
          <a:xfrm>
            <a:off x="1902823" y="2895594"/>
            <a:ext cx="57475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so </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6C02B45-42EA-4EF9-8987-567B4B4CDF40}"/>
              </a:ext>
            </a:extLst>
          </p:cNvPr>
          <p:cNvSpPr txBox="1"/>
          <p:nvPr/>
        </p:nvSpPr>
        <p:spPr>
          <a:xfrm>
            <a:off x="1245323" y="3309254"/>
            <a:ext cx="844732"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such </a:t>
            </a:r>
            <a:endParaRPr lang="ar-SA" sz="20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939F03F-CB37-45B5-81B6-8B49D4D78968}"/>
              </a:ext>
            </a:extLst>
          </p:cNvPr>
          <p:cNvSpPr txBox="1"/>
          <p:nvPr/>
        </p:nvSpPr>
        <p:spPr>
          <a:xfrm>
            <a:off x="1358534" y="3997232"/>
            <a:ext cx="57475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so </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42CADD4-6D5B-4A75-B72D-20DE2525C5ED}"/>
              </a:ext>
            </a:extLst>
          </p:cNvPr>
          <p:cNvSpPr txBox="1"/>
          <p:nvPr/>
        </p:nvSpPr>
        <p:spPr>
          <a:xfrm>
            <a:off x="2934786" y="4214947"/>
            <a:ext cx="1197424"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so few</a:t>
            </a:r>
            <a:endParaRPr lang="ar-SA" sz="20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7ADF5F9-7A5A-4EB2-B51D-A52B750A28C8}"/>
              </a:ext>
            </a:extLst>
          </p:cNvPr>
          <p:cNvSpPr txBox="1"/>
          <p:nvPr/>
        </p:nvSpPr>
        <p:spPr>
          <a:xfrm>
            <a:off x="4328157" y="4667796"/>
            <a:ext cx="1132126"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so much</a:t>
            </a:r>
            <a:endParaRPr lang="ar-SA" sz="20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41344A8-F533-4604-B219-1EEB18E80F08}"/>
              </a:ext>
            </a:extLst>
          </p:cNvPr>
          <p:cNvSpPr txBox="1"/>
          <p:nvPr/>
        </p:nvSpPr>
        <p:spPr>
          <a:xfrm>
            <a:off x="3030582" y="5303523"/>
            <a:ext cx="72715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such </a:t>
            </a:r>
            <a:endParaRPr lang="ar-SA" sz="2000" dirty="0">
              <a:solidFill>
                <a:srgbClr val="0000FF"/>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E46EEF4-BD03-4588-99DC-DAC043E7FDE0}"/>
              </a:ext>
            </a:extLst>
          </p:cNvPr>
          <p:cNvSpPr txBox="1"/>
          <p:nvPr/>
        </p:nvSpPr>
        <p:spPr>
          <a:xfrm>
            <a:off x="3182982" y="5560427"/>
            <a:ext cx="57475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so </a:t>
            </a:r>
            <a:endParaRPr lang="ar-SA" sz="20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E82DBB46-CCFC-478A-8AA6-56A7B1628CB2}"/>
              </a:ext>
            </a:extLst>
          </p:cNvPr>
          <p:cNvSpPr txBox="1"/>
          <p:nvPr/>
        </p:nvSpPr>
        <p:spPr>
          <a:xfrm>
            <a:off x="6026335" y="5738953"/>
            <a:ext cx="1223550"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so little</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485988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2C5D6FF-DFDA-44B1-8D29-0B8E2F1E5B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1637" y="1606731"/>
            <a:ext cx="8302709" cy="3861545"/>
          </a:xfrm>
          <a:prstGeom prst="rect">
            <a:avLst/>
          </a:prstGeom>
        </p:spPr>
      </p:pic>
      <p:sp>
        <p:nvSpPr>
          <p:cNvPr id="5" name="مربع نص 4">
            <a:extLst>
              <a:ext uri="{FF2B5EF4-FFF2-40B4-BE49-F238E27FC236}">
                <a16:creationId xmlns:a16="http://schemas.microsoft.com/office/drawing/2014/main" id="{2776093E-61A9-4D08-8F10-F2DA6FAC13B2}"/>
              </a:ext>
            </a:extLst>
          </p:cNvPr>
          <p:cNvSpPr txBox="1"/>
          <p:nvPr/>
        </p:nvSpPr>
        <p:spPr>
          <a:xfrm>
            <a:off x="877850" y="3004460"/>
            <a:ext cx="7991835" cy="2463816"/>
          </a:xfrm>
          <a:prstGeom prst="rect">
            <a:avLst/>
          </a:prstGeom>
          <a:noFill/>
        </p:spPr>
        <p:txBody>
          <a:bodyPr wrap="square" rtlCol="1">
            <a:spAutoFit/>
          </a:bodyPr>
          <a:lstStyle/>
          <a:p>
            <a:pPr algn="l" rtl="0">
              <a:lnSpc>
                <a:spcPct val="200000"/>
              </a:lnSpc>
            </a:pPr>
            <a:r>
              <a:rPr lang="en-US" sz="2000" dirty="0">
                <a:solidFill>
                  <a:srgbClr val="0000FF"/>
                </a:solidFill>
                <a:latin typeface="Comic Sans MS" panose="030F0702030302020204" pitchFamily="66" charset="0"/>
              </a:rPr>
              <a:t>They speak so much (that) you get a headache after a while.</a:t>
            </a:r>
          </a:p>
          <a:p>
            <a:pPr algn="l" rtl="0">
              <a:lnSpc>
                <a:spcPct val="200000"/>
              </a:lnSpc>
            </a:pPr>
            <a:r>
              <a:rPr lang="en-US" sz="2000" dirty="0">
                <a:solidFill>
                  <a:srgbClr val="FF0000"/>
                </a:solidFill>
                <a:latin typeface="Comic Sans MS" panose="030F0702030302020204" pitchFamily="66" charset="0"/>
              </a:rPr>
              <a:t>So few students passed the test (that) it was repeated.</a:t>
            </a:r>
          </a:p>
          <a:p>
            <a:pPr algn="l" rtl="0">
              <a:lnSpc>
                <a:spcPct val="200000"/>
              </a:lnSpc>
            </a:pPr>
            <a:r>
              <a:rPr lang="en-US" sz="2000" dirty="0">
                <a:solidFill>
                  <a:srgbClr val="0000FF"/>
                </a:solidFill>
                <a:latin typeface="Comic Sans MS" panose="030F0702030302020204" pitchFamily="66" charset="0"/>
              </a:rPr>
              <a:t>I saw so many gadgets (that) I couldn’t remember half of them.</a:t>
            </a:r>
          </a:p>
          <a:p>
            <a:pPr algn="l" rtl="0">
              <a:lnSpc>
                <a:spcPct val="200000"/>
              </a:lnSpc>
            </a:pPr>
            <a:r>
              <a:rPr lang="en-US" sz="2000" dirty="0">
                <a:solidFill>
                  <a:srgbClr val="FF0000"/>
                </a:solidFill>
                <a:latin typeface="Comic Sans MS" panose="030F0702030302020204" pitchFamily="66" charset="0"/>
              </a:rPr>
              <a:t>It was such a great opportunity (that) we couldn't turn it down.</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28141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74A802C-3D65-4F6A-992B-6B495DCB802D}"/>
              </a:ext>
            </a:extLst>
          </p:cNvPr>
          <p:cNvPicPr>
            <a:picLocks noChangeAspect="1"/>
          </p:cNvPicPr>
          <p:nvPr/>
        </p:nvPicPr>
        <p:blipFill>
          <a:blip r:embed="rId2"/>
          <a:stretch>
            <a:fillRect/>
          </a:stretch>
        </p:blipFill>
        <p:spPr>
          <a:xfrm>
            <a:off x="806770" y="979714"/>
            <a:ext cx="7530459" cy="5239601"/>
          </a:xfrm>
          <a:prstGeom prst="rect">
            <a:avLst/>
          </a:prstGeom>
        </p:spPr>
      </p:pic>
    </p:spTree>
    <p:extLst>
      <p:ext uri="{BB962C8B-B14F-4D97-AF65-F5344CB8AC3E}">
        <p14:creationId xmlns:p14="http://schemas.microsoft.com/office/powerpoint/2010/main" val="889333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A0E38F8-F2C9-4B94-94AF-2659B6DD4C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8648" y="1436914"/>
            <a:ext cx="8046704" cy="4493623"/>
          </a:xfrm>
          <a:prstGeom prst="rect">
            <a:avLst/>
          </a:prstGeom>
        </p:spPr>
      </p:pic>
      <p:sp>
        <p:nvSpPr>
          <p:cNvPr id="5" name="مربع نص 4">
            <a:extLst>
              <a:ext uri="{FF2B5EF4-FFF2-40B4-BE49-F238E27FC236}">
                <a16:creationId xmlns:a16="http://schemas.microsoft.com/office/drawing/2014/main" id="{376CABF1-7ECC-4732-A1EB-F70CA9515052}"/>
              </a:ext>
            </a:extLst>
          </p:cNvPr>
          <p:cNvSpPr txBox="1"/>
          <p:nvPr/>
        </p:nvSpPr>
        <p:spPr>
          <a:xfrm>
            <a:off x="5721532" y="242639"/>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433C963F-A831-4C3F-A287-14F64878388C}"/>
              </a:ext>
            </a:extLst>
          </p:cNvPr>
          <p:cNvSpPr txBox="1"/>
          <p:nvPr/>
        </p:nvSpPr>
        <p:spPr>
          <a:xfrm>
            <a:off x="849086" y="1685106"/>
            <a:ext cx="7432765" cy="1958100"/>
          </a:xfrm>
          <a:prstGeom prst="rect">
            <a:avLst/>
          </a:prstGeom>
          <a:noFill/>
        </p:spPr>
        <p:txBody>
          <a:bodyPr wrap="square" rtlCol="1">
            <a:spAutoFit/>
          </a:bodyPr>
          <a:lstStyle/>
          <a:p>
            <a:pPr algn="ctr" rtl="0">
              <a:lnSpc>
                <a:spcPct val="150000"/>
              </a:lnSpc>
            </a:pPr>
            <a:r>
              <a:rPr lang="en-US" sz="2800" dirty="0">
                <a:solidFill>
                  <a:srgbClr val="0000FF"/>
                </a:solidFill>
                <a:latin typeface="Comic Sans MS" panose="030F0702030302020204" pitchFamily="66" charset="0"/>
              </a:rPr>
              <a:t>cars, SUV, drifting, sand, sand dunes, desert, racing, capsize, drive, activity, test drive, test, engine, wheels, tires, speed</a:t>
            </a:r>
            <a:endParaRPr lang="ar-SA" sz="28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BCC8AFE-003C-4140-8E7D-41C11316D5F5}"/>
              </a:ext>
            </a:extLst>
          </p:cNvPr>
          <p:cNvSpPr txBox="1"/>
          <p:nvPr/>
        </p:nvSpPr>
        <p:spPr>
          <a:xfrm>
            <a:off x="862149" y="3958048"/>
            <a:ext cx="7733203"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Driving in the desert is such an exciting activity that most people spend part of the weekend there.</a:t>
            </a:r>
          </a:p>
          <a:p>
            <a:pPr algn="l" rtl="0"/>
            <a:r>
              <a:rPr lang="en-US" sz="2000" dirty="0">
                <a:solidFill>
                  <a:srgbClr val="006600"/>
                </a:solidFill>
                <a:latin typeface="Comic Sans MS" panose="030F0702030302020204" pitchFamily="66" charset="0"/>
              </a:rPr>
              <a:t>Sand dunes can be so treacherous that you’re fine one minute and suddenly you feel as if you’re sinking in the sand</a:t>
            </a:r>
          </a:p>
        </p:txBody>
      </p:sp>
    </p:spTree>
    <p:extLst>
      <p:ext uri="{BB962C8B-B14F-4D97-AF65-F5344CB8AC3E}">
        <p14:creationId xmlns:p14="http://schemas.microsoft.com/office/powerpoint/2010/main" val="1102225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B54BD5-869A-4D95-B4DD-EE4497ABCB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6594" y="886232"/>
            <a:ext cx="8110811" cy="5340327"/>
          </a:xfrm>
          <a:prstGeom prst="rect">
            <a:avLst/>
          </a:prstGeom>
        </p:spPr>
      </p:pic>
      <p:sp>
        <p:nvSpPr>
          <p:cNvPr id="5" name="مربع نص 4">
            <a:extLst>
              <a:ext uri="{FF2B5EF4-FFF2-40B4-BE49-F238E27FC236}">
                <a16:creationId xmlns:a16="http://schemas.microsoft.com/office/drawing/2014/main" id="{6AD9A58A-B84F-40FF-BFEE-EFB6A362DD75}"/>
              </a:ext>
            </a:extLst>
          </p:cNvPr>
          <p:cNvSpPr txBox="1"/>
          <p:nvPr/>
        </p:nvSpPr>
        <p:spPr>
          <a:xfrm>
            <a:off x="1998617" y="1854925"/>
            <a:ext cx="190717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tampered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8041336-3508-4CF9-B633-DCFE6BFC7EA1}"/>
              </a:ext>
            </a:extLst>
          </p:cNvPr>
          <p:cNvSpPr txBox="1"/>
          <p:nvPr/>
        </p:nvSpPr>
        <p:spPr>
          <a:xfrm>
            <a:off x="3248298" y="2608217"/>
            <a:ext cx="112776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flop</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2C76113-5235-43E6-B53D-D6507587A28E}"/>
              </a:ext>
            </a:extLst>
          </p:cNvPr>
          <p:cNvSpPr txBox="1"/>
          <p:nvPr/>
        </p:nvSpPr>
        <p:spPr>
          <a:xfrm>
            <a:off x="1558833" y="3309257"/>
            <a:ext cx="190717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outraged</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56A4BE9-E2C2-4504-9A26-E9A7D65C91D1}"/>
              </a:ext>
            </a:extLst>
          </p:cNvPr>
          <p:cNvSpPr txBox="1"/>
          <p:nvPr/>
        </p:nvSpPr>
        <p:spPr>
          <a:xfrm>
            <a:off x="1319348" y="4023361"/>
            <a:ext cx="1423854"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slipping</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951E5D3-7652-48A4-9345-461627B504C1}"/>
              </a:ext>
            </a:extLst>
          </p:cNvPr>
          <p:cNvSpPr txBox="1"/>
          <p:nvPr/>
        </p:nvSpPr>
        <p:spPr>
          <a:xfrm>
            <a:off x="1367243" y="4384769"/>
            <a:ext cx="127145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boost</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2DB4907-A565-430C-97D2-2B31876EDEA3}"/>
              </a:ext>
            </a:extLst>
          </p:cNvPr>
          <p:cNvSpPr txBox="1"/>
          <p:nvPr/>
        </p:nvSpPr>
        <p:spPr>
          <a:xfrm>
            <a:off x="2042159" y="5085810"/>
            <a:ext cx="1423852"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novelty</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702A7B1-ED0A-447A-B80C-F30FC13E3282}"/>
              </a:ext>
            </a:extLst>
          </p:cNvPr>
          <p:cNvSpPr txBox="1"/>
          <p:nvPr/>
        </p:nvSpPr>
        <p:spPr>
          <a:xfrm>
            <a:off x="1750419" y="5473344"/>
            <a:ext cx="171559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launched</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543019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FDCC4E-CECA-46C0-9DBA-BA676AF41B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752" y="1182188"/>
            <a:ext cx="8328495" cy="4683035"/>
          </a:xfrm>
          <a:prstGeom prst="rect">
            <a:avLst/>
          </a:prstGeom>
        </p:spPr>
      </p:pic>
      <p:sp>
        <p:nvSpPr>
          <p:cNvPr id="5" name="مربع نص 4">
            <a:extLst>
              <a:ext uri="{FF2B5EF4-FFF2-40B4-BE49-F238E27FC236}">
                <a16:creationId xmlns:a16="http://schemas.microsoft.com/office/drawing/2014/main" id="{544C261B-8F78-40F3-9C39-923236D7D26D}"/>
              </a:ext>
            </a:extLst>
          </p:cNvPr>
          <p:cNvSpPr txBox="1"/>
          <p:nvPr/>
        </p:nvSpPr>
        <p:spPr>
          <a:xfrm>
            <a:off x="2723605" y="3749040"/>
            <a:ext cx="3696788" cy="954107"/>
          </a:xfrm>
          <a:prstGeom prst="rect">
            <a:avLst/>
          </a:prstGeom>
          <a:solidFill>
            <a:srgbClr val="FF0000"/>
          </a:solidFill>
        </p:spPr>
        <p:txBody>
          <a:bodyPr wrap="square" rtlCol="1">
            <a:spAutoFit/>
          </a:bodyPr>
          <a:lstStyle/>
          <a:p>
            <a:pPr algn="ctr"/>
            <a:r>
              <a:rPr lang="ar-SA" sz="2800" b="1" dirty="0">
                <a:solidFill>
                  <a:schemeClr val="bg1"/>
                </a:solidFill>
              </a:rPr>
              <a:t>قم بالكتابة عن صدفة حدثت لك أو لشخص تعرفه </a:t>
            </a:r>
          </a:p>
        </p:txBody>
      </p:sp>
    </p:spTree>
    <p:extLst>
      <p:ext uri="{BB962C8B-B14F-4D97-AF65-F5344CB8AC3E}">
        <p14:creationId xmlns:p14="http://schemas.microsoft.com/office/powerpoint/2010/main" val="9295775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8C372B5-FC94-408F-9552-AA7D2D6570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8675" y="976857"/>
            <a:ext cx="7486650" cy="5400675"/>
          </a:xfrm>
          <a:prstGeom prst="rect">
            <a:avLst/>
          </a:prstGeom>
        </p:spPr>
      </p:pic>
    </p:spTree>
    <p:extLst>
      <p:ext uri="{BB962C8B-B14F-4D97-AF65-F5344CB8AC3E}">
        <p14:creationId xmlns:p14="http://schemas.microsoft.com/office/powerpoint/2010/main" val="6981057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EB21198-C7FA-469E-8584-498FCF8995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937" y="1267097"/>
            <a:ext cx="8340125" cy="4323805"/>
          </a:xfrm>
          <a:prstGeom prst="rect">
            <a:avLst/>
          </a:prstGeom>
        </p:spPr>
      </p:pic>
    </p:spTree>
    <p:extLst>
      <p:ext uri="{BB962C8B-B14F-4D97-AF65-F5344CB8AC3E}">
        <p14:creationId xmlns:p14="http://schemas.microsoft.com/office/powerpoint/2010/main" val="356363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CD0B06D-F8F2-4510-ACBB-B036860A90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4137" y="888273"/>
            <a:ext cx="8255726" cy="5551715"/>
          </a:xfrm>
          <a:prstGeom prst="rect">
            <a:avLst/>
          </a:prstGeom>
        </p:spPr>
      </p:pic>
      <p:sp>
        <p:nvSpPr>
          <p:cNvPr id="5" name="مربع نص 4">
            <a:extLst>
              <a:ext uri="{FF2B5EF4-FFF2-40B4-BE49-F238E27FC236}">
                <a16:creationId xmlns:a16="http://schemas.microsoft.com/office/drawing/2014/main" id="{962D7FAE-0C52-4781-A1C6-5BA2F17CD7D6}"/>
              </a:ext>
            </a:extLst>
          </p:cNvPr>
          <p:cNvSpPr txBox="1"/>
          <p:nvPr/>
        </p:nvSpPr>
        <p:spPr>
          <a:xfrm>
            <a:off x="561704" y="1123403"/>
            <a:ext cx="8255726" cy="3353610"/>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The writer’s friends were going to follow the moose.</a:t>
            </a:r>
          </a:p>
          <a:p>
            <a:pPr algn="l" rtl="0">
              <a:lnSpc>
                <a:spcPct val="150000"/>
              </a:lnSpc>
            </a:pPr>
            <a:r>
              <a:rPr lang="en-US" sz="2400" dirty="0">
                <a:solidFill>
                  <a:srgbClr val="0000FF"/>
                </a:solidFill>
                <a:latin typeface="Comic Sans MS" panose="030F0702030302020204" pitchFamily="66" charset="0"/>
              </a:rPr>
              <a:t>They were playing football.</a:t>
            </a:r>
          </a:p>
          <a:p>
            <a:pPr algn="l" rtl="0">
              <a:lnSpc>
                <a:spcPct val="150000"/>
              </a:lnSpc>
            </a:pPr>
            <a:r>
              <a:rPr lang="en-US" sz="2400" dirty="0">
                <a:solidFill>
                  <a:srgbClr val="FF0000"/>
                </a:solidFill>
                <a:latin typeface="Comic Sans MS" panose="030F0702030302020204" pitchFamily="66" charset="0"/>
              </a:rPr>
              <a:t>The children were picking up litter.</a:t>
            </a:r>
          </a:p>
          <a:p>
            <a:pPr algn="l" rtl="0">
              <a:lnSpc>
                <a:spcPct val="150000"/>
              </a:lnSpc>
            </a:pPr>
            <a:r>
              <a:rPr lang="en-US" sz="2400" dirty="0">
                <a:solidFill>
                  <a:srgbClr val="0000FF"/>
                </a:solidFill>
                <a:latin typeface="Comic Sans MS" panose="030F0702030302020204" pitchFamily="66" charset="0"/>
              </a:rPr>
              <a:t>The policeman was talking on the phone.</a:t>
            </a:r>
          </a:p>
          <a:p>
            <a:pPr algn="l" rtl="0">
              <a:lnSpc>
                <a:spcPct val="150000"/>
              </a:lnSpc>
            </a:pPr>
            <a:r>
              <a:rPr lang="en-US" sz="2400" dirty="0">
                <a:solidFill>
                  <a:srgbClr val="FF0000"/>
                </a:solidFill>
                <a:latin typeface="Comic Sans MS" panose="030F0702030302020204" pitchFamily="66" charset="0"/>
              </a:rPr>
              <a:t>The police officer was going to call the station for help.</a:t>
            </a:r>
          </a:p>
          <a:p>
            <a:pPr algn="l" rtl="0">
              <a:lnSpc>
                <a:spcPct val="150000"/>
              </a:lnSpc>
            </a:pPr>
            <a:r>
              <a:rPr lang="en-US" sz="2400" dirty="0">
                <a:solidFill>
                  <a:srgbClr val="0000FF"/>
                </a:solidFill>
                <a:latin typeface="Comic Sans MS" panose="030F0702030302020204" pitchFamily="66" charset="0"/>
              </a:rPr>
              <a:t>The moose was sniffing the air.</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55749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9B391F-0023-49A6-A133-876125416B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3440" y="1332411"/>
            <a:ext cx="8237119" cy="4728755"/>
          </a:xfrm>
          <a:prstGeom prst="rect">
            <a:avLst/>
          </a:prstGeom>
        </p:spPr>
      </p:pic>
    </p:spTree>
    <p:extLst>
      <p:ext uri="{BB962C8B-B14F-4D97-AF65-F5344CB8AC3E}">
        <p14:creationId xmlns:p14="http://schemas.microsoft.com/office/powerpoint/2010/main" val="37867371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D282AA-50DC-4C7D-9002-BDCCF2D4B132}"/>
              </a:ext>
            </a:extLst>
          </p:cNvPr>
          <p:cNvPicPr>
            <a:picLocks noChangeAspect="1"/>
          </p:cNvPicPr>
          <p:nvPr/>
        </p:nvPicPr>
        <p:blipFill>
          <a:blip r:embed="rId2"/>
          <a:stretch>
            <a:fillRect/>
          </a:stretch>
        </p:blipFill>
        <p:spPr>
          <a:xfrm>
            <a:off x="577407" y="1854926"/>
            <a:ext cx="7989185" cy="3618412"/>
          </a:xfrm>
          <a:prstGeom prst="rect">
            <a:avLst/>
          </a:prstGeom>
        </p:spPr>
      </p:pic>
      <p:sp>
        <p:nvSpPr>
          <p:cNvPr id="5" name="مربع نص 4">
            <a:extLst>
              <a:ext uri="{FF2B5EF4-FFF2-40B4-BE49-F238E27FC236}">
                <a16:creationId xmlns:a16="http://schemas.microsoft.com/office/drawing/2014/main" id="{E618AEF0-467F-44B5-A5D2-9E0113AFEB29}"/>
              </a:ext>
            </a:extLst>
          </p:cNvPr>
          <p:cNvSpPr txBox="1"/>
          <p:nvPr/>
        </p:nvSpPr>
        <p:spPr>
          <a:xfrm>
            <a:off x="5721532" y="242639"/>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4B8BF13A-6681-468A-9EA0-FC33708C655E}"/>
              </a:ext>
            </a:extLst>
          </p:cNvPr>
          <p:cNvSpPr txBox="1"/>
          <p:nvPr/>
        </p:nvSpPr>
        <p:spPr>
          <a:xfrm>
            <a:off x="1084217" y="2390502"/>
            <a:ext cx="7482375" cy="1137619"/>
          </a:xfrm>
          <a:prstGeom prst="rect">
            <a:avLst/>
          </a:prstGeom>
          <a:noFill/>
        </p:spPr>
        <p:txBody>
          <a:bodyPr wrap="square" rtlCol="1">
            <a:spAutoFit/>
          </a:bodyPr>
          <a:lstStyle/>
          <a:p>
            <a:pPr algn="l" rtl="0">
              <a:lnSpc>
                <a:spcPct val="150000"/>
              </a:lnSpc>
            </a:pPr>
            <a:r>
              <a:rPr lang="en-US" sz="2400" dirty="0">
                <a:solidFill>
                  <a:srgbClr val="0000FF"/>
                </a:solidFill>
                <a:latin typeface="Comic Sans MS" panose="030F0702030302020204" pitchFamily="66" charset="0"/>
              </a:rPr>
              <a:t>The boy had been searching for crayons.</a:t>
            </a:r>
          </a:p>
          <a:p>
            <a:pPr algn="l" rtl="0">
              <a:lnSpc>
                <a:spcPct val="150000"/>
              </a:lnSpc>
            </a:pPr>
            <a:r>
              <a:rPr lang="en-US" sz="2400" dirty="0">
                <a:solidFill>
                  <a:srgbClr val="FF0000"/>
                </a:solidFill>
                <a:latin typeface="Comic Sans MS" panose="030F0702030302020204" pitchFamily="66" charset="0"/>
              </a:rPr>
              <a:t>The children had been running around the house</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12373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2F213E7-455C-438E-BD77-E91B738E4096}"/>
              </a:ext>
            </a:extLst>
          </p:cNvPr>
          <p:cNvPicPr>
            <a:picLocks noChangeAspect="1"/>
          </p:cNvPicPr>
          <p:nvPr/>
        </p:nvPicPr>
        <p:blipFill>
          <a:blip r:embed="rId2"/>
          <a:stretch>
            <a:fillRect/>
          </a:stretch>
        </p:blipFill>
        <p:spPr>
          <a:xfrm>
            <a:off x="326342" y="1129517"/>
            <a:ext cx="8491316" cy="5140653"/>
          </a:xfrm>
          <a:prstGeom prst="rect">
            <a:avLst/>
          </a:prstGeom>
        </p:spPr>
      </p:pic>
      <p:sp>
        <p:nvSpPr>
          <p:cNvPr id="5" name="مربع نص 4">
            <a:extLst>
              <a:ext uri="{FF2B5EF4-FFF2-40B4-BE49-F238E27FC236}">
                <a16:creationId xmlns:a16="http://schemas.microsoft.com/office/drawing/2014/main" id="{34987650-ACF2-444A-9B9D-28BA5CB40783}"/>
              </a:ext>
            </a:extLst>
          </p:cNvPr>
          <p:cNvSpPr txBox="1"/>
          <p:nvPr/>
        </p:nvSpPr>
        <p:spPr>
          <a:xfrm>
            <a:off x="1841863" y="1867988"/>
            <a:ext cx="628323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 eating 				stole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3503C9-4E99-49FD-B896-5937E58DC5AC}"/>
              </a:ext>
            </a:extLst>
          </p:cNvPr>
          <p:cNvSpPr txBox="1"/>
          <p:nvPr/>
        </p:nvSpPr>
        <p:spPr>
          <a:xfrm>
            <a:off x="1145175" y="2595155"/>
            <a:ext cx="6283234"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had been working			   stole </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D658A78-5024-4C90-9CC7-157E80002CAC}"/>
              </a:ext>
            </a:extLst>
          </p:cNvPr>
          <p:cNvSpPr txBox="1"/>
          <p:nvPr/>
        </p:nvSpPr>
        <p:spPr>
          <a:xfrm>
            <a:off x="1898472" y="3322322"/>
            <a:ext cx="628323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 sitting 				asked </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4321D6E-6807-4F6F-AEBA-CF0DC25CBB2F}"/>
              </a:ext>
            </a:extLst>
          </p:cNvPr>
          <p:cNvSpPr txBox="1"/>
          <p:nvPr/>
        </p:nvSpPr>
        <p:spPr>
          <a:xfrm>
            <a:off x="1449979" y="4023363"/>
            <a:ext cx="7197631"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was talking				  was cooking </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8676021-70AC-4399-BF6F-DDC6C5628564}"/>
              </a:ext>
            </a:extLst>
          </p:cNvPr>
          <p:cNvSpPr txBox="1"/>
          <p:nvPr/>
        </p:nvSpPr>
        <p:spPr>
          <a:xfrm>
            <a:off x="1602379" y="4776655"/>
            <a:ext cx="719763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was eating				    was cooking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69A2A3A-D816-4238-94C2-8FE774B656C5}"/>
              </a:ext>
            </a:extLst>
          </p:cNvPr>
          <p:cNvSpPr txBox="1"/>
          <p:nvPr/>
        </p:nvSpPr>
        <p:spPr>
          <a:xfrm>
            <a:off x="1245326" y="5464635"/>
            <a:ext cx="7572332"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had been calling				answered  </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652469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355740"/>
            <a:ext cx="6858000" cy="2387600"/>
          </a:xfrm>
        </p:spPr>
        <p:txBody>
          <a:bodyPr>
            <a:normAutofit/>
          </a:bodyPr>
          <a:lstStyle/>
          <a:p>
            <a:pPr algn="ctr" rtl="0"/>
            <a:r>
              <a:rPr lang="en-US" sz="13800" b="0" dirty="0">
                <a:latin typeface="Rockwell" panose="02060603020205020403" pitchFamily="18" charset="0"/>
              </a:rPr>
              <a:t>UNIT 3</a:t>
            </a:r>
            <a:endParaRPr lang="ar-SA" sz="13800" b="0" dirty="0">
              <a:latin typeface="Rockwell" panose="02060603020205020403" pitchFamily="18" charset="0"/>
            </a:endParaRPr>
          </a:p>
        </p:txBody>
      </p:sp>
    </p:spTree>
    <p:extLst>
      <p:ext uri="{BB962C8B-B14F-4D97-AF65-F5344CB8AC3E}">
        <p14:creationId xmlns:p14="http://schemas.microsoft.com/office/powerpoint/2010/main" val="22363916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5D261FC-227C-4241-8400-B02B594504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69126" y="1188720"/>
            <a:ext cx="6342018" cy="5011587"/>
          </a:xfrm>
          <a:prstGeom prst="rect">
            <a:avLst/>
          </a:prstGeom>
        </p:spPr>
      </p:pic>
      <p:sp>
        <p:nvSpPr>
          <p:cNvPr id="5" name="مربع نص 4">
            <a:extLst>
              <a:ext uri="{FF2B5EF4-FFF2-40B4-BE49-F238E27FC236}">
                <a16:creationId xmlns:a16="http://schemas.microsoft.com/office/drawing/2014/main" id="{00882707-7854-4B4F-88B8-CBACC8971C03}"/>
              </a:ext>
            </a:extLst>
          </p:cNvPr>
          <p:cNvSpPr txBox="1"/>
          <p:nvPr/>
        </p:nvSpPr>
        <p:spPr>
          <a:xfrm>
            <a:off x="3918857" y="2168434"/>
            <a:ext cx="2726492" cy="4031873"/>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privileged</a:t>
            </a:r>
          </a:p>
          <a:p>
            <a:pPr algn="l" rtl="0"/>
            <a:r>
              <a:rPr lang="en-US" sz="3200" dirty="0">
                <a:solidFill>
                  <a:srgbClr val="0000FF"/>
                </a:solidFill>
                <a:latin typeface="Comic Sans MS" panose="030F0702030302020204" pitchFamily="66" charset="0"/>
              </a:rPr>
              <a:t>traced</a:t>
            </a:r>
          </a:p>
          <a:p>
            <a:pPr algn="l" rtl="0"/>
            <a:r>
              <a:rPr lang="en-US" sz="3200" dirty="0">
                <a:solidFill>
                  <a:srgbClr val="FF0000"/>
                </a:solidFill>
                <a:latin typeface="Comic Sans MS" panose="030F0702030302020204" pitchFamily="66" charset="0"/>
              </a:rPr>
              <a:t>elements</a:t>
            </a:r>
          </a:p>
          <a:p>
            <a:pPr algn="l" rtl="0"/>
            <a:r>
              <a:rPr lang="en-US" sz="3200" dirty="0">
                <a:solidFill>
                  <a:srgbClr val="0000FF"/>
                </a:solidFill>
                <a:latin typeface="Comic Sans MS" panose="030F0702030302020204" pitchFamily="66" charset="0"/>
              </a:rPr>
              <a:t>appealing</a:t>
            </a:r>
          </a:p>
          <a:p>
            <a:pPr algn="l" rtl="0"/>
            <a:r>
              <a:rPr lang="en-US" sz="3200" dirty="0">
                <a:solidFill>
                  <a:srgbClr val="FF0000"/>
                </a:solidFill>
                <a:latin typeface="Comic Sans MS" panose="030F0702030302020204" pitchFamily="66" charset="0"/>
              </a:rPr>
              <a:t>rotating</a:t>
            </a:r>
          </a:p>
          <a:p>
            <a:pPr algn="l" rtl="0"/>
            <a:r>
              <a:rPr lang="en-US" sz="3200" dirty="0">
                <a:solidFill>
                  <a:srgbClr val="0000FF"/>
                </a:solidFill>
                <a:latin typeface="Comic Sans MS" panose="030F0702030302020204" pitchFamily="66" charset="0"/>
              </a:rPr>
              <a:t>obsession</a:t>
            </a:r>
          </a:p>
          <a:p>
            <a:pPr algn="l" rtl="0"/>
            <a:r>
              <a:rPr lang="en-US" sz="3200" dirty="0">
                <a:solidFill>
                  <a:srgbClr val="FF0000"/>
                </a:solidFill>
                <a:latin typeface="Comic Sans MS" panose="030F0702030302020204" pitchFamily="66" charset="0"/>
              </a:rPr>
              <a:t>synthetic</a:t>
            </a:r>
          </a:p>
          <a:p>
            <a:pPr algn="l" rtl="0"/>
            <a:r>
              <a:rPr lang="en-US" sz="3200" dirty="0">
                <a:solidFill>
                  <a:srgbClr val="0000FF"/>
                </a:solidFill>
                <a:latin typeface="Comic Sans MS" panose="030F0702030302020204" pitchFamily="66" charset="0"/>
              </a:rPr>
              <a:t>porcupine</a:t>
            </a:r>
            <a:endParaRPr lang="ar-SA" sz="32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533673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E09D81E-7ECB-4314-B262-99CC929CE6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8930" y="1227909"/>
            <a:ext cx="8326139" cy="5003074"/>
          </a:xfrm>
          <a:prstGeom prst="rect">
            <a:avLst/>
          </a:prstGeom>
        </p:spPr>
      </p:pic>
      <p:sp>
        <p:nvSpPr>
          <p:cNvPr id="5" name="مربع نص 4">
            <a:extLst>
              <a:ext uri="{FF2B5EF4-FFF2-40B4-BE49-F238E27FC236}">
                <a16:creationId xmlns:a16="http://schemas.microsoft.com/office/drawing/2014/main" id="{F9A97F9E-0DBC-4608-9F98-F7AB64343973}"/>
              </a:ext>
            </a:extLst>
          </p:cNvPr>
          <p:cNvSpPr txBox="1"/>
          <p:nvPr/>
        </p:nvSpPr>
        <p:spPr>
          <a:xfrm>
            <a:off x="1240971" y="2168434"/>
            <a:ext cx="2638698" cy="4031873"/>
          </a:xfrm>
          <a:prstGeom prst="rect">
            <a:avLst/>
          </a:prstGeom>
          <a:noFill/>
        </p:spPr>
        <p:txBody>
          <a:bodyPr wrap="square" rtlCol="1">
            <a:spAutoFit/>
          </a:bodyPr>
          <a:lstStyle/>
          <a:p>
            <a:pPr algn="l" rtl="0"/>
            <a:r>
              <a:rPr lang="en-US" sz="3200" dirty="0">
                <a:solidFill>
                  <a:srgbClr val="0000FF"/>
                </a:solidFill>
                <a:latin typeface="Comic Sans MS" panose="030F0702030302020204" pitchFamily="66" charset="0"/>
              </a:rPr>
              <a:t>privileged</a:t>
            </a:r>
          </a:p>
          <a:p>
            <a:pPr algn="l" rtl="0"/>
            <a:r>
              <a:rPr lang="en-US" sz="3200" dirty="0">
                <a:solidFill>
                  <a:srgbClr val="FF0000"/>
                </a:solidFill>
                <a:latin typeface="Comic Sans MS" panose="030F0702030302020204" pitchFamily="66" charset="0"/>
              </a:rPr>
              <a:t>rotating</a:t>
            </a:r>
          </a:p>
          <a:p>
            <a:pPr algn="l" rtl="0"/>
            <a:r>
              <a:rPr lang="en-US" sz="3200" dirty="0">
                <a:solidFill>
                  <a:srgbClr val="0000FF"/>
                </a:solidFill>
                <a:latin typeface="Comic Sans MS" panose="030F0702030302020204" pitchFamily="66" charset="0"/>
              </a:rPr>
              <a:t>appealing</a:t>
            </a:r>
          </a:p>
          <a:p>
            <a:pPr algn="l" rtl="0"/>
            <a:r>
              <a:rPr lang="en-US" sz="3200" dirty="0">
                <a:solidFill>
                  <a:srgbClr val="FF0000"/>
                </a:solidFill>
                <a:latin typeface="Comic Sans MS" panose="030F0702030302020204" pitchFamily="66" charset="0"/>
              </a:rPr>
              <a:t>porcupine</a:t>
            </a:r>
            <a:endParaRPr lang="ar-SA" sz="3200" dirty="0">
              <a:solidFill>
                <a:srgbClr val="FF0000"/>
              </a:solidFill>
              <a:latin typeface="Comic Sans MS" panose="030F0702030302020204" pitchFamily="66" charset="0"/>
            </a:endParaRPr>
          </a:p>
          <a:p>
            <a:pPr algn="l" rtl="0"/>
            <a:r>
              <a:rPr lang="en-US" sz="3200" dirty="0">
                <a:solidFill>
                  <a:srgbClr val="0000FF"/>
                </a:solidFill>
                <a:latin typeface="Comic Sans MS" panose="030F0702030302020204" pitchFamily="66" charset="0"/>
              </a:rPr>
              <a:t>obsession</a:t>
            </a:r>
          </a:p>
          <a:p>
            <a:pPr algn="l" rtl="0"/>
            <a:r>
              <a:rPr lang="en-US" sz="3200" dirty="0">
                <a:solidFill>
                  <a:srgbClr val="FF0000"/>
                </a:solidFill>
                <a:latin typeface="Comic Sans MS" panose="030F0702030302020204" pitchFamily="66" charset="0"/>
              </a:rPr>
              <a:t>extracted</a:t>
            </a:r>
          </a:p>
          <a:p>
            <a:pPr algn="l" rtl="0"/>
            <a:r>
              <a:rPr lang="en-US" sz="3200" dirty="0">
                <a:solidFill>
                  <a:srgbClr val="0000FF"/>
                </a:solidFill>
                <a:latin typeface="Comic Sans MS" panose="030F0702030302020204" pitchFamily="66" charset="0"/>
              </a:rPr>
              <a:t>synthetic</a:t>
            </a:r>
          </a:p>
          <a:p>
            <a:pPr algn="l" rtl="0"/>
            <a:r>
              <a:rPr lang="en-US" sz="3200" dirty="0">
                <a:solidFill>
                  <a:srgbClr val="FF0000"/>
                </a:solidFill>
                <a:latin typeface="Comic Sans MS" panose="030F0702030302020204" pitchFamily="66" charset="0"/>
              </a:rPr>
              <a:t>traced</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1570848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E257B19-9946-4989-9EE2-2B9EBD4B2E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8329" y="975428"/>
            <a:ext cx="7987341" cy="5137989"/>
          </a:xfrm>
          <a:prstGeom prst="rect">
            <a:avLst/>
          </a:prstGeom>
        </p:spPr>
      </p:pic>
      <p:pic>
        <p:nvPicPr>
          <p:cNvPr id="6" name="رسم 5" descr="علامة اختيار">
            <a:extLst>
              <a:ext uri="{FF2B5EF4-FFF2-40B4-BE49-F238E27FC236}">
                <a16:creationId xmlns:a16="http://schemas.microsoft.com/office/drawing/2014/main" id="{96224925-AC0F-42AC-98E6-B0E976614E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6644" y="2148840"/>
            <a:ext cx="457200" cy="457200"/>
          </a:xfrm>
          <a:prstGeom prst="rect">
            <a:avLst/>
          </a:prstGeom>
        </p:spPr>
      </p:pic>
      <p:pic>
        <p:nvPicPr>
          <p:cNvPr id="7" name="رسم 6" descr="علامة اختيار">
            <a:extLst>
              <a:ext uri="{FF2B5EF4-FFF2-40B4-BE49-F238E27FC236}">
                <a16:creationId xmlns:a16="http://schemas.microsoft.com/office/drawing/2014/main" id="{6CA85C2D-0365-416D-A2D7-56671BBD35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4073" y="2549437"/>
            <a:ext cx="457200" cy="457200"/>
          </a:xfrm>
          <a:prstGeom prst="rect">
            <a:avLst/>
          </a:prstGeom>
        </p:spPr>
      </p:pic>
      <p:pic>
        <p:nvPicPr>
          <p:cNvPr id="8" name="رسم 7" descr="علامة اختيار">
            <a:extLst>
              <a:ext uri="{FF2B5EF4-FFF2-40B4-BE49-F238E27FC236}">
                <a16:creationId xmlns:a16="http://schemas.microsoft.com/office/drawing/2014/main" id="{8D5C26A1-5B45-4664-A2EB-BCC734733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7937" y="3328855"/>
            <a:ext cx="457200" cy="457200"/>
          </a:xfrm>
          <a:prstGeom prst="rect">
            <a:avLst/>
          </a:prstGeom>
        </p:spPr>
      </p:pic>
      <p:pic>
        <p:nvPicPr>
          <p:cNvPr id="9" name="رسم 8" descr="علامة اختيار">
            <a:extLst>
              <a:ext uri="{FF2B5EF4-FFF2-40B4-BE49-F238E27FC236}">
                <a16:creationId xmlns:a16="http://schemas.microsoft.com/office/drawing/2014/main" id="{647EB0DE-5A0D-4C51-9B3B-07A1773ECC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0214" y="3638009"/>
            <a:ext cx="457200" cy="457200"/>
          </a:xfrm>
          <a:prstGeom prst="rect">
            <a:avLst/>
          </a:prstGeom>
        </p:spPr>
      </p:pic>
      <p:pic>
        <p:nvPicPr>
          <p:cNvPr id="10" name="رسم 9" descr="علامة اختيار">
            <a:extLst>
              <a:ext uri="{FF2B5EF4-FFF2-40B4-BE49-F238E27FC236}">
                <a16:creationId xmlns:a16="http://schemas.microsoft.com/office/drawing/2014/main" id="{55E04F74-9574-4D9E-AE4E-159D108CF7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6832" y="4143108"/>
            <a:ext cx="457200" cy="457200"/>
          </a:xfrm>
          <a:prstGeom prst="rect">
            <a:avLst/>
          </a:prstGeom>
        </p:spPr>
      </p:pic>
      <p:pic>
        <p:nvPicPr>
          <p:cNvPr id="11" name="رسم 10" descr="علامة اختيار">
            <a:extLst>
              <a:ext uri="{FF2B5EF4-FFF2-40B4-BE49-F238E27FC236}">
                <a16:creationId xmlns:a16="http://schemas.microsoft.com/office/drawing/2014/main" id="{9D44402C-1235-45B6-816D-A7B256F24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4869" y="4426138"/>
            <a:ext cx="457200" cy="457200"/>
          </a:xfrm>
          <a:prstGeom prst="rect">
            <a:avLst/>
          </a:prstGeom>
        </p:spPr>
      </p:pic>
      <p:pic>
        <p:nvPicPr>
          <p:cNvPr id="12" name="رسم 11" descr="علامة اختيار">
            <a:extLst>
              <a:ext uri="{FF2B5EF4-FFF2-40B4-BE49-F238E27FC236}">
                <a16:creationId xmlns:a16="http://schemas.microsoft.com/office/drawing/2014/main" id="{4C7610DC-A72F-434F-8423-4DDED17FF1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8425" y="4931239"/>
            <a:ext cx="457200" cy="457200"/>
          </a:xfrm>
          <a:prstGeom prst="rect">
            <a:avLst/>
          </a:prstGeom>
        </p:spPr>
      </p:pic>
      <p:pic>
        <p:nvPicPr>
          <p:cNvPr id="13" name="رسم 12" descr="علامة اختيار">
            <a:extLst>
              <a:ext uri="{FF2B5EF4-FFF2-40B4-BE49-F238E27FC236}">
                <a16:creationId xmlns:a16="http://schemas.microsoft.com/office/drawing/2014/main" id="{9C139849-1E9C-47B8-8BA5-734E63403F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1979" y="5436337"/>
            <a:ext cx="457200" cy="457200"/>
          </a:xfrm>
          <a:prstGeom prst="rect">
            <a:avLst/>
          </a:prstGeom>
        </p:spPr>
      </p:pic>
    </p:spTree>
    <p:extLst>
      <p:ext uri="{BB962C8B-B14F-4D97-AF65-F5344CB8AC3E}">
        <p14:creationId xmlns:p14="http://schemas.microsoft.com/office/powerpoint/2010/main" val="820691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008D92D-0297-4FA4-9F65-DA8DDE1F81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2017" y="930548"/>
            <a:ext cx="8479966" cy="5248183"/>
          </a:xfrm>
          <a:prstGeom prst="rect">
            <a:avLst/>
          </a:prstGeom>
        </p:spPr>
      </p:pic>
      <p:sp>
        <p:nvSpPr>
          <p:cNvPr id="5" name="شكل بيضاوي 4">
            <a:extLst>
              <a:ext uri="{FF2B5EF4-FFF2-40B4-BE49-F238E27FC236}">
                <a16:creationId xmlns:a16="http://schemas.microsoft.com/office/drawing/2014/main" id="{A80723F0-F844-41DA-A914-401568AFC955}"/>
              </a:ext>
            </a:extLst>
          </p:cNvPr>
          <p:cNvSpPr/>
          <p:nvPr/>
        </p:nvSpPr>
        <p:spPr>
          <a:xfrm>
            <a:off x="1802674" y="2246811"/>
            <a:ext cx="1214846" cy="40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637297C1-9FEE-4B41-8DE7-4EC0E2DCF1F4}"/>
              </a:ext>
            </a:extLst>
          </p:cNvPr>
          <p:cNvSpPr/>
          <p:nvPr/>
        </p:nvSpPr>
        <p:spPr>
          <a:xfrm>
            <a:off x="1772192" y="2782388"/>
            <a:ext cx="892630" cy="296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شكل بيضاوي 6">
            <a:extLst>
              <a:ext uri="{FF2B5EF4-FFF2-40B4-BE49-F238E27FC236}">
                <a16:creationId xmlns:a16="http://schemas.microsoft.com/office/drawing/2014/main" id="{1B1FB2E2-8046-42EC-AE35-B15ECAD83133}"/>
              </a:ext>
            </a:extLst>
          </p:cNvPr>
          <p:cNvSpPr/>
          <p:nvPr/>
        </p:nvSpPr>
        <p:spPr>
          <a:xfrm>
            <a:off x="2865119" y="3596642"/>
            <a:ext cx="1105989" cy="40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AE436BBE-DF35-41F0-AF31-63EE6C179797}"/>
              </a:ext>
            </a:extLst>
          </p:cNvPr>
          <p:cNvSpPr/>
          <p:nvPr/>
        </p:nvSpPr>
        <p:spPr>
          <a:xfrm>
            <a:off x="2233745" y="4075615"/>
            <a:ext cx="1214846" cy="40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شكل بيضاوي 8">
            <a:extLst>
              <a:ext uri="{FF2B5EF4-FFF2-40B4-BE49-F238E27FC236}">
                <a16:creationId xmlns:a16="http://schemas.microsoft.com/office/drawing/2014/main" id="{09A5B247-5781-4225-93B8-56450EE93FC3}"/>
              </a:ext>
            </a:extLst>
          </p:cNvPr>
          <p:cNvSpPr/>
          <p:nvPr/>
        </p:nvSpPr>
        <p:spPr>
          <a:xfrm>
            <a:off x="3039287" y="4541526"/>
            <a:ext cx="1310644" cy="40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شكل بيضاوي 9">
            <a:extLst>
              <a:ext uri="{FF2B5EF4-FFF2-40B4-BE49-F238E27FC236}">
                <a16:creationId xmlns:a16="http://schemas.microsoft.com/office/drawing/2014/main" id="{65C96676-83C1-40EF-B774-43C4C004C39D}"/>
              </a:ext>
            </a:extLst>
          </p:cNvPr>
          <p:cNvSpPr/>
          <p:nvPr/>
        </p:nvSpPr>
        <p:spPr>
          <a:xfrm>
            <a:off x="1793961" y="5425447"/>
            <a:ext cx="892631" cy="40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193359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99ACA9E-2D45-48A9-BE4C-DEFCB0F89E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675" y="1162593"/>
            <a:ext cx="8340650" cy="5081451"/>
          </a:xfrm>
          <a:prstGeom prst="rect">
            <a:avLst/>
          </a:prstGeom>
        </p:spPr>
      </p:pic>
      <p:sp>
        <p:nvSpPr>
          <p:cNvPr id="5" name="مربع نص 4">
            <a:extLst>
              <a:ext uri="{FF2B5EF4-FFF2-40B4-BE49-F238E27FC236}">
                <a16:creationId xmlns:a16="http://schemas.microsoft.com/office/drawing/2014/main" id="{CF35EABA-B7CB-4F5F-BC7C-9948319C2434}"/>
              </a:ext>
            </a:extLst>
          </p:cNvPr>
          <p:cNvSpPr txBox="1"/>
          <p:nvPr/>
        </p:nvSpPr>
        <p:spPr>
          <a:xfrm>
            <a:off x="1188721" y="2730137"/>
            <a:ext cx="744583" cy="3539430"/>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 </a:t>
            </a:r>
          </a:p>
          <a:p>
            <a:pPr algn="l" rtl="0"/>
            <a:r>
              <a:rPr lang="en-US" sz="3200" dirty="0">
                <a:solidFill>
                  <a:srgbClr val="0000FF"/>
                </a:solidFill>
                <a:latin typeface="Comic Sans MS" panose="030F0702030302020204" pitchFamily="66" charset="0"/>
              </a:rPr>
              <a:t>f </a:t>
            </a:r>
          </a:p>
          <a:p>
            <a:pPr algn="l" rtl="0"/>
            <a:r>
              <a:rPr lang="en-US" sz="3200" dirty="0">
                <a:solidFill>
                  <a:srgbClr val="FF0000"/>
                </a:solidFill>
                <a:latin typeface="Comic Sans MS" panose="030F0702030302020204" pitchFamily="66" charset="0"/>
              </a:rPr>
              <a:t>h </a:t>
            </a:r>
          </a:p>
          <a:p>
            <a:pPr algn="l" rtl="0"/>
            <a:r>
              <a:rPr lang="en-US" sz="3200" dirty="0">
                <a:solidFill>
                  <a:srgbClr val="0000FF"/>
                </a:solidFill>
                <a:latin typeface="Comic Sans MS" panose="030F0702030302020204" pitchFamily="66" charset="0"/>
              </a:rPr>
              <a:t>b </a:t>
            </a:r>
          </a:p>
          <a:p>
            <a:pPr algn="l" rtl="0"/>
            <a:r>
              <a:rPr lang="en-US" sz="3200" dirty="0">
                <a:solidFill>
                  <a:srgbClr val="FF0000"/>
                </a:solidFill>
                <a:latin typeface="Comic Sans MS" panose="030F0702030302020204" pitchFamily="66" charset="0"/>
              </a:rPr>
              <a:t>d </a:t>
            </a:r>
          </a:p>
          <a:p>
            <a:pPr algn="l" rtl="0"/>
            <a:r>
              <a:rPr lang="en-US" sz="3200" dirty="0">
                <a:solidFill>
                  <a:srgbClr val="0000FF"/>
                </a:solidFill>
                <a:latin typeface="Comic Sans MS" panose="030F0702030302020204" pitchFamily="66" charset="0"/>
              </a:rPr>
              <a:t>e </a:t>
            </a:r>
          </a:p>
          <a:p>
            <a:pPr algn="l" rtl="0"/>
            <a:r>
              <a:rPr lang="en-US" sz="3200" dirty="0">
                <a:solidFill>
                  <a:srgbClr val="FF0000"/>
                </a:solidFill>
                <a:latin typeface="Comic Sans MS" panose="030F0702030302020204" pitchFamily="66" charset="0"/>
              </a:rPr>
              <a:t>g</a:t>
            </a:r>
            <a:r>
              <a:rPr lang="en-US" sz="3200" dirty="0">
                <a:latin typeface="Comic Sans MS" panose="030F0702030302020204" pitchFamily="66" charset="0"/>
              </a:rPr>
              <a:t> </a:t>
            </a:r>
            <a:endParaRPr lang="ar-SA" sz="3200" dirty="0">
              <a:latin typeface="Comic Sans MS" panose="030F0702030302020204" pitchFamily="66" charset="0"/>
            </a:endParaRPr>
          </a:p>
        </p:txBody>
      </p:sp>
    </p:spTree>
    <p:extLst>
      <p:ext uri="{BB962C8B-B14F-4D97-AF65-F5344CB8AC3E}">
        <p14:creationId xmlns:p14="http://schemas.microsoft.com/office/powerpoint/2010/main" val="23152184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335197C-C2DE-48F3-BA04-7A4B485518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3630" y="1789612"/>
            <a:ext cx="7916740" cy="3657601"/>
          </a:xfrm>
          <a:prstGeom prst="rect">
            <a:avLst/>
          </a:prstGeom>
        </p:spPr>
      </p:pic>
      <p:sp>
        <p:nvSpPr>
          <p:cNvPr id="5" name="مربع نص 4">
            <a:extLst>
              <a:ext uri="{FF2B5EF4-FFF2-40B4-BE49-F238E27FC236}">
                <a16:creationId xmlns:a16="http://schemas.microsoft.com/office/drawing/2014/main" id="{655BEABC-899B-48D0-B76A-DCFD70F540BF}"/>
              </a:ext>
            </a:extLst>
          </p:cNvPr>
          <p:cNvSpPr txBox="1"/>
          <p:nvPr/>
        </p:nvSpPr>
        <p:spPr>
          <a:xfrm>
            <a:off x="5721532" y="242639"/>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BE9F9385-245D-47CD-8357-47F74230C6E8}"/>
              </a:ext>
            </a:extLst>
          </p:cNvPr>
          <p:cNvSpPr txBox="1"/>
          <p:nvPr/>
        </p:nvSpPr>
        <p:spPr>
          <a:xfrm>
            <a:off x="3082836" y="2142311"/>
            <a:ext cx="5643479" cy="3416320"/>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it won’t snow today</a:t>
            </a:r>
          </a:p>
          <a:p>
            <a:pPr algn="l" rtl="0"/>
            <a:r>
              <a:rPr lang="en-US" sz="2400" dirty="0">
                <a:solidFill>
                  <a:srgbClr val="FF0000"/>
                </a:solidFill>
                <a:latin typeface="Comic Sans MS" panose="030F0702030302020204" pitchFamily="66" charset="0"/>
              </a:rPr>
              <a:t>I get an A in English class</a:t>
            </a:r>
          </a:p>
          <a:p>
            <a:pPr algn="l" rtl="0"/>
            <a:r>
              <a:rPr lang="en-US" sz="2400" dirty="0">
                <a:solidFill>
                  <a:srgbClr val="0000FF"/>
                </a:solidFill>
                <a:latin typeface="Comic Sans MS" panose="030F0702030302020204" pitchFamily="66" charset="0"/>
              </a:rPr>
              <a:t>technology has advanced our world</a:t>
            </a:r>
          </a:p>
          <a:p>
            <a:pPr algn="l" rtl="0"/>
            <a:r>
              <a:rPr lang="en-US" sz="2400" dirty="0">
                <a:solidFill>
                  <a:srgbClr val="FF0000"/>
                </a:solidFill>
                <a:latin typeface="Comic Sans MS" panose="030F0702030302020204" pitchFamily="66" charset="0"/>
              </a:rPr>
              <a:t>he still hasn’t called</a:t>
            </a:r>
          </a:p>
          <a:p>
            <a:pPr algn="l" rtl="0"/>
            <a:r>
              <a:rPr lang="en-US" sz="2400" dirty="0">
                <a:solidFill>
                  <a:srgbClr val="0000FF"/>
                </a:solidFill>
                <a:latin typeface="Comic Sans MS" panose="030F0702030302020204" pitchFamily="66" charset="0"/>
              </a:rPr>
              <a:t>I didn’t get to exercise today</a:t>
            </a:r>
          </a:p>
          <a:p>
            <a:pPr algn="l" rtl="0"/>
            <a:r>
              <a:rPr lang="en-US" sz="2400" dirty="0">
                <a:solidFill>
                  <a:srgbClr val="FF0000"/>
                </a:solidFill>
                <a:latin typeface="Comic Sans MS" panose="030F0702030302020204" pitchFamily="66" charset="0"/>
              </a:rPr>
              <a:t>we won't have food to eat</a:t>
            </a:r>
          </a:p>
          <a:p>
            <a:pPr algn="l" rtl="0"/>
            <a:r>
              <a:rPr lang="en-US" sz="2400" dirty="0">
                <a:solidFill>
                  <a:srgbClr val="0000FF"/>
                </a:solidFill>
                <a:latin typeface="Comic Sans MS" panose="030F0702030302020204" pitchFamily="66" charset="0"/>
              </a:rPr>
              <a:t>There can be a life on Mars </a:t>
            </a:r>
          </a:p>
          <a:p>
            <a:pPr algn="l" rtl="0"/>
            <a:r>
              <a:rPr lang="en-US" sz="2400" dirty="0">
                <a:solidFill>
                  <a:srgbClr val="FF0000"/>
                </a:solidFill>
                <a:latin typeface="Comic Sans MS" panose="030F0702030302020204" pitchFamily="66" charset="0"/>
              </a:rPr>
              <a:t>it didn’t rain today</a:t>
            </a:r>
          </a:p>
          <a:p>
            <a:pPr algn="l" rtl="0"/>
            <a:r>
              <a:rPr lang="en-US" sz="2400" dirty="0">
                <a:solidFill>
                  <a:srgbClr val="0000FF"/>
                </a:solidFill>
                <a:latin typeface="Comic Sans MS" panose="030F0702030302020204" pitchFamily="66" charset="0"/>
              </a:rPr>
              <a:t>I’ll get into every college I applied to</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41840869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E4BE04A-BAAF-496A-891D-C23785E2C9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9451" y="1483321"/>
            <a:ext cx="8046720" cy="4643160"/>
          </a:xfrm>
          <a:prstGeom prst="rect">
            <a:avLst/>
          </a:prstGeom>
        </p:spPr>
      </p:pic>
      <p:sp>
        <p:nvSpPr>
          <p:cNvPr id="5" name="مربع نص 4">
            <a:extLst>
              <a:ext uri="{FF2B5EF4-FFF2-40B4-BE49-F238E27FC236}">
                <a16:creationId xmlns:a16="http://schemas.microsoft.com/office/drawing/2014/main" id="{593F84B3-5AFB-4AA5-9F26-F70F4F6FD1D0}"/>
              </a:ext>
            </a:extLst>
          </p:cNvPr>
          <p:cNvSpPr txBox="1"/>
          <p:nvPr/>
        </p:nvSpPr>
        <p:spPr>
          <a:xfrm>
            <a:off x="1162594" y="4232367"/>
            <a:ext cx="7746275" cy="1938992"/>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It is obvious that they are great friends.</a:t>
            </a:r>
          </a:p>
          <a:p>
            <a:pPr algn="l" rtl="0"/>
            <a:r>
              <a:rPr lang="en-US" sz="2000" dirty="0">
                <a:solidFill>
                  <a:srgbClr val="0000FF"/>
                </a:solidFill>
                <a:latin typeface="Comic Sans MS" panose="030F0702030302020204" pitchFamily="66" charset="0"/>
              </a:rPr>
              <a:t>The teacher is disappointed that he didn’t do the homework.</a:t>
            </a:r>
          </a:p>
          <a:p>
            <a:pPr algn="l" rtl="0"/>
            <a:r>
              <a:rPr lang="en-US" sz="2000" dirty="0">
                <a:solidFill>
                  <a:srgbClr val="FF0000"/>
                </a:solidFill>
                <a:latin typeface="Comic Sans MS" panose="030F0702030302020204" pitchFamily="66" charset="0"/>
              </a:rPr>
              <a:t>He is worried that his hair won't look good.</a:t>
            </a:r>
          </a:p>
          <a:p>
            <a:pPr algn="l" rtl="0"/>
            <a:r>
              <a:rPr lang="en-US" sz="2000" dirty="0">
                <a:solidFill>
                  <a:srgbClr val="0000FF"/>
                </a:solidFill>
                <a:latin typeface="Comic Sans MS" panose="030F0702030302020204" pitchFamily="66" charset="0"/>
              </a:rPr>
              <a:t>He realized that they are going to be late for the meeting.</a:t>
            </a:r>
          </a:p>
          <a:p>
            <a:pPr algn="l" rtl="0"/>
            <a:r>
              <a:rPr lang="en-US" sz="2000" dirty="0">
                <a:solidFill>
                  <a:srgbClr val="FF0000"/>
                </a:solidFill>
                <a:latin typeface="Comic Sans MS" panose="030F0702030302020204" pitchFamily="66" charset="0"/>
              </a:rPr>
              <a:t>He is certain that his friend forgot their appointment.</a:t>
            </a:r>
          </a:p>
          <a:p>
            <a:pPr algn="l" rtl="0"/>
            <a:r>
              <a:rPr lang="en-US" sz="2000" dirty="0">
                <a:solidFill>
                  <a:srgbClr val="0000FF"/>
                </a:solidFill>
                <a:latin typeface="Comic Sans MS" panose="030F0702030302020204" pitchFamily="66" charset="0"/>
              </a:rPr>
              <a:t>It’s surprising that some people use so many beauty products.</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2828051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7A0313-65DE-49D2-A322-1B1B955090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4806" y="1006871"/>
            <a:ext cx="7354388" cy="5210599"/>
          </a:xfrm>
          <a:prstGeom prst="rect">
            <a:avLst/>
          </a:prstGeom>
        </p:spPr>
      </p:pic>
      <p:pic>
        <p:nvPicPr>
          <p:cNvPr id="5" name="صورة 4">
            <a:extLst>
              <a:ext uri="{FF2B5EF4-FFF2-40B4-BE49-F238E27FC236}">
                <a16:creationId xmlns:a16="http://schemas.microsoft.com/office/drawing/2014/main" id="{582D0891-E415-4A84-A384-C1B5C8A8AE4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82201" y="2390774"/>
            <a:ext cx="6045012" cy="3826695"/>
          </a:xfrm>
          <a:prstGeom prst="rect">
            <a:avLst/>
          </a:prstGeom>
        </p:spPr>
      </p:pic>
    </p:spTree>
    <p:extLst>
      <p:ext uri="{BB962C8B-B14F-4D97-AF65-F5344CB8AC3E}">
        <p14:creationId xmlns:p14="http://schemas.microsoft.com/office/powerpoint/2010/main" val="1891696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2783C8-79AF-4D97-889E-7108E5605D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4360" y="883239"/>
            <a:ext cx="7955280" cy="5386932"/>
          </a:xfrm>
          <a:prstGeom prst="rect">
            <a:avLst/>
          </a:prstGeom>
        </p:spPr>
      </p:pic>
      <p:sp>
        <p:nvSpPr>
          <p:cNvPr id="5" name="مربع نص 4">
            <a:extLst>
              <a:ext uri="{FF2B5EF4-FFF2-40B4-BE49-F238E27FC236}">
                <a16:creationId xmlns:a16="http://schemas.microsoft.com/office/drawing/2014/main" id="{C6EF934E-1EBC-4583-98FD-E356AC49EEA9}"/>
              </a:ext>
            </a:extLst>
          </p:cNvPr>
          <p:cNvSpPr txBox="1"/>
          <p:nvPr/>
        </p:nvSpPr>
        <p:spPr>
          <a:xfrm>
            <a:off x="2625634" y="2103120"/>
            <a:ext cx="1920240" cy="369332"/>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blew them away</a:t>
            </a:r>
            <a:endParaRPr lang="ar-SA"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7F2658F-59FA-4763-9F0F-25BC7AF217B3}"/>
              </a:ext>
            </a:extLst>
          </p:cNvPr>
          <p:cNvSpPr txBox="1"/>
          <p:nvPr/>
        </p:nvSpPr>
        <p:spPr>
          <a:xfrm>
            <a:off x="4384767" y="2412276"/>
            <a:ext cx="2127066"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did a double take</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4B5815F-A2D8-4D91-A5F8-7D0F36B7D09E}"/>
              </a:ext>
            </a:extLst>
          </p:cNvPr>
          <p:cNvSpPr txBox="1"/>
          <p:nvPr/>
        </p:nvSpPr>
        <p:spPr>
          <a:xfrm>
            <a:off x="1193071" y="3439889"/>
            <a:ext cx="1920240" cy="369332"/>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on the house</a:t>
            </a:r>
            <a:endParaRPr lang="ar-SA"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BB9DCE0-C3ED-479C-8F93-51A851D4D4D8}"/>
              </a:ext>
            </a:extLst>
          </p:cNvPr>
          <p:cNvSpPr txBox="1"/>
          <p:nvPr/>
        </p:nvSpPr>
        <p:spPr>
          <a:xfrm>
            <a:off x="300442" y="3997238"/>
            <a:ext cx="2821582"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beating around the bush</a:t>
            </a:r>
            <a:endParaRPr lang="ar-SA"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E51C1C5-5E69-4BE3-BB90-379E45242339}"/>
              </a:ext>
            </a:extLst>
          </p:cNvPr>
          <p:cNvSpPr txBox="1"/>
          <p:nvPr/>
        </p:nvSpPr>
        <p:spPr>
          <a:xfrm>
            <a:off x="1210485" y="5286107"/>
            <a:ext cx="1920240" cy="369332"/>
          </a:xfrm>
          <a:prstGeom prst="rect">
            <a:avLst/>
          </a:prstGeom>
          <a:noFill/>
        </p:spPr>
        <p:txBody>
          <a:bodyPr wrap="square" rtlCol="1">
            <a:spAutoFit/>
          </a:bodyPr>
          <a:lstStyle/>
          <a:p>
            <a:pPr algn="l" rtl="0"/>
            <a:r>
              <a:rPr lang="en-US" dirty="0">
                <a:solidFill>
                  <a:srgbClr val="0000FF"/>
                </a:solidFill>
                <a:latin typeface="Comic Sans MS" panose="030F0702030302020204" pitchFamily="66" charset="0"/>
              </a:rPr>
              <a:t>fit to be tied</a:t>
            </a:r>
            <a:endParaRPr lang="ar-SA"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09ABB7D-8A3B-4DF4-9B13-A14A19B7C248}"/>
              </a:ext>
            </a:extLst>
          </p:cNvPr>
          <p:cNvSpPr txBox="1"/>
          <p:nvPr/>
        </p:nvSpPr>
        <p:spPr>
          <a:xfrm>
            <a:off x="4197530" y="5595263"/>
            <a:ext cx="102761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by far</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91688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A78531-92E9-426D-9FB2-252EBB8BFB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2148" y="981050"/>
            <a:ext cx="7419703" cy="5271024"/>
          </a:xfrm>
          <a:prstGeom prst="rect">
            <a:avLst/>
          </a:prstGeom>
        </p:spPr>
      </p:pic>
    </p:spTree>
    <p:extLst>
      <p:ext uri="{BB962C8B-B14F-4D97-AF65-F5344CB8AC3E}">
        <p14:creationId xmlns:p14="http://schemas.microsoft.com/office/powerpoint/2010/main" val="2559158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0A8A174-8D02-4F67-A998-F6DD4BF75E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6946" y="1776548"/>
            <a:ext cx="8250107" cy="3814355"/>
          </a:xfrm>
          <a:prstGeom prst="rect">
            <a:avLst/>
          </a:prstGeom>
        </p:spPr>
      </p:pic>
      <p:pic>
        <p:nvPicPr>
          <p:cNvPr id="6" name="رسم 5" descr="علامة اختيار">
            <a:extLst>
              <a:ext uri="{FF2B5EF4-FFF2-40B4-BE49-F238E27FC236}">
                <a16:creationId xmlns:a16="http://schemas.microsoft.com/office/drawing/2014/main" id="{39A2D612-7E6D-4B0E-AEDF-19B63CB2F7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7920" y="2736669"/>
            <a:ext cx="457200" cy="457200"/>
          </a:xfrm>
          <a:prstGeom prst="rect">
            <a:avLst/>
          </a:prstGeom>
        </p:spPr>
      </p:pic>
      <p:pic>
        <p:nvPicPr>
          <p:cNvPr id="7" name="رسم 6" descr="علامة اختيار">
            <a:extLst>
              <a:ext uri="{FF2B5EF4-FFF2-40B4-BE49-F238E27FC236}">
                <a16:creationId xmlns:a16="http://schemas.microsoft.com/office/drawing/2014/main" id="{1F1ED95B-47CB-4BBB-AFC9-31A5CD51B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904" y="3215643"/>
            <a:ext cx="457200" cy="457200"/>
          </a:xfrm>
          <a:prstGeom prst="rect">
            <a:avLst/>
          </a:prstGeom>
        </p:spPr>
      </p:pic>
      <p:pic>
        <p:nvPicPr>
          <p:cNvPr id="8" name="رسم 7" descr="علامة اختيار">
            <a:extLst>
              <a:ext uri="{FF2B5EF4-FFF2-40B4-BE49-F238E27FC236}">
                <a16:creationId xmlns:a16="http://schemas.microsoft.com/office/drawing/2014/main" id="{79CD1F6E-52EC-4FD4-B457-5E999011D5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8825" y="3642365"/>
            <a:ext cx="457200" cy="457200"/>
          </a:xfrm>
          <a:prstGeom prst="rect">
            <a:avLst/>
          </a:prstGeom>
        </p:spPr>
      </p:pic>
      <p:pic>
        <p:nvPicPr>
          <p:cNvPr id="9" name="رسم 8" descr="علامة اختيار">
            <a:extLst>
              <a:ext uri="{FF2B5EF4-FFF2-40B4-BE49-F238E27FC236}">
                <a16:creationId xmlns:a16="http://schemas.microsoft.com/office/drawing/2014/main" id="{2910E5BD-C1FD-4FBA-9017-D9C7FBAF56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9256" y="4095212"/>
            <a:ext cx="457200" cy="457200"/>
          </a:xfrm>
          <a:prstGeom prst="rect">
            <a:avLst/>
          </a:prstGeom>
        </p:spPr>
      </p:pic>
      <p:pic>
        <p:nvPicPr>
          <p:cNvPr id="10" name="رسم 9" descr="علامة اختيار">
            <a:extLst>
              <a:ext uri="{FF2B5EF4-FFF2-40B4-BE49-F238E27FC236}">
                <a16:creationId xmlns:a16="http://schemas.microsoft.com/office/drawing/2014/main" id="{4BDAE0DD-2E82-4D89-819D-C165860049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900" y="4574187"/>
            <a:ext cx="457200" cy="457200"/>
          </a:xfrm>
          <a:prstGeom prst="rect">
            <a:avLst/>
          </a:prstGeom>
        </p:spPr>
      </p:pic>
      <p:pic>
        <p:nvPicPr>
          <p:cNvPr id="11" name="رسم 10" descr="علامة اختيار">
            <a:extLst>
              <a:ext uri="{FF2B5EF4-FFF2-40B4-BE49-F238E27FC236}">
                <a16:creationId xmlns:a16="http://schemas.microsoft.com/office/drawing/2014/main" id="{EEBBD9CF-93C4-41ED-B033-4E80619C1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11883" y="4974784"/>
            <a:ext cx="457200" cy="457200"/>
          </a:xfrm>
          <a:prstGeom prst="rect">
            <a:avLst/>
          </a:prstGeom>
        </p:spPr>
      </p:pic>
    </p:spTree>
    <p:extLst>
      <p:ext uri="{BB962C8B-B14F-4D97-AF65-F5344CB8AC3E}">
        <p14:creationId xmlns:p14="http://schemas.microsoft.com/office/powerpoint/2010/main" val="414806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0013BDA-E62F-461E-8737-06A3B3AE52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4726" y="1319348"/>
            <a:ext cx="8634547" cy="4415246"/>
          </a:xfrm>
          <a:prstGeom prst="rect">
            <a:avLst/>
          </a:prstGeom>
        </p:spPr>
      </p:pic>
      <p:sp>
        <p:nvSpPr>
          <p:cNvPr id="6" name="مربع نص 5">
            <a:extLst>
              <a:ext uri="{FF2B5EF4-FFF2-40B4-BE49-F238E27FC236}">
                <a16:creationId xmlns:a16="http://schemas.microsoft.com/office/drawing/2014/main" id="{CA9BBBA8-224F-437D-A230-F85FDD45FA71}"/>
              </a:ext>
            </a:extLst>
          </p:cNvPr>
          <p:cNvSpPr txBox="1"/>
          <p:nvPr/>
        </p:nvSpPr>
        <p:spPr>
          <a:xfrm>
            <a:off x="254726" y="2638697"/>
            <a:ext cx="8634547" cy="3369256"/>
          </a:xfrm>
          <a:prstGeom prst="rect">
            <a:avLst/>
          </a:prstGeom>
          <a:noFill/>
        </p:spPr>
        <p:txBody>
          <a:bodyPr wrap="square" rtlCol="1">
            <a:spAutoFit/>
          </a:bodyPr>
          <a:lstStyle/>
          <a:p>
            <a:pPr algn="ctr" rtl="0">
              <a:lnSpc>
                <a:spcPct val="150000"/>
              </a:lnSpc>
            </a:pPr>
            <a:r>
              <a:rPr lang="en-US" dirty="0">
                <a:solidFill>
                  <a:srgbClr val="0000FF"/>
                </a:solidFill>
                <a:latin typeface="Comic Sans MS" panose="030F0702030302020204" pitchFamily="66" charset="0"/>
              </a:rPr>
              <a:t>It is obvious that he is not aware of the difficulty involved in this undertaking.</a:t>
            </a:r>
          </a:p>
          <a:p>
            <a:pPr algn="ctr" rtl="0">
              <a:lnSpc>
                <a:spcPct val="150000"/>
              </a:lnSpc>
            </a:pPr>
            <a:r>
              <a:rPr lang="en-US" dirty="0">
                <a:solidFill>
                  <a:srgbClr val="FF0000"/>
                </a:solidFill>
                <a:latin typeface="Comic Sans MS" panose="030F0702030302020204" pitchFamily="66" charset="0"/>
              </a:rPr>
              <a:t>There is a good chance that he’s going to get his license immediately.</a:t>
            </a:r>
          </a:p>
          <a:p>
            <a:pPr algn="ctr" rtl="0">
              <a:lnSpc>
                <a:spcPct val="150000"/>
              </a:lnSpc>
            </a:pPr>
            <a:r>
              <a:rPr lang="en-US" dirty="0">
                <a:solidFill>
                  <a:srgbClr val="0000FF"/>
                </a:solidFill>
                <a:latin typeface="Comic Sans MS" panose="030F0702030302020204" pitchFamily="66" charset="0"/>
              </a:rPr>
              <a:t>It is disappointing that they are not going to attend our presentation.</a:t>
            </a:r>
          </a:p>
          <a:p>
            <a:pPr algn="ctr" rtl="0">
              <a:lnSpc>
                <a:spcPct val="150000"/>
              </a:lnSpc>
            </a:pPr>
            <a:r>
              <a:rPr lang="en-US" dirty="0">
                <a:solidFill>
                  <a:srgbClr val="FF0000"/>
                </a:solidFill>
                <a:latin typeface="Comic Sans MS" panose="030F0702030302020204" pitchFamily="66" charset="0"/>
              </a:rPr>
              <a:t>It is very possible that a new policy will be introduced.</a:t>
            </a:r>
          </a:p>
          <a:p>
            <a:pPr algn="ctr" rtl="0">
              <a:lnSpc>
                <a:spcPct val="150000"/>
              </a:lnSpc>
            </a:pPr>
            <a:r>
              <a:rPr lang="en-US" dirty="0">
                <a:solidFill>
                  <a:srgbClr val="0000FF"/>
                </a:solidFill>
                <a:latin typeface="Comic Sans MS" panose="030F0702030302020204" pitchFamily="66" charset="0"/>
              </a:rPr>
              <a:t>It is surprising that they accepted the job offer and move to Canada.</a:t>
            </a:r>
          </a:p>
          <a:p>
            <a:pPr algn="ctr" rtl="0">
              <a:lnSpc>
                <a:spcPct val="150000"/>
              </a:lnSpc>
            </a:pPr>
            <a:r>
              <a:rPr lang="en-US" dirty="0">
                <a:solidFill>
                  <a:srgbClr val="FF0000"/>
                </a:solidFill>
                <a:latin typeface="Comic Sans MS" panose="030F0702030302020204" pitchFamily="66" charset="0"/>
              </a:rPr>
              <a:t>It is true that most people don’t watch what they eat.</a:t>
            </a:r>
          </a:p>
          <a:p>
            <a:pPr algn="ctr" rtl="0">
              <a:lnSpc>
                <a:spcPct val="150000"/>
              </a:lnSpc>
            </a:pPr>
            <a:r>
              <a:rPr lang="en-US" dirty="0">
                <a:solidFill>
                  <a:srgbClr val="0000FF"/>
                </a:solidFill>
                <a:latin typeface="Comic Sans MS" panose="030F0702030302020204" pitchFamily="66" charset="0"/>
              </a:rPr>
              <a:t>It is strange that after years of research he decided to give it all up and become a farmer.</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4466685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EC83490-3DEF-4C28-9818-D38E827AA9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3550" y="1489165"/>
            <a:ext cx="8216900" cy="4206240"/>
          </a:xfrm>
          <a:prstGeom prst="rect">
            <a:avLst/>
          </a:prstGeom>
        </p:spPr>
      </p:pic>
      <p:sp>
        <p:nvSpPr>
          <p:cNvPr id="5" name="مربع نص 4">
            <a:extLst>
              <a:ext uri="{FF2B5EF4-FFF2-40B4-BE49-F238E27FC236}">
                <a16:creationId xmlns:a16="http://schemas.microsoft.com/office/drawing/2014/main" id="{C59F7551-D2DC-4AE2-8E4B-8855A65B0A6B}"/>
              </a:ext>
            </a:extLst>
          </p:cNvPr>
          <p:cNvSpPr txBox="1"/>
          <p:nvPr/>
        </p:nvSpPr>
        <p:spPr>
          <a:xfrm>
            <a:off x="1711234" y="2677886"/>
            <a:ext cx="135853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notice</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FE66E61-ABA7-494A-8AC7-6DFD827611C5}"/>
              </a:ext>
            </a:extLst>
          </p:cNvPr>
          <p:cNvSpPr txBox="1"/>
          <p:nvPr/>
        </p:nvSpPr>
        <p:spPr>
          <a:xfrm>
            <a:off x="5482055" y="3052356"/>
            <a:ext cx="1358537"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found out</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6FDF64C-B62D-4B62-9BF1-CCA33D70447F}"/>
              </a:ext>
            </a:extLst>
          </p:cNvPr>
          <p:cNvSpPr txBox="1"/>
          <p:nvPr/>
        </p:nvSpPr>
        <p:spPr>
          <a:xfrm>
            <a:off x="1831638" y="3753398"/>
            <a:ext cx="106041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feel</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190441A-FF2B-493B-AFAB-90CF05C394C3}"/>
              </a:ext>
            </a:extLst>
          </p:cNvPr>
          <p:cNvSpPr txBox="1"/>
          <p:nvPr/>
        </p:nvSpPr>
        <p:spPr>
          <a:xfrm>
            <a:off x="6087302" y="4101743"/>
            <a:ext cx="154140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discovered</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0E014C7-7878-48C3-A009-A62B357AB23E}"/>
              </a:ext>
            </a:extLst>
          </p:cNvPr>
          <p:cNvSpPr txBox="1"/>
          <p:nvPr/>
        </p:nvSpPr>
        <p:spPr>
          <a:xfrm>
            <a:off x="1184364" y="4828909"/>
            <a:ext cx="1532710"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suspected</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9F85394-C55D-47FF-A3E1-3332684CB70F}"/>
              </a:ext>
            </a:extLst>
          </p:cNvPr>
          <p:cNvSpPr txBox="1"/>
          <p:nvPr/>
        </p:nvSpPr>
        <p:spPr>
          <a:xfrm>
            <a:off x="2290353" y="5177254"/>
            <a:ext cx="1358537"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complain</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459047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28EF74D-C322-49FB-855D-2958B4D331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6389" y="1005840"/>
            <a:ext cx="8151222" cy="5309178"/>
          </a:xfrm>
          <a:prstGeom prst="rect">
            <a:avLst/>
          </a:prstGeom>
        </p:spPr>
      </p:pic>
      <p:sp>
        <p:nvSpPr>
          <p:cNvPr id="5" name="مربع نص 4">
            <a:extLst>
              <a:ext uri="{FF2B5EF4-FFF2-40B4-BE49-F238E27FC236}">
                <a16:creationId xmlns:a16="http://schemas.microsoft.com/office/drawing/2014/main" id="{FABE664D-FD98-4EAA-9EA1-4C6668EF19DC}"/>
              </a:ext>
            </a:extLst>
          </p:cNvPr>
          <p:cNvSpPr txBox="1"/>
          <p:nvPr/>
        </p:nvSpPr>
        <p:spPr>
          <a:xfrm>
            <a:off x="5029200" y="1933303"/>
            <a:ext cx="223374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supposed to go </a:t>
            </a:r>
            <a:endParaRPr lang="ar-SA" sz="20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BEC08A-FCE0-43DC-88FB-025473804C1E}"/>
              </a:ext>
            </a:extLst>
          </p:cNvPr>
          <p:cNvSpPr txBox="1"/>
          <p:nvPr/>
        </p:nvSpPr>
        <p:spPr>
          <a:xfrm>
            <a:off x="3692435" y="2503715"/>
            <a:ext cx="250371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shouldn’t have gone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74F4FA2-6348-42D6-AC1B-25CA1A72166D}"/>
              </a:ext>
            </a:extLst>
          </p:cNvPr>
          <p:cNvSpPr txBox="1"/>
          <p:nvPr/>
        </p:nvSpPr>
        <p:spPr>
          <a:xfrm>
            <a:off x="2055223" y="3335385"/>
            <a:ext cx="223374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must have eaten</a:t>
            </a:r>
            <a:endParaRPr lang="ar-SA" sz="20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06CD0F5-4A78-4B8B-88CB-45D3B2D120AA}"/>
              </a:ext>
            </a:extLst>
          </p:cNvPr>
          <p:cNvSpPr txBox="1"/>
          <p:nvPr/>
        </p:nvSpPr>
        <p:spPr>
          <a:xfrm>
            <a:off x="3213463" y="4454437"/>
            <a:ext cx="223374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must have been</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740CDEF-6D0C-4778-8C6B-F87F4D404291}"/>
              </a:ext>
            </a:extLst>
          </p:cNvPr>
          <p:cNvSpPr txBox="1"/>
          <p:nvPr/>
        </p:nvSpPr>
        <p:spPr>
          <a:xfrm>
            <a:off x="2764972" y="4737467"/>
            <a:ext cx="223374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should have told</a:t>
            </a:r>
            <a:endParaRPr lang="ar-SA" sz="20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745FD88-AE03-4E93-9AEA-DE9551CF775B}"/>
              </a:ext>
            </a:extLst>
          </p:cNvPr>
          <p:cNvSpPr txBox="1"/>
          <p:nvPr/>
        </p:nvSpPr>
        <p:spPr>
          <a:xfrm>
            <a:off x="3962399" y="5033560"/>
            <a:ext cx="250371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could have gotten</a:t>
            </a:r>
            <a:endParaRPr lang="ar-SA" sz="20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C7A4520-5329-45C0-8693-EFD090FAB921}"/>
              </a:ext>
            </a:extLst>
          </p:cNvPr>
          <p:cNvSpPr txBox="1"/>
          <p:nvPr/>
        </p:nvSpPr>
        <p:spPr>
          <a:xfrm>
            <a:off x="2246808" y="5551721"/>
            <a:ext cx="2233749"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must have been</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449951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1E1EB9F-9F21-4332-91FF-907E8030CF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09135" y="979714"/>
            <a:ext cx="7525729" cy="5303520"/>
          </a:xfrm>
          <a:prstGeom prst="rect">
            <a:avLst/>
          </a:prstGeom>
        </p:spPr>
      </p:pic>
    </p:spTree>
    <p:extLst>
      <p:ext uri="{BB962C8B-B14F-4D97-AF65-F5344CB8AC3E}">
        <p14:creationId xmlns:p14="http://schemas.microsoft.com/office/powerpoint/2010/main" val="331638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C578D6-0A96-428D-9511-82B6A2DCCF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2304" y="1025434"/>
            <a:ext cx="8499392" cy="5296759"/>
          </a:xfrm>
          <a:prstGeom prst="rect">
            <a:avLst/>
          </a:prstGeom>
        </p:spPr>
      </p:pic>
      <p:sp>
        <p:nvSpPr>
          <p:cNvPr id="5" name="مربع نص 4">
            <a:extLst>
              <a:ext uri="{FF2B5EF4-FFF2-40B4-BE49-F238E27FC236}">
                <a16:creationId xmlns:a16="http://schemas.microsoft.com/office/drawing/2014/main" id="{77133CA0-5EE3-406C-A6E1-9D413DEAC3BD}"/>
              </a:ext>
            </a:extLst>
          </p:cNvPr>
          <p:cNvSpPr txBox="1"/>
          <p:nvPr/>
        </p:nvSpPr>
        <p:spPr>
          <a:xfrm>
            <a:off x="365759" y="1776551"/>
            <a:ext cx="1188720" cy="923330"/>
          </a:xfrm>
          <a:prstGeom prst="rect">
            <a:avLst/>
          </a:prstGeom>
          <a:noFill/>
        </p:spPr>
        <p:txBody>
          <a:bodyPr wrap="square" rtlCol="1">
            <a:spAutoFit/>
          </a:bodyPr>
          <a:lstStyle/>
          <a:p>
            <a:pPr algn="ctr" rtl="0"/>
            <a:r>
              <a:rPr lang="en-US" dirty="0">
                <a:solidFill>
                  <a:srgbClr val="0000FF"/>
                </a:solidFill>
                <a:latin typeface="Comic Sans MS" panose="030F0702030302020204" pitchFamily="66" charset="0"/>
              </a:rPr>
              <a:t>Tall </a:t>
            </a:r>
          </a:p>
          <a:p>
            <a:pPr algn="ctr" rtl="0"/>
            <a:r>
              <a:rPr lang="en-US" dirty="0">
                <a:solidFill>
                  <a:srgbClr val="0000FF"/>
                </a:solidFill>
                <a:latin typeface="Comic Sans MS" panose="030F0702030302020204" pitchFamily="66" charset="0"/>
              </a:rPr>
              <a:t>Modern </a:t>
            </a:r>
          </a:p>
          <a:p>
            <a:pPr algn="ctr" rtl="0"/>
            <a:r>
              <a:rPr lang="en-US" dirty="0">
                <a:solidFill>
                  <a:srgbClr val="0000FF"/>
                </a:solidFill>
                <a:latin typeface="Comic Sans MS" panose="030F0702030302020204" pitchFamily="66" charset="0"/>
              </a:rPr>
              <a:t>Stunning </a:t>
            </a:r>
            <a:endParaRPr lang="ar-SA"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7F6BB16-AD01-4747-9456-CC7B62305307}"/>
              </a:ext>
            </a:extLst>
          </p:cNvPr>
          <p:cNvSpPr txBox="1"/>
          <p:nvPr/>
        </p:nvSpPr>
        <p:spPr>
          <a:xfrm>
            <a:off x="1367249" y="2072644"/>
            <a:ext cx="1188720"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safe</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B90CD6F-EE5C-45A6-B416-C7D19A18CB36}"/>
              </a:ext>
            </a:extLst>
          </p:cNvPr>
          <p:cNvSpPr txBox="1"/>
          <p:nvPr/>
        </p:nvSpPr>
        <p:spPr>
          <a:xfrm>
            <a:off x="2460176" y="1780902"/>
            <a:ext cx="1188720" cy="1200329"/>
          </a:xfrm>
          <a:prstGeom prst="rect">
            <a:avLst/>
          </a:prstGeom>
          <a:noFill/>
        </p:spPr>
        <p:txBody>
          <a:bodyPr wrap="square" rtlCol="1">
            <a:spAutoFit/>
          </a:bodyPr>
          <a:lstStyle/>
          <a:p>
            <a:pPr algn="ctr" rtl="0"/>
            <a:r>
              <a:rPr lang="en-US" dirty="0">
                <a:solidFill>
                  <a:srgbClr val="0000FF"/>
                </a:solidFill>
                <a:latin typeface="Comic Sans MS" panose="030F0702030302020204" pitchFamily="66" charset="0"/>
              </a:rPr>
              <a:t>not very many green spaces</a:t>
            </a:r>
            <a:endParaRPr lang="ar-SA"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FA50EFC-4687-4DD4-84DD-C0E5C12F5A8B}"/>
              </a:ext>
            </a:extLst>
          </p:cNvPr>
          <p:cNvSpPr txBox="1"/>
          <p:nvPr/>
        </p:nvSpPr>
        <p:spPr>
          <a:xfrm>
            <a:off x="3605354" y="1972491"/>
            <a:ext cx="1188720" cy="923330"/>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lack of parking spaces</a:t>
            </a:r>
            <a:endParaRPr lang="ar-SA"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321B5CB-1A81-46D1-B714-39750A7A3F2E}"/>
              </a:ext>
            </a:extLst>
          </p:cNvPr>
          <p:cNvSpPr txBox="1"/>
          <p:nvPr/>
        </p:nvSpPr>
        <p:spPr>
          <a:xfrm>
            <a:off x="4580713" y="1876692"/>
            <a:ext cx="1188720" cy="646331"/>
          </a:xfrm>
          <a:prstGeom prst="rect">
            <a:avLst/>
          </a:prstGeom>
          <a:noFill/>
        </p:spPr>
        <p:txBody>
          <a:bodyPr wrap="square" rtlCol="1">
            <a:spAutoFit/>
          </a:bodyPr>
          <a:lstStyle/>
          <a:p>
            <a:pPr algn="ctr" rtl="0"/>
            <a:r>
              <a:rPr lang="en-US" dirty="0">
                <a:solidFill>
                  <a:srgbClr val="0000FF"/>
                </a:solidFill>
                <a:latin typeface="Comic Sans MS" panose="030F0702030302020204" pitchFamily="66" charset="0"/>
              </a:rPr>
              <a:t>many offices</a:t>
            </a:r>
            <a:endParaRPr lang="ar-SA"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85B9FCD-F078-40A1-BD7F-172BB9B2AB51}"/>
              </a:ext>
            </a:extLst>
          </p:cNvPr>
          <p:cNvSpPr txBox="1"/>
          <p:nvPr/>
        </p:nvSpPr>
        <p:spPr>
          <a:xfrm>
            <a:off x="5608326" y="2002969"/>
            <a:ext cx="1188720" cy="646331"/>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Heart of the city  </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3040F5B-C5C9-4A9C-B46B-649E12F08D97}"/>
              </a:ext>
            </a:extLst>
          </p:cNvPr>
          <p:cNvSpPr txBox="1"/>
          <p:nvPr/>
        </p:nvSpPr>
        <p:spPr>
          <a:xfrm>
            <a:off x="6649003" y="1998612"/>
            <a:ext cx="1188720" cy="646331"/>
          </a:xfrm>
          <a:prstGeom prst="rect">
            <a:avLst/>
          </a:prstGeom>
          <a:noFill/>
        </p:spPr>
        <p:txBody>
          <a:bodyPr wrap="square" rtlCol="1">
            <a:spAutoFit/>
          </a:bodyPr>
          <a:lstStyle/>
          <a:p>
            <a:pPr algn="ctr" rtl="0"/>
            <a:r>
              <a:rPr lang="en-US" dirty="0">
                <a:solidFill>
                  <a:srgbClr val="0000FF"/>
                </a:solidFill>
                <a:latin typeface="Comic Sans MS" panose="030F0702030302020204" pitchFamily="66" charset="0"/>
              </a:rPr>
              <a:t>pictures of cities</a:t>
            </a:r>
            <a:endParaRPr lang="ar-SA" dirty="0">
              <a:solidFill>
                <a:srgbClr val="0000FF"/>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6C137009-FEBE-4FEA-9C6D-CD921D50CAF7}"/>
              </a:ext>
            </a:extLst>
          </p:cNvPr>
          <p:cNvSpPr txBox="1"/>
          <p:nvPr/>
        </p:nvSpPr>
        <p:spPr>
          <a:xfrm>
            <a:off x="7637426" y="2020383"/>
            <a:ext cx="1240973" cy="646331"/>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Wealthy ambitious</a:t>
            </a:r>
            <a:endParaRPr lang="ar-SA"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887ED92-4FF0-49A9-B43C-89AD7BDCF824}"/>
              </a:ext>
            </a:extLst>
          </p:cNvPr>
          <p:cNvSpPr txBox="1"/>
          <p:nvPr/>
        </p:nvSpPr>
        <p:spPr>
          <a:xfrm>
            <a:off x="666206" y="3644537"/>
            <a:ext cx="8212193" cy="2677656"/>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It is obvious that this is a wealthy and prosperous place to live.</a:t>
            </a:r>
          </a:p>
          <a:p>
            <a:pPr algn="l" rtl="0"/>
            <a:r>
              <a:rPr lang="en-US" sz="2800" dirty="0">
                <a:solidFill>
                  <a:srgbClr val="FF0000"/>
                </a:solidFill>
                <a:latin typeface="Comic Sans MS" panose="030F0702030302020204" pitchFamily="66" charset="0"/>
              </a:rPr>
              <a:t>I am amazed at the excellent city planning and the tall, modern buildings.</a:t>
            </a:r>
          </a:p>
          <a:p>
            <a:pPr algn="l" rtl="0"/>
            <a:r>
              <a:rPr lang="en-US" sz="2800" dirty="0">
                <a:solidFill>
                  <a:srgbClr val="0000FF"/>
                </a:solidFill>
                <a:latin typeface="Comic Sans MS" panose="030F0702030302020204" pitchFamily="66" charset="0"/>
              </a:rPr>
              <a:t>I am certain that this a safe and prosperous place to live and work.</a:t>
            </a:r>
            <a:endParaRPr lang="ar-SA" sz="28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160390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fade">
                                      <p:cBhvr>
                                        <p:cTn id="57" dur="500"/>
                                        <p:tgtEl>
                                          <p:spTgt spid="1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xEl>
                                              <p:pRg st="2" end="2"/>
                                            </p:txEl>
                                          </p:spTgt>
                                        </p:tgtEl>
                                        <p:attrNameLst>
                                          <p:attrName>style.visibility</p:attrName>
                                        </p:attrNameLst>
                                      </p:cBhvr>
                                      <p:to>
                                        <p:strVal val="visible"/>
                                      </p:to>
                                    </p:set>
                                    <p:animEffect transition="in" filter="fade">
                                      <p:cBhvr>
                                        <p:cTn id="6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05F226-430F-4408-9FDC-C65B1B9221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1447" y="1273630"/>
            <a:ext cx="8321106" cy="4650377"/>
          </a:xfrm>
          <a:prstGeom prst="rect">
            <a:avLst/>
          </a:prstGeom>
        </p:spPr>
      </p:pic>
      <p:sp>
        <p:nvSpPr>
          <p:cNvPr id="5" name="مربع نص 4">
            <a:extLst>
              <a:ext uri="{FF2B5EF4-FFF2-40B4-BE49-F238E27FC236}">
                <a16:creationId xmlns:a16="http://schemas.microsoft.com/office/drawing/2014/main" id="{7D1E252A-0982-4066-873D-B34E6716CD02}"/>
              </a:ext>
            </a:extLst>
          </p:cNvPr>
          <p:cNvSpPr txBox="1"/>
          <p:nvPr/>
        </p:nvSpPr>
        <p:spPr>
          <a:xfrm>
            <a:off x="2246811" y="3994723"/>
            <a:ext cx="5617029" cy="830997"/>
          </a:xfrm>
          <a:prstGeom prst="rect">
            <a:avLst/>
          </a:prstGeom>
          <a:solidFill>
            <a:srgbClr val="FF0000"/>
          </a:solidFill>
        </p:spPr>
        <p:txBody>
          <a:bodyPr wrap="square" rtlCol="1">
            <a:spAutoFit/>
          </a:bodyPr>
          <a:lstStyle/>
          <a:p>
            <a:pPr algn="ctr"/>
            <a:r>
              <a:rPr lang="ar-SA" sz="2400" b="1" dirty="0">
                <a:solidFill>
                  <a:schemeClr val="bg1"/>
                </a:solidFill>
              </a:rPr>
              <a:t>قم بكتابة مقال عن الموضوع التالي :</a:t>
            </a:r>
          </a:p>
          <a:p>
            <a:pPr algn="ctr"/>
            <a:r>
              <a:rPr lang="en-US" sz="2400" b="1" dirty="0">
                <a:solidFill>
                  <a:schemeClr val="bg1"/>
                </a:solidFill>
              </a:rPr>
              <a:t>Is it a good idea to watch what you eat?</a:t>
            </a:r>
            <a:endParaRPr lang="ar-SA" sz="2400" b="1" dirty="0">
              <a:solidFill>
                <a:schemeClr val="bg1"/>
              </a:solidFill>
            </a:endParaRPr>
          </a:p>
        </p:txBody>
      </p:sp>
    </p:spTree>
    <p:extLst>
      <p:ext uri="{BB962C8B-B14F-4D97-AF65-F5344CB8AC3E}">
        <p14:creationId xmlns:p14="http://schemas.microsoft.com/office/powerpoint/2010/main" val="1898171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BB7DDE9-4E71-4CBF-8C4C-0291A018CF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57250" y="875891"/>
            <a:ext cx="7429500" cy="5419725"/>
          </a:xfrm>
          <a:prstGeom prst="rect">
            <a:avLst/>
          </a:prstGeom>
        </p:spPr>
      </p:pic>
    </p:spTree>
    <p:extLst>
      <p:ext uri="{BB962C8B-B14F-4D97-AF65-F5344CB8AC3E}">
        <p14:creationId xmlns:p14="http://schemas.microsoft.com/office/powerpoint/2010/main" val="5648071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CE8FB66-283D-4EDD-BA14-24E4D8BB0E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9342" y="2455817"/>
            <a:ext cx="8225315" cy="1696718"/>
          </a:xfrm>
          <a:prstGeom prst="rect">
            <a:avLst/>
          </a:prstGeom>
        </p:spPr>
      </p:pic>
      <p:sp>
        <p:nvSpPr>
          <p:cNvPr id="5" name="مربع نص 4">
            <a:extLst>
              <a:ext uri="{FF2B5EF4-FFF2-40B4-BE49-F238E27FC236}">
                <a16:creationId xmlns:a16="http://schemas.microsoft.com/office/drawing/2014/main" id="{3028156C-0780-4D09-8415-BCC0C2C0EF12}"/>
              </a:ext>
            </a:extLst>
          </p:cNvPr>
          <p:cNvSpPr txBox="1"/>
          <p:nvPr/>
        </p:nvSpPr>
        <p:spPr>
          <a:xfrm>
            <a:off x="1815739" y="2952206"/>
            <a:ext cx="1528353"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broken</a:t>
            </a:r>
          </a:p>
          <a:p>
            <a:pPr algn="l" rtl="0"/>
            <a:r>
              <a:rPr lang="en-US" sz="2400" dirty="0">
                <a:solidFill>
                  <a:srgbClr val="FF0000"/>
                </a:solidFill>
                <a:latin typeface="Comic Sans MS" panose="030F0702030302020204" pitchFamily="66" charset="0"/>
              </a:rPr>
              <a:t>sown</a:t>
            </a:r>
          </a:p>
          <a:p>
            <a:pPr algn="l" rtl="0"/>
            <a:r>
              <a:rPr lang="en-US" sz="2400" dirty="0">
                <a:solidFill>
                  <a:srgbClr val="FF0000"/>
                </a:solidFill>
                <a:latin typeface="Comic Sans MS" panose="030F0702030302020204" pitchFamily="66" charset="0"/>
              </a:rPr>
              <a:t>damaged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1F39FF0-6F90-4C73-8679-7BD9E2F9BC8E}"/>
              </a:ext>
            </a:extLst>
          </p:cNvPr>
          <p:cNvSpPr txBox="1"/>
          <p:nvPr/>
        </p:nvSpPr>
        <p:spPr>
          <a:xfrm>
            <a:off x="4397834" y="2973976"/>
            <a:ext cx="1637206" cy="1200329"/>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scratched</a:t>
            </a:r>
          </a:p>
          <a:p>
            <a:pPr algn="l" rtl="0"/>
            <a:r>
              <a:rPr lang="en-US" sz="2400" dirty="0">
                <a:solidFill>
                  <a:srgbClr val="0000FF"/>
                </a:solidFill>
                <a:latin typeface="Comic Sans MS" panose="030F0702030302020204" pitchFamily="66" charset="0"/>
              </a:rPr>
              <a:t>stained</a:t>
            </a:r>
          </a:p>
          <a:p>
            <a:pPr algn="l" rtl="0"/>
            <a:r>
              <a:rPr lang="en-US" sz="2400" dirty="0">
                <a:solidFill>
                  <a:srgbClr val="0000FF"/>
                </a:solidFill>
                <a:latin typeface="Comic Sans MS" panose="030F0702030302020204" pitchFamily="66" charset="0"/>
              </a:rPr>
              <a:t>torn</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BBA6543-B602-48B6-A0DF-57D499973B7F}"/>
              </a:ext>
            </a:extLst>
          </p:cNvPr>
          <p:cNvSpPr txBox="1"/>
          <p:nvPr/>
        </p:nvSpPr>
        <p:spPr>
          <a:xfrm>
            <a:off x="7110558" y="2956557"/>
            <a:ext cx="1528353"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repaired</a:t>
            </a:r>
          </a:p>
          <a:p>
            <a:pPr algn="l" rtl="0"/>
            <a:r>
              <a:rPr lang="en-US" sz="2400" dirty="0">
                <a:solidFill>
                  <a:srgbClr val="FF0000"/>
                </a:solidFill>
                <a:latin typeface="Comic Sans MS" panose="030F0702030302020204" pitchFamily="66" charset="0"/>
              </a:rPr>
              <a:t>painted</a:t>
            </a:r>
          </a:p>
          <a:p>
            <a:pPr algn="l" rtl="0"/>
            <a:r>
              <a:rPr lang="en-US" sz="2400" dirty="0">
                <a:solidFill>
                  <a:srgbClr val="FF0000"/>
                </a:solidFill>
                <a:latin typeface="Comic Sans MS" panose="030F0702030302020204" pitchFamily="66" charset="0"/>
              </a:rPr>
              <a:t>cleaned</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90623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F440219-BB01-40B8-8DD9-145A382773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4313" y="1079330"/>
            <a:ext cx="7795374" cy="4699339"/>
          </a:xfrm>
          <a:prstGeom prst="rect">
            <a:avLst/>
          </a:prstGeom>
        </p:spPr>
      </p:pic>
    </p:spTree>
    <p:extLst>
      <p:ext uri="{BB962C8B-B14F-4D97-AF65-F5344CB8AC3E}">
        <p14:creationId xmlns:p14="http://schemas.microsoft.com/office/powerpoint/2010/main" val="3320603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383BEF-ED55-418A-B1C7-1D387A0118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8691" y="1698172"/>
            <a:ext cx="8106618" cy="4180115"/>
          </a:xfrm>
          <a:prstGeom prst="rect">
            <a:avLst/>
          </a:prstGeom>
        </p:spPr>
      </p:pic>
      <p:sp>
        <p:nvSpPr>
          <p:cNvPr id="5" name="مربع نص 4">
            <a:extLst>
              <a:ext uri="{FF2B5EF4-FFF2-40B4-BE49-F238E27FC236}">
                <a16:creationId xmlns:a16="http://schemas.microsoft.com/office/drawing/2014/main" id="{6E8D68D3-3D24-4F90-87FC-6ACF0928F2DE}"/>
              </a:ext>
            </a:extLst>
          </p:cNvPr>
          <p:cNvSpPr txBox="1"/>
          <p:nvPr/>
        </p:nvSpPr>
        <p:spPr>
          <a:xfrm>
            <a:off x="518691" y="3657599"/>
            <a:ext cx="8106618" cy="2246769"/>
          </a:xfrm>
          <a:prstGeom prst="rect">
            <a:avLst/>
          </a:prstGeom>
          <a:noFill/>
        </p:spPr>
        <p:txBody>
          <a:bodyPr wrap="square" rtlCol="1">
            <a:spAutoFit/>
          </a:bodyPr>
          <a:lstStyle/>
          <a:p>
            <a:pPr algn="l" rtl="0"/>
            <a:r>
              <a:rPr lang="en-US" sz="2800" b="1" dirty="0">
                <a:solidFill>
                  <a:srgbClr val="006600"/>
                </a:solidFill>
                <a:latin typeface="Comic Sans MS" panose="030F0702030302020204" pitchFamily="66" charset="0"/>
              </a:rPr>
              <a:t>Interviewer: </a:t>
            </a:r>
            <a:r>
              <a:rPr lang="en-US" sz="2800" dirty="0">
                <a:solidFill>
                  <a:srgbClr val="FF0000"/>
                </a:solidFill>
                <a:latin typeface="Comic Sans MS" panose="030F0702030302020204" pitchFamily="66" charset="0"/>
              </a:rPr>
              <a:t>What about the interior?</a:t>
            </a:r>
          </a:p>
          <a:p>
            <a:pPr algn="l" rtl="0"/>
            <a:r>
              <a:rPr lang="en-US" sz="2800" b="1" dirty="0">
                <a:solidFill>
                  <a:srgbClr val="006600"/>
                </a:solidFill>
                <a:latin typeface="Comic Sans MS" panose="030F0702030302020204" pitchFamily="66" charset="0"/>
              </a:rPr>
              <a:t>Host: </a:t>
            </a:r>
            <a:r>
              <a:rPr lang="en-US" sz="2800" dirty="0">
                <a:solidFill>
                  <a:srgbClr val="0000FF"/>
                </a:solidFill>
                <a:latin typeface="Comic Sans MS" panose="030F0702030302020204" pitchFamily="66" charset="0"/>
              </a:rPr>
              <a:t>Well, the curtains are torn so we will have those sown. The walls are stained so we will get the whole interior painted. Also, any broken or scratched furniture will be replaced</a:t>
            </a:r>
            <a:endParaRPr lang="ar-SA" sz="28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D9D251F-D59F-4299-A73A-CF2E5A753372}"/>
              </a:ext>
            </a:extLst>
          </p:cNvPr>
          <p:cNvSpPr txBox="1"/>
          <p:nvPr/>
        </p:nvSpPr>
        <p:spPr>
          <a:xfrm>
            <a:off x="5734594" y="240156"/>
            <a:ext cx="2625635"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2283222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4588707-8D91-4FA6-A723-8845C872B0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3740" y="1076399"/>
            <a:ext cx="8236519" cy="5219898"/>
          </a:xfrm>
          <a:prstGeom prst="rect">
            <a:avLst/>
          </a:prstGeom>
        </p:spPr>
      </p:pic>
      <p:sp>
        <p:nvSpPr>
          <p:cNvPr id="5" name="مربع نص 4">
            <a:extLst>
              <a:ext uri="{FF2B5EF4-FFF2-40B4-BE49-F238E27FC236}">
                <a16:creationId xmlns:a16="http://schemas.microsoft.com/office/drawing/2014/main" id="{DEAAE05A-2D9E-4DFF-B4DD-42C8A0BB070E}"/>
              </a:ext>
            </a:extLst>
          </p:cNvPr>
          <p:cNvSpPr txBox="1"/>
          <p:nvPr/>
        </p:nvSpPr>
        <p:spPr>
          <a:xfrm>
            <a:off x="1436914" y="1541417"/>
            <a:ext cx="172429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damaged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25E2EEC-B8E1-400C-AAF3-DAF9E58942AF}"/>
              </a:ext>
            </a:extLst>
          </p:cNvPr>
          <p:cNvSpPr txBox="1"/>
          <p:nvPr/>
        </p:nvSpPr>
        <p:spPr>
          <a:xfrm>
            <a:off x="1576251" y="2464526"/>
            <a:ext cx="172429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repaired</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CF6C0B8-C624-4656-9634-09B1C04FB8DD}"/>
              </a:ext>
            </a:extLst>
          </p:cNvPr>
          <p:cNvSpPr txBox="1"/>
          <p:nvPr/>
        </p:nvSpPr>
        <p:spPr>
          <a:xfrm>
            <a:off x="1728651" y="2956563"/>
            <a:ext cx="157189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cracked</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5903CC6-3878-48A0-98D8-4D88D3670497}"/>
              </a:ext>
            </a:extLst>
          </p:cNvPr>
          <p:cNvSpPr txBox="1"/>
          <p:nvPr/>
        </p:nvSpPr>
        <p:spPr>
          <a:xfrm>
            <a:off x="3069771" y="3461662"/>
            <a:ext cx="2037806"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redesigned</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252B962-C7BE-4F47-8252-B08F2DDAE0F8}"/>
              </a:ext>
            </a:extLst>
          </p:cNvPr>
          <p:cNvSpPr txBox="1"/>
          <p:nvPr/>
        </p:nvSpPr>
        <p:spPr>
          <a:xfrm>
            <a:off x="2203268" y="3940637"/>
            <a:ext cx="141078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broken</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9696819-77BB-467F-B7D9-A44071F0221F}"/>
              </a:ext>
            </a:extLst>
          </p:cNvPr>
          <p:cNvSpPr txBox="1"/>
          <p:nvPr/>
        </p:nvSpPr>
        <p:spPr>
          <a:xfrm>
            <a:off x="2760618" y="4445733"/>
            <a:ext cx="1811382"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decorated</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2F890F0-6F12-4810-98C2-515FDE5A83C5}"/>
              </a:ext>
            </a:extLst>
          </p:cNvPr>
          <p:cNvSpPr txBox="1"/>
          <p:nvPr/>
        </p:nvSpPr>
        <p:spPr>
          <a:xfrm>
            <a:off x="4167052" y="4924707"/>
            <a:ext cx="178961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scratched</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1C8E578-1DA4-4AB8-ACF3-EBF63680772E}"/>
              </a:ext>
            </a:extLst>
          </p:cNvPr>
          <p:cNvSpPr txBox="1"/>
          <p:nvPr/>
        </p:nvSpPr>
        <p:spPr>
          <a:xfrm>
            <a:off x="3300549" y="5847815"/>
            <a:ext cx="1271451"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torn</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7099551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198C615-E54F-4D83-BBD4-CFA43C9BAB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3549" y="977673"/>
            <a:ext cx="7876902" cy="5242808"/>
          </a:xfrm>
          <a:prstGeom prst="rect">
            <a:avLst/>
          </a:prstGeom>
        </p:spPr>
      </p:pic>
      <p:sp>
        <p:nvSpPr>
          <p:cNvPr id="5" name="مربع نص 4">
            <a:extLst>
              <a:ext uri="{FF2B5EF4-FFF2-40B4-BE49-F238E27FC236}">
                <a16:creationId xmlns:a16="http://schemas.microsoft.com/office/drawing/2014/main" id="{C5A9C730-7C78-4FA8-A883-8799EE5BB1F3}"/>
              </a:ext>
            </a:extLst>
          </p:cNvPr>
          <p:cNvSpPr txBox="1"/>
          <p:nvPr/>
        </p:nvSpPr>
        <p:spPr>
          <a:xfrm>
            <a:off x="4689565" y="1332417"/>
            <a:ext cx="181573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exciting</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7BD855D-4F0A-4DED-8F75-D36E5A3019A7}"/>
              </a:ext>
            </a:extLst>
          </p:cNvPr>
          <p:cNvSpPr txBox="1"/>
          <p:nvPr/>
        </p:nvSpPr>
        <p:spPr>
          <a:xfrm>
            <a:off x="2599507" y="1711237"/>
            <a:ext cx="203780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exhausting</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93942F8-14AC-4F20-9B53-6E2509C75EA5}"/>
              </a:ext>
            </a:extLst>
          </p:cNvPr>
          <p:cNvSpPr txBox="1"/>
          <p:nvPr/>
        </p:nvSpPr>
        <p:spPr>
          <a:xfrm>
            <a:off x="3875315" y="2098771"/>
            <a:ext cx="2037806"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aching</a:t>
            </a:r>
            <a:endParaRPr lang="ar-SA" sz="24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722EC01-75E9-4ACC-B693-84E5131EE0DE}"/>
              </a:ext>
            </a:extLst>
          </p:cNvPr>
          <p:cNvSpPr txBox="1"/>
          <p:nvPr/>
        </p:nvSpPr>
        <p:spPr>
          <a:xfrm>
            <a:off x="4197534" y="2460179"/>
            <a:ext cx="147174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growing</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5E4B48E-16D3-4BDF-AAAE-71DE897A5402}"/>
              </a:ext>
            </a:extLst>
          </p:cNvPr>
          <p:cNvSpPr txBox="1"/>
          <p:nvPr/>
        </p:nvSpPr>
        <p:spPr>
          <a:xfrm>
            <a:off x="5630094" y="3187347"/>
            <a:ext cx="1920239"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interesting</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288257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858579" y="2832967"/>
            <a:ext cx="7426842" cy="1192065"/>
          </a:xfrm>
        </p:spPr>
        <p:txBody>
          <a:bodyPr/>
          <a:lstStyle/>
          <a:p>
            <a:pPr algn="ctr" rtl="0"/>
            <a:r>
              <a:rPr lang="en-US" sz="7200" b="0" dirty="0">
                <a:latin typeface="Rockwell" panose="02060603020205020403" pitchFamily="18" charset="0"/>
              </a:rPr>
              <a:t>EXPANSION 1 – 3 </a:t>
            </a:r>
            <a:endParaRPr lang="ar-SA" sz="7200" b="0" dirty="0">
              <a:latin typeface="Rockwell" panose="02060603020205020403" pitchFamily="18" charset="0"/>
            </a:endParaRPr>
          </a:p>
        </p:txBody>
      </p:sp>
    </p:spTree>
    <p:extLst>
      <p:ext uri="{BB962C8B-B14F-4D97-AF65-F5344CB8AC3E}">
        <p14:creationId xmlns:p14="http://schemas.microsoft.com/office/powerpoint/2010/main" val="1514245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DDA53D9-567F-4E10-92FA-A4B783FB8F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54035" y="970493"/>
            <a:ext cx="6635930" cy="5304543"/>
          </a:xfrm>
          <a:prstGeom prst="rect">
            <a:avLst/>
          </a:prstGeom>
        </p:spPr>
      </p:pic>
      <p:sp>
        <p:nvSpPr>
          <p:cNvPr id="5" name="شكل بيضاوي 4">
            <a:extLst>
              <a:ext uri="{FF2B5EF4-FFF2-40B4-BE49-F238E27FC236}">
                <a16:creationId xmlns:a16="http://schemas.microsoft.com/office/drawing/2014/main" id="{30BBA1E3-B743-45E1-9D57-E60F0B62E260}"/>
              </a:ext>
            </a:extLst>
          </p:cNvPr>
          <p:cNvSpPr/>
          <p:nvPr/>
        </p:nvSpPr>
        <p:spPr>
          <a:xfrm>
            <a:off x="5525589" y="1894114"/>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0B82FCE5-08A4-4BEE-B6AF-D764A0BCAFCE}"/>
              </a:ext>
            </a:extLst>
          </p:cNvPr>
          <p:cNvSpPr/>
          <p:nvPr/>
        </p:nvSpPr>
        <p:spPr>
          <a:xfrm>
            <a:off x="1889751" y="2712720"/>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83A11092-E6F7-4D2A-B39E-01D205156B74}"/>
              </a:ext>
            </a:extLst>
          </p:cNvPr>
          <p:cNvSpPr/>
          <p:nvPr/>
        </p:nvSpPr>
        <p:spPr>
          <a:xfrm>
            <a:off x="5503815" y="3479078"/>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3F88774E-086E-4156-8251-C6167D2674AC}"/>
              </a:ext>
            </a:extLst>
          </p:cNvPr>
          <p:cNvSpPr/>
          <p:nvPr/>
        </p:nvSpPr>
        <p:spPr>
          <a:xfrm>
            <a:off x="1881041" y="4271562"/>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28D21D6B-A2A5-4001-909E-C864D8BDEF12}"/>
              </a:ext>
            </a:extLst>
          </p:cNvPr>
          <p:cNvSpPr/>
          <p:nvPr/>
        </p:nvSpPr>
        <p:spPr>
          <a:xfrm>
            <a:off x="1863622" y="5103231"/>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C0F0560E-8283-4615-B20B-2D4588A53D0F}"/>
              </a:ext>
            </a:extLst>
          </p:cNvPr>
          <p:cNvSpPr/>
          <p:nvPr/>
        </p:nvSpPr>
        <p:spPr>
          <a:xfrm>
            <a:off x="5543000" y="5908774"/>
            <a:ext cx="404948"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62065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29BD848-2277-4A1F-95E1-08B59B64FB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447" y="1014713"/>
            <a:ext cx="4402182" cy="5108192"/>
          </a:xfrm>
          <a:prstGeom prst="rect">
            <a:avLst/>
          </a:prstGeom>
        </p:spPr>
      </p:pic>
      <p:pic>
        <p:nvPicPr>
          <p:cNvPr id="5" name="صورة 4">
            <a:extLst>
              <a:ext uri="{FF2B5EF4-FFF2-40B4-BE49-F238E27FC236}">
                <a16:creationId xmlns:a16="http://schemas.microsoft.com/office/drawing/2014/main" id="{68334738-57B3-4AC0-A34E-BC05FBABAD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846319" y="1340400"/>
            <a:ext cx="4127863" cy="4177200"/>
          </a:xfrm>
          <a:prstGeom prst="rect">
            <a:avLst/>
          </a:prstGeom>
        </p:spPr>
      </p:pic>
    </p:spTree>
    <p:extLst>
      <p:ext uri="{BB962C8B-B14F-4D97-AF65-F5344CB8AC3E}">
        <p14:creationId xmlns:p14="http://schemas.microsoft.com/office/powerpoint/2010/main" val="396092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9404EEF-7A37-4A28-AD50-F47CCC5710D6}"/>
              </a:ext>
            </a:extLst>
          </p:cNvPr>
          <p:cNvPicPr>
            <a:picLocks noChangeAspect="1"/>
          </p:cNvPicPr>
          <p:nvPr/>
        </p:nvPicPr>
        <p:blipFill>
          <a:blip r:embed="rId2"/>
          <a:stretch>
            <a:fillRect/>
          </a:stretch>
        </p:blipFill>
        <p:spPr>
          <a:xfrm>
            <a:off x="1208314" y="979713"/>
            <a:ext cx="6727371" cy="5212081"/>
          </a:xfrm>
          <a:prstGeom prst="rect">
            <a:avLst/>
          </a:prstGeom>
        </p:spPr>
      </p:pic>
    </p:spTree>
    <p:extLst>
      <p:ext uri="{BB962C8B-B14F-4D97-AF65-F5344CB8AC3E}">
        <p14:creationId xmlns:p14="http://schemas.microsoft.com/office/powerpoint/2010/main" val="12481880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BAF0187-8965-4481-83AD-046B1B89C0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9718" y="979714"/>
            <a:ext cx="8344563" cy="5094515"/>
          </a:xfrm>
          <a:prstGeom prst="rect">
            <a:avLst/>
          </a:prstGeom>
        </p:spPr>
      </p:pic>
      <p:sp>
        <p:nvSpPr>
          <p:cNvPr id="5" name="مربع نص 4">
            <a:extLst>
              <a:ext uri="{FF2B5EF4-FFF2-40B4-BE49-F238E27FC236}">
                <a16:creationId xmlns:a16="http://schemas.microsoft.com/office/drawing/2014/main" id="{5C03562D-D6EE-47BE-A386-6B06DA38764A}"/>
              </a:ext>
            </a:extLst>
          </p:cNvPr>
          <p:cNvSpPr txBox="1"/>
          <p:nvPr/>
        </p:nvSpPr>
        <p:spPr>
          <a:xfrm>
            <a:off x="3187337" y="1776548"/>
            <a:ext cx="240356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must have gotten</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2C7D6FD-2E2B-4508-B793-BA1C29FAE64A}"/>
              </a:ext>
            </a:extLst>
          </p:cNvPr>
          <p:cNvSpPr txBox="1"/>
          <p:nvPr/>
        </p:nvSpPr>
        <p:spPr>
          <a:xfrm>
            <a:off x="3339737" y="2111830"/>
            <a:ext cx="2403565"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should have slept</a:t>
            </a:r>
            <a:endParaRPr lang="ar-SA" sz="20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50FD6FB-4738-496E-8224-88DBD5D1963B}"/>
              </a:ext>
            </a:extLst>
          </p:cNvPr>
          <p:cNvSpPr txBox="1"/>
          <p:nvPr/>
        </p:nvSpPr>
        <p:spPr>
          <a:xfrm>
            <a:off x="3492137" y="2460175"/>
            <a:ext cx="240356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may have left</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54143E7-497D-4732-98C7-85609DB51D64}"/>
              </a:ext>
            </a:extLst>
          </p:cNvPr>
          <p:cNvSpPr txBox="1"/>
          <p:nvPr/>
        </p:nvSpPr>
        <p:spPr>
          <a:xfrm>
            <a:off x="2717074" y="2769331"/>
            <a:ext cx="2403565"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must have been</a:t>
            </a:r>
            <a:endParaRPr lang="ar-SA" sz="20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521E45-B7A5-47D3-9CB4-4C10B6A3CE75}"/>
              </a:ext>
            </a:extLst>
          </p:cNvPr>
          <p:cNvSpPr txBox="1"/>
          <p:nvPr/>
        </p:nvSpPr>
        <p:spPr>
          <a:xfrm>
            <a:off x="4946471" y="3117675"/>
            <a:ext cx="2895604"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shouldn’t have stayed</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FED3AE5-0657-4271-812B-A3F724915AEC}"/>
              </a:ext>
            </a:extLst>
          </p:cNvPr>
          <p:cNvSpPr txBox="1"/>
          <p:nvPr/>
        </p:nvSpPr>
        <p:spPr>
          <a:xfrm>
            <a:off x="4367350" y="3740340"/>
            <a:ext cx="2778031"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might have developed</a:t>
            </a:r>
            <a:endParaRPr lang="ar-SA" sz="20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3FBE89C-2331-4F71-8890-F62C6FF8B0A3}"/>
              </a:ext>
            </a:extLst>
          </p:cNvPr>
          <p:cNvSpPr txBox="1"/>
          <p:nvPr/>
        </p:nvSpPr>
        <p:spPr>
          <a:xfrm>
            <a:off x="1358533" y="4363002"/>
            <a:ext cx="274320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were supposed to be</a:t>
            </a:r>
            <a:endParaRPr lang="ar-SA" sz="20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136B6C0-1A4F-4765-8C42-8646CCF7C9C5}"/>
              </a:ext>
            </a:extLst>
          </p:cNvPr>
          <p:cNvSpPr txBox="1"/>
          <p:nvPr/>
        </p:nvSpPr>
        <p:spPr>
          <a:xfrm>
            <a:off x="5064040" y="4711347"/>
            <a:ext cx="2403565" cy="400110"/>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may have thought</a:t>
            </a:r>
            <a:endParaRPr lang="ar-SA" sz="2000" dirty="0">
              <a:solidFill>
                <a:srgbClr val="0000FF"/>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3CDDE27-F70D-4B2B-93B7-481BAB1DA550}"/>
              </a:ext>
            </a:extLst>
          </p:cNvPr>
          <p:cNvSpPr txBox="1"/>
          <p:nvPr/>
        </p:nvSpPr>
        <p:spPr>
          <a:xfrm>
            <a:off x="5516888" y="5347075"/>
            <a:ext cx="240356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must have gone</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62163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7237C3F-CFA0-4982-87F9-9B5A64C583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045" y="1254034"/>
            <a:ext cx="8085909" cy="4521300"/>
          </a:xfrm>
          <a:prstGeom prst="rect">
            <a:avLst/>
          </a:prstGeom>
        </p:spPr>
      </p:pic>
      <p:sp>
        <p:nvSpPr>
          <p:cNvPr id="5" name="مربع نص 4">
            <a:extLst>
              <a:ext uri="{FF2B5EF4-FFF2-40B4-BE49-F238E27FC236}">
                <a16:creationId xmlns:a16="http://schemas.microsoft.com/office/drawing/2014/main" id="{D946931D-881C-48EF-9516-1FCEC577C871}"/>
              </a:ext>
            </a:extLst>
          </p:cNvPr>
          <p:cNvSpPr txBox="1"/>
          <p:nvPr/>
        </p:nvSpPr>
        <p:spPr>
          <a:xfrm>
            <a:off x="731520" y="2821577"/>
            <a:ext cx="8085909" cy="2953757"/>
          </a:xfrm>
          <a:prstGeom prst="rect">
            <a:avLst/>
          </a:prstGeom>
          <a:noFill/>
        </p:spPr>
        <p:txBody>
          <a:bodyPr wrap="square" rtlCol="1">
            <a:spAutoFit/>
          </a:bodyPr>
          <a:lstStyle/>
          <a:p>
            <a:pPr algn="ctr" rtl="0">
              <a:lnSpc>
                <a:spcPct val="150000"/>
              </a:lnSpc>
            </a:pPr>
            <a:r>
              <a:rPr lang="en-US" dirty="0">
                <a:solidFill>
                  <a:srgbClr val="0000FF"/>
                </a:solidFill>
                <a:latin typeface="Comic Sans MS" panose="030F0702030302020204" pitchFamily="66" charset="0"/>
              </a:rPr>
              <a:t>I was so lost that I had to stop and ask for directions.</a:t>
            </a:r>
          </a:p>
          <a:p>
            <a:pPr algn="ctr" rtl="0">
              <a:lnSpc>
                <a:spcPct val="150000"/>
              </a:lnSpc>
            </a:pPr>
            <a:r>
              <a:rPr lang="en-US" dirty="0">
                <a:solidFill>
                  <a:srgbClr val="FF0000"/>
                </a:solidFill>
                <a:latin typeface="Comic Sans MS" panose="030F0702030302020204" pitchFamily="66" charset="0"/>
              </a:rPr>
              <a:t>It was such an icy day that I slipped and fell outside my house.</a:t>
            </a:r>
          </a:p>
          <a:p>
            <a:pPr algn="ctr" rtl="0">
              <a:lnSpc>
                <a:spcPct val="150000"/>
              </a:lnSpc>
            </a:pPr>
            <a:r>
              <a:rPr lang="en-US" dirty="0">
                <a:solidFill>
                  <a:srgbClr val="0000FF"/>
                </a:solidFill>
                <a:latin typeface="Comic Sans MS" panose="030F0702030302020204" pitchFamily="66" charset="0"/>
              </a:rPr>
              <a:t>They were so late that she called us to say we should start without them.</a:t>
            </a:r>
          </a:p>
          <a:p>
            <a:pPr algn="ctr" rtl="0">
              <a:lnSpc>
                <a:spcPct val="150000"/>
              </a:lnSpc>
            </a:pPr>
            <a:r>
              <a:rPr lang="en-US" dirty="0">
                <a:solidFill>
                  <a:srgbClr val="FF0000"/>
                </a:solidFill>
                <a:latin typeface="Comic Sans MS" panose="030F0702030302020204" pitchFamily="66" charset="0"/>
              </a:rPr>
              <a:t>He is such a helpful person that he did all the dishes after we ate.</a:t>
            </a:r>
          </a:p>
          <a:p>
            <a:pPr algn="ctr" rtl="0">
              <a:lnSpc>
                <a:spcPct val="150000"/>
              </a:lnSpc>
            </a:pPr>
            <a:r>
              <a:rPr lang="en-US" dirty="0">
                <a:solidFill>
                  <a:srgbClr val="0000FF"/>
                </a:solidFill>
                <a:latin typeface="Comic Sans MS" panose="030F0702030302020204" pitchFamily="66" charset="0"/>
              </a:rPr>
              <a:t>Adel has been so sick that he hasn’t been to school in a week.</a:t>
            </a:r>
          </a:p>
          <a:p>
            <a:pPr algn="ctr" rtl="0">
              <a:lnSpc>
                <a:spcPct val="150000"/>
              </a:lnSpc>
            </a:pPr>
            <a:r>
              <a:rPr lang="en-US" dirty="0">
                <a:solidFill>
                  <a:srgbClr val="FF0000"/>
                </a:solidFill>
                <a:latin typeface="Comic Sans MS" panose="030F0702030302020204" pitchFamily="66" charset="0"/>
              </a:rPr>
              <a:t>It was such a big mistake that he sent a note to apologize for it.</a:t>
            </a:r>
          </a:p>
          <a:p>
            <a:pPr algn="ctr" rtl="0">
              <a:lnSpc>
                <a:spcPct val="150000"/>
              </a:lnSpc>
            </a:pPr>
            <a:r>
              <a:rPr lang="en-US" dirty="0">
                <a:solidFill>
                  <a:srgbClr val="0000FF"/>
                </a:solidFill>
                <a:latin typeface="Comic Sans MS" panose="030F0702030302020204" pitchFamily="66" charset="0"/>
              </a:rPr>
              <a:t>It was such a funny film that I laughed the whole time.</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850565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DE805C4-6BA5-492D-9E7C-B292B82201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7512" y="992776"/>
            <a:ext cx="8113841" cy="5094515"/>
          </a:xfrm>
          <a:prstGeom prst="rect">
            <a:avLst/>
          </a:prstGeom>
        </p:spPr>
      </p:pic>
      <p:sp>
        <p:nvSpPr>
          <p:cNvPr id="5" name="مربع نص 4">
            <a:extLst>
              <a:ext uri="{FF2B5EF4-FFF2-40B4-BE49-F238E27FC236}">
                <a16:creationId xmlns:a16="http://schemas.microsoft.com/office/drawing/2014/main" id="{1B535598-57CA-4CA3-9C27-DD668ACF244B}"/>
              </a:ext>
            </a:extLst>
          </p:cNvPr>
          <p:cNvSpPr txBox="1"/>
          <p:nvPr/>
        </p:nvSpPr>
        <p:spPr>
          <a:xfrm>
            <a:off x="796833" y="1658983"/>
            <a:ext cx="7942217" cy="4524315"/>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After falling down, he was embarrassed.</a:t>
            </a:r>
          </a:p>
          <a:p>
            <a:pPr algn="ctr" rtl="0"/>
            <a:endParaRPr lang="en-US" dirty="0">
              <a:latin typeface="Comic Sans MS" panose="030F0702030302020204" pitchFamily="66" charset="0"/>
            </a:endParaRPr>
          </a:p>
          <a:p>
            <a:pPr algn="ctr" rtl="0"/>
            <a:r>
              <a:rPr lang="en-US" dirty="0">
                <a:solidFill>
                  <a:srgbClr val="0000FF"/>
                </a:solidFill>
                <a:latin typeface="Comic Sans MS" panose="030F0702030302020204" pitchFamily="66" charset="0"/>
              </a:rPr>
              <a:t>Since forgetting the last meeting, she started using a calendar with email reminders.</a:t>
            </a:r>
          </a:p>
          <a:p>
            <a:pPr algn="ctr" rtl="0"/>
            <a:endParaRPr lang="en-US" sz="700" dirty="0">
              <a:latin typeface="Comic Sans MS" panose="030F0702030302020204" pitchFamily="66" charset="0"/>
            </a:endParaRPr>
          </a:p>
          <a:p>
            <a:pPr algn="ctr" rtl="0"/>
            <a:r>
              <a:rPr lang="en-US" dirty="0">
                <a:solidFill>
                  <a:srgbClr val="FF0000"/>
                </a:solidFill>
                <a:latin typeface="Comic Sans MS" panose="030F0702030302020204" pitchFamily="66" charset="0"/>
              </a:rPr>
              <a:t>After losing my keys, I had to get new ones made.</a:t>
            </a:r>
          </a:p>
          <a:p>
            <a:pPr algn="ctr" rtl="0"/>
            <a:endParaRPr lang="en-US" dirty="0">
              <a:latin typeface="Comic Sans MS" panose="030F0702030302020204" pitchFamily="66" charset="0"/>
            </a:endParaRPr>
          </a:p>
          <a:p>
            <a:pPr algn="ctr" rtl="0"/>
            <a:r>
              <a:rPr lang="en-US" dirty="0">
                <a:solidFill>
                  <a:srgbClr val="0000FF"/>
                </a:solidFill>
                <a:latin typeface="Comic Sans MS" panose="030F0702030302020204" pitchFamily="66" charset="0"/>
              </a:rPr>
              <a:t>He had had a perfect driving record before getting in the car accident.</a:t>
            </a:r>
          </a:p>
          <a:p>
            <a:pPr algn="ctr" rtl="0"/>
            <a:endParaRPr lang="en-US" sz="2000" dirty="0">
              <a:latin typeface="Comic Sans MS" panose="030F0702030302020204" pitchFamily="66" charset="0"/>
            </a:endParaRPr>
          </a:p>
          <a:p>
            <a:pPr algn="ctr" rtl="0"/>
            <a:r>
              <a:rPr lang="en-US" dirty="0">
                <a:solidFill>
                  <a:srgbClr val="FF0000"/>
                </a:solidFill>
                <a:latin typeface="Comic Sans MS" panose="030F0702030302020204" pitchFamily="66" charset="0"/>
              </a:rPr>
              <a:t>While cleaning my room, I knocked over my fish tank.</a:t>
            </a:r>
          </a:p>
          <a:p>
            <a:pPr algn="ctr" rtl="0"/>
            <a:endParaRPr lang="en-US" dirty="0">
              <a:latin typeface="Comic Sans MS" panose="030F0702030302020204" pitchFamily="66" charset="0"/>
            </a:endParaRPr>
          </a:p>
          <a:p>
            <a:pPr algn="ctr" rtl="0"/>
            <a:r>
              <a:rPr lang="en-US" dirty="0">
                <a:solidFill>
                  <a:srgbClr val="0000FF"/>
                </a:solidFill>
                <a:latin typeface="Comic Sans MS" panose="030F0702030302020204" pitchFamily="66" charset="0"/>
              </a:rPr>
              <a:t>She never studied until failing the first test.</a:t>
            </a:r>
          </a:p>
          <a:p>
            <a:pPr algn="ctr" rtl="0"/>
            <a:endParaRPr lang="en-US" sz="2000" dirty="0">
              <a:latin typeface="Comic Sans MS" panose="030F0702030302020204" pitchFamily="66" charset="0"/>
            </a:endParaRPr>
          </a:p>
          <a:p>
            <a:pPr algn="ctr" rtl="0"/>
            <a:r>
              <a:rPr lang="en-US" dirty="0">
                <a:solidFill>
                  <a:srgbClr val="FF0000"/>
                </a:solidFill>
                <a:latin typeface="Comic Sans MS" panose="030F0702030302020204" pitchFamily="66" charset="0"/>
              </a:rPr>
              <a:t>Before going to the conference, he practiced his speech many times.</a:t>
            </a:r>
          </a:p>
          <a:p>
            <a:pPr algn="ctr" rtl="0"/>
            <a:endParaRPr lang="en-US" sz="2000" dirty="0">
              <a:latin typeface="Comic Sans MS" panose="030F0702030302020204" pitchFamily="66" charset="0"/>
            </a:endParaRPr>
          </a:p>
          <a:p>
            <a:pPr algn="ctr" rtl="0"/>
            <a:r>
              <a:rPr lang="en-US" dirty="0">
                <a:solidFill>
                  <a:srgbClr val="0000FF"/>
                </a:solidFill>
                <a:latin typeface="Comic Sans MS" panose="030F0702030302020204" pitchFamily="66" charset="0"/>
              </a:rPr>
              <a:t>He has started saving money since getting a job.</a:t>
            </a:r>
            <a:endParaRPr lang="ar-SA"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20000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B6273D3-D0BF-4293-BCBC-28AB50D095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3364" y="1175657"/>
            <a:ext cx="7977272" cy="4971058"/>
          </a:xfrm>
          <a:prstGeom prst="rect">
            <a:avLst/>
          </a:prstGeom>
        </p:spPr>
      </p:pic>
      <p:sp>
        <p:nvSpPr>
          <p:cNvPr id="5" name="مربع نص 4">
            <a:extLst>
              <a:ext uri="{FF2B5EF4-FFF2-40B4-BE49-F238E27FC236}">
                <a16:creationId xmlns:a16="http://schemas.microsoft.com/office/drawing/2014/main" id="{BA0C8CD4-6C84-4AB1-BCA6-3D5ABF6B0070}"/>
              </a:ext>
            </a:extLst>
          </p:cNvPr>
          <p:cNvSpPr txBox="1"/>
          <p:nvPr/>
        </p:nvSpPr>
        <p:spPr>
          <a:xfrm>
            <a:off x="483326" y="1685109"/>
            <a:ext cx="8412480" cy="4461606"/>
          </a:xfrm>
          <a:prstGeom prst="rect">
            <a:avLst/>
          </a:prstGeom>
          <a:noFill/>
        </p:spPr>
        <p:txBody>
          <a:bodyPr wrap="square" rtlCol="1">
            <a:spAutoFit/>
          </a:bodyPr>
          <a:lstStyle/>
          <a:p>
            <a:pPr algn="ctr" rtl="0">
              <a:lnSpc>
                <a:spcPct val="150000"/>
              </a:lnSpc>
            </a:pPr>
            <a:r>
              <a:rPr lang="en-US" sz="2400" dirty="0">
                <a:solidFill>
                  <a:srgbClr val="0000FF"/>
                </a:solidFill>
                <a:latin typeface="Comic Sans MS" panose="030F0702030302020204" pitchFamily="66" charset="0"/>
              </a:rPr>
              <a:t>I will always remember that my father was born in Sep</a:t>
            </a:r>
          </a:p>
          <a:p>
            <a:pPr algn="ctr" rtl="0">
              <a:lnSpc>
                <a:spcPct val="150000"/>
              </a:lnSpc>
            </a:pPr>
            <a:r>
              <a:rPr lang="en-US" sz="2400" dirty="0">
                <a:solidFill>
                  <a:srgbClr val="FF0000"/>
                </a:solidFill>
                <a:latin typeface="Comic Sans MS" panose="030F0702030302020204" pitchFamily="66" charset="0"/>
              </a:rPr>
              <a:t>I’m afraid that I won’t get an A in English class.</a:t>
            </a:r>
          </a:p>
          <a:p>
            <a:pPr algn="ctr" rtl="0">
              <a:lnSpc>
                <a:spcPct val="150000"/>
              </a:lnSpc>
            </a:pPr>
            <a:r>
              <a:rPr lang="en-US" sz="2400" dirty="0">
                <a:solidFill>
                  <a:srgbClr val="0000FF"/>
                </a:solidFill>
                <a:latin typeface="Comic Sans MS" panose="030F0702030302020204" pitchFamily="66" charset="0"/>
              </a:rPr>
              <a:t>I hope I'll get an A in English.</a:t>
            </a:r>
          </a:p>
          <a:p>
            <a:pPr algn="ctr" rtl="0">
              <a:lnSpc>
                <a:spcPct val="150000"/>
              </a:lnSpc>
            </a:pPr>
            <a:r>
              <a:rPr lang="en-US" sz="2400" dirty="0">
                <a:solidFill>
                  <a:srgbClr val="FF0000"/>
                </a:solidFill>
                <a:latin typeface="Comic Sans MS" panose="030F0702030302020204" pitchFamily="66" charset="0"/>
              </a:rPr>
              <a:t>I’m sure that it’ll rain today.</a:t>
            </a:r>
          </a:p>
          <a:p>
            <a:pPr algn="ctr" rtl="0">
              <a:lnSpc>
                <a:spcPct val="150000"/>
              </a:lnSpc>
            </a:pPr>
            <a:r>
              <a:rPr lang="en-US" sz="2400" dirty="0">
                <a:solidFill>
                  <a:srgbClr val="0000FF"/>
                </a:solidFill>
                <a:latin typeface="Comic Sans MS" panose="030F0702030302020204" pitchFamily="66" charset="0"/>
              </a:rPr>
              <a:t>I expect that I will go to work tomorrow.</a:t>
            </a:r>
          </a:p>
          <a:p>
            <a:pPr algn="ctr" rtl="0">
              <a:lnSpc>
                <a:spcPct val="150000"/>
              </a:lnSpc>
            </a:pPr>
            <a:r>
              <a:rPr lang="en-US" sz="2400" dirty="0">
                <a:solidFill>
                  <a:srgbClr val="FF0000"/>
                </a:solidFill>
                <a:latin typeface="Comic Sans MS" panose="030F0702030302020204" pitchFamily="66" charset="0"/>
              </a:rPr>
              <a:t>I have dreamed that I was in an elevator more than once.</a:t>
            </a:r>
          </a:p>
          <a:p>
            <a:pPr algn="ctr" rtl="0">
              <a:lnSpc>
                <a:spcPct val="150000"/>
              </a:lnSpc>
            </a:pPr>
            <a:r>
              <a:rPr lang="en-US" sz="2400" dirty="0">
                <a:solidFill>
                  <a:srgbClr val="0000FF"/>
                </a:solidFill>
                <a:latin typeface="Comic Sans MS" panose="030F0702030302020204" pitchFamily="66" charset="0"/>
              </a:rPr>
              <a:t>I was disappointed that we lost the game last week.</a:t>
            </a:r>
          </a:p>
          <a:p>
            <a:pPr algn="ctr" rtl="0">
              <a:lnSpc>
                <a:spcPct val="150000"/>
              </a:lnSpc>
            </a:pPr>
            <a:r>
              <a:rPr lang="en-US" sz="2400" dirty="0">
                <a:solidFill>
                  <a:srgbClr val="FF0000"/>
                </a:solidFill>
                <a:latin typeface="Comic Sans MS" panose="030F0702030302020204" pitchFamily="66" charset="0"/>
              </a:rPr>
              <a:t>I learned that modals can be used in the past.</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925876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301B774-C6F8-4ADA-8F2A-61E17A890B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8842" y="1423851"/>
            <a:ext cx="8066315" cy="4297680"/>
          </a:xfrm>
          <a:prstGeom prst="rect">
            <a:avLst/>
          </a:prstGeom>
        </p:spPr>
      </p:pic>
    </p:spTree>
    <p:extLst>
      <p:ext uri="{BB962C8B-B14F-4D97-AF65-F5344CB8AC3E}">
        <p14:creationId xmlns:p14="http://schemas.microsoft.com/office/powerpoint/2010/main" val="3852454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5EACF99-43AB-4565-82BB-734ECF850A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7755" y="1147075"/>
            <a:ext cx="7968490" cy="5201473"/>
          </a:xfrm>
          <a:prstGeom prst="rect">
            <a:avLst/>
          </a:prstGeom>
        </p:spPr>
      </p:pic>
      <p:sp>
        <p:nvSpPr>
          <p:cNvPr id="5" name="مربع نص 4">
            <a:extLst>
              <a:ext uri="{FF2B5EF4-FFF2-40B4-BE49-F238E27FC236}">
                <a16:creationId xmlns:a16="http://schemas.microsoft.com/office/drawing/2014/main" id="{BFF45216-C53D-4A9A-B736-251500144A14}"/>
              </a:ext>
            </a:extLst>
          </p:cNvPr>
          <p:cNvSpPr txBox="1"/>
          <p:nvPr/>
        </p:nvSpPr>
        <p:spPr>
          <a:xfrm>
            <a:off x="940526" y="914399"/>
            <a:ext cx="404948" cy="584775"/>
          </a:xfrm>
          <a:prstGeom prst="rect">
            <a:avLst/>
          </a:prstGeom>
          <a:noFill/>
        </p:spPr>
        <p:txBody>
          <a:bodyPr wrap="square" rtlCol="1">
            <a:spAutoFit/>
          </a:bodyPr>
          <a:lstStyle/>
          <a:p>
            <a:pPr algn="l" rtl="0"/>
            <a:r>
              <a:rPr lang="en-US" sz="3200" dirty="0">
                <a:solidFill>
                  <a:srgbClr val="FF0000"/>
                </a:solidFill>
              </a:rPr>
              <a:t>b</a:t>
            </a:r>
            <a:endParaRPr lang="ar-SA" sz="3200" dirty="0">
              <a:solidFill>
                <a:srgbClr val="FF0000"/>
              </a:solidFill>
            </a:endParaRPr>
          </a:p>
        </p:txBody>
      </p:sp>
      <p:sp>
        <p:nvSpPr>
          <p:cNvPr id="6" name="مربع نص 5">
            <a:extLst>
              <a:ext uri="{FF2B5EF4-FFF2-40B4-BE49-F238E27FC236}">
                <a16:creationId xmlns:a16="http://schemas.microsoft.com/office/drawing/2014/main" id="{339211C5-CC0E-4479-B690-F9B3E44E4E2D}"/>
              </a:ext>
            </a:extLst>
          </p:cNvPr>
          <p:cNvSpPr txBox="1"/>
          <p:nvPr/>
        </p:nvSpPr>
        <p:spPr>
          <a:xfrm>
            <a:off x="975359" y="1510938"/>
            <a:ext cx="404948" cy="584775"/>
          </a:xfrm>
          <a:prstGeom prst="rect">
            <a:avLst/>
          </a:prstGeom>
          <a:noFill/>
        </p:spPr>
        <p:txBody>
          <a:bodyPr wrap="square" rtlCol="1">
            <a:spAutoFit/>
          </a:bodyPr>
          <a:lstStyle/>
          <a:p>
            <a:pPr algn="l" rtl="0"/>
            <a:r>
              <a:rPr lang="en-US" sz="3200" dirty="0">
                <a:solidFill>
                  <a:srgbClr val="0000FF"/>
                </a:solidFill>
              </a:rPr>
              <a:t>c</a:t>
            </a:r>
            <a:endParaRPr lang="ar-SA" sz="3200" dirty="0">
              <a:solidFill>
                <a:srgbClr val="0000FF"/>
              </a:solidFill>
            </a:endParaRPr>
          </a:p>
        </p:txBody>
      </p:sp>
      <p:sp>
        <p:nvSpPr>
          <p:cNvPr id="7" name="مربع نص 6">
            <a:extLst>
              <a:ext uri="{FF2B5EF4-FFF2-40B4-BE49-F238E27FC236}">
                <a16:creationId xmlns:a16="http://schemas.microsoft.com/office/drawing/2014/main" id="{B6C0523E-3244-4195-BC4C-8B197CA8B065}"/>
              </a:ext>
            </a:extLst>
          </p:cNvPr>
          <p:cNvSpPr txBox="1"/>
          <p:nvPr/>
        </p:nvSpPr>
        <p:spPr>
          <a:xfrm>
            <a:off x="1010192" y="2577740"/>
            <a:ext cx="404948" cy="584775"/>
          </a:xfrm>
          <a:prstGeom prst="rect">
            <a:avLst/>
          </a:prstGeom>
          <a:noFill/>
        </p:spPr>
        <p:txBody>
          <a:bodyPr wrap="square" rtlCol="1">
            <a:spAutoFit/>
          </a:bodyPr>
          <a:lstStyle/>
          <a:p>
            <a:pPr algn="l" rtl="0"/>
            <a:r>
              <a:rPr lang="en-US" sz="3200" dirty="0">
                <a:solidFill>
                  <a:srgbClr val="FF0000"/>
                </a:solidFill>
              </a:rPr>
              <a:t>f</a:t>
            </a:r>
            <a:endParaRPr lang="ar-SA" sz="3200" dirty="0">
              <a:solidFill>
                <a:srgbClr val="FF0000"/>
              </a:solidFill>
            </a:endParaRPr>
          </a:p>
        </p:txBody>
      </p:sp>
      <p:sp>
        <p:nvSpPr>
          <p:cNvPr id="8" name="مربع نص 7">
            <a:extLst>
              <a:ext uri="{FF2B5EF4-FFF2-40B4-BE49-F238E27FC236}">
                <a16:creationId xmlns:a16="http://schemas.microsoft.com/office/drawing/2014/main" id="{03199FDB-77F7-413B-9606-621E611B321F}"/>
              </a:ext>
            </a:extLst>
          </p:cNvPr>
          <p:cNvSpPr txBox="1"/>
          <p:nvPr/>
        </p:nvSpPr>
        <p:spPr>
          <a:xfrm>
            <a:off x="1045025" y="3657604"/>
            <a:ext cx="404948" cy="584775"/>
          </a:xfrm>
          <a:prstGeom prst="rect">
            <a:avLst/>
          </a:prstGeom>
          <a:noFill/>
        </p:spPr>
        <p:txBody>
          <a:bodyPr wrap="square" rtlCol="1">
            <a:spAutoFit/>
          </a:bodyPr>
          <a:lstStyle/>
          <a:p>
            <a:pPr algn="l" rtl="0"/>
            <a:r>
              <a:rPr lang="en-US" sz="3200" dirty="0">
                <a:solidFill>
                  <a:srgbClr val="0000FF"/>
                </a:solidFill>
              </a:rPr>
              <a:t>e</a:t>
            </a:r>
            <a:endParaRPr lang="ar-SA" sz="3200" dirty="0">
              <a:solidFill>
                <a:srgbClr val="0000FF"/>
              </a:solidFill>
            </a:endParaRPr>
          </a:p>
        </p:txBody>
      </p:sp>
      <p:sp>
        <p:nvSpPr>
          <p:cNvPr id="9" name="مربع نص 8">
            <a:extLst>
              <a:ext uri="{FF2B5EF4-FFF2-40B4-BE49-F238E27FC236}">
                <a16:creationId xmlns:a16="http://schemas.microsoft.com/office/drawing/2014/main" id="{9ED93962-3D2E-489B-80BC-D917DB40E4C7}"/>
              </a:ext>
            </a:extLst>
          </p:cNvPr>
          <p:cNvSpPr txBox="1"/>
          <p:nvPr/>
        </p:nvSpPr>
        <p:spPr>
          <a:xfrm>
            <a:off x="1079858" y="4724405"/>
            <a:ext cx="404948" cy="584775"/>
          </a:xfrm>
          <a:prstGeom prst="rect">
            <a:avLst/>
          </a:prstGeom>
          <a:noFill/>
        </p:spPr>
        <p:txBody>
          <a:bodyPr wrap="square" rtlCol="1">
            <a:spAutoFit/>
          </a:bodyPr>
          <a:lstStyle/>
          <a:p>
            <a:pPr algn="l" rtl="0"/>
            <a:r>
              <a:rPr lang="en-US" sz="3200" dirty="0">
                <a:solidFill>
                  <a:srgbClr val="FF0000"/>
                </a:solidFill>
              </a:rPr>
              <a:t>d</a:t>
            </a:r>
            <a:endParaRPr lang="ar-SA" sz="3200" dirty="0">
              <a:solidFill>
                <a:srgbClr val="FF0000"/>
              </a:solidFill>
            </a:endParaRPr>
          </a:p>
        </p:txBody>
      </p:sp>
      <p:sp>
        <p:nvSpPr>
          <p:cNvPr id="10" name="مربع نص 9">
            <a:extLst>
              <a:ext uri="{FF2B5EF4-FFF2-40B4-BE49-F238E27FC236}">
                <a16:creationId xmlns:a16="http://schemas.microsoft.com/office/drawing/2014/main" id="{73A646C2-E8FF-4502-997B-96E7D13DF024}"/>
              </a:ext>
            </a:extLst>
          </p:cNvPr>
          <p:cNvSpPr txBox="1"/>
          <p:nvPr/>
        </p:nvSpPr>
        <p:spPr>
          <a:xfrm>
            <a:off x="1101628" y="5320944"/>
            <a:ext cx="404948" cy="584775"/>
          </a:xfrm>
          <a:prstGeom prst="rect">
            <a:avLst/>
          </a:prstGeom>
          <a:noFill/>
        </p:spPr>
        <p:txBody>
          <a:bodyPr wrap="square" rtlCol="1">
            <a:spAutoFit/>
          </a:bodyPr>
          <a:lstStyle/>
          <a:p>
            <a:pPr algn="l" rtl="0"/>
            <a:r>
              <a:rPr lang="en-US" sz="3200" dirty="0">
                <a:solidFill>
                  <a:srgbClr val="0000FF"/>
                </a:solidFill>
              </a:rPr>
              <a:t>a</a:t>
            </a:r>
            <a:endParaRPr lang="ar-SA" sz="3200" dirty="0">
              <a:solidFill>
                <a:srgbClr val="0000FF"/>
              </a:solidFill>
            </a:endParaRPr>
          </a:p>
        </p:txBody>
      </p:sp>
    </p:spTree>
    <p:extLst>
      <p:ext uri="{BB962C8B-B14F-4D97-AF65-F5344CB8AC3E}">
        <p14:creationId xmlns:p14="http://schemas.microsoft.com/office/powerpoint/2010/main" val="3745308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7F27B40-22C2-4A41-BEB1-7508E6A1AC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1984" y="1972491"/>
            <a:ext cx="8080032" cy="2481943"/>
          </a:xfrm>
          <a:prstGeom prst="rect">
            <a:avLst/>
          </a:prstGeom>
        </p:spPr>
      </p:pic>
      <p:sp>
        <p:nvSpPr>
          <p:cNvPr id="5" name="مربع نص 4">
            <a:extLst>
              <a:ext uri="{FF2B5EF4-FFF2-40B4-BE49-F238E27FC236}">
                <a16:creationId xmlns:a16="http://schemas.microsoft.com/office/drawing/2014/main" id="{5F914E7D-69C1-4671-AC62-B71F828B98D2}"/>
              </a:ext>
            </a:extLst>
          </p:cNvPr>
          <p:cNvSpPr txBox="1"/>
          <p:nvPr/>
        </p:nvSpPr>
        <p:spPr>
          <a:xfrm>
            <a:off x="5734594" y="240156"/>
            <a:ext cx="2625635"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E0F32C68-3A1A-4042-A50E-A9200A360EFF}"/>
              </a:ext>
            </a:extLst>
          </p:cNvPr>
          <p:cNvSpPr txBox="1"/>
          <p:nvPr/>
        </p:nvSpPr>
        <p:spPr>
          <a:xfrm>
            <a:off x="757644" y="2338250"/>
            <a:ext cx="8080033" cy="2062103"/>
          </a:xfrm>
          <a:prstGeom prst="rect">
            <a:avLst/>
          </a:prstGeom>
          <a:noFill/>
        </p:spPr>
        <p:txBody>
          <a:bodyPr wrap="square" rtlCol="1">
            <a:spAutoFit/>
          </a:bodyPr>
          <a:lstStyle/>
          <a:p>
            <a:pPr algn="l" rtl="0"/>
            <a:r>
              <a:rPr lang="en-US" sz="2800" dirty="0">
                <a:solidFill>
                  <a:srgbClr val="0000FF"/>
                </a:solidFill>
                <a:latin typeface="Comic Sans MS" panose="030F0702030302020204" pitchFamily="66" charset="0"/>
              </a:rPr>
              <a:t>If he hadn't hurt his leg, the doctors wouldn't have diagnose a life-threatening condition.</a:t>
            </a:r>
          </a:p>
          <a:p>
            <a:pPr algn="l" rtl="0"/>
            <a:endParaRPr lang="en-US" sz="2800" dirty="0">
              <a:latin typeface="Comic Sans MS" panose="030F0702030302020204" pitchFamily="66" charset="0"/>
            </a:endParaRPr>
          </a:p>
          <a:p>
            <a:pPr algn="l" rtl="0"/>
            <a:endParaRPr lang="en-US" dirty="0">
              <a:latin typeface="Comic Sans MS" panose="030F0702030302020204" pitchFamily="66" charset="0"/>
            </a:endParaRPr>
          </a:p>
          <a:p>
            <a:pPr algn="l" rtl="0"/>
            <a:r>
              <a:rPr lang="en-US" sz="2400" dirty="0">
                <a:solidFill>
                  <a:srgbClr val="FF0000"/>
                </a:solidFill>
                <a:latin typeface="Comic Sans MS" panose="030F0702030302020204" pitchFamily="66" charset="0"/>
              </a:rPr>
              <a:t>He might not have been able to have the transplant.</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34448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37F0F45-8C96-4E6E-9393-0099929E60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6211" y="966651"/>
            <a:ext cx="7631577" cy="5245986"/>
          </a:xfrm>
          <a:prstGeom prst="rect">
            <a:avLst/>
          </a:prstGeom>
        </p:spPr>
      </p:pic>
    </p:spTree>
    <p:extLst>
      <p:ext uri="{BB962C8B-B14F-4D97-AF65-F5344CB8AC3E}">
        <p14:creationId xmlns:p14="http://schemas.microsoft.com/office/powerpoint/2010/main" val="3177767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3E8A0AA1-DB63-41DF-9B04-508833F7FF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1052" y="1050312"/>
            <a:ext cx="5394959" cy="5070888"/>
          </a:xfrm>
          <a:prstGeom prst="rect">
            <a:avLst/>
          </a:prstGeom>
        </p:spPr>
      </p:pic>
      <p:pic>
        <p:nvPicPr>
          <p:cNvPr id="5" name="صورة 4">
            <a:extLst>
              <a:ext uri="{FF2B5EF4-FFF2-40B4-BE49-F238E27FC236}">
                <a16:creationId xmlns:a16="http://schemas.microsoft.com/office/drawing/2014/main" id="{758CDEE3-D048-4BCF-9C03-CBADFD690F2A}"/>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7503" y="2181497"/>
            <a:ext cx="6662056" cy="3939703"/>
          </a:xfrm>
          <a:prstGeom prst="rect">
            <a:avLst/>
          </a:prstGeom>
        </p:spPr>
      </p:pic>
    </p:spTree>
    <p:extLst>
      <p:ext uri="{BB962C8B-B14F-4D97-AF65-F5344CB8AC3E}">
        <p14:creationId xmlns:p14="http://schemas.microsoft.com/office/powerpoint/2010/main" val="3890244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21B4AB7-14F3-4916-8B37-0066EA8EA6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4050" y="947793"/>
            <a:ext cx="8115900" cy="5335442"/>
          </a:xfrm>
          <a:prstGeom prst="rect">
            <a:avLst/>
          </a:prstGeom>
        </p:spPr>
      </p:pic>
      <p:sp>
        <p:nvSpPr>
          <p:cNvPr id="5" name="مربع نص 4">
            <a:extLst>
              <a:ext uri="{FF2B5EF4-FFF2-40B4-BE49-F238E27FC236}">
                <a16:creationId xmlns:a16="http://schemas.microsoft.com/office/drawing/2014/main" id="{97D8F9C1-25B8-4165-860E-2A62E5A87195}"/>
              </a:ext>
            </a:extLst>
          </p:cNvPr>
          <p:cNvSpPr txBox="1"/>
          <p:nvPr/>
        </p:nvSpPr>
        <p:spPr>
          <a:xfrm>
            <a:off x="809897" y="1332409"/>
            <a:ext cx="2312126" cy="2224712"/>
          </a:xfrm>
          <a:prstGeom prst="rect">
            <a:avLst/>
          </a:prstGeom>
          <a:noFill/>
        </p:spPr>
        <p:txBody>
          <a:bodyPr wrap="square" rtlCol="1">
            <a:spAutoFit/>
          </a:bodyPr>
          <a:lstStyle/>
          <a:p>
            <a:pPr algn="ctr" rtl="0">
              <a:lnSpc>
                <a:spcPct val="150000"/>
              </a:lnSpc>
            </a:pPr>
            <a:r>
              <a:rPr lang="en-US" sz="3200" dirty="0">
                <a:solidFill>
                  <a:srgbClr val="0000FF"/>
                </a:solidFill>
                <a:latin typeface="Comic Sans MS" panose="030F0702030302020204" pitchFamily="66" charset="0"/>
              </a:rPr>
              <a:t>Concrete </a:t>
            </a:r>
          </a:p>
          <a:p>
            <a:pPr algn="ctr" rtl="0">
              <a:lnSpc>
                <a:spcPct val="150000"/>
              </a:lnSpc>
            </a:pPr>
            <a:r>
              <a:rPr lang="en-US" sz="3200" dirty="0">
                <a:solidFill>
                  <a:srgbClr val="0000FF"/>
                </a:solidFill>
                <a:latin typeface="Comic Sans MS" panose="030F0702030302020204" pitchFamily="66" charset="0"/>
              </a:rPr>
              <a:t>Steel </a:t>
            </a:r>
          </a:p>
          <a:p>
            <a:pPr algn="ctr" rtl="0">
              <a:lnSpc>
                <a:spcPct val="150000"/>
              </a:lnSpc>
            </a:pPr>
            <a:r>
              <a:rPr lang="en-US" sz="3200" dirty="0">
                <a:solidFill>
                  <a:srgbClr val="0000FF"/>
                </a:solidFill>
                <a:latin typeface="Comic Sans MS" panose="030F0702030302020204" pitchFamily="66" charset="0"/>
              </a:rPr>
              <a:t>Glass </a:t>
            </a:r>
            <a:endParaRPr lang="ar-SA" sz="32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C312260-69AD-416E-884C-9AD1BDA30F25}"/>
              </a:ext>
            </a:extLst>
          </p:cNvPr>
          <p:cNvSpPr txBox="1"/>
          <p:nvPr/>
        </p:nvSpPr>
        <p:spPr>
          <a:xfrm>
            <a:off x="3391992" y="1367242"/>
            <a:ext cx="2312126" cy="2224712"/>
          </a:xfrm>
          <a:prstGeom prst="rect">
            <a:avLst/>
          </a:prstGeom>
          <a:noFill/>
        </p:spPr>
        <p:txBody>
          <a:bodyPr wrap="square" rtlCol="1">
            <a:spAutoFit/>
          </a:bodyPr>
          <a:lstStyle/>
          <a:p>
            <a:pPr algn="ctr" rtl="0">
              <a:lnSpc>
                <a:spcPct val="150000"/>
              </a:lnSpc>
            </a:pPr>
            <a:r>
              <a:rPr lang="en-US" sz="3200" dirty="0">
                <a:solidFill>
                  <a:srgbClr val="006600"/>
                </a:solidFill>
                <a:latin typeface="Comic Sans MS" panose="030F0702030302020204" pitchFamily="66" charset="0"/>
              </a:rPr>
              <a:t>Simple  </a:t>
            </a:r>
          </a:p>
          <a:p>
            <a:pPr algn="ctr" rtl="0">
              <a:lnSpc>
                <a:spcPct val="150000"/>
              </a:lnSpc>
            </a:pPr>
            <a:r>
              <a:rPr lang="en-US" sz="3200" dirty="0">
                <a:solidFill>
                  <a:srgbClr val="006600"/>
                </a:solidFill>
                <a:latin typeface="Comic Sans MS" panose="030F0702030302020204" pitchFamily="66" charset="0"/>
              </a:rPr>
              <a:t>Spacious  </a:t>
            </a:r>
          </a:p>
          <a:p>
            <a:pPr algn="ctr" rtl="0">
              <a:lnSpc>
                <a:spcPct val="150000"/>
              </a:lnSpc>
            </a:pPr>
            <a:r>
              <a:rPr lang="en-US" sz="3200" dirty="0">
                <a:solidFill>
                  <a:srgbClr val="006600"/>
                </a:solidFill>
                <a:latin typeface="Comic Sans MS" panose="030F0702030302020204" pitchFamily="66" charset="0"/>
              </a:rPr>
              <a:t>Square  </a:t>
            </a:r>
            <a:endParaRPr lang="ar-SA" sz="3200" dirty="0">
              <a:solidFill>
                <a:srgbClr val="0066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232E6DC-2394-4A87-84D4-017FA11EC497}"/>
              </a:ext>
            </a:extLst>
          </p:cNvPr>
          <p:cNvSpPr txBox="1"/>
          <p:nvPr/>
        </p:nvSpPr>
        <p:spPr>
          <a:xfrm>
            <a:off x="6104716" y="1375949"/>
            <a:ext cx="2312126" cy="2224712"/>
          </a:xfrm>
          <a:prstGeom prst="rect">
            <a:avLst/>
          </a:prstGeom>
          <a:noFill/>
        </p:spPr>
        <p:txBody>
          <a:bodyPr wrap="square" rtlCol="1">
            <a:spAutoFit/>
          </a:bodyPr>
          <a:lstStyle/>
          <a:p>
            <a:pPr algn="ctr" rtl="0">
              <a:lnSpc>
                <a:spcPct val="150000"/>
              </a:lnSpc>
            </a:pPr>
            <a:r>
              <a:rPr lang="en-US" sz="3200" dirty="0">
                <a:solidFill>
                  <a:srgbClr val="0000FF"/>
                </a:solidFill>
                <a:latin typeface="Comic Sans MS" panose="030F0702030302020204" pitchFamily="66" charset="0"/>
              </a:rPr>
              <a:t>Offices  </a:t>
            </a:r>
          </a:p>
          <a:p>
            <a:pPr algn="ctr" rtl="0">
              <a:lnSpc>
                <a:spcPct val="150000"/>
              </a:lnSpc>
            </a:pPr>
            <a:r>
              <a:rPr lang="en-US" sz="3200" dirty="0">
                <a:solidFill>
                  <a:srgbClr val="0000FF"/>
                </a:solidFill>
                <a:latin typeface="Comic Sans MS" panose="030F0702030302020204" pitchFamily="66" charset="0"/>
              </a:rPr>
              <a:t>Studious </a:t>
            </a:r>
          </a:p>
          <a:p>
            <a:pPr algn="ctr" rtl="0">
              <a:lnSpc>
                <a:spcPct val="150000"/>
              </a:lnSpc>
            </a:pPr>
            <a:r>
              <a:rPr lang="en-US" sz="3200" dirty="0">
                <a:solidFill>
                  <a:srgbClr val="0000FF"/>
                </a:solidFill>
                <a:latin typeface="Comic Sans MS" panose="030F0702030302020204" pitchFamily="66" charset="0"/>
              </a:rPr>
              <a:t>Lap  </a:t>
            </a:r>
            <a:endParaRPr lang="ar-SA" sz="32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FB4F929-9869-45FB-B8B8-5178587911B1}"/>
              </a:ext>
            </a:extLst>
          </p:cNvPr>
          <p:cNvSpPr txBox="1"/>
          <p:nvPr/>
        </p:nvSpPr>
        <p:spPr>
          <a:xfrm>
            <a:off x="5734594" y="240156"/>
            <a:ext cx="2625635"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9" name="مربع نص 8">
            <a:extLst>
              <a:ext uri="{FF2B5EF4-FFF2-40B4-BE49-F238E27FC236}">
                <a16:creationId xmlns:a16="http://schemas.microsoft.com/office/drawing/2014/main" id="{0F4D6641-B4C9-4567-8806-2727D237297B}"/>
              </a:ext>
            </a:extLst>
          </p:cNvPr>
          <p:cNvSpPr txBox="1"/>
          <p:nvPr/>
        </p:nvSpPr>
        <p:spPr>
          <a:xfrm>
            <a:off x="927463" y="3879669"/>
            <a:ext cx="7798526" cy="954107"/>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building is very modern in its use of aluminum and insulated glass panels</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829887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fade">
                                      <p:cBhvr>
                                        <p:cTn id="52" dur="5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fade">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1E9EFBD-7B2B-48CB-8A07-6AE6472272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4062" y="1345828"/>
            <a:ext cx="7995875" cy="4689564"/>
          </a:xfrm>
          <a:prstGeom prst="rect">
            <a:avLst/>
          </a:prstGeom>
        </p:spPr>
      </p:pic>
      <p:sp>
        <p:nvSpPr>
          <p:cNvPr id="4" name="مربع نص 3">
            <a:extLst>
              <a:ext uri="{FF2B5EF4-FFF2-40B4-BE49-F238E27FC236}">
                <a16:creationId xmlns:a16="http://schemas.microsoft.com/office/drawing/2014/main" id="{D3DE7C0E-B8E2-47DB-A01B-2B283C9DCE9E}"/>
              </a:ext>
            </a:extLst>
          </p:cNvPr>
          <p:cNvSpPr txBox="1"/>
          <p:nvPr/>
        </p:nvSpPr>
        <p:spPr>
          <a:xfrm>
            <a:off x="3095897" y="4499802"/>
            <a:ext cx="5212080" cy="523220"/>
          </a:xfrm>
          <a:prstGeom prst="rect">
            <a:avLst/>
          </a:prstGeom>
          <a:solidFill>
            <a:srgbClr val="FF0000"/>
          </a:solidFill>
        </p:spPr>
        <p:txBody>
          <a:bodyPr wrap="square" rtlCol="1">
            <a:spAutoFit/>
          </a:bodyPr>
          <a:lstStyle/>
          <a:p>
            <a:pPr algn="ctr"/>
            <a:r>
              <a:rPr lang="ar-SA" sz="2800" b="1" dirty="0">
                <a:solidFill>
                  <a:schemeClr val="bg1"/>
                </a:solidFill>
              </a:rPr>
              <a:t>اكتب مقال عن حالة طبية أو مرضية</a:t>
            </a:r>
          </a:p>
        </p:txBody>
      </p:sp>
    </p:spTree>
    <p:extLst>
      <p:ext uri="{BB962C8B-B14F-4D97-AF65-F5344CB8AC3E}">
        <p14:creationId xmlns:p14="http://schemas.microsoft.com/office/powerpoint/2010/main" val="2801857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7F99BE2-843E-472E-A924-D2D23F3792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47725" y="1411333"/>
            <a:ext cx="7448550" cy="4610100"/>
          </a:xfrm>
          <a:prstGeom prst="rect">
            <a:avLst/>
          </a:prstGeom>
        </p:spPr>
      </p:pic>
    </p:spTree>
    <p:extLst>
      <p:ext uri="{BB962C8B-B14F-4D97-AF65-F5344CB8AC3E}">
        <p14:creationId xmlns:p14="http://schemas.microsoft.com/office/powerpoint/2010/main" val="1657059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F18804-C806-4F48-9DEB-6CCCDA60D5A2}"/>
              </a:ext>
            </a:extLst>
          </p:cNvPr>
          <p:cNvSpPr>
            <a:spLocks noGrp="1"/>
          </p:cNvSpPr>
          <p:nvPr>
            <p:ph type="ctrTitle"/>
          </p:nvPr>
        </p:nvSpPr>
        <p:spPr>
          <a:xfrm>
            <a:off x="1143000" y="2515228"/>
            <a:ext cx="6858000" cy="2387600"/>
          </a:xfrm>
        </p:spPr>
        <p:txBody>
          <a:bodyPr/>
          <a:lstStyle/>
          <a:p>
            <a:pPr algn="ctr" rtl="0"/>
            <a:r>
              <a:rPr lang="en-US" sz="16600" b="0" dirty="0">
                <a:latin typeface="Rockwell" panose="02060603020205020403" pitchFamily="18" charset="0"/>
              </a:rPr>
              <a:t>UNIT 4 </a:t>
            </a:r>
            <a:endParaRPr lang="ar-SA" sz="16600" b="0" dirty="0">
              <a:latin typeface="Rockwell" panose="02060603020205020403" pitchFamily="18" charset="0"/>
            </a:endParaRPr>
          </a:p>
        </p:txBody>
      </p:sp>
    </p:spTree>
    <p:extLst>
      <p:ext uri="{BB962C8B-B14F-4D97-AF65-F5344CB8AC3E}">
        <p14:creationId xmlns:p14="http://schemas.microsoft.com/office/powerpoint/2010/main" val="2951554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22AAB66-0BAF-410F-B928-6492A48C00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2920" y="884464"/>
            <a:ext cx="8138160" cy="5464084"/>
          </a:xfrm>
          <a:prstGeom prst="rect">
            <a:avLst/>
          </a:prstGeom>
        </p:spPr>
      </p:pic>
      <p:sp>
        <p:nvSpPr>
          <p:cNvPr id="5" name="مربع نص 4">
            <a:extLst>
              <a:ext uri="{FF2B5EF4-FFF2-40B4-BE49-F238E27FC236}">
                <a16:creationId xmlns:a16="http://schemas.microsoft.com/office/drawing/2014/main" id="{FFB7B8A5-3C95-4F66-AD51-633E25A4817F}"/>
              </a:ext>
            </a:extLst>
          </p:cNvPr>
          <p:cNvSpPr txBox="1"/>
          <p:nvPr/>
        </p:nvSpPr>
        <p:spPr>
          <a:xfrm>
            <a:off x="1907178" y="1881051"/>
            <a:ext cx="120178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rumor</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25FE20E-BC22-4C05-922E-B125BBD27C17}"/>
              </a:ext>
            </a:extLst>
          </p:cNvPr>
          <p:cNvSpPr txBox="1"/>
          <p:nvPr/>
        </p:nvSpPr>
        <p:spPr>
          <a:xfrm>
            <a:off x="3862254" y="2229396"/>
            <a:ext cx="1201782"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praise</a:t>
            </a:r>
            <a:endParaRPr lang="ar-SA" sz="2400" dirty="0">
              <a:solidFill>
                <a:srgbClr val="0000FF"/>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870DD0C-C8B3-41DF-B0CA-BA8613B81B83}"/>
              </a:ext>
            </a:extLst>
          </p:cNvPr>
          <p:cNvSpPr txBox="1"/>
          <p:nvPr/>
        </p:nvSpPr>
        <p:spPr>
          <a:xfrm>
            <a:off x="5281754" y="2838999"/>
            <a:ext cx="173300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circulated</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C92E37B-A3F7-4A60-8D22-D7C8CDE0C414}"/>
              </a:ext>
            </a:extLst>
          </p:cNvPr>
          <p:cNvSpPr txBox="1"/>
          <p:nvPr/>
        </p:nvSpPr>
        <p:spPr>
          <a:xfrm>
            <a:off x="5434154" y="3461663"/>
            <a:ext cx="158060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criticism</a:t>
            </a:r>
            <a:endParaRPr lang="ar-SA" sz="2400" dirty="0">
              <a:solidFill>
                <a:srgbClr val="0000FF"/>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9D4075F-EA0D-478B-987D-EE2D6DDD41F2}"/>
              </a:ext>
            </a:extLst>
          </p:cNvPr>
          <p:cNvSpPr txBox="1"/>
          <p:nvPr/>
        </p:nvSpPr>
        <p:spPr>
          <a:xfrm>
            <a:off x="2503714" y="4071264"/>
            <a:ext cx="135854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virtues</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5F19F2D-9C37-490B-8659-C261C2F7547C}"/>
              </a:ext>
            </a:extLst>
          </p:cNvPr>
          <p:cNvSpPr txBox="1"/>
          <p:nvPr/>
        </p:nvSpPr>
        <p:spPr>
          <a:xfrm>
            <a:off x="3257006" y="4406546"/>
            <a:ext cx="147174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brilliant</a:t>
            </a:r>
            <a:endParaRPr lang="ar-SA" sz="2400" dirty="0">
              <a:solidFill>
                <a:srgbClr val="0000FF"/>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9E935DD-52D2-410E-82DB-8AEFC1900B1B}"/>
              </a:ext>
            </a:extLst>
          </p:cNvPr>
          <p:cNvSpPr txBox="1"/>
          <p:nvPr/>
        </p:nvSpPr>
        <p:spPr>
          <a:xfrm>
            <a:off x="5120641" y="5016147"/>
            <a:ext cx="141078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ridicule</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61A4C51-1574-4B33-8F6B-24D770330E6F}"/>
              </a:ext>
            </a:extLst>
          </p:cNvPr>
          <p:cNvSpPr txBox="1"/>
          <p:nvPr/>
        </p:nvSpPr>
        <p:spPr>
          <a:xfrm>
            <a:off x="2386145" y="5651872"/>
            <a:ext cx="147174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scandal</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6273013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882E6A8-436F-4E49-A3DA-C3133C5AC9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9558" y="1750424"/>
            <a:ext cx="8004883" cy="4206240"/>
          </a:xfrm>
          <a:prstGeom prst="rect">
            <a:avLst/>
          </a:prstGeom>
        </p:spPr>
      </p:pic>
      <p:sp>
        <p:nvSpPr>
          <p:cNvPr id="5" name="مربع نص 4">
            <a:extLst>
              <a:ext uri="{FF2B5EF4-FFF2-40B4-BE49-F238E27FC236}">
                <a16:creationId xmlns:a16="http://schemas.microsoft.com/office/drawing/2014/main" id="{1BE83A83-B1A2-42D6-B07A-37B721FA23C9}"/>
              </a:ext>
            </a:extLst>
          </p:cNvPr>
          <p:cNvSpPr txBox="1"/>
          <p:nvPr/>
        </p:nvSpPr>
        <p:spPr>
          <a:xfrm>
            <a:off x="1965959" y="1005840"/>
            <a:ext cx="5212080" cy="523220"/>
          </a:xfrm>
          <a:prstGeom prst="rect">
            <a:avLst/>
          </a:prstGeom>
          <a:solidFill>
            <a:srgbClr val="FF0000"/>
          </a:solidFill>
        </p:spPr>
        <p:txBody>
          <a:bodyPr wrap="square" rtlCol="1">
            <a:spAutoFit/>
          </a:bodyPr>
          <a:lstStyle/>
          <a:p>
            <a:pPr algn="ctr"/>
            <a:r>
              <a:rPr lang="ar-SA" sz="2800" b="1" dirty="0">
                <a:solidFill>
                  <a:schemeClr val="bg1"/>
                </a:solidFill>
              </a:rPr>
              <a:t>كل طالب يجيب بعباراته </a:t>
            </a:r>
          </a:p>
        </p:txBody>
      </p:sp>
    </p:spTree>
    <p:extLst>
      <p:ext uri="{BB962C8B-B14F-4D97-AF65-F5344CB8AC3E}">
        <p14:creationId xmlns:p14="http://schemas.microsoft.com/office/powerpoint/2010/main" val="1966563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FEF80CA-E6BE-4680-91AE-BF4AEEAA9F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5285" y="966652"/>
            <a:ext cx="8213429" cy="5146765"/>
          </a:xfrm>
          <a:prstGeom prst="rect">
            <a:avLst/>
          </a:prstGeom>
        </p:spPr>
      </p:pic>
      <p:sp>
        <p:nvSpPr>
          <p:cNvPr id="5" name="مربع نص 4">
            <a:extLst>
              <a:ext uri="{FF2B5EF4-FFF2-40B4-BE49-F238E27FC236}">
                <a16:creationId xmlns:a16="http://schemas.microsoft.com/office/drawing/2014/main" id="{3438ED6F-5703-4881-BFBB-7733DFAA29AA}"/>
              </a:ext>
            </a:extLst>
          </p:cNvPr>
          <p:cNvSpPr txBox="1"/>
          <p:nvPr/>
        </p:nvSpPr>
        <p:spPr>
          <a:xfrm>
            <a:off x="3317966" y="2873829"/>
            <a:ext cx="5473337" cy="3477875"/>
          </a:xfrm>
          <a:prstGeom prst="rect">
            <a:avLst/>
          </a:prstGeom>
          <a:solidFill>
            <a:schemeClr val="accent4">
              <a:lumMod val="40000"/>
              <a:lumOff val="60000"/>
            </a:schemeClr>
          </a:solidFill>
        </p:spPr>
        <p:txBody>
          <a:bodyPr wrap="square" rtlCol="1">
            <a:spAutoFit/>
          </a:bodyPr>
          <a:lstStyle/>
          <a:p>
            <a:pPr algn="l" rtl="0"/>
            <a:r>
              <a:rPr lang="en-US" sz="2000" dirty="0">
                <a:solidFill>
                  <a:srgbClr val="0000FF"/>
                </a:solidFill>
                <a:latin typeface="Comic Sans MS" panose="030F0702030302020204" pitchFamily="66" charset="0"/>
              </a:rPr>
              <a:t>1. My sister said, “Asma called the department store last week.”</a:t>
            </a:r>
          </a:p>
          <a:p>
            <a:pPr algn="l" rtl="0"/>
            <a:r>
              <a:rPr lang="en-US" sz="2000" dirty="0">
                <a:solidFill>
                  <a:srgbClr val="FF0000"/>
                </a:solidFill>
                <a:latin typeface="Comic Sans MS" panose="030F0702030302020204" pitchFamily="66" charset="0"/>
              </a:rPr>
              <a:t>2. no change</a:t>
            </a:r>
          </a:p>
          <a:p>
            <a:pPr algn="l" rtl="0"/>
            <a:r>
              <a:rPr lang="en-US" sz="2000" dirty="0">
                <a:solidFill>
                  <a:srgbClr val="0000FF"/>
                </a:solidFill>
                <a:latin typeface="Comic Sans MS" panose="030F0702030302020204" pitchFamily="66" charset="0"/>
              </a:rPr>
              <a:t>3. no change</a:t>
            </a:r>
          </a:p>
          <a:p>
            <a:pPr algn="l" rtl="0"/>
            <a:r>
              <a:rPr lang="en-US" sz="2000" dirty="0">
                <a:solidFill>
                  <a:srgbClr val="FF0000"/>
                </a:solidFill>
                <a:latin typeface="Comic Sans MS" panose="030F0702030302020204" pitchFamily="66" charset="0"/>
              </a:rPr>
              <a:t>4. He said, “Ali's not going to finish his research paper this term.”</a:t>
            </a:r>
          </a:p>
          <a:p>
            <a:pPr algn="l" rtl="0"/>
            <a:r>
              <a:rPr lang="en-US" sz="2000" dirty="0">
                <a:solidFill>
                  <a:srgbClr val="0000FF"/>
                </a:solidFill>
                <a:latin typeface="Comic Sans MS" panose="030F0702030302020204" pitchFamily="66" charset="0"/>
              </a:rPr>
              <a:t>5. no change</a:t>
            </a:r>
          </a:p>
          <a:p>
            <a:pPr algn="l" rtl="0"/>
            <a:r>
              <a:rPr lang="en-US" sz="2000" dirty="0">
                <a:solidFill>
                  <a:srgbClr val="FF0000"/>
                </a:solidFill>
                <a:latin typeface="Comic Sans MS" panose="030F0702030302020204" pitchFamily="66" charset="0"/>
              </a:rPr>
              <a:t>6. He said, “he’s the cleverest student I have ever known.”</a:t>
            </a:r>
          </a:p>
          <a:p>
            <a:pPr algn="l" rtl="0"/>
            <a:r>
              <a:rPr lang="en-US" sz="2000" dirty="0">
                <a:solidFill>
                  <a:srgbClr val="0000FF"/>
                </a:solidFill>
                <a:latin typeface="Comic Sans MS" panose="030F0702030302020204" pitchFamily="66" charset="0"/>
              </a:rPr>
              <a:t>7. My father said, “Don’t be home late.”</a:t>
            </a:r>
          </a:p>
          <a:p>
            <a:pPr algn="l" rtl="0"/>
            <a:r>
              <a:rPr lang="en-US" sz="2000" dirty="0">
                <a:solidFill>
                  <a:srgbClr val="FF0000"/>
                </a:solidFill>
                <a:latin typeface="Comic Sans MS" panose="030F0702030302020204" pitchFamily="66" charset="0"/>
              </a:rPr>
              <a:t>8. no change</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14146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494A96-FEE6-40BF-9F1C-4724B80F3F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6165" y="882558"/>
            <a:ext cx="8451669" cy="5426801"/>
          </a:xfrm>
          <a:prstGeom prst="rect">
            <a:avLst/>
          </a:prstGeom>
        </p:spPr>
      </p:pic>
      <p:sp>
        <p:nvSpPr>
          <p:cNvPr id="5" name="شكل بيضاوي 4">
            <a:extLst>
              <a:ext uri="{FF2B5EF4-FFF2-40B4-BE49-F238E27FC236}">
                <a16:creationId xmlns:a16="http://schemas.microsoft.com/office/drawing/2014/main" id="{E2971AD7-603A-4043-AC49-95A1A8E4FCFE}"/>
              </a:ext>
            </a:extLst>
          </p:cNvPr>
          <p:cNvSpPr/>
          <p:nvPr/>
        </p:nvSpPr>
        <p:spPr>
          <a:xfrm>
            <a:off x="1410789" y="1867989"/>
            <a:ext cx="496388"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93310483-4C86-434F-B502-A4D34FA8048F}"/>
              </a:ext>
            </a:extLst>
          </p:cNvPr>
          <p:cNvSpPr/>
          <p:nvPr/>
        </p:nvSpPr>
        <p:spPr>
          <a:xfrm>
            <a:off x="1550126" y="2242460"/>
            <a:ext cx="496388"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4B302D81-460A-4E54-A983-FB7F241A10B0}"/>
              </a:ext>
            </a:extLst>
          </p:cNvPr>
          <p:cNvSpPr/>
          <p:nvPr/>
        </p:nvSpPr>
        <p:spPr>
          <a:xfrm>
            <a:off x="2046514" y="2616931"/>
            <a:ext cx="622662"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11A945FF-8BE8-4774-8C83-E352CC9AAE16}"/>
              </a:ext>
            </a:extLst>
          </p:cNvPr>
          <p:cNvSpPr/>
          <p:nvPr/>
        </p:nvSpPr>
        <p:spPr>
          <a:xfrm>
            <a:off x="2616924" y="3004465"/>
            <a:ext cx="452848"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1A6AD8D7-70E6-43A6-9947-F055F7317FB9}"/>
              </a:ext>
            </a:extLst>
          </p:cNvPr>
          <p:cNvSpPr/>
          <p:nvPr/>
        </p:nvSpPr>
        <p:spPr>
          <a:xfrm>
            <a:off x="1502229" y="3365872"/>
            <a:ext cx="452848"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030A9D73-7CB0-4D34-813B-678F7831A749}"/>
              </a:ext>
            </a:extLst>
          </p:cNvPr>
          <p:cNvSpPr/>
          <p:nvPr/>
        </p:nvSpPr>
        <p:spPr>
          <a:xfrm>
            <a:off x="1563188" y="3766469"/>
            <a:ext cx="622662"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D83D276D-FD8A-4060-BAEF-A6B119B1ECA7}"/>
              </a:ext>
            </a:extLst>
          </p:cNvPr>
          <p:cNvSpPr/>
          <p:nvPr/>
        </p:nvSpPr>
        <p:spPr>
          <a:xfrm>
            <a:off x="1563188" y="4127876"/>
            <a:ext cx="526865"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3DAA8413-B0C0-4373-832F-C867F35A275A}"/>
              </a:ext>
            </a:extLst>
          </p:cNvPr>
          <p:cNvSpPr/>
          <p:nvPr/>
        </p:nvSpPr>
        <p:spPr>
          <a:xfrm>
            <a:off x="2420981" y="4502347"/>
            <a:ext cx="526865"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199BB4DD-ECC5-4FC0-BEC4-F4D183D31251}"/>
              </a:ext>
            </a:extLst>
          </p:cNvPr>
          <p:cNvSpPr/>
          <p:nvPr/>
        </p:nvSpPr>
        <p:spPr>
          <a:xfrm>
            <a:off x="2220681" y="4889881"/>
            <a:ext cx="622662"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60265D6A-F92B-4700-9A5B-6321E6919EBB}"/>
              </a:ext>
            </a:extLst>
          </p:cNvPr>
          <p:cNvSpPr/>
          <p:nvPr/>
        </p:nvSpPr>
        <p:spPr>
          <a:xfrm>
            <a:off x="2098759" y="5251289"/>
            <a:ext cx="544291"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4AD2C8BE-E617-4F9A-BAFD-D6836B6F607F}"/>
              </a:ext>
            </a:extLst>
          </p:cNvPr>
          <p:cNvSpPr/>
          <p:nvPr/>
        </p:nvSpPr>
        <p:spPr>
          <a:xfrm>
            <a:off x="2451467" y="5625760"/>
            <a:ext cx="526865"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E16B0B8F-71DD-4D44-A7C0-79F895BF6256}"/>
              </a:ext>
            </a:extLst>
          </p:cNvPr>
          <p:cNvSpPr/>
          <p:nvPr/>
        </p:nvSpPr>
        <p:spPr>
          <a:xfrm>
            <a:off x="1911534" y="6013294"/>
            <a:ext cx="526865"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4C032D04-31EB-4D64-9387-2E1572E66F8D}"/>
              </a:ext>
            </a:extLst>
          </p:cNvPr>
          <p:cNvSpPr/>
          <p:nvPr/>
        </p:nvSpPr>
        <p:spPr>
          <a:xfrm>
            <a:off x="2830284" y="1820092"/>
            <a:ext cx="2865121" cy="37011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a:extLst>
              <a:ext uri="{FF2B5EF4-FFF2-40B4-BE49-F238E27FC236}">
                <a16:creationId xmlns:a16="http://schemas.microsoft.com/office/drawing/2014/main" id="{7E70918A-3CCA-40A9-AABC-76F4A570CDEB}"/>
              </a:ext>
            </a:extLst>
          </p:cNvPr>
          <p:cNvSpPr/>
          <p:nvPr/>
        </p:nvSpPr>
        <p:spPr>
          <a:xfrm>
            <a:off x="2629988" y="2264230"/>
            <a:ext cx="496388" cy="27432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شكل بيضاوي 18">
            <a:extLst>
              <a:ext uri="{FF2B5EF4-FFF2-40B4-BE49-F238E27FC236}">
                <a16:creationId xmlns:a16="http://schemas.microsoft.com/office/drawing/2014/main" id="{27E581C6-F73A-4386-94FA-F389493225B9}"/>
              </a:ext>
            </a:extLst>
          </p:cNvPr>
          <p:cNvSpPr/>
          <p:nvPr/>
        </p:nvSpPr>
        <p:spPr>
          <a:xfrm>
            <a:off x="3683724" y="2625637"/>
            <a:ext cx="496388" cy="27432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شكل بيضاوي 19">
            <a:extLst>
              <a:ext uri="{FF2B5EF4-FFF2-40B4-BE49-F238E27FC236}">
                <a16:creationId xmlns:a16="http://schemas.microsoft.com/office/drawing/2014/main" id="{EE320037-620F-4F42-A04C-0AE01168CFF4}"/>
              </a:ext>
            </a:extLst>
          </p:cNvPr>
          <p:cNvSpPr/>
          <p:nvPr/>
        </p:nvSpPr>
        <p:spPr>
          <a:xfrm>
            <a:off x="3235231" y="2987044"/>
            <a:ext cx="775065"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شكل بيضاوي 20">
            <a:extLst>
              <a:ext uri="{FF2B5EF4-FFF2-40B4-BE49-F238E27FC236}">
                <a16:creationId xmlns:a16="http://schemas.microsoft.com/office/drawing/2014/main" id="{AF000D8B-5758-4FE7-B8E8-A67A4736C9D9}"/>
              </a:ext>
            </a:extLst>
          </p:cNvPr>
          <p:cNvSpPr/>
          <p:nvPr/>
        </p:nvSpPr>
        <p:spPr>
          <a:xfrm>
            <a:off x="3505198" y="3361515"/>
            <a:ext cx="936173"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شكل بيضاوي 21">
            <a:extLst>
              <a:ext uri="{FF2B5EF4-FFF2-40B4-BE49-F238E27FC236}">
                <a16:creationId xmlns:a16="http://schemas.microsoft.com/office/drawing/2014/main" id="{21ED46B6-D1D1-4392-BEC9-B47C04C98C42}"/>
              </a:ext>
            </a:extLst>
          </p:cNvPr>
          <p:cNvSpPr/>
          <p:nvPr/>
        </p:nvSpPr>
        <p:spPr>
          <a:xfrm>
            <a:off x="3357150" y="3749050"/>
            <a:ext cx="470268" cy="27432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شكل بيضاوي 22">
            <a:extLst>
              <a:ext uri="{FF2B5EF4-FFF2-40B4-BE49-F238E27FC236}">
                <a16:creationId xmlns:a16="http://schemas.microsoft.com/office/drawing/2014/main" id="{59255AF4-2885-4CE9-B7E9-2DD015D054BA}"/>
              </a:ext>
            </a:extLst>
          </p:cNvPr>
          <p:cNvSpPr/>
          <p:nvPr/>
        </p:nvSpPr>
        <p:spPr>
          <a:xfrm>
            <a:off x="4332510" y="4097394"/>
            <a:ext cx="1088576"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شكل بيضاوي 23">
            <a:extLst>
              <a:ext uri="{FF2B5EF4-FFF2-40B4-BE49-F238E27FC236}">
                <a16:creationId xmlns:a16="http://schemas.microsoft.com/office/drawing/2014/main" id="{BE57D1D0-BFEA-4B7E-B12F-9FD6983AB7EF}"/>
              </a:ext>
            </a:extLst>
          </p:cNvPr>
          <p:cNvSpPr/>
          <p:nvPr/>
        </p:nvSpPr>
        <p:spPr>
          <a:xfrm>
            <a:off x="5059678" y="4471865"/>
            <a:ext cx="1088576"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شكل بيضاوي 24">
            <a:extLst>
              <a:ext uri="{FF2B5EF4-FFF2-40B4-BE49-F238E27FC236}">
                <a16:creationId xmlns:a16="http://schemas.microsoft.com/office/drawing/2014/main" id="{18B8F712-CBDA-4B61-88F3-7C8F43D20DBC}"/>
              </a:ext>
            </a:extLst>
          </p:cNvPr>
          <p:cNvSpPr/>
          <p:nvPr/>
        </p:nvSpPr>
        <p:spPr>
          <a:xfrm>
            <a:off x="4493618" y="4833273"/>
            <a:ext cx="1088576"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شكل بيضاوي 25">
            <a:extLst>
              <a:ext uri="{FF2B5EF4-FFF2-40B4-BE49-F238E27FC236}">
                <a16:creationId xmlns:a16="http://schemas.microsoft.com/office/drawing/2014/main" id="{FB6FF0A7-CFF0-426E-87EA-0BE62066A481}"/>
              </a:ext>
            </a:extLst>
          </p:cNvPr>
          <p:cNvSpPr/>
          <p:nvPr/>
        </p:nvSpPr>
        <p:spPr>
          <a:xfrm>
            <a:off x="2856402" y="5207743"/>
            <a:ext cx="1476107"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شكل بيضاوي 26">
            <a:extLst>
              <a:ext uri="{FF2B5EF4-FFF2-40B4-BE49-F238E27FC236}">
                <a16:creationId xmlns:a16="http://schemas.microsoft.com/office/drawing/2014/main" id="{BFC124DE-D4FF-439C-83DF-1C3CC079776B}"/>
              </a:ext>
            </a:extLst>
          </p:cNvPr>
          <p:cNvSpPr/>
          <p:nvPr/>
        </p:nvSpPr>
        <p:spPr>
          <a:xfrm>
            <a:off x="3518255" y="5608340"/>
            <a:ext cx="526865"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شكل بيضاوي 27">
            <a:extLst>
              <a:ext uri="{FF2B5EF4-FFF2-40B4-BE49-F238E27FC236}">
                <a16:creationId xmlns:a16="http://schemas.microsoft.com/office/drawing/2014/main" id="{639C5241-9C2A-4B94-BDF1-382663672D19}"/>
              </a:ext>
            </a:extLst>
          </p:cNvPr>
          <p:cNvSpPr/>
          <p:nvPr/>
        </p:nvSpPr>
        <p:spPr>
          <a:xfrm>
            <a:off x="2586439" y="5982811"/>
            <a:ext cx="365768" cy="33528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346132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500"/>
                                        <p:tgtEl>
                                          <p:spTgt spid="16"/>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6A47F18-3382-43BA-96CF-3E54A9096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5893" y="1097280"/>
            <a:ext cx="8272213" cy="4882924"/>
          </a:xfrm>
          <a:prstGeom prst="rect">
            <a:avLst/>
          </a:prstGeom>
        </p:spPr>
      </p:pic>
      <p:sp>
        <p:nvSpPr>
          <p:cNvPr id="5" name="مربع نص 4">
            <a:extLst>
              <a:ext uri="{FF2B5EF4-FFF2-40B4-BE49-F238E27FC236}">
                <a16:creationId xmlns:a16="http://schemas.microsoft.com/office/drawing/2014/main" id="{8176F8AC-2E6B-4B75-8285-B1497C5D8AB1}"/>
              </a:ext>
            </a:extLst>
          </p:cNvPr>
          <p:cNvSpPr txBox="1"/>
          <p:nvPr/>
        </p:nvSpPr>
        <p:spPr>
          <a:xfrm>
            <a:off x="1214847" y="2246810"/>
            <a:ext cx="7354390" cy="3733394"/>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Majid said he was trying out for the football team this year.</a:t>
            </a:r>
          </a:p>
          <a:p>
            <a:pPr algn="l" rtl="0">
              <a:lnSpc>
                <a:spcPct val="150000"/>
              </a:lnSpc>
            </a:pPr>
            <a:r>
              <a:rPr lang="en-US" sz="2000" dirty="0">
                <a:solidFill>
                  <a:srgbClr val="0000FF"/>
                </a:solidFill>
                <a:latin typeface="Comic Sans MS" panose="030F0702030302020204" pitchFamily="66" charset="0"/>
              </a:rPr>
              <a:t>My father told me not to forget to do my homework.</a:t>
            </a:r>
          </a:p>
          <a:p>
            <a:pPr algn="l" rtl="0">
              <a:lnSpc>
                <a:spcPct val="150000"/>
              </a:lnSpc>
            </a:pPr>
            <a:r>
              <a:rPr lang="en-US" sz="2000" dirty="0">
                <a:solidFill>
                  <a:srgbClr val="FF0000"/>
                </a:solidFill>
                <a:latin typeface="Comic Sans MS" panose="030F0702030302020204" pitchFamily="66" charset="0"/>
              </a:rPr>
              <a:t>The teacher said that the test will be on Sunday.</a:t>
            </a:r>
          </a:p>
          <a:p>
            <a:pPr algn="l" rtl="0">
              <a:lnSpc>
                <a:spcPct val="150000"/>
              </a:lnSpc>
            </a:pPr>
            <a:r>
              <a:rPr lang="en-US" sz="2000" dirty="0">
                <a:solidFill>
                  <a:srgbClr val="0000FF"/>
                </a:solidFill>
                <a:latin typeface="Comic Sans MS" panose="030F0702030302020204" pitchFamily="66" charset="0"/>
              </a:rPr>
              <a:t>Amy is saying that Jennifer is conceited.</a:t>
            </a:r>
          </a:p>
          <a:p>
            <a:pPr algn="l" rtl="0">
              <a:lnSpc>
                <a:spcPct val="150000"/>
              </a:lnSpc>
            </a:pPr>
            <a:r>
              <a:rPr lang="en-US" sz="2000" dirty="0">
                <a:solidFill>
                  <a:srgbClr val="FF0000"/>
                </a:solidFill>
                <a:latin typeface="Comic Sans MS" panose="030F0702030302020204" pitchFamily="66" charset="0"/>
              </a:rPr>
              <a:t>My sister asked whether I was joking.</a:t>
            </a:r>
          </a:p>
          <a:p>
            <a:pPr algn="l" rtl="0">
              <a:lnSpc>
                <a:spcPct val="150000"/>
              </a:lnSpc>
            </a:pPr>
            <a:r>
              <a:rPr lang="en-US" sz="2000" dirty="0">
                <a:solidFill>
                  <a:srgbClr val="0000FF"/>
                </a:solidFill>
                <a:latin typeface="Comic Sans MS" panose="030F0702030302020204" pitchFamily="66" charset="0"/>
              </a:rPr>
              <a:t>The coach told me to be on time to practice tonight.</a:t>
            </a:r>
          </a:p>
          <a:p>
            <a:pPr algn="l" rtl="0">
              <a:lnSpc>
                <a:spcPct val="150000"/>
              </a:lnSpc>
            </a:pPr>
            <a:r>
              <a:rPr lang="en-US" sz="2000" dirty="0">
                <a:solidFill>
                  <a:srgbClr val="FF0000"/>
                </a:solidFill>
                <a:latin typeface="Comic Sans MS" panose="030F0702030302020204" pitchFamily="66" charset="0"/>
              </a:rPr>
              <a:t>Dr. Thomas says that he’s a healthy baby.</a:t>
            </a:r>
          </a:p>
          <a:p>
            <a:pPr algn="l" rtl="0">
              <a:lnSpc>
                <a:spcPct val="150000"/>
              </a:lnSpc>
            </a:pPr>
            <a:r>
              <a:rPr lang="en-US" sz="2000" dirty="0">
                <a:solidFill>
                  <a:srgbClr val="0000FF"/>
                </a:solidFill>
                <a:latin typeface="Comic Sans MS" panose="030F0702030302020204" pitchFamily="66" charset="0"/>
              </a:rPr>
              <a:t>My mother asked whether Tom was married.</a:t>
            </a:r>
            <a:endParaRPr lang="ar-SA" sz="20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99845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48E2D8-CD1B-412F-9F64-FEC7B6B60C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8822" y="849084"/>
            <a:ext cx="8386355" cy="5342710"/>
          </a:xfrm>
          <a:prstGeom prst="rect">
            <a:avLst/>
          </a:prstGeom>
        </p:spPr>
      </p:pic>
      <p:sp>
        <p:nvSpPr>
          <p:cNvPr id="5" name="مربع نص 4">
            <a:extLst>
              <a:ext uri="{FF2B5EF4-FFF2-40B4-BE49-F238E27FC236}">
                <a16:creationId xmlns:a16="http://schemas.microsoft.com/office/drawing/2014/main" id="{B66B4384-962E-4D30-A715-16EA89D83AB7}"/>
              </a:ext>
            </a:extLst>
          </p:cNvPr>
          <p:cNvSpPr txBox="1"/>
          <p:nvPr/>
        </p:nvSpPr>
        <p:spPr>
          <a:xfrm>
            <a:off x="4297679" y="4245425"/>
            <a:ext cx="4676503" cy="2317879"/>
          </a:xfrm>
          <a:prstGeom prst="rect">
            <a:avLst/>
          </a:prstGeom>
          <a:noFill/>
        </p:spPr>
        <p:txBody>
          <a:bodyPr wrap="square" rtlCol="1">
            <a:spAutoFit/>
          </a:bodyPr>
          <a:lstStyle/>
          <a:p>
            <a:pPr algn="l" rtl="0">
              <a:lnSpc>
                <a:spcPct val="150000"/>
              </a:lnSpc>
            </a:pPr>
            <a:r>
              <a:rPr lang="en-US" sz="1400" dirty="0">
                <a:solidFill>
                  <a:srgbClr val="FF0000"/>
                </a:solidFill>
                <a:latin typeface="Comic Sans MS" panose="030F0702030302020204" pitchFamily="66" charset="0"/>
              </a:rPr>
              <a:t>My parents said I could play them.</a:t>
            </a:r>
          </a:p>
          <a:p>
            <a:pPr algn="l" rtl="0">
              <a:lnSpc>
                <a:spcPct val="150000"/>
              </a:lnSpc>
            </a:pPr>
            <a:r>
              <a:rPr lang="en-US" sz="1400" dirty="0">
                <a:solidFill>
                  <a:srgbClr val="0000FF"/>
                </a:solidFill>
                <a:latin typeface="Comic Sans MS" panose="030F0702030302020204" pitchFamily="66" charset="0"/>
              </a:rPr>
              <a:t>My mother says I can have all the dessert I want.</a:t>
            </a:r>
          </a:p>
          <a:p>
            <a:pPr algn="l" rtl="0">
              <a:lnSpc>
                <a:spcPct val="150000"/>
              </a:lnSpc>
            </a:pPr>
            <a:r>
              <a:rPr lang="en-US" sz="1400" dirty="0">
                <a:solidFill>
                  <a:srgbClr val="FF0000"/>
                </a:solidFill>
                <a:latin typeface="Comic Sans MS" panose="030F0702030302020204" pitchFamily="66" charset="0"/>
              </a:rPr>
              <a:t>My parents said I could watch more TV tonight.</a:t>
            </a:r>
          </a:p>
          <a:p>
            <a:pPr algn="l" rtl="0">
              <a:lnSpc>
                <a:spcPct val="150000"/>
              </a:lnSpc>
            </a:pPr>
            <a:r>
              <a:rPr lang="en-US" sz="1400" dirty="0">
                <a:solidFill>
                  <a:srgbClr val="0000FF"/>
                </a:solidFill>
                <a:latin typeface="Comic Sans MS" panose="030F0702030302020204" pitchFamily="66" charset="0"/>
              </a:rPr>
              <a:t>My mother told me I could stay up until 9:00.</a:t>
            </a:r>
          </a:p>
          <a:p>
            <a:pPr algn="l" rtl="0">
              <a:lnSpc>
                <a:spcPct val="150000"/>
              </a:lnSpc>
            </a:pPr>
            <a:r>
              <a:rPr lang="en-US" sz="1400" dirty="0">
                <a:solidFill>
                  <a:srgbClr val="FF0000"/>
                </a:solidFill>
                <a:latin typeface="Comic Sans MS" panose="030F0702030302020204" pitchFamily="66" charset="0"/>
              </a:rPr>
              <a:t>My parents say I don’t have to shower every day.</a:t>
            </a:r>
          </a:p>
          <a:p>
            <a:pPr algn="l" rtl="0">
              <a:lnSpc>
                <a:spcPct val="150000"/>
              </a:lnSpc>
            </a:pPr>
            <a:r>
              <a:rPr lang="en-US" sz="1400" dirty="0">
                <a:solidFill>
                  <a:srgbClr val="0000FF"/>
                </a:solidFill>
                <a:latin typeface="Comic Sans MS" panose="030F0702030302020204" pitchFamily="66" charset="0"/>
              </a:rPr>
              <a:t>My father said I could read three books before bedtime</a:t>
            </a:r>
            <a:endParaRPr lang="ar-SA" sz="1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585636A-21F1-4805-BB0E-AD6A40A47306}"/>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956285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C24CD53-4828-4E83-8C48-B45203184A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543" y="1410789"/>
            <a:ext cx="8294914" cy="4656067"/>
          </a:xfrm>
          <a:prstGeom prst="rect">
            <a:avLst/>
          </a:prstGeom>
        </p:spPr>
      </p:pic>
      <p:sp>
        <p:nvSpPr>
          <p:cNvPr id="5" name="مربع نص 4">
            <a:extLst>
              <a:ext uri="{FF2B5EF4-FFF2-40B4-BE49-F238E27FC236}">
                <a16:creationId xmlns:a16="http://schemas.microsoft.com/office/drawing/2014/main" id="{ED4FFE64-AE97-4F29-95C7-08AE69C36E92}"/>
              </a:ext>
            </a:extLst>
          </p:cNvPr>
          <p:cNvSpPr txBox="1"/>
          <p:nvPr/>
        </p:nvSpPr>
        <p:spPr>
          <a:xfrm>
            <a:off x="6048103" y="248194"/>
            <a:ext cx="2671354"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729F161E-37AB-44E7-B7CB-B9317A893EF8}"/>
              </a:ext>
            </a:extLst>
          </p:cNvPr>
          <p:cNvSpPr txBox="1"/>
          <p:nvPr/>
        </p:nvSpPr>
        <p:spPr>
          <a:xfrm>
            <a:off x="1084217" y="4127864"/>
            <a:ext cx="7733212" cy="1938992"/>
          </a:xfrm>
          <a:prstGeom prst="rect">
            <a:avLst/>
          </a:prstGeom>
          <a:noFill/>
        </p:spPr>
        <p:txBody>
          <a:bodyPr wrap="square" rtlCol="1">
            <a:spAutoFit/>
          </a:bodyPr>
          <a:lstStyle/>
          <a:p>
            <a:pPr algn="l" rtl="0"/>
            <a:r>
              <a:rPr lang="en-US" sz="2000" dirty="0">
                <a:solidFill>
                  <a:srgbClr val="0000FF"/>
                </a:solidFill>
                <a:latin typeface="Comic Sans MS" panose="030F0702030302020204" pitchFamily="66" charset="0"/>
              </a:rPr>
              <a:t>Spilling the coffee on the keyboard may have broken it.</a:t>
            </a:r>
          </a:p>
          <a:p>
            <a:pPr algn="l" rtl="0"/>
            <a:r>
              <a:rPr lang="en-US" sz="2000" dirty="0">
                <a:solidFill>
                  <a:srgbClr val="FF0000"/>
                </a:solidFill>
                <a:latin typeface="Comic Sans MS" panose="030F0702030302020204" pitchFamily="66" charset="0"/>
              </a:rPr>
              <a:t>He might have broken his leg in a car accident.</a:t>
            </a:r>
          </a:p>
          <a:p>
            <a:pPr algn="l" rtl="0"/>
            <a:r>
              <a:rPr lang="en-US" sz="2000" dirty="0">
                <a:solidFill>
                  <a:srgbClr val="0000FF"/>
                </a:solidFill>
                <a:latin typeface="Comic Sans MS" panose="030F0702030302020204" pitchFamily="66" charset="0"/>
              </a:rPr>
              <a:t>The driver of the car must not have been paying attention.</a:t>
            </a:r>
          </a:p>
          <a:p>
            <a:pPr algn="l" rtl="0"/>
            <a:r>
              <a:rPr lang="en-US" sz="2000" dirty="0">
                <a:solidFill>
                  <a:srgbClr val="FF0000"/>
                </a:solidFill>
                <a:latin typeface="Comic Sans MS" panose="030F0702030302020204" pitchFamily="66" charset="0"/>
              </a:rPr>
              <a:t>It must have been a home run.</a:t>
            </a:r>
          </a:p>
          <a:p>
            <a:pPr algn="l" rtl="0"/>
            <a:r>
              <a:rPr lang="en-US" sz="2000" dirty="0">
                <a:solidFill>
                  <a:srgbClr val="0000FF"/>
                </a:solidFill>
                <a:latin typeface="Comic Sans MS" panose="030F0702030302020204" pitchFamily="66" charset="0"/>
              </a:rPr>
              <a:t>He could have remembered that he is late for an appointment.</a:t>
            </a:r>
          </a:p>
          <a:p>
            <a:pPr algn="l" rtl="0"/>
            <a:r>
              <a:rPr lang="en-US" sz="2000" dirty="0">
                <a:solidFill>
                  <a:srgbClr val="FF0000"/>
                </a:solidFill>
                <a:latin typeface="Comic Sans MS" panose="030F0702030302020204" pitchFamily="66" charset="0"/>
              </a:rPr>
              <a:t>The toast must have been forgotten.</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32285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B5A1DB8-1AAE-4CAA-9F00-8A913C010A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3229" y="862150"/>
            <a:ext cx="6490063" cy="5381896"/>
          </a:xfrm>
          <a:prstGeom prst="rect">
            <a:avLst/>
          </a:prstGeom>
        </p:spPr>
      </p:pic>
      <p:pic>
        <p:nvPicPr>
          <p:cNvPr id="5" name="صورة 4">
            <a:extLst>
              <a:ext uri="{FF2B5EF4-FFF2-40B4-BE49-F238E27FC236}">
                <a16:creationId xmlns:a16="http://schemas.microsoft.com/office/drawing/2014/main" id="{EF711B19-3BBC-4EEC-9E40-FD8ADD1CADA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83229" y="2118018"/>
            <a:ext cx="6490063" cy="4086838"/>
          </a:xfrm>
          <a:prstGeom prst="rect">
            <a:avLst/>
          </a:prstGeom>
        </p:spPr>
      </p:pic>
    </p:spTree>
    <p:extLst>
      <p:ext uri="{BB962C8B-B14F-4D97-AF65-F5344CB8AC3E}">
        <p14:creationId xmlns:p14="http://schemas.microsoft.com/office/powerpoint/2010/main" val="861019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271E1BC-990A-4683-94D2-D405AF2400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2505" y="938077"/>
            <a:ext cx="8158990" cy="5475786"/>
          </a:xfrm>
          <a:prstGeom prst="rect">
            <a:avLst/>
          </a:prstGeom>
        </p:spPr>
      </p:pic>
      <p:sp>
        <p:nvSpPr>
          <p:cNvPr id="5" name="مربع نص 4">
            <a:extLst>
              <a:ext uri="{FF2B5EF4-FFF2-40B4-BE49-F238E27FC236}">
                <a16:creationId xmlns:a16="http://schemas.microsoft.com/office/drawing/2014/main" id="{7245A728-EC7B-42DB-AA09-06B2C8C4877C}"/>
              </a:ext>
            </a:extLst>
          </p:cNvPr>
          <p:cNvSpPr txBox="1"/>
          <p:nvPr/>
        </p:nvSpPr>
        <p:spPr>
          <a:xfrm>
            <a:off x="3422470" y="1946365"/>
            <a:ext cx="159366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split up </a:t>
            </a:r>
            <a:endParaRPr lang="ar-SA" sz="24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F62BDFF-1052-415C-A44E-F0337DD7C700}"/>
              </a:ext>
            </a:extLst>
          </p:cNvPr>
          <p:cNvSpPr txBox="1"/>
          <p:nvPr/>
        </p:nvSpPr>
        <p:spPr>
          <a:xfrm>
            <a:off x="5534300" y="2529841"/>
            <a:ext cx="232954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backstabbers</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A47811E-2F37-4484-9C57-5A345657DC7B}"/>
              </a:ext>
            </a:extLst>
          </p:cNvPr>
          <p:cNvSpPr txBox="1"/>
          <p:nvPr/>
        </p:nvSpPr>
        <p:spPr>
          <a:xfrm>
            <a:off x="5817330" y="3087191"/>
            <a:ext cx="2329540"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bad mouthing</a:t>
            </a:r>
            <a:endParaRPr lang="ar-SA" sz="24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B1C630F-C368-4B49-B52A-C05C067EB167}"/>
              </a:ext>
            </a:extLst>
          </p:cNvPr>
          <p:cNvSpPr txBox="1"/>
          <p:nvPr/>
        </p:nvSpPr>
        <p:spPr>
          <a:xfrm>
            <a:off x="4846324" y="3670668"/>
            <a:ext cx="159366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behind</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A329D0-BCBD-48B8-B74B-BED7C5076743}"/>
              </a:ext>
            </a:extLst>
          </p:cNvPr>
          <p:cNvSpPr txBox="1"/>
          <p:nvPr/>
        </p:nvSpPr>
        <p:spPr>
          <a:xfrm>
            <a:off x="1628500" y="3940635"/>
            <a:ext cx="1135965"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back</a:t>
            </a:r>
            <a:endParaRPr lang="ar-SA" sz="2400" dirty="0">
              <a:solidFill>
                <a:srgbClr val="0000FF"/>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693C291-520D-410C-9326-903A92E511ED}"/>
              </a:ext>
            </a:extLst>
          </p:cNvPr>
          <p:cNvSpPr txBox="1"/>
          <p:nvPr/>
        </p:nvSpPr>
        <p:spPr>
          <a:xfrm>
            <a:off x="2172782" y="4262854"/>
            <a:ext cx="29609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on again, off again</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786C8CA-07E0-408C-9DF2-F5F4D81D7380}"/>
              </a:ext>
            </a:extLst>
          </p:cNvPr>
          <p:cNvSpPr txBox="1"/>
          <p:nvPr/>
        </p:nvSpPr>
        <p:spPr>
          <a:xfrm>
            <a:off x="3931918" y="4820204"/>
            <a:ext cx="1593668"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for good</a:t>
            </a:r>
            <a:endParaRPr lang="ar-SA" sz="2400" dirty="0">
              <a:solidFill>
                <a:srgbClr val="0000FF"/>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CF7BD5E9-1F7F-4D11-B1BA-2FF015603BE7}"/>
              </a:ext>
            </a:extLst>
          </p:cNvPr>
          <p:cNvSpPr txBox="1"/>
          <p:nvPr/>
        </p:nvSpPr>
        <p:spPr>
          <a:xfrm>
            <a:off x="4084318" y="5416743"/>
            <a:ext cx="23556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lips are sealed</a:t>
            </a:r>
            <a:endParaRPr lang="ar-SA" sz="2400"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E56DBEEE-0667-4E67-A638-398C023EAAA5}"/>
              </a:ext>
            </a:extLst>
          </p:cNvPr>
          <p:cNvSpPr txBox="1"/>
          <p:nvPr/>
        </p:nvSpPr>
        <p:spPr>
          <a:xfrm>
            <a:off x="1885400" y="5974092"/>
            <a:ext cx="2529845" cy="461665"/>
          </a:xfrm>
          <a:prstGeom prst="rect">
            <a:avLst/>
          </a:prstGeom>
          <a:noFill/>
        </p:spPr>
        <p:txBody>
          <a:bodyPr wrap="square" rtlCol="1">
            <a:spAutoFit/>
          </a:bodyPr>
          <a:lstStyle/>
          <a:p>
            <a:pPr algn="l" rtl="0"/>
            <a:r>
              <a:rPr lang="en-US" sz="2400" dirty="0">
                <a:solidFill>
                  <a:srgbClr val="0000FF"/>
                </a:solidFill>
                <a:latin typeface="Comic Sans MS" panose="030F0702030302020204" pitchFamily="66" charset="0"/>
              </a:rPr>
              <a:t>set things right</a:t>
            </a:r>
            <a:endParaRPr lang="ar-SA"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596463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015767E-C440-4B50-BDC3-D6E29FAFA7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8680" y="961619"/>
            <a:ext cx="7406640" cy="5445168"/>
          </a:xfrm>
          <a:prstGeom prst="rect">
            <a:avLst/>
          </a:prstGeom>
        </p:spPr>
      </p:pic>
    </p:spTree>
    <p:extLst>
      <p:ext uri="{BB962C8B-B14F-4D97-AF65-F5344CB8AC3E}">
        <p14:creationId xmlns:p14="http://schemas.microsoft.com/office/powerpoint/2010/main" val="934861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261A1FF-85D2-46E5-BB78-B0747A349A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1176" y="2018211"/>
            <a:ext cx="8061648" cy="3161592"/>
          </a:xfrm>
          <a:prstGeom prst="rect">
            <a:avLst/>
          </a:prstGeom>
        </p:spPr>
      </p:pic>
      <p:sp>
        <p:nvSpPr>
          <p:cNvPr id="5" name="مربع نص 4">
            <a:extLst>
              <a:ext uri="{FF2B5EF4-FFF2-40B4-BE49-F238E27FC236}">
                <a16:creationId xmlns:a16="http://schemas.microsoft.com/office/drawing/2014/main" id="{E36BACF1-535C-4171-97B1-742C77E203D5}"/>
              </a:ext>
            </a:extLst>
          </p:cNvPr>
          <p:cNvSpPr txBox="1"/>
          <p:nvPr/>
        </p:nvSpPr>
        <p:spPr>
          <a:xfrm>
            <a:off x="979716" y="1763483"/>
            <a:ext cx="901337" cy="3416320"/>
          </a:xfrm>
          <a:prstGeom prst="rect">
            <a:avLst/>
          </a:prstGeom>
          <a:noFill/>
        </p:spPr>
        <p:txBody>
          <a:bodyPr wrap="square" rtlCol="1">
            <a:spAutoFit/>
          </a:bodyPr>
          <a:lstStyle/>
          <a:p>
            <a:pPr algn="l" rtl="0"/>
            <a:r>
              <a:rPr lang="en-US" sz="3600" dirty="0">
                <a:solidFill>
                  <a:srgbClr val="FF0000"/>
                </a:solidFill>
              </a:rPr>
              <a:t>F </a:t>
            </a:r>
          </a:p>
          <a:p>
            <a:pPr algn="l" rtl="0"/>
            <a:r>
              <a:rPr lang="en-US" sz="3600" dirty="0">
                <a:solidFill>
                  <a:srgbClr val="0000FF"/>
                </a:solidFill>
              </a:rPr>
              <a:t>F </a:t>
            </a:r>
          </a:p>
          <a:p>
            <a:pPr algn="l" rtl="0"/>
            <a:r>
              <a:rPr lang="en-US" sz="3600" dirty="0">
                <a:solidFill>
                  <a:srgbClr val="FF0000"/>
                </a:solidFill>
              </a:rPr>
              <a:t>T </a:t>
            </a:r>
          </a:p>
          <a:p>
            <a:pPr algn="l" rtl="0"/>
            <a:r>
              <a:rPr lang="en-US" sz="3600" dirty="0">
                <a:solidFill>
                  <a:srgbClr val="0000FF"/>
                </a:solidFill>
              </a:rPr>
              <a:t>F </a:t>
            </a:r>
          </a:p>
          <a:p>
            <a:pPr algn="l" rtl="0"/>
            <a:r>
              <a:rPr lang="en-US" sz="3600" dirty="0">
                <a:solidFill>
                  <a:srgbClr val="FF0000"/>
                </a:solidFill>
              </a:rPr>
              <a:t>T </a:t>
            </a:r>
          </a:p>
          <a:p>
            <a:pPr algn="l" rtl="0"/>
            <a:r>
              <a:rPr lang="en-US" sz="3600" dirty="0">
                <a:solidFill>
                  <a:srgbClr val="0000FF"/>
                </a:solidFill>
              </a:rPr>
              <a:t>F </a:t>
            </a:r>
            <a:endParaRPr lang="ar-SA" sz="3600" dirty="0">
              <a:solidFill>
                <a:srgbClr val="0000FF"/>
              </a:solidFill>
            </a:endParaRPr>
          </a:p>
        </p:txBody>
      </p:sp>
    </p:spTree>
    <p:extLst>
      <p:ext uri="{BB962C8B-B14F-4D97-AF65-F5344CB8AC3E}">
        <p14:creationId xmlns:p14="http://schemas.microsoft.com/office/powerpoint/2010/main" val="2016222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9305E0-DA53-45A9-8E4C-EBB8748008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6556" y="992778"/>
            <a:ext cx="7810887" cy="5203606"/>
          </a:xfrm>
          <a:prstGeom prst="rect">
            <a:avLst/>
          </a:prstGeom>
        </p:spPr>
      </p:pic>
    </p:spTree>
    <p:extLst>
      <p:ext uri="{BB962C8B-B14F-4D97-AF65-F5344CB8AC3E}">
        <p14:creationId xmlns:p14="http://schemas.microsoft.com/office/powerpoint/2010/main" val="468738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CF3701-4760-4294-A4B9-A3F1C5A5977D}"/>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26956" y="987062"/>
            <a:ext cx="6690087" cy="5289348"/>
          </a:xfrm>
          <a:prstGeom prst="rect">
            <a:avLst/>
          </a:prstGeom>
        </p:spPr>
      </p:pic>
    </p:spTree>
    <p:extLst>
      <p:ext uri="{BB962C8B-B14F-4D97-AF65-F5344CB8AC3E}">
        <p14:creationId xmlns:p14="http://schemas.microsoft.com/office/powerpoint/2010/main" val="3947658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6BED895-8CB9-47B2-92DE-00176A68DC3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0525" y="1108198"/>
            <a:ext cx="7262949" cy="4850899"/>
          </a:xfrm>
          <a:prstGeom prst="rect">
            <a:avLst/>
          </a:prstGeom>
        </p:spPr>
      </p:pic>
    </p:spTree>
    <p:extLst>
      <p:ext uri="{BB962C8B-B14F-4D97-AF65-F5344CB8AC3E}">
        <p14:creationId xmlns:p14="http://schemas.microsoft.com/office/powerpoint/2010/main" val="3546124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585740-D930-499D-9CF0-D70555B0B4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84730" y="1168264"/>
            <a:ext cx="7374540" cy="4945153"/>
          </a:xfrm>
          <a:prstGeom prst="rect">
            <a:avLst/>
          </a:prstGeom>
        </p:spPr>
      </p:pic>
    </p:spTree>
    <p:extLst>
      <p:ext uri="{BB962C8B-B14F-4D97-AF65-F5344CB8AC3E}">
        <p14:creationId xmlns:p14="http://schemas.microsoft.com/office/powerpoint/2010/main" val="147533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6FB6D8-DE9C-4820-B9B6-4AD3BB280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791" y="947057"/>
            <a:ext cx="8084417" cy="4963885"/>
          </a:xfrm>
          <a:prstGeom prst="rect">
            <a:avLst/>
          </a:prstGeom>
        </p:spPr>
      </p:pic>
      <p:sp>
        <p:nvSpPr>
          <p:cNvPr id="5" name="مربع نص 4">
            <a:extLst>
              <a:ext uri="{FF2B5EF4-FFF2-40B4-BE49-F238E27FC236}">
                <a16:creationId xmlns:a16="http://schemas.microsoft.com/office/drawing/2014/main" id="{0678897F-AF32-4E4D-9391-C8BC34ADCD13}"/>
              </a:ext>
            </a:extLst>
          </p:cNvPr>
          <p:cNvSpPr txBox="1"/>
          <p:nvPr/>
        </p:nvSpPr>
        <p:spPr>
          <a:xfrm>
            <a:off x="653141" y="1567543"/>
            <a:ext cx="1998617" cy="1815882"/>
          </a:xfrm>
          <a:prstGeom prst="rect">
            <a:avLst/>
          </a:prstGeom>
          <a:noFill/>
        </p:spPr>
        <p:txBody>
          <a:bodyPr wrap="square" rtlCol="1">
            <a:spAutoFit/>
          </a:bodyPr>
          <a:lstStyle/>
          <a:p>
            <a:pPr algn="ctr" rtl="0"/>
            <a:r>
              <a:rPr lang="en-US" sz="2800" dirty="0">
                <a:solidFill>
                  <a:srgbClr val="0000FF"/>
                </a:solidFill>
                <a:latin typeface="Comic Sans MS" panose="030F0702030302020204" pitchFamily="66" charset="0"/>
              </a:rPr>
              <a:t>drink</a:t>
            </a:r>
            <a:r>
              <a:rPr lang="en-US" sz="2800" dirty="0">
                <a:latin typeface="Comic Sans MS" panose="030F0702030302020204" pitchFamily="66" charset="0"/>
              </a:rPr>
              <a:t> </a:t>
            </a:r>
            <a:r>
              <a:rPr lang="en-US" sz="2800" dirty="0">
                <a:solidFill>
                  <a:srgbClr val="0000FF"/>
                </a:solidFill>
                <a:latin typeface="Comic Sans MS" panose="030F0702030302020204" pitchFamily="66" charset="0"/>
              </a:rPr>
              <a:t>some juice </a:t>
            </a:r>
          </a:p>
          <a:p>
            <a:pPr algn="ctr" rtl="0"/>
            <a:r>
              <a:rPr lang="en-US" sz="2800" dirty="0">
                <a:solidFill>
                  <a:srgbClr val="0000FF"/>
                </a:solidFill>
                <a:latin typeface="Comic Sans MS" panose="030F0702030302020204" pitchFamily="66" charset="0"/>
              </a:rPr>
              <a:t>eat an apple</a:t>
            </a:r>
            <a:endParaRPr lang="ar-SA" sz="2800" dirty="0">
              <a:solidFill>
                <a:srgbClr val="0000FF"/>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40FD465-2456-46DA-8C0A-6D30811540D2}"/>
              </a:ext>
            </a:extLst>
          </p:cNvPr>
          <p:cNvSpPr txBox="1"/>
          <p:nvPr/>
        </p:nvSpPr>
        <p:spPr>
          <a:xfrm>
            <a:off x="2647407" y="1589313"/>
            <a:ext cx="1998617" cy="1815882"/>
          </a:xfrm>
          <a:prstGeom prst="rect">
            <a:avLst/>
          </a:prstGeom>
          <a:noFill/>
        </p:spPr>
        <p:txBody>
          <a:bodyPr wrap="square" rtlCol="1">
            <a:spAutoFit/>
          </a:bodyPr>
          <a:lstStyle/>
          <a:p>
            <a:pPr algn="ctr" rtl="0"/>
            <a:r>
              <a:rPr lang="en-US" sz="2800" dirty="0">
                <a:solidFill>
                  <a:srgbClr val="FF0000"/>
                </a:solidFill>
                <a:latin typeface="Comic Sans MS" panose="030F0702030302020204" pitchFamily="66" charset="0"/>
              </a:rPr>
              <a:t>Do you want .. ?</a:t>
            </a:r>
          </a:p>
          <a:p>
            <a:pPr algn="ctr" rtl="0"/>
            <a:r>
              <a:rPr lang="en-US" sz="2800" dirty="0">
                <a:solidFill>
                  <a:srgbClr val="FF0000"/>
                </a:solidFill>
                <a:latin typeface="Comic Sans MS" panose="030F0702030302020204" pitchFamily="66" charset="0"/>
              </a:rPr>
              <a:t>Would you like .. ?</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409AC12-1DA0-4F75-9C6E-1A43866E8EDE}"/>
              </a:ext>
            </a:extLst>
          </p:cNvPr>
          <p:cNvSpPr txBox="1"/>
          <p:nvPr/>
        </p:nvSpPr>
        <p:spPr>
          <a:xfrm>
            <a:off x="4589420" y="1624146"/>
            <a:ext cx="1998617" cy="1815882"/>
          </a:xfrm>
          <a:prstGeom prst="rect">
            <a:avLst/>
          </a:prstGeom>
          <a:noFill/>
        </p:spPr>
        <p:txBody>
          <a:bodyPr wrap="square" rtlCol="1">
            <a:spAutoFit/>
          </a:bodyPr>
          <a:lstStyle/>
          <a:p>
            <a:pPr algn="ctr" rtl="0"/>
            <a:r>
              <a:rPr lang="en-US" sz="2800" dirty="0">
                <a:solidFill>
                  <a:srgbClr val="0000FF"/>
                </a:solidFill>
                <a:latin typeface="Comic Sans MS" panose="030F0702030302020204" pitchFamily="66" charset="0"/>
              </a:rPr>
              <a:t>You can have … after the meal </a:t>
            </a:r>
            <a:endParaRPr lang="ar-SA" sz="2800" dirty="0">
              <a:solidFill>
                <a:srgbClr val="0000FF"/>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5FA8EE0-CBAB-4806-84C3-5B238062EA2D}"/>
              </a:ext>
            </a:extLst>
          </p:cNvPr>
          <p:cNvSpPr txBox="1"/>
          <p:nvPr/>
        </p:nvSpPr>
        <p:spPr>
          <a:xfrm>
            <a:off x="6518370" y="1645916"/>
            <a:ext cx="1998617" cy="1815882"/>
          </a:xfrm>
          <a:prstGeom prst="rect">
            <a:avLst/>
          </a:prstGeom>
          <a:noFill/>
        </p:spPr>
        <p:txBody>
          <a:bodyPr wrap="square" rtlCol="1">
            <a:spAutoFit/>
          </a:bodyPr>
          <a:lstStyle/>
          <a:p>
            <a:pPr algn="ctr" rtl="0"/>
            <a:r>
              <a:rPr lang="en-US" sz="2800" dirty="0">
                <a:solidFill>
                  <a:srgbClr val="FF0000"/>
                </a:solidFill>
                <a:latin typeface="Comic Sans MS" panose="030F0702030302020204" pitchFamily="66" charset="0"/>
              </a:rPr>
              <a:t>You had better listen to me </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63D7AB0-9947-4E83-BA0A-F8A38542A99A}"/>
              </a:ext>
            </a:extLst>
          </p:cNvPr>
          <p:cNvSpPr txBox="1"/>
          <p:nvPr/>
        </p:nvSpPr>
        <p:spPr>
          <a:xfrm>
            <a:off x="5695403" y="215964"/>
            <a:ext cx="2664823"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الإجابات </a:t>
            </a:r>
          </a:p>
        </p:txBody>
      </p:sp>
      <p:sp>
        <p:nvSpPr>
          <p:cNvPr id="10" name="مربع نص 9">
            <a:extLst>
              <a:ext uri="{FF2B5EF4-FFF2-40B4-BE49-F238E27FC236}">
                <a16:creationId xmlns:a16="http://schemas.microsoft.com/office/drawing/2014/main" id="{1B2C4AAD-7D21-4F20-A7FE-835525C78B24}"/>
              </a:ext>
            </a:extLst>
          </p:cNvPr>
          <p:cNvSpPr txBox="1"/>
          <p:nvPr/>
        </p:nvSpPr>
        <p:spPr>
          <a:xfrm>
            <a:off x="1031966" y="3958045"/>
            <a:ext cx="7582242" cy="461665"/>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She asked him if he would like some orange juice.!</a:t>
            </a:r>
            <a:endParaRPr lang="ar-SA" sz="24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3132698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animBg="1"/>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ED76D7-5F2C-4227-868E-5CE5C7C6A3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0080" y="1136832"/>
            <a:ext cx="7863840" cy="4860290"/>
          </a:xfrm>
          <a:prstGeom prst="rect">
            <a:avLst/>
          </a:prstGeom>
        </p:spPr>
      </p:pic>
      <p:sp>
        <p:nvSpPr>
          <p:cNvPr id="5" name="مربع نص 4">
            <a:extLst>
              <a:ext uri="{FF2B5EF4-FFF2-40B4-BE49-F238E27FC236}">
                <a16:creationId xmlns:a16="http://schemas.microsoft.com/office/drawing/2014/main" id="{9FB13A60-D506-4579-8A99-E5370D6F033B}"/>
              </a:ext>
            </a:extLst>
          </p:cNvPr>
          <p:cNvSpPr txBox="1"/>
          <p:nvPr/>
        </p:nvSpPr>
        <p:spPr>
          <a:xfrm>
            <a:off x="3148150" y="3991130"/>
            <a:ext cx="3304900" cy="1384995"/>
          </a:xfrm>
          <a:prstGeom prst="rect">
            <a:avLst/>
          </a:prstGeom>
          <a:solidFill>
            <a:srgbClr val="FF0000"/>
          </a:solidFill>
        </p:spPr>
        <p:txBody>
          <a:bodyPr wrap="square" rtlCol="1">
            <a:spAutoFit/>
          </a:bodyPr>
          <a:lstStyle/>
          <a:p>
            <a:pPr algn="ctr"/>
            <a:r>
              <a:rPr lang="ar-SA" sz="2800" b="1" dirty="0">
                <a:solidFill>
                  <a:schemeClr val="bg1"/>
                </a:solidFill>
              </a:rPr>
              <a:t>قم بكتابة مقال حول الصحف التي تتدخل بالحياة الخاصة للمشاهير </a:t>
            </a:r>
          </a:p>
        </p:txBody>
      </p:sp>
    </p:spTree>
    <p:extLst>
      <p:ext uri="{BB962C8B-B14F-4D97-AF65-F5344CB8AC3E}">
        <p14:creationId xmlns:p14="http://schemas.microsoft.com/office/powerpoint/2010/main" val="25179993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4955</TotalTime>
  <Words>3532</Words>
  <Application>Microsoft Office PowerPoint</Application>
  <PresentationFormat>عرض على الشاشة (4:3)</PresentationFormat>
  <Paragraphs>683</Paragraphs>
  <Slides>161</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161</vt:i4>
      </vt:variant>
    </vt:vector>
  </HeadingPairs>
  <TitlesOfParts>
    <vt:vector size="168" baseType="lpstr">
      <vt:lpstr>Comic Sans MS</vt:lpstr>
      <vt:lpstr>Arial</vt:lpstr>
      <vt:lpstr>Calibri Light</vt:lpstr>
      <vt:lpstr>Rockwell</vt:lpstr>
      <vt:lpstr>Arial Rounded MT Bold</vt:lpstr>
      <vt:lpstr>Calibri</vt:lpstr>
      <vt:lpstr>نسق Office</vt:lpstr>
      <vt:lpstr>MEGA GOAL 6</vt:lpstr>
      <vt:lpstr>UNIT 1</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1 – 3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4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5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4 –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5</dc:title>
  <dc:creator>ڪپړۑآء اڷٲﻣير</dc:creator>
  <cp:lastModifiedBy>ڪپړۑآء اڷٲﻣير</cp:lastModifiedBy>
  <cp:revision>234</cp:revision>
  <dcterms:created xsi:type="dcterms:W3CDTF">2020-07-01T09:11:16Z</dcterms:created>
  <dcterms:modified xsi:type="dcterms:W3CDTF">2020-10-25T18:03:08Z</dcterms:modified>
</cp:coreProperties>
</file>