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7" r:id="rId13"/>
    <p:sldId id="268" r:id="rId14"/>
    <p:sldId id="269" r:id="rId15"/>
    <p:sldId id="270" r:id="rId16"/>
    <p:sldId id="266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4298097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292137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667974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68699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8842541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28619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8983523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145655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3683615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1325980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15726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FC49-9F92-4A0B-8DA1-42A4D21EEF77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1616C-4382-4E40-9C32-67DB316672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09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6804248" y="332656"/>
            <a:ext cx="2016224" cy="1584176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اليوم: </a:t>
            </a:r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الثلاثاء</a:t>
            </a: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التاريخ: </a:t>
            </a:r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1442/7/4</a:t>
            </a: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المادة: </a:t>
            </a:r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لغتي</a:t>
            </a: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الحصة: </a:t>
            </a:r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الثانية </a:t>
            </a:r>
          </a:p>
          <a:p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المعلمة</a:t>
            </a:r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: حنان السالمي</a:t>
            </a:r>
          </a:p>
        </p:txBody>
      </p:sp>
      <p:sp>
        <p:nvSpPr>
          <p:cNvPr id="6" name="خماسي 5"/>
          <p:cNvSpPr/>
          <p:nvPr/>
        </p:nvSpPr>
        <p:spPr>
          <a:xfrm>
            <a:off x="1943708" y="1765311"/>
            <a:ext cx="4356484" cy="1418141"/>
          </a:xfrm>
          <a:prstGeom prst="homePlate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الفهم القرائي</a:t>
            </a:r>
          </a:p>
        </p:txBody>
      </p:sp>
      <p:sp>
        <p:nvSpPr>
          <p:cNvPr id="7" name="قلب 6"/>
          <p:cNvSpPr/>
          <p:nvPr/>
        </p:nvSpPr>
        <p:spPr>
          <a:xfrm>
            <a:off x="5940152" y="4077072"/>
            <a:ext cx="2516832" cy="1224136"/>
          </a:xfrm>
          <a:prstGeom prst="hea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القراءة ممتعة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8" name="Picture 4" descr="مشاهدة صورة المصدر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8" b="4032"/>
          <a:stretch/>
        </p:blipFill>
        <p:spPr bwMode="auto">
          <a:xfrm>
            <a:off x="1547664" y="4181377"/>
            <a:ext cx="4752528" cy="223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5682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971600" y="1340768"/>
            <a:ext cx="6924873" cy="144016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اذكري 3 مواقف وتصرفات أعجبتك في القصة؟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95669" y="1772816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48277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1403648" y="1340768"/>
            <a:ext cx="6492825" cy="1008112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ماهي علامة الترقيم التي نضعها بعد كلمة قالت لنفسها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130267" y="1529273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5</a:t>
            </a:r>
          </a:p>
        </p:txBody>
      </p:sp>
      <p:sp>
        <p:nvSpPr>
          <p:cNvPr id="13" name="مخطط انسيابي: محطة طرفية 12"/>
          <p:cNvSpPr/>
          <p:nvPr/>
        </p:nvSpPr>
        <p:spPr>
          <a:xfrm flipH="1">
            <a:off x="621821" y="2816599"/>
            <a:ext cx="8162801" cy="3636268"/>
          </a:xfrm>
          <a:prstGeom prst="flowChartTerminator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685800" indent="-685800" algn="ctr">
              <a:buFontTx/>
              <a:buChar char="-"/>
            </a:pPr>
            <a:r>
              <a:rPr lang="ar-SA" sz="5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علامة التعجب</a:t>
            </a:r>
          </a:p>
          <a:p>
            <a:pPr marL="685800" indent="-685800" algn="ctr">
              <a:buFontTx/>
              <a:buChar char="-"/>
            </a:pPr>
            <a:r>
              <a:rPr lang="ar-SA" sz="5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علامة استفهام</a:t>
            </a:r>
          </a:p>
          <a:p>
            <a:pPr marL="685800" indent="-685800" algn="ctr">
              <a:buFontTx/>
              <a:buChar char="-"/>
            </a:pPr>
            <a:r>
              <a:rPr lang="ar-SA" sz="5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نقطتان رأسيتان</a:t>
            </a:r>
          </a:p>
          <a:p>
            <a:pPr marL="685800" indent="-685800" algn="ctr">
              <a:buFontTx/>
              <a:buChar char="-"/>
            </a:pPr>
            <a:r>
              <a:rPr lang="ar-SA" sz="5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فاصلة</a:t>
            </a:r>
            <a:r>
              <a:rPr lang="ar-SA" sz="54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</a:p>
        </p:txBody>
      </p:sp>
      <p:pic>
        <p:nvPicPr>
          <p:cNvPr id="3074" name="Picture 2" descr="مشاهدة صورة المصدر"/>
          <p:cNvPicPr>
            <a:picLocks noChangeAspect="1" noChangeArrowheads="1" noCrop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060" y="4238347"/>
            <a:ext cx="4572000" cy="159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9260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971600" y="1340768"/>
            <a:ext cx="6924873" cy="144016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لخصي القصة بأسلوبك الجميل.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95669" y="1772816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396343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971600" y="1340768"/>
            <a:ext cx="6924873" cy="144016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وجهي سؤالًا لصديقاتك حول القصة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95669" y="1772816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716995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971600" y="1340768"/>
            <a:ext cx="6924873" cy="144016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اقترحي عنوانًا آخر للنص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95669" y="1772816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439328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971600" y="1340768"/>
            <a:ext cx="6924873" cy="144016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اذكري فائدة واحدة </a:t>
            </a:r>
            <a:r>
              <a:rPr lang="ar-SA" sz="5400" dirty="0" err="1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استفدتها</a:t>
            </a:r>
            <a:r>
              <a:rPr lang="ar-SA" sz="5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من النص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95669" y="1772816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223911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1240960" y="580124"/>
            <a:ext cx="6655513" cy="2736303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أي الأحداث حدثت أولًا </a:t>
            </a:r>
          </a:p>
          <a:p>
            <a:pPr marL="571500" indent="-571500" algn="ctr">
              <a:buFontTx/>
              <a:buChar char="-"/>
            </a:pPr>
            <a:r>
              <a:rPr lang="ar-SA" sz="32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رأت ليان العصفور الصغير</a:t>
            </a:r>
          </a:p>
          <a:p>
            <a:pPr marL="571500" indent="-571500" algn="ctr">
              <a:buFontTx/>
              <a:buChar char="-"/>
            </a:pPr>
            <a:r>
              <a:rPr lang="ar-SA" sz="32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ذهبت ليان إلى الحديقة</a:t>
            </a:r>
          </a:p>
          <a:p>
            <a:pPr marL="571500" indent="-571500" algn="ctr">
              <a:buFontTx/>
              <a:buChar char="-"/>
            </a:pPr>
            <a:r>
              <a:rPr lang="ar-SA" sz="32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طار العصفور عاليًا</a:t>
            </a:r>
          </a:p>
          <a:p>
            <a:pPr marL="571500" indent="-571500" algn="ctr">
              <a:buFontTx/>
              <a:buChar char="-"/>
            </a:pPr>
            <a:r>
              <a:rPr lang="ar-SA" sz="32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ساعدت ليان العصفور على الطيران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82632" y="1529273"/>
            <a:ext cx="881856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/>
              <a:t>10</a:t>
            </a:r>
          </a:p>
        </p:txBody>
      </p:sp>
      <p:sp>
        <p:nvSpPr>
          <p:cNvPr id="13" name="مخطط انسيابي: محطة طرفية 12"/>
          <p:cNvSpPr/>
          <p:nvPr/>
        </p:nvSpPr>
        <p:spPr>
          <a:xfrm flipH="1">
            <a:off x="704495" y="3559314"/>
            <a:ext cx="7981596" cy="2981304"/>
          </a:xfrm>
          <a:prstGeom prst="flowChartTerminator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514350" indent="-514350" algn="ctr">
              <a:buAutoNum type="arabicPeriod"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ذهبت ليان إلى الحديقة</a:t>
            </a:r>
          </a:p>
          <a:p>
            <a:pPr marL="914400" indent="-914400" algn="ctr">
              <a:buAutoNum type="arabicPeriod"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رأت ليان العصفور</a:t>
            </a:r>
          </a:p>
          <a:p>
            <a:pPr marL="914400" indent="-914400" algn="ctr">
              <a:buAutoNum type="arabicPeriod"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ساعدت ليان العصفور</a:t>
            </a:r>
          </a:p>
          <a:p>
            <a:pPr marL="914400" indent="-914400" algn="ctr">
              <a:buAutoNum type="arabicPeriod"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طار العصفور عاليًا</a:t>
            </a:r>
            <a:endParaRPr lang="ar-SA" sz="5400" dirty="0">
              <a:solidFill>
                <a:schemeClr val="accent1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22679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1403648" y="1340768"/>
            <a:ext cx="6492825" cy="1008112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ماذا يحدث لو أن ليان آذت العصفور الصغير؟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82632" y="1529273"/>
            <a:ext cx="88185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/>
              <a:t>11</a:t>
            </a:r>
          </a:p>
        </p:txBody>
      </p:sp>
      <p:sp>
        <p:nvSpPr>
          <p:cNvPr id="13" name="مخطط انسيابي: محطة طرفية 12"/>
          <p:cNvSpPr/>
          <p:nvPr/>
        </p:nvSpPr>
        <p:spPr>
          <a:xfrm flipH="1">
            <a:off x="107504" y="2816598"/>
            <a:ext cx="8856982" cy="2736358"/>
          </a:xfrm>
          <a:prstGeom prst="flowChartTerminator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5400" dirty="0">
              <a:solidFill>
                <a:schemeClr val="accent1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5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لخاف منها ولم يقترب منها ولم يمكنها من الإمساك به</a:t>
            </a:r>
            <a:r>
              <a:rPr lang="ar-SA" sz="54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7805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خماسي 10"/>
          <p:cNvSpPr/>
          <p:nvPr/>
        </p:nvSpPr>
        <p:spPr>
          <a:xfrm flipH="1">
            <a:off x="713432" y="2152949"/>
            <a:ext cx="7674991" cy="2500096"/>
          </a:xfrm>
          <a:prstGeom prst="homePlate">
            <a:avLst>
              <a:gd name="adj" fmla="val 22076"/>
            </a:avLst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قبل النهاية..</a:t>
            </a:r>
          </a:p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اغمضي عينيكِ وتخيلي أن العصفور الصغير بلا أم؟</a:t>
            </a:r>
          </a:p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وجهي كلمة شكر لوالدتكِ التي تهتم بكِ</a:t>
            </a:r>
          </a:p>
        </p:txBody>
      </p:sp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4181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508104" y="332656"/>
            <a:ext cx="3456384" cy="1224136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لا تنسي صغيرتي </a:t>
            </a:r>
            <a:endParaRPr lang="ar-SA" sz="4400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مخطط انسيابي: معالجة معرّفة مسبقاً 5"/>
          <p:cNvSpPr/>
          <p:nvPr/>
        </p:nvSpPr>
        <p:spPr>
          <a:xfrm>
            <a:off x="1115616" y="1772816"/>
            <a:ext cx="7056784" cy="2142549"/>
          </a:xfrm>
          <a:prstGeom prst="flowChartPredefinedProcess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القراءة غذاء العقل وبالقراءة تصبحي أكثر وعيًا وثقافة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3372980" y="4251954"/>
            <a:ext cx="5591508" cy="216024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نلتقي مع قصة جديدة الأسبوع القادم إن </a:t>
            </a:r>
            <a:r>
              <a:rPr lang="ar-SA" sz="3600" dirty="0" err="1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شاءالله</a:t>
            </a:r>
            <a:endParaRPr lang="ar-SA" sz="36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3600" dirty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إلى اللقاء يا مميزات</a:t>
            </a:r>
            <a:endParaRPr lang="ar-SA" sz="3600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1266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40" y="3837914"/>
            <a:ext cx="2855640" cy="285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8943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خماسي 10"/>
          <p:cNvSpPr/>
          <p:nvPr/>
        </p:nvSpPr>
        <p:spPr>
          <a:xfrm flipH="1">
            <a:off x="611560" y="188640"/>
            <a:ext cx="5675808" cy="1730144"/>
          </a:xfrm>
          <a:prstGeom prst="homePlate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صغيرتي, لاحظي الصورة ثم استنتجي في أي مكان تدور أحداث قصتنا؟ </a:t>
            </a:r>
          </a:p>
        </p:txBody>
      </p:sp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مشاهدة صورة المصدر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2415324"/>
            <a:ext cx="837945" cy="80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مشاهدة صورة المصدر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2924342"/>
            <a:ext cx="523702" cy="50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مشاهدة صورة المصدر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6240" y="2567724"/>
            <a:ext cx="837945" cy="80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3247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2 -0.07976 C 0.0842 -0.04485 0.2066 -0.0178 0.3559 -0.0178 C 0.50955 -0.0178 0.63212 -0.04485 0.63212 -0.07976 C 0.63212 -0.11468 0.75469 -0.14173 0.90833 -0.14173 C 1.05764 -0.14173 1.18021 -0.11468 1.18021 -0.07976 " pathEditMode="relative" rAng="0" ptsTypes="fffff">
                                      <p:cBhvr>
                                        <p:cTn id="6" dur="1225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9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13202 C -0.00486 -0.09711 0.11754 -0.07006 0.26684 -0.07006 C 0.42049 -0.07006 0.54306 -0.09711 0.54306 -0.13202 C 0.54306 -0.16694 0.66563 -0.19399 0.81928 -0.19399 C 0.96858 -0.19399 1.09115 -0.16694 1.09115 -0.13202 " pathEditMode="relative" rAng="0" ptsTypes="fffff">
                                      <p:cBhvr>
                                        <p:cTn id="8" dur="1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9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74 -0.07052 C 0.04774 -0.03561 0.16996 -0.00855 0.31909 -0.00855 C 0.47274 -0.00855 0.59513 -0.03561 0.59513 -0.07052 C 0.59513 -0.10543 0.71753 -0.13248 0.87118 -0.13248 C 1.02031 -0.13248 1.14288 -0.10543 1.14288 -0.07052 " pathEditMode="relative" rAng="0" ptsTypes="fffff">
                                      <p:cBhvr>
                                        <p:cTn id="10" dur="12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شكل بيضاوي 10"/>
          <p:cNvSpPr/>
          <p:nvPr/>
        </p:nvSpPr>
        <p:spPr>
          <a:xfrm flipH="1">
            <a:off x="1548211" y="188640"/>
            <a:ext cx="5675808" cy="2520280"/>
          </a:xfrm>
          <a:prstGeom prst="ellipse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تنبئي صغيرتي </a:t>
            </a:r>
          </a:p>
          <a:p>
            <a:pPr algn="ctr"/>
            <a:r>
              <a:rPr lang="ar-SA" sz="40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هل أحداث القصة</a:t>
            </a:r>
          </a:p>
          <a:p>
            <a:pPr algn="ctr"/>
            <a:r>
              <a:rPr lang="ar-SA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سعيدة</a:t>
            </a:r>
            <a:r>
              <a:rPr lang="ar-SA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      </a:t>
            </a:r>
            <a:r>
              <a:rPr lang="ar-SA" sz="40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</a:t>
            </a:r>
          </a:p>
          <a:p>
            <a:pPr algn="ctr"/>
            <a:r>
              <a:rPr lang="ar-SA" sz="40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أم </a:t>
            </a:r>
            <a:r>
              <a:rPr lang="ar-SA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حزينة</a:t>
            </a:r>
            <a:r>
              <a:rPr lang="ar-SA" sz="40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  </a:t>
            </a:r>
            <a:endParaRPr lang="ar-SA" sz="4000" dirty="0">
              <a:solidFill>
                <a:schemeClr val="bg1">
                  <a:lumMod val="9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2679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خطط انسيابي: محطة طرفية 10"/>
          <p:cNvSpPr/>
          <p:nvPr/>
        </p:nvSpPr>
        <p:spPr>
          <a:xfrm flipH="1">
            <a:off x="0" y="205791"/>
            <a:ext cx="9144992" cy="2339022"/>
          </a:xfrm>
          <a:prstGeom prst="flowChartTerminator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عنوان القصة :</a:t>
            </a:r>
          </a:p>
          <a:p>
            <a:pPr algn="ctr"/>
            <a:r>
              <a:rPr lang="ar-SA" sz="66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</a:t>
            </a:r>
            <a:r>
              <a:rPr lang="ar-SA" sz="6600" dirty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ليان والعصفور </a:t>
            </a:r>
            <a:r>
              <a:rPr lang="ar-SA" sz="66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</a:p>
        </p:txBody>
      </p:sp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0836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خطط انسيابي: محطة طرفية 10"/>
          <p:cNvSpPr/>
          <p:nvPr/>
        </p:nvSpPr>
        <p:spPr>
          <a:xfrm flipH="1">
            <a:off x="2682" y="502529"/>
            <a:ext cx="9141318" cy="6251480"/>
          </a:xfrm>
          <a:prstGeom prst="flowChartTerminator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في يَوْمٍ مِنَ الْأيّامِ, خَرَجَتْ لَيانُ إلى الْحَديقَةِ لِتَلْعَبَ على الْأُرْجوحَةِ فَوَجَدَتْ عَلَيْها عُصفورًا صَغيرًا 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اقْتَرَبَتْ لَيانُ مِنَ الْعُصْفورِ بِبُطءٍ كَيْ لا يَطيرَ فَوَجَدَتْهُ فَرْخًا صَغيرًا لا يَعْرِفُ كَيْفَ يَطيرُ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نَظَرَتْ لَيانُ إلى الْأَعلى فَرَأَتْ أُمَّ الْعُصْفورِ تَطيرُ في السَّماءِ, وَتُزَقْزِقُ بِقَلَقٍ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فَكَّرَتْ لَيانُ, وَقالَتْ لِنَفْسِها : يَبْدو أنَّ الْعُصفورَةَ الأُمَّ قَلِقَةٌ على فَرْخِها, وَهِيَ تُريدُ أنْ تُعَلِّمَهُ الطَّيَرانَ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جَلَسَتْ لَيانُ على الْأُرجوحَةِ وَوَضَعَتْ الْعُصْفورَ في حُضْنِها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تَأَرْجَحَتْ لَيانُ هَيَ والْعُصْفورُ الَّذي كانَ خائِفًا في الْبِدايَةِ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لَكِنَّ ليان طارَتْ بالْأُرْجوحَةِ أَعْلى وأَعْلى </a:t>
            </a:r>
            <a:r>
              <a:rPr lang="ar-SA" sz="2800" b="1" dirty="0" err="1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وأَعْلى</a:t>
            </a:r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, شاهَدَ الْعُصْفورُ نَفْسَهُ يَطيرُ في الْهَواءِ مَع لَيان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فَتَشَجَّعَ وَفَرَدَ جَناحَيْهِ, حَمَلَهُ الْهَواءٌ بِسُهولَةٍ, فَطارَ الْعُصْفورُ الصَّغيرُ عالِيًا نَحْوَ أُمِّهِ 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شاهَدَتِ الْأُمُّ عٌصْفورَها الْجَميلَ يَتَعلُّمُ الطَّيرانَ فَفَرِحَتْ كَثيرًا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وَأَرادَتْ أَنْ تَشْكُرَ لَيان لِأَنَّها ساعَدَتْ صَغيرَها </a:t>
            </a:r>
          </a:p>
          <a:p>
            <a:pPr algn="ctr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فَأَحْضَرَتْ حَبَّةَ كَرَزٍ بِمِنْقارِها وأَعْطَتْها لَها</a:t>
            </a:r>
            <a:endParaRPr lang="ar-SA" sz="7200" b="1" dirty="0">
              <a:solidFill>
                <a:schemeClr val="accent1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83332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خماسي 11"/>
          <p:cNvSpPr/>
          <p:nvPr/>
        </p:nvSpPr>
        <p:spPr>
          <a:xfrm flipH="1">
            <a:off x="671617" y="836712"/>
            <a:ext cx="6552401" cy="2037128"/>
          </a:xfrm>
          <a:prstGeom prst="homePlate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مبدعتي المفكرة بعد قراءتك للنص السابق </a:t>
            </a:r>
            <a:r>
              <a:rPr lang="ar-SA" sz="4400" dirty="0" err="1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أجيبي</a:t>
            </a:r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عن الأسئلة التالية :</a:t>
            </a:r>
          </a:p>
        </p:txBody>
      </p:sp>
    </p:spTree>
    <p:extLst>
      <p:ext uri="{BB962C8B-B14F-4D97-AF65-F5344CB8AC3E}">
        <p14:creationId xmlns:p14="http://schemas.microsoft.com/office/powerpoint/2010/main" val="27552732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1403648" y="1340768"/>
            <a:ext cx="6492825" cy="1008112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كيف عرفت ليان أن العصفورة الأم قلقة على فرخها؟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130267" y="1529273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1</a:t>
            </a:r>
          </a:p>
        </p:txBody>
      </p:sp>
      <p:sp>
        <p:nvSpPr>
          <p:cNvPr id="13" name="مخطط انسيابي: محطة طرفية 12"/>
          <p:cNvSpPr/>
          <p:nvPr/>
        </p:nvSpPr>
        <p:spPr>
          <a:xfrm flipH="1">
            <a:off x="803026" y="2816599"/>
            <a:ext cx="7981596" cy="2086208"/>
          </a:xfrm>
          <a:prstGeom prst="flowChartTerminator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لأنها كانت ترفرف بجناحيها وتنظر له قلقة</a:t>
            </a:r>
            <a:r>
              <a:rPr lang="ar-SA" sz="54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617368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1403648" y="1340768"/>
            <a:ext cx="6492825" cy="1008112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لماذا لم يطر العصفور الصغير حين اقتربت ليان؟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130267" y="1529273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2</a:t>
            </a:r>
          </a:p>
        </p:txBody>
      </p:sp>
      <p:sp>
        <p:nvSpPr>
          <p:cNvPr id="13" name="مخطط انسيابي: محطة طرفية 12"/>
          <p:cNvSpPr/>
          <p:nvPr/>
        </p:nvSpPr>
        <p:spPr>
          <a:xfrm flipH="1">
            <a:off x="803026" y="2816599"/>
            <a:ext cx="7981596" cy="2086208"/>
          </a:xfrm>
          <a:prstGeom prst="flowChartTerminator">
            <a:avLst/>
          </a:prstGeo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لأنها اقتربت منه بكل هدوء و رفق</a:t>
            </a:r>
            <a:r>
              <a:rPr lang="ar-SA" sz="54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872776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3222798"/>
            <a:ext cx="3384376" cy="36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مشاهدة صورة المصدر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3"/>
          <a:stretch/>
        </p:blipFill>
        <p:spPr bwMode="auto">
          <a:xfrm>
            <a:off x="7020272" y="2527662"/>
            <a:ext cx="2124720" cy="151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شاهدة صورة المصدر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"/>
          <a:stretch/>
        </p:blipFill>
        <p:spPr bwMode="auto">
          <a:xfrm>
            <a:off x="7224019" y="3861048"/>
            <a:ext cx="1920973" cy="14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مشاهدة صورة المصدر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2476"/>
            <a:ext cx="2823245" cy="282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045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66" y="495418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مشاهدة صورة المصدر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" y="4035057"/>
            <a:ext cx="1238278" cy="179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11"/>
          <p:cNvSpPr/>
          <p:nvPr/>
        </p:nvSpPr>
        <p:spPr>
          <a:xfrm>
            <a:off x="1392557" y="202410"/>
            <a:ext cx="6492825" cy="1296144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أمامك خارطة القصة</a:t>
            </a:r>
          </a:p>
          <a:p>
            <a:pPr algn="ctr"/>
            <a:r>
              <a:rPr lang="ar-SA" sz="4400" dirty="0">
                <a:solidFill>
                  <a:schemeClr val="bg1">
                    <a:lumMod val="9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لخصي يا صغيرتي عناصر القصة</a:t>
            </a:r>
          </a:p>
        </p:txBody>
      </p:sp>
      <p:sp>
        <p:nvSpPr>
          <p:cNvPr id="2" name="نجمة ذات 24 نقطة 1"/>
          <p:cNvSpPr/>
          <p:nvPr/>
        </p:nvSpPr>
        <p:spPr>
          <a:xfrm>
            <a:off x="8082631" y="562450"/>
            <a:ext cx="707975" cy="576064"/>
          </a:xfrm>
          <a:prstGeom prst="star24">
            <a:avLst>
              <a:gd name="adj" fmla="val 42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3</a:t>
            </a:r>
          </a:p>
        </p:txBody>
      </p:sp>
      <p:sp>
        <p:nvSpPr>
          <p:cNvPr id="16" name="مخطط انسيابي: محطة طرفية 15"/>
          <p:cNvSpPr/>
          <p:nvPr/>
        </p:nvSpPr>
        <p:spPr>
          <a:xfrm flipH="1">
            <a:off x="3516876" y="2204864"/>
            <a:ext cx="2711308" cy="936104"/>
          </a:xfrm>
          <a:prstGeom prst="flowChartTerminator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accent3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لَيان</a:t>
            </a:r>
            <a:r>
              <a:rPr lang="ar-SA" sz="4400" dirty="0">
                <a:solidFill>
                  <a:schemeClr val="accent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400" b="1" dirty="0">
                <a:solidFill>
                  <a:schemeClr val="accent3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والْعُصفور</a:t>
            </a:r>
            <a:r>
              <a:rPr lang="ar-SA" sz="4400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</a:p>
        </p:txBody>
      </p:sp>
      <p:cxnSp>
        <p:nvCxnSpPr>
          <p:cNvPr id="4" name="رابط مستقيم 3"/>
          <p:cNvCxnSpPr/>
          <p:nvPr/>
        </p:nvCxnSpPr>
        <p:spPr>
          <a:xfrm>
            <a:off x="1240960" y="3140968"/>
            <a:ext cx="724329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مخطط انسيابي: محطة طرفية 18"/>
          <p:cNvSpPr/>
          <p:nvPr/>
        </p:nvSpPr>
        <p:spPr>
          <a:xfrm flipH="1">
            <a:off x="3419872" y="1412776"/>
            <a:ext cx="2711308" cy="936104"/>
          </a:xfrm>
          <a:prstGeom prst="flowChartTerminator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khbar MT" pitchFamily="2" charset="-78"/>
              </a:rPr>
              <a:t>عنوان القصة :	</a:t>
            </a:r>
          </a:p>
        </p:txBody>
      </p:sp>
      <p:cxnSp>
        <p:nvCxnSpPr>
          <p:cNvPr id="20" name="رابط مستقيم 19"/>
          <p:cNvCxnSpPr/>
          <p:nvPr/>
        </p:nvCxnSpPr>
        <p:spPr>
          <a:xfrm flipV="1">
            <a:off x="8484254" y="3140969"/>
            <a:ext cx="0" cy="10801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V="1">
            <a:off x="6876256" y="3140964"/>
            <a:ext cx="0" cy="10801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V="1">
            <a:off x="4958976" y="3140968"/>
            <a:ext cx="0" cy="10801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flipV="1">
            <a:off x="2987824" y="3140965"/>
            <a:ext cx="0" cy="10801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V="1">
            <a:off x="1240960" y="3140966"/>
            <a:ext cx="0" cy="10801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مخطط انسيابي: محطة طرفية 26"/>
          <p:cNvSpPr/>
          <p:nvPr/>
        </p:nvSpPr>
        <p:spPr>
          <a:xfrm flipH="1">
            <a:off x="7932484" y="4197317"/>
            <a:ext cx="1103539" cy="756870"/>
          </a:xfrm>
          <a:prstGeom prst="flowChartTerminator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المكان	</a:t>
            </a:r>
          </a:p>
        </p:txBody>
      </p:sp>
      <p:sp>
        <p:nvSpPr>
          <p:cNvPr id="28" name="مخطط انسيابي: محطة طرفية 27"/>
          <p:cNvSpPr/>
          <p:nvPr/>
        </p:nvSpPr>
        <p:spPr>
          <a:xfrm flipH="1">
            <a:off x="6324486" y="4221083"/>
            <a:ext cx="1103539" cy="756870"/>
          </a:xfrm>
          <a:prstGeom prst="flowChartTerminator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الزمان	</a:t>
            </a:r>
          </a:p>
        </p:txBody>
      </p:sp>
      <p:sp>
        <p:nvSpPr>
          <p:cNvPr id="29" name="مخطط انسيابي: محطة طرفية 28"/>
          <p:cNvSpPr/>
          <p:nvPr/>
        </p:nvSpPr>
        <p:spPr>
          <a:xfrm flipH="1">
            <a:off x="4407205" y="4197317"/>
            <a:ext cx="1187048" cy="756870"/>
          </a:xfrm>
          <a:prstGeom prst="flowChartTerminator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الشخصيات	</a:t>
            </a:r>
          </a:p>
        </p:txBody>
      </p:sp>
      <p:sp>
        <p:nvSpPr>
          <p:cNvPr id="30" name="مخطط انسيابي: محطة طرفية 29"/>
          <p:cNvSpPr/>
          <p:nvPr/>
        </p:nvSpPr>
        <p:spPr>
          <a:xfrm flipH="1">
            <a:off x="2436054" y="4197317"/>
            <a:ext cx="1103539" cy="756870"/>
          </a:xfrm>
          <a:prstGeom prst="flowChartTerminator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المشكلة	</a:t>
            </a:r>
          </a:p>
        </p:txBody>
      </p:sp>
      <p:sp>
        <p:nvSpPr>
          <p:cNvPr id="31" name="مخطط انسيابي: محطة طرفية 30"/>
          <p:cNvSpPr/>
          <p:nvPr/>
        </p:nvSpPr>
        <p:spPr>
          <a:xfrm flipH="1">
            <a:off x="689190" y="4197317"/>
            <a:ext cx="1103539" cy="756870"/>
          </a:xfrm>
          <a:prstGeom prst="flowChartTerminator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الحل	</a:t>
            </a:r>
          </a:p>
        </p:txBody>
      </p:sp>
      <p:sp>
        <p:nvSpPr>
          <p:cNvPr id="32" name="مستطيل 31"/>
          <p:cNvSpPr/>
          <p:nvPr/>
        </p:nvSpPr>
        <p:spPr>
          <a:xfrm flipH="1">
            <a:off x="7910717" y="5174521"/>
            <a:ext cx="1103539" cy="5587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الحديقة</a:t>
            </a:r>
          </a:p>
        </p:txBody>
      </p:sp>
      <p:sp>
        <p:nvSpPr>
          <p:cNvPr id="33" name="مستطيل 32"/>
          <p:cNvSpPr/>
          <p:nvPr/>
        </p:nvSpPr>
        <p:spPr>
          <a:xfrm flipH="1">
            <a:off x="6324485" y="5174520"/>
            <a:ext cx="1103539" cy="10627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800" b="1" dirty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في يوم من الأيام</a:t>
            </a:r>
          </a:p>
        </p:txBody>
      </p:sp>
      <p:sp>
        <p:nvSpPr>
          <p:cNvPr id="34" name="مستطيل 33"/>
          <p:cNvSpPr/>
          <p:nvPr/>
        </p:nvSpPr>
        <p:spPr>
          <a:xfrm flipH="1">
            <a:off x="4280649" y="5078094"/>
            <a:ext cx="1440159" cy="115921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000" b="1" dirty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ليان</a:t>
            </a:r>
          </a:p>
          <a:p>
            <a:pPr algn="ctr"/>
            <a:r>
              <a:rPr lang="ar-SA" sz="2000" b="1" dirty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العصفور الصغير</a:t>
            </a:r>
          </a:p>
          <a:p>
            <a:pPr algn="ctr"/>
            <a:r>
              <a:rPr lang="ar-SA" sz="2000" b="1" dirty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العصفورة الأم</a:t>
            </a:r>
          </a:p>
        </p:txBody>
      </p:sp>
      <p:sp>
        <p:nvSpPr>
          <p:cNvPr id="35" name="مستطيل 34"/>
          <p:cNvSpPr/>
          <p:nvPr/>
        </p:nvSpPr>
        <p:spPr>
          <a:xfrm flipH="1">
            <a:off x="2340551" y="5078094"/>
            <a:ext cx="1343858" cy="10627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000" b="1" dirty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العصفور الصغير لا يعرف كيف يطير</a:t>
            </a:r>
          </a:p>
        </p:txBody>
      </p:sp>
      <p:sp>
        <p:nvSpPr>
          <p:cNvPr id="36" name="مستطيل 35"/>
          <p:cNvSpPr/>
          <p:nvPr/>
        </p:nvSpPr>
        <p:spPr>
          <a:xfrm flipH="1">
            <a:off x="689189" y="5098968"/>
            <a:ext cx="1103539" cy="121035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SA" sz="2400" b="1" dirty="0">
                <a:solidFill>
                  <a:schemeClr val="bg1">
                    <a:lumMod val="95000"/>
                  </a:schemeClr>
                </a:solidFill>
                <a:latin typeface="Andalus" pitchFamily="18" charset="-78"/>
                <a:cs typeface="Andalus" pitchFamily="18" charset="-78"/>
              </a:rPr>
              <a:t>ساعدته ليان على الطيران</a:t>
            </a:r>
          </a:p>
        </p:txBody>
      </p:sp>
    </p:spTree>
    <p:extLst>
      <p:ext uri="{BB962C8B-B14F-4D97-AF65-F5344CB8AC3E}">
        <p14:creationId xmlns:p14="http://schemas.microsoft.com/office/powerpoint/2010/main" val="39369771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423</Words>
  <Application>Microsoft Office PowerPoint</Application>
  <PresentationFormat>عرض على الشاشة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4" baseType="lpstr">
      <vt:lpstr>Andalus</vt:lpstr>
      <vt:lpstr>Arabic Typesetting</vt:lpstr>
      <vt:lpstr>Arial</vt:lpstr>
      <vt:lpstr>Calibri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حنان السالمي</cp:lastModifiedBy>
  <cp:revision>22</cp:revision>
  <dcterms:created xsi:type="dcterms:W3CDTF">2021-02-15T21:07:36Z</dcterms:created>
  <dcterms:modified xsi:type="dcterms:W3CDTF">2021-02-16T08:53:15Z</dcterms:modified>
</cp:coreProperties>
</file>