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2" r:id="rId2"/>
    <p:sldId id="293" r:id="rId3"/>
    <p:sldId id="291" r:id="rId4"/>
    <p:sldId id="304" r:id="rId5"/>
    <p:sldId id="274" r:id="rId6"/>
    <p:sldId id="258" r:id="rId7"/>
    <p:sldId id="305" r:id="rId8"/>
    <p:sldId id="326" r:id="rId9"/>
    <p:sldId id="327" r:id="rId10"/>
    <p:sldId id="328" r:id="rId11"/>
    <p:sldId id="329" r:id="rId12"/>
    <p:sldId id="330" r:id="rId13"/>
    <p:sldId id="331" r:id="rId14"/>
    <p:sldId id="332" r:id="rId15"/>
    <p:sldId id="333" r:id="rId16"/>
    <p:sldId id="345" r:id="rId17"/>
    <p:sldId id="306" r:id="rId18"/>
    <p:sldId id="334" r:id="rId19"/>
    <p:sldId id="336" r:id="rId20"/>
    <p:sldId id="337" r:id="rId21"/>
    <p:sldId id="341" r:id="rId22"/>
    <p:sldId id="335" r:id="rId23"/>
    <p:sldId id="342" r:id="rId24"/>
    <p:sldId id="343" r:id="rId25"/>
    <p:sldId id="344" r:id="rId26"/>
    <p:sldId id="338" r:id="rId27"/>
    <p:sldId id="339" r:id="rId28"/>
    <p:sldId id="346" r:id="rId29"/>
    <p:sldId id="303" r:id="rId3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ettykadooj" initials="P" lastIdx="7" clrIdx="0">
    <p:extLst>
      <p:ext uri="{19B8F6BF-5375-455C-9EA6-DF929625EA0E}">
        <p15:presenceInfo xmlns:p15="http://schemas.microsoft.com/office/powerpoint/2012/main" userId="0f7d709dc2dcff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008080"/>
    <a:srgbClr val="822B01"/>
    <a:srgbClr val="2149DF"/>
    <a:srgbClr val="F5CF46"/>
    <a:srgbClr val="F91400"/>
    <a:srgbClr val="FFC607"/>
    <a:srgbClr val="AEAEAE"/>
    <a:srgbClr val="1EEA4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90" autoAdjust="0"/>
    <p:restoredTop sz="94660"/>
  </p:normalViewPr>
  <p:slideViewPr>
    <p:cSldViewPr snapToGrid="0">
      <p:cViewPr>
        <p:scale>
          <a:sx n="50" d="100"/>
          <a:sy n="50" d="100"/>
        </p:scale>
        <p:origin x="66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39197F-A0C4-4EA9-9DCF-44142AF0F945}" type="doc">
      <dgm:prSet loTypeId="urn:microsoft.com/office/officeart/2005/8/layout/pyramid2" loCatId="pyramid" qsTypeId="urn:microsoft.com/office/officeart/2005/8/quickstyle/simple1" qsCatId="simple" csTypeId="urn:microsoft.com/office/officeart/2005/8/colors/colorful5" csCatId="colorful" phldr="1"/>
      <dgm:spPr/>
    </dgm:pt>
    <dgm:pt modelId="{730623F5-45E9-4AC0-B093-7122B9E53F32}">
      <dgm:prSet phldrT="[نص]" custT="1"/>
      <dgm:spPr/>
      <dgm:t>
        <a:bodyPr/>
        <a:lstStyle/>
        <a:p>
          <a:pPr rtl="1"/>
          <a:r>
            <a:rPr lang="ar-SA" sz="2800" b="1" dirty="0" smtClean="0">
              <a:solidFill>
                <a:schemeClr val="accent6">
                  <a:lumMod val="50000"/>
                </a:schemeClr>
              </a:solidFill>
            </a:rPr>
            <a:t>تتعرف على حجية السنة من خلال </a:t>
          </a:r>
          <a:r>
            <a:rPr lang="ar-SA" sz="2800" b="1" dirty="0" smtClean="0">
              <a:solidFill>
                <a:schemeClr val="accent6">
                  <a:lumMod val="50000"/>
                </a:schemeClr>
              </a:solidFill>
            </a:rPr>
            <a:t>القرآن </a:t>
          </a:r>
          <a:r>
            <a:rPr lang="ar-SA" sz="2800" b="1" dirty="0" smtClean="0">
              <a:solidFill>
                <a:schemeClr val="accent6">
                  <a:lumMod val="50000"/>
                </a:schemeClr>
              </a:solidFill>
            </a:rPr>
            <a:t>الكريم والسنة والاجماع.</a:t>
          </a:r>
          <a:endParaRPr lang="ar-SA" sz="2800" b="1" dirty="0">
            <a:solidFill>
              <a:schemeClr val="accent6">
                <a:lumMod val="50000"/>
              </a:schemeClr>
            </a:solidFill>
          </a:endParaRPr>
        </a:p>
      </dgm:t>
    </dgm:pt>
    <dgm:pt modelId="{62C31355-8674-4E6C-83CA-E7ABC7277684}" type="parTrans" cxnId="{482DF28A-2CF6-4A7A-A03C-F7A0FCD0279E}">
      <dgm:prSet/>
      <dgm:spPr/>
      <dgm:t>
        <a:bodyPr/>
        <a:lstStyle/>
        <a:p>
          <a:pPr rtl="1"/>
          <a:endParaRPr lang="ar-SA"/>
        </a:p>
      </dgm:t>
    </dgm:pt>
    <dgm:pt modelId="{BC1F4A2C-BCFB-45D2-A4C7-7FB44E3B8056}" type="sibTrans" cxnId="{482DF28A-2CF6-4A7A-A03C-F7A0FCD0279E}">
      <dgm:prSet/>
      <dgm:spPr/>
      <dgm:t>
        <a:bodyPr/>
        <a:lstStyle/>
        <a:p>
          <a:pPr rtl="1"/>
          <a:endParaRPr lang="ar-SA"/>
        </a:p>
      </dgm:t>
    </dgm:pt>
    <dgm:pt modelId="{3D2F78FB-0B0E-4288-9433-C9D350EE7907}">
      <dgm:prSet phldrT="[نص]" custT="1"/>
      <dgm:spPr/>
      <dgm:t>
        <a:bodyPr/>
        <a:lstStyle/>
        <a:p>
          <a:pPr rtl="1"/>
          <a:r>
            <a:rPr lang="ar-SA" sz="2800" b="1" dirty="0" smtClean="0">
              <a:solidFill>
                <a:srgbClr val="008080"/>
              </a:solidFill>
            </a:rPr>
            <a:t>تعرف أحوال السنة في القران الكريم.</a:t>
          </a:r>
          <a:endParaRPr lang="ar-SA" sz="2800" b="1" dirty="0">
            <a:solidFill>
              <a:srgbClr val="008080"/>
            </a:solidFill>
          </a:endParaRPr>
        </a:p>
      </dgm:t>
    </dgm:pt>
    <dgm:pt modelId="{773A06CF-47B5-4D34-978B-1BFAF99C0409}" type="parTrans" cxnId="{B36A23C2-E0CD-4014-A9A9-3AC8A6E15827}">
      <dgm:prSet/>
      <dgm:spPr/>
      <dgm:t>
        <a:bodyPr/>
        <a:lstStyle/>
        <a:p>
          <a:pPr rtl="1"/>
          <a:endParaRPr lang="ar-SA"/>
        </a:p>
      </dgm:t>
    </dgm:pt>
    <dgm:pt modelId="{A49FAC13-C775-4BD6-93DF-B5F8F17FE75F}" type="sibTrans" cxnId="{B36A23C2-E0CD-4014-A9A9-3AC8A6E15827}">
      <dgm:prSet/>
      <dgm:spPr/>
      <dgm:t>
        <a:bodyPr/>
        <a:lstStyle/>
        <a:p>
          <a:pPr rtl="1"/>
          <a:endParaRPr lang="ar-SA"/>
        </a:p>
      </dgm:t>
    </dgm:pt>
    <dgm:pt modelId="{8A0DDFEE-3BCC-4E56-8FB5-3C456600F5BE}">
      <dgm:prSet phldrT="[نص]" custT="1"/>
      <dgm:spPr/>
      <dgm:t>
        <a:bodyPr/>
        <a:lstStyle/>
        <a:p>
          <a:pPr rtl="1"/>
          <a:r>
            <a:rPr lang="ar-SA" sz="2800" b="1" dirty="0" smtClean="0">
              <a:solidFill>
                <a:schemeClr val="accent5">
                  <a:lumMod val="50000"/>
                </a:schemeClr>
              </a:solidFill>
            </a:rPr>
            <a:t>تُدرك أهمية السنة و مكانتها في التشريع الإسلامي.</a:t>
          </a:r>
          <a:r>
            <a:rPr lang="ar-SA" sz="2800" b="1" dirty="0" smtClean="0">
              <a:solidFill>
                <a:schemeClr val="accent5">
                  <a:lumMod val="50000"/>
                </a:schemeClr>
              </a:solidFill>
              <a:ea typeface="Calibri"/>
              <a:cs typeface="Calibri"/>
              <a:sym typeface="Calibri"/>
            </a:rPr>
            <a:t> </a:t>
          </a:r>
          <a:endParaRPr lang="ar-SA" sz="2800" b="1" dirty="0">
            <a:solidFill>
              <a:schemeClr val="accent5">
                <a:lumMod val="50000"/>
              </a:schemeClr>
            </a:solidFill>
          </a:endParaRPr>
        </a:p>
      </dgm:t>
    </dgm:pt>
    <dgm:pt modelId="{9D0C6D3E-B795-4460-8F40-DCC38FA3CD42}" type="parTrans" cxnId="{16ED8F91-9D27-4481-A212-7B945291499C}">
      <dgm:prSet/>
      <dgm:spPr/>
      <dgm:t>
        <a:bodyPr/>
        <a:lstStyle/>
        <a:p>
          <a:pPr rtl="1"/>
          <a:endParaRPr lang="ar-SA"/>
        </a:p>
      </dgm:t>
    </dgm:pt>
    <dgm:pt modelId="{22D58985-ED94-4D81-855E-1CBD31FD16D6}" type="sibTrans" cxnId="{16ED8F91-9D27-4481-A212-7B945291499C}">
      <dgm:prSet/>
      <dgm:spPr/>
      <dgm:t>
        <a:bodyPr/>
        <a:lstStyle/>
        <a:p>
          <a:pPr rtl="1"/>
          <a:endParaRPr lang="ar-SA"/>
        </a:p>
      </dgm:t>
    </dgm:pt>
    <dgm:pt modelId="{BE9A19A9-6E2A-4E85-907F-8E54982E217D}" type="pres">
      <dgm:prSet presAssocID="{BD39197F-A0C4-4EA9-9DCF-44142AF0F945}" presName="compositeShape" presStyleCnt="0">
        <dgm:presLayoutVars>
          <dgm:dir/>
          <dgm:resizeHandles/>
        </dgm:presLayoutVars>
      </dgm:prSet>
      <dgm:spPr/>
    </dgm:pt>
    <dgm:pt modelId="{45822805-67D6-45C2-9E0A-2220D332FCA5}" type="pres">
      <dgm:prSet presAssocID="{BD39197F-A0C4-4EA9-9DCF-44142AF0F945}" presName="pyramid" presStyleLbl="node1" presStyleIdx="0" presStyleCnt="1" custLinFactNeighborX="-534"/>
      <dgm:spPr/>
    </dgm:pt>
    <dgm:pt modelId="{F7B437BA-8727-4862-9306-15C20A8525E4}" type="pres">
      <dgm:prSet presAssocID="{BD39197F-A0C4-4EA9-9DCF-44142AF0F945}" presName="theList" presStyleCnt="0"/>
      <dgm:spPr/>
    </dgm:pt>
    <dgm:pt modelId="{2342C124-D286-41C7-853F-D884DA93BDC1}" type="pres">
      <dgm:prSet presAssocID="{8A0DDFEE-3BCC-4E56-8FB5-3C456600F5BE}" presName="aNode" presStyleLbl="fgAcc1" presStyleIdx="0" presStyleCnt="3" custLinFactY="26560" custLinFactNeighborX="-16622" custLinFactNeighborY="100000">
        <dgm:presLayoutVars>
          <dgm:bulletEnabled val="1"/>
        </dgm:presLayoutVars>
      </dgm:prSet>
      <dgm:spPr/>
      <dgm:t>
        <a:bodyPr/>
        <a:lstStyle/>
        <a:p>
          <a:pPr rtl="1"/>
          <a:endParaRPr lang="ar-SA"/>
        </a:p>
      </dgm:t>
    </dgm:pt>
    <dgm:pt modelId="{8E0FE25B-73F4-48B0-AFC1-262AFDFF2EAB}" type="pres">
      <dgm:prSet presAssocID="{8A0DDFEE-3BCC-4E56-8FB5-3C456600F5BE}" presName="aSpace" presStyleCnt="0"/>
      <dgm:spPr/>
    </dgm:pt>
    <dgm:pt modelId="{44D364BB-90CD-4340-A917-1D799227A95D}" type="pres">
      <dgm:prSet presAssocID="{3D2F78FB-0B0E-4288-9433-C9D350EE7907}" presName="aNode" presStyleLbl="fgAcc1" presStyleIdx="1" presStyleCnt="3" custLinFactY="26560" custLinFactNeighborX="-16622" custLinFactNeighborY="100000">
        <dgm:presLayoutVars>
          <dgm:bulletEnabled val="1"/>
        </dgm:presLayoutVars>
      </dgm:prSet>
      <dgm:spPr/>
      <dgm:t>
        <a:bodyPr/>
        <a:lstStyle/>
        <a:p>
          <a:pPr rtl="1"/>
          <a:endParaRPr lang="ar-SA"/>
        </a:p>
      </dgm:t>
    </dgm:pt>
    <dgm:pt modelId="{5B581482-D852-4343-B87C-83CBB2D34E05}" type="pres">
      <dgm:prSet presAssocID="{3D2F78FB-0B0E-4288-9433-C9D350EE7907}" presName="aSpace" presStyleCnt="0"/>
      <dgm:spPr/>
    </dgm:pt>
    <dgm:pt modelId="{45B4CAD4-07D0-4B2E-9C62-390365B92075}" type="pres">
      <dgm:prSet presAssocID="{730623F5-45E9-4AC0-B093-7122B9E53F32}" presName="aNode" presStyleLbl="fgAcc1" presStyleIdx="2" presStyleCnt="3" custLinFactY="26560" custLinFactNeighborX="-16622" custLinFactNeighborY="100000">
        <dgm:presLayoutVars>
          <dgm:bulletEnabled val="1"/>
        </dgm:presLayoutVars>
      </dgm:prSet>
      <dgm:spPr/>
      <dgm:t>
        <a:bodyPr/>
        <a:lstStyle/>
        <a:p>
          <a:pPr rtl="1"/>
          <a:endParaRPr lang="ar-SA"/>
        </a:p>
      </dgm:t>
    </dgm:pt>
    <dgm:pt modelId="{728C74E4-A315-4351-9F81-837DC9E250EE}" type="pres">
      <dgm:prSet presAssocID="{730623F5-45E9-4AC0-B093-7122B9E53F32}" presName="aSpace" presStyleCnt="0"/>
      <dgm:spPr/>
    </dgm:pt>
  </dgm:ptLst>
  <dgm:cxnLst>
    <dgm:cxn modelId="{223B7F4F-1260-45F2-9D9F-F30E87BE9188}" type="presOf" srcId="{730623F5-45E9-4AC0-B093-7122B9E53F32}" destId="{45B4CAD4-07D0-4B2E-9C62-390365B92075}" srcOrd="0" destOrd="0" presId="urn:microsoft.com/office/officeart/2005/8/layout/pyramid2"/>
    <dgm:cxn modelId="{482DF28A-2CF6-4A7A-A03C-F7A0FCD0279E}" srcId="{BD39197F-A0C4-4EA9-9DCF-44142AF0F945}" destId="{730623F5-45E9-4AC0-B093-7122B9E53F32}" srcOrd="2" destOrd="0" parTransId="{62C31355-8674-4E6C-83CA-E7ABC7277684}" sibTransId="{BC1F4A2C-BCFB-45D2-A4C7-7FB44E3B8056}"/>
    <dgm:cxn modelId="{B36A23C2-E0CD-4014-A9A9-3AC8A6E15827}" srcId="{BD39197F-A0C4-4EA9-9DCF-44142AF0F945}" destId="{3D2F78FB-0B0E-4288-9433-C9D350EE7907}" srcOrd="1" destOrd="0" parTransId="{773A06CF-47B5-4D34-978B-1BFAF99C0409}" sibTransId="{A49FAC13-C775-4BD6-93DF-B5F8F17FE75F}"/>
    <dgm:cxn modelId="{23A15371-0818-4522-882B-E4285BA43FBA}" type="presOf" srcId="{BD39197F-A0C4-4EA9-9DCF-44142AF0F945}" destId="{BE9A19A9-6E2A-4E85-907F-8E54982E217D}" srcOrd="0" destOrd="0" presId="urn:microsoft.com/office/officeart/2005/8/layout/pyramid2"/>
    <dgm:cxn modelId="{E894D100-E0A0-4F63-9522-D6201FCE3B8A}" type="presOf" srcId="{8A0DDFEE-3BCC-4E56-8FB5-3C456600F5BE}" destId="{2342C124-D286-41C7-853F-D884DA93BDC1}" srcOrd="0" destOrd="0" presId="urn:microsoft.com/office/officeart/2005/8/layout/pyramid2"/>
    <dgm:cxn modelId="{510BD180-18B5-4766-AB1C-C41B0E78898A}" type="presOf" srcId="{3D2F78FB-0B0E-4288-9433-C9D350EE7907}" destId="{44D364BB-90CD-4340-A917-1D799227A95D}" srcOrd="0" destOrd="0" presId="urn:microsoft.com/office/officeart/2005/8/layout/pyramid2"/>
    <dgm:cxn modelId="{16ED8F91-9D27-4481-A212-7B945291499C}" srcId="{BD39197F-A0C4-4EA9-9DCF-44142AF0F945}" destId="{8A0DDFEE-3BCC-4E56-8FB5-3C456600F5BE}" srcOrd="0" destOrd="0" parTransId="{9D0C6D3E-B795-4460-8F40-DCC38FA3CD42}" sibTransId="{22D58985-ED94-4D81-855E-1CBD31FD16D6}"/>
    <dgm:cxn modelId="{E3CFE2BA-E54C-450D-8A00-7D9F2C7D6304}" type="presParOf" srcId="{BE9A19A9-6E2A-4E85-907F-8E54982E217D}" destId="{45822805-67D6-45C2-9E0A-2220D332FCA5}" srcOrd="0" destOrd="0" presId="urn:microsoft.com/office/officeart/2005/8/layout/pyramid2"/>
    <dgm:cxn modelId="{004FA742-5097-4C54-AF99-498AB43C5728}" type="presParOf" srcId="{BE9A19A9-6E2A-4E85-907F-8E54982E217D}" destId="{F7B437BA-8727-4862-9306-15C20A8525E4}" srcOrd="1" destOrd="0" presId="urn:microsoft.com/office/officeart/2005/8/layout/pyramid2"/>
    <dgm:cxn modelId="{5F585EAE-89E6-40F5-A0C1-F29B6B51C530}" type="presParOf" srcId="{F7B437BA-8727-4862-9306-15C20A8525E4}" destId="{2342C124-D286-41C7-853F-D884DA93BDC1}" srcOrd="0" destOrd="0" presId="urn:microsoft.com/office/officeart/2005/8/layout/pyramid2"/>
    <dgm:cxn modelId="{5737FB93-8474-448F-ABF9-5FCBE7B94057}" type="presParOf" srcId="{F7B437BA-8727-4862-9306-15C20A8525E4}" destId="{8E0FE25B-73F4-48B0-AFC1-262AFDFF2EAB}" srcOrd="1" destOrd="0" presId="urn:microsoft.com/office/officeart/2005/8/layout/pyramid2"/>
    <dgm:cxn modelId="{34485092-312B-442C-AE7F-C5E256262355}" type="presParOf" srcId="{F7B437BA-8727-4862-9306-15C20A8525E4}" destId="{44D364BB-90CD-4340-A917-1D799227A95D}" srcOrd="2" destOrd="0" presId="urn:microsoft.com/office/officeart/2005/8/layout/pyramid2"/>
    <dgm:cxn modelId="{526FF5D6-7F53-432D-B1BD-E772974D9CDE}" type="presParOf" srcId="{F7B437BA-8727-4862-9306-15C20A8525E4}" destId="{5B581482-D852-4343-B87C-83CBB2D34E05}" srcOrd="3" destOrd="0" presId="urn:microsoft.com/office/officeart/2005/8/layout/pyramid2"/>
    <dgm:cxn modelId="{59FC3033-D6D9-44F2-9AC3-100797FD3992}" type="presParOf" srcId="{F7B437BA-8727-4862-9306-15C20A8525E4}" destId="{45B4CAD4-07D0-4B2E-9C62-390365B92075}" srcOrd="4" destOrd="0" presId="urn:microsoft.com/office/officeart/2005/8/layout/pyramid2"/>
    <dgm:cxn modelId="{800ED94D-5C13-4506-B806-5A3BA6D0F1D7}" type="presParOf" srcId="{F7B437BA-8727-4862-9306-15C20A8525E4}" destId="{728C74E4-A315-4351-9F81-837DC9E250EE}"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E20577-81C1-41C5-92EA-BBB5FC3D24B9}" type="doc">
      <dgm:prSet loTypeId="urn:microsoft.com/office/officeart/2005/8/layout/process1" loCatId="process" qsTypeId="urn:microsoft.com/office/officeart/2005/8/quickstyle/simple1" qsCatId="simple" csTypeId="urn:microsoft.com/office/officeart/2005/8/colors/colorful3" csCatId="colorful" phldr="1"/>
      <dgm:spPr/>
    </dgm:pt>
    <dgm:pt modelId="{9FC7AFFE-C257-4A3E-83A8-0EF3480D4AA7}">
      <dgm:prSet phldrT="[نص]"/>
      <dgm:spPr/>
      <dgm:t>
        <a:bodyPr/>
        <a:lstStyle/>
        <a:p>
          <a:pPr rtl="1"/>
          <a:r>
            <a:rPr lang="ar-SA" b="1" dirty="0" smtClean="0">
              <a:cs typeface="Calibri"/>
              <a:sym typeface="Calibri"/>
            </a:rPr>
            <a:t>قال رسول الله ﷺ : "صلوا كما رأيتموني أصلي ".</a:t>
          </a:r>
          <a:endParaRPr lang="ar-SA" dirty="0"/>
        </a:p>
      </dgm:t>
    </dgm:pt>
    <dgm:pt modelId="{BA25675C-B861-4734-9346-77F7A6722D38}" type="parTrans" cxnId="{7138DF0C-327B-44A4-80E0-E8BA00212294}">
      <dgm:prSet/>
      <dgm:spPr/>
      <dgm:t>
        <a:bodyPr/>
        <a:lstStyle/>
        <a:p>
          <a:pPr rtl="1"/>
          <a:endParaRPr lang="ar-SA"/>
        </a:p>
      </dgm:t>
    </dgm:pt>
    <dgm:pt modelId="{87E00CAF-68BD-49D7-94FE-0A3E6149A780}" type="sibTrans" cxnId="{7138DF0C-327B-44A4-80E0-E8BA00212294}">
      <dgm:prSet/>
      <dgm:spPr/>
      <dgm:t>
        <a:bodyPr/>
        <a:lstStyle/>
        <a:p>
          <a:pPr rtl="1"/>
          <a:endParaRPr lang="ar-SA"/>
        </a:p>
      </dgm:t>
    </dgm:pt>
    <dgm:pt modelId="{46040353-2C23-45D2-876F-0B77370BA299}">
      <dgm:prSet phldrT="[نص]"/>
      <dgm:spPr/>
      <dgm:t>
        <a:bodyPr/>
        <a:lstStyle/>
        <a:p>
          <a:pPr rtl="1"/>
          <a:r>
            <a:rPr lang="ar-SA" b="1" dirty="0" smtClean="0">
              <a:solidFill>
                <a:schemeClr val="bg1"/>
              </a:solidFill>
              <a:cs typeface="Calibri"/>
              <a:sym typeface="Calibri"/>
            </a:rPr>
            <a:t>و بيّن كيفية الصلاة.</a:t>
          </a:r>
          <a:endParaRPr lang="ar-SA" dirty="0">
            <a:solidFill>
              <a:schemeClr val="bg1"/>
            </a:solidFill>
          </a:endParaRPr>
        </a:p>
      </dgm:t>
    </dgm:pt>
    <dgm:pt modelId="{C10F65A5-B882-438B-840D-0439948FE26F}" type="parTrans" cxnId="{F6F58A0A-6FA6-4004-8788-DAE0D85A9D94}">
      <dgm:prSet/>
      <dgm:spPr/>
      <dgm:t>
        <a:bodyPr/>
        <a:lstStyle/>
        <a:p>
          <a:pPr rtl="1"/>
          <a:endParaRPr lang="ar-SA"/>
        </a:p>
      </dgm:t>
    </dgm:pt>
    <dgm:pt modelId="{76A945D8-6562-47EF-9111-EF6CF94E24D0}" type="sibTrans" cxnId="{F6F58A0A-6FA6-4004-8788-DAE0D85A9D94}">
      <dgm:prSet/>
      <dgm:spPr/>
      <dgm:t>
        <a:bodyPr/>
        <a:lstStyle/>
        <a:p>
          <a:pPr rtl="1"/>
          <a:endParaRPr lang="ar-SA"/>
        </a:p>
      </dgm:t>
    </dgm:pt>
    <dgm:pt modelId="{D1905687-8644-459C-9D6B-52AE58395C69}" type="pres">
      <dgm:prSet presAssocID="{DAE20577-81C1-41C5-92EA-BBB5FC3D24B9}" presName="Name0" presStyleCnt="0">
        <dgm:presLayoutVars>
          <dgm:dir val="rev"/>
          <dgm:resizeHandles val="exact"/>
        </dgm:presLayoutVars>
      </dgm:prSet>
      <dgm:spPr/>
    </dgm:pt>
    <dgm:pt modelId="{8C8B49D4-D7F1-4BDB-8E5A-01643BE4D741}" type="pres">
      <dgm:prSet presAssocID="{9FC7AFFE-C257-4A3E-83A8-0EF3480D4AA7}" presName="node" presStyleLbl="node1" presStyleIdx="0" presStyleCnt="2" custLinFactNeighborY="2250">
        <dgm:presLayoutVars>
          <dgm:bulletEnabled val="1"/>
        </dgm:presLayoutVars>
      </dgm:prSet>
      <dgm:spPr/>
      <dgm:t>
        <a:bodyPr/>
        <a:lstStyle/>
        <a:p>
          <a:pPr rtl="1"/>
          <a:endParaRPr lang="ar-SA"/>
        </a:p>
      </dgm:t>
    </dgm:pt>
    <dgm:pt modelId="{B583C7FD-6EF7-46E2-B411-EFDD807DB131}" type="pres">
      <dgm:prSet presAssocID="{87E00CAF-68BD-49D7-94FE-0A3E6149A780}" presName="sibTrans" presStyleLbl="sibTrans2D1" presStyleIdx="0" presStyleCnt="1"/>
      <dgm:spPr/>
      <dgm:t>
        <a:bodyPr/>
        <a:lstStyle/>
        <a:p>
          <a:pPr rtl="1"/>
          <a:endParaRPr lang="ar-SA"/>
        </a:p>
      </dgm:t>
    </dgm:pt>
    <dgm:pt modelId="{85E5C341-9831-4C5D-8E5E-8BA4D125587F}" type="pres">
      <dgm:prSet presAssocID="{87E00CAF-68BD-49D7-94FE-0A3E6149A780}" presName="connectorText" presStyleLbl="sibTrans2D1" presStyleIdx="0" presStyleCnt="1"/>
      <dgm:spPr/>
      <dgm:t>
        <a:bodyPr/>
        <a:lstStyle/>
        <a:p>
          <a:pPr rtl="1"/>
          <a:endParaRPr lang="ar-SA"/>
        </a:p>
      </dgm:t>
    </dgm:pt>
    <dgm:pt modelId="{1D2F3073-A0D0-4F47-B8C3-D2A7478491BC}" type="pres">
      <dgm:prSet presAssocID="{46040353-2C23-45D2-876F-0B77370BA299}" presName="node" presStyleLbl="node1" presStyleIdx="1" presStyleCnt="2" custLinFactNeighborY="2250">
        <dgm:presLayoutVars>
          <dgm:bulletEnabled val="1"/>
        </dgm:presLayoutVars>
      </dgm:prSet>
      <dgm:spPr/>
      <dgm:t>
        <a:bodyPr/>
        <a:lstStyle/>
        <a:p>
          <a:pPr rtl="1"/>
          <a:endParaRPr lang="ar-SA"/>
        </a:p>
      </dgm:t>
    </dgm:pt>
  </dgm:ptLst>
  <dgm:cxnLst>
    <dgm:cxn modelId="{FC8B32F3-9603-40BF-9C89-E214E1A753D2}" type="presOf" srcId="{DAE20577-81C1-41C5-92EA-BBB5FC3D24B9}" destId="{D1905687-8644-459C-9D6B-52AE58395C69}" srcOrd="0" destOrd="0" presId="urn:microsoft.com/office/officeart/2005/8/layout/process1"/>
    <dgm:cxn modelId="{BC9A9BAC-3349-4B92-95A6-1BA6F369B24B}" type="presOf" srcId="{9FC7AFFE-C257-4A3E-83A8-0EF3480D4AA7}" destId="{8C8B49D4-D7F1-4BDB-8E5A-01643BE4D741}" srcOrd="0" destOrd="0" presId="urn:microsoft.com/office/officeart/2005/8/layout/process1"/>
    <dgm:cxn modelId="{9BA67CE5-9920-4656-AA64-2DB04447AC5F}" type="presOf" srcId="{46040353-2C23-45D2-876F-0B77370BA299}" destId="{1D2F3073-A0D0-4F47-B8C3-D2A7478491BC}" srcOrd="0" destOrd="0" presId="urn:microsoft.com/office/officeart/2005/8/layout/process1"/>
    <dgm:cxn modelId="{7138DF0C-327B-44A4-80E0-E8BA00212294}" srcId="{DAE20577-81C1-41C5-92EA-BBB5FC3D24B9}" destId="{9FC7AFFE-C257-4A3E-83A8-0EF3480D4AA7}" srcOrd="0" destOrd="0" parTransId="{BA25675C-B861-4734-9346-77F7A6722D38}" sibTransId="{87E00CAF-68BD-49D7-94FE-0A3E6149A780}"/>
    <dgm:cxn modelId="{F6F58A0A-6FA6-4004-8788-DAE0D85A9D94}" srcId="{DAE20577-81C1-41C5-92EA-BBB5FC3D24B9}" destId="{46040353-2C23-45D2-876F-0B77370BA299}" srcOrd="1" destOrd="0" parTransId="{C10F65A5-B882-438B-840D-0439948FE26F}" sibTransId="{76A945D8-6562-47EF-9111-EF6CF94E24D0}"/>
    <dgm:cxn modelId="{43D5AF23-CDCE-4C54-BCF0-05CA9C636701}" type="presOf" srcId="{87E00CAF-68BD-49D7-94FE-0A3E6149A780}" destId="{B583C7FD-6EF7-46E2-B411-EFDD807DB131}" srcOrd="0" destOrd="0" presId="urn:microsoft.com/office/officeart/2005/8/layout/process1"/>
    <dgm:cxn modelId="{45EEBE39-556E-46F8-8C29-45CE4D63BA0F}" type="presOf" srcId="{87E00CAF-68BD-49D7-94FE-0A3E6149A780}" destId="{85E5C341-9831-4C5D-8E5E-8BA4D125587F}" srcOrd="1" destOrd="0" presId="urn:microsoft.com/office/officeart/2005/8/layout/process1"/>
    <dgm:cxn modelId="{752DD504-6AB2-4F38-9859-6FAF52694935}" type="presParOf" srcId="{D1905687-8644-459C-9D6B-52AE58395C69}" destId="{8C8B49D4-D7F1-4BDB-8E5A-01643BE4D741}" srcOrd="0" destOrd="0" presId="urn:microsoft.com/office/officeart/2005/8/layout/process1"/>
    <dgm:cxn modelId="{EE8FF2BE-2873-4C61-B213-AA3F70011591}" type="presParOf" srcId="{D1905687-8644-459C-9D6B-52AE58395C69}" destId="{B583C7FD-6EF7-46E2-B411-EFDD807DB131}" srcOrd="1" destOrd="0" presId="urn:microsoft.com/office/officeart/2005/8/layout/process1"/>
    <dgm:cxn modelId="{D491E6CB-B8C7-470D-B807-6E92BB4CA3E7}" type="presParOf" srcId="{B583C7FD-6EF7-46E2-B411-EFDD807DB131}" destId="{85E5C341-9831-4C5D-8E5E-8BA4D125587F}" srcOrd="0" destOrd="0" presId="urn:microsoft.com/office/officeart/2005/8/layout/process1"/>
    <dgm:cxn modelId="{1DE469BF-339E-4478-85BF-F6BAE19E1610}" type="presParOf" srcId="{D1905687-8644-459C-9D6B-52AE58395C69}" destId="{1D2F3073-A0D0-4F47-B8C3-D2A7478491B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E20577-81C1-41C5-92EA-BBB5FC3D24B9}" type="doc">
      <dgm:prSet loTypeId="urn:microsoft.com/office/officeart/2005/8/layout/process1" loCatId="process" qsTypeId="urn:microsoft.com/office/officeart/2005/8/quickstyle/simple1" qsCatId="simple" csTypeId="urn:microsoft.com/office/officeart/2005/8/colors/colorful5" csCatId="colorful" phldr="1"/>
      <dgm:spPr/>
    </dgm:pt>
    <dgm:pt modelId="{9FC7AFFE-C257-4A3E-83A8-0EF3480D4AA7}">
      <dgm:prSet phldrT="[نص]"/>
      <dgm:spPr/>
      <dgm:t>
        <a:bodyPr/>
        <a:lstStyle/>
        <a:p>
          <a:pPr rtl="1"/>
          <a:r>
            <a:rPr lang="ar-SA" b="1" smtClean="0">
              <a:solidFill>
                <a:schemeClr val="bg1"/>
              </a:solidFill>
              <a:cs typeface="Calibri"/>
              <a:sym typeface="Calibri"/>
            </a:rPr>
            <a:t>قال رسول الله ﷺ : "خذوا عني مناسككم ".</a:t>
          </a:r>
          <a:endParaRPr lang="ar-SA" dirty="0">
            <a:solidFill>
              <a:schemeClr val="bg1"/>
            </a:solidFill>
          </a:endParaRPr>
        </a:p>
      </dgm:t>
    </dgm:pt>
    <dgm:pt modelId="{BA25675C-B861-4734-9346-77F7A6722D38}" type="parTrans" cxnId="{7138DF0C-327B-44A4-80E0-E8BA00212294}">
      <dgm:prSet/>
      <dgm:spPr/>
      <dgm:t>
        <a:bodyPr/>
        <a:lstStyle/>
        <a:p>
          <a:pPr rtl="1"/>
          <a:endParaRPr lang="ar-SA">
            <a:solidFill>
              <a:schemeClr val="bg1"/>
            </a:solidFill>
          </a:endParaRPr>
        </a:p>
      </dgm:t>
    </dgm:pt>
    <dgm:pt modelId="{87E00CAF-68BD-49D7-94FE-0A3E6149A780}" type="sibTrans" cxnId="{7138DF0C-327B-44A4-80E0-E8BA00212294}">
      <dgm:prSet/>
      <dgm:spPr/>
      <dgm:t>
        <a:bodyPr/>
        <a:lstStyle/>
        <a:p>
          <a:pPr rtl="1"/>
          <a:endParaRPr lang="ar-SA">
            <a:solidFill>
              <a:schemeClr val="bg1"/>
            </a:solidFill>
          </a:endParaRPr>
        </a:p>
      </dgm:t>
    </dgm:pt>
    <dgm:pt modelId="{46040353-2C23-45D2-876F-0B77370BA299}">
      <dgm:prSet phldrT="[نص]"/>
      <dgm:spPr/>
      <dgm:t>
        <a:bodyPr/>
        <a:lstStyle/>
        <a:p>
          <a:pPr rtl="1"/>
          <a:r>
            <a:rPr lang="ar-SA" b="1" dirty="0" smtClean="0">
              <a:solidFill>
                <a:schemeClr val="bg1"/>
              </a:solidFill>
              <a:cs typeface="Calibri"/>
              <a:sym typeface="Calibri"/>
            </a:rPr>
            <a:t>بيّن كيفية الحج.</a:t>
          </a:r>
          <a:endParaRPr lang="ar-SA" dirty="0">
            <a:solidFill>
              <a:schemeClr val="bg1"/>
            </a:solidFill>
          </a:endParaRPr>
        </a:p>
      </dgm:t>
    </dgm:pt>
    <dgm:pt modelId="{C10F65A5-B882-438B-840D-0439948FE26F}" type="parTrans" cxnId="{F6F58A0A-6FA6-4004-8788-DAE0D85A9D94}">
      <dgm:prSet/>
      <dgm:spPr/>
      <dgm:t>
        <a:bodyPr/>
        <a:lstStyle/>
        <a:p>
          <a:pPr rtl="1"/>
          <a:endParaRPr lang="ar-SA">
            <a:solidFill>
              <a:schemeClr val="bg1"/>
            </a:solidFill>
          </a:endParaRPr>
        </a:p>
      </dgm:t>
    </dgm:pt>
    <dgm:pt modelId="{76A945D8-6562-47EF-9111-EF6CF94E24D0}" type="sibTrans" cxnId="{F6F58A0A-6FA6-4004-8788-DAE0D85A9D94}">
      <dgm:prSet/>
      <dgm:spPr/>
      <dgm:t>
        <a:bodyPr/>
        <a:lstStyle/>
        <a:p>
          <a:pPr rtl="1"/>
          <a:endParaRPr lang="ar-SA">
            <a:solidFill>
              <a:schemeClr val="bg1"/>
            </a:solidFill>
          </a:endParaRPr>
        </a:p>
      </dgm:t>
    </dgm:pt>
    <dgm:pt modelId="{D1905687-8644-459C-9D6B-52AE58395C69}" type="pres">
      <dgm:prSet presAssocID="{DAE20577-81C1-41C5-92EA-BBB5FC3D24B9}" presName="Name0" presStyleCnt="0">
        <dgm:presLayoutVars>
          <dgm:dir val="rev"/>
          <dgm:resizeHandles val="exact"/>
        </dgm:presLayoutVars>
      </dgm:prSet>
      <dgm:spPr/>
    </dgm:pt>
    <dgm:pt modelId="{8C8B49D4-D7F1-4BDB-8E5A-01643BE4D741}" type="pres">
      <dgm:prSet presAssocID="{9FC7AFFE-C257-4A3E-83A8-0EF3480D4AA7}" presName="node" presStyleLbl="node1" presStyleIdx="0" presStyleCnt="2">
        <dgm:presLayoutVars>
          <dgm:bulletEnabled val="1"/>
        </dgm:presLayoutVars>
      </dgm:prSet>
      <dgm:spPr/>
      <dgm:t>
        <a:bodyPr/>
        <a:lstStyle/>
        <a:p>
          <a:pPr rtl="1"/>
          <a:endParaRPr lang="ar-SA"/>
        </a:p>
      </dgm:t>
    </dgm:pt>
    <dgm:pt modelId="{B583C7FD-6EF7-46E2-B411-EFDD807DB131}" type="pres">
      <dgm:prSet presAssocID="{87E00CAF-68BD-49D7-94FE-0A3E6149A780}" presName="sibTrans" presStyleLbl="sibTrans2D1" presStyleIdx="0" presStyleCnt="1"/>
      <dgm:spPr/>
      <dgm:t>
        <a:bodyPr/>
        <a:lstStyle/>
        <a:p>
          <a:pPr rtl="1"/>
          <a:endParaRPr lang="ar-SA"/>
        </a:p>
      </dgm:t>
    </dgm:pt>
    <dgm:pt modelId="{85E5C341-9831-4C5D-8E5E-8BA4D125587F}" type="pres">
      <dgm:prSet presAssocID="{87E00CAF-68BD-49D7-94FE-0A3E6149A780}" presName="connectorText" presStyleLbl="sibTrans2D1" presStyleIdx="0" presStyleCnt="1"/>
      <dgm:spPr/>
      <dgm:t>
        <a:bodyPr/>
        <a:lstStyle/>
        <a:p>
          <a:pPr rtl="1"/>
          <a:endParaRPr lang="ar-SA"/>
        </a:p>
      </dgm:t>
    </dgm:pt>
    <dgm:pt modelId="{1D2F3073-A0D0-4F47-B8C3-D2A7478491BC}" type="pres">
      <dgm:prSet presAssocID="{46040353-2C23-45D2-876F-0B77370BA299}" presName="node" presStyleLbl="node1" presStyleIdx="1" presStyleCnt="2">
        <dgm:presLayoutVars>
          <dgm:bulletEnabled val="1"/>
        </dgm:presLayoutVars>
      </dgm:prSet>
      <dgm:spPr/>
      <dgm:t>
        <a:bodyPr/>
        <a:lstStyle/>
        <a:p>
          <a:pPr rtl="1"/>
          <a:endParaRPr lang="ar-SA"/>
        </a:p>
      </dgm:t>
    </dgm:pt>
  </dgm:ptLst>
  <dgm:cxnLst>
    <dgm:cxn modelId="{FC8B32F3-9603-40BF-9C89-E214E1A753D2}" type="presOf" srcId="{DAE20577-81C1-41C5-92EA-BBB5FC3D24B9}" destId="{D1905687-8644-459C-9D6B-52AE58395C69}" srcOrd="0" destOrd="0" presId="urn:microsoft.com/office/officeart/2005/8/layout/process1"/>
    <dgm:cxn modelId="{BC9A9BAC-3349-4B92-95A6-1BA6F369B24B}" type="presOf" srcId="{9FC7AFFE-C257-4A3E-83A8-0EF3480D4AA7}" destId="{8C8B49D4-D7F1-4BDB-8E5A-01643BE4D741}" srcOrd="0" destOrd="0" presId="urn:microsoft.com/office/officeart/2005/8/layout/process1"/>
    <dgm:cxn modelId="{9BA67CE5-9920-4656-AA64-2DB04447AC5F}" type="presOf" srcId="{46040353-2C23-45D2-876F-0B77370BA299}" destId="{1D2F3073-A0D0-4F47-B8C3-D2A7478491BC}" srcOrd="0" destOrd="0" presId="urn:microsoft.com/office/officeart/2005/8/layout/process1"/>
    <dgm:cxn modelId="{7138DF0C-327B-44A4-80E0-E8BA00212294}" srcId="{DAE20577-81C1-41C5-92EA-BBB5FC3D24B9}" destId="{9FC7AFFE-C257-4A3E-83A8-0EF3480D4AA7}" srcOrd="0" destOrd="0" parTransId="{BA25675C-B861-4734-9346-77F7A6722D38}" sibTransId="{87E00CAF-68BD-49D7-94FE-0A3E6149A780}"/>
    <dgm:cxn modelId="{F6F58A0A-6FA6-4004-8788-DAE0D85A9D94}" srcId="{DAE20577-81C1-41C5-92EA-BBB5FC3D24B9}" destId="{46040353-2C23-45D2-876F-0B77370BA299}" srcOrd="1" destOrd="0" parTransId="{C10F65A5-B882-438B-840D-0439948FE26F}" sibTransId="{76A945D8-6562-47EF-9111-EF6CF94E24D0}"/>
    <dgm:cxn modelId="{43D5AF23-CDCE-4C54-BCF0-05CA9C636701}" type="presOf" srcId="{87E00CAF-68BD-49D7-94FE-0A3E6149A780}" destId="{B583C7FD-6EF7-46E2-B411-EFDD807DB131}" srcOrd="0" destOrd="0" presId="urn:microsoft.com/office/officeart/2005/8/layout/process1"/>
    <dgm:cxn modelId="{45EEBE39-556E-46F8-8C29-45CE4D63BA0F}" type="presOf" srcId="{87E00CAF-68BD-49D7-94FE-0A3E6149A780}" destId="{85E5C341-9831-4C5D-8E5E-8BA4D125587F}" srcOrd="1" destOrd="0" presId="urn:microsoft.com/office/officeart/2005/8/layout/process1"/>
    <dgm:cxn modelId="{752DD504-6AB2-4F38-9859-6FAF52694935}" type="presParOf" srcId="{D1905687-8644-459C-9D6B-52AE58395C69}" destId="{8C8B49D4-D7F1-4BDB-8E5A-01643BE4D741}" srcOrd="0" destOrd="0" presId="urn:microsoft.com/office/officeart/2005/8/layout/process1"/>
    <dgm:cxn modelId="{EE8FF2BE-2873-4C61-B213-AA3F70011591}" type="presParOf" srcId="{D1905687-8644-459C-9D6B-52AE58395C69}" destId="{B583C7FD-6EF7-46E2-B411-EFDD807DB131}" srcOrd="1" destOrd="0" presId="urn:microsoft.com/office/officeart/2005/8/layout/process1"/>
    <dgm:cxn modelId="{D491E6CB-B8C7-470D-B807-6E92BB4CA3E7}" type="presParOf" srcId="{B583C7FD-6EF7-46E2-B411-EFDD807DB131}" destId="{85E5C341-9831-4C5D-8E5E-8BA4D125587F}" srcOrd="0" destOrd="0" presId="urn:microsoft.com/office/officeart/2005/8/layout/process1"/>
    <dgm:cxn modelId="{1DE469BF-339E-4478-85BF-F6BAE19E1610}" type="presParOf" srcId="{D1905687-8644-459C-9D6B-52AE58395C69}" destId="{1D2F3073-A0D0-4F47-B8C3-D2A7478491BC}"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5811F1-05E4-479D-B4B3-3B40228657C6}" type="doc">
      <dgm:prSet loTypeId="urn:microsoft.com/office/officeart/2005/8/layout/pyramid2" loCatId="pyramid" qsTypeId="urn:microsoft.com/office/officeart/2005/8/quickstyle/simple1" qsCatId="simple" csTypeId="urn:microsoft.com/office/officeart/2005/8/colors/colorful4" csCatId="colorful" phldr="1"/>
      <dgm:spPr/>
    </dgm:pt>
    <dgm:pt modelId="{0B8BDE45-E485-4B48-9BF7-F2855ADD60E8}">
      <dgm:prSet/>
      <dgm:spPr/>
      <dgm:t>
        <a:bodyPr/>
        <a:lstStyle/>
        <a:p>
          <a:pPr rtl="1"/>
          <a:r>
            <a:rPr lang="ar-SA" b="1" dirty="0" smtClean="0">
              <a:solidFill>
                <a:srgbClr val="DA5551"/>
              </a:solidFill>
              <a:cs typeface="Calibri"/>
              <a:sym typeface="Calibri"/>
            </a:rPr>
            <a:t>اكتب/ي سؤالًا يدور في ذهنك ترغب في معرفته حول الدرس.</a:t>
          </a:r>
        </a:p>
      </dgm:t>
    </dgm:pt>
    <dgm:pt modelId="{EA253D91-1E18-4699-97FD-51F95E4880D0}" type="parTrans" cxnId="{328EF742-7ECC-4BE1-9C63-BC8216A34CBB}">
      <dgm:prSet/>
      <dgm:spPr/>
      <dgm:t>
        <a:bodyPr/>
        <a:lstStyle/>
        <a:p>
          <a:pPr rtl="1"/>
          <a:endParaRPr lang="ar-SA"/>
        </a:p>
      </dgm:t>
    </dgm:pt>
    <dgm:pt modelId="{BCC36F8A-6503-4BD5-A54F-74E5E0E2D2FC}" type="sibTrans" cxnId="{328EF742-7ECC-4BE1-9C63-BC8216A34CBB}">
      <dgm:prSet/>
      <dgm:spPr/>
      <dgm:t>
        <a:bodyPr/>
        <a:lstStyle/>
        <a:p>
          <a:pPr rtl="1"/>
          <a:endParaRPr lang="ar-SA"/>
        </a:p>
      </dgm:t>
    </dgm:pt>
    <dgm:pt modelId="{5B36EB04-7127-4843-9272-150D47DE4977}">
      <dgm:prSet/>
      <dgm:spPr/>
      <dgm:t>
        <a:bodyPr/>
        <a:lstStyle/>
        <a:p>
          <a:pPr rtl="1"/>
          <a:r>
            <a:rPr lang="ar-SA" b="1" dirty="0" smtClean="0">
              <a:solidFill>
                <a:srgbClr val="DA5551"/>
              </a:solidFill>
              <a:cs typeface="Calibri"/>
              <a:sym typeface="Calibri"/>
            </a:rPr>
            <a:t>اكتب/ي شيئين كانا ممتعين بالنسبة لك.</a:t>
          </a:r>
        </a:p>
      </dgm:t>
    </dgm:pt>
    <dgm:pt modelId="{93722DA5-74D1-4C9B-ACB9-0C1BD0C5ABF8}" type="parTrans" cxnId="{A866E0F3-34A7-44B9-BD89-5A449AB50238}">
      <dgm:prSet/>
      <dgm:spPr/>
      <dgm:t>
        <a:bodyPr/>
        <a:lstStyle/>
        <a:p>
          <a:pPr rtl="1"/>
          <a:endParaRPr lang="ar-SA"/>
        </a:p>
      </dgm:t>
    </dgm:pt>
    <dgm:pt modelId="{B8A2241C-677B-448C-B517-E9A9BEF3593D}" type="sibTrans" cxnId="{A866E0F3-34A7-44B9-BD89-5A449AB50238}">
      <dgm:prSet/>
      <dgm:spPr/>
      <dgm:t>
        <a:bodyPr/>
        <a:lstStyle/>
        <a:p>
          <a:pPr rtl="1"/>
          <a:endParaRPr lang="ar-SA"/>
        </a:p>
      </dgm:t>
    </dgm:pt>
    <dgm:pt modelId="{4E29F499-93DD-4FF8-BCDD-99571F93EF87}">
      <dgm:prSet/>
      <dgm:spPr/>
      <dgm:t>
        <a:bodyPr/>
        <a:lstStyle/>
        <a:p>
          <a:pPr rtl="1"/>
          <a:r>
            <a:rPr lang="ar-SA" b="1" dirty="0" smtClean="0">
              <a:solidFill>
                <a:srgbClr val="DA5551"/>
              </a:solidFill>
              <a:cs typeface="Calibri"/>
              <a:sym typeface="Calibri"/>
            </a:rPr>
            <a:t>اكتب/ي ثلاثة أشياء تعلمتها/تعلمتيها من درس اليوم</a:t>
          </a:r>
        </a:p>
      </dgm:t>
    </dgm:pt>
    <dgm:pt modelId="{F2C16C06-2E4B-4CF6-B179-ED82A6CD6A90}" type="parTrans" cxnId="{F3EFFAA1-0B0C-4A5E-AFC4-C5A116C342A9}">
      <dgm:prSet/>
      <dgm:spPr/>
      <dgm:t>
        <a:bodyPr/>
        <a:lstStyle/>
        <a:p>
          <a:pPr rtl="1"/>
          <a:endParaRPr lang="ar-SA"/>
        </a:p>
      </dgm:t>
    </dgm:pt>
    <dgm:pt modelId="{BAF3C3DB-6639-4D7C-889A-1BFAF9947812}" type="sibTrans" cxnId="{F3EFFAA1-0B0C-4A5E-AFC4-C5A116C342A9}">
      <dgm:prSet/>
      <dgm:spPr/>
      <dgm:t>
        <a:bodyPr/>
        <a:lstStyle/>
        <a:p>
          <a:pPr rtl="1"/>
          <a:endParaRPr lang="ar-SA"/>
        </a:p>
      </dgm:t>
    </dgm:pt>
    <dgm:pt modelId="{C06A6AB2-11A0-40CD-A4BE-DD7FE638C9F2}" type="pres">
      <dgm:prSet presAssocID="{C75811F1-05E4-479D-B4B3-3B40228657C6}" presName="compositeShape" presStyleCnt="0">
        <dgm:presLayoutVars>
          <dgm:dir/>
          <dgm:resizeHandles/>
        </dgm:presLayoutVars>
      </dgm:prSet>
      <dgm:spPr/>
    </dgm:pt>
    <dgm:pt modelId="{D228B91B-0763-4CF9-838B-8675D0D1E1EB}" type="pres">
      <dgm:prSet presAssocID="{C75811F1-05E4-479D-B4B3-3B40228657C6}" presName="pyramid" presStyleLbl="node1" presStyleIdx="0" presStyleCnt="1" custLinFactNeighborY="-1043"/>
      <dgm:spPr/>
    </dgm:pt>
    <dgm:pt modelId="{45AA8E21-CA66-41FF-843C-70C87B19DFA7}" type="pres">
      <dgm:prSet presAssocID="{C75811F1-05E4-479D-B4B3-3B40228657C6}" presName="theList" presStyleCnt="0"/>
      <dgm:spPr/>
    </dgm:pt>
    <dgm:pt modelId="{8BA04B81-57D5-46E9-B146-3A6172827CC9}" type="pres">
      <dgm:prSet presAssocID="{0B8BDE45-E485-4B48-9BF7-F2855ADD60E8}" presName="aNode" presStyleLbl="fgAcc1" presStyleIdx="0" presStyleCnt="3">
        <dgm:presLayoutVars>
          <dgm:bulletEnabled val="1"/>
        </dgm:presLayoutVars>
      </dgm:prSet>
      <dgm:spPr/>
      <dgm:t>
        <a:bodyPr/>
        <a:lstStyle/>
        <a:p>
          <a:pPr rtl="1"/>
          <a:endParaRPr lang="ar-SA"/>
        </a:p>
      </dgm:t>
    </dgm:pt>
    <dgm:pt modelId="{83296D5E-C2D0-421F-AF03-E38EB1F6DC00}" type="pres">
      <dgm:prSet presAssocID="{0B8BDE45-E485-4B48-9BF7-F2855ADD60E8}" presName="aSpace" presStyleCnt="0"/>
      <dgm:spPr/>
    </dgm:pt>
    <dgm:pt modelId="{647DA7FB-1CEA-461D-A388-43E0F065B3DB}" type="pres">
      <dgm:prSet presAssocID="{5B36EB04-7127-4843-9272-150D47DE4977}" presName="aNode" presStyleLbl="fgAcc1" presStyleIdx="1" presStyleCnt="3">
        <dgm:presLayoutVars>
          <dgm:bulletEnabled val="1"/>
        </dgm:presLayoutVars>
      </dgm:prSet>
      <dgm:spPr/>
      <dgm:t>
        <a:bodyPr/>
        <a:lstStyle/>
        <a:p>
          <a:pPr rtl="1"/>
          <a:endParaRPr lang="ar-SA"/>
        </a:p>
      </dgm:t>
    </dgm:pt>
    <dgm:pt modelId="{39DFF545-4891-43D5-926D-E8731FD77C48}" type="pres">
      <dgm:prSet presAssocID="{5B36EB04-7127-4843-9272-150D47DE4977}" presName="aSpace" presStyleCnt="0"/>
      <dgm:spPr/>
    </dgm:pt>
    <dgm:pt modelId="{FF778547-F6D8-45C8-8058-5A8F091D19EE}" type="pres">
      <dgm:prSet presAssocID="{4E29F499-93DD-4FF8-BCDD-99571F93EF87}" presName="aNode" presStyleLbl="fgAcc1" presStyleIdx="2" presStyleCnt="3">
        <dgm:presLayoutVars>
          <dgm:bulletEnabled val="1"/>
        </dgm:presLayoutVars>
      </dgm:prSet>
      <dgm:spPr/>
      <dgm:t>
        <a:bodyPr/>
        <a:lstStyle/>
        <a:p>
          <a:pPr rtl="1"/>
          <a:endParaRPr lang="ar-SA"/>
        </a:p>
      </dgm:t>
    </dgm:pt>
    <dgm:pt modelId="{7365F60A-B40A-467C-B423-C1ABF0398806}" type="pres">
      <dgm:prSet presAssocID="{4E29F499-93DD-4FF8-BCDD-99571F93EF87}" presName="aSpace" presStyleCnt="0"/>
      <dgm:spPr/>
    </dgm:pt>
  </dgm:ptLst>
  <dgm:cxnLst>
    <dgm:cxn modelId="{09434DDD-5E60-4639-B797-A9CDF6ADD742}" type="presOf" srcId="{4E29F499-93DD-4FF8-BCDD-99571F93EF87}" destId="{FF778547-F6D8-45C8-8058-5A8F091D19EE}" srcOrd="0" destOrd="0" presId="urn:microsoft.com/office/officeart/2005/8/layout/pyramid2"/>
    <dgm:cxn modelId="{F3EFFAA1-0B0C-4A5E-AFC4-C5A116C342A9}" srcId="{C75811F1-05E4-479D-B4B3-3B40228657C6}" destId="{4E29F499-93DD-4FF8-BCDD-99571F93EF87}" srcOrd="2" destOrd="0" parTransId="{F2C16C06-2E4B-4CF6-B179-ED82A6CD6A90}" sibTransId="{BAF3C3DB-6639-4D7C-889A-1BFAF9947812}"/>
    <dgm:cxn modelId="{360E7ACF-7E5C-4D00-922A-1CFDAB619206}" type="presOf" srcId="{C75811F1-05E4-479D-B4B3-3B40228657C6}" destId="{C06A6AB2-11A0-40CD-A4BE-DD7FE638C9F2}" srcOrd="0" destOrd="0" presId="urn:microsoft.com/office/officeart/2005/8/layout/pyramid2"/>
    <dgm:cxn modelId="{A866E0F3-34A7-44B9-BD89-5A449AB50238}" srcId="{C75811F1-05E4-479D-B4B3-3B40228657C6}" destId="{5B36EB04-7127-4843-9272-150D47DE4977}" srcOrd="1" destOrd="0" parTransId="{93722DA5-74D1-4C9B-ACB9-0C1BD0C5ABF8}" sibTransId="{B8A2241C-677B-448C-B517-E9A9BEF3593D}"/>
    <dgm:cxn modelId="{0383A3EC-B9D7-4023-BD5A-AEE9ED438601}" type="presOf" srcId="{5B36EB04-7127-4843-9272-150D47DE4977}" destId="{647DA7FB-1CEA-461D-A388-43E0F065B3DB}" srcOrd="0" destOrd="0" presId="urn:microsoft.com/office/officeart/2005/8/layout/pyramid2"/>
    <dgm:cxn modelId="{714A8FBD-A807-4F45-83EE-2EC740021E45}" type="presOf" srcId="{0B8BDE45-E485-4B48-9BF7-F2855ADD60E8}" destId="{8BA04B81-57D5-46E9-B146-3A6172827CC9}" srcOrd="0" destOrd="0" presId="urn:microsoft.com/office/officeart/2005/8/layout/pyramid2"/>
    <dgm:cxn modelId="{328EF742-7ECC-4BE1-9C63-BC8216A34CBB}" srcId="{C75811F1-05E4-479D-B4B3-3B40228657C6}" destId="{0B8BDE45-E485-4B48-9BF7-F2855ADD60E8}" srcOrd="0" destOrd="0" parTransId="{EA253D91-1E18-4699-97FD-51F95E4880D0}" sibTransId="{BCC36F8A-6503-4BD5-A54F-74E5E0E2D2FC}"/>
    <dgm:cxn modelId="{F9D40205-B349-4ACB-B9A1-39A60C5C1F0A}" type="presParOf" srcId="{C06A6AB2-11A0-40CD-A4BE-DD7FE638C9F2}" destId="{D228B91B-0763-4CF9-838B-8675D0D1E1EB}" srcOrd="0" destOrd="0" presId="urn:microsoft.com/office/officeart/2005/8/layout/pyramid2"/>
    <dgm:cxn modelId="{D4003685-A5F5-494A-8AFD-48ABE94F4D9C}" type="presParOf" srcId="{C06A6AB2-11A0-40CD-A4BE-DD7FE638C9F2}" destId="{45AA8E21-CA66-41FF-843C-70C87B19DFA7}" srcOrd="1" destOrd="0" presId="urn:microsoft.com/office/officeart/2005/8/layout/pyramid2"/>
    <dgm:cxn modelId="{139C5142-FBDE-48FF-A9E7-0DF6154281F7}" type="presParOf" srcId="{45AA8E21-CA66-41FF-843C-70C87B19DFA7}" destId="{8BA04B81-57D5-46E9-B146-3A6172827CC9}" srcOrd="0" destOrd="0" presId="urn:microsoft.com/office/officeart/2005/8/layout/pyramid2"/>
    <dgm:cxn modelId="{984C6D1E-3E70-47A0-B20B-D517F58059F9}" type="presParOf" srcId="{45AA8E21-CA66-41FF-843C-70C87B19DFA7}" destId="{83296D5E-C2D0-421F-AF03-E38EB1F6DC00}" srcOrd="1" destOrd="0" presId="urn:microsoft.com/office/officeart/2005/8/layout/pyramid2"/>
    <dgm:cxn modelId="{7ADA72E8-40BF-4917-8C15-096B2ECE66E9}" type="presParOf" srcId="{45AA8E21-CA66-41FF-843C-70C87B19DFA7}" destId="{647DA7FB-1CEA-461D-A388-43E0F065B3DB}" srcOrd="2" destOrd="0" presId="urn:microsoft.com/office/officeart/2005/8/layout/pyramid2"/>
    <dgm:cxn modelId="{DBCCE821-9FC7-4D9D-91A7-8F6B31C29022}" type="presParOf" srcId="{45AA8E21-CA66-41FF-843C-70C87B19DFA7}" destId="{39DFF545-4891-43D5-926D-E8731FD77C48}" srcOrd="3" destOrd="0" presId="urn:microsoft.com/office/officeart/2005/8/layout/pyramid2"/>
    <dgm:cxn modelId="{727145ED-C662-4E1B-98A5-DA6D9117221F}" type="presParOf" srcId="{45AA8E21-CA66-41FF-843C-70C87B19DFA7}" destId="{FF778547-F6D8-45C8-8058-5A8F091D19EE}" srcOrd="4" destOrd="0" presId="urn:microsoft.com/office/officeart/2005/8/layout/pyramid2"/>
    <dgm:cxn modelId="{5EC8A929-914F-4EFC-8C61-73E16A5C9631}" type="presParOf" srcId="{45AA8E21-CA66-41FF-843C-70C87B19DFA7}" destId="{7365F60A-B40A-467C-B423-C1ABF039880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22805-67D6-45C2-9E0A-2220D332FCA5}">
      <dsp:nvSpPr>
        <dsp:cNvPr id="0" name=""/>
        <dsp:cNvSpPr/>
      </dsp:nvSpPr>
      <dsp:spPr>
        <a:xfrm>
          <a:off x="628891" y="0"/>
          <a:ext cx="5431808" cy="543180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2C124-D286-41C7-853F-D884DA93BDC1}">
      <dsp:nvSpPr>
        <dsp:cNvPr id="0" name=""/>
        <dsp:cNvSpPr/>
      </dsp:nvSpPr>
      <dsp:spPr>
        <a:xfrm>
          <a:off x="2786933" y="1048336"/>
          <a:ext cx="3530675" cy="1285811"/>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50000"/>
                </a:schemeClr>
              </a:solidFill>
            </a:rPr>
            <a:t>تُدرك أهمية السنة و مكانتها في التشريع الإسلامي.</a:t>
          </a:r>
          <a:r>
            <a:rPr lang="ar-SA" sz="2800" b="1" kern="1200" dirty="0" smtClean="0">
              <a:solidFill>
                <a:schemeClr val="accent5">
                  <a:lumMod val="50000"/>
                </a:schemeClr>
              </a:solidFill>
              <a:ea typeface="Calibri"/>
              <a:cs typeface="Calibri"/>
              <a:sym typeface="Calibri"/>
            </a:rPr>
            <a:t> </a:t>
          </a:r>
          <a:endParaRPr lang="ar-SA" sz="2800" b="1" kern="1200" dirty="0">
            <a:solidFill>
              <a:schemeClr val="accent5">
                <a:lumMod val="50000"/>
              </a:schemeClr>
            </a:solidFill>
          </a:endParaRPr>
        </a:p>
      </dsp:txBody>
      <dsp:txXfrm>
        <a:off x="2849701" y="1111104"/>
        <a:ext cx="3405139" cy="1160275"/>
      </dsp:txXfrm>
    </dsp:sp>
    <dsp:sp modelId="{44D364BB-90CD-4340-A917-1D799227A95D}">
      <dsp:nvSpPr>
        <dsp:cNvPr id="0" name=""/>
        <dsp:cNvSpPr/>
      </dsp:nvSpPr>
      <dsp:spPr>
        <a:xfrm>
          <a:off x="2786933" y="2494873"/>
          <a:ext cx="3530675" cy="1285811"/>
        </a:xfrm>
        <a:prstGeom prst="roundRect">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008080"/>
              </a:solidFill>
            </a:rPr>
            <a:t>تعرف أحوال السنة في القران الكريم.</a:t>
          </a:r>
          <a:endParaRPr lang="ar-SA" sz="2800" b="1" kern="1200" dirty="0">
            <a:solidFill>
              <a:srgbClr val="008080"/>
            </a:solidFill>
          </a:endParaRPr>
        </a:p>
      </dsp:txBody>
      <dsp:txXfrm>
        <a:off x="2849701" y="2557641"/>
        <a:ext cx="3405139" cy="1160275"/>
      </dsp:txXfrm>
    </dsp:sp>
    <dsp:sp modelId="{45B4CAD4-07D0-4B2E-9C62-390365B92075}">
      <dsp:nvSpPr>
        <dsp:cNvPr id="0" name=""/>
        <dsp:cNvSpPr/>
      </dsp:nvSpPr>
      <dsp:spPr>
        <a:xfrm>
          <a:off x="2786933" y="3941410"/>
          <a:ext cx="3530675" cy="1285811"/>
        </a:xfrm>
        <a:prstGeom prst="roundRect">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6">
                  <a:lumMod val="50000"/>
                </a:schemeClr>
              </a:solidFill>
            </a:rPr>
            <a:t>تتعرف على حجية السنة من خلال </a:t>
          </a:r>
          <a:r>
            <a:rPr lang="ar-SA" sz="2800" b="1" kern="1200" dirty="0" smtClean="0">
              <a:solidFill>
                <a:schemeClr val="accent6">
                  <a:lumMod val="50000"/>
                </a:schemeClr>
              </a:solidFill>
            </a:rPr>
            <a:t>القرآن </a:t>
          </a:r>
          <a:r>
            <a:rPr lang="ar-SA" sz="2800" b="1" kern="1200" dirty="0" smtClean="0">
              <a:solidFill>
                <a:schemeClr val="accent6">
                  <a:lumMod val="50000"/>
                </a:schemeClr>
              </a:solidFill>
            </a:rPr>
            <a:t>الكريم والسنة والاجماع.</a:t>
          </a:r>
          <a:endParaRPr lang="ar-SA" sz="2800" b="1" kern="1200" dirty="0">
            <a:solidFill>
              <a:schemeClr val="accent6">
                <a:lumMod val="50000"/>
              </a:schemeClr>
            </a:solidFill>
          </a:endParaRPr>
        </a:p>
      </dsp:txBody>
      <dsp:txXfrm>
        <a:off x="2849701" y="4004178"/>
        <a:ext cx="3405139" cy="1160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B49D4-D7F1-4BDB-8E5A-01643BE4D741}">
      <dsp:nvSpPr>
        <dsp:cNvPr id="0" name=""/>
        <dsp:cNvSpPr/>
      </dsp:nvSpPr>
      <dsp:spPr>
        <a:xfrm>
          <a:off x="4182450" y="1672049"/>
          <a:ext cx="2986464" cy="17918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dirty="0" smtClean="0">
              <a:cs typeface="Calibri"/>
              <a:sym typeface="Calibri"/>
            </a:rPr>
            <a:t>قال رسول الله ﷺ : "صلوا كما رأيتموني أصلي ".</a:t>
          </a:r>
          <a:endParaRPr lang="ar-SA" sz="3400" kern="1200" dirty="0"/>
        </a:p>
      </dsp:txBody>
      <dsp:txXfrm>
        <a:off x="4234932" y="1724531"/>
        <a:ext cx="2881500" cy="1686914"/>
      </dsp:txXfrm>
    </dsp:sp>
    <dsp:sp modelId="{B583C7FD-6EF7-46E2-B411-EFDD807DB131}">
      <dsp:nvSpPr>
        <dsp:cNvPr id="0" name=""/>
        <dsp:cNvSpPr/>
      </dsp:nvSpPr>
      <dsp:spPr>
        <a:xfrm rot="10800000">
          <a:off x="3250673" y="2197667"/>
          <a:ext cx="633130" cy="74064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p>
      </dsp:txBody>
      <dsp:txXfrm rot="10800000">
        <a:off x="3440612" y="2345796"/>
        <a:ext cx="443191" cy="444385"/>
      </dsp:txXfrm>
    </dsp:sp>
    <dsp:sp modelId="{1D2F3073-A0D0-4F47-B8C3-D2A7478491BC}">
      <dsp:nvSpPr>
        <dsp:cNvPr id="0" name=""/>
        <dsp:cNvSpPr/>
      </dsp:nvSpPr>
      <dsp:spPr>
        <a:xfrm>
          <a:off x="1400" y="1672049"/>
          <a:ext cx="2986464" cy="179187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dirty="0" smtClean="0">
              <a:solidFill>
                <a:schemeClr val="bg1"/>
              </a:solidFill>
              <a:cs typeface="Calibri"/>
              <a:sym typeface="Calibri"/>
            </a:rPr>
            <a:t>و بيّن كيفية الصلاة.</a:t>
          </a:r>
          <a:endParaRPr lang="ar-SA" sz="3400" kern="1200" dirty="0">
            <a:solidFill>
              <a:schemeClr val="bg1"/>
            </a:solidFill>
          </a:endParaRPr>
        </a:p>
      </dsp:txBody>
      <dsp:txXfrm>
        <a:off x="53882" y="1724531"/>
        <a:ext cx="2881500" cy="1686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B49D4-D7F1-4BDB-8E5A-01643BE4D741}">
      <dsp:nvSpPr>
        <dsp:cNvPr id="0" name=""/>
        <dsp:cNvSpPr/>
      </dsp:nvSpPr>
      <dsp:spPr>
        <a:xfrm>
          <a:off x="4182450" y="1631732"/>
          <a:ext cx="2986464" cy="179187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smtClean="0">
              <a:solidFill>
                <a:schemeClr val="bg1"/>
              </a:solidFill>
              <a:cs typeface="Calibri"/>
              <a:sym typeface="Calibri"/>
            </a:rPr>
            <a:t>قال رسول الله ﷺ : "خذوا عني مناسككم ".</a:t>
          </a:r>
          <a:endParaRPr lang="ar-SA" sz="3400" kern="1200" dirty="0">
            <a:solidFill>
              <a:schemeClr val="bg1"/>
            </a:solidFill>
          </a:endParaRPr>
        </a:p>
      </dsp:txBody>
      <dsp:txXfrm>
        <a:off x="4234932" y="1684214"/>
        <a:ext cx="2881500" cy="1686914"/>
      </dsp:txXfrm>
    </dsp:sp>
    <dsp:sp modelId="{B583C7FD-6EF7-46E2-B411-EFDD807DB131}">
      <dsp:nvSpPr>
        <dsp:cNvPr id="0" name=""/>
        <dsp:cNvSpPr/>
      </dsp:nvSpPr>
      <dsp:spPr>
        <a:xfrm rot="10800000">
          <a:off x="3250673" y="2157349"/>
          <a:ext cx="633130" cy="74064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rtl="1">
            <a:lnSpc>
              <a:spcPct val="90000"/>
            </a:lnSpc>
            <a:spcBef>
              <a:spcPct val="0"/>
            </a:spcBef>
            <a:spcAft>
              <a:spcPct val="35000"/>
            </a:spcAft>
          </a:pPr>
          <a:endParaRPr lang="ar-SA" sz="2700" kern="1200">
            <a:solidFill>
              <a:schemeClr val="bg1"/>
            </a:solidFill>
          </a:endParaRPr>
        </a:p>
      </dsp:txBody>
      <dsp:txXfrm rot="10800000">
        <a:off x="3440612" y="2305478"/>
        <a:ext cx="443191" cy="444385"/>
      </dsp:txXfrm>
    </dsp:sp>
    <dsp:sp modelId="{1D2F3073-A0D0-4F47-B8C3-D2A7478491BC}">
      <dsp:nvSpPr>
        <dsp:cNvPr id="0" name=""/>
        <dsp:cNvSpPr/>
      </dsp:nvSpPr>
      <dsp:spPr>
        <a:xfrm>
          <a:off x="1400" y="1631732"/>
          <a:ext cx="2986464" cy="179187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A" sz="3400" b="1" kern="1200" dirty="0" smtClean="0">
              <a:solidFill>
                <a:schemeClr val="bg1"/>
              </a:solidFill>
              <a:cs typeface="Calibri"/>
              <a:sym typeface="Calibri"/>
            </a:rPr>
            <a:t>بيّن كيفية الحج.</a:t>
          </a:r>
          <a:endParaRPr lang="ar-SA" sz="3400" kern="1200" dirty="0">
            <a:solidFill>
              <a:schemeClr val="bg1"/>
            </a:solidFill>
          </a:endParaRPr>
        </a:p>
      </dsp:txBody>
      <dsp:txXfrm>
        <a:off x="53882" y="1684214"/>
        <a:ext cx="2881500" cy="1686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8B91B-0763-4CF9-838B-8675D0D1E1EB}">
      <dsp:nvSpPr>
        <dsp:cNvPr id="0" name=""/>
        <dsp:cNvSpPr/>
      </dsp:nvSpPr>
      <dsp:spPr>
        <a:xfrm>
          <a:off x="918480" y="0"/>
          <a:ext cx="5655465" cy="5655465"/>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04B81-57D5-46E9-B146-3A6172827CC9}">
      <dsp:nvSpPr>
        <dsp:cNvPr id="0" name=""/>
        <dsp:cNvSpPr/>
      </dsp:nvSpPr>
      <dsp:spPr>
        <a:xfrm>
          <a:off x="3746213" y="568584"/>
          <a:ext cx="3676052" cy="133875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dirty="0" smtClean="0">
              <a:solidFill>
                <a:srgbClr val="DA5551"/>
              </a:solidFill>
              <a:cs typeface="Calibri"/>
              <a:sym typeface="Calibri"/>
            </a:rPr>
            <a:t>اكتب/ي سؤالًا يدور في ذهنك ترغب في معرفته حول الدرس.</a:t>
          </a:r>
        </a:p>
      </dsp:txBody>
      <dsp:txXfrm>
        <a:off x="3811566" y="633937"/>
        <a:ext cx="3545346" cy="1208048"/>
      </dsp:txXfrm>
    </dsp:sp>
    <dsp:sp modelId="{647DA7FB-1CEA-461D-A388-43E0F065B3DB}">
      <dsp:nvSpPr>
        <dsp:cNvPr id="0" name=""/>
        <dsp:cNvSpPr/>
      </dsp:nvSpPr>
      <dsp:spPr>
        <a:xfrm>
          <a:off x="3746213" y="2074683"/>
          <a:ext cx="3676052" cy="1338754"/>
        </a:xfrm>
        <a:prstGeom prst="round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dirty="0" smtClean="0">
              <a:solidFill>
                <a:srgbClr val="DA5551"/>
              </a:solidFill>
              <a:cs typeface="Calibri"/>
              <a:sym typeface="Calibri"/>
            </a:rPr>
            <a:t>اكتب/ي شيئين كانا ممتعين بالنسبة لك.</a:t>
          </a:r>
        </a:p>
      </dsp:txBody>
      <dsp:txXfrm>
        <a:off x="3811566" y="2140036"/>
        <a:ext cx="3545346" cy="1208048"/>
      </dsp:txXfrm>
    </dsp:sp>
    <dsp:sp modelId="{FF778547-F6D8-45C8-8058-5A8F091D19EE}">
      <dsp:nvSpPr>
        <dsp:cNvPr id="0" name=""/>
        <dsp:cNvSpPr/>
      </dsp:nvSpPr>
      <dsp:spPr>
        <a:xfrm>
          <a:off x="3746213" y="3580781"/>
          <a:ext cx="3676052" cy="1338754"/>
        </a:xfrm>
        <a:prstGeom prst="round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b="1" kern="1200" dirty="0" smtClean="0">
              <a:solidFill>
                <a:srgbClr val="DA5551"/>
              </a:solidFill>
              <a:cs typeface="Calibri"/>
              <a:sym typeface="Calibri"/>
            </a:rPr>
            <a:t>اكتب/ي ثلاثة أشياء تعلمتها/تعلمتيها من درس اليوم</a:t>
          </a:r>
        </a:p>
      </dsp:txBody>
      <dsp:txXfrm>
        <a:off x="3811566" y="3646134"/>
        <a:ext cx="3545346" cy="12080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4B0183A-DF3B-4C97-B19B-2E5187E900FC}" type="datetimeFigureOut">
              <a:rPr lang="ar-SA" smtClean="0"/>
              <a:t>06/08/41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41073044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4B0183A-DF3B-4C97-B19B-2E5187E900FC}" type="datetimeFigureOut">
              <a:rPr lang="ar-SA" smtClean="0"/>
              <a:t>06/08/41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5665442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4B0183A-DF3B-4C97-B19B-2E5187E900FC}" type="datetimeFigureOut">
              <a:rPr lang="ar-SA" smtClean="0"/>
              <a:t>06/08/41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8594822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4B0183A-DF3B-4C97-B19B-2E5187E900FC}" type="datetimeFigureOut">
              <a:rPr lang="ar-SA" smtClean="0"/>
              <a:t>06/08/41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2104957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C4B0183A-DF3B-4C97-B19B-2E5187E900FC}" type="datetimeFigureOut">
              <a:rPr lang="ar-SA" smtClean="0"/>
              <a:t>06/08/41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32347440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4B0183A-DF3B-4C97-B19B-2E5187E900FC}" type="datetimeFigureOut">
              <a:rPr lang="ar-SA" smtClean="0"/>
              <a:t>06/08/41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39394373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4B0183A-DF3B-4C97-B19B-2E5187E900FC}" type="datetimeFigureOut">
              <a:rPr lang="ar-SA" smtClean="0"/>
              <a:t>06/08/41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20152189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4B0183A-DF3B-4C97-B19B-2E5187E900FC}" type="datetimeFigureOut">
              <a:rPr lang="ar-SA" smtClean="0"/>
              <a:t>06/08/41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117439947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4B0183A-DF3B-4C97-B19B-2E5187E900FC}" type="datetimeFigureOut">
              <a:rPr lang="ar-SA" smtClean="0"/>
              <a:t>06/08/41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28869517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C4B0183A-DF3B-4C97-B19B-2E5187E900FC}" type="datetimeFigureOut">
              <a:rPr lang="ar-SA" smtClean="0"/>
              <a:t>06/08/41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23566602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C4B0183A-DF3B-4C97-B19B-2E5187E900FC}" type="datetimeFigureOut">
              <a:rPr lang="ar-SA" smtClean="0"/>
              <a:t>06/08/41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1128FF0-56C2-4E51-97B1-F4900E2C9764}" type="slidenum">
              <a:rPr lang="ar-SA" smtClean="0"/>
              <a:t>‹#›</a:t>
            </a:fld>
            <a:endParaRPr lang="ar-SA"/>
          </a:p>
        </p:txBody>
      </p:sp>
    </p:spTree>
    <p:extLst>
      <p:ext uri="{BB962C8B-B14F-4D97-AF65-F5344CB8AC3E}">
        <p14:creationId xmlns:p14="http://schemas.microsoft.com/office/powerpoint/2010/main" val="16729645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4B0183A-DF3B-4C97-B19B-2E5187E900FC}" type="datetimeFigureOut">
              <a:rPr lang="ar-SA" smtClean="0"/>
              <a:t>06/08/41</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1128FF0-56C2-4E51-97B1-F4900E2C9764}" type="slidenum">
              <a:rPr lang="ar-SA" smtClean="0"/>
              <a:t>‹#›</a:t>
            </a:fld>
            <a:endParaRPr lang="ar-SA"/>
          </a:p>
        </p:txBody>
      </p:sp>
    </p:spTree>
    <p:extLst>
      <p:ext uri="{BB962C8B-B14F-4D97-AF65-F5344CB8AC3E}">
        <p14:creationId xmlns:p14="http://schemas.microsoft.com/office/powerpoint/2010/main" val="228063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t.me/abd_fegh_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12.wdp"/></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microsoft.com/office/2007/relationships/hdphoto" Target="../media/hdphoto13.wdp"/></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9.jpeg"/><Relationship Id="rId4" Type="http://schemas.microsoft.com/office/2007/relationships/hdphoto" Target="../media/hdphoto14.wdp"/></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13.wdp"/><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13.wdp"/><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microsoft.com/office/2007/relationships/hdphoto" Target="../media/hdphoto13.wdp"/><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6.png"/><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3.wdp"/></Relationships>
</file>

<file path=ppt/slides/_rels/slide27.xml.rels><?xml version="1.0" encoding="UTF-8" standalone="yes"?>
<Relationships xmlns="http://schemas.openxmlformats.org/package/2006/relationships"><Relationship Id="rId8" Type="http://schemas.microsoft.com/office/2007/relationships/hdphoto" Target="../media/hdphoto15.wdp"/><Relationship Id="rId3" Type="http://schemas.openxmlformats.org/officeDocument/2006/relationships/diagramLayout" Target="../diagrams/layout4.xml"/><Relationship Id="rId7" Type="http://schemas.openxmlformats.org/officeDocument/2006/relationships/image" Target="../media/image4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4.wdp"/><Relationship Id="rId7" Type="http://schemas.openxmlformats.org/officeDocument/2006/relationships/diagramQuickStyle" Target="../diagrams/quickStyle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10.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7.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0.png"/><Relationship Id="rId3" Type="http://schemas.openxmlformats.org/officeDocument/2006/relationships/diagramLayout" Target="../diagrams/layout2.xml"/><Relationship Id="rId7" Type="http://schemas.openxmlformats.org/officeDocument/2006/relationships/image" Target="../media/image16.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6" y="-49814"/>
            <a:ext cx="3611596" cy="1935816"/>
          </a:xfrm>
          <a:prstGeom prst="rect">
            <a:avLst/>
          </a:prstGeom>
        </p:spPr>
      </p:pic>
      <p:sp>
        <p:nvSpPr>
          <p:cNvPr id="7" name="مستطيل 6"/>
          <p:cNvSpPr/>
          <p:nvPr/>
        </p:nvSpPr>
        <p:spPr>
          <a:xfrm>
            <a:off x="134583" y="3760312"/>
            <a:ext cx="5309194" cy="1569660"/>
          </a:xfrm>
          <a:prstGeom prst="rect">
            <a:avLst/>
          </a:prstGeom>
          <a:noFill/>
        </p:spPr>
        <p:txBody>
          <a:bodyPr wrap="square">
            <a:spAutoFit/>
          </a:bodyPr>
          <a:lstStyle/>
          <a:p>
            <a:pPr lvl="0" algn="ctr"/>
            <a:r>
              <a:rPr lang="ar-SA" sz="3200" b="1" dirty="0" smtClean="0">
                <a:solidFill>
                  <a:srgbClr val="000000"/>
                </a:solidFill>
                <a:ea typeface="Calibri"/>
                <a:cs typeface="Calibri"/>
                <a:sym typeface="Calibri"/>
              </a:rPr>
              <a:t>راجعه وأشرف عليه </a:t>
            </a:r>
          </a:p>
          <a:p>
            <a:pPr lvl="0" algn="ctr"/>
            <a:r>
              <a:rPr lang="ar-SA" sz="3200" b="1" dirty="0" smtClean="0">
                <a:solidFill>
                  <a:srgbClr val="000000"/>
                </a:solidFill>
                <a:ea typeface="Calibri"/>
                <a:cs typeface="Calibri"/>
                <a:sym typeface="Calibri"/>
              </a:rPr>
              <a:t>الأستاذ / عبدالرحمن الشراري.</a:t>
            </a:r>
          </a:p>
          <a:p>
            <a:pPr lvl="0" algn="ctr"/>
            <a:r>
              <a:rPr lang="en-US" sz="3200" b="1" dirty="0" smtClean="0">
                <a:solidFill>
                  <a:schemeClr val="bg2">
                    <a:lumMod val="50000"/>
                  </a:schemeClr>
                </a:solidFill>
                <a:latin typeface="+mj-lt"/>
                <a:cs typeface="+mj-cs"/>
                <a:hlinkClick r:id="rId4"/>
              </a:rPr>
              <a:t>http</a:t>
            </a:r>
            <a:r>
              <a:rPr lang="en-US" sz="3200" b="1" dirty="0">
                <a:solidFill>
                  <a:schemeClr val="bg2">
                    <a:lumMod val="50000"/>
                  </a:schemeClr>
                </a:solidFill>
                <a:latin typeface="+mj-lt"/>
                <a:cs typeface="+mj-cs"/>
                <a:hlinkClick r:id="rId4"/>
              </a:rPr>
              <a:t>://t.me/abd_fegh_1</a:t>
            </a:r>
            <a:r>
              <a:rPr lang="en-US" sz="3200" b="1" dirty="0">
                <a:solidFill>
                  <a:schemeClr val="bg2">
                    <a:lumMod val="50000"/>
                  </a:schemeClr>
                </a:solidFill>
                <a:latin typeface="+mj-lt"/>
                <a:cs typeface="+mj-cs"/>
              </a:rPr>
              <a:t> </a:t>
            </a:r>
            <a:endParaRPr lang="ar-SA" sz="3200" b="1" dirty="0">
              <a:solidFill>
                <a:schemeClr val="bg2">
                  <a:lumMod val="50000"/>
                </a:schemeClr>
              </a:solidFill>
              <a:latin typeface="+mj-lt"/>
              <a:cs typeface="+mj-cs"/>
            </a:endParaRPr>
          </a:p>
        </p:txBody>
      </p:sp>
      <p:sp>
        <p:nvSpPr>
          <p:cNvPr id="8" name="مستطيل 7"/>
          <p:cNvSpPr/>
          <p:nvPr/>
        </p:nvSpPr>
        <p:spPr>
          <a:xfrm>
            <a:off x="1098453" y="2054639"/>
            <a:ext cx="6154597" cy="1200329"/>
          </a:xfrm>
          <a:prstGeom prst="rect">
            <a:avLst/>
          </a:prstGeom>
          <a:noFill/>
        </p:spPr>
        <p:txBody>
          <a:bodyPr wrap="square" lIns="91440" tIns="45720" rIns="91440" bIns="45720">
            <a:spAutoFit/>
          </a:bodyPr>
          <a:lstStyle/>
          <a:p>
            <a:pPr algn="ctr"/>
            <a:r>
              <a:rPr lang="ar-SA" sz="7200" b="1" dirty="0" smtClean="0">
                <a:solidFill>
                  <a:srgbClr val="464646"/>
                </a:solidFill>
                <a:cs typeface="Calibri"/>
                <a:sym typeface="Calibri"/>
              </a:rPr>
              <a:t>الأدلة</a:t>
            </a:r>
            <a:endParaRPr lang="ar-SA" sz="7200" b="1" cap="none" spc="0" dirty="0">
              <a:ln w="0"/>
              <a:solidFill>
                <a:srgbClr val="464646"/>
              </a:solidFill>
              <a:effectLst>
                <a:outerShdw blurRad="38100" dist="19050" dir="2700000" algn="tl" rotWithShape="0">
                  <a:schemeClr val="dk1">
                    <a:alpha val="40000"/>
                  </a:schemeClr>
                </a:outerShdw>
              </a:effectLst>
            </a:endParaRPr>
          </a:p>
        </p:txBody>
      </p:sp>
      <p:grpSp>
        <p:nvGrpSpPr>
          <p:cNvPr id="9" name="Group 28"/>
          <p:cNvGrpSpPr/>
          <p:nvPr/>
        </p:nvGrpSpPr>
        <p:grpSpPr>
          <a:xfrm>
            <a:off x="2789180" y="3509513"/>
            <a:ext cx="2592288" cy="180858"/>
            <a:chOff x="5364088" y="1664804"/>
            <a:chExt cx="3096344" cy="216024"/>
          </a:xfrm>
        </p:grpSpPr>
        <p:grpSp>
          <p:nvGrpSpPr>
            <p:cNvPr id="10" name="Group 18"/>
            <p:cNvGrpSpPr/>
            <p:nvPr/>
          </p:nvGrpSpPr>
          <p:grpSpPr>
            <a:xfrm>
              <a:off x="6804248" y="1664804"/>
              <a:ext cx="216024" cy="216024"/>
              <a:chOff x="7740352" y="1772816"/>
              <a:chExt cx="216024" cy="216024"/>
            </a:xfrm>
          </p:grpSpPr>
          <p:sp>
            <p:nvSpPr>
              <p:cNvPr id="18" name="Rectangle 16"/>
              <p:cNvSpPr/>
              <p:nvPr/>
            </p:nvSpPr>
            <p:spPr>
              <a:xfrm>
                <a:off x="7740352" y="1772816"/>
                <a:ext cx="216024" cy="216024"/>
              </a:xfrm>
              <a:prstGeom prst="rect">
                <a:avLst/>
              </a:prstGeom>
              <a:noFill/>
              <a:ln w="15875">
                <a:solidFill>
                  <a:srgbClr val="78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accent3">
                      <a:lumMod val="50000"/>
                    </a:schemeClr>
                  </a:solidFill>
                  <a:latin typeface="Arial" pitchFamily="34" charset="0"/>
                  <a:cs typeface="Arial" pitchFamily="34" charset="0"/>
                </a:endParaRPr>
              </a:p>
            </p:txBody>
          </p:sp>
          <p:sp>
            <p:nvSpPr>
              <p:cNvPr id="19" name="Rectangle 17"/>
              <p:cNvSpPr/>
              <p:nvPr/>
            </p:nvSpPr>
            <p:spPr>
              <a:xfrm rot="2700000">
                <a:off x="7740352" y="1772816"/>
                <a:ext cx="216024" cy="216024"/>
              </a:xfrm>
              <a:prstGeom prst="rect">
                <a:avLst/>
              </a:prstGeom>
              <a:noFill/>
              <a:ln w="15875">
                <a:solidFill>
                  <a:srgbClr val="783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accent3">
                      <a:lumMod val="50000"/>
                    </a:schemeClr>
                  </a:solidFill>
                  <a:latin typeface="Arial" pitchFamily="34" charset="0"/>
                  <a:cs typeface="Arial" pitchFamily="34" charset="0"/>
                </a:endParaRPr>
              </a:p>
            </p:txBody>
          </p:sp>
        </p:grpSp>
        <p:grpSp>
          <p:nvGrpSpPr>
            <p:cNvPr id="12" name="Group 24"/>
            <p:cNvGrpSpPr/>
            <p:nvPr/>
          </p:nvGrpSpPr>
          <p:grpSpPr>
            <a:xfrm>
              <a:off x="7164288" y="1731045"/>
              <a:ext cx="1296144" cy="83542"/>
              <a:chOff x="7164288" y="1761282"/>
              <a:chExt cx="1296144" cy="83542"/>
            </a:xfrm>
          </p:grpSpPr>
          <p:cxnSp>
            <p:nvCxnSpPr>
              <p:cNvPr id="16" name="Straight Connector 20"/>
              <p:cNvCxnSpPr/>
              <p:nvPr/>
            </p:nvCxnSpPr>
            <p:spPr>
              <a:xfrm>
                <a:off x="7164288" y="1761282"/>
                <a:ext cx="1296144"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cxnSp>
            <p:nvCxnSpPr>
              <p:cNvPr id="17" name="Straight Connector 22"/>
              <p:cNvCxnSpPr/>
              <p:nvPr/>
            </p:nvCxnSpPr>
            <p:spPr>
              <a:xfrm>
                <a:off x="7164288" y="1844824"/>
                <a:ext cx="1080120"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grpSp>
        <p:grpSp>
          <p:nvGrpSpPr>
            <p:cNvPr id="13" name="Group 25"/>
            <p:cNvGrpSpPr/>
            <p:nvPr/>
          </p:nvGrpSpPr>
          <p:grpSpPr>
            <a:xfrm flipH="1">
              <a:off x="5364088" y="1731045"/>
              <a:ext cx="1296144" cy="83542"/>
              <a:chOff x="7164288" y="1761282"/>
              <a:chExt cx="1296144" cy="83542"/>
            </a:xfrm>
          </p:grpSpPr>
          <p:cxnSp>
            <p:nvCxnSpPr>
              <p:cNvPr id="14" name="Straight Connector 26"/>
              <p:cNvCxnSpPr/>
              <p:nvPr/>
            </p:nvCxnSpPr>
            <p:spPr>
              <a:xfrm>
                <a:off x="7164288" y="1761282"/>
                <a:ext cx="1296144"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cxnSp>
            <p:nvCxnSpPr>
              <p:cNvPr id="15" name="Straight Connector 27"/>
              <p:cNvCxnSpPr/>
              <p:nvPr/>
            </p:nvCxnSpPr>
            <p:spPr>
              <a:xfrm>
                <a:off x="7164288" y="1844824"/>
                <a:ext cx="1080120" cy="0"/>
              </a:xfrm>
              <a:prstGeom prst="line">
                <a:avLst/>
              </a:prstGeom>
              <a:ln w="12700">
                <a:solidFill>
                  <a:srgbClr val="783C7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226247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553792" y="135250"/>
            <a:ext cx="11423877" cy="70788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000" b="1" dirty="0" smtClean="0">
                <a:solidFill>
                  <a:srgbClr val="822B01"/>
                </a:solidFill>
                <a:cs typeface="Calibri"/>
                <a:sym typeface="Calibri"/>
              </a:rPr>
              <a:t>ما </a:t>
            </a:r>
            <a:r>
              <a:rPr lang="ar-SA" sz="4000" b="1" dirty="0" smtClean="0">
                <a:solidFill>
                  <a:srgbClr val="822B01"/>
                </a:solidFill>
                <a:cs typeface="Calibri"/>
                <a:sym typeface="Calibri"/>
              </a:rPr>
              <a:t>ثبت </a:t>
            </a:r>
            <a:r>
              <a:rPr lang="ar-SA" sz="4000" b="1" dirty="0" smtClean="0">
                <a:solidFill>
                  <a:srgbClr val="822B01"/>
                </a:solidFill>
                <a:cs typeface="Calibri"/>
                <a:sym typeface="Calibri"/>
              </a:rPr>
              <a:t>عن النبي صلى الله عليه وسلم من قوله وفعله وتقريره.</a:t>
            </a:r>
            <a:endParaRPr lang="ar-SA" sz="40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4821" y="119522"/>
            <a:ext cx="2980872" cy="2980872"/>
          </a:xfrm>
          <a:prstGeom prst="rect">
            <a:avLst/>
          </a:prstGeom>
        </p:spPr>
      </p:pic>
      <p:sp>
        <p:nvSpPr>
          <p:cNvPr id="7" name="مستطيل ذو زوايا قطرية مستديرة 6"/>
          <p:cNvSpPr/>
          <p:nvPr/>
        </p:nvSpPr>
        <p:spPr>
          <a:xfrm>
            <a:off x="91025" y="6190078"/>
            <a:ext cx="3015291"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000" b="1" dirty="0" smtClean="0">
                <a:latin typeface="Traditional Arabic" panose="02020603050405020304" pitchFamily="18" charset="-78"/>
                <a:cs typeface="Traditional Arabic" panose="02020603050405020304" pitchFamily="18" charset="-78"/>
              </a:rPr>
              <a:t>فكر، زاوج ، شارك</a:t>
            </a:r>
            <a:endParaRPr lang="ar-SA" sz="4000" b="1" dirty="0">
              <a:latin typeface="Traditional Arabic" panose="02020603050405020304" pitchFamily="18" charset="-78"/>
              <a:cs typeface="Traditional Arabic" panose="02020603050405020304" pitchFamily="18" charset="-78"/>
            </a:endParaRPr>
          </a:p>
        </p:txBody>
      </p:sp>
      <p:sp>
        <p:nvSpPr>
          <p:cNvPr id="5" name="مستطيل 4"/>
          <p:cNvSpPr/>
          <p:nvPr/>
        </p:nvSpPr>
        <p:spPr>
          <a:xfrm>
            <a:off x="7397482" y="1413443"/>
            <a:ext cx="3147015" cy="70788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ar-SA" sz="4000" b="1" dirty="0" smtClean="0">
                <a:solidFill>
                  <a:srgbClr val="822B01"/>
                </a:solidFill>
                <a:effectLst>
                  <a:outerShdw blurRad="38100" dist="38100" dir="2700000" algn="tl">
                    <a:srgbClr val="000000">
                      <a:alpha val="43137"/>
                    </a:srgbClr>
                  </a:outerShdw>
                </a:effectLst>
                <a:cs typeface="Calibri"/>
                <a:sym typeface="Calibri"/>
              </a:rPr>
              <a:t>مثال على تقريره :</a:t>
            </a:r>
            <a:endParaRPr lang="ar-SA" dirty="0">
              <a:effectLst>
                <a:outerShdw blurRad="38100" dist="38100" dir="2700000" algn="tl">
                  <a:srgbClr val="000000">
                    <a:alpha val="43137"/>
                  </a:srgbClr>
                </a:outerShdw>
              </a:effectLst>
            </a:endParaRPr>
          </a:p>
        </p:txBody>
      </p:sp>
      <p:sp>
        <p:nvSpPr>
          <p:cNvPr id="6" name="مستطيل 5"/>
          <p:cNvSpPr/>
          <p:nvPr/>
        </p:nvSpPr>
        <p:spPr>
          <a:xfrm>
            <a:off x="5036961" y="2052332"/>
            <a:ext cx="5329276" cy="1815882"/>
          </a:xfrm>
          <a:prstGeom prst="rect">
            <a:avLst/>
          </a:prstGeom>
        </p:spPr>
        <p:txBody>
          <a:bodyPr wrap="square">
            <a:spAutoFit/>
          </a:bodyPr>
          <a:lstStyle/>
          <a:p>
            <a:pPr algn="ctr"/>
            <a:r>
              <a:rPr lang="ar-SA" sz="2800" b="1" dirty="0">
                <a:solidFill>
                  <a:srgbClr val="822B01"/>
                </a:solidFill>
                <a:cs typeface="Calibri"/>
                <a:sym typeface="Calibri"/>
              </a:rPr>
              <a:t>قال النبي صلى الله عليه وسلم لجارية : "أين الله؟" قالت: "في السماء" قال:  "من أنا؟" قالت: "أنت رسول الله". قال: " أعتقها فإنها مؤمنة". </a:t>
            </a:r>
            <a:endParaRPr lang="ar-SA" sz="2800" dirty="0"/>
          </a:p>
        </p:txBody>
      </p:sp>
      <p:sp>
        <p:nvSpPr>
          <p:cNvPr id="12" name="مستطيل 11"/>
          <p:cNvSpPr/>
          <p:nvPr/>
        </p:nvSpPr>
        <p:spPr>
          <a:xfrm>
            <a:off x="4283828" y="4814140"/>
            <a:ext cx="5602817" cy="707886"/>
          </a:xfrm>
          <a:prstGeom prst="rect">
            <a:avLst/>
          </a:prstGeom>
          <a:solidFill>
            <a:srgbClr val="F5CF46"/>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ar-SA" sz="4000" b="1" dirty="0" smtClean="0">
                <a:solidFill>
                  <a:srgbClr val="822B01"/>
                </a:solidFill>
                <a:effectLst>
                  <a:outerShdw blurRad="38100" dist="38100" dir="2700000" algn="tl">
                    <a:srgbClr val="000000">
                      <a:alpha val="43137"/>
                    </a:srgbClr>
                  </a:outerShdw>
                </a:effectLst>
                <a:cs typeface="Calibri"/>
                <a:sym typeface="Calibri"/>
              </a:rPr>
              <a:t>ما وجه التقرير في هذا الحديث: </a:t>
            </a:r>
            <a:endParaRPr lang="ar-SA" dirty="0">
              <a:effectLst>
                <a:outerShdw blurRad="38100" dist="38100" dir="2700000" algn="tl">
                  <a:srgbClr val="000000">
                    <a:alpha val="43137"/>
                  </a:srgbClr>
                </a:outerShdw>
              </a:effectLst>
            </a:endParaRPr>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1655" y="3307670"/>
            <a:ext cx="2829980" cy="2821825"/>
          </a:xfrm>
          <a:prstGeom prst="rect">
            <a:avLst/>
          </a:prstGeom>
        </p:spPr>
      </p:pic>
      <p:pic>
        <p:nvPicPr>
          <p:cNvPr id="10" name="صورة 9"/>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72750" y1="90688" x2="72750" y2="90688"/>
                        <a14:foregroundMark x1="62375" y1="91093" x2="62375" y2="91093"/>
                        <a14:foregroundMark x1="94875" y1="86397" x2="94875" y2="86397"/>
                        <a14:foregroundMark x1="76875" y1="91984" x2="76875" y2="91984"/>
                        <a14:foregroundMark x1="58250" y1="90931" x2="59500" y2="94656"/>
                        <a14:foregroundMark x1="78625" y1="89393" x2="78625" y2="89393"/>
                        <a14:foregroundMark x1="33375" y1="92389" x2="2125" y2="92389"/>
                        <a14:foregroundMark x1="1250" y1="91822" x2="875" y2="83401"/>
                        <a14:foregroundMark x1="34500" y1="5668" x2="34500" y2="5668"/>
                        <a14:foregroundMark x1="23750" y1="5101" x2="23750" y2="5101"/>
                        <a14:foregroundMark x1="13375" y1="5101" x2="13375" y2="5101"/>
                        <a14:foregroundMark x1="49875" y1="5101" x2="81750" y2="4696"/>
                        <a14:foregroundMark x1="92250" y1="5830" x2="95125" y2="4696"/>
                        <a14:foregroundMark x1="97125" y1="7692" x2="94000" y2="24777"/>
                        <a14:foregroundMark x1="94875" y1="27611" x2="94875" y2="85101"/>
                        <a14:foregroundMark x1="32250" y1="2591" x2="32250" y2="2591"/>
                        <a14:foregroundMark x1="24375" y1="4130" x2="24375" y2="4130"/>
                        <a14:foregroundMark x1="10500" y1="5668" x2="625" y2="5425"/>
                        <a14:foregroundMark x1="625" y1="5425" x2="625" y2="11822"/>
                        <a14:foregroundMark x1="81750" y1="90931" x2="76875" y2="97085"/>
                        <a14:foregroundMark x1="42375" y1="63482" x2="42375" y2="63482"/>
                        <a14:foregroundMark x1="2125" y1="36275" x2="625" y2="63887"/>
                        <a14:foregroundMark x1="1250" y1="14494" x2="1250" y2="24939"/>
                      </a14:backgroundRemoval>
                    </a14:imgEffect>
                  </a14:imgLayer>
                </a14:imgProps>
              </a:ext>
              <a:ext uri="{28A0092B-C50C-407E-A947-70E740481C1C}">
                <a14:useLocalDpi xmlns:a14="http://schemas.microsoft.com/office/drawing/2010/main" val="0"/>
              </a:ext>
            </a:extLst>
          </a:blip>
          <a:stretch>
            <a:fillRect/>
          </a:stretch>
        </p:blipFill>
        <p:spPr>
          <a:xfrm>
            <a:off x="1101805" y="2240923"/>
            <a:ext cx="3387143" cy="3831115"/>
          </a:xfrm>
          <a:prstGeom prst="rect">
            <a:avLst/>
          </a:prstGeom>
        </p:spPr>
      </p:pic>
      <p:sp>
        <p:nvSpPr>
          <p:cNvPr id="15" name="مستطيل 14"/>
          <p:cNvSpPr/>
          <p:nvPr/>
        </p:nvSpPr>
        <p:spPr>
          <a:xfrm>
            <a:off x="203735" y="3124284"/>
            <a:ext cx="5329276" cy="1815882"/>
          </a:xfrm>
          <a:prstGeom prst="rect">
            <a:avLst/>
          </a:prstGeom>
        </p:spPr>
        <p:txBody>
          <a:bodyPr wrap="square">
            <a:spAutoFit/>
          </a:bodyPr>
          <a:lstStyle/>
          <a:p>
            <a:pPr algn="ctr"/>
            <a:r>
              <a:rPr lang="ar-SA" sz="2800" b="1" dirty="0" smtClean="0">
                <a:solidFill>
                  <a:srgbClr val="822B01"/>
                </a:solidFill>
                <a:cs typeface="Calibri"/>
                <a:sym typeface="Calibri"/>
              </a:rPr>
              <a:t>ان النبي صلى الله</a:t>
            </a:r>
          </a:p>
          <a:p>
            <a:pPr algn="ctr"/>
            <a:r>
              <a:rPr lang="ar-SA" sz="2800" b="1" dirty="0" smtClean="0">
                <a:solidFill>
                  <a:srgbClr val="822B01"/>
                </a:solidFill>
                <a:cs typeface="Calibri"/>
                <a:sym typeface="Calibri"/>
              </a:rPr>
              <a:t>عليه وسلم أقرّ عليها </a:t>
            </a:r>
          </a:p>
          <a:p>
            <a:pPr algn="ctr"/>
            <a:r>
              <a:rPr lang="ar-SA" sz="2800" b="1" dirty="0" smtClean="0">
                <a:solidFill>
                  <a:srgbClr val="822B01"/>
                </a:solidFill>
                <a:cs typeface="Calibri"/>
                <a:sym typeface="Calibri"/>
              </a:rPr>
              <a:t>ولم يُنكر على اجابتها</a:t>
            </a:r>
          </a:p>
          <a:p>
            <a:pPr algn="ctr"/>
            <a:r>
              <a:rPr lang="ar-SA" sz="2800" b="1" dirty="0" smtClean="0">
                <a:solidFill>
                  <a:srgbClr val="822B01"/>
                </a:solidFill>
                <a:cs typeface="Calibri"/>
                <a:sym typeface="Calibri"/>
              </a:rPr>
              <a:t>أو يصحح لها.</a:t>
            </a:r>
          </a:p>
        </p:txBody>
      </p:sp>
    </p:spTree>
    <p:extLst>
      <p:ext uri="{BB962C8B-B14F-4D97-AF65-F5344CB8AC3E}">
        <p14:creationId xmlns:p14="http://schemas.microsoft.com/office/powerpoint/2010/main" val="5770632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P spid="1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كيف تصل إلى هدفك في الحياة؟ - قناة النعيم الفضائية"/>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408" b="100000" l="0" r="99375"/>
                    </a14:imgEffect>
                  </a14:imgLayer>
                </a14:imgProps>
              </a:ext>
              <a:ext uri="{28A0092B-C50C-407E-A947-70E740481C1C}">
                <a14:useLocalDpi xmlns:a14="http://schemas.microsoft.com/office/drawing/2010/main" val="0"/>
              </a:ext>
            </a:extLst>
          </a:blip>
          <a:srcRect/>
          <a:stretch>
            <a:fillRect/>
          </a:stretch>
        </p:blipFill>
        <p:spPr bwMode="auto">
          <a:xfrm>
            <a:off x="6598" y="3206973"/>
            <a:ext cx="4501008" cy="2995983"/>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8"/>
          <p:cNvSpPr/>
          <p:nvPr/>
        </p:nvSpPr>
        <p:spPr>
          <a:xfrm>
            <a:off x="553792" y="135250"/>
            <a:ext cx="11423877" cy="132343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000" b="1" dirty="0" smtClean="0">
                <a:solidFill>
                  <a:srgbClr val="822B01"/>
                </a:solidFill>
                <a:cs typeface="Calibri"/>
                <a:sym typeface="Calibri"/>
              </a:rPr>
              <a:t>عزيزي الطالب المُبدع ، عزيزتي الطالبة المُبدعة :</a:t>
            </a:r>
          </a:p>
          <a:p>
            <a:pPr algn="ctr"/>
            <a:r>
              <a:rPr lang="ar-SA" sz="4000" b="1" dirty="0" smtClean="0">
                <a:solidFill>
                  <a:srgbClr val="822B01"/>
                </a:solidFill>
                <a:cs typeface="Calibri"/>
                <a:sym typeface="Calibri"/>
              </a:rPr>
              <a:t>باستخدام استراتيجية ماذا لو ؟ </a:t>
            </a:r>
          </a:p>
        </p:txBody>
      </p:sp>
      <p:sp>
        <p:nvSpPr>
          <p:cNvPr id="7" name="مستطيل ذو زوايا قطرية مستديرة 6"/>
          <p:cNvSpPr/>
          <p:nvPr/>
        </p:nvSpPr>
        <p:spPr>
          <a:xfrm>
            <a:off x="91025" y="6190078"/>
            <a:ext cx="3015291"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000" b="1" dirty="0" smtClean="0">
                <a:latin typeface="Traditional Arabic" panose="02020603050405020304" pitchFamily="18" charset="-78"/>
                <a:cs typeface="Traditional Arabic" panose="02020603050405020304" pitchFamily="18" charset="-78"/>
              </a:rPr>
              <a:t>ماذا لو ؟</a:t>
            </a:r>
            <a:endParaRPr lang="ar-SA" sz="4000" b="1" dirty="0">
              <a:latin typeface="Traditional Arabic" panose="02020603050405020304" pitchFamily="18" charset="-78"/>
              <a:cs typeface="Traditional Arabic" panose="02020603050405020304" pitchFamily="18" charset="-78"/>
            </a:endParaRPr>
          </a:p>
        </p:txBody>
      </p:sp>
      <p:sp>
        <p:nvSpPr>
          <p:cNvPr id="5" name="مستطيل 4"/>
          <p:cNvSpPr/>
          <p:nvPr/>
        </p:nvSpPr>
        <p:spPr>
          <a:xfrm>
            <a:off x="10366237" y="1978888"/>
            <a:ext cx="1531188" cy="70788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ar-SA" sz="4000" b="1" dirty="0" smtClean="0">
                <a:solidFill>
                  <a:srgbClr val="822B01"/>
                </a:solidFill>
                <a:effectLst>
                  <a:outerShdw blurRad="38100" dist="38100" dir="2700000" algn="tl">
                    <a:srgbClr val="000000">
                      <a:alpha val="43137"/>
                    </a:srgbClr>
                  </a:outerShdw>
                </a:effectLst>
                <a:cs typeface="Calibri"/>
                <a:sym typeface="Calibri"/>
              </a:rPr>
              <a:t>ماذا لو :</a:t>
            </a:r>
            <a:endParaRPr lang="ar-SA" dirty="0">
              <a:effectLst>
                <a:outerShdw blurRad="38100" dist="38100" dir="2700000" algn="tl">
                  <a:srgbClr val="000000">
                    <a:alpha val="43137"/>
                  </a:srgbClr>
                </a:outerShdw>
              </a:effectLst>
            </a:endParaRPr>
          </a:p>
        </p:txBody>
      </p:sp>
      <p:sp>
        <p:nvSpPr>
          <p:cNvPr id="6" name="مستطيل 5"/>
          <p:cNvSpPr/>
          <p:nvPr/>
        </p:nvSpPr>
        <p:spPr>
          <a:xfrm>
            <a:off x="4893147" y="1935793"/>
            <a:ext cx="5473090" cy="1200329"/>
          </a:xfrm>
          <a:prstGeom prst="rect">
            <a:avLst/>
          </a:prstGeom>
        </p:spPr>
        <p:txBody>
          <a:bodyPr wrap="square">
            <a:spAutoFit/>
          </a:bodyPr>
          <a:lstStyle/>
          <a:p>
            <a:pPr algn="ctr"/>
            <a:r>
              <a:rPr lang="ar-SA" sz="3600" b="1" dirty="0" smtClean="0">
                <a:solidFill>
                  <a:srgbClr val="822B01"/>
                </a:solidFill>
                <a:cs typeface="Calibri"/>
                <a:sym typeface="Calibri"/>
              </a:rPr>
              <a:t>سألك طفل عن وجود الله سبحانه </a:t>
            </a:r>
          </a:p>
          <a:p>
            <a:pPr algn="ctr"/>
            <a:r>
              <a:rPr lang="ar-SA" sz="3600" b="1" dirty="0" smtClean="0">
                <a:solidFill>
                  <a:srgbClr val="822B01"/>
                </a:solidFill>
                <a:cs typeface="Calibri"/>
                <a:sym typeface="Calibri"/>
              </a:rPr>
              <a:t>وتعالى وقال: "أين الله؟"</a:t>
            </a:r>
            <a:endParaRPr lang="ar-SA" sz="3600" dirty="0"/>
          </a:p>
        </p:txBody>
      </p:sp>
      <p:sp>
        <p:nvSpPr>
          <p:cNvPr id="13" name="مستطيل 12"/>
          <p:cNvSpPr/>
          <p:nvPr/>
        </p:nvSpPr>
        <p:spPr>
          <a:xfrm>
            <a:off x="10366237" y="4230545"/>
            <a:ext cx="1531188" cy="70788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ar-SA" sz="4000" b="1" dirty="0" smtClean="0">
                <a:solidFill>
                  <a:srgbClr val="822B01"/>
                </a:solidFill>
                <a:effectLst>
                  <a:outerShdw blurRad="38100" dist="38100" dir="2700000" algn="tl">
                    <a:srgbClr val="000000">
                      <a:alpha val="43137"/>
                    </a:srgbClr>
                  </a:outerShdw>
                </a:effectLst>
                <a:cs typeface="Calibri"/>
                <a:sym typeface="Calibri"/>
              </a:rPr>
              <a:t>ماذا لو :</a:t>
            </a:r>
            <a:endParaRPr lang="ar-SA" dirty="0">
              <a:effectLst>
                <a:outerShdw blurRad="38100" dist="38100" dir="2700000" algn="tl">
                  <a:srgbClr val="000000">
                    <a:alpha val="43137"/>
                  </a:srgbClr>
                </a:outerShdw>
              </a:effectLst>
            </a:endParaRPr>
          </a:p>
        </p:txBody>
      </p:sp>
      <p:sp>
        <p:nvSpPr>
          <p:cNvPr id="14" name="مستطيل 13"/>
          <p:cNvSpPr/>
          <p:nvPr/>
        </p:nvSpPr>
        <p:spPr>
          <a:xfrm>
            <a:off x="4893147" y="4292100"/>
            <a:ext cx="5329276" cy="1200329"/>
          </a:xfrm>
          <a:prstGeom prst="rect">
            <a:avLst/>
          </a:prstGeom>
        </p:spPr>
        <p:txBody>
          <a:bodyPr wrap="square">
            <a:spAutoFit/>
          </a:bodyPr>
          <a:lstStyle/>
          <a:p>
            <a:pPr algn="ctr"/>
            <a:r>
              <a:rPr lang="ar-SA" sz="3600" b="1" dirty="0" smtClean="0">
                <a:solidFill>
                  <a:srgbClr val="822B01"/>
                </a:solidFill>
                <a:cs typeface="Calibri"/>
                <a:sym typeface="Calibri"/>
              </a:rPr>
              <a:t>سألك ايضًا : وكيف يرانا ان كان في السماء؟</a:t>
            </a:r>
            <a:endParaRPr lang="ar-SA" sz="3600" dirty="0"/>
          </a:p>
        </p:txBody>
      </p:sp>
    </p:spTree>
    <p:extLst>
      <p:ext uri="{BB962C8B-B14F-4D97-AF65-F5344CB8AC3E}">
        <p14:creationId xmlns:p14="http://schemas.microsoft.com/office/powerpoint/2010/main" val="35368513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680361" y="579548"/>
            <a:ext cx="1043189" cy="4880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059245" y="52489"/>
            <a:ext cx="8989770" cy="1077218"/>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200" b="1" dirty="0" smtClean="0">
                <a:solidFill>
                  <a:srgbClr val="822B01"/>
                </a:solidFill>
                <a:cs typeface="Calibri"/>
                <a:sym typeface="Calibri"/>
              </a:rPr>
              <a:t>ومما يدخل في فعله صلى الله عليه وسلم:</a:t>
            </a:r>
          </a:p>
          <a:p>
            <a:pPr algn="ctr"/>
            <a:r>
              <a:rPr lang="ar-SA" sz="3200" b="1" dirty="0" smtClean="0">
                <a:solidFill>
                  <a:srgbClr val="822B01"/>
                </a:solidFill>
                <a:cs typeface="Calibri"/>
                <a:sym typeface="Calibri"/>
              </a:rPr>
              <a:t>كتابته ، وإشارته، وهمه وتركه.</a:t>
            </a:r>
          </a:p>
        </p:txBody>
      </p:sp>
      <p:sp>
        <p:nvSpPr>
          <p:cNvPr id="7" name="مستطيل ذو زوايا قطرية مستديرة 6"/>
          <p:cNvSpPr/>
          <p:nvPr/>
        </p:nvSpPr>
        <p:spPr>
          <a:xfrm>
            <a:off x="91025" y="6190078"/>
            <a:ext cx="3015291"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000" b="1" dirty="0" smtClean="0">
                <a:latin typeface="Traditional Arabic" panose="02020603050405020304" pitchFamily="18" charset="-78"/>
                <a:cs typeface="Traditional Arabic" panose="02020603050405020304" pitchFamily="18" charset="-78"/>
              </a:rPr>
              <a:t>التفكير الإبداعي</a:t>
            </a:r>
            <a:endParaRPr lang="ar-SA" sz="4000" b="1" dirty="0">
              <a:latin typeface="Traditional Arabic" panose="02020603050405020304" pitchFamily="18" charset="-78"/>
              <a:cs typeface="Traditional Arabic" panose="02020603050405020304" pitchFamily="18" charset="-78"/>
            </a:endParaRPr>
          </a:p>
        </p:txBody>
      </p:sp>
      <p:pic>
        <p:nvPicPr>
          <p:cNvPr id="15362" name="Picture 2" descr="من محمد رسول الله الى هرقل‎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36" y="1818179"/>
            <a:ext cx="5395219" cy="4046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مستطيل 10"/>
          <p:cNvSpPr/>
          <p:nvPr/>
        </p:nvSpPr>
        <p:spPr>
          <a:xfrm>
            <a:off x="6105501" y="1261643"/>
            <a:ext cx="5742149" cy="1384995"/>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2800" b="1" dirty="0" smtClean="0">
                <a:solidFill>
                  <a:srgbClr val="822B01"/>
                </a:solidFill>
                <a:cs typeface="Calibri"/>
                <a:sym typeface="Calibri"/>
              </a:rPr>
              <a:t>تعاون/ي مع مجموعتك في ذكر أبرز</a:t>
            </a:r>
          </a:p>
          <a:p>
            <a:pPr algn="ctr"/>
            <a:r>
              <a:rPr lang="ar-SA" sz="2800" b="1" dirty="0" smtClean="0">
                <a:solidFill>
                  <a:srgbClr val="822B01"/>
                </a:solidFill>
                <a:cs typeface="Calibri"/>
                <a:sym typeface="Calibri"/>
              </a:rPr>
              <a:t>النقاط المستفادة من رسالة النبي صلى الله عليه وسلم الى هرقل:</a:t>
            </a: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381" y="2733892"/>
            <a:ext cx="5742148" cy="3930218"/>
          </a:xfrm>
          <a:prstGeom prst="rect">
            <a:avLst/>
          </a:prstGeom>
        </p:spPr>
      </p:pic>
      <p:sp>
        <p:nvSpPr>
          <p:cNvPr id="8" name="مستطيل 7"/>
          <p:cNvSpPr/>
          <p:nvPr/>
        </p:nvSpPr>
        <p:spPr>
          <a:xfrm>
            <a:off x="5430592" y="3421728"/>
            <a:ext cx="6096000" cy="2554545"/>
          </a:xfrm>
          <a:prstGeom prst="rect">
            <a:avLst/>
          </a:prstGeom>
        </p:spPr>
        <p:txBody>
          <a:bodyPr>
            <a:spAutoFit/>
          </a:bodyPr>
          <a:lstStyle/>
          <a:p>
            <a:r>
              <a:rPr lang="ar-SA" sz="3200" b="1" dirty="0" smtClean="0">
                <a:solidFill>
                  <a:schemeClr val="accent3">
                    <a:lumMod val="50000"/>
                  </a:schemeClr>
                </a:solidFill>
                <a:cs typeface="Calibri"/>
                <a:sym typeface="Calibri"/>
              </a:rPr>
              <a:t>1- التعريف بالمُرسِل.</a:t>
            </a:r>
          </a:p>
          <a:p>
            <a:r>
              <a:rPr lang="ar-SA" sz="3200" b="1" dirty="0" smtClean="0">
                <a:solidFill>
                  <a:schemeClr val="accent3">
                    <a:lumMod val="50000"/>
                  </a:schemeClr>
                </a:solidFill>
                <a:cs typeface="Calibri"/>
                <a:sym typeface="Calibri"/>
              </a:rPr>
              <a:t>2- الثناء على المُرسل إليه ومدحه.</a:t>
            </a:r>
          </a:p>
          <a:p>
            <a:r>
              <a:rPr lang="ar-SA" sz="3200" b="1" dirty="0" smtClean="0">
                <a:solidFill>
                  <a:schemeClr val="accent3">
                    <a:lumMod val="50000"/>
                  </a:schemeClr>
                </a:solidFill>
                <a:cs typeface="Calibri"/>
                <a:sym typeface="Calibri"/>
              </a:rPr>
              <a:t>3- القاء التحية والسلام.</a:t>
            </a:r>
          </a:p>
          <a:p>
            <a:r>
              <a:rPr lang="ar-SA" sz="3200" b="1" dirty="0">
                <a:solidFill>
                  <a:schemeClr val="accent3">
                    <a:lumMod val="50000"/>
                  </a:schemeClr>
                </a:solidFill>
                <a:cs typeface="Calibri"/>
                <a:sym typeface="Calibri"/>
              </a:rPr>
              <a:t>4</a:t>
            </a:r>
            <a:r>
              <a:rPr lang="ar-SA" sz="3200" b="1" dirty="0" smtClean="0">
                <a:solidFill>
                  <a:schemeClr val="accent3">
                    <a:lumMod val="50000"/>
                  </a:schemeClr>
                </a:solidFill>
                <a:cs typeface="Calibri"/>
                <a:sym typeface="Calibri"/>
              </a:rPr>
              <a:t>- </a:t>
            </a:r>
            <a:r>
              <a:rPr lang="ar-SA" sz="3200" b="1" dirty="0">
                <a:solidFill>
                  <a:schemeClr val="accent3">
                    <a:lumMod val="50000"/>
                  </a:schemeClr>
                </a:solidFill>
                <a:cs typeface="Calibri"/>
                <a:sym typeface="Calibri"/>
              </a:rPr>
              <a:t>الدعوة الى الله سبحانه وتعالى.</a:t>
            </a:r>
          </a:p>
          <a:p>
            <a:r>
              <a:rPr lang="ar-SA" sz="3200" b="1" dirty="0" smtClean="0">
                <a:solidFill>
                  <a:schemeClr val="accent3">
                    <a:lumMod val="50000"/>
                  </a:schemeClr>
                </a:solidFill>
                <a:cs typeface="Calibri"/>
                <a:sym typeface="Calibri"/>
              </a:rPr>
              <a:t>5- حُسن الخطاب.</a:t>
            </a:r>
          </a:p>
        </p:txBody>
      </p:sp>
    </p:spTree>
    <p:extLst>
      <p:ext uri="{BB962C8B-B14F-4D97-AF65-F5344CB8AC3E}">
        <p14:creationId xmlns:p14="http://schemas.microsoft.com/office/powerpoint/2010/main" val="2001839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fade">
                                      <p:cBhvr>
                                        <p:cTn id="17" dur="1000"/>
                                        <p:tgtEl>
                                          <p:spTgt spid="15362"/>
                                        </p:tgtEl>
                                      </p:cBhvr>
                                    </p:animEffect>
                                    <p:anim calcmode="lin" valueType="num">
                                      <p:cBhvr>
                                        <p:cTn id="18" dur="1000" fill="hold"/>
                                        <p:tgtEl>
                                          <p:spTgt spid="15362"/>
                                        </p:tgtEl>
                                        <p:attrNameLst>
                                          <p:attrName>ppt_x</p:attrName>
                                        </p:attrNameLst>
                                      </p:cBhvr>
                                      <p:tavLst>
                                        <p:tav tm="0">
                                          <p:val>
                                            <p:strVal val="#ppt_x"/>
                                          </p:val>
                                        </p:tav>
                                        <p:tav tm="100000">
                                          <p:val>
                                            <p:strVal val="#ppt_x"/>
                                          </p:val>
                                        </p:tav>
                                      </p:tavLst>
                                    </p:anim>
                                    <p:anim calcmode="lin" valueType="num">
                                      <p:cBhvr>
                                        <p:cTn id="1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250"/>
                                        <p:tgtEl>
                                          <p:spTgt spid="3"/>
                                        </p:tgtEl>
                                      </p:cBhvr>
                                    </p:animEffect>
                                    <p:anim calcmode="lin" valueType="num">
                                      <p:cBhvr>
                                        <p:cTn id="28" dur="1250" fill="hold"/>
                                        <p:tgtEl>
                                          <p:spTgt spid="3"/>
                                        </p:tgtEl>
                                        <p:attrNameLst>
                                          <p:attrName>ppt_x</p:attrName>
                                        </p:attrNameLst>
                                      </p:cBhvr>
                                      <p:tavLst>
                                        <p:tav tm="0">
                                          <p:val>
                                            <p:strVal val="#ppt_x"/>
                                          </p:val>
                                        </p:tav>
                                        <p:tav tm="100000">
                                          <p:val>
                                            <p:strVal val="#ppt_x"/>
                                          </p:val>
                                        </p:tav>
                                      </p:tavLst>
                                    </p:anim>
                                    <p:anim calcmode="lin" valueType="num">
                                      <p:cBhvr>
                                        <p:cTn id="2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435403" y="573806"/>
            <a:ext cx="1043189" cy="4880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059245" y="52489"/>
            <a:ext cx="8989770" cy="1077218"/>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200" b="1" dirty="0" smtClean="0">
                <a:solidFill>
                  <a:srgbClr val="822B01"/>
                </a:solidFill>
                <a:cs typeface="Calibri"/>
                <a:sym typeface="Calibri"/>
              </a:rPr>
              <a:t>ومما يدخل في فعله صلى الله عليه وسلم:</a:t>
            </a:r>
          </a:p>
          <a:p>
            <a:pPr algn="ctr"/>
            <a:r>
              <a:rPr lang="ar-SA" sz="3200" b="1" dirty="0" smtClean="0">
                <a:solidFill>
                  <a:srgbClr val="822B01"/>
                </a:solidFill>
                <a:cs typeface="Calibri"/>
                <a:sym typeface="Calibri"/>
              </a:rPr>
              <a:t>كتابته ، وإشارته، وهمه وتركه.</a:t>
            </a:r>
          </a:p>
        </p:txBody>
      </p:sp>
      <p:sp>
        <p:nvSpPr>
          <p:cNvPr id="11" name="مستطيل 10"/>
          <p:cNvSpPr/>
          <p:nvPr/>
        </p:nvSpPr>
        <p:spPr>
          <a:xfrm>
            <a:off x="360608" y="1261643"/>
            <a:ext cx="11688407" cy="138499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2800" b="1" dirty="0">
                <a:solidFill>
                  <a:srgbClr val="822B01"/>
                </a:solidFill>
                <a:cs typeface="Calibri"/>
                <a:sym typeface="Calibri"/>
              </a:rPr>
              <a:t>عَنْ عَائِشَةَ أُمِّ المُؤْمِنِينَ ، أَنَّهَا قَالَتْ : صَلَّى رَسُولُ اللَّهِ صَلَّى اللَّهُ عَلَيْهِ وَسَلَّمَ فِي بَيْتِهِ وَهُوَ شَاكٍ ، فَصَلَّى جَالِسًا وَصَلَّى وَرَاءَهُ قَوْمٌ قِيَامًا ، فَأَشَارَ إِلَيْهِمْ أَنِ اجْلِسُوا ، فَلَمَّا انْصَرَفَ قَالَ : إِنَّمَا جُعِلَ الإِمَامُ </a:t>
            </a:r>
            <a:r>
              <a:rPr lang="ar-SA" sz="2800" b="1" dirty="0" err="1">
                <a:solidFill>
                  <a:srgbClr val="822B01"/>
                </a:solidFill>
                <a:cs typeface="Calibri"/>
                <a:sym typeface="Calibri"/>
              </a:rPr>
              <a:t>لِيُؤْتَمَّ</a:t>
            </a:r>
            <a:r>
              <a:rPr lang="ar-SA" sz="2800" b="1" dirty="0">
                <a:solidFill>
                  <a:srgbClr val="822B01"/>
                </a:solidFill>
                <a:cs typeface="Calibri"/>
                <a:sym typeface="Calibri"/>
              </a:rPr>
              <a:t> بِهِ ، فَإِذَا رَكَعَ ، فَارْكَعُوا وَإِذَا رَفَعَ ، فَارْفَعُوا ، وَإِذَا صَلَّى جَالِسًا فَصَلُّوا جُلُوسًا</a:t>
            </a:r>
            <a:endParaRPr lang="ar-SA" sz="2800" b="1" dirty="0" smtClean="0">
              <a:solidFill>
                <a:srgbClr val="822B01"/>
              </a:solidFill>
              <a:cs typeface="Calibri"/>
              <a:sym typeface="Calibri"/>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 y="2728020"/>
            <a:ext cx="3968615" cy="3968615"/>
          </a:xfrm>
          <a:prstGeom prst="rect">
            <a:avLst/>
          </a:prstGeom>
        </p:spPr>
      </p:pic>
      <p:pic>
        <p:nvPicPr>
          <p:cNvPr id="18434" name="Picture 2" descr="تعليم الصلاة الصحيحة بالصور دليلك الكامل – مجلت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611" y="3149141"/>
            <a:ext cx="4408779" cy="2941483"/>
          </a:xfrm>
          <a:prstGeom prst="roundRect">
            <a:avLst>
              <a:gd name="adj" fmla="val 1997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394" b="95091" l="485" r="90000"/>
                    </a14:imgEffect>
                  </a14:imgLayer>
                </a14:imgProps>
              </a:ext>
              <a:ext uri="{28A0092B-C50C-407E-A947-70E740481C1C}">
                <a14:useLocalDpi xmlns:a14="http://schemas.microsoft.com/office/drawing/2010/main" val="0"/>
              </a:ext>
            </a:extLst>
          </a:blip>
          <a:srcRect t="63194" r="47519"/>
          <a:stretch/>
        </p:blipFill>
        <p:spPr>
          <a:xfrm flipH="1">
            <a:off x="2501153" y="2728020"/>
            <a:ext cx="4549588" cy="3362604"/>
          </a:xfrm>
          <a:prstGeom prst="rect">
            <a:avLst/>
          </a:prstGeom>
        </p:spPr>
      </p:pic>
      <p:sp>
        <p:nvSpPr>
          <p:cNvPr id="12" name="مستطيل 11"/>
          <p:cNvSpPr/>
          <p:nvPr/>
        </p:nvSpPr>
        <p:spPr>
          <a:xfrm>
            <a:off x="3099134" y="3724466"/>
            <a:ext cx="3175869" cy="1077218"/>
          </a:xfrm>
          <a:prstGeom prst="rect">
            <a:avLst/>
          </a:prstGeom>
        </p:spPr>
        <p:txBody>
          <a:bodyPr wrap="none">
            <a:spAutoFit/>
          </a:bodyPr>
          <a:lstStyle/>
          <a:p>
            <a:pPr algn="ctr"/>
            <a:r>
              <a:rPr lang="ar-SA" sz="3200" b="1" dirty="0" smtClean="0">
                <a:solidFill>
                  <a:schemeClr val="bg1"/>
                </a:solidFill>
                <a:cs typeface="Calibri"/>
                <a:sym typeface="Calibri"/>
              </a:rPr>
              <a:t>ماذا يُقصَد بإشارته</a:t>
            </a:r>
          </a:p>
          <a:p>
            <a:pPr algn="ctr"/>
            <a:r>
              <a:rPr lang="ar-SA" sz="3200" b="1" dirty="0" smtClean="0">
                <a:solidFill>
                  <a:schemeClr val="bg1"/>
                </a:solidFill>
                <a:cs typeface="Calibri"/>
                <a:sym typeface="Calibri"/>
              </a:rPr>
              <a:t>صلى الله عليه وسلم؟</a:t>
            </a:r>
            <a:endParaRPr lang="ar-SA" sz="2000" dirty="0">
              <a:solidFill>
                <a:schemeClr val="bg1"/>
              </a:solidFill>
            </a:endParaRPr>
          </a:p>
        </p:txBody>
      </p:sp>
    </p:spTree>
    <p:extLst>
      <p:ext uri="{BB962C8B-B14F-4D97-AF65-F5344CB8AC3E}">
        <p14:creationId xmlns:p14="http://schemas.microsoft.com/office/powerpoint/2010/main" val="14518784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42" presetClass="entr" presetSubtype="0" fill="hold" nodeType="with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fade">
                                      <p:cBhvr>
                                        <p:cTn id="22" dur="1000"/>
                                        <p:tgtEl>
                                          <p:spTgt spid="18434"/>
                                        </p:tgtEl>
                                      </p:cBhvr>
                                    </p:animEffect>
                                    <p:anim calcmode="lin" valueType="num">
                                      <p:cBhvr>
                                        <p:cTn id="23" dur="1000" fill="hold"/>
                                        <p:tgtEl>
                                          <p:spTgt spid="18434"/>
                                        </p:tgtEl>
                                        <p:attrNameLst>
                                          <p:attrName>ppt_x</p:attrName>
                                        </p:attrNameLst>
                                      </p:cBhvr>
                                      <p:tavLst>
                                        <p:tav tm="0">
                                          <p:val>
                                            <p:strVal val="#ppt_x"/>
                                          </p:val>
                                        </p:tav>
                                        <p:tav tm="100000">
                                          <p:val>
                                            <p:strVal val="#ppt_x"/>
                                          </p:val>
                                        </p:tav>
                                      </p:tavLst>
                                    </p:anim>
                                    <p:anim calcmode="lin" valueType="num">
                                      <p:cBhvr>
                                        <p:cTn id="24"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387921" y="591098"/>
            <a:ext cx="860079" cy="4880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059245" y="52489"/>
            <a:ext cx="8989770" cy="1077218"/>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200" b="1" dirty="0" smtClean="0">
                <a:solidFill>
                  <a:srgbClr val="822B01"/>
                </a:solidFill>
                <a:cs typeface="Calibri"/>
                <a:sym typeface="Calibri"/>
              </a:rPr>
              <a:t>ومما يدخل في فعله صلى الله عليه وسلم:</a:t>
            </a:r>
          </a:p>
          <a:p>
            <a:pPr algn="ctr"/>
            <a:r>
              <a:rPr lang="ar-SA" sz="3200" b="1" dirty="0" smtClean="0">
                <a:solidFill>
                  <a:srgbClr val="822B01"/>
                </a:solidFill>
                <a:cs typeface="Calibri"/>
                <a:sym typeface="Calibri"/>
              </a:rPr>
              <a:t>كتابته ، وإشارته، وهمه وتركه.</a:t>
            </a:r>
          </a:p>
        </p:txBody>
      </p:sp>
      <p:sp>
        <p:nvSpPr>
          <p:cNvPr id="7" name="مستطيل ذو زوايا قطرية مستديرة 6"/>
          <p:cNvSpPr/>
          <p:nvPr/>
        </p:nvSpPr>
        <p:spPr>
          <a:xfrm>
            <a:off x="91025" y="6190078"/>
            <a:ext cx="3015291"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000" b="1" dirty="0" smtClean="0">
                <a:latin typeface="Traditional Arabic" panose="02020603050405020304" pitchFamily="18" charset="-78"/>
                <a:cs typeface="Traditional Arabic" panose="02020603050405020304" pitchFamily="18" charset="-78"/>
              </a:rPr>
              <a:t>التفكير الإبداعي</a:t>
            </a:r>
            <a:endParaRPr lang="ar-SA" sz="4000" b="1" dirty="0">
              <a:latin typeface="Traditional Arabic" panose="02020603050405020304" pitchFamily="18" charset="-78"/>
              <a:cs typeface="Traditional Arabic" panose="02020603050405020304" pitchFamily="18" charset="-78"/>
            </a:endParaRPr>
          </a:p>
        </p:txBody>
      </p:sp>
      <p:sp>
        <p:nvSpPr>
          <p:cNvPr id="11" name="مستطيل 10"/>
          <p:cNvSpPr/>
          <p:nvPr/>
        </p:nvSpPr>
        <p:spPr>
          <a:xfrm>
            <a:off x="6387921" y="1261643"/>
            <a:ext cx="5661094" cy="452431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200" b="1" dirty="0">
                <a:solidFill>
                  <a:srgbClr val="822B01"/>
                </a:solidFill>
                <a:cs typeface="Calibri"/>
                <a:sym typeface="Calibri"/>
              </a:rPr>
              <a:t>عَنْ أَبِي هُرَيْرَةَ قَالَ : قَالَ رَسُولُ اللَّهِ صَلَّى اللَّهُ عَلَيْهِ وَسَلَّمَ : إِنَّ أَثْقَلَ صَلَاةٍ عَلَى الْمُنَافِقِينَ صَلَاةُ الْعِشَاءِ وَصَلَاةُ الْفَجْرِ، وَلَوْ يَعْلَمُونَ مَا فِيهِمَا لَأَتَوْهُمَا وَلَوْ حَبْوًا وَلَقَدْ هَمَمْتُ أَنْ آمُرَ بِالصَّلَاةِ فَتُقَامَ ثُمَّ آمُرَ رَجُلًا فَيُصَلِّيَ بِالنَّاسِ ثُمَّ أَنْطَلِقَ مَعِي بِرِجَالٍ مَعَهُمْ حُزَمٌ مِنْ حَطَبٍ إِلَى قَوْمٍ لَا يَشْهَدُونَ الصَّلَاةَ فَأُحَرِّقَ عَلَيْهِمْ بُيُوتَهُمْ بِالنَّارِ .</a:t>
            </a:r>
            <a:endParaRPr lang="ar-SA" sz="3200" b="1" dirty="0" smtClean="0">
              <a:solidFill>
                <a:srgbClr val="822B01"/>
              </a:solidFill>
              <a:cs typeface="Calibri"/>
              <a:sym typeface="Calibri"/>
            </a:endParaRPr>
          </a:p>
        </p:txBody>
      </p:sp>
      <p:pic>
        <p:nvPicPr>
          <p:cNvPr id="6" name="صورة 5"/>
          <p:cNvPicPr>
            <a:picLocks noChangeAspect="1"/>
          </p:cNvPicPr>
          <p:nvPr/>
        </p:nvPicPr>
        <p:blipFill>
          <a:blip r:embed="rId2" cstate="print">
            <a:extLst>
              <a:ext uri="{BEBA8EAE-BF5A-486C-A8C5-ECC9F3942E4B}">
                <a14:imgProps xmlns:a14="http://schemas.microsoft.com/office/drawing/2010/main">
                  <a14:imgLayer r:embed="rId3">
                    <a14:imgEffect>
                      <a14:backgroundRemoval t="375" b="96688" l="0" r="98833">
                        <a14:foregroundMark x1="41575" y1="3938" x2="41575" y2="3938"/>
                        <a14:foregroundMark x1="22757" y1="7125" x2="22757" y2="7125"/>
                        <a14:foregroundMark x1="11816" y1="19313" x2="11816" y2="19313"/>
                        <a14:foregroundMark x1="10722" y1="32313" x2="10722" y2="32313"/>
                      </a14:backgroundRemoval>
                    </a14:imgEffect>
                  </a14:imgLayer>
                </a14:imgProps>
              </a:ext>
              <a:ext uri="{28A0092B-C50C-407E-A947-70E740481C1C}">
                <a14:useLocalDpi xmlns:a14="http://schemas.microsoft.com/office/drawing/2010/main" val="0"/>
              </a:ext>
            </a:extLst>
          </a:blip>
          <a:stretch>
            <a:fillRect/>
          </a:stretch>
        </p:blipFill>
        <p:spPr>
          <a:xfrm>
            <a:off x="3449289" y="3278525"/>
            <a:ext cx="3170451" cy="3700016"/>
          </a:xfrm>
          <a:prstGeom prst="rect">
            <a:avLst/>
          </a:prstGeom>
        </p:spPr>
      </p:pic>
      <p:pic>
        <p:nvPicPr>
          <p:cNvPr id="3" name="صورة 2"/>
          <p:cNvPicPr>
            <a:picLocks noChangeAspect="1"/>
          </p:cNvPicPr>
          <p:nvPr/>
        </p:nvPicPr>
        <p:blipFill rotWithShape="1">
          <a:blip r:embed="rId4">
            <a:extLst>
              <a:ext uri="{28A0092B-C50C-407E-A947-70E740481C1C}">
                <a14:useLocalDpi xmlns:a14="http://schemas.microsoft.com/office/drawing/2010/main" val="0"/>
              </a:ext>
            </a:extLst>
          </a:blip>
          <a:srcRect r="45072" b="50112"/>
          <a:stretch/>
        </p:blipFill>
        <p:spPr>
          <a:xfrm flipH="1">
            <a:off x="91025" y="1079165"/>
            <a:ext cx="3949454" cy="2888805"/>
          </a:xfrm>
          <a:prstGeom prst="rect">
            <a:avLst/>
          </a:prstGeom>
        </p:spPr>
      </p:pic>
      <p:sp>
        <p:nvSpPr>
          <p:cNvPr id="10" name="مستطيل 9"/>
          <p:cNvSpPr/>
          <p:nvPr/>
        </p:nvSpPr>
        <p:spPr>
          <a:xfrm>
            <a:off x="767791" y="1810054"/>
            <a:ext cx="2964273" cy="954107"/>
          </a:xfrm>
          <a:prstGeom prst="rect">
            <a:avLst/>
          </a:prstGeom>
        </p:spPr>
        <p:txBody>
          <a:bodyPr wrap="none">
            <a:spAutoFit/>
          </a:bodyPr>
          <a:lstStyle/>
          <a:p>
            <a:pPr algn="ctr"/>
            <a:r>
              <a:rPr lang="ar-SA" sz="2800" b="1" dirty="0" smtClean="0">
                <a:solidFill>
                  <a:schemeClr val="bg1"/>
                </a:solidFill>
                <a:cs typeface="Calibri"/>
                <a:sym typeface="Calibri"/>
              </a:rPr>
              <a:t>استنبط/ي ثلاثة فوائد </a:t>
            </a:r>
          </a:p>
          <a:p>
            <a:pPr algn="ctr"/>
            <a:r>
              <a:rPr lang="ar-SA" sz="2800" b="1" dirty="0" smtClean="0">
                <a:solidFill>
                  <a:schemeClr val="bg1"/>
                </a:solidFill>
                <a:cs typeface="Calibri"/>
                <a:sym typeface="Calibri"/>
              </a:rPr>
              <a:t>من الحديث؟</a:t>
            </a:r>
            <a:endParaRPr lang="ar-SA" sz="1600" dirty="0">
              <a:solidFill>
                <a:schemeClr val="bg1"/>
              </a:solidFill>
            </a:endParaRPr>
          </a:p>
        </p:txBody>
      </p:sp>
    </p:spTree>
    <p:extLst>
      <p:ext uri="{BB962C8B-B14F-4D97-AF65-F5344CB8AC3E}">
        <p14:creationId xmlns:p14="http://schemas.microsoft.com/office/powerpoint/2010/main" val="23605311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513863" y="591098"/>
            <a:ext cx="860079" cy="4880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059245" y="52489"/>
            <a:ext cx="8989770" cy="1077218"/>
          </a:xfrm>
          <a:prstGeom prst="rect">
            <a:avLst/>
          </a:prstGeom>
          <a:no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200" b="1" dirty="0" smtClean="0">
                <a:solidFill>
                  <a:srgbClr val="822B01"/>
                </a:solidFill>
                <a:cs typeface="Calibri"/>
                <a:sym typeface="Calibri"/>
              </a:rPr>
              <a:t>ومما يدخل في فعله صلى الله عليه وسلم:</a:t>
            </a:r>
          </a:p>
          <a:p>
            <a:pPr algn="ctr"/>
            <a:r>
              <a:rPr lang="ar-SA" sz="3200" b="1" dirty="0" smtClean="0">
                <a:solidFill>
                  <a:srgbClr val="822B01"/>
                </a:solidFill>
                <a:cs typeface="Calibri"/>
                <a:sym typeface="Calibri"/>
              </a:rPr>
              <a:t>كتابته ، وإشارته، وهمه وتركه.</a:t>
            </a:r>
          </a:p>
        </p:txBody>
      </p:sp>
      <p:sp>
        <p:nvSpPr>
          <p:cNvPr id="11" name="مستطيل 10"/>
          <p:cNvSpPr/>
          <p:nvPr/>
        </p:nvSpPr>
        <p:spPr>
          <a:xfrm>
            <a:off x="360608" y="1261643"/>
            <a:ext cx="11688407" cy="138499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2800" b="1" dirty="0" smtClean="0">
                <a:solidFill>
                  <a:srgbClr val="822B01"/>
                </a:solidFill>
                <a:cs typeface="Calibri"/>
                <a:sym typeface="Calibri"/>
              </a:rPr>
              <a:t>حديث </a:t>
            </a:r>
            <a:r>
              <a:rPr lang="ar-SA" sz="2800" b="1" dirty="0">
                <a:solidFill>
                  <a:srgbClr val="822B01"/>
                </a:solidFill>
                <a:cs typeface="Calibri"/>
                <a:sym typeface="Calibri"/>
              </a:rPr>
              <a:t>عائشة، رضي الله عنها، أن النبي صلى الله عليه وسلم قال لها: "يا عائشة، لولا أن قومك حديثو عهد بجاهلية لأمرت بالبيت فهدم، فأدخلت فيه ما أخرج منه وألزقته بالأرض، وجعلت له بابين بابا شرقيا وبابا غربيا، فبلغت به أساس إبراهيم..".</a:t>
            </a:r>
            <a:endParaRPr lang="ar-SA" sz="2800" b="1" dirty="0" smtClean="0">
              <a:solidFill>
                <a:srgbClr val="822B01"/>
              </a:solidFill>
              <a:cs typeface="Calibri"/>
              <a:sym typeface="Calibri"/>
            </a:endParaRPr>
          </a:p>
        </p:txBody>
      </p:sp>
      <p:pic>
        <p:nvPicPr>
          <p:cNvPr id="16386" name="Picture 2" descr="أجمل صور الكعبة المشرفة للتصميم تحميل صور الكعبة بجودة عالية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3824"/>
            <a:ext cx="3276600" cy="2924176"/>
          </a:xfrm>
          <a:prstGeom prst="rect">
            <a:avLst/>
          </a:prstGeom>
          <a:noFill/>
          <a:extLst>
            <a:ext uri="{909E8E84-426E-40DD-AFC4-6F175D3DCCD1}">
              <a14:hiddenFill xmlns:a14="http://schemas.microsoft.com/office/drawing/2010/main">
                <a:solidFill>
                  <a:srgbClr val="FFFFFF"/>
                </a:solidFill>
              </a14:hiddenFill>
            </a:ext>
          </a:extLst>
        </p:spPr>
      </p:pic>
      <p:sp>
        <p:nvSpPr>
          <p:cNvPr id="8" name="مستطيل 7"/>
          <p:cNvSpPr/>
          <p:nvPr/>
        </p:nvSpPr>
        <p:spPr>
          <a:xfrm>
            <a:off x="4265052" y="3009200"/>
            <a:ext cx="4667275"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3200" b="1" dirty="0" smtClean="0">
                <a:solidFill>
                  <a:srgbClr val="002060"/>
                </a:solidFill>
                <a:cs typeface="Calibri"/>
                <a:sym typeface="Calibri"/>
              </a:rPr>
              <a:t>كيف يكون الأخذ بتركه صلى الله عليه وسلم؟ </a:t>
            </a:r>
          </a:p>
        </p:txBody>
      </p:sp>
      <p:sp>
        <p:nvSpPr>
          <p:cNvPr id="10" name="مستطيل 9"/>
          <p:cNvSpPr/>
          <p:nvPr/>
        </p:nvSpPr>
        <p:spPr>
          <a:xfrm>
            <a:off x="4265053" y="4294941"/>
            <a:ext cx="4667275"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ar-SA" sz="3200" b="1" dirty="0" smtClean="0">
                <a:solidFill>
                  <a:schemeClr val="tx1"/>
                </a:solidFill>
                <a:cs typeface="Calibri"/>
                <a:sym typeface="Calibri"/>
              </a:rPr>
              <a:t>في مراعاة أحوال الناس.</a:t>
            </a:r>
          </a:p>
        </p:txBody>
      </p:sp>
      <p:sp>
        <p:nvSpPr>
          <p:cNvPr id="12" name="مستطيل 11"/>
          <p:cNvSpPr/>
          <p:nvPr/>
        </p:nvSpPr>
        <p:spPr>
          <a:xfrm>
            <a:off x="4265052" y="5004320"/>
            <a:ext cx="4667275"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ar-SA" sz="3200" b="1" dirty="0" smtClean="0">
                <a:solidFill>
                  <a:schemeClr val="tx1"/>
                </a:solidFill>
                <a:cs typeface="Calibri"/>
                <a:sym typeface="Calibri"/>
              </a:rPr>
              <a:t>عدم المشقة على الناس.</a:t>
            </a:r>
          </a:p>
        </p:txBody>
      </p:sp>
      <p:grpSp>
        <p:nvGrpSpPr>
          <p:cNvPr id="13" name="مجموعة 12"/>
          <p:cNvGrpSpPr/>
          <p:nvPr/>
        </p:nvGrpSpPr>
        <p:grpSpPr>
          <a:xfrm flipH="1">
            <a:off x="8152326" y="2343955"/>
            <a:ext cx="5138357" cy="4808496"/>
            <a:chOff x="-1095018" y="2156604"/>
            <a:chExt cx="5012846" cy="5012846"/>
          </a:xfrm>
        </p:grpSpPr>
        <p:pic>
          <p:nvPicPr>
            <p:cNvPr id="14" name="صورة 13"/>
            <p:cNvPicPr>
              <a:picLocks noChangeAspect="1"/>
            </p:cNvPicPr>
            <p:nvPr/>
          </p:nvPicPr>
          <p:blipFill>
            <a:blip r:embed="rId3">
              <a:extLst>
                <a:ext uri="{BEBA8EAE-BF5A-486C-A8C5-ECC9F3942E4B}">
                  <a14:imgProps xmlns:a14="http://schemas.microsoft.com/office/drawing/2010/main">
                    <a14:imgLayer r:embed="rId4">
                      <a14:imgEffect>
                        <a14:backgroundRemoval t="3355" b="95847" l="9744" r="93450">
                          <a14:foregroundMark x1="77157" y1="21406" x2="77157" y2="21406"/>
                          <a14:foregroundMark x1="68371" y1="20927" x2="68371" y2="20927"/>
                          <a14:foregroundMark x1="60064" y1="32428" x2="60064" y2="32428"/>
                          <a14:foregroundMark x1="55431" y1="34665" x2="55431" y2="34665"/>
                          <a14:foregroundMark x1="63738" y1="14696" x2="63738" y2="14696"/>
                          <a14:foregroundMark x1="63738" y1="14696" x2="63738" y2="14696"/>
                          <a14:foregroundMark x1="69010" y1="15335" x2="69010" y2="15335"/>
                          <a14:foregroundMark x1="69010" y1="15335" x2="69010" y2="15335"/>
                          <a14:foregroundMark x1="69010" y1="15335" x2="59425" y2="18211"/>
                          <a14:foregroundMark x1="59425" y1="18211" x2="66613" y2="24920"/>
                        </a14:backgroundRemoval>
                      </a14:imgEffect>
                    </a14:imgLayer>
                  </a14:imgProps>
                </a:ext>
                <a:ext uri="{28A0092B-C50C-407E-A947-70E740481C1C}">
                  <a14:useLocalDpi xmlns:a14="http://schemas.microsoft.com/office/drawing/2010/main" val="0"/>
                </a:ext>
              </a:extLst>
            </a:blip>
            <a:stretch>
              <a:fillRect/>
            </a:stretch>
          </p:blipFill>
          <p:spPr>
            <a:xfrm>
              <a:off x="-1095018" y="2156604"/>
              <a:ext cx="5012846" cy="5012846"/>
            </a:xfrm>
            <a:prstGeom prst="rect">
              <a:avLst/>
            </a:prstGeom>
          </p:spPr>
        </p:pic>
        <p:sp>
          <p:nvSpPr>
            <p:cNvPr id="15" name="شكل بيضاوي 14"/>
            <p:cNvSpPr/>
            <p:nvPr/>
          </p:nvSpPr>
          <p:spPr>
            <a:xfrm>
              <a:off x="608492" y="3676650"/>
              <a:ext cx="782158" cy="647700"/>
            </a:xfrm>
            <a:prstGeom prst="ellipse">
              <a:avLst/>
            </a:prstGeom>
            <a:solidFill>
              <a:srgbClr val="F09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4055665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8"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160880984"/>
              </p:ext>
            </p:extLst>
          </p:nvPr>
        </p:nvGraphicFramePr>
        <p:xfrm>
          <a:off x="941232" y="901300"/>
          <a:ext cx="10056968" cy="5349957"/>
        </p:xfrm>
        <a:graphic>
          <a:graphicData uri="http://schemas.openxmlformats.org/drawingml/2006/table">
            <a:tbl>
              <a:tblPr rtl="1" firstRow="1" bandRow="1">
                <a:tableStyleId>{F5AB1C69-6EDB-4FF4-983F-18BD219EF322}</a:tableStyleId>
              </a:tblPr>
              <a:tblGrid>
                <a:gridCol w="7054850">
                  <a:extLst>
                    <a:ext uri="{9D8B030D-6E8A-4147-A177-3AD203B41FA5}">
                      <a16:colId xmlns:a16="http://schemas.microsoft.com/office/drawing/2014/main" val="1428955308"/>
                    </a:ext>
                  </a:extLst>
                </a:gridCol>
                <a:gridCol w="3002118">
                  <a:extLst>
                    <a:ext uri="{9D8B030D-6E8A-4147-A177-3AD203B41FA5}">
                      <a16:colId xmlns:a16="http://schemas.microsoft.com/office/drawing/2014/main" val="4065952108"/>
                    </a:ext>
                  </a:extLst>
                </a:gridCol>
              </a:tblGrid>
              <a:tr h="742657">
                <a:tc>
                  <a:txBody>
                    <a:bodyPr/>
                    <a:lstStyle/>
                    <a:p>
                      <a:pPr algn="ctr" rtl="1"/>
                      <a:r>
                        <a:rPr lang="ar-SA" sz="2800" b="1" dirty="0" smtClean="0">
                          <a:cs typeface="+mn-cs"/>
                        </a:rPr>
                        <a:t>الحديث</a:t>
                      </a:r>
                      <a:endParaRPr lang="ar-SA" sz="2800" b="1" dirty="0">
                        <a:cs typeface="+mn-cs"/>
                      </a:endParaRPr>
                    </a:p>
                  </a:txBody>
                  <a:tcPr anchor="ctr"/>
                </a:tc>
                <a:tc>
                  <a:txBody>
                    <a:bodyPr/>
                    <a:lstStyle/>
                    <a:p>
                      <a:pPr algn="ctr" rtl="1"/>
                      <a:r>
                        <a:rPr lang="ar-SA" sz="2800" dirty="0" smtClean="0"/>
                        <a:t>التصنيف</a:t>
                      </a:r>
                      <a:endParaRPr lang="ar-SA" sz="2800" dirty="0"/>
                    </a:p>
                  </a:txBody>
                  <a:tcPr anchor="ctr"/>
                </a:tc>
                <a:extLst>
                  <a:ext uri="{0D108BD9-81ED-4DB2-BD59-A6C34878D82A}">
                    <a16:rowId xmlns:a16="http://schemas.microsoft.com/office/drawing/2014/main" val="991894699"/>
                  </a:ext>
                </a:extLst>
              </a:tr>
              <a:tr h="1281847">
                <a:tc>
                  <a:txBody>
                    <a:bodyPr/>
                    <a:lstStyle/>
                    <a:p>
                      <a:pPr algn="ctr" rtl="1"/>
                      <a:r>
                        <a:rPr lang="ar-SA" sz="2800" b="1" kern="1200" dirty="0" smtClean="0">
                          <a:solidFill>
                            <a:schemeClr val="bg2">
                              <a:lumMod val="50000"/>
                            </a:schemeClr>
                          </a:solidFill>
                          <a:effectLst/>
                          <a:cs typeface="+mn-cs"/>
                        </a:rPr>
                        <a:t>( لَوْلَا أَنْ أَشُقَّ عَلَى أُمَّتِي لَأَمَرْتُهُمْ بِالْوُضُوءِ عِنْدَ كُلِّ صَلَاةٍ، وَمَعَ كُلِّ وُضُوءٍ سِوَاكٌ ) .</a:t>
                      </a:r>
                      <a:endParaRPr lang="ar-SA" sz="2800" b="1" dirty="0">
                        <a:solidFill>
                          <a:schemeClr val="bg2">
                            <a:lumMod val="50000"/>
                          </a:schemeClr>
                        </a:solidFill>
                        <a:cs typeface="+mn-cs"/>
                      </a:endParaRPr>
                    </a:p>
                  </a:txBody>
                  <a:tcPr anchor="ctr"/>
                </a:tc>
                <a:tc>
                  <a:txBody>
                    <a:bodyPr/>
                    <a:lstStyle/>
                    <a:p>
                      <a:pPr algn="ctr" rtl="1"/>
                      <a:endParaRPr lang="ar-SA" sz="2800"/>
                    </a:p>
                  </a:txBody>
                  <a:tcPr anchor="ctr"/>
                </a:tc>
                <a:extLst>
                  <a:ext uri="{0D108BD9-81ED-4DB2-BD59-A6C34878D82A}">
                    <a16:rowId xmlns:a16="http://schemas.microsoft.com/office/drawing/2014/main" val="2097780973"/>
                  </a:ext>
                </a:extLst>
              </a:tr>
              <a:tr h="2380573">
                <a:tc>
                  <a:txBody>
                    <a:bodyPr/>
                    <a:lstStyle/>
                    <a:p>
                      <a:pPr algn="ctr"/>
                      <a:r>
                        <a:rPr lang="ar-KW" sz="2800" b="1" kern="1200" dirty="0" smtClean="0">
                          <a:solidFill>
                            <a:schemeClr val="bg2">
                              <a:lumMod val="50000"/>
                            </a:schemeClr>
                          </a:solidFill>
                          <a:effectLst/>
                          <a:cs typeface="+mn-cs"/>
                        </a:rPr>
                        <a:t>ثبت أنّ جابراً وجبّاراً رضي الله عنهما وقفا مع النّبيّ صلى الله عليه وسلم في الصّلاة: أحدُهما عن يمينِه، والآخرُ عن يسارِه؛ فأخذ بأيديهما حتّى أقامَهُما خلفَهُ [رواه مسلم].</a:t>
                      </a:r>
                      <a:endParaRPr lang="ar-KW" sz="2800" b="1" i="0" kern="1200" dirty="0" smtClean="0">
                        <a:solidFill>
                          <a:schemeClr val="bg2">
                            <a:lumMod val="50000"/>
                          </a:schemeClr>
                        </a:solidFill>
                        <a:effectLst/>
                        <a:latin typeface="+mn-lt"/>
                        <a:ea typeface="+mn-ea"/>
                        <a:cs typeface="+mn-cs"/>
                      </a:endParaRPr>
                    </a:p>
                  </a:txBody>
                  <a:tcPr anchor="ctr"/>
                </a:tc>
                <a:tc>
                  <a:txBody>
                    <a:bodyPr/>
                    <a:lstStyle/>
                    <a:p>
                      <a:pPr algn="ctr" rtl="1"/>
                      <a:endParaRPr lang="ar-SA" sz="2800"/>
                    </a:p>
                  </a:txBody>
                  <a:tcPr anchor="ctr"/>
                </a:tc>
                <a:extLst>
                  <a:ext uri="{0D108BD9-81ED-4DB2-BD59-A6C34878D82A}">
                    <a16:rowId xmlns:a16="http://schemas.microsoft.com/office/drawing/2014/main" val="1832183130"/>
                  </a:ext>
                </a:extLst>
              </a:tr>
              <a:tr h="742657">
                <a:tc>
                  <a:txBody>
                    <a:bodyPr/>
                    <a:lstStyle/>
                    <a:p>
                      <a:pPr algn="ctr" rtl="1"/>
                      <a:r>
                        <a:rPr lang="ar-SA" sz="2800" b="1" dirty="0" smtClean="0">
                          <a:solidFill>
                            <a:schemeClr val="bg2">
                              <a:lumMod val="50000"/>
                            </a:schemeClr>
                          </a:solidFill>
                          <a:cs typeface="+mn-cs"/>
                        </a:rPr>
                        <a:t>قال صلى الله عليه وسلم: "</a:t>
                      </a:r>
                      <a:r>
                        <a:rPr lang="ar-SA" sz="2800" b="1" i="0" kern="1200" dirty="0" smtClean="0">
                          <a:solidFill>
                            <a:schemeClr val="bg2">
                              <a:lumMod val="50000"/>
                            </a:schemeClr>
                          </a:solidFill>
                          <a:effectLst/>
                          <a:latin typeface="+mn-lt"/>
                          <a:ea typeface="+mn-ea"/>
                          <a:cs typeface="+mn-cs"/>
                        </a:rPr>
                        <a:t>«لئن بقيت إلى قابل </a:t>
                      </a:r>
                      <a:r>
                        <a:rPr lang="ar-SA" sz="2800" b="1" i="0" kern="1200" dirty="0" err="1" smtClean="0">
                          <a:solidFill>
                            <a:schemeClr val="bg2">
                              <a:lumMod val="50000"/>
                            </a:schemeClr>
                          </a:solidFill>
                          <a:effectLst/>
                          <a:latin typeface="+mn-lt"/>
                          <a:ea typeface="+mn-ea"/>
                          <a:cs typeface="+mn-cs"/>
                        </a:rPr>
                        <a:t>لأصومن</a:t>
                      </a:r>
                      <a:r>
                        <a:rPr lang="ar-SA" sz="2800" b="1" i="0" kern="1200" dirty="0" smtClean="0">
                          <a:solidFill>
                            <a:schemeClr val="bg2">
                              <a:lumMod val="50000"/>
                            </a:schemeClr>
                          </a:solidFill>
                          <a:effectLst/>
                          <a:latin typeface="+mn-lt"/>
                          <a:ea typeface="+mn-ea"/>
                          <a:cs typeface="+mn-cs"/>
                        </a:rPr>
                        <a:t> التاسع»"</a:t>
                      </a:r>
                      <a:endParaRPr lang="ar-SA" sz="2800" b="1" dirty="0">
                        <a:solidFill>
                          <a:schemeClr val="bg2">
                            <a:lumMod val="50000"/>
                          </a:schemeClr>
                        </a:solidFill>
                        <a:cs typeface="+mn-cs"/>
                      </a:endParaRPr>
                    </a:p>
                  </a:txBody>
                  <a:tcPr anchor="ctr"/>
                </a:tc>
                <a:tc>
                  <a:txBody>
                    <a:bodyPr/>
                    <a:lstStyle/>
                    <a:p>
                      <a:pPr algn="ctr" rtl="1"/>
                      <a:endParaRPr lang="ar-SA" sz="2800" dirty="0"/>
                    </a:p>
                  </a:txBody>
                  <a:tcPr anchor="ctr"/>
                </a:tc>
                <a:extLst>
                  <a:ext uri="{0D108BD9-81ED-4DB2-BD59-A6C34878D82A}">
                    <a16:rowId xmlns:a16="http://schemas.microsoft.com/office/drawing/2014/main" val="725304753"/>
                  </a:ext>
                </a:extLst>
              </a:tr>
            </a:tbl>
          </a:graphicData>
        </a:graphic>
      </p:graphicFrame>
      <p:sp>
        <p:nvSpPr>
          <p:cNvPr id="9" name="مستطيل 8"/>
          <p:cNvSpPr/>
          <p:nvPr/>
        </p:nvSpPr>
        <p:spPr>
          <a:xfrm>
            <a:off x="1763845" y="149827"/>
            <a:ext cx="8989770"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3200" b="1" dirty="0" smtClean="0">
                <a:solidFill>
                  <a:schemeClr val="accent1">
                    <a:lumMod val="50000"/>
                  </a:schemeClr>
                </a:solidFill>
                <a:cs typeface="Calibri"/>
                <a:sym typeface="Calibri"/>
              </a:rPr>
              <a:t>صنف/ي الأحاديث الفعلية الى ( اشارته – تركه – همه ) </a:t>
            </a:r>
          </a:p>
        </p:txBody>
      </p:sp>
      <p:grpSp>
        <p:nvGrpSpPr>
          <p:cNvPr id="13" name="مجموعة 12"/>
          <p:cNvGrpSpPr/>
          <p:nvPr/>
        </p:nvGrpSpPr>
        <p:grpSpPr>
          <a:xfrm flipH="1">
            <a:off x="9144000" y="4038601"/>
            <a:ext cx="3773195" cy="3023698"/>
            <a:chOff x="-1095018" y="2156604"/>
            <a:chExt cx="5012846" cy="5012846"/>
          </a:xfrm>
        </p:grpSpPr>
        <p:pic>
          <p:nvPicPr>
            <p:cNvPr id="14" name="صورة 13"/>
            <p:cNvPicPr>
              <a:picLocks noChangeAspect="1"/>
            </p:cNvPicPr>
            <p:nvPr/>
          </p:nvPicPr>
          <p:blipFill>
            <a:blip r:embed="rId2">
              <a:extLst>
                <a:ext uri="{BEBA8EAE-BF5A-486C-A8C5-ECC9F3942E4B}">
                  <a14:imgProps xmlns:a14="http://schemas.microsoft.com/office/drawing/2010/main">
                    <a14:imgLayer r:embed="rId3">
                      <a14:imgEffect>
                        <a14:backgroundRemoval t="3355" b="95847" l="9744" r="93450">
                          <a14:foregroundMark x1="77157" y1="21406" x2="77157" y2="21406"/>
                          <a14:foregroundMark x1="68371" y1="20927" x2="68371" y2="20927"/>
                          <a14:foregroundMark x1="60064" y1="32428" x2="60064" y2="32428"/>
                          <a14:foregroundMark x1="55431" y1="34665" x2="55431" y2="34665"/>
                          <a14:foregroundMark x1="63738" y1="14696" x2="63738" y2="14696"/>
                          <a14:foregroundMark x1="63738" y1="14696" x2="63738" y2="14696"/>
                          <a14:foregroundMark x1="69010" y1="15335" x2="69010" y2="15335"/>
                          <a14:foregroundMark x1="69010" y1="15335" x2="69010" y2="15335"/>
                          <a14:foregroundMark x1="69010" y1="15335" x2="59425" y2="18211"/>
                          <a14:foregroundMark x1="59425" y1="18211" x2="66613" y2="24920"/>
                        </a14:backgroundRemoval>
                      </a14:imgEffect>
                    </a14:imgLayer>
                  </a14:imgProps>
                </a:ext>
                <a:ext uri="{28A0092B-C50C-407E-A947-70E740481C1C}">
                  <a14:useLocalDpi xmlns:a14="http://schemas.microsoft.com/office/drawing/2010/main" val="0"/>
                </a:ext>
              </a:extLst>
            </a:blip>
            <a:stretch>
              <a:fillRect/>
            </a:stretch>
          </p:blipFill>
          <p:spPr>
            <a:xfrm>
              <a:off x="-1095018" y="2156604"/>
              <a:ext cx="5012846" cy="5012846"/>
            </a:xfrm>
            <a:prstGeom prst="rect">
              <a:avLst/>
            </a:prstGeom>
          </p:spPr>
        </p:pic>
        <p:sp>
          <p:nvSpPr>
            <p:cNvPr id="15" name="شكل بيضاوي 14"/>
            <p:cNvSpPr/>
            <p:nvPr/>
          </p:nvSpPr>
          <p:spPr>
            <a:xfrm>
              <a:off x="608492" y="3676650"/>
              <a:ext cx="782158" cy="647700"/>
            </a:xfrm>
            <a:prstGeom prst="ellipse">
              <a:avLst/>
            </a:prstGeom>
            <a:solidFill>
              <a:srgbClr val="F0968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 name="مستطيل 2"/>
          <p:cNvSpPr/>
          <p:nvPr/>
        </p:nvSpPr>
        <p:spPr>
          <a:xfrm>
            <a:off x="3048000" y="3105835"/>
            <a:ext cx="6096000" cy="369332"/>
          </a:xfrm>
          <a:prstGeom prst="rect">
            <a:avLst/>
          </a:prstGeom>
        </p:spPr>
        <p:txBody>
          <a:bodyPr>
            <a:spAutoFit/>
          </a:bodyPr>
          <a:lstStyle/>
          <a:p>
            <a:endParaRPr lang="ar-SA" dirty="0"/>
          </a:p>
        </p:txBody>
      </p:sp>
      <p:sp>
        <p:nvSpPr>
          <p:cNvPr id="16" name="مستطيل ذو زوايا قطرية مستديرة 15"/>
          <p:cNvSpPr/>
          <p:nvPr/>
        </p:nvSpPr>
        <p:spPr>
          <a:xfrm>
            <a:off x="103032" y="6288312"/>
            <a:ext cx="2336800"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مهارة التصنيف</a:t>
            </a:r>
            <a:endParaRPr lang="ar-SA" sz="3600" b="1" dirty="0">
              <a:latin typeface="Traditional Arabic" panose="02020603050405020304" pitchFamily="18" charset="-78"/>
              <a:cs typeface="Traditional Arabic" panose="02020603050405020304" pitchFamily="18" charset="-78"/>
            </a:endParaRPr>
          </a:p>
        </p:txBody>
      </p:sp>
      <p:sp>
        <p:nvSpPr>
          <p:cNvPr id="17" name="مستطيل 16"/>
          <p:cNvSpPr/>
          <p:nvPr/>
        </p:nvSpPr>
        <p:spPr>
          <a:xfrm>
            <a:off x="1271432" y="1773144"/>
            <a:ext cx="2062664" cy="769257"/>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smtClean="0">
                <a:solidFill>
                  <a:schemeClr val="accent1">
                    <a:lumMod val="75000"/>
                  </a:schemeClr>
                </a:solidFill>
              </a:rPr>
              <a:t>تركه.</a:t>
            </a:r>
            <a:endParaRPr lang="ar-SA" sz="2800" b="1" dirty="0">
              <a:solidFill>
                <a:schemeClr val="accent1">
                  <a:lumMod val="75000"/>
                </a:schemeClr>
              </a:solidFill>
            </a:endParaRPr>
          </a:p>
        </p:txBody>
      </p:sp>
      <p:sp>
        <p:nvSpPr>
          <p:cNvPr id="18" name="مستطيل 17"/>
          <p:cNvSpPr/>
          <p:nvPr/>
        </p:nvSpPr>
        <p:spPr>
          <a:xfrm>
            <a:off x="1271432" y="5379089"/>
            <a:ext cx="2062664" cy="769257"/>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smtClean="0">
                <a:solidFill>
                  <a:schemeClr val="accent1">
                    <a:lumMod val="75000"/>
                  </a:schemeClr>
                </a:solidFill>
              </a:rPr>
              <a:t>همه.</a:t>
            </a:r>
            <a:endParaRPr lang="ar-SA" sz="2800" b="1" dirty="0">
              <a:solidFill>
                <a:schemeClr val="accent1">
                  <a:lumMod val="75000"/>
                </a:schemeClr>
              </a:solidFill>
            </a:endParaRPr>
          </a:p>
        </p:txBody>
      </p:sp>
      <p:sp>
        <p:nvSpPr>
          <p:cNvPr id="19" name="مستطيل 18"/>
          <p:cNvSpPr/>
          <p:nvPr/>
        </p:nvSpPr>
        <p:spPr>
          <a:xfrm>
            <a:off x="1271432" y="3375443"/>
            <a:ext cx="2062664" cy="769257"/>
          </a:xfrm>
          <a:prstGeom prst="rect">
            <a:avLst/>
          </a:prstGeom>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b="1" dirty="0" smtClean="0">
                <a:solidFill>
                  <a:schemeClr val="accent1">
                    <a:lumMod val="75000"/>
                  </a:schemeClr>
                </a:solidFill>
              </a:rPr>
              <a:t>اشارته.</a:t>
            </a:r>
            <a:endParaRPr lang="ar-SA" sz="2800" b="1" dirty="0">
              <a:solidFill>
                <a:schemeClr val="accent1">
                  <a:lumMod val="75000"/>
                </a:schemeClr>
              </a:solidFill>
            </a:endParaRPr>
          </a:p>
        </p:txBody>
      </p:sp>
    </p:spTree>
    <p:extLst>
      <p:ext uri="{BB962C8B-B14F-4D97-AF65-F5344CB8AC3E}">
        <p14:creationId xmlns:p14="http://schemas.microsoft.com/office/powerpoint/2010/main" val="208866734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خماسي 9"/>
          <p:cNvSpPr/>
          <p:nvPr/>
        </p:nvSpPr>
        <p:spPr>
          <a:xfrm flipH="1">
            <a:off x="6272011" y="1975390"/>
            <a:ext cx="5919988" cy="1192814"/>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ما حُجة العمل بالسنة و اعتبارها مصدرًا من مصادر الشريعة؟</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6" name="مستطيل مستدير الزوايا 5"/>
          <p:cNvSpPr/>
          <p:nvPr/>
        </p:nvSpPr>
        <p:spPr>
          <a:xfrm>
            <a:off x="395576" y="278446"/>
            <a:ext cx="10913910" cy="1328023"/>
          </a:xfrm>
          <a:prstGeom prst="round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600" b="1" dirty="0" smtClean="0">
                <a:solidFill>
                  <a:srgbClr val="822B01"/>
                </a:solidFill>
                <a:cs typeface="Calibri"/>
                <a:sym typeface="Calibri"/>
              </a:rPr>
              <a:t>عزيزي الطالب / عزيزتي الطالبة المُبدعة :</a:t>
            </a:r>
          </a:p>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شارك/ي في العصف الذهني مع مجموعتك للرد على من يسأل:</a:t>
            </a:r>
            <a:endParaRPr lang="ar-SA" sz="40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7200" y="-852131"/>
            <a:ext cx="3762756" cy="3762756"/>
          </a:xfrm>
          <a:prstGeom prst="rect">
            <a:avLst/>
          </a:prstGeom>
        </p:spPr>
      </p:pic>
      <p:sp>
        <p:nvSpPr>
          <p:cNvPr id="9" name="مستطيل ذو زوايا قطرية مستديرة 8"/>
          <p:cNvSpPr/>
          <p:nvPr/>
        </p:nvSpPr>
        <p:spPr>
          <a:xfrm>
            <a:off x="103032" y="6288312"/>
            <a:ext cx="2336800"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العصف الذهني</a:t>
            </a:r>
            <a:endParaRPr lang="ar-SA" sz="3600" b="1" dirty="0">
              <a:latin typeface="Traditional Arabic" panose="02020603050405020304" pitchFamily="18" charset="-78"/>
              <a:cs typeface="Traditional Arabic" panose="02020603050405020304" pitchFamily="18" charset="-78"/>
            </a:endParaRPr>
          </a:p>
        </p:txBody>
      </p:sp>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585" y="1975390"/>
            <a:ext cx="5451340" cy="5451340"/>
          </a:xfrm>
          <a:prstGeom prst="rect">
            <a:avLst/>
          </a:prstGeom>
        </p:spPr>
      </p:pic>
      <p:pic>
        <p:nvPicPr>
          <p:cNvPr id="12" name="صورة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005" y="3585394"/>
            <a:ext cx="3048000" cy="2962275"/>
          </a:xfrm>
          <a:prstGeom prst="rect">
            <a:avLst/>
          </a:prstGeom>
        </p:spPr>
      </p:pic>
    </p:spTree>
    <p:extLst>
      <p:ext uri="{BB962C8B-B14F-4D97-AF65-F5344CB8AC3E}">
        <p14:creationId xmlns:p14="http://schemas.microsoft.com/office/powerpoint/2010/main" val="22616612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694293872"/>
              </p:ext>
            </p:extLst>
          </p:nvPr>
        </p:nvGraphicFramePr>
        <p:xfrm>
          <a:off x="745899" y="3057563"/>
          <a:ext cx="10685172" cy="2894182"/>
        </p:xfrm>
        <a:graphic>
          <a:graphicData uri="http://schemas.openxmlformats.org/drawingml/2006/table">
            <a:tbl>
              <a:tblPr rtl="1" firstRow="1" bandRow="1">
                <a:tableStyleId>{93296810-A885-4BE3-A3E7-6D5BEEA58F35}</a:tableStyleId>
              </a:tblPr>
              <a:tblGrid>
                <a:gridCol w="5342586">
                  <a:extLst>
                    <a:ext uri="{9D8B030D-6E8A-4147-A177-3AD203B41FA5}">
                      <a16:colId xmlns:a16="http://schemas.microsoft.com/office/drawing/2014/main" val="4003235157"/>
                    </a:ext>
                  </a:extLst>
                </a:gridCol>
                <a:gridCol w="5342586">
                  <a:extLst>
                    <a:ext uri="{9D8B030D-6E8A-4147-A177-3AD203B41FA5}">
                      <a16:colId xmlns:a16="http://schemas.microsoft.com/office/drawing/2014/main" val="1553509278"/>
                    </a:ext>
                  </a:extLst>
                </a:gridCol>
              </a:tblGrid>
              <a:tr h="413048">
                <a:tc>
                  <a:txBody>
                    <a:bodyPr/>
                    <a:lstStyle/>
                    <a:p>
                      <a:pPr algn="ctr" rtl="1"/>
                      <a:r>
                        <a:rPr lang="ar-SA" sz="2800" b="1"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تعالى:</a:t>
                      </a:r>
                      <a:endParaRPr lang="ar-SA" sz="2800" dirty="0">
                        <a:solidFill>
                          <a:schemeClr val="bg1"/>
                        </a:solidFill>
                      </a:endParaRPr>
                    </a:p>
                  </a:txBody>
                  <a:tcPr anchor="ctr"/>
                </a:tc>
                <a:tc>
                  <a:txBody>
                    <a:bodyPr/>
                    <a:lstStyle/>
                    <a:p>
                      <a:pPr algn="ctr" rtl="1"/>
                      <a:r>
                        <a:rPr lang="ar-SA" sz="2800" b="1"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الحُكم</a:t>
                      </a:r>
                      <a:endParaRPr lang="ar-SA" sz="2800" dirty="0">
                        <a:solidFill>
                          <a:schemeClr val="bg1"/>
                        </a:solidFill>
                      </a:endParaRPr>
                    </a:p>
                  </a:txBody>
                  <a:tcPr/>
                </a:tc>
                <a:extLst>
                  <a:ext uri="{0D108BD9-81ED-4DB2-BD59-A6C34878D82A}">
                    <a16:rowId xmlns:a16="http://schemas.microsoft.com/office/drawing/2014/main" val="656996148"/>
                  </a:ext>
                </a:extLst>
              </a:tr>
              <a:tr h="2376022">
                <a:tc>
                  <a:txBody>
                    <a:bodyPr/>
                    <a:lstStyle/>
                    <a:p>
                      <a:pPr algn="ctr" rtl="1"/>
                      <a:r>
                        <a:rPr lang="ar-SA" sz="24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"قُلْ أَطِيعُوا اللَّهَ وَالرَّسُولَ ۖ فَإِن تَوَلَّوْا فَإِنَّ اللَّهَ لَا يُحِبُّ الْكَافِرِينَ"</a:t>
                      </a:r>
                      <a:endParaRPr lang="ar-SA" sz="2400" dirty="0">
                        <a:solidFill>
                          <a:schemeClr val="accent6">
                            <a:lumMod val="50000"/>
                          </a:schemeClr>
                        </a:solidFill>
                      </a:endParaRPr>
                    </a:p>
                  </a:txBody>
                  <a:tcPr anchor="ctr"/>
                </a:tc>
                <a:tc>
                  <a:txBody>
                    <a:bodyPr/>
                    <a:lstStyle/>
                    <a:p>
                      <a:pPr algn="ctr" rtl="1"/>
                      <a:endParaRPr lang="ar-SA" sz="2800" dirty="0">
                        <a:solidFill>
                          <a:schemeClr val="bg1"/>
                        </a:solidFill>
                      </a:endParaRPr>
                    </a:p>
                  </a:txBody>
                  <a:tcPr/>
                </a:tc>
                <a:extLst>
                  <a:ext uri="{0D108BD9-81ED-4DB2-BD59-A6C34878D82A}">
                    <a16:rowId xmlns:a16="http://schemas.microsoft.com/office/drawing/2014/main" val="1808140823"/>
                  </a:ext>
                </a:extLst>
              </a:tr>
            </a:tbl>
          </a:graphicData>
        </a:graphic>
      </p:graphicFrame>
      <p:sp>
        <p:nvSpPr>
          <p:cNvPr id="9" name="مستطيل ذو زوايا قطرية مستديرة 8"/>
          <p:cNvSpPr/>
          <p:nvPr/>
        </p:nvSpPr>
        <p:spPr>
          <a:xfrm>
            <a:off x="1" y="6266532"/>
            <a:ext cx="2336800"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المُقدمة والنتيجة</a:t>
            </a:r>
            <a:endParaRPr lang="ar-SA" sz="3600" b="1" dirty="0">
              <a:latin typeface="Traditional Arabic" panose="02020603050405020304" pitchFamily="18" charset="-78"/>
              <a:cs typeface="Traditional Arabic" panose="02020603050405020304" pitchFamily="18" charset="-78"/>
            </a:endParaRPr>
          </a:p>
        </p:txBody>
      </p:sp>
      <p:sp>
        <p:nvSpPr>
          <p:cNvPr id="13" name="خماسي 12"/>
          <p:cNvSpPr/>
          <p:nvPr/>
        </p:nvSpPr>
        <p:spPr>
          <a:xfrm flipH="1">
            <a:off x="6800045" y="821414"/>
            <a:ext cx="5391955" cy="675069"/>
          </a:xfrm>
          <a:prstGeom prst="homePlat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l"/>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أولاً: من القرآن الكريم:</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خماسي 9"/>
          <p:cNvSpPr/>
          <p:nvPr/>
        </p:nvSpPr>
        <p:spPr>
          <a:xfrm flipH="1">
            <a:off x="1803042" y="198106"/>
            <a:ext cx="10388958" cy="432959"/>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ما حُجة العمل بالسنة و اعتبارها مصدرًا من مصادر الشريعة؟</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932" y="577129"/>
            <a:ext cx="1264279" cy="1264279"/>
          </a:xfrm>
          <a:prstGeom prst="rect">
            <a:avLst/>
          </a:prstGeom>
        </p:spPr>
      </p:pic>
      <p:sp>
        <p:nvSpPr>
          <p:cNvPr id="15" name="خماسي 14"/>
          <p:cNvSpPr/>
          <p:nvPr/>
        </p:nvSpPr>
        <p:spPr>
          <a:xfrm flipH="1">
            <a:off x="887566" y="4504654"/>
            <a:ext cx="4241629"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lvl="0"/>
            <a:r>
              <a:rPr lang="ar-SA" sz="28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وجوب طاعة </a:t>
            </a:r>
            <a:r>
              <a:rPr lang="ar-SA" sz="2800" b="1" dirty="0" err="1"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الرسول</a:t>
            </a:r>
            <a:r>
              <a:rPr lang="ar-SA" sz="2800" b="1" dirty="0" err="1" smtClean="0">
                <a:solidFill>
                  <a:srgbClr val="822B01"/>
                </a:solidFill>
                <a:cs typeface="Calibri"/>
                <a:sym typeface="Calibri"/>
              </a:rPr>
              <a:t>ﷺ</a:t>
            </a:r>
            <a:r>
              <a:rPr lang="ar-SA" sz="2800" b="1" dirty="0" smtClean="0">
                <a:solidFill>
                  <a:srgbClr val="822B01"/>
                </a:solidFill>
                <a:cs typeface="Calibri"/>
                <a:sym typeface="Calibri"/>
              </a:rPr>
              <a:t>.</a:t>
            </a:r>
            <a:endParaRPr lang="ar-SA" sz="2800" dirty="0">
              <a:solidFill>
                <a:srgbClr val="822B01"/>
              </a:solidFill>
            </a:endParaRPr>
          </a:p>
        </p:txBody>
      </p:sp>
      <p:sp>
        <p:nvSpPr>
          <p:cNvPr id="18" name="خماسي 17"/>
          <p:cNvSpPr/>
          <p:nvPr/>
        </p:nvSpPr>
        <p:spPr>
          <a:xfrm flipH="1">
            <a:off x="0" y="2031757"/>
            <a:ext cx="11848567"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دّل القرآن على حُجيه السنة النبوية من خلال وجوه متعددة ،</a:t>
            </a:r>
          </a:p>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استنبط/ي الحُكم الشرعي باستنباط الصيغة التي دلّت على حُكم الأخذ بالسنة و اكتب/ي النتيجة:</a:t>
            </a:r>
            <a:endParaRPr lang="ar-SA" sz="32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48014170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5"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399988172"/>
              </p:ext>
            </p:extLst>
          </p:nvPr>
        </p:nvGraphicFramePr>
        <p:xfrm>
          <a:off x="850004" y="2997815"/>
          <a:ext cx="10685172" cy="2889694"/>
        </p:xfrm>
        <a:graphic>
          <a:graphicData uri="http://schemas.openxmlformats.org/drawingml/2006/table">
            <a:tbl>
              <a:tblPr rtl="1" firstRow="1" bandRow="1">
                <a:tableStyleId>{93296810-A885-4BE3-A3E7-6D5BEEA58F35}</a:tableStyleId>
              </a:tblPr>
              <a:tblGrid>
                <a:gridCol w="5342586">
                  <a:extLst>
                    <a:ext uri="{9D8B030D-6E8A-4147-A177-3AD203B41FA5}">
                      <a16:colId xmlns:a16="http://schemas.microsoft.com/office/drawing/2014/main" val="4003235157"/>
                    </a:ext>
                  </a:extLst>
                </a:gridCol>
                <a:gridCol w="5342586">
                  <a:extLst>
                    <a:ext uri="{9D8B030D-6E8A-4147-A177-3AD203B41FA5}">
                      <a16:colId xmlns:a16="http://schemas.microsoft.com/office/drawing/2014/main" val="1553509278"/>
                    </a:ext>
                  </a:extLst>
                </a:gridCol>
              </a:tblGrid>
              <a:tr h="918343">
                <a:tc>
                  <a:txBody>
                    <a:bodyPr/>
                    <a:lstStyle/>
                    <a:p>
                      <a:pPr algn="ctr" rtl="1"/>
                      <a:r>
                        <a:rPr lang="ar-SA" sz="2800" b="1"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تعالى:</a:t>
                      </a:r>
                      <a:endParaRPr lang="ar-SA" sz="2800" dirty="0">
                        <a:solidFill>
                          <a:schemeClr val="bg1"/>
                        </a:solidFill>
                      </a:endParaRPr>
                    </a:p>
                  </a:txBody>
                  <a:tcPr anchor="ctr"/>
                </a:tc>
                <a:tc>
                  <a:txBody>
                    <a:bodyPr/>
                    <a:lstStyle/>
                    <a:p>
                      <a:pPr algn="ctr" rtl="1"/>
                      <a:r>
                        <a:rPr lang="ar-SA" sz="2800" b="1"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الحُكم</a:t>
                      </a:r>
                      <a:endParaRPr lang="ar-SA" sz="2800" dirty="0">
                        <a:solidFill>
                          <a:schemeClr val="bg1"/>
                        </a:solidFill>
                      </a:endParaRPr>
                    </a:p>
                  </a:txBody>
                  <a:tcPr/>
                </a:tc>
                <a:extLst>
                  <a:ext uri="{0D108BD9-81ED-4DB2-BD59-A6C34878D82A}">
                    <a16:rowId xmlns:a16="http://schemas.microsoft.com/office/drawing/2014/main" val="656996148"/>
                  </a:ext>
                </a:extLst>
              </a:tr>
              <a:tr h="1971351">
                <a:tc>
                  <a:txBody>
                    <a:bodyPr/>
                    <a:lstStyle/>
                    <a:p>
                      <a:pPr algn="ctr" rtl="1"/>
                      <a:r>
                        <a:rPr lang="ar-SA" sz="24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"فَلْيَحْذَرِ الَّذِينَ يُخَالِفُونَ عَنْ أَمْرِهِ أَن تُصِيبَهُمْ فِتْنَةٌ أَوْ يُصِيبَهُمْ عَذَابٌ أَلِيمٌ"</a:t>
                      </a:r>
                      <a:endParaRPr lang="ar-SA" sz="2400" dirty="0">
                        <a:solidFill>
                          <a:schemeClr val="accent6">
                            <a:lumMod val="50000"/>
                          </a:schemeClr>
                        </a:solidFill>
                      </a:endParaRPr>
                    </a:p>
                  </a:txBody>
                  <a:tcPr anchor="ctr"/>
                </a:tc>
                <a:tc>
                  <a:txBody>
                    <a:bodyPr/>
                    <a:lstStyle/>
                    <a:p>
                      <a:pPr algn="ctr" rtl="1"/>
                      <a:endParaRPr lang="ar-SA" sz="2800" dirty="0">
                        <a:solidFill>
                          <a:schemeClr val="bg1"/>
                        </a:solidFill>
                      </a:endParaRPr>
                    </a:p>
                  </a:txBody>
                  <a:tcPr/>
                </a:tc>
                <a:extLst>
                  <a:ext uri="{0D108BD9-81ED-4DB2-BD59-A6C34878D82A}">
                    <a16:rowId xmlns:a16="http://schemas.microsoft.com/office/drawing/2014/main" val="1626086689"/>
                  </a:ext>
                </a:extLst>
              </a:tr>
            </a:tbl>
          </a:graphicData>
        </a:graphic>
      </p:graphicFrame>
      <p:sp>
        <p:nvSpPr>
          <p:cNvPr id="9" name="مستطيل ذو زوايا قطرية مستديرة 8"/>
          <p:cNvSpPr/>
          <p:nvPr/>
        </p:nvSpPr>
        <p:spPr>
          <a:xfrm>
            <a:off x="1" y="6266532"/>
            <a:ext cx="2336800"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المُقدمة والنتيجة</a:t>
            </a:r>
            <a:endParaRPr lang="ar-SA" sz="3600" b="1" dirty="0">
              <a:latin typeface="Traditional Arabic" panose="02020603050405020304" pitchFamily="18" charset="-78"/>
              <a:cs typeface="Traditional Arabic" panose="02020603050405020304" pitchFamily="18" charset="-78"/>
            </a:endParaRPr>
          </a:p>
        </p:txBody>
      </p:sp>
      <p:sp>
        <p:nvSpPr>
          <p:cNvPr id="13" name="خماسي 12"/>
          <p:cNvSpPr/>
          <p:nvPr/>
        </p:nvSpPr>
        <p:spPr>
          <a:xfrm flipH="1">
            <a:off x="6800045" y="821414"/>
            <a:ext cx="5391955" cy="675069"/>
          </a:xfrm>
          <a:prstGeom prst="homePlat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l"/>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أولاً: من القرآن الكريم:</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خماسي 9"/>
          <p:cNvSpPr/>
          <p:nvPr/>
        </p:nvSpPr>
        <p:spPr>
          <a:xfrm flipH="1">
            <a:off x="1803042" y="198106"/>
            <a:ext cx="10388958" cy="432959"/>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ما حُجة العمل بالسنة و اعتبارها مصدرًا من مصادر الشريعة؟</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932" y="577129"/>
            <a:ext cx="1264279" cy="1264279"/>
          </a:xfrm>
          <a:prstGeom prst="rect">
            <a:avLst/>
          </a:prstGeom>
        </p:spPr>
      </p:pic>
      <p:sp>
        <p:nvSpPr>
          <p:cNvPr id="16" name="خماسي 15"/>
          <p:cNvSpPr/>
          <p:nvPr/>
        </p:nvSpPr>
        <p:spPr>
          <a:xfrm flipH="1">
            <a:off x="1054106" y="4719926"/>
            <a:ext cx="4949965" cy="420680"/>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8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تحريم مخالفة الرسول بترتيب الوعيد لمن يُخالف.</a:t>
            </a:r>
          </a:p>
        </p:txBody>
      </p:sp>
      <p:sp>
        <p:nvSpPr>
          <p:cNvPr id="12" name="خماسي 11"/>
          <p:cNvSpPr/>
          <p:nvPr/>
        </p:nvSpPr>
        <p:spPr>
          <a:xfrm flipH="1">
            <a:off x="0" y="2031757"/>
            <a:ext cx="11848567"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دّل القرآن على حُجيه السنة النبوية من خلال وجوه متعددة ،</a:t>
            </a:r>
          </a:p>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استنبط/ي الحُكم الشرعي باستنباط الصيغة التي دلّت على حُكم الأخذ بالسنة و اكتب/ي النتيجة:</a:t>
            </a:r>
            <a:endParaRPr lang="ar-SA" sz="32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6367684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rotWithShape="1">
          <a:blip r:embed="rId2">
            <a:extLst>
              <a:ext uri="{BEBA8EAE-BF5A-486C-A8C5-ECC9F3942E4B}">
                <a14:imgProps xmlns:a14="http://schemas.microsoft.com/office/drawing/2010/main">
                  <a14:imgLayer r:embed="rId3">
                    <a14:imgEffect>
                      <a14:backgroundRemoval t="65193" b="100000" l="0" r="67667"/>
                    </a14:imgEffect>
                  </a14:imgLayer>
                </a14:imgProps>
              </a:ext>
              <a:ext uri="{28A0092B-C50C-407E-A947-70E740481C1C}">
                <a14:useLocalDpi xmlns:a14="http://schemas.microsoft.com/office/drawing/2010/main" val="0"/>
              </a:ext>
            </a:extLst>
          </a:blip>
          <a:srcRect t="64339" r="32379"/>
          <a:stretch/>
        </p:blipFill>
        <p:spPr>
          <a:xfrm>
            <a:off x="-190499" y="419101"/>
            <a:ext cx="12382500" cy="6438900"/>
          </a:xfrm>
          <a:prstGeom prst="rect">
            <a:avLst/>
          </a:prstGeom>
        </p:spPr>
      </p:pic>
      <p:sp>
        <p:nvSpPr>
          <p:cNvPr id="9" name="مستطيل ذو زوايا قطرية مستديرة 8"/>
          <p:cNvSpPr/>
          <p:nvPr/>
        </p:nvSpPr>
        <p:spPr>
          <a:xfrm>
            <a:off x="647700" y="209551"/>
            <a:ext cx="4514850" cy="2782207"/>
          </a:xfrm>
          <a:prstGeom prst="round2Diag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pic>
        <p:nvPicPr>
          <p:cNvPr id="11" name="صورة 10"/>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2171700"/>
            <a:ext cx="5810251" cy="5810251"/>
          </a:xfrm>
          <a:prstGeom prst="rect">
            <a:avLst/>
          </a:prstGeom>
        </p:spPr>
      </p:pic>
      <p:pic>
        <p:nvPicPr>
          <p:cNvPr id="3" name="صورة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3980" y="209551"/>
            <a:ext cx="5683771" cy="6858000"/>
          </a:xfrm>
          <a:prstGeom prst="rect">
            <a:avLst/>
          </a:prstGeom>
        </p:spPr>
      </p:pic>
    </p:spTree>
    <p:extLst>
      <p:ext uri="{BB962C8B-B14F-4D97-AF65-F5344CB8AC3E}">
        <p14:creationId xmlns:p14="http://schemas.microsoft.com/office/powerpoint/2010/main" val="411026934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697221254"/>
              </p:ext>
            </p:extLst>
          </p:nvPr>
        </p:nvGraphicFramePr>
        <p:xfrm>
          <a:off x="1017429" y="3037757"/>
          <a:ext cx="10685172" cy="3318968"/>
        </p:xfrm>
        <a:graphic>
          <a:graphicData uri="http://schemas.openxmlformats.org/drawingml/2006/table">
            <a:tbl>
              <a:tblPr rtl="1" firstRow="1" bandRow="1">
                <a:tableStyleId>{93296810-A885-4BE3-A3E7-6D5BEEA58F35}</a:tableStyleId>
              </a:tblPr>
              <a:tblGrid>
                <a:gridCol w="5342586">
                  <a:extLst>
                    <a:ext uri="{9D8B030D-6E8A-4147-A177-3AD203B41FA5}">
                      <a16:colId xmlns:a16="http://schemas.microsoft.com/office/drawing/2014/main" val="4003235157"/>
                    </a:ext>
                  </a:extLst>
                </a:gridCol>
                <a:gridCol w="5342586">
                  <a:extLst>
                    <a:ext uri="{9D8B030D-6E8A-4147-A177-3AD203B41FA5}">
                      <a16:colId xmlns:a16="http://schemas.microsoft.com/office/drawing/2014/main" val="1553509278"/>
                    </a:ext>
                  </a:extLst>
                </a:gridCol>
              </a:tblGrid>
              <a:tr h="831821">
                <a:tc>
                  <a:txBody>
                    <a:bodyPr/>
                    <a:lstStyle/>
                    <a:p>
                      <a:pPr algn="ctr" rtl="1"/>
                      <a:r>
                        <a:rPr lang="ar-SA" sz="2800" b="1"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تعالى:</a:t>
                      </a:r>
                      <a:endParaRPr lang="ar-SA" sz="2800" dirty="0">
                        <a:solidFill>
                          <a:schemeClr val="bg1"/>
                        </a:solidFill>
                      </a:endParaRPr>
                    </a:p>
                  </a:txBody>
                  <a:tcPr anchor="ctr"/>
                </a:tc>
                <a:tc>
                  <a:txBody>
                    <a:bodyPr/>
                    <a:lstStyle/>
                    <a:p>
                      <a:pPr algn="ctr" rtl="1"/>
                      <a:r>
                        <a:rPr lang="ar-SA" sz="2800" b="1"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الحُكم</a:t>
                      </a:r>
                      <a:endParaRPr lang="ar-SA" sz="2800" dirty="0">
                        <a:solidFill>
                          <a:schemeClr val="bg1"/>
                        </a:solidFill>
                      </a:endParaRPr>
                    </a:p>
                  </a:txBody>
                  <a:tcPr/>
                </a:tc>
                <a:extLst>
                  <a:ext uri="{0D108BD9-81ED-4DB2-BD59-A6C34878D82A}">
                    <a16:rowId xmlns:a16="http://schemas.microsoft.com/office/drawing/2014/main" val="656996148"/>
                  </a:ext>
                </a:extLst>
              </a:tr>
              <a:tr h="24871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a:t>
                      </a:r>
                      <a:r>
                        <a:rPr lang="ar-SA" sz="28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يَا أَيُّهَا الَّذِينَ آمَنُوا أَطِيعُوا اللَّهَ وَأَطِيعُوا الرَّسُولَ وَأُولِي الْأَمْرِ مِنكُمْ ۖ فَإِن تَنَازَعْتُمْ فِي شَيْءٍ فَرُدُّوهُ إِلَى اللَّهِ وَالرَّسُولِ إِن كُنتُمْ تُؤْمِنُونَ بِاللَّهِ وَالْيَوْمِ الْآخِرِ ۚ </a:t>
                      </a:r>
                      <a:r>
                        <a:rPr lang="ar-SA" sz="2800" b="1" dirty="0" err="1"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ذَٰلِكَ</a:t>
                      </a:r>
                      <a:r>
                        <a:rPr lang="ar-SA" sz="28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خَيْرٌ وَأَحْسَنُ تَأْوِيلًا (59)"</a:t>
                      </a:r>
                      <a:endParaRPr lang="ar-SA" sz="2800" dirty="0" smtClean="0">
                        <a:solidFill>
                          <a:schemeClr val="accent6">
                            <a:lumMod val="50000"/>
                          </a:schemeClr>
                        </a:solidFill>
                      </a:endParaRPr>
                    </a:p>
                  </a:txBody>
                  <a:tcPr anchor="ctr"/>
                </a:tc>
                <a:tc>
                  <a:txBody>
                    <a:bodyPr/>
                    <a:lstStyle/>
                    <a:p>
                      <a:pPr algn="ctr" rtl="1"/>
                      <a:endParaRPr lang="ar-SA" sz="2800" dirty="0">
                        <a:solidFill>
                          <a:schemeClr val="bg1"/>
                        </a:solidFill>
                      </a:endParaRPr>
                    </a:p>
                  </a:txBody>
                  <a:tcPr/>
                </a:tc>
                <a:extLst>
                  <a:ext uri="{0D108BD9-81ED-4DB2-BD59-A6C34878D82A}">
                    <a16:rowId xmlns:a16="http://schemas.microsoft.com/office/drawing/2014/main" val="2527678149"/>
                  </a:ext>
                </a:extLst>
              </a:tr>
            </a:tbl>
          </a:graphicData>
        </a:graphic>
      </p:graphicFrame>
      <p:sp>
        <p:nvSpPr>
          <p:cNvPr id="9" name="مستطيل ذو زوايا قطرية مستديرة 8"/>
          <p:cNvSpPr/>
          <p:nvPr/>
        </p:nvSpPr>
        <p:spPr>
          <a:xfrm>
            <a:off x="1" y="6266532"/>
            <a:ext cx="2336800"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المُقدمة والنتيجة</a:t>
            </a:r>
            <a:endParaRPr lang="ar-SA" sz="3600" b="1" dirty="0">
              <a:latin typeface="Traditional Arabic" panose="02020603050405020304" pitchFamily="18" charset="-78"/>
              <a:cs typeface="Traditional Arabic" panose="02020603050405020304" pitchFamily="18" charset="-78"/>
            </a:endParaRPr>
          </a:p>
        </p:txBody>
      </p:sp>
      <p:sp>
        <p:nvSpPr>
          <p:cNvPr id="13" name="خماسي 12"/>
          <p:cNvSpPr/>
          <p:nvPr/>
        </p:nvSpPr>
        <p:spPr>
          <a:xfrm flipH="1">
            <a:off x="6800045" y="821414"/>
            <a:ext cx="5391955" cy="675069"/>
          </a:xfrm>
          <a:prstGeom prst="homePlat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l"/>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أولاً: من القرآن الكريم:</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خماسي 9"/>
          <p:cNvSpPr/>
          <p:nvPr/>
        </p:nvSpPr>
        <p:spPr>
          <a:xfrm flipH="1">
            <a:off x="1803042" y="198106"/>
            <a:ext cx="10388958" cy="432959"/>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ما حُجة العمل بالسنة و اعتبارها مصدرًا من مصادر الشريعة؟</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932" y="577129"/>
            <a:ext cx="1264279" cy="1264279"/>
          </a:xfrm>
          <a:prstGeom prst="rect">
            <a:avLst/>
          </a:prstGeom>
        </p:spPr>
      </p:pic>
      <p:sp>
        <p:nvSpPr>
          <p:cNvPr id="14" name="خماسي 13"/>
          <p:cNvSpPr/>
          <p:nvPr/>
        </p:nvSpPr>
        <p:spPr>
          <a:xfrm flipH="1">
            <a:off x="0" y="2031757"/>
            <a:ext cx="11848567"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دّل القرآن على حُجيه السنة النبوية من خلال وجوه متعددة ،</a:t>
            </a:r>
          </a:p>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استنبط/ي الحُكم الشرعي باستنباط الصيغة التي دلّت على حُكم الأخذ بالسنة و اكتب/ي النتيجة:</a:t>
            </a:r>
            <a:endParaRPr lang="ar-SA" sz="32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7" name="خماسي 16"/>
          <p:cNvSpPr/>
          <p:nvPr/>
        </p:nvSpPr>
        <p:spPr>
          <a:xfrm flipH="1">
            <a:off x="1294330" y="4968752"/>
            <a:ext cx="4629953"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lvl="0"/>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وجوب رد الأمر الى الرسول </a:t>
            </a:r>
            <a:r>
              <a:rPr lang="ar-SA" sz="3200" b="1" dirty="0">
                <a:solidFill>
                  <a:srgbClr val="822B01"/>
                </a:solidFill>
                <a:cs typeface="Calibri"/>
                <a:sym typeface="Calibri"/>
              </a:rPr>
              <a:t>ﷺ</a:t>
            </a:r>
            <a:r>
              <a:rPr lang="ar-SA" b="1" kern="0" dirty="0" smtClean="0">
                <a:solidFill>
                  <a:sysClr val="windowText" lastClr="000000"/>
                </a:solidFill>
                <a:cs typeface="Calibri"/>
                <a:sym typeface="Calibri"/>
              </a:rPr>
              <a:t>.</a:t>
            </a:r>
            <a:endParaRPr lang="ar-SA" kern="0" dirty="0">
              <a:solidFill>
                <a:sysClr val="windowText" lastClr="000000"/>
              </a:solidFill>
            </a:endParaRPr>
          </a:p>
          <a:p>
            <a:pPr lvl="0" algn="ctr"/>
            <a:endParaRPr lang="ar-SA" sz="3200" dirty="0"/>
          </a:p>
        </p:txBody>
      </p:sp>
    </p:spTree>
    <p:extLst>
      <p:ext uri="{BB962C8B-B14F-4D97-AF65-F5344CB8AC3E}">
        <p14:creationId xmlns:p14="http://schemas.microsoft.com/office/powerpoint/2010/main" val="24262857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l="14540" t="4087" r="16007" b="3739"/>
          <a:stretch/>
        </p:blipFill>
        <p:spPr>
          <a:xfrm rot="5400000">
            <a:off x="4810259" y="-944064"/>
            <a:ext cx="2781837" cy="8796271"/>
          </a:xfrm>
          <a:prstGeom prst="rect">
            <a:avLst/>
          </a:prstGeom>
          <a:ln>
            <a:noFill/>
          </a:ln>
        </p:spPr>
      </p:pic>
      <p:sp>
        <p:nvSpPr>
          <p:cNvPr id="13" name="خماسي 12"/>
          <p:cNvSpPr/>
          <p:nvPr/>
        </p:nvSpPr>
        <p:spPr>
          <a:xfrm flipH="1">
            <a:off x="6800045" y="821414"/>
            <a:ext cx="5391955" cy="675069"/>
          </a:xfrm>
          <a:prstGeom prst="homePlat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l"/>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ثانيًا: من السنة النبوية:</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خماسي 9"/>
          <p:cNvSpPr/>
          <p:nvPr/>
        </p:nvSpPr>
        <p:spPr>
          <a:xfrm flipH="1">
            <a:off x="1803042" y="198106"/>
            <a:ext cx="10388958" cy="432959"/>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ما حُجة العمل بالسنة و اعتبارها مصدرًا من مصادر الشريعة؟</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4" name="خماسي 13"/>
          <p:cNvSpPr/>
          <p:nvPr/>
        </p:nvSpPr>
        <p:spPr>
          <a:xfrm flipH="1">
            <a:off x="1760651" y="3255662"/>
            <a:ext cx="8881054"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a:t>
            </a: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الرسول </a:t>
            </a:r>
            <a:r>
              <a:rPr lang="ar-SA" sz="3200" b="1" dirty="0">
                <a:solidFill>
                  <a:srgbClr val="822B01"/>
                </a:solidFill>
                <a:cs typeface="Calibri"/>
                <a:sym typeface="Calibri"/>
              </a:rPr>
              <a:t>ﷺ</a:t>
            </a: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a:t>
            </a:r>
            <a:r>
              <a:rPr lang="ar-SA" sz="3200" b="1" dirty="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"دَعُونِي ما تَرَكْتُكُمْ، إنَّما هَلَكَ مَن كانَ قَبْلَكُمْ بِسُؤَالِهِمْ وَاخْتِلَافِهِمْ علَى أَنْبِيَائِهِمْ، فَإِذَا نَهَيْتُكُمْ عن شيءٍ فَاجْتَنِبُوهُ، وإذَا أَمَرْتُكُمْ بِأَمْرٍ فَأْتُوا منه ما اسْتَطَعْتُمْ.".</a:t>
            </a:r>
            <a:endParaRPr lang="ar-SA" sz="32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7" name="صورة 6"/>
          <p:cNvPicPr>
            <a:picLocks noChangeAspect="1"/>
          </p:cNvPicPr>
          <p:nvPr/>
        </p:nvPicPr>
        <p:blipFill>
          <a:blip r:embed="rId3" cstate="print">
            <a:extLst>
              <a:ext uri="{BEBA8EAE-BF5A-486C-A8C5-ECC9F3942E4B}">
                <a14:imgProps xmlns:a14="http://schemas.microsoft.com/office/drawing/2010/main">
                  <a14:imgLayer r:embed="rId4">
                    <a14:imgEffect>
                      <a14:backgroundRemoval t="893" b="96429" l="9845" r="98964"/>
                    </a14:imgEffect>
                  </a14:imgLayer>
                </a14:imgProps>
              </a:ext>
              <a:ext uri="{28A0092B-C50C-407E-A947-70E740481C1C}">
                <a14:useLocalDpi xmlns:a14="http://schemas.microsoft.com/office/drawing/2010/main" val="0"/>
              </a:ext>
            </a:extLst>
          </a:blip>
          <a:stretch>
            <a:fillRect/>
          </a:stretch>
        </p:blipFill>
        <p:spPr>
          <a:xfrm>
            <a:off x="10793800" y="676158"/>
            <a:ext cx="1109268" cy="965580"/>
          </a:xfrm>
          <a:prstGeom prst="rect">
            <a:avLst/>
          </a:prstGeom>
          <a:ln>
            <a:noFill/>
          </a:ln>
          <a:effectLst>
            <a:outerShdw blurRad="190500" algn="tl" rotWithShape="0">
              <a:srgbClr val="000000">
                <a:alpha val="70000"/>
              </a:srgbClr>
            </a:outerShdw>
          </a:effectLst>
        </p:spPr>
      </p:pic>
      <p:pic>
        <p:nvPicPr>
          <p:cNvPr id="8" name="صورة 7"/>
          <p:cNvPicPr>
            <a:picLocks noChangeAspect="1"/>
          </p:cNvPicPr>
          <p:nvPr/>
        </p:nvPicPr>
        <p:blipFill>
          <a:blip r:embed="rId3" cstate="print">
            <a:extLst>
              <a:ext uri="{BEBA8EAE-BF5A-486C-A8C5-ECC9F3942E4B}">
                <a14:imgProps xmlns:a14="http://schemas.microsoft.com/office/drawing/2010/main">
                  <a14:imgLayer r:embed="rId4">
                    <a14:imgEffect>
                      <a14:backgroundRemoval t="893" b="96429" l="9845" r="98964"/>
                    </a14:imgEffect>
                  </a14:imgLayer>
                </a14:imgProps>
              </a:ext>
              <a:ext uri="{28A0092B-C50C-407E-A947-70E740481C1C}">
                <a14:useLocalDpi xmlns:a14="http://schemas.microsoft.com/office/drawing/2010/main" val="0"/>
              </a:ext>
            </a:extLst>
          </a:blip>
          <a:stretch>
            <a:fillRect/>
          </a:stretch>
        </p:blipFill>
        <p:spPr>
          <a:xfrm>
            <a:off x="-75011" y="3472141"/>
            <a:ext cx="3671321" cy="31957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75280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خماسي 12"/>
          <p:cNvSpPr/>
          <p:nvPr/>
        </p:nvSpPr>
        <p:spPr>
          <a:xfrm flipH="1">
            <a:off x="6800045" y="996724"/>
            <a:ext cx="5391955" cy="675069"/>
          </a:xfrm>
          <a:prstGeom prst="homePlat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l"/>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ثالثًا: من الإجماع:</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0" name="خماسي 9"/>
          <p:cNvSpPr/>
          <p:nvPr/>
        </p:nvSpPr>
        <p:spPr>
          <a:xfrm flipH="1">
            <a:off x="1803042" y="198106"/>
            <a:ext cx="10388958" cy="432959"/>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ما حُجة العمل بالسنة و اعتبارها مصدرًا من مصادر الشريعة؟</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4" name="خماسي 13"/>
          <p:cNvSpPr/>
          <p:nvPr/>
        </p:nvSpPr>
        <p:spPr>
          <a:xfrm flipH="1">
            <a:off x="1803042" y="2514285"/>
            <a:ext cx="8881054"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فقد أجمع العلماء الذين يعتد بإجماعهم على أن السنة النبوية حجة في إثبات الأحكام الشرعية و ذلك لـــــــ.......</a:t>
            </a:r>
            <a:endParaRPr lang="ar-SA" sz="32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9458" name="Picture 2" descr="ما هو الإجماع ؟ وما هي حقيقته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9915" y="631065"/>
            <a:ext cx="1874099" cy="15175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مستطيل ذو زوايا قطرية مستديرة 17"/>
          <p:cNvSpPr/>
          <p:nvPr/>
        </p:nvSpPr>
        <p:spPr>
          <a:xfrm>
            <a:off x="0" y="6266532"/>
            <a:ext cx="3103807"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مهارة الاستقصاء</a:t>
            </a:r>
            <a:endParaRPr lang="ar-SA" sz="3600" b="1" dirty="0">
              <a:latin typeface="Traditional Arabic" panose="02020603050405020304" pitchFamily="18" charset="-78"/>
              <a:cs typeface="Traditional Arabic" panose="02020603050405020304" pitchFamily="18" charset="-78"/>
            </a:endParaRPr>
          </a:p>
        </p:txBody>
      </p:sp>
      <p:pic>
        <p:nvPicPr>
          <p:cNvPr id="20" name="صورة 1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40167" l="29167" r="100000">
                        <a14:foregroundMark x1="30208" y1="65332" x2="30208" y2="65332"/>
                        <a14:foregroundMark x1="31667" y1="66826" x2="31667" y2="66826"/>
                        <a14:foregroundMark x1="32240" y1="68679" x2="32240" y2="68679"/>
                        <a14:foregroundMark x1="12865" y1="87268" x2="12865" y2="87268"/>
                      </a14:backgroundRemoval>
                    </a14:imgEffect>
                  </a14:imgLayer>
                </a14:imgProps>
              </a:ext>
              <a:ext uri="{28A0092B-C50C-407E-A947-70E740481C1C}">
                <a14:useLocalDpi xmlns:a14="http://schemas.microsoft.com/office/drawing/2010/main" val="0"/>
              </a:ext>
            </a:extLst>
          </a:blip>
          <a:srcRect l="33744" t="6945" r="37102" b="64702"/>
          <a:stretch/>
        </p:blipFill>
        <p:spPr>
          <a:xfrm>
            <a:off x="5035639" y="2881450"/>
            <a:ext cx="3898904" cy="3898027"/>
          </a:xfrm>
          <a:prstGeom prst="rect">
            <a:avLst/>
          </a:prstGeom>
        </p:spPr>
      </p:pic>
      <p:sp>
        <p:nvSpPr>
          <p:cNvPr id="21" name="مستطيل 20"/>
          <p:cNvSpPr/>
          <p:nvPr/>
        </p:nvSpPr>
        <p:spPr>
          <a:xfrm>
            <a:off x="4886522" y="3893864"/>
            <a:ext cx="4155305" cy="1938992"/>
          </a:xfrm>
          <a:prstGeom prst="rect">
            <a:avLst/>
          </a:prstGeom>
        </p:spPr>
        <p:txBody>
          <a:bodyPr wrap="square">
            <a:spAutoFit/>
          </a:bodyPr>
          <a:lstStyle/>
          <a:p>
            <a:pPr algn="ctr"/>
            <a:r>
              <a:rPr lang="ar-SA" sz="40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لدلالة القرآن</a:t>
            </a:r>
          </a:p>
          <a:p>
            <a:pPr algn="ctr"/>
            <a:r>
              <a:rPr lang="ar-SA" sz="40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على وجوب العمل</a:t>
            </a:r>
          </a:p>
          <a:p>
            <a:pPr algn="ctr"/>
            <a:r>
              <a:rPr lang="ar-SA" sz="40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بها ولزومها</a:t>
            </a:r>
          </a:p>
        </p:txBody>
      </p:sp>
      <p:pic>
        <p:nvPicPr>
          <p:cNvPr id="22" name="صورة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093" y="3515932"/>
            <a:ext cx="2145923" cy="2504360"/>
          </a:xfrm>
          <a:prstGeom prst="rect">
            <a:avLst/>
          </a:prstGeom>
        </p:spPr>
      </p:pic>
    </p:spTree>
    <p:extLst>
      <p:ext uri="{BB962C8B-B14F-4D97-AF65-F5344CB8AC3E}">
        <p14:creationId xmlns:p14="http://schemas.microsoft.com/office/powerpoint/2010/main" val="16671821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a:xfrm>
            <a:off x="2694902" y="2407906"/>
            <a:ext cx="8564451" cy="584775"/>
          </a:xfrm>
          <a:prstGeom prst="rect">
            <a:avLst/>
          </a:prstGeom>
          <a:ln>
            <a:solidFill>
              <a:srgbClr val="70AD47"/>
            </a:solidFill>
          </a:ln>
        </p:spPr>
        <p:style>
          <a:lnRef idx="2">
            <a:schemeClr val="dk1"/>
          </a:lnRef>
          <a:fillRef idx="1">
            <a:schemeClr val="lt1"/>
          </a:fillRef>
          <a:effectRef idx="0">
            <a:schemeClr val="dk1"/>
          </a:effectRef>
          <a:fontRef idx="minor">
            <a:schemeClr val="dk1"/>
          </a:fontRef>
        </p:style>
        <p:txBody>
          <a:bodyPr wrap="square">
            <a:spAutoFit/>
          </a:bodyPr>
          <a:lstStyle/>
          <a:p>
            <a:r>
              <a:rPr lang="ar-SA" sz="32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تعالى: "يَا </a:t>
            </a:r>
            <a:r>
              <a:rPr lang="ar-SA" sz="3200" b="1"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أَيُّهَا الَّذِينَ آمَنُوا لَا تَأْكُلُوا أَمْوَالَكُم بَيْنَكُم </a:t>
            </a:r>
            <a:r>
              <a:rPr lang="ar-SA" sz="32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بِالْبَاطِلِ"</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899" y="182163"/>
            <a:ext cx="5525935" cy="1123922"/>
          </a:xfrm>
          <a:prstGeom prst="rect">
            <a:avLst/>
          </a:prstGeom>
        </p:spPr>
      </p:pic>
      <p:sp>
        <p:nvSpPr>
          <p:cNvPr id="10" name="شريط إلى الأسفل 9"/>
          <p:cNvSpPr/>
          <p:nvPr/>
        </p:nvSpPr>
        <p:spPr>
          <a:xfrm flipH="1">
            <a:off x="2343955" y="222177"/>
            <a:ext cx="8701824" cy="999629"/>
          </a:xfrm>
          <a:prstGeom prst="ribbon">
            <a:avLst>
              <a:gd name="adj1" fmla="val 0"/>
              <a:gd name="adj2" fmla="val 50000"/>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علاقة السنة بالقرآن الكريم</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4" name="خماسي 13"/>
          <p:cNvSpPr/>
          <p:nvPr/>
        </p:nvSpPr>
        <p:spPr>
          <a:xfrm flipH="1">
            <a:off x="2343955" y="1675965"/>
            <a:ext cx="8881054"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عزيزي الطالب، عزيزتي الطالبة :</a:t>
            </a:r>
          </a:p>
          <a:p>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ضع/ي مُصطلحًا مناسبًا لكل علاقة بين السنة والقرآن الكريم:</a:t>
            </a:r>
            <a:endParaRPr lang="ar-SA" sz="32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8" name="مستطيل ذو زوايا قطرية مستديرة 17"/>
          <p:cNvSpPr/>
          <p:nvPr/>
        </p:nvSpPr>
        <p:spPr>
          <a:xfrm>
            <a:off x="180305" y="6266531"/>
            <a:ext cx="2446986"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مهارة التنبؤ</a:t>
            </a:r>
            <a:endParaRPr lang="ar-SA" sz="3600" b="1" dirty="0">
              <a:latin typeface="Traditional Arabic" panose="02020603050405020304" pitchFamily="18" charset="-78"/>
              <a:cs typeface="Traditional Arabic" panose="02020603050405020304" pitchFamily="18" charset="-78"/>
            </a:endParaRPr>
          </a:p>
        </p:txBody>
      </p:sp>
      <p:pic>
        <p:nvPicPr>
          <p:cNvPr id="19" name="صورة 18"/>
          <p:cNvPicPr>
            <a:picLocks noChangeAspect="1"/>
          </p:cNvPicPr>
          <p:nvPr/>
        </p:nvPicPr>
        <p:blipFill rotWithShape="1">
          <a:blip r:embed="rId3">
            <a:extLst>
              <a:ext uri="{28A0092B-C50C-407E-A947-70E740481C1C}">
                <a14:useLocalDpi xmlns:a14="http://schemas.microsoft.com/office/drawing/2010/main" val="0"/>
              </a:ext>
            </a:extLst>
          </a:blip>
          <a:srcRect b="5964"/>
          <a:stretch/>
        </p:blipFill>
        <p:spPr>
          <a:xfrm>
            <a:off x="626343" y="3429000"/>
            <a:ext cx="2164080" cy="2401212"/>
          </a:xfrm>
          <a:prstGeom prst="rect">
            <a:avLst/>
          </a:prstGeom>
        </p:spPr>
      </p:pic>
      <p:sp>
        <p:nvSpPr>
          <p:cNvPr id="3" name="مستطيل 2"/>
          <p:cNvSpPr/>
          <p:nvPr/>
        </p:nvSpPr>
        <p:spPr>
          <a:xfrm>
            <a:off x="2343955" y="3110563"/>
            <a:ext cx="9324304"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ar-SA" sz="32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الرسول </a:t>
            </a:r>
            <a:r>
              <a:rPr lang="ar-SA" sz="3200" b="1" dirty="0">
                <a:solidFill>
                  <a:schemeClr val="accent1">
                    <a:lumMod val="50000"/>
                  </a:schemeClr>
                </a:solidFill>
                <a:cs typeface="Calibri"/>
                <a:sym typeface="Calibri"/>
              </a:rPr>
              <a:t>ﷺ</a:t>
            </a:r>
            <a:r>
              <a:rPr lang="ar-SA" sz="32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a:t>
            </a:r>
            <a:r>
              <a:rPr lang="ar-SA" sz="32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«لا يحل مال امرئ مسلم إلا عن طيب نفس منه»</a:t>
            </a:r>
          </a:p>
        </p:txBody>
      </p:sp>
      <p:pic>
        <p:nvPicPr>
          <p:cNvPr id="15" name="صورة 14"/>
          <p:cNvPicPr>
            <a:picLocks noChangeAspect="1"/>
          </p:cNvPicPr>
          <p:nvPr/>
        </p:nvPicPr>
        <p:blipFill>
          <a:blip r:embed="rId4" cstate="print">
            <a:extLst>
              <a:ext uri="{BEBA8EAE-BF5A-486C-A8C5-ECC9F3942E4B}">
                <a14:imgProps xmlns:a14="http://schemas.microsoft.com/office/drawing/2010/main">
                  <a14:imgLayer r:embed="rId5">
                    <a14:imgEffect>
                      <a14:backgroundRemoval t="893" b="96429" l="9845" r="98964"/>
                    </a14:imgEffect>
                  </a14:imgLayer>
                </a14:imgProps>
              </a:ext>
              <a:ext uri="{28A0092B-C50C-407E-A947-70E740481C1C}">
                <a14:useLocalDpi xmlns:a14="http://schemas.microsoft.com/office/drawing/2010/main" val="0"/>
              </a:ext>
            </a:extLst>
          </a:blip>
          <a:stretch>
            <a:fillRect/>
          </a:stretch>
        </p:blipFill>
        <p:spPr>
          <a:xfrm>
            <a:off x="4932380" y="4195005"/>
            <a:ext cx="1852102" cy="1612193"/>
          </a:xfrm>
          <a:prstGeom prst="rect">
            <a:avLst/>
          </a:prstGeom>
          <a:ln>
            <a:noFill/>
          </a:ln>
          <a:effectLst>
            <a:outerShdw blurRad="190500" algn="tl" rotWithShape="0">
              <a:srgbClr val="000000">
                <a:alpha val="70000"/>
              </a:srgbClr>
            </a:outerShdw>
          </a:effectLst>
        </p:spPr>
      </p:pic>
      <p:pic>
        <p:nvPicPr>
          <p:cNvPr id="4" name="صورة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482" y="4282625"/>
            <a:ext cx="1436955" cy="1436955"/>
          </a:xfrm>
          <a:prstGeom prst="rect">
            <a:avLst/>
          </a:prstGeom>
        </p:spPr>
      </p:pic>
      <p:sp>
        <p:nvSpPr>
          <p:cNvPr id="5" name="مستطيل 4"/>
          <p:cNvSpPr/>
          <p:nvPr/>
        </p:nvSpPr>
        <p:spPr>
          <a:xfrm>
            <a:off x="4631005" y="5908489"/>
            <a:ext cx="4127721" cy="71608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000" b="1" dirty="0" smtClean="0">
                <a:solidFill>
                  <a:schemeClr val="accent3">
                    <a:lumMod val="50000"/>
                  </a:schemeClr>
                </a:solidFill>
              </a:rPr>
              <a:t>التأكيد - سنة مؤكِّدة</a:t>
            </a:r>
            <a:endParaRPr lang="ar-SA" sz="4000" b="1" dirty="0">
              <a:solidFill>
                <a:schemeClr val="accent3">
                  <a:lumMod val="50000"/>
                </a:schemeClr>
              </a:solidFill>
            </a:endParaRPr>
          </a:p>
        </p:txBody>
      </p:sp>
    </p:spTree>
    <p:extLst>
      <p:ext uri="{BB962C8B-B14F-4D97-AF65-F5344CB8AC3E}">
        <p14:creationId xmlns:p14="http://schemas.microsoft.com/office/powerpoint/2010/main" val="34947701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4" grpId="0"/>
      <p:bldP spid="3"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a:xfrm>
            <a:off x="2631600" y="2378701"/>
            <a:ext cx="8564451" cy="584775"/>
          </a:xfrm>
          <a:prstGeom prst="rect">
            <a:avLst/>
          </a:prstGeom>
          <a:ln>
            <a:solidFill>
              <a:srgbClr val="70AD47"/>
            </a:solidFill>
          </a:ln>
        </p:spPr>
        <p:style>
          <a:lnRef idx="2">
            <a:schemeClr val="dk1"/>
          </a:lnRef>
          <a:fillRef idx="1">
            <a:schemeClr val="lt1"/>
          </a:fillRef>
          <a:effectRef idx="0">
            <a:schemeClr val="dk1"/>
          </a:effectRef>
          <a:fontRef idx="minor">
            <a:schemeClr val="dk1"/>
          </a:fontRef>
        </p:style>
        <p:txBody>
          <a:bodyPr wrap="square">
            <a:spAutoFit/>
          </a:bodyPr>
          <a:lstStyle/>
          <a:p>
            <a:r>
              <a:rPr lang="ar-SA" sz="32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تعالى</a:t>
            </a:r>
            <a:r>
              <a:rPr lang="ar-SA" sz="3200" b="1"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"وَأَقِيمُوا الصَّلَاةَ وَآتُوا الزَّكَاةَ وَارْكَعُوا مَعَ </a:t>
            </a:r>
            <a:r>
              <a:rPr lang="ar-SA" sz="32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الرَّاكِعِينَ"</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899" y="182163"/>
            <a:ext cx="5525935" cy="1123922"/>
          </a:xfrm>
          <a:prstGeom prst="rect">
            <a:avLst/>
          </a:prstGeom>
        </p:spPr>
      </p:pic>
      <p:sp>
        <p:nvSpPr>
          <p:cNvPr id="10" name="شريط إلى الأسفل 9"/>
          <p:cNvSpPr/>
          <p:nvPr/>
        </p:nvSpPr>
        <p:spPr>
          <a:xfrm flipH="1">
            <a:off x="2343955" y="222177"/>
            <a:ext cx="8701824" cy="999629"/>
          </a:xfrm>
          <a:prstGeom prst="ribbon">
            <a:avLst>
              <a:gd name="adj1" fmla="val 0"/>
              <a:gd name="adj2" fmla="val 50000"/>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علاقة السنة بالقرآن الكريم</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4" name="خماسي 13"/>
          <p:cNvSpPr/>
          <p:nvPr/>
        </p:nvSpPr>
        <p:spPr>
          <a:xfrm flipH="1">
            <a:off x="2343955" y="1675965"/>
            <a:ext cx="8881054"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عزيزي الطالب، عزيزتي الطالبة :</a:t>
            </a:r>
          </a:p>
          <a:p>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ضع/ي مُصطلحًا مناسبًا لكل علاقة بين السنة والقرآن الكريم:</a:t>
            </a:r>
            <a:endParaRPr lang="ar-SA" sz="32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8" name="مستطيل ذو زوايا قطرية مستديرة 17"/>
          <p:cNvSpPr/>
          <p:nvPr/>
        </p:nvSpPr>
        <p:spPr>
          <a:xfrm>
            <a:off x="180305" y="6266531"/>
            <a:ext cx="2446986"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مهارة التنبؤ</a:t>
            </a:r>
            <a:endParaRPr lang="ar-SA" sz="3600" b="1" dirty="0">
              <a:latin typeface="Traditional Arabic" panose="02020603050405020304" pitchFamily="18" charset="-78"/>
              <a:cs typeface="Traditional Arabic" panose="02020603050405020304" pitchFamily="18" charset="-78"/>
            </a:endParaRPr>
          </a:p>
        </p:txBody>
      </p:sp>
      <p:pic>
        <p:nvPicPr>
          <p:cNvPr id="19" name="صورة 18"/>
          <p:cNvPicPr>
            <a:picLocks noChangeAspect="1"/>
          </p:cNvPicPr>
          <p:nvPr/>
        </p:nvPicPr>
        <p:blipFill rotWithShape="1">
          <a:blip r:embed="rId3">
            <a:extLst>
              <a:ext uri="{28A0092B-C50C-407E-A947-70E740481C1C}">
                <a14:useLocalDpi xmlns:a14="http://schemas.microsoft.com/office/drawing/2010/main" val="0"/>
              </a:ext>
            </a:extLst>
          </a:blip>
          <a:srcRect b="5964"/>
          <a:stretch/>
        </p:blipFill>
        <p:spPr>
          <a:xfrm>
            <a:off x="626343" y="3429000"/>
            <a:ext cx="2164080" cy="2401212"/>
          </a:xfrm>
          <a:prstGeom prst="rect">
            <a:avLst/>
          </a:prstGeom>
        </p:spPr>
      </p:pic>
      <p:sp>
        <p:nvSpPr>
          <p:cNvPr id="3" name="مستطيل 2"/>
          <p:cNvSpPr/>
          <p:nvPr/>
        </p:nvSpPr>
        <p:spPr>
          <a:xfrm>
            <a:off x="2343955" y="3082727"/>
            <a:ext cx="932430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4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ثبت في الصحيحين عن النبي ﷺ أنه قال للمسيء صلاته: اركع حتى تطمئن راكعاً، ثم ارفع حتى تعتدل </a:t>
            </a:r>
            <a:r>
              <a:rPr lang="ar-SA" sz="2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قائماً، </a:t>
            </a:r>
            <a:r>
              <a:rPr lang="ar-SA" sz="24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ثم اسجد حتى تطمئن ساجداً، ثم ارفع حتى تطمئن جالساً، ثم اسجد حتى تطمئن ساجداً، ثم افعل ذلك </a:t>
            </a:r>
            <a:r>
              <a:rPr lang="ar-SA" sz="2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في </a:t>
            </a:r>
            <a:r>
              <a:rPr lang="ar-SA" sz="24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صلاتك </a:t>
            </a:r>
            <a:r>
              <a:rPr lang="ar-SA" sz="2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كلها</a:t>
            </a:r>
            <a:r>
              <a:rPr lang="ar-SA" sz="24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a:t>
            </a:r>
            <a:endParaRPr lang="ar-SA" sz="2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endParaRPr>
          </a:p>
        </p:txBody>
      </p:sp>
      <p:pic>
        <p:nvPicPr>
          <p:cNvPr id="15" name="صورة 14"/>
          <p:cNvPicPr>
            <a:picLocks noChangeAspect="1"/>
          </p:cNvPicPr>
          <p:nvPr/>
        </p:nvPicPr>
        <p:blipFill>
          <a:blip r:embed="rId4" cstate="print">
            <a:extLst>
              <a:ext uri="{BEBA8EAE-BF5A-486C-A8C5-ECC9F3942E4B}">
                <a14:imgProps xmlns:a14="http://schemas.microsoft.com/office/drawing/2010/main">
                  <a14:imgLayer r:embed="rId5">
                    <a14:imgEffect>
                      <a14:backgroundRemoval t="893" b="96429" l="9845" r="98964"/>
                    </a14:imgEffect>
                  </a14:imgLayer>
                </a14:imgProps>
              </a:ext>
              <a:ext uri="{28A0092B-C50C-407E-A947-70E740481C1C}">
                <a14:useLocalDpi xmlns:a14="http://schemas.microsoft.com/office/drawing/2010/main" val="0"/>
              </a:ext>
            </a:extLst>
          </a:blip>
          <a:stretch>
            <a:fillRect/>
          </a:stretch>
        </p:blipFill>
        <p:spPr>
          <a:xfrm>
            <a:off x="4932380" y="4195005"/>
            <a:ext cx="1852102" cy="1612193"/>
          </a:xfrm>
          <a:prstGeom prst="rect">
            <a:avLst/>
          </a:prstGeom>
          <a:ln>
            <a:noFill/>
          </a:ln>
          <a:effectLst>
            <a:outerShdw blurRad="190500" algn="tl" rotWithShape="0">
              <a:srgbClr val="000000">
                <a:alpha val="70000"/>
              </a:srgbClr>
            </a:outerShdw>
          </a:effectLst>
        </p:spPr>
      </p:pic>
      <p:pic>
        <p:nvPicPr>
          <p:cNvPr id="4" name="صورة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482" y="4282625"/>
            <a:ext cx="1436955" cy="1436955"/>
          </a:xfrm>
          <a:prstGeom prst="rect">
            <a:avLst/>
          </a:prstGeom>
        </p:spPr>
      </p:pic>
      <p:sp>
        <p:nvSpPr>
          <p:cNvPr id="5" name="مستطيل 4"/>
          <p:cNvSpPr/>
          <p:nvPr/>
        </p:nvSpPr>
        <p:spPr>
          <a:xfrm>
            <a:off x="4631005" y="5908489"/>
            <a:ext cx="4127721" cy="71608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000" b="1" dirty="0" smtClean="0">
                <a:solidFill>
                  <a:schemeClr val="accent3">
                    <a:lumMod val="50000"/>
                  </a:schemeClr>
                </a:solidFill>
              </a:rPr>
              <a:t>البيان – السنة المُبيِّنة</a:t>
            </a:r>
            <a:endParaRPr lang="ar-SA" sz="4000" b="1" dirty="0">
              <a:solidFill>
                <a:schemeClr val="accent3">
                  <a:lumMod val="50000"/>
                </a:schemeClr>
              </a:solidFill>
            </a:endParaRPr>
          </a:p>
        </p:txBody>
      </p:sp>
    </p:spTree>
    <p:extLst>
      <p:ext uri="{BB962C8B-B14F-4D97-AF65-F5344CB8AC3E}">
        <p14:creationId xmlns:p14="http://schemas.microsoft.com/office/powerpoint/2010/main" val="12754759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a:xfrm>
            <a:off x="2706699" y="2985269"/>
            <a:ext cx="7976333" cy="523220"/>
          </a:xfrm>
          <a:prstGeom prst="rect">
            <a:avLst/>
          </a:prstGeom>
          <a:ln>
            <a:solidFill>
              <a:srgbClr val="70AD47"/>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2800" b="1" dirty="0" smtClean="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لا يوجد في القرآن النهي عن الجمع بين المرأة وعمتها ولا خالتها.</a:t>
            </a: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899" y="182163"/>
            <a:ext cx="5525935" cy="1123922"/>
          </a:xfrm>
          <a:prstGeom prst="rect">
            <a:avLst/>
          </a:prstGeom>
        </p:spPr>
      </p:pic>
      <p:sp>
        <p:nvSpPr>
          <p:cNvPr id="10" name="شريط إلى الأسفل 9"/>
          <p:cNvSpPr/>
          <p:nvPr/>
        </p:nvSpPr>
        <p:spPr>
          <a:xfrm flipH="1">
            <a:off x="2343955" y="222177"/>
            <a:ext cx="8701824" cy="999629"/>
          </a:xfrm>
          <a:prstGeom prst="ribbon">
            <a:avLst>
              <a:gd name="adj1" fmla="val 0"/>
              <a:gd name="adj2" fmla="val 50000"/>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علاقة السنة بالقرآن الكريم</a:t>
            </a:r>
            <a:endParaRPr lang="ar-SA" sz="36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4" name="خماسي 13"/>
          <p:cNvSpPr/>
          <p:nvPr/>
        </p:nvSpPr>
        <p:spPr>
          <a:xfrm flipH="1">
            <a:off x="2343955" y="1675965"/>
            <a:ext cx="8881054" cy="432959"/>
          </a:xfrm>
          <a:prstGeom prst="homePlate">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عزيزي الطالب، عزيزتي الطالبة :</a:t>
            </a:r>
          </a:p>
          <a:p>
            <a:r>
              <a:rPr lang="ar-SA" sz="3200" b="1" dirty="0" smtClean="0">
                <a:ln w="0"/>
                <a:solidFill>
                  <a:srgbClr val="822B01"/>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ضع/ي مُصطلحًا مناسبًا لكل علاقة بين السنة والقرآن الكريم:</a:t>
            </a:r>
            <a:endParaRPr lang="ar-SA" sz="3200" b="1" dirty="0">
              <a:ln w="0"/>
              <a:solidFill>
                <a:schemeClr val="bg2">
                  <a:lumMod val="2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8" name="مستطيل ذو زوايا قطرية مستديرة 17"/>
          <p:cNvSpPr/>
          <p:nvPr/>
        </p:nvSpPr>
        <p:spPr>
          <a:xfrm>
            <a:off x="180305" y="6266531"/>
            <a:ext cx="2446986"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مهارة التنبؤ</a:t>
            </a:r>
            <a:endParaRPr lang="ar-SA" sz="3600" b="1" dirty="0">
              <a:latin typeface="Traditional Arabic" panose="02020603050405020304" pitchFamily="18" charset="-78"/>
              <a:cs typeface="Traditional Arabic" panose="02020603050405020304" pitchFamily="18" charset="-78"/>
            </a:endParaRPr>
          </a:p>
        </p:txBody>
      </p:sp>
      <p:pic>
        <p:nvPicPr>
          <p:cNvPr id="19" name="صورة 18"/>
          <p:cNvPicPr>
            <a:picLocks noChangeAspect="1"/>
          </p:cNvPicPr>
          <p:nvPr/>
        </p:nvPicPr>
        <p:blipFill rotWithShape="1">
          <a:blip r:embed="rId3">
            <a:extLst>
              <a:ext uri="{28A0092B-C50C-407E-A947-70E740481C1C}">
                <a14:useLocalDpi xmlns:a14="http://schemas.microsoft.com/office/drawing/2010/main" val="0"/>
              </a:ext>
            </a:extLst>
          </a:blip>
          <a:srcRect b="5964"/>
          <a:stretch/>
        </p:blipFill>
        <p:spPr>
          <a:xfrm>
            <a:off x="626343" y="3429000"/>
            <a:ext cx="2164080" cy="2401212"/>
          </a:xfrm>
          <a:prstGeom prst="rect">
            <a:avLst/>
          </a:prstGeom>
        </p:spPr>
      </p:pic>
      <p:sp>
        <p:nvSpPr>
          <p:cNvPr id="3" name="مستطيل 2"/>
          <p:cNvSpPr/>
          <p:nvPr/>
        </p:nvSpPr>
        <p:spPr>
          <a:xfrm>
            <a:off x="2343955" y="2451527"/>
            <a:ext cx="932430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4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النبي ﷺ : (لا يُجمع بين المرأة وعمتِها، ولا بين المرأة وخالتها)</a:t>
            </a:r>
          </a:p>
        </p:txBody>
      </p:sp>
      <p:pic>
        <p:nvPicPr>
          <p:cNvPr id="15" name="صورة 14"/>
          <p:cNvPicPr>
            <a:picLocks noChangeAspect="1"/>
          </p:cNvPicPr>
          <p:nvPr/>
        </p:nvPicPr>
        <p:blipFill>
          <a:blip r:embed="rId4" cstate="print">
            <a:extLst>
              <a:ext uri="{BEBA8EAE-BF5A-486C-A8C5-ECC9F3942E4B}">
                <a14:imgProps xmlns:a14="http://schemas.microsoft.com/office/drawing/2010/main">
                  <a14:imgLayer r:embed="rId5">
                    <a14:imgEffect>
                      <a14:backgroundRemoval t="893" b="96429" l="9845" r="98964"/>
                    </a14:imgEffect>
                  </a14:imgLayer>
                </a14:imgProps>
              </a:ext>
              <a:ext uri="{28A0092B-C50C-407E-A947-70E740481C1C}">
                <a14:useLocalDpi xmlns:a14="http://schemas.microsoft.com/office/drawing/2010/main" val="0"/>
              </a:ext>
            </a:extLst>
          </a:blip>
          <a:stretch>
            <a:fillRect/>
          </a:stretch>
        </p:blipFill>
        <p:spPr>
          <a:xfrm>
            <a:off x="4932380" y="4195005"/>
            <a:ext cx="1852102" cy="1612193"/>
          </a:xfrm>
          <a:prstGeom prst="rect">
            <a:avLst/>
          </a:prstGeom>
          <a:ln>
            <a:noFill/>
          </a:ln>
          <a:effectLst>
            <a:outerShdw blurRad="190500" algn="tl" rotWithShape="0">
              <a:srgbClr val="000000">
                <a:alpha val="70000"/>
              </a:srgbClr>
            </a:outerShdw>
          </a:effectLst>
        </p:spPr>
      </p:pic>
      <p:pic>
        <p:nvPicPr>
          <p:cNvPr id="4" name="صورة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4482" y="4282625"/>
            <a:ext cx="1436955" cy="1436955"/>
          </a:xfrm>
          <a:prstGeom prst="rect">
            <a:avLst/>
          </a:prstGeom>
        </p:spPr>
      </p:pic>
      <p:sp>
        <p:nvSpPr>
          <p:cNvPr id="5" name="مستطيل 4"/>
          <p:cNvSpPr/>
          <p:nvPr/>
        </p:nvSpPr>
        <p:spPr>
          <a:xfrm>
            <a:off x="5463851" y="5830212"/>
            <a:ext cx="2641261" cy="71608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000" b="1" dirty="0" smtClean="0">
                <a:solidFill>
                  <a:schemeClr val="accent3">
                    <a:lumMod val="50000"/>
                  </a:schemeClr>
                </a:solidFill>
              </a:rPr>
              <a:t>الاستقلال.</a:t>
            </a:r>
            <a:endParaRPr lang="ar-SA" sz="4000" b="1" dirty="0">
              <a:solidFill>
                <a:schemeClr val="accent3">
                  <a:lumMod val="50000"/>
                </a:schemeClr>
              </a:solidFill>
            </a:endParaRPr>
          </a:p>
        </p:txBody>
      </p:sp>
    </p:spTree>
    <p:extLst>
      <p:ext uri="{BB962C8B-B14F-4D97-AF65-F5344CB8AC3E}">
        <p14:creationId xmlns:p14="http://schemas.microsoft.com/office/powerpoint/2010/main" val="36099695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867696" y="94693"/>
            <a:ext cx="9324304" cy="13849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8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عزيزي الطالب المُبدع، عزيزتي الطالبة المُبدعة :</a:t>
            </a:r>
          </a:p>
          <a:p>
            <a:pPr algn="ctr"/>
            <a:r>
              <a:rPr lang="ar-SA" sz="2800" b="1"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شارك/ي في العصف الذهني مع مجموعتك لإيجاد أحكامًا أكدتها السنة ، و أخرى بيّنتها ، و أحكامًا سكت عنه القرآن الكريم و استقلت السنة ببيانها:</a:t>
            </a:r>
          </a:p>
        </p:txBody>
      </p:sp>
      <p:sp>
        <p:nvSpPr>
          <p:cNvPr id="11" name="مستطيل 10"/>
          <p:cNvSpPr/>
          <p:nvPr/>
        </p:nvSpPr>
        <p:spPr>
          <a:xfrm>
            <a:off x="8281115" y="1712890"/>
            <a:ext cx="3477296" cy="3522377"/>
          </a:xfrm>
          <a:prstGeom prst="rect">
            <a:avLst/>
          </a:prstGeom>
        </p:spPr>
        <p:style>
          <a:lnRef idx="2">
            <a:schemeClr val="accent1"/>
          </a:lnRef>
          <a:fillRef idx="1">
            <a:schemeClr val="lt1"/>
          </a:fillRef>
          <a:effectRef idx="0">
            <a:schemeClr val="accent1"/>
          </a:effectRef>
          <a:fontRef idx="minor">
            <a:schemeClr val="dk1"/>
          </a:fontRef>
        </p:style>
        <p:txBody>
          <a:bodyPr rtlCol="1" anchor="t"/>
          <a:lstStyle/>
          <a:p>
            <a:pPr algn="ctr"/>
            <a:r>
              <a:rPr lang="ar-SA" sz="2800" b="1" u="sng"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السنن المؤكٍّدة :</a:t>
            </a:r>
            <a:endParaRPr lang="ar-SA" sz="2800" u="sng" dirty="0"/>
          </a:p>
        </p:txBody>
      </p:sp>
      <p:sp>
        <p:nvSpPr>
          <p:cNvPr id="12" name="مستطيل 11"/>
          <p:cNvSpPr/>
          <p:nvPr/>
        </p:nvSpPr>
        <p:spPr>
          <a:xfrm>
            <a:off x="944449" y="1712890"/>
            <a:ext cx="3477296" cy="1724993"/>
          </a:xfrm>
          <a:prstGeom prst="rect">
            <a:avLst/>
          </a:prstGeom>
        </p:spPr>
        <p:style>
          <a:lnRef idx="2">
            <a:schemeClr val="accent1"/>
          </a:lnRef>
          <a:fillRef idx="1">
            <a:schemeClr val="lt1"/>
          </a:fillRef>
          <a:effectRef idx="0">
            <a:schemeClr val="accent1"/>
          </a:effectRef>
          <a:fontRef idx="minor">
            <a:schemeClr val="dk1"/>
          </a:fontRef>
        </p:style>
        <p:txBody>
          <a:bodyPr rtlCol="1" anchor="t"/>
          <a:lstStyle/>
          <a:p>
            <a:pPr algn="ctr"/>
            <a:r>
              <a:rPr lang="ar-SA" sz="2800" b="1" u="sng"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السنن المستقِلة:</a:t>
            </a:r>
            <a:endParaRPr lang="ar-SA" sz="2800" u="sng" dirty="0"/>
          </a:p>
        </p:txBody>
      </p:sp>
      <p:sp>
        <p:nvSpPr>
          <p:cNvPr id="13" name="مستطيل 12"/>
          <p:cNvSpPr/>
          <p:nvPr/>
        </p:nvSpPr>
        <p:spPr>
          <a:xfrm>
            <a:off x="4499019" y="1712890"/>
            <a:ext cx="3629696" cy="3522377"/>
          </a:xfrm>
          <a:prstGeom prst="rect">
            <a:avLst/>
          </a:prstGeom>
        </p:spPr>
        <p:style>
          <a:lnRef idx="2">
            <a:schemeClr val="accent1"/>
          </a:lnRef>
          <a:fillRef idx="1">
            <a:schemeClr val="lt1"/>
          </a:fillRef>
          <a:effectRef idx="0">
            <a:schemeClr val="accent1"/>
          </a:effectRef>
          <a:fontRef idx="minor">
            <a:schemeClr val="dk1"/>
          </a:fontRef>
        </p:style>
        <p:txBody>
          <a:bodyPr rtlCol="1" anchor="t"/>
          <a:lstStyle/>
          <a:p>
            <a:pPr algn="ctr"/>
            <a:r>
              <a:rPr lang="ar-SA" sz="2800" b="1" u="sng" dirty="0" smtClean="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السنن المبيِّنة :</a:t>
            </a:r>
            <a:endParaRPr lang="ar-SA" sz="2800" u="sng" dirty="0"/>
          </a:p>
        </p:txBody>
      </p:sp>
      <p:pic>
        <p:nvPicPr>
          <p:cNvPr id="14" name="صورة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305" y="3514283"/>
            <a:ext cx="4423555" cy="2476661"/>
          </a:xfrm>
          <a:prstGeom prst="rect">
            <a:avLst/>
          </a:prstGeom>
        </p:spPr>
      </p:pic>
      <p:cxnSp>
        <p:nvCxnSpPr>
          <p:cNvPr id="16" name="رابط مستقيم 15"/>
          <p:cNvCxnSpPr/>
          <p:nvPr/>
        </p:nvCxnSpPr>
        <p:spPr>
          <a:xfrm flipH="1" flipV="1">
            <a:off x="4499019" y="3437883"/>
            <a:ext cx="7259392" cy="6438"/>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صورة 18"/>
          <p:cNvPicPr>
            <a:picLocks noChangeAspect="1"/>
          </p:cNvPicPr>
          <p:nvPr/>
        </p:nvPicPr>
        <p:blipFill>
          <a:blip r:embed="rId3" cstate="print">
            <a:extLst>
              <a:ext uri="{BEBA8EAE-BF5A-486C-A8C5-ECC9F3942E4B}">
                <a14:imgProps xmlns:a14="http://schemas.microsoft.com/office/drawing/2010/main">
                  <a14:imgLayer r:embed="rId4">
                    <a14:imgEffect>
                      <a14:backgroundRemoval t="893" b="96429" l="9845" r="98964"/>
                    </a14:imgEffect>
                  </a14:imgLayer>
                </a14:imgProps>
              </a:ext>
              <a:ext uri="{28A0092B-C50C-407E-A947-70E740481C1C}">
                <a14:useLocalDpi xmlns:a14="http://schemas.microsoft.com/office/drawing/2010/main" val="0"/>
              </a:ext>
            </a:extLst>
          </a:blip>
          <a:stretch>
            <a:fillRect/>
          </a:stretch>
        </p:blipFill>
        <p:spPr>
          <a:xfrm>
            <a:off x="7625597" y="3708348"/>
            <a:ext cx="1109268" cy="965580"/>
          </a:xfrm>
          <a:prstGeom prst="rect">
            <a:avLst/>
          </a:prstGeom>
          <a:ln>
            <a:noFill/>
          </a:ln>
          <a:effectLst>
            <a:outerShdw blurRad="190500" algn="tl" rotWithShape="0">
              <a:srgbClr val="000000">
                <a:alpha val="70000"/>
              </a:srgbClr>
            </a:outerShdw>
          </a:effectLst>
        </p:spPr>
      </p:pic>
      <p:pic>
        <p:nvPicPr>
          <p:cNvPr id="20" name="صورة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8730" y="2286823"/>
            <a:ext cx="718477" cy="718477"/>
          </a:xfrm>
          <a:prstGeom prst="rect">
            <a:avLst/>
          </a:prstGeom>
        </p:spPr>
      </p:pic>
      <p:pic>
        <p:nvPicPr>
          <p:cNvPr id="21" name="صورة 20"/>
          <p:cNvPicPr>
            <a:picLocks noChangeAspect="1"/>
          </p:cNvPicPr>
          <p:nvPr/>
        </p:nvPicPr>
        <p:blipFill>
          <a:blip r:embed="rId3" cstate="print">
            <a:extLst>
              <a:ext uri="{BEBA8EAE-BF5A-486C-A8C5-ECC9F3942E4B}">
                <a14:imgProps xmlns:a14="http://schemas.microsoft.com/office/drawing/2010/main">
                  <a14:imgLayer r:embed="rId4">
                    <a14:imgEffect>
                      <a14:backgroundRemoval t="893" b="96429" l="9845" r="98964"/>
                    </a14:imgEffect>
                  </a14:imgLayer>
                </a14:imgProps>
              </a:ext>
              <a:ext uri="{28A0092B-C50C-407E-A947-70E740481C1C}">
                <a14:useLocalDpi xmlns:a14="http://schemas.microsoft.com/office/drawing/2010/main" val="0"/>
              </a:ext>
            </a:extLst>
          </a:blip>
          <a:stretch>
            <a:fillRect/>
          </a:stretch>
        </p:blipFill>
        <p:spPr>
          <a:xfrm>
            <a:off x="234427" y="2242206"/>
            <a:ext cx="1109268" cy="965580"/>
          </a:xfrm>
          <a:prstGeom prst="rect">
            <a:avLst/>
          </a:prstGeom>
          <a:ln>
            <a:noFill/>
          </a:ln>
          <a:effectLst>
            <a:outerShdw blurRad="190500" algn="tl" rotWithShape="0">
              <a:srgbClr val="000000">
                <a:alpha val="70000"/>
              </a:srgbClr>
            </a:outerShdw>
          </a:effectLst>
        </p:spPr>
      </p:pic>
      <p:sp>
        <p:nvSpPr>
          <p:cNvPr id="22" name="مستطيل ذو زوايا قطرية مستديرة 21"/>
          <p:cNvSpPr/>
          <p:nvPr/>
        </p:nvSpPr>
        <p:spPr>
          <a:xfrm>
            <a:off x="180305" y="6266531"/>
            <a:ext cx="2446986"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العصف الذهني</a:t>
            </a:r>
            <a:endParaRPr lang="ar-SA" sz="3600" b="1" dirty="0">
              <a:latin typeface="Traditional Arabic" panose="02020603050405020304" pitchFamily="18" charset="-78"/>
              <a:cs typeface="Traditional Arabic" panose="02020603050405020304" pitchFamily="18" charset="-78"/>
            </a:endParaRPr>
          </a:p>
        </p:txBody>
      </p:sp>
      <p:pic>
        <p:nvPicPr>
          <p:cNvPr id="23" name="صورة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305" y="95468"/>
            <a:ext cx="1870651" cy="15159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مستطيل 24"/>
          <p:cNvSpPr/>
          <p:nvPr/>
        </p:nvSpPr>
        <p:spPr>
          <a:xfrm>
            <a:off x="8443157" y="2247943"/>
            <a:ext cx="3246780" cy="95410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SA" sz="2800" b="1" dirty="0" smtClean="0">
                <a:ln w="0"/>
                <a:solidFill>
                  <a:srgbClr val="00B050"/>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تعالى </a:t>
            </a:r>
            <a:r>
              <a:rPr lang="ar-SA" sz="2800" b="1" dirty="0">
                <a:ln w="0"/>
                <a:solidFill>
                  <a:srgbClr val="00B050"/>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إِنَّمَا الْمُؤْمِنُونَ إِخْوَةٌ )</a:t>
            </a:r>
            <a:endParaRPr lang="ar-SA" sz="2800" b="1" dirty="0" smtClean="0">
              <a:ln w="0"/>
              <a:solidFill>
                <a:srgbClr val="00B050"/>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endParaRPr>
          </a:p>
        </p:txBody>
      </p:sp>
      <p:sp>
        <p:nvSpPr>
          <p:cNvPr id="26" name="مستطيل 25"/>
          <p:cNvSpPr/>
          <p:nvPr/>
        </p:nvSpPr>
        <p:spPr>
          <a:xfrm>
            <a:off x="8462263" y="3450823"/>
            <a:ext cx="3246780" cy="178510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SA" sz="22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a:t>
            </a:r>
            <a:r>
              <a:rPr lang="ar-SA" sz="22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a:t>
            </a:r>
            <a:r>
              <a:rPr lang="ar-SA" sz="22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ﷺ: "مثل </a:t>
            </a:r>
            <a:r>
              <a:rPr lang="ar-SA" sz="22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المؤمنين في توادهم وتعاطفهم وتراحمهم كمثل الجسد الواحد، إذا اشتكى منه عضو تداعى له باقي الأعضاء بالحمى </a:t>
            </a:r>
            <a:r>
              <a:rPr lang="ar-SA" sz="22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والسهر"</a:t>
            </a:r>
          </a:p>
        </p:txBody>
      </p:sp>
      <p:sp>
        <p:nvSpPr>
          <p:cNvPr id="30" name="مستطيل 29"/>
          <p:cNvSpPr/>
          <p:nvPr/>
        </p:nvSpPr>
        <p:spPr>
          <a:xfrm>
            <a:off x="4745634" y="3743963"/>
            <a:ext cx="324678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SA" sz="24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a:t>
            </a:r>
            <a:r>
              <a:rPr lang="ar-SA" sz="24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a:t>
            </a:r>
            <a:r>
              <a:rPr lang="ar-SA" sz="24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ﷺ </a:t>
            </a:r>
            <a:r>
              <a:rPr lang="ar-SA" sz="24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"صوموا </a:t>
            </a:r>
            <a:r>
              <a:rPr lang="ar-SA" sz="24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لرؤيته وأفطروا لرؤيته؛ فإن غم عليكم فأكملوا </a:t>
            </a:r>
            <a:r>
              <a:rPr lang="ar-SA" sz="24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العدة"</a:t>
            </a:r>
          </a:p>
        </p:txBody>
      </p:sp>
      <p:pic>
        <p:nvPicPr>
          <p:cNvPr id="31" name="صورة 30"/>
          <p:cNvPicPr>
            <a:picLocks noChangeAspect="1"/>
          </p:cNvPicPr>
          <p:nvPr/>
        </p:nvPicPr>
        <p:blipFill rotWithShape="1">
          <a:blip r:embed="rId7" cstate="print">
            <a:extLst>
              <a:ext uri="{28A0092B-C50C-407E-A947-70E740481C1C}">
                <a14:useLocalDpi xmlns:a14="http://schemas.microsoft.com/office/drawing/2010/main" val="0"/>
              </a:ext>
            </a:extLst>
          </a:blip>
          <a:srcRect l="51290" t="53145" r="7162" b="2911"/>
          <a:stretch/>
        </p:blipFill>
        <p:spPr>
          <a:xfrm>
            <a:off x="9322809" y="5205344"/>
            <a:ext cx="1393907" cy="1320544"/>
          </a:xfrm>
          <a:prstGeom prst="rect">
            <a:avLst/>
          </a:prstGeom>
        </p:spPr>
      </p:pic>
      <p:pic>
        <p:nvPicPr>
          <p:cNvPr id="20482" name="Picture 2" descr="هلال رمضان - Beidiped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4670" y="5288803"/>
            <a:ext cx="1100787" cy="1153625"/>
          </a:xfrm>
          <a:prstGeom prst="rect">
            <a:avLst/>
          </a:prstGeom>
          <a:noFill/>
          <a:extLst>
            <a:ext uri="{909E8E84-426E-40DD-AFC4-6F175D3DCCD1}">
              <a14:hiddenFill xmlns:a14="http://schemas.microsoft.com/office/drawing/2010/main">
                <a:solidFill>
                  <a:srgbClr val="FFFFFF"/>
                </a:solidFill>
              </a14:hiddenFill>
            </a:ext>
          </a:extLst>
        </p:spPr>
      </p:pic>
      <p:sp>
        <p:nvSpPr>
          <p:cNvPr id="33" name="مستطيل 32"/>
          <p:cNvSpPr/>
          <p:nvPr/>
        </p:nvSpPr>
        <p:spPr>
          <a:xfrm>
            <a:off x="4493528" y="2198917"/>
            <a:ext cx="3570686"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SA" sz="2400" b="1" dirty="0" smtClean="0">
                <a:ln w="0"/>
                <a:solidFill>
                  <a:srgbClr val="00B050"/>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 </a:t>
            </a:r>
            <a:r>
              <a:rPr lang="ar-SA" sz="2400" b="1" dirty="0">
                <a:ln w="0"/>
                <a:solidFill>
                  <a:srgbClr val="00B050"/>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تعالى </a:t>
            </a:r>
            <a:r>
              <a:rPr lang="ar-SA" sz="2400" b="1" dirty="0" smtClean="0">
                <a:ln w="0"/>
                <a:solidFill>
                  <a:srgbClr val="00B050"/>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a:t>
            </a:r>
            <a:r>
              <a:rPr lang="ar-SA" sz="2400" b="1" dirty="0">
                <a:ln w="0"/>
                <a:solidFill>
                  <a:srgbClr val="00B050"/>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يَا أَيُّهَا الَّذِينَ آمَنُوا كُتِبَ عَلَيْكُمُ الصِّيَامُ كَمَا كُتِبَ عَلَى الَّذِينَ مِن قَبْلِكُمْ لَعَلَّكُمْ </a:t>
            </a:r>
            <a:r>
              <a:rPr lang="ar-SA" sz="2400" b="1" dirty="0" smtClean="0">
                <a:ln w="0"/>
                <a:solidFill>
                  <a:srgbClr val="00B050"/>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تَتَّقُونَ)</a:t>
            </a:r>
          </a:p>
        </p:txBody>
      </p:sp>
      <p:sp>
        <p:nvSpPr>
          <p:cNvPr id="35" name="مستطيل 34"/>
          <p:cNvSpPr/>
          <p:nvPr/>
        </p:nvSpPr>
        <p:spPr>
          <a:xfrm>
            <a:off x="1115630" y="2471616"/>
            <a:ext cx="3246780" cy="83099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r-SA" sz="24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قال</a:t>
            </a:r>
            <a:r>
              <a:rPr lang="ar-SA" sz="2400" b="1" dirty="0">
                <a:ln w="0"/>
                <a:solidFill>
                  <a:schemeClr val="accent1">
                    <a:lumMod val="50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 </a:t>
            </a:r>
            <a:r>
              <a:rPr lang="ar-SA" sz="24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ﷺ :  "</a:t>
            </a:r>
            <a:r>
              <a:rPr lang="ar-SA" sz="24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رَكْعتا </a:t>
            </a:r>
            <a:r>
              <a:rPr lang="ar-SA" sz="2400" b="1" dirty="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rPr>
              <a:t>الفجْرِ خيْرٌ مِنَ الدُّنيا ومَا فِيها"</a:t>
            </a:r>
            <a:endParaRPr lang="ar-SA" sz="2400" b="1" dirty="0" smtClean="0">
              <a:ln w="0"/>
              <a:solidFill>
                <a:schemeClr val="accent2">
                  <a:lumMod val="75000"/>
                </a:schemeClr>
              </a:solidFill>
              <a:effectLst>
                <a:outerShdw blurRad="38100" dist="19050" dir="2700000" algn="tl" rotWithShape="0">
                  <a:schemeClr val="dk1">
                    <a:alpha val="40000"/>
                  </a:schemeClr>
                </a:outerShdw>
              </a:effectLst>
              <a:latin typeface="Traditional Arabic" panose="02020603050405020304" pitchFamily="18" charset="-78"/>
              <a:cs typeface="Calibri"/>
              <a:sym typeface="Calibri"/>
            </a:endParaRPr>
          </a:p>
        </p:txBody>
      </p:sp>
    </p:spTree>
    <p:extLst>
      <p:ext uri="{BB962C8B-B14F-4D97-AF65-F5344CB8AC3E}">
        <p14:creationId xmlns:p14="http://schemas.microsoft.com/office/powerpoint/2010/main" val="39196354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0482"/>
                                        </p:tgtEl>
                                        <p:attrNameLst>
                                          <p:attrName>style.visibility</p:attrName>
                                        </p:attrNameLst>
                                      </p:cBhvr>
                                      <p:to>
                                        <p:strVal val="visible"/>
                                      </p:to>
                                    </p:set>
                                    <p:animEffect transition="in" filter="fade">
                                      <p:cBhvr>
                                        <p:cTn id="63" dur="1000"/>
                                        <p:tgtEl>
                                          <p:spTgt spid="20482"/>
                                        </p:tgtEl>
                                      </p:cBhvr>
                                    </p:animEffect>
                                    <p:anim calcmode="lin" valueType="num">
                                      <p:cBhvr>
                                        <p:cTn id="64" dur="1000" fill="hold"/>
                                        <p:tgtEl>
                                          <p:spTgt spid="20482"/>
                                        </p:tgtEl>
                                        <p:attrNameLst>
                                          <p:attrName>ppt_x</p:attrName>
                                        </p:attrNameLst>
                                      </p:cBhvr>
                                      <p:tavLst>
                                        <p:tav tm="0">
                                          <p:val>
                                            <p:strVal val="#ppt_x"/>
                                          </p:val>
                                        </p:tav>
                                        <p:tav tm="100000">
                                          <p:val>
                                            <p:strVal val="#ppt_x"/>
                                          </p:val>
                                        </p:tav>
                                      </p:tavLst>
                                    </p:anim>
                                    <p:anim calcmode="lin" valueType="num">
                                      <p:cBhvr>
                                        <p:cTn id="65"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3" grpId="0" animBg="1"/>
      <p:bldP spid="25" grpId="0"/>
      <p:bldP spid="26" grpId="0"/>
      <p:bldP spid="30" grpId="0"/>
      <p:bldP spid="33"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4652067" y="241254"/>
            <a:ext cx="4500005" cy="769441"/>
          </a:xfrm>
          <a:prstGeom prst="rect">
            <a:avLst/>
          </a:prstGeom>
          <a:solidFill>
            <a:srgbClr val="3BABCC"/>
          </a:solid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4400" b="1" dirty="0" smtClean="0">
                <a:solidFill>
                  <a:schemeClr val="bg1"/>
                </a:solidFill>
                <a:cs typeface="Calibri"/>
                <a:sym typeface="Calibri"/>
              </a:rPr>
              <a:t>مثلث التقييم الذاتي</a:t>
            </a:r>
          </a:p>
        </p:txBody>
      </p:sp>
      <p:sp>
        <p:nvSpPr>
          <p:cNvPr id="10" name="مستطيل 9"/>
          <p:cNvSpPr/>
          <p:nvPr/>
        </p:nvSpPr>
        <p:spPr>
          <a:xfrm>
            <a:off x="4554035" y="4244390"/>
            <a:ext cx="10434297"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defPPr>
              <a:defRPr lang="ar-SA"/>
            </a:defPPr>
            <a:lvl1pPr marL="0" algn="r" defTabSz="914400" rtl="1" eaLnBrk="1" latinLnBrk="0" hangingPunct="1">
              <a:defRPr sz="1800" kern="1200">
                <a:solidFill>
                  <a:schemeClr val="dk1"/>
                </a:solidFill>
                <a:latin typeface="+mn-lt"/>
                <a:ea typeface="+mn-ea"/>
                <a:cs typeface="+mn-cs"/>
              </a:defRPr>
            </a:lvl1pPr>
            <a:lvl2pPr marL="457200" algn="r" defTabSz="914400" rtl="1" eaLnBrk="1" latinLnBrk="0" hangingPunct="1">
              <a:defRPr sz="1800" kern="1200">
                <a:solidFill>
                  <a:schemeClr val="dk1"/>
                </a:solidFill>
                <a:latin typeface="+mn-lt"/>
                <a:ea typeface="+mn-ea"/>
                <a:cs typeface="+mn-cs"/>
              </a:defRPr>
            </a:lvl2pPr>
            <a:lvl3pPr marL="914400" algn="r" defTabSz="914400" rtl="1" eaLnBrk="1" latinLnBrk="0" hangingPunct="1">
              <a:defRPr sz="1800" kern="1200">
                <a:solidFill>
                  <a:schemeClr val="dk1"/>
                </a:solidFill>
                <a:latin typeface="+mn-lt"/>
                <a:ea typeface="+mn-ea"/>
                <a:cs typeface="+mn-cs"/>
              </a:defRPr>
            </a:lvl3pPr>
            <a:lvl4pPr marL="1371600" algn="r" defTabSz="914400" rtl="1" eaLnBrk="1" latinLnBrk="0" hangingPunct="1">
              <a:defRPr sz="1800" kern="1200">
                <a:solidFill>
                  <a:schemeClr val="dk1"/>
                </a:solidFill>
                <a:latin typeface="+mn-lt"/>
                <a:ea typeface="+mn-ea"/>
                <a:cs typeface="+mn-cs"/>
              </a:defRPr>
            </a:lvl4pPr>
            <a:lvl5pPr marL="1828800" algn="r" defTabSz="914400" rtl="1" eaLnBrk="1" latinLnBrk="0" hangingPunct="1">
              <a:defRPr sz="1800" kern="1200">
                <a:solidFill>
                  <a:schemeClr val="dk1"/>
                </a:solidFill>
                <a:latin typeface="+mn-lt"/>
                <a:ea typeface="+mn-ea"/>
                <a:cs typeface="+mn-cs"/>
              </a:defRPr>
            </a:lvl5pPr>
            <a:lvl6pPr marL="2286000" algn="r" defTabSz="914400" rtl="1" eaLnBrk="1" latinLnBrk="0" hangingPunct="1">
              <a:defRPr sz="1800" kern="1200">
                <a:solidFill>
                  <a:schemeClr val="dk1"/>
                </a:solidFill>
                <a:latin typeface="+mn-lt"/>
                <a:ea typeface="+mn-ea"/>
                <a:cs typeface="+mn-cs"/>
              </a:defRPr>
            </a:lvl6pPr>
            <a:lvl7pPr marL="2743200" algn="r" defTabSz="914400" rtl="1" eaLnBrk="1" latinLnBrk="0" hangingPunct="1">
              <a:defRPr sz="1800" kern="1200">
                <a:solidFill>
                  <a:schemeClr val="dk1"/>
                </a:solidFill>
                <a:latin typeface="+mn-lt"/>
                <a:ea typeface="+mn-ea"/>
                <a:cs typeface="+mn-cs"/>
              </a:defRPr>
            </a:lvl7pPr>
            <a:lvl8pPr marL="3200400" algn="r" defTabSz="914400" rtl="1" eaLnBrk="1" latinLnBrk="0" hangingPunct="1">
              <a:defRPr sz="1800" kern="1200">
                <a:solidFill>
                  <a:schemeClr val="dk1"/>
                </a:solidFill>
                <a:latin typeface="+mn-lt"/>
                <a:ea typeface="+mn-ea"/>
                <a:cs typeface="+mn-cs"/>
              </a:defRPr>
            </a:lvl8pPr>
            <a:lvl9pPr marL="3657600" algn="r" defTabSz="914400" rtl="1" eaLnBrk="1" latinLnBrk="0" hangingPunct="1">
              <a:defRPr sz="1800" kern="1200">
                <a:solidFill>
                  <a:schemeClr val="dk1"/>
                </a:solidFill>
                <a:latin typeface="+mn-lt"/>
                <a:ea typeface="+mn-ea"/>
                <a:cs typeface="+mn-cs"/>
              </a:defRPr>
            </a:lvl9pPr>
          </a:lstStyle>
          <a:p>
            <a:pPr lvl="0" algn="ctr"/>
            <a:r>
              <a:rPr lang="ar-SA" sz="3600" b="1" dirty="0" smtClean="0">
                <a:solidFill>
                  <a:srgbClr val="DA5551"/>
                </a:solidFill>
                <a:cs typeface="Calibri"/>
                <a:sym typeface="Calibri"/>
              </a:rPr>
              <a:t>املئ/ي مثلث التقييم الذاتي </a:t>
            </a:r>
          </a:p>
        </p:txBody>
      </p:sp>
      <p:graphicFrame>
        <p:nvGraphicFramePr>
          <p:cNvPr id="11" name="رسم تخطيطي 10"/>
          <p:cNvGraphicFramePr/>
          <p:nvPr>
            <p:extLst>
              <p:ext uri="{D42A27DB-BD31-4B8C-83A1-F6EECF244321}">
                <p14:modId xmlns:p14="http://schemas.microsoft.com/office/powerpoint/2010/main" val="1927903813"/>
              </p:ext>
            </p:extLst>
          </p:nvPr>
        </p:nvGraphicFramePr>
        <p:xfrm>
          <a:off x="-696465" y="966561"/>
          <a:ext cx="8340746" cy="5655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صورة 11"/>
          <p:cNvPicPr>
            <a:picLocks noChangeAspect="1"/>
          </p:cNvPicPr>
          <p:nvPr/>
        </p:nvPicPr>
        <p:blipFill>
          <a:blip r:embed="rId7" cstate="print">
            <a:extLst>
              <a:ext uri="{BEBA8EAE-BF5A-486C-A8C5-ECC9F3942E4B}">
                <a14:imgProps xmlns:a14="http://schemas.microsoft.com/office/drawing/2010/main">
                  <a14:imgLayer r:embed="rId8">
                    <a14:imgEffect>
                      <a14:backgroundRemoval t="7239" b="94370" l="9912" r="89912"/>
                    </a14:imgEffect>
                  </a14:imgLayer>
                </a14:imgProps>
              </a:ext>
              <a:ext uri="{28A0092B-C50C-407E-A947-70E740481C1C}">
                <a14:useLocalDpi xmlns:a14="http://schemas.microsoft.com/office/drawing/2010/main" val="0"/>
              </a:ext>
            </a:extLst>
          </a:blip>
          <a:stretch>
            <a:fillRect/>
          </a:stretch>
        </p:blipFill>
        <p:spPr>
          <a:xfrm>
            <a:off x="9328937" y="1727178"/>
            <a:ext cx="1906468" cy="2517212"/>
          </a:xfrm>
          <a:prstGeom prst="rect">
            <a:avLst/>
          </a:prstGeom>
        </p:spPr>
      </p:pic>
      <p:sp>
        <p:nvSpPr>
          <p:cNvPr id="13" name="مستطيل 12"/>
          <p:cNvSpPr/>
          <p:nvPr/>
        </p:nvSpPr>
        <p:spPr>
          <a:xfrm>
            <a:off x="117988" y="6337341"/>
            <a:ext cx="2368655" cy="461665"/>
          </a:xfrm>
          <a:prstGeom prst="rect">
            <a:avLst/>
          </a:prstGeom>
          <a:solidFill>
            <a:srgbClr val="3BABCC"/>
          </a:solidFill>
        </p:spPr>
        <p:txBody>
          <a:bodyPr wrap="square" lIns="91440" tIns="45720" rIns="91440" bIns="4572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400" b="1" dirty="0" smtClean="0">
                <a:solidFill>
                  <a:schemeClr val="bg1"/>
                </a:solidFill>
                <a:cs typeface="Calibri"/>
                <a:sym typeface="Calibri"/>
              </a:rPr>
              <a:t>مثلث التقييم الذاتي</a:t>
            </a:r>
          </a:p>
        </p:txBody>
      </p:sp>
    </p:spTree>
    <p:extLst>
      <p:ext uri="{BB962C8B-B14F-4D97-AF65-F5344CB8AC3E}">
        <p14:creationId xmlns:p14="http://schemas.microsoft.com/office/powerpoint/2010/main" val="13775653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15036">
            <a:off x="3715558" y="974573"/>
            <a:ext cx="6858000" cy="6858000"/>
          </a:xfrm>
          <a:prstGeom prst="rect">
            <a:avLst/>
          </a:prstGeom>
        </p:spPr>
      </p:pic>
      <p:pic>
        <p:nvPicPr>
          <p:cNvPr id="8" name="صورة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16968">
            <a:off x="5471514" y="3041171"/>
            <a:ext cx="3729046" cy="2710876"/>
          </a:xfrm>
          <a:prstGeom prst="rect">
            <a:avLst/>
          </a:prstGeom>
        </p:spPr>
      </p:pic>
      <p:sp>
        <p:nvSpPr>
          <p:cNvPr id="14" name="مستطيل 13"/>
          <p:cNvSpPr/>
          <p:nvPr/>
        </p:nvSpPr>
        <p:spPr>
          <a:xfrm>
            <a:off x="4030124" y="119917"/>
            <a:ext cx="7980176" cy="144655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4400" b="1" dirty="0" smtClean="0">
                <a:ln w="0"/>
                <a:solidFill>
                  <a:srgbClr val="065D78"/>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ارسلـ/ي سؤالًا لزملائك في المجموعة الأخرى من ذاكرتك عن الدرس </a:t>
            </a:r>
            <a:r>
              <a:rPr lang="ar-SA" sz="4400" b="1" cap="none" spc="0" dirty="0" smtClean="0">
                <a:ln w="0"/>
                <a:solidFill>
                  <a:srgbClr val="065D78"/>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السابق !</a:t>
            </a:r>
            <a:endParaRPr lang="ar-SA" sz="4400" b="1" cap="none" spc="0" dirty="0">
              <a:ln w="0"/>
              <a:solidFill>
                <a:srgbClr val="065D78"/>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15" name="صورة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75" y="2642599"/>
            <a:ext cx="3976909" cy="3965449"/>
          </a:xfrm>
          <a:prstGeom prst="rect">
            <a:avLst/>
          </a:prstGeom>
        </p:spPr>
      </p:pic>
      <p:sp>
        <p:nvSpPr>
          <p:cNvPr id="16" name="مستطيل 15"/>
          <p:cNvSpPr/>
          <p:nvPr/>
        </p:nvSpPr>
        <p:spPr>
          <a:xfrm>
            <a:off x="29007" y="6093404"/>
            <a:ext cx="3473824" cy="58477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SA" sz="3200" b="1" dirty="0" smtClean="0">
                <a:solidFill>
                  <a:srgbClr val="52565A"/>
                </a:solidFill>
                <a:latin typeface="Traditional Arabic" panose="02020603050405020304" pitchFamily="18" charset="-78"/>
                <a:cs typeface="Traditional Arabic" panose="02020603050405020304" pitchFamily="18" charset="-78"/>
              </a:rPr>
              <a:t>تدريس تبادلي (وضع أسئلة).</a:t>
            </a:r>
          </a:p>
        </p:txBody>
      </p:sp>
    </p:spTree>
    <p:extLst>
      <p:ext uri="{BB962C8B-B14F-4D97-AF65-F5344CB8AC3E}">
        <p14:creationId xmlns:p14="http://schemas.microsoft.com/office/powerpoint/2010/main" val="25288920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183" y="1659943"/>
            <a:ext cx="6629634" cy="4296003"/>
          </a:xfrm>
          <a:prstGeom prst="rect">
            <a:avLst/>
          </a:prstGeom>
        </p:spPr>
      </p:pic>
      <p:sp>
        <p:nvSpPr>
          <p:cNvPr id="9" name="مستطيل مستدير الزوايا 8"/>
          <p:cNvSpPr/>
          <p:nvPr/>
        </p:nvSpPr>
        <p:spPr>
          <a:xfrm>
            <a:off x="0" y="5023413"/>
            <a:ext cx="12192000" cy="1865067"/>
          </a:xfrm>
          <a:prstGeom prst="roundRect">
            <a:avLst>
              <a:gd name="adj" fmla="val 0"/>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solidFill>
                  <a:srgbClr val="002060"/>
                </a:solidFill>
                <a:latin typeface="Traditional Arabic" panose="02020603050405020304" pitchFamily="18" charset="-78"/>
                <a:cs typeface="Traditional Arabic" panose="02020603050405020304" pitchFamily="18" charset="-78"/>
              </a:rPr>
              <a:t>العروض</a:t>
            </a:r>
            <a:r>
              <a:rPr lang="en-US" sz="3600" b="1" dirty="0" smtClean="0">
                <a:solidFill>
                  <a:srgbClr val="002060"/>
                </a:solidFill>
                <a:latin typeface="Traditional Arabic" panose="02020603050405020304" pitchFamily="18" charset="-78"/>
                <a:cs typeface="Traditional Arabic" panose="02020603050405020304" pitchFamily="18" charset="-78"/>
              </a:rPr>
              <a:t>:</a:t>
            </a:r>
          </a:p>
          <a:p>
            <a:pPr algn="ctr"/>
            <a:r>
              <a:rPr lang="en-US" sz="3600" b="1" dirty="0" smtClean="0">
                <a:solidFill>
                  <a:srgbClr val="002060"/>
                </a:solidFill>
                <a:latin typeface="Traditional Arabic" panose="02020603050405020304" pitchFamily="18" charset="-78"/>
                <a:cs typeface="Traditional Arabic" panose="02020603050405020304" pitchFamily="18" charset="-78"/>
              </a:rPr>
              <a:t> </a:t>
            </a:r>
            <a:r>
              <a:rPr lang="en-US" sz="3600" b="1" dirty="0" err="1" smtClean="0">
                <a:solidFill>
                  <a:srgbClr val="002060"/>
                </a:solidFill>
                <a:latin typeface="Traditional Arabic" panose="02020603050405020304" pitchFamily="18" charset="-78"/>
                <a:cs typeface="Traditional Arabic" panose="02020603050405020304" pitchFamily="18" charset="-78"/>
              </a:rPr>
              <a:t>Sukadesign</a:t>
            </a:r>
            <a:endParaRPr lang="en-US" sz="3600" b="1" dirty="0">
              <a:latin typeface="Traditional Arabic" panose="02020603050405020304" pitchFamily="18" charset="-78"/>
              <a:cs typeface="Traditional Arabic" panose="02020603050405020304" pitchFamily="18" charset="-78"/>
            </a:endParaRPr>
          </a:p>
          <a:p>
            <a:pPr algn="ctr"/>
            <a:r>
              <a:rPr lang="en-US" sz="3600" b="1" dirty="0">
                <a:solidFill>
                  <a:srgbClr val="002060"/>
                </a:solidFill>
                <a:latin typeface="Traditional Arabic" panose="02020603050405020304" pitchFamily="18" charset="-78"/>
                <a:cs typeface="Traditional Arabic" panose="02020603050405020304" pitchFamily="18" charset="-78"/>
              </a:rPr>
              <a:t>+966 </a:t>
            </a:r>
            <a:r>
              <a:rPr lang="en-US" sz="3600" b="1" dirty="0" smtClean="0">
                <a:solidFill>
                  <a:srgbClr val="002060"/>
                </a:solidFill>
                <a:latin typeface="Traditional Arabic" panose="02020603050405020304" pitchFamily="18" charset="-78"/>
                <a:cs typeface="Traditional Arabic" panose="02020603050405020304" pitchFamily="18" charset="-78"/>
              </a:rPr>
              <a:t>564378627</a:t>
            </a:r>
          </a:p>
        </p:txBody>
      </p:sp>
      <p:pic>
        <p:nvPicPr>
          <p:cNvPr id="2" name="صورة 1"/>
          <p:cNvPicPr>
            <a:picLocks noChangeAspect="1"/>
          </p:cNvPicPr>
          <p:nvPr/>
        </p:nvPicPr>
        <p:blipFill rotWithShape="1">
          <a:blip r:embed="rId3" cstate="print">
            <a:extLst>
              <a:ext uri="{28A0092B-C50C-407E-A947-70E740481C1C}">
                <a14:useLocalDpi xmlns:a14="http://schemas.microsoft.com/office/drawing/2010/main" val="0"/>
              </a:ext>
            </a:extLst>
          </a:blip>
          <a:srcRect b="20800"/>
          <a:stretch/>
        </p:blipFill>
        <p:spPr>
          <a:xfrm>
            <a:off x="4495800" y="75745"/>
            <a:ext cx="3200400" cy="1584198"/>
          </a:xfrm>
          <a:prstGeom prst="rect">
            <a:avLst/>
          </a:prstGeom>
        </p:spPr>
      </p:pic>
      <p:pic>
        <p:nvPicPr>
          <p:cNvPr id="10" name="صورة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4360" y="5599390"/>
            <a:ext cx="609600" cy="609600"/>
          </a:xfrm>
          <a:prstGeom prst="rect">
            <a:avLst/>
          </a:prstGeom>
        </p:spPr>
      </p:pic>
    </p:spTree>
    <p:extLst>
      <p:ext uri="{BB962C8B-B14F-4D97-AF65-F5344CB8AC3E}">
        <p14:creationId xmlns:p14="http://schemas.microsoft.com/office/powerpoint/2010/main" val="13823236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مستطيل ذو زاويتين مستديرتين في نفس الجانب 18"/>
          <p:cNvSpPr/>
          <p:nvPr/>
        </p:nvSpPr>
        <p:spPr>
          <a:xfrm>
            <a:off x="345637" y="85205"/>
            <a:ext cx="11704320" cy="6483928"/>
          </a:xfrm>
          <a:prstGeom prst="round2Same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0" name="مستطيل ذو زوايا قطرية مستديرة 19"/>
          <p:cNvSpPr/>
          <p:nvPr/>
        </p:nvSpPr>
        <p:spPr>
          <a:xfrm>
            <a:off x="1774210" y="192484"/>
            <a:ext cx="10275747" cy="712524"/>
          </a:xfrm>
          <a:prstGeom prst="round2DiagRect">
            <a:avLst>
              <a:gd name="adj1" fmla="val 50000"/>
              <a:gd name="adj2" fmla="val 50000"/>
            </a:avLst>
          </a:prstGeom>
          <a:solidFill>
            <a:srgbClr val="DEB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1" name="مستطيل 20"/>
          <p:cNvSpPr/>
          <p:nvPr/>
        </p:nvSpPr>
        <p:spPr>
          <a:xfrm>
            <a:off x="1774210" y="258677"/>
            <a:ext cx="10348828" cy="584775"/>
          </a:xfrm>
          <a:prstGeom prst="rect">
            <a:avLst/>
          </a:prstGeom>
          <a:noFill/>
        </p:spPr>
        <p:txBody>
          <a:bodyPr wrap="square" lIns="91440" tIns="45720" rIns="91440" bIns="45720">
            <a:spAutoFit/>
          </a:bodyPr>
          <a:lstStyle/>
          <a:p>
            <a:pPr algn="ctr"/>
            <a:r>
              <a:rPr lang="ar-SA" sz="3200" b="1" dirty="0" smtClean="0">
                <a:solidFill>
                  <a:srgbClr val="000000"/>
                </a:solidFill>
                <a:ea typeface="Calibri"/>
                <a:cs typeface="Calibri"/>
                <a:sym typeface="Calibri"/>
              </a:rPr>
              <a:t>بالتعاون مع مجموعتك تذكر/ي أهم النقاط الرئيسية في الدرس السابق! </a:t>
            </a:r>
            <a:endParaRPr lang="ar-SA" sz="3200" b="1" cap="none" spc="0" dirty="0">
              <a:ln w="0"/>
              <a:solidFill>
                <a:schemeClr val="tx1">
                  <a:lumMod val="95000"/>
                  <a:lumOff val="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22" name="صورة 21"/>
          <p:cNvPicPr>
            <a:picLocks noChangeAspect="1"/>
          </p:cNvPicPr>
          <p:nvPr/>
        </p:nvPicPr>
        <p:blipFill rotWithShape="1">
          <a:blip r:embed="rId3">
            <a:extLst>
              <a:ext uri="{BEBA8EAE-BF5A-486C-A8C5-ECC9F3942E4B}">
                <a14:imgProps xmlns:a14="http://schemas.microsoft.com/office/drawing/2010/main">
                  <a14:imgLayer r:embed="rId4">
                    <a14:imgEffect>
                      <a14:backgroundRemoval t="58466" b="98083" l="3195" r="89776"/>
                    </a14:imgEffect>
                  </a14:imgLayer>
                </a14:imgProps>
              </a:ext>
              <a:ext uri="{28A0092B-C50C-407E-A947-70E740481C1C}">
                <a14:useLocalDpi xmlns:a14="http://schemas.microsoft.com/office/drawing/2010/main" val="0"/>
              </a:ext>
            </a:extLst>
          </a:blip>
          <a:srcRect t="58691" r="50767"/>
          <a:stretch/>
        </p:blipFill>
        <p:spPr>
          <a:xfrm>
            <a:off x="0" y="3426328"/>
            <a:ext cx="3500896" cy="2937480"/>
          </a:xfrm>
          <a:prstGeom prst="rect">
            <a:avLst/>
          </a:prstGeom>
        </p:spPr>
      </p:pic>
      <p:pic>
        <p:nvPicPr>
          <p:cNvPr id="23" name="صورة 22"/>
          <p:cNvPicPr>
            <a:picLocks noChangeAspect="1"/>
          </p:cNvPicPr>
          <p:nvPr/>
        </p:nvPicPr>
        <p:blipFill>
          <a:blip r:embed="rId5">
            <a:extLst>
              <a:ext uri="{BEBA8EAE-BF5A-486C-A8C5-ECC9F3942E4B}">
                <a14:imgProps xmlns:a14="http://schemas.microsoft.com/office/drawing/2010/main">
                  <a14:imgLayer r:embed="rId6">
                    <a14:imgEffect>
                      <a14:backgroundRemoval t="9752" b="89894" l="0" r="99468"/>
                    </a14:imgEffect>
                  </a14:imgLayer>
                </a14:imgProps>
              </a:ext>
              <a:ext uri="{28A0092B-C50C-407E-A947-70E740481C1C}">
                <a14:useLocalDpi xmlns:a14="http://schemas.microsoft.com/office/drawing/2010/main" val="0"/>
              </a:ext>
            </a:extLst>
          </a:blip>
          <a:stretch>
            <a:fillRect/>
          </a:stretch>
        </p:blipFill>
        <p:spPr>
          <a:xfrm>
            <a:off x="1956903" y="-601980"/>
            <a:ext cx="6511290" cy="6096000"/>
          </a:xfrm>
          <a:prstGeom prst="rect">
            <a:avLst/>
          </a:prstGeom>
        </p:spPr>
      </p:pic>
      <p:pic>
        <p:nvPicPr>
          <p:cNvPr id="24" name="صورة 23"/>
          <p:cNvPicPr>
            <a:picLocks noChangeAspect="1"/>
          </p:cNvPicPr>
          <p:nvPr/>
        </p:nvPicPr>
        <p:blipFill>
          <a:blip r:embed="rId5">
            <a:extLst>
              <a:ext uri="{BEBA8EAE-BF5A-486C-A8C5-ECC9F3942E4B}">
                <a14:imgProps xmlns:a14="http://schemas.microsoft.com/office/drawing/2010/main">
                  <a14:imgLayer r:embed="rId6">
                    <a14:imgEffect>
                      <a14:backgroundRemoval t="9752" b="89894" l="0" r="99468"/>
                    </a14:imgEffect>
                  </a14:imgLayer>
                </a14:imgProps>
              </a:ext>
              <a:ext uri="{28A0092B-C50C-407E-A947-70E740481C1C}">
                <a14:useLocalDpi xmlns:a14="http://schemas.microsoft.com/office/drawing/2010/main" val="0"/>
              </a:ext>
            </a:extLst>
          </a:blip>
          <a:stretch>
            <a:fillRect/>
          </a:stretch>
        </p:blipFill>
        <p:spPr>
          <a:xfrm>
            <a:off x="4882983" y="1943100"/>
            <a:ext cx="6511290" cy="6096000"/>
          </a:xfrm>
          <a:prstGeom prst="rect">
            <a:avLst/>
          </a:prstGeom>
        </p:spPr>
      </p:pic>
      <p:sp>
        <p:nvSpPr>
          <p:cNvPr id="26" name="مستطيل ذو زوايا قطرية مستديرة 25"/>
          <p:cNvSpPr/>
          <p:nvPr/>
        </p:nvSpPr>
        <p:spPr>
          <a:xfrm>
            <a:off x="51758" y="6181205"/>
            <a:ext cx="2186475" cy="642289"/>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شريط الذكريات</a:t>
            </a:r>
            <a:endParaRPr lang="ar-SA" sz="3200" b="1" dirty="0">
              <a:ln w="0"/>
              <a:solidFill>
                <a:schemeClr val="bg1"/>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0914156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a:extLst>
              <a:ext uri="{BEBA8EAE-BF5A-486C-A8C5-ECC9F3942E4B}">
                <a14:imgProps xmlns:a14="http://schemas.microsoft.com/office/drawing/2010/main">
                  <a14:imgLayer r:embed="rId3">
                    <a14:imgEffect>
                      <a14:backgroundRemoval t="9515" b="96311" l="24854" r="64175"/>
                    </a14:imgEffect>
                  </a14:imgLayer>
                </a14:imgProps>
              </a:ext>
              <a:ext uri="{28A0092B-C50C-407E-A947-70E740481C1C}">
                <a14:useLocalDpi xmlns:a14="http://schemas.microsoft.com/office/drawing/2010/main" val="0"/>
              </a:ext>
            </a:extLst>
          </a:blip>
          <a:stretch>
            <a:fillRect/>
          </a:stretch>
        </p:blipFill>
        <p:spPr>
          <a:xfrm>
            <a:off x="-1402958" y="1605807"/>
            <a:ext cx="5533571" cy="5533571"/>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4960" y="1269841"/>
            <a:ext cx="2463789" cy="2434917"/>
          </a:xfrm>
          <a:prstGeom prst="rect">
            <a:avLst/>
          </a:prstGeom>
        </p:spPr>
      </p:pic>
      <p:graphicFrame>
        <p:nvGraphicFramePr>
          <p:cNvPr id="7" name="رسم تخطيطي 6"/>
          <p:cNvGraphicFramePr/>
          <p:nvPr>
            <p:extLst>
              <p:ext uri="{D42A27DB-BD31-4B8C-83A1-F6EECF244321}">
                <p14:modId xmlns:p14="http://schemas.microsoft.com/office/powerpoint/2010/main" val="3116815523"/>
              </p:ext>
            </p:extLst>
          </p:nvPr>
        </p:nvGraphicFramePr>
        <p:xfrm>
          <a:off x="2660992" y="1426191"/>
          <a:ext cx="7562376" cy="54318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مستطيل مستدير الزوايا 8"/>
          <p:cNvSpPr/>
          <p:nvPr/>
        </p:nvSpPr>
        <p:spPr>
          <a:xfrm>
            <a:off x="7516657" y="122591"/>
            <a:ext cx="3093720" cy="659965"/>
          </a:xfrm>
          <a:prstGeom prst="roundRect">
            <a:avLst>
              <a:gd name="adj" fmla="val 5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مربع نص 9"/>
          <p:cNvSpPr txBox="1"/>
          <p:nvPr/>
        </p:nvSpPr>
        <p:spPr>
          <a:xfrm>
            <a:off x="7516656" y="154808"/>
            <a:ext cx="3093721" cy="6277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algn="ctr"/>
            <a:r>
              <a:rPr lang="ar-SA" sz="4000" b="1" dirty="0" smtClean="0">
                <a:solidFill>
                  <a:srgbClr val="000000"/>
                </a:solidFill>
                <a:ea typeface="Calibri"/>
                <a:cs typeface="Calibri"/>
                <a:sym typeface="Calibri"/>
              </a:rPr>
              <a:t>أهداف الدرس</a:t>
            </a:r>
            <a:endParaRPr lang="ar-SA" sz="4000" b="1" dirty="0">
              <a:ln w="0"/>
              <a:solidFill>
                <a:schemeClr val="tx1">
                  <a:lumMod val="95000"/>
                  <a:lumOff val="5000"/>
                </a:schemeClr>
              </a:solidFill>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pic>
        <p:nvPicPr>
          <p:cNvPr id="2" name="صورة 1"/>
          <p:cNvPicPr>
            <a:picLocks noChangeAspect="1"/>
          </p:cNvPicPr>
          <p:nvPr/>
        </p:nvPicPr>
        <p:blipFill rotWithShape="1">
          <a:blip r:embed="rId10">
            <a:duotone>
              <a:schemeClr val="accent4">
                <a:shade val="45000"/>
                <a:satMod val="135000"/>
              </a:schemeClr>
              <a:prstClr val="white"/>
            </a:duotone>
            <a:extLst>
              <a:ext uri="{28A0092B-C50C-407E-A947-70E740481C1C}">
                <a14:useLocalDpi xmlns:a14="http://schemas.microsoft.com/office/drawing/2010/main" val="0"/>
              </a:ext>
            </a:extLst>
          </a:blip>
          <a:srcRect r="43009" b="50022"/>
          <a:stretch/>
        </p:blipFill>
        <p:spPr>
          <a:xfrm>
            <a:off x="1862024" y="252407"/>
            <a:ext cx="4282323" cy="2946402"/>
          </a:xfrm>
          <a:prstGeom prst="rect">
            <a:avLst/>
          </a:prstGeom>
        </p:spPr>
      </p:pic>
      <p:sp>
        <p:nvSpPr>
          <p:cNvPr id="5" name="مستطيل 4"/>
          <p:cNvSpPr/>
          <p:nvPr/>
        </p:nvSpPr>
        <p:spPr>
          <a:xfrm flipH="1">
            <a:off x="2089427" y="752036"/>
            <a:ext cx="3137665" cy="1384995"/>
          </a:xfrm>
          <a:prstGeom prst="rect">
            <a:avLst/>
          </a:prstGeom>
        </p:spPr>
        <p:txBody>
          <a:bodyPr wrap="square">
            <a:spAutoFit/>
          </a:bodyPr>
          <a:lstStyle/>
          <a:p>
            <a:pPr lvl="0" algn="ctr"/>
            <a:r>
              <a:rPr lang="ar-SA" sz="2800" b="1" dirty="0" smtClean="0">
                <a:solidFill>
                  <a:schemeClr val="bg1"/>
                </a:solidFill>
                <a:ea typeface="Calibri"/>
                <a:cs typeface="Calibri"/>
                <a:sym typeface="Calibri"/>
              </a:rPr>
              <a:t>هل </a:t>
            </a:r>
            <a:r>
              <a:rPr lang="ar-SA" sz="2800" b="1" dirty="0">
                <a:solidFill>
                  <a:schemeClr val="bg1"/>
                </a:solidFill>
                <a:ea typeface="Calibri"/>
                <a:cs typeface="Calibri"/>
                <a:sym typeface="Calibri"/>
              </a:rPr>
              <a:t>لديك اهداف </a:t>
            </a:r>
            <a:r>
              <a:rPr lang="ar-SA" sz="2800" b="1" dirty="0" smtClean="0">
                <a:solidFill>
                  <a:schemeClr val="bg1"/>
                </a:solidFill>
                <a:ea typeface="Calibri"/>
                <a:cs typeface="Calibri"/>
                <a:sym typeface="Calibri"/>
              </a:rPr>
              <a:t>أخرى تود/ين </a:t>
            </a:r>
            <a:r>
              <a:rPr lang="ar-SA" sz="2800" b="1" dirty="0">
                <a:solidFill>
                  <a:schemeClr val="bg1"/>
                </a:solidFill>
                <a:ea typeface="Calibri"/>
                <a:cs typeface="Calibri"/>
                <a:sym typeface="Calibri"/>
              </a:rPr>
              <a:t>الوصول لها </a:t>
            </a:r>
            <a:r>
              <a:rPr lang="ar-SA" sz="2800" b="1" dirty="0" smtClean="0">
                <a:solidFill>
                  <a:schemeClr val="bg1"/>
                </a:solidFill>
                <a:ea typeface="Calibri"/>
                <a:cs typeface="Calibri"/>
                <a:sym typeface="Calibri"/>
              </a:rPr>
              <a:t> نهاية </a:t>
            </a:r>
            <a:r>
              <a:rPr lang="ar-SA" sz="2800" b="1" dirty="0">
                <a:solidFill>
                  <a:schemeClr val="bg1"/>
                </a:solidFill>
                <a:ea typeface="Calibri"/>
                <a:cs typeface="Calibri"/>
                <a:sym typeface="Calibri"/>
              </a:rPr>
              <a:t>الدرس؟ </a:t>
            </a:r>
            <a:endParaRPr lang="ar-SA" sz="2800" b="1" kern="0" dirty="0">
              <a:solidFill>
                <a:schemeClr val="bg1"/>
              </a:solidFill>
            </a:endParaRPr>
          </a:p>
        </p:txBody>
      </p:sp>
    </p:spTree>
    <p:extLst>
      <p:ext uri="{BB962C8B-B14F-4D97-AF65-F5344CB8AC3E}">
        <p14:creationId xmlns:p14="http://schemas.microsoft.com/office/powerpoint/2010/main" val="35900451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ذو زوايا قطرية مستديرة 10"/>
          <p:cNvSpPr/>
          <p:nvPr/>
        </p:nvSpPr>
        <p:spPr>
          <a:xfrm>
            <a:off x="4479627" y="508000"/>
            <a:ext cx="5366128" cy="104235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4800" b="1" dirty="0" smtClean="0">
                <a:solidFill>
                  <a:schemeClr val="bg1"/>
                </a:solidFill>
                <a:ea typeface="Calibri"/>
                <a:cs typeface="Calibri"/>
                <a:sym typeface="Calibri"/>
              </a:rPr>
              <a:t>الأدلة – السنة النبوية</a:t>
            </a:r>
            <a:endParaRPr lang="ar-SA" sz="4800" b="1" dirty="0">
              <a:solidFill>
                <a:schemeClr val="bg1"/>
              </a:solidFill>
              <a:latin typeface="Traditional Arabic" panose="02020603050405020304" pitchFamily="18" charset="-78"/>
              <a:cs typeface="Traditional Arabic" panose="02020603050405020304" pitchFamily="18" charset="-78"/>
            </a:endParaRPr>
          </a:p>
        </p:txBody>
      </p:sp>
      <p:graphicFrame>
        <p:nvGraphicFramePr>
          <p:cNvPr id="13" name="جدول 12"/>
          <p:cNvGraphicFramePr>
            <a:graphicFrameLocks noGrp="1"/>
          </p:cNvGraphicFramePr>
          <p:nvPr>
            <p:extLst>
              <p:ext uri="{D42A27DB-BD31-4B8C-83A1-F6EECF244321}">
                <p14:modId xmlns:p14="http://schemas.microsoft.com/office/powerpoint/2010/main" val="2071052177"/>
              </p:ext>
            </p:extLst>
          </p:nvPr>
        </p:nvGraphicFramePr>
        <p:xfrm>
          <a:off x="2458463" y="2230703"/>
          <a:ext cx="9205257" cy="4195519"/>
        </p:xfrm>
        <a:graphic>
          <a:graphicData uri="http://schemas.openxmlformats.org/drawingml/2006/table">
            <a:tbl>
              <a:tblPr rtl="1" firstRow="1" bandRow="1">
                <a:tableStyleId>{BDBED569-4797-4DF1-A0F4-6AAB3CD982D8}</a:tableStyleId>
              </a:tblPr>
              <a:tblGrid>
                <a:gridCol w="2772433">
                  <a:extLst>
                    <a:ext uri="{9D8B030D-6E8A-4147-A177-3AD203B41FA5}">
                      <a16:colId xmlns:a16="http://schemas.microsoft.com/office/drawing/2014/main" val="476078408"/>
                    </a:ext>
                  </a:extLst>
                </a:gridCol>
                <a:gridCol w="3364405">
                  <a:extLst>
                    <a:ext uri="{9D8B030D-6E8A-4147-A177-3AD203B41FA5}">
                      <a16:colId xmlns:a16="http://schemas.microsoft.com/office/drawing/2014/main" val="1692359869"/>
                    </a:ext>
                  </a:extLst>
                </a:gridCol>
                <a:gridCol w="3068419">
                  <a:extLst>
                    <a:ext uri="{9D8B030D-6E8A-4147-A177-3AD203B41FA5}">
                      <a16:colId xmlns:a16="http://schemas.microsoft.com/office/drawing/2014/main" val="4251932128"/>
                    </a:ext>
                  </a:extLst>
                </a:gridCol>
              </a:tblGrid>
              <a:tr h="1223434">
                <a:tc>
                  <a:txBody>
                    <a:bodyPr/>
                    <a:lstStyle/>
                    <a:p>
                      <a:pPr algn="ctr" rtl="1"/>
                      <a:r>
                        <a:rPr kumimoji="0" lang="ar-SA" sz="3600" b="1" i="0" u="none" strike="noStrike" kern="1200" cap="none" spc="0" normalizeH="0" baseline="0" noProof="0" dirty="0" smtClean="0">
                          <a:ln>
                            <a:noFill/>
                          </a:ln>
                          <a:solidFill>
                            <a:schemeClr val="accent1">
                              <a:lumMod val="50000"/>
                            </a:schemeClr>
                          </a:solidFill>
                          <a:effectLst/>
                          <a:uLnTx/>
                          <a:uFillTx/>
                          <a:latin typeface="Calibri" panose="020F0502020204030204"/>
                          <a:ea typeface="Calibri"/>
                          <a:cs typeface="Calibri"/>
                          <a:sym typeface="Calibri"/>
                        </a:rPr>
                        <a:t>ماذا أعرف؟</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kumimoji="0" lang="ar-SA" sz="3600" b="1" i="0" u="none" strike="noStrike" kern="1200" cap="none" spc="0" normalizeH="0" baseline="0" noProof="0" dirty="0" smtClean="0">
                          <a:ln>
                            <a:noFill/>
                          </a:ln>
                          <a:solidFill>
                            <a:schemeClr val="accent1">
                              <a:lumMod val="50000"/>
                            </a:schemeClr>
                          </a:solidFill>
                          <a:effectLst/>
                          <a:uLnTx/>
                          <a:uFillTx/>
                          <a:latin typeface="Calibri" panose="020F0502020204030204"/>
                          <a:ea typeface="Calibri"/>
                          <a:cs typeface="Calibri"/>
                          <a:sym typeface="Calibri"/>
                        </a:rPr>
                        <a:t>ماذا أريد أن أعرف؟</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r>
                        <a:rPr kumimoji="0" lang="ar-SA" sz="3600" b="1" i="0" u="none" strike="noStrike" kern="1200" cap="none" spc="0" normalizeH="0" baseline="0" noProof="0" dirty="0" smtClean="0">
                          <a:ln>
                            <a:noFill/>
                          </a:ln>
                          <a:solidFill>
                            <a:schemeClr val="accent1">
                              <a:lumMod val="50000"/>
                            </a:schemeClr>
                          </a:solidFill>
                          <a:effectLst/>
                          <a:uLnTx/>
                          <a:uFillTx/>
                          <a:latin typeface="Calibri" panose="020F0502020204030204"/>
                          <a:ea typeface="Calibri"/>
                          <a:cs typeface="Calibri"/>
                          <a:sym typeface="Calibri"/>
                        </a:rPr>
                        <a:t>ماذا تعلمت؟</a:t>
                      </a:r>
                      <a:endParaRPr lang="ar-SA" sz="48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90573550"/>
                  </a:ext>
                </a:extLst>
              </a:tr>
              <a:tr h="2972085">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tc>
                  <a:txBody>
                    <a:bodyPr/>
                    <a:lstStyle/>
                    <a:p>
                      <a:pPr algn="ctr" rtl="1"/>
                      <a:endParaRPr lang="ar-SA" sz="4000" b="1" dirty="0">
                        <a:solidFill>
                          <a:schemeClr val="accent1">
                            <a:lumMod val="50000"/>
                          </a:schemeClr>
                        </a:solidFill>
                        <a:latin typeface="Traditional Arabic" panose="02020603050405020304" pitchFamily="18" charset="-78"/>
                        <a:cs typeface="Traditional Arabic" panose="02020603050405020304" pitchFamily="18" charset="-78"/>
                      </a:endParaRPr>
                    </a:p>
                  </a:txBody>
                  <a:tcPr anchor="ctr"/>
                </a:tc>
                <a:extLst>
                  <a:ext uri="{0D108BD9-81ED-4DB2-BD59-A6C34878D82A}">
                    <a16:rowId xmlns:a16="http://schemas.microsoft.com/office/drawing/2014/main" val="3861738123"/>
                  </a:ext>
                </a:extLst>
              </a:tr>
            </a:tbl>
          </a:graphicData>
        </a:graphic>
      </p:graphicFrame>
      <p:sp>
        <p:nvSpPr>
          <p:cNvPr id="14" name="مستطيل ذو زوايا قطرية مستديرة 13"/>
          <p:cNvSpPr/>
          <p:nvPr/>
        </p:nvSpPr>
        <p:spPr>
          <a:xfrm>
            <a:off x="51759" y="6381844"/>
            <a:ext cx="3019246" cy="441650"/>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200" b="1" dirty="0" smtClean="0">
                <a:latin typeface="Traditional Arabic" panose="02020603050405020304" pitchFamily="18" charset="-78"/>
                <a:cs typeface="Traditional Arabic" panose="02020603050405020304" pitchFamily="18" charset="-78"/>
              </a:rPr>
              <a:t>استراتيجية جدول التعلم</a:t>
            </a:r>
            <a:endParaRPr lang="ar-SA" sz="3200" b="1" dirty="0">
              <a:latin typeface="Traditional Arabic" panose="02020603050405020304" pitchFamily="18" charset="-78"/>
              <a:cs typeface="Traditional Arabic" panose="02020603050405020304" pitchFamily="18" charset="-78"/>
            </a:endParaRPr>
          </a:p>
        </p:txBody>
      </p:sp>
      <p:pic>
        <p:nvPicPr>
          <p:cNvPr id="15" name="صورة 14"/>
          <p:cNvPicPr>
            <a:picLocks noChangeAspect="1"/>
          </p:cNvPicPr>
          <p:nvPr/>
        </p:nvPicPr>
        <p:blipFill>
          <a:blip r:embed="rId2">
            <a:extLst>
              <a:ext uri="{BEBA8EAE-BF5A-486C-A8C5-ECC9F3942E4B}">
                <a14:imgProps xmlns:a14="http://schemas.microsoft.com/office/drawing/2010/main">
                  <a14:imgLayer r:embed="rId3">
                    <a14:imgEffect>
                      <a14:backgroundRemoval t="0" b="99394" l="10000" r="90000"/>
                    </a14:imgEffect>
                  </a14:imgLayer>
                </a14:imgProps>
              </a:ext>
              <a:ext uri="{28A0092B-C50C-407E-A947-70E740481C1C}">
                <a14:useLocalDpi xmlns:a14="http://schemas.microsoft.com/office/drawing/2010/main" val="0"/>
              </a:ext>
            </a:extLst>
          </a:blip>
          <a:stretch>
            <a:fillRect/>
          </a:stretch>
        </p:blipFill>
        <p:spPr>
          <a:xfrm>
            <a:off x="-1117219" y="282980"/>
            <a:ext cx="6286500" cy="3143250"/>
          </a:xfrm>
          <a:prstGeom prst="rect">
            <a:avLst/>
          </a:prstGeom>
        </p:spPr>
      </p:pic>
    </p:spTree>
    <p:extLst>
      <p:ext uri="{BB962C8B-B14F-4D97-AF65-F5344CB8AC3E}">
        <p14:creationId xmlns:p14="http://schemas.microsoft.com/office/powerpoint/2010/main" val="18743141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72570" y="230658"/>
            <a:ext cx="11930743" cy="1328023"/>
          </a:xfrm>
          <a:prstGeom prst="round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600" b="1" dirty="0">
                <a:solidFill>
                  <a:schemeClr val="accent1">
                    <a:lumMod val="50000"/>
                  </a:schemeClr>
                </a:solidFill>
                <a:ea typeface="Calibri"/>
                <a:cs typeface="Calibri"/>
                <a:sym typeface="Calibri"/>
              </a:rPr>
              <a:t>عزيزي الطالب المُبدع/ عزيزتي الطالبة المُبدعة:</a:t>
            </a:r>
          </a:p>
          <a:p>
            <a:pPr algn="ctr"/>
            <a:r>
              <a:rPr lang="ar-SA" sz="3600" b="1" dirty="0">
                <a:solidFill>
                  <a:schemeClr val="accent1">
                    <a:lumMod val="50000"/>
                  </a:schemeClr>
                </a:solidFill>
                <a:ea typeface="Calibri"/>
                <a:cs typeface="Calibri"/>
                <a:sym typeface="Calibri"/>
              </a:rPr>
              <a:t>تعرف/ي على معنى السنة لغة واصطلاحًا من </a:t>
            </a:r>
            <a:r>
              <a:rPr lang="ar-SA" sz="3600" b="1" dirty="0" smtClean="0">
                <a:solidFill>
                  <a:schemeClr val="accent1">
                    <a:lumMod val="50000"/>
                  </a:schemeClr>
                </a:solidFill>
                <a:ea typeface="Calibri"/>
                <a:cs typeface="Calibri"/>
                <a:sym typeface="Calibri"/>
              </a:rPr>
              <a:t>الشريف:</a:t>
            </a:r>
            <a:endParaRPr lang="ar-SA" sz="36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ndParaRPr>
          </a:p>
        </p:txBody>
      </p:sp>
      <p:pic>
        <p:nvPicPr>
          <p:cNvPr id="1026" name="Picture 2" descr="خصائص اللغة العربية ووظائفها - موضوع"/>
          <p:cNvPicPr>
            <a:picLocks noChangeAspect="1" noChangeArrowheads="1"/>
          </p:cNvPicPr>
          <p:nvPr/>
        </p:nvPicPr>
        <p:blipFill rotWithShape="1">
          <a:blip r:embed="rId2">
            <a:extLst>
              <a:ext uri="{28A0092B-C50C-407E-A947-70E740481C1C}">
                <a14:useLocalDpi xmlns:a14="http://schemas.microsoft.com/office/drawing/2010/main" val="0"/>
              </a:ext>
            </a:extLst>
          </a:blip>
          <a:srcRect l="14738" r="15014"/>
          <a:stretch/>
        </p:blipFill>
        <p:spPr bwMode="auto">
          <a:xfrm>
            <a:off x="8490857" y="4281714"/>
            <a:ext cx="3701143" cy="2576286"/>
          </a:xfrm>
          <a:prstGeom prst="rect">
            <a:avLst/>
          </a:prstGeom>
          <a:noFill/>
          <a:extLst>
            <a:ext uri="{909E8E84-426E-40DD-AFC4-6F175D3DCCD1}">
              <a14:hiddenFill xmlns:a14="http://schemas.microsoft.com/office/drawing/2010/main">
                <a:solidFill>
                  <a:srgbClr val="FFFFFF"/>
                </a:solidFill>
              </a14:hiddenFill>
            </a:ext>
          </a:extLst>
        </p:spPr>
      </p:pic>
      <p:sp>
        <p:nvSpPr>
          <p:cNvPr id="9" name="مستطيل مستدير الزوايا 8"/>
          <p:cNvSpPr/>
          <p:nvPr/>
        </p:nvSpPr>
        <p:spPr>
          <a:xfrm>
            <a:off x="8106229" y="1782048"/>
            <a:ext cx="3998686" cy="1856125"/>
          </a:xfrm>
          <a:prstGeom prst="roundRect">
            <a:avLst>
              <a:gd name="adj" fmla="val 10429"/>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3600" b="1" u="sng" dirty="0" smtClean="0">
                <a:solidFill>
                  <a:srgbClr val="F91400"/>
                </a:solidFill>
                <a:ea typeface="Calibri"/>
                <a:cs typeface="Calibri"/>
                <a:sym typeface="Calibri"/>
              </a:rPr>
              <a:t>لغةً:</a:t>
            </a:r>
            <a:endParaRPr lang="ar-SA" sz="3600" b="1" u="sng" dirty="0">
              <a:solidFill>
                <a:srgbClr val="F91400"/>
              </a:solidFill>
              <a:ea typeface="Calibri"/>
              <a:cs typeface="Calibri"/>
              <a:sym typeface="Calibri"/>
            </a:endParaRPr>
          </a:p>
          <a:p>
            <a:pPr algn="ctr"/>
            <a:r>
              <a:rPr lang="ar-SA" sz="3600" b="1" dirty="0">
                <a:solidFill>
                  <a:schemeClr val="accent1">
                    <a:lumMod val="50000"/>
                  </a:schemeClr>
                </a:solidFill>
                <a:ea typeface="Calibri"/>
                <a:cs typeface="Calibri"/>
                <a:sym typeface="Calibri"/>
              </a:rPr>
              <a:t>الطريقة أو السيرة.</a:t>
            </a:r>
          </a:p>
          <a:p>
            <a:pPr algn="ctr"/>
            <a:endParaRPr lang="ar-SA" sz="3600" b="1" dirty="0" smtClean="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18" charset="-78"/>
            </a:endParaRPr>
          </a:p>
        </p:txBody>
      </p:sp>
      <p:sp>
        <p:nvSpPr>
          <p:cNvPr id="10" name="مستطيل مستدير الزوايا 9"/>
          <p:cNvSpPr/>
          <p:nvPr/>
        </p:nvSpPr>
        <p:spPr>
          <a:xfrm>
            <a:off x="174172" y="1796562"/>
            <a:ext cx="3904343" cy="3323392"/>
          </a:xfrm>
          <a:prstGeom prst="roundRect">
            <a:avLst>
              <a:gd name="adj" fmla="val 8350"/>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000" b="1" dirty="0">
                <a:solidFill>
                  <a:srgbClr val="F91400"/>
                </a:solidFill>
                <a:ea typeface="Calibri"/>
                <a:cs typeface="Calibri"/>
                <a:sym typeface="Calibri"/>
              </a:rPr>
              <a:t>اصطلاحًا:</a:t>
            </a:r>
          </a:p>
          <a:p>
            <a:pPr algn="ctr"/>
            <a:r>
              <a:rPr lang="ar-SA" sz="4000" b="1" dirty="0">
                <a:solidFill>
                  <a:schemeClr val="accent1">
                    <a:lumMod val="50000"/>
                  </a:schemeClr>
                </a:solidFill>
                <a:ea typeface="Calibri"/>
                <a:cs typeface="Calibri"/>
                <a:sym typeface="Calibri"/>
              </a:rPr>
              <a:t>ما ثبت عن النبي صلى الله عليه وسلم من </a:t>
            </a:r>
            <a:r>
              <a:rPr lang="ar-SA" sz="4000" b="1" dirty="0" smtClean="0">
                <a:solidFill>
                  <a:schemeClr val="accent1">
                    <a:lumMod val="50000"/>
                  </a:schemeClr>
                </a:solidFill>
                <a:ea typeface="Calibri"/>
                <a:cs typeface="Calibri"/>
                <a:sym typeface="Calibri"/>
              </a:rPr>
              <a:t>قول أو فعل أو تقرير.</a:t>
            </a:r>
            <a:endParaRPr lang="ar-SA" sz="4000" b="1" dirty="0">
              <a:solidFill>
                <a:schemeClr val="accent1">
                  <a:lumMod val="50000"/>
                </a:schemeClr>
              </a:solidFill>
              <a:ea typeface="Calibri"/>
              <a:cs typeface="Calibri"/>
              <a:sym typeface="Calibri"/>
            </a:endParaRPr>
          </a:p>
        </p:txBody>
      </p:sp>
      <p:pic>
        <p:nvPicPr>
          <p:cNvPr id="11" name="صورة 10"/>
          <p:cNvPicPr>
            <a:picLocks noChangeAspect="1"/>
          </p:cNvPicPr>
          <p:nvPr/>
        </p:nvPicPr>
        <p:blipFill>
          <a:blip r:embed="rId3" cstate="print">
            <a:extLst>
              <a:ext uri="{BEBA8EAE-BF5A-486C-A8C5-ECC9F3942E4B}">
                <a14:imgProps xmlns:a14="http://schemas.microsoft.com/office/drawing/2010/main">
                  <a14:imgLayer r:embed="rId4">
                    <a14:imgEffect>
                      <a14:backgroundRemoval t="0" b="99181" l="985" r="100000"/>
                    </a14:imgEffect>
                  </a14:imgLayer>
                </a14:imgProps>
              </a:ext>
              <a:ext uri="{28A0092B-C50C-407E-A947-70E740481C1C}">
                <a14:useLocalDpi xmlns:a14="http://schemas.microsoft.com/office/drawing/2010/main" val="0"/>
              </a:ext>
            </a:extLst>
          </a:blip>
          <a:stretch>
            <a:fillRect/>
          </a:stretch>
        </p:blipFill>
        <p:spPr>
          <a:xfrm>
            <a:off x="3636892" y="1558681"/>
            <a:ext cx="5252047" cy="5299319"/>
          </a:xfrm>
          <a:prstGeom prst="rect">
            <a:avLst/>
          </a:prstGeom>
        </p:spPr>
      </p:pic>
      <p:sp>
        <p:nvSpPr>
          <p:cNvPr id="4" name="مستطيل 3"/>
          <p:cNvSpPr/>
          <p:nvPr/>
        </p:nvSpPr>
        <p:spPr>
          <a:xfrm>
            <a:off x="4165600" y="2401276"/>
            <a:ext cx="4238172" cy="3539430"/>
          </a:xfrm>
          <a:prstGeom prst="rect">
            <a:avLst/>
          </a:prstGeom>
        </p:spPr>
        <p:txBody>
          <a:bodyPr wrap="square">
            <a:spAutoFit/>
          </a:bodyPr>
          <a:lstStyle/>
          <a:p>
            <a:pPr algn="ctr"/>
            <a:r>
              <a:rPr lang="ar-SA" sz="2800" b="1" dirty="0" smtClean="0">
                <a:solidFill>
                  <a:srgbClr val="822B01"/>
                </a:solidFill>
                <a:ea typeface="Calibri"/>
                <a:cs typeface="Calibri"/>
                <a:sym typeface="Calibri"/>
              </a:rPr>
              <a:t>قال </a:t>
            </a:r>
            <a:r>
              <a:rPr lang="ar-SA" sz="2800" b="1" dirty="0">
                <a:solidFill>
                  <a:srgbClr val="822B01"/>
                </a:solidFill>
                <a:ea typeface="Calibri"/>
                <a:cs typeface="Calibri"/>
                <a:sym typeface="Calibri"/>
              </a:rPr>
              <a:t>صلى الله عليه وسلم: "من سن في الإسلام سُنةً حسنةً فعُمِل بها بعده كُتِب له مثلُ أجر من عمِل بها، ولا ينقص من أجورهم شيء ، ومن سَنَّ في الإسلام سُنةً سيئةً فعُمل بها بعده كُتب عليه مثل وزرِ من عَمِل بها ، ولا ينقص من أوزارهم شيء" </a:t>
            </a:r>
            <a:endParaRPr lang="ar-SA" sz="2800" b="1" dirty="0">
              <a:solidFill>
                <a:srgbClr val="822B0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387323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2135699" y="135250"/>
            <a:ext cx="9841970" cy="193899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000" b="1" dirty="0" smtClean="0">
                <a:solidFill>
                  <a:srgbClr val="822B01"/>
                </a:solidFill>
                <a:ea typeface="Calibri"/>
                <a:cs typeface="Calibri"/>
                <a:sym typeface="Calibri"/>
              </a:rPr>
              <a:t>فكر/ي ما هو </a:t>
            </a:r>
            <a:r>
              <a:rPr lang="ar-SA" sz="4000" b="1" dirty="0">
                <a:solidFill>
                  <a:srgbClr val="822B01"/>
                </a:solidFill>
                <a:ea typeface="Calibri"/>
                <a:cs typeface="Calibri"/>
                <a:sym typeface="Calibri"/>
              </a:rPr>
              <a:t>المقصود بالسنة الحسنة التي</a:t>
            </a:r>
          </a:p>
          <a:p>
            <a:pPr algn="ctr"/>
            <a:r>
              <a:rPr lang="ar-SA" sz="4000" b="1" dirty="0">
                <a:solidFill>
                  <a:srgbClr val="822B01"/>
                </a:solidFill>
                <a:ea typeface="Calibri"/>
                <a:cs typeface="Calibri"/>
                <a:sym typeface="Calibri"/>
              </a:rPr>
              <a:t>وصى </a:t>
            </a:r>
            <a:r>
              <a:rPr lang="ar-SA" sz="4000" b="1" dirty="0" smtClean="0">
                <a:solidFill>
                  <a:srgbClr val="822B01"/>
                </a:solidFill>
                <a:ea typeface="Calibri"/>
                <a:cs typeface="Calibri"/>
                <a:sym typeface="Calibri"/>
              </a:rPr>
              <a:t>الرسول </a:t>
            </a:r>
            <a:r>
              <a:rPr lang="ar-SA" sz="4000" b="1" dirty="0">
                <a:solidFill>
                  <a:srgbClr val="822B01"/>
                </a:solidFill>
                <a:ea typeface="Calibri"/>
                <a:cs typeface="Calibri"/>
                <a:sym typeface="Calibri"/>
              </a:rPr>
              <a:t>صلى الله عليه وسلم </a:t>
            </a:r>
            <a:r>
              <a:rPr lang="ar-SA" sz="4000" b="1" dirty="0" smtClean="0">
                <a:solidFill>
                  <a:srgbClr val="822B01"/>
                </a:solidFill>
                <a:ea typeface="Calibri"/>
                <a:cs typeface="Calibri"/>
                <a:sym typeface="Calibri"/>
              </a:rPr>
              <a:t>بسنِّها و العمل</a:t>
            </a:r>
            <a:endParaRPr lang="ar-SA" sz="4000" b="1" dirty="0">
              <a:solidFill>
                <a:srgbClr val="822B01"/>
              </a:solidFill>
              <a:ea typeface="Calibri"/>
              <a:cs typeface="Calibri"/>
              <a:sym typeface="Calibri"/>
            </a:endParaRPr>
          </a:p>
          <a:p>
            <a:pPr algn="ctr"/>
            <a:r>
              <a:rPr lang="ar-SA" sz="4000" b="1" dirty="0">
                <a:solidFill>
                  <a:srgbClr val="822B01"/>
                </a:solidFill>
                <a:ea typeface="Calibri"/>
                <a:cs typeface="Calibri"/>
                <a:sym typeface="Calibri"/>
              </a:rPr>
              <a:t>بها والسنة </a:t>
            </a:r>
            <a:r>
              <a:rPr lang="ar-SA" sz="4000" b="1" dirty="0" smtClean="0">
                <a:solidFill>
                  <a:srgbClr val="822B01"/>
                </a:solidFill>
                <a:ea typeface="Calibri"/>
                <a:cs typeface="Calibri"/>
                <a:sym typeface="Calibri"/>
              </a:rPr>
              <a:t>السيئة التي نهى عنها :</a:t>
            </a:r>
            <a:endParaRPr lang="ar-SA" sz="40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17714" y="2948265"/>
            <a:ext cx="2861413" cy="3760527"/>
          </a:xfrm>
          <a:prstGeom prst="rect">
            <a:avLst/>
          </a:prstGeom>
        </p:spPr>
      </p:pic>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65" y="-458795"/>
            <a:ext cx="2980872" cy="2980872"/>
          </a:xfrm>
          <a:prstGeom prst="rect">
            <a:avLst/>
          </a:prstGeom>
        </p:spPr>
      </p:pic>
      <p:sp>
        <p:nvSpPr>
          <p:cNvPr id="7" name="مستطيل ذو زوايا قطرية مستديرة 6"/>
          <p:cNvSpPr/>
          <p:nvPr/>
        </p:nvSpPr>
        <p:spPr>
          <a:xfrm>
            <a:off x="91025" y="6190078"/>
            <a:ext cx="3015291"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مناقشة</a:t>
            </a:r>
            <a:endParaRPr lang="ar-SA" sz="3600" b="1" dirty="0">
              <a:latin typeface="Traditional Arabic" panose="02020603050405020304" pitchFamily="18" charset="-78"/>
              <a:cs typeface="Traditional Arabic" panose="02020603050405020304" pitchFamily="18" charset="-78"/>
            </a:endParaRPr>
          </a:p>
        </p:txBody>
      </p:sp>
      <p:pic>
        <p:nvPicPr>
          <p:cNvPr id="10244" name="Picture 4" descr="سلة غذائية جافة"/>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659" l="9961" r="92969">
                        <a14:foregroundMark x1="26953" y1="9030" x2="26953" y2="9030"/>
                        <a14:foregroundMark x1="26953" y1="12709" x2="26953" y2="12709"/>
                        <a14:foregroundMark x1="25000" y1="9030" x2="27539" y2="18395"/>
                      </a14:backgroundRemoval>
                    </a14:imgEffect>
                  </a14:imgLayer>
                </a14:imgProps>
              </a:ext>
              <a:ext uri="{28A0092B-C50C-407E-A947-70E740481C1C}">
                <a14:useLocalDpi xmlns:a14="http://schemas.microsoft.com/office/drawing/2010/main" val="0"/>
              </a:ext>
            </a:extLst>
          </a:blip>
          <a:srcRect/>
          <a:stretch>
            <a:fillRect/>
          </a:stretch>
        </p:blipFill>
        <p:spPr bwMode="auto">
          <a:xfrm>
            <a:off x="7746753" y="1980552"/>
            <a:ext cx="4876800" cy="2847976"/>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12"/>
          <p:cNvSpPr/>
          <p:nvPr/>
        </p:nvSpPr>
        <p:spPr>
          <a:xfrm>
            <a:off x="2306655" y="2969912"/>
            <a:ext cx="6184705" cy="1077218"/>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ar-SA" sz="3200" b="1" dirty="0" smtClean="0">
                <a:solidFill>
                  <a:srgbClr val="822B01"/>
                </a:solidFill>
                <a:ea typeface="Calibri"/>
                <a:cs typeface="Calibri"/>
                <a:sym typeface="Calibri"/>
              </a:rPr>
              <a:t>قام شخص بشراء المواد الغذائية الأساسية،</a:t>
            </a:r>
          </a:p>
          <a:p>
            <a:pPr algn="ctr"/>
            <a:r>
              <a:rPr lang="ar-SA" sz="3200" b="1" dirty="0" smtClean="0">
                <a:solidFill>
                  <a:srgbClr val="822B01"/>
                </a:solidFill>
                <a:cs typeface="Calibri"/>
                <a:sym typeface="Calibri"/>
              </a:rPr>
              <a:t>وتوزيعها على الفقراء.</a:t>
            </a:r>
            <a:endParaRPr lang="ar-SA" sz="1400" dirty="0"/>
          </a:p>
        </p:txBody>
      </p:sp>
      <p:sp>
        <p:nvSpPr>
          <p:cNvPr id="16" name="مستطيل 15"/>
          <p:cNvSpPr/>
          <p:nvPr/>
        </p:nvSpPr>
        <p:spPr>
          <a:xfrm>
            <a:off x="5570428" y="5022839"/>
            <a:ext cx="5747087"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ar-SA" sz="3200" b="1" dirty="0" smtClean="0">
                <a:solidFill>
                  <a:srgbClr val="822B01"/>
                </a:solidFill>
                <a:ea typeface="Calibri"/>
                <a:cs typeface="Calibri"/>
                <a:sym typeface="Calibri"/>
              </a:rPr>
              <a:t>قام شخص بشراء الدخان له ولـأصدقائه. </a:t>
            </a:r>
            <a:endParaRPr lang="ar-SA" sz="1400" dirty="0"/>
          </a:p>
        </p:txBody>
      </p:sp>
      <p:pic>
        <p:nvPicPr>
          <p:cNvPr id="10246" name="Picture 6" descr="🚬 Cigarette Emoji on JoyPixels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2906" y="4199315"/>
            <a:ext cx="2066101" cy="2066102"/>
          </a:xfrm>
          <a:prstGeom prst="rect">
            <a:avLst/>
          </a:prstGeom>
          <a:noFill/>
          <a:extLst>
            <a:ext uri="{909E8E84-426E-40DD-AFC4-6F175D3DCCD1}">
              <a14:hiddenFill xmlns:a14="http://schemas.microsoft.com/office/drawing/2010/main">
                <a:solidFill>
                  <a:srgbClr val="FFFFFF"/>
                </a:solidFill>
              </a14:hiddenFill>
            </a:ext>
          </a:extLst>
        </p:spPr>
      </p:pic>
      <p:sp>
        <p:nvSpPr>
          <p:cNvPr id="14" name="مستطيل ذو زاويتين مستديرتين في نفس الجانب 13"/>
          <p:cNvSpPr/>
          <p:nvPr/>
        </p:nvSpPr>
        <p:spPr>
          <a:xfrm>
            <a:off x="5050971" y="2595182"/>
            <a:ext cx="2177143" cy="374730"/>
          </a:xfrm>
          <a:prstGeom prst="round2Same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rgbClr val="822B01"/>
                </a:solidFill>
                <a:cs typeface="Calibri"/>
                <a:sym typeface="Calibri"/>
              </a:rPr>
              <a:t>سنة حسنة</a:t>
            </a:r>
            <a:endParaRPr lang="ar-SA" sz="2400" dirty="0"/>
          </a:p>
        </p:txBody>
      </p:sp>
      <p:sp>
        <p:nvSpPr>
          <p:cNvPr id="19" name="مستطيل ذو زاويتين مستديرتين في نفس الجانب 18"/>
          <p:cNvSpPr/>
          <p:nvPr/>
        </p:nvSpPr>
        <p:spPr>
          <a:xfrm>
            <a:off x="6805572" y="4644253"/>
            <a:ext cx="2177143" cy="374730"/>
          </a:xfrm>
          <a:prstGeom prst="round2Same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rgbClr val="822B01"/>
                </a:solidFill>
                <a:cs typeface="Calibri"/>
                <a:sym typeface="Calibri"/>
              </a:rPr>
              <a:t>سنة سيئة</a:t>
            </a:r>
            <a:endParaRPr lang="ar-SA" sz="2400" dirty="0"/>
          </a:p>
        </p:txBody>
      </p:sp>
    </p:spTree>
    <p:extLst>
      <p:ext uri="{BB962C8B-B14F-4D97-AF65-F5344CB8AC3E}">
        <p14:creationId xmlns:p14="http://schemas.microsoft.com/office/powerpoint/2010/main" val="35768011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anim calcmode="lin" valueType="num">
                                      <p:cBhvr>
                                        <p:cTn id="13" dur="1000" fill="hold"/>
                                        <p:tgtEl>
                                          <p:spTgt spid="10244"/>
                                        </p:tgtEl>
                                        <p:attrNameLst>
                                          <p:attrName>ppt_x</p:attrName>
                                        </p:attrNameLst>
                                      </p:cBhvr>
                                      <p:tavLst>
                                        <p:tav tm="0">
                                          <p:val>
                                            <p:strVal val="#ppt_x"/>
                                          </p:val>
                                        </p:tav>
                                        <p:tav tm="100000">
                                          <p:val>
                                            <p:strVal val="#ppt_x"/>
                                          </p:val>
                                        </p:tav>
                                      </p:tavLst>
                                    </p:anim>
                                    <p:anim calcmode="lin" valueType="num">
                                      <p:cBhvr>
                                        <p:cTn id="14" dur="1000" fill="hold"/>
                                        <p:tgtEl>
                                          <p:spTgt spid="1024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46"/>
                                        </p:tgtEl>
                                        <p:attrNameLst>
                                          <p:attrName>style.visibility</p:attrName>
                                        </p:attrNameLst>
                                      </p:cBhvr>
                                      <p:to>
                                        <p:strVal val="visible"/>
                                      </p:to>
                                    </p:set>
                                    <p:animEffect transition="in" filter="fade">
                                      <p:cBhvr>
                                        <p:cTn id="29" dur="1000"/>
                                        <p:tgtEl>
                                          <p:spTgt spid="10246"/>
                                        </p:tgtEl>
                                      </p:cBhvr>
                                    </p:animEffect>
                                    <p:anim calcmode="lin" valueType="num">
                                      <p:cBhvr>
                                        <p:cTn id="30" dur="1000" fill="hold"/>
                                        <p:tgtEl>
                                          <p:spTgt spid="10246"/>
                                        </p:tgtEl>
                                        <p:attrNameLst>
                                          <p:attrName>ppt_x</p:attrName>
                                        </p:attrNameLst>
                                      </p:cBhvr>
                                      <p:tavLst>
                                        <p:tav tm="0">
                                          <p:val>
                                            <p:strVal val="#ppt_x"/>
                                          </p:val>
                                        </p:tav>
                                        <p:tav tm="100000">
                                          <p:val>
                                            <p:strVal val="#ppt_x"/>
                                          </p:val>
                                        </p:tav>
                                      </p:tavLst>
                                    </p:anim>
                                    <p:anim calcmode="lin" valueType="num">
                                      <p:cBhvr>
                                        <p:cTn id="31" dur="1000" fill="hold"/>
                                        <p:tgtEl>
                                          <p:spTgt spid="1024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4"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553792" y="135250"/>
            <a:ext cx="11423877" cy="70788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000" b="1" dirty="0" smtClean="0">
                <a:solidFill>
                  <a:srgbClr val="822B01"/>
                </a:solidFill>
                <a:cs typeface="Calibri"/>
                <a:sym typeface="Calibri"/>
              </a:rPr>
              <a:t>ما </a:t>
            </a:r>
            <a:r>
              <a:rPr lang="ar-SA" sz="4000" b="1" dirty="0" smtClean="0">
                <a:solidFill>
                  <a:srgbClr val="822B01"/>
                </a:solidFill>
                <a:cs typeface="Calibri"/>
                <a:sym typeface="Calibri"/>
              </a:rPr>
              <a:t>ثبت </a:t>
            </a:r>
            <a:r>
              <a:rPr lang="ar-SA" sz="4000" b="1" dirty="0" smtClean="0">
                <a:solidFill>
                  <a:srgbClr val="822B01"/>
                </a:solidFill>
                <a:cs typeface="Calibri"/>
                <a:sym typeface="Calibri"/>
              </a:rPr>
              <a:t>عن النبي صلى الله عليه وسلم من قوله وفعله وتقريره.</a:t>
            </a:r>
            <a:endParaRPr lang="ar-SA" sz="40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1397" y="489193"/>
            <a:ext cx="2980872" cy="2980872"/>
          </a:xfrm>
          <a:prstGeom prst="rect">
            <a:avLst/>
          </a:prstGeom>
        </p:spPr>
      </p:pic>
      <p:sp>
        <p:nvSpPr>
          <p:cNvPr id="7" name="مستطيل ذو زوايا قطرية مستديرة 6"/>
          <p:cNvSpPr/>
          <p:nvPr/>
        </p:nvSpPr>
        <p:spPr>
          <a:xfrm>
            <a:off x="91025" y="6190078"/>
            <a:ext cx="3015291"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تفكير إبداعي</a:t>
            </a:r>
            <a:endParaRPr lang="ar-SA" sz="3600" b="1" dirty="0">
              <a:latin typeface="Traditional Arabic" panose="02020603050405020304" pitchFamily="18" charset="-78"/>
              <a:cs typeface="Traditional Arabic" panose="02020603050405020304" pitchFamily="18" charset="-78"/>
            </a:endParaRPr>
          </a:p>
        </p:txBody>
      </p:sp>
      <p:sp>
        <p:nvSpPr>
          <p:cNvPr id="5" name="مستطيل 4"/>
          <p:cNvSpPr/>
          <p:nvPr/>
        </p:nvSpPr>
        <p:spPr>
          <a:xfrm>
            <a:off x="6387921" y="1802657"/>
            <a:ext cx="4532010" cy="70788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ar-SA" sz="4000" b="1" dirty="0" smtClean="0">
                <a:solidFill>
                  <a:srgbClr val="822B01"/>
                </a:solidFill>
                <a:effectLst>
                  <a:outerShdw blurRad="38100" dist="38100" dir="2700000" algn="tl">
                    <a:srgbClr val="000000">
                      <a:alpha val="43137"/>
                    </a:srgbClr>
                  </a:outerShdw>
                </a:effectLst>
                <a:cs typeface="Calibri"/>
                <a:sym typeface="Calibri"/>
              </a:rPr>
              <a:t>مثلَّ/ي على حديث قولي:</a:t>
            </a:r>
            <a:endParaRPr lang="ar-SA" dirty="0">
              <a:effectLst>
                <a:outerShdw blurRad="38100" dist="38100" dir="2700000" algn="tl">
                  <a:srgbClr val="000000">
                    <a:alpha val="43137"/>
                  </a:srgbClr>
                </a:outerShdw>
              </a:effectLst>
            </a:endParaRPr>
          </a:p>
        </p:txBody>
      </p:sp>
      <p:pic>
        <p:nvPicPr>
          <p:cNvPr id="15" name="صورة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73" y="3314254"/>
            <a:ext cx="5332886" cy="2648222"/>
          </a:xfrm>
          <a:prstGeom prst="roundRect">
            <a:avLst>
              <a:gd name="adj" fmla="val 41299"/>
            </a:avLst>
          </a:prstGeom>
          <a:solidFill>
            <a:srgbClr val="FFFFFF">
              <a:shade val="85000"/>
            </a:srgbClr>
          </a:solidFill>
          <a:ln>
            <a:noFill/>
          </a:ln>
          <a:effectLst>
            <a:reflection blurRad="12700" stA="38000" endPos="28000" dist="5000" dir="5400000" sy="-100000" algn="bl" rotWithShape="0"/>
          </a:effectLst>
        </p:spPr>
      </p:pic>
      <p:sp>
        <p:nvSpPr>
          <p:cNvPr id="8" name="مستطيل 7"/>
          <p:cNvSpPr/>
          <p:nvPr/>
        </p:nvSpPr>
        <p:spPr>
          <a:xfrm>
            <a:off x="6123337" y="2757251"/>
            <a:ext cx="5294351" cy="1815882"/>
          </a:xfrm>
          <a:prstGeom prst="rect">
            <a:avLst/>
          </a:prstGeom>
        </p:spPr>
        <p:txBody>
          <a:bodyPr wrap="square">
            <a:spAutoFit/>
          </a:bodyPr>
          <a:lstStyle/>
          <a:p>
            <a:pPr algn="ctr"/>
            <a:r>
              <a:rPr lang="ar-SA" sz="2800" b="1" dirty="0" smtClean="0">
                <a:solidFill>
                  <a:srgbClr val="822B01"/>
                </a:solidFill>
                <a:cs typeface="Calibri"/>
                <a:sym typeface="Calibri"/>
              </a:rPr>
              <a:t>قال النبي </a:t>
            </a:r>
            <a:r>
              <a:rPr lang="ar-SA" sz="2800" b="1" dirty="0">
                <a:solidFill>
                  <a:srgbClr val="822B01"/>
                </a:solidFill>
                <a:cs typeface="Calibri"/>
                <a:sym typeface="Calibri"/>
              </a:rPr>
              <a:t>ﷺ لأبي موسى الأشعري رضي الله عنه: ألا أدلك على كنز من كنوز الجنة: لا حول ولا قوة إلا بالله[1].</a:t>
            </a:r>
          </a:p>
          <a:p>
            <a:pPr algn="ctr"/>
            <a:endParaRPr lang="ar-SA" sz="28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1728086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extLst>
              <p:ext uri="{D42A27DB-BD31-4B8C-83A1-F6EECF244321}">
                <p14:modId xmlns:p14="http://schemas.microsoft.com/office/powerpoint/2010/main" val="1544926003"/>
              </p:ext>
            </p:extLst>
          </p:nvPr>
        </p:nvGraphicFramePr>
        <p:xfrm>
          <a:off x="3563471" y="942393"/>
          <a:ext cx="7170316" cy="5055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مستطيل 8"/>
          <p:cNvSpPr/>
          <p:nvPr/>
        </p:nvSpPr>
        <p:spPr>
          <a:xfrm>
            <a:off x="553792" y="135250"/>
            <a:ext cx="11423877" cy="70788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ar-SA" sz="4000" b="1" dirty="0" smtClean="0">
                <a:solidFill>
                  <a:srgbClr val="822B01"/>
                </a:solidFill>
                <a:cs typeface="Calibri"/>
                <a:sym typeface="Calibri"/>
              </a:rPr>
              <a:t>ما </a:t>
            </a:r>
            <a:r>
              <a:rPr lang="ar-SA" sz="4000" b="1" dirty="0" smtClean="0">
                <a:solidFill>
                  <a:srgbClr val="822B01"/>
                </a:solidFill>
                <a:cs typeface="Calibri"/>
                <a:sym typeface="Calibri"/>
              </a:rPr>
              <a:t>ثبت </a:t>
            </a:r>
            <a:r>
              <a:rPr lang="ar-SA" sz="4000" b="1" dirty="0" smtClean="0">
                <a:solidFill>
                  <a:srgbClr val="822B01"/>
                </a:solidFill>
                <a:cs typeface="Calibri"/>
                <a:sym typeface="Calibri"/>
              </a:rPr>
              <a:t>عن النبي صلى الله عليه وسلم من قوله وفعله وتقريره.</a:t>
            </a:r>
            <a:endParaRPr lang="ar-SA" sz="4000" b="1" dirty="0" smtClean="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ndParaRPr>
          </a:p>
        </p:txBody>
      </p:sp>
      <p:pic>
        <p:nvPicPr>
          <p:cNvPr id="3" name="صورة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2591" y="150572"/>
            <a:ext cx="2980872" cy="2980872"/>
          </a:xfrm>
          <a:prstGeom prst="rect">
            <a:avLst/>
          </a:prstGeom>
        </p:spPr>
      </p:pic>
      <p:sp>
        <p:nvSpPr>
          <p:cNvPr id="7" name="مستطيل ذو زوايا قطرية مستديرة 6"/>
          <p:cNvSpPr/>
          <p:nvPr/>
        </p:nvSpPr>
        <p:spPr>
          <a:xfrm>
            <a:off x="91025" y="6190078"/>
            <a:ext cx="3015291" cy="518714"/>
          </a:xfrm>
          <a:prstGeom prst="round2DiagRect">
            <a:avLst>
              <a:gd name="adj1" fmla="val 16667"/>
              <a:gd name="adj2" fmla="val 5000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smtClean="0">
                <a:latin typeface="Traditional Arabic" panose="02020603050405020304" pitchFamily="18" charset="-78"/>
                <a:cs typeface="Traditional Arabic" panose="02020603050405020304" pitchFamily="18" charset="-78"/>
              </a:rPr>
              <a:t>تفكير ابداعي</a:t>
            </a:r>
            <a:endParaRPr lang="ar-SA" sz="3600" b="1" dirty="0">
              <a:latin typeface="Traditional Arabic" panose="02020603050405020304" pitchFamily="18" charset="-78"/>
              <a:cs typeface="Traditional Arabic" panose="02020603050405020304" pitchFamily="18" charset="-78"/>
            </a:endParaRPr>
          </a:p>
        </p:txBody>
      </p:sp>
      <p:sp>
        <p:nvSpPr>
          <p:cNvPr id="5" name="مستطيل 4"/>
          <p:cNvSpPr/>
          <p:nvPr/>
        </p:nvSpPr>
        <p:spPr>
          <a:xfrm>
            <a:off x="4864991" y="1444493"/>
            <a:ext cx="4567276" cy="70788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r>
              <a:rPr lang="ar-SA" sz="4000" b="1" dirty="0" smtClean="0">
                <a:solidFill>
                  <a:srgbClr val="822B01"/>
                </a:solidFill>
                <a:effectLst>
                  <a:outerShdw blurRad="38100" dist="38100" dir="2700000" algn="tl">
                    <a:srgbClr val="000000">
                      <a:alpha val="43137"/>
                    </a:srgbClr>
                  </a:outerShdw>
                </a:effectLst>
                <a:cs typeface="Calibri"/>
                <a:sym typeface="Calibri"/>
              </a:rPr>
              <a:t>مثلَّ/ي على حديث فعلي:</a:t>
            </a:r>
            <a:endParaRPr lang="ar-SA" dirty="0">
              <a:effectLst>
                <a:outerShdw blurRad="38100" dist="38100" dir="2700000" algn="tl">
                  <a:srgbClr val="000000">
                    <a:alpha val="43137"/>
                  </a:srgbClr>
                </a:outerShdw>
              </a:effectLst>
            </a:endParaRPr>
          </a:p>
        </p:txBody>
      </p:sp>
      <p:graphicFrame>
        <p:nvGraphicFramePr>
          <p:cNvPr id="11" name="رسم تخطيطي 10"/>
          <p:cNvGraphicFramePr/>
          <p:nvPr>
            <p:extLst>
              <p:ext uri="{D42A27DB-BD31-4B8C-83A1-F6EECF244321}">
                <p14:modId xmlns:p14="http://schemas.microsoft.com/office/powerpoint/2010/main" val="1781890814"/>
              </p:ext>
            </p:extLst>
          </p:nvPr>
        </p:nvGraphicFramePr>
        <p:xfrm>
          <a:off x="3563471" y="2930989"/>
          <a:ext cx="7170316" cy="50553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صورة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0329" y="3228265"/>
            <a:ext cx="5133975" cy="3075617"/>
          </a:xfrm>
          <a:prstGeom prst="rect">
            <a:avLst/>
          </a:prstGeom>
        </p:spPr>
      </p:pic>
    </p:spTree>
    <p:extLst>
      <p:ext uri="{BB962C8B-B14F-4D97-AF65-F5344CB8AC3E}">
        <p14:creationId xmlns:p14="http://schemas.microsoft.com/office/powerpoint/2010/main" val="15925532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P spid="5" grpId="0" animBg="1"/>
      <p:bldGraphic spid="11" grpId="0">
        <p:bldAsOne/>
      </p:bldGraphic>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7048</TotalTime>
  <Words>1524</Words>
  <Application>Microsoft Office PowerPoint</Application>
  <PresentationFormat>شاشة عريضة</PresentationFormat>
  <Paragraphs>181</Paragraphs>
  <Slides>29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29</vt:i4>
      </vt:variant>
    </vt:vector>
  </HeadingPairs>
  <TitlesOfParts>
    <vt:vector size="36" baseType="lpstr">
      <vt:lpstr>맑은 고딕</vt:lpstr>
      <vt:lpstr>Arial</vt:lpstr>
      <vt:lpstr>Calibri</vt:lpstr>
      <vt:lpstr>Calibri Light</vt:lpstr>
      <vt:lpstr>Times New Roman</vt:lpstr>
      <vt:lpstr>Traditional Arabic</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Prettykadooj</dc:creator>
  <cp:lastModifiedBy>Prettykadooj</cp:lastModifiedBy>
  <cp:revision>153</cp:revision>
  <dcterms:created xsi:type="dcterms:W3CDTF">2020-01-30T21:06:01Z</dcterms:created>
  <dcterms:modified xsi:type="dcterms:W3CDTF">2020-03-30T20:05:31Z</dcterms:modified>
</cp:coreProperties>
</file>