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62" r:id="rId3"/>
  </p:sldMasterIdLst>
  <p:notesMasterIdLst>
    <p:notesMasterId r:id="rId27"/>
  </p:notesMasterIdLst>
  <p:sldIdLst>
    <p:sldId id="1308" r:id="rId4"/>
    <p:sldId id="1309" r:id="rId5"/>
    <p:sldId id="1349" r:id="rId6"/>
    <p:sldId id="1311" r:id="rId7"/>
    <p:sldId id="1315" r:id="rId8"/>
    <p:sldId id="1314" r:id="rId9"/>
    <p:sldId id="256" r:id="rId10"/>
    <p:sldId id="1345" r:id="rId11"/>
    <p:sldId id="1317" r:id="rId12"/>
    <p:sldId id="644" r:id="rId13"/>
    <p:sldId id="1328" r:id="rId14"/>
    <p:sldId id="1320" r:id="rId15"/>
    <p:sldId id="1323" r:id="rId16"/>
    <p:sldId id="1346" r:id="rId17"/>
    <p:sldId id="1324" r:id="rId18"/>
    <p:sldId id="1347" r:id="rId19"/>
    <p:sldId id="1325" r:id="rId20"/>
    <p:sldId id="1326" r:id="rId21"/>
    <p:sldId id="1348" r:id="rId22"/>
    <p:sldId id="1327" r:id="rId23"/>
    <p:sldId id="1359" r:id="rId24"/>
    <p:sldId id="1362" r:id="rId25"/>
    <p:sldId id="1363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EC2"/>
    <a:srgbClr val="FBE5D6"/>
    <a:srgbClr val="EAD5FF"/>
    <a:srgbClr val="FFCCCC"/>
    <a:srgbClr val="F0E1FF"/>
    <a:srgbClr val="E2C5FF"/>
    <a:srgbClr val="FFBDBD"/>
    <a:srgbClr val="CB97FF"/>
    <a:srgbClr val="9933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A0D0E32-5F10-482A-BB72-2B6E5DF52C0E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644F15-D45E-4DCA-8841-47B33C3437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18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3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65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0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4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34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2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15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3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D50256-7B74-4BC7-88FD-352F4CA9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B4EEB92-5C32-4B50-BF26-B3775D846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F84ED0-995F-4B85-B5F0-76EC8FB9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DD1A3A-8D99-4E1E-BE5F-78C784E9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4F9CD7-BD4E-40EC-8289-8A75C32C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798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9D8344-FE26-4CAE-8848-B86A5165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E658BB4-D9C0-4555-9776-269ED8F2D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FB6F96-62E9-4B79-82CB-AA168169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75F3F4-6ABA-4DB3-9215-4209B166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105AB8-DE46-4B2D-BA7E-954C5322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767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093FE70-0893-45B1-9510-8E6E5E7F6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199239-5DFC-4F83-B050-411A77437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EAA8DB-0284-4C20-9BE7-348752AD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37113A-E3B1-4915-90FE-1D030FBF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92CBCE-8204-459D-BC41-8D8CDA84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759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7BC4-FE65-4A38-B5FB-338865431695}" type="datetimeFigureOut">
              <a:rPr lang="ar-SA" smtClean="0"/>
              <a:t>22/07/42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941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A938B-B12F-497F-9CB2-88B058E2523D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83BE1-FE16-43D5-AF6A-957927E2160F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29917595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8EDAE-5926-4A84-AE49-97CD838A2753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02739-114E-4A30-8565-0AC01A0C14E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94117392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63CBC-009E-410E-A5C2-D15B7E43D949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F9DE4-8BC5-44F2-9F94-EE0C00784A0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804856259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CF523-A605-4786-A181-F1D0817DF785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47A28-760E-4946-ABE0-7D2B02B3B800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858192839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9B7C-3CC2-49BB-9630-6828B8700A69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698D-50C8-4383-B252-3E2EA72A563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166693974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1C2EE-651F-44BE-9EE0-075B7B46813F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2FAAF-598A-4AB8-82D8-3D25130187E5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02155432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161C-6340-4F73-8A91-08766BD2D55E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3F9FE-CB5F-4B14-BBE1-B47C2B4D2D9F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836401711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675056-B06E-4CBE-9DE8-DE1B7975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41C5099-9DDA-46EE-9833-2C703EA9A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5F6E9E-D8CB-44DF-AFC7-4C4CAD74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21C04E-1387-4175-A8E1-A7EAB3A2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DE000-413B-462C-8D3A-BA36D750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487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8EDE2-4667-4AEE-A9BA-7408FC7E988C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F403C-4795-4366-9981-B97E5917FB59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37169218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44E6-D22D-44B8-9545-ED8ABDD1B278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FBD4C-925D-47BD-B2C4-1449DD981C3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48890739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70289-E4C8-4A3C-9C9D-C2390C3A9C60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9EBD6-058B-4350-A0B1-DB439828634E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93241950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B238-DB26-4805-83F6-171BA28696EA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57466-FD11-473E-92DC-55FDEB25A2E7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342343240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3FBB0B-69C4-4280-973B-AFE81D0D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29F49F-BCF4-44E1-B89B-AF402A9E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0597CD-F4E4-469E-BEDF-BFECD422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02FB5D-B459-4FED-9E79-D756C2EC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82FA0F-EBC7-4742-8AA8-1F00357B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833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A743A-55A6-41D6-BD25-5D5B8043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2F68BF-0E63-483F-B606-4102694BC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EE3454B-09E6-44CD-95CD-9A2DF8D32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9D630E-BB6F-426B-9761-4526B60D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93F7AC-E2D8-4776-BF10-C6E243A6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2F8F8D2-4424-4D34-8E4C-D9E1D74A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38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A42E52-390B-4D35-AF19-E61B4AA3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180001-370C-45F0-9E75-CAAF8A939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482088-40F4-45BF-9C05-6D8DAB27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FC5AC94-A3B0-496B-8F06-A7DDFB2F6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D5FE903-9FE8-4CAE-B99D-84BEB2A3C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6B54AA6-4181-48D7-AF1F-9105445F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814E9D3-A0DB-4F70-95A9-24552A54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D0559FF-7309-4FE5-96A1-7AF79763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84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CCF80E-BFFC-4DC4-A7DA-1C7EEED7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2D17CCF-9523-4FF9-91FA-B502FA98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A45DBB-C95C-4F35-8FE8-7D3D7637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2754E5A-6F2C-49CF-A89A-9FC6D75D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82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671812C-E19C-44F5-9EE5-9E54B7FB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99BB81B-48AC-4079-9295-224CD9BB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DD902A7-E5DD-4A21-A274-32A0B206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236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B92F1E-0BF0-4A8D-B7E5-DFBD12AF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C0658B-6A70-4FA9-BA99-89720D464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2E3D52-E2A7-4970-88EE-D9AB6B9B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BC63E1-E9F3-40DA-99D0-60468125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01080D-ADDC-452E-8DD4-401CB122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40E2610-CE7D-4AE5-9986-CE1967A3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441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D9A4BE-9BC8-43DA-9AB5-8D884A6F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11686F-830F-4538-ADC0-4E9BCB268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0ED0A20-4FB8-44FF-8B71-A99CAD172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3A20F9-9C35-4A03-A102-603064FB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13551E-9903-4D39-8F63-737FF3C0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3947E45-33AF-4B3F-A2E1-C5C6E794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228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D04DDC4-67A8-4343-81CB-6C2DE9C1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3BDF79-FF8C-4219-B560-5FC544A35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21D984-00C8-471B-B366-E2C7BE1C6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2D05-F79F-49E0-A1FE-A0FE5A792497}" type="datetimeFigureOut">
              <a:rPr lang="ar-SA" smtClean="0"/>
              <a:t>22/07/42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21065C-9922-460E-AD69-B48CD6011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0A7BFA-B886-4FEB-AE18-8EEDCCDB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07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7BC4-FE65-4A38-B5FB-338865431695}" type="datetimeFigureOut">
              <a:rPr lang="ar-SA" smtClean="0"/>
              <a:t>22/07/42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6921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80F8A6C8-58E4-43F0-9D2F-5A0994CFF1D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22/07/42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27B489F-408D-467A-8431-143D8B328490}" type="slidenum">
              <a:rPr lang="ar-SA" altLang="ar-SA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14074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med">
    <p:split orient="vert"/>
    <p:sndAc>
      <p:stSnd>
        <p:snd r:embed="rId13" name="voltag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jpeg"/><Relationship Id="rId12" Type="http://schemas.openxmlformats.org/officeDocument/2006/relationships/slide" Target="slid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0607977-C8F1-4926-8ED1-5B29246E7B17}"/>
              </a:ext>
            </a:extLst>
          </p:cNvPr>
          <p:cNvGrpSpPr/>
          <p:nvPr/>
        </p:nvGrpSpPr>
        <p:grpSpPr>
          <a:xfrm>
            <a:off x="0" y="-1"/>
            <a:ext cx="12192000" cy="7163735"/>
            <a:chOff x="0" y="-1"/>
            <a:chExt cx="12192000" cy="7163735"/>
          </a:xfrm>
        </p:grpSpPr>
        <p:pic>
          <p:nvPicPr>
            <p:cNvPr id="3" name="صورة 2" descr="صورة تحتوي على نص, ألعاب القوى, لقطة شاشة&#10;&#10;تم إنشاء الوصف تلقائياً">
              <a:extLst>
                <a:ext uri="{FF2B5EF4-FFF2-40B4-BE49-F238E27FC236}">
                  <a16:creationId xmlns:a16="http://schemas.microsoft.com/office/drawing/2014/main" id="{5F86BA66-7A5F-4419-9888-348BAF93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7163735"/>
            </a:xfrm>
            <a:prstGeom prst="rect">
              <a:avLst/>
            </a:prstGeom>
          </p:spPr>
        </p:pic>
        <p:pic>
          <p:nvPicPr>
            <p:cNvPr id="4" name="صورة 3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E559481D-D3EA-4280-9D23-6D2A53F5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940" y="805683"/>
              <a:ext cx="8652120" cy="3919360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4EFE55F9-F4A7-4E8E-9781-92E68C67237D}"/>
                </a:ext>
              </a:extLst>
            </p:cNvPr>
            <p:cNvSpPr txBox="1"/>
            <p:nvPr/>
          </p:nvSpPr>
          <p:spPr>
            <a:xfrm>
              <a:off x="4334064" y="4033996"/>
              <a:ext cx="3060752" cy="369332"/>
            </a:xfrm>
            <a:prstGeom prst="rect">
              <a:avLst/>
            </a:prstGeom>
            <a:solidFill>
              <a:srgbClr val="D5DEC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إعداد وتصميم: ليلى آل جميع</a:t>
              </a:r>
            </a:p>
          </p:txBody>
        </p:sp>
      </p:grpSp>
      <p:pic>
        <p:nvPicPr>
          <p:cNvPr id="39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AED1DC2E-ABB2-42EA-BCF0-1A76EE68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61" y="942109"/>
            <a:ext cx="1598556" cy="8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48" y="1756099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نتيجة بحث الصور عن شعار وزارة التعليم png">
            <a:extLst>
              <a:ext uri="{FF2B5EF4-FFF2-40B4-BE49-F238E27FC236}">
                <a16:creationId xmlns:a16="http://schemas.microsoft.com/office/drawing/2014/main" id="{1B822F0D-D1FB-45B9-A076-7CF98DE0908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58" y="1048544"/>
            <a:ext cx="1661795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BA6A08C-C14B-4FC6-8CDC-EF338D498442}"/>
              </a:ext>
            </a:extLst>
          </p:cNvPr>
          <p:cNvSpPr txBox="1"/>
          <p:nvPr/>
        </p:nvSpPr>
        <p:spPr>
          <a:xfrm>
            <a:off x="4494429" y="969451"/>
            <a:ext cx="2740025" cy="1331134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درس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اليوم بعنوان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الفَهْم القِرَائِي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81C1B0-4B53-4F09-8634-9FAD45CC2CF7}"/>
              </a:ext>
            </a:extLst>
          </p:cNvPr>
          <p:cNvSpPr txBox="1"/>
          <p:nvPr/>
        </p:nvSpPr>
        <p:spPr>
          <a:xfrm>
            <a:off x="7750577" y="2200892"/>
            <a:ext cx="2507633" cy="12890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المادة: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لغتي الجميلة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الصف: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الخامس الابتدائي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التاريخ: </a:t>
            </a:r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...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/ 7 / 1442 هـ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3FF5B91-19A8-49E7-A9AC-FD47ADD7713A}"/>
              </a:ext>
            </a:extLst>
          </p:cNvPr>
          <p:cNvGrpSpPr/>
          <p:nvPr/>
        </p:nvGrpSpPr>
        <p:grpSpPr>
          <a:xfrm>
            <a:off x="5246832" y="2515745"/>
            <a:ext cx="1382944" cy="946359"/>
            <a:chOff x="5528349" y="3427977"/>
            <a:chExt cx="1359364" cy="946359"/>
          </a:xfrm>
        </p:grpSpPr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2A8587F-24CE-4194-8E4B-9143BA7BCB80}"/>
                </a:ext>
              </a:extLst>
            </p:cNvPr>
            <p:cNvSpPr txBox="1"/>
            <p:nvPr/>
          </p:nvSpPr>
          <p:spPr>
            <a:xfrm>
              <a:off x="5528349" y="3427977"/>
              <a:ext cx="1359364" cy="307777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بالقراءة يرتقي فكري</a:t>
              </a:r>
            </a:p>
          </p:txBody>
        </p:sp>
        <p:pic>
          <p:nvPicPr>
            <p:cNvPr id="21" name="Picture 2" descr="نتيجة بحث الصور عن القراءة متعة للنفس وغذاء للعقل">
              <a:extLst>
                <a:ext uri="{FF2B5EF4-FFF2-40B4-BE49-F238E27FC236}">
                  <a16:creationId xmlns:a16="http://schemas.microsoft.com/office/drawing/2014/main" id="{F7B93A31-30B9-4DF1-AAF6-169253B1A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41" b="100000" l="2833" r="100000">
                          <a14:foregroundMark x1="73654" y1="37070" x2="60812" y2="32611"/>
                          <a14:foregroundMark x1="73371" y1="33376" x2="58640" y2="30446"/>
                          <a14:foregroundMark x1="37771" y1="32994" x2="20963" y2="40637"/>
                          <a14:foregroundMark x1="71577" y1="55541" x2="31728" y2="56943"/>
                          <a14:foregroundMark x1="27762" y1="54522" x2="35033" y2="51720"/>
                          <a14:foregroundMark x1="24646" y1="84713" x2="11992" y2="85732"/>
                          <a14:foregroundMark x1="11520" y1="83949" x2="9065" y2="82166"/>
                          <a14:foregroundMark x1="95467" y1="83567" x2="95467" y2="83567"/>
                          <a14:foregroundMark x1="96789" y1="85350" x2="93296" y2="94140"/>
                          <a14:foregroundMark x1="93390" y1="83439" x2="90274" y2="89299"/>
                          <a14:foregroundMark x1="93862" y1="80637" x2="88102" y2="87389"/>
                          <a14:foregroundMark x1="6988" y1="91592" x2="6988" y2="91592"/>
                          <a14:foregroundMark x1="7743" y1="95159" x2="3777" y2="82038"/>
                          <a14:foregroundMark x1="11804" y1="90955" x2="5949" y2="78854"/>
                          <a14:foregroundMark x1="79698" y1="61274" x2="79698" y2="612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915" y="3659814"/>
              <a:ext cx="928232" cy="714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7CB8DC6-820A-4F56-994E-4BA6B6FDBE72}"/>
              </a:ext>
            </a:extLst>
          </p:cNvPr>
          <p:cNvSpPr txBox="1"/>
          <p:nvPr/>
        </p:nvSpPr>
        <p:spPr>
          <a:xfrm>
            <a:off x="3270522" y="3563384"/>
            <a:ext cx="518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Mudir MT" pitchFamily="2" charset="-78"/>
              </a:rPr>
              <a:t>اللَّهُمَّ انْفَعْنَا بِمَا عَلَّمْتَنَا, وَعَلِّمْنَا مَا يَنْفَعُنَا, وَزِدْنَا عِلْمًا إِلَى عِلْمِنَا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3C83894-7C9D-4C96-91B3-165BD0A87C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0498" y="2923377"/>
            <a:ext cx="1200718" cy="25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445880" y="1917053"/>
            <a:ext cx="8712043" cy="266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شروط القراءة الصامِتة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عدم الإشارة بِالأصبع على الكلمة المقْرُوءة</a:t>
            </a:r>
          </a:p>
          <a:p>
            <a:pPr marL="457200" marR="0" lvl="0" indent="-45720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إمسَاك قلم الرُّصَاص لتسجيل الملحوظات على هامش النَّص</a:t>
            </a:r>
          </a:p>
          <a:p>
            <a:pPr marL="457200" marR="0" lvl="0" indent="-45720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الالتزام  بِالوقتِ المُحدد للقرَاءةِ الصَّامِتة</a:t>
            </a:r>
          </a:p>
          <a:p>
            <a:pPr marL="457200" marR="0" lvl="0" indent="-45720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التَّركيز  وفِهم المعنى لأتمكن بعدها مِن الإجابَة عنْ الأسئِلة دون الرُّجُوع إلى النَّص  </a:t>
            </a:r>
          </a:p>
        </p:txBody>
      </p:sp>
      <p:pic>
        <p:nvPicPr>
          <p:cNvPr id="9219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3" y="345093"/>
            <a:ext cx="15843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مستطيل 8"/>
          <p:cNvSpPr>
            <a:spLocks noChangeArrowheads="1"/>
          </p:cNvSpPr>
          <p:nvPr/>
        </p:nvSpPr>
        <p:spPr bwMode="auto">
          <a:xfrm>
            <a:off x="2080112" y="178406"/>
            <a:ext cx="14351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أتذكر</a:t>
            </a:r>
            <a:endParaRPr kumimoji="0" lang="ar-SA" altLang="ar-SA" sz="6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4494213" y="41275"/>
            <a:ext cx="57642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القراءة الصامتة :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هي قِراءة سِريَّة تَكون بِواسطة النَّظر لَيس فِيها صَوت ولا هَمس ولا تَحريك للشفَتين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DF294A5C-900B-4EB6-AC02-1C7822DD24F8}"/>
              </a:ext>
            </a:extLst>
          </p:cNvPr>
          <p:cNvSpPr/>
          <p:nvPr/>
        </p:nvSpPr>
        <p:spPr>
          <a:xfrm>
            <a:off x="415127" y="3168686"/>
            <a:ext cx="2698321" cy="2058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25951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85D174A-9493-4789-B3F9-C6D9E08B3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435" y="178593"/>
            <a:ext cx="4407576" cy="62436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32A6C7C-6B17-4732-AB77-7100BE430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78" y="178593"/>
            <a:ext cx="4399983" cy="624363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7DE149-18A8-44B2-800A-8159B1106B49}"/>
              </a:ext>
            </a:extLst>
          </p:cNvPr>
          <p:cNvSpPr txBox="1"/>
          <p:nvPr/>
        </p:nvSpPr>
        <p:spPr>
          <a:xfrm>
            <a:off x="9317904" y="564051"/>
            <a:ext cx="23764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الصامتة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ED1DD7D-F5A1-4C33-9E71-FAD7898154D6}"/>
              </a:ext>
            </a:extLst>
          </p:cNvPr>
          <p:cNvSpPr txBox="1"/>
          <p:nvPr/>
        </p:nvSpPr>
        <p:spPr>
          <a:xfrm>
            <a:off x="9317904" y="2951788"/>
            <a:ext cx="23764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الجهرية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pic>
        <p:nvPicPr>
          <p:cNvPr id="385" name="Picture 3" descr="C:\Users\tutor2u\Downloads\shutterstock_176292206.jpg">
            <a:extLst>
              <a:ext uri="{FF2B5EF4-FFF2-40B4-BE49-F238E27FC236}">
                <a16:creationId xmlns:a16="http://schemas.microsoft.com/office/drawing/2014/main" id="{27148825-374F-4F7C-8E16-830F6E053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1895" y="1305274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" name="Group 13">
            <a:extLst>
              <a:ext uri="{FF2B5EF4-FFF2-40B4-BE49-F238E27FC236}">
                <a16:creationId xmlns:a16="http://schemas.microsoft.com/office/drawing/2014/main" id="{56A1C4BE-6CEF-4DDE-8C40-341DD2975D17}"/>
              </a:ext>
            </a:extLst>
          </p:cNvPr>
          <p:cNvGrpSpPr/>
          <p:nvPr/>
        </p:nvGrpSpPr>
        <p:grpSpPr>
          <a:xfrm>
            <a:off x="10480364" y="1582201"/>
            <a:ext cx="45719" cy="984989"/>
            <a:chOff x="6921179" y="3423643"/>
            <a:chExt cx="45719" cy="1666898"/>
          </a:xfrm>
        </p:grpSpPr>
        <p:sp>
          <p:nvSpPr>
            <p:cNvPr id="387" name="Rectangle 14">
              <a:extLst>
                <a:ext uri="{FF2B5EF4-FFF2-40B4-BE49-F238E27FC236}">
                  <a16:creationId xmlns:a16="http://schemas.microsoft.com/office/drawing/2014/main" id="{A6AD519C-1E5C-44D9-9104-0DC5DA4867C2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Rectangle 15">
              <a:extLst>
                <a:ext uri="{FF2B5EF4-FFF2-40B4-BE49-F238E27FC236}">
                  <a16:creationId xmlns:a16="http://schemas.microsoft.com/office/drawing/2014/main" id="{9EC086C0-E951-47F2-93C1-8F770A4B9826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9" name="Picture 3" descr="C:\Users\tutor2u\Downloads\shutterstock_176292206.jpg">
            <a:extLst>
              <a:ext uri="{FF2B5EF4-FFF2-40B4-BE49-F238E27FC236}">
                <a16:creationId xmlns:a16="http://schemas.microsoft.com/office/drawing/2014/main" id="{1DB7DB81-A0CE-4F79-856B-7913A00B0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8061" y="3705999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0" name="Group 13">
            <a:extLst>
              <a:ext uri="{FF2B5EF4-FFF2-40B4-BE49-F238E27FC236}">
                <a16:creationId xmlns:a16="http://schemas.microsoft.com/office/drawing/2014/main" id="{DA5A2E45-DF49-4562-93DF-15FCB71A681F}"/>
              </a:ext>
            </a:extLst>
          </p:cNvPr>
          <p:cNvGrpSpPr/>
          <p:nvPr/>
        </p:nvGrpSpPr>
        <p:grpSpPr>
          <a:xfrm>
            <a:off x="10456530" y="3982926"/>
            <a:ext cx="45719" cy="984989"/>
            <a:chOff x="6921179" y="3423643"/>
            <a:chExt cx="45719" cy="1666898"/>
          </a:xfrm>
        </p:grpSpPr>
        <p:sp>
          <p:nvSpPr>
            <p:cNvPr id="391" name="Rectangle 14">
              <a:extLst>
                <a:ext uri="{FF2B5EF4-FFF2-40B4-BE49-F238E27FC236}">
                  <a16:creationId xmlns:a16="http://schemas.microsoft.com/office/drawing/2014/main" id="{15EBD927-D454-47CD-97E3-296D1E301D63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Rectangle 15">
              <a:extLst>
                <a:ext uri="{FF2B5EF4-FFF2-40B4-BE49-F238E27FC236}">
                  <a16:creationId xmlns:a16="http://schemas.microsoft.com/office/drawing/2014/main" id="{588E65FE-ECD2-4B7C-BFEC-21CB3F7577B4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B318CD7-79E2-4187-9F42-49599A40DD0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+mj-cs"/>
              </a:rPr>
              <a:t>هيَّا بنا نتناقش معًا أحداث قصتنا لهذا اليوم:</a:t>
            </a: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A006F552-1D8A-4C0E-9C27-FB97DC34DC4A}"/>
              </a:ext>
            </a:extLst>
          </p:cNvPr>
          <p:cNvSpPr/>
          <p:nvPr/>
        </p:nvSpPr>
        <p:spPr>
          <a:xfrm flipH="1">
            <a:off x="7309590" y="1483394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05623C0-CF47-4795-9FA4-960086D16A4C}"/>
              </a:ext>
            </a:extLst>
          </p:cNvPr>
          <p:cNvSpPr txBox="1"/>
          <p:nvPr/>
        </p:nvSpPr>
        <p:spPr>
          <a:xfrm>
            <a:off x="8556840" y="719846"/>
            <a:ext cx="3635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cs typeface="+mj-cs"/>
              </a:rPr>
              <a:t>مستويات الفهم القرائي:</a:t>
            </a:r>
          </a:p>
        </p:txBody>
      </p:sp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133B5693-4423-439E-B0F9-CF0803FD1F07}"/>
              </a:ext>
            </a:extLst>
          </p:cNvPr>
          <p:cNvSpPr/>
          <p:nvPr/>
        </p:nvSpPr>
        <p:spPr>
          <a:xfrm flipH="1">
            <a:off x="7309590" y="2462892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2- مستوى الفهم الاستنتاجي ( التفسيري ).</a:t>
            </a:r>
          </a:p>
        </p:txBody>
      </p:sp>
      <p:sp>
        <p:nvSpPr>
          <p:cNvPr id="7" name="سهم: خماسي 6">
            <a:extLst>
              <a:ext uri="{FF2B5EF4-FFF2-40B4-BE49-F238E27FC236}">
                <a16:creationId xmlns:a16="http://schemas.microsoft.com/office/drawing/2014/main" id="{8680D8BC-20EB-4DB0-8632-9914A8D76F13}"/>
              </a:ext>
            </a:extLst>
          </p:cNvPr>
          <p:cNvSpPr/>
          <p:nvPr/>
        </p:nvSpPr>
        <p:spPr>
          <a:xfrm flipH="1">
            <a:off x="7309589" y="3442390"/>
            <a:ext cx="4882410" cy="814287"/>
          </a:xfrm>
          <a:prstGeom prst="homePlate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3- مستوى الفهم الناقد.</a:t>
            </a:r>
          </a:p>
        </p:txBody>
      </p:sp>
      <p:pic>
        <p:nvPicPr>
          <p:cNvPr id="3074" name="Picture 2" descr="كلمات تحتوي على تنوين بالكسر | افضل اجابة">
            <a:extLst>
              <a:ext uri="{FF2B5EF4-FFF2-40B4-BE49-F238E27FC236}">
                <a16:creationId xmlns:a16="http://schemas.microsoft.com/office/drawing/2014/main" id="{0D72973C-3576-448A-BA98-02722676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883"/>
            <a:ext cx="61912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سهم: خماسي 10">
            <a:extLst>
              <a:ext uri="{FF2B5EF4-FFF2-40B4-BE49-F238E27FC236}">
                <a16:creationId xmlns:a16="http://schemas.microsoft.com/office/drawing/2014/main" id="{7974F67F-04C5-496B-B789-68552E44D47D}"/>
              </a:ext>
            </a:extLst>
          </p:cNvPr>
          <p:cNvSpPr/>
          <p:nvPr/>
        </p:nvSpPr>
        <p:spPr>
          <a:xfrm flipH="1">
            <a:off x="7309588" y="4421888"/>
            <a:ext cx="4882410" cy="814287"/>
          </a:xfrm>
          <a:prstGeom prst="homePlate">
            <a:avLst/>
          </a:prstGeom>
          <a:solidFill>
            <a:srgbClr val="CB9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4- مستوى الفهم </a:t>
            </a:r>
            <a:r>
              <a:rPr lang="ar-SA" sz="2400" b="1" dirty="0" err="1">
                <a:solidFill>
                  <a:schemeClr val="tx1"/>
                </a:solidFill>
                <a:cs typeface="+mj-cs"/>
              </a:rPr>
              <a:t>التذوقي</a:t>
            </a:r>
            <a:r>
              <a:rPr lang="ar-SA" sz="2400" b="1" dirty="0">
                <a:solidFill>
                  <a:schemeClr val="tx1"/>
                </a:solidFill>
                <a:cs typeface="+mj-cs"/>
              </a:rPr>
              <a:t>.</a:t>
            </a:r>
          </a:p>
        </p:txBody>
      </p:sp>
      <p:sp>
        <p:nvSpPr>
          <p:cNvPr id="13" name="سهم: خماسي 12">
            <a:extLst>
              <a:ext uri="{FF2B5EF4-FFF2-40B4-BE49-F238E27FC236}">
                <a16:creationId xmlns:a16="http://schemas.microsoft.com/office/drawing/2014/main" id="{C0D5A405-C145-4CF9-809C-FA50B37F03F9}"/>
              </a:ext>
            </a:extLst>
          </p:cNvPr>
          <p:cNvSpPr/>
          <p:nvPr/>
        </p:nvSpPr>
        <p:spPr>
          <a:xfrm flipH="1">
            <a:off x="7309587" y="5401386"/>
            <a:ext cx="4882410" cy="81428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5- مستوى الفهم الإبداعي.</a:t>
            </a:r>
          </a:p>
        </p:txBody>
      </p:sp>
      <p:sp>
        <p:nvSpPr>
          <p:cNvPr id="10" name="سهم: خماسي 9">
            <a:extLst>
              <a:ext uri="{FF2B5EF4-FFF2-40B4-BE49-F238E27FC236}">
                <a16:creationId xmlns:a16="http://schemas.microsoft.com/office/drawing/2014/main" id="{E955AA8A-58D2-44BC-95FE-F2C0E8D6797C}"/>
              </a:ext>
            </a:extLst>
          </p:cNvPr>
          <p:cNvSpPr/>
          <p:nvPr/>
        </p:nvSpPr>
        <p:spPr>
          <a:xfrm flipH="1">
            <a:off x="7309588" y="5401386"/>
            <a:ext cx="4882410" cy="81428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5- مستوى الفهم الإبداعي.</a:t>
            </a:r>
          </a:p>
        </p:txBody>
      </p:sp>
    </p:spTree>
    <p:extLst>
      <p:ext uri="{BB962C8B-B14F-4D97-AF65-F5344CB8AC3E}">
        <p14:creationId xmlns:p14="http://schemas.microsoft.com/office/powerpoint/2010/main" val="14622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7AFB5BE-7E7E-41B8-9958-82A164F5DCC9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615A33E4-DE66-4CA9-90FD-687BA136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5F90BD-0548-4770-9916-543839D25B8A}"/>
              </a:ext>
            </a:extLst>
          </p:cNvPr>
          <p:cNvSpPr txBox="1"/>
          <p:nvPr/>
        </p:nvSpPr>
        <p:spPr>
          <a:xfrm>
            <a:off x="6786113" y="2986906"/>
            <a:ext cx="5037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حدثت أحداث القصة في: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240C66B-A111-4E70-90C5-49FB71570257}"/>
              </a:ext>
            </a:extLst>
          </p:cNvPr>
          <p:cNvSpPr txBox="1"/>
          <p:nvPr/>
        </p:nvSpPr>
        <p:spPr>
          <a:xfrm>
            <a:off x="2990490" y="3841739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قرية                          ب- مزرعة                          ج- مدينة                         د- غابة                           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01E3EC-6081-40FD-88E4-BA4D0EA38C96}"/>
              </a:ext>
            </a:extLst>
          </p:cNvPr>
          <p:cNvSpPr txBox="1"/>
          <p:nvPr/>
        </p:nvSpPr>
        <p:spPr>
          <a:xfrm>
            <a:off x="5049329" y="1195442"/>
            <a:ext cx="6774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نوع النص ( التفاحة الذهبية ) * تفاحة نيوتن *: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41156F-EB41-4BA8-87D2-104614E67E52}"/>
              </a:ext>
            </a:extLst>
          </p:cNvPr>
          <p:cNvSpPr txBox="1"/>
          <p:nvPr/>
        </p:nvSpPr>
        <p:spPr>
          <a:xfrm>
            <a:off x="3088471" y="2085428"/>
            <a:ext cx="87354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قصصي                         ب- مسرحي                          ج- معلوماتي                         د- شعري                            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FE2798B-5ACB-412C-9723-BDBAB7754752}"/>
              </a:ext>
            </a:extLst>
          </p:cNvPr>
          <p:cNvSpPr/>
          <p:nvPr/>
        </p:nvSpPr>
        <p:spPr>
          <a:xfrm>
            <a:off x="10518475" y="1955802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C30726-B9AF-4BD3-9DA0-AF3E4FAC275A}"/>
              </a:ext>
            </a:extLst>
          </p:cNvPr>
          <p:cNvSpPr/>
          <p:nvPr/>
        </p:nvSpPr>
        <p:spPr>
          <a:xfrm>
            <a:off x="368060" y="1195442"/>
            <a:ext cx="2421148" cy="366985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معلومة إثرائية: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rgbClr val="00B050"/>
                </a:solidFill>
                <a:cs typeface="+mj-cs"/>
              </a:rPr>
              <a:t>النص الأدبي:</a:t>
            </a:r>
          </a:p>
          <a:p>
            <a:pPr algn="ctr"/>
            <a:r>
              <a:rPr lang="ar-SA" sz="1600" dirty="0">
                <a:solidFill>
                  <a:schemeClr val="tx1"/>
                </a:solidFill>
                <a:cs typeface="+mj-cs"/>
              </a:rPr>
              <a:t>هو كلام يعبر فيه الأديب عن مشاعره، وما يجول بخاطره مثل: القصة والرواية والشعر والخاطرة والمقال والمسرحية والخطب.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rgbClr val="00B050"/>
                </a:solidFill>
                <a:cs typeface="+mj-cs"/>
              </a:rPr>
              <a:t>النص المعلوماتي:</a:t>
            </a:r>
          </a:p>
          <a:p>
            <a:pPr algn="ctr"/>
            <a:r>
              <a:rPr lang="ar-SA" sz="1600" dirty="0">
                <a:solidFill>
                  <a:schemeClr val="tx1"/>
                </a:solidFill>
                <a:cs typeface="+mj-cs"/>
              </a:rPr>
              <a:t>هو نص يتمكن الكاتب من خلاله توصيل معلومات إلى القارئ مثل: الأخبار والخطاب الرسمي والتقرير والمذكرة.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B166B37-F659-4623-8FE6-D296B126B536}"/>
              </a:ext>
            </a:extLst>
          </p:cNvPr>
          <p:cNvSpPr/>
          <p:nvPr/>
        </p:nvSpPr>
        <p:spPr>
          <a:xfrm>
            <a:off x="5480649" y="3702488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3D1644-28B2-40DD-91F2-49BA21C41630}"/>
              </a:ext>
            </a:extLst>
          </p:cNvPr>
          <p:cNvSpPr txBox="1"/>
          <p:nvPr/>
        </p:nvSpPr>
        <p:spPr>
          <a:xfrm>
            <a:off x="4641012" y="4511907"/>
            <a:ext cx="70794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نمت أشجار التفاح التي زرعها المزارع بعد مرور: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A44DE5D-33D2-4772-A52E-02EDD3CB229C}"/>
              </a:ext>
            </a:extLst>
          </p:cNvPr>
          <p:cNvSpPr txBox="1"/>
          <p:nvPr/>
        </p:nvSpPr>
        <p:spPr>
          <a:xfrm>
            <a:off x="2886973" y="5366740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شهور                        ب- سنة                          ج- أسبوعين                         د- عشرات السنين                            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5305A16-347E-42B8-A3DB-BCDF5085B2CD}"/>
              </a:ext>
            </a:extLst>
          </p:cNvPr>
          <p:cNvSpPr/>
          <p:nvPr/>
        </p:nvSpPr>
        <p:spPr>
          <a:xfrm>
            <a:off x="2702943" y="5227489"/>
            <a:ext cx="1938069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90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7AFB5BE-7E7E-41B8-9958-82A164F5DCC9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615A33E4-DE66-4CA9-90FD-687BA136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A01E3EC-6081-40FD-88E4-BA4D0EA38C96}"/>
              </a:ext>
            </a:extLst>
          </p:cNvPr>
          <p:cNvSpPr txBox="1"/>
          <p:nvPr/>
        </p:nvSpPr>
        <p:spPr>
          <a:xfrm>
            <a:off x="5049329" y="1195442"/>
            <a:ext cx="6774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كلمة ( </a:t>
            </a:r>
            <a:r>
              <a:rPr lang="ar-SA" sz="3200" b="1" dirty="0">
                <a:solidFill>
                  <a:srgbClr val="00B050"/>
                </a:solidFill>
                <a:cs typeface="+mj-cs"/>
              </a:rPr>
              <a:t>تعرقل</a:t>
            </a:r>
            <a:r>
              <a:rPr lang="ar-SA" sz="3200" b="1" dirty="0">
                <a:solidFill>
                  <a:srgbClr val="C00000"/>
                </a:solidFill>
                <a:cs typeface="+mj-cs"/>
              </a:rPr>
              <a:t> ) تأتي مرادفة لكلمة: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41156F-EB41-4BA8-87D2-104614E67E52}"/>
              </a:ext>
            </a:extLst>
          </p:cNvPr>
          <p:cNvSpPr txBox="1"/>
          <p:nvPr/>
        </p:nvSpPr>
        <p:spPr>
          <a:xfrm>
            <a:off x="3088471" y="2085428"/>
            <a:ext cx="87354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تَصَعَّب                        ب- تَقَدم                          ج- تَيَسر                         د- تُسهل                         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C30726-B9AF-4BD3-9DA0-AF3E4FAC275A}"/>
              </a:ext>
            </a:extLst>
          </p:cNvPr>
          <p:cNvSpPr/>
          <p:nvPr/>
        </p:nvSpPr>
        <p:spPr>
          <a:xfrm>
            <a:off x="368060" y="1195442"/>
            <a:ext cx="2421148" cy="366985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معلومة إثرائية: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rgbClr val="00B050"/>
                </a:solidFill>
                <a:cs typeface="+mj-cs"/>
              </a:rPr>
              <a:t>من طرق التعرف على معنى المفردات: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1- البحث عنها في المعاجم.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2- التعرف عليها من خلال السياق.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3- التعرف عليها من خلال عائلة الكلمة.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4- التعرف عليها من خلال خريطة المفردات.</a:t>
            </a:r>
            <a:endParaRPr lang="ar-SA" sz="1600" dirty="0">
              <a:solidFill>
                <a:schemeClr val="tx1"/>
              </a:solidFill>
              <a:cs typeface="+mj-cs"/>
            </a:endParaRP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3D1644-28B2-40DD-91F2-49BA21C41630}"/>
              </a:ext>
            </a:extLst>
          </p:cNvPr>
          <p:cNvSpPr txBox="1"/>
          <p:nvPr/>
        </p:nvSpPr>
        <p:spPr>
          <a:xfrm>
            <a:off x="4646761" y="3906427"/>
            <a:ext cx="71311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كلمة ( </a:t>
            </a:r>
            <a:r>
              <a:rPr lang="ar-SA" sz="3200" b="1" dirty="0">
                <a:solidFill>
                  <a:srgbClr val="00B050"/>
                </a:solidFill>
                <a:cs typeface="+mj-cs"/>
              </a:rPr>
              <a:t>حزين</a:t>
            </a:r>
            <a:r>
              <a:rPr lang="ar-SA" sz="3200" b="1" dirty="0">
                <a:solidFill>
                  <a:srgbClr val="C00000"/>
                </a:solidFill>
                <a:cs typeface="+mj-cs"/>
              </a:rPr>
              <a:t> ) في النص جاءت مضادة لكلمة: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A44DE5D-33D2-4772-A52E-02EDD3CB229C}"/>
              </a:ext>
            </a:extLst>
          </p:cNvPr>
          <p:cNvSpPr txBox="1"/>
          <p:nvPr/>
        </p:nvSpPr>
        <p:spPr>
          <a:xfrm>
            <a:off x="2944480" y="4761260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مهموم                        ب- مريح                          ج- كَئِيب                       د- مسرور                           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B2C5132-4885-4012-9EC8-36B8995B55AB}"/>
              </a:ext>
            </a:extLst>
          </p:cNvPr>
          <p:cNvSpPr txBox="1"/>
          <p:nvPr/>
        </p:nvSpPr>
        <p:spPr>
          <a:xfrm>
            <a:off x="2944482" y="2923542"/>
            <a:ext cx="88334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rgbClr val="0070C0"/>
                </a:solidFill>
                <a:cs typeface="+mj-cs"/>
              </a:rPr>
              <a:t>كان أحد زملائِه يتسلق شجرة التفاح لكي يلتقط إحدى </a:t>
            </a:r>
            <a:r>
              <a:rPr lang="ar-SA" sz="1600" b="1" dirty="0" err="1">
                <a:solidFill>
                  <a:srgbClr val="0070C0"/>
                </a:solidFill>
                <a:cs typeface="+mj-cs"/>
              </a:rPr>
              <a:t>التفاحات</a:t>
            </a:r>
            <a:r>
              <a:rPr lang="ar-SA" sz="1600" b="1" dirty="0">
                <a:solidFill>
                  <a:srgbClr val="0070C0"/>
                </a:solidFill>
                <a:cs typeface="+mj-cs"/>
              </a:rPr>
              <a:t> الناضجة </a:t>
            </a:r>
            <a:r>
              <a:rPr lang="ar-SA" sz="1600" b="1" dirty="0" err="1">
                <a:solidFill>
                  <a:srgbClr val="0070C0"/>
                </a:solidFill>
                <a:cs typeface="+mj-cs"/>
              </a:rPr>
              <a:t>حديثًأ</a:t>
            </a:r>
            <a:r>
              <a:rPr lang="ar-SA" sz="1600" b="1" dirty="0">
                <a:solidFill>
                  <a:srgbClr val="0070C0"/>
                </a:solidFill>
                <a:cs typeface="+mj-cs"/>
              </a:rPr>
              <a:t> لكنه </a:t>
            </a:r>
            <a:r>
              <a:rPr lang="ar-SA" sz="2400" b="1" dirty="0">
                <a:solidFill>
                  <a:srgbClr val="00B050"/>
                </a:solidFill>
                <a:cs typeface="+mj-cs"/>
              </a:rPr>
              <a:t>تعرقل</a:t>
            </a:r>
            <a:r>
              <a:rPr lang="ar-SA" sz="1600" b="1" dirty="0">
                <a:solidFill>
                  <a:srgbClr val="0070C0"/>
                </a:solidFill>
                <a:cs typeface="+mj-cs"/>
              </a:rPr>
              <a:t> وسقطت التفاحة على كراسة الطالب.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CCA4CAF-664C-44C9-B639-13F2D6369708}"/>
              </a:ext>
            </a:extLst>
          </p:cNvPr>
          <p:cNvSpPr/>
          <p:nvPr/>
        </p:nvSpPr>
        <p:spPr>
          <a:xfrm>
            <a:off x="10133161" y="1938788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0938F38-7795-4A0E-AA8B-01F0B66853F7}"/>
              </a:ext>
            </a:extLst>
          </p:cNvPr>
          <p:cNvSpPr txBox="1"/>
          <p:nvPr/>
        </p:nvSpPr>
        <p:spPr>
          <a:xfrm>
            <a:off x="2892865" y="5439872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rgbClr val="0070C0"/>
                </a:solidFill>
                <a:cs typeface="+mj-cs"/>
              </a:rPr>
              <a:t>رجع إلى مزرعته </a:t>
            </a:r>
            <a:r>
              <a:rPr lang="ar-SA" sz="2000" b="1" dirty="0">
                <a:solidFill>
                  <a:srgbClr val="00B050"/>
                </a:solidFill>
                <a:cs typeface="+mj-cs"/>
              </a:rPr>
              <a:t>حزينًا</a:t>
            </a:r>
            <a:r>
              <a:rPr lang="ar-SA" sz="1600" b="1" dirty="0">
                <a:solidFill>
                  <a:srgbClr val="0070C0"/>
                </a:solidFill>
                <a:cs typeface="+mj-cs"/>
              </a:rPr>
              <a:t>.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4C4D094-A48A-4466-B11C-428B60C0C91E}"/>
              </a:ext>
            </a:extLst>
          </p:cNvPr>
          <p:cNvSpPr/>
          <p:nvPr/>
        </p:nvSpPr>
        <p:spPr>
          <a:xfrm>
            <a:off x="3341297" y="4633308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30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 animBg="1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6554393E-D63E-4EDC-8259-97B1D144D905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1E6FEF2D-9731-4294-9390-D1B55FCAE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C4C88C8-3A94-4376-8CE9-9EAAFA3DC790}"/>
              </a:ext>
            </a:extLst>
          </p:cNvPr>
          <p:cNvSpPr txBox="1"/>
          <p:nvPr/>
        </p:nvSpPr>
        <p:spPr>
          <a:xfrm>
            <a:off x="2460768" y="1974063"/>
            <a:ext cx="93335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1- اختار المزارع حبوب أشجار التفاح لتزرع في جميع المدارس، بيني السبب ؟</a:t>
            </a:r>
          </a:p>
        </p:txBody>
      </p:sp>
      <p:pic>
        <p:nvPicPr>
          <p:cNvPr id="7" name="Picture 2" descr="نتيجة بحث الصور عن الفلاح النشيط">
            <a:extLst>
              <a:ext uri="{FF2B5EF4-FFF2-40B4-BE49-F238E27FC236}">
                <a16:creationId xmlns:a16="http://schemas.microsoft.com/office/drawing/2014/main" id="{E19CF903-3423-45A7-B08D-A37ACCCE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0000" l="9659" r="89773">
                        <a14:foregroundMark x1="57102" y1="38400" x2="57102" y2="38400"/>
                        <a14:foregroundMark x1="60795" y1="9800" x2="60795" y2="9800"/>
                        <a14:foregroundMark x1="61364" y1="4800" x2="61364" y2="4800"/>
                        <a14:foregroundMark x1="61932" y1="35000" x2="61932" y2="35000"/>
                        <a14:foregroundMark x1="40909" y1="19800" x2="40909" y2="19800"/>
                        <a14:foregroundMark x1="32955" y1="21000" x2="32955" y2="21000"/>
                        <a14:foregroundMark x1="32955" y1="21000" x2="32955" y2="21000"/>
                        <a14:foregroundMark x1="28409" y1="24600" x2="28409" y2="24600"/>
                        <a14:foregroundMark x1="41193" y1="21600" x2="41193" y2="21600"/>
                        <a14:foregroundMark x1="61364" y1="35800" x2="61364" y2="35800"/>
                        <a14:foregroundMark x1="64489" y1="27400" x2="64489" y2="2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38" y="2752881"/>
            <a:ext cx="2788372" cy="355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AF8CC4C0-E4C6-47DF-BAEC-A1AD9AFC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55" y="4674567"/>
            <a:ext cx="607713" cy="8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B8E1F42C-F943-49B9-91F7-FF5FA185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71" y="4739428"/>
            <a:ext cx="513967" cy="71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7665F81-DAE9-453D-8D3C-5732E1D439D7}"/>
              </a:ext>
            </a:extLst>
          </p:cNvPr>
          <p:cNvSpPr txBox="1"/>
          <p:nvPr/>
        </p:nvSpPr>
        <p:spPr>
          <a:xfrm>
            <a:off x="3278038" y="2821535"/>
            <a:ext cx="851630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2- هناك عدة أسباب دعت العمدة لاختيار هذا المزارع دون سواه ؟</a:t>
            </a:r>
          </a:p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أذكري اثنين من تلك الأسباب.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7CA2395-4574-457C-B34D-5C2052E4ADE0}"/>
              </a:ext>
            </a:extLst>
          </p:cNvPr>
          <p:cNvSpPr txBox="1"/>
          <p:nvPr/>
        </p:nvSpPr>
        <p:spPr>
          <a:xfrm>
            <a:off x="8471140" y="1242130"/>
            <a:ext cx="345056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السبب والنتيجة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B5C7E7-1A80-4FC1-9C27-0D8734095430}"/>
              </a:ext>
            </a:extLst>
          </p:cNvPr>
          <p:cNvSpPr txBox="1"/>
          <p:nvPr/>
        </p:nvSpPr>
        <p:spPr>
          <a:xfrm>
            <a:off x="3370557" y="4031069"/>
            <a:ext cx="84237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B050"/>
                </a:solidFill>
                <a:cs typeface="+mj-cs"/>
              </a:rPr>
              <a:t>3- تحدثي عن أهم الصفات التي اشتهر بها المزارع في القصة ؟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465FFCE-A37E-4AFD-912C-43F818479FD9}"/>
              </a:ext>
            </a:extLst>
          </p:cNvPr>
          <p:cNvSpPr txBox="1"/>
          <p:nvPr/>
        </p:nvSpPr>
        <p:spPr>
          <a:xfrm>
            <a:off x="2727479" y="4883689"/>
            <a:ext cx="906686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  <a:cs typeface="+mj-cs"/>
              </a:rPr>
              <a:t>4- ما التبرير الذي قدمه العمدة للمزارع نظير إعطائه أجرًا بسيطًا لزراعة أشجار التفاح ؟</a:t>
            </a:r>
          </a:p>
        </p:txBody>
      </p:sp>
    </p:spTree>
    <p:extLst>
      <p:ext uri="{BB962C8B-B14F-4D97-AF65-F5344CB8AC3E}">
        <p14:creationId xmlns:p14="http://schemas.microsoft.com/office/powerpoint/2010/main" val="1054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6554393E-D63E-4EDC-8259-97B1D144D905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1E6FEF2D-9731-4294-9390-D1B55FCAE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AFD2C7E-4E78-40B4-A3F5-8E90C93C1FEF}"/>
              </a:ext>
            </a:extLst>
          </p:cNvPr>
          <p:cNvSpPr txBox="1"/>
          <p:nvPr/>
        </p:nvSpPr>
        <p:spPr>
          <a:xfrm>
            <a:off x="937408" y="1315500"/>
            <a:ext cx="108865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فراشتي المُفَكِرة: </a:t>
            </a:r>
            <a:r>
              <a:rPr lang="ar-SA" sz="3200" b="1" dirty="0">
                <a:solidFill>
                  <a:srgbClr val="0070C0"/>
                </a:solidFill>
                <a:cs typeface="+mj-cs"/>
              </a:rPr>
              <a:t>من خلال الاستنتاجات التي توصلنا لها ضعي عنوان آخر للقصة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FBEC5F9-260C-4D15-9152-F2BFF1380313}"/>
              </a:ext>
            </a:extLst>
          </p:cNvPr>
          <p:cNvSpPr txBox="1"/>
          <p:nvPr/>
        </p:nvSpPr>
        <p:spPr>
          <a:xfrm>
            <a:off x="9471804" y="2125369"/>
            <a:ext cx="239814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الربط: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980A63C-5FEB-4663-8B0C-32BA3617E2FB}"/>
              </a:ext>
            </a:extLst>
          </p:cNvPr>
          <p:cNvSpPr txBox="1"/>
          <p:nvPr/>
        </p:nvSpPr>
        <p:spPr>
          <a:xfrm>
            <a:off x="3623094" y="3073084"/>
            <a:ext cx="7056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يذكرني هذا النص بما قرأته في ................... لأنه ..............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FB4A61CF-B990-4C44-A0F0-913847125319}"/>
              </a:ext>
            </a:extLst>
          </p:cNvPr>
          <p:cNvSpPr/>
          <p:nvPr/>
        </p:nvSpPr>
        <p:spPr>
          <a:xfrm>
            <a:off x="10926792" y="2944483"/>
            <a:ext cx="736121" cy="71886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cs typeface="+mj-cs"/>
              </a:rPr>
              <a:t>1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F2CCFA6-CCA6-4323-8C4F-B2D19EFA5042}"/>
              </a:ext>
            </a:extLst>
          </p:cNvPr>
          <p:cNvSpPr/>
          <p:nvPr/>
        </p:nvSpPr>
        <p:spPr>
          <a:xfrm>
            <a:off x="10926792" y="3849978"/>
            <a:ext cx="736121" cy="71886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cs typeface="+mj-cs"/>
              </a:rPr>
              <a:t>2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C200465C-7C2E-4B96-86BC-5B528DCEDDBD}"/>
              </a:ext>
            </a:extLst>
          </p:cNvPr>
          <p:cNvSpPr/>
          <p:nvPr/>
        </p:nvSpPr>
        <p:spPr>
          <a:xfrm>
            <a:off x="10926791" y="4755473"/>
            <a:ext cx="736121" cy="71886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cs typeface="+mj-cs"/>
              </a:rPr>
              <a:t>3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8978407-6541-42A3-AD6B-A9B1DF836C2C}"/>
              </a:ext>
            </a:extLst>
          </p:cNvPr>
          <p:cNvSpPr txBox="1"/>
          <p:nvPr/>
        </p:nvSpPr>
        <p:spPr>
          <a:xfrm>
            <a:off x="3623094" y="3984504"/>
            <a:ext cx="71081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يذكرني هذا النص بما حدث لي عندما ................... لأنه ..............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0D92957-18E2-4FB9-BDFD-382284E97EA9}"/>
              </a:ext>
            </a:extLst>
          </p:cNvPr>
          <p:cNvSpPr txBox="1"/>
          <p:nvPr/>
        </p:nvSpPr>
        <p:spPr>
          <a:xfrm>
            <a:off x="3623094" y="4884074"/>
            <a:ext cx="71081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يذكرني هذا النص بما سمعته عن ................... لأنه 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9135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8" grpId="0"/>
      <p:bldP spid="19" grpId="0" animBg="1"/>
      <p:bldP spid="22" grpId="0" animBg="1"/>
      <p:bldP spid="23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3D637623-6DC7-4571-9F34-50B746A8634C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FF999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3- مستوى الفهم الناقد.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5F3844F9-24DA-486D-A72E-56EC4E1AE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A6AE553-1278-442A-9D68-2762E2159190}"/>
              </a:ext>
            </a:extLst>
          </p:cNvPr>
          <p:cNvSpPr txBox="1"/>
          <p:nvPr/>
        </p:nvSpPr>
        <p:spPr>
          <a:xfrm>
            <a:off x="4945811" y="1846568"/>
            <a:ext cx="6860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- اقتنع المزارع بكلام العمدة، وبأن مهنته لا قيمة لها !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3E04949-4A81-4FAD-B4F5-ABD944567461}"/>
              </a:ext>
            </a:extLst>
          </p:cNvPr>
          <p:cNvSpPr txBox="1"/>
          <p:nvPr/>
        </p:nvSpPr>
        <p:spPr>
          <a:xfrm>
            <a:off x="7050655" y="2496967"/>
            <a:ext cx="47560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cs typeface="+mj-cs"/>
              </a:rPr>
              <a:t>أ- هل توافقي المزارع على ما اقتنع به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C31A50-B850-4AB2-8B4A-AF00B369E153}"/>
              </a:ext>
            </a:extLst>
          </p:cNvPr>
          <p:cNvSpPr txBox="1"/>
          <p:nvPr/>
        </p:nvSpPr>
        <p:spPr>
          <a:xfrm>
            <a:off x="9765101" y="3024256"/>
            <a:ext cx="20415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1- نعم أوافق.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B0486-4F44-41DA-A5D7-1E0EF31C4B0B}"/>
              </a:ext>
            </a:extLst>
          </p:cNvPr>
          <p:cNvSpPr txBox="1"/>
          <p:nvPr/>
        </p:nvSpPr>
        <p:spPr>
          <a:xfrm>
            <a:off x="9943379" y="3459212"/>
            <a:ext cx="18633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2- لا أوافق.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E02BEE-733F-48F8-A017-6FE64D513005}"/>
              </a:ext>
            </a:extLst>
          </p:cNvPr>
          <p:cNvSpPr txBox="1"/>
          <p:nvPr/>
        </p:nvSpPr>
        <p:spPr>
          <a:xfrm>
            <a:off x="8333116" y="3896780"/>
            <a:ext cx="3473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cs typeface="+mj-cs"/>
              </a:rPr>
              <a:t>ب- دللي على ما تقولي.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85D46C5-968E-4A33-ABF6-DB80F8A74A10}"/>
              </a:ext>
            </a:extLst>
          </p:cNvPr>
          <p:cNvSpPr txBox="1"/>
          <p:nvPr/>
        </p:nvSpPr>
        <p:spPr>
          <a:xfrm>
            <a:off x="8919714" y="1215935"/>
            <a:ext cx="2886974" cy="523220"/>
          </a:xfrm>
          <a:prstGeom prst="rect">
            <a:avLst/>
          </a:prstGeom>
          <a:solidFill>
            <a:srgbClr val="FFCCCC"/>
          </a:solidFill>
          <a:ln>
            <a:solidFill>
              <a:srgbClr val="70AD47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مهارة إبداء الرأي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6E15D22-6E40-400D-BC4D-1D0C35078552}"/>
              </a:ext>
            </a:extLst>
          </p:cNvPr>
          <p:cNvSpPr txBox="1"/>
          <p:nvPr/>
        </p:nvSpPr>
        <p:spPr>
          <a:xfrm>
            <a:off x="4945810" y="4426681"/>
            <a:ext cx="6860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- من خلال ما قرأتِ : برأيكِ، ما سبب وفاة المزارع ؟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59A4A71-C32F-4396-9C14-D292BCDE4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3" y="3218830"/>
            <a:ext cx="2984740" cy="2984740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C578C61-07C5-4AC1-8589-BA5372FCC14F}"/>
              </a:ext>
            </a:extLst>
          </p:cNvPr>
          <p:cNvSpPr txBox="1"/>
          <p:nvPr/>
        </p:nvSpPr>
        <p:spPr>
          <a:xfrm>
            <a:off x="3169807" y="5115047"/>
            <a:ext cx="86368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- من خلال ما قرأتِ : برأيكِ، ما سبب تسمية التفاحة من خلال القصة بالتفاحة الذهبية ؟</a:t>
            </a:r>
          </a:p>
        </p:txBody>
      </p:sp>
    </p:spTree>
    <p:extLst>
      <p:ext uri="{BB962C8B-B14F-4D97-AF65-F5344CB8AC3E}">
        <p14:creationId xmlns:p14="http://schemas.microsoft.com/office/powerpoint/2010/main" val="23232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 animBg="1"/>
      <p:bldP spid="16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E174950C-C234-4395-9944-88078FE2722A}"/>
              </a:ext>
            </a:extLst>
          </p:cNvPr>
          <p:cNvSpPr/>
          <p:nvPr/>
        </p:nvSpPr>
        <p:spPr>
          <a:xfrm flipH="1">
            <a:off x="7309590" y="-46007"/>
            <a:ext cx="4882410" cy="814287"/>
          </a:xfrm>
          <a:prstGeom prst="homePlate">
            <a:avLst/>
          </a:prstGeom>
          <a:solidFill>
            <a:srgbClr val="CB97FF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 مستوى الفهم </a:t>
            </a:r>
            <a:r>
              <a:rPr kumimoji="0" lang="ar-S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التذوقي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7E771A7-AAA4-491D-B2AF-FA60858EF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9BEC27B-A09A-4C26-B37A-B63158CB9B50}"/>
              </a:ext>
            </a:extLst>
          </p:cNvPr>
          <p:cNvSpPr txBox="1"/>
          <p:nvPr/>
        </p:nvSpPr>
        <p:spPr>
          <a:xfrm>
            <a:off x="7355457" y="1270958"/>
            <a:ext cx="4422475" cy="584775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اختار التعبير الأجمل أو الأقوى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23A1E8-0D8E-4566-8D68-B3D7BEF0C6F5}"/>
              </a:ext>
            </a:extLst>
          </p:cNvPr>
          <p:cNvSpPr txBox="1"/>
          <p:nvPr/>
        </p:nvSpPr>
        <p:spPr>
          <a:xfrm>
            <a:off x="356558" y="2005331"/>
            <a:ext cx="11421374" cy="96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000" b="1" dirty="0">
                <a:solidFill>
                  <a:srgbClr val="FF0000"/>
                </a:solidFill>
                <a:cs typeface="+mj-cs"/>
              </a:rPr>
              <a:t>العبارة الأولى:</a:t>
            </a:r>
            <a:endParaRPr lang="ar-SA" sz="2000" b="1" dirty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  <a:cs typeface="+mj-cs"/>
              </a:rPr>
              <a:t>- سقطت التفاحة على كراسة طالب فالتقطها ولم يأكلها ، إِلاَّ أَنَّ سُؤَالاً نطق في مخيلته: ( لماذا لم تسقط التفاحة لأعلى وسقطت لأسفل ؟ )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C2D3901-E3BD-4182-BD8B-C20BB26C2D1D}"/>
              </a:ext>
            </a:extLst>
          </p:cNvPr>
          <p:cNvSpPr txBox="1"/>
          <p:nvPr/>
        </p:nvSpPr>
        <p:spPr>
          <a:xfrm>
            <a:off x="356557" y="3115257"/>
            <a:ext cx="11421374" cy="96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000" b="1" dirty="0">
                <a:solidFill>
                  <a:srgbClr val="FF0000"/>
                </a:solidFill>
                <a:cs typeface="+mj-cs"/>
              </a:rPr>
              <a:t>العبارة الثانية:</a:t>
            </a:r>
            <a:endParaRPr lang="ar-SA" sz="2000" b="1" dirty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  <a:cs typeface="+mj-cs"/>
              </a:rPr>
              <a:t>- لكنه ترك أشجار التفاح التي كانت بمثابة الذهب.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649788-1253-4E99-9020-34781B4B6521}"/>
              </a:ext>
            </a:extLst>
          </p:cNvPr>
          <p:cNvSpPr txBox="1"/>
          <p:nvPr/>
        </p:nvSpPr>
        <p:spPr>
          <a:xfrm>
            <a:off x="356557" y="4225183"/>
            <a:ext cx="11421374" cy="96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000" b="1" dirty="0">
                <a:solidFill>
                  <a:srgbClr val="FF0000"/>
                </a:solidFill>
                <a:cs typeface="+mj-cs"/>
              </a:rPr>
              <a:t>العبارة الثالثة:</a:t>
            </a:r>
            <a:endParaRPr lang="ar-SA" sz="2000" b="1" dirty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  <a:cs typeface="+mj-cs"/>
              </a:rPr>
              <a:t>- ليته ظل حيًا حتى يفتخر بعملهِ كمزارع ويعرف أن عمله غير حياة البشرية.</a:t>
            </a:r>
          </a:p>
        </p:txBody>
      </p:sp>
    </p:spTree>
    <p:extLst>
      <p:ext uri="{BB962C8B-B14F-4D97-AF65-F5344CB8AC3E}">
        <p14:creationId xmlns:p14="http://schemas.microsoft.com/office/powerpoint/2010/main" val="4580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E174950C-C234-4395-9944-88078FE2722A}"/>
              </a:ext>
            </a:extLst>
          </p:cNvPr>
          <p:cNvSpPr/>
          <p:nvPr/>
        </p:nvSpPr>
        <p:spPr>
          <a:xfrm flipH="1">
            <a:off x="7309590" y="-46007"/>
            <a:ext cx="4882410" cy="814287"/>
          </a:xfrm>
          <a:prstGeom prst="homePlate">
            <a:avLst/>
          </a:prstGeom>
          <a:solidFill>
            <a:srgbClr val="CB97FF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 مستوى الفهم </a:t>
            </a:r>
            <a:r>
              <a:rPr kumimoji="0" lang="ar-S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التذوقي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7E771A7-AAA4-491D-B2AF-FA60858EF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9BEC27B-A09A-4C26-B37A-B63158CB9B50}"/>
              </a:ext>
            </a:extLst>
          </p:cNvPr>
          <p:cNvSpPr txBox="1"/>
          <p:nvPr/>
        </p:nvSpPr>
        <p:spPr>
          <a:xfrm>
            <a:off x="396815" y="1270958"/>
            <a:ext cx="11381118" cy="523220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المُتَذوِقَةُ للنَّص القَصَصِي: </a:t>
            </a:r>
            <a:r>
              <a:rPr lang="ar-SA" sz="2800" b="1" dirty="0">
                <a:cs typeface="+mj-cs"/>
              </a:rPr>
              <a:t>هيَّا بِنَا نتعرف على الحالة المزاجية لشخصيات القصة: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4CA40CC-24B2-4D32-9DBF-B969E9114BE1}"/>
              </a:ext>
            </a:extLst>
          </p:cNvPr>
          <p:cNvSpPr/>
          <p:nvPr/>
        </p:nvSpPr>
        <p:spPr>
          <a:xfrm>
            <a:off x="11093133" y="1974971"/>
            <a:ext cx="736121" cy="718868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9" name="Picture 4" descr="وكالة الرأي الفلسطينية - بالصور: شجرة التفاح التي كانت خلف أهم قوانين نيوتن!">
            <a:extLst>
              <a:ext uri="{FF2B5EF4-FFF2-40B4-BE49-F238E27FC236}">
                <a16:creationId xmlns:a16="http://schemas.microsoft.com/office/drawing/2014/main" id="{8C5DF244-5A10-49FB-8C52-F97A6DE0F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8" y="4244196"/>
            <a:ext cx="3599146" cy="20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230417-91BC-4C9E-8775-6B1FE1F75982}"/>
              </a:ext>
            </a:extLst>
          </p:cNvPr>
          <p:cNvSpPr txBox="1"/>
          <p:nvPr/>
        </p:nvSpPr>
        <p:spPr>
          <a:xfrm>
            <a:off x="6096000" y="2041784"/>
            <a:ext cx="4715773" cy="5871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cs typeface="+mj-cs"/>
              </a:rPr>
              <a:t>كان المزارع: ( حزينًا – مسرورًا – غاضبًا ).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259580CE-F61B-4103-87E7-A3C95880EB5B}"/>
              </a:ext>
            </a:extLst>
          </p:cNvPr>
          <p:cNvSpPr/>
          <p:nvPr/>
        </p:nvSpPr>
        <p:spPr>
          <a:xfrm>
            <a:off x="8632165" y="2099918"/>
            <a:ext cx="575093" cy="58714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0E992EC6-9D13-4051-8C46-ACC866B65CFF}"/>
              </a:ext>
            </a:extLst>
          </p:cNvPr>
          <p:cNvSpPr/>
          <p:nvPr/>
        </p:nvSpPr>
        <p:spPr>
          <a:xfrm>
            <a:off x="11093132" y="2880466"/>
            <a:ext cx="736121" cy="71886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DC7F58E-45A6-4A28-B826-660448F4EEC9}"/>
              </a:ext>
            </a:extLst>
          </p:cNvPr>
          <p:cNvSpPr txBox="1"/>
          <p:nvPr/>
        </p:nvSpPr>
        <p:spPr>
          <a:xfrm>
            <a:off x="5561161" y="2946326"/>
            <a:ext cx="5250612" cy="5871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cs typeface="+mj-cs"/>
              </a:rPr>
              <a:t>كان عمدة البلدة ( طيبًا – ظالمًا – شجاعًا ).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A2A98805-B063-4D61-84E6-1EB5514538CF}"/>
              </a:ext>
            </a:extLst>
          </p:cNvPr>
          <p:cNvSpPr/>
          <p:nvPr/>
        </p:nvSpPr>
        <p:spPr>
          <a:xfrm>
            <a:off x="7735017" y="2981653"/>
            <a:ext cx="575093" cy="58714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78BE39D6-0933-4022-9AC2-31AFD55CC36F}"/>
              </a:ext>
            </a:extLst>
          </p:cNvPr>
          <p:cNvSpPr/>
          <p:nvPr/>
        </p:nvSpPr>
        <p:spPr>
          <a:xfrm>
            <a:off x="11093132" y="3785961"/>
            <a:ext cx="736121" cy="718868"/>
          </a:xfrm>
          <a:prstGeom prst="ellipse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7265D6F-0693-491B-BDEA-6A207E7E229F}"/>
              </a:ext>
            </a:extLst>
          </p:cNvPr>
          <p:cNvSpPr txBox="1"/>
          <p:nvPr/>
        </p:nvSpPr>
        <p:spPr>
          <a:xfrm>
            <a:off x="3772180" y="3851821"/>
            <a:ext cx="7320952" cy="5871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cs typeface="+mj-cs"/>
              </a:rPr>
              <a:t> الطالب الذي سقطت التفاحة على كراسته كان ( طيبًا – خائفًا – مفكرًا ). 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57B4B2F8-FC40-42A6-A34C-B3A2ABE1F872}"/>
              </a:ext>
            </a:extLst>
          </p:cNvPr>
          <p:cNvSpPr/>
          <p:nvPr/>
        </p:nvSpPr>
        <p:spPr>
          <a:xfrm>
            <a:off x="4341960" y="3917681"/>
            <a:ext cx="575093" cy="58714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 animBg="1"/>
      <p:bldP spid="20" grpId="0" animBg="1"/>
      <p:bldP spid="23" grpId="0"/>
      <p:bldP spid="24" grpId="0" animBg="1"/>
      <p:bldP spid="32" grpId="0" animBg="1"/>
      <p:bldP spid="33" grpId="0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39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AED1DC2E-ABB2-42EA-BCF0-1A76EE68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61" y="942109"/>
            <a:ext cx="1598556" cy="8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نتيجة بحث الصور عن شعار وزارة التعليم png">
            <a:extLst>
              <a:ext uri="{FF2B5EF4-FFF2-40B4-BE49-F238E27FC236}">
                <a16:creationId xmlns:a16="http://schemas.microsoft.com/office/drawing/2014/main" id="{1B822F0D-D1FB-45B9-A076-7CF98DE0908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58" y="1048544"/>
            <a:ext cx="1661795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4FDD643C-92A0-4829-A0B8-09F68B45FA10}"/>
              </a:ext>
            </a:extLst>
          </p:cNvPr>
          <p:cNvSpPr/>
          <p:nvPr/>
        </p:nvSpPr>
        <p:spPr>
          <a:xfrm>
            <a:off x="4241712" y="3808055"/>
            <a:ext cx="3560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</a:rPr>
              <a:t>مساء الخير يا وطني </a:t>
            </a:r>
          </a:p>
        </p:txBody>
      </p:sp>
      <p:pic>
        <p:nvPicPr>
          <p:cNvPr id="13" name="Picture 2" descr="نتيجة بحث الصور عن رؤية 2030">
            <a:extLst>
              <a:ext uri="{FF2B5EF4-FFF2-40B4-BE49-F238E27FC236}">
                <a16:creationId xmlns:a16="http://schemas.microsoft.com/office/drawing/2014/main" id="{664ECBF5-431E-4FD7-9D44-45882FF3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275" y="2320451"/>
            <a:ext cx="16541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_video5796348327784090145">
            <a:hlinkClick r:id="" action="ppaction://media"/>
            <a:extLst>
              <a:ext uri="{FF2B5EF4-FFF2-40B4-BE49-F238E27FC236}">
                <a16:creationId xmlns:a16="http://schemas.microsoft.com/office/drawing/2014/main" id="{4264EF0A-9A26-40D7-B5D1-5D284321D9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79684" y="1060495"/>
            <a:ext cx="4684907" cy="2635260"/>
          </a:xfrm>
          <a:prstGeom prst="rect">
            <a:avLst/>
          </a:prstGeom>
        </p:spPr>
      </p:pic>
      <p:pic>
        <p:nvPicPr>
          <p:cNvPr id="16" name="Picture 2" descr="علم السعودية - ويكيبيديا">
            <a:hlinkClick r:id="rId12" action="ppaction://hlinksldjump"/>
            <a:extLst>
              <a:ext uri="{FF2B5EF4-FFF2-40B4-BE49-F238E27FC236}">
                <a16:creationId xmlns:a16="http://schemas.microsoft.com/office/drawing/2014/main" id="{BE6719F8-7F9C-4201-97DC-A0357330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77" y="2245838"/>
            <a:ext cx="1341314" cy="894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DB89D2-8014-4F53-A7F0-EC4C3941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91" y="1238648"/>
            <a:ext cx="1851357" cy="309818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المُبْدِعَة: </a:t>
            </a:r>
            <a:r>
              <a:rPr lang="ar-SA" sz="2800" b="1" dirty="0">
                <a:cs typeface="+mj-cs"/>
              </a:rPr>
              <a:t>حلقِي معنا بخيَالُكِ المُبْهِر: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E6A35B0-CC53-40CA-B6A9-7C8AFE5CFD8E}"/>
              </a:ext>
            </a:extLst>
          </p:cNvPr>
          <p:cNvSpPr txBox="1"/>
          <p:nvPr/>
        </p:nvSpPr>
        <p:spPr>
          <a:xfrm>
            <a:off x="9218762" y="1885648"/>
            <a:ext cx="2559170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ماذا لو: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1DBB27-C637-4E5D-AAC9-2F407C8F802E}"/>
              </a:ext>
            </a:extLst>
          </p:cNvPr>
          <p:cNvSpPr txBox="1"/>
          <p:nvPr/>
        </p:nvSpPr>
        <p:spPr>
          <a:xfrm>
            <a:off x="2593675" y="2708694"/>
            <a:ext cx="9184257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0070C0"/>
                </a:solidFill>
                <a:cs typeface="+mj-cs"/>
              </a:rPr>
              <a:t>ماذا لو: كنتِ مكان المزارع عندما ذهب إلى العمدة لكي يحصل على أجره فأعطاه العمدة مبلغًا قليلاً من المال. </a:t>
            </a:r>
          </a:p>
          <a:p>
            <a:endParaRPr lang="ar-SA" sz="3200" dirty="0">
              <a:solidFill>
                <a:srgbClr val="0070C0"/>
              </a:solidFill>
              <a:cs typeface="+mj-cs"/>
            </a:endParaRPr>
          </a:p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كيف ستتصرفين.</a:t>
            </a:r>
          </a:p>
        </p:txBody>
      </p:sp>
    </p:spTree>
    <p:extLst>
      <p:ext uri="{BB962C8B-B14F-4D97-AF65-F5344CB8AC3E}">
        <p14:creationId xmlns:p14="http://schemas.microsoft.com/office/powerpoint/2010/main" val="17826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954107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طَالِبَتِي المُبْدِعَة: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أُرْسُمِي خريطة معرفية لقصتنا.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D7E0C9E-83A4-4120-A7ED-58533A767767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خريطة معرفية للفهم القرائي.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696DEA8-F7A8-435C-976A-48F0F7B084B2}"/>
              </a:ext>
            </a:extLst>
          </p:cNvPr>
          <p:cNvSpPr txBox="1"/>
          <p:nvPr/>
        </p:nvSpPr>
        <p:spPr>
          <a:xfrm>
            <a:off x="6510067" y="2578145"/>
            <a:ext cx="5267865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 القيمة الواردة فِي النَّص.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0EFD614-2240-4B09-A3D0-6FF86D375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932" y="1121963"/>
            <a:ext cx="4177000" cy="53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954107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طَالِبَتِي المُبْدِعَة: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 هو شعوركِ بعد قِرَاءَة النَّص ؟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D7E0C9E-83A4-4120-A7ED-58533A767767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خريطة معرفية للفهم القرائي.</a:t>
            </a:r>
          </a:p>
        </p:txBody>
      </p:sp>
      <p:pic>
        <p:nvPicPr>
          <p:cNvPr id="1026" name="Picture 2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7A8B628E-04F1-4D40-B1D0-60DCAA2D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1" y="3171667"/>
            <a:ext cx="6096000" cy="259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0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EF23CA04-2123-4AE7-A663-E63EBE1112DA}"/>
              </a:ext>
            </a:extLst>
          </p:cNvPr>
          <p:cNvGrpSpPr/>
          <p:nvPr/>
        </p:nvGrpSpPr>
        <p:grpSpPr>
          <a:xfrm>
            <a:off x="0" y="-1"/>
            <a:ext cx="12192000" cy="7163735"/>
            <a:chOff x="0" y="-1"/>
            <a:chExt cx="12192000" cy="7163735"/>
          </a:xfrm>
        </p:grpSpPr>
        <p:pic>
          <p:nvPicPr>
            <p:cNvPr id="3" name="صورة 2" descr="صورة تحتوي على نص, ألعاب القوى, لقطة شاشة&#10;&#10;تم إنشاء الوصف تلقائياً">
              <a:extLst>
                <a:ext uri="{FF2B5EF4-FFF2-40B4-BE49-F238E27FC236}">
                  <a16:creationId xmlns:a16="http://schemas.microsoft.com/office/drawing/2014/main" id="{5F86BA66-7A5F-4419-9888-348BAF93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7163735"/>
            </a:xfrm>
            <a:prstGeom prst="rect">
              <a:avLst/>
            </a:prstGeom>
          </p:spPr>
        </p:pic>
        <p:pic>
          <p:nvPicPr>
            <p:cNvPr id="4" name="صورة 3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E559481D-D3EA-4280-9D23-6D2A53F5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043" y="808563"/>
              <a:ext cx="8683016" cy="391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A45BFFB-742A-4FCE-893A-BB0DC9C4244F}"/>
                </a:ext>
              </a:extLst>
            </p:cNvPr>
            <p:cNvSpPr txBox="1"/>
            <p:nvPr/>
          </p:nvSpPr>
          <p:spPr>
            <a:xfrm>
              <a:off x="4334064" y="4009088"/>
              <a:ext cx="3060752" cy="369332"/>
            </a:xfrm>
            <a:prstGeom prst="rect">
              <a:avLst/>
            </a:prstGeom>
            <a:solidFill>
              <a:srgbClr val="D5DEC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إعداد وتصميم: ليلى آل جميع</a:t>
              </a:r>
            </a:p>
          </p:txBody>
        </p:sp>
      </p:grpSp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ABF2CAD-F495-4E11-9159-7F6AB37FAC40}"/>
              </a:ext>
            </a:extLst>
          </p:cNvPr>
          <p:cNvSpPr txBox="1"/>
          <p:nvPr/>
        </p:nvSpPr>
        <p:spPr>
          <a:xfrm>
            <a:off x="2914511" y="1419741"/>
            <a:ext cx="6332079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طالبتي الرائعة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إِنَّ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القراءةَ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هي رياضة للعقل،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فبالقراءة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نُحافظ على قوة وصحة العقل كما نحافظ بالرياضة على قوة الجسم ولياقته،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فالقراءة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تساهم بتعزيز قدرة الدماغ.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80AB9B7-498D-49F8-ADB3-7E7450DF3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53" y="3102228"/>
            <a:ext cx="1593438" cy="34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2">
            <a:extLst>
              <a:ext uri="{FF2B5EF4-FFF2-40B4-BE49-F238E27FC236}">
                <a16:creationId xmlns:a16="http://schemas.microsoft.com/office/drawing/2014/main" id="{ADF9D71A-149D-438E-8AEA-6448973E967E}"/>
              </a:ext>
            </a:extLst>
          </p:cNvPr>
          <p:cNvSpPr/>
          <p:nvPr/>
        </p:nvSpPr>
        <p:spPr>
          <a:xfrm>
            <a:off x="6579332" y="2548547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إغلاق مكبّر الصوت و عدم فتحه إلا بإذن المعلم.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225B5D3E-626F-42C2-B0E3-1741C3FEF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39133" r="70314" b="43143"/>
          <a:stretch/>
        </p:blipFill>
        <p:spPr bwMode="auto">
          <a:xfrm rot="16200000">
            <a:off x="7483088" y="1486116"/>
            <a:ext cx="995191" cy="5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C6FCE49-2E00-412B-AA63-8898F66C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06" y="1423635"/>
            <a:ext cx="762425" cy="73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54C884A-B7D5-4C37-B9B5-3A65BA6CB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t="27541" r="48117" b="20693"/>
          <a:stretch/>
        </p:blipFill>
        <p:spPr bwMode="auto">
          <a:xfrm>
            <a:off x="5604705" y="1364799"/>
            <a:ext cx="918248" cy="8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ABEFB41A-08B0-4FAE-A569-1635635A4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37826" r="60874" b="40159"/>
          <a:stretch/>
        </p:blipFill>
        <p:spPr bwMode="auto">
          <a:xfrm>
            <a:off x="8529606" y="1392381"/>
            <a:ext cx="818686" cy="8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مستطيل: زوايا مستديرة 2">
            <a:extLst>
              <a:ext uri="{FF2B5EF4-FFF2-40B4-BE49-F238E27FC236}">
                <a16:creationId xmlns:a16="http://schemas.microsoft.com/office/drawing/2014/main" id="{1C0BF6BC-5D98-4185-85DF-D89D7492AE36}"/>
              </a:ext>
            </a:extLst>
          </p:cNvPr>
          <p:cNvSpPr/>
          <p:nvPr/>
        </p:nvSpPr>
        <p:spPr>
          <a:xfrm>
            <a:off x="7537597" y="2548462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رفع اليد عند المشاركة و انتظار الموافقة.</a:t>
            </a:r>
          </a:p>
        </p:txBody>
      </p:sp>
      <p:sp>
        <p:nvSpPr>
          <p:cNvPr id="22" name="مستطيل: زوايا مستديرة 2">
            <a:extLst>
              <a:ext uri="{FF2B5EF4-FFF2-40B4-BE49-F238E27FC236}">
                <a16:creationId xmlns:a16="http://schemas.microsoft.com/office/drawing/2014/main" id="{686B7701-CE3A-4C86-9B8C-B1517640118B}"/>
              </a:ext>
            </a:extLst>
          </p:cNvPr>
          <p:cNvSpPr/>
          <p:nvPr/>
        </p:nvSpPr>
        <p:spPr>
          <a:xfrm>
            <a:off x="8495862" y="2540293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23" name="مستطيل: زوايا مستديرة 2">
            <a:extLst>
              <a:ext uri="{FF2B5EF4-FFF2-40B4-BE49-F238E27FC236}">
                <a16:creationId xmlns:a16="http://schemas.microsoft.com/office/drawing/2014/main" id="{943C49C0-C14B-4015-BAF2-FD9CFD7A694E}"/>
              </a:ext>
            </a:extLst>
          </p:cNvPr>
          <p:cNvSpPr/>
          <p:nvPr/>
        </p:nvSpPr>
        <p:spPr>
          <a:xfrm>
            <a:off x="5621067" y="2548547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عدم الكتابة في دردشة الاجتماع إلا بإذن المعلم</a:t>
            </a:r>
          </a:p>
        </p:txBody>
      </p:sp>
      <p:sp>
        <p:nvSpPr>
          <p:cNvPr id="24" name="مستطيل: زوايا مستديرة 2">
            <a:extLst>
              <a:ext uri="{FF2B5EF4-FFF2-40B4-BE49-F238E27FC236}">
                <a16:creationId xmlns:a16="http://schemas.microsoft.com/office/drawing/2014/main" id="{3442BAF5-1C1F-4D49-A3CE-90A09E053760}"/>
              </a:ext>
            </a:extLst>
          </p:cNvPr>
          <p:cNvSpPr/>
          <p:nvPr/>
        </p:nvSpPr>
        <p:spPr>
          <a:xfrm>
            <a:off x="4662802" y="2548462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المراجعة اليومية للدروس السابقة.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85C14D9D-1F97-4706-BECA-F14B85300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22528" r="41364" b="48368"/>
          <a:stretch/>
        </p:blipFill>
        <p:spPr bwMode="auto">
          <a:xfrm>
            <a:off x="4649805" y="1511017"/>
            <a:ext cx="912168" cy="66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مستطيل: زوايا مستديرة 2">
            <a:extLst>
              <a:ext uri="{FF2B5EF4-FFF2-40B4-BE49-F238E27FC236}">
                <a16:creationId xmlns:a16="http://schemas.microsoft.com/office/drawing/2014/main" id="{4BC939F0-7092-44E9-99E6-5A5ED4F712BC}"/>
              </a:ext>
            </a:extLst>
          </p:cNvPr>
          <p:cNvSpPr/>
          <p:nvPr/>
        </p:nvSpPr>
        <p:spPr>
          <a:xfrm>
            <a:off x="3704537" y="2548461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المشاركة و التفاعل أثناء الحصة.</a:t>
            </a:r>
          </a:p>
        </p:txBody>
      </p:sp>
      <p:sp>
        <p:nvSpPr>
          <p:cNvPr id="27" name="مستطيل: زوايا مستديرة 2">
            <a:extLst>
              <a:ext uri="{FF2B5EF4-FFF2-40B4-BE49-F238E27FC236}">
                <a16:creationId xmlns:a16="http://schemas.microsoft.com/office/drawing/2014/main" id="{3787A334-98C0-4F5F-B86E-31B63326C377}"/>
              </a:ext>
            </a:extLst>
          </p:cNvPr>
          <p:cNvSpPr/>
          <p:nvPr/>
        </p:nvSpPr>
        <p:spPr>
          <a:xfrm>
            <a:off x="2746272" y="2548460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حل الواجبات و إرسالها في الموعد المحدد.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5A9EC43-0E02-45F6-A89E-D5D9749B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7" t="46082" r="51548" b="25373"/>
          <a:stretch/>
        </p:blipFill>
        <p:spPr bwMode="auto">
          <a:xfrm>
            <a:off x="3697444" y="1511036"/>
            <a:ext cx="911084" cy="63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9A4F7716-0F22-4B2C-A1EA-A6564FFEF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29804" r="45350" b="9561"/>
          <a:stretch/>
        </p:blipFill>
        <p:spPr bwMode="auto">
          <a:xfrm>
            <a:off x="2773002" y="1401513"/>
            <a:ext cx="830867" cy="7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2C06AD10-F8AA-4831-A927-539AF8F099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6191" y="2892389"/>
            <a:ext cx="1200718" cy="25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39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AED1DC2E-ABB2-42EA-BCF0-1A76EE68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61" y="942109"/>
            <a:ext cx="1598556" cy="8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55" y="1941578"/>
            <a:ext cx="944589" cy="7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71206DB-B55A-44ED-A15A-4CEAB3866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561" y="2962347"/>
            <a:ext cx="1200718" cy="256838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17273899-E48E-4B8E-876B-0D6D30D41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888" y="942109"/>
            <a:ext cx="3992223" cy="34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2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92B72179-AF18-41CA-98D7-7739F67F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A04A81A-B74B-4233-8499-9758D164F503}"/>
              </a:ext>
            </a:extLst>
          </p:cNvPr>
          <p:cNvSpPr txBox="1"/>
          <p:nvPr/>
        </p:nvSpPr>
        <p:spPr>
          <a:xfrm>
            <a:off x="8588626" y="361155"/>
            <a:ext cx="1828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لماذا نقرأ ؟</a:t>
            </a: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77FC9DA1-8695-4B18-9CD7-5B2DA3371058}"/>
              </a:ext>
            </a:extLst>
          </p:cNvPr>
          <p:cNvSpPr/>
          <p:nvPr/>
        </p:nvSpPr>
        <p:spPr>
          <a:xfrm>
            <a:off x="10625925" y="246831"/>
            <a:ext cx="1318307" cy="8134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2" name="Picture 8" descr="لماذا نقرأ؟ | لينا الزغول">
            <a:extLst>
              <a:ext uri="{FF2B5EF4-FFF2-40B4-BE49-F238E27FC236}">
                <a16:creationId xmlns:a16="http://schemas.microsoft.com/office/drawing/2014/main" id="{0A381181-70F9-49B1-9F48-CAC9525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318358"/>
            <a:ext cx="3064361" cy="30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باوربوينت درس استيراتيجية كتابة مادة لغتي ثالث متوسط الفصل الدراسي الاول  عام 1442هـ">
            <a:extLst>
              <a:ext uri="{FF2B5EF4-FFF2-40B4-BE49-F238E27FC236}">
                <a16:creationId xmlns:a16="http://schemas.microsoft.com/office/drawing/2014/main" id="{196EDBF2-3261-476E-B837-AD3E7F0D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4816741"/>
            <a:ext cx="9424431" cy="14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74F57F5-8ECB-4E06-942C-270A8D9CACE7}"/>
              </a:ext>
            </a:extLst>
          </p:cNvPr>
          <p:cNvSpPr txBox="1"/>
          <p:nvPr/>
        </p:nvSpPr>
        <p:spPr>
          <a:xfrm>
            <a:off x="6210066" y="1466289"/>
            <a:ext cx="4207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كيف يجب أن تكون قراءتنا ؟</a:t>
            </a:r>
          </a:p>
        </p:txBody>
      </p:sp>
      <p:sp>
        <p:nvSpPr>
          <p:cNvPr id="34" name="سهم: لليسار 33">
            <a:extLst>
              <a:ext uri="{FF2B5EF4-FFF2-40B4-BE49-F238E27FC236}">
                <a16:creationId xmlns:a16="http://schemas.microsoft.com/office/drawing/2014/main" id="{9399464D-B9A3-42C9-9E3B-D6872B12F422}"/>
              </a:ext>
            </a:extLst>
          </p:cNvPr>
          <p:cNvSpPr/>
          <p:nvPr/>
        </p:nvSpPr>
        <p:spPr>
          <a:xfrm>
            <a:off x="10625925" y="1351965"/>
            <a:ext cx="1318307" cy="8134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DC03543-15E4-4719-9CDF-DEF86907F44A}"/>
              </a:ext>
            </a:extLst>
          </p:cNvPr>
          <p:cNvSpPr txBox="1"/>
          <p:nvPr/>
        </p:nvSpPr>
        <p:spPr>
          <a:xfrm>
            <a:off x="6210066" y="2571423"/>
            <a:ext cx="4207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ما أنواع القراءة ؟</a:t>
            </a:r>
          </a:p>
        </p:txBody>
      </p:sp>
      <p:sp>
        <p:nvSpPr>
          <p:cNvPr id="36" name="سهم: لليسار 35">
            <a:extLst>
              <a:ext uri="{FF2B5EF4-FFF2-40B4-BE49-F238E27FC236}">
                <a16:creationId xmlns:a16="http://schemas.microsoft.com/office/drawing/2014/main" id="{FADCF4ED-03E6-44C2-987B-E04801E22BAC}"/>
              </a:ext>
            </a:extLst>
          </p:cNvPr>
          <p:cNvSpPr/>
          <p:nvPr/>
        </p:nvSpPr>
        <p:spPr>
          <a:xfrm>
            <a:off x="10625925" y="2457099"/>
            <a:ext cx="1318307" cy="8134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75B236B7-6BBC-4FBE-81D7-BF5608D23225}"/>
              </a:ext>
            </a:extLst>
          </p:cNvPr>
          <p:cNvGrpSpPr/>
          <p:nvPr/>
        </p:nvGrpSpPr>
        <p:grpSpPr>
          <a:xfrm>
            <a:off x="3292966" y="2694163"/>
            <a:ext cx="4257847" cy="1914148"/>
            <a:chOff x="4560784" y="3764187"/>
            <a:chExt cx="4257847" cy="1914148"/>
          </a:xfrm>
        </p:grpSpPr>
        <p:grpSp>
          <p:nvGrpSpPr>
            <p:cNvPr id="38" name="مجموعة 37">
              <a:extLst>
                <a:ext uri="{FF2B5EF4-FFF2-40B4-BE49-F238E27FC236}">
                  <a16:creationId xmlns:a16="http://schemas.microsoft.com/office/drawing/2014/main" id="{E27C73FE-7BB5-4C19-BFE2-61524B390B00}"/>
                </a:ext>
              </a:extLst>
            </p:cNvPr>
            <p:cNvGrpSpPr/>
            <p:nvPr/>
          </p:nvGrpSpPr>
          <p:grpSpPr>
            <a:xfrm>
              <a:off x="4560784" y="3764187"/>
              <a:ext cx="4257847" cy="1654895"/>
              <a:chOff x="4560784" y="3764187"/>
              <a:chExt cx="4257847" cy="1654895"/>
            </a:xfrm>
          </p:grpSpPr>
          <p:grpSp>
            <p:nvGrpSpPr>
              <p:cNvPr id="43" name="مجموعة 42">
                <a:extLst>
                  <a:ext uri="{FF2B5EF4-FFF2-40B4-BE49-F238E27FC236}">
                    <a16:creationId xmlns:a16="http://schemas.microsoft.com/office/drawing/2014/main" id="{DB4F46CC-4D71-4E22-B799-DE173692D9DE}"/>
                  </a:ext>
                </a:extLst>
              </p:cNvPr>
              <p:cNvGrpSpPr/>
              <p:nvPr/>
            </p:nvGrpSpPr>
            <p:grpSpPr>
              <a:xfrm>
                <a:off x="7825693" y="3764187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53" name="رابط مستقيم 52">
                  <a:extLst>
                    <a:ext uri="{FF2B5EF4-FFF2-40B4-BE49-F238E27FC236}">
                      <a16:creationId xmlns:a16="http://schemas.microsoft.com/office/drawing/2014/main" id="{66081A0E-82E9-47BC-A4E5-D631CFE31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rgbClr val="7030A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رابط مستقيم 53">
                  <a:extLst>
                    <a:ext uri="{FF2B5EF4-FFF2-40B4-BE49-F238E27FC236}">
                      <a16:creationId xmlns:a16="http://schemas.microsoft.com/office/drawing/2014/main" id="{749B1C3B-2427-4E24-9760-D200ECD75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rgbClr val="7030A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مجموعة 43">
                <a:extLst>
                  <a:ext uri="{FF2B5EF4-FFF2-40B4-BE49-F238E27FC236}">
                    <a16:creationId xmlns:a16="http://schemas.microsoft.com/office/drawing/2014/main" id="{578FB007-0CAD-4859-B4B7-24A6DEA193FB}"/>
                  </a:ext>
                </a:extLst>
              </p:cNvPr>
              <p:cNvGrpSpPr/>
              <p:nvPr/>
            </p:nvGrpSpPr>
            <p:grpSpPr>
              <a:xfrm>
                <a:off x="6737389" y="4100776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51" name="رابط مستقيم 50">
                  <a:extLst>
                    <a:ext uri="{FF2B5EF4-FFF2-40B4-BE49-F238E27FC236}">
                      <a16:creationId xmlns:a16="http://schemas.microsoft.com/office/drawing/2014/main" id="{AD4A76EB-6CFF-40B9-9E29-536A851127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رابط مستقيم 51">
                  <a:extLst>
                    <a:ext uri="{FF2B5EF4-FFF2-40B4-BE49-F238E27FC236}">
                      <a16:creationId xmlns:a16="http://schemas.microsoft.com/office/drawing/2014/main" id="{3A24C301-1BB1-4F6E-8AE7-444926930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مجموعة 44">
                <a:extLst>
                  <a:ext uri="{FF2B5EF4-FFF2-40B4-BE49-F238E27FC236}">
                    <a16:creationId xmlns:a16="http://schemas.microsoft.com/office/drawing/2014/main" id="{B50F668F-EE8C-482A-AE99-2FCC610D65CF}"/>
                  </a:ext>
                </a:extLst>
              </p:cNvPr>
              <p:cNvGrpSpPr/>
              <p:nvPr/>
            </p:nvGrpSpPr>
            <p:grpSpPr>
              <a:xfrm>
                <a:off x="5649086" y="4471023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49" name="رابط مستقيم 48">
                  <a:extLst>
                    <a:ext uri="{FF2B5EF4-FFF2-40B4-BE49-F238E27FC236}">
                      <a16:creationId xmlns:a16="http://schemas.microsoft.com/office/drawing/2014/main" id="{AFD2522E-1A8A-494C-A823-47470092BC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رابط مستقيم 49">
                  <a:extLst>
                    <a:ext uri="{FF2B5EF4-FFF2-40B4-BE49-F238E27FC236}">
                      <a16:creationId xmlns:a16="http://schemas.microsoft.com/office/drawing/2014/main" id="{47C20F30-DEDF-489F-8348-27FBC3BE08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مجموعة 45">
                <a:extLst>
                  <a:ext uri="{FF2B5EF4-FFF2-40B4-BE49-F238E27FC236}">
                    <a16:creationId xmlns:a16="http://schemas.microsoft.com/office/drawing/2014/main" id="{97A314DC-961F-4645-A21D-AAE40FF32D92}"/>
                  </a:ext>
                </a:extLst>
              </p:cNvPr>
              <p:cNvGrpSpPr/>
              <p:nvPr/>
            </p:nvGrpSpPr>
            <p:grpSpPr>
              <a:xfrm>
                <a:off x="4560784" y="4858101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47" name="رابط مستقيم 46">
                  <a:extLst>
                    <a:ext uri="{FF2B5EF4-FFF2-40B4-BE49-F238E27FC236}">
                      <a16:creationId xmlns:a16="http://schemas.microsoft.com/office/drawing/2014/main" id="{B226CD6D-74F0-419C-9A9D-BC5326ED5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رابط مستقيم 47">
                  <a:extLst>
                    <a:ext uri="{FF2B5EF4-FFF2-40B4-BE49-F238E27FC236}">
                      <a16:creationId xmlns:a16="http://schemas.microsoft.com/office/drawing/2014/main" id="{B1C8E8DF-B91C-498F-A786-5FBB6F1DEB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4F697C62-0188-4D68-8C77-EB002D766E52}"/>
                </a:ext>
              </a:extLst>
            </p:cNvPr>
            <p:cNvSpPr txBox="1"/>
            <p:nvPr/>
          </p:nvSpPr>
          <p:spPr>
            <a:xfrm>
              <a:off x="4695416" y="5032004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حرفية</a:t>
              </a: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7F37F390-E316-435F-AA93-4B27FD862B65}"/>
                </a:ext>
              </a:extLst>
            </p:cNvPr>
            <p:cNvSpPr txBox="1"/>
            <p:nvPr/>
          </p:nvSpPr>
          <p:spPr>
            <a:xfrm>
              <a:off x="5783717" y="4661757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تحليلية</a:t>
              </a: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6110D878-E0C3-47B8-948A-D5D5FB009DA4}"/>
                </a:ext>
              </a:extLst>
            </p:cNvPr>
            <p:cNvSpPr txBox="1"/>
            <p:nvPr/>
          </p:nvSpPr>
          <p:spPr>
            <a:xfrm>
              <a:off x="6872054" y="4325168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ناقدة</a:t>
              </a: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7CEF21F5-D86E-477A-9B50-5FAFEC662A1E}"/>
                </a:ext>
              </a:extLst>
            </p:cNvPr>
            <p:cNvSpPr txBox="1"/>
            <p:nvPr/>
          </p:nvSpPr>
          <p:spPr>
            <a:xfrm>
              <a:off x="7960357" y="3992986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إبداعية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07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3" grpId="0"/>
      <p:bldP spid="34" grpId="0" animBg="1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3642140-281D-4688-A3FD-999FCD05E41A}"/>
              </a:ext>
            </a:extLst>
          </p:cNvPr>
          <p:cNvSpPr txBox="1"/>
          <p:nvPr/>
        </p:nvSpPr>
        <p:spPr>
          <a:xfrm>
            <a:off x="7332027" y="1096947"/>
            <a:ext cx="28890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أهداف الفهم القرائي: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840BAD-30F9-4394-8FA2-94DF4B50871A}"/>
              </a:ext>
            </a:extLst>
          </p:cNvPr>
          <p:cNvSpPr txBox="1"/>
          <p:nvPr/>
        </p:nvSpPr>
        <p:spPr>
          <a:xfrm>
            <a:off x="5923966" y="262042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3- تكوين ثروة هائلة من المصطلحات اللُّغوية المميزة.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3CABBCF-6466-402D-B698-2D7A33D57BA0}"/>
              </a:ext>
            </a:extLst>
          </p:cNvPr>
          <p:cNvSpPr txBox="1"/>
          <p:nvPr/>
        </p:nvSpPr>
        <p:spPr>
          <a:xfrm>
            <a:off x="5189081" y="1667217"/>
            <a:ext cx="50320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1- القراءة السليمة وفهم المقروء واستيعاب جوانبه واستثمارها.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F1E318B-1903-4A4F-BE63-10C7F293B9FB}"/>
              </a:ext>
            </a:extLst>
          </p:cNvPr>
          <p:cNvSpPr txBox="1"/>
          <p:nvPr/>
        </p:nvSpPr>
        <p:spPr>
          <a:xfrm>
            <a:off x="5923966" y="214515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2- اكتساب مهارة القراءة الصامتة.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4937EC2-2410-4C31-9729-1F16EF160E82}"/>
              </a:ext>
            </a:extLst>
          </p:cNvPr>
          <p:cNvSpPr txBox="1"/>
          <p:nvPr/>
        </p:nvSpPr>
        <p:spPr>
          <a:xfrm>
            <a:off x="5923964" y="357096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5- تنمية روح الخيال والإبداع.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5F0661-A21D-4563-B68F-3CCA1F6FB6B2}"/>
              </a:ext>
            </a:extLst>
          </p:cNvPr>
          <p:cNvSpPr txBox="1"/>
          <p:nvPr/>
        </p:nvSpPr>
        <p:spPr>
          <a:xfrm>
            <a:off x="5923965" y="309569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4- تنمية القدرة على التفكير السليم.</a:t>
            </a:r>
          </a:p>
        </p:txBody>
      </p:sp>
    </p:spTree>
    <p:extLst>
      <p:ext uri="{BB962C8B-B14F-4D97-AF65-F5344CB8AC3E}">
        <p14:creationId xmlns:p14="http://schemas.microsoft.com/office/powerpoint/2010/main" val="2270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ACBD1BD3-4709-49EB-8A44-076C23297E29}"/>
              </a:ext>
            </a:extLst>
          </p:cNvPr>
          <p:cNvSpPr txBox="1"/>
          <p:nvPr/>
        </p:nvSpPr>
        <p:spPr>
          <a:xfrm>
            <a:off x="0" y="584775"/>
            <a:ext cx="12192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cs typeface="+mj-cs"/>
              </a:rPr>
              <a:t>طَالِبَتِي المُفَكِرَة: </a:t>
            </a:r>
            <a:r>
              <a:rPr lang="ar-SA" sz="2400" b="1" dirty="0">
                <a:cs typeface="+mj-cs"/>
              </a:rPr>
              <a:t>تَأَمَلِي الصُّور التَّاليَة </a:t>
            </a:r>
            <a:r>
              <a:rPr lang="ar-SA" sz="2400" b="1" dirty="0" err="1">
                <a:cs typeface="+mj-cs"/>
              </a:rPr>
              <a:t>وتنبَأي</a:t>
            </a:r>
            <a:r>
              <a:rPr lang="ar-SA" sz="2400" b="1" dirty="0">
                <a:cs typeface="+mj-cs"/>
              </a:rPr>
              <a:t> فِي أَي مَكَان سوف تَدُور الأَحْدِاث ...    ؟؟؟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2D3C01-4D0D-4DA5-9EEB-5F1CA3C96C9D}"/>
              </a:ext>
            </a:extLst>
          </p:cNvPr>
          <p:cNvSpPr txBox="1"/>
          <p:nvPr/>
        </p:nvSpPr>
        <p:spPr>
          <a:xfrm>
            <a:off x="10207926" y="3698"/>
            <a:ext cx="198407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مهارة التنبؤ: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A3D7DFC-5DAB-42DF-ABFE-D22B17782FAE}"/>
              </a:ext>
            </a:extLst>
          </p:cNvPr>
          <p:cNvSpPr txBox="1"/>
          <p:nvPr/>
        </p:nvSpPr>
        <p:spPr>
          <a:xfrm>
            <a:off x="4560780" y="0"/>
            <a:ext cx="31414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PT Bold Heading" panose="02010400000000000000" pitchFamily="2" charset="-78"/>
              </a:rPr>
              <a:t>التهيئة الحافزة</a:t>
            </a:r>
          </a:p>
        </p:txBody>
      </p:sp>
      <p:pic>
        <p:nvPicPr>
          <p:cNvPr id="9" name="Picture 4" descr="نتيجة بحث الصور عن الغابة الخضراء غابة كرتون">
            <a:extLst>
              <a:ext uri="{FF2B5EF4-FFF2-40B4-BE49-F238E27FC236}">
                <a16:creationId xmlns:a16="http://schemas.microsoft.com/office/drawing/2014/main" id="{89D44C70-6602-481B-8346-750B8754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852"/>
            <a:ext cx="12192000" cy="569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42FE594-F7CE-4161-A599-4F45840D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31" b="89744" l="6767" r="92105">
                        <a14:foregroundMark x1="93233" y1="41667" x2="93233" y2="41667"/>
                        <a14:foregroundMark x1="6767" y1="45192" x2="6767" y2="45192"/>
                        <a14:foregroundMark x1="66165" y1="29808" x2="66165" y2="29808"/>
                        <a14:foregroundMark x1="67293" y1="26603" x2="67293" y2="26603"/>
                        <a14:foregroundMark x1="56015" y1="18269" x2="56015" y2="18269"/>
                        <a14:foregroundMark x1="46241" y1="18269" x2="46241" y2="18269"/>
                        <a14:foregroundMark x1="51880" y1="8974" x2="51880" y2="8974"/>
                        <a14:foregroundMark x1="53759" y1="6731" x2="53759" y2="6731"/>
                        <a14:foregroundMark x1="49624" y1="12500" x2="49624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9026" y="1165852"/>
            <a:ext cx="2925003" cy="3430830"/>
          </a:xfrm>
          <a:prstGeom prst="rect">
            <a:avLst/>
          </a:prstGeom>
        </p:spPr>
      </p:pic>
      <p:pic>
        <p:nvPicPr>
          <p:cNvPr id="1026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FF479BCA-5C23-4CB0-85AD-42975637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51" y="1416169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661E022D-42EE-41DF-95D4-32D6B06A7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4" y="1255246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B5F25B16-932F-4827-BF95-7A3F4366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17" y="2275271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FDAFD6E1-BC59-480B-AD0B-B3E09FC11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4" y="2573567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C8E381E5-1BE1-4734-B7BB-04579D12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4" y="3963846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ED00C66C-008E-4F2A-8826-D1C42AAF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961" y="1868625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CA65E98E-C17C-4E76-B5A5-22ADB2CB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01" y="3053031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DF6AF217-CC06-411F-BD6B-F2C7BEBB9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3" y="2087161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5373373F-FDE0-4463-B33A-40909F72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57" y="2439872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2776A700-0C27-4E3D-99E8-8363B15E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470" y="3485502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620350C1-DF66-4911-B2F6-325F7F2FC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65" y="3713892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3C838668-6E62-4C14-AC59-B467A936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82" y="3804968"/>
            <a:ext cx="543392" cy="7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اسحق نيوتن - Posts | Facebook">
            <a:extLst>
              <a:ext uri="{FF2B5EF4-FFF2-40B4-BE49-F238E27FC236}">
                <a16:creationId xmlns:a16="http://schemas.microsoft.com/office/drawing/2014/main" id="{C5A1FDA9-BB94-435D-931B-1D0FB7B52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358" y1="69811" x2="27358" y2="69811"/>
                        <a14:foregroundMark x1="25786" y1="71698" x2="25786" y2="71698"/>
                        <a14:foregroundMark x1="26415" y1="71069" x2="26415" y2="71069"/>
                        <a14:backgroundMark x1="27673" y1="24528" x2="27673" y2="24528"/>
                        <a14:backgroundMark x1="27673" y1="24528" x2="27673" y2="24528"/>
                        <a14:backgroundMark x1="27673" y1="24528" x2="27673" y2="24528"/>
                        <a14:backgroundMark x1="25786" y1="38365" x2="25786" y2="38365"/>
                        <a14:backgroundMark x1="23270" y1="27044" x2="23270" y2="27044"/>
                        <a14:backgroundMark x1="26101" y1="38994" x2="26101" y2="38994"/>
                        <a14:backgroundMark x1="23899" y1="47799" x2="23899" y2="47799"/>
                        <a14:backgroundMark x1="31132" y1="59748" x2="31132" y2="59748"/>
                        <a14:backgroundMark x1="30818" y1="64780" x2="30818" y2="64780"/>
                        <a14:backgroundMark x1="32390" y1="61635" x2="32390" y2="61635"/>
                        <a14:backgroundMark x1="33648" y1="54717" x2="33648" y2="54717"/>
                        <a14:backgroundMark x1="33648" y1="59748" x2="33648" y2="59748"/>
                        <a14:backgroundMark x1="34591" y1="53459" x2="34591" y2="53459"/>
                        <a14:backgroundMark x1="33019" y1="52830" x2="33019" y2="52830"/>
                        <a14:backgroundMark x1="27358" y1="68553" x2="27358" y2="68553"/>
                        <a14:backgroundMark x1="27358" y1="66667" x2="27358" y2="66667"/>
                        <a14:backgroundMark x1="28302" y1="67296" x2="28302" y2="67296"/>
                        <a14:backgroundMark x1="26101" y1="67296" x2="26101" y2="67296"/>
                        <a14:backgroundMark x1="22642" y1="70440" x2="22642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4" y="4980317"/>
            <a:ext cx="4100290" cy="20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9E613E3D-2C14-4DE5-9C8A-BD878B1C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83" y="4664016"/>
            <a:ext cx="296802" cy="41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C46B0EF1-DDD1-43C4-A118-5099CBC69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4" y="6294088"/>
            <a:ext cx="278119" cy="38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33926521-4073-4118-9791-5BBEF61F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97" y="6384320"/>
            <a:ext cx="336554" cy="4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نتيجة بحث الصور عن الفلاح النشيط">
            <a:extLst>
              <a:ext uri="{FF2B5EF4-FFF2-40B4-BE49-F238E27FC236}">
                <a16:creationId xmlns:a16="http://schemas.microsoft.com/office/drawing/2014/main" id="{7EA1A040-4908-4E4B-9BD8-C63A955BD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0000" l="9659" r="89773">
                        <a14:foregroundMark x1="57102" y1="38400" x2="57102" y2="38400"/>
                        <a14:foregroundMark x1="60795" y1="9800" x2="60795" y2="9800"/>
                        <a14:foregroundMark x1="61364" y1="4800" x2="61364" y2="4800"/>
                        <a14:foregroundMark x1="61932" y1="35000" x2="61932" y2="35000"/>
                        <a14:foregroundMark x1="40909" y1="19800" x2="40909" y2="19800"/>
                        <a14:foregroundMark x1="32955" y1="21000" x2="32955" y2="21000"/>
                        <a14:foregroundMark x1="32955" y1="21000" x2="32955" y2="21000"/>
                        <a14:foregroundMark x1="28409" y1="24600" x2="28409" y2="24600"/>
                        <a14:foregroundMark x1="41193" y1="21600" x2="41193" y2="21600"/>
                        <a14:foregroundMark x1="61364" y1="35800" x2="61364" y2="35800"/>
                        <a14:foregroundMark x1="64489" y1="27400" x2="64489" y2="2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9171" y="3596716"/>
            <a:ext cx="2788372" cy="355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2C2F4942-6855-467D-9BD8-0058C5B5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588" y="5518402"/>
            <a:ext cx="607713" cy="8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pple Clipart | i2Clipart - Royalty Free Public Domain Clipart">
            <a:extLst>
              <a:ext uri="{FF2B5EF4-FFF2-40B4-BE49-F238E27FC236}">
                <a16:creationId xmlns:a16="http://schemas.microsoft.com/office/drawing/2014/main" id="{0EB39787-ABDE-4111-B228-EBD92E0B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604" y="5583263"/>
            <a:ext cx="513967" cy="71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99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A43BB89-EA06-4546-B1A8-02F657577644}"/>
              </a:ext>
            </a:extLst>
          </p:cNvPr>
          <p:cNvSpPr/>
          <p:nvPr/>
        </p:nvSpPr>
        <p:spPr>
          <a:xfrm>
            <a:off x="0" y="1588"/>
            <a:ext cx="12189178" cy="6856412"/>
          </a:xfrm>
          <a:prstGeom prst="rect">
            <a:avLst/>
          </a:prstGeom>
          <a:solidFill>
            <a:srgbClr val="E2FA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Flat design teachers day concept Free Vector">
            <a:extLst>
              <a:ext uri="{FF2B5EF4-FFF2-40B4-BE49-F238E27FC236}">
                <a16:creationId xmlns:a16="http://schemas.microsoft.com/office/drawing/2014/main" id="{88C91C8A-BF17-4C5B-91B5-1CB1C3123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/>
          <a:stretch/>
        </p:blipFill>
        <p:spPr bwMode="auto">
          <a:xfrm>
            <a:off x="617" y="2701960"/>
            <a:ext cx="4528749" cy="41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خماسي 6">
            <a:extLst>
              <a:ext uri="{FF2B5EF4-FFF2-40B4-BE49-F238E27FC236}">
                <a16:creationId xmlns:a16="http://schemas.microsoft.com/office/drawing/2014/main" id="{733CBF3C-187F-494C-A1F4-B82BA1A00E04}"/>
              </a:ext>
            </a:extLst>
          </p:cNvPr>
          <p:cNvSpPr/>
          <p:nvPr/>
        </p:nvSpPr>
        <p:spPr>
          <a:xfrm flipH="1">
            <a:off x="10099221" y="695428"/>
            <a:ext cx="2092162" cy="502855"/>
          </a:xfrm>
          <a:prstGeom prst="homePlat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المرآة المعكوسة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3210494-7B19-41E0-926F-4DB7257F1B3D}"/>
              </a:ext>
            </a:extLst>
          </p:cNvPr>
          <p:cNvSpPr/>
          <p:nvPr/>
        </p:nvSpPr>
        <p:spPr>
          <a:xfrm>
            <a:off x="10870949" y="376206"/>
            <a:ext cx="1433074" cy="461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3399"/>
                </a:highlight>
                <a:uLnTx/>
                <a:uFillTx/>
                <a:latin typeface="Arial" panose="020B0604020202020204" pitchFamily="34" charset="0"/>
                <a:ea typeface="Amsdam" pitchFamily="2" charset="-128"/>
                <a:cs typeface="Arial" panose="020B0604020202020204" pitchFamily="34" charset="0"/>
              </a:rPr>
              <a:t> استراتيجية </a:t>
            </a:r>
          </a:p>
        </p:txBody>
      </p:sp>
      <p:pic>
        <p:nvPicPr>
          <p:cNvPr id="9" name="Picture 2" descr="Flat design teachers day concept Free Vector">
            <a:extLst>
              <a:ext uri="{FF2B5EF4-FFF2-40B4-BE49-F238E27FC236}">
                <a16:creationId xmlns:a16="http://schemas.microsoft.com/office/drawing/2014/main" id="{0019A951-E1D3-48C3-BCB2-2E6726932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2453" r="38262" b="68398"/>
          <a:stretch/>
        </p:blipFill>
        <p:spPr bwMode="auto">
          <a:xfrm>
            <a:off x="520501" y="3544748"/>
            <a:ext cx="2153362" cy="8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at design teachers day concept Free Vector">
            <a:extLst>
              <a:ext uri="{FF2B5EF4-FFF2-40B4-BE49-F238E27FC236}">
                <a16:creationId xmlns:a16="http://schemas.microsoft.com/office/drawing/2014/main" id="{98D886B8-916B-4437-8153-F384F0E49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2453" r="38262" b="68398"/>
          <a:stretch/>
        </p:blipFill>
        <p:spPr bwMode="auto">
          <a:xfrm>
            <a:off x="1165623" y="4246128"/>
            <a:ext cx="866903" cy="5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1D9684D-7F72-4D75-A3F0-1E79234C7C79}"/>
              </a:ext>
            </a:extLst>
          </p:cNvPr>
          <p:cNvSpPr/>
          <p:nvPr/>
        </p:nvSpPr>
        <p:spPr>
          <a:xfrm>
            <a:off x="400214" y="3044642"/>
            <a:ext cx="2512615" cy="2061568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خلال </a:t>
            </a:r>
          </a:p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المرآة المعكوسة</a:t>
            </a:r>
          </a:p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استنتجي عنوان الدرس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DD3489C-E533-4C90-938C-D636D971C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r="40212" b="24666"/>
          <a:stretch/>
        </p:blipFill>
        <p:spPr bwMode="auto">
          <a:xfrm>
            <a:off x="4841097" y="106373"/>
            <a:ext cx="4205132" cy="66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58DDEAE-BA56-4D9A-A0A6-B6F8695D6F26}"/>
              </a:ext>
            </a:extLst>
          </p:cNvPr>
          <p:cNvSpPr/>
          <p:nvPr/>
        </p:nvSpPr>
        <p:spPr>
          <a:xfrm>
            <a:off x="5687356" y="1692174"/>
            <a:ext cx="2512615" cy="3570442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lvl="0" algn="ctr" defTabSz="609463" rtl="0">
              <a:lnSpc>
                <a:spcPct val="250000"/>
              </a:lnSpc>
              <a:defRPr/>
            </a:pP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ة ح ف ت ل ا</a:t>
            </a:r>
          </a:p>
          <a:p>
            <a:pPr lvl="0" algn="ctr" defTabSz="609463" rtl="0">
              <a:lnSpc>
                <a:spcPct val="250000"/>
              </a:lnSpc>
              <a:defRPr/>
            </a:pP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ة ي ب هـ ذ ل ا</a:t>
            </a:r>
          </a:p>
          <a:p>
            <a:pPr lvl="0" algn="ctr" defTabSz="609463" rtl="0">
              <a:lnSpc>
                <a:spcPct val="250000"/>
              </a:lnSpc>
              <a:defRPr/>
            </a:pPr>
            <a:endParaRPr lang="ar-SA" sz="3199" b="1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1033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D6661EB-028E-4B5F-A408-B7CB72A6FE73}"/>
              </a:ext>
            </a:extLst>
          </p:cNvPr>
          <p:cNvSpPr txBox="1"/>
          <p:nvPr/>
        </p:nvSpPr>
        <p:spPr>
          <a:xfrm>
            <a:off x="4725987" y="1496680"/>
            <a:ext cx="2740025" cy="1007968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algn="ctr">
              <a:lnSpc>
                <a:spcPct val="250000"/>
              </a:lnSpc>
            </a:pPr>
            <a:r>
              <a:rPr lang="ar-SA" sz="2800" b="1" dirty="0">
                <a:solidFill>
                  <a:srgbClr val="C00000"/>
                </a:solidFill>
                <a:cs typeface="PT Bold Heading" panose="02010400000000000000" pitchFamily="2" charset="-78"/>
              </a:rPr>
              <a:t>نَصُّ الفِهْم القِرَائِي: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535C559-1C09-4EAC-BBDF-DB0CAA140768}"/>
              </a:ext>
            </a:extLst>
          </p:cNvPr>
          <p:cNvSpPr txBox="1"/>
          <p:nvPr/>
        </p:nvSpPr>
        <p:spPr>
          <a:xfrm>
            <a:off x="9385567" y="1228091"/>
            <a:ext cx="812800" cy="276999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9050">
            <a:solidFill>
              <a:sysClr val="windowText" lastClr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التاريخ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449F818-C04F-46ED-BC30-D712103EA2C5}"/>
              </a:ext>
            </a:extLst>
          </p:cNvPr>
          <p:cNvSpPr txBox="1"/>
          <p:nvPr/>
        </p:nvSpPr>
        <p:spPr>
          <a:xfrm>
            <a:off x="9378118" y="1640071"/>
            <a:ext cx="812800" cy="27699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اليوم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F8356A2-6F2F-4498-BF3B-FEA1B6BAAD13}"/>
              </a:ext>
            </a:extLst>
          </p:cNvPr>
          <p:cNvSpPr txBox="1"/>
          <p:nvPr/>
        </p:nvSpPr>
        <p:spPr>
          <a:xfrm>
            <a:off x="9378118" y="2054736"/>
            <a:ext cx="812800" cy="276999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المادة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EDA7760-BF11-4D6D-B5FB-AF523CFF4D98}"/>
              </a:ext>
            </a:extLst>
          </p:cNvPr>
          <p:cNvSpPr txBox="1"/>
          <p:nvPr/>
        </p:nvSpPr>
        <p:spPr>
          <a:xfrm>
            <a:off x="9378118" y="2463976"/>
            <a:ext cx="812800" cy="276999"/>
          </a:xfrm>
          <a:prstGeom prst="rect">
            <a:avLst/>
          </a:prstGeom>
          <a:solidFill>
            <a:srgbClr val="FFFFCC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الحصة</a:t>
            </a:r>
          </a:p>
        </p:txBody>
      </p:sp>
      <p:pic>
        <p:nvPicPr>
          <p:cNvPr id="3076" name="Picture 4" descr="اسحق نيوتن - Posts | Facebook">
            <a:extLst>
              <a:ext uri="{FF2B5EF4-FFF2-40B4-BE49-F238E27FC236}">
                <a16:creationId xmlns:a16="http://schemas.microsoft.com/office/drawing/2014/main" id="{74E543FC-F58D-4A2A-AC59-29C0A81EC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80" y="2858211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D6C80FF-0BFD-4159-A482-7C5559EA1866}"/>
              </a:ext>
            </a:extLst>
          </p:cNvPr>
          <p:cNvSpPr txBox="1"/>
          <p:nvPr/>
        </p:nvSpPr>
        <p:spPr>
          <a:xfrm>
            <a:off x="4961779" y="2768243"/>
            <a:ext cx="2268440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التُّفَاحَةُ الذَّهَبِيةُ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7F86847-F751-4E86-B2F7-24D56677BA8E}"/>
              </a:ext>
            </a:extLst>
          </p:cNvPr>
          <p:cNvSpPr txBox="1"/>
          <p:nvPr/>
        </p:nvSpPr>
        <p:spPr>
          <a:xfrm>
            <a:off x="7760488" y="1209532"/>
            <a:ext cx="148716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13 / 7 / 1442 هـ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74B9B86-6297-47F1-B33D-0562D7A5EFAF}"/>
              </a:ext>
            </a:extLst>
          </p:cNvPr>
          <p:cNvSpPr txBox="1"/>
          <p:nvPr/>
        </p:nvSpPr>
        <p:spPr>
          <a:xfrm>
            <a:off x="7914150" y="1608478"/>
            <a:ext cx="13335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الخميس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1E1349D-167B-40E4-B90E-047E665DE591}"/>
              </a:ext>
            </a:extLst>
          </p:cNvPr>
          <p:cNvSpPr txBox="1"/>
          <p:nvPr/>
        </p:nvSpPr>
        <p:spPr>
          <a:xfrm>
            <a:off x="8041149" y="2033099"/>
            <a:ext cx="120650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لغـتـي الجميلة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CBB430F-D5D6-45F5-B90C-3DE852D1D27B}"/>
              </a:ext>
            </a:extLst>
          </p:cNvPr>
          <p:cNvSpPr txBox="1"/>
          <p:nvPr/>
        </p:nvSpPr>
        <p:spPr>
          <a:xfrm>
            <a:off x="7560164" y="2463097"/>
            <a:ext cx="17285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الأولى + الثانية + الثالثة 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7C960F1-E6B4-4265-8E73-BD73F02A6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" b="89744" l="6767" r="92105">
                        <a14:foregroundMark x1="93233" y1="41667" x2="93233" y2="41667"/>
                        <a14:foregroundMark x1="6767" y1="45192" x2="6767" y2="45192"/>
                        <a14:foregroundMark x1="66165" y1="29808" x2="66165" y2="29808"/>
                        <a14:foregroundMark x1="67293" y1="26603" x2="67293" y2="26603"/>
                        <a14:foregroundMark x1="56015" y1="18269" x2="56015" y2="18269"/>
                        <a14:foregroundMark x1="46241" y1="18269" x2="46241" y2="18269"/>
                        <a14:foregroundMark x1="51880" y1="8974" x2="51880" y2="8974"/>
                        <a14:foregroundMark x1="53759" y1="6731" x2="53759" y2="6731"/>
                        <a14:foregroundMark x1="49624" y1="12500" x2="49624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603" y="1228091"/>
            <a:ext cx="1502145" cy="17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1000</Words>
  <Application>Microsoft Office PowerPoint</Application>
  <PresentationFormat>شاشة عريضة</PresentationFormat>
  <Paragraphs>169</Paragraphs>
  <Slides>23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23</vt:i4>
      </vt:variant>
    </vt:vector>
  </HeadingPairs>
  <TitlesOfParts>
    <vt:vector size="31" baseType="lpstr">
      <vt:lpstr>Microsoft YaHei Light</vt:lpstr>
      <vt:lpstr>Arabic Typesetting</vt:lpstr>
      <vt:lpstr>Arial</vt:lpstr>
      <vt:lpstr>Calibri</vt:lpstr>
      <vt:lpstr>Calibri Light</vt:lpstr>
      <vt:lpstr>نسق Office</vt:lpstr>
      <vt:lpstr>1_نسق Office</vt:lpstr>
      <vt:lpstr>5_نسق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you me</dc:creator>
  <cp:lastModifiedBy>you me</cp:lastModifiedBy>
  <cp:revision>64</cp:revision>
  <dcterms:created xsi:type="dcterms:W3CDTF">2021-02-23T00:01:33Z</dcterms:created>
  <dcterms:modified xsi:type="dcterms:W3CDTF">2021-03-05T12:30:57Z</dcterms:modified>
</cp:coreProperties>
</file>