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1299" r:id="rId3"/>
    <p:sldId id="1300" r:id="rId4"/>
    <p:sldId id="262" r:id="rId5"/>
    <p:sldId id="256" r:id="rId6"/>
    <p:sldId id="272" r:id="rId7"/>
    <p:sldId id="257" r:id="rId8"/>
    <p:sldId id="1301" r:id="rId9"/>
    <p:sldId id="258" r:id="rId10"/>
    <p:sldId id="259" r:id="rId11"/>
    <p:sldId id="263" r:id="rId12"/>
    <p:sldId id="264" r:id="rId13"/>
    <p:sldId id="1303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1ACB54-ADDC-4687-AA95-28CD8231C9EE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5DCE4-0B35-41E6-A2DC-40FE40EFDA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6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4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5DCE4-0B35-41E6-A2DC-40FE40EFDA0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74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0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5DCE4-0B35-41E6-A2DC-40FE40EFDA0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20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5DCE4-0B35-41E6-A2DC-40FE40EFDA0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08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5DCE4-0B35-41E6-A2DC-40FE40EFDA0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50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5DCE4-0B35-41E6-A2DC-40FE40EFDA0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436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917A30A-A041-4865-AECD-EFF854140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74ABBB21-2E8D-45D3-8378-1E28602B3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32A9EDC-6F74-434E-955C-889FEC25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B5127E16-CA77-454E-9C7F-A3D418D1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40081C5-7D08-41DA-9BFF-D32C3BD3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1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75C632F-F6A5-4F2C-8903-08A8368B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5EBFAFED-72AA-4162-8416-18F7BCEB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8071A92-8E8A-42A5-804C-E0B30078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B7D67100-3EF2-41F8-AA6F-E7FA913E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A2BD1CA-B165-4CBE-892A-99EE3F22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7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275E627E-3E33-441C-9299-1D861FA4A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00893863-C80F-4931-BE09-16EB2D887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024AFF9-596A-4D79-B37C-A9F2CE27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E9F442F-AB62-42F9-BA3C-634106BD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30AB581-565B-4DF1-94B3-3DE0888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03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7BC4-FE65-4A38-B5FB-338865431695}" type="datetimeFigureOut">
              <a:rPr lang="ar-SA" smtClean="0"/>
              <a:t>14/07/42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8676-6F72-4FB0-8A0F-2F91810B3AC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20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91530CA-0603-4D12-8017-46AB7030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E3F04CBE-BAED-4C65-A4F1-22D5B3E3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11EC14-6E85-4F47-9FB7-8A0D955D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71EDC5F-71A2-4F89-BD1C-76D22990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10B22C-F8A1-498C-9DC9-9C5A8D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67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588B4E9-B6E8-4F50-9557-F3B8241F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7858DCC7-801E-47E3-9D7F-CEFAB60D0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AF622F2-7550-4048-93B4-F9DEF8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88F7239-4A4A-46F8-889C-43C9FD9D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81D9A22-63D1-4619-8646-71A9C271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7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B1A6F8D-7C85-4B06-9C4F-09146F73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477750F-507A-42B6-BC9F-94E2D6FE0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DCA5758D-E29E-4E50-8F5F-9A4D0F32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29340014-8422-4810-8BBB-783C4B83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56EA3AB6-EE14-424D-98CB-7040CC19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0F00D052-6837-4658-B9AC-1464C37B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3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C35D9D9-B6AB-4784-88E4-C7560A1A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8E53C58C-18BC-4066-BF8F-2157265BD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20307857-9786-4307-B5CB-82807F8D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79F6193D-2104-454B-9BD5-129B01159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AA2201F1-A83F-4BB4-9A54-3915EA4D5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484BA862-012A-4E2B-A00B-271853C1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21A2D6B0-8FB1-4204-A069-BD5F77FF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B202C8D6-1094-46FD-9D2C-0497EC97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6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398537C-8471-4960-8D01-0952385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EE879FD7-BE9A-4BE6-8468-C476070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C96D4AB9-C52A-4E87-9E6F-E912A542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03EDFBC2-A326-4495-9BD8-32579AA8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9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85E24525-9A9A-4F22-9025-4611009F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E16A6A3E-9AD5-4F2D-A3AF-0FAF2AB9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5720640C-FB00-460D-8CAE-370E6B27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9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6314F74-4CB7-4974-9FEC-E94D47AC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FCFC539-235A-4C4A-A3BF-CBC107D5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A9E3F3AC-B565-45BF-ADF0-B3CF224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500A1DF-0343-4B6A-9475-1F1703F4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F695A0E-EB71-44ED-840E-BFEAED8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7C4C76B1-44D2-40A6-A3CE-43E657FB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78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A57A982-B3E4-4E3D-9986-A669A1CB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25417B26-A4A6-4D9E-BB5E-A895F58F4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6C38B9E1-FC41-4AA7-AC16-3E692DFE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5AFD9F93-C6FD-4566-AA08-29ABE07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DC9BA40E-CE85-424B-A597-5AD1C6E4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F53990FD-E416-4F72-BB66-2E582487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9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FBBC9D2C-E8BD-46FA-8604-9353722A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AED94387-F13A-4AEE-BE66-462171A6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24F4800-BC29-41F0-83BD-8C80F2509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BC2ED209-0E2F-424F-8838-74F20DEF5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71ED882-C426-4A8C-A26C-2EDB6B8D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6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7BC4-FE65-4A38-B5FB-338865431695}" type="datetimeFigureOut">
              <a:rPr lang="ar-SA" smtClean="0"/>
              <a:t>14/07/42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8676-6F72-4FB0-8A0F-2F91810B3AC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325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83E4D4F3-B736-4313-8F98-223D1A80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1412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EA4FA071-894D-41A5-A309-DA60C2D1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86" y="3018080"/>
            <a:ext cx="1200718" cy="256838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D2E8E2C5-A0AB-4F2B-9058-BF46E28C9801}"/>
              </a:ext>
            </a:extLst>
          </p:cNvPr>
          <p:cNvSpPr txBox="1"/>
          <p:nvPr/>
        </p:nvSpPr>
        <p:spPr>
          <a:xfrm>
            <a:off x="2598719" y="1916407"/>
            <a:ext cx="581007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70C0"/>
                </a:solidFill>
                <a:cs typeface="+mj-cs"/>
              </a:rPr>
              <a:t>تعزيز مهارات </a:t>
            </a:r>
          </a:p>
          <a:p>
            <a:pPr algn="ctr"/>
            <a:r>
              <a:rPr lang="ar-SA" sz="3600" b="1" dirty="0">
                <a:solidFill>
                  <a:srgbClr val="0070C0"/>
                </a:solidFill>
                <a:cs typeface="+mj-cs"/>
              </a:rPr>
              <a:t>الفهم القرائي </a:t>
            </a:r>
          </a:p>
          <a:p>
            <a:pPr algn="ctr"/>
            <a:r>
              <a:rPr lang="ar-SA" sz="3600" b="1" dirty="0">
                <a:solidFill>
                  <a:srgbClr val="0070C0"/>
                </a:solidFill>
                <a:cs typeface="+mj-cs"/>
              </a:rPr>
              <a:t>لطالبات المرحلة الابتدائية</a:t>
            </a:r>
          </a:p>
        </p:txBody>
      </p:sp>
    </p:spTree>
    <p:extLst>
      <p:ext uri="{BB962C8B-B14F-4D97-AF65-F5344CB8AC3E}">
        <p14:creationId xmlns:p14="http://schemas.microsoft.com/office/powerpoint/2010/main" val="11287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872853" y="262681"/>
            <a:ext cx="7274257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4000" dirty="0"/>
              <a:t>2-</a:t>
            </a:r>
            <a:r>
              <a:rPr lang="ar-SA" sz="4000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ar-SA" sz="4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ما اسمُ هذِهِ النَّباتاتِ  الطُّفَيْلِيّةِ يا أبي؟</a:t>
            </a:r>
          </a:p>
          <a:p>
            <a:pPr algn="ctr"/>
            <a:r>
              <a:rPr lang="ar-SA" sz="4000" dirty="0">
                <a:solidFill>
                  <a:srgbClr val="333333"/>
                </a:solidFill>
                <a:latin typeface="Segoe UI" panose="020B0502040204020203" pitchFamily="34" charset="0"/>
              </a:rPr>
              <a:t>ما نوع الأسلوب ؟</a:t>
            </a:r>
            <a:endParaRPr lang="ar-SA" sz="4000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785D3E95-0909-49C6-8873-A091F1EC7C41}"/>
              </a:ext>
            </a:extLst>
          </p:cNvPr>
          <p:cNvSpPr txBox="1"/>
          <p:nvPr/>
        </p:nvSpPr>
        <p:spPr>
          <a:xfrm>
            <a:off x="5246282" y="1818157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الدُّعاء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B3DAA5D7-A6D1-4614-99CE-769520C310B4}"/>
              </a:ext>
            </a:extLst>
          </p:cNvPr>
          <p:cNvSpPr txBox="1"/>
          <p:nvPr/>
        </p:nvSpPr>
        <p:spPr>
          <a:xfrm>
            <a:off x="5246282" y="2702614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النَّهي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76F8D3A4-31C3-425B-AB4F-3C435DA7BB9D}"/>
              </a:ext>
            </a:extLst>
          </p:cNvPr>
          <p:cNvSpPr txBox="1"/>
          <p:nvPr/>
        </p:nvSpPr>
        <p:spPr>
          <a:xfrm>
            <a:off x="5246282" y="3587071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استفهام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EBB12BAC-DF2E-4393-81AB-C00C77469CF2}"/>
              </a:ext>
            </a:extLst>
          </p:cNvPr>
          <p:cNvSpPr txBox="1"/>
          <p:nvPr/>
        </p:nvSpPr>
        <p:spPr>
          <a:xfrm>
            <a:off x="5246282" y="4471528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التَّمَني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="" xmlns:a16="http://schemas.microsoft.com/office/drawing/2014/main" id="{6096D1C5-6E8D-4383-A794-D2657337F361}"/>
              </a:ext>
            </a:extLst>
          </p:cNvPr>
          <p:cNvSpPr/>
          <p:nvPr/>
        </p:nvSpPr>
        <p:spPr>
          <a:xfrm>
            <a:off x="5096817" y="3472055"/>
            <a:ext cx="2826327" cy="9994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 descr="نتيجة بحث الصور عن الفلاح النشيط">
            <a:extLst>
              <a:ext uri="{FF2B5EF4-FFF2-40B4-BE49-F238E27FC236}">
                <a16:creationId xmlns="" xmlns:a16="http://schemas.microsoft.com/office/drawing/2014/main" id="{70A3249C-01E7-45F9-9211-B420129C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" b="90000" l="9659" r="89773">
                        <a14:foregroundMark x1="57102" y1="38400" x2="57102" y2="38400"/>
                        <a14:foregroundMark x1="60795" y1="9800" x2="60795" y2="9800"/>
                        <a14:foregroundMark x1="61364" y1="4800" x2="61364" y2="4800"/>
                        <a14:foregroundMark x1="61932" y1="35000" x2="61932" y2="35000"/>
                        <a14:foregroundMark x1="40909" y1="19800" x2="40909" y2="19800"/>
                        <a14:foregroundMark x1="32955" y1="21000" x2="32955" y2="21000"/>
                        <a14:foregroundMark x1="32955" y1="21000" x2="32955" y2="21000"/>
                        <a14:foregroundMark x1="28409" y1="24600" x2="28409" y2="24600"/>
                        <a14:foregroundMark x1="41193" y1="21600" x2="41193" y2="21600"/>
                        <a14:foregroundMark x1="61364" y1="35800" x2="61364" y2="35800"/>
                        <a14:foregroundMark x1="64489" y1="27400" x2="64489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7431" y="3929988"/>
            <a:ext cx="2483893" cy="31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991986" y="374719"/>
            <a:ext cx="88724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4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3- لم تنبت بجانب كل شتلة بندورة نبتة طفيلية ؟</a:t>
            </a:r>
            <a:endParaRPr lang="ar-S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785D3E95-0909-49C6-8873-A091F1EC7C41}"/>
              </a:ext>
            </a:extLst>
          </p:cNvPr>
          <p:cNvSpPr txBox="1"/>
          <p:nvPr/>
        </p:nvSpPr>
        <p:spPr>
          <a:xfrm>
            <a:off x="3147753" y="1494056"/>
            <a:ext cx="5469774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</a:t>
            </a:r>
          </a:p>
          <a:p>
            <a:pPr algn="ctr"/>
            <a:endParaRPr lang="ar-S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728F1C29-7456-47CA-8799-711839948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0577" y="237985"/>
            <a:ext cx="1851357" cy="3098189"/>
          </a:xfrm>
          <a:prstGeom prst="rect">
            <a:avLst/>
          </a:prstGeom>
        </p:spPr>
      </p:pic>
      <p:pic>
        <p:nvPicPr>
          <p:cNvPr id="12" name="Picture 2" descr="نتيجة بحث الصور عن الفلاح النشيط">
            <a:extLst>
              <a:ext uri="{FF2B5EF4-FFF2-40B4-BE49-F238E27FC236}">
                <a16:creationId xmlns="" xmlns:a16="http://schemas.microsoft.com/office/drawing/2014/main" id="{AB72BB1F-6E32-45F2-B949-A278314B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00" b="90000" l="9659" r="89773">
                        <a14:foregroundMark x1="57102" y1="38400" x2="57102" y2="38400"/>
                        <a14:foregroundMark x1="60795" y1="9800" x2="60795" y2="9800"/>
                        <a14:foregroundMark x1="61364" y1="4800" x2="61364" y2="4800"/>
                        <a14:foregroundMark x1="61932" y1="35000" x2="61932" y2="35000"/>
                        <a14:foregroundMark x1="40909" y1="19800" x2="40909" y2="19800"/>
                        <a14:foregroundMark x1="32955" y1="21000" x2="32955" y2="21000"/>
                        <a14:foregroundMark x1="32955" y1="21000" x2="32955" y2="21000"/>
                        <a14:foregroundMark x1="28409" y1="24600" x2="28409" y2="24600"/>
                        <a14:foregroundMark x1="41193" y1="21600" x2="41193" y2="21600"/>
                        <a14:foregroundMark x1="61364" y1="35800" x2="61364" y2="35800"/>
                        <a14:foregroundMark x1="64489" y1="27400" x2="64489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7431" y="3929988"/>
            <a:ext cx="2483893" cy="31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1131927" y="237985"/>
            <a:ext cx="8872492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4000" b="0" i="0" dirty="0" smtClean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بعد هذه المناقشة الجميلة</a:t>
            </a:r>
          </a:p>
          <a:p>
            <a:pPr algn="ctr"/>
            <a:r>
              <a:rPr lang="ar-SA" sz="40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ادخلي قارئتي البارعة على الرابط  وابدئي بحل الأسئلة</a:t>
            </a:r>
            <a:endParaRPr lang="ar-SA" sz="40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ctr"/>
            <a:endParaRPr lang="ar-SA" sz="4000" b="0" i="0" dirty="0" smtClean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ar-SA" sz="40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ctr"/>
            <a:endParaRPr lang="ar-SA" sz="4000" b="0" i="0" dirty="0" smtClean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ar-SA" sz="4000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algn="ctr"/>
            <a:r>
              <a:rPr lang="ar-SA" sz="4000" b="0" i="0" dirty="0" smtClean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</a:t>
            </a:r>
            <a:endParaRPr lang="ar-S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785D3E95-0909-49C6-8873-A091F1EC7C41}"/>
              </a:ext>
            </a:extLst>
          </p:cNvPr>
          <p:cNvSpPr txBox="1"/>
          <p:nvPr/>
        </p:nvSpPr>
        <p:spPr>
          <a:xfrm>
            <a:off x="392135" y="2191050"/>
            <a:ext cx="945618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https://forms.office.com/Pages/ResponsePage.aspx?id=zSxjNDYaf0-Asj0h3bqWPho4OivMGvpNqXFQN-dfF2FUMU9BME5UMzVOSllMR0FXWDE0NldWQlZQUi4u</a:t>
            </a:r>
            <a:endParaRPr lang="ar-S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728F1C29-7456-47CA-8799-711839948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0577" y="237985"/>
            <a:ext cx="1851357" cy="3098189"/>
          </a:xfrm>
          <a:prstGeom prst="rect">
            <a:avLst/>
          </a:prstGeom>
        </p:spPr>
      </p:pic>
      <p:pic>
        <p:nvPicPr>
          <p:cNvPr id="12" name="Picture 2" descr="نتيجة بحث الصور عن الفلاح النشيط">
            <a:extLst>
              <a:ext uri="{FF2B5EF4-FFF2-40B4-BE49-F238E27FC236}">
                <a16:creationId xmlns="" xmlns:a16="http://schemas.microsoft.com/office/drawing/2014/main" id="{AB72BB1F-6E32-45F2-B949-A278314B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00" b="90000" l="9659" r="89773">
                        <a14:foregroundMark x1="57102" y1="38400" x2="57102" y2="38400"/>
                        <a14:foregroundMark x1="60795" y1="9800" x2="60795" y2="9800"/>
                        <a14:foregroundMark x1="61364" y1="4800" x2="61364" y2="4800"/>
                        <a14:foregroundMark x1="61932" y1="35000" x2="61932" y2="35000"/>
                        <a14:foregroundMark x1="40909" y1="19800" x2="40909" y2="19800"/>
                        <a14:foregroundMark x1="32955" y1="21000" x2="32955" y2="21000"/>
                        <a14:foregroundMark x1="32955" y1="21000" x2="32955" y2="21000"/>
                        <a14:foregroundMark x1="28409" y1="24600" x2="28409" y2="24600"/>
                        <a14:foregroundMark x1="41193" y1="21600" x2="41193" y2="21600"/>
                        <a14:foregroundMark x1="61364" y1="35800" x2="61364" y2="35800"/>
                        <a14:foregroundMark x1="64489" y1="27400" x2="64489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7431" y="3929988"/>
            <a:ext cx="2483893" cy="31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83E4D4F3-B736-4313-8F98-223D1A803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12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EA4FA071-894D-41A5-A309-DA60C2D14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986" y="3018080"/>
            <a:ext cx="1200718" cy="2568380"/>
          </a:xfrm>
          <a:prstGeom prst="rect">
            <a:avLst/>
          </a:prstGeom>
        </p:spPr>
      </p:pic>
      <p:pic>
        <p:nvPicPr>
          <p:cNvPr id="10" name="Picture 2" descr="نتيجة بحث الصور عن القراءة متعة للنفس وغذاء للعقل">
            <a:extLst>
              <a:ext uri="{FF2B5EF4-FFF2-40B4-BE49-F238E27FC236}">
                <a16:creationId xmlns="" xmlns:a16="http://schemas.microsoft.com/office/drawing/2014/main" id="{8BB66F79-D42E-4F90-A010-331F7FAC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95" y="3013764"/>
            <a:ext cx="1523838" cy="11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44C8CE08-F39C-4D29-9BB3-008A5F0F2F62}"/>
              </a:ext>
            </a:extLst>
          </p:cNvPr>
          <p:cNvSpPr txBox="1"/>
          <p:nvPr/>
        </p:nvSpPr>
        <p:spPr>
          <a:xfrm>
            <a:off x="7293298" y="2567985"/>
            <a:ext cx="16510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/>
              <a:t>نحنُ نستمتعُ بالقراءةِ</a:t>
            </a:r>
          </a:p>
        </p:txBody>
      </p:sp>
      <p:pic>
        <p:nvPicPr>
          <p:cNvPr id="11" name="MS900074799[1].wav">
            <a:hlinkClick r:id="" action="ppaction://media"/>
            <a:extLst>
              <a:ext uri="{FF2B5EF4-FFF2-40B4-BE49-F238E27FC236}">
                <a16:creationId xmlns="" xmlns:a16="http://schemas.microsoft.com/office/drawing/2014/main" id="{A1DED981-1035-4B80-B7CA-5D6204132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819403" y="3017357"/>
            <a:ext cx="244475" cy="244475"/>
          </a:xfrm>
          <a:prstGeom prst="rect">
            <a:avLst/>
          </a:prstGeom>
        </p:spPr>
      </p:pic>
      <p:sp>
        <p:nvSpPr>
          <p:cNvPr id="12" name="Oval 13">
            <a:extLst>
              <a:ext uri="{FF2B5EF4-FFF2-40B4-BE49-F238E27FC236}">
                <a16:creationId xmlns="" xmlns:a16="http://schemas.microsoft.com/office/drawing/2014/main" id="{669E78F0-35D7-4B91-907C-44208CA33BD8}"/>
              </a:ext>
            </a:extLst>
          </p:cNvPr>
          <p:cNvSpPr/>
          <p:nvPr/>
        </p:nvSpPr>
        <p:spPr>
          <a:xfrm>
            <a:off x="2684134" y="2225269"/>
            <a:ext cx="2052228" cy="2052228"/>
          </a:xfrm>
          <a:prstGeom prst="ellipse">
            <a:avLst/>
          </a:prstGeom>
          <a:solidFill>
            <a:srgbClr val="FFFFCC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="" xmlns:a16="http://schemas.microsoft.com/office/drawing/2014/main" id="{2207ECA6-361D-4E1F-B700-551E0E406E5F}"/>
              </a:ext>
            </a:extLst>
          </p:cNvPr>
          <p:cNvSpPr/>
          <p:nvPr/>
        </p:nvSpPr>
        <p:spPr>
          <a:xfrm>
            <a:off x="2684134" y="2225269"/>
            <a:ext cx="2052228" cy="2052228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="" xmlns:a16="http://schemas.microsoft.com/office/drawing/2014/main" id="{19DFEBE6-8DFF-4F4A-B303-8BA54BEC5438}"/>
              </a:ext>
            </a:extLst>
          </p:cNvPr>
          <p:cNvSpPr txBox="1"/>
          <p:nvPr/>
        </p:nvSpPr>
        <p:spPr>
          <a:xfrm>
            <a:off x="3179629" y="167740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Arial" charset="0"/>
                <a:cs typeface="Arial" charset="0"/>
              </a:rPr>
              <a:t>15 دقيقة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نتيجة بحث الصور عن صمت كرتون">
            <a:extLst>
              <a:ext uri="{FF2B5EF4-FFF2-40B4-BE49-F238E27FC236}">
                <a16:creationId xmlns="" xmlns:a16="http://schemas.microsoft.com/office/drawing/2014/main" id="{15EB1777-A7FC-46D7-BBBA-82956B6B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74" y="1634264"/>
            <a:ext cx="792682" cy="8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>
            <a:extLst>
              <a:ext uri="{FF2B5EF4-FFF2-40B4-BE49-F238E27FC236}">
                <a16:creationId xmlns="" xmlns:a16="http://schemas.microsoft.com/office/drawing/2014/main" id="{6E2A6BEE-9998-41AA-80C5-79FC2A531F37}"/>
              </a:ext>
            </a:extLst>
          </p:cNvPr>
          <p:cNvSpPr/>
          <p:nvPr/>
        </p:nvSpPr>
        <p:spPr>
          <a:xfrm>
            <a:off x="6464489" y="135578"/>
            <a:ext cx="2925171" cy="20912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التاريخ </a:t>
            </a:r>
            <a:r>
              <a:rPr lang="ar-SA" sz="2400" b="1" dirty="0" smtClean="0">
                <a:solidFill>
                  <a:schemeClr val="tx1"/>
                </a:solidFill>
              </a:rPr>
              <a:t>:13-7-1442هـ</a:t>
            </a:r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اليوم : الخميس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الحصة : الثانية + الثالثة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المادة لغتي الجميلة </a:t>
            </a:r>
          </a:p>
        </p:txBody>
      </p:sp>
      <p:sp>
        <p:nvSpPr>
          <p:cNvPr id="9" name="مستطيل مستدير الزوايا 5">
            <a:extLst>
              <a:ext uri="{FF2B5EF4-FFF2-40B4-BE49-F238E27FC236}">
                <a16:creationId xmlns="" xmlns:a16="http://schemas.microsoft.com/office/drawing/2014/main" id="{E0FD629F-303C-4302-9FC7-E85B3DC1C7A0}"/>
              </a:ext>
            </a:extLst>
          </p:cNvPr>
          <p:cNvSpPr/>
          <p:nvPr/>
        </p:nvSpPr>
        <p:spPr>
          <a:xfrm>
            <a:off x="6464488" y="3045987"/>
            <a:ext cx="2925171" cy="15852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القراءة متعة 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="" xmlns:a16="http://schemas.microsoft.com/office/drawing/2014/main" id="{91C4DB80-7712-4C25-9DF9-4A35C58E233F}"/>
              </a:ext>
            </a:extLst>
          </p:cNvPr>
          <p:cNvSpPr/>
          <p:nvPr/>
        </p:nvSpPr>
        <p:spPr>
          <a:xfrm>
            <a:off x="3038988" y="1055853"/>
            <a:ext cx="3316555" cy="29625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الفهم القرائي</a:t>
            </a:r>
          </a:p>
          <a:p>
            <a:pPr algn="ctr"/>
            <a:endParaRPr lang="ar-SA" dirty="0"/>
          </a:p>
        </p:txBody>
      </p:sp>
      <p:pic>
        <p:nvPicPr>
          <p:cNvPr id="2050" name="Picture 2" descr="نتيجة بحث الصور عن القراءة متعة للنفس وغذاء للعقل">
            <a:extLst>
              <a:ext uri="{FF2B5EF4-FFF2-40B4-BE49-F238E27FC236}">
                <a16:creationId xmlns="" xmlns:a16="http://schemas.microsoft.com/office/drawing/2014/main" id="{6C63DD11-E203-4B06-80AE-E47BC2C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9" y="3923131"/>
            <a:ext cx="3848669" cy="29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66725C58-3242-4397-AD99-E067FA6C30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42" y="135578"/>
            <a:ext cx="1491833" cy="11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>
            <a:extLst>
              <a:ext uri="{FF2B5EF4-FFF2-40B4-BE49-F238E27FC236}">
                <a16:creationId xmlns="" xmlns:a16="http://schemas.microsoft.com/office/drawing/2014/main" id="{5A9E5568-9B89-49BC-8FFD-8AAABE14C32D}"/>
              </a:ext>
            </a:extLst>
          </p:cNvPr>
          <p:cNvSpPr/>
          <p:nvPr/>
        </p:nvSpPr>
        <p:spPr>
          <a:xfrm>
            <a:off x="3011606" y="1091820"/>
            <a:ext cx="6168788" cy="26749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مبدعتي المفكرة تأملي الصورة واستنتجي في أي مكان سوف تدور أحداث قصتنا ....؟ </a:t>
            </a:r>
          </a:p>
        </p:txBody>
      </p:sp>
    </p:spTree>
    <p:extLst>
      <p:ext uri="{BB962C8B-B14F-4D97-AF65-F5344CB8AC3E}">
        <p14:creationId xmlns:p14="http://schemas.microsoft.com/office/powerpoint/2010/main" val="28784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7">
            <a:extLst>
              <a:ext uri="{FF2B5EF4-FFF2-40B4-BE49-F238E27FC236}">
                <a16:creationId xmlns="" xmlns:a16="http://schemas.microsoft.com/office/drawing/2014/main" id="{5A9E5568-9B89-49BC-8FFD-8AAABE14C32D}"/>
              </a:ext>
            </a:extLst>
          </p:cNvPr>
          <p:cNvSpPr/>
          <p:nvPr/>
        </p:nvSpPr>
        <p:spPr>
          <a:xfrm>
            <a:off x="3011606" y="1091820"/>
            <a:ext cx="6168788" cy="26749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أقرأ بتمعن </a:t>
            </a:r>
          </a:p>
          <a:p>
            <a:pPr algn="ctr"/>
            <a:r>
              <a:rPr lang="ar-SA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قراءة صحيحة  </a:t>
            </a:r>
          </a:p>
        </p:txBody>
      </p:sp>
    </p:spTree>
    <p:extLst>
      <p:ext uri="{BB962C8B-B14F-4D97-AF65-F5344CB8AC3E}">
        <p14:creationId xmlns:p14="http://schemas.microsoft.com/office/powerpoint/2010/main" val="39350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1"/>
            <a:ext cx="12560421" cy="68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1927460"/>
            <a:ext cx="1899447" cy="15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1CDACA39-3C98-456C-87C7-6D35E617C7BE}"/>
              </a:ext>
            </a:extLst>
          </p:cNvPr>
          <p:cNvSpPr txBox="1"/>
          <p:nvPr/>
        </p:nvSpPr>
        <p:spPr>
          <a:xfrm>
            <a:off x="2212344" y="0"/>
            <a:ext cx="9720348" cy="686341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cs typeface="+mj-cs"/>
              </a:rPr>
              <a:t>الْفَلاّحُ النَّشيطُ</a:t>
            </a:r>
          </a:p>
          <a:p>
            <a:endParaRPr lang="ar-SA" sz="1400" dirty="0"/>
          </a:p>
          <a:p>
            <a:r>
              <a:rPr lang="ar-SA" sz="1400" dirty="0"/>
              <a:t>كانَ مُنْذِرٌ يُحِبُّ الزِّراعةَ كَثيرًا , وَهِيَ إحدى هِواياتِهِ  المُفَضَّلةُ إلى </a:t>
            </a:r>
            <a:r>
              <a:rPr lang="ar-SA" sz="1400" dirty="0" err="1"/>
              <a:t>نَفْسِهِ,والَّتي</a:t>
            </a:r>
            <a:r>
              <a:rPr lang="ar-SA" sz="1400" dirty="0"/>
              <a:t> يُمارِسُها يوميًّا بَعْدَ الِانتِهاءِ من واجِباتِهِ الْمَدرسِيّةِ, حَيْثُ يَقْصِدُ  بُسْتانِ والِدِهِ الصَّغيرَ , يُقَلِّمُ الْأغصانَ, ويَغْرِسُ الْورودَ, ويُقَلِّبُ التُّربةَ, وَيَنْثُرُ الْبِذارَ, ويَروي الْمَزْروعاتِ.</a:t>
            </a:r>
          </a:p>
          <a:p>
            <a:endParaRPr lang="ar-SA" sz="1400" dirty="0"/>
          </a:p>
          <a:p>
            <a:r>
              <a:rPr lang="ar-SA" sz="1400" dirty="0"/>
              <a:t>    مُنْذُ فَتْرَةٍ ذَهَبَ مَعَ والِدِهِ إلى أحَدِ الْمَشاتِلِ الزِّراعيّةِ  وأحْضَرا ... كمِّيّةً </a:t>
            </a:r>
            <a:r>
              <a:rPr lang="ar-SA" sz="1400" dirty="0" smtClean="0"/>
              <a:t>مِنْ شتلات الْبَنْدورةِ </a:t>
            </a:r>
            <a:r>
              <a:rPr lang="ar-SA" sz="1400" dirty="0"/>
              <a:t>, قاما بِزراعَتِها وسِقايتِها.</a:t>
            </a:r>
          </a:p>
          <a:p>
            <a:r>
              <a:rPr lang="ar-SA" sz="1400" dirty="0"/>
              <a:t>قالَ مُنْذِرٌ: أنا سَأهْتمُ بِها , وأُراقِبُ نُمُوَّها.</a:t>
            </a:r>
          </a:p>
          <a:p>
            <a:endParaRPr lang="ar-SA" sz="1400" dirty="0"/>
          </a:p>
          <a:p>
            <a:r>
              <a:rPr lang="ar-SA" sz="1400" dirty="0"/>
              <a:t>    وَكَمْ كانَ سَعيدًا وَهُوَ يَراها تَكْبُرُ وتَرفَعُ رأسَها نَحْوَ الشَّمْسِ . بَعْدَ مُدّةٍ مِنَ الزّمنِ, وَحينَ قارَبَتْ أغصانُ الْبَنْدورةِ أنْ تَعْقِدَ الثّمارَ, بَدَأتِ </a:t>
            </a:r>
            <a:r>
              <a:rPr lang="ar-SA" sz="1400" dirty="0" err="1" smtClean="0"/>
              <a:t>االشتلات</a:t>
            </a:r>
            <a:r>
              <a:rPr lang="ar-SA" sz="1400" dirty="0" smtClean="0"/>
              <a:t> بالذُّبولِ </a:t>
            </a:r>
            <a:r>
              <a:rPr lang="ar-SA" sz="1400" dirty="0"/>
              <a:t>, فَانْحَنَتِ السّيقانُ , ومالَتِ الْأوْراقُ نَحْوَ الْأرْضِ.</a:t>
            </a:r>
          </a:p>
          <a:p>
            <a:endParaRPr lang="ar-SA" sz="1400" dirty="0"/>
          </a:p>
          <a:p>
            <a:r>
              <a:rPr lang="ar-SA" sz="1400" dirty="0"/>
              <a:t>حَزِنَ مُنْذِرٌ, وَنَقَلَ مشاعِرَهُ إلى أبيهِ مُسْتَغْرِبًا ما حَصَلَ :</a:t>
            </a:r>
          </a:p>
          <a:p>
            <a:r>
              <a:rPr lang="ar-SA" sz="1400" dirty="0"/>
              <a:t>- أنا لم أُقَصِّرْ بِالْعِنايةِ أَو بالسِّقايةِ.</a:t>
            </a:r>
          </a:p>
          <a:p>
            <a:endParaRPr lang="ar-SA" sz="1400" dirty="0"/>
          </a:p>
          <a:p>
            <a:r>
              <a:rPr lang="ar-SA" sz="1400" dirty="0"/>
              <a:t>- اِتَّجَهَ الْوالِدُ نَحْوَ مَشاتِل الْبَنْدورةِ , اِنكَبَّ فَوْقِها مُتَفَحَّصًا , ثمَّ رَفَعَ رأسَهُ  لِيقولَ:</a:t>
            </a:r>
          </a:p>
          <a:p>
            <a:r>
              <a:rPr lang="ar-SA" sz="1400" dirty="0"/>
              <a:t>- لقدْ عَرَفْتُ السَّبَبَ .</a:t>
            </a:r>
          </a:p>
          <a:p>
            <a:r>
              <a:rPr lang="ar-SA" sz="1400" dirty="0"/>
              <a:t>- ما هُوَ ؟ سأَلَ مُنْذِرٌ أباهُ مُتَلَهِّفًا.</a:t>
            </a:r>
          </a:p>
          <a:p>
            <a:r>
              <a:rPr lang="ar-SA" sz="1400" dirty="0"/>
              <a:t>- لقدْ نَبَتَتْ إلى جانِبِ كلِّ شَتْلَةِ بَنْدورةٍ نَبْتَةٌ طُفَيْلِيّةٌ , اِلْتَفَتْ حَوْلَ ساقِها , وَغَرَزَتْ فيها أشْواكًا كالْإِبَرِ , وأَخَذَتْ تَمْتَصُّ غِذاءَها ... لِذا فَقَدْ ذَبُلَتِ </a:t>
            </a:r>
            <a:r>
              <a:rPr lang="ar-SA" sz="1400" dirty="0" smtClean="0"/>
              <a:t>الشتلات وَلَمْ </a:t>
            </a:r>
            <a:r>
              <a:rPr lang="ar-SA" sz="1400" dirty="0"/>
              <a:t>تَقْدِرْ على الِاستِمْرارِ في نُمُوَّها الطَّبيعِيِّ.</a:t>
            </a:r>
          </a:p>
          <a:p>
            <a:r>
              <a:rPr lang="ar-SA" sz="1400" dirty="0"/>
              <a:t>- ما اسمُ هذِهِ النَّباتاتِ  الطُّفَيْلِيّةِ يا أبي؟</a:t>
            </a:r>
          </a:p>
          <a:p>
            <a:r>
              <a:rPr lang="ar-SA" sz="1400" dirty="0"/>
              <a:t>- للطُّفَيْلِيّاتِ  أسماءٌ عديدةٌ ... لكِنَّ النَّوعَ الَّذي يَلْتَفُّ حولَ أغراسَ الْبَنْدورةِ اسمُهُ " الْهالوكُ".</a:t>
            </a:r>
          </a:p>
          <a:p>
            <a:r>
              <a:rPr lang="ar-SA" sz="1400" dirty="0"/>
              <a:t>- وكيفَ نَسْتَطيعُ الْقَضاءَ على الْهالوكِ؟</a:t>
            </a:r>
          </a:p>
          <a:p>
            <a:r>
              <a:rPr lang="ar-SA" sz="1400" dirty="0"/>
              <a:t>- بِتَعْقيمِ التُّرْبةِ, وَرشِّها بالْمُبيداتِ ( الْأدْوِيةِ) الْمُخَصَّصةِ لهُ قَبْلَ الزَّرْعِ ... وَقدْ فاتَنا أَنْ نَقومَ بِهذهِ الْعَمَلِيّةِ.</a:t>
            </a:r>
          </a:p>
          <a:p>
            <a:r>
              <a:rPr lang="ar-SA" sz="1400" dirty="0"/>
              <a:t>- سأستَفيدُ مِنْ هَذهِ التَّجرِبةِ, فَلا أَدَعُ الطُّفَيْلِيّاتِ الْمُفسِدةَ تَقْضي على إنتاجِنا...</a:t>
            </a:r>
          </a:p>
          <a:p>
            <a:r>
              <a:rPr lang="ar-SA" sz="1400" dirty="0"/>
              <a:t>فَرِحَ الْأبُ باندِفاعِ ابْنِهِ نَحْوَ الْأمورِ الْمُفيدةِ, واهْتمامِهِ بالزِّراعةِ ...</a:t>
            </a:r>
          </a:p>
          <a:p>
            <a:r>
              <a:rPr lang="ar-SA" sz="1400" dirty="0"/>
              <a:t>وتَمْضِيةِ وَقْتِ فَراغِهِ بِهوايةٍ مُحَبَّبةٍ ... أَكمَلَ حَديثَهُ مَعَهُ قائِلًا:</a:t>
            </a:r>
          </a:p>
          <a:p>
            <a:r>
              <a:rPr lang="ar-SA" sz="1400" dirty="0"/>
              <a:t>- بِماذا تُشَبِّهُ هذِهِ الْأعشابَ الضّارةَ يا مُنْذِرُ ؟</a:t>
            </a:r>
          </a:p>
          <a:p>
            <a:r>
              <a:rPr lang="ar-SA" sz="1400" dirty="0"/>
              <a:t>- فَكَّرَ مُنْذِرٌ قَليلًا... ابْتَسَمَ مُجيبًا:</a:t>
            </a:r>
          </a:p>
          <a:p>
            <a:r>
              <a:rPr lang="ar-SA" sz="1400" dirty="0"/>
              <a:t>- إِنَّها كرِفاقِ السّوءِ تَمامًا ... يُصاحبونَنا, ثُمَّ  يُسيئونَ إلينا.</a:t>
            </a:r>
          </a:p>
          <a:p>
            <a:r>
              <a:rPr lang="ar-SA" sz="1400" dirty="0"/>
              <a:t>- أَحسَنْتَ!... وكيفَ نتصَرَّفُ تِجاهَهُم؟</a:t>
            </a:r>
          </a:p>
          <a:p>
            <a:r>
              <a:rPr lang="ar-SA" sz="1400" dirty="0"/>
              <a:t>- نَبْتَعِدُ عَنْهُم , وَنُجَنِّبُ أَنفُسَنا أَذاهُم.</a:t>
            </a:r>
          </a:p>
        </p:txBody>
      </p:sp>
      <p:pic>
        <p:nvPicPr>
          <p:cNvPr id="3074" name="Picture 2" descr="نتيجة بحث الصور عن الفلاح النشيط">
            <a:extLst>
              <a:ext uri="{FF2B5EF4-FFF2-40B4-BE49-F238E27FC236}">
                <a16:creationId xmlns="" xmlns:a16="http://schemas.microsoft.com/office/drawing/2014/main" id="{2807C8F2-7A2C-44B3-A199-E6B410FC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44" y="4642451"/>
            <a:ext cx="1554480" cy="22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83E4D4F3-B736-4313-8F98-223D1A803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1412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EA4FA071-894D-41A5-A309-DA60C2D1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86" y="3018080"/>
            <a:ext cx="1200718" cy="256838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D2E8E2C5-A0AB-4F2B-9058-BF46E28C9801}"/>
              </a:ext>
            </a:extLst>
          </p:cNvPr>
          <p:cNvSpPr txBox="1"/>
          <p:nvPr/>
        </p:nvSpPr>
        <p:spPr>
          <a:xfrm>
            <a:off x="3348632" y="1874844"/>
            <a:ext cx="4197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70C0"/>
                </a:solidFill>
                <a:cs typeface="+mj-cs"/>
              </a:rPr>
              <a:t>تغذية راجعة</a:t>
            </a:r>
          </a:p>
        </p:txBody>
      </p:sp>
      <p:pic>
        <p:nvPicPr>
          <p:cNvPr id="2050" name="Picture 2" descr="نتيجة بحث الصور عن تغذية راجعة">
            <a:extLst>
              <a:ext uri="{FF2B5EF4-FFF2-40B4-BE49-F238E27FC236}">
                <a16:creationId xmlns="" xmlns:a16="http://schemas.microsoft.com/office/drawing/2014/main" id="{90C39C7B-65BA-47C8-B9AF-EF64B302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51" y="2633582"/>
            <a:ext cx="3213770" cy="16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334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28326F91-2FB4-41B8-8EB8-46CD1A02F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1173708"/>
            <a:ext cx="6851176" cy="431269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1BA4666D-F739-4519-B6AE-538BC48C145B}"/>
              </a:ext>
            </a:extLst>
          </p:cNvPr>
          <p:cNvSpPr txBox="1"/>
          <p:nvPr/>
        </p:nvSpPr>
        <p:spPr>
          <a:xfrm>
            <a:off x="5609229" y="1905506"/>
            <a:ext cx="31800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 </a:t>
            </a:r>
            <a:r>
              <a:rPr lang="ar-SA" sz="3200" b="1" i="0" dirty="0">
                <a:effectLst/>
                <a:latin typeface="Segoe UI" panose="020B0502040204020203" pitchFamily="34" charset="0"/>
              </a:rPr>
              <a:t>بعد قراءتك</a:t>
            </a:r>
          </a:p>
          <a:p>
            <a:pPr algn="ctr"/>
            <a:r>
              <a:rPr lang="ar-SA" sz="3200" b="1" i="0" dirty="0">
                <a:effectLst/>
                <a:latin typeface="Segoe UI" panose="020B0502040204020203" pitchFamily="34" charset="0"/>
              </a:rPr>
              <a:t> للنص السابق </a:t>
            </a:r>
            <a:r>
              <a:rPr lang="ar-SA" sz="3200" b="1" dirty="0">
                <a:latin typeface="Segoe UI" panose="020B0502040204020203" pitchFamily="34" charset="0"/>
              </a:rPr>
              <a:t>هيَّا بنا نتناقش في قصتنا لهذا اليوم </a:t>
            </a:r>
            <a:r>
              <a:rPr lang="ar-SA" sz="3200" b="1" i="0" dirty="0">
                <a:effectLst/>
                <a:latin typeface="Segoe UI" panose="020B0502040204020203" pitchFamily="34" charset="0"/>
              </a:rPr>
              <a:t>. </a:t>
            </a:r>
            <a:endParaRPr lang="ar-S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الغابة الخضراء غابة كرتون">
            <a:extLst>
              <a:ext uri="{FF2B5EF4-FFF2-40B4-BE49-F238E27FC236}">
                <a16:creationId xmlns="" xmlns:a16="http://schemas.microsoft.com/office/drawing/2014/main" id="{DFFB2BB6-FD36-4EC1-A6A3-C3F3E17F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7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العصفورين">
            <a:extLst>
              <a:ext uri="{FF2B5EF4-FFF2-40B4-BE49-F238E27FC236}">
                <a16:creationId xmlns="" xmlns:a16="http://schemas.microsoft.com/office/drawing/2014/main" id="{47819983-2D4D-45BE-BF94-847BCBF9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95" r="99605">
                        <a14:foregroundMark x1="64822" y1="28500" x2="60474" y2="27000"/>
                        <a14:foregroundMark x1="40316" y1="72000" x2="41502" y2="72500"/>
                        <a14:foregroundMark x1="71937" y1="76000" x2="7193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0" y="3275463"/>
            <a:ext cx="2533914" cy="2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3016155" y="322365"/>
            <a:ext cx="711048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</a:t>
            </a:r>
            <a:r>
              <a:rPr lang="ar-SA" sz="4400" dirty="0">
                <a:ln w="0"/>
                <a:solidFill>
                  <a:srgbClr val="333333"/>
                </a:solidFill>
                <a:latin typeface="Segoe UI" panose="020B0502040204020203" pitchFamily="34" charset="0"/>
              </a:rPr>
              <a:t>ما المقصود </a:t>
            </a:r>
            <a:r>
              <a:rPr lang="ar-SA" sz="4400" dirty="0" err="1">
                <a:ln w="0"/>
                <a:solidFill>
                  <a:srgbClr val="333333"/>
                </a:solidFill>
                <a:latin typeface="Segoe UI" panose="020B0502040204020203" pitchFamily="34" charset="0"/>
              </a:rPr>
              <a:t>بالندورة</a:t>
            </a:r>
            <a:endParaRPr lang="ar-S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785D3E95-0909-49C6-8873-A091F1EC7C41}"/>
              </a:ext>
            </a:extLst>
          </p:cNvPr>
          <p:cNvSpPr txBox="1"/>
          <p:nvPr/>
        </p:nvSpPr>
        <p:spPr>
          <a:xfrm>
            <a:off x="5240740" y="1494056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الخيار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B3DAA5D7-A6D1-4614-99CE-769520C310B4}"/>
              </a:ext>
            </a:extLst>
          </p:cNvPr>
          <p:cNvSpPr txBox="1"/>
          <p:nvPr/>
        </p:nvSpPr>
        <p:spPr>
          <a:xfrm>
            <a:off x="5240740" y="2378513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الطماطم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76F8D3A4-31C3-425B-AB4F-3C435DA7BB9D}"/>
              </a:ext>
            </a:extLst>
          </p:cNvPr>
          <p:cNvSpPr txBox="1"/>
          <p:nvPr/>
        </p:nvSpPr>
        <p:spPr>
          <a:xfrm>
            <a:off x="5240740" y="3262970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البصل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EBB12BAC-DF2E-4393-81AB-C00C77469CF2}"/>
              </a:ext>
            </a:extLst>
          </p:cNvPr>
          <p:cNvSpPr txBox="1"/>
          <p:nvPr/>
        </p:nvSpPr>
        <p:spPr>
          <a:xfrm>
            <a:off x="5240740" y="4147427"/>
            <a:ext cx="2538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الفلفل</a:t>
            </a:r>
          </a:p>
        </p:txBody>
      </p:sp>
      <p:pic>
        <p:nvPicPr>
          <p:cNvPr id="11" name="Picture 2" descr="نتيجة بحث الصور عن الفلاح النشيط">
            <a:extLst>
              <a:ext uri="{FF2B5EF4-FFF2-40B4-BE49-F238E27FC236}">
                <a16:creationId xmlns="" xmlns:a16="http://schemas.microsoft.com/office/drawing/2014/main" id="{E75F768C-8C08-4C48-8AB4-A58C14BF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" b="90000" l="9659" r="89773">
                        <a14:foregroundMark x1="57102" y1="38400" x2="57102" y2="38400"/>
                        <a14:foregroundMark x1="60795" y1="9800" x2="60795" y2="9800"/>
                        <a14:foregroundMark x1="61364" y1="4800" x2="61364" y2="4800"/>
                        <a14:foregroundMark x1="61932" y1="35000" x2="61932" y2="35000"/>
                        <a14:foregroundMark x1="40909" y1="19800" x2="40909" y2="19800"/>
                        <a14:foregroundMark x1="32955" y1="21000" x2="32955" y2="21000"/>
                        <a14:foregroundMark x1="32955" y1="21000" x2="32955" y2="21000"/>
                        <a14:foregroundMark x1="28409" y1="24600" x2="28409" y2="24600"/>
                        <a14:foregroundMark x1="41193" y1="21600" x2="41193" y2="21600"/>
                        <a14:foregroundMark x1="61364" y1="35800" x2="61364" y2="35800"/>
                        <a14:foregroundMark x1="64489" y1="27400" x2="64489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7431" y="3929988"/>
            <a:ext cx="2483893" cy="31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="" xmlns:a16="http://schemas.microsoft.com/office/drawing/2014/main" id="{E37B28A5-C21A-4803-9B82-B10EC64208CC}"/>
              </a:ext>
            </a:extLst>
          </p:cNvPr>
          <p:cNvSpPr/>
          <p:nvPr/>
        </p:nvSpPr>
        <p:spPr>
          <a:xfrm>
            <a:off x="5098473" y="2263497"/>
            <a:ext cx="2826327" cy="9994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477</Words>
  <Application>Microsoft Office PowerPoint</Application>
  <PresentationFormat>ملء الشاشة</PresentationFormat>
  <Paragraphs>82</Paragraphs>
  <Slides>12</Slides>
  <Notes>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Times New Roman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الابتدائية الثامنة بنات باملج</dc:creator>
  <cp:lastModifiedBy>SONY</cp:lastModifiedBy>
  <cp:revision>20</cp:revision>
  <dcterms:created xsi:type="dcterms:W3CDTF">2021-02-09T23:18:07Z</dcterms:created>
  <dcterms:modified xsi:type="dcterms:W3CDTF">2021-02-25T04:48:35Z</dcterms:modified>
</cp:coreProperties>
</file>