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93" r:id="rId2"/>
    <p:sldId id="294" r:id="rId3"/>
    <p:sldId id="271" r:id="rId4"/>
    <p:sldId id="295" r:id="rId5"/>
    <p:sldId id="292" r:id="rId6"/>
    <p:sldId id="280" r:id="rId7"/>
    <p:sldId id="256" r:id="rId8"/>
    <p:sldId id="288" r:id="rId9"/>
    <p:sldId id="296" r:id="rId10"/>
    <p:sldId id="291" r:id="rId11"/>
    <p:sldId id="297" r:id="rId12"/>
    <p:sldId id="29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27/03/35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1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1844675"/>
            <a:ext cx="3959225" cy="464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8" name="PubPieSlice"/>
          <p:cNvSpPr>
            <a:spLocks noEditPoints="1" noChangeArrowheads="1"/>
          </p:cNvSpPr>
          <p:nvPr/>
        </p:nvSpPr>
        <p:spPr bwMode="auto">
          <a:xfrm>
            <a:off x="828675" y="1844675"/>
            <a:ext cx="3852863" cy="4608513"/>
          </a:xfrm>
          <a:custGeom>
            <a:avLst/>
            <a:gdLst>
              <a:gd name="G0" fmla="+- 0 0 0"/>
              <a:gd name="G1" fmla="sin 10800 2335"/>
              <a:gd name="G2" fmla="cos 10800 2335"/>
              <a:gd name="G3" fmla="sin 10800 -3244157"/>
              <a:gd name="G4" fmla="cos 10800 -3244157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599 w 21600"/>
              <a:gd name="T1" fmla="*/ 10806 h 21600"/>
              <a:gd name="T2" fmla="*/ 10800 w 21600"/>
              <a:gd name="T3" fmla="*/ 10800 h 21600"/>
              <a:gd name="T4" fmla="*/ 17813 w 21600"/>
              <a:gd name="T5" fmla="*/ 258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599" y="10806"/>
                </a:moveTo>
                <a:cubicBezTo>
                  <a:pt x="21599" y="10804"/>
                  <a:pt x="21600" y="10802"/>
                  <a:pt x="21600" y="10800"/>
                </a:cubicBezTo>
                <a:cubicBezTo>
                  <a:pt x="21600" y="7640"/>
                  <a:pt x="20216" y="4638"/>
                  <a:pt x="17813" y="258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059" name="PubPieSlice"/>
          <p:cNvSpPr>
            <a:spLocks noEditPoints="1" noChangeArrowheads="1"/>
          </p:cNvSpPr>
          <p:nvPr/>
        </p:nvSpPr>
        <p:spPr bwMode="auto">
          <a:xfrm>
            <a:off x="828675" y="1844675"/>
            <a:ext cx="3852863" cy="4608513"/>
          </a:xfrm>
          <a:custGeom>
            <a:avLst/>
            <a:gdLst>
              <a:gd name="G0" fmla="+- 0 0 0"/>
              <a:gd name="G1" fmla="sin 10800 -3262378"/>
              <a:gd name="G2" fmla="cos 10800 -3262378"/>
              <a:gd name="G3" fmla="sin 10800 -9841031"/>
              <a:gd name="G4" fmla="cos 10800 -9841031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7773 w 21600"/>
              <a:gd name="T1" fmla="*/ 2553 h 21600"/>
              <a:gd name="T2" fmla="*/ 10800 w 21600"/>
              <a:gd name="T3" fmla="*/ 10800 h 21600"/>
              <a:gd name="T4" fmla="*/ 1431 w 21600"/>
              <a:gd name="T5" fmla="*/ 542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7773" y="2552"/>
                </a:moveTo>
                <a:cubicBezTo>
                  <a:pt x="15823" y="904"/>
                  <a:pt x="13353" y="0"/>
                  <a:pt x="10800" y="0"/>
                </a:cubicBezTo>
                <a:cubicBezTo>
                  <a:pt x="6930" y="-1"/>
                  <a:pt x="3356" y="2070"/>
                  <a:pt x="1431" y="5426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060" name="PubPieSlice"/>
          <p:cNvSpPr>
            <a:spLocks noEditPoints="1" noChangeArrowheads="1"/>
          </p:cNvSpPr>
          <p:nvPr/>
        </p:nvSpPr>
        <p:spPr bwMode="auto">
          <a:xfrm>
            <a:off x="828675" y="1844675"/>
            <a:ext cx="3852863" cy="4608513"/>
          </a:xfrm>
          <a:custGeom>
            <a:avLst/>
            <a:gdLst>
              <a:gd name="G0" fmla="+- 0 0 0"/>
              <a:gd name="G1" fmla="sin 10800 -9870908"/>
              <a:gd name="G2" fmla="cos 10800 -9870908"/>
              <a:gd name="G3" fmla="sin 10800 -11790023"/>
              <a:gd name="G4" fmla="cos 10800 -11790023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389 w 21600"/>
              <a:gd name="T1" fmla="*/ 5501 h 21600"/>
              <a:gd name="T2" fmla="*/ 10800 w 21600"/>
              <a:gd name="T3" fmla="*/ 10800 h 21600"/>
              <a:gd name="T4" fmla="*/ 0 w 21600"/>
              <a:gd name="T5" fmla="*/ 10781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389" y="5501"/>
                </a:moveTo>
                <a:cubicBezTo>
                  <a:pt x="481" y="7113"/>
                  <a:pt x="3" y="8931"/>
                  <a:pt x="0" y="10781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061" name="PubPieSlice"/>
          <p:cNvSpPr>
            <a:spLocks noEditPoints="1" noChangeArrowheads="1"/>
          </p:cNvSpPr>
          <p:nvPr/>
        </p:nvSpPr>
        <p:spPr bwMode="auto">
          <a:xfrm>
            <a:off x="828675" y="1844675"/>
            <a:ext cx="3852863" cy="4608513"/>
          </a:xfrm>
          <a:custGeom>
            <a:avLst/>
            <a:gdLst>
              <a:gd name="G0" fmla="+- 0 0 0"/>
              <a:gd name="G1" fmla="sin 10800 -11772622"/>
              <a:gd name="G2" fmla="cos 10800 -11772622"/>
              <a:gd name="G3" fmla="sin 10800 7891350"/>
              <a:gd name="G4" fmla="cos 10800 789135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0 w 21600"/>
              <a:gd name="T1" fmla="*/ 10731 h 21600"/>
              <a:gd name="T2" fmla="*/ 10800 w 21600"/>
              <a:gd name="T3" fmla="*/ 10800 h 21600"/>
              <a:gd name="T4" fmla="*/ 5332 w 21600"/>
              <a:gd name="T5" fmla="*/ 20113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0" y="10731"/>
                </a:moveTo>
                <a:cubicBezTo>
                  <a:pt x="0" y="10754"/>
                  <a:pt x="0" y="10777"/>
                  <a:pt x="0" y="10799"/>
                </a:cubicBezTo>
                <a:cubicBezTo>
                  <a:pt x="-1" y="14630"/>
                  <a:pt x="2028" y="18174"/>
                  <a:pt x="5331" y="20113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740650" y="152400"/>
            <a:ext cx="1223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>
                <a:solidFill>
                  <a:schemeClr val="accent2"/>
                </a:solidFill>
              </a:rPr>
              <a:t>تمه</a:t>
            </a:r>
            <a:r>
              <a:rPr lang="ar-SA" sz="2800" b="1" dirty="0">
                <a:solidFill>
                  <a:srgbClr val="FF3300"/>
                </a:solidFill>
              </a:rPr>
              <a:t>يـد</a:t>
            </a:r>
            <a:endParaRPr lang="en-US" sz="2800" b="1" dirty="0">
              <a:solidFill>
                <a:srgbClr val="FF3300"/>
              </a:solidFill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003800" y="873125"/>
            <a:ext cx="40322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أنقل القطاعات الدائرية إلى المنقلة الدائرية .</a:t>
            </a:r>
            <a:endParaRPr lang="en-US" sz="2000" b="1" dirty="0"/>
          </a:p>
        </p:txBody>
      </p:sp>
      <p:grpSp>
        <p:nvGrpSpPr>
          <p:cNvPr id="2079" name="Group 31"/>
          <p:cNvGrpSpPr>
            <a:grpSpLocks/>
          </p:cNvGrpSpPr>
          <p:nvPr/>
        </p:nvGrpSpPr>
        <p:grpSpPr bwMode="auto">
          <a:xfrm>
            <a:off x="5183188" y="1989138"/>
            <a:ext cx="3852862" cy="4608512"/>
            <a:chOff x="3265" y="1253"/>
            <a:chExt cx="2427" cy="2903"/>
          </a:xfrm>
        </p:grpSpPr>
        <p:sp>
          <p:nvSpPr>
            <p:cNvPr id="2063" name="PubPieSlice"/>
            <p:cNvSpPr>
              <a:spLocks noEditPoints="1" noChangeArrowheads="1"/>
            </p:cNvSpPr>
            <p:nvPr/>
          </p:nvSpPr>
          <p:spPr bwMode="auto">
            <a:xfrm>
              <a:off x="3265" y="1253"/>
              <a:ext cx="2427" cy="2903"/>
            </a:xfrm>
            <a:custGeom>
              <a:avLst/>
              <a:gdLst>
                <a:gd name="G0" fmla="+- 0 0 0"/>
                <a:gd name="G1" fmla="sin 10800 2335"/>
                <a:gd name="G2" fmla="cos 10800 2335"/>
                <a:gd name="G3" fmla="sin 10800 -3244157"/>
                <a:gd name="G4" fmla="cos 10800 -3244157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21599 w 21600"/>
                <a:gd name="T1" fmla="*/ 10806 h 21600"/>
                <a:gd name="T2" fmla="*/ 10800 w 21600"/>
                <a:gd name="T3" fmla="*/ 10800 h 21600"/>
                <a:gd name="T4" fmla="*/ 17813 w 21600"/>
                <a:gd name="T5" fmla="*/ 2587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21599" y="10806"/>
                  </a:moveTo>
                  <a:cubicBezTo>
                    <a:pt x="21599" y="10804"/>
                    <a:pt x="21600" y="10802"/>
                    <a:pt x="21600" y="10800"/>
                  </a:cubicBezTo>
                  <a:cubicBezTo>
                    <a:pt x="21600" y="7640"/>
                    <a:pt x="20216" y="4638"/>
                    <a:pt x="17813" y="2586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64" name="PubPieSlice"/>
            <p:cNvSpPr>
              <a:spLocks noEditPoints="1" noChangeArrowheads="1"/>
            </p:cNvSpPr>
            <p:nvPr/>
          </p:nvSpPr>
          <p:spPr bwMode="auto">
            <a:xfrm>
              <a:off x="3265" y="1253"/>
              <a:ext cx="2427" cy="2903"/>
            </a:xfrm>
            <a:custGeom>
              <a:avLst/>
              <a:gdLst>
                <a:gd name="G0" fmla="+- 0 0 0"/>
                <a:gd name="G1" fmla="sin 10800 -3255624"/>
                <a:gd name="G2" fmla="cos 10800 -3255624"/>
                <a:gd name="G3" fmla="sin 10800 -9841031"/>
                <a:gd name="G4" fmla="cos 10800 -9841031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7788 w 21600"/>
                <a:gd name="T1" fmla="*/ 2566 h 21600"/>
                <a:gd name="T2" fmla="*/ 10800 w 21600"/>
                <a:gd name="T3" fmla="*/ 10800 h 21600"/>
                <a:gd name="T4" fmla="*/ 1431 w 21600"/>
                <a:gd name="T5" fmla="*/ 542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7788" y="2565"/>
                  </a:moveTo>
                  <a:cubicBezTo>
                    <a:pt x="15836" y="909"/>
                    <a:pt x="13359" y="0"/>
                    <a:pt x="10800" y="0"/>
                  </a:cubicBezTo>
                  <a:cubicBezTo>
                    <a:pt x="6930" y="-1"/>
                    <a:pt x="3356" y="2070"/>
                    <a:pt x="1431" y="5426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FF99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65" name="PubPieSlice"/>
            <p:cNvSpPr>
              <a:spLocks noEditPoints="1" noChangeArrowheads="1"/>
            </p:cNvSpPr>
            <p:nvPr/>
          </p:nvSpPr>
          <p:spPr bwMode="auto">
            <a:xfrm>
              <a:off x="3265" y="1253"/>
              <a:ext cx="2427" cy="2903"/>
            </a:xfrm>
            <a:custGeom>
              <a:avLst/>
              <a:gdLst>
                <a:gd name="G0" fmla="+- 0 0 0"/>
                <a:gd name="G1" fmla="sin 10800 -9870908"/>
                <a:gd name="G2" fmla="cos 10800 -9870908"/>
                <a:gd name="G3" fmla="sin 10800 -11790023"/>
                <a:gd name="G4" fmla="cos 10800 -1179002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389 w 21600"/>
                <a:gd name="T1" fmla="*/ 5501 h 21600"/>
                <a:gd name="T2" fmla="*/ 10800 w 21600"/>
                <a:gd name="T3" fmla="*/ 10800 h 21600"/>
                <a:gd name="T4" fmla="*/ 0 w 21600"/>
                <a:gd name="T5" fmla="*/ 10781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389" y="5501"/>
                  </a:moveTo>
                  <a:cubicBezTo>
                    <a:pt x="481" y="7113"/>
                    <a:pt x="3" y="8931"/>
                    <a:pt x="0" y="10781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FF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66" name="PubPieSlice"/>
            <p:cNvSpPr>
              <a:spLocks noEditPoints="1" noChangeArrowheads="1"/>
            </p:cNvSpPr>
            <p:nvPr/>
          </p:nvSpPr>
          <p:spPr bwMode="auto">
            <a:xfrm>
              <a:off x="3265" y="1253"/>
              <a:ext cx="2427" cy="2903"/>
            </a:xfrm>
            <a:custGeom>
              <a:avLst/>
              <a:gdLst>
                <a:gd name="G0" fmla="+- 0 0 0"/>
                <a:gd name="G1" fmla="sin 10800 -11772622"/>
                <a:gd name="G2" fmla="cos 10800 -11772622"/>
                <a:gd name="G3" fmla="sin 10800 7954690"/>
                <a:gd name="G4" fmla="cos 10800 795469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0 w 21600"/>
                <a:gd name="T1" fmla="*/ 10731 h 21600"/>
                <a:gd name="T2" fmla="*/ 10800 w 21600"/>
                <a:gd name="T3" fmla="*/ 10800 h 21600"/>
                <a:gd name="T4" fmla="*/ 5176 w 21600"/>
                <a:gd name="T5" fmla="*/ 2002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0" y="10731"/>
                  </a:moveTo>
                  <a:cubicBezTo>
                    <a:pt x="0" y="10754"/>
                    <a:pt x="0" y="10777"/>
                    <a:pt x="0" y="10799"/>
                  </a:cubicBezTo>
                  <a:cubicBezTo>
                    <a:pt x="-1" y="14565"/>
                    <a:pt x="1961" y="18059"/>
                    <a:pt x="5175" y="2002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CC99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4536" y="2477"/>
              <a:ext cx="43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baseline="46000" dirty="0"/>
                <a:t>5</a:t>
              </a:r>
              <a:r>
                <a:rPr lang="ar-SA" sz="2000" b="1" dirty="0"/>
                <a:t>50</a:t>
              </a:r>
              <a:endParaRPr lang="en-US" sz="2000" b="1" dirty="0"/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4173" y="2319"/>
              <a:ext cx="45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baseline="46000" dirty="0"/>
                <a:t>5</a:t>
              </a:r>
              <a:r>
                <a:rPr lang="ar-SA" sz="2000" b="1" dirty="0"/>
                <a:t>100</a:t>
              </a:r>
              <a:endParaRPr lang="en-US" sz="2000" b="1" dirty="0"/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3900" y="2477"/>
              <a:ext cx="43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baseline="46000" dirty="0"/>
                <a:t>5</a:t>
              </a:r>
              <a:r>
                <a:rPr lang="ar-SA" sz="2000" b="1" dirty="0"/>
                <a:t>30</a:t>
              </a:r>
              <a:endParaRPr lang="en-US" sz="2000" b="1" dirty="0"/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4014" y="2704"/>
              <a:ext cx="43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baseline="46000" dirty="0"/>
                <a:t>5</a:t>
              </a:r>
              <a:r>
                <a:rPr lang="ar-SA" sz="2000" b="1" dirty="0"/>
                <a:t>60</a:t>
              </a:r>
              <a:endParaRPr lang="en-US" sz="2000" b="1" dirty="0"/>
            </a:p>
          </p:txBody>
        </p:sp>
      </p:grp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775075" y="2046288"/>
            <a:ext cx="6842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baseline="46000" dirty="0"/>
              <a:t>5</a:t>
            </a:r>
            <a:r>
              <a:rPr lang="ar-SA" sz="2000" b="1" dirty="0"/>
              <a:t>50</a:t>
            </a:r>
            <a:endParaRPr lang="en-US" sz="2000" b="1" dirty="0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61950" y="2708275"/>
            <a:ext cx="863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baseline="46000" dirty="0"/>
              <a:t>5</a:t>
            </a:r>
            <a:r>
              <a:rPr lang="ar-SA" sz="2000" b="1" dirty="0"/>
              <a:t>150</a:t>
            </a:r>
            <a:endParaRPr lang="en-US" sz="2000" b="1" dirty="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71438" y="3968750"/>
            <a:ext cx="863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baseline="46000" dirty="0"/>
              <a:t>5</a:t>
            </a:r>
            <a:r>
              <a:rPr lang="ar-SA" sz="2000" b="1" dirty="0"/>
              <a:t>180</a:t>
            </a:r>
            <a:endParaRPr lang="en-US" sz="2000" b="1" dirty="0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1079500" y="6092825"/>
            <a:ext cx="863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baseline="46000" dirty="0"/>
              <a:t>5</a:t>
            </a:r>
            <a:r>
              <a:rPr lang="ar-SA" sz="2000" b="1" dirty="0"/>
              <a:t>240</a:t>
            </a:r>
            <a:endParaRPr lang="en-US" sz="2000" b="1" dirty="0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76263" y="260350"/>
            <a:ext cx="2303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46000" dirty="0"/>
              <a:t>5</a:t>
            </a:r>
            <a:r>
              <a:rPr lang="ar-SA" sz="2000" b="1" dirty="0"/>
              <a:t>50 + </a:t>
            </a:r>
            <a:r>
              <a:rPr lang="ar-SA" sz="2000" b="1" baseline="46000" dirty="0"/>
              <a:t>5</a:t>
            </a:r>
            <a:r>
              <a:rPr lang="ar-SA" sz="2000" b="1" dirty="0"/>
              <a:t>100 = </a:t>
            </a:r>
            <a:r>
              <a:rPr lang="ar-SA" sz="2000" b="1" baseline="46000" dirty="0"/>
              <a:t>5</a:t>
            </a:r>
            <a:r>
              <a:rPr lang="ar-SA" sz="2000" b="1" dirty="0"/>
              <a:t>150</a:t>
            </a:r>
            <a:endParaRPr lang="en-US" sz="2000" b="1" dirty="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576263" y="692150"/>
            <a:ext cx="2303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46000" dirty="0"/>
              <a:t>5</a:t>
            </a:r>
            <a:r>
              <a:rPr lang="ar-SA" sz="2000" b="1" dirty="0"/>
              <a:t>150 + </a:t>
            </a:r>
            <a:r>
              <a:rPr lang="ar-SA" sz="2000" b="1" baseline="46000" dirty="0"/>
              <a:t>5</a:t>
            </a:r>
            <a:r>
              <a:rPr lang="ar-SA" sz="2000" b="1" dirty="0"/>
              <a:t>30 = </a:t>
            </a:r>
            <a:r>
              <a:rPr lang="ar-SA" sz="2000" b="1" baseline="46000" dirty="0"/>
              <a:t>5</a:t>
            </a:r>
            <a:r>
              <a:rPr lang="ar-SA" sz="2000" b="1" dirty="0"/>
              <a:t>180</a:t>
            </a:r>
            <a:endParaRPr lang="en-US" sz="2000" b="1" dirty="0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576263" y="1160463"/>
            <a:ext cx="2303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46000" dirty="0"/>
              <a:t>5</a:t>
            </a:r>
            <a:r>
              <a:rPr lang="ar-SA" sz="2000" b="1" dirty="0"/>
              <a:t>180 + </a:t>
            </a:r>
            <a:r>
              <a:rPr lang="ar-SA" sz="2000" b="1" baseline="46000" dirty="0"/>
              <a:t>5</a:t>
            </a:r>
            <a:r>
              <a:rPr lang="ar-SA" sz="2000" b="1" dirty="0"/>
              <a:t>60 = </a:t>
            </a:r>
            <a:r>
              <a:rPr lang="ar-SA" sz="2000" b="1" baseline="46000" dirty="0"/>
              <a:t>5</a:t>
            </a:r>
            <a:r>
              <a:rPr lang="ar-SA" sz="2000" b="1" dirty="0"/>
              <a:t>240</a:t>
            </a:r>
            <a:endParaRPr lang="en-US" sz="2000" b="1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83" y="260648"/>
            <a:ext cx="3017854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93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  <p:bldP spid="2059" grpId="0" animBg="1"/>
      <p:bldP spid="2060" grpId="0" animBg="1"/>
      <p:bldP spid="2061" grpId="0" animBg="1"/>
      <p:bldP spid="2069" grpId="0"/>
      <p:bldP spid="2070" grpId="0"/>
      <p:bldP spid="2075" grpId="0"/>
      <p:bldP spid="2076" grpId="0"/>
      <p:bldP spid="2077" grpId="0"/>
      <p:bldP spid="2078" grpId="0"/>
      <p:bldP spid="2080" grpId="0"/>
      <p:bldP spid="2081" grpId="0"/>
      <p:bldP spid="20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83" y="116632"/>
            <a:ext cx="3017854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139368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262" y="758368"/>
            <a:ext cx="4210050" cy="11620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2390775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266" y="2204864"/>
            <a:ext cx="35433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4D11~1\AppData\Local\Temp\SNAGHTML4e6018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89" y="3267264"/>
            <a:ext cx="577215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مجموعة 23"/>
          <p:cNvGrpSpPr/>
          <p:nvPr/>
        </p:nvGrpSpPr>
        <p:grpSpPr>
          <a:xfrm>
            <a:off x="3160856" y="4581128"/>
            <a:ext cx="2485054" cy="681038"/>
            <a:chOff x="4730005" y="4421981"/>
            <a:chExt cx="2002240" cy="681038"/>
          </a:xfrm>
        </p:grpSpPr>
        <p:grpSp>
          <p:nvGrpSpPr>
            <p:cNvPr id="25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27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>
                    <a:solidFill>
                      <a:srgbClr val="FF0000"/>
                    </a:solidFill>
                  </a:rPr>
                  <a:t>64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9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>
                    <a:solidFill>
                      <a:srgbClr val="FF0000"/>
                    </a:solidFill>
                  </a:rPr>
                  <a:t>100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4730005" y="4536830"/>
              <a:ext cx="141353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FF0000"/>
                  </a:solidFill>
                </a:rPr>
                <a:t>×</a:t>
              </a:r>
              <a:r>
                <a:rPr lang="ar-SA" sz="2000" b="1" dirty="0" smtClean="0"/>
                <a:t>  </a:t>
              </a:r>
              <a:r>
                <a:rPr lang="ar-SA" sz="2000" b="1" dirty="0" smtClean="0">
                  <a:solidFill>
                    <a:srgbClr val="FF0000"/>
                  </a:solidFill>
                </a:rPr>
                <a:t>4000000 =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504671" y="4714780"/>
            <a:ext cx="1715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2560000 أسرة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5539999" y="4704185"/>
            <a:ext cx="34244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عدد الأسر التي تمتلك سيارة واحدة  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580112" y="2671274"/>
            <a:ext cx="34244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فئة الأسر التي تمتلك سيارة واحدة 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33" name="مجموعة 32"/>
          <p:cNvGrpSpPr/>
          <p:nvPr/>
        </p:nvGrpSpPr>
        <p:grpSpPr>
          <a:xfrm>
            <a:off x="2658228" y="5243055"/>
            <a:ext cx="2485054" cy="681038"/>
            <a:chOff x="4730005" y="4421981"/>
            <a:chExt cx="2002240" cy="681038"/>
          </a:xfrm>
        </p:grpSpPr>
        <p:grpSp>
          <p:nvGrpSpPr>
            <p:cNvPr id="34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37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>
                    <a:solidFill>
                      <a:srgbClr val="FF0000"/>
                    </a:solidFill>
                  </a:rPr>
                  <a:t>13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9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>
                    <a:solidFill>
                      <a:srgbClr val="FF0000"/>
                    </a:solidFill>
                  </a:rPr>
                  <a:t>100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4730005" y="4536830"/>
              <a:ext cx="141353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FF0000"/>
                  </a:solidFill>
                </a:rPr>
                <a:t>×</a:t>
              </a:r>
              <a:r>
                <a:rPr lang="ar-SA" sz="2000" b="1" dirty="0" smtClean="0"/>
                <a:t>  </a:t>
              </a:r>
              <a:r>
                <a:rPr lang="ar-SA" sz="2000" b="1" dirty="0" smtClean="0">
                  <a:solidFill>
                    <a:srgbClr val="FF0000"/>
                  </a:solidFill>
                </a:rPr>
                <a:t>4000000 =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1002043" y="5376707"/>
            <a:ext cx="1715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520000 أسرة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5001619" y="5352257"/>
            <a:ext cx="39628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عدد الأسر التي تمتلك ثلاث سيارات فأكثر  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7956375" y="6021288"/>
            <a:ext cx="1008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الزيادة  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5411266" y="6021288"/>
            <a:ext cx="2617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2650000 ــ 520000  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2843808" y="6021288"/>
            <a:ext cx="2617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2040000 أسرة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8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40" grpId="0"/>
      <p:bldP spid="41" grpId="0"/>
      <p:bldP spid="42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83" y="116632"/>
            <a:ext cx="3017854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758368"/>
            <a:ext cx="4210050" cy="11620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2390775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مجموعة 23"/>
          <p:cNvGrpSpPr/>
          <p:nvPr/>
        </p:nvGrpSpPr>
        <p:grpSpPr>
          <a:xfrm>
            <a:off x="3527106" y="5196234"/>
            <a:ext cx="2485054" cy="681038"/>
            <a:chOff x="4730005" y="4421981"/>
            <a:chExt cx="2002240" cy="681038"/>
          </a:xfrm>
        </p:grpSpPr>
        <p:grpSp>
          <p:nvGrpSpPr>
            <p:cNvPr id="25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27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>
                    <a:solidFill>
                      <a:srgbClr val="FF0000"/>
                    </a:solidFill>
                  </a:rPr>
                  <a:t>23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9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>
                    <a:solidFill>
                      <a:srgbClr val="FF0000"/>
                    </a:solidFill>
                  </a:rPr>
                  <a:t>100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4730005" y="4536830"/>
              <a:ext cx="141353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FF0000"/>
                  </a:solidFill>
                </a:rPr>
                <a:t>×</a:t>
              </a:r>
              <a:r>
                <a:rPr lang="ar-SA" sz="2000" b="1" dirty="0" smtClean="0"/>
                <a:t>  </a:t>
              </a:r>
              <a:r>
                <a:rPr lang="ar-SA" sz="2000" b="1" dirty="0" smtClean="0">
                  <a:solidFill>
                    <a:srgbClr val="FF0000"/>
                  </a:solidFill>
                </a:rPr>
                <a:t>4000000 =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870921" y="5329886"/>
            <a:ext cx="1715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920000 أسرة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5940152" y="5319291"/>
            <a:ext cx="30243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عدد الأسر التي تمتلك سيارتين  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580112" y="2887298"/>
            <a:ext cx="34244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الأسر التي تمتلك ثلاث سيارات فأكثر 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064608"/>
            <a:ext cx="1482870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38" y="2468198"/>
            <a:ext cx="47434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113" y="4260130"/>
            <a:ext cx="56673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5557246" y="3316922"/>
            <a:ext cx="34244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لأن قطاعها الدائري هو الأصغر 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0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83" y="116632"/>
            <a:ext cx="3017854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مجموعة 23"/>
          <p:cNvGrpSpPr/>
          <p:nvPr/>
        </p:nvGrpSpPr>
        <p:grpSpPr>
          <a:xfrm>
            <a:off x="2847763" y="4689896"/>
            <a:ext cx="1944216" cy="681038"/>
            <a:chOff x="5165765" y="4421981"/>
            <a:chExt cx="1566480" cy="681038"/>
          </a:xfrm>
        </p:grpSpPr>
        <p:grpSp>
          <p:nvGrpSpPr>
            <p:cNvPr id="25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27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>
                    <a:solidFill>
                      <a:srgbClr val="FF0000"/>
                    </a:solidFill>
                  </a:rPr>
                  <a:t>23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9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>
                    <a:solidFill>
                      <a:srgbClr val="FF0000"/>
                    </a:solidFill>
                  </a:rPr>
                  <a:t>100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5165765" y="4536830"/>
              <a:ext cx="97777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FF0000"/>
                  </a:solidFill>
                </a:rPr>
                <a:t>×</a:t>
              </a:r>
              <a:r>
                <a:rPr lang="ar-SA" sz="2000" b="1" dirty="0" smtClean="0"/>
                <a:t>  </a:t>
              </a:r>
              <a:r>
                <a:rPr lang="ar-SA" sz="2000" b="1" dirty="0" smtClean="0">
                  <a:solidFill>
                    <a:srgbClr val="FF0000"/>
                  </a:solidFill>
                </a:rPr>
                <a:t>400  =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173769" y="4823548"/>
            <a:ext cx="1715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92 شخص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4674721" y="4812953"/>
            <a:ext cx="42897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عدد الأشخاص الذين يفضلون اللون البنفسجي  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682563" y="2321170"/>
            <a:ext cx="799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0070C0"/>
                </a:solidFill>
              </a:rPr>
              <a:t>الأزرق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048375" cy="428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046" y="1015777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853" y="2348880"/>
            <a:ext cx="24193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228" y="3573016"/>
            <a:ext cx="51339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مجموعة 2"/>
          <p:cNvGrpSpPr/>
          <p:nvPr/>
        </p:nvGrpSpPr>
        <p:grpSpPr>
          <a:xfrm>
            <a:off x="1231923" y="1988840"/>
            <a:ext cx="1847850" cy="2066925"/>
            <a:chOff x="1231923" y="1988840"/>
            <a:chExt cx="1847850" cy="2066925"/>
          </a:xfrm>
        </p:grpSpPr>
        <p:grpSp>
          <p:nvGrpSpPr>
            <p:cNvPr id="2" name="مجموعة 1"/>
            <p:cNvGrpSpPr/>
            <p:nvPr/>
          </p:nvGrpSpPr>
          <p:grpSpPr>
            <a:xfrm>
              <a:off x="1231923" y="1988840"/>
              <a:ext cx="1847850" cy="2066925"/>
              <a:chOff x="1231923" y="1988840"/>
              <a:chExt cx="1847850" cy="2066925"/>
            </a:xfrm>
          </p:grpSpPr>
          <p:pic>
            <p:nvPicPr>
              <p:cNvPr id="3076" name="Picture 4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31923" y="1988840"/>
                <a:ext cx="1847850" cy="2066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78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1680" y="3605709"/>
                <a:ext cx="359619" cy="246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1442929" y="3573431"/>
              <a:ext cx="63543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1400" b="1" dirty="0" smtClean="0"/>
                <a:t>23٪</a:t>
              </a:r>
              <a:endParaRPr 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7210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740650" y="152400"/>
            <a:ext cx="1223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>
                <a:solidFill>
                  <a:schemeClr val="accent2"/>
                </a:solidFill>
              </a:rPr>
              <a:t>تمه</a:t>
            </a:r>
            <a:r>
              <a:rPr lang="ar-SA" sz="2800" b="1" dirty="0">
                <a:solidFill>
                  <a:srgbClr val="FF3300"/>
                </a:solidFill>
              </a:rPr>
              <a:t>يـد</a:t>
            </a:r>
            <a:endParaRPr lang="en-US" sz="2800" b="1" dirty="0">
              <a:solidFill>
                <a:srgbClr val="FF3300"/>
              </a:solidFill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003800" y="873125"/>
            <a:ext cx="40322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أنقل القطاعات الدائرية إلى الدائرة .</a:t>
            </a:r>
            <a:endParaRPr lang="en-US" sz="2000" b="1" dirty="0"/>
          </a:p>
        </p:txBody>
      </p:sp>
      <p:grpSp>
        <p:nvGrpSpPr>
          <p:cNvPr id="23587" name="Group 35"/>
          <p:cNvGrpSpPr>
            <a:grpSpLocks/>
          </p:cNvGrpSpPr>
          <p:nvPr/>
        </p:nvGrpSpPr>
        <p:grpSpPr bwMode="auto">
          <a:xfrm>
            <a:off x="5472113" y="1628800"/>
            <a:ext cx="3492500" cy="3636963"/>
            <a:chOff x="3447" y="1162"/>
            <a:chExt cx="2200" cy="2291"/>
          </a:xfrm>
        </p:grpSpPr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4127" y="2296"/>
              <a:ext cx="43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baseline="46000" dirty="0"/>
                <a:t>5</a:t>
              </a:r>
              <a:r>
                <a:rPr lang="ar-SA" sz="2000" b="1" dirty="0"/>
                <a:t>60</a:t>
              </a:r>
              <a:endParaRPr lang="en-US" sz="2000" b="1" dirty="0"/>
            </a:p>
          </p:txBody>
        </p:sp>
        <p:sp>
          <p:nvSpPr>
            <p:cNvPr id="23583" name="PubPieSlice"/>
            <p:cNvSpPr>
              <a:spLocks noEditPoints="1" noChangeArrowheads="1"/>
            </p:cNvSpPr>
            <p:nvPr/>
          </p:nvSpPr>
          <p:spPr bwMode="auto">
            <a:xfrm>
              <a:off x="3447" y="1162"/>
              <a:ext cx="2200" cy="2291"/>
            </a:xfrm>
            <a:custGeom>
              <a:avLst/>
              <a:gdLst>
                <a:gd name="G0" fmla="+- 0 0 0"/>
                <a:gd name="G1" fmla="sin 10800 2335"/>
                <a:gd name="G2" fmla="cos 10800 2335"/>
                <a:gd name="G3" fmla="sin 10800 -5886767"/>
                <a:gd name="G4" fmla="cos 10800 -5886767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21599 w 21600"/>
                <a:gd name="T1" fmla="*/ 10806 h 21600"/>
                <a:gd name="T2" fmla="*/ 10800 w 21600"/>
                <a:gd name="T3" fmla="*/ 10800 h 21600"/>
                <a:gd name="T4" fmla="*/ 10832 w 21600"/>
                <a:gd name="T5" fmla="*/ 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21599" y="10806"/>
                  </a:moveTo>
                  <a:cubicBezTo>
                    <a:pt x="21599" y="10804"/>
                    <a:pt x="21600" y="10802"/>
                    <a:pt x="21600" y="10800"/>
                  </a:cubicBezTo>
                  <a:cubicBezTo>
                    <a:pt x="21600" y="4847"/>
                    <a:pt x="16784" y="17"/>
                    <a:pt x="10831" y="0"/>
                  </a:cubicBezTo>
                  <a:lnTo>
                    <a:pt x="10800" y="108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3584" name="PubPieSlice"/>
            <p:cNvSpPr>
              <a:spLocks noEditPoints="1" noChangeArrowheads="1"/>
            </p:cNvSpPr>
            <p:nvPr/>
          </p:nvSpPr>
          <p:spPr bwMode="auto">
            <a:xfrm>
              <a:off x="3447" y="1162"/>
              <a:ext cx="2200" cy="2291"/>
            </a:xfrm>
            <a:custGeom>
              <a:avLst/>
              <a:gdLst>
                <a:gd name="G0" fmla="+- 0 0 0"/>
                <a:gd name="G1" fmla="sin 10800 -5882092"/>
                <a:gd name="G2" fmla="cos 10800 -5882092"/>
                <a:gd name="G3" fmla="sin 10800 -11784299"/>
                <a:gd name="G4" fmla="cos 10800 -11784299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846 w 21600"/>
                <a:gd name="T1" fmla="*/ 0 h 21600"/>
                <a:gd name="T2" fmla="*/ 10800 w 21600"/>
                <a:gd name="T3" fmla="*/ 10800 h 21600"/>
                <a:gd name="T4" fmla="*/ 0 w 21600"/>
                <a:gd name="T5" fmla="*/ 10764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845" y="0"/>
                  </a:moveTo>
                  <a:cubicBezTo>
                    <a:pt x="10830" y="0"/>
                    <a:pt x="10815" y="0"/>
                    <a:pt x="10800" y="0"/>
                  </a:cubicBezTo>
                  <a:cubicBezTo>
                    <a:pt x="4849" y="-1"/>
                    <a:pt x="19" y="4813"/>
                    <a:pt x="0" y="10764"/>
                  </a:cubicBezTo>
                  <a:lnTo>
                    <a:pt x="10800" y="10800"/>
                  </a:lnTo>
                  <a:close/>
                </a:path>
              </a:pathLst>
            </a:custGeom>
            <a:noFill/>
            <a:ln w="2857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3585" name="PubPieSlice"/>
            <p:cNvSpPr>
              <a:spLocks noEditPoints="1" noChangeArrowheads="1"/>
            </p:cNvSpPr>
            <p:nvPr/>
          </p:nvSpPr>
          <p:spPr bwMode="auto">
            <a:xfrm>
              <a:off x="3447" y="1162"/>
              <a:ext cx="2200" cy="2291"/>
            </a:xfrm>
            <a:custGeom>
              <a:avLst/>
              <a:gdLst>
                <a:gd name="G0" fmla="+- 0 0 0"/>
                <a:gd name="G1" fmla="sin 10800 -11745892"/>
                <a:gd name="G2" fmla="cos 10800 -11745892"/>
                <a:gd name="G3" fmla="sin 10800 7874346"/>
                <a:gd name="G4" fmla="cos 10800 7874346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0 w 21600"/>
                <a:gd name="T1" fmla="*/ 10654 h 21600"/>
                <a:gd name="T2" fmla="*/ 10800 w 21600"/>
                <a:gd name="T3" fmla="*/ 10800 h 21600"/>
                <a:gd name="T4" fmla="*/ 5375 w 21600"/>
                <a:gd name="T5" fmla="*/ 20138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0" y="10654"/>
                  </a:moveTo>
                  <a:cubicBezTo>
                    <a:pt x="0" y="10702"/>
                    <a:pt x="0" y="10751"/>
                    <a:pt x="0" y="10799"/>
                  </a:cubicBezTo>
                  <a:cubicBezTo>
                    <a:pt x="-1" y="14648"/>
                    <a:pt x="2047" y="18205"/>
                    <a:pt x="5374" y="20138"/>
                  </a:cubicBezTo>
                  <a:lnTo>
                    <a:pt x="10800" y="10800"/>
                  </a:lnTo>
                  <a:close/>
                </a:path>
              </a:pathLst>
            </a:custGeom>
            <a:noFill/>
            <a:ln w="28575">
              <a:solidFill>
                <a:srgbClr val="66FF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3586" name="Rectangle 34"/>
            <p:cNvSpPr>
              <a:spLocks noChangeArrowheads="1"/>
            </p:cNvSpPr>
            <p:nvPr/>
          </p:nvSpPr>
          <p:spPr bwMode="auto">
            <a:xfrm>
              <a:off x="4549" y="2142"/>
              <a:ext cx="113" cy="159"/>
            </a:xfrm>
            <a:prstGeom prst="rect">
              <a:avLst/>
            </a:prstGeom>
            <a:solidFill>
              <a:srgbClr val="99CCFF">
                <a:alpha val="39999"/>
              </a:srgbClr>
            </a:solidFill>
            <a:ln w="3810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pic>
        <p:nvPicPr>
          <p:cNvPr id="23588" name="Picture 3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1836763"/>
            <a:ext cx="37814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89" name="Picture 3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822475"/>
            <a:ext cx="2087563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92" name="Picture 4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3479825"/>
            <a:ext cx="37814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1295400" y="1917725"/>
            <a:ext cx="3492500" cy="36353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39999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828925" y="3538563"/>
            <a:ext cx="396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cmpd="dbl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23562" name="PubPieSlice"/>
          <p:cNvSpPr>
            <a:spLocks noEditPoints="1" noChangeArrowheads="1"/>
          </p:cNvSpPr>
          <p:nvPr/>
        </p:nvSpPr>
        <p:spPr bwMode="auto">
          <a:xfrm>
            <a:off x="1295400" y="1917725"/>
            <a:ext cx="3492500" cy="3636963"/>
          </a:xfrm>
          <a:custGeom>
            <a:avLst/>
            <a:gdLst>
              <a:gd name="G0" fmla="+- 0 0 0"/>
              <a:gd name="G1" fmla="sin 10800 2335"/>
              <a:gd name="G2" fmla="cos 10800 2335"/>
              <a:gd name="G3" fmla="sin 10800 -5886767"/>
              <a:gd name="G4" fmla="cos 10800 -5886767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599 w 21600"/>
              <a:gd name="T1" fmla="*/ 10806 h 21600"/>
              <a:gd name="T2" fmla="*/ 10800 w 21600"/>
              <a:gd name="T3" fmla="*/ 10800 h 21600"/>
              <a:gd name="T4" fmla="*/ 10832 w 21600"/>
              <a:gd name="T5" fmla="*/ 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599" y="10806"/>
                </a:moveTo>
                <a:cubicBezTo>
                  <a:pt x="21599" y="10804"/>
                  <a:pt x="21600" y="10802"/>
                  <a:pt x="21600" y="10800"/>
                </a:cubicBezTo>
                <a:cubicBezTo>
                  <a:pt x="21600" y="4847"/>
                  <a:pt x="16784" y="17"/>
                  <a:pt x="10831" y="0"/>
                </a:cubicBezTo>
                <a:lnTo>
                  <a:pt x="10800" y="10800"/>
                </a:lnTo>
                <a:close/>
              </a:path>
            </a:pathLst>
          </a:cu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3581" name="PubPieSlice"/>
          <p:cNvSpPr>
            <a:spLocks noEditPoints="1" noChangeArrowheads="1"/>
          </p:cNvSpPr>
          <p:nvPr/>
        </p:nvSpPr>
        <p:spPr bwMode="auto">
          <a:xfrm>
            <a:off x="1295400" y="1917725"/>
            <a:ext cx="3492500" cy="3636963"/>
          </a:xfrm>
          <a:custGeom>
            <a:avLst/>
            <a:gdLst>
              <a:gd name="G0" fmla="+- 0 0 0"/>
              <a:gd name="G1" fmla="sin 10800 -5882092"/>
              <a:gd name="G2" fmla="cos 10800 -5882092"/>
              <a:gd name="G3" fmla="sin 10800 -11784299"/>
              <a:gd name="G4" fmla="cos 10800 -11784299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846 w 21600"/>
              <a:gd name="T1" fmla="*/ 0 h 21600"/>
              <a:gd name="T2" fmla="*/ 10800 w 21600"/>
              <a:gd name="T3" fmla="*/ 10800 h 21600"/>
              <a:gd name="T4" fmla="*/ 0 w 21600"/>
              <a:gd name="T5" fmla="*/ 10764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845" y="0"/>
                </a:moveTo>
                <a:cubicBezTo>
                  <a:pt x="10830" y="0"/>
                  <a:pt x="10815" y="0"/>
                  <a:pt x="10800" y="0"/>
                </a:cubicBezTo>
                <a:cubicBezTo>
                  <a:pt x="4849" y="-1"/>
                  <a:pt x="19" y="4813"/>
                  <a:pt x="0" y="10764"/>
                </a:cubicBezTo>
                <a:lnTo>
                  <a:pt x="10800" y="1080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3582" name="PubPieSlice"/>
          <p:cNvSpPr>
            <a:spLocks noEditPoints="1" noChangeArrowheads="1"/>
          </p:cNvSpPr>
          <p:nvPr/>
        </p:nvSpPr>
        <p:spPr bwMode="auto">
          <a:xfrm>
            <a:off x="1295400" y="1917725"/>
            <a:ext cx="3492500" cy="3636963"/>
          </a:xfrm>
          <a:custGeom>
            <a:avLst/>
            <a:gdLst>
              <a:gd name="G0" fmla="+- 0 0 0"/>
              <a:gd name="G1" fmla="sin 10800 -11745892"/>
              <a:gd name="G2" fmla="cos 10800 -11745892"/>
              <a:gd name="G3" fmla="sin 10800 7874346"/>
              <a:gd name="G4" fmla="cos 10800 7874346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0 w 21600"/>
              <a:gd name="T1" fmla="*/ 10654 h 21600"/>
              <a:gd name="T2" fmla="*/ 10800 w 21600"/>
              <a:gd name="T3" fmla="*/ 10800 h 21600"/>
              <a:gd name="T4" fmla="*/ 5375 w 21600"/>
              <a:gd name="T5" fmla="*/ 20138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0" y="10654"/>
                </a:moveTo>
                <a:cubicBezTo>
                  <a:pt x="0" y="10702"/>
                  <a:pt x="0" y="10751"/>
                  <a:pt x="0" y="10799"/>
                </a:cubicBezTo>
                <a:cubicBezTo>
                  <a:pt x="-1" y="14648"/>
                  <a:pt x="2047" y="18205"/>
                  <a:pt x="5374" y="20138"/>
                </a:cubicBezTo>
                <a:lnTo>
                  <a:pt x="10800" y="10800"/>
                </a:lnTo>
                <a:close/>
              </a:path>
            </a:pathLst>
          </a:custGeom>
          <a:noFill/>
          <a:ln w="57150">
            <a:solidFill>
              <a:srgbClr val="66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3059113" y="3732238"/>
            <a:ext cx="172878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83" y="260648"/>
            <a:ext cx="3017854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5805264"/>
            <a:ext cx="66865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46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7" dur="1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7" dur="10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7" dur="10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  <p:bldP spid="23578" grpId="0" animBg="1"/>
      <p:bldP spid="23580" grpId="0"/>
      <p:bldP spid="23562" grpId="0" animBg="1"/>
      <p:bldP spid="23581" grpId="0" animBg="1"/>
      <p:bldP spid="23582" grpId="0" animBg="1"/>
      <p:bldP spid="235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97"/>
          <p:cNvSpPr txBox="1">
            <a:spLocks noChangeArrowheads="1"/>
          </p:cNvSpPr>
          <p:nvPr/>
        </p:nvSpPr>
        <p:spPr bwMode="auto">
          <a:xfrm>
            <a:off x="1467655" y="1844824"/>
            <a:ext cx="19788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chemeClr val="accent2"/>
                </a:solidFill>
              </a:rPr>
              <a:t>الخضروات المفضلة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83" y="116632"/>
            <a:ext cx="3017854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620688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35554"/>
            <a:ext cx="5038725" cy="419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481" y="1340768"/>
            <a:ext cx="246697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مجموعة 4"/>
          <p:cNvGrpSpPr/>
          <p:nvPr/>
        </p:nvGrpSpPr>
        <p:grpSpPr>
          <a:xfrm>
            <a:off x="6769015" y="3502025"/>
            <a:ext cx="1944221" cy="681038"/>
            <a:chOff x="4788024" y="4421981"/>
            <a:chExt cx="1944221" cy="681038"/>
          </a:xfrm>
        </p:grpSpPr>
        <p:grpSp>
          <p:nvGrpSpPr>
            <p:cNvPr id="59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60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45</a:t>
                </a:r>
                <a:endParaRPr lang="en-US" sz="2000" b="1" dirty="0"/>
              </a:p>
            </p:txBody>
          </p:sp>
          <p:sp>
            <p:nvSpPr>
              <p:cNvPr id="61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100</a:t>
                </a:r>
                <a:endParaRPr lang="en-US" sz="2000" b="1" dirty="0"/>
              </a:p>
            </p:txBody>
          </p:sp>
        </p:grpSp>
        <p:sp>
          <p:nvSpPr>
            <p:cNvPr id="64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65" name="Text Box 8"/>
          <p:cNvSpPr txBox="1">
            <a:spLocks noChangeArrowheads="1"/>
          </p:cNvSpPr>
          <p:nvPr/>
        </p:nvSpPr>
        <p:spPr bwMode="auto">
          <a:xfrm>
            <a:off x="5976932" y="3635677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162</a:t>
            </a:r>
            <a:endParaRPr lang="en-US" sz="2000" b="1" dirty="0"/>
          </a:p>
        </p:txBody>
      </p:sp>
      <p:grpSp>
        <p:nvGrpSpPr>
          <p:cNvPr id="73" name="مجموعة 72"/>
          <p:cNvGrpSpPr/>
          <p:nvPr/>
        </p:nvGrpSpPr>
        <p:grpSpPr>
          <a:xfrm>
            <a:off x="6769015" y="4221088"/>
            <a:ext cx="1944221" cy="681038"/>
            <a:chOff x="4788024" y="4421981"/>
            <a:chExt cx="1944221" cy="681038"/>
          </a:xfrm>
        </p:grpSpPr>
        <p:grpSp>
          <p:nvGrpSpPr>
            <p:cNvPr id="74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76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23</a:t>
                </a:r>
                <a:endParaRPr lang="en-US" sz="2000" b="1" dirty="0"/>
              </a:p>
            </p:txBody>
          </p:sp>
          <p:sp>
            <p:nvSpPr>
              <p:cNvPr id="77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78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100</a:t>
                </a:r>
                <a:endParaRPr lang="en-US" sz="2000" b="1" dirty="0"/>
              </a:p>
            </p:txBody>
          </p:sp>
        </p:grpSp>
        <p:sp>
          <p:nvSpPr>
            <p:cNvPr id="75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79" name="Text Box 8"/>
          <p:cNvSpPr txBox="1">
            <a:spLocks noChangeArrowheads="1"/>
          </p:cNvSpPr>
          <p:nvPr/>
        </p:nvSpPr>
        <p:spPr bwMode="auto">
          <a:xfrm>
            <a:off x="5976932" y="4354740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83</a:t>
            </a:r>
            <a:endParaRPr lang="en-US" sz="2000" b="1" dirty="0"/>
          </a:p>
        </p:txBody>
      </p:sp>
      <p:grpSp>
        <p:nvGrpSpPr>
          <p:cNvPr id="80" name="مجموعة 79"/>
          <p:cNvGrpSpPr/>
          <p:nvPr/>
        </p:nvGrpSpPr>
        <p:grpSpPr>
          <a:xfrm>
            <a:off x="6769015" y="4908202"/>
            <a:ext cx="1944221" cy="681038"/>
            <a:chOff x="4788024" y="4421981"/>
            <a:chExt cx="1944221" cy="681038"/>
          </a:xfrm>
        </p:grpSpPr>
        <p:grpSp>
          <p:nvGrpSpPr>
            <p:cNvPr id="81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83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17</a:t>
                </a:r>
                <a:endParaRPr lang="en-US" sz="2000" b="1" dirty="0"/>
              </a:p>
            </p:txBody>
          </p:sp>
          <p:sp>
            <p:nvSpPr>
              <p:cNvPr id="84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5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100</a:t>
                </a:r>
                <a:endParaRPr lang="en-US" sz="2000" b="1" dirty="0"/>
              </a:p>
            </p:txBody>
          </p:sp>
        </p:grpSp>
        <p:sp>
          <p:nvSpPr>
            <p:cNvPr id="82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5976932" y="5041854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61</a:t>
            </a:r>
            <a:endParaRPr lang="en-US" sz="2000" b="1" dirty="0"/>
          </a:p>
        </p:txBody>
      </p:sp>
      <p:grpSp>
        <p:nvGrpSpPr>
          <p:cNvPr id="87" name="مجموعة 86"/>
          <p:cNvGrpSpPr/>
          <p:nvPr/>
        </p:nvGrpSpPr>
        <p:grpSpPr>
          <a:xfrm>
            <a:off x="6764423" y="5539686"/>
            <a:ext cx="1944221" cy="681038"/>
            <a:chOff x="4788024" y="4421981"/>
            <a:chExt cx="1944221" cy="681038"/>
          </a:xfrm>
        </p:grpSpPr>
        <p:grpSp>
          <p:nvGrpSpPr>
            <p:cNvPr id="88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90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91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100</a:t>
                </a:r>
                <a:endParaRPr lang="en-US" sz="2000" b="1" dirty="0"/>
              </a:p>
            </p:txBody>
          </p:sp>
        </p:grpSp>
        <p:sp>
          <p:nvSpPr>
            <p:cNvPr id="89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5972340" y="5673338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54</a:t>
            </a:r>
            <a:endParaRPr lang="en-US" sz="2000" b="1" dirty="0"/>
          </a:p>
        </p:txBody>
      </p:sp>
      <p:grpSp>
        <p:nvGrpSpPr>
          <p:cNvPr id="9" name="مجموعة 8"/>
          <p:cNvGrpSpPr/>
          <p:nvPr/>
        </p:nvGrpSpPr>
        <p:grpSpPr>
          <a:xfrm>
            <a:off x="991141" y="2350620"/>
            <a:ext cx="3060700" cy="3059112"/>
            <a:chOff x="323850" y="3573463"/>
            <a:chExt cx="3060700" cy="3059112"/>
          </a:xfrm>
        </p:grpSpPr>
        <p:sp>
          <p:nvSpPr>
            <p:cNvPr id="58" name="Oval 98"/>
            <p:cNvSpPr>
              <a:spLocks noChangeArrowheads="1"/>
            </p:cNvSpPr>
            <p:nvPr/>
          </p:nvSpPr>
          <p:spPr bwMode="auto">
            <a:xfrm>
              <a:off x="323850" y="3573463"/>
              <a:ext cx="3060700" cy="30591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5" name="Text Box 8"/>
            <p:cNvSpPr txBox="1">
              <a:spLocks noChangeArrowheads="1"/>
            </p:cNvSpPr>
            <p:nvPr/>
          </p:nvSpPr>
          <p:spPr bwMode="auto">
            <a:xfrm>
              <a:off x="1630976" y="4894347"/>
              <a:ext cx="39882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•</a:t>
              </a:r>
              <a:endParaRPr lang="en-US" sz="2000" b="1" dirty="0"/>
            </a:p>
          </p:txBody>
        </p:sp>
      </p:grpSp>
      <p:cxnSp>
        <p:nvCxnSpPr>
          <p:cNvPr id="96" name="رابط مستقيم 95"/>
          <p:cNvCxnSpPr/>
          <p:nvPr/>
        </p:nvCxnSpPr>
        <p:spPr>
          <a:xfrm flipH="1">
            <a:off x="2519974" y="3885384"/>
            <a:ext cx="151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 Box 8"/>
          <p:cNvSpPr txBox="1">
            <a:spLocks noChangeArrowheads="1"/>
          </p:cNvSpPr>
          <p:nvPr/>
        </p:nvSpPr>
        <p:spPr bwMode="auto">
          <a:xfrm>
            <a:off x="843245" y="3207925"/>
            <a:ext cx="4006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•</a:t>
            </a:r>
            <a:endParaRPr lang="en-US" sz="2000" b="1" dirty="0"/>
          </a:p>
        </p:txBody>
      </p:sp>
      <p:cxnSp>
        <p:nvCxnSpPr>
          <p:cNvPr id="99" name="رابط مستقيم 98"/>
          <p:cNvCxnSpPr/>
          <p:nvPr/>
        </p:nvCxnSpPr>
        <p:spPr>
          <a:xfrm flipH="1" flipV="1">
            <a:off x="1043548" y="3407980"/>
            <a:ext cx="1457616" cy="4760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دائري 11"/>
          <p:cNvSpPr/>
          <p:nvPr/>
        </p:nvSpPr>
        <p:spPr>
          <a:xfrm>
            <a:off x="998501" y="2356648"/>
            <a:ext cx="3060000" cy="3060000"/>
          </a:xfrm>
          <a:prstGeom prst="pie">
            <a:avLst>
              <a:gd name="adj1" fmla="val 11859185"/>
              <a:gd name="adj2" fmla="val 491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01" name="Text Box 8"/>
          <p:cNvSpPr txBox="1">
            <a:spLocks noChangeArrowheads="1"/>
          </p:cNvSpPr>
          <p:nvPr/>
        </p:nvSpPr>
        <p:spPr bwMode="auto">
          <a:xfrm>
            <a:off x="1643493" y="5031648"/>
            <a:ext cx="4006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•</a:t>
            </a:r>
            <a:endParaRPr lang="en-US" sz="2000" b="1" dirty="0"/>
          </a:p>
        </p:txBody>
      </p:sp>
      <p:cxnSp>
        <p:nvCxnSpPr>
          <p:cNvPr id="102" name="رابط مستقيم 101"/>
          <p:cNvCxnSpPr/>
          <p:nvPr/>
        </p:nvCxnSpPr>
        <p:spPr>
          <a:xfrm flipH="1">
            <a:off x="1843796" y="3882792"/>
            <a:ext cx="657368" cy="13675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8"/>
          <p:cNvSpPr txBox="1">
            <a:spLocks noChangeArrowheads="1"/>
          </p:cNvSpPr>
          <p:nvPr/>
        </p:nvSpPr>
        <p:spPr bwMode="auto">
          <a:xfrm>
            <a:off x="3201938" y="4896147"/>
            <a:ext cx="4006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•</a:t>
            </a:r>
            <a:endParaRPr lang="en-US" sz="2000" b="1" dirty="0"/>
          </a:p>
        </p:txBody>
      </p:sp>
      <p:cxnSp>
        <p:nvCxnSpPr>
          <p:cNvPr id="106" name="رابط مستقيم 105"/>
          <p:cNvCxnSpPr/>
          <p:nvPr/>
        </p:nvCxnSpPr>
        <p:spPr>
          <a:xfrm>
            <a:off x="2519974" y="3921041"/>
            <a:ext cx="882267" cy="12018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دائري 117"/>
          <p:cNvSpPr/>
          <p:nvPr/>
        </p:nvSpPr>
        <p:spPr>
          <a:xfrm>
            <a:off x="971404" y="2362465"/>
            <a:ext cx="3060000" cy="3060000"/>
          </a:xfrm>
          <a:prstGeom prst="pie">
            <a:avLst>
              <a:gd name="adj1" fmla="val 6909455"/>
              <a:gd name="adj2" fmla="val 1190436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9" name="دائري 118"/>
          <p:cNvSpPr/>
          <p:nvPr/>
        </p:nvSpPr>
        <p:spPr>
          <a:xfrm>
            <a:off x="989974" y="2361126"/>
            <a:ext cx="3060000" cy="3060000"/>
          </a:xfrm>
          <a:prstGeom prst="pie">
            <a:avLst>
              <a:gd name="adj1" fmla="val 21576337"/>
              <a:gd name="adj2" fmla="val 324632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20" name="دائري 119"/>
          <p:cNvSpPr/>
          <p:nvPr/>
        </p:nvSpPr>
        <p:spPr>
          <a:xfrm>
            <a:off x="978538" y="2359666"/>
            <a:ext cx="3060000" cy="3060000"/>
          </a:xfrm>
          <a:prstGeom prst="pie">
            <a:avLst>
              <a:gd name="adj1" fmla="val 3219478"/>
              <a:gd name="adj2" fmla="val 693774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grpSp>
        <p:nvGrpSpPr>
          <p:cNvPr id="36" name="Group 43"/>
          <p:cNvGrpSpPr>
            <a:grpSpLocks/>
          </p:cNvGrpSpPr>
          <p:nvPr/>
        </p:nvGrpSpPr>
        <p:grpSpPr bwMode="auto">
          <a:xfrm>
            <a:off x="2195736" y="2878675"/>
            <a:ext cx="858838" cy="658500"/>
            <a:chOff x="2109" y="2205"/>
            <a:chExt cx="567" cy="625"/>
          </a:xfrm>
        </p:grpSpPr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2109" y="2450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الجزر</a:t>
              </a:r>
              <a:endParaRPr lang="en-US" sz="2000" b="1" dirty="0"/>
            </a:p>
          </p:txBody>
        </p:sp>
        <p:sp>
          <p:nvSpPr>
            <p:cNvPr id="38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45٪</a:t>
              </a:r>
              <a:endParaRPr lang="ar-SA" sz="2000" b="1" dirty="0"/>
            </a:p>
          </p:txBody>
        </p:sp>
      </p:grpSp>
      <p:grpSp>
        <p:nvGrpSpPr>
          <p:cNvPr id="109" name="Group 43"/>
          <p:cNvGrpSpPr>
            <a:grpSpLocks/>
          </p:cNvGrpSpPr>
          <p:nvPr/>
        </p:nvGrpSpPr>
        <p:grpSpPr bwMode="auto">
          <a:xfrm>
            <a:off x="1194516" y="3946717"/>
            <a:ext cx="1001220" cy="658500"/>
            <a:chOff x="2060" y="2205"/>
            <a:chExt cx="661" cy="625"/>
          </a:xfrm>
        </p:grpSpPr>
        <p:sp>
          <p:nvSpPr>
            <p:cNvPr id="110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الفاصوليا</a:t>
              </a:r>
              <a:endParaRPr lang="en-US" sz="2000" b="1" dirty="0"/>
            </a:p>
          </p:txBody>
        </p:sp>
        <p:sp>
          <p:nvSpPr>
            <p:cNvPr id="111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23٪</a:t>
              </a:r>
              <a:endParaRPr lang="ar-SA" sz="2000" b="1" dirty="0"/>
            </a:p>
          </p:txBody>
        </p:sp>
      </p:grpSp>
      <p:grpSp>
        <p:nvGrpSpPr>
          <p:cNvPr id="112" name="Group 43"/>
          <p:cNvGrpSpPr>
            <a:grpSpLocks/>
          </p:cNvGrpSpPr>
          <p:nvPr/>
        </p:nvGrpSpPr>
        <p:grpSpPr bwMode="auto">
          <a:xfrm>
            <a:off x="2056467" y="4583409"/>
            <a:ext cx="1001220" cy="658500"/>
            <a:chOff x="2060" y="2205"/>
            <a:chExt cx="661" cy="625"/>
          </a:xfrm>
        </p:grpSpPr>
        <p:sp>
          <p:nvSpPr>
            <p:cNvPr id="113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البازلاء</a:t>
              </a:r>
              <a:endParaRPr lang="en-US" sz="2000" b="1" dirty="0"/>
            </a:p>
          </p:txBody>
        </p:sp>
        <p:sp>
          <p:nvSpPr>
            <p:cNvPr id="114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17٪</a:t>
              </a:r>
              <a:endParaRPr lang="ar-SA" sz="2000" b="1" dirty="0"/>
            </a:p>
          </p:txBody>
        </p:sp>
      </p:grpSp>
      <p:grpSp>
        <p:nvGrpSpPr>
          <p:cNvPr id="115" name="Group 43"/>
          <p:cNvGrpSpPr>
            <a:grpSpLocks/>
          </p:cNvGrpSpPr>
          <p:nvPr/>
        </p:nvGrpSpPr>
        <p:grpSpPr bwMode="auto">
          <a:xfrm>
            <a:off x="2901631" y="3962638"/>
            <a:ext cx="1001220" cy="658500"/>
            <a:chOff x="2060" y="2205"/>
            <a:chExt cx="661" cy="625"/>
          </a:xfrm>
        </p:grpSpPr>
        <p:sp>
          <p:nvSpPr>
            <p:cNvPr id="116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غير ذلك</a:t>
              </a:r>
              <a:endParaRPr lang="en-US" sz="2000" b="1" dirty="0"/>
            </a:p>
          </p:txBody>
        </p:sp>
        <p:sp>
          <p:nvSpPr>
            <p:cNvPr id="117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15٪</a:t>
              </a:r>
              <a:endParaRPr lang="ar-SA" sz="2000" b="1" dirty="0"/>
            </a:p>
          </p:txBody>
        </p:sp>
      </p:grpSp>
      <p:pic>
        <p:nvPicPr>
          <p:cNvPr id="97" name="Picture 3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65" y="2025005"/>
            <a:ext cx="37814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3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85676">
            <a:off x="1385993" y="3158658"/>
            <a:ext cx="37814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3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17493">
            <a:off x="362176" y="3609489"/>
            <a:ext cx="37814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Text Box 97"/>
          <p:cNvSpPr txBox="1">
            <a:spLocks noChangeArrowheads="1"/>
          </p:cNvSpPr>
          <p:nvPr/>
        </p:nvSpPr>
        <p:spPr bwMode="auto">
          <a:xfrm>
            <a:off x="4715098" y="2269321"/>
            <a:ext cx="14943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chemeClr val="accent2"/>
                </a:solidFill>
              </a:rPr>
              <a:t>مجموع النسب في الجدول يجب أن تكون 100٪</a:t>
            </a:r>
            <a:endParaRPr lang="en-US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5" grpId="0"/>
      <p:bldP spid="79" grpId="0"/>
      <p:bldP spid="86" grpId="0"/>
      <p:bldP spid="93" grpId="0"/>
      <p:bldP spid="98" grpId="0"/>
      <p:bldP spid="12" grpId="0" animBg="1"/>
      <p:bldP spid="101" grpId="0"/>
      <p:bldP spid="104" grpId="0"/>
      <p:bldP spid="118" grpId="0" animBg="1"/>
      <p:bldP spid="119" grpId="0" animBg="1"/>
      <p:bldP spid="120" grpId="0" animBg="1"/>
      <p:bldP spid="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97"/>
          <p:cNvSpPr txBox="1">
            <a:spLocks noChangeArrowheads="1"/>
          </p:cNvSpPr>
          <p:nvPr/>
        </p:nvSpPr>
        <p:spPr bwMode="auto">
          <a:xfrm>
            <a:off x="1271561" y="1804754"/>
            <a:ext cx="24108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chemeClr val="accent2"/>
                </a:solidFill>
              </a:rPr>
              <a:t>الأنواع المهددة بالانقراض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83" y="116632"/>
            <a:ext cx="3017854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620688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35554"/>
            <a:ext cx="5038725" cy="419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مجموعة 4"/>
          <p:cNvGrpSpPr/>
          <p:nvPr/>
        </p:nvGrpSpPr>
        <p:grpSpPr>
          <a:xfrm>
            <a:off x="6769015" y="3502025"/>
            <a:ext cx="1944221" cy="681038"/>
            <a:chOff x="4788024" y="4421981"/>
            <a:chExt cx="1944221" cy="681038"/>
          </a:xfrm>
        </p:grpSpPr>
        <p:grpSp>
          <p:nvGrpSpPr>
            <p:cNvPr id="59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60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68</a:t>
                </a:r>
                <a:endParaRPr lang="en-US" sz="2000" b="1" dirty="0"/>
              </a:p>
            </p:txBody>
          </p:sp>
          <p:sp>
            <p:nvSpPr>
              <p:cNvPr id="61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2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170</a:t>
                </a:r>
                <a:endParaRPr lang="en-US" sz="2000" b="1" dirty="0"/>
              </a:p>
            </p:txBody>
          </p:sp>
        </p:grpSp>
        <p:sp>
          <p:nvSpPr>
            <p:cNvPr id="64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65" name="Text Box 8"/>
          <p:cNvSpPr txBox="1">
            <a:spLocks noChangeArrowheads="1"/>
          </p:cNvSpPr>
          <p:nvPr/>
        </p:nvSpPr>
        <p:spPr bwMode="auto">
          <a:xfrm>
            <a:off x="5976932" y="3635677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144</a:t>
            </a:r>
            <a:endParaRPr lang="en-US" sz="2000" b="1" dirty="0"/>
          </a:p>
        </p:txBody>
      </p:sp>
      <p:grpSp>
        <p:nvGrpSpPr>
          <p:cNvPr id="73" name="مجموعة 72"/>
          <p:cNvGrpSpPr/>
          <p:nvPr/>
        </p:nvGrpSpPr>
        <p:grpSpPr>
          <a:xfrm>
            <a:off x="6769015" y="4221088"/>
            <a:ext cx="1944221" cy="681038"/>
            <a:chOff x="4788024" y="4421981"/>
            <a:chExt cx="1944221" cy="681038"/>
          </a:xfrm>
        </p:grpSpPr>
        <p:grpSp>
          <p:nvGrpSpPr>
            <p:cNvPr id="74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76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77</a:t>
                </a:r>
                <a:endParaRPr lang="en-US" sz="2000" b="1" dirty="0"/>
              </a:p>
            </p:txBody>
          </p:sp>
          <p:sp>
            <p:nvSpPr>
              <p:cNvPr id="77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78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170</a:t>
                </a:r>
                <a:endParaRPr lang="en-US" sz="2000" b="1" dirty="0"/>
              </a:p>
            </p:txBody>
          </p:sp>
        </p:grpSp>
        <p:sp>
          <p:nvSpPr>
            <p:cNvPr id="75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79" name="Text Box 8"/>
          <p:cNvSpPr txBox="1">
            <a:spLocks noChangeArrowheads="1"/>
          </p:cNvSpPr>
          <p:nvPr/>
        </p:nvSpPr>
        <p:spPr bwMode="auto">
          <a:xfrm>
            <a:off x="5976932" y="4354740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163</a:t>
            </a:r>
            <a:endParaRPr lang="en-US" sz="2000" b="1" dirty="0"/>
          </a:p>
        </p:txBody>
      </p:sp>
      <p:grpSp>
        <p:nvGrpSpPr>
          <p:cNvPr id="80" name="مجموعة 79"/>
          <p:cNvGrpSpPr/>
          <p:nvPr/>
        </p:nvGrpSpPr>
        <p:grpSpPr>
          <a:xfrm>
            <a:off x="6769015" y="4908202"/>
            <a:ext cx="1944221" cy="681038"/>
            <a:chOff x="4788024" y="4421981"/>
            <a:chExt cx="1944221" cy="681038"/>
          </a:xfrm>
        </p:grpSpPr>
        <p:grpSp>
          <p:nvGrpSpPr>
            <p:cNvPr id="81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83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14</a:t>
                </a:r>
                <a:endParaRPr lang="en-US" sz="2000" b="1" dirty="0"/>
              </a:p>
            </p:txBody>
          </p:sp>
          <p:sp>
            <p:nvSpPr>
              <p:cNvPr id="84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5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170</a:t>
                </a:r>
                <a:endParaRPr lang="en-US" sz="2000" b="1" dirty="0"/>
              </a:p>
            </p:txBody>
          </p:sp>
        </p:grpSp>
        <p:sp>
          <p:nvSpPr>
            <p:cNvPr id="82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5976932" y="5041854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30</a:t>
            </a:r>
            <a:endParaRPr lang="en-US" sz="2000" b="1" dirty="0"/>
          </a:p>
        </p:txBody>
      </p:sp>
      <p:grpSp>
        <p:nvGrpSpPr>
          <p:cNvPr id="87" name="مجموعة 86"/>
          <p:cNvGrpSpPr/>
          <p:nvPr/>
        </p:nvGrpSpPr>
        <p:grpSpPr>
          <a:xfrm>
            <a:off x="6764423" y="5539686"/>
            <a:ext cx="1944221" cy="681038"/>
            <a:chOff x="4788024" y="4421981"/>
            <a:chExt cx="1944221" cy="681038"/>
          </a:xfrm>
        </p:grpSpPr>
        <p:grpSp>
          <p:nvGrpSpPr>
            <p:cNvPr id="88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90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11</a:t>
                </a:r>
                <a:endParaRPr lang="en-US" sz="2000" b="1" dirty="0"/>
              </a:p>
            </p:txBody>
          </p:sp>
          <p:sp>
            <p:nvSpPr>
              <p:cNvPr id="91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170</a:t>
                </a:r>
                <a:endParaRPr lang="en-US" sz="2000" b="1" dirty="0"/>
              </a:p>
            </p:txBody>
          </p:sp>
        </p:grpSp>
        <p:sp>
          <p:nvSpPr>
            <p:cNvPr id="89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5972340" y="5673338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23</a:t>
            </a:r>
            <a:endParaRPr lang="en-US" sz="2000" b="1" dirty="0"/>
          </a:p>
        </p:txBody>
      </p:sp>
      <p:grpSp>
        <p:nvGrpSpPr>
          <p:cNvPr id="9" name="مجموعة 8"/>
          <p:cNvGrpSpPr/>
          <p:nvPr/>
        </p:nvGrpSpPr>
        <p:grpSpPr>
          <a:xfrm>
            <a:off x="991141" y="2350620"/>
            <a:ext cx="3060700" cy="3059112"/>
            <a:chOff x="323850" y="3573463"/>
            <a:chExt cx="3060700" cy="3059112"/>
          </a:xfrm>
        </p:grpSpPr>
        <p:sp>
          <p:nvSpPr>
            <p:cNvPr id="58" name="Oval 98"/>
            <p:cNvSpPr>
              <a:spLocks noChangeArrowheads="1"/>
            </p:cNvSpPr>
            <p:nvPr/>
          </p:nvSpPr>
          <p:spPr bwMode="auto">
            <a:xfrm>
              <a:off x="323850" y="3573463"/>
              <a:ext cx="3060700" cy="30591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5" name="Text Box 8"/>
            <p:cNvSpPr txBox="1">
              <a:spLocks noChangeArrowheads="1"/>
            </p:cNvSpPr>
            <p:nvPr/>
          </p:nvSpPr>
          <p:spPr bwMode="auto">
            <a:xfrm>
              <a:off x="1630976" y="4894347"/>
              <a:ext cx="39882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•</a:t>
              </a:r>
              <a:endParaRPr lang="en-US" sz="2000" b="1" dirty="0"/>
            </a:p>
          </p:txBody>
        </p:sp>
      </p:grpSp>
      <p:cxnSp>
        <p:nvCxnSpPr>
          <p:cNvPr id="96" name="رابط مستقيم 95"/>
          <p:cNvCxnSpPr/>
          <p:nvPr/>
        </p:nvCxnSpPr>
        <p:spPr>
          <a:xfrm flipH="1">
            <a:off x="2519974" y="3861048"/>
            <a:ext cx="151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 Box 8"/>
          <p:cNvSpPr txBox="1">
            <a:spLocks noChangeArrowheads="1"/>
          </p:cNvSpPr>
          <p:nvPr/>
        </p:nvSpPr>
        <p:spPr bwMode="auto">
          <a:xfrm>
            <a:off x="1071258" y="2777152"/>
            <a:ext cx="4006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•</a:t>
            </a:r>
            <a:endParaRPr lang="en-US" sz="2000" b="1" dirty="0"/>
          </a:p>
        </p:txBody>
      </p:sp>
      <p:cxnSp>
        <p:nvCxnSpPr>
          <p:cNvPr id="99" name="رابط مستقيم 98"/>
          <p:cNvCxnSpPr/>
          <p:nvPr/>
        </p:nvCxnSpPr>
        <p:spPr>
          <a:xfrm flipH="1" flipV="1">
            <a:off x="1271561" y="2952871"/>
            <a:ext cx="1229603" cy="9068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دائري 11"/>
          <p:cNvSpPr/>
          <p:nvPr/>
        </p:nvSpPr>
        <p:spPr>
          <a:xfrm>
            <a:off x="985455" y="2341559"/>
            <a:ext cx="3060000" cy="3060000"/>
          </a:xfrm>
          <a:prstGeom prst="pie">
            <a:avLst>
              <a:gd name="adj1" fmla="val 12990449"/>
              <a:gd name="adj2" fmla="val 491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01" name="Text Box 8"/>
          <p:cNvSpPr txBox="1">
            <a:spLocks noChangeArrowheads="1"/>
          </p:cNvSpPr>
          <p:nvPr/>
        </p:nvSpPr>
        <p:spPr bwMode="auto">
          <a:xfrm>
            <a:off x="3191113" y="4905535"/>
            <a:ext cx="4006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•</a:t>
            </a:r>
            <a:endParaRPr lang="en-US" sz="2000" b="1" dirty="0"/>
          </a:p>
        </p:txBody>
      </p:sp>
      <p:cxnSp>
        <p:nvCxnSpPr>
          <p:cNvPr id="102" name="رابط مستقيم 101"/>
          <p:cNvCxnSpPr/>
          <p:nvPr/>
        </p:nvCxnSpPr>
        <p:spPr>
          <a:xfrm>
            <a:off x="2501164" y="3882792"/>
            <a:ext cx="890252" cy="12254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8"/>
          <p:cNvSpPr txBox="1">
            <a:spLocks noChangeArrowheads="1"/>
          </p:cNvSpPr>
          <p:nvPr/>
        </p:nvSpPr>
        <p:spPr bwMode="auto">
          <a:xfrm>
            <a:off x="3671291" y="4324678"/>
            <a:ext cx="4006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•</a:t>
            </a:r>
            <a:endParaRPr lang="en-US" sz="2000" b="1" dirty="0"/>
          </a:p>
        </p:txBody>
      </p:sp>
      <p:cxnSp>
        <p:nvCxnSpPr>
          <p:cNvPr id="106" name="رابط مستقيم 105"/>
          <p:cNvCxnSpPr/>
          <p:nvPr/>
        </p:nvCxnSpPr>
        <p:spPr>
          <a:xfrm>
            <a:off x="2519974" y="3879476"/>
            <a:ext cx="1351620" cy="659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دائري 117"/>
          <p:cNvSpPr/>
          <p:nvPr/>
        </p:nvSpPr>
        <p:spPr>
          <a:xfrm>
            <a:off x="1009242" y="2340399"/>
            <a:ext cx="3060000" cy="3060000"/>
          </a:xfrm>
          <a:prstGeom prst="pie">
            <a:avLst>
              <a:gd name="adj1" fmla="val 3282131"/>
              <a:gd name="adj2" fmla="val 128864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9" name="دائري 118"/>
          <p:cNvSpPr/>
          <p:nvPr/>
        </p:nvSpPr>
        <p:spPr>
          <a:xfrm>
            <a:off x="991491" y="2326544"/>
            <a:ext cx="3060000" cy="3060000"/>
          </a:xfrm>
          <a:prstGeom prst="pie">
            <a:avLst>
              <a:gd name="adj1" fmla="val 21576337"/>
              <a:gd name="adj2" fmla="val 152810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20" name="دائري 119"/>
          <p:cNvSpPr/>
          <p:nvPr/>
        </p:nvSpPr>
        <p:spPr>
          <a:xfrm>
            <a:off x="999367" y="2335451"/>
            <a:ext cx="3060000" cy="3060000"/>
          </a:xfrm>
          <a:prstGeom prst="pie">
            <a:avLst>
              <a:gd name="adj1" fmla="val 1544648"/>
              <a:gd name="adj2" fmla="val 328843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grpSp>
        <p:nvGrpSpPr>
          <p:cNvPr id="36" name="Group 43"/>
          <p:cNvGrpSpPr>
            <a:grpSpLocks/>
          </p:cNvGrpSpPr>
          <p:nvPr/>
        </p:nvGrpSpPr>
        <p:grpSpPr bwMode="auto">
          <a:xfrm>
            <a:off x="2345010" y="2878675"/>
            <a:ext cx="858838" cy="658500"/>
            <a:chOff x="2109" y="2205"/>
            <a:chExt cx="567" cy="625"/>
          </a:xfrm>
        </p:grpSpPr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2109" y="2450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الثدييات</a:t>
              </a:r>
              <a:endParaRPr lang="en-US" sz="2000" b="1" dirty="0"/>
            </a:p>
          </p:txBody>
        </p:sp>
        <p:sp>
          <p:nvSpPr>
            <p:cNvPr id="38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40٪</a:t>
              </a:r>
              <a:endParaRPr lang="ar-SA" sz="2000" b="1" dirty="0"/>
            </a:p>
          </p:txBody>
        </p:sp>
      </p:grpSp>
      <p:grpSp>
        <p:nvGrpSpPr>
          <p:cNvPr id="109" name="Group 43"/>
          <p:cNvGrpSpPr>
            <a:grpSpLocks/>
          </p:cNvGrpSpPr>
          <p:nvPr/>
        </p:nvGrpSpPr>
        <p:grpSpPr bwMode="auto">
          <a:xfrm>
            <a:off x="1626564" y="4066644"/>
            <a:ext cx="1001220" cy="658500"/>
            <a:chOff x="2060" y="2205"/>
            <a:chExt cx="661" cy="625"/>
          </a:xfrm>
        </p:grpSpPr>
        <p:sp>
          <p:nvSpPr>
            <p:cNvPr id="110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الطيور</a:t>
              </a:r>
              <a:endParaRPr lang="en-US" sz="2000" b="1" dirty="0"/>
            </a:p>
          </p:txBody>
        </p:sp>
        <p:sp>
          <p:nvSpPr>
            <p:cNvPr id="111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45٪</a:t>
              </a:r>
              <a:endParaRPr lang="ar-SA" sz="2000" b="1" dirty="0"/>
            </a:p>
          </p:txBody>
        </p:sp>
      </p:grpSp>
      <p:grpSp>
        <p:nvGrpSpPr>
          <p:cNvPr id="112" name="Group 43"/>
          <p:cNvGrpSpPr>
            <a:grpSpLocks/>
          </p:cNvGrpSpPr>
          <p:nvPr/>
        </p:nvGrpSpPr>
        <p:grpSpPr bwMode="auto">
          <a:xfrm rot="3066898">
            <a:off x="2866619" y="4252159"/>
            <a:ext cx="1001220" cy="658500"/>
            <a:chOff x="2060" y="2205"/>
            <a:chExt cx="661" cy="625"/>
          </a:xfrm>
        </p:grpSpPr>
        <p:sp>
          <p:nvSpPr>
            <p:cNvPr id="113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الزواحف</a:t>
              </a:r>
              <a:endParaRPr lang="en-US" sz="2000" b="1" dirty="0"/>
            </a:p>
          </p:txBody>
        </p:sp>
        <p:sp>
          <p:nvSpPr>
            <p:cNvPr id="114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/>
                <a:t>8</a:t>
              </a:r>
              <a:r>
                <a:rPr lang="ar-SA" sz="2000" b="1" dirty="0" smtClean="0"/>
                <a:t>٪</a:t>
              </a:r>
              <a:endParaRPr lang="ar-SA" sz="2000" b="1" dirty="0"/>
            </a:p>
          </p:txBody>
        </p:sp>
      </p:grpSp>
      <p:grpSp>
        <p:nvGrpSpPr>
          <p:cNvPr id="115" name="Group 43"/>
          <p:cNvGrpSpPr>
            <a:grpSpLocks/>
          </p:cNvGrpSpPr>
          <p:nvPr/>
        </p:nvGrpSpPr>
        <p:grpSpPr bwMode="auto">
          <a:xfrm rot="1396138">
            <a:off x="2992078" y="3753996"/>
            <a:ext cx="1129970" cy="622678"/>
            <a:chOff x="1961" y="2205"/>
            <a:chExt cx="746" cy="591"/>
          </a:xfrm>
        </p:grpSpPr>
        <p:sp>
          <p:nvSpPr>
            <p:cNvPr id="116" name="Text Box 44"/>
            <p:cNvSpPr txBox="1">
              <a:spLocks noChangeArrowheads="1"/>
            </p:cNvSpPr>
            <p:nvPr/>
          </p:nvSpPr>
          <p:spPr bwMode="auto">
            <a:xfrm>
              <a:off x="1961" y="2416"/>
              <a:ext cx="74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البرمائيات</a:t>
              </a:r>
              <a:endParaRPr lang="en-US" sz="2000" b="1" dirty="0"/>
            </a:p>
          </p:txBody>
        </p:sp>
        <p:sp>
          <p:nvSpPr>
            <p:cNvPr id="117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6٪</a:t>
              </a:r>
              <a:endParaRPr lang="ar-SA" sz="2000" b="1" dirty="0"/>
            </a:p>
          </p:txBody>
        </p:sp>
      </p:grpSp>
      <p:pic>
        <p:nvPicPr>
          <p:cNvPr id="97" name="Picture 3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48" y="1782154"/>
            <a:ext cx="4159568" cy="2336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3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77987">
            <a:off x="1298892" y="2352124"/>
            <a:ext cx="37814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3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03794">
            <a:off x="540947" y="3552278"/>
            <a:ext cx="3125145" cy="175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Text Box 97"/>
          <p:cNvSpPr txBox="1">
            <a:spLocks noChangeArrowheads="1"/>
          </p:cNvSpPr>
          <p:nvPr/>
        </p:nvSpPr>
        <p:spPr bwMode="auto">
          <a:xfrm>
            <a:off x="5381873" y="2269321"/>
            <a:ext cx="14943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chemeClr val="accent2"/>
                </a:solidFill>
              </a:rPr>
              <a:t>مجموع الأنواع في الجدول يساوي 170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510" y="1388595"/>
            <a:ext cx="1743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46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5" grpId="0"/>
      <p:bldP spid="79" grpId="0"/>
      <p:bldP spid="86" grpId="0"/>
      <p:bldP spid="93" grpId="0"/>
      <p:bldP spid="98" grpId="0"/>
      <p:bldP spid="12" grpId="0" animBg="1"/>
      <p:bldP spid="101" grpId="0"/>
      <p:bldP spid="104" grpId="0"/>
      <p:bldP spid="118" grpId="0" animBg="1"/>
      <p:bldP spid="119" grpId="0" animBg="1"/>
      <p:bldP spid="120" grpId="0" animBg="1"/>
      <p:bldP spid="1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216" y="2120503"/>
            <a:ext cx="1743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83" y="224672"/>
            <a:ext cx="3017854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028329"/>
            <a:ext cx="246697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97"/>
          <p:cNvSpPr txBox="1">
            <a:spLocks noChangeArrowheads="1"/>
          </p:cNvSpPr>
          <p:nvPr/>
        </p:nvSpPr>
        <p:spPr bwMode="auto">
          <a:xfrm>
            <a:off x="5665975" y="4076491"/>
            <a:ext cx="972000" cy="400110"/>
          </a:xfrm>
          <a:prstGeom prst="rect">
            <a:avLst/>
          </a:prstGeom>
          <a:noFill/>
          <a:ln w="38100" cmpd="tri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100٪</a:t>
            </a:r>
            <a:endParaRPr lang="en-US" sz="2000" b="1" dirty="0"/>
          </a:p>
        </p:txBody>
      </p:sp>
      <p:sp>
        <p:nvSpPr>
          <p:cNvPr id="6" name="Text Box 97"/>
          <p:cNvSpPr txBox="1">
            <a:spLocks noChangeArrowheads="1"/>
          </p:cNvSpPr>
          <p:nvPr/>
        </p:nvSpPr>
        <p:spPr bwMode="auto">
          <a:xfrm>
            <a:off x="1904071" y="4030698"/>
            <a:ext cx="864000" cy="400110"/>
          </a:xfrm>
          <a:prstGeom prst="rect">
            <a:avLst/>
          </a:prstGeom>
          <a:noFill/>
          <a:ln w="38100" cmpd="tri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170</a:t>
            </a:r>
            <a:endParaRPr lang="en-US" sz="2000" b="1" dirty="0"/>
          </a:p>
        </p:txBody>
      </p:sp>
      <p:sp>
        <p:nvSpPr>
          <p:cNvPr id="7" name="Text Box 97"/>
          <p:cNvSpPr txBox="1">
            <a:spLocks noChangeArrowheads="1"/>
          </p:cNvSpPr>
          <p:nvPr/>
        </p:nvSpPr>
        <p:spPr bwMode="auto">
          <a:xfrm>
            <a:off x="5940152" y="4685074"/>
            <a:ext cx="18722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chemeClr val="accent2"/>
                </a:solidFill>
              </a:rPr>
              <a:t>البيانات نسب مئوية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" name="Text Box 97"/>
          <p:cNvSpPr txBox="1">
            <a:spLocks noChangeArrowheads="1"/>
          </p:cNvSpPr>
          <p:nvPr/>
        </p:nvSpPr>
        <p:spPr bwMode="auto">
          <a:xfrm>
            <a:off x="1979712" y="4685074"/>
            <a:ext cx="14943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chemeClr val="accent2"/>
                </a:solidFill>
              </a:rPr>
              <a:t>البيانات أعداد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Text Box 97"/>
          <p:cNvSpPr txBox="1">
            <a:spLocks noChangeArrowheads="1"/>
          </p:cNvSpPr>
          <p:nvPr/>
        </p:nvSpPr>
        <p:spPr bwMode="auto">
          <a:xfrm>
            <a:off x="4355976" y="940658"/>
            <a:ext cx="37941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ما الفرق بين الجدولين  ؟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3130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06460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83" y="224672"/>
            <a:ext cx="3017854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83" y="791683"/>
            <a:ext cx="3495675" cy="1085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68504"/>
            <a:ext cx="24860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97"/>
          <p:cNvSpPr txBox="1">
            <a:spLocks noChangeArrowheads="1"/>
          </p:cNvSpPr>
          <p:nvPr/>
        </p:nvSpPr>
        <p:spPr bwMode="auto">
          <a:xfrm>
            <a:off x="1467655" y="2722386"/>
            <a:ext cx="19788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chemeClr val="accent2"/>
                </a:solidFill>
              </a:rPr>
              <a:t>الخضروات المفضلة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grpSp>
        <p:nvGrpSpPr>
          <p:cNvPr id="25" name="مجموعة 24"/>
          <p:cNvGrpSpPr/>
          <p:nvPr/>
        </p:nvGrpSpPr>
        <p:grpSpPr>
          <a:xfrm>
            <a:off x="6769015" y="2924944"/>
            <a:ext cx="1944221" cy="681038"/>
            <a:chOff x="4788024" y="4421981"/>
            <a:chExt cx="1944221" cy="681038"/>
          </a:xfrm>
        </p:grpSpPr>
        <p:grpSp>
          <p:nvGrpSpPr>
            <p:cNvPr id="27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29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78</a:t>
                </a:r>
                <a:endParaRPr lang="en-US" sz="2000" b="1" dirty="0"/>
              </a:p>
            </p:txBody>
          </p:sp>
          <p:sp>
            <p:nvSpPr>
              <p:cNvPr id="30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100</a:t>
                </a:r>
                <a:endParaRPr lang="en-US" sz="2000" b="1" dirty="0"/>
              </a:p>
            </p:txBody>
          </p:sp>
        </p:grp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976932" y="3058596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281</a:t>
            </a:r>
            <a:endParaRPr lang="en-US" sz="2000" b="1" dirty="0"/>
          </a:p>
        </p:txBody>
      </p:sp>
      <p:grpSp>
        <p:nvGrpSpPr>
          <p:cNvPr id="33" name="مجموعة 32"/>
          <p:cNvGrpSpPr/>
          <p:nvPr/>
        </p:nvGrpSpPr>
        <p:grpSpPr>
          <a:xfrm>
            <a:off x="6769015" y="3644007"/>
            <a:ext cx="1944221" cy="681038"/>
            <a:chOff x="4788024" y="4421981"/>
            <a:chExt cx="1944221" cy="681038"/>
          </a:xfrm>
        </p:grpSpPr>
        <p:grpSp>
          <p:nvGrpSpPr>
            <p:cNvPr id="34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36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21</a:t>
                </a:r>
                <a:endParaRPr lang="en-US" sz="2000" b="1" dirty="0"/>
              </a:p>
            </p:txBody>
          </p:sp>
          <p:sp>
            <p:nvSpPr>
              <p:cNvPr id="37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8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100</a:t>
                </a:r>
                <a:endParaRPr lang="en-US" sz="2000" b="1" dirty="0"/>
              </a:p>
            </p:txBody>
          </p:sp>
        </p:grpSp>
        <p:sp>
          <p:nvSpPr>
            <p:cNvPr id="35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5976932" y="3777659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76</a:t>
            </a:r>
            <a:endParaRPr lang="en-US" sz="2000" b="1" dirty="0"/>
          </a:p>
        </p:txBody>
      </p:sp>
      <p:grpSp>
        <p:nvGrpSpPr>
          <p:cNvPr id="40" name="مجموعة 39"/>
          <p:cNvGrpSpPr/>
          <p:nvPr/>
        </p:nvGrpSpPr>
        <p:grpSpPr>
          <a:xfrm>
            <a:off x="6769015" y="4331121"/>
            <a:ext cx="1944221" cy="681038"/>
            <a:chOff x="4788024" y="4421981"/>
            <a:chExt cx="1944221" cy="681038"/>
          </a:xfrm>
        </p:grpSpPr>
        <p:grpSp>
          <p:nvGrpSpPr>
            <p:cNvPr id="41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43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</a:t>
                </a:r>
                <a:endParaRPr lang="en-US" sz="2000" b="1" dirty="0"/>
              </a:p>
            </p:txBody>
          </p:sp>
          <p:sp>
            <p:nvSpPr>
              <p:cNvPr id="44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5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100</a:t>
                </a:r>
                <a:endParaRPr lang="en-US" sz="2000" b="1" dirty="0"/>
              </a:p>
            </p:txBody>
          </p:sp>
        </p:grpSp>
        <p:sp>
          <p:nvSpPr>
            <p:cNvPr id="42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5976932" y="4464773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3</a:t>
            </a:r>
            <a:endParaRPr lang="en-US" sz="2000" b="1" dirty="0"/>
          </a:p>
        </p:txBody>
      </p:sp>
      <p:grpSp>
        <p:nvGrpSpPr>
          <p:cNvPr id="56" name="مجموعة 55"/>
          <p:cNvGrpSpPr/>
          <p:nvPr/>
        </p:nvGrpSpPr>
        <p:grpSpPr>
          <a:xfrm>
            <a:off x="991141" y="3228182"/>
            <a:ext cx="3060700" cy="3059112"/>
            <a:chOff x="323850" y="3573463"/>
            <a:chExt cx="3060700" cy="3059112"/>
          </a:xfrm>
        </p:grpSpPr>
        <p:sp>
          <p:nvSpPr>
            <p:cNvPr id="57" name="Oval 98"/>
            <p:cNvSpPr>
              <a:spLocks noChangeArrowheads="1"/>
            </p:cNvSpPr>
            <p:nvPr/>
          </p:nvSpPr>
          <p:spPr bwMode="auto">
            <a:xfrm>
              <a:off x="323850" y="3573463"/>
              <a:ext cx="3060700" cy="30591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8" name="Text Box 8"/>
            <p:cNvSpPr txBox="1">
              <a:spLocks noChangeArrowheads="1"/>
            </p:cNvSpPr>
            <p:nvPr/>
          </p:nvSpPr>
          <p:spPr bwMode="auto">
            <a:xfrm>
              <a:off x="1630976" y="4894347"/>
              <a:ext cx="39882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•</a:t>
              </a:r>
              <a:endParaRPr lang="en-US" sz="2000" b="1" dirty="0"/>
            </a:p>
          </p:txBody>
        </p:sp>
      </p:grpSp>
      <p:sp>
        <p:nvSpPr>
          <p:cNvPr id="69" name="دائري 68"/>
          <p:cNvSpPr/>
          <p:nvPr/>
        </p:nvSpPr>
        <p:spPr>
          <a:xfrm>
            <a:off x="1007307" y="3216644"/>
            <a:ext cx="3060000" cy="3060000"/>
          </a:xfrm>
          <a:prstGeom prst="pie">
            <a:avLst>
              <a:gd name="adj1" fmla="val 53728"/>
              <a:gd name="adj2" fmla="val 46930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5" name="Text Box 97"/>
          <p:cNvSpPr txBox="1">
            <a:spLocks noChangeArrowheads="1"/>
          </p:cNvSpPr>
          <p:nvPr/>
        </p:nvSpPr>
        <p:spPr bwMode="auto">
          <a:xfrm>
            <a:off x="557548" y="2164794"/>
            <a:ext cx="1152000" cy="400110"/>
          </a:xfrm>
          <a:prstGeom prst="rect">
            <a:avLst/>
          </a:prstGeom>
          <a:noFill/>
          <a:ln w="38100" cmpd="tri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100٪</a:t>
            </a:r>
            <a:endParaRPr lang="en-US" sz="2000" b="1" dirty="0"/>
          </a:p>
        </p:txBody>
      </p:sp>
      <p:sp>
        <p:nvSpPr>
          <p:cNvPr id="62" name="دائري 61"/>
          <p:cNvSpPr/>
          <p:nvPr/>
        </p:nvSpPr>
        <p:spPr>
          <a:xfrm>
            <a:off x="1005696" y="3232976"/>
            <a:ext cx="3060000" cy="3060000"/>
          </a:xfrm>
          <a:prstGeom prst="pie">
            <a:avLst>
              <a:gd name="adj1" fmla="val 4587489"/>
              <a:gd name="adj2" fmla="val 491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67" name="دائري 66"/>
          <p:cNvSpPr/>
          <p:nvPr/>
        </p:nvSpPr>
        <p:spPr>
          <a:xfrm>
            <a:off x="993885" y="3228881"/>
            <a:ext cx="3060000" cy="3060000"/>
          </a:xfrm>
          <a:prstGeom prst="pie">
            <a:avLst>
              <a:gd name="adj1" fmla="val 389661"/>
              <a:gd name="adj2" fmla="val 4611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grpSp>
        <p:nvGrpSpPr>
          <p:cNvPr id="70" name="Group 43"/>
          <p:cNvGrpSpPr>
            <a:grpSpLocks/>
          </p:cNvGrpSpPr>
          <p:nvPr/>
        </p:nvGrpSpPr>
        <p:grpSpPr bwMode="auto">
          <a:xfrm>
            <a:off x="1620168" y="3963870"/>
            <a:ext cx="1002735" cy="658500"/>
            <a:chOff x="2060" y="2205"/>
            <a:chExt cx="662" cy="625"/>
          </a:xfrm>
        </p:grpSpPr>
        <p:sp>
          <p:nvSpPr>
            <p:cNvPr id="71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نيتروجين</a:t>
              </a:r>
              <a:endParaRPr lang="en-US" sz="2000" b="1" dirty="0"/>
            </a:p>
          </p:txBody>
        </p:sp>
        <p:sp>
          <p:nvSpPr>
            <p:cNvPr id="72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78٪</a:t>
              </a:r>
              <a:endParaRPr lang="ar-SA" sz="2000" b="1" dirty="0"/>
            </a:p>
          </p:txBody>
        </p:sp>
      </p:grpSp>
      <p:grpSp>
        <p:nvGrpSpPr>
          <p:cNvPr id="73" name="Group 43"/>
          <p:cNvGrpSpPr>
            <a:grpSpLocks/>
          </p:cNvGrpSpPr>
          <p:nvPr/>
        </p:nvGrpSpPr>
        <p:grpSpPr bwMode="auto">
          <a:xfrm>
            <a:off x="2778692" y="4965472"/>
            <a:ext cx="1001220" cy="658500"/>
            <a:chOff x="2060" y="2205"/>
            <a:chExt cx="661" cy="625"/>
          </a:xfrm>
        </p:grpSpPr>
        <p:sp>
          <p:nvSpPr>
            <p:cNvPr id="74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أوكسجين</a:t>
              </a:r>
              <a:endParaRPr lang="en-US" sz="2000" b="1" dirty="0"/>
            </a:p>
          </p:txBody>
        </p:sp>
        <p:sp>
          <p:nvSpPr>
            <p:cNvPr id="75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21٪</a:t>
              </a:r>
              <a:endParaRPr lang="ar-SA" sz="2000" b="1" dirty="0"/>
            </a:p>
          </p:txBody>
        </p:sp>
      </p:grpSp>
      <p:grpSp>
        <p:nvGrpSpPr>
          <p:cNvPr id="9" name="مجموعة 8"/>
          <p:cNvGrpSpPr/>
          <p:nvPr/>
        </p:nvGrpSpPr>
        <p:grpSpPr>
          <a:xfrm>
            <a:off x="3926464" y="4565104"/>
            <a:ext cx="1488042" cy="658500"/>
            <a:chOff x="4906610" y="5699912"/>
            <a:chExt cx="1488042" cy="658500"/>
          </a:xfrm>
        </p:grpSpPr>
        <p:grpSp>
          <p:nvGrpSpPr>
            <p:cNvPr id="76" name="Group 43"/>
            <p:cNvGrpSpPr>
              <a:grpSpLocks/>
            </p:cNvGrpSpPr>
            <p:nvPr/>
          </p:nvGrpSpPr>
          <p:grpSpPr bwMode="auto">
            <a:xfrm>
              <a:off x="5393432" y="5699912"/>
              <a:ext cx="1001220" cy="658500"/>
              <a:chOff x="2060" y="2205"/>
              <a:chExt cx="661" cy="625"/>
            </a:xfrm>
          </p:grpSpPr>
          <p:sp>
            <p:nvSpPr>
              <p:cNvPr id="77" name="Text Box 44"/>
              <p:cNvSpPr txBox="1">
                <a:spLocks noChangeArrowheads="1"/>
              </p:cNvSpPr>
              <p:nvPr/>
            </p:nvSpPr>
            <p:spPr bwMode="auto">
              <a:xfrm>
                <a:off x="2060" y="2450"/>
                <a:ext cx="661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غير ذلك</a:t>
                </a:r>
                <a:endParaRPr lang="en-US" sz="2000" b="1" dirty="0"/>
              </a:p>
            </p:txBody>
          </p:sp>
          <p:sp>
            <p:nvSpPr>
              <p:cNvPr id="78" name="Text Box 45"/>
              <p:cNvSpPr txBox="1">
                <a:spLocks noChangeArrowheads="1"/>
              </p:cNvSpPr>
              <p:nvPr/>
            </p:nvSpPr>
            <p:spPr bwMode="auto">
              <a:xfrm>
                <a:off x="2109" y="2205"/>
                <a:ext cx="567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1٪</a:t>
                </a:r>
                <a:endParaRPr lang="ar-SA" sz="2000" b="1" dirty="0"/>
              </a:p>
            </p:txBody>
          </p:sp>
        </p:grpSp>
        <p:cxnSp>
          <p:nvCxnSpPr>
            <p:cNvPr id="6" name="رابط كسهم مستقيم 5"/>
            <p:cNvCxnSpPr/>
            <p:nvPr/>
          </p:nvCxnSpPr>
          <p:spPr>
            <a:xfrm flipH="1">
              <a:off x="4906610" y="5972488"/>
              <a:ext cx="75983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18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  <p:bldP spid="39" grpId="0"/>
      <p:bldP spid="46" grpId="0"/>
      <p:bldP spid="69" grpId="0" animBg="1"/>
      <p:bldP spid="85" grpId="0" animBg="1"/>
      <p:bldP spid="62" grpId="0" animBg="1"/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06460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83" y="224672"/>
            <a:ext cx="3017854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 Box 97"/>
          <p:cNvSpPr txBox="1">
            <a:spLocks noChangeArrowheads="1"/>
          </p:cNvSpPr>
          <p:nvPr/>
        </p:nvSpPr>
        <p:spPr bwMode="auto">
          <a:xfrm>
            <a:off x="899592" y="2722386"/>
            <a:ext cx="29187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chemeClr val="accent2"/>
                </a:solidFill>
              </a:rPr>
              <a:t>الميداليات العربية في الأولمبياد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grpSp>
        <p:nvGrpSpPr>
          <p:cNvPr id="17" name="مجموعة 16"/>
          <p:cNvGrpSpPr/>
          <p:nvPr/>
        </p:nvGrpSpPr>
        <p:grpSpPr>
          <a:xfrm>
            <a:off x="6769015" y="2924944"/>
            <a:ext cx="1944221" cy="681038"/>
            <a:chOff x="4788024" y="4421981"/>
            <a:chExt cx="1944221" cy="681038"/>
          </a:xfrm>
        </p:grpSpPr>
        <p:grpSp>
          <p:nvGrpSpPr>
            <p:cNvPr id="18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21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22</a:t>
                </a:r>
                <a:endParaRPr lang="en-US" sz="2000" b="1" dirty="0"/>
              </a:p>
            </p:txBody>
          </p:sp>
          <p:sp>
            <p:nvSpPr>
              <p:cNvPr id="22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3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81</a:t>
                </a:r>
                <a:endParaRPr lang="en-US" sz="2000" b="1" dirty="0"/>
              </a:p>
            </p:txBody>
          </p:sp>
        </p:grp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5976932" y="3058596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98</a:t>
            </a:r>
            <a:endParaRPr lang="en-US" sz="2000" b="1" dirty="0"/>
          </a:p>
        </p:txBody>
      </p:sp>
      <p:grpSp>
        <p:nvGrpSpPr>
          <p:cNvPr id="25" name="مجموعة 24"/>
          <p:cNvGrpSpPr/>
          <p:nvPr/>
        </p:nvGrpSpPr>
        <p:grpSpPr>
          <a:xfrm>
            <a:off x="6769015" y="3644007"/>
            <a:ext cx="1944221" cy="681038"/>
            <a:chOff x="4788024" y="4421981"/>
            <a:chExt cx="1944221" cy="681038"/>
          </a:xfrm>
        </p:grpSpPr>
        <p:grpSp>
          <p:nvGrpSpPr>
            <p:cNvPr id="26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28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21</a:t>
                </a:r>
                <a:endParaRPr lang="en-US" sz="2000" b="1" dirty="0"/>
              </a:p>
            </p:txBody>
          </p:sp>
          <p:sp>
            <p:nvSpPr>
              <p:cNvPr id="29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0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81</a:t>
                </a:r>
                <a:endParaRPr lang="en-US" sz="2000" b="1" dirty="0"/>
              </a:p>
            </p:txBody>
          </p:sp>
        </p:grp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5976932" y="3777659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93</a:t>
            </a:r>
            <a:endParaRPr lang="en-US" sz="2000" b="1" dirty="0"/>
          </a:p>
        </p:txBody>
      </p:sp>
      <p:grpSp>
        <p:nvGrpSpPr>
          <p:cNvPr id="32" name="مجموعة 31"/>
          <p:cNvGrpSpPr/>
          <p:nvPr/>
        </p:nvGrpSpPr>
        <p:grpSpPr>
          <a:xfrm>
            <a:off x="6769015" y="4331121"/>
            <a:ext cx="1944221" cy="681038"/>
            <a:chOff x="4788024" y="4421981"/>
            <a:chExt cx="1944221" cy="681038"/>
          </a:xfrm>
        </p:grpSpPr>
        <p:grpSp>
          <p:nvGrpSpPr>
            <p:cNvPr id="33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35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40</a:t>
                </a:r>
                <a:endParaRPr lang="en-US" sz="2000" b="1" dirty="0"/>
              </a:p>
            </p:txBody>
          </p:sp>
          <p:sp>
            <p:nvSpPr>
              <p:cNvPr id="36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7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81</a:t>
                </a:r>
                <a:endParaRPr lang="en-US" sz="2000" b="1" dirty="0"/>
              </a:p>
            </p:txBody>
          </p:sp>
        </p:grp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5976932" y="4464773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178</a:t>
            </a:r>
            <a:endParaRPr lang="en-US" sz="2000" b="1" dirty="0"/>
          </a:p>
        </p:txBody>
      </p:sp>
      <p:grpSp>
        <p:nvGrpSpPr>
          <p:cNvPr id="41" name="مجموعة 40"/>
          <p:cNvGrpSpPr/>
          <p:nvPr/>
        </p:nvGrpSpPr>
        <p:grpSpPr>
          <a:xfrm>
            <a:off x="991141" y="3228182"/>
            <a:ext cx="3060700" cy="3059112"/>
            <a:chOff x="323850" y="3573463"/>
            <a:chExt cx="3060700" cy="3059112"/>
          </a:xfrm>
        </p:grpSpPr>
        <p:sp>
          <p:nvSpPr>
            <p:cNvPr id="42" name="Oval 98"/>
            <p:cNvSpPr>
              <a:spLocks noChangeArrowheads="1"/>
            </p:cNvSpPr>
            <p:nvPr/>
          </p:nvSpPr>
          <p:spPr bwMode="auto">
            <a:xfrm>
              <a:off x="323850" y="3573463"/>
              <a:ext cx="3060700" cy="30591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Text Box 8"/>
            <p:cNvSpPr txBox="1">
              <a:spLocks noChangeArrowheads="1"/>
            </p:cNvSpPr>
            <p:nvPr/>
          </p:nvSpPr>
          <p:spPr bwMode="auto">
            <a:xfrm>
              <a:off x="1630976" y="4894347"/>
              <a:ext cx="39882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•</a:t>
              </a:r>
              <a:endParaRPr lang="en-US" sz="2000" b="1" dirty="0"/>
            </a:p>
          </p:txBody>
        </p:sp>
      </p:grpSp>
      <p:sp>
        <p:nvSpPr>
          <p:cNvPr id="44" name="دائري 43"/>
          <p:cNvSpPr/>
          <p:nvPr/>
        </p:nvSpPr>
        <p:spPr>
          <a:xfrm>
            <a:off x="993452" y="3216644"/>
            <a:ext cx="3060000" cy="3060000"/>
          </a:xfrm>
          <a:prstGeom prst="pie">
            <a:avLst>
              <a:gd name="adj1" fmla="val 53728"/>
              <a:gd name="adj2" fmla="val 984659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5" name="Text Box 97"/>
          <p:cNvSpPr txBox="1">
            <a:spLocks noChangeArrowheads="1"/>
          </p:cNvSpPr>
          <p:nvPr/>
        </p:nvSpPr>
        <p:spPr bwMode="auto">
          <a:xfrm>
            <a:off x="571403" y="2123229"/>
            <a:ext cx="756000" cy="400110"/>
          </a:xfrm>
          <a:prstGeom prst="rect">
            <a:avLst/>
          </a:prstGeom>
          <a:noFill/>
          <a:ln w="38100" cmpd="tri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81</a:t>
            </a:r>
            <a:endParaRPr lang="en-US" sz="2000" b="1" dirty="0"/>
          </a:p>
        </p:txBody>
      </p:sp>
      <p:sp>
        <p:nvSpPr>
          <p:cNvPr id="46" name="دائري 45"/>
          <p:cNvSpPr/>
          <p:nvPr/>
        </p:nvSpPr>
        <p:spPr>
          <a:xfrm>
            <a:off x="977986" y="3232976"/>
            <a:ext cx="3060000" cy="3060000"/>
          </a:xfrm>
          <a:prstGeom prst="pie">
            <a:avLst>
              <a:gd name="adj1" fmla="val 15610351"/>
              <a:gd name="adj2" fmla="val 491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7" name="دائري 46"/>
          <p:cNvSpPr/>
          <p:nvPr/>
        </p:nvSpPr>
        <p:spPr>
          <a:xfrm>
            <a:off x="1007740" y="3228881"/>
            <a:ext cx="3060000" cy="3060000"/>
          </a:xfrm>
          <a:prstGeom prst="pie">
            <a:avLst>
              <a:gd name="adj1" fmla="val 9834925"/>
              <a:gd name="adj2" fmla="val 1550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grpSp>
        <p:nvGrpSpPr>
          <p:cNvPr id="48" name="Group 43"/>
          <p:cNvGrpSpPr>
            <a:grpSpLocks/>
          </p:cNvGrpSpPr>
          <p:nvPr/>
        </p:nvGrpSpPr>
        <p:grpSpPr bwMode="auto">
          <a:xfrm>
            <a:off x="2561153" y="3861048"/>
            <a:ext cx="1002735" cy="658500"/>
            <a:chOff x="2060" y="2205"/>
            <a:chExt cx="662" cy="625"/>
          </a:xfrm>
        </p:grpSpPr>
        <p:sp>
          <p:nvSpPr>
            <p:cNvPr id="49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ذهبية</a:t>
              </a:r>
              <a:endParaRPr lang="en-US" sz="2000" b="1" dirty="0"/>
            </a:p>
          </p:txBody>
        </p:sp>
        <p:sp>
          <p:nvSpPr>
            <p:cNvPr id="50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27٪</a:t>
              </a:r>
              <a:endParaRPr lang="ar-SA" sz="2000" b="1" dirty="0"/>
            </a:p>
          </p:txBody>
        </p:sp>
      </p:grpSp>
      <p:grpSp>
        <p:nvGrpSpPr>
          <p:cNvPr id="51" name="Group 43"/>
          <p:cNvGrpSpPr>
            <a:grpSpLocks/>
          </p:cNvGrpSpPr>
          <p:nvPr/>
        </p:nvGrpSpPr>
        <p:grpSpPr bwMode="auto">
          <a:xfrm>
            <a:off x="1266693" y="4044057"/>
            <a:ext cx="1001220" cy="658500"/>
            <a:chOff x="2095" y="2205"/>
            <a:chExt cx="661" cy="625"/>
          </a:xfrm>
        </p:grpSpPr>
        <p:sp>
          <p:nvSpPr>
            <p:cNvPr id="52" name="Text Box 44"/>
            <p:cNvSpPr txBox="1">
              <a:spLocks noChangeArrowheads="1"/>
            </p:cNvSpPr>
            <p:nvPr/>
          </p:nvSpPr>
          <p:spPr bwMode="auto">
            <a:xfrm>
              <a:off x="2095" y="2450"/>
              <a:ext cx="6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فضية</a:t>
              </a:r>
              <a:endParaRPr lang="en-US" sz="2000" b="1" dirty="0"/>
            </a:p>
          </p:txBody>
        </p:sp>
        <p:sp>
          <p:nvSpPr>
            <p:cNvPr id="53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25٪</a:t>
              </a:r>
              <a:endParaRPr lang="ar-SA" sz="2000" b="1" dirty="0"/>
            </a:p>
          </p:txBody>
        </p:sp>
      </p:grpSp>
      <p:grpSp>
        <p:nvGrpSpPr>
          <p:cNvPr id="55" name="Group 43"/>
          <p:cNvGrpSpPr>
            <a:grpSpLocks/>
          </p:cNvGrpSpPr>
          <p:nvPr/>
        </p:nvGrpSpPr>
        <p:grpSpPr bwMode="auto">
          <a:xfrm>
            <a:off x="2146737" y="5023420"/>
            <a:ext cx="1001220" cy="658500"/>
            <a:chOff x="2060" y="2205"/>
            <a:chExt cx="661" cy="625"/>
          </a:xfrm>
        </p:grpSpPr>
        <p:sp>
          <p:nvSpPr>
            <p:cNvPr id="57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برونزية</a:t>
              </a:r>
              <a:endParaRPr lang="en-US" sz="2000" b="1" dirty="0"/>
            </a:p>
          </p:txBody>
        </p:sp>
        <p:sp>
          <p:nvSpPr>
            <p:cNvPr id="58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48٪</a:t>
              </a:r>
              <a:endParaRPr lang="ar-SA" sz="2000" b="1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439" y="688005"/>
            <a:ext cx="4314825" cy="152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48" y="386062"/>
            <a:ext cx="165735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  <p:bldP spid="31" grpId="0"/>
      <p:bldP spid="38" grpId="0"/>
      <p:bldP spid="44" grpId="0" animBg="1"/>
      <p:bldP spid="45" grpId="0" animBg="1"/>
      <p:bldP spid="46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92696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83" y="224672"/>
            <a:ext cx="3017854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793945"/>
            <a:ext cx="5038725" cy="419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214525" y="2160392"/>
            <a:ext cx="26373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chemeClr val="accent2"/>
                </a:solidFill>
              </a:rPr>
              <a:t>فصيلة الدم في إحدى المدارس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grpSp>
        <p:nvGrpSpPr>
          <p:cNvPr id="49" name="مجموعة 48"/>
          <p:cNvGrpSpPr/>
          <p:nvPr/>
        </p:nvGrpSpPr>
        <p:grpSpPr>
          <a:xfrm>
            <a:off x="6769015" y="3817593"/>
            <a:ext cx="1944221" cy="681038"/>
            <a:chOff x="4788024" y="4421981"/>
            <a:chExt cx="1944221" cy="681038"/>
          </a:xfrm>
        </p:grpSpPr>
        <p:grpSp>
          <p:nvGrpSpPr>
            <p:cNvPr id="50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52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44</a:t>
                </a:r>
                <a:endParaRPr lang="en-US" sz="2000" b="1" dirty="0"/>
              </a:p>
            </p:txBody>
          </p:sp>
          <p:sp>
            <p:nvSpPr>
              <p:cNvPr id="53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4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100</a:t>
                </a:r>
                <a:endParaRPr lang="en-US" sz="2000" b="1" dirty="0"/>
              </a:p>
            </p:txBody>
          </p:sp>
        </p:grpSp>
        <p:sp>
          <p:nvSpPr>
            <p:cNvPr id="51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5976932" y="3951245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158</a:t>
            </a:r>
            <a:endParaRPr lang="en-US" sz="2000" b="1" dirty="0"/>
          </a:p>
        </p:txBody>
      </p:sp>
      <p:grpSp>
        <p:nvGrpSpPr>
          <p:cNvPr id="56" name="مجموعة 55"/>
          <p:cNvGrpSpPr/>
          <p:nvPr/>
        </p:nvGrpSpPr>
        <p:grpSpPr>
          <a:xfrm>
            <a:off x="6769015" y="4536656"/>
            <a:ext cx="1944221" cy="681038"/>
            <a:chOff x="4788024" y="4421981"/>
            <a:chExt cx="1944221" cy="681038"/>
          </a:xfrm>
        </p:grpSpPr>
        <p:grpSp>
          <p:nvGrpSpPr>
            <p:cNvPr id="57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59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42</a:t>
                </a:r>
                <a:endParaRPr lang="en-US" sz="2000" b="1" dirty="0"/>
              </a:p>
            </p:txBody>
          </p:sp>
          <p:sp>
            <p:nvSpPr>
              <p:cNvPr id="60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1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100</a:t>
                </a:r>
                <a:endParaRPr lang="en-US" sz="2000" b="1" dirty="0"/>
              </a:p>
            </p:txBody>
          </p:sp>
        </p:grpSp>
        <p:sp>
          <p:nvSpPr>
            <p:cNvPr id="58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5976932" y="4670308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151</a:t>
            </a:r>
            <a:endParaRPr lang="en-US" sz="2000" b="1" dirty="0"/>
          </a:p>
        </p:txBody>
      </p:sp>
      <p:grpSp>
        <p:nvGrpSpPr>
          <p:cNvPr id="63" name="مجموعة 62"/>
          <p:cNvGrpSpPr/>
          <p:nvPr/>
        </p:nvGrpSpPr>
        <p:grpSpPr>
          <a:xfrm>
            <a:off x="6769015" y="5223770"/>
            <a:ext cx="1944221" cy="681038"/>
            <a:chOff x="4788024" y="4421981"/>
            <a:chExt cx="1944221" cy="681038"/>
          </a:xfrm>
        </p:grpSpPr>
        <p:grpSp>
          <p:nvGrpSpPr>
            <p:cNvPr id="64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66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67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8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100</a:t>
                </a:r>
                <a:endParaRPr lang="en-US" sz="2000" b="1" dirty="0"/>
              </a:p>
            </p:txBody>
          </p:sp>
        </p:grpSp>
        <p:sp>
          <p:nvSpPr>
            <p:cNvPr id="65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5976932" y="5357422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36</a:t>
            </a:r>
            <a:endParaRPr lang="en-US" sz="2000" b="1" dirty="0"/>
          </a:p>
        </p:txBody>
      </p:sp>
      <p:grpSp>
        <p:nvGrpSpPr>
          <p:cNvPr id="70" name="مجموعة 69"/>
          <p:cNvGrpSpPr/>
          <p:nvPr/>
        </p:nvGrpSpPr>
        <p:grpSpPr>
          <a:xfrm>
            <a:off x="6764423" y="5855254"/>
            <a:ext cx="1944221" cy="681038"/>
            <a:chOff x="4788024" y="4421981"/>
            <a:chExt cx="1944221" cy="681038"/>
          </a:xfrm>
        </p:grpSpPr>
        <p:grpSp>
          <p:nvGrpSpPr>
            <p:cNvPr id="71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73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</a:t>
                </a:r>
                <a:endParaRPr lang="en-US" sz="2000" b="1" dirty="0"/>
              </a:p>
            </p:txBody>
          </p:sp>
          <p:sp>
            <p:nvSpPr>
              <p:cNvPr id="74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75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100</a:t>
                </a:r>
                <a:endParaRPr lang="en-US" sz="2000" b="1" dirty="0"/>
              </a:p>
            </p:txBody>
          </p:sp>
        </p:grpSp>
        <p:sp>
          <p:nvSpPr>
            <p:cNvPr id="72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76" name="Text Box 8"/>
          <p:cNvSpPr txBox="1">
            <a:spLocks noChangeArrowheads="1"/>
          </p:cNvSpPr>
          <p:nvPr/>
        </p:nvSpPr>
        <p:spPr bwMode="auto">
          <a:xfrm>
            <a:off x="5972340" y="5988906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14</a:t>
            </a:r>
            <a:endParaRPr lang="en-US" sz="2000" b="1" dirty="0"/>
          </a:p>
        </p:txBody>
      </p:sp>
      <p:grpSp>
        <p:nvGrpSpPr>
          <p:cNvPr id="77" name="مجموعة 76"/>
          <p:cNvGrpSpPr/>
          <p:nvPr/>
        </p:nvGrpSpPr>
        <p:grpSpPr>
          <a:xfrm>
            <a:off x="991141" y="2666188"/>
            <a:ext cx="3060700" cy="3059112"/>
            <a:chOff x="323850" y="3573463"/>
            <a:chExt cx="3060700" cy="3059112"/>
          </a:xfrm>
        </p:grpSpPr>
        <p:sp>
          <p:nvSpPr>
            <p:cNvPr id="78" name="Oval 98"/>
            <p:cNvSpPr>
              <a:spLocks noChangeArrowheads="1"/>
            </p:cNvSpPr>
            <p:nvPr/>
          </p:nvSpPr>
          <p:spPr bwMode="auto">
            <a:xfrm>
              <a:off x="323850" y="3573463"/>
              <a:ext cx="3060700" cy="30591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9" name="Text Box 8"/>
            <p:cNvSpPr txBox="1">
              <a:spLocks noChangeArrowheads="1"/>
            </p:cNvSpPr>
            <p:nvPr/>
          </p:nvSpPr>
          <p:spPr bwMode="auto">
            <a:xfrm>
              <a:off x="1630976" y="4894347"/>
              <a:ext cx="39882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•</a:t>
              </a:r>
              <a:endParaRPr lang="en-US" sz="2000" b="1" dirty="0"/>
            </a:p>
          </p:txBody>
        </p:sp>
      </p:grpSp>
      <p:sp>
        <p:nvSpPr>
          <p:cNvPr id="83" name="دائري 82"/>
          <p:cNvSpPr/>
          <p:nvPr/>
        </p:nvSpPr>
        <p:spPr>
          <a:xfrm>
            <a:off x="998501" y="2659401"/>
            <a:ext cx="3060000" cy="3060000"/>
          </a:xfrm>
          <a:prstGeom prst="pie">
            <a:avLst>
              <a:gd name="adj1" fmla="val 12390444"/>
              <a:gd name="adj2" fmla="val 491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8" name="دائري 87"/>
          <p:cNvSpPr/>
          <p:nvPr/>
        </p:nvSpPr>
        <p:spPr>
          <a:xfrm>
            <a:off x="991356" y="2664178"/>
            <a:ext cx="3060000" cy="3060000"/>
          </a:xfrm>
          <a:prstGeom prst="pie">
            <a:avLst>
              <a:gd name="adj1" fmla="val 3560027"/>
              <a:gd name="adj2" fmla="val 124083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9" name="دائري 88"/>
          <p:cNvSpPr/>
          <p:nvPr/>
        </p:nvSpPr>
        <p:spPr>
          <a:xfrm>
            <a:off x="985455" y="2662839"/>
            <a:ext cx="3060000" cy="3060000"/>
          </a:xfrm>
          <a:prstGeom prst="pie">
            <a:avLst>
              <a:gd name="adj1" fmla="val 69094"/>
              <a:gd name="adj2" fmla="val 78868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0" name="دائري 89"/>
          <p:cNvSpPr/>
          <p:nvPr/>
        </p:nvSpPr>
        <p:spPr>
          <a:xfrm>
            <a:off x="992393" y="2659401"/>
            <a:ext cx="3060000" cy="3060000"/>
          </a:xfrm>
          <a:prstGeom prst="pie">
            <a:avLst>
              <a:gd name="adj1" fmla="val 782338"/>
              <a:gd name="adj2" fmla="val 35857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grpSp>
        <p:nvGrpSpPr>
          <p:cNvPr id="91" name="Group 43"/>
          <p:cNvGrpSpPr>
            <a:grpSpLocks/>
          </p:cNvGrpSpPr>
          <p:nvPr/>
        </p:nvGrpSpPr>
        <p:grpSpPr bwMode="auto">
          <a:xfrm>
            <a:off x="2195736" y="3194243"/>
            <a:ext cx="858838" cy="658500"/>
            <a:chOff x="2109" y="2205"/>
            <a:chExt cx="567" cy="625"/>
          </a:xfrm>
        </p:grpSpPr>
        <p:sp>
          <p:nvSpPr>
            <p:cNvPr id="92" name="Text Box 44"/>
            <p:cNvSpPr txBox="1">
              <a:spLocks noChangeArrowheads="1"/>
            </p:cNvSpPr>
            <p:nvPr/>
          </p:nvSpPr>
          <p:spPr bwMode="auto">
            <a:xfrm>
              <a:off x="2109" y="2450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 smtClean="0"/>
                <a:t>O</a:t>
              </a:r>
              <a:endParaRPr lang="en-US" sz="2000" b="1" dirty="0"/>
            </a:p>
          </p:txBody>
        </p:sp>
        <p:sp>
          <p:nvSpPr>
            <p:cNvPr id="93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44٪</a:t>
              </a:r>
              <a:endParaRPr lang="ar-SA" sz="2000" b="1" dirty="0"/>
            </a:p>
          </p:txBody>
        </p:sp>
      </p:grpSp>
      <p:grpSp>
        <p:nvGrpSpPr>
          <p:cNvPr id="94" name="Group 43"/>
          <p:cNvGrpSpPr>
            <a:grpSpLocks/>
          </p:cNvGrpSpPr>
          <p:nvPr/>
        </p:nvGrpSpPr>
        <p:grpSpPr bwMode="auto">
          <a:xfrm>
            <a:off x="1554556" y="4426684"/>
            <a:ext cx="1001220" cy="658500"/>
            <a:chOff x="2060" y="2205"/>
            <a:chExt cx="661" cy="625"/>
          </a:xfrm>
        </p:grpSpPr>
        <p:sp>
          <p:nvSpPr>
            <p:cNvPr id="95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 smtClean="0"/>
                <a:t>A</a:t>
              </a:r>
              <a:endParaRPr lang="en-US" sz="2000" b="1" dirty="0"/>
            </a:p>
          </p:txBody>
        </p:sp>
        <p:sp>
          <p:nvSpPr>
            <p:cNvPr id="96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42٪</a:t>
              </a:r>
              <a:endParaRPr lang="ar-SA" sz="2000" b="1" dirty="0"/>
            </a:p>
          </p:txBody>
        </p:sp>
      </p:grpSp>
      <p:grpSp>
        <p:nvGrpSpPr>
          <p:cNvPr id="97" name="Group 43"/>
          <p:cNvGrpSpPr>
            <a:grpSpLocks/>
          </p:cNvGrpSpPr>
          <p:nvPr/>
        </p:nvGrpSpPr>
        <p:grpSpPr bwMode="auto">
          <a:xfrm>
            <a:off x="2820007" y="4498692"/>
            <a:ext cx="1001220" cy="658500"/>
            <a:chOff x="2060" y="2205"/>
            <a:chExt cx="661" cy="625"/>
          </a:xfrm>
        </p:grpSpPr>
        <p:sp>
          <p:nvSpPr>
            <p:cNvPr id="98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 smtClean="0"/>
                <a:t>B</a:t>
              </a:r>
              <a:endParaRPr lang="en-US" sz="2000" b="1" dirty="0"/>
            </a:p>
          </p:txBody>
        </p:sp>
        <p:sp>
          <p:nvSpPr>
            <p:cNvPr id="99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10٪</a:t>
              </a:r>
              <a:endParaRPr lang="ar-SA" sz="2000" b="1" dirty="0"/>
            </a:p>
          </p:txBody>
        </p:sp>
      </p:grpSp>
      <p:sp>
        <p:nvSpPr>
          <p:cNvPr id="105" name="Text Box 97"/>
          <p:cNvSpPr txBox="1">
            <a:spLocks noChangeArrowheads="1"/>
          </p:cNvSpPr>
          <p:nvPr/>
        </p:nvSpPr>
        <p:spPr bwMode="auto">
          <a:xfrm>
            <a:off x="4715098" y="2584889"/>
            <a:ext cx="14943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chemeClr val="accent2"/>
                </a:solidFill>
              </a:rPr>
              <a:t>مجموع النسب في الجدول يجب أن تكون 100٪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123" y="1682257"/>
            <a:ext cx="235267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" name="مجموعة 105"/>
          <p:cNvGrpSpPr/>
          <p:nvPr/>
        </p:nvGrpSpPr>
        <p:grpSpPr>
          <a:xfrm>
            <a:off x="3926464" y="4121370"/>
            <a:ext cx="1488042" cy="658500"/>
            <a:chOff x="4906610" y="5699912"/>
            <a:chExt cx="1488042" cy="658500"/>
          </a:xfrm>
        </p:grpSpPr>
        <p:grpSp>
          <p:nvGrpSpPr>
            <p:cNvPr id="107" name="Group 43"/>
            <p:cNvGrpSpPr>
              <a:grpSpLocks/>
            </p:cNvGrpSpPr>
            <p:nvPr/>
          </p:nvGrpSpPr>
          <p:grpSpPr bwMode="auto">
            <a:xfrm>
              <a:off x="5393432" y="5699912"/>
              <a:ext cx="1001220" cy="658500"/>
              <a:chOff x="2060" y="2205"/>
              <a:chExt cx="661" cy="625"/>
            </a:xfrm>
          </p:grpSpPr>
          <p:sp>
            <p:nvSpPr>
              <p:cNvPr id="109" name="Text Box 44"/>
              <p:cNvSpPr txBox="1">
                <a:spLocks noChangeArrowheads="1"/>
              </p:cNvSpPr>
              <p:nvPr/>
            </p:nvSpPr>
            <p:spPr bwMode="auto">
              <a:xfrm>
                <a:off x="2060" y="2450"/>
                <a:ext cx="661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 smtClean="0"/>
                  <a:t>AB</a:t>
                </a:r>
                <a:endParaRPr lang="en-US" sz="2000" b="1" dirty="0"/>
              </a:p>
            </p:txBody>
          </p:sp>
          <p:sp>
            <p:nvSpPr>
              <p:cNvPr id="110" name="Text Box 45"/>
              <p:cNvSpPr txBox="1">
                <a:spLocks noChangeArrowheads="1"/>
              </p:cNvSpPr>
              <p:nvPr/>
            </p:nvSpPr>
            <p:spPr bwMode="auto">
              <a:xfrm>
                <a:off x="2109" y="2205"/>
                <a:ext cx="567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4٪</a:t>
                </a:r>
                <a:endParaRPr lang="ar-SA" sz="2000" b="1" dirty="0"/>
              </a:p>
            </p:txBody>
          </p:sp>
        </p:grpSp>
        <p:cxnSp>
          <p:nvCxnSpPr>
            <p:cNvPr id="108" name="رابط كسهم مستقيم 107"/>
            <p:cNvCxnSpPr/>
            <p:nvPr/>
          </p:nvCxnSpPr>
          <p:spPr>
            <a:xfrm flipH="1">
              <a:off x="4906610" y="5972488"/>
              <a:ext cx="75983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612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5" grpId="0"/>
      <p:bldP spid="62" grpId="0"/>
      <p:bldP spid="69" grpId="0"/>
      <p:bldP spid="76" grpId="0"/>
      <p:bldP spid="83" grpId="0" animBg="1"/>
      <p:bldP spid="88" grpId="0" animBg="1"/>
      <p:bldP spid="89" grpId="0" animBg="1"/>
      <p:bldP spid="90" grpId="0" animBg="1"/>
      <p:bldP spid="1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92696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83" y="224672"/>
            <a:ext cx="3017854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793945"/>
            <a:ext cx="5038725" cy="419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214525" y="2160392"/>
            <a:ext cx="26373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chemeClr val="accent2"/>
                </a:solidFill>
              </a:rPr>
              <a:t>الرياضة المفضلة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grpSp>
        <p:nvGrpSpPr>
          <p:cNvPr id="49" name="مجموعة 48"/>
          <p:cNvGrpSpPr/>
          <p:nvPr/>
        </p:nvGrpSpPr>
        <p:grpSpPr>
          <a:xfrm>
            <a:off x="6769015" y="3817593"/>
            <a:ext cx="1944221" cy="681038"/>
            <a:chOff x="4788024" y="4421981"/>
            <a:chExt cx="1944221" cy="681038"/>
          </a:xfrm>
        </p:grpSpPr>
        <p:grpSp>
          <p:nvGrpSpPr>
            <p:cNvPr id="50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52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54</a:t>
                </a:r>
                <a:endParaRPr lang="en-US" sz="2000" b="1" dirty="0"/>
              </a:p>
            </p:txBody>
          </p:sp>
          <p:sp>
            <p:nvSpPr>
              <p:cNvPr id="53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4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130</a:t>
                </a:r>
                <a:endParaRPr lang="en-US" sz="2000" b="1" dirty="0"/>
              </a:p>
            </p:txBody>
          </p:sp>
        </p:grpSp>
        <p:sp>
          <p:nvSpPr>
            <p:cNvPr id="51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5976932" y="3951245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150</a:t>
            </a:r>
            <a:endParaRPr lang="en-US" sz="2000" b="1" dirty="0"/>
          </a:p>
        </p:txBody>
      </p:sp>
      <p:grpSp>
        <p:nvGrpSpPr>
          <p:cNvPr id="56" name="مجموعة 55"/>
          <p:cNvGrpSpPr/>
          <p:nvPr/>
        </p:nvGrpSpPr>
        <p:grpSpPr>
          <a:xfrm>
            <a:off x="6769015" y="4536656"/>
            <a:ext cx="1944221" cy="681038"/>
            <a:chOff x="4788024" y="4421981"/>
            <a:chExt cx="1944221" cy="681038"/>
          </a:xfrm>
        </p:grpSpPr>
        <p:grpSp>
          <p:nvGrpSpPr>
            <p:cNvPr id="57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59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37</a:t>
                </a:r>
                <a:endParaRPr lang="en-US" sz="2000" b="1" dirty="0"/>
              </a:p>
            </p:txBody>
          </p:sp>
          <p:sp>
            <p:nvSpPr>
              <p:cNvPr id="60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1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130</a:t>
                </a:r>
                <a:endParaRPr lang="en-US" sz="2000" b="1" dirty="0"/>
              </a:p>
            </p:txBody>
          </p:sp>
        </p:grpSp>
        <p:sp>
          <p:nvSpPr>
            <p:cNvPr id="58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5976932" y="4670308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102</a:t>
            </a:r>
            <a:endParaRPr lang="en-US" sz="2000" b="1" dirty="0"/>
          </a:p>
        </p:txBody>
      </p:sp>
      <p:grpSp>
        <p:nvGrpSpPr>
          <p:cNvPr id="63" name="مجموعة 62"/>
          <p:cNvGrpSpPr/>
          <p:nvPr/>
        </p:nvGrpSpPr>
        <p:grpSpPr>
          <a:xfrm>
            <a:off x="6769015" y="5223770"/>
            <a:ext cx="1944221" cy="681038"/>
            <a:chOff x="4788024" y="4421981"/>
            <a:chExt cx="1944221" cy="681038"/>
          </a:xfrm>
        </p:grpSpPr>
        <p:grpSp>
          <p:nvGrpSpPr>
            <p:cNvPr id="64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66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67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8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130</a:t>
                </a:r>
                <a:endParaRPr lang="en-US" sz="2000" b="1" dirty="0"/>
              </a:p>
            </p:txBody>
          </p:sp>
        </p:grpSp>
        <p:sp>
          <p:nvSpPr>
            <p:cNvPr id="65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5976932" y="5357422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42</a:t>
            </a:r>
            <a:endParaRPr lang="en-US" sz="2000" b="1" dirty="0"/>
          </a:p>
        </p:txBody>
      </p:sp>
      <p:grpSp>
        <p:nvGrpSpPr>
          <p:cNvPr id="70" name="مجموعة 69"/>
          <p:cNvGrpSpPr/>
          <p:nvPr/>
        </p:nvGrpSpPr>
        <p:grpSpPr>
          <a:xfrm>
            <a:off x="6764423" y="5855254"/>
            <a:ext cx="1944221" cy="681038"/>
            <a:chOff x="4788024" y="4421981"/>
            <a:chExt cx="1944221" cy="681038"/>
          </a:xfrm>
        </p:grpSpPr>
        <p:grpSp>
          <p:nvGrpSpPr>
            <p:cNvPr id="71" name="Group 101"/>
            <p:cNvGrpSpPr>
              <a:grpSpLocks/>
            </p:cNvGrpSpPr>
            <p:nvPr/>
          </p:nvGrpSpPr>
          <p:grpSpPr bwMode="auto">
            <a:xfrm>
              <a:off x="6084544" y="4421981"/>
              <a:ext cx="647701" cy="681038"/>
              <a:chOff x="3372" y="1960"/>
              <a:chExt cx="408" cy="429"/>
            </a:xfrm>
          </p:grpSpPr>
          <p:sp>
            <p:nvSpPr>
              <p:cNvPr id="73" name="Text Box 102"/>
              <p:cNvSpPr txBox="1">
                <a:spLocks noChangeArrowheads="1"/>
              </p:cNvSpPr>
              <p:nvPr/>
            </p:nvSpPr>
            <p:spPr bwMode="auto">
              <a:xfrm>
                <a:off x="3402" y="1960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24</a:t>
                </a:r>
                <a:endParaRPr lang="en-US" sz="2000" b="1" dirty="0"/>
              </a:p>
            </p:txBody>
          </p:sp>
          <p:sp>
            <p:nvSpPr>
              <p:cNvPr id="74" name="Line 103"/>
              <p:cNvSpPr>
                <a:spLocks noChangeShapeType="1"/>
              </p:cNvSpPr>
              <p:nvPr/>
            </p:nvSpPr>
            <p:spPr bwMode="auto">
              <a:xfrm flipH="1">
                <a:off x="3453" y="2160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75" name="Text Box 104"/>
              <p:cNvSpPr txBox="1">
                <a:spLocks noChangeArrowheads="1"/>
              </p:cNvSpPr>
              <p:nvPr/>
            </p:nvSpPr>
            <p:spPr bwMode="auto">
              <a:xfrm>
                <a:off x="3372" y="2137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130</a:t>
                </a:r>
                <a:endParaRPr lang="en-US" sz="2000" b="1" dirty="0"/>
              </a:p>
            </p:txBody>
          </p:sp>
        </p:grpSp>
        <p:sp>
          <p:nvSpPr>
            <p:cNvPr id="72" name="Text Box 8"/>
            <p:cNvSpPr txBox="1">
              <a:spLocks noChangeArrowheads="1"/>
            </p:cNvSpPr>
            <p:nvPr/>
          </p:nvSpPr>
          <p:spPr bwMode="auto">
            <a:xfrm>
              <a:off x="4788024" y="4536830"/>
              <a:ext cx="135552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×  </a:t>
              </a:r>
              <a:r>
                <a:rPr lang="ar-SA" sz="2000" b="1" baseline="30000" dirty="0" smtClean="0"/>
                <a:t>5</a:t>
              </a:r>
              <a:r>
                <a:rPr lang="ar-SA" sz="2000" b="1" dirty="0" smtClean="0"/>
                <a:t>360  =</a:t>
              </a:r>
              <a:endParaRPr lang="en-US" sz="2000" b="1" dirty="0"/>
            </a:p>
          </p:txBody>
        </p:sp>
      </p:grpSp>
      <p:sp>
        <p:nvSpPr>
          <p:cNvPr id="76" name="Text Box 8"/>
          <p:cNvSpPr txBox="1">
            <a:spLocks noChangeArrowheads="1"/>
          </p:cNvSpPr>
          <p:nvPr/>
        </p:nvSpPr>
        <p:spPr bwMode="auto">
          <a:xfrm>
            <a:off x="5972340" y="5988906"/>
            <a:ext cx="851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baseline="30000" dirty="0" smtClean="0"/>
              <a:t>5</a:t>
            </a:r>
            <a:r>
              <a:rPr lang="ar-SA" sz="2000" b="1" dirty="0" smtClean="0"/>
              <a:t>66</a:t>
            </a:r>
            <a:endParaRPr lang="en-US" sz="2000" b="1" dirty="0"/>
          </a:p>
        </p:txBody>
      </p:sp>
      <p:grpSp>
        <p:nvGrpSpPr>
          <p:cNvPr id="77" name="مجموعة 76"/>
          <p:cNvGrpSpPr/>
          <p:nvPr/>
        </p:nvGrpSpPr>
        <p:grpSpPr>
          <a:xfrm>
            <a:off x="991141" y="2666188"/>
            <a:ext cx="3060700" cy="3059112"/>
            <a:chOff x="323850" y="3573463"/>
            <a:chExt cx="3060700" cy="3059112"/>
          </a:xfrm>
        </p:grpSpPr>
        <p:sp>
          <p:nvSpPr>
            <p:cNvPr id="78" name="Oval 98"/>
            <p:cNvSpPr>
              <a:spLocks noChangeArrowheads="1"/>
            </p:cNvSpPr>
            <p:nvPr/>
          </p:nvSpPr>
          <p:spPr bwMode="auto">
            <a:xfrm>
              <a:off x="323850" y="3573463"/>
              <a:ext cx="3060700" cy="30591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9" name="Text Box 8"/>
            <p:cNvSpPr txBox="1">
              <a:spLocks noChangeArrowheads="1"/>
            </p:cNvSpPr>
            <p:nvPr/>
          </p:nvSpPr>
          <p:spPr bwMode="auto">
            <a:xfrm>
              <a:off x="1630976" y="4894347"/>
              <a:ext cx="39882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•</a:t>
              </a:r>
              <a:endParaRPr lang="en-US" sz="2000" b="1" dirty="0"/>
            </a:p>
          </p:txBody>
        </p:sp>
      </p:grpSp>
      <p:sp>
        <p:nvSpPr>
          <p:cNvPr id="83" name="دائري 82"/>
          <p:cNvSpPr/>
          <p:nvPr/>
        </p:nvSpPr>
        <p:spPr>
          <a:xfrm>
            <a:off x="998501" y="2659401"/>
            <a:ext cx="3060000" cy="3060000"/>
          </a:xfrm>
          <a:prstGeom prst="pie">
            <a:avLst>
              <a:gd name="adj1" fmla="val 12390444"/>
              <a:gd name="adj2" fmla="val 491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8" name="دائري 87"/>
          <p:cNvSpPr/>
          <p:nvPr/>
        </p:nvSpPr>
        <p:spPr>
          <a:xfrm>
            <a:off x="991356" y="2664178"/>
            <a:ext cx="3060000" cy="3060000"/>
          </a:xfrm>
          <a:prstGeom prst="pie">
            <a:avLst>
              <a:gd name="adj1" fmla="val 6999017"/>
              <a:gd name="adj2" fmla="val 124083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9" name="دائري 88"/>
          <p:cNvSpPr/>
          <p:nvPr/>
        </p:nvSpPr>
        <p:spPr>
          <a:xfrm>
            <a:off x="985455" y="2662839"/>
            <a:ext cx="3060000" cy="3060000"/>
          </a:xfrm>
          <a:prstGeom prst="pie">
            <a:avLst>
              <a:gd name="adj1" fmla="val 69094"/>
              <a:gd name="adj2" fmla="val 359000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0" name="دائري 89"/>
          <p:cNvSpPr/>
          <p:nvPr/>
        </p:nvSpPr>
        <p:spPr>
          <a:xfrm>
            <a:off x="992393" y="2659401"/>
            <a:ext cx="3060000" cy="3060000"/>
          </a:xfrm>
          <a:prstGeom prst="pie">
            <a:avLst>
              <a:gd name="adj1" fmla="val 3608219"/>
              <a:gd name="adj2" fmla="val 699924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grpSp>
        <p:nvGrpSpPr>
          <p:cNvPr id="91" name="Group 43"/>
          <p:cNvGrpSpPr>
            <a:grpSpLocks/>
          </p:cNvGrpSpPr>
          <p:nvPr/>
        </p:nvGrpSpPr>
        <p:grpSpPr bwMode="auto">
          <a:xfrm>
            <a:off x="2195736" y="3194243"/>
            <a:ext cx="858838" cy="658500"/>
            <a:chOff x="2109" y="2205"/>
            <a:chExt cx="567" cy="625"/>
          </a:xfrm>
        </p:grpSpPr>
        <p:sp>
          <p:nvSpPr>
            <p:cNvPr id="92" name="Text Box 44"/>
            <p:cNvSpPr txBox="1">
              <a:spLocks noChangeArrowheads="1"/>
            </p:cNvSpPr>
            <p:nvPr/>
          </p:nvSpPr>
          <p:spPr bwMode="auto">
            <a:xfrm>
              <a:off x="2109" y="2450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قدم</a:t>
              </a:r>
              <a:endParaRPr lang="en-US" sz="2000" b="1" dirty="0"/>
            </a:p>
          </p:txBody>
        </p:sp>
        <p:sp>
          <p:nvSpPr>
            <p:cNvPr id="93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45٪</a:t>
              </a:r>
              <a:endParaRPr lang="ar-SA" sz="2000" b="1" dirty="0"/>
            </a:p>
          </p:txBody>
        </p:sp>
      </p:grpSp>
      <p:grpSp>
        <p:nvGrpSpPr>
          <p:cNvPr id="94" name="Group 43"/>
          <p:cNvGrpSpPr>
            <a:grpSpLocks/>
          </p:cNvGrpSpPr>
          <p:nvPr/>
        </p:nvGrpSpPr>
        <p:grpSpPr bwMode="auto">
          <a:xfrm>
            <a:off x="1187624" y="4221088"/>
            <a:ext cx="1001220" cy="658500"/>
            <a:chOff x="2060" y="2205"/>
            <a:chExt cx="661" cy="625"/>
          </a:xfrm>
        </p:grpSpPr>
        <p:sp>
          <p:nvSpPr>
            <p:cNvPr id="95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طائرة</a:t>
              </a:r>
              <a:endParaRPr lang="en-US" sz="2000" b="1" dirty="0"/>
            </a:p>
          </p:txBody>
        </p:sp>
        <p:sp>
          <p:nvSpPr>
            <p:cNvPr id="96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23٪</a:t>
              </a:r>
              <a:endParaRPr lang="ar-SA" sz="2000" b="1" dirty="0"/>
            </a:p>
          </p:txBody>
        </p:sp>
      </p:grpSp>
      <p:grpSp>
        <p:nvGrpSpPr>
          <p:cNvPr id="97" name="Group 43"/>
          <p:cNvGrpSpPr>
            <a:grpSpLocks/>
          </p:cNvGrpSpPr>
          <p:nvPr/>
        </p:nvGrpSpPr>
        <p:grpSpPr bwMode="auto">
          <a:xfrm>
            <a:off x="2014845" y="4909177"/>
            <a:ext cx="1001220" cy="658500"/>
            <a:chOff x="2060" y="2205"/>
            <a:chExt cx="661" cy="625"/>
          </a:xfrm>
        </p:grpSpPr>
        <p:sp>
          <p:nvSpPr>
            <p:cNvPr id="98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طاولة</a:t>
              </a:r>
              <a:endParaRPr lang="en-US" sz="2000" b="1" dirty="0"/>
            </a:p>
          </p:txBody>
        </p:sp>
        <p:sp>
          <p:nvSpPr>
            <p:cNvPr id="99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13٪</a:t>
              </a:r>
              <a:endParaRPr lang="ar-SA" sz="2000" b="1" dirty="0"/>
            </a:p>
          </p:txBody>
        </p:sp>
      </p:grpSp>
      <p:sp>
        <p:nvSpPr>
          <p:cNvPr id="105" name="Text Box 97"/>
          <p:cNvSpPr txBox="1">
            <a:spLocks noChangeArrowheads="1"/>
          </p:cNvSpPr>
          <p:nvPr/>
        </p:nvSpPr>
        <p:spPr bwMode="auto">
          <a:xfrm>
            <a:off x="5069329" y="2584889"/>
            <a:ext cx="130287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chemeClr val="accent2"/>
                </a:solidFill>
              </a:rPr>
              <a:t>مجموع أعداد الطلاب يساوي 130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grpSp>
        <p:nvGrpSpPr>
          <p:cNvPr id="107" name="Group 43"/>
          <p:cNvGrpSpPr>
            <a:grpSpLocks/>
          </p:cNvGrpSpPr>
          <p:nvPr/>
        </p:nvGrpSpPr>
        <p:grpSpPr bwMode="auto">
          <a:xfrm>
            <a:off x="2915816" y="4354676"/>
            <a:ext cx="1001220" cy="658500"/>
            <a:chOff x="2060" y="2205"/>
            <a:chExt cx="661" cy="625"/>
          </a:xfrm>
        </p:grpSpPr>
        <p:sp>
          <p:nvSpPr>
            <p:cNvPr id="109" name="Text Box 44"/>
            <p:cNvSpPr txBox="1">
              <a:spLocks noChangeArrowheads="1"/>
            </p:cNvSpPr>
            <p:nvPr/>
          </p:nvSpPr>
          <p:spPr bwMode="auto">
            <a:xfrm>
              <a:off x="2060" y="2450"/>
              <a:ext cx="6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سباحة</a:t>
              </a:r>
              <a:endParaRPr lang="en-US" sz="2000" b="1" dirty="0"/>
            </a:p>
          </p:txBody>
        </p:sp>
        <p:sp>
          <p:nvSpPr>
            <p:cNvPr id="110" name="Text Box 45"/>
            <p:cNvSpPr txBox="1">
              <a:spLocks noChangeArrowheads="1"/>
            </p:cNvSpPr>
            <p:nvPr/>
          </p:nvSpPr>
          <p:spPr bwMode="auto">
            <a:xfrm>
              <a:off x="2109" y="2205"/>
              <a:ext cx="56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20٪</a:t>
              </a:r>
              <a:endParaRPr lang="ar-SA" sz="2000" b="1" dirty="0"/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286" y="1749763"/>
            <a:ext cx="226695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09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5" grpId="0"/>
      <p:bldP spid="62" grpId="0"/>
      <p:bldP spid="69" grpId="0"/>
      <p:bldP spid="76" grpId="0"/>
      <p:bldP spid="83" grpId="0" animBg="1"/>
      <p:bldP spid="88" grpId="0" animBg="1"/>
      <p:bldP spid="89" grpId="0" animBg="1"/>
      <p:bldP spid="90" grpId="0" animBg="1"/>
      <p:bldP spid="105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406</Words>
  <Application>Microsoft Office PowerPoint</Application>
  <PresentationFormat>عرض على الشاشة (3:4)‏</PresentationFormat>
  <Paragraphs>210</Paragraphs>
  <Slides>12</Slides>
  <Notes>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273</cp:revision>
  <dcterms:created xsi:type="dcterms:W3CDTF">2013-12-12T20:17:43Z</dcterms:created>
  <dcterms:modified xsi:type="dcterms:W3CDTF">2014-01-28T21:33:53Z</dcterms:modified>
</cp:coreProperties>
</file>