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71" r:id="rId2"/>
    <p:sldId id="280" r:id="rId3"/>
    <p:sldId id="256" r:id="rId4"/>
    <p:sldId id="282" r:id="rId5"/>
    <p:sldId id="287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7B"/>
    <a:srgbClr val="DFC493"/>
    <a:srgbClr val="FA8B78"/>
    <a:srgbClr val="FA9478"/>
    <a:srgbClr val="F98E79"/>
    <a:srgbClr val="FE9F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128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16/05/35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16/05/35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16/05/35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16/05/35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16/05/35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1956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08" y="1196752"/>
            <a:ext cx="650557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مجموعة 5"/>
          <p:cNvGrpSpPr/>
          <p:nvPr/>
        </p:nvGrpSpPr>
        <p:grpSpPr>
          <a:xfrm>
            <a:off x="5148064" y="2734816"/>
            <a:ext cx="2858616" cy="2566392"/>
            <a:chOff x="5148064" y="2734816"/>
            <a:chExt cx="2858616" cy="2566392"/>
          </a:xfrm>
        </p:grpSpPr>
        <p:sp>
          <p:nvSpPr>
            <p:cNvPr id="3" name="مستطيل مستدير الزوايا 2"/>
            <p:cNvSpPr/>
            <p:nvPr/>
          </p:nvSpPr>
          <p:spPr>
            <a:xfrm>
              <a:off x="5148064" y="3284984"/>
              <a:ext cx="2858616" cy="201622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" name="مستطيل مستدير الزوايا 4"/>
            <p:cNvSpPr/>
            <p:nvPr/>
          </p:nvSpPr>
          <p:spPr>
            <a:xfrm>
              <a:off x="6272482" y="2734816"/>
              <a:ext cx="673224" cy="55016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b="1" dirty="0" smtClean="0">
                  <a:solidFill>
                    <a:schemeClr val="tx1"/>
                  </a:solidFill>
                </a:rPr>
                <a:t>أ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616" y="3429000"/>
            <a:ext cx="101917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072" y="3456710"/>
            <a:ext cx="12573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خمس عادي 3"/>
          <p:cNvSpPr/>
          <p:nvPr/>
        </p:nvSpPr>
        <p:spPr>
          <a:xfrm>
            <a:off x="6097312" y="4203754"/>
            <a:ext cx="960120" cy="914400"/>
          </a:xfrm>
          <a:prstGeom prst="pentagon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0" name="مجموعة 9"/>
          <p:cNvGrpSpPr/>
          <p:nvPr/>
        </p:nvGrpSpPr>
        <p:grpSpPr>
          <a:xfrm>
            <a:off x="755576" y="2734816"/>
            <a:ext cx="3781819" cy="2566392"/>
            <a:chOff x="4283968" y="2734816"/>
            <a:chExt cx="3781819" cy="2566392"/>
          </a:xfrm>
        </p:grpSpPr>
        <p:sp>
          <p:nvSpPr>
            <p:cNvPr id="11" name="مستطيل مستدير الزوايا 10"/>
            <p:cNvSpPr/>
            <p:nvPr/>
          </p:nvSpPr>
          <p:spPr>
            <a:xfrm>
              <a:off x="4283968" y="3284984"/>
              <a:ext cx="3781819" cy="201622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" name="مستطيل مستدير الزوايا 11"/>
            <p:cNvSpPr/>
            <p:nvPr/>
          </p:nvSpPr>
          <p:spPr>
            <a:xfrm>
              <a:off x="5842992" y="2734816"/>
              <a:ext cx="673224" cy="55016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b="1" dirty="0" smtClean="0">
                  <a:solidFill>
                    <a:schemeClr val="tx1"/>
                  </a:solidFill>
                </a:rPr>
                <a:t>ب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015" y="3380427"/>
            <a:ext cx="11049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742" y="3387080"/>
            <a:ext cx="11239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87080"/>
            <a:ext cx="1200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مربع نص 15"/>
          <p:cNvSpPr txBox="1"/>
          <p:nvPr/>
        </p:nvSpPr>
        <p:spPr>
          <a:xfrm>
            <a:off x="5637178" y="5517232"/>
            <a:ext cx="18803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مضلعات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1691680" y="5517232"/>
            <a:ext cx="18803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منحنيات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7" name="مخطط انسيابي: مهلة 6"/>
          <p:cNvSpPr/>
          <p:nvPr/>
        </p:nvSpPr>
        <p:spPr>
          <a:xfrm rot="16200000">
            <a:off x="2314600" y="4354630"/>
            <a:ext cx="612648" cy="612648"/>
          </a:xfrm>
          <a:prstGeom prst="flowChartDelay">
            <a:avLst/>
          </a:prstGeom>
          <a:blipFill>
            <a:blip r:embed="rId7"/>
            <a:tile tx="0" ty="0" sx="100000" sy="100000" flip="none" algn="tl"/>
          </a:blipFill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791" y="243293"/>
            <a:ext cx="10287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5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/>
      <p:bldP spid="17" grpId="0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1956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مربع نص 12"/>
          <p:cNvSpPr txBox="1"/>
          <p:nvPr/>
        </p:nvSpPr>
        <p:spPr>
          <a:xfrm>
            <a:off x="5663904" y="3100898"/>
            <a:ext cx="316714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مجموع قياسات زوايا السداسي  =</a:t>
            </a:r>
            <a:endParaRPr lang="ar-SA" sz="20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535995" y="3100898"/>
            <a:ext cx="140415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4 ×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180 =</a:t>
            </a:r>
            <a:endParaRPr lang="ar-SA" sz="2000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3707905" y="3100898"/>
            <a:ext cx="9721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720 </a:t>
            </a:r>
            <a:endParaRPr lang="ar-SA" sz="20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5868144" y="4109010"/>
            <a:ext cx="296290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قياس زاوية السداسي المنتظم  =</a:t>
            </a:r>
            <a:endParaRPr lang="ar-SA" sz="2000" b="1" dirty="0"/>
          </a:p>
        </p:txBody>
      </p:sp>
      <p:grpSp>
        <p:nvGrpSpPr>
          <p:cNvPr id="17" name="مجموعة 16"/>
          <p:cNvGrpSpPr/>
          <p:nvPr/>
        </p:nvGrpSpPr>
        <p:grpSpPr>
          <a:xfrm>
            <a:off x="4676998" y="3935789"/>
            <a:ext cx="1418292" cy="781403"/>
            <a:chOff x="5405581" y="4184548"/>
            <a:chExt cx="1418292" cy="781403"/>
          </a:xfrm>
        </p:grpSpPr>
        <p:sp>
          <p:nvSpPr>
            <p:cNvPr id="18" name="مربع نص 17"/>
            <p:cNvSpPr txBox="1"/>
            <p:nvPr/>
          </p:nvSpPr>
          <p:spPr>
            <a:xfrm>
              <a:off x="5686684" y="4184548"/>
              <a:ext cx="113718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baseline="30000" dirty="0" smtClean="0"/>
                <a:t>5</a:t>
              </a:r>
              <a:r>
                <a:rPr lang="ar-SA" sz="2400" b="1" dirty="0" smtClean="0"/>
                <a:t>720</a:t>
              </a:r>
              <a:endParaRPr lang="ar-SA" sz="2400" b="1" dirty="0"/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591547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6</a:t>
              </a:r>
              <a:endParaRPr lang="ar-SA" sz="2400" b="1" dirty="0"/>
            </a:p>
          </p:txBody>
        </p:sp>
        <p:cxnSp>
          <p:nvCxnSpPr>
            <p:cNvPr id="20" name="رابط مستقيم 19"/>
            <p:cNvCxnSpPr/>
            <p:nvPr/>
          </p:nvCxnSpPr>
          <p:spPr>
            <a:xfrm flipH="1">
              <a:off x="5959777" y="4567067"/>
              <a:ext cx="64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مربع نص 20"/>
            <p:cNvSpPr txBox="1"/>
            <p:nvPr/>
          </p:nvSpPr>
          <p:spPr>
            <a:xfrm>
              <a:off x="5405581" y="4360435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4067944" y="4121374"/>
            <a:ext cx="90010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120 </a:t>
            </a:r>
            <a:endParaRPr lang="ar-SA" sz="2000" b="1" dirty="0"/>
          </a:p>
        </p:txBody>
      </p:sp>
      <p:sp>
        <p:nvSpPr>
          <p:cNvPr id="10" name="مربع نص 9"/>
          <p:cNvSpPr txBox="1"/>
          <p:nvPr/>
        </p:nvSpPr>
        <p:spPr>
          <a:xfrm rot="19935468">
            <a:off x="1882230" y="3896739"/>
            <a:ext cx="10599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baseline="30000" dirty="0" smtClean="0"/>
              <a:t>5</a:t>
            </a:r>
            <a:r>
              <a:rPr lang="ar-SA" sz="2400" b="1" dirty="0" smtClean="0"/>
              <a:t>180</a:t>
            </a:r>
            <a:endParaRPr lang="ar-SA" sz="2400" b="1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947192"/>
            <a:ext cx="1534157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66254"/>
            <a:ext cx="5905500" cy="3714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سداسي 1"/>
          <p:cNvSpPr/>
          <p:nvPr/>
        </p:nvSpPr>
        <p:spPr>
          <a:xfrm>
            <a:off x="919158" y="2636911"/>
            <a:ext cx="2160240" cy="1728193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8" name="رابط مستقيم 7"/>
          <p:cNvCxnSpPr/>
          <p:nvPr/>
        </p:nvCxnSpPr>
        <p:spPr>
          <a:xfrm flipV="1">
            <a:off x="1333458" y="3501008"/>
            <a:ext cx="1730597" cy="8669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flipV="1">
            <a:off x="1361125" y="2642104"/>
            <a:ext cx="43" cy="1725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1835696" y="3359244"/>
            <a:ext cx="10599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baseline="30000" dirty="0" smtClean="0"/>
              <a:t>5</a:t>
            </a:r>
            <a:r>
              <a:rPr lang="ar-SA" sz="2400" b="1" dirty="0" smtClean="0"/>
              <a:t>180</a:t>
            </a:r>
            <a:endParaRPr lang="ar-SA" sz="2400" b="1" dirty="0"/>
          </a:p>
        </p:txBody>
      </p:sp>
      <p:cxnSp>
        <p:nvCxnSpPr>
          <p:cNvPr id="24" name="رابط مستقيم 23"/>
          <p:cNvCxnSpPr>
            <a:endCxn id="2" idx="5"/>
          </p:cNvCxnSpPr>
          <p:nvPr/>
        </p:nvCxnSpPr>
        <p:spPr>
          <a:xfrm flipV="1">
            <a:off x="1333415" y="2636911"/>
            <a:ext cx="1313935" cy="17307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1215334" y="3022755"/>
            <a:ext cx="10599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baseline="30000" dirty="0" smtClean="0"/>
              <a:t>5</a:t>
            </a:r>
            <a:r>
              <a:rPr lang="ar-SA" sz="2400" b="1" dirty="0" smtClean="0"/>
              <a:t>180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 rot="16200000">
            <a:off x="673307" y="3260173"/>
            <a:ext cx="10599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baseline="30000" dirty="0" smtClean="0"/>
              <a:t>5</a:t>
            </a:r>
            <a:r>
              <a:rPr lang="ar-SA" sz="2400" b="1" dirty="0" smtClean="0"/>
              <a:t>180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291520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2" grpId="0"/>
      <p:bldP spid="10" grpId="0"/>
      <p:bldP spid="2" grpId="0" animBg="1"/>
      <p:bldP spid="11" grpId="0"/>
      <p:bldP spid="28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1956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مربع نص 12"/>
          <p:cNvSpPr txBox="1"/>
          <p:nvPr/>
        </p:nvSpPr>
        <p:spPr>
          <a:xfrm>
            <a:off x="5663904" y="3100898"/>
            <a:ext cx="316714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مجموع قياسات زوايا </a:t>
            </a:r>
            <a:r>
              <a:rPr lang="ar-SA" sz="2000" b="1" dirty="0" smtClean="0"/>
              <a:t>السباعي  =</a:t>
            </a:r>
            <a:endParaRPr lang="ar-SA" sz="20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535995" y="3100898"/>
            <a:ext cx="140415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5 ×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180 =</a:t>
            </a:r>
            <a:endParaRPr lang="ar-SA" sz="2000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3707905" y="3100898"/>
            <a:ext cx="9721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900 </a:t>
            </a:r>
            <a:endParaRPr lang="ar-SA" sz="20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5868144" y="4109010"/>
            <a:ext cx="296290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قياس زاوية </a:t>
            </a:r>
            <a:r>
              <a:rPr lang="ar-SA" sz="2000" b="1" dirty="0" smtClean="0"/>
              <a:t>السباعي المنتظم  </a:t>
            </a:r>
            <a:r>
              <a:rPr lang="ar-SA" sz="2000" b="1" dirty="0" smtClean="0"/>
              <a:t>=</a:t>
            </a:r>
            <a:endParaRPr lang="ar-SA" sz="2000" b="1" dirty="0"/>
          </a:p>
        </p:txBody>
      </p:sp>
      <p:grpSp>
        <p:nvGrpSpPr>
          <p:cNvPr id="17" name="مجموعة 16"/>
          <p:cNvGrpSpPr/>
          <p:nvPr/>
        </p:nvGrpSpPr>
        <p:grpSpPr>
          <a:xfrm>
            <a:off x="4676998" y="3935789"/>
            <a:ext cx="1418292" cy="781403"/>
            <a:chOff x="5405581" y="4184548"/>
            <a:chExt cx="1418292" cy="781403"/>
          </a:xfrm>
        </p:grpSpPr>
        <p:sp>
          <p:nvSpPr>
            <p:cNvPr id="18" name="مربع نص 17"/>
            <p:cNvSpPr txBox="1"/>
            <p:nvPr/>
          </p:nvSpPr>
          <p:spPr>
            <a:xfrm>
              <a:off x="5686684" y="4184548"/>
              <a:ext cx="113718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baseline="30000" dirty="0" smtClean="0"/>
                <a:t>5</a:t>
              </a:r>
              <a:r>
                <a:rPr lang="ar-SA" sz="2400" b="1" dirty="0" smtClean="0"/>
                <a:t>900</a:t>
              </a:r>
              <a:endParaRPr lang="ar-SA" sz="2400" b="1" dirty="0"/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591547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7</a:t>
              </a:r>
              <a:endParaRPr lang="ar-SA" sz="2400" b="1" dirty="0"/>
            </a:p>
          </p:txBody>
        </p:sp>
        <p:cxnSp>
          <p:nvCxnSpPr>
            <p:cNvPr id="20" name="رابط مستقيم 19"/>
            <p:cNvCxnSpPr/>
            <p:nvPr/>
          </p:nvCxnSpPr>
          <p:spPr>
            <a:xfrm flipH="1">
              <a:off x="5959777" y="4567067"/>
              <a:ext cx="64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مربع نص 20"/>
            <p:cNvSpPr txBox="1"/>
            <p:nvPr/>
          </p:nvSpPr>
          <p:spPr>
            <a:xfrm>
              <a:off x="5405581" y="4360435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≈</a:t>
              </a:r>
              <a:endParaRPr lang="ar-SA" sz="2400" b="1" dirty="0"/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3707906" y="4121374"/>
            <a:ext cx="12601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128,6 </a:t>
            </a:r>
            <a:endParaRPr lang="ar-SA" sz="2000" b="1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947192"/>
            <a:ext cx="1534157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66254"/>
            <a:ext cx="5905500" cy="3714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56" y="2216374"/>
            <a:ext cx="2484000" cy="24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مربع نص 9"/>
          <p:cNvSpPr txBox="1"/>
          <p:nvPr/>
        </p:nvSpPr>
        <p:spPr>
          <a:xfrm rot="19935468">
            <a:off x="2056689" y="4169799"/>
            <a:ext cx="10599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baseline="30000" dirty="0" smtClean="0"/>
              <a:t>5</a:t>
            </a:r>
            <a:r>
              <a:rPr lang="ar-SA" sz="2400" b="1" dirty="0" smtClean="0"/>
              <a:t>180</a:t>
            </a:r>
            <a:endParaRPr lang="ar-SA" sz="2400" b="1" dirty="0"/>
          </a:p>
        </p:txBody>
      </p:sp>
      <p:cxnSp>
        <p:nvCxnSpPr>
          <p:cNvPr id="8" name="رابط مستقيم 7"/>
          <p:cNvCxnSpPr/>
          <p:nvPr/>
        </p:nvCxnSpPr>
        <p:spPr>
          <a:xfrm flipV="1">
            <a:off x="1721360" y="3793861"/>
            <a:ext cx="1627499" cy="7778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flipV="1">
            <a:off x="1693607" y="2321170"/>
            <a:ext cx="488426" cy="226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2182033" y="3618449"/>
            <a:ext cx="10599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baseline="30000" dirty="0" smtClean="0"/>
              <a:t>5</a:t>
            </a:r>
            <a:r>
              <a:rPr lang="ar-SA" sz="2400" b="1" dirty="0" smtClean="0"/>
              <a:t>180</a:t>
            </a:r>
            <a:endParaRPr lang="ar-SA" sz="2400" b="1" dirty="0"/>
          </a:p>
        </p:txBody>
      </p:sp>
      <p:cxnSp>
        <p:nvCxnSpPr>
          <p:cNvPr id="24" name="رابط مستقيم 23"/>
          <p:cNvCxnSpPr/>
          <p:nvPr/>
        </p:nvCxnSpPr>
        <p:spPr>
          <a:xfrm flipV="1">
            <a:off x="1679752" y="2780928"/>
            <a:ext cx="1452088" cy="18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1725752" y="3212685"/>
            <a:ext cx="10599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baseline="30000" dirty="0" smtClean="0"/>
              <a:t>5</a:t>
            </a:r>
            <a:r>
              <a:rPr lang="ar-SA" sz="2400" b="1" dirty="0" smtClean="0"/>
              <a:t>180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 rot="15480357">
            <a:off x="821870" y="3477813"/>
            <a:ext cx="10599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baseline="30000" dirty="0" smtClean="0"/>
              <a:t>5</a:t>
            </a:r>
            <a:r>
              <a:rPr lang="ar-SA" sz="2400" b="1" dirty="0" smtClean="0"/>
              <a:t>180</a:t>
            </a:r>
            <a:endParaRPr lang="ar-SA" sz="2400" b="1" dirty="0"/>
          </a:p>
        </p:txBody>
      </p:sp>
      <p:cxnSp>
        <p:nvCxnSpPr>
          <p:cNvPr id="30" name="رابط مستقيم 29"/>
          <p:cNvCxnSpPr/>
          <p:nvPr/>
        </p:nvCxnSpPr>
        <p:spPr>
          <a:xfrm flipH="1" flipV="1">
            <a:off x="1291054" y="2780929"/>
            <a:ext cx="402596" cy="18043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مربع نص 32"/>
          <p:cNvSpPr txBox="1"/>
          <p:nvPr/>
        </p:nvSpPr>
        <p:spPr>
          <a:xfrm>
            <a:off x="1147249" y="2894708"/>
            <a:ext cx="10599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baseline="30000" dirty="0" smtClean="0"/>
              <a:t>5</a:t>
            </a:r>
            <a:r>
              <a:rPr lang="ar-SA" sz="2400" b="1" dirty="0" smtClean="0"/>
              <a:t>180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106443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2" grpId="0"/>
      <p:bldP spid="10" grpId="0"/>
      <p:bldP spid="11" grpId="0"/>
      <p:bldP spid="28" grpId="0"/>
      <p:bldP spid="45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1956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مربع نص 12"/>
          <p:cNvSpPr txBox="1"/>
          <p:nvPr/>
        </p:nvSpPr>
        <p:spPr>
          <a:xfrm>
            <a:off x="3707904" y="1052736"/>
            <a:ext cx="508836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ما ذا تلاحظ على مجموع الزوايا الموضحة على كل شكل ؟</a:t>
            </a:r>
            <a:endParaRPr lang="ar-SA" sz="2000" b="1" dirty="0"/>
          </a:p>
        </p:txBody>
      </p:sp>
      <p:sp>
        <p:nvSpPr>
          <p:cNvPr id="2" name="سداسي 1"/>
          <p:cNvSpPr/>
          <p:nvPr/>
        </p:nvSpPr>
        <p:spPr>
          <a:xfrm>
            <a:off x="6450272" y="2163896"/>
            <a:ext cx="1060704" cy="914400"/>
          </a:xfrm>
          <a:prstGeom prst="hexag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سداسي 25"/>
          <p:cNvSpPr/>
          <p:nvPr/>
        </p:nvSpPr>
        <p:spPr>
          <a:xfrm>
            <a:off x="5591584" y="1674941"/>
            <a:ext cx="1060704" cy="914400"/>
          </a:xfrm>
          <a:prstGeom prst="hexag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سداسي 28"/>
          <p:cNvSpPr/>
          <p:nvPr/>
        </p:nvSpPr>
        <p:spPr>
          <a:xfrm>
            <a:off x="5591584" y="2644761"/>
            <a:ext cx="1060704" cy="914400"/>
          </a:xfrm>
          <a:prstGeom prst="hexag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ربع نص 14"/>
          <p:cNvSpPr txBox="1"/>
          <p:nvPr/>
        </p:nvSpPr>
        <p:spPr>
          <a:xfrm>
            <a:off x="6394794" y="2430851"/>
            <a:ext cx="792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30" b="1" kern="1700" spc="-200" baseline="30000" dirty="0" smtClean="0"/>
              <a:t>5</a:t>
            </a:r>
            <a:r>
              <a:rPr lang="ar-SA" sz="2000" b="1" dirty="0" smtClean="0"/>
              <a:t>120 </a:t>
            </a:r>
            <a:endParaRPr lang="ar-SA" sz="2000" b="1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5829869" y="2258506"/>
            <a:ext cx="792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30" b="1" kern="1700" spc="-200" baseline="30000" dirty="0" smtClean="0"/>
              <a:t>5</a:t>
            </a:r>
            <a:r>
              <a:rPr lang="ar-SA" sz="2000" b="1" dirty="0" smtClean="0"/>
              <a:t>120 </a:t>
            </a:r>
            <a:endParaRPr lang="ar-SA" sz="2000" b="1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5823237" y="2595106"/>
            <a:ext cx="792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30" b="1" kern="1700" spc="-200" baseline="30000" dirty="0" smtClean="0"/>
              <a:t>5</a:t>
            </a:r>
            <a:r>
              <a:rPr lang="ar-SA" sz="2000" b="1" dirty="0" smtClean="0"/>
              <a:t>120 </a:t>
            </a:r>
            <a:endParaRPr lang="ar-SA" sz="2000" b="1" dirty="0"/>
          </a:p>
        </p:txBody>
      </p:sp>
      <p:sp>
        <p:nvSpPr>
          <p:cNvPr id="3" name="مستطيل 2"/>
          <p:cNvSpPr/>
          <p:nvPr/>
        </p:nvSpPr>
        <p:spPr>
          <a:xfrm>
            <a:off x="2650378" y="1729820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4" name="مستطيل 33"/>
          <p:cNvSpPr/>
          <p:nvPr/>
        </p:nvSpPr>
        <p:spPr>
          <a:xfrm>
            <a:off x="2650378" y="2691549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مستطيل 35"/>
          <p:cNvSpPr/>
          <p:nvPr/>
        </p:nvSpPr>
        <p:spPr>
          <a:xfrm>
            <a:off x="1705535" y="1728518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مستطيل 36"/>
          <p:cNvSpPr/>
          <p:nvPr/>
        </p:nvSpPr>
        <p:spPr>
          <a:xfrm>
            <a:off x="1705535" y="2690247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مربع نص 37"/>
          <p:cNvSpPr txBox="1"/>
          <p:nvPr/>
        </p:nvSpPr>
        <p:spPr>
          <a:xfrm>
            <a:off x="2440336" y="2336520"/>
            <a:ext cx="792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30" b="1" kern="1700" spc="-200" baseline="30000" dirty="0" smtClean="0"/>
              <a:t>5</a:t>
            </a:r>
            <a:r>
              <a:rPr lang="ar-SA" sz="2000" b="1" dirty="0" smtClean="0"/>
              <a:t>90 </a:t>
            </a:r>
            <a:endParaRPr lang="ar-SA" sz="20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1960741" y="2336520"/>
            <a:ext cx="792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30" b="1" kern="1700" spc="-200" baseline="30000" dirty="0" smtClean="0"/>
              <a:t>5</a:t>
            </a:r>
            <a:r>
              <a:rPr lang="ar-SA" sz="2000" b="1" dirty="0" smtClean="0"/>
              <a:t>90 </a:t>
            </a:r>
            <a:endParaRPr lang="ar-SA" sz="20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2440336" y="2638407"/>
            <a:ext cx="792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30" b="1" kern="1700" spc="-200" baseline="30000" dirty="0" smtClean="0"/>
              <a:t>5</a:t>
            </a:r>
            <a:r>
              <a:rPr lang="ar-SA" sz="2000" b="1" dirty="0" smtClean="0"/>
              <a:t>90 </a:t>
            </a:r>
            <a:endParaRPr lang="ar-SA" sz="2000" b="1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1960741" y="2638407"/>
            <a:ext cx="792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30" b="1" kern="1700" spc="-200" baseline="30000" dirty="0" smtClean="0"/>
              <a:t>5</a:t>
            </a:r>
            <a:r>
              <a:rPr lang="ar-SA" sz="2000" b="1" dirty="0" smtClean="0"/>
              <a:t>90 </a:t>
            </a:r>
            <a:endParaRPr lang="ar-SA" sz="2000" b="1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7908241" y="2413541"/>
            <a:ext cx="792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30" b="1" kern="1700" spc="-200" baseline="30000" dirty="0" smtClean="0"/>
              <a:t>5</a:t>
            </a:r>
            <a:r>
              <a:rPr lang="ar-SA" sz="2000" b="1" dirty="0" smtClean="0"/>
              <a:t>360 </a:t>
            </a:r>
            <a:endParaRPr lang="ar-SA" sz="2000" b="1" dirty="0"/>
          </a:p>
        </p:txBody>
      </p:sp>
      <p:grpSp>
        <p:nvGrpSpPr>
          <p:cNvPr id="7" name="مجموعة 6"/>
          <p:cNvGrpSpPr/>
          <p:nvPr/>
        </p:nvGrpSpPr>
        <p:grpSpPr>
          <a:xfrm>
            <a:off x="5823237" y="2201416"/>
            <a:ext cx="2144347" cy="779945"/>
            <a:chOff x="5823237" y="2201416"/>
            <a:chExt cx="2144347" cy="779945"/>
          </a:xfrm>
        </p:grpSpPr>
        <p:sp>
          <p:nvSpPr>
            <p:cNvPr id="4" name="شكل بيضاوي 3"/>
            <p:cNvSpPr/>
            <p:nvPr/>
          </p:nvSpPr>
          <p:spPr>
            <a:xfrm>
              <a:off x="5823237" y="2201416"/>
              <a:ext cx="1243250" cy="77994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6" name="رابط مستقيم 5"/>
            <p:cNvCxnSpPr/>
            <p:nvPr/>
          </p:nvCxnSpPr>
          <p:spPr>
            <a:xfrm>
              <a:off x="7067584" y="2600367"/>
              <a:ext cx="900000" cy="0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مجموعة 43"/>
          <p:cNvGrpSpPr/>
          <p:nvPr/>
        </p:nvGrpSpPr>
        <p:grpSpPr>
          <a:xfrm>
            <a:off x="1115616" y="2282498"/>
            <a:ext cx="2121473" cy="779945"/>
            <a:chOff x="4945014" y="2201416"/>
            <a:chExt cx="2121473" cy="779945"/>
          </a:xfrm>
        </p:grpSpPr>
        <p:sp>
          <p:nvSpPr>
            <p:cNvPr id="46" name="شكل بيضاوي 45"/>
            <p:cNvSpPr/>
            <p:nvPr/>
          </p:nvSpPr>
          <p:spPr>
            <a:xfrm>
              <a:off x="5823237" y="2201416"/>
              <a:ext cx="1243250" cy="77994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47" name="رابط مستقيم 46"/>
            <p:cNvCxnSpPr/>
            <p:nvPr/>
          </p:nvCxnSpPr>
          <p:spPr>
            <a:xfrm>
              <a:off x="4945014" y="2600367"/>
              <a:ext cx="900000" cy="0"/>
            </a:xfrm>
            <a:prstGeom prst="line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مربع نص 47"/>
          <p:cNvSpPr txBox="1"/>
          <p:nvPr/>
        </p:nvSpPr>
        <p:spPr>
          <a:xfrm>
            <a:off x="437101" y="2486270"/>
            <a:ext cx="792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30" b="1" kern="1700" spc="-200" baseline="30000" dirty="0" smtClean="0"/>
              <a:t>5</a:t>
            </a:r>
            <a:r>
              <a:rPr lang="ar-SA" sz="2000" b="1" dirty="0" smtClean="0"/>
              <a:t>360 </a:t>
            </a:r>
            <a:endParaRPr lang="ar-SA" sz="20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3707904" y="5085184"/>
            <a:ext cx="508836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أي أن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360 تقبل القسمة على قياس الزاوية بدون باق .</a:t>
            </a:r>
            <a:endParaRPr lang="ar-SA" sz="20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6384467" y="4221088"/>
            <a:ext cx="178793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baseline="30000" dirty="0" smtClean="0"/>
              <a:t>5</a:t>
            </a:r>
            <a:r>
              <a:rPr lang="ar-SA" sz="2000" b="1" dirty="0" smtClean="0"/>
              <a:t>360 ÷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120 =</a:t>
            </a:r>
            <a:endParaRPr lang="ar-SA" sz="2000" b="1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6139261" y="4234943"/>
            <a:ext cx="3611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3</a:t>
            </a:r>
            <a:endParaRPr lang="ar-SA" sz="2000" b="1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1504838" y="4221088"/>
            <a:ext cx="178793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baseline="30000" dirty="0" smtClean="0"/>
              <a:t>5</a:t>
            </a:r>
            <a:r>
              <a:rPr lang="ar-SA" sz="2000" b="1" dirty="0" smtClean="0"/>
              <a:t>360 ÷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90 =</a:t>
            </a:r>
            <a:endParaRPr lang="ar-SA" sz="2000" b="1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1402505" y="4234943"/>
            <a:ext cx="3611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</a:t>
            </a:r>
            <a:endParaRPr lang="ar-SA" sz="2000" b="1" dirty="0"/>
          </a:p>
        </p:txBody>
      </p:sp>
      <p:sp>
        <p:nvSpPr>
          <p:cNvPr id="23" name="سهم إلى اليسار واليمين 22"/>
          <p:cNvSpPr/>
          <p:nvPr/>
        </p:nvSpPr>
        <p:spPr>
          <a:xfrm>
            <a:off x="3393616" y="4061103"/>
            <a:ext cx="2728320" cy="720080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عدد زوايا الرؤوس الملتقية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25" name="خماسي 24"/>
          <p:cNvSpPr/>
          <p:nvPr/>
        </p:nvSpPr>
        <p:spPr>
          <a:xfrm flipH="1">
            <a:off x="7420817" y="5877272"/>
            <a:ext cx="1440160" cy="484632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نستنتج أن :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59" name="مربع نص 58"/>
          <p:cNvSpPr txBox="1"/>
          <p:nvPr/>
        </p:nvSpPr>
        <p:spPr>
          <a:xfrm>
            <a:off x="2658328" y="5776688"/>
            <a:ext cx="4662969" cy="707886"/>
          </a:xfrm>
          <a:prstGeom prst="rect">
            <a:avLst/>
          </a:prstGeom>
          <a:noFill/>
        </p:spPr>
        <p:txBody>
          <a:bodyPr wrap="square" rtlCol="1">
            <a:prstTxWarp prst="textWave2">
              <a:avLst/>
            </a:prstTxWarp>
            <a:spAutoFit/>
          </a:bodyPr>
          <a:lstStyle/>
          <a:p>
            <a:r>
              <a:rPr lang="ar-SA" sz="20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لكي نستطيع عمل تبليط من الشكل يجب أن تقبل </a:t>
            </a:r>
            <a:r>
              <a:rPr lang="ar-SA" sz="2000" b="1" baseline="30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5</a:t>
            </a:r>
            <a:r>
              <a:rPr lang="ar-SA" sz="20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360 القسمة على قياس زاوية الشكل بدون باق .</a:t>
            </a:r>
            <a:endParaRPr lang="ar-SA" sz="2000" b="1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26978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 animBg="1"/>
      <p:bldP spid="26" grpId="0" animBg="1"/>
      <p:bldP spid="29" grpId="0" animBg="1"/>
      <p:bldP spid="15" grpId="0"/>
      <p:bldP spid="31" grpId="0"/>
      <p:bldP spid="32" grpId="0"/>
      <p:bldP spid="3" grpId="0" animBg="1"/>
      <p:bldP spid="34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8" grpId="0"/>
      <p:bldP spid="49" grpId="0"/>
      <p:bldP spid="50" grpId="0"/>
      <p:bldP spid="53" grpId="0"/>
      <p:bldP spid="54" grpId="0"/>
      <p:bldP spid="55" grpId="0"/>
      <p:bldP spid="23" grpId="0" animBg="1"/>
      <p:bldP spid="25" grpId="0" animBg="1"/>
      <p:bldP spid="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1956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مربع نص 48"/>
          <p:cNvSpPr txBox="1"/>
          <p:nvPr/>
        </p:nvSpPr>
        <p:spPr>
          <a:xfrm>
            <a:off x="6876256" y="3573016"/>
            <a:ext cx="192001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baseline="30000" dirty="0" smtClean="0"/>
              <a:t>5</a:t>
            </a:r>
            <a:r>
              <a:rPr lang="ar-SA" sz="2000" b="1" dirty="0" smtClean="0"/>
              <a:t>360 ÷ 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108  =</a:t>
            </a:r>
            <a:endParaRPr lang="ar-SA" sz="2000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4123845" y="2132856"/>
            <a:ext cx="4662969" cy="707886"/>
          </a:xfrm>
          <a:prstGeom prst="rect">
            <a:avLst/>
          </a:prstGeom>
          <a:noFill/>
        </p:spPr>
        <p:txBody>
          <a:bodyPr wrap="square" rtlCol="1">
            <a:prstTxWarp prst="textWave2">
              <a:avLst/>
            </a:prstTxWarp>
            <a:spAutoFit/>
          </a:bodyPr>
          <a:lstStyle/>
          <a:p>
            <a:r>
              <a:rPr lang="ar-SA" sz="20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لكي يستطيع علي عمل تبليط من الشكل يجب أن تقبل </a:t>
            </a:r>
            <a:r>
              <a:rPr lang="ar-SA" sz="2000" b="1" baseline="30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5</a:t>
            </a:r>
            <a:r>
              <a:rPr lang="ar-SA" sz="20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360 القسمة على قياس زاوية الشكل بدون باق .</a:t>
            </a:r>
            <a:endParaRPr lang="ar-SA" sz="2000" b="1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1226840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055" y="1045865"/>
            <a:ext cx="6238875" cy="762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9" name="مجموعة 8"/>
          <p:cNvGrpSpPr/>
          <p:nvPr/>
        </p:nvGrpSpPr>
        <p:grpSpPr>
          <a:xfrm>
            <a:off x="755576" y="2650767"/>
            <a:ext cx="1440160" cy="1409717"/>
            <a:chOff x="10116616" y="2492896"/>
            <a:chExt cx="1440160" cy="1409717"/>
          </a:xfrm>
        </p:grpSpPr>
        <p:sp>
          <p:nvSpPr>
            <p:cNvPr id="5" name="مخمس عادي 4"/>
            <p:cNvSpPr/>
            <p:nvPr/>
          </p:nvSpPr>
          <p:spPr>
            <a:xfrm>
              <a:off x="10116616" y="2492896"/>
              <a:ext cx="1440160" cy="1296000"/>
            </a:xfrm>
            <a:prstGeom prst="pentagon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1" name="مربع نص 50"/>
            <p:cNvSpPr txBox="1"/>
            <p:nvPr/>
          </p:nvSpPr>
          <p:spPr>
            <a:xfrm>
              <a:off x="10604084" y="3502503"/>
              <a:ext cx="79208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 </a:t>
              </a:r>
              <a:r>
                <a:rPr lang="ar-SA" sz="2030" b="1" kern="1700" spc="-200" baseline="30000" dirty="0" smtClean="0">
                  <a:solidFill>
                    <a:schemeClr val="bg1"/>
                  </a:solidFill>
                </a:rPr>
                <a:t>5</a:t>
              </a:r>
              <a:r>
                <a:rPr lang="ar-SA" sz="2000" b="1" dirty="0" smtClean="0">
                  <a:solidFill>
                    <a:schemeClr val="bg1"/>
                  </a:solidFill>
                </a:rPr>
                <a:t>108 </a:t>
              </a:r>
              <a:endParaRPr lang="ar-SA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مجموعة 51"/>
          <p:cNvGrpSpPr/>
          <p:nvPr/>
        </p:nvGrpSpPr>
        <p:grpSpPr>
          <a:xfrm rot="19412764">
            <a:off x="1792135" y="3040430"/>
            <a:ext cx="1542640" cy="1296000"/>
            <a:chOff x="10014136" y="2492896"/>
            <a:chExt cx="1542640" cy="1296000"/>
          </a:xfrm>
        </p:grpSpPr>
        <p:sp>
          <p:nvSpPr>
            <p:cNvPr id="56" name="مخمس عادي 55"/>
            <p:cNvSpPr/>
            <p:nvPr/>
          </p:nvSpPr>
          <p:spPr>
            <a:xfrm>
              <a:off x="10116616" y="2492896"/>
              <a:ext cx="1440160" cy="1296000"/>
            </a:xfrm>
            <a:prstGeom prst="pentagon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7" name="مربع نص 56"/>
            <p:cNvSpPr txBox="1"/>
            <p:nvPr/>
          </p:nvSpPr>
          <p:spPr>
            <a:xfrm rot="2187236">
              <a:off x="10014136" y="2965125"/>
              <a:ext cx="79208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 </a:t>
              </a:r>
              <a:r>
                <a:rPr lang="ar-SA" sz="2030" b="1" kern="1700" spc="-200" baseline="30000" dirty="0" smtClean="0">
                  <a:solidFill>
                    <a:schemeClr val="bg1"/>
                  </a:solidFill>
                </a:rPr>
                <a:t>5</a:t>
              </a:r>
              <a:r>
                <a:rPr lang="ar-SA" sz="2000" b="1" dirty="0" smtClean="0">
                  <a:solidFill>
                    <a:schemeClr val="bg1"/>
                  </a:solidFill>
                </a:rPr>
                <a:t>108 </a:t>
              </a:r>
              <a:endParaRPr lang="ar-SA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مجموعة 57"/>
          <p:cNvGrpSpPr/>
          <p:nvPr/>
        </p:nvGrpSpPr>
        <p:grpSpPr>
          <a:xfrm>
            <a:off x="1176621" y="3958653"/>
            <a:ext cx="1440160" cy="1296000"/>
            <a:chOff x="10116616" y="2492896"/>
            <a:chExt cx="1440160" cy="1296000"/>
          </a:xfrm>
        </p:grpSpPr>
        <p:sp>
          <p:nvSpPr>
            <p:cNvPr id="60" name="مخمس عادي 59"/>
            <p:cNvSpPr/>
            <p:nvPr/>
          </p:nvSpPr>
          <p:spPr>
            <a:xfrm>
              <a:off x="10116616" y="2492896"/>
              <a:ext cx="1440160" cy="1296000"/>
            </a:xfrm>
            <a:prstGeom prst="pentagon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1" name="مربع نص 60"/>
            <p:cNvSpPr txBox="1"/>
            <p:nvPr/>
          </p:nvSpPr>
          <p:spPr>
            <a:xfrm rot="19545024">
              <a:off x="10346376" y="2542040"/>
              <a:ext cx="79208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 </a:t>
              </a:r>
              <a:r>
                <a:rPr lang="ar-SA" sz="2030" b="1" kern="1700" spc="-200" baseline="30000" dirty="0" smtClean="0">
                  <a:solidFill>
                    <a:schemeClr val="bg1"/>
                  </a:solidFill>
                </a:rPr>
                <a:t>5</a:t>
              </a:r>
              <a:r>
                <a:rPr lang="ar-SA" sz="2000" b="1" dirty="0" smtClean="0">
                  <a:solidFill>
                    <a:schemeClr val="bg1"/>
                  </a:solidFill>
                </a:rPr>
                <a:t>108 </a:t>
              </a:r>
              <a:endParaRPr lang="ar-SA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3" name="مربع نص 62"/>
          <p:cNvSpPr txBox="1"/>
          <p:nvPr/>
        </p:nvSpPr>
        <p:spPr>
          <a:xfrm>
            <a:off x="6372200" y="3573016"/>
            <a:ext cx="60151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3,3</a:t>
            </a:r>
            <a:endParaRPr lang="ar-SA" sz="20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7308930" y="4221088"/>
            <a:ext cx="139298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يوجد باق</a:t>
            </a:r>
            <a:endParaRPr lang="ar-SA" sz="20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3707904" y="4901098"/>
            <a:ext cx="500713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لا يستطيع علي استعمال بلاط خماسي الشكل لتبليط غرفته .</a:t>
            </a:r>
            <a:endParaRPr lang="ar-SA" sz="2000" b="1" dirty="0"/>
          </a:p>
        </p:txBody>
      </p:sp>
      <p:sp>
        <p:nvSpPr>
          <p:cNvPr id="10" name="سهم مخطط إلى اليمين 9"/>
          <p:cNvSpPr/>
          <p:nvPr/>
        </p:nvSpPr>
        <p:spPr>
          <a:xfrm rot="20771325">
            <a:off x="327439" y="4090295"/>
            <a:ext cx="978408" cy="334587"/>
          </a:xfrm>
          <a:prstGeom prst="stripedRightArrow">
            <a:avLst>
              <a:gd name="adj1" fmla="val 50000"/>
              <a:gd name="adj2" fmla="val 90023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532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9" grpId="0"/>
      <p:bldP spid="63" grpId="0"/>
      <p:bldP spid="64" grpId="0"/>
      <p:bldP spid="65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1956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مربع نص 48"/>
          <p:cNvSpPr txBox="1"/>
          <p:nvPr/>
        </p:nvSpPr>
        <p:spPr>
          <a:xfrm>
            <a:off x="6876256" y="3573016"/>
            <a:ext cx="192001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baseline="30000" dirty="0" smtClean="0"/>
              <a:t>5</a:t>
            </a:r>
            <a:r>
              <a:rPr lang="ar-SA" sz="2000" b="1" dirty="0" smtClean="0"/>
              <a:t>360 ÷ 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60  =</a:t>
            </a:r>
            <a:endParaRPr lang="ar-SA" sz="2000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4123845" y="2132856"/>
            <a:ext cx="4662969" cy="707886"/>
          </a:xfrm>
          <a:prstGeom prst="rect">
            <a:avLst/>
          </a:prstGeom>
          <a:noFill/>
        </p:spPr>
        <p:txBody>
          <a:bodyPr wrap="square" rtlCol="1">
            <a:prstTxWarp prst="textWave2">
              <a:avLst/>
            </a:prstTxWarp>
            <a:spAutoFit/>
          </a:bodyPr>
          <a:lstStyle/>
          <a:p>
            <a:r>
              <a:rPr lang="ar-SA" sz="20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لكي يستطيع علي عمل تبليط من الشكل يجب أن تقبل </a:t>
            </a:r>
            <a:r>
              <a:rPr lang="ar-SA" sz="2000" b="1" baseline="30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5</a:t>
            </a:r>
            <a:r>
              <a:rPr lang="ar-SA" sz="20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360 القسمة على قياس زاوية الشكل بدون باق .</a:t>
            </a:r>
            <a:endParaRPr lang="ar-SA" sz="2000" b="1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7" name="مربع نص 56"/>
          <p:cNvSpPr txBox="1"/>
          <p:nvPr/>
        </p:nvSpPr>
        <p:spPr>
          <a:xfrm>
            <a:off x="7928825" y="6021288"/>
            <a:ext cx="792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30" b="1" kern="1700" spc="-200" baseline="30000" dirty="0" smtClean="0">
                <a:solidFill>
                  <a:schemeClr val="bg1"/>
                </a:solidFill>
              </a:rPr>
              <a:t>5</a:t>
            </a:r>
            <a:r>
              <a:rPr lang="ar-SA" sz="2000" b="1" dirty="0" smtClean="0">
                <a:solidFill>
                  <a:schemeClr val="bg1"/>
                </a:solidFill>
              </a:rPr>
              <a:t>108 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63" name="مربع نص 62"/>
          <p:cNvSpPr txBox="1"/>
          <p:nvPr/>
        </p:nvSpPr>
        <p:spPr>
          <a:xfrm>
            <a:off x="6634778" y="3573016"/>
            <a:ext cx="60151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6</a:t>
            </a:r>
            <a:endParaRPr lang="ar-SA" sz="20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7308930" y="4221088"/>
            <a:ext cx="139298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لا يوجد باق</a:t>
            </a:r>
            <a:endParaRPr lang="ar-SA" sz="20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3707904" y="4901098"/>
            <a:ext cx="500713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يستطيع علي استعمال بلاط على شكل مثلث متطابق الأضلاع لتبليط غرفته .</a:t>
            </a:r>
            <a:endParaRPr lang="ar-SA" sz="2000" b="1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879177"/>
            <a:ext cx="4276725" cy="1095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0" name="مخطط انسيابي: استخراج 29"/>
          <p:cNvSpPr/>
          <p:nvPr/>
        </p:nvSpPr>
        <p:spPr>
          <a:xfrm>
            <a:off x="2083196" y="3155800"/>
            <a:ext cx="685800" cy="685800"/>
          </a:xfrm>
          <a:prstGeom prst="flowChartExtra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7" name="مخطط انسيابي: استخراج 106"/>
          <p:cNvSpPr/>
          <p:nvPr/>
        </p:nvSpPr>
        <p:spPr>
          <a:xfrm>
            <a:off x="1403648" y="3155800"/>
            <a:ext cx="685800" cy="685800"/>
          </a:xfrm>
          <a:prstGeom prst="flowChartExtra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8" name="مخطط انسيابي: استخراج 107"/>
          <p:cNvSpPr/>
          <p:nvPr/>
        </p:nvSpPr>
        <p:spPr>
          <a:xfrm flipV="1">
            <a:off x="1740296" y="3157078"/>
            <a:ext cx="685800" cy="687600"/>
          </a:xfrm>
          <a:prstGeom prst="flowChartExtra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9" name="مخطط انسيابي: استخراج 108"/>
          <p:cNvSpPr/>
          <p:nvPr/>
        </p:nvSpPr>
        <p:spPr>
          <a:xfrm rot="10800000">
            <a:off x="2075593" y="3841600"/>
            <a:ext cx="685800" cy="685800"/>
          </a:xfrm>
          <a:prstGeom prst="flowChartExtra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0" name="مخطط انسيابي: استخراج 109"/>
          <p:cNvSpPr/>
          <p:nvPr/>
        </p:nvSpPr>
        <p:spPr>
          <a:xfrm rot="10800000">
            <a:off x="1396045" y="3841600"/>
            <a:ext cx="685800" cy="685800"/>
          </a:xfrm>
          <a:prstGeom prst="flowChartExtra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1" name="مخطط انسيابي: استخراج 110"/>
          <p:cNvSpPr/>
          <p:nvPr/>
        </p:nvSpPr>
        <p:spPr>
          <a:xfrm rot="10800000" flipV="1">
            <a:off x="1732693" y="3842878"/>
            <a:ext cx="685800" cy="687600"/>
          </a:xfrm>
          <a:prstGeom prst="flowChartExtra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16080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65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9" grpId="0"/>
      <p:bldP spid="63" grpId="0"/>
      <p:bldP spid="64" grpId="0"/>
      <p:bldP spid="65" grpId="0"/>
      <p:bldP spid="30" grpId="0" animBg="1"/>
      <p:bldP spid="107" grpId="0" animBg="1"/>
      <p:bldP spid="108" grpId="0" animBg="1"/>
      <p:bldP spid="109" grpId="0" animBg="1"/>
      <p:bldP spid="110" grpId="0" animBg="1"/>
      <p:bldP spid="1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1956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مربع نص 48"/>
          <p:cNvSpPr txBox="1"/>
          <p:nvPr/>
        </p:nvSpPr>
        <p:spPr>
          <a:xfrm>
            <a:off x="6876256" y="4181018"/>
            <a:ext cx="192001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baseline="30000" dirty="0" smtClean="0"/>
              <a:t>5</a:t>
            </a:r>
            <a:r>
              <a:rPr lang="ar-SA" sz="2000" b="1" dirty="0" smtClean="0"/>
              <a:t>360 ÷ 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135  ≈</a:t>
            </a:r>
            <a:endParaRPr lang="ar-SA" sz="2000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4123845" y="2577098"/>
            <a:ext cx="4662969" cy="707886"/>
          </a:xfrm>
          <a:prstGeom prst="rect">
            <a:avLst/>
          </a:prstGeom>
          <a:noFill/>
        </p:spPr>
        <p:txBody>
          <a:bodyPr wrap="square" rtlCol="1">
            <a:prstTxWarp prst="textWave2">
              <a:avLst/>
            </a:prstTxWarp>
            <a:spAutoFit/>
          </a:bodyPr>
          <a:lstStyle/>
          <a:p>
            <a:r>
              <a:rPr lang="ar-SA" sz="20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لكي تستطيع عائشة عمل تبليط من الشكل يجب أن تقبل </a:t>
            </a:r>
            <a:r>
              <a:rPr lang="ar-SA" sz="2000" b="1" baseline="30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5</a:t>
            </a:r>
            <a:r>
              <a:rPr lang="ar-SA" sz="20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360 القسمة على قياس زاوية الشكل بدون باق .</a:t>
            </a:r>
            <a:endParaRPr lang="ar-SA" sz="2000" b="1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7" name="مربع نص 56"/>
          <p:cNvSpPr txBox="1"/>
          <p:nvPr/>
        </p:nvSpPr>
        <p:spPr>
          <a:xfrm>
            <a:off x="7928825" y="6021288"/>
            <a:ext cx="792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30" b="1" kern="1700" spc="-200" baseline="30000" dirty="0" smtClean="0">
                <a:solidFill>
                  <a:schemeClr val="bg1"/>
                </a:solidFill>
              </a:rPr>
              <a:t>5</a:t>
            </a:r>
            <a:r>
              <a:rPr lang="ar-SA" sz="2000" b="1" dirty="0" smtClean="0">
                <a:solidFill>
                  <a:schemeClr val="bg1"/>
                </a:solidFill>
              </a:rPr>
              <a:t>108 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63" name="مربع نص 62"/>
          <p:cNvSpPr txBox="1"/>
          <p:nvPr/>
        </p:nvSpPr>
        <p:spPr>
          <a:xfrm>
            <a:off x="6372200" y="4181018"/>
            <a:ext cx="60151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2,7</a:t>
            </a:r>
            <a:endParaRPr lang="ar-SA" sz="20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7308930" y="4777408"/>
            <a:ext cx="139298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يوجد باق</a:t>
            </a:r>
            <a:endParaRPr lang="ar-SA" sz="20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3473624" y="5457418"/>
            <a:ext cx="524141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لا تستطيع عائشة استعمال بلاط ثماني الشكل لعمل التبليط .</a:t>
            </a:r>
            <a:endParaRPr lang="ar-SA" sz="2000" b="1" dirty="0"/>
          </a:p>
        </p:txBody>
      </p:sp>
      <p:pic>
        <p:nvPicPr>
          <p:cNvPr id="1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334789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704" y="1004714"/>
            <a:ext cx="3981450" cy="1200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ثماني 5"/>
          <p:cNvSpPr/>
          <p:nvPr/>
        </p:nvSpPr>
        <p:spPr>
          <a:xfrm>
            <a:off x="827584" y="3712848"/>
            <a:ext cx="914400" cy="914400"/>
          </a:xfrm>
          <a:prstGeom prst="octag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ثماني 24"/>
          <p:cNvSpPr/>
          <p:nvPr/>
        </p:nvSpPr>
        <p:spPr>
          <a:xfrm>
            <a:off x="1478552" y="3072267"/>
            <a:ext cx="914400" cy="914400"/>
          </a:xfrm>
          <a:prstGeom prst="octagon">
            <a:avLst/>
          </a:prstGeom>
          <a:solidFill>
            <a:srgbClr val="F796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ثماني 25"/>
          <p:cNvSpPr/>
          <p:nvPr/>
        </p:nvSpPr>
        <p:spPr>
          <a:xfrm>
            <a:off x="2115166" y="3726919"/>
            <a:ext cx="914400" cy="914400"/>
          </a:xfrm>
          <a:prstGeom prst="octagon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ثماني 27"/>
          <p:cNvSpPr/>
          <p:nvPr/>
        </p:nvSpPr>
        <p:spPr>
          <a:xfrm>
            <a:off x="1458645" y="4372953"/>
            <a:ext cx="914400" cy="914400"/>
          </a:xfrm>
          <a:prstGeom prst="oct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ثماني 28"/>
          <p:cNvSpPr/>
          <p:nvPr/>
        </p:nvSpPr>
        <p:spPr>
          <a:xfrm>
            <a:off x="2803083" y="4359098"/>
            <a:ext cx="914400" cy="914400"/>
          </a:xfrm>
          <a:prstGeom prst="oc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ربع نص 30"/>
          <p:cNvSpPr txBox="1"/>
          <p:nvPr/>
        </p:nvSpPr>
        <p:spPr>
          <a:xfrm>
            <a:off x="5940152" y="3537402"/>
            <a:ext cx="278076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قياس زاوية الثماني المنتظم  =</a:t>
            </a:r>
            <a:endParaRPr lang="ar-SA" sz="2000" b="1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5292080" y="3554107"/>
            <a:ext cx="792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30" b="1" kern="1700" spc="-200" baseline="30000" dirty="0" smtClean="0"/>
              <a:t>5</a:t>
            </a:r>
            <a:r>
              <a:rPr lang="ar-SA" sz="2000" b="1" dirty="0" smtClean="0"/>
              <a:t>135 </a:t>
            </a:r>
            <a:endParaRPr lang="ar-SA" sz="2000" b="1" dirty="0"/>
          </a:p>
        </p:txBody>
      </p:sp>
      <p:sp>
        <p:nvSpPr>
          <p:cNvPr id="33" name="سهم مخطط إلى اليمين 32"/>
          <p:cNvSpPr/>
          <p:nvPr/>
        </p:nvSpPr>
        <p:spPr>
          <a:xfrm rot="20771325">
            <a:off x="983296" y="4139364"/>
            <a:ext cx="978408" cy="334587"/>
          </a:xfrm>
          <a:prstGeom prst="stripedRightArrow">
            <a:avLst>
              <a:gd name="adj1" fmla="val 50000"/>
              <a:gd name="adj2" fmla="val 90023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95923"/>
            <a:ext cx="262890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140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9" grpId="0"/>
      <p:bldP spid="63" grpId="0"/>
      <p:bldP spid="64" grpId="0"/>
      <p:bldP spid="65" grpId="0"/>
      <p:bldP spid="6" grpId="0" animBg="1"/>
      <p:bldP spid="25" grpId="0" animBg="1"/>
      <p:bldP spid="26" grpId="0" animBg="1"/>
      <p:bldP spid="28" grpId="0" animBg="1"/>
      <p:bldP spid="29" grpId="0" animBg="1"/>
      <p:bldP spid="31" grpId="0"/>
      <p:bldP spid="32" grpId="0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1956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836712"/>
            <a:ext cx="67246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835292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182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1956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908720"/>
            <a:ext cx="37147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395270" cy="2583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25144"/>
            <a:ext cx="8713681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9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1120709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1956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34972"/>
            <a:ext cx="6372225" cy="7715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76500"/>
            <a:ext cx="1629122" cy="1384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723" y="2476500"/>
            <a:ext cx="1712240" cy="145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93096"/>
            <a:ext cx="23241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431208"/>
            <a:ext cx="17430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634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016792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مربع نص 33"/>
          <p:cNvSpPr txBox="1"/>
          <p:nvPr/>
        </p:nvSpPr>
        <p:spPr>
          <a:xfrm>
            <a:off x="5508105" y="4221088"/>
            <a:ext cx="159842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 ليس مضلعا</a:t>
            </a:r>
          </a:p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لأنه غير مغلق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51" name="مربع نص 50"/>
          <p:cNvSpPr txBox="1"/>
          <p:nvPr/>
        </p:nvSpPr>
        <p:spPr>
          <a:xfrm>
            <a:off x="1763688" y="4221088"/>
            <a:ext cx="11867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خماسي غير منتظم</a:t>
            </a:r>
            <a:endParaRPr lang="ar-SA" sz="2000" b="1" dirty="0">
              <a:solidFill>
                <a:srgbClr val="FF0000"/>
              </a:solidFill>
            </a:endParaRPr>
          </a:p>
        </p:txBody>
      </p:sp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1956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48525"/>
            <a:ext cx="1854696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49" y="2200900"/>
            <a:ext cx="2496706" cy="1732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34972"/>
            <a:ext cx="6372225" cy="7715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21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908720"/>
            <a:ext cx="1534157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1956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379" y="1707929"/>
            <a:ext cx="7639050" cy="1714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1" name="مربع نص 80"/>
          <p:cNvSpPr txBox="1"/>
          <p:nvPr/>
        </p:nvSpPr>
        <p:spPr>
          <a:xfrm>
            <a:off x="4427984" y="3775751"/>
            <a:ext cx="159842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 ليس مضلعا</a:t>
            </a:r>
          </a:p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لأنه غير مغلق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82" name="مربع نص 81"/>
          <p:cNvSpPr txBox="1"/>
          <p:nvPr/>
        </p:nvSpPr>
        <p:spPr>
          <a:xfrm>
            <a:off x="6858930" y="3789040"/>
            <a:ext cx="11867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عشاري غير منتظم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83" name="مربع نص 82"/>
          <p:cNvSpPr txBox="1"/>
          <p:nvPr/>
        </p:nvSpPr>
        <p:spPr>
          <a:xfrm>
            <a:off x="1547664" y="3789040"/>
            <a:ext cx="15984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 سداسي منظم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55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1226840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utoShape 2" descr="data:image/jpeg;base64,/9j/4AAQSkZJRgABAQAAAQABAAD/2wBDAAkGBwgHBgkIBwgKCgkLDRYPDQwMDRsUFRAWIB0iIiAdHx8kKDQsJCYxJx8fLT0tMTU3Ojo6Iys/RD84QzQ5Ojf/2wBDAQoKCg0MDRoPDxo3JR8lNzc3Nzc3Nzc3Nzc3Nzc3Nzc3Nzc3Nzc3Nzc3Nzc3Nzc3Nzc3Nzc3Nzc3Nzc3Nzc3Nzf/wAARCACQAJADASIAAhEBAxEB/8QAGAABAQEBAQAAAAAAAAAAAAAAAAUEAgf/xAAuEAABAwICBgsBAQAAAAAAAAACAAEDBAURQQYSFTFCURMWITZVcXSUstHx8CP/xAAUAQEAAAAAAAAAAAAAAAAAAAAA/8QAFBEBAAAAAAAAAAAAAAAAAAAAAP/aAAwDAQACEQMRAD8A9xREQERTLhXSlPs+26pVhMzmZNiFOL8Rc35Dn5YugXCulKfZ9t1SrCZnMybEKcX4i5vyHPyxdcRaOWgQ/wB6CmqpX7TnqYRkkkLNyJ2/slst9DFQQdFFrERE5SSG+JyE+8ifN/zctSCZ1dsng9u9qH0nV2yeD272ofSpogmdXbJ4Pbvah9J1dsng9u9qH0qaIJnV2yeD272ofSdXbJ4Pbvah9KmiCTLo5aCD/CgpqWVu0J6aEY5IyycSZv7Nd2+ulGfZ9y1RrBZ3AxbAKgW4h5PzHLywdU1luFDFXwdFLrCQkxRyA+Bxk24hfJ/zcg1IplvrpRn2fctUawWdwMWwCoFuIeT8xy8sHVNAREQERTLhXSlPs+26pVhMzmZNiFOL8Rc35Dn5YugXCulKfZ9t1SrCZnMybEKcX4i5vyHPyxdabfQxUEHRRaxEROUkhvichPvInzf83Jb6GKgg6KLWIiJykkN8TkJ95E+b/m5akBERAREQEREBERAREQZbhQxV8HRS6wkJMUcgPgcZNuIXyf8ANyzW+ulGfZ9y1RrBZ3AxbAKgW4h5PzHLywdU1luFDFXwdFLrCQkxRyA+Bxk24hfJ/wA3INSKZb66UZ9n3LVGsFncDFsAqBbiHk/McvLB1TQTLhXSlPs+26pVhMzmZNiFOL8Rc35Dn5YutNvoYqCDootYiInKSQ3xOQn3kT5v+blj0WjEbBRTb5amAJ5pH7SkkIWcid/7JlWQEREBERAREQEREBERAREQEREGW4UMVfB0UusJCTFHID4HGTbiF8n/ADcs1vrpRn2fctUawWdwMWwCoFuIeT8xy8sHVNSdKYxKwVs26WmgOeGRuwo5BF3Emf8As2Qd6Md27T6KH4MqamaMd27T6KH4MqaAiIgIiICIiAiIgIiICIiAiIgKZpP3bu3opvg6pqZpP3bu3opvg6Box3btPoofgypqZox3btPoofgypoCIiAiIgIiICIiAiIgIiICIiApmk/du7eim+Dqmpmk/du7eim+DoGjHdu0+ih+DKmpmjHdu0+ih+DKmgIiICIiAiIgIiICIiAiIgIiICmaT927t6Kb4OqamaT927t6Kb4Og40WkErBRQ7paaAIJo37CjkEWYhdv7J1WUy4UMoz7QtuqNYLMxgT4BUC3CXJ+RZeWLLTb66Kvg6WLWEhJxkjNsDjJt4k2T/u5BqREQEREBERAREQEREBERAREQFJ0pkEbBWw75amA4IY27SkkIXYRZv7N1suFdFQQdLLrEREwxxg2JyE+4RbN/wB3LNb6GUp9oXLVKsJnYAF8QpxfhHm/Ms/LBkFNTLhQyjPtC26o1gszGBPgFQLcJcn5Fl5YsqaIMtvroq+DpYtYSEnGSM2wOMm3iTZP+7lqUy4UMoz7QtuqNYLMxgT4BUC3CXJ+RZeWLLTb66Kvg6WLWEhJxkjNsDjJt4k2T/u5BqREQEREBERAREQEREBZbhXRUEHSy6xERMMcYNichPuEWzf93JcK6Kgg6WXWIiJhjjBsTkJ9wi2b/u5ZrfQylPtC5apVhM7AAviFOL8I835ln5YMgW+hlKfaFy1SrCZ2ABfEKcX4R5vzLPywZU0RAREQFMuFDKM+0LbqjWCzMYE+AVAtwlyfkWXliypogy2+uir4Oli1hIScZIzbA4ybeJNk/wC7lqUy4UMoz7QtuqNYLMxgT4BUC3CXJ+RZeWLLiLSO0EH+9fTUsrdhwVMwxyRlmxC7/wBkgrIpnWKyeMW73QfadYrJ4xbvdB9oKaKZ1isnjFu90H2nWKyeMW73QfaCmimdYrJ4xbvdB9p1isnjFu90H2gprLcK6Kgg6WXWIiJhjjBsTkJ9wi2b/u5Y5dI7QIf4V9NVSv2BBTTDJJIWTCLP/Zru30MpT7QuWqVYTOwAL4hTi/CPN+ZZ+WDIFvoZSn2hctUqwmdgAXxCnF+Eeb8yz8sGVNEQEREH/9k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" name="AutoShape 4" descr="data:image/jpeg;base64,/9j/4AAQSkZJRgABAQAAAQABAAD/2wBDAAkGBwgHBgkIBwgKCgkLDRYPDQwMDRsUFRAWIB0iIiAdHx8kKDQsJCYxJx8fLT0tMTU3Ojo6Iys/RD84QzQ5Ojf/2wBDAQoKCg0MDRoPDxo3JR8lNzc3Nzc3Nzc3Nzc3Nzc3Nzc3Nzc3Nzc3Nzc3Nzc3Nzc3Nzc3Nzc3Nzc3Nzc3Nzc3Nzf/wAARCACQAJADASIAAhEBAxEB/8QAGAABAQEBAQAAAAAAAAAAAAAAAAUEAgf/xAAuEAABAwICBgsBAQAAAAAAAAACAAEDBAURQQYSFTFCURMWITZVcXSUstHx8CP/xAAUAQEAAAAAAAAAAAAAAAAAAAAA/8QAFBEBAAAAAAAAAAAAAAAAAAAAAP/aAAwDAQACEQMRAD8A9xREQERTLhXSlPs+26pVhMzmZNiFOL8Rc35Dn5YugXCulKfZ9t1SrCZnMybEKcX4i5vyHPyxdcRaOWgQ/wB6CmqpX7TnqYRkkkLNyJ2/slst9DFQQdFFrERE5SSG+JyE+8ifN/zctSCZ1dsng9u9qH0nV2yeD272ofSpogmdXbJ4Pbvah9J1dsng9u9qH0qaIJnV2yeD272ofSdXbJ4Pbvah9KmiCTLo5aCD/CgpqWVu0J6aEY5IyycSZv7Nd2+ulGfZ9y1RrBZ3AxbAKgW4h5PzHLywdU1luFDFXwdFLrCQkxRyA+Bxk24hfJ/zcg1IplvrpRn2fctUawWdwMWwCoFuIeT8xy8sHVNAREQERTLhXSlPs+26pVhMzmZNiFOL8Rc35Dn5YugXCulKfZ9t1SrCZnMybEKcX4i5vyHPyxdabfQxUEHRRaxEROUkhvichPvInzf83Jb6GKgg6KLWIiJykkN8TkJ95E+b/m5akBERAREQEREBERAREQZbhQxV8HRS6wkJMUcgPgcZNuIXyf8ANyzW+ulGfZ9y1RrBZ3AxbAKgW4h5PzHLywdU1luFDFXwdFLrCQkxRyA+Bxk24hfJ/wA3INSKZb66UZ9n3LVGsFncDFsAqBbiHk/McvLB1TQTLhXSlPs+26pVhMzmZNiFOL8Rc35Dn5YutNvoYqCDootYiInKSQ3xOQn3kT5v+blj0WjEbBRTb5amAJ5pH7SkkIWcid/7JlWQEREBERAREQEREBERAREQEREGW4UMVfB0UusJCTFHID4HGTbiF8n/ADcs1vrpRn2fctUawWdwMWwCoFuIeT8xy8sHVNSdKYxKwVs26WmgOeGRuwo5BF3Emf8As2Qd6Md27T6KH4MqamaMd27T6KH4MqaAiIgIiICIiAiIgIiICIiAiIgKZpP3bu3opvg6pqZpP3bu3opvg6Box3btPoofgypqZox3btPoofgypoCIiAiIgIiICIiAiIgIiICIiApmk/du7eim+Dqmpmk/du7eim+DoGjHdu0+ih+DKmpmjHdu0+ih+DKmgIiICIiAiIgIiICIiAiIgIiICmaT927t6Kb4OqamaT927t6Kb4Og40WkErBRQ7paaAIJo37CjkEWYhdv7J1WUy4UMoz7QtuqNYLMxgT4BUC3CXJ+RZeWLLTb66Kvg6WLWEhJxkjNsDjJt4k2T/u5BqREQEREBERAREQEREBERAREQFJ0pkEbBWw75amA4IY27SkkIXYRZv7N1suFdFQQdLLrEREwxxg2JyE+4RbN/wB3LNb6GUp9oXLVKsJnYAF8QpxfhHm/Ms/LBkFNTLhQyjPtC26o1gszGBPgFQLcJcn5Fl5YsqaIMtvroq+DpYtYSEnGSM2wOMm3iTZP+7lqUy4UMoz7QtuqNYLMxgT4BUC3CXJ+RZeWLLTb66Kvg6WLWEhJxkjNsDjJt4k2T/u5BqREQEREBERAREQEREBZbhXRUEHSy6xERMMcYNichPuEWzf93JcK6Kgg6WXWIiJhjjBsTkJ9wi2b/u5ZrfQylPtC5apVhM7AAviFOL8I835ln5YMgW+hlKfaFy1SrCZ2ABfEKcX4R5vzLPywZU0RAREQFMuFDKM+0LbqjWCzMYE+AVAtwlyfkWXliypogy2+uir4Oli1hIScZIzbA4ybeJNk/wC7lqUy4UMoz7QtuqNYLMxgT4BUC3CXJ+RZeWLLiLSO0EH+9fTUsrdhwVMwxyRlmxC7/wBkgrIpnWKyeMW73QfadYrJ4xbvdB9oKaKZ1isnjFu90H2nWKyeMW73QfaCmimdYrJ4xbvdB9p1isnjFu90H2gprLcK6Kgg6WXWIiJhjjBsTkJ9wi2b/u5Y5dI7QIf4V9NVSv2BBTTDJJIWTCLP/Zru30MpT7QuWqVYTOwAL4hTi/CPN+ZZ+WDIFvoZSn2hctUqwmdgAXxCnF+Eeb8yz8sGVNEQEREH/9k=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1956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529" y="1226840"/>
            <a:ext cx="5057775" cy="38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مخمس عادي 6"/>
          <p:cNvSpPr/>
          <p:nvPr/>
        </p:nvSpPr>
        <p:spPr>
          <a:xfrm>
            <a:off x="1206829" y="2636912"/>
            <a:ext cx="1920220" cy="1440160"/>
          </a:xfrm>
          <a:prstGeom prst="pen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9" name="رابط مستقيم 8"/>
          <p:cNvCxnSpPr>
            <a:stCxn id="7" idx="2"/>
            <a:endCxn id="7" idx="5"/>
          </p:cNvCxnSpPr>
          <p:nvPr/>
        </p:nvCxnSpPr>
        <p:spPr>
          <a:xfrm flipV="1">
            <a:off x="1573560" y="3187003"/>
            <a:ext cx="1553487" cy="8900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>
            <a:stCxn id="7" idx="2"/>
            <a:endCxn id="7" idx="0"/>
          </p:cNvCxnSpPr>
          <p:nvPr/>
        </p:nvCxnSpPr>
        <p:spPr>
          <a:xfrm flipV="1">
            <a:off x="1573560" y="2636912"/>
            <a:ext cx="593379" cy="1440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مربع نص 46"/>
          <p:cNvSpPr txBox="1"/>
          <p:nvPr/>
        </p:nvSpPr>
        <p:spPr>
          <a:xfrm>
            <a:off x="1974921" y="3615407"/>
            <a:ext cx="10599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baseline="30000" dirty="0" smtClean="0"/>
              <a:t>5</a:t>
            </a:r>
            <a:r>
              <a:rPr lang="ar-SA" sz="2400" b="1" dirty="0" smtClean="0"/>
              <a:t>180</a:t>
            </a:r>
            <a:endParaRPr lang="ar-SA" sz="2400" b="1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1758897" y="3126157"/>
            <a:ext cx="10599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baseline="30000" dirty="0" smtClean="0"/>
              <a:t>5</a:t>
            </a:r>
            <a:r>
              <a:rPr lang="ar-SA" sz="2400" b="1" dirty="0" smtClean="0"/>
              <a:t>180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1043608" y="3039343"/>
            <a:ext cx="10599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baseline="30000" dirty="0" smtClean="0"/>
              <a:t>5</a:t>
            </a:r>
            <a:r>
              <a:rPr lang="ar-SA" sz="2400" b="1" dirty="0" smtClean="0"/>
              <a:t>180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5663904" y="3100898"/>
            <a:ext cx="316714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مجموع قياسات زوايا الخماسي =</a:t>
            </a:r>
            <a:endParaRPr lang="ar-SA" sz="20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4535995" y="3100898"/>
            <a:ext cx="140415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3 ×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180 =</a:t>
            </a:r>
            <a:endParaRPr lang="ar-SA" sz="2000" b="1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3779911" y="3100898"/>
            <a:ext cx="90010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540 </a:t>
            </a:r>
            <a:endParaRPr lang="ar-SA" sz="20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6022736" y="4109010"/>
            <a:ext cx="28083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قياس زاوية الخماسي  =</a:t>
            </a:r>
            <a:endParaRPr lang="ar-SA" sz="2000" b="1" dirty="0"/>
          </a:p>
        </p:txBody>
      </p:sp>
      <p:grpSp>
        <p:nvGrpSpPr>
          <p:cNvPr id="18" name="مجموعة 17"/>
          <p:cNvGrpSpPr/>
          <p:nvPr/>
        </p:nvGrpSpPr>
        <p:grpSpPr>
          <a:xfrm>
            <a:off x="5313948" y="3935789"/>
            <a:ext cx="1331344" cy="781403"/>
            <a:chOff x="5405581" y="4184548"/>
            <a:chExt cx="1331344" cy="781403"/>
          </a:xfrm>
        </p:grpSpPr>
        <p:sp>
          <p:nvSpPr>
            <p:cNvPr id="23" name="مربع نص 22"/>
            <p:cNvSpPr txBox="1"/>
            <p:nvPr/>
          </p:nvSpPr>
          <p:spPr>
            <a:xfrm>
              <a:off x="5902286" y="4184548"/>
              <a:ext cx="83463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baseline="30000" dirty="0" smtClean="0"/>
                <a:t>5</a:t>
              </a:r>
              <a:r>
                <a:rPr lang="ar-SA" sz="2400" b="1" dirty="0" smtClean="0"/>
                <a:t>540</a:t>
              </a:r>
              <a:endParaRPr lang="ar-SA" sz="2400" b="1" dirty="0"/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5962510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5</a:t>
              </a:r>
              <a:endParaRPr lang="ar-SA" sz="2400" b="1" dirty="0"/>
            </a:p>
          </p:txBody>
        </p:sp>
        <p:cxnSp>
          <p:nvCxnSpPr>
            <p:cNvPr id="25" name="رابط مستقيم 24"/>
            <p:cNvCxnSpPr/>
            <p:nvPr/>
          </p:nvCxnSpPr>
          <p:spPr>
            <a:xfrm flipH="1">
              <a:off x="6078816" y="4567067"/>
              <a:ext cx="54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مربع نص 25"/>
            <p:cNvSpPr txBox="1"/>
            <p:nvPr/>
          </p:nvSpPr>
          <p:spPr>
            <a:xfrm>
              <a:off x="5405581" y="4360435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</p:grpSp>
      <p:sp>
        <p:nvSpPr>
          <p:cNvPr id="27" name="مربع نص 26"/>
          <p:cNvSpPr txBox="1"/>
          <p:nvPr/>
        </p:nvSpPr>
        <p:spPr>
          <a:xfrm>
            <a:off x="4704894" y="4121374"/>
            <a:ext cx="90010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108 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179127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7" grpId="0"/>
      <p:bldP spid="48" grpId="0"/>
      <p:bldP spid="49" grpId="0"/>
      <p:bldP spid="50" grpId="0"/>
      <p:bldP spid="51" grpId="0"/>
      <p:bldP spid="52" grpId="0"/>
      <p:bldP spid="1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016792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1956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949" y="1101054"/>
            <a:ext cx="3543300" cy="3714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مربع نص 12"/>
          <p:cNvSpPr txBox="1"/>
          <p:nvPr/>
        </p:nvSpPr>
        <p:spPr>
          <a:xfrm>
            <a:off x="5663904" y="3100898"/>
            <a:ext cx="316714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مجموع قياسات زوايا الثماني  =</a:t>
            </a:r>
            <a:endParaRPr lang="ar-SA" sz="20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535995" y="3100898"/>
            <a:ext cx="140415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6 ×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180 =</a:t>
            </a:r>
            <a:endParaRPr lang="ar-SA" sz="2000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3707905" y="3100898"/>
            <a:ext cx="9721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1080 </a:t>
            </a:r>
            <a:endParaRPr lang="ar-SA" sz="20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6645292" y="4109010"/>
            <a:ext cx="218575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قياس زاوية الثماني  =</a:t>
            </a:r>
            <a:endParaRPr lang="ar-SA" sz="2000" b="1" dirty="0"/>
          </a:p>
        </p:txBody>
      </p:sp>
      <p:grpSp>
        <p:nvGrpSpPr>
          <p:cNvPr id="17" name="مجموعة 16"/>
          <p:cNvGrpSpPr/>
          <p:nvPr/>
        </p:nvGrpSpPr>
        <p:grpSpPr>
          <a:xfrm>
            <a:off x="5313948" y="3935789"/>
            <a:ext cx="1418292" cy="781403"/>
            <a:chOff x="5405581" y="4184548"/>
            <a:chExt cx="1418292" cy="781403"/>
          </a:xfrm>
        </p:grpSpPr>
        <p:sp>
          <p:nvSpPr>
            <p:cNvPr id="18" name="مربع نص 17"/>
            <p:cNvSpPr txBox="1"/>
            <p:nvPr/>
          </p:nvSpPr>
          <p:spPr>
            <a:xfrm>
              <a:off x="5686684" y="4184548"/>
              <a:ext cx="113718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baseline="30000" dirty="0" smtClean="0"/>
                <a:t>5</a:t>
              </a:r>
              <a:r>
                <a:rPr lang="ar-SA" sz="2400" b="1" dirty="0" smtClean="0"/>
                <a:t>1080</a:t>
              </a:r>
              <a:endParaRPr lang="ar-SA" sz="2400" b="1" dirty="0"/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591547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8</a:t>
              </a:r>
              <a:endParaRPr lang="ar-SA" sz="2400" b="1" dirty="0"/>
            </a:p>
          </p:txBody>
        </p:sp>
        <p:cxnSp>
          <p:nvCxnSpPr>
            <p:cNvPr id="20" name="رابط مستقيم 19"/>
            <p:cNvCxnSpPr/>
            <p:nvPr/>
          </p:nvCxnSpPr>
          <p:spPr>
            <a:xfrm flipH="1">
              <a:off x="5959777" y="4567067"/>
              <a:ext cx="64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مربع نص 20"/>
            <p:cNvSpPr txBox="1"/>
            <p:nvPr/>
          </p:nvSpPr>
          <p:spPr>
            <a:xfrm>
              <a:off x="5405581" y="4360435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4704894" y="4121374"/>
            <a:ext cx="90010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135 </a:t>
            </a:r>
            <a:endParaRPr lang="ar-SA" sz="20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564" y="2139781"/>
            <a:ext cx="2484000" cy="24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رابط مستقيم 7"/>
          <p:cNvCxnSpPr/>
          <p:nvPr/>
        </p:nvCxnSpPr>
        <p:spPr>
          <a:xfrm rot="-60000" flipV="1">
            <a:off x="1721125" y="3921934"/>
            <a:ext cx="1749439" cy="686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flipV="1">
            <a:off x="1727210" y="2139781"/>
            <a:ext cx="1031305" cy="248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9"/>
          <p:cNvSpPr txBox="1"/>
          <p:nvPr/>
        </p:nvSpPr>
        <p:spPr>
          <a:xfrm rot="20539163">
            <a:off x="2098871" y="4248671"/>
            <a:ext cx="10599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baseline="30000" dirty="0" smtClean="0"/>
              <a:t>5</a:t>
            </a:r>
            <a:r>
              <a:rPr lang="ar-SA" sz="2400" b="1" dirty="0" smtClean="0"/>
              <a:t>180</a:t>
            </a:r>
            <a:endParaRPr lang="ar-SA" sz="24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2459687" y="3615407"/>
            <a:ext cx="10599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baseline="30000" dirty="0" smtClean="0"/>
              <a:t>5</a:t>
            </a:r>
            <a:r>
              <a:rPr lang="ar-SA" sz="2400" b="1" dirty="0" smtClean="0"/>
              <a:t>180</a:t>
            </a:r>
            <a:endParaRPr lang="ar-SA" sz="24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848671" y="2709000"/>
            <a:ext cx="10599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baseline="30000" dirty="0" smtClean="0"/>
              <a:t>5</a:t>
            </a:r>
            <a:r>
              <a:rPr lang="ar-SA" sz="2400" b="1" dirty="0" smtClean="0"/>
              <a:t>180</a:t>
            </a:r>
            <a:endParaRPr lang="ar-SA" sz="2400" b="1" dirty="0"/>
          </a:p>
        </p:txBody>
      </p:sp>
      <p:cxnSp>
        <p:nvCxnSpPr>
          <p:cNvPr id="24" name="رابط مستقيم 23"/>
          <p:cNvCxnSpPr/>
          <p:nvPr/>
        </p:nvCxnSpPr>
        <p:spPr>
          <a:xfrm flipV="1">
            <a:off x="1727210" y="2856587"/>
            <a:ext cx="1730640" cy="17671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2085792" y="3129100"/>
            <a:ext cx="10599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baseline="30000" dirty="0" smtClean="0"/>
              <a:t>5</a:t>
            </a:r>
            <a:r>
              <a:rPr lang="ar-SA" sz="2400" b="1" dirty="0" smtClean="0"/>
              <a:t>180</a:t>
            </a:r>
            <a:endParaRPr lang="ar-SA" sz="2400" b="1" dirty="0"/>
          </a:p>
        </p:txBody>
      </p:sp>
      <p:cxnSp>
        <p:nvCxnSpPr>
          <p:cNvPr id="38" name="رابط مستقيم 37"/>
          <p:cNvCxnSpPr/>
          <p:nvPr/>
        </p:nvCxnSpPr>
        <p:spPr>
          <a:xfrm flipV="1">
            <a:off x="1727210" y="2139782"/>
            <a:ext cx="0" cy="244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 flipH="1" flipV="1">
            <a:off x="986564" y="2840370"/>
            <a:ext cx="728699" cy="176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مربع نص 44"/>
          <p:cNvSpPr txBox="1"/>
          <p:nvPr/>
        </p:nvSpPr>
        <p:spPr>
          <a:xfrm>
            <a:off x="1555064" y="2667435"/>
            <a:ext cx="10599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baseline="30000" dirty="0" smtClean="0"/>
              <a:t>5</a:t>
            </a:r>
            <a:r>
              <a:rPr lang="ar-SA" sz="2400" b="1" dirty="0" smtClean="0"/>
              <a:t>180</a:t>
            </a:r>
            <a:endParaRPr lang="ar-SA" sz="2400" b="1" dirty="0"/>
          </a:p>
        </p:txBody>
      </p:sp>
      <p:sp>
        <p:nvSpPr>
          <p:cNvPr id="46" name="مربع نص 45"/>
          <p:cNvSpPr txBox="1"/>
          <p:nvPr/>
        </p:nvSpPr>
        <p:spPr>
          <a:xfrm rot="14646555">
            <a:off x="664505" y="3526692"/>
            <a:ext cx="10599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baseline="30000" dirty="0" smtClean="0"/>
              <a:t>5</a:t>
            </a:r>
            <a:r>
              <a:rPr lang="ar-SA" sz="2400" b="1" dirty="0" smtClean="0"/>
              <a:t>180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412651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2" grpId="0"/>
      <p:bldP spid="10" grpId="0"/>
      <p:bldP spid="11" grpId="0"/>
      <p:bldP spid="12" grpId="0"/>
      <p:bldP spid="28" grpId="0"/>
      <p:bldP spid="45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016792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1956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949" y="1101054"/>
            <a:ext cx="3543300" cy="3714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مربع نص 12"/>
          <p:cNvSpPr txBox="1"/>
          <p:nvPr/>
        </p:nvSpPr>
        <p:spPr>
          <a:xfrm>
            <a:off x="5663904" y="3100898"/>
            <a:ext cx="316714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مجموع قياسات زوايا المثلث  =</a:t>
            </a:r>
            <a:endParaRPr lang="ar-SA" sz="2000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5148064" y="3100898"/>
            <a:ext cx="9721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180 </a:t>
            </a:r>
            <a:endParaRPr lang="ar-SA" sz="20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5004048" y="4109010"/>
            <a:ext cx="382700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قياس زاوية المثلث المتطابق الأضلاع  =</a:t>
            </a:r>
            <a:endParaRPr lang="ar-SA" sz="2000" b="1" dirty="0"/>
          </a:p>
        </p:txBody>
      </p:sp>
      <p:grpSp>
        <p:nvGrpSpPr>
          <p:cNvPr id="17" name="مجموعة 16"/>
          <p:cNvGrpSpPr/>
          <p:nvPr/>
        </p:nvGrpSpPr>
        <p:grpSpPr>
          <a:xfrm>
            <a:off x="4017804" y="3935789"/>
            <a:ext cx="1418292" cy="809113"/>
            <a:chOff x="5405581" y="4184548"/>
            <a:chExt cx="1418292" cy="809113"/>
          </a:xfrm>
        </p:grpSpPr>
        <p:sp>
          <p:nvSpPr>
            <p:cNvPr id="18" name="مربع نص 17"/>
            <p:cNvSpPr txBox="1"/>
            <p:nvPr/>
          </p:nvSpPr>
          <p:spPr>
            <a:xfrm>
              <a:off x="5686684" y="4184548"/>
              <a:ext cx="113718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baseline="30000" dirty="0" smtClean="0"/>
                <a:t>5</a:t>
              </a:r>
              <a:r>
                <a:rPr lang="ar-SA" sz="2400" b="1" dirty="0" smtClean="0"/>
                <a:t>180</a:t>
              </a:r>
              <a:endParaRPr lang="ar-SA" sz="2400" b="1" dirty="0"/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5915479" y="453199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3</a:t>
              </a:r>
              <a:endParaRPr lang="ar-SA" sz="2400" b="1" dirty="0"/>
            </a:p>
          </p:txBody>
        </p:sp>
        <p:cxnSp>
          <p:nvCxnSpPr>
            <p:cNvPr id="20" name="رابط مستقيم 19"/>
            <p:cNvCxnSpPr/>
            <p:nvPr/>
          </p:nvCxnSpPr>
          <p:spPr>
            <a:xfrm flipH="1">
              <a:off x="5959777" y="4567067"/>
              <a:ext cx="64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مربع نص 20"/>
            <p:cNvSpPr txBox="1"/>
            <p:nvPr/>
          </p:nvSpPr>
          <p:spPr>
            <a:xfrm>
              <a:off x="5405581" y="4360435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3408750" y="4121374"/>
            <a:ext cx="90010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60 </a:t>
            </a:r>
            <a:endParaRPr lang="ar-SA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2936"/>
            <a:ext cx="2100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503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22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3020</TotalTime>
  <Words>351</Words>
  <Application>Microsoft Office PowerPoint</Application>
  <PresentationFormat>عرض على الشاشة (3:4)‏</PresentationFormat>
  <Paragraphs>110</Paragraphs>
  <Slides>15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293</cp:revision>
  <dcterms:created xsi:type="dcterms:W3CDTF">2013-12-12T20:17:43Z</dcterms:created>
  <dcterms:modified xsi:type="dcterms:W3CDTF">2014-03-17T16:42:27Z</dcterms:modified>
</cp:coreProperties>
</file>