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71" r:id="rId2"/>
    <p:sldId id="256" r:id="rId3"/>
    <p:sldId id="280" r:id="rId4"/>
    <p:sldId id="287" r:id="rId5"/>
    <p:sldId id="282" r:id="rId6"/>
    <p:sldId id="288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22/03/35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88" y="116632"/>
            <a:ext cx="1885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8357372" y="3358001"/>
            <a:ext cx="679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أسود</a:t>
            </a:r>
            <a:endParaRPr lang="ar-SA" sz="20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006417" y="2918414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صغير</a:t>
            </a:r>
            <a:endParaRPr lang="ar-SA" sz="20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6872264" y="3780908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كبير</a:t>
            </a:r>
            <a:endParaRPr lang="ar-SA" sz="2000" b="1" dirty="0"/>
          </a:p>
        </p:txBody>
      </p:sp>
      <p:grpSp>
        <p:nvGrpSpPr>
          <p:cNvPr id="24" name="مجموعة 23"/>
          <p:cNvGrpSpPr/>
          <p:nvPr/>
        </p:nvGrpSpPr>
        <p:grpSpPr>
          <a:xfrm>
            <a:off x="7812360" y="3174400"/>
            <a:ext cx="617020" cy="796317"/>
            <a:chOff x="6164988" y="2393178"/>
            <a:chExt cx="968248" cy="1260000"/>
          </a:xfrm>
        </p:grpSpPr>
        <p:grpSp>
          <p:nvGrpSpPr>
            <p:cNvPr id="25" name="مجموعة 24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27" name="رابط مستقيم 26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رابط مستقيم 29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رابط مستقيم 25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مربع نص 30"/>
          <p:cNvSpPr txBox="1"/>
          <p:nvPr/>
        </p:nvSpPr>
        <p:spPr>
          <a:xfrm>
            <a:off x="7006417" y="3364317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متوسط</a:t>
            </a:r>
            <a:endParaRPr lang="ar-SA" sz="2000" b="1" dirty="0"/>
          </a:p>
        </p:txBody>
      </p:sp>
      <p:cxnSp>
        <p:nvCxnSpPr>
          <p:cNvPr id="4" name="رابط مستقيم 3"/>
          <p:cNvCxnSpPr/>
          <p:nvPr/>
        </p:nvCxnSpPr>
        <p:spPr>
          <a:xfrm flipH="1">
            <a:off x="6552280" y="315126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>
            <a:off x="5148064" y="2918414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أسود  ، صغير</a:t>
            </a:r>
            <a:endParaRPr lang="ar-SA" sz="2000" b="1" dirty="0"/>
          </a:p>
        </p:txBody>
      </p:sp>
      <p:cxnSp>
        <p:nvCxnSpPr>
          <p:cNvPr id="33" name="رابط مستقيم 32"/>
          <p:cNvCxnSpPr/>
          <p:nvPr/>
        </p:nvCxnSpPr>
        <p:spPr>
          <a:xfrm flipH="1">
            <a:off x="6552280" y="356672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5004048" y="3333874"/>
            <a:ext cx="1588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أسود  ، متوسط</a:t>
            </a:r>
            <a:endParaRPr lang="ar-SA" sz="2000" b="1" dirty="0"/>
          </a:p>
        </p:txBody>
      </p:sp>
      <p:cxnSp>
        <p:nvCxnSpPr>
          <p:cNvPr id="35" name="رابط مستقيم 34"/>
          <p:cNvCxnSpPr/>
          <p:nvPr/>
        </p:nvCxnSpPr>
        <p:spPr>
          <a:xfrm flipH="1">
            <a:off x="6552280" y="3983419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مربع نص 35"/>
          <p:cNvSpPr txBox="1"/>
          <p:nvPr/>
        </p:nvSpPr>
        <p:spPr>
          <a:xfrm>
            <a:off x="5148064" y="3750572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أسود  ، كبير</a:t>
            </a:r>
            <a:endParaRPr lang="ar-SA" sz="20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8357372" y="4583739"/>
            <a:ext cx="679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بني</a:t>
            </a:r>
            <a:endParaRPr lang="ar-SA" sz="20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7006417" y="4144152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صغير</a:t>
            </a:r>
            <a:endParaRPr lang="ar-SA" sz="20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872264" y="5006646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كبير</a:t>
            </a:r>
            <a:endParaRPr lang="ar-SA" sz="2000" b="1" dirty="0"/>
          </a:p>
        </p:txBody>
      </p:sp>
      <p:grpSp>
        <p:nvGrpSpPr>
          <p:cNvPr id="46" name="مجموعة 45"/>
          <p:cNvGrpSpPr/>
          <p:nvPr/>
        </p:nvGrpSpPr>
        <p:grpSpPr>
          <a:xfrm>
            <a:off x="7812360" y="4400138"/>
            <a:ext cx="617020" cy="796317"/>
            <a:chOff x="6164988" y="2393178"/>
            <a:chExt cx="968248" cy="1260000"/>
          </a:xfrm>
        </p:grpSpPr>
        <p:grpSp>
          <p:nvGrpSpPr>
            <p:cNvPr id="47" name="مجموعة 46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49" name="رابط مستقيم 48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رابط مستقيم 47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مربع نص 50"/>
          <p:cNvSpPr txBox="1"/>
          <p:nvPr/>
        </p:nvSpPr>
        <p:spPr>
          <a:xfrm>
            <a:off x="7006417" y="4590055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متوسط</a:t>
            </a:r>
            <a:endParaRPr lang="ar-SA" sz="2000" b="1" dirty="0"/>
          </a:p>
        </p:txBody>
      </p:sp>
      <p:cxnSp>
        <p:nvCxnSpPr>
          <p:cNvPr id="52" name="رابط مستقيم 51"/>
          <p:cNvCxnSpPr/>
          <p:nvPr/>
        </p:nvCxnSpPr>
        <p:spPr>
          <a:xfrm flipH="1">
            <a:off x="6552280" y="4376999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مربع نص 52"/>
          <p:cNvSpPr txBox="1"/>
          <p:nvPr/>
        </p:nvSpPr>
        <p:spPr>
          <a:xfrm>
            <a:off x="5148064" y="4144152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بني ، صغير</a:t>
            </a:r>
            <a:endParaRPr lang="ar-SA" sz="2000" b="1" dirty="0"/>
          </a:p>
        </p:txBody>
      </p:sp>
      <p:cxnSp>
        <p:nvCxnSpPr>
          <p:cNvPr id="54" name="رابط مستقيم 53"/>
          <p:cNvCxnSpPr/>
          <p:nvPr/>
        </p:nvCxnSpPr>
        <p:spPr>
          <a:xfrm flipH="1">
            <a:off x="6552280" y="4792459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مربع نص 54"/>
          <p:cNvSpPr txBox="1"/>
          <p:nvPr/>
        </p:nvSpPr>
        <p:spPr>
          <a:xfrm>
            <a:off x="5004048" y="4559612"/>
            <a:ext cx="1588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بني ، متوسط</a:t>
            </a:r>
            <a:endParaRPr lang="ar-SA" sz="2000" b="1" dirty="0"/>
          </a:p>
        </p:txBody>
      </p:sp>
      <p:cxnSp>
        <p:nvCxnSpPr>
          <p:cNvPr id="56" name="رابط مستقيم 55"/>
          <p:cNvCxnSpPr/>
          <p:nvPr/>
        </p:nvCxnSpPr>
        <p:spPr>
          <a:xfrm flipH="1">
            <a:off x="6552280" y="5209157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مربع نص 56"/>
          <p:cNvSpPr txBox="1"/>
          <p:nvPr/>
        </p:nvSpPr>
        <p:spPr>
          <a:xfrm>
            <a:off x="5148064" y="4976310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بني ، كبير</a:t>
            </a:r>
            <a:endParaRPr lang="ar-SA" sz="20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8357372" y="5918351"/>
            <a:ext cx="679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أزرق</a:t>
            </a:r>
            <a:endParaRPr lang="ar-SA" sz="20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7006417" y="5478764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صغير</a:t>
            </a:r>
            <a:endParaRPr lang="ar-SA" sz="2000" b="1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6872264" y="6341258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كبير</a:t>
            </a:r>
            <a:endParaRPr lang="ar-SA" sz="2000" b="1" dirty="0"/>
          </a:p>
        </p:txBody>
      </p:sp>
      <p:grpSp>
        <p:nvGrpSpPr>
          <p:cNvPr id="61" name="مجموعة 60"/>
          <p:cNvGrpSpPr/>
          <p:nvPr/>
        </p:nvGrpSpPr>
        <p:grpSpPr>
          <a:xfrm>
            <a:off x="7812360" y="5734750"/>
            <a:ext cx="617020" cy="796317"/>
            <a:chOff x="6164988" y="2393178"/>
            <a:chExt cx="968248" cy="1260000"/>
          </a:xfrm>
        </p:grpSpPr>
        <p:grpSp>
          <p:nvGrpSpPr>
            <p:cNvPr id="62" name="مجموعة 61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64" name="رابط مستقيم 63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رابط مستقيم 64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رابط مستقيم 62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مربع نص 65"/>
          <p:cNvSpPr txBox="1"/>
          <p:nvPr/>
        </p:nvSpPr>
        <p:spPr>
          <a:xfrm>
            <a:off x="7006417" y="5924667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متوسط</a:t>
            </a:r>
            <a:endParaRPr lang="ar-SA" sz="2000" b="1" dirty="0"/>
          </a:p>
        </p:txBody>
      </p:sp>
      <p:cxnSp>
        <p:nvCxnSpPr>
          <p:cNvPr id="67" name="رابط مستقيم 66"/>
          <p:cNvCxnSpPr/>
          <p:nvPr/>
        </p:nvCxnSpPr>
        <p:spPr>
          <a:xfrm flipH="1">
            <a:off x="6552280" y="571161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مربع نص 67"/>
          <p:cNvSpPr txBox="1"/>
          <p:nvPr/>
        </p:nvSpPr>
        <p:spPr>
          <a:xfrm>
            <a:off x="5148064" y="5478764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أزرق ، صغير</a:t>
            </a:r>
            <a:endParaRPr lang="ar-SA" sz="2000" b="1" dirty="0"/>
          </a:p>
        </p:txBody>
      </p:sp>
      <p:cxnSp>
        <p:nvCxnSpPr>
          <p:cNvPr id="69" name="رابط مستقيم 68"/>
          <p:cNvCxnSpPr/>
          <p:nvPr/>
        </p:nvCxnSpPr>
        <p:spPr>
          <a:xfrm flipH="1">
            <a:off x="6552280" y="612707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مربع نص 69"/>
          <p:cNvSpPr txBox="1"/>
          <p:nvPr/>
        </p:nvSpPr>
        <p:spPr>
          <a:xfrm>
            <a:off x="5004048" y="5894224"/>
            <a:ext cx="1588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أزرق ، متوسط</a:t>
            </a:r>
            <a:endParaRPr lang="ar-SA" sz="2000" b="1" dirty="0"/>
          </a:p>
        </p:txBody>
      </p:sp>
      <p:cxnSp>
        <p:nvCxnSpPr>
          <p:cNvPr id="71" name="رابط مستقيم 70"/>
          <p:cNvCxnSpPr/>
          <p:nvPr/>
        </p:nvCxnSpPr>
        <p:spPr>
          <a:xfrm flipH="1">
            <a:off x="6552280" y="6543769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5148064" y="6310922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أزرق ، كبير</a:t>
            </a:r>
            <a:endParaRPr lang="ar-SA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069" y="116632"/>
            <a:ext cx="10382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مربع نص 72"/>
          <p:cNvSpPr txBox="1"/>
          <p:nvPr/>
        </p:nvSpPr>
        <p:spPr>
          <a:xfrm>
            <a:off x="3820868" y="3358001"/>
            <a:ext cx="679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أبيض</a:t>
            </a:r>
            <a:endParaRPr lang="ar-SA" sz="2000" b="1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2469913" y="2918414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صغير</a:t>
            </a:r>
            <a:endParaRPr lang="ar-SA" sz="20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2335760" y="3780908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كبير</a:t>
            </a:r>
            <a:endParaRPr lang="ar-SA" sz="2000" b="1" dirty="0"/>
          </a:p>
        </p:txBody>
      </p:sp>
      <p:grpSp>
        <p:nvGrpSpPr>
          <p:cNvPr id="76" name="مجموعة 75"/>
          <p:cNvGrpSpPr/>
          <p:nvPr/>
        </p:nvGrpSpPr>
        <p:grpSpPr>
          <a:xfrm>
            <a:off x="3275856" y="3174400"/>
            <a:ext cx="617020" cy="796317"/>
            <a:chOff x="6164988" y="2393178"/>
            <a:chExt cx="968248" cy="1260000"/>
          </a:xfrm>
        </p:grpSpPr>
        <p:grpSp>
          <p:nvGrpSpPr>
            <p:cNvPr id="77" name="مجموعة 76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79" name="رابط مستقيم 78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رابط مستقيم 79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رابط مستقيم 77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مربع نص 80"/>
          <p:cNvSpPr txBox="1"/>
          <p:nvPr/>
        </p:nvSpPr>
        <p:spPr>
          <a:xfrm>
            <a:off x="2469913" y="3364317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متوسط</a:t>
            </a:r>
            <a:endParaRPr lang="ar-SA" sz="2000" b="1" dirty="0"/>
          </a:p>
        </p:txBody>
      </p:sp>
      <p:cxnSp>
        <p:nvCxnSpPr>
          <p:cNvPr id="82" name="رابط مستقيم 81"/>
          <p:cNvCxnSpPr/>
          <p:nvPr/>
        </p:nvCxnSpPr>
        <p:spPr>
          <a:xfrm flipH="1">
            <a:off x="2015776" y="315126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مربع نص 82"/>
          <p:cNvSpPr txBox="1"/>
          <p:nvPr/>
        </p:nvSpPr>
        <p:spPr>
          <a:xfrm>
            <a:off x="611560" y="2918414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أبيض ، صغير</a:t>
            </a:r>
            <a:endParaRPr lang="ar-SA" sz="2000" b="1" dirty="0"/>
          </a:p>
        </p:txBody>
      </p:sp>
      <p:cxnSp>
        <p:nvCxnSpPr>
          <p:cNvPr id="84" name="رابط مستقيم 83"/>
          <p:cNvCxnSpPr/>
          <p:nvPr/>
        </p:nvCxnSpPr>
        <p:spPr>
          <a:xfrm flipH="1">
            <a:off x="2015776" y="3566721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مربع نص 84"/>
          <p:cNvSpPr txBox="1"/>
          <p:nvPr/>
        </p:nvSpPr>
        <p:spPr>
          <a:xfrm>
            <a:off x="467544" y="3333874"/>
            <a:ext cx="1588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أبيض ، متوسط</a:t>
            </a:r>
            <a:endParaRPr lang="ar-SA" sz="2000" b="1" dirty="0"/>
          </a:p>
        </p:txBody>
      </p:sp>
      <p:cxnSp>
        <p:nvCxnSpPr>
          <p:cNvPr id="86" name="رابط مستقيم 85"/>
          <p:cNvCxnSpPr/>
          <p:nvPr/>
        </p:nvCxnSpPr>
        <p:spPr>
          <a:xfrm flipH="1">
            <a:off x="2015776" y="3983419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مربع نص 86"/>
          <p:cNvSpPr txBox="1"/>
          <p:nvPr/>
        </p:nvSpPr>
        <p:spPr>
          <a:xfrm>
            <a:off x="611560" y="3750572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أبيض ، كبير</a:t>
            </a:r>
            <a:endParaRPr lang="ar-SA" sz="2000" b="1" dirty="0"/>
          </a:p>
        </p:txBody>
      </p:sp>
      <p:sp>
        <p:nvSpPr>
          <p:cNvPr id="88" name="مربع نص 87"/>
          <p:cNvSpPr txBox="1"/>
          <p:nvPr/>
        </p:nvSpPr>
        <p:spPr>
          <a:xfrm>
            <a:off x="3820868" y="4583739"/>
            <a:ext cx="679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أحمر</a:t>
            </a:r>
            <a:endParaRPr lang="ar-SA" sz="2000" b="1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2469913" y="4144152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صغير</a:t>
            </a:r>
            <a:endParaRPr lang="ar-SA" sz="2000" b="1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2335760" y="5006646"/>
            <a:ext cx="1156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كبير</a:t>
            </a:r>
            <a:endParaRPr lang="ar-SA" sz="2000" b="1" dirty="0"/>
          </a:p>
        </p:txBody>
      </p:sp>
      <p:grpSp>
        <p:nvGrpSpPr>
          <p:cNvPr id="91" name="مجموعة 90"/>
          <p:cNvGrpSpPr/>
          <p:nvPr/>
        </p:nvGrpSpPr>
        <p:grpSpPr>
          <a:xfrm>
            <a:off x="3275856" y="4400138"/>
            <a:ext cx="617020" cy="796317"/>
            <a:chOff x="6164988" y="2393178"/>
            <a:chExt cx="968248" cy="1260000"/>
          </a:xfrm>
        </p:grpSpPr>
        <p:grpSp>
          <p:nvGrpSpPr>
            <p:cNvPr id="92" name="مجموعة 91"/>
            <p:cNvGrpSpPr/>
            <p:nvPr/>
          </p:nvGrpSpPr>
          <p:grpSpPr>
            <a:xfrm>
              <a:off x="6197260" y="2393178"/>
              <a:ext cx="935976" cy="1260000"/>
              <a:chOff x="5508104" y="1196752"/>
              <a:chExt cx="935976" cy="1683894"/>
            </a:xfrm>
          </p:grpSpPr>
          <p:cxnSp>
            <p:nvCxnSpPr>
              <p:cNvPr id="94" name="رابط مستقيم 93"/>
              <p:cNvCxnSpPr/>
              <p:nvPr/>
            </p:nvCxnSpPr>
            <p:spPr>
              <a:xfrm flipH="1">
                <a:off x="5508104" y="2016550"/>
                <a:ext cx="935976" cy="86409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رابط مستقيم 94"/>
              <p:cNvCxnSpPr/>
              <p:nvPr/>
            </p:nvCxnSpPr>
            <p:spPr>
              <a:xfrm flipH="1" flipV="1">
                <a:off x="5508104" y="1196752"/>
                <a:ext cx="935976" cy="8467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رابط مستقيم 92"/>
            <p:cNvCxnSpPr/>
            <p:nvPr/>
          </p:nvCxnSpPr>
          <p:spPr>
            <a:xfrm flipH="1">
              <a:off x="6164988" y="3017515"/>
              <a:ext cx="9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مربع نص 95"/>
          <p:cNvSpPr txBox="1"/>
          <p:nvPr/>
        </p:nvSpPr>
        <p:spPr>
          <a:xfrm>
            <a:off x="2469913" y="4590055"/>
            <a:ext cx="8680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متوسط</a:t>
            </a:r>
            <a:endParaRPr lang="ar-SA" sz="2000" b="1" dirty="0"/>
          </a:p>
        </p:txBody>
      </p:sp>
      <p:cxnSp>
        <p:nvCxnSpPr>
          <p:cNvPr id="97" name="رابط مستقيم 96"/>
          <p:cNvCxnSpPr/>
          <p:nvPr/>
        </p:nvCxnSpPr>
        <p:spPr>
          <a:xfrm flipH="1">
            <a:off x="2015776" y="4376999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مربع نص 97"/>
          <p:cNvSpPr txBox="1"/>
          <p:nvPr/>
        </p:nvSpPr>
        <p:spPr>
          <a:xfrm>
            <a:off x="611560" y="4144152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أحمر ، صغير</a:t>
            </a:r>
            <a:endParaRPr lang="ar-SA" sz="2000" b="1" dirty="0"/>
          </a:p>
        </p:txBody>
      </p:sp>
      <p:cxnSp>
        <p:nvCxnSpPr>
          <p:cNvPr id="99" name="رابط مستقيم 98"/>
          <p:cNvCxnSpPr/>
          <p:nvPr/>
        </p:nvCxnSpPr>
        <p:spPr>
          <a:xfrm flipH="1">
            <a:off x="2015776" y="4792459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مربع نص 99"/>
          <p:cNvSpPr txBox="1"/>
          <p:nvPr/>
        </p:nvSpPr>
        <p:spPr>
          <a:xfrm>
            <a:off x="467544" y="4559612"/>
            <a:ext cx="1588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أحمر ، متوسط</a:t>
            </a:r>
            <a:endParaRPr lang="ar-SA" sz="2000" b="1" dirty="0"/>
          </a:p>
        </p:txBody>
      </p:sp>
      <p:cxnSp>
        <p:nvCxnSpPr>
          <p:cNvPr id="101" name="رابط مستقيم 100"/>
          <p:cNvCxnSpPr/>
          <p:nvPr/>
        </p:nvCxnSpPr>
        <p:spPr>
          <a:xfrm flipH="1">
            <a:off x="2015776" y="5229200"/>
            <a:ext cx="5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مربع نص 101"/>
          <p:cNvSpPr txBox="1"/>
          <p:nvPr/>
        </p:nvSpPr>
        <p:spPr>
          <a:xfrm>
            <a:off x="611560" y="4976310"/>
            <a:ext cx="14441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أحمر ، كبير</a:t>
            </a:r>
            <a:endParaRPr lang="ar-SA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779" y="676065"/>
            <a:ext cx="33432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02923"/>
            <a:ext cx="56959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88" y="440632"/>
            <a:ext cx="20669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مربع نص 102"/>
          <p:cNvSpPr txBox="1"/>
          <p:nvPr/>
        </p:nvSpPr>
        <p:spPr>
          <a:xfrm>
            <a:off x="5582108" y="1476597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5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5510100" y="196113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3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7" name="مربع نص 106"/>
          <p:cNvSpPr txBox="1"/>
          <p:nvPr/>
        </p:nvSpPr>
        <p:spPr>
          <a:xfrm>
            <a:off x="179512" y="6341258"/>
            <a:ext cx="455698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عدد النواتج يساوي حاصل ضرب العددين في 1 ، 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8" name="مربع نص 107"/>
          <p:cNvSpPr txBox="1"/>
          <p:nvPr/>
        </p:nvSpPr>
        <p:spPr>
          <a:xfrm>
            <a:off x="0" y="5806273"/>
            <a:ext cx="5148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B050"/>
                </a:solidFill>
              </a:rPr>
              <a:t>ما العلاقة بين عدد النواتج وحاصل ضرب العددين في </a:t>
            </a:r>
            <a:r>
              <a:rPr lang="ar-SA" sz="2000" b="1" dirty="0" smtClean="0">
                <a:solidFill>
                  <a:srgbClr val="FF0000"/>
                </a:solidFill>
              </a:rPr>
              <a:t>1</a:t>
            </a:r>
            <a:r>
              <a:rPr lang="ar-SA" sz="2000" b="1" dirty="0" smtClean="0">
                <a:solidFill>
                  <a:srgbClr val="00B050"/>
                </a:solidFill>
              </a:rPr>
              <a:t> ، </a:t>
            </a:r>
            <a:r>
              <a:rPr lang="ar-SA" sz="2000" b="1" dirty="0" smtClean="0">
                <a:solidFill>
                  <a:srgbClr val="FF0000"/>
                </a:solidFill>
              </a:rPr>
              <a:t>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9" name="مربع نص 108"/>
          <p:cNvSpPr txBox="1"/>
          <p:nvPr/>
        </p:nvSpPr>
        <p:spPr>
          <a:xfrm>
            <a:off x="2015776" y="5445224"/>
            <a:ext cx="313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B050"/>
                </a:solidFill>
              </a:rPr>
              <a:t>ما عدد النواتج في الرسم الشجري ؟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0" name="مربع نص 109"/>
          <p:cNvSpPr txBox="1"/>
          <p:nvPr/>
        </p:nvSpPr>
        <p:spPr>
          <a:xfrm>
            <a:off x="1479648" y="545407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15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51" grpId="0"/>
      <p:bldP spid="53" grpId="0"/>
      <p:bldP spid="55" grpId="0"/>
      <p:bldP spid="57" grpId="0"/>
      <p:bldP spid="58" grpId="0"/>
      <p:bldP spid="59" grpId="0"/>
      <p:bldP spid="60" grpId="0"/>
      <p:bldP spid="66" grpId="0"/>
      <p:bldP spid="68" grpId="0"/>
      <p:bldP spid="70" grpId="0"/>
      <p:bldP spid="72" grpId="0"/>
      <p:bldP spid="73" grpId="0"/>
      <p:bldP spid="74" grpId="0"/>
      <p:bldP spid="75" grpId="0"/>
      <p:bldP spid="81" grpId="0"/>
      <p:bldP spid="83" grpId="0"/>
      <p:bldP spid="85" grpId="0"/>
      <p:bldP spid="87" grpId="0"/>
      <p:bldP spid="88" grpId="0"/>
      <p:bldP spid="89" grpId="0"/>
      <p:bldP spid="90" grpId="0"/>
      <p:bldP spid="96" grpId="0"/>
      <p:bldP spid="98" grpId="0"/>
      <p:bldP spid="100" grpId="0"/>
      <p:bldP spid="102" grpId="0"/>
      <p:bldP spid="103" grpId="0"/>
      <p:bldP spid="106" grpId="0"/>
      <p:bldP spid="107" grpId="0"/>
      <p:bldP spid="108" grpId="0"/>
      <p:bldP spid="109" grpId="0"/>
      <p:bldP spid="1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88" y="116632"/>
            <a:ext cx="1885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7" y="836712"/>
            <a:ext cx="67151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916832"/>
            <a:ext cx="69056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4181078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21088"/>
            <a:ext cx="5057775" cy="361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خماسي 1"/>
          <p:cNvSpPr/>
          <p:nvPr/>
        </p:nvSpPr>
        <p:spPr>
          <a:xfrm rot="5400000">
            <a:off x="3433331" y="4253134"/>
            <a:ext cx="1008112" cy="864000"/>
          </a:xfrm>
          <a:prstGeom prst="homePlat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خماسي 40"/>
          <p:cNvSpPr/>
          <p:nvPr/>
        </p:nvSpPr>
        <p:spPr>
          <a:xfrm rot="5400000">
            <a:off x="2321808" y="4163134"/>
            <a:ext cx="1008112" cy="1044000"/>
          </a:xfrm>
          <a:prstGeom prst="homePlat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555055" y="5261138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</a:t>
            </a:r>
            <a:endParaRPr lang="ar-SA" sz="20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2442203" y="5261138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</a:t>
            </a:r>
            <a:endParaRPr lang="ar-SA" sz="20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3472860" y="3820978"/>
            <a:ext cx="9551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ش ، ك</a:t>
            </a:r>
            <a:endParaRPr lang="ar-SA" sz="20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1214437" y="3820978"/>
            <a:ext cx="22774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 ، 2 ، 3 ، 4 ، 5 ، 6</a:t>
            </a:r>
            <a:endParaRPr lang="ar-SA" sz="20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6444208" y="5661248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436096" y="5661248"/>
            <a:ext cx="11002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 × 6  =</a:t>
            </a:r>
            <a:endParaRPr lang="ar-SA" sz="20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4978087" y="5661248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12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 animBg="1"/>
      <p:bldP spid="42" grpId="0"/>
      <p:bldP spid="44" grpId="0"/>
      <p:bldP spid="45" grpId="0"/>
      <p:bldP spid="45" grpId="1"/>
      <p:bldP spid="46" grpId="0"/>
      <p:bldP spid="46" grpId="1"/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88" y="116632"/>
            <a:ext cx="1885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07205"/>
            <a:ext cx="5062272" cy="7190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مربع نص 56"/>
          <p:cNvSpPr txBox="1"/>
          <p:nvPr/>
        </p:nvSpPr>
        <p:spPr>
          <a:xfrm>
            <a:off x="6444208" y="2708920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5436096" y="2708920"/>
            <a:ext cx="11002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3 × 4  =</a:t>
            </a:r>
            <a:endParaRPr lang="ar-SA" sz="20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4978087" y="2708920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12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571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448840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92696"/>
            <a:ext cx="2971800" cy="2276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" y="593973"/>
            <a:ext cx="36671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88" y="116632"/>
            <a:ext cx="1885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خماسي 32"/>
          <p:cNvSpPr/>
          <p:nvPr/>
        </p:nvSpPr>
        <p:spPr>
          <a:xfrm rot="5400000">
            <a:off x="2268109" y="2623770"/>
            <a:ext cx="1610555" cy="864000"/>
          </a:xfrm>
          <a:prstGeom prst="homePlat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ربع نص 33"/>
          <p:cNvSpPr txBox="1"/>
          <p:nvPr/>
        </p:nvSpPr>
        <p:spPr>
          <a:xfrm>
            <a:off x="2702525" y="3861048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</a:t>
            </a:r>
            <a:endParaRPr lang="ar-SA" sz="2000" b="1" dirty="0"/>
          </a:p>
        </p:txBody>
      </p:sp>
      <p:sp>
        <p:nvSpPr>
          <p:cNvPr id="55" name="خماسي 54"/>
          <p:cNvSpPr/>
          <p:nvPr/>
        </p:nvSpPr>
        <p:spPr>
          <a:xfrm rot="5400000">
            <a:off x="1118967" y="2623771"/>
            <a:ext cx="1610555" cy="864000"/>
          </a:xfrm>
          <a:prstGeom prst="homePlat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1553383" y="3861049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</a:t>
            </a:r>
            <a:endParaRPr lang="ar-SA" sz="2000" b="1" dirty="0"/>
          </a:p>
        </p:txBody>
      </p:sp>
      <p:sp>
        <p:nvSpPr>
          <p:cNvPr id="60" name="خماسي 59"/>
          <p:cNvSpPr/>
          <p:nvPr/>
        </p:nvSpPr>
        <p:spPr>
          <a:xfrm rot="5400000">
            <a:off x="-19306" y="2623772"/>
            <a:ext cx="1610555" cy="864000"/>
          </a:xfrm>
          <a:prstGeom prst="homePlate">
            <a:avLst/>
          </a:prstGeom>
          <a:solidFill>
            <a:srgbClr val="FFFF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ربع نص 60"/>
          <p:cNvSpPr txBox="1"/>
          <p:nvPr/>
        </p:nvSpPr>
        <p:spPr>
          <a:xfrm>
            <a:off x="415110" y="3861050"/>
            <a:ext cx="7312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</a:t>
            </a:r>
            <a:endParaRPr lang="ar-SA" sz="20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7432233" y="3212976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5940152" y="3212976"/>
            <a:ext cx="15841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5 × 3 × 3  =</a:t>
            </a:r>
            <a:endParaRPr lang="ar-SA" sz="20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508104" y="3212976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45</a:t>
            </a:r>
            <a:endParaRPr lang="ar-SA" sz="20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4788024" y="3789040"/>
            <a:ext cx="41044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بني وارتفاعه 30 سم وطوله 45 سم )  =</a:t>
            </a:r>
            <a:endParaRPr lang="ar-SA" sz="2000" b="1" dirty="0"/>
          </a:p>
        </p:txBody>
      </p:sp>
      <p:grpSp>
        <p:nvGrpSpPr>
          <p:cNvPr id="66" name="مجموعة 65"/>
          <p:cNvGrpSpPr/>
          <p:nvPr/>
        </p:nvGrpSpPr>
        <p:grpSpPr>
          <a:xfrm>
            <a:off x="4256258" y="3699826"/>
            <a:ext cx="720080" cy="678683"/>
            <a:chOff x="5694482" y="4242301"/>
            <a:chExt cx="720080" cy="678683"/>
          </a:xfrm>
        </p:grpSpPr>
        <p:sp>
          <p:nvSpPr>
            <p:cNvPr id="67" name="مربع نص 66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68" name="مربع نص 67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45</a:t>
              </a:r>
              <a:endParaRPr lang="ar-SA" sz="2000" b="1" dirty="0"/>
            </a:p>
          </p:txBody>
        </p:sp>
        <p:cxnSp>
          <p:nvCxnSpPr>
            <p:cNvPr id="69" name="رابط مستقيم 68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525" y="4437112"/>
            <a:ext cx="5943600" cy="1200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مربع نص 69"/>
          <p:cNvSpPr txBox="1"/>
          <p:nvPr/>
        </p:nvSpPr>
        <p:spPr>
          <a:xfrm>
            <a:off x="7432233" y="5837202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5940152" y="5837202"/>
            <a:ext cx="15841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5 × 3 × 4  =</a:t>
            </a:r>
            <a:endParaRPr lang="ar-SA" sz="2000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5508104" y="5837202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60</a:t>
            </a:r>
            <a:endParaRPr lang="ar-SA" sz="2000" b="1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4788024" y="6295915"/>
            <a:ext cx="410445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بني وارتفاعه 25سم وطوله 55 سم )  =</a:t>
            </a:r>
            <a:endParaRPr lang="ar-SA" sz="2000" b="1" dirty="0"/>
          </a:p>
        </p:txBody>
      </p:sp>
      <p:grpSp>
        <p:nvGrpSpPr>
          <p:cNvPr id="74" name="مجموعة 73"/>
          <p:cNvGrpSpPr/>
          <p:nvPr/>
        </p:nvGrpSpPr>
        <p:grpSpPr>
          <a:xfrm>
            <a:off x="4256258" y="6206701"/>
            <a:ext cx="720080" cy="678683"/>
            <a:chOff x="5694482" y="4242301"/>
            <a:chExt cx="720080" cy="678683"/>
          </a:xfrm>
        </p:grpSpPr>
        <p:sp>
          <p:nvSpPr>
            <p:cNvPr id="75" name="مربع نص 74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76" name="مربع نص 75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60</a:t>
              </a:r>
              <a:endParaRPr lang="ar-SA" sz="2000" b="1" dirty="0"/>
            </a:p>
          </p:txBody>
        </p:sp>
        <p:cxnSp>
          <p:nvCxnSpPr>
            <p:cNvPr id="77" name="رابط مستقيم 76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32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55" grpId="0" animBg="1"/>
      <p:bldP spid="59" grpId="0"/>
      <p:bldP spid="60" grpId="0" animBg="1"/>
      <p:bldP spid="61" grpId="0"/>
      <p:bldP spid="62" grpId="0"/>
      <p:bldP spid="63" grpId="0"/>
      <p:bldP spid="64" grpId="0"/>
      <p:bldP spid="65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692696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11758"/>
            <a:ext cx="582930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88" y="116632"/>
            <a:ext cx="1885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002" y="1916832"/>
            <a:ext cx="2657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327" y="3233539"/>
            <a:ext cx="57721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7" y="5001741"/>
            <a:ext cx="53911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06527"/>
            <a:ext cx="206692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مربع نص 50"/>
          <p:cNvSpPr txBox="1"/>
          <p:nvPr/>
        </p:nvSpPr>
        <p:spPr>
          <a:xfrm>
            <a:off x="7432232" y="2524834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5940151" y="2524834"/>
            <a:ext cx="15841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2 × 2 × 2  =</a:t>
            </a:r>
            <a:endParaRPr lang="ar-SA" sz="20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5606072" y="2524834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8</a:t>
            </a:r>
            <a:endParaRPr lang="ar-SA" sz="20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7432232" y="4181018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6444208" y="4181018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4 × 3  =</a:t>
            </a:r>
            <a:endParaRPr lang="ar-SA" sz="20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6012160" y="4181018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12</a:t>
            </a:r>
            <a:endParaRPr lang="ar-SA" sz="20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7432232" y="5693186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6444208" y="5693186"/>
            <a:ext cx="10801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6 × 4  =</a:t>
            </a:r>
            <a:endParaRPr lang="ar-SA" sz="20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012160" y="5693186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24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0163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1523256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40" y="1068415"/>
            <a:ext cx="4953000" cy="1552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88" y="116632"/>
            <a:ext cx="1885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ربع نص 28"/>
          <p:cNvSpPr txBox="1"/>
          <p:nvPr/>
        </p:nvSpPr>
        <p:spPr>
          <a:xfrm>
            <a:off x="7432233" y="3343587"/>
            <a:ext cx="14602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النواتج  =</a:t>
            </a:r>
            <a:endParaRPr lang="ar-SA" sz="20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940152" y="3343587"/>
            <a:ext cx="15841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4</a:t>
            </a:r>
            <a:r>
              <a:rPr lang="ar-SA" sz="2000" b="1" dirty="0" smtClean="0"/>
              <a:t> × 6 × 3  =</a:t>
            </a:r>
            <a:endParaRPr lang="ar-SA" sz="20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508104" y="3343587"/>
            <a:ext cx="5501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72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6058208" y="4423707"/>
            <a:ext cx="283427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ح ( غترة وقميص وحذاء )  =</a:t>
            </a:r>
            <a:endParaRPr lang="ar-SA" sz="2000" b="1" dirty="0"/>
          </a:p>
        </p:txBody>
      </p:sp>
      <p:grpSp>
        <p:nvGrpSpPr>
          <p:cNvPr id="33" name="مجموعة 32"/>
          <p:cNvGrpSpPr/>
          <p:nvPr/>
        </p:nvGrpSpPr>
        <p:grpSpPr>
          <a:xfrm>
            <a:off x="5580112" y="4334493"/>
            <a:ext cx="720080" cy="678683"/>
            <a:chOff x="5694482" y="4242301"/>
            <a:chExt cx="720080" cy="678683"/>
          </a:xfrm>
        </p:grpSpPr>
        <p:sp>
          <p:nvSpPr>
            <p:cNvPr id="34" name="مربع نص 33"/>
            <p:cNvSpPr txBox="1"/>
            <p:nvPr/>
          </p:nvSpPr>
          <p:spPr>
            <a:xfrm>
              <a:off x="5769761" y="4242301"/>
              <a:ext cx="553162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</a:t>
              </a:r>
              <a:endParaRPr lang="ar-SA" sz="2000" b="1" dirty="0"/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5694482" y="4520874"/>
              <a:ext cx="72008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72</a:t>
              </a:r>
              <a:endParaRPr lang="ar-SA" sz="2000" b="1" dirty="0"/>
            </a:p>
          </p:txBody>
        </p:sp>
        <p:cxnSp>
          <p:nvCxnSpPr>
            <p:cNvPr id="37" name="رابط مستقيم 36"/>
            <p:cNvCxnSpPr/>
            <p:nvPr/>
          </p:nvCxnSpPr>
          <p:spPr>
            <a:xfrm flipH="1">
              <a:off x="5908252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61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224</Words>
  <Application>Microsoft Office PowerPoint</Application>
  <PresentationFormat>عرض على الشاشة (3:4)‏</PresentationFormat>
  <Paragraphs>83</Paragraphs>
  <Slides>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218</cp:revision>
  <dcterms:created xsi:type="dcterms:W3CDTF">2013-12-12T20:17:43Z</dcterms:created>
  <dcterms:modified xsi:type="dcterms:W3CDTF">2014-01-23T14:32:44Z</dcterms:modified>
</cp:coreProperties>
</file>