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71" r:id="rId2"/>
    <p:sldId id="280" r:id="rId3"/>
    <p:sldId id="256" r:id="rId4"/>
    <p:sldId id="293" r:id="rId5"/>
    <p:sldId id="282" r:id="rId6"/>
    <p:sldId id="289" r:id="rId7"/>
    <p:sldId id="290" r:id="rId8"/>
    <p:sldId id="288" r:id="rId9"/>
    <p:sldId id="291" r:id="rId10"/>
    <p:sldId id="29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02/04/35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sa/imgres?imgurl=http://becauseican.co.za/wp-content/uploads/2008/04/ruler_0_10.jpg&amp;imgrefurl=http://becauseican.co.za/2008/04/07/my-name-is/&amp;usg=__f_SJ1RKMkZAfmacHe6AWGtrZhxk=&amp;h=405&amp;w=1240&amp;sz=63&amp;hl=ar&amp;start=25&amp;zoom=1&amp;tbnid=2Z6ENEgRwNPUaM:&amp;tbnh=49&amp;tbnw=150&amp;prev=/images?q=%D9%85%D8%B3%D8%B7%D8%B1%D8%A9&amp;start=20&amp;hl=ar&amp;safe=active&amp;sa=N&amp;gbv=2&amp;tbs=isch:1&amp;itb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915816" y="260648"/>
            <a:ext cx="4140132" cy="360000"/>
            <a:chOff x="3242376" y="3332775"/>
            <a:chExt cx="4140132" cy="360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4086225" cy="1209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مثلث متساوي الساقين 7"/>
          <p:cNvSpPr/>
          <p:nvPr/>
        </p:nvSpPr>
        <p:spPr>
          <a:xfrm>
            <a:off x="2078016" y="1135601"/>
            <a:ext cx="2212832" cy="899928"/>
          </a:xfrm>
          <a:prstGeom prst="triangle">
            <a:avLst>
              <a:gd name="adj" fmla="val 23078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ثلث متساوي الساقين 17"/>
          <p:cNvSpPr/>
          <p:nvPr/>
        </p:nvSpPr>
        <p:spPr>
          <a:xfrm flipH="1">
            <a:off x="2078016" y="2852936"/>
            <a:ext cx="2271080" cy="1187960"/>
          </a:xfrm>
          <a:prstGeom prst="triangle">
            <a:avLst>
              <a:gd name="adj" fmla="val 11535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ثلث متساوي الساقين 18"/>
          <p:cNvSpPr/>
          <p:nvPr/>
        </p:nvSpPr>
        <p:spPr>
          <a:xfrm flipH="1">
            <a:off x="2078016" y="4941168"/>
            <a:ext cx="2271080" cy="1187960"/>
          </a:xfrm>
          <a:prstGeom prst="triangle">
            <a:avLst>
              <a:gd name="adj" fmla="val 4203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7" y="152797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2033921" y="1746601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60</a:t>
            </a:r>
            <a:endParaRPr lang="ar-SA" sz="2000" b="1" dirty="0"/>
          </a:p>
        </p:txBody>
      </p:sp>
      <p:pic>
        <p:nvPicPr>
          <p:cNvPr id="22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2797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3372071" y="1732746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30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2329708" y="1192114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725570" y="3748970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80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188856" y="3751066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30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3554123" y="2964994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70</a:t>
            </a:r>
            <a:endParaRPr lang="ar-SA" sz="2000" b="1" dirty="0"/>
          </a:p>
        </p:txBody>
      </p:sp>
      <p:pic>
        <p:nvPicPr>
          <p:cNvPr id="29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89202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759" y="2189202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مربع نص 30"/>
          <p:cNvSpPr txBox="1"/>
          <p:nvPr/>
        </p:nvSpPr>
        <p:spPr>
          <a:xfrm>
            <a:off x="3687079" y="5835707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50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2131786" y="5831314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40</a:t>
            </a:r>
            <a:endParaRPr lang="ar-SA" sz="20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22078" y="5013176"/>
            <a:ext cx="730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/>
              <a:t>5</a:t>
            </a:r>
            <a:r>
              <a:rPr lang="ar-SA" sz="2000" b="1" dirty="0" smtClean="0"/>
              <a:t>90</a:t>
            </a:r>
            <a:endParaRPr lang="ar-SA" sz="2000" b="1" dirty="0"/>
          </a:p>
        </p:txBody>
      </p:sp>
      <p:pic>
        <p:nvPicPr>
          <p:cNvPr id="34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51237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469" y="4265092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مربع نص 35"/>
          <p:cNvSpPr txBox="1"/>
          <p:nvPr/>
        </p:nvSpPr>
        <p:spPr>
          <a:xfrm>
            <a:off x="323528" y="1372706"/>
            <a:ext cx="15222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الزوايا مختلفة</a:t>
            </a:r>
            <a:endParaRPr lang="ar-SA" sz="20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352841" y="3150629"/>
            <a:ext cx="15222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الزوايا مختلفة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496901" y="5439572"/>
            <a:ext cx="15222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الزوايا مختلفة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6516216" y="3251239"/>
            <a:ext cx="2448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الزوايا في المثلثات مختلفة</a:t>
            </a:r>
            <a:endParaRPr lang="ar-SA" sz="20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6121177" y="3789040"/>
            <a:ext cx="285026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لذا يبدو أن الزوايا في المثلث المختلف الأضلاع مختلفة .</a:t>
            </a:r>
            <a:endParaRPr lang="ar-SA" sz="20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6193044" y="5159190"/>
            <a:ext cx="285026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ارسم مثلثات أخرى مختلفة الأضلاع لكي تتأكد من تبريرك .</a:t>
            </a:r>
            <a:endParaRPr lang="ar-SA" sz="20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838" y="4634961"/>
            <a:ext cx="10096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1" grpId="0"/>
      <p:bldP spid="23" grpId="0"/>
      <p:bldP spid="24" grpId="0"/>
      <p:bldP spid="26" grpId="0"/>
      <p:bldP spid="27" grpId="0"/>
      <p:bldP spid="28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566" y="1124744"/>
            <a:ext cx="4076700" cy="1628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17903"/>
              </p:ext>
            </p:extLst>
          </p:nvPr>
        </p:nvGraphicFramePr>
        <p:xfrm>
          <a:off x="3468614" y="3356992"/>
          <a:ext cx="5481835" cy="1224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6367"/>
                <a:gridCol w="1096367"/>
                <a:gridCol w="1096367"/>
                <a:gridCol w="1096367"/>
                <a:gridCol w="1096367"/>
              </a:tblGrid>
              <a:tr h="61206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الشهر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الأول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الثاني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الثالث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الرابع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المبلغ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" name="مربع نص 11"/>
          <p:cNvSpPr txBox="1"/>
          <p:nvPr/>
        </p:nvSpPr>
        <p:spPr>
          <a:xfrm>
            <a:off x="6785637" y="4064362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580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679830" y="4064362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640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597687" y="4068019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700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491880" y="4068019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760</a:t>
            </a:r>
            <a:endParaRPr lang="ar-SA" sz="24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427984" y="5229200"/>
            <a:ext cx="43203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أنه </a:t>
            </a:r>
            <a:r>
              <a:rPr lang="ar-SA" sz="2400" b="1" dirty="0" smtClean="0"/>
              <a:t>يقبض 760 ريالا في الشهر الرابع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30751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مجموعة 22"/>
          <p:cNvGrpSpPr/>
          <p:nvPr/>
        </p:nvGrpSpPr>
        <p:grpSpPr>
          <a:xfrm>
            <a:off x="2915816" y="260648"/>
            <a:ext cx="4140132" cy="360000"/>
            <a:chOff x="3242376" y="3332775"/>
            <a:chExt cx="4140132" cy="360000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4105275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 descr="C:\Users\4D11~1\AppData\Local\Temp\SNAGHTML9f982a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39639"/>
            <a:ext cx="311467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7308304" y="5722933"/>
            <a:ext cx="15849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رقم اللوحة فردي</a:t>
            </a:r>
            <a:endParaRPr lang="ar-SA" sz="2000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6084168" y="56806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2843808" y="5722933"/>
            <a:ext cx="29531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الآحاد يجب أن يكون فرديا</a:t>
            </a:r>
            <a:endParaRPr lang="ar-SA" sz="20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055948" y="3789040"/>
            <a:ext cx="190935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الرقمان في المنتصف مربعا كاملا</a:t>
            </a:r>
            <a:endParaRPr lang="ar-SA" sz="2000" b="1" dirty="0"/>
          </a:p>
        </p:txBody>
      </p:sp>
      <p:sp>
        <p:nvSpPr>
          <p:cNvPr id="30" name="سهم إلى اليسار 29"/>
          <p:cNvSpPr/>
          <p:nvPr/>
        </p:nvSpPr>
        <p:spPr>
          <a:xfrm>
            <a:off x="6084168" y="39330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1085173" y="1564107"/>
            <a:ext cx="9361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5 2</a:t>
            </a:r>
            <a:endParaRPr lang="ar-SA" sz="3200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44784"/>
              </p:ext>
            </p:extLst>
          </p:nvPr>
        </p:nvGraphicFramePr>
        <p:xfrm>
          <a:off x="357284" y="3789040"/>
          <a:ext cx="5582868" cy="79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0478"/>
                <a:gridCol w="930478"/>
                <a:gridCol w="930478"/>
                <a:gridCol w="930478"/>
                <a:gridCol w="930478"/>
                <a:gridCol w="93047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85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53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52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38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83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82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ar-SA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290075" y="3789040"/>
            <a:ext cx="914400" cy="396000"/>
          </a:xfrm>
          <a:prstGeom prst="rect">
            <a:avLst/>
          </a:prstGeom>
          <a:solidFill>
            <a:srgbClr val="0070C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1663970" y="1558070"/>
            <a:ext cx="7200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3</a:t>
            </a:r>
            <a:endParaRPr lang="ar-SA" sz="32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755576" y="1558070"/>
            <a:ext cx="7200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8</a:t>
            </a:r>
            <a:endParaRPr lang="ar-SA" sz="32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899593" y="2253325"/>
            <a:ext cx="1332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8 2 5 3</a:t>
            </a:r>
            <a:endParaRPr lang="ar-SA" sz="32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7308304" y="5002853"/>
            <a:ext cx="15849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بقي لدينا العددين</a:t>
            </a:r>
            <a:endParaRPr lang="ar-SA" sz="20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228184" y="5002853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  ،  8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animBg="1"/>
      <p:bldP spid="28" grpId="0"/>
      <p:bldP spid="29" grpId="0"/>
      <p:bldP spid="30" grpId="0" animBg="1"/>
      <p:bldP spid="31" grpId="0"/>
      <p:bldP spid="5" grpId="0" animBg="1"/>
      <p:bldP spid="32" grpId="0"/>
      <p:bldP spid="33" grpId="0"/>
      <p:bldP spid="34" grpId="0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مجموعة 10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00125"/>
            <a:ext cx="4324350" cy="1619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0989"/>
            <a:ext cx="1440000" cy="115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1512000" cy="99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1620000" cy="113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مستدير الزوايا 1"/>
          <p:cNvSpPr/>
          <p:nvPr/>
        </p:nvSpPr>
        <p:spPr>
          <a:xfrm>
            <a:off x="4786598" y="3299046"/>
            <a:ext cx="136815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علي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843808" y="3299046"/>
            <a:ext cx="136815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أحمد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899592" y="3299046"/>
            <a:ext cx="136815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محمود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815984" y="3356136"/>
            <a:ext cx="215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لم يأكل محمود موزا</a:t>
            </a:r>
            <a:endParaRPr lang="ar-SA" sz="2000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1620000" cy="113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45224"/>
            <a:ext cx="1512000" cy="99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ربع نص 24"/>
          <p:cNvSpPr txBox="1"/>
          <p:nvPr/>
        </p:nvSpPr>
        <p:spPr>
          <a:xfrm>
            <a:off x="6815984" y="3964994"/>
            <a:ext cx="215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أكل علي المانجو</a:t>
            </a:r>
            <a:endParaRPr lang="ar-SA" sz="2000" b="1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22091"/>
            <a:ext cx="1440000" cy="115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42135 -0.188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9" y="-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1" grpId="0" animBg="1"/>
      <p:bldP spid="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92" name="Text Box 720"/>
          <p:cNvSpPr txBox="1">
            <a:spLocks noChangeArrowheads="1"/>
          </p:cNvSpPr>
          <p:nvPr/>
        </p:nvSpPr>
        <p:spPr bwMode="auto">
          <a:xfrm>
            <a:off x="6516688" y="2216150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الأول =</a:t>
            </a:r>
            <a:endParaRPr lang="en-US" sz="2400" b="1">
              <a:solidFill>
                <a:srgbClr val="006600"/>
              </a:solidFill>
            </a:endParaRPr>
          </a:p>
        </p:txBody>
      </p:sp>
      <p:grpSp>
        <p:nvGrpSpPr>
          <p:cNvPr id="55071" name="Group 799"/>
          <p:cNvGrpSpPr>
            <a:grpSpLocks/>
          </p:cNvGrpSpPr>
          <p:nvPr/>
        </p:nvGrpSpPr>
        <p:grpSpPr bwMode="auto">
          <a:xfrm>
            <a:off x="827088" y="2420938"/>
            <a:ext cx="1512887" cy="1044575"/>
            <a:chOff x="612" y="1888"/>
            <a:chExt cx="953" cy="658"/>
          </a:xfrm>
        </p:grpSpPr>
        <p:sp>
          <p:nvSpPr>
            <p:cNvPr id="55067" name="Rectangle 795"/>
            <p:cNvSpPr>
              <a:spLocks noChangeArrowheads="1"/>
            </p:cNvSpPr>
            <p:nvPr/>
          </p:nvSpPr>
          <p:spPr bwMode="auto">
            <a:xfrm>
              <a:off x="634" y="1888"/>
              <a:ext cx="930" cy="65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069" name="Line 797"/>
            <p:cNvSpPr>
              <a:spLocks noChangeShapeType="1"/>
            </p:cNvSpPr>
            <p:nvPr/>
          </p:nvSpPr>
          <p:spPr bwMode="auto">
            <a:xfrm flipH="1">
              <a:off x="635" y="1888"/>
              <a:ext cx="930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55070" name="Line 798"/>
            <p:cNvSpPr>
              <a:spLocks noChangeShapeType="1"/>
            </p:cNvSpPr>
            <p:nvPr/>
          </p:nvSpPr>
          <p:spPr bwMode="auto">
            <a:xfrm>
              <a:off x="612" y="1888"/>
              <a:ext cx="953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grpSp>
        <p:nvGrpSpPr>
          <p:cNvPr id="55072" name="Group 800"/>
          <p:cNvGrpSpPr>
            <a:grpSpLocks/>
          </p:cNvGrpSpPr>
          <p:nvPr/>
        </p:nvGrpSpPr>
        <p:grpSpPr bwMode="auto">
          <a:xfrm>
            <a:off x="468313" y="3789363"/>
            <a:ext cx="2195512" cy="1044575"/>
            <a:chOff x="612" y="1888"/>
            <a:chExt cx="953" cy="658"/>
          </a:xfrm>
        </p:grpSpPr>
        <p:sp>
          <p:nvSpPr>
            <p:cNvPr id="55073" name="Rectangle 801"/>
            <p:cNvSpPr>
              <a:spLocks noChangeArrowheads="1"/>
            </p:cNvSpPr>
            <p:nvPr/>
          </p:nvSpPr>
          <p:spPr bwMode="auto">
            <a:xfrm>
              <a:off x="634" y="1888"/>
              <a:ext cx="930" cy="65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074" name="Line 802"/>
            <p:cNvSpPr>
              <a:spLocks noChangeShapeType="1"/>
            </p:cNvSpPr>
            <p:nvPr/>
          </p:nvSpPr>
          <p:spPr bwMode="auto">
            <a:xfrm flipH="1">
              <a:off x="635" y="1888"/>
              <a:ext cx="930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55075" name="Line 803"/>
            <p:cNvSpPr>
              <a:spLocks noChangeShapeType="1"/>
            </p:cNvSpPr>
            <p:nvPr/>
          </p:nvSpPr>
          <p:spPr bwMode="auto">
            <a:xfrm>
              <a:off x="612" y="1888"/>
              <a:ext cx="953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pic>
        <p:nvPicPr>
          <p:cNvPr id="55068" name="Picture 79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825">
            <a:off x="395288" y="3284538"/>
            <a:ext cx="319881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066" name="Picture 79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70041">
            <a:off x="684213" y="2535238"/>
            <a:ext cx="319881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076" name="Picture 80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50855">
            <a:off x="409575" y="4137025"/>
            <a:ext cx="319881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077" name="Picture 8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2868">
            <a:off x="214313" y="4459288"/>
            <a:ext cx="319881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078" name="Group 806"/>
          <p:cNvGrpSpPr>
            <a:grpSpLocks/>
          </p:cNvGrpSpPr>
          <p:nvPr/>
        </p:nvGrpSpPr>
        <p:grpSpPr bwMode="auto">
          <a:xfrm>
            <a:off x="468313" y="5157788"/>
            <a:ext cx="2590800" cy="1044575"/>
            <a:chOff x="612" y="1888"/>
            <a:chExt cx="953" cy="658"/>
          </a:xfrm>
        </p:grpSpPr>
        <p:sp>
          <p:nvSpPr>
            <p:cNvPr id="55079" name="Rectangle 807"/>
            <p:cNvSpPr>
              <a:spLocks noChangeArrowheads="1"/>
            </p:cNvSpPr>
            <p:nvPr/>
          </p:nvSpPr>
          <p:spPr bwMode="auto">
            <a:xfrm>
              <a:off x="634" y="1888"/>
              <a:ext cx="930" cy="65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080" name="Line 808"/>
            <p:cNvSpPr>
              <a:spLocks noChangeShapeType="1"/>
            </p:cNvSpPr>
            <p:nvPr/>
          </p:nvSpPr>
          <p:spPr bwMode="auto">
            <a:xfrm flipH="1">
              <a:off x="635" y="1888"/>
              <a:ext cx="930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55081" name="Line 809"/>
            <p:cNvSpPr>
              <a:spLocks noChangeShapeType="1"/>
            </p:cNvSpPr>
            <p:nvPr/>
          </p:nvSpPr>
          <p:spPr bwMode="auto">
            <a:xfrm>
              <a:off x="612" y="1888"/>
              <a:ext cx="953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pic>
        <p:nvPicPr>
          <p:cNvPr id="55082" name="Picture 8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39396">
            <a:off x="503238" y="5584825"/>
            <a:ext cx="319881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083" name="Picture 81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670">
            <a:off x="293688" y="5776913"/>
            <a:ext cx="319881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084" name="Text Box 812"/>
          <p:cNvSpPr txBox="1">
            <a:spLocks noChangeArrowheads="1"/>
          </p:cNvSpPr>
          <p:nvPr/>
        </p:nvSpPr>
        <p:spPr bwMode="auto">
          <a:xfrm>
            <a:off x="5832475" y="22272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6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85" name="Text Box 813"/>
          <p:cNvSpPr txBox="1">
            <a:spLocks noChangeArrowheads="1"/>
          </p:cNvSpPr>
          <p:nvPr/>
        </p:nvSpPr>
        <p:spPr bwMode="auto">
          <a:xfrm>
            <a:off x="6478588" y="2744788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الثاني =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5086" name="Text Box 814"/>
          <p:cNvSpPr txBox="1">
            <a:spLocks noChangeArrowheads="1"/>
          </p:cNvSpPr>
          <p:nvPr/>
        </p:nvSpPr>
        <p:spPr bwMode="auto">
          <a:xfrm>
            <a:off x="5832475" y="27559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6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87" name="Text Box 815"/>
          <p:cNvSpPr txBox="1">
            <a:spLocks noChangeArrowheads="1"/>
          </p:cNvSpPr>
          <p:nvPr/>
        </p:nvSpPr>
        <p:spPr bwMode="auto">
          <a:xfrm>
            <a:off x="6518275" y="3727450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الأول =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5088" name="Text Box 816"/>
          <p:cNvSpPr txBox="1">
            <a:spLocks noChangeArrowheads="1"/>
          </p:cNvSpPr>
          <p:nvPr/>
        </p:nvSpPr>
        <p:spPr bwMode="auto">
          <a:xfrm>
            <a:off x="5834063" y="37385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8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89" name="Text Box 817"/>
          <p:cNvSpPr txBox="1">
            <a:spLocks noChangeArrowheads="1"/>
          </p:cNvSpPr>
          <p:nvPr/>
        </p:nvSpPr>
        <p:spPr bwMode="auto">
          <a:xfrm>
            <a:off x="6480175" y="4256088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الثاني =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5090" name="Text Box 818"/>
          <p:cNvSpPr txBox="1">
            <a:spLocks noChangeArrowheads="1"/>
          </p:cNvSpPr>
          <p:nvPr/>
        </p:nvSpPr>
        <p:spPr bwMode="auto">
          <a:xfrm>
            <a:off x="5834063" y="426720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8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91" name="Text Box 819"/>
          <p:cNvSpPr txBox="1">
            <a:spLocks noChangeArrowheads="1"/>
          </p:cNvSpPr>
          <p:nvPr/>
        </p:nvSpPr>
        <p:spPr bwMode="auto">
          <a:xfrm>
            <a:off x="6518275" y="5229225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الأول =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5092" name="Text Box 820"/>
          <p:cNvSpPr txBox="1">
            <a:spLocks noChangeArrowheads="1"/>
          </p:cNvSpPr>
          <p:nvPr/>
        </p:nvSpPr>
        <p:spPr bwMode="auto">
          <a:xfrm>
            <a:off x="5834063" y="524033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9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93" name="Text Box 821"/>
          <p:cNvSpPr txBox="1">
            <a:spLocks noChangeArrowheads="1"/>
          </p:cNvSpPr>
          <p:nvPr/>
        </p:nvSpPr>
        <p:spPr bwMode="auto">
          <a:xfrm>
            <a:off x="6480175" y="5757863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طول القطر الثاني =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5094" name="Text Box 822"/>
          <p:cNvSpPr txBox="1">
            <a:spLocks noChangeArrowheads="1"/>
          </p:cNvSpPr>
          <p:nvPr/>
        </p:nvSpPr>
        <p:spPr bwMode="auto">
          <a:xfrm>
            <a:off x="5834063" y="576897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9 سم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5097" name="AutoShape 825"/>
          <p:cNvSpPr>
            <a:spLocks noChangeArrowheads="1"/>
          </p:cNvSpPr>
          <p:nvPr/>
        </p:nvSpPr>
        <p:spPr bwMode="auto">
          <a:xfrm>
            <a:off x="4356100" y="2168525"/>
            <a:ext cx="4464050" cy="4248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55098" name="AutoShape 826"/>
          <p:cNvSpPr>
            <a:spLocks noChangeArrowheads="1"/>
          </p:cNvSpPr>
          <p:nvPr/>
        </p:nvSpPr>
        <p:spPr bwMode="auto">
          <a:xfrm>
            <a:off x="5759450" y="2600325"/>
            <a:ext cx="1728788" cy="1152525"/>
          </a:xfrm>
          <a:prstGeom prst="downArrowCallout">
            <a:avLst>
              <a:gd name="adj1" fmla="val 37500"/>
              <a:gd name="adj2" fmla="val 37500"/>
              <a:gd name="adj3" fmla="val 16667"/>
              <a:gd name="adj4" fmla="val 66667"/>
            </a:avLst>
          </a:prstGeom>
          <a:gradFill rotWithShape="1">
            <a:gsLst>
              <a:gs pos="0">
                <a:srgbClr val="3333FF"/>
              </a:gs>
              <a:gs pos="50000">
                <a:schemeClr val="bg1"/>
              </a:gs>
              <a:gs pos="100000">
                <a:srgbClr val="3333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800" b="1"/>
              <a:t>نستنتج أن</a:t>
            </a:r>
            <a:endParaRPr lang="en-US" sz="2800" b="1"/>
          </a:p>
        </p:txBody>
      </p:sp>
      <p:sp>
        <p:nvSpPr>
          <p:cNvPr id="55099" name="AutoShape 827"/>
          <p:cNvSpPr>
            <a:spLocks noChangeArrowheads="1"/>
          </p:cNvSpPr>
          <p:nvPr/>
        </p:nvSpPr>
        <p:spPr bwMode="auto">
          <a:xfrm>
            <a:off x="4679950" y="4113213"/>
            <a:ext cx="3995738" cy="1655762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5100" name="Text Box 828"/>
          <p:cNvSpPr txBox="1">
            <a:spLocks noChangeArrowheads="1"/>
          </p:cNvSpPr>
          <p:nvPr/>
        </p:nvSpPr>
        <p:spPr bwMode="auto">
          <a:xfrm>
            <a:off x="5148263" y="4400550"/>
            <a:ext cx="3097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/>
              <a:t>طولا قطري المستطيل</a:t>
            </a:r>
            <a:endParaRPr lang="en-US" sz="3200" b="1"/>
          </a:p>
        </p:txBody>
      </p:sp>
      <p:sp>
        <p:nvSpPr>
          <p:cNvPr id="55101" name="Text Box 829"/>
          <p:cNvSpPr txBox="1">
            <a:spLocks noChangeArrowheads="1"/>
          </p:cNvSpPr>
          <p:nvPr/>
        </p:nvSpPr>
        <p:spPr bwMode="auto">
          <a:xfrm>
            <a:off x="5724525" y="4973638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>
                <a:solidFill>
                  <a:srgbClr val="FF0000"/>
                </a:solidFill>
              </a:rPr>
              <a:t>متطابقان</a:t>
            </a: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4114800" cy="771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42" name="مجموعة 41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360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1000"/>
                                        <p:tgtEl>
                                          <p:spTgt spid="5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6" dur="1000"/>
                                        <p:tgtEl>
                                          <p:spTgt spid="55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5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5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0" dur="1000"/>
                                        <p:tgtEl>
                                          <p:spTgt spid="55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5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5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26" dur="1000"/>
                                        <p:tgtEl>
                                          <p:spTgt spid="55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5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5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5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0" dur="1000"/>
                                        <p:tgtEl>
                                          <p:spTgt spid="55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5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5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86" dur="1000"/>
                                        <p:tgtEl>
                                          <p:spTgt spid="55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2" dur="1000"/>
                                        <p:tgtEl>
                                          <p:spTgt spid="5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1000"/>
                                        <p:tgtEl>
                                          <p:spTgt spid="5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5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5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2" grpId="0"/>
      <p:bldP spid="55084" grpId="0"/>
      <p:bldP spid="55085" grpId="0"/>
      <p:bldP spid="55086" grpId="0"/>
      <p:bldP spid="55087" grpId="0"/>
      <p:bldP spid="55088" grpId="0"/>
      <p:bldP spid="55089" grpId="0"/>
      <p:bldP spid="55090" grpId="0"/>
      <p:bldP spid="55091" grpId="0"/>
      <p:bldP spid="55092" grpId="0"/>
      <p:bldP spid="55093" grpId="0"/>
      <p:bldP spid="55094" grpId="0"/>
      <p:bldP spid="55097" grpId="0" animBg="1"/>
      <p:bldP spid="55098" grpId="0" animBg="1"/>
      <p:bldP spid="55099" grpId="0" animBg="1"/>
      <p:bldP spid="55100" grpId="0"/>
      <p:bldP spid="55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17898"/>
            <a:ext cx="3781425" cy="742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3059832" y="3316922"/>
            <a:ext cx="4125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71  ،  64 ،  57 ،  50  ،         ،        ،</a:t>
            </a:r>
            <a:endParaRPr lang="en-US" sz="2000" b="1" dirty="0"/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4096042" y="3330203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43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408750" y="3330203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36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6342296" y="2668850"/>
            <a:ext cx="736129" cy="1624246"/>
            <a:chOff x="8028384" y="1988840"/>
            <a:chExt cx="736129" cy="1624246"/>
          </a:xfrm>
        </p:grpSpPr>
        <p:sp>
          <p:nvSpPr>
            <p:cNvPr id="11" name="قوس 10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مجموعة 12"/>
          <p:cNvGrpSpPr/>
          <p:nvPr/>
        </p:nvGrpSpPr>
        <p:grpSpPr>
          <a:xfrm>
            <a:off x="5694224" y="2668850"/>
            <a:ext cx="736129" cy="1624246"/>
            <a:chOff x="8028384" y="1988840"/>
            <a:chExt cx="736129" cy="1624246"/>
          </a:xfrm>
        </p:grpSpPr>
        <p:sp>
          <p:nvSpPr>
            <p:cNvPr id="14" name="قوس 13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5046152" y="2668850"/>
            <a:ext cx="736129" cy="1624246"/>
            <a:chOff x="8028384" y="1988840"/>
            <a:chExt cx="736129" cy="1624246"/>
          </a:xfrm>
        </p:grpSpPr>
        <p:sp>
          <p:nvSpPr>
            <p:cNvPr id="17" name="قوس 16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4398080" y="2668850"/>
            <a:ext cx="736129" cy="1624246"/>
            <a:chOff x="8028384" y="1988840"/>
            <a:chExt cx="736129" cy="1624246"/>
          </a:xfrm>
        </p:grpSpPr>
        <p:sp>
          <p:nvSpPr>
            <p:cNvPr id="20" name="قوس 19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3539740" y="2668850"/>
            <a:ext cx="930348" cy="1624246"/>
            <a:chOff x="7834165" y="1988840"/>
            <a:chExt cx="930348" cy="1624246"/>
          </a:xfrm>
        </p:grpSpPr>
        <p:sp>
          <p:nvSpPr>
            <p:cNvPr id="23" name="قوس 22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Text Box 103"/>
            <p:cNvSpPr txBox="1">
              <a:spLocks noChangeArrowheads="1"/>
            </p:cNvSpPr>
            <p:nvPr/>
          </p:nvSpPr>
          <p:spPr bwMode="auto">
            <a:xfrm>
              <a:off x="7834165" y="3212976"/>
              <a:ext cx="9143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Text Box 103"/>
          <p:cNvSpPr txBox="1">
            <a:spLocks noChangeArrowheads="1"/>
          </p:cNvSpPr>
          <p:nvPr/>
        </p:nvSpPr>
        <p:spPr bwMode="auto">
          <a:xfrm>
            <a:off x="2760678" y="3330203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29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2872735" y="2668850"/>
            <a:ext cx="930348" cy="1624246"/>
            <a:chOff x="7834165" y="1988840"/>
            <a:chExt cx="930348" cy="1624246"/>
          </a:xfrm>
        </p:grpSpPr>
        <p:sp>
          <p:nvSpPr>
            <p:cNvPr id="27" name="قوس 26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8" name="Text Box 103"/>
            <p:cNvSpPr txBox="1">
              <a:spLocks noChangeArrowheads="1"/>
            </p:cNvSpPr>
            <p:nvPr/>
          </p:nvSpPr>
          <p:spPr bwMode="auto">
            <a:xfrm>
              <a:off x="7834165" y="3212976"/>
              <a:ext cx="9143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ــ 7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219325" cy="1666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7718"/>
            <a:ext cx="4427066" cy="34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2788890" y="2751937"/>
            <a:ext cx="442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547664" y="2791619"/>
            <a:ext cx="442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788890" y="3687415"/>
            <a:ext cx="442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768998" y="4653136"/>
            <a:ext cx="442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705171" y="4653136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2" name="وسيلة شرح مستطيلة مستديرة الزوايا 1"/>
          <p:cNvSpPr/>
          <p:nvPr/>
        </p:nvSpPr>
        <p:spPr>
          <a:xfrm>
            <a:off x="1547664" y="2802749"/>
            <a:ext cx="1224136" cy="410853"/>
          </a:xfrm>
          <a:prstGeom prst="wedgeRoundRectCallout">
            <a:avLst>
              <a:gd name="adj1" fmla="val -11779"/>
              <a:gd name="adj2" fmla="val 377795"/>
              <a:gd name="adj3" fmla="val 16667"/>
            </a:avLst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وسيلة شرح مستطيلة مستديرة الزوايا 12"/>
          <p:cNvSpPr/>
          <p:nvPr/>
        </p:nvSpPr>
        <p:spPr>
          <a:xfrm>
            <a:off x="2857663" y="2761604"/>
            <a:ext cx="351535" cy="1332055"/>
          </a:xfrm>
          <a:prstGeom prst="wedgeRoundRectCallout">
            <a:avLst>
              <a:gd name="adj1" fmla="val 260161"/>
              <a:gd name="adj2" fmla="val 87538"/>
              <a:gd name="adj3" fmla="val 16667"/>
            </a:avLst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قوس كبير أيسر 2"/>
          <p:cNvSpPr/>
          <p:nvPr/>
        </p:nvSpPr>
        <p:spPr>
          <a:xfrm rot="16200000">
            <a:off x="2855223" y="3896536"/>
            <a:ext cx="396000" cy="2412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2722192" y="5317870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7812360" y="4442871"/>
            <a:ext cx="11392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:</a:t>
            </a:r>
            <a:endParaRPr lang="ar-SA" sz="20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228184" y="5085184"/>
            <a:ext cx="27356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طول ضلع المربع الكبير  =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722192" y="5315063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6767916" y="5693186"/>
            <a:ext cx="21959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مساحة المربع الكبير  =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5470674" y="5693186"/>
            <a:ext cx="13692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21 × 21  =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705172" y="5693186"/>
            <a:ext cx="1876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441 </a:t>
            </a:r>
            <a:r>
              <a:rPr lang="ar-SA" sz="2000" b="1" dirty="0"/>
              <a:t>و</a:t>
            </a:r>
            <a:r>
              <a:rPr lang="ar-SA" sz="2000" b="1" dirty="0" smtClean="0"/>
              <a:t>حدة مربعة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5565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35989 -0.0335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6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 animBg="1"/>
      <p:bldP spid="13" grpId="0" animBg="1"/>
      <p:bldP spid="3" grpId="0" animBg="1"/>
      <p:bldP spid="15" grpId="0"/>
      <p:bldP spid="16" grpId="0"/>
      <p:bldP spid="17" grpId="0"/>
      <p:bldP spid="19" grpId="0"/>
      <p:bldP spid="19" grpId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مجموعة 64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08720"/>
            <a:ext cx="4162425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889"/>
              </p:ext>
            </p:extLst>
          </p:nvPr>
        </p:nvGraphicFramePr>
        <p:xfrm>
          <a:off x="179513" y="3356992"/>
          <a:ext cx="8770936" cy="1224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6367"/>
                <a:gridCol w="1096367"/>
                <a:gridCol w="1096367"/>
                <a:gridCol w="1096367"/>
                <a:gridCol w="1096367"/>
                <a:gridCol w="1096367"/>
                <a:gridCol w="1096367"/>
                <a:gridCol w="1096367"/>
              </a:tblGrid>
              <a:tr h="61206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اليوم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السبت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الأحد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الاثنين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الثلاثاء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الأربعاء 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الخميس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الجمعة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الصفحات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85637" y="4064362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679830" y="4064362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</a:t>
            </a:r>
            <a:endParaRPr lang="ar-SA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597687" y="4068019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491880" y="4068019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80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398025" y="4073806"/>
            <a:ext cx="108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160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427984" y="5229200"/>
            <a:ext cx="43203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أنه ينهي قراءة الكتاب في يوم الأربعاء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0911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مجموعة 44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266" y="980728"/>
            <a:ext cx="4305300" cy="1971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سداسي 1"/>
          <p:cNvSpPr/>
          <p:nvPr/>
        </p:nvSpPr>
        <p:spPr>
          <a:xfrm>
            <a:off x="1763688" y="1509365"/>
            <a:ext cx="1250432" cy="9144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" name="مجموعة 8"/>
          <p:cNvGrpSpPr/>
          <p:nvPr/>
        </p:nvGrpSpPr>
        <p:grpSpPr>
          <a:xfrm>
            <a:off x="7452320" y="3284985"/>
            <a:ext cx="1339602" cy="2015062"/>
            <a:chOff x="7452320" y="3284985"/>
            <a:chExt cx="1339602" cy="20150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284985"/>
              <a:ext cx="1339602" cy="115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مربع نص 12"/>
            <p:cNvSpPr txBox="1"/>
            <p:nvPr/>
          </p:nvSpPr>
          <p:spPr>
            <a:xfrm>
              <a:off x="7726137" y="4869160"/>
              <a:ext cx="79196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83</a:t>
              </a:r>
              <a:endParaRPr lang="ar-SA" sz="2200" b="1" dirty="0"/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5940152" y="3308517"/>
            <a:ext cx="1101931" cy="1991530"/>
            <a:chOff x="5940152" y="3308517"/>
            <a:chExt cx="1101931" cy="199153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3308517"/>
              <a:ext cx="1101931" cy="1272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مربع نص 13"/>
            <p:cNvSpPr txBox="1"/>
            <p:nvPr/>
          </p:nvSpPr>
          <p:spPr>
            <a:xfrm>
              <a:off x="5998426" y="4869160"/>
              <a:ext cx="79196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16</a:t>
              </a:r>
              <a:endParaRPr lang="ar-SA" sz="2200" b="1" dirty="0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3518917" y="3297026"/>
            <a:ext cx="1701155" cy="2003021"/>
            <a:chOff x="3518917" y="3297026"/>
            <a:chExt cx="1701155" cy="2003021"/>
          </a:xfrm>
        </p:grpSpPr>
        <p:sp>
          <p:nvSpPr>
            <p:cNvPr id="15" name="مربع نص 14"/>
            <p:cNvSpPr txBox="1"/>
            <p:nvPr/>
          </p:nvSpPr>
          <p:spPr>
            <a:xfrm>
              <a:off x="3923928" y="4869160"/>
              <a:ext cx="791967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36</a:t>
              </a:r>
              <a:endParaRPr lang="ar-SA" sz="2200" b="1" dirty="0"/>
            </a:p>
          </p:txBody>
        </p:sp>
        <p:grpSp>
          <p:nvGrpSpPr>
            <p:cNvPr id="3" name="مجموعة 2"/>
            <p:cNvGrpSpPr/>
            <p:nvPr/>
          </p:nvGrpSpPr>
          <p:grpSpPr>
            <a:xfrm>
              <a:off x="3518917" y="3297026"/>
              <a:ext cx="1701155" cy="1367625"/>
              <a:chOff x="3518917" y="3297026"/>
              <a:chExt cx="1701155" cy="1367625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8917" y="3297026"/>
                <a:ext cx="1701155" cy="1367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مربع نص 15"/>
              <p:cNvSpPr txBox="1"/>
              <p:nvPr/>
            </p:nvSpPr>
            <p:spPr>
              <a:xfrm>
                <a:off x="4788024" y="3430161"/>
                <a:ext cx="39598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9</a:t>
                </a:r>
                <a:endParaRPr lang="ar-SA" sz="2200" b="1" dirty="0"/>
              </a:p>
            </p:txBody>
          </p:sp>
          <p:sp>
            <p:nvSpPr>
              <p:cNvPr id="17" name="مربع نص 16"/>
              <p:cNvSpPr txBox="1"/>
              <p:nvPr/>
            </p:nvSpPr>
            <p:spPr>
              <a:xfrm>
                <a:off x="3984814" y="3427118"/>
                <a:ext cx="39598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9</a:t>
                </a:r>
                <a:endParaRPr lang="ar-SA" sz="2200" b="1" dirty="0"/>
              </a:p>
            </p:txBody>
          </p:sp>
          <p:sp>
            <p:nvSpPr>
              <p:cNvPr id="18" name="مربع نص 17"/>
              <p:cNvSpPr txBox="1"/>
              <p:nvPr/>
            </p:nvSpPr>
            <p:spPr>
              <a:xfrm>
                <a:off x="4369494" y="4004177"/>
                <a:ext cx="39598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9</a:t>
                </a:r>
                <a:endParaRPr lang="ar-SA" sz="2200" b="1" dirty="0"/>
              </a:p>
            </p:txBody>
          </p:sp>
          <p:sp>
            <p:nvSpPr>
              <p:cNvPr id="19" name="مربع نص 18"/>
              <p:cNvSpPr txBox="1"/>
              <p:nvPr/>
            </p:nvSpPr>
            <p:spPr>
              <a:xfrm>
                <a:off x="3685815" y="4001134"/>
                <a:ext cx="395984" cy="43088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200" b="1" dirty="0" smtClean="0"/>
                  <a:t>9</a:t>
                </a:r>
                <a:endParaRPr lang="ar-SA" sz="2200" b="1" dirty="0"/>
              </a:p>
            </p:txBody>
          </p:sp>
        </p:grpSp>
      </p:grpSp>
      <p:grpSp>
        <p:nvGrpSpPr>
          <p:cNvPr id="4" name="مجموعة 3"/>
          <p:cNvGrpSpPr/>
          <p:nvPr/>
        </p:nvGrpSpPr>
        <p:grpSpPr>
          <a:xfrm>
            <a:off x="2603635" y="3416185"/>
            <a:ext cx="528205" cy="1495773"/>
            <a:chOff x="2469913" y="3416185"/>
            <a:chExt cx="528205" cy="1495773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3416185"/>
              <a:ext cx="514350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مربع نص 24"/>
            <p:cNvSpPr txBox="1"/>
            <p:nvPr/>
          </p:nvSpPr>
          <p:spPr>
            <a:xfrm>
              <a:off x="2469913" y="4481071"/>
              <a:ext cx="50914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6</a:t>
              </a:r>
              <a:endParaRPr lang="ar-SA" sz="2200" b="1" dirty="0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2027571" y="3430161"/>
            <a:ext cx="517911" cy="1482015"/>
            <a:chOff x="1893849" y="3430161"/>
            <a:chExt cx="517911" cy="1482015"/>
          </a:xfrm>
        </p:grpSpPr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410" y="3430161"/>
              <a:ext cx="514350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مربع نص 25"/>
            <p:cNvSpPr txBox="1"/>
            <p:nvPr/>
          </p:nvSpPr>
          <p:spPr>
            <a:xfrm>
              <a:off x="1893849" y="4481289"/>
              <a:ext cx="50914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6</a:t>
              </a:r>
              <a:endParaRPr lang="ar-SA" sz="2200" b="1" dirty="0"/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1454240" y="3437869"/>
            <a:ext cx="515178" cy="1475371"/>
            <a:chOff x="1320518" y="3437869"/>
            <a:chExt cx="515178" cy="1475371"/>
          </a:xfrm>
        </p:grpSpPr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1346" y="3437869"/>
              <a:ext cx="514350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مربع نص 26"/>
            <p:cNvSpPr txBox="1"/>
            <p:nvPr/>
          </p:nvSpPr>
          <p:spPr>
            <a:xfrm>
              <a:off x="1320518" y="4482353"/>
              <a:ext cx="50914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6</a:t>
              </a:r>
              <a:endParaRPr lang="ar-SA" sz="2200" b="1" dirty="0"/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878176" y="3451845"/>
            <a:ext cx="515178" cy="1461613"/>
            <a:chOff x="744454" y="3451845"/>
            <a:chExt cx="515178" cy="1461613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82" y="3451845"/>
              <a:ext cx="514350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مربع نص 27"/>
            <p:cNvSpPr txBox="1"/>
            <p:nvPr/>
          </p:nvSpPr>
          <p:spPr>
            <a:xfrm>
              <a:off x="744454" y="4482571"/>
              <a:ext cx="50914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6</a:t>
              </a:r>
              <a:endParaRPr lang="ar-SA" sz="2200" b="1" dirty="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299379" y="3451845"/>
            <a:ext cx="517911" cy="1461613"/>
            <a:chOff x="165657" y="3451845"/>
            <a:chExt cx="517911" cy="1461613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18" y="3451845"/>
              <a:ext cx="514350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مربع نص 28"/>
            <p:cNvSpPr txBox="1"/>
            <p:nvPr/>
          </p:nvSpPr>
          <p:spPr>
            <a:xfrm>
              <a:off x="165657" y="4482571"/>
              <a:ext cx="50914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200" b="1" dirty="0" smtClean="0"/>
                <a:t>6</a:t>
              </a:r>
              <a:endParaRPr lang="ar-SA" sz="2200" b="1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1986006" y="1764976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165</a:t>
            </a:r>
            <a:endParaRPr lang="ar-SA" sz="22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1979712" y="1764976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82</a:t>
            </a:r>
            <a:endParaRPr lang="ar-SA" sz="22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004947" y="1775884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66</a:t>
            </a:r>
            <a:endParaRPr lang="ar-SA" sz="22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987461" y="1764976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30</a:t>
            </a:r>
            <a:endParaRPr lang="ar-SA" sz="22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1983509" y="1748854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24</a:t>
            </a:r>
            <a:endParaRPr lang="ar-SA" sz="22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972665" y="1769784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18</a:t>
            </a:r>
            <a:endParaRPr lang="ar-SA" sz="22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1972061" y="1762708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12</a:t>
            </a:r>
            <a:endParaRPr lang="ar-SA" sz="22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1978994" y="1755930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</a:t>
            </a:r>
            <a:endParaRPr lang="ar-SA" sz="22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958810" y="1728518"/>
            <a:ext cx="791967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0</a:t>
            </a:r>
            <a:endParaRPr lang="ar-SA" sz="22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79512" y="3400804"/>
            <a:ext cx="3089681" cy="1468355"/>
          </a:xfrm>
          <a:prstGeom prst="roundRect">
            <a:avLst/>
          </a:prstGeom>
          <a:solidFill>
            <a:srgbClr val="00B0F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ربع نص 47"/>
          <p:cNvSpPr txBox="1"/>
          <p:nvPr/>
        </p:nvSpPr>
        <p:spPr>
          <a:xfrm>
            <a:off x="6394408" y="5837202"/>
            <a:ext cx="23539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مجموعات الأقلام  =</a:t>
            </a:r>
            <a:endParaRPr lang="ar-SA" sz="20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220072" y="5837202"/>
            <a:ext cx="134582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  مجموعات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306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3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12" grpId="0" animBg="1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مجموعة 17"/>
          <p:cNvGrpSpPr/>
          <p:nvPr/>
        </p:nvGrpSpPr>
        <p:grpSpPr>
          <a:xfrm>
            <a:off x="2627784" y="260648"/>
            <a:ext cx="4140132" cy="360000"/>
            <a:chOff x="3242376" y="3332775"/>
            <a:chExt cx="4140132" cy="360000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332775"/>
              <a:ext cx="2594484" cy="3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376" y="3408865"/>
              <a:ext cx="1476375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703" y="980728"/>
            <a:ext cx="4162425" cy="1943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9" name="مربع نص 68"/>
          <p:cNvSpPr txBox="1"/>
          <p:nvPr/>
        </p:nvSpPr>
        <p:spPr>
          <a:xfrm>
            <a:off x="4982079" y="4018919"/>
            <a:ext cx="5537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82</a:t>
            </a:r>
            <a:endParaRPr lang="ar-SA" sz="20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5411429" y="3861048"/>
            <a:ext cx="3076713" cy="720080"/>
            <a:chOff x="3246210" y="4200904"/>
            <a:chExt cx="3076713" cy="720080"/>
          </a:xfrm>
        </p:grpSpPr>
        <p:sp>
          <p:nvSpPr>
            <p:cNvPr id="71" name="مربع نص 70"/>
            <p:cNvSpPr txBox="1"/>
            <p:nvPr/>
          </p:nvSpPr>
          <p:spPr>
            <a:xfrm>
              <a:off x="3534242" y="4200904"/>
              <a:ext cx="278868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73 + 85 + 91 + 82 + س</a:t>
              </a:r>
              <a:endParaRPr lang="ar-SA" sz="2000" b="1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461436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73" name="رابط مستقيم 72"/>
            <p:cNvCxnSpPr/>
            <p:nvPr/>
          </p:nvCxnSpPr>
          <p:spPr>
            <a:xfrm flipH="1">
              <a:off x="3678586" y="4567067"/>
              <a:ext cx="25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مربع نص 73"/>
            <p:cNvSpPr txBox="1"/>
            <p:nvPr/>
          </p:nvSpPr>
          <p:spPr>
            <a:xfrm>
              <a:off x="3246210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6372200" y="3284984"/>
            <a:ext cx="21079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المادة الخامسة  =  س</a:t>
            </a:r>
            <a:endParaRPr lang="ar-SA" sz="20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4686703" y="4653136"/>
            <a:ext cx="39289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73 + 85 + 91 + 82 + س  =  410</a:t>
            </a:r>
            <a:endParaRPr lang="ar-SA" sz="20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4788024" y="5229200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331</a:t>
            </a:r>
            <a:r>
              <a:rPr lang="ar-SA" sz="2000" b="1" dirty="0" smtClean="0"/>
              <a:t> +  س  =  410</a:t>
            </a:r>
            <a:endParaRPr lang="ar-SA" sz="20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4009791" y="5733256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س  =  410  ــ 331</a:t>
            </a:r>
            <a:endParaRPr lang="ar-SA" sz="20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4910691" y="6165304"/>
            <a:ext cx="13036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س  =  79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1372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5" grpId="0"/>
      <p:bldP spid="76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290</Words>
  <Application>Microsoft Office PowerPoint</Application>
  <PresentationFormat>عرض على الشاشة (3:4)‏</PresentationFormat>
  <Paragraphs>138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261</cp:revision>
  <dcterms:created xsi:type="dcterms:W3CDTF">2013-12-12T20:17:43Z</dcterms:created>
  <dcterms:modified xsi:type="dcterms:W3CDTF">2014-02-02T19:50:33Z</dcterms:modified>
</cp:coreProperties>
</file>